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48"/>
  </p:notesMasterIdLst>
  <p:handoutMasterIdLst>
    <p:handoutMasterId r:id="rId49"/>
  </p:handoutMasterIdLst>
  <p:sldIdLst>
    <p:sldId id="903" r:id="rId3"/>
    <p:sldId id="1069" r:id="rId4"/>
    <p:sldId id="1086" r:id="rId5"/>
    <p:sldId id="1085" r:id="rId6"/>
    <p:sldId id="1082" r:id="rId7"/>
    <p:sldId id="1087" r:id="rId8"/>
    <p:sldId id="1083" r:id="rId9"/>
    <p:sldId id="1084" r:id="rId10"/>
    <p:sldId id="1088" r:id="rId11"/>
    <p:sldId id="1089" r:id="rId12"/>
    <p:sldId id="1119" r:id="rId13"/>
    <p:sldId id="1090" r:id="rId14"/>
    <p:sldId id="1093" r:id="rId15"/>
    <p:sldId id="1096" r:id="rId16"/>
    <p:sldId id="1106" r:id="rId17"/>
    <p:sldId id="1092" r:id="rId18"/>
    <p:sldId id="1105" r:id="rId19"/>
    <p:sldId id="1091" r:id="rId20"/>
    <p:sldId id="1094" r:id="rId21"/>
    <p:sldId id="1113" r:id="rId22"/>
    <p:sldId id="1114" r:id="rId23"/>
    <p:sldId id="1111" r:id="rId24"/>
    <p:sldId id="1112" r:id="rId25"/>
    <p:sldId id="1120" r:id="rId26"/>
    <p:sldId id="1097" r:id="rId27"/>
    <p:sldId id="1098" r:id="rId28"/>
    <p:sldId id="1116" r:id="rId29"/>
    <p:sldId id="1104" r:id="rId30"/>
    <p:sldId id="1121" r:id="rId31"/>
    <p:sldId id="1095" r:id="rId32"/>
    <p:sldId id="1101" r:id="rId33"/>
    <p:sldId id="1118" r:id="rId34"/>
    <p:sldId id="1117" r:id="rId35"/>
    <p:sldId id="1007" r:id="rId36"/>
    <p:sldId id="1009" r:id="rId37"/>
    <p:sldId id="1005" r:id="rId38"/>
    <p:sldId id="1122" r:id="rId39"/>
    <p:sldId id="1110" r:id="rId40"/>
    <p:sldId id="1102" r:id="rId41"/>
    <p:sldId id="1109" r:id="rId42"/>
    <p:sldId id="1103" r:id="rId43"/>
    <p:sldId id="1100" r:id="rId44"/>
    <p:sldId id="1099" r:id="rId45"/>
    <p:sldId id="1115" r:id="rId46"/>
    <p:sldId id="872" r:id="rId47"/>
  </p:sldIdLst>
  <p:sldSz cx="9144000" cy="6858000" type="screen4x3"/>
  <p:notesSz cx="7099300" cy="10234613"/>
  <p:defaultTextStyle>
    <a:defPPr>
      <a:defRPr lang="de-DE"/>
    </a:defPPr>
    <a:lvl1pPr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6686" autoAdjust="0"/>
  </p:normalViewPr>
  <p:slideViewPr>
    <p:cSldViewPr>
      <p:cViewPr varScale="1">
        <p:scale>
          <a:sx n="110" d="100"/>
          <a:sy n="110" d="100"/>
        </p:scale>
        <p:origin x="158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4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dirty="0">
                <a:cs typeface="+mn-cs"/>
              </a:defRPr>
            </a:lvl1pPr>
          </a:lstStyle>
          <a:p>
            <a:pPr>
              <a:defRPr/>
            </a:pPr>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cs typeface="+mn-cs"/>
              </a:defRPr>
            </a:lvl1pPr>
          </a:lstStyle>
          <a:p>
            <a:pPr>
              <a:defRPr/>
            </a:pPr>
            <a:fld id="{C027C4ED-725F-4FF8-9CD9-2D6D7C13786D}" type="datetimeFigureOut">
              <a:rPr lang="de-DE"/>
              <a:pPr>
                <a:defRPr/>
              </a:pPr>
              <a:t>17.06.2020</a:t>
            </a:fld>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dirty="0">
                <a:cs typeface="+mn-cs"/>
              </a:defRPr>
            </a:lvl1pPr>
          </a:lstStyle>
          <a:p>
            <a:pPr>
              <a:defRPr/>
            </a:pPr>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C4C2B71-5939-4CEB-8080-0C9C16B0D263}" type="slidenum">
              <a:rPr lang="de-DE" altLang="en-US"/>
              <a:pPr/>
              <a:t>‹#›</a:t>
            </a:fld>
            <a:endParaRPr lang="de-DE" altLang="en-US"/>
          </a:p>
        </p:txBody>
      </p:sp>
    </p:spTree>
    <p:extLst>
      <p:ext uri="{BB962C8B-B14F-4D97-AF65-F5344CB8AC3E}">
        <p14:creationId xmlns:p14="http://schemas.microsoft.com/office/powerpoint/2010/main" val="1939142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dirty="0">
                <a:latin typeface="Arial" charset="0"/>
                <a:cs typeface="+mn-cs"/>
              </a:defRPr>
            </a:lvl1pPr>
          </a:lstStyle>
          <a:p>
            <a:pPr>
              <a:defRPr/>
            </a:pPr>
            <a:endParaRPr lang="de-DE"/>
          </a:p>
        </p:txBody>
      </p:sp>
      <p:sp>
        <p:nvSpPr>
          <p:cNvPr id="1402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dirty="0">
                <a:latin typeface="Arial" charset="0"/>
                <a:cs typeface="+mn-cs"/>
              </a:defRPr>
            </a:lvl1pPr>
          </a:lstStyle>
          <a:p>
            <a:pPr>
              <a:defRPr/>
            </a:pPr>
            <a:endParaRPr lang="de-DE"/>
          </a:p>
        </p:txBody>
      </p:sp>
      <p:sp>
        <p:nvSpPr>
          <p:cNvPr id="327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402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dirty="0">
                <a:latin typeface="Arial" charset="0"/>
                <a:cs typeface="+mn-cs"/>
              </a:defRPr>
            </a:lvl1pPr>
          </a:lstStyle>
          <a:p>
            <a:pPr>
              <a:defRPr/>
            </a:pPr>
            <a:endParaRPr lang="de-DE"/>
          </a:p>
        </p:txBody>
      </p:sp>
      <p:sp>
        <p:nvSpPr>
          <p:cNvPr id="1402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defRPr>
            </a:lvl1pPr>
          </a:lstStyle>
          <a:p>
            <a:fld id="{5F43B7F4-7E80-40AC-BFA7-82B2571ADA2A}" type="slidenum">
              <a:rPr lang="de-DE" altLang="en-US"/>
              <a:pPr/>
              <a:t>‹#›</a:t>
            </a:fld>
            <a:endParaRPr lang="de-DE" altLang="en-US"/>
          </a:p>
        </p:txBody>
      </p:sp>
    </p:spTree>
    <p:extLst>
      <p:ext uri="{BB962C8B-B14F-4D97-AF65-F5344CB8AC3E}">
        <p14:creationId xmlns:p14="http://schemas.microsoft.com/office/powerpoint/2010/main" val="283184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310111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201375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29428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a:t>Titelmasterformat durch Klicken bearbeiten</a:t>
            </a:r>
          </a:p>
        </p:txBody>
      </p:sp>
      <p:sp>
        <p:nvSpPr>
          <p:cNvPr id="3" name="Textplatzhalter 2"/>
          <p:cNvSpPr>
            <a:spLocks noGrp="1"/>
          </p:cNvSpPr>
          <p:nvPr>
            <p:ph type="body" sz="half" idx="1"/>
          </p:nvPr>
        </p:nvSpPr>
        <p:spPr>
          <a:xfrm>
            <a:off x="457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2801933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a:t>Titelmasterformat durch Klicken bearbeiten</a:t>
            </a:r>
          </a:p>
        </p:txBody>
      </p:sp>
      <p:sp>
        <p:nvSpPr>
          <p:cNvPr id="3" name="Textplatzhalter 2"/>
          <p:cNvSpPr>
            <a:spLocks noGrp="1"/>
          </p:cNvSpPr>
          <p:nvPr>
            <p:ph type="body" sz="half" idx="1"/>
          </p:nvPr>
        </p:nvSpPr>
        <p:spPr>
          <a:xfrm>
            <a:off x="457200" y="1600200"/>
            <a:ext cx="403860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4648200" y="1600200"/>
            <a:ext cx="403860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4648200" y="3938588"/>
            <a:ext cx="403860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2571067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fld id="{B2962D77-78F7-4CD9-B9E8-8AC25B2D0E50}" type="slidenum">
              <a:rPr lang="de-DE" altLang="en-US"/>
              <a:pPr/>
              <a:t>‹#›</a:t>
            </a:fld>
            <a:endParaRPr lang="de-DE" altLang="en-US"/>
          </a:p>
        </p:txBody>
      </p:sp>
    </p:spTree>
    <p:extLst>
      <p:ext uri="{BB962C8B-B14F-4D97-AF65-F5344CB8AC3E}">
        <p14:creationId xmlns:p14="http://schemas.microsoft.com/office/powerpoint/2010/main" val="666930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fld id="{A19A880A-36B6-4D6E-A1BD-B8CCDF3E37C9}" type="slidenum">
              <a:rPr lang="de-DE" altLang="en-US"/>
              <a:pPr/>
              <a:t>‹#›</a:t>
            </a:fld>
            <a:endParaRPr lang="de-DE" altLang="en-US"/>
          </a:p>
        </p:txBody>
      </p:sp>
    </p:spTree>
    <p:extLst>
      <p:ext uri="{BB962C8B-B14F-4D97-AF65-F5344CB8AC3E}">
        <p14:creationId xmlns:p14="http://schemas.microsoft.com/office/powerpoint/2010/main" val="736659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fld id="{9D843201-116F-4E8F-814D-325A268A4C31}" type="slidenum">
              <a:rPr lang="de-DE" altLang="en-US"/>
              <a:pPr/>
              <a:t>‹#›</a:t>
            </a:fld>
            <a:endParaRPr lang="de-DE" altLang="en-US"/>
          </a:p>
        </p:txBody>
      </p:sp>
    </p:spTree>
    <p:extLst>
      <p:ext uri="{BB962C8B-B14F-4D97-AF65-F5344CB8AC3E}">
        <p14:creationId xmlns:p14="http://schemas.microsoft.com/office/powerpoint/2010/main" val="95597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p:cNvSpPr>
            <a:spLocks noGrp="1" noChangeArrowheads="1"/>
          </p:cNvSpPr>
          <p:nvPr>
            <p:ph type="dt" sz="half" idx="10"/>
          </p:nvPr>
        </p:nvSpPr>
        <p:spPr>
          <a:ln/>
        </p:spPr>
        <p:txBody>
          <a:bodyPr/>
          <a:lstStyle>
            <a:lvl1pPr>
              <a:defRPr/>
            </a:lvl1pPr>
          </a:lstStyle>
          <a:p>
            <a:pPr>
              <a:defRPr/>
            </a:pPr>
            <a:endParaRPr lang="de-DE"/>
          </a:p>
        </p:txBody>
      </p:sp>
      <p:sp>
        <p:nvSpPr>
          <p:cNvPr id="6" name="Rectangle 5"/>
          <p:cNvSpPr>
            <a:spLocks noGrp="1" noChangeArrowheads="1"/>
          </p:cNvSpPr>
          <p:nvPr>
            <p:ph type="ftr" sz="quarter" idx="11"/>
          </p:nvPr>
        </p:nvSpPr>
        <p:spPr>
          <a:ln/>
        </p:spPr>
        <p:txBody>
          <a:bodyPr/>
          <a:lstStyle>
            <a:lvl1pPr>
              <a:defRPr/>
            </a:lvl1pPr>
          </a:lstStyle>
          <a:p>
            <a:pPr>
              <a:defRPr/>
            </a:pPr>
            <a:endParaRPr lang="de-DE"/>
          </a:p>
        </p:txBody>
      </p:sp>
      <p:sp>
        <p:nvSpPr>
          <p:cNvPr id="7" name="Rectangle 6"/>
          <p:cNvSpPr>
            <a:spLocks noGrp="1" noChangeArrowheads="1"/>
          </p:cNvSpPr>
          <p:nvPr>
            <p:ph type="sldNum" sz="quarter" idx="12"/>
          </p:nvPr>
        </p:nvSpPr>
        <p:spPr>
          <a:ln/>
        </p:spPr>
        <p:txBody>
          <a:bodyPr/>
          <a:lstStyle>
            <a:lvl1pPr>
              <a:defRPr/>
            </a:lvl1pPr>
          </a:lstStyle>
          <a:p>
            <a:fld id="{D0F1DDD0-441C-490C-BF21-C9DD72FC5CDB}" type="slidenum">
              <a:rPr lang="de-DE" altLang="en-US"/>
              <a:pPr/>
              <a:t>‹#›</a:t>
            </a:fld>
            <a:endParaRPr lang="de-DE" altLang="en-US"/>
          </a:p>
        </p:txBody>
      </p:sp>
    </p:spTree>
    <p:extLst>
      <p:ext uri="{BB962C8B-B14F-4D97-AF65-F5344CB8AC3E}">
        <p14:creationId xmlns:p14="http://schemas.microsoft.com/office/powerpoint/2010/main" val="1016606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p:cNvSpPr>
            <a:spLocks noGrp="1" noChangeArrowheads="1"/>
          </p:cNvSpPr>
          <p:nvPr>
            <p:ph type="dt" sz="half" idx="10"/>
          </p:nvPr>
        </p:nvSpPr>
        <p:spPr>
          <a:ln/>
        </p:spPr>
        <p:txBody>
          <a:bodyPr/>
          <a:lstStyle>
            <a:lvl1pPr>
              <a:defRPr/>
            </a:lvl1pPr>
          </a:lstStyle>
          <a:p>
            <a:pPr>
              <a:defRPr/>
            </a:pPr>
            <a:endParaRPr lang="de-DE"/>
          </a:p>
        </p:txBody>
      </p:sp>
      <p:sp>
        <p:nvSpPr>
          <p:cNvPr id="8" name="Rectangle 5"/>
          <p:cNvSpPr>
            <a:spLocks noGrp="1" noChangeArrowheads="1"/>
          </p:cNvSpPr>
          <p:nvPr>
            <p:ph type="ftr" sz="quarter" idx="11"/>
          </p:nvPr>
        </p:nvSpPr>
        <p:spPr>
          <a:ln/>
        </p:spPr>
        <p:txBody>
          <a:bodyPr/>
          <a:lstStyle>
            <a:lvl1pPr>
              <a:defRPr/>
            </a:lvl1pPr>
          </a:lstStyle>
          <a:p>
            <a:pPr>
              <a:defRPr/>
            </a:pPr>
            <a:endParaRPr lang="de-DE"/>
          </a:p>
        </p:txBody>
      </p:sp>
      <p:sp>
        <p:nvSpPr>
          <p:cNvPr id="9" name="Rectangle 6"/>
          <p:cNvSpPr>
            <a:spLocks noGrp="1" noChangeArrowheads="1"/>
          </p:cNvSpPr>
          <p:nvPr>
            <p:ph type="sldNum" sz="quarter" idx="12"/>
          </p:nvPr>
        </p:nvSpPr>
        <p:spPr>
          <a:ln/>
        </p:spPr>
        <p:txBody>
          <a:bodyPr/>
          <a:lstStyle>
            <a:lvl1pPr>
              <a:defRPr/>
            </a:lvl1pPr>
          </a:lstStyle>
          <a:p>
            <a:fld id="{A2A461F5-2EEA-4C0C-8804-A85B99C8E42F}" type="slidenum">
              <a:rPr lang="de-DE" altLang="en-US"/>
              <a:pPr/>
              <a:t>‹#›</a:t>
            </a:fld>
            <a:endParaRPr lang="de-DE" altLang="en-US"/>
          </a:p>
        </p:txBody>
      </p:sp>
    </p:spTree>
    <p:extLst>
      <p:ext uri="{BB962C8B-B14F-4D97-AF65-F5344CB8AC3E}">
        <p14:creationId xmlns:p14="http://schemas.microsoft.com/office/powerpoint/2010/main" val="404906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p:cNvSpPr>
            <a:spLocks noGrp="1" noChangeArrowheads="1"/>
          </p:cNvSpPr>
          <p:nvPr>
            <p:ph type="dt" sz="half" idx="10"/>
          </p:nvPr>
        </p:nvSpPr>
        <p:spPr>
          <a:ln/>
        </p:spPr>
        <p:txBody>
          <a:bodyPr/>
          <a:lstStyle>
            <a:lvl1pPr>
              <a:defRPr/>
            </a:lvl1pPr>
          </a:lstStyle>
          <a:p>
            <a:pPr>
              <a:defRPr/>
            </a:pPr>
            <a:endParaRPr lang="de-DE"/>
          </a:p>
        </p:txBody>
      </p:sp>
      <p:sp>
        <p:nvSpPr>
          <p:cNvPr id="4" name="Rectangle 5"/>
          <p:cNvSpPr>
            <a:spLocks noGrp="1" noChangeArrowheads="1"/>
          </p:cNvSpPr>
          <p:nvPr>
            <p:ph type="ftr" sz="quarter" idx="11"/>
          </p:nvPr>
        </p:nvSpPr>
        <p:spPr>
          <a:ln/>
        </p:spPr>
        <p:txBody>
          <a:bodyPr/>
          <a:lstStyle>
            <a:lvl1pPr>
              <a:defRPr/>
            </a:lvl1pPr>
          </a:lstStyle>
          <a:p>
            <a:pPr>
              <a:defRPr/>
            </a:pPr>
            <a:endParaRPr lang="de-DE"/>
          </a:p>
        </p:txBody>
      </p:sp>
      <p:sp>
        <p:nvSpPr>
          <p:cNvPr id="5" name="Rectangle 6"/>
          <p:cNvSpPr>
            <a:spLocks noGrp="1" noChangeArrowheads="1"/>
          </p:cNvSpPr>
          <p:nvPr>
            <p:ph type="sldNum" sz="quarter" idx="12"/>
          </p:nvPr>
        </p:nvSpPr>
        <p:spPr>
          <a:ln/>
        </p:spPr>
        <p:txBody>
          <a:bodyPr/>
          <a:lstStyle>
            <a:lvl1pPr>
              <a:defRPr/>
            </a:lvl1pPr>
          </a:lstStyle>
          <a:p>
            <a:fld id="{00444471-98CA-45B0-BF5E-A1445F7991F9}" type="slidenum">
              <a:rPr lang="de-DE" altLang="en-US"/>
              <a:pPr/>
              <a:t>‹#›</a:t>
            </a:fld>
            <a:endParaRPr lang="de-DE" altLang="en-US"/>
          </a:p>
        </p:txBody>
      </p:sp>
    </p:spTree>
    <p:extLst>
      <p:ext uri="{BB962C8B-B14F-4D97-AF65-F5344CB8AC3E}">
        <p14:creationId xmlns:p14="http://schemas.microsoft.com/office/powerpoint/2010/main" val="84238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a:t>Titelmasterformat durch Klicken bearbeiten</a:t>
            </a:r>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9866006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DE"/>
          </a:p>
        </p:txBody>
      </p:sp>
      <p:sp>
        <p:nvSpPr>
          <p:cNvPr id="3" name="Rectangle 5"/>
          <p:cNvSpPr>
            <a:spLocks noGrp="1" noChangeArrowheads="1"/>
          </p:cNvSpPr>
          <p:nvPr>
            <p:ph type="ftr" sz="quarter" idx="11"/>
          </p:nvPr>
        </p:nvSpPr>
        <p:spPr>
          <a:ln/>
        </p:spPr>
        <p:txBody>
          <a:bodyPr/>
          <a:lstStyle>
            <a:lvl1pPr>
              <a:defRPr/>
            </a:lvl1pPr>
          </a:lstStyle>
          <a:p>
            <a:pPr>
              <a:defRPr/>
            </a:pPr>
            <a:endParaRPr lang="de-DE"/>
          </a:p>
        </p:txBody>
      </p:sp>
      <p:sp>
        <p:nvSpPr>
          <p:cNvPr id="4" name="Rectangle 6"/>
          <p:cNvSpPr>
            <a:spLocks noGrp="1" noChangeArrowheads="1"/>
          </p:cNvSpPr>
          <p:nvPr>
            <p:ph type="sldNum" sz="quarter" idx="12"/>
          </p:nvPr>
        </p:nvSpPr>
        <p:spPr>
          <a:ln/>
        </p:spPr>
        <p:txBody>
          <a:bodyPr/>
          <a:lstStyle>
            <a:lvl1pPr>
              <a:defRPr/>
            </a:lvl1pPr>
          </a:lstStyle>
          <a:p>
            <a:fld id="{317114F1-A0CB-4131-9BC0-51F0FE9276FE}" type="slidenum">
              <a:rPr lang="de-DE" altLang="en-US"/>
              <a:pPr/>
              <a:t>‹#›</a:t>
            </a:fld>
            <a:endParaRPr lang="de-DE" altLang="en-US"/>
          </a:p>
        </p:txBody>
      </p:sp>
    </p:spTree>
    <p:extLst>
      <p:ext uri="{BB962C8B-B14F-4D97-AF65-F5344CB8AC3E}">
        <p14:creationId xmlns:p14="http://schemas.microsoft.com/office/powerpoint/2010/main" val="2812012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a:p>
        </p:txBody>
      </p:sp>
      <p:sp>
        <p:nvSpPr>
          <p:cNvPr id="6" name="Rectangle 5"/>
          <p:cNvSpPr>
            <a:spLocks noGrp="1" noChangeArrowheads="1"/>
          </p:cNvSpPr>
          <p:nvPr>
            <p:ph type="ftr" sz="quarter" idx="11"/>
          </p:nvPr>
        </p:nvSpPr>
        <p:spPr>
          <a:ln/>
        </p:spPr>
        <p:txBody>
          <a:bodyPr/>
          <a:lstStyle>
            <a:lvl1pPr>
              <a:defRPr/>
            </a:lvl1pPr>
          </a:lstStyle>
          <a:p>
            <a:pPr>
              <a:defRPr/>
            </a:pPr>
            <a:endParaRPr lang="de-DE"/>
          </a:p>
        </p:txBody>
      </p:sp>
      <p:sp>
        <p:nvSpPr>
          <p:cNvPr id="7" name="Rectangle 6"/>
          <p:cNvSpPr>
            <a:spLocks noGrp="1" noChangeArrowheads="1"/>
          </p:cNvSpPr>
          <p:nvPr>
            <p:ph type="sldNum" sz="quarter" idx="12"/>
          </p:nvPr>
        </p:nvSpPr>
        <p:spPr>
          <a:ln/>
        </p:spPr>
        <p:txBody>
          <a:bodyPr/>
          <a:lstStyle>
            <a:lvl1pPr>
              <a:defRPr/>
            </a:lvl1pPr>
          </a:lstStyle>
          <a:p>
            <a:fld id="{2A3BD0BB-E54C-49E0-B1DD-8C8F76C019D9}" type="slidenum">
              <a:rPr lang="de-DE" altLang="en-US"/>
              <a:pPr/>
              <a:t>‹#›</a:t>
            </a:fld>
            <a:endParaRPr lang="de-DE" altLang="en-US"/>
          </a:p>
        </p:txBody>
      </p:sp>
    </p:spTree>
    <p:extLst>
      <p:ext uri="{BB962C8B-B14F-4D97-AF65-F5344CB8AC3E}">
        <p14:creationId xmlns:p14="http://schemas.microsoft.com/office/powerpoint/2010/main" val="2424848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a:p>
        </p:txBody>
      </p:sp>
      <p:sp>
        <p:nvSpPr>
          <p:cNvPr id="6" name="Rectangle 5"/>
          <p:cNvSpPr>
            <a:spLocks noGrp="1" noChangeArrowheads="1"/>
          </p:cNvSpPr>
          <p:nvPr>
            <p:ph type="ftr" sz="quarter" idx="11"/>
          </p:nvPr>
        </p:nvSpPr>
        <p:spPr>
          <a:ln/>
        </p:spPr>
        <p:txBody>
          <a:bodyPr/>
          <a:lstStyle>
            <a:lvl1pPr>
              <a:defRPr/>
            </a:lvl1pPr>
          </a:lstStyle>
          <a:p>
            <a:pPr>
              <a:defRPr/>
            </a:pPr>
            <a:endParaRPr lang="de-DE"/>
          </a:p>
        </p:txBody>
      </p:sp>
      <p:sp>
        <p:nvSpPr>
          <p:cNvPr id="7" name="Rectangle 6"/>
          <p:cNvSpPr>
            <a:spLocks noGrp="1" noChangeArrowheads="1"/>
          </p:cNvSpPr>
          <p:nvPr>
            <p:ph type="sldNum" sz="quarter" idx="12"/>
          </p:nvPr>
        </p:nvSpPr>
        <p:spPr>
          <a:ln/>
        </p:spPr>
        <p:txBody>
          <a:bodyPr/>
          <a:lstStyle>
            <a:lvl1pPr>
              <a:defRPr/>
            </a:lvl1pPr>
          </a:lstStyle>
          <a:p>
            <a:fld id="{1F886C9A-3726-47D6-A5C5-5A9208551CA2}" type="slidenum">
              <a:rPr lang="de-DE" altLang="en-US"/>
              <a:pPr/>
              <a:t>‹#›</a:t>
            </a:fld>
            <a:endParaRPr lang="de-DE" altLang="en-US"/>
          </a:p>
        </p:txBody>
      </p:sp>
    </p:spTree>
    <p:extLst>
      <p:ext uri="{BB962C8B-B14F-4D97-AF65-F5344CB8AC3E}">
        <p14:creationId xmlns:p14="http://schemas.microsoft.com/office/powerpoint/2010/main" val="22315783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fld id="{B0C04C5B-0188-4B35-9801-E1096CA7FB69}" type="slidenum">
              <a:rPr lang="de-DE" altLang="en-US"/>
              <a:pPr/>
              <a:t>‹#›</a:t>
            </a:fld>
            <a:endParaRPr lang="de-DE" altLang="en-US"/>
          </a:p>
        </p:txBody>
      </p:sp>
    </p:spTree>
    <p:extLst>
      <p:ext uri="{BB962C8B-B14F-4D97-AF65-F5344CB8AC3E}">
        <p14:creationId xmlns:p14="http://schemas.microsoft.com/office/powerpoint/2010/main" val="25460219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fld id="{FFF66A22-3FDC-47BA-B1F4-03968A7F3A34}" type="slidenum">
              <a:rPr lang="de-DE" altLang="en-US"/>
              <a:pPr/>
              <a:t>‹#›</a:t>
            </a:fld>
            <a:endParaRPr lang="de-DE" altLang="en-US"/>
          </a:p>
        </p:txBody>
      </p:sp>
    </p:spTree>
    <p:extLst>
      <p:ext uri="{BB962C8B-B14F-4D97-AF65-F5344CB8AC3E}">
        <p14:creationId xmlns:p14="http://schemas.microsoft.com/office/powerpoint/2010/main" val="126800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3064627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45462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110276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324850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304145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127585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p:txBody>
          <a:bodyPr/>
          <a:lstStyle>
            <a:lvl1pPr>
              <a:defRPr dirty="0"/>
            </a:lvl1pPr>
          </a:lstStyle>
          <a:p>
            <a:pPr>
              <a:defRPr/>
            </a:pPr>
            <a:r>
              <a:rPr lang="de-DE"/>
              <a:t>Markus Zanker, University Klagenfurt, markus.zanker@uni-klu.ac.at</a:t>
            </a:r>
          </a:p>
        </p:txBody>
      </p:sp>
    </p:spTree>
    <p:extLst>
      <p:ext uri="{BB962C8B-B14F-4D97-AF65-F5344CB8AC3E}">
        <p14:creationId xmlns:p14="http://schemas.microsoft.com/office/powerpoint/2010/main" val="42544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This section </a:t>
            </a:r>
          </a:p>
        </p:txBody>
      </p:sp>
      <p:sp>
        <p:nvSpPr>
          <p:cNvPr id="1028" name="Line 4"/>
          <p:cNvSpPr>
            <a:spLocks noChangeShapeType="1"/>
          </p:cNvSpPr>
          <p:nvPr/>
        </p:nvSpPr>
        <p:spPr bwMode="auto">
          <a:xfrm>
            <a:off x="533400" y="1219200"/>
            <a:ext cx="8001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Text Box 5"/>
          <p:cNvSpPr txBox="1">
            <a:spLocks noChangeArrowheads="1"/>
          </p:cNvSpPr>
          <p:nvPr/>
        </p:nvSpPr>
        <p:spPr bwMode="auto">
          <a:xfrm>
            <a:off x="7907338" y="6248400"/>
            <a:ext cx="6969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eaLnBrk="1" hangingPunct="1"/>
            <a:r>
              <a:rPr lang="de-DE" altLang="en-US" sz="1000" b="0"/>
              <a:t>- </a:t>
            </a:r>
            <a:fld id="{2B74D56E-DC23-42CC-840C-8FEDE5C92694}" type="slidenum">
              <a:rPr lang="de-DE" altLang="en-US" sz="1000" b="0"/>
              <a:pPr eaLnBrk="1" hangingPunct="1"/>
              <a:t>‹#›</a:t>
            </a:fld>
            <a:r>
              <a:rPr lang="de-DE" altLang="en-US" sz="1000" b="0"/>
              <a:t> -</a:t>
            </a:r>
          </a:p>
        </p:txBody>
      </p:sp>
      <p:sp>
        <p:nvSpPr>
          <p:cNvPr id="1030" name="Line 6"/>
          <p:cNvSpPr>
            <a:spLocks noChangeShapeType="1"/>
          </p:cNvSpPr>
          <p:nvPr/>
        </p:nvSpPr>
        <p:spPr bwMode="auto">
          <a:xfrm>
            <a:off x="609600" y="6096000"/>
            <a:ext cx="8001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Footer Placeholder 7"/>
          <p:cNvSpPr>
            <a:spLocks noGrp="1" noChangeArrowheads="1"/>
          </p:cNvSpPr>
          <p:nvPr>
            <p:ph type="ftr" sz="quarter" idx="3"/>
          </p:nvPr>
        </p:nvSpPr>
        <p:spPr>
          <a:xfrm>
            <a:off x="539750" y="6245225"/>
            <a:ext cx="4464050" cy="476250"/>
          </a:xfrm>
          <a:prstGeom prst="rect">
            <a:avLst/>
          </a:prstGeom>
          <a:ln/>
        </p:spPr>
        <p:txBody>
          <a:bodyPr/>
          <a:lstStyle>
            <a:lvl1pPr>
              <a:defRPr sz="1000" b="0" dirty="0" smtClean="0">
                <a:latin typeface="Calibri" pitchFamily="34" charset="0"/>
                <a:cs typeface="+mn-cs"/>
              </a:defRPr>
            </a:lvl1pPr>
          </a:lstStyle>
          <a:p>
            <a:pPr>
              <a:defRPr/>
            </a:pPr>
            <a:r>
              <a:rPr lang="en-US"/>
              <a:t>Tutorial: Introduction to Recommender Systems, ACM SAC 2010</a:t>
            </a: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dirty="0">
                <a:latin typeface="+mn-lt"/>
                <a:cs typeface="+mn-cs"/>
              </a:defRPr>
            </a:lvl1pPr>
          </a:lstStyle>
          <a:p>
            <a:pPr>
              <a:defRPr/>
            </a:pPr>
            <a:endParaRPr lang="de-DE"/>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dirty="0">
                <a:latin typeface="+mn-lt"/>
                <a:cs typeface="+mn-cs"/>
              </a:defRPr>
            </a:lvl1pPr>
          </a:lstStyle>
          <a:p>
            <a:pPr>
              <a:defRPr/>
            </a:pPr>
            <a:endParaRPr lang="de-DE"/>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panose="020B0604020202020204" pitchFamily="34" charset="0"/>
              </a:defRPr>
            </a:lvl1pPr>
          </a:lstStyle>
          <a:p>
            <a:fld id="{7EE55EDD-345D-4566-90F4-05F3A90D78B5}" type="slidenum">
              <a:rPr lang="de-DE" altLang="en-US"/>
              <a:pPr/>
              <a:t>‹#›</a:t>
            </a:fld>
            <a:endParaRPr lang="de-DE" alt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aohang@cs.odu.edu"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emanticscholar.org/paper/A-Direct-Formulation-for-Sparse-PCA-Using-d'Aspremont-Ghaoui/14e10498f4f12e18aaf4706969746b3cfb36132f"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9"/>
          <p:cNvSpPr>
            <a:spLocks noChangeArrowheads="1"/>
          </p:cNvSpPr>
          <p:nvPr/>
        </p:nvSpPr>
        <p:spPr bwMode="auto">
          <a:xfrm>
            <a:off x="695325" y="3962400"/>
            <a:ext cx="77533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23850" indent="-323850" defTabSz="865188">
              <a:spcBef>
                <a:spcPct val="20000"/>
              </a:spcBef>
              <a:buClr>
                <a:srgbClr val="790015"/>
              </a:buClr>
              <a:buChar char="•"/>
              <a:defRPr b="1">
                <a:solidFill>
                  <a:srgbClr val="790015"/>
                </a:solidFill>
                <a:latin typeface="Arial" panose="020B0604020202020204" pitchFamily="34" charset="0"/>
              </a:defRPr>
            </a:lvl1pPr>
            <a:lvl2pPr marL="742950" indent="-285750" defTabSz="865188">
              <a:spcBef>
                <a:spcPct val="20000"/>
              </a:spcBef>
              <a:buClr>
                <a:srgbClr val="0000CC"/>
              </a:buClr>
              <a:buChar char="–"/>
              <a:defRPr sz="1600" b="1">
                <a:solidFill>
                  <a:srgbClr val="00279F"/>
                </a:solidFill>
                <a:latin typeface="Arial" panose="020B0604020202020204" pitchFamily="34" charset="0"/>
              </a:defRPr>
            </a:lvl2pPr>
            <a:lvl3pPr marL="1143000" indent="-228600" defTabSz="865188">
              <a:spcBef>
                <a:spcPct val="20000"/>
              </a:spcBef>
              <a:buClr>
                <a:srgbClr val="0000CC"/>
              </a:buClr>
              <a:buChar char="•"/>
              <a:defRPr sz="1600" b="1">
                <a:solidFill>
                  <a:srgbClr val="00279F"/>
                </a:solidFill>
                <a:latin typeface="Arial" panose="020B0604020202020204" pitchFamily="34" charset="0"/>
              </a:defRPr>
            </a:lvl3pPr>
            <a:lvl4pPr marL="1600200" indent="-228600" defTabSz="865188">
              <a:spcBef>
                <a:spcPct val="20000"/>
              </a:spcBef>
              <a:buChar char="–"/>
              <a:defRPr sz="2000">
                <a:solidFill>
                  <a:schemeClr val="tx1"/>
                </a:solidFill>
                <a:latin typeface="Times New Roman" panose="02020603050405020304" pitchFamily="18" charset="0"/>
              </a:defRPr>
            </a:lvl4pPr>
            <a:lvl5pPr marL="2057400" indent="-228600" defTabSz="865188">
              <a:spcBef>
                <a:spcPct val="20000"/>
              </a:spcBef>
              <a:buChar char="•"/>
              <a:defRPr sz="2000">
                <a:solidFill>
                  <a:schemeClr val="tx1"/>
                </a:solidFill>
                <a:latin typeface="Times New Roman" panose="02020603050405020304" pitchFamily="18" charset="0"/>
              </a:defRPr>
            </a:lvl5pPr>
            <a:lvl6pPr marL="25146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65188"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endParaRPr lang="zh-CN" altLang="en-US" sz="2000" dirty="0">
              <a:ea typeface="SimSun" panose="02010600030101010101" pitchFamily="2" charset="-122"/>
            </a:endParaRPr>
          </a:p>
          <a:p>
            <a:pPr algn="ctr" eaLnBrk="1" hangingPunct="1">
              <a:buFontTx/>
              <a:buNone/>
            </a:pPr>
            <a:r>
              <a:rPr lang="en-US" altLang="en-US" sz="2000" b="0" dirty="0"/>
              <a:t>By Yaohang Li, Ph.D.</a:t>
            </a:r>
            <a:br>
              <a:rPr lang="en-US" altLang="en-US" sz="2000" b="0" dirty="0"/>
            </a:br>
            <a:r>
              <a:rPr lang="en-US" altLang="en-US" sz="2000" b="0" dirty="0"/>
              <a:t>Department of Computer Science</a:t>
            </a:r>
            <a:br>
              <a:rPr lang="en-US" altLang="en-US" sz="2000" b="0" dirty="0"/>
            </a:br>
            <a:r>
              <a:rPr lang="en-US" altLang="en-US" sz="2000" b="0" dirty="0"/>
              <a:t>Old Dominion University</a:t>
            </a:r>
            <a:br>
              <a:rPr lang="en-US" altLang="en-US" sz="2000" b="0" dirty="0"/>
            </a:br>
            <a:r>
              <a:rPr lang="en-US" altLang="en-US" sz="2000" b="0" dirty="0">
                <a:hlinkClick r:id="rId2"/>
              </a:rPr>
              <a:t>yaohang@cs.odu.edu</a:t>
            </a:r>
            <a:r>
              <a:rPr lang="en-US" altLang="en-US" sz="2000" b="0" dirty="0"/>
              <a:t> </a:t>
            </a:r>
            <a:endParaRPr lang="en-US" altLang="zh-CN" sz="1800" b="0" u="sng" dirty="0">
              <a:ea typeface="SimSun" panose="02010600030101010101" pitchFamily="2" charset="-122"/>
            </a:endParaRPr>
          </a:p>
        </p:txBody>
      </p:sp>
      <p:sp>
        <p:nvSpPr>
          <p:cNvPr id="4099" name="Rectangle 20"/>
          <p:cNvSpPr>
            <a:spLocks noChangeArrowheads="1"/>
          </p:cNvSpPr>
          <p:nvPr/>
        </p:nvSpPr>
        <p:spPr bwMode="auto">
          <a:xfrm>
            <a:off x="1709370" y="1556792"/>
            <a:ext cx="56738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790015"/>
              </a:buClr>
              <a:buChar char="•"/>
              <a:defRPr b="1">
                <a:solidFill>
                  <a:srgbClr val="790015"/>
                </a:solidFill>
                <a:latin typeface="Arial" panose="020B0604020202020204" pitchFamily="34" charset="0"/>
              </a:defRPr>
            </a:lvl1pPr>
            <a:lvl2pPr marL="742950" indent="-285750">
              <a:spcBef>
                <a:spcPct val="20000"/>
              </a:spcBef>
              <a:buClr>
                <a:srgbClr val="0000CC"/>
              </a:buClr>
              <a:buChar char="–"/>
              <a:defRPr sz="1600" b="1">
                <a:solidFill>
                  <a:srgbClr val="00279F"/>
                </a:solidFill>
                <a:latin typeface="Arial" panose="020B0604020202020204" pitchFamily="34" charset="0"/>
              </a:defRPr>
            </a:lvl2pPr>
            <a:lvl3pPr marL="1143000" indent="-228600">
              <a:spcBef>
                <a:spcPct val="20000"/>
              </a:spcBef>
              <a:buClr>
                <a:srgbClr val="0000CC"/>
              </a:buClr>
              <a:buChar char="•"/>
              <a:defRPr sz="1600" b="1">
                <a:solidFill>
                  <a:srgbClr val="00279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defRPr/>
            </a:pPr>
            <a:r>
              <a:rPr lang="en-US" altLang="zh-CN" sz="4000" dirty="0">
                <a:solidFill>
                  <a:srgbClr val="003366"/>
                </a:solidFill>
                <a:latin typeface="Calibri" pitchFamily="34" charset="0"/>
                <a:ea typeface="+mj-ea"/>
                <a:cs typeface="+mj-cs"/>
              </a:rPr>
              <a:t>Dimensionality Reduction</a:t>
            </a:r>
          </a:p>
        </p:txBody>
      </p:sp>
    </p:spTree>
    <p:extLst>
      <p:ext uri="{BB962C8B-B14F-4D97-AF65-F5344CB8AC3E}">
        <p14:creationId xmlns:p14="http://schemas.microsoft.com/office/powerpoint/2010/main" val="2818834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4E80-862C-4F8E-AA2E-E58E17FBA131}"/>
              </a:ext>
            </a:extLst>
          </p:cNvPr>
          <p:cNvSpPr>
            <a:spLocks noGrp="1"/>
          </p:cNvSpPr>
          <p:nvPr>
            <p:ph type="title"/>
          </p:nvPr>
        </p:nvSpPr>
        <p:spPr/>
        <p:txBody>
          <a:bodyPr/>
          <a:lstStyle/>
          <a:p>
            <a:r>
              <a:rPr lang="en-US" dirty="0"/>
              <a:t>Demo: Dimension Reduction</a:t>
            </a:r>
          </a:p>
        </p:txBody>
      </p:sp>
      <p:sp>
        <p:nvSpPr>
          <p:cNvPr id="3" name="Content Placeholder 2">
            <a:extLst>
              <a:ext uri="{FF2B5EF4-FFF2-40B4-BE49-F238E27FC236}">
                <a16:creationId xmlns:a16="http://schemas.microsoft.com/office/drawing/2014/main" id="{129C6814-E419-41CE-93D4-61DF4734E07B}"/>
              </a:ext>
            </a:extLst>
          </p:cNvPr>
          <p:cNvSpPr>
            <a:spLocks noGrp="1"/>
          </p:cNvSpPr>
          <p:nvPr>
            <p:ph idx="1"/>
          </p:nvPr>
        </p:nvSpPr>
        <p:spPr/>
        <p:txBody>
          <a:bodyPr/>
          <a:lstStyle/>
          <a:p>
            <a:r>
              <a:rPr lang="en-US" dirty="0" err="1"/>
              <a:t>jupyter</a:t>
            </a:r>
            <a:r>
              <a:rPr lang="en-US" dirty="0"/>
              <a:t> notebook </a:t>
            </a:r>
            <a:r>
              <a:rPr lang="en-US" dirty="0" err="1"/>
              <a:t>DimensionReduction.ipynb</a:t>
            </a:r>
            <a:endParaRPr lang="en-US" dirty="0"/>
          </a:p>
        </p:txBody>
      </p:sp>
      <p:pic>
        <p:nvPicPr>
          <p:cNvPr id="8194" name="Picture 2">
            <a:extLst>
              <a:ext uri="{FF2B5EF4-FFF2-40B4-BE49-F238E27FC236}">
                <a16:creationId xmlns:a16="http://schemas.microsoft.com/office/drawing/2014/main" id="{31D5B420-1759-48E1-BD7F-F5B27575D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82" y="2864059"/>
            <a:ext cx="223837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9148401-7BC3-4045-AF56-EE06B76414C1}"/>
              </a:ext>
            </a:extLst>
          </p:cNvPr>
          <p:cNvPicPr>
            <a:picLocks noChangeAspect="1"/>
          </p:cNvPicPr>
          <p:nvPr/>
        </p:nvPicPr>
        <p:blipFill>
          <a:blip r:embed="rId3"/>
          <a:stretch>
            <a:fillRect/>
          </a:stretch>
        </p:blipFill>
        <p:spPr>
          <a:xfrm>
            <a:off x="3457029" y="3016460"/>
            <a:ext cx="4838700" cy="1933575"/>
          </a:xfrm>
          <a:prstGeom prst="rect">
            <a:avLst/>
          </a:prstGeom>
        </p:spPr>
      </p:pic>
      <p:pic>
        <p:nvPicPr>
          <p:cNvPr id="5" name="Picture 4">
            <a:extLst>
              <a:ext uri="{FF2B5EF4-FFF2-40B4-BE49-F238E27FC236}">
                <a16:creationId xmlns:a16="http://schemas.microsoft.com/office/drawing/2014/main" id="{0CCE7B51-0667-46BD-B8DE-4CA920D630B2}"/>
              </a:ext>
            </a:extLst>
          </p:cNvPr>
          <p:cNvPicPr>
            <a:picLocks noChangeAspect="1"/>
          </p:cNvPicPr>
          <p:nvPr/>
        </p:nvPicPr>
        <p:blipFill>
          <a:blip r:embed="rId4"/>
          <a:stretch>
            <a:fillRect/>
          </a:stretch>
        </p:blipFill>
        <p:spPr>
          <a:xfrm>
            <a:off x="2923083" y="3868946"/>
            <a:ext cx="285750" cy="228600"/>
          </a:xfrm>
          <a:prstGeom prst="rect">
            <a:avLst/>
          </a:prstGeom>
        </p:spPr>
      </p:pic>
    </p:spTree>
    <p:extLst>
      <p:ext uri="{BB962C8B-B14F-4D97-AF65-F5344CB8AC3E}">
        <p14:creationId xmlns:p14="http://schemas.microsoft.com/office/powerpoint/2010/main" val="321611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dirty="0"/>
              <a:t>Agenda</a:t>
            </a:r>
          </a:p>
        </p:txBody>
      </p:sp>
      <p:sp>
        <p:nvSpPr>
          <p:cNvPr id="3" name="Content Placeholder 2"/>
          <p:cNvSpPr>
            <a:spLocks noGrp="1"/>
          </p:cNvSpPr>
          <p:nvPr>
            <p:ph idx="1"/>
          </p:nvPr>
        </p:nvSpPr>
        <p:spPr>
          <a:xfrm>
            <a:off x="457200" y="1371600"/>
            <a:ext cx="8229600" cy="4754563"/>
          </a:xfrm>
        </p:spPr>
        <p:txBody>
          <a:bodyPr/>
          <a:lstStyle/>
          <a:p>
            <a:r>
              <a:rPr lang="en-US" dirty="0">
                <a:solidFill>
                  <a:schemeClr val="bg1">
                    <a:lumMod val="85000"/>
                  </a:schemeClr>
                </a:solidFill>
              </a:rPr>
              <a:t>Introduction to Dimension Reduction</a:t>
            </a:r>
          </a:p>
          <a:p>
            <a:r>
              <a:rPr lang="en-US" dirty="0"/>
              <a:t>Dimension Reduction Methods</a:t>
            </a:r>
          </a:p>
          <a:p>
            <a:pPr lvl="1"/>
            <a:r>
              <a:rPr lang="en-US" dirty="0"/>
              <a:t>Linear Methods</a:t>
            </a:r>
          </a:p>
          <a:p>
            <a:pPr lvl="2"/>
            <a:r>
              <a:rPr lang="en-US" dirty="0"/>
              <a:t>Principle Component Analysis</a:t>
            </a:r>
          </a:p>
          <a:p>
            <a:pPr lvl="2"/>
            <a:r>
              <a:rPr lang="en-US" dirty="0">
                <a:solidFill>
                  <a:schemeClr val="bg1">
                    <a:lumMod val="85000"/>
                  </a:schemeClr>
                </a:solidFill>
              </a:rPr>
              <a:t>Linear Discriminative Analysis</a:t>
            </a:r>
          </a:p>
          <a:p>
            <a:pPr lvl="1"/>
            <a:r>
              <a:rPr lang="en-US" dirty="0">
                <a:solidFill>
                  <a:schemeClr val="bg1">
                    <a:lumMod val="85000"/>
                  </a:schemeClr>
                </a:solidFill>
              </a:rPr>
              <a:t>Nonlinear Methods</a:t>
            </a:r>
          </a:p>
          <a:p>
            <a:pPr lvl="2"/>
            <a:r>
              <a:rPr lang="en-US" dirty="0">
                <a:solidFill>
                  <a:schemeClr val="bg1">
                    <a:lumMod val="85000"/>
                  </a:schemeClr>
                </a:solidFill>
              </a:rPr>
              <a:t>Kernel PCA</a:t>
            </a:r>
          </a:p>
          <a:p>
            <a:pPr lvl="2"/>
            <a:r>
              <a:rPr lang="en-US" dirty="0">
                <a:solidFill>
                  <a:schemeClr val="bg1">
                    <a:lumMod val="85000"/>
                  </a:schemeClr>
                </a:solidFill>
              </a:rPr>
              <a:t>Kernel LDA</a:t>
            </a:r>
          </a:p>
          <a:p>
            <a:pPr lvl="2"/>
            <a:r>
              <a:rPr lang="en-US" dirty="0">
                <a:solidFill>
                  <a:schemeClr val="bg1">
                    <a:lumMod val="85000"/>
                  </a:schemeClr>
                </a:solidFill>
              </a:rPr>
              <a:t>ISOMAP</a:t>
            </a:r>
          </a:p>
          <a:p>
            <a:pPr lvl="2"/>
            <a:r>
              <a:rPr lang="en-US" dirty="0">
                <a:solidFill>
                  <a:schemeClr val="bg1">
                    <a:lumMod val="85000"/>
                  </a:schemeClr>
                </a:solidFill>
              </a:rPr>
              <a:t>Autoencoder</a:t>
            </a:r>
          </a:p>
          <a:p>
            <a:r>
              <a:rPr lang="en-US" dirty="0">
                <a:solidFill>
                  <a:schemeClr val="bg1">
                    <a:lumMod val="85000"/>
                  </a:schemeClr>
                </a:solidFill>
              </a:rPr>
              <a:t>Applications of Dimension Reduction</a:t>
            </a:r>
          </a:p>
          <a:p>
            <a:pPr lvl="2"/>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169984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69DB-6E9B-430A-88E2-B3B1564FB02F}"/>
              </a:ext>
            </a:extLst>
          </p:cNvPr>
          <p:cNvSpPr>
            <a:spLocks noGrp="1"/>
          </p:cNvSpPr>
          <p:nvPr>
            <p:ph type="title"/>
          </p:nvPr>
        </p:nvSpPr>
        <p:spPr/>
        <p:txBody>
          <a:bodyPr/>
          <a:lstStyle/>
          <a:p>
            <a:r>
              <a:rPr lang="en-US" dirty="0"/>
              <a:t>Principle Component Analysis (PCA)</a:t>
            </a:r>
          </a:p>
        </p:txBody>
      </p:sp>
      <p:sp>
        <p:nvSpPr>
          <p:cNvPr id="3" name="Content Placeholder 2">
            <a:extLst>
              <a:ext uri="{FF2B5EF4-FFF2-40B4-BE49-F238E27FC236}">
                <a16:creationId xmlns:a16="http://schemas.microsoft.com/office/drawing/2014/main" id="{02B95DF7-908C-4B04-AC79-F54379C967D6}"/>
              </a:ext>
            </a:extLst>
          </p:cNvPr>
          <p:cNvSpPr>
            <a:spLocks noGrp="1"/>
          </p:cNvSpPr>
          <p:nvPr>
            <p:ph idx="1"/>
          </p:nvPr>
        </p:nvSpPr>
        <p:spPr>
          <a:xfrm>
            <a:off x="429911" y="1371601"/>
            <a:ext cx="4718153" cy="2129408"/>
          </a:xfrm>
        </p:spPr>
        <p:txBody>
          <a:bodyPr/>
          <a:lstStyle/>
          <a:p>
            <a:r>
              <a:rPr lang="en-US" dirty="0"/>
              <a:t>Principle Component Analysis</a:t>
            </a:r>
          </a:p>
          <a:p>
            <a:pPr lvl="1"/>
            <a:r>
              <a:rPr lang="en-US" dirty="0"/>
              <a:t>Rationale</a:t>
            </a:r>
          </a:p>
          <a:p>
            <a:pPr lvl="2"/>
            <a:r>
              <a:rPr lang="en-US" dirty="0"/>
              <a:t>Find principle components that capture the maximal variance within the data</a:t>
            </a:r>
          </a:p>
          <a:p>
            <a:pPr lvl="1"/>
            <a:r>
              <a:rPr lang="en-US" dirty="0"/>
              <a:t>Unsupervised Learning</a:t>
            </a:r>
          </a:p>
          <a:p>
            <a:pPr lvl="1"/>
            <a:r>
              <a:rPr lang="en-US" dirty="0"/>
              <a:t>Linear transform</a:t>
            </a:r>
          </a:p>
          <a:p>
            <a:pPr lvl="1"/>
            <a:r>
              <a:rPr lang="en-US" dirty="0"/>
              <a:t>Extract hidden low-dimensional structure from high dimensional datasets</a:t>
            </a:r>
          </a:p>
          <a:p>
            <a:pPr lvl="1"/>
            <a:r>
              <a:rPr lang="en-US" dirty="0"/>
              <a:t>Maintain as much as possible of the variation presented in the original dataset</a:t>
            </a:r>
          </a:p>
        </p:txBody>
      </p:sp>
      <p:pic>
        <p:nvPicPr>
          <p:cNvPr id="1026" name="Picture 2" descr="PCA Is Not Feature Selection - Towards Data Science">
            <a:extLst>
              <a:ext uri="{FF2B5EF4-FFF2-40B4-BE49-F238E27FC236}">
                <a16:creationId xmlns:a16="http://schemas.microsoft.com/office/drawing/2014/main" id="{931A4AB1-4A95-42E5-9A40-7C535FAEF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586" y="2564903"/>
            <a:ext cx="3900956" cy="292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271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B6E6-1B6C-4315-8447-8919965D3C53}"/>
              </a:ext>
            </a:extLst>
          </p:cNvPr>
          <p:cNvSpPr>
            <a:spLocks noGrp="1"/>
          </p:cNvSpPr>
          <p:nvPr>
            <p:ph type="title"/>
          </p:nvPr>
        </p:nvSpPr>
        <p:spPr/>
        <p:txBody>
          <a:bodyPr/>
          <a:lstStyle/>
          <a:p>
            <a:r>
              <a:rPr lang="en-US" dirty="0"/>
              <a:t>The View of Principle Components</a:t>
            </a:r>
          </a:p>
        </p:txBody>
      </p:sp>
      <p:sp>
        <p:nvSpPr>
          <p:cNvPr id="3" name="Content Placeholder 2">
            <a:extLst>
              <a:ext uri="{FF2B5EF4-FFF2-40B4-BE49-F238E27FC236}">
                <a16:creationId xmlns:a16="http://schemas.microsoft.com/office/drawing/2014/main" id="{62F5CC89-6AA9-4821-BA1E-D121216ADC92}"/>
              </a:ext>
            </a:extLst>
          </p:cNvPr>
          <p:cNvSpPr>
            <a:spLocks noGrp="1"/>
          </p:cNvSpPr>
          <p:nvPr>
            <p:ph idx="1"/>
          </p:nvPr>
        </p:nvSpPr>
        <p:spPr>
          <a:xfrm>
            <a:off x="4572000" y="1600200"/>
            <a:ext cx="4114800" cy="3268960"/>
          </a:xfrm>
        </p:spPr>
        <p:txBody>
          <a:bodyPr/>
          <a:lstStyle/>
          <a:p>
            <a:pPr marL="0" indent="0">
              <a:buNone/>
            </a:pPr>
            <a:r>
              <a:rPr lang="en-US" dirty="0"/>
              <a:t>Each blue point corresponds to a row in the dataset (an observation). There are 20 observations, each with 3 features (3 dimensions). PCA reduces the dimensionality from 3 to 2. It finds a pair of orthogonal vectors that define a lower-dimensional space which captures as much variance as possible from the original dataset.</a:t>
            </a:r>
          </a:p>
        </p:txBody>
      </p:sp>
      <p:pic>
        <p:nvPicPr>
          <p:cNvPr id="1028" name="Picture 4" descr="Each blue point corresponds to an observation (a row of $\mathbf{X}$). There are $n=20$ observations, each with $p=3$ features. In this schematic, PCX reduces the dimensionality from three to $r=2$. In particular, it finds a pair of orthogonal vectors (red arrows) that define a lower-dimensional space (grey plane) which captures as much variance as possible from the original dataset.">
            <a:extLst>
              <a:ext uri="{FF2B5EF4-FFF2-40B4-BE49-F238E27FC236}">
                <a16:creationId xmlns:a16="http://schemas.microsoft.com/office/drawing/2014/main" id="{6FA93472-624A-4C89-980B-034170811D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620180"/>
            <a:ext cx="3559021" cy="36176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61AFFCE-D226-47A8-9D86-A14C92802BE2}"/>
              </a:ext>
            </a:extLst>
          </p:cNvPr>
          <p:cNvSpPr/>
          <p:nvPr/>
        </p:nvSpPr>
        <p:spPr>
          <a:xfrm>
            <a:off x="323528" y="6167045"/>
            <a:ext cx="7046386" cy="369332"/>
          </a:xfrm>
          <a:prstGeom prst="rect">
            <a:avLst/>
          </a:prstGeom>
        </p:spPr>
        <p:txBody>
          <a:bodyPr wrap="square">
            <a:spAutoFit/>
          </a:bodyPr>
          <a:lstStyle/>
          <a:p>
            <a:r>
              <a:rPr lang="en-US" dirty="0">
                <a:solidFill>
                  <a:schemeClr val="bg1">
                    <a:lumMod val="75000"/>
                  </a:schemeClr>
                </a:solidFill>
                <a:latin typeface="PT Sans"/>
              </a:rPr>
              <a:t>Everything you did and didn't know about PCA, Alex Williams</a:t>
            </a:r>
          </a:p>
        </p:txBody>
      </p:sp>
    </p:spTree>
    <p:extLst>
      <p:ext uri="{BB962C8B-B14F-4D97-AF65-F5344CB8AC3E}">
        <p14:creationId xmlns:p14="http://schemas.microsoft.com/office/powerpoint/2010/main" val="280795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77BA-57B4-4E13-BE40-3BC3ABD3BFBE}"/>
              </a:ext>
            </a:extLst>
          </p:cNvPr>
          <p:cNvSpPr>
            <a:spLocks noGrp="1"/>
          </p:cNvSpPr>
          <p:nvPr>
            <p:ph type="title"/>
          </p:nvPr>
        </p:nvSpPr>
        <p:spPr/>
        <p:txBody>
          <a:bodyPr/>
          <a:lstStyle/>
          <a:p>
            <a:r>
              <a:rPr lang="en-US" dirty="0"/>
              <a:t>Computation of PCA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9AA118-2E62-4ADD-AA8E-F4A714C267E2}"/>
                  </a:ext>
                </a:extLst>
              </p:cNvPr>
              <p:cNvSpPr>
                <a:spLocks noGrp="1"/>
              </p:cNvSpPr>
              <p:nvPr>
                <p:ph idx="1"/>
              </p:nvPr>
            </p:nvSpPr>
            <p:spPr>
              <a:xfrm>
                <a:off x="457200" y="1268760"/>
                <a:ext cx="4618856" cy="4525963"/>
              </a:xfrm>
            </p:spPr>
            <p:txBody>
              <a:bodyPr/>
              <a:lstStyle/>
              <a:p>
                <a:r>
                  <a:rPr lang="en-US" dirty="0"/>
                  <a:t>Optimization Process</a:t>
                </a:r>
              </a:p>
              <a:p>
                <a:pPr marL="457200" lvl="1" indent="0">
                  <a:buNone/>
                </a:pPr>
                <a:r>
                  <a:rPr lang="en-US" dirty="0"/>
                  <a:t>Given a centered data matrix </a:t>
                </a:r>
                <a14:m>
                  <m:oMath xmlns:m="http://schemas.openxmlformats.org/officeDocument/2006/math">
                    <m:r>
                      <a:rPr lang="en-US" i="1">
                        <a:latin typeface="Cambria Math" panose="02040503050406030204" pitchFamily="18" charset="0"/>
                      </a:rPr>
                      <m:t>𝑋</m:t>
                    </m:r>
                  </m:oMath>
                </a14:m>
                <a:r>
                  <a:rPr lang="en-US" dirty="0"/>
                  <a:t>, the optimization problem is to find the direction of maximal variance corresponds</a:t>
                </a:r>
              </a:p>
              <a:p>
                <a:pPr marL="457200" lvl="1"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limLow>
                              <m:limLowPr>
                                <m:ctrlPr>
                                  <a:rPr lang="en-US" i="1">
                                    <a:latin typeface="Cambria Math" panose="02040503050406030204" pitchFamily="18" charset="0"/>
                                  </a:rPr>
                                </m:ctrlPr>
                              </m:limLowPr>
                              <m:e>
                                <m:r>
                                  <m:rPr>
                                    <m:sty m:val="p"/>
                                    <m:brk m:alnAt="7"/>
                                  </m:rPr>
                                  <a:rPr lang="en-US">
                                    <a:latin typeface="Cambria Math" panose="02040503050406030204" pitchFamily="18" charset="0"/>
                                  </a:rPr>
                                  <m:t>m</m:t>
                                </m:r>
                                <m:r>
                                  <m:rPr>
                                    <m:sty m:val="p"/>
                                  </m:rPr>
                                  <a:rPr lang="en-US">
                                    <a:latin typeface="Cambria Math" panose="02040503050406030204" pitchFamily="18" charset="0"/>
                                  </a:rPr>
                                  <m:t>ax</m:t>
                                </m:r>
                              </m:e>
                              <m:lim>
                                <m:r>
                                  <a:rPr lang="en-US" i="1">
                                    <a:latin typeface="Cambria Math" panose="02040503050406030204" pitchFamily="18" charset="0"/>
                                  </a:rPr>
                                  <m:t>𝑢</m:t>
                                </m:r>
                              </m:lim>
                            </m:limLow>
                          </m:e>
                          <m:e>
                            <m:sSup>
                              <m:sSupPr>
                                <m:ctrlPr>
                                  <a:rPr lang="en-US"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𝑇</m:t>
                                </m:r>
                              </m:sup>
                            </m:sSup>
                            <m:sSup>
                              <m:sSupPr>
                                <m:ctrlPr>
                                  <a:rPr lang="en-US" i="1">
                                    <a:latin typeface="Cambria Math" panose="02040503050406030204" pitchFamily="18" charset="0"/>
                                  </a:rPr>
                                </m:ctrlPr>
                              </m:sSupPr>
                              <m:e>
                                <m:r>
                                  <a:rPr lang="en-US" b="0" i="1" smtClean="0">
                                    <a:latin typeface="Cambria Math" panose="02040503050406030204" pitchFamily="18" charset="0"/>
                                  </a:rPr>
                                  <m:t>𝑋</m:t>
                                </m:r>
                              </m:e>
                              <m:sup>
                                <m:r>
                                  <a:rPr lang="en-US" i="1">
                                    <a:latin typeface="Cambria Math" panose="02040503050406030204" pitchFamily="18" charset="0"/>
                                  </a:rPr>
                                  <m:t>𝑇</m:t>
                                </m:r>
                              </m:sup>
                            </m:sSup>
                            <m:r>
                              <a:rPr lang="en-US" b="0" i="1" smtClean="0">
                                <a:latin typeface="Cambria Math" panose="02040503050406030204" pitchFamily="18" charset="0"/>
                              </a:rPr>
                              <m:t>𝑋𝑢</m:t>
                            </m:r>
                          </m:e>
                        </m:mr>
                        <m:m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e>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𝑇</m:t>
                                </m:r>
                              </m:sup>
                            </m:sSup>
                            <m:r>
                              <a:rPr lang="en-US" i="1">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1</m:t>
                            </m:r>
                          </m:e>
                        </m:mr>
                      </m:m>
                    </m:oMath>
                  </m:oMathPara>
                </a14:m>
                <a:endParaRPr lang="en-US" dirty="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oMath>
                </a14:m>
                <a:r>
                  <a:rPr lang="en-US" dirty="0"/>
                  <a:t> is the covariance matrix</a:t>
                </a:r>
              </a:p>
              <a:p>
                <a:r>
                  <a:rPr lang="en-US" dirty="0"/>
                  <a:t>Numerical Solution</a:t>
                </a:r>
              </a:p>
              <a:p>
                <a:pPr lvl="1"/>
                <a14:m>
                  <m:oMath xmlns:m="http://schemas.openxmlformats.org/officeDocument/2006/math">
                    <m:r>
                      <a:rPr lang="en-US" i="1">
                        <a:latin typeface="Cambria Math" panose="02040503050406030204" pitchFamily="18" charset="0"/>
                      </a:rPr>
                      <m:t>𝑢</m:t>
                    </m:r>
                  </m:oMath>
                </a14:m>
                <a:r>
                  <a:rPr lang="en-US" dirty="0"/>
                  <a:t> is the eigenvector corresponding to the largest eigenvalue</a:t>
                </a:r>
              </a:p>
            </p:txBody>
          </p:sp>
        </mc:Choice>
        <mc:Fallback>
          <p:sp>
            <p:nvSpPr>
              <p:cNvPr id="3" name="Content Placeholder 2">
                <a:extLst>
                  <a:ext uri="{FF2B5EF4-FFF2-40B4-BE49-F238E27FC236}">
                    <a16:creationId xmlns:a16="http://schemas.microsoft.com/office/drawing/2014/main" id="{5E9AA118-2E62-4ADD-AA8E-F4A714C267E2}"/>
                  </a:ext>
                </a:extLst>
              </p:cNvPr>
              <p:cNvSpPr>
                <a:spLocks noGrp="1" noRot="1" noChangeAspect="1" noMove="1" noResize="1" noEditPoints="1" noAdjustHandles="1" noChangeArrowheads="1" noChangeShapeType="1" noTextEdit="1"/>
              </p:cNvSpPr>
              <p:nvPr>
                <p:ph idx="1"/>
              </p:nvPr>
            </p:nvSpPr>
            <p:spPr>
              <a:xfrm>
                <a:off x="457200" y="1268760"/>
                <a:ext cx="4618856" cy="4525963"/>
              </a:xfrm>
              <a:blipFill>
                <a:blip r:embed="rId2"/>
                <a:stretch>
                  <a:fillRect l="-1187" t="-673" r="-79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4F99B59-C4DF-4B2E-ACD0-B8E9DC879446}"/>
              </a:ext>
            </a:extLst>
          </p:cNvPr>
          <p:cNvPicPr>
            <a:picLocks noChangeAspect="1"/>
          </p:cNvPicPr>
          <p:nvPr/>
        </p:nvPicPr>
        <p:blipFill>
          <a:blip r:embed="rId3"/>
          <a:stretch>
            <a:fillRect/>
          </a:stretch>
        </p:blipFill>
        <p:spPr>
          <a:xfrm>
            <a:off x="5429248" y="1628800"/>
            <a:ext cx="3043407" cy="2808312"/>
          </a:xfrm>
          <a:prstGeom prst="rect">
            <a:avLst/>
          </a:prstGeom>
        </p:spPr>
      </p:pic>
      <p:sp>
        <p:nvSpPr>
          <p:cNvPr id="6" name="Rectangle 5">
            <a:extLst>
              <a:ext uri="{FF2B5EF4-FFF2-40B4-BE49-F238E27FC236}">
                <a16:creationId xmlns:a16="http://schemas.microsoft.com/office/drawing/2014/main" id="{F4C0FC6F-201A-476D-A3DA-F1DA8AA5FCBA}"/>
              </a:ext>
            </a:extLst>
          </p:cNvPr>
          <p:cNvSpPr/>
          <p:nvPr/>
        </p:nvSpPr>
        <p:spPr>
          <a:xfrm>
            <a:off x="323528" y="6167045"/>
            <a:ext cx="7046386" cy="369332"/>
          </a:xfrm>
          <a:prstGeom prst="rect">
            <a:avLst/>
          </a:prstGeom>
        </p:spPr>
        <p:txBody>
          <a:bodyPr wrap="square">
            <a:spAutoFit/>
          </a:bodyPr>
          <a:lstStyle/>
          <a:p>
            <a:r>
              <a:rPr lang="en-US" dirty="0">
                <a:solidFill>
                  <a:schemeClr val="bg1">
                    <a:lumMod val="75000"/>
                  </a:schemeClr>
                </a:solidFill>
                <a:latin typeface="PT Sans"/>
              </a:rPr>
              <a:t>Everything you did and didn't know about PCA, Alex Williams</a:t>
            </a:r>
          </a:p>
        </p:txBody>
      </p:sp>
    </p:spTree>
    <p:extLst>
      <p:ext uri="{BB962C8B-B14F-4D97-AF65-F5344CB8AC3E}">
        <p14:creationId xmlns:p14="http://schemas.microsoft.com/office/powerpoint/2010/main" val="284284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38A8-76FB-40CE-A75A-435AA8068D0E}"/>
              </a:ext>
            </a:extLst>
          </p:cNvPr>
          <p:cNvSpPr>
            <a:spLocks noGrp="1"/>
          </p:cNvSpPr>
          <p:nvPr>
            <p:ph type="title"/>
          </p:nvPr>
        </p:nvSpPr>
        <p:spPr/>
        <p:txBody>
          <a:bodyPr/>
          <a:lstStyle/>
          <a:p>
            <a:r>
              <a:rPr lang="en-US" dirty="0"/>
              <a:t>Alternative Computation of PCA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5BECB29-ADB5-4D12-9383-2B45328A28C6}"/>
                  </a:ext>
                </a:extLst>
              </p:cNvPr>
              <p:cNvSpPr>
                <a:spLocks noGrp="1"/>
              </p:cNvSpPr>
              <p:nvPr>
                <p:ph idx="1"/>
              </p:nvPr>
            </p:nvSpPr>
            <p:spPr>
              <a:xfrm>
                <a:off x="457200" y="1600200"/>
                <a:ext cx="4762872" cy="4525963"/>
              </a:xfrm>
            </p:spPr>
            <p:txBody>
              <a:bodyPr/>
              <a:lstStyle/>
              <a:p>
                <a:r>
                  <a:rPr lang="en-US" dirty="0"/>
                  <a:t>Optimization Process</a:t>
                </a:r>
              </a:p>
              <a:p>
                <a:pPr marL="457200" lvl="1" indent="0">
                  <a:buNone/>
                </a:pPr>
                <a:r>
                  <a:rPr lang="en-US" dirty="0"/>
                  <a:t>Given a centered data matrix </a:t>
                </a:r>
                <a14:m>
                  <m:oMath xmlns:m="http://schemas.openxmlformats.org/officeDocument/2006/math">
                    <m:r>
                      <a:rPr lang="en-US" i="1">
                        <a:latin typeface="Cambria Math" panose="02040503050406030204" pitchFamily="18" charset="0"/>
                      </a:rPr>
                      <m:t>𝑋</m:t>
                    </m:r>
                  </m:oMath>
                </a14:m>
                <a:r>
                  <a:rPr lang="en-US" dirty="0"/>
                  <a:t>, the optimization problem is to find the top </a:t>
                </a:r>
                <a14:m>
                  <m:oMath xmlns:m="http://schemas.openxmlformats.org/officeDocument/2006/math">
                    <m:r>
                      <a:rPr lang="en-US" b="0" i="1" smtClean="0">
                        <a:latin typeface="Cambria Math" panose="02040503050406030204" pitchFamily="18" charset="0"/>
                      </a:rPr>
                      <m:t>𝑟</m:t>
                    </m:r>
                  </m:oMath>
                </a14:m>
                <a:r>
                  <a:rPr lang="en-US" dirty="0"/>
                  <a:t> principle components </a:t>
                </a:r>
              </a:p>
              <a:p>
                <a:pPr marL="457200" lvl="1"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minimize</m:t>
                                </m:r>
                              </m:e>
                              <m:lim>
                                <m:r>
                                  <a:rPr lang="en-US" b="0" i="1" smtClean="0">
                                    <a:latin typeface="Cambria Math" panose="02040503050406030204" pitchFamily="18" charset="0"/>
                                  </a:rPr>
                                  <m:t>𝑈</m:t>
                                </m:r>
                              </m:lim>
                            </m:limLow>
                          </m:e>
                          <m:e>
                            <m:sSubSup>
                              <m:sSubSupPr>
                                <m:ctrlPr>
                                  <a:rPr lang="en-US" i="1" smtClean="0">
                                    <a:latin typeface="Cambria Math" panose="02040503050406030204" pitchFamily="18" charset="0"/>
                                  </a:rPr>
                                </m:ctrlPr>
                              </m:sSubSupPr>
                              <m:e>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𝑋𝑈</m:t>
                                    </m:r>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rPr>
                                          <m:t>𝑇</m:t>
                                        </m:r>
                                      </m:sup>
                                    </m:sSup>
                                  </m:e>
                                </m:d>
                              </m:e>
                              <m:sub>
                                <m:r>
                                  <a:rPr lang="en-US" b="0" i="1" smtClean="0">
                                    <a:latin typeface="Cambria Math" panose="02040503050406030204" pitchFamily="18" charset="0"/>
                                  </a:rPr>
                                  <m:t>𝐹</m:t>
                                </m:r>
                              </m:sub>
                              <m:sup>
                                <m:r>
                                  <a:rPr lang="en-US" b="0" i="1" smtClean="0">
                                    <a:latin typeface="Cambria Math" panose="02040503050406030204" pitchFamily="18" charset="0"/>
                                  </a:rPr>
                                  <m:t>2</m:t>
                                </m:r>
                              </m:sup>
                            </m:sSubSup>
                          </m:e>
                        </m:mr>
                        <m:m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e>
                            <m:sSup>
                              <m:sSupPr>
                                <m:ctrlPr>
                                  <a:rPr lang="en-US" i="1">
                                    <a:latin typeface="Cambria Math" panose="02040503050406030204" pitchFamily="18" charset="0"/>
                                  </a:rPr>
                                </m:ctrlPr>
                              </m:sSupPr>
                              <m:e>
                                <m:r>
                                  <a:rPr lang="en-US" b="0" i="1" smtClean="0">
                                    <a:latin typeface="Cambria Math" panose="02040503050406030204" pitchFamily="18" charset="0"/>
                                  </a:rPr>
                                  <m:t>𝑈</m:t>
                                </m:r>
                              </m:e>
                              <m:sup>
                                <m:r>
                                  <a:rPr lang="en-US" i="1">
                                    <a:latin typeface="Cambria Math" panose="02040503050406030204" pitchFamily="18" charset="0"/>
                                  </a:rPr>
                                  <m:t>𝑇</m:t>
                                </m:r>
                              </m:sup>
                            </m:sSup>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1</m:t>
                            </m:r>
                          </m:e>
                        </m:mr>
                      </m:m>
                    </m:oMath>
                  </m:oMathPara>
                </a14:m>
                <a:endParaRPr lang="en-US" dirty="0"/>
              </a:p>
            </p:txBody>
          </p:sp>
        </mc:Choice>
        <mc:Fallback xmlns="">
          <p:sp>
            <p:nvSpPr>
              <p:cNvPr id="4" name="Content Placeholder 2">
                <a:extLst>
                  <a:ext uri="{FF2B5EF4-FFF2-40B4-BE49-F238E27FC236}">
                    <a16:creationId xmlns:a16="http://schemas.microsoft.com/office/drawing/2014/main" id="{B5BECB29-ADB5-4D12-9383-2B45328A28C6}"/>
                  </a:ext>
                </a:extLst>
              </p:cNvPr>
              <p:cNvSpPr>
                <a:spLocks noGrp="1" noRot="1" noChangeAspect="1" noMove="1" noResize="1" noEditPoints="1" noAdjustHandles="1" noChangeArrowheads="1" noChangeShapeType="1" noTextEdit="1"/>
              </p:cNvSpPr>
              <p:nvPr>
                <p:ph idx="1"/>
              </p:nvPr>
            </p:nvSpPr>
            <p:spPr>
              <a:xfrm>
                <a:off x="457200" y="1600200"/>
                <a:ext cx="4762872" cy="4525963"/>
              </a:xfrm>
              <a:blipFill>
                <a:blip r:embed="rId2"/>
                <a:stretch>
                  <a:fillRect l="-1152" t="-80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D11B415-BD07-4054-A328-3F858B755695}"/>
              </a:ext>
            </a:extLst>
          </p:cNvPr>
          <p:cNvPicPr>
            <a:picLocks noChangeAspect="1"/>
          </p:cNvPicPr>
          <p:nvPr/>
        </p:nvPicPr>
        <p:blipFill>
          <a:blip r:embed="rId3"/>
          <a:stretch>
            <a:fillRect/>
          </a:stretch>
        </p:blipFill>
        <p:spPr>
          <a:xfrm>
            <a:off x="5397978" y="1587500"/>
            <a:ext cx="3432839" cy="3209652"/>
          </a:xfrm>
          <a:prstGeom prst="rect">
            <a:avLst/>
          </a:prstGeom>
        </p:spPr>
      </p:pic>
      <p:sp>
        <p:nvSpPr>
          <p:cNvPr id="5" name="Rectangle 4">
            <a:extLst>
              <a:ext uri="{FF2B5EF4-FFF2-40B4-BE49-F238E27FC236}">
                <a16:creationId xmlns:a16="http://schemas.microsoft.com/office/drawing/2014/main" id="{5BA6C182-0C93-4BE5-AE7D-09A894415A25}"/>
              </a:ext>
            </a:extLst>
          </p:cNvPr>
          <p:cNvSpPr/>
          <p:nvPr/>
        </p:nvSpPr>
        <p:spPr>
          <a:xfrm>
            <a:off x="323528" y="6167045"/>
            <a:ext cx="7046386" cy="369332"/>
          </a:xfrm>
          <a:prstGeom prst="rect">
            <a:avLst/>
          </a:prstGeom>
        </p:spPr>
        <p:txBody>
          <a:bodyPr wrap="square">
            <a:spAutoFit/>
          </a:bodyPr>
          <a:lstStyle/>
          <a:p>
            <a:r>
              <a:rPr lang="en-US" dirty="0">
                <a:solidFill>
                  <a:schemeClr val="bg1">
                    <a:lumMod val="75000"/>
                  </a:schemeClr>
                </a:solidFill>
                <a:latin typeface="PT Sans"/>
              </a:rPr>
              <a:t>Everything you did and didn't know about PCA, Alex Williams</a:t>
            </a:r>
          </a:p>
        </p:txBody>
      </p:sp>
    </p:spTree>
    <p:extLst>
      <p:ext uri="{BB962C8B-B14F-4D97-AF65-F5344CB8AC3E}">
        <p14:creationId xmlns:p14="http://schemas.microsoft.com/office/powerpoint/2010/main" val="383810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1EF8-F12B-4C30-AC96-CA33646B3D2F}"/>
              </a:ext>
            </a:extLst>
          </p:cNvPr>
          <p:cNvSpPr>
            <a:spLocks noGrp="1"/>
          </p:cNvSpPr>
          <p:nvPr>
            <p:ph type="title"/>
          </p:nvPr>
        </p:nvSpPr>
        <p:spPr/>
        <p:txBody>
          <a:bodyPr/>
          <a:lstStyle/>
          <a:p>
            <a:r>
              <a:rPr lang="en-US" dirty="0"/>
              <a:t>Equivalent Views of PCA</a:t>
            </a:r>
          </a:p>
        </p:txBody>
      </p:sp>
      <p:sp>
        <p:nvSpPr>
          <p:cNvPr id="3" name="Content Placeholder 2">
            <a:extLst>
              <a:ext uri="{FF2B5EF4-FFF2-40B4-BE49-F238E27FC236}">
                <a16:creationId xmlns:a16="http://schemas.microsoft.com/office/drawing/2014/main" id="{18A18760-4C9D-4374-808D-F52F058B0CFA}"/>
              </a:ext>
            </a:extLst>
          </p:cNvPr>
          <p:cNvSpPr>
            <a:spLocks noGrp="1"/>
          </p:cNvSpPr>
          <p:nvPr>
            <p:ph idx="1"/>
          </p:nvPr>
        </p:nvSpPr>
        <p:spPr>
          <a:xfrm>
            <a:off x="0" y="5733256"/>
            <a:ext cx="9144000" cy="392907"/>
          </a:xfrm>
        </p:spPr>
        <p:txBody>
          <a:bodyPr/>
          <a:lstStyle/>
          <a:p>
            <a:pPr marL="0" indent="0" algn="ctr">
              <a:buNone/>
            </a:pPr>
            <a:r>
              <a:rPr lang="en-US" sz="1600" dirty="0"/>
              <a:t>Maximizing variance along a direction is </a:t>
            </a:r>
            <a:r>
              <a:rPr lang="en-US" sz="1600" dirty="0">
                <a:solidFill>
                  <a:srgbClr val="FF0000"/>
                </a:solidFill>
              </a:rPr>
              <a:t>equivalent</a:t>
            </a:r>
            <a:r>
              <a:rPr lang="en-US" sz="1600" dirty="0"/>
              <a:t> to minimizing residual errors in this direction.</a:t>
            </a:r>
          </a:p>
        </p:txBody>
      </p:sp>
      <p:pic>
        <p:nvPicPr>
          <p:cNvPr id="2050" name="Picture 2" descr="http://alexhwilliams.info/itsneuronalblog/img/pca/pca_two_views.png">
            <a:extLst>
              <a:ext uri="{FF2B5EF4-FFF2-40B4-BE49-F238E27FC236}">
                <a16:creationId xmlns:a16="http://schemas.microsoft.com/office/drawing/2014/main" id="{AD89D89B-1604-4F14-BBA8-3D759987D8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240247"/>
            <a:ext cx="4877780" cy="24371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sider a datapoint $\mathbf{a}_i$ (row $i$ of the data matrix $\mathbf{X}$). Assuming the data are mean-centered, the projection of $\mathbf{a}_i$ onto the principal components relates the remaining variance to the squared residual by the Pythagorean theorem. Choosing the components to maximize variance is the same as choosing them to minimize the squared residuals.">
            <a:extLst>
              <a:ext uri="{FF2B5EF4-FFF2-40B4-BE49-F238E27FC236}">
                <a16:creationId xmlns:a16="http://schemas.microsoft.com/office/drawing/2014/main" id="{23B6B680-B536-44E8-9DFD-111823E263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3605895"/>
            <a:ext cx="6110282" cy="21120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02AD0D4-63A5-4964-89F4-BEF48ABBC212}"/>
              </a:ext>
            </a:extLst>
          </p:cNvPr>
          <p:cNvSpPr/>
          <p:nvPr/>
        </p:nvSpPr>
        <p:spPr>
          <a:xfrm>
            <a:off x="323528" y="6167045"/>
            <a:ext cx="7046386" cy="369332"/>
          </a:xfrm>
          <a:prstGeom prst="rect">
            <a:avLst/>
          </a:prstGeom>
        </p:spPr>
        <p:txBody>
          <a:bodyPr wrap="square">
            <a:spAutoFit/>
          </a:bodyPr>
          <a:lstStyle/>
          <a:p>
            <a:r>
              <a:rPr lang="en-US" dirty="0">
                <a:solidFill>
                  <a:schemeClr val="bg1">
                    <a:lumMod val="75000"/>
                  </a:schemeClr>
                </a:solidFill>
                <a:latin typeface="PT Sans"/>
              </a:rPr>
              <a:t>Everything you did and didn't know about PCA, Alex Williams</a:t>
            </a:r>
          </a:p>
        </p:txBody>
      </p:sp>
    </p:spTree>
    <p:extLst>
      <p:ext uri="{BB962C8B-B14F-4D97-AF65-F5344CB8AC3E}">
        <p14:creationId xmlns:p14="http://schemas.microsoft.com/office/powerpoint/2010/main" val="4106370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2368-D10A-447E-9E4C-3ACA3BA25275}"/>
              </a:ext>
            </a:extLst>
          </p:cNvPr>
          <p:cNvSpPr>
            <a:spLocks noGrp="1"/>
          </p:cNvSpPr>
          <p:nvPr>
            <p:ph type="title"/>
          </p:nvPr>
        </p:nvSpPr>
        <p:spPr/>
        <p:txBody>
          <a:bodyPr/>
          <a:lstStyle/>
          <a:p>
            <a:r>
              <a:rPr lang="en-US" dirty="0"/>
              <a:t>How many dimensions?</a:t>
            </a:r>
          </a:p>
        </p:txBody>
      </p:sp>
      <p:sp>
        <p:nvSpPr>
          <p:cNvPr id="3" name="Content Placeholder 2">
            <a:extLst>
              <a:ext uri="{FF2B5EF4-FFF2-40B4-BE49-F238E27FC236}">
                <a16:creationId xmlns:a16="http://schemas.microsoft.com/office/drawing/2014/main" id="{C39C3E0F-40F4-491A-9144-6EC776BFF875}"/>
              </a:ext>
            </a:extLst>
          </p:cNvPr>
          <p:cNvSpPr>
            <a:spLocks noGrp="1"/>
          </p:cNvSpPr>
          <p:nvPr>
            <p:ph idx="1"/>
          </p:nvPr>
        </p:nvSpPr>
        <p:spPr>
          <a:xfrm>
            <a:off x="457200" y="1424129"/>
            <a:ext cx="8229600" cy="4525963"/>
          </a:xfrm>
        </p:spPr>
        <p:txBody>
          <a:bodyPr/>
          <a:lstStyle/>
          <a:p>
            <a:r>
              <a:rPr lang="en-US" dirty="0"/>
              <a:t>What is the optimal dimension?</a:t>
            </a:r>
          </a:p>
          <a:p>
            <a:pPr lvl="1"/>
            <a:r>
              <a:rPr lang="en-US" dirty="0"/>
              <a:t>Too low</a:t>
            </a:r>
          </a:p>
          <a:p>
            <a:pPr lvl="2"/>
            <a:r>
              <a:rPr lang="en-US" dirty="0"/>
              <a:t>Large error</a:t>
            </a:r>
          </a:p>
          <a:p>
            <a:pPr lvl="1"/>
            <a:r>
              <a:rPr lang="en-US" dirty="0"/>
              <a:t>Too high</a:t>
            </a:r>
          </a:p>
          <a:p>
            <a:pPr lvl="2"/>
            <a:r>
              <a:rPr lang="en-US" dirty="0"/>
              <a:t>Inefficiency</a:t>
            </a:r>
          </a:p>
          <a:p>
            <a:pPr lvl="2"/>
            <a:r>
              <a:rPr lang="en-US" dirty="0"/>
              <a:t>Noise</a:t>
            </a:r>
          </a:p>
        </p:txBody>
      </p:sp>
      <p:pic>
        <p:nvPicPr>
          <p:cNvPr id="4" name="Picture 2" descr="An example data matrix (&lt;i&gt;left&lt;/i&gt;) with $n=12$ observations and $p=8$ features is approximated by the outer product $\mathbf{w} \mathbf{c}^T$ (&lt;i&gt;middle&lt;/i&gt;) which produces a rank-one matrix (&lt;i&gt;right&lt;/i&gt;). Note $\mathbf{w}$ is labeled as &lt;i&gt;loadings&lt;/i&gt; and $\mathbf{c}^T$ is labeled as &lt;i&gt;component&lt;/i&gt;">
            <a:extLst>
              <a:ext uri="{FF2B5EF4-FFF2-40B4-BE49-F238E27FC236}">
                <a16:creationId xmlns:a16="http://schemas.microsoft.com/office/drawing/2014/main" id="{D42A3D6B-9825-4704-8867-E5E9032AD8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88" y="3933056"/>
            <a:ext cx="3995936" cy="15976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data matrix (&lt;i&gt;left&lt;/i&gt;) is approximated by the product of a $n \times r$ matrix and a $r \times p$ matrix (i.e. $W C^T$). This product is at most a rank-$r$ matrix (in this example, $r=3$). Each paired column of $W$ and row of $C^T$ form an outer product, so the full reconstruction can also be thought of as a sum of $r$ rank-one matrices.">
            <a:extLst>
              <a:ext uri="{FF2B5EF4-FFF2-40B4-BE49-F238E27FC236}">
                <a16:creationId xmlns:a16="http://schemas.microsoft.com/office/drawing/2014/main" id="{115B7E22-0ACA-46C3-9A01-3DB9861C34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797" y="2996952"/>
            <a:ext cx="4355976" cy="295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64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CF0C-10A1-4EAA-86BC-7FF38594B62F}"/>
              </a:ext>
            </a:extLst>
          </p:cNvPr>
          <p:cNvSpPr>
            <a:spLocks noGrp="1"/>
          </p:cNvSpPr>
          <p:nvPr>
            <p:ph type="title"/>
          </p:nvPr>
        </p:nvSpPr>
        <p:spPr/>
        <p:txBody>
          <a:bodyPr/>
          <a:lstStyle/>
          <a:p>
            <a:r>
              <a:rPr lang="en-US" dirty="0"/>
              <a:t>How many dimensions?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DCE513-0A76-4208-ADAF-8533675B550E}"/>
                  </a:ext>
                </a:extLst>
              </p:cNvPr>
              <p:cNvSpPr>
                <a:spLocks noGrp="1"/>
              </p:cNvSpPr>
              <p:nvPr>
                <p:ph idx="1"/>
              </p:nvPr>
            </p:nvSpPr>
            <p:spPr>
              <a:xfrm>
                <a:off x="453256" y="1371600"/>
                <a:ext cx="8229600" cy="4525963"/>
              </a:xfrm>
            </p:spPr>
            <p:txBody>
              <a:bodyPr/>
              <a:lstStyle/>
              <a:p>
                <a:r>
                  <a:rPr lang="en-US" dirty="0"/>
                  <a:t>Two Methods</a:t>
                </a:r>
              </a:p>
              <a:p>
                <a:pPr lvl="1"/>
                <a:r>
                  <a:rPr lang="en-US" dirty="0"/>
                  <a:t>Proportion of Variance (</a:t>
                </a:r>
                <a:r>
                  <a:rPr lang="en-US" dirty="0" err="1"/>
                  <a:t>PoV</a:t>
                </a:r>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nary>
                            <m:naryPr>
                              <m:chr m:val="∑"/>
                              <m:ctrlPr>
                                <a:rPr lang="en-US" i="1" smtClean="0">
                                  <a:latin typeface="Cambria Math" panose="02040503050406030204" pitchFamily="18"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𝒎</m:t>
                              </m:r>
                            </m:sup>
                            <m:e>
                              <m:sSub>
                                <m:sSubPr>
                                  <m:ctrlPr>
                                    <a:rPr lang="en-US" i="1" smtClean="0">
                                      <a:latin typeface="Cambria Math" panose="02040503050406030204" pitchFamily="18" charset="0"/>
                                    </a:rPr>
                                  </m:ctrlPr>
                                </m:sSubPr>
                                <m:e>
                                  <m:r>
                                    <m:rPr>
                                      <m:sty m:val="p"/>
                                    </m:rPr>
                                    <a:rPr lang="el-GR" i="1">
                                      <a:latin typeface="Cambria Math" panose="02040503050406030204" pitchFamily="18" charset="0"/>
                                    </a:rPr>
                                    <m:t>λ</m:t>
                                  </m:r>
                                </m:e>
                                <m:sub>
                                  <m:r>
                                    <a:rPr lang="en-US" b="1" i="1" smtClean="0">
                                      <a:latin typeface="Cambria Math" panose="02040503050406030204" pitchFamily="18" charset="0"/>
                                    </a:rPr>
                                    <m:t>𝒊</m:t>
                                  </m:r>
                                </m:sub>
                              </m:sSub>
                            </m:e>
                          </m:nary>
                        </m:num>
                        <m:den>
                          <m:nary>
                            <m:naryPr>
                              <m:chr m:val="∑"/>
                              <m:ctrlPr>
                                <a:rPr lang="en-US" i="1">
                                  <a:latin typeface="Cambria Math" panose="02040503050406030204" pitchFamily="18" charset="0"/>
                                </a:rPr>
                              </m:ctrlPr>
                            </m:naryPr>
                            <m:sub>
                              <m:r>
                                <a:rPr lang="en-US" b="1" i="1" smtClean="0">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𝟏</m:t>
                              </m:r>
                            </m:sub>
                            <m:sup>
                              <m:r>
                                <a:rPr lang="en-US" b="1" i="1" smtClean="0">
                                  <a:latin typeface="Cambria Math" panose="02040503050406030204" pitchFamily="18" charset="0"/>
                                </a:rPr>
                                <m:t>𝒅</m:t>
                              </m:r>
                            </m:sup>
                            <m:e>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US" b="1" i="1" smtClean="0">
                                      <a:latin typeface="Cambria Math" panose="02040503050406030204" pitchFamily="18" charset="0"/>
                                    </a:rPr>
                                    <m:t>𝒊</m:t>
                                  </m:r>
                                </m:sub>
                              </m:sSub>
                            </m:e>
                          </m:nary>
                        </m:den>
                      </m:f>
                    </m:oMath>
                  </m:oMathPara>
                </a14:m>
                <a:endParaRPr lang="en-US" dirty="0"/>
              </a:p>
              <a:p>
                <a:pPr lvl="2"/>
                <a:r>
                  <a:rPr lang="en-US" dirty="0"/>
                  <a:t>Typically, threshold is selected to be 0.9, 0.95, or 0.99</a:t>
                </a:r>
              </a:p>
              <a:p>
                <a:pPr lvl="1"/>
                <a:r>
                  <a:rPr lang="en-US" dirty="0"/>
                  <a:t>Scree Plot</a:t>
                </a:r>
              </a:p>
              <a:p>
                <a:pPr lvl="2"/>
                <a:r>
                  <a:rPr lang="en-US" dirty="0"/>
                  <a:t>Find the elbow</a:t>
                </a:r>
              </a:p>
            </p:txBody>
          </p:sp>
        </mc:Choice>
        <mc:Fallback xmlns="">
          <p:sp>
            <p:nvSpPr>
              <p:cNvPr id="3" name="Content Placeholder 2">
                <a:extLst>
                  <a:ext uri="{FF2B5EF4-FFF2-40B4-BE49-F238E27FC236}">
                    <a16:creationId xmlns:a16="http://schemas.microsoft.com/office/drawing/2014/main" id="{B6DCE513-0A76-4208-ADAF-8533675B550E}"/>
                  </a:ext>
                </a:extLst>
              </p:cNvPr>
              <p:cNvSpPr>
                <a:spLocks noGrp="1" noRot="1" noChangeAspect="1" noMove="1" noResize="1" noEditPoints="1" noAdjustHandles="1" noChangeArrowheads="1" noChangeShapeType="1" noTextEdit="1"/>
              </p:cNvSpPr>
              <p:nvPr>
                <p:ph idx="1"/>
              </p:nvPr>
            </p:nvSpPr>
            <p:spPr>
              <a:xfrm>
                <a:off x="453256" y="1371600"/>
                <a:ext cx="8229600" cy="4525963"/>
              </a:xfrm>
              <a:blipFill>
                <a:blip r:embed="rId2"/>
                <a:stretch>
                  <a:fillRect l="-667" t="-67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2A4D4C9-D9D5-4828-8F65-7CD0C65DE57B}"/>
              </a:ext>
            </a:extLst>
          </p:cNvPr>
          <p:cNvPicPr>
            <a:picLocks noChangeAspect="1"/>
          </p:cNvPicPr>
          <p:nvPr/>
        </p:nvPicPr>
        <p:blipFill>
          <a:blip r:embed="rId3"/>
          <a:stretch>
            <a:fillRect/>
          </a:stretch>
        </p:blipFill>
        <p:spPr>
          <a:xfrm>
            <a:off x="6223808" y="1371600"/>
            <a:ext cx="2441104" cy="1388518"/>
          </a:xfrm>
          <a:prstGeom prst="rect">
            <a:avLst/>
          </a:prstGeom>
        </p:spPr>
      </p:pic>
      <p:pic>
        <p:nvPicPr>
          <p:cNvPr id="3078" name="Picture 6" descr="Principal components are ranked by the amount of variance they capture in the original dataset, a scree plot can provide some sense of how many components are needed.">
            <a:extLst>
              <a:ext uri="{FF2B5EF4-FFF2-40B4-BE49-F238E27FC236}">
                <a16:creationId xmlns:a16="http://schemas.microsoft.com/office/drawing/2014/main" id="{8D0725DD-F218-4754-AA2A-2774A5AC3E5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3579832"/>
            <a:ext cx="2835286" cy="229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829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F33F-A79B-4C6A-B68A-1D7B0168A1D1}"/>
              </a:ext>
            </a:extLst>
          </p:cNvPr>
          <p:cNvSpPr>
            <a:spLocks noGrp="1"/>
          </p:cNvSpPr>
          <p:nvPr>
            <p:ph type="title"/>
          </p:nvPr>
        </p:nvSpPr>
        <p:spPr/>
        <p:txBody>
          <a:bodyPr/>
          <a:lstStyle/>
          <a:p>
            <a:r>
              <a:rPr lang="en-US" dirty="0"/>
              <a:t>Sparse PCA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3F5485-642C-46E0-8E12-5FABBF24EFE7}"/>
                  </a:ext>
                </a:extLst>
              </p:cNvPr>
              <p:cNvSpPr>
                <a:spLocks noGrp="1"/>
              </p:cNvSpPr>
              <p:nvPr>
                <p:ph idx="1"/>
              </p:nvPr>
            </p:nvSpPr>
            <p:spPr>
              <a:xfrm>
                <a:off x="395536" y="1371600"/>
                <a:ext cx="8229600" cy="4721696"/>
              </a:xfrm>
            </p:spPr>
            <p:txBody>
              <a:bodyPr/>
              <a:lstStyle/>
              <a:p>
                <a:r>
                  <a:rPr lang="en-US" dirty="0"/>
                  <a:t>Generalized PCA</a:t>
                </a:r>
              </a:p>
              <a:p>
                <a:pPr lvl="1"/>
                <a14:m>
                  <m:oMath xmlns:m="http://schemas.openxmlformats.org/officeDocument/2006/math">
                    <m:r>
                      <a:rPr lang="en-US" i="1">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𝑋𝑈</m:t>
                    </m:r>
                  </m:oMath>
                </a14:m>
                <a:endParaRPr lang="en-US" dirty="0"/>
              </a:p>
              <a:p>
                <a:pPr lvl="1"/>
                <a:r>
                  <a:rPr lang="en-US" dirty="0"/>
                  <a:t>Quadratically regularized PCA</a:t>
                </a:r>
              </a:p>
              <a:p>
                <a:pPr marL="457200" lvl="1" indent="0">
                  <a:buNone/>
                </a:pPr>
                <a14:m>
                  <m:oMathPara xmlns:m="http://schemas.openxmlformats.org/officeDocument/2006/math">
                    <m:oMathParaPr>
                      <m:jc m:val="centerGroup"/>
                    </m:oMathParaPr>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minimize</m:t>
                          </m:r>
                        </m:e>
                        <m:lim>
                          <m:r>
                            <a:rPr lang="en-US" b="0" i="1" smtClean="0">
                              <a:latin typeface="Cambria Math" panose="02040503050406030204" pitchFamily="18" charset="0"/>
                            </a:rPr>
                            <m:t>𝑊</m:t>
                          </m:r>
                          <m:r>
                            <a:rPr lang="en-US" b="0" i="1" smtClean="0">
                              <a:latin typeface="Cambria Math" panose="02040503050406030204" pitchFamily="18" charset="0"/>
                            </a:rPr>
                            <m:t>,</m:t>
                          </m:r>
                          <m:r>
                            <a:rPr lang="en-US" i="1">
                              <a:latin typeface="Cambria Math" panose="02040503050406030204" pitchFamily="18" charset="0"/>
                            </a:rPr>
                            <m:t>𝑈</m:t>
                          </m:r>
                        </m:lim>
                      </m:limLow>
                      <m:r>
                        <a:rPr lang="en-US" b="0" i="1" smtClean="0">
                          <a:latin typeface="Cambria Math" panose="02040503050406030204" pitchFamily="18" charset="0"/>
                        </a:rPr>
                        <m:t> </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𝑊</m:t>
                              </m:r>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rPr>
                                    <m:t>𝑇</m:t>
                                  </m:r>
                                </m:sup>
                              </m:sSup>
                            </m:e>
                          </m:d>
                        </m:e>
                        <m:sub>
                          <m:r>
                            <a:rPr lang="en-US" i="1">
                              <a:latin typeface="Cambria Math" panose="02040503050406030204" pitchFamily="18" charset="0"/>
                            </a:rPr>
                            <m:t>𝐹</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2</m:t>
                              </m:r>
                            </m:sub>
                            <m:sup>
                              <m:r>
                                <a:rPr lang="en-US" i="1">
                                  <a:latin typeface="Cambria Math" panose="02040503050406030204" pitchFamily="18" charset="0"/>
                                </a:rPr>
                                <m:t>2</m:t>
                              </m:r>
                            </m:sup>
                          </m:sSubSup>
                        </m:e>
                      </m:nary>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i="1">
                                          <a:latin typeface="Cambria Math" panose="02040503050406030204" pitchFamily="18" charset="0"/>
                                        </a:rPr>
                                        <m:t>𝑖</m:t>
                                      </m:r>
                                    </m:sub>
                                  </m:sSub>
                                </m:e>
                              </m:d>
                            </m:e>
                            <m:sub>
                              <m:r>
                                <a:rPr lang="en-US" i="1">
                                  <a:latin typeface="Cambria Math" panose="02040503050406030204" pitchFamily="18" charset="0"/>
                                </a:rPr>
                                <m:t>2</m:t>
                              </m:r>
                            </m:sub>
                            <m:sup>
                              <m:r>
                                <a:rPr lang="en-US" i="1">
                                  <a:latin typeface="Cambria Math" panose="02040503050406030204" pitchFamily="18" charset="0"/>
                                </a:rPr>
                                <m:t>2</m:t>
                              </m:r>
                            </m:sup>
                          </m:sSubSup>
                        </m:e>
                      </m:nary>
                    </m:oMath>
                  </m:oMathPara>
                </a14:m>
                <a:endParaRPr lang="en-US" dirty="0"/>
              </a:p>
              <a:p>
                <a:pPr lvl="1"/>
                <a:r>
                  <a:rPr lang="en-US" dirty="0"/>
                  <a:t>Sparse PCA</a:t>
                </a:r>
              </a:p>
              <a:p>
                <a:pPr marL="457200" lvl="1" indent="0">
                  <a:buNone/>
                </a:pPr>
                <a14:m>
                  <m:oMathPara xmlns:m="http://schemas.openxmlformats.org/officeDocument/2006/math">
                    <m:oMathParaPr>
                      <m:jc m:val="centerGroup"/>
                    </m:oMathParaPr>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minimize</m:t>
                          </m:r>
                        </m:e>
                        <m:lim>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𝑈</m:t>
                          </m:r>
                        </m:lim>
                      </m:limLow>
                      <m:r>
                        <a:rPr lang="en-US" i="1">
                          <a:latin typeface="Cambria Math" panose="02040503050406030204" pitchFamily="18" charset="0"/>
                        </a:rPr>
                        <m:t> </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𝑊</m:t>
                              </m:r>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rPr>
                                    <m:t>𝑇</m:t>
                                  </m:r>
                                </m:sup>
                              </m:sSup>
                            </m:e>
                          </m:d>
                        </m:e>
                        <m:sub>
                          <m:r>
                            <a:rPr lang="en-US" i="1">
                              <a:latin typeface="Cambria Math" panose="02040503050406030204" pitchFamily="18" charset="0"/>
                            </a:rPr>
                            <m:t>𝐹</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d>
                            </m:e>
                            <m:sub>
                              <m:r>
                                <a:rPr lang="en-US" b="0" i="1" smtClean="0">
                                  <a:latin typeface="Cambria Math" panose="02040503050406030204" pitchFamily="18" charset="0"/>
                                </a:rPr>
                                <m:t>1</m:t>
                              </m:r>
                            </m:sub>
                          </m:sSub>
                        </m:e>
                      </m:nary>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i="1">
                                          <a:latin typeface="Cambria Math" panose="02040503050406030204" pitchFamily="18" charset="0"/>
                                        </a:rPr>
                                        <m:t>𝑖</m:t>
                                      </m:r>
                                    </m:sub>
                                  </m:sSub>
                                </m:e>
                              </m:d>
                            </m:e>
                            <m:sub>
                              <m:r>
                                <a:rPr lang="en-US" i="1">
                                  <a:latin typeface="Cambria Math" panose="02040503050406030204" pitchFamily="18" charset="0"/>
                                </a:rPr>
                                <m:t>1</m:t>
                              </m:r>
                            </m:sub>
                          </m:sSub>
                        </m:e>
                      </m:nary>
                    </m:oMath>
                  </m:oMathPara>
                </a14:m>
                <a:endParaRPr lang="en-US" dirty="0"/>
              </a:p>
              <a:p>
                <a:pPr lvl="2"/>
                <a:r>
                  <a:rPr lang="en-US" dirty="0"/>
                  <a:t>Similar to Lasso in regression</a:t>
                </a:r>
              </a:p>
              <a:p>
                <a:pPr lvl="2"/>
                <a:r>
                  <a:rPr lang="en-US" dirty="0"/>
                  <a:t>The principle component vectors become sparse</a:t>
                </a:r>
              </a:p>
              <a:p>
                <a:pPr lvl="2"/>
                <a:r>
                  <a:rPr lang="en-US" dirty="0"/>
                  <a:t>Explainable</a:t>
                </a:r>
              </a:p>
            </p:txBody>
          </p:sp>
        </mc:Choice>
        <mc:Fallback xmlns="">
          <p:sp>
            <p:nvSpPr>
              <p:cNvPr id="3" name="Content Placeholder 2">
                <a:extLst>
                  <a:ext uri="{FF2B5EF4-FFF2-40B4-BE49-F238E27FC236}">
                    <a16:creationId xmlns:a16="http://schemas.microsoft.com/office/drawing/2014/main" id="{CB3F5485-642C-46E0-8E12-5FABBF24EFE7}"/>
                  </a:ext>
                </a:extLst>
              </p:cNvPr>
              <p:cNvSpPr>
                <a:spLocks noGrp="1" noRot="1" noChangeAspect="1" noMove="1" noResize="1" noEditPoints="1" noAdjustHandles="1" noChangeArrowheads="1" noChangeShapeType="1" noTextEdit="1"/>
              </p:cNvSpPr>
              <p:nvPr>
                <p:ph idx="1"/>
              </p:nvPr>
            </p:nvSpPr>
            <p:spPr>
              <a:xfrm>
                <a:off x="395536" y="1371600"/>
                <a:ext cx="8229600" cy="4721696"/>
              </a:xfrm>
              <a:blipFill>
                <a:blip r:embed="rId2"/>
                <a:stretch>
                  <a:fillRect l="-667" t="-645"/>
                </a:stretch>
              </a:blipFill>
            </p:spPr>
            <p:txBody>
              <a:bodyPr/>
              <a:lstStyle/>
              <a:p>
                <a:r>
                  <a:rPr lang="en-US">
                    <a:noFill/>
                  </a:rPr>
                  <a:t> </a:t>
                </a:r>
              </a:p>
            </p:txBody>
          </p:sp>
        </mc:Fallback>
      </mc:AlternateContent>
    </p:spTree>
    <p:extLst>
      <p:ext uri="{BB962C8B-B14F-4D97-AF65-F5344CB8AC3E}">
        <p14:creationId xmlns:p14="http://schemas.microsoft.com/office/powerpoint/2010/main" val="65049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dirty="0"/>
              <a:t>Agenda</a:t>
            </a:r>
          </a:p>
        </p:txBody>
      </p:sp>
      <p:sp>
        <p:nvSpPr>
          <p:cNvPr id="3" name="Content Placeholder 2"/>
          <p:cNvSpPr>
            <a:spLocks noGrp="1"/>
          </p:cNvSpPr>
          <p:nvPr>
            <p:ph idx="1"/>
          </p:nvPr>
        </p:nvSpPr>
        <p:spPr>
          <a:xfrm>
            <a:off x="457200" y="1371600"/>
            <a:ext cx="8229600" cy="4754563"/>
          </a:xfrm>
        </p:spPr>
        <p:txBody>
          <a:bodyPr/>
          <a:lstStyle/>
          <a:p>
            <a:r>
              <a:rPr lang="en-US" dirty="0"/>
              <a:t>Introduction to Dimension Reduction</a:t>
            </a:r>
          </a:p>
          <a:p>
            <a:r>
              <a:rPr lang="en-US" dirty="0"/>
              <a:t>Dimension Reduction Methods</a:t>
            </a:r>
          </a:p>
          <a:p>
            <a:pPr lvl="1"/>
            <a:r>
              <a:rPr lang="en-US" dirty="0"/>
              <a:t>Linear Methods</a:t>
            </a:r>
          </a:p>
          <a:p>
            <a:pPr lvl="2"/>
            <a:r>
              <a:rPr lang="en-US" dirty="0"/>
              <a:t>Principle Component Analysis</a:t>
            </a:r>
          </a:p>
          <a:p>
            <a:pPr lvl="2"/>
            <a:r>
              <a:rPr lang="en-US" dirty="0"/>
              <a:t>Linear Discriminative Analysis</a:t>
            </a:r>
          </a:p>
          <a:p>
            <a:pPr lvl="1"/>
            <a:r>
              <a:rPr lang="en-US" dirty="0"/>
              <a:t>Nonlinear Methods</a:t>
            </a:r>
          </a:p>
          <a:p>
            <a:pPr lvl="2"/>
            <a:r>
              <a:rPr lang="en-US" dirty="0"/>
              <a:t>Kernel PCA</a:t>
            </a:r>
          </a:p>
          <a:p>
            <a:pPr lvl="2"/>
            <a:r>
              <a:rPr lang="en-US" dirty="0"/>
              <a:t>Kernel LDA</a:t>
            </a:r>
          </a:p>
          <a:p>
            <a:pPr lvl="2"/>
            <a:r>
              <a:rPr lang="en-US" dirty="0"/>
              <a:t>ISOMAP</a:t>
            </a:r>
          </a:p>
          <a:p>
            <a:pPr lvl="2"/>
            <a:r>
              <a:rPr lang="en-US" dirty="0"/>
              <a:t>Autoencoder</a:t>
            </a:r>
          </a:p>
          <a:p>
            <a:r>
              <a:rPr lang="en-US" dirty="0"/>
              <a:t>Applications of Dimension Reduction</a:t>
            </a:r>
          </a:p>
          <a:p>
            <a:pPr lvl="2"/>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713188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9DEB-0148-4EAC-AEEB-E6CE39266DBA}"/>
              </a:ext>
            </a:extLst>
          </p:cNvPr>
          <p:cNvSpPr>
            <a:spLocks noGrp="1"/>
          </p:cNvSpPr>
          <p:nvPr>
            <p:ph type="title"/>
          </p:nvPr>
        </p:nvSpPr>
        <p:spPr/>
        <p:txBody>
          <a:bodyPr/>
          <a:lstStyle/>
          <a:p>
            <a:r>
              <a:rPr lang="en-US" dirty="0"/>
              <a:t>Sparse PCA on Gene Expression Data</a:t>
            </a:r>
          </a:p>
        </p:txBody>
      </p:sp>
      <p:sp>
        <p:nvSpPr>
          <p:cNvPr id="3" name="Content Placeholder 2">
            <a:extLst>
              <a:ext uri="{FF2B5EF4-FFF2-40B4-BE49-F238E27FC236}">
                <a16:creationId xmlns:a16="http://schemas.microsoft.com/office/drawing/2014/main" id="{0A2B7D0E-C79F-4AF8-9B33-9A86F24EDC07}"/>
              </a:ext>
            </a:extLst>
          </p:cNvPr>
          <p:cNvSpPr>
            <a:spLocks noGrp="1"/>
          </p:cNvSpPr>
          <p:nvPr>
            <p:ph idx="1"/>
          </p:nvPr>
        </p:nvSpPr>
        <p:spPr>
          <a:xfrm>
            <a:off x="457200" y="5661248"/>
            <a:ext cx="8229600" cy="464915"/>
          </a:xfrm>
        </p:spPr>
        <p:txBody>
          <a:bodyPr/>
          <a:lstStyle/>
          <a:p>
            <a:pPr marL="0" indent="0" algn="ctr">
              <a:buNone/>
            </a:pPr>
            <a:r>
              <a:rPr lang="en-US" dirty="0"/>
              <a:t>Both PCA and Sparse PCA show similar clustering patterns. </a:t>
            </a:r>
          </a:p>
        </p:txBody>
      </p:sp>
      <p:pic>
        <p:nvPicPr>
          <p:cNvPr id="14338" name="Picture 2" descr="Fig. 6.3. Clustering of the gene expression data in the PCA versus sparse PCA basis with 500 genes. The factors f on the left are dense and each use all 500 genes while the sparse factors g1, g2 and g3 on the right involve 6, 4 and 4 genes respectively. (Data: Iconix Pharmaceuticals)">
            <a:extLst>
              <a:ext uri="{FF2B5EF4-FFF2-40B4-BE49-F238E27FC236}">
                <a16:creationId xmlns:a16="http://schemas.microsoft.com/office/drawing/2014/main" id="{875478C8-34AE-4D31-8E4A-1DC4F3D5F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826" y="1230523"/>
            <a:ext cx="6372200" cy="349475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1C4D8DEC-7EE6-48C2-BF2D-E33570839D00}"/>
              </a:ext>
            </a:extLst>
          </p:cNvPr>
          <p:cNvSpPr txBox="1">
            <a:spLocks/>
          </p:cNvSpPr>
          <p:nvPr/>
        </p:nvSpPr>
        <p:spPr bwMode="auto">
          <a:xfrm>
            <a:off x="1347239" y="4913542"/>
            <a:ext cx="3106687" cy="31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marL="0" indent="0">
              <a:buFont typeface="Wingdings" pitchFamily="2" charset="2"/>
              <a:buNone/>
            </a:pPr>
            <a:r>
              <a:rPr lang="en-US" sz="1600" kern="0" dirty="0">
                <a:solidFill>
                  <a:srgbClr val="00B0F0"/>
                </a:solidFill>
              </a:rPr>
              <a:t>All 500 Genes are in principle component vectors. </a:t>
            </a:r>
          </a:p>
        </p:txBody>
      </p:sp>
      <p:sp>
        <p:nvSpPr>
          <p:cNvPr id="6" name="Content Placeholder 2">
            <a:extLst>
              <a:ext uri="{FF2B5EF4-FFF2-40B4-BE49-F238E27FC236}">
                <a16:creationId xmlns:a16="http://schemas.microsoft.com/office/drawing/2014/main" id="{9F0CD498-EC07-4F49-8B55-B75D8C4EDA5C}"/>
              </a:ext>
            </a:extLst>
          </p:cNvPr>
          <p:cNvSpPr txBox="1">
            <a:spLocks/>
          </p:cNvSpPr>
          <p:nvPr/>
        </p:nvSpPr>
        <p:spPr bwMode="auto">
          <a:xfrm>
            <a:off x="5004048" y="4913542"/>
            <a:ext cx="3384375" cy="31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marL="0" indent="0">
              <a:buFont typeface="Wingdings" pitchFamily="2" charset="2"/>
              <a:buNone/>
            </a:pPr>
            <a:r>
              <a:rPr lang="en-US" sz="1600" kern="0" dirty="0">
                <a:solidFill>
                  <a:srgbClr val="00B050"/>
                </a:solidFill>
              </a:rPr>
              <a:t>Only 6, 4, 4 genes show up in the first three principle component vectors. </a:t>
            </a:r>
          </a:p>
        </p:txBody>
      </p:sp>
      <p:sp>
        <p:nvSpPr>
          <p:cNvPr id="4" name="Rectangle 3">
            <a:extLst>
              <a:ext uri="{FF2B5EF4-FFF2-40B4-BE49-F238E27FC236}">
                <a16:creationId xmlns:a16="http://schemas.microsoft.com/office/drawing/2014/main" id="{E646608F-3D07-4519-9E6C-C93673E8CABA}"/>
              </a:ext>
            </a:extLst>
          </p:cNvPr>
          <p:cNvSpPr/>
          <p:nvPr/>
        </p:nvSpPr>
        <p:spPr>
          <a:xfrm>
            <a:off x="107504" y="6155954"/>
            <a:ext cx="8098077" cy="523220"/>
          </a:xfrm>
          <a:prstGeom prst="rect">
            <a:avLst/>
          </a:prstGeom>
        </p:spPr>
        <p:txBody>
          <a:bodyPr wrap="square">
            <a:spAutoFit/>
          </a:bodyPr>
          <a:lstStyle/>
          <a:p>
            <a:r>
              <a:rPr lang="en-US" sz="1400" dirty="0">
                <a:solidFill>
                  <a:srgbClr val="1857B6"/>
                </a:solidFill>
                <a:latin typeface="Roboto"/>
                <a:hlinkClick r:id="rId3"/>
              </a:rPr>
              <a:t>A Direct Formulation for Sparse PCA Using Semidefinite Programming</a:t>
            </a:r>
            <a:r>
              <a:rPr lang="en-US" sz="1400" dirty="0">
                <a:solidFill>
                  <a:srgbClr val="1857B6"/>
                </a:solidFill>
                <a:latin typeface="Roboto"/>
              </a:rPr>
              <a:t>, </a:t>
            </a:r>
            <a:r>
              <a:rPr lang="en-US" sz="1400" b="0" dirty="0">
                <a:solidFill>
                  <a:srgbClr val="8C9296"/>
                </a:solidFill>
                <a:latin typeface="Roboto"/>
              </a:rPr>
              <a:t>Alexandre </a:t>
            </a:r>
            <a:r>
              <a:rPr lang="en-US" sz="1400" b="0" dirty="0" err="1">
                <a:solidFill>
                  <a:srgbClr val="8C9296"/>
                </a:solidFill>
                <a:latin typeface="Roboto"/>
              </a:rPr>
              <a:t>d'Aspremont</a:t>
            </a:r>
            <a:r>
              <a:rPr lang="en-US" sz="1400" b="0" dirty="0">
                <a:solidFill>
                  <a:srgbClr val="8C9296"/>
                </a:solidFill>
                <a:latin typeface="Roboto"/>
              </a:rPr>
              <a:t>, Laurent El </a:t>
            </a:r>
            <a:r>
              <a:rPr lang="en-US" sz="1400" b="0" dirty="0" err="1">
                <a:solidFill>
                  <a:srgbClr val="8C9296"/>
                </a:solidFill>
                <a:latin typeface="Roboto"/>
              </a:rPr>
              <a:t>Ghaoui</a:t>
            </a:r>
            <a:r>
              <a:rPr lang="en-US" sz="1400" b="0" dirty="0">
                <a:solidFill>
                  <a:srgbClr val="8C9296"/>
                </a:solidFill>
                <a:latin typeface="Roboto"/>
              </a:rPr>
              <a:t>, Michael I. Jordan, Gert R. G. </a:t>
            </a:r>
            <a:r>
              <a:rPr lang="en-US" sz="1400" b="0" dirty="0" err="1">
                <a:solidFill>
                  <a:srgbClr val="8C9296"/>
                </a:solidFill>
                <a:latin typeface="Roboto"/>
              </a:rPr>
              <a:t>Lanckriet</a:t>
            </a:r>
            <a:r>
              <a:rPr lang="en-US" sz="1400" b="0" dirty="0">
                <a:solidFill>
                  <a:srgbClr val="8C9296"/>
                </a:solidFill>
                <a:latin typeface="Roboto"/>
              </a:rPr>
              <a:t>, SIAM Review, 2004.</a:t>
            </a:r>
            <a:endParaRPr lang="en-US" sz="1400" b="0" i="0" dirty="0">
              <a:solidFill>
                <a:srgbClr val="546973"/>
              </a:solidFill>
              <a:effectLst/>
              <a:latin typeface="Roboto"/>
            </a:endParaRPr>
          </a:p>
        </p:txBody>
      </p:sp>
    </p:spTree>
    <p:extLst>
      <p:ext uri="{BB962C8B-B14F-4D97-AF65-F5344CB8AC3E}">
        <p14:creationId xmlns:p14="http://schemas.microsoft.com/office/powerpoint/2010/main" val="205316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0A11-2AAE-41E2-858E-1B9162789B97}"/>
              </a:ext>
            </a:extLst>
          </p:cNvPr>
          <p:cNvSpPr>
            <a:spLocks noGrp="1"/>
          </p:cNvSpPr>
          <p:nvPr>
            <p:ph type="title"/>
          </p:nvPr>
        </p:nvSpPr>
        <p:spPr/>
        <p:txBody>
          <a:bodyPr/>
          <a:lstStyle/>
          <a:p>
            <a:r>
              <a:rPr lang="en-US" dirty="0"/>
              <a:t>Demo: Sparse PCA</a:t>
            </a:r>
          </a:p>
        </p:txBody>
      </p:sp>
      <p:sp>
        <p:nvSpPr>
          <p:cNvPr id="3" name="Content Placeholder 2">
            <a:extLst>
              <a:ext uri="{FF2B5EF4-FFF2-40B4-BE49-F238E27FC236}">
                <a16:creationId xmlns:a16="http://schemas.microsoft.com/office/drawing/2014/main" id="{2C815481-AEB9-4FAE-B429-F0543ADA7B53}"/>
              </a:ext>
            </a:extLst>
          </p:cNvPr>
          <p:cNvSpPr>
            <a:spLocks noGrp="1"/>
          </p:cNvSpPr>
          <p:nvPr>
            <p:ph idx="1"/>
          </p:nvPr>
        </p:nvSpPr>
        <p:spPr/>
        <p:txBody>
          <a:bodyPr/>
          <a:lstStyle/>
          <a:p>
            <a:r>
              <a:rPr lang="en-US" dirty="0" err="1"/>
              <a:t>Jupyter</a:t>
            </a:r>
            <a:r>
              <a:rPr lang="en-US" dirty="0"/>
              <a:t> Notebook </a:t>
            </a:r>
            <a:r>
              <a:rPr lang="en-US" dirty="0" err="1"/>
              <a:t>sparsePCA.ipynb</a:t>
            </a:r>
            <a:endParaRPr lang="en-US" dirty="0"/>
          </a:p>
        </p:txBody>
      </p:sp>
      <p:pic>
        <p:nvPicPr>
          <p:cNvPr id="15362" name="Picture 2">
            <a:extLst>
              <a:ext uri="{FF2B5EF4-FFF2-40B4-BE49-F238E27FC236}">
                <a16:creationId xmlns:a16="http://schemas.microsoft.com/office/drawing/2014/main" id="{01CE3D87-5A0D-423B-BF22-9895DDA4F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2605881"/>
            <a:ext cx="3898776" cy="211350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4F678161-F330-4940-9BC5-29B14C2C0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255" y="2605881"/>
            <a:ext cx="3898776" cy="208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205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8D04-07BF-4B53-8561-8179E2196886}"/>
              </a:ext>
            </a:extLst>
          </p:cNvPr>
          <p:cNvSpPr>
            <a:spLocks noGrp="1"/>
          </p:cNvSpPr>
          <p:nvPr>
            <p:ph type="title"/>
          </p:nvPr>
        </p:nvSpPr>
        <p:spPr/>
        <p:txBody>
          <a:bodyPr/>
          <a:lstStyle/>
          <a:p>
            <a:r>
              <a:rPr lang="en-US" dirty="0"/>
              <a:t>Logistic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233B0D-A004-4B53-BDD6-E07195A0B8B3}"/>
                  </a:ext>
                </a:extLst>
              </p:cNvPr>
              <p:cNvSpPr>
                <a:spLocks noGrp="1"/>
              </p:cNvSpPr>
              <p:nvPr>
                <p:ph idx="1"/>
              </p:nvPr>
            </p:nvSpPr>
            <p:spPr>
              <a:xfrm>
                <a:off x="457200" y="1371600"/>
                <a:ext cx="8229600" cy="4525963"/>
              </a:xfrm>
            </p:spPr>
            <p:txBody>
              <a:bodyPr/>
              <a:lstStyle/>
              <a:p>
                <a:r>
                  <a:rPr lang="en-US" dirty="0"/>
                  <a:t>Logistic Loss</a:t>
                </a:r>
              </a:p>
              <a:p>
                <a:pPr marL="0" indent="0">
                  <a:buNone/>
                </a:pPr>
                <a:r>
                  <a:rPr lang="en-US" dirty="0"/>
                  <a:t>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minimize</m:t>
                        </m:r>
                      </m:e>
                      <m:lim>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𝑈</m:t>
                        </m:r>
                      </m:lim>
                    </m:limLow>
                    <m:r>
                      <a:rPr lang="en-US" i="1">
                        <a:latin typeface="Cambria Math" panose="02040503050406030204" pitchFamily="18" charset="0"/>
                      </a:rPr>
                      <m:t> </m:t>
                    </m:r>
                    <m:nary>
                      <m:naryPr>
                        <m:chr m:val="∑"/>
                        <m:ctrlPr>
                          <a:rPr lang="en-US" i="1" smtClean="0">
                            <a:latin typeface="Cambria Math" panose="02040503050406030204" pitchFamily="18"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𝒎</m:t>
                        </m:r>
                      </m:sup>
                      <m:e>
                        <m:nary>
                          <m:naryPr>
                            <m:chr m:val="∑"/>
                            <m:ctrlPr>
                              <a:rPr lang="en-US" i="1" smtClean="0">
                                <a:latin typeface="Cambria Math" panose="02040503050406030204" pitchFamily="18" charset="0"/>
                              </a:rPr>
                            </m:ctrlPr>
                          </m:naryPr>
                          <m:sub>
                            <m:r>
                              <m:rPr>
                                <m:brk m:alnAt="23"/>
                              </m:rP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𝒏</m:t>
                            </m:r>
                          </m:sup>
                          <m:e>
                            <m:r>
                              <a:rPr lang="en-US" b="1" i="1" smtClean="0">
                                <a:latin typeface="Cambria Math" panose="02040503050406030204" pitchFamily="18" charset="0"/>
                              </a:rPr>
                              <m:t>𝒍𝒐𝒈</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𝒆𝒙𝒑</m:t>
                            </m:r>
                            <m:d>
                              <m:dPr>
                                <m:ctrlPr>
                                  <a:rPr lang="en-US" b="1" i="1" smtClean="0">
                                    <a:latin typeface="Cambria Math" panose="02040503050406030204" pitchFamily="18" charset="0"/>
                                  </a:rPr>
                                </m:ctrlPr>
                              </m:dPr>
                              <m:e>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𝒊𝒋</m:t>
                                    </m:r>
                                  </m:sub>
                                </m:sSub>
                                <m:nary>
                                  <m:naryPr>
                                    <m:chr m:val="∑"/>
                                    <m:ctrlPr>
                                      <a:rPr lang="en-US" i="1">
                                        <a:latin typeface="Cambria Math" panose="02040503050406030204" pitchFamily="18" charset="0"/>
                                      </a:rPr>
                                    </m:ctrlPr>
                                  </m:naryPr>
                                  <m:sub>
                                    <m:r>
                                      <a:rPr lang="en-US" b="1" i="1" smtClean="0">
                                        <a:latin typeface="Cambria Math" panose="02040503050406030204" pitchFamily="18" charset="0"/>
                                      </a:rPr>
                                      <m:t>𝒍</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b="1" i="1" smtClean="0">
                                            <a:latin typeface="Cambria Math" panose="02040503050406030204" pitchFamily="18" charset="0"/>
                                          </a:rPr>
                                          <m:t>𝑾</m:t>
                                        </m:r>
                                      </m:e>
                                      <m:sub>
                                        <m:r>
                                          <a:rPr lang="en-US" i="1">
                                            <a:latin typeface="Cambria Math" panose="02040503050406030204" pitchFamily="18" charset="0"/>
                                          </a:rPr>
                                          <m:t>𝒊</m:t>
                                        </m:r>
                                        <m:r>
                                          <a:rPr lang="en-US" b="1" i="1" smtClean="0">
                                            <a:latin typeface="Cambria Math" panose="02040503050406030204" pitchFamily="18" charset="0"/>
                                          </a:rPr>
                                          <m:t>𝒍</m:t>
                                        </m:r>
                                      </m:sub>
                                    </m:sSub>
                                    <m:sSub>
                                      <m:sSubPr>
                                        <m:ctrlPr>
                                          <a:rPr lang="en-US" i="1">
                                            <a:latin typeface="Cambria Math" panose="02040503050406030204" pitchFamily="18" charset="0"/>
                                          </a:rPr>
                                        </m:ctrlPr>
                                      </m:sSubPr>
                                      <m:e>
                                        <m:r>
                                          <a:rPr lang="en-US" b="1" i="1" smtClean="0">
                                            <a:latin typeface="Cambria Math" panose="02040503050406030204" pitchFamily="18" charset="0"/>
                                          </a:rPr>
                                          <m:t>𝑼</m:t>
                                        </m:r>
                                      </m:e>
                                      <m:sub>
                                        <m:r>
                                          <a:rPr lang="en-US" i="1">
                                            <a:latin typeface="Cambria Math" panose="02040503050406030204" pitchFamily="18" charset="0"/>
                                          </a:rPr>
                                          <m:t>𝒋</m:t>
                                        </m:r>
                                        <m:r>
                                          <a:rPr lang="en-US" b="1" i="1" smtClean="0">
                                            <a:latin typeface="Cambria Math" panose="02040503050406030204" pitchFamily="18" charset="0"/>
                                          </a:rPr>
                                          <m:t>𝒍</m:t>
                                        </m:r>
                                      </m:sub>
                                    </m:sSub>
                                  </m:e>
                                </m:nary>
                              </m:e>
                            </m:d>
                            <m:r>
                              <a:rPr lang="en-US" b="1" i="1" smtClean="0">
                                <a:latin typeface="Cambria Math" panose="02040503050406030204" pitchFamily="18" charset="0"/>
                              </a:rPr>
                              <m:t>)</m:t>
                            </m:r>
                          </m:e>
                        </m:nary>
                      </m:e>
                    </m:nary>
                  </m:oMath>
                </a14:m>
                <a:endParaRPr lang="en-US" dirty="0"/>
              </a:p>
              <a:p>
                <a:r>
                  <a:rPr lang="en-US" dirty="0"/>
                  <a:t>Suitable for Binary Data</a:t>
                </a:r>
              </a:p>
              <a:p>
                <a:pPr lvl="1"/>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𝒊𝒋</m:t>
                        </m:r>
                      </m:sub>
                    </m:sSub>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𝟏</m:t>
                    </m:r>
                    <m:r>
                      <a:rPr lang="en-US" b="1"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59233B0D-A004-4B53-BDD6-E07195A0B8B3}"/>
                  </a:ext>
                </a:extLst>
              </p:cNvPr>
              <p:cNvSpPr>
                <a:spLocks noGrp="1" noRot="1" noChangeAspect="1" noMove="1" noResize="1" noEditPoints="1" noAdjustHandles="1" noChangeArrowheads="1" noChangeShapeType="1" noTextEdit="1"/>
              </p:cNvSpPr>
              <p:nvPr>
                <p:ph idx="1"/>
              </p:nvPr>
            </p:nvSpPr>
            <p:spPr>
              <a:xfrm>
                <a:off x="457200" y="1371600"/>
                <a:ext cx="8229600" cy="4525963"/>
              </a:xfrm>
              <a:blipFill>
                <a:blip r:embed="rId2"/>
                <a:stretch>
                  <a:fillRect l="-667" t="-674"/>
                </a:stretch>
              </a:blipFill>
            </p:spPr>
            <p:txBody>
              <a:bodyPr/>
              <a:lstStyle/>
              <a:p>
                <a:r>
                  <a:rPr lang="en-US">
                    <a:noFill/>
                  </a:rPr>
                  <a:t> </a:t>
                </a:r>
              </a:p>
            </p:txBody>
          </p:sp>
        </mc:Fallback>
      </mc:AlternateContent>
      <p:pic>
        <p:nvPicPr>
          <p:cNvPr id="12290" name="Picture 2" descr="See &lt;a href='/itsneuronalblog/code/pca/lgc_pca.jl' target='_blank'&gt;Julia code here&lt;/a&gt; to reproduce this figure.">
            <a:extLst>
              <a:ext uri="{FF2B5EF4-FFF2-40B4-BE49-F238E27FC236}">
                <a16:creationId xmlns:a16="http://schemas.microsoft.com/office/drawing/2014/main" id="{B4D7129B-61AD-4FB1-9ACA-0C463B236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106309"/>
            <a:ext cx="5454352" cy="2825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597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358-839E-49CA-B3F8-1E32480F546E}"/>
              </a:ext>
            </a:extLst>
          </p:cNvPr>
          <p:cNvSpPr>
            <a:spLocks noGrp="1"/>
          </p:cNvSpPr>
          <p:nvPr>
            <p:ph type="title"/>
          </p:nvPr>
        </p:nvSpPr>
        <p:spPr/>
        <p:txBody>
          <a:bodyPr/>
          <a:lstStyle/>
          <a:p>
            <a:r>
              <a:rPr lang="en-US" dirty="0"/>
              <a:t>Robust PCA</a:t>
            </a:r>
          </a:p>
        </p:txBody>
      </p:sp>
      <p:sp>
        <p:nvSpPr>
          <p:cNvPr id="3" name="Content Placeholder 2">
            <a:extLst>
              <a:ext uri="{FF2B5EF4-FFF2-40B4-BE49-F238E27FC236}">
                <a16:creationId xmlns:a16="http://schemas.microsoft.com/office/drawing/2014/main" id="{3D92D7B7-A696-46A3-8DCF-5E5626365705}"/>
              </a:ext>
            </a:extLst>
          </p:cNvPr>
          <p:cNvSpPr>
            <a:spLocks noGrp="1"/>
          </p:cNvSpPr>
          <p:nvPr>
            <p:ph idx="1"/>
          </p:nvPr>
        </p:nvSpPr>
        <p:spPr/>
        <p:txBody>
          <a:bodyPr/>
          <a:lstStyle/>
          <a:p>
            <a:r>
              <a:rPr lang="en-US" dirty="0"/>
              <a:t>Robust Against Outliers</a:t>
            </a:r>
          </a:p>
        </p:txBody>
      </p:sp>
      <p:pic>
        <p:nvPicPr>
          <p:cNvPr id="13314" name="Picture 2" descr="Sensors | Free Full-Text | Fingerprint Database Reconstruction ...">
            <a:extLst>
              <a:ext uri="{FF2B5EF4-FFF2-40B4-BE49-F238E27FC236}">
                <a16:creationId xmlns:a16="http://schemas.microsoft.com/office/drawing/2014/main" id="{54839854-4726-4F77-9A32-17BD245DAD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348880"/>
            <a:ext cx="4860032" cy="347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758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dirty="0"/>
              <a:t>Agenda</a:t>
            </a:r>
          </a:p>
        </p:txBody>
      </p:sp>
      <p:sp>
        <p:nvSpPr>
          <p:cNvPr id="3" name="Content Placeholder 2"/>
          <p:cNvSpPr>
            <a:spLocks noGrp="1"/>
          </p:cNvSpPr>
          <p:nvPr>
            <p:ph idx="1"/>
          </p:nvPr>
        </p:nvSpPr>
        <p:spPr>
          <a:xfrm>
            <a:off x="457200" y="1371600"/>
            <a:ext cx="8229600" cy="4754563"/>
          </a:xfrm>
        </p:spPr>
        <p:txBody>
          <a:bodyPr/>
          <a:lstStyle/>
          <a:p>
            <a:r>
              <a:rPr lang="en-US" dirty="0">
                <a:solidFill>
                  <a:schemeClr val="bg1">
                    <a:lumMod val="85000"/>
                  </a:schemeClr>
                </a:solidFill>
              </a:rPr>
              <a:t>Introduction to Dimension Reduction</a:t>
            </a:r>
          </a:p>
          <a:p>
            <a:r>
              <a:rPr lang="en-US" dirty="0"/>
              <a:t>Dimension Reduction Methods</a:t>
            </a:r>
          </a:p>
          <a:p>
            <a:pPr lvl="1"/>
            <a:r>
              <a:rPr lang="en-US" dirty="0"/>
              <a:t>Linear Methods</a:t>
            </a:r>
          </a:p>
          <a:p>
            <a:pPr lvl="2"/>
            <a:r>
              <a:rPr lang="en-US" dirty="0">
                <a:solidFill>
                  <a:schemeClr val="bg1">
                    <a:lumMod val="85000"/>
                  </a:schemeClr>
                </a:solidFill>
              </a:rPr>
              <a:t>Principle Component Analysis</a:t>
            </a:r>
          </a:p>
          <a:p>
            <a:pPr lvl="2"/>
            <a:r>
              <a:rPr lang="en-US" dirty="0"/>
              <a:t>Linear Discriminative Analysis</a:t>
            </a:r>
          </a:p>
          <a:p>
            <a:pPr lvl="1"/>
            <a:r>
              <a:rPr lang="en-US" dirty="0">
                <a:solidFill>
                  <a:schemeClr val="bg1">
                    <a:lumMod val="85000"/>
                  </a:schemeClr>
                </a:solidFill>
              </a:rPr>
              <a:t>Nonlinear Methods</a:t>
            </a:r>
          </a:p>
          <a:p>
            <a:pPr lvl="2"/>
            <a:r>
              <a:rPr lang="en-US" dirty="0">
                <a:solidFill>
                  <a:schemeClr val="bg1">
                    <a:lumMod val="85000"/>
                  </a:schemeClr>
                </a:solidFill>
              </a:rPr>
              <a:t>Kernel PCA</a:t>
            </a:r>
          </a:p>
          <a:p>
            <a:pPr lvl="2"/>
            <a:r>
              <a:rPr lang="en-US" dirty="0">
                <a:solidFill>
                  <a:schemeClr val="bg1">
                    <a:lumMod val="85000"/>
                  </a:schemeClr>
                </a:solidFill>
              </a:rPr>
              <a:t>Kernel LDA</a:t>
            </a:r>
          </a:p>
          <a:p>
            <a:pPr lvl="2"/>
            <a:r>
              <a:rPr lang="en-US" dirty="0">
                <a:solidFill>
                  <a:schemeClr val="bg1">
                    <a:lumMod val="85000"/>
                  </a:schemeClr>
                </a:solidFill>
              </a:rPr>
              <a:t>ISOMAP</a:t>
            </a:r>
          </a:p>
          <a:p>
            <a:pPr lvl="2"/>
            <a:r>
              <a:rPr lang="en-US" dirty="0">
                <a:solidFill>
                  <a:schemeClr val="bg1">
                    <a:lumMod val="85000"/>
                  </a:schemeClr>
                </a:solidFill>
              </a:rPr>
              <a:t>Autoencoder</a:t>
            </a:r>
          </a:p>
          <a:p>
            <a:r>
              <a:rPr lang="en-US" dirty="0">
                <a:solidFill>
                  <a:schemeClr val="bg1">
                    <a:lumMod val="85000"/>
                  </a:schemeClr>
                </a:solidFill>
              </a:rPr>
              <a:t>Applications of Dimension Reduction</a:t>
            </a:r>
          </a:p>
          <a:p>
            <a:pPr lvl="2"/>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232631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93AF-2CDE-4529-B055-0C3C7BDA4642}"/>
              </a:ext>
            </a:extLst>
          </p:cNvPr>
          <p:cNvSpPr>
            <a:spLocks noGrp="1"/>
          </p:cNvSpPr>
          <p:nvPr>
            <p:ph type="title"/>
          </p:nvPr>
        </p:nvSpPr>
        <p:spPr/>
        <p:txBody>
          <a:bodyPr/>
          <a:lstStyle/>
          <a:p>
            <a:r>
              <a:rPr lang="en-US" dirty="0"/>
              <a:t>Linear Discriminant Analysis (LDA)</a:t>
            </a:r>
          </a:p>
        </p:txBody>
      </p:sp>
      <p:sp>
        <p:nvSpPr>
          <p:cNvPr id="3" name="Content Placeholder 2">
            <a:extLst>
              <a:ext uri="{FF2B5EF4-FFF2-40B4-BE49-F238E27FC236}">
                <a16:creationId xmlns:a16="http://schemas.microsoft.com/office/drawing/2014/main" id="{0CDE4033-E061-46BE-82BE-E5B1F619DF27}"/>
              </a:ext>
            </a:extLst>
          </p:cNvPr>
          <p:cNvSpPr>
            <a:spLocks noGrp="1"/>
          </p:cNvSpPr>
          <p:nvPr>
            <p:ph idx="1"/>
          </p:nvPr>
        </p:nvSpPr>
        <p:spPr>
          <a:xfrm>
            <a:off x="457200" y="1355788"/>
            <a:ext cx="8229600" cy="4525963"/>
          </a:xfrm>
        </p:spPr>
        <p:txBody>
          <a:bodyPr/>
          <a:lstStyle/>
          <a:p>
            <a:r>
              <a:rPr lang="en-US" dirty="0"/>
              <a:t>Linear Discriminant Analysis</a:t>
            </a:r>
          </a:p>
          <a:p>
            <a:pPr lvl="1"/>
            <a:r>
              <a:rPr lang="en-US" dirty="0"/>
              <a:t>Fundamental Idea</a:t>
            </a:r>
          </a:p>
          <a:p>
            <a:pPr lvl="2"/>
            <a:r>
              <a:rPr lang="en-US" dirty="0"/>
              <a:t>Pick a new direction that </a:t>
            </a:r>
          </a:p>
          <a:p>
            <a:pPr lvl="3"/>
            <a:r>
              <a:rPr lang="en-US" dirty="0"/>
              <a:t>Maximize separation between means of projected classes</a:t>
            </a:r>
          </a:p>
          <a:p>
            <a:pPr lvl="3"/>
            <a:r>
              <a:rPr lang="en-US" dirty="0"/>
              <a:t>Minimize variance within each projected class</a:t>
            </a:r>
          </a:p>
          <a:p>
            <a:pPr lvl="1"/>
            <a:r>
              <a:rPr lang="en-US" dirty="0"/>
              <a:t>Supervised Learning</a:t>
            </a:r>
          </a:p>
        </p:txBody>
      </p:sp>
      <p:pic>
        <p:nvPicPr>
          <p:cNvPr id="16386" name="Picture 2" descr="https://sebastianraschka.com/images/blog/2014/linear-discriminant-analysis/lda_1.png">
            <a:extLst>
              <a:ext uri="{FF2B5EF4-FFF2-40B4-BE49-F238E27FC236}">
                <a16:creationId xmlns:a16="http://schemas.microsoft.com/office/drawing/2014/main" id="{D866BD76-055B-4822-BE04-1E32DC733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429000"/>
            <a:ext cx="5112568" cy="260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51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DC40-42BA-4B45-AC8E-457313DC3B80}"/>
              </a:ext>
            </a:extLst>
          </p:cNvPr>
          <p:cNvSpPr>
            <a:spLocks noGrp="1"/>
          </p:cNvSpPr>
          <p:nvPr>
            <p:ph type="title"/>
          </p:nvPr>
        </p:nvSpPr>
        <p:spPr/>
        <p:txBody>
          <a:bodyPr/>
          <a:lstStyle/>
          <a:p>
            <a:r>
              <a:rPr lang="en-US" dirty="0"/>
              <a:t>Mathematical Formulation of LDA</a:t>
            </a:r>
          </a:p>
        </p:txBody>
      </p:sp>
      <p:sp>
        <p:nvSpPr>
          <p:cNvPr id="3" name="Content Placeholder 2">
            <a:extLst>
              <a:ext uri="{FF2B5EF4-FFF2-40B4-BE49-F238E27FC236}">
                <a16:creationId xmlns:a16="http://schemas.microsoft.com/office/drawing/2014/main" id="{1517964F-DA35-4A30-B5F9-A859361A59AC}"/>
              </a:ext>
            </a:extLst>
          </p:cNvPr>
          <p:cNvSpPr>
            <a:spLocks noGrp="1"/>
          </p:cNvSpPr>
          <p:nvPr>
            <p:ph idx="1"/>
          </p:nvPr>
        </p:nvSpPr>
        <p:spPr/>
        <p:txBody>
          <a:bodyPr/>
          <a:lstStyle/>
          <a:p>
            <a:r>
              <a:rPr lang="en-US" dirty="0"/>
              <a:t>LDA</a:t>
            </a:r>
          </a:p>
          <a:p>
            <a:pPr lvl="1"/>
            <a:r>
              <a:rPr lang="en-US" dirty="0"/>
              <a:t>Eigenvectors based on between-class and within-class covariance matrices</a:t>
            </a:r>
          </a:p>
        </p:txBody>
      </p:sp>
      <p:pic>
        <p:nvPicPr>
          <p:cNvPr id="4" name="Picture 3">
            <a:extLst>
              <a:ext uri="{FF2B5EF4-FFF2-40B4-BE49-F238E27FC236}">
                <a16:creationId xmlns:a16="http://schemas.microsoft.com/office/drawing/2014/main" id="{3065773F-1BFF-4225-8448-5439B681E06D}"/>
              </a:ext>
            </a:extLst>
          </p:cNvPr>
          <p:cNvPicPr>
            <a:picLocks noChangeAspect="1"/>
          </p:cNvPicPr>
          <p:nvPr/>
        </p:nvPicPr>
        <p:blipFill>
          <a:blip r:embed="rId2"/>
          <a:stretch>
            <a:fillRect/>
          </a:stretch>
        </p:blipFill>
        <p:spPr>
          <a:xfrm>
            <a:off x="566737" y="2636912"/>
            <a:ext cx="8010525" cy="3038475"/>
          </a:xfrm>
          <a:prstGeom prst="rect">
            <a:avLst/>
          </a:prstGeom>
        </p:spPr>
      </p:pic>
    </p:spTree>
    <p:extLst>
      <p:ext uri="{BB962C8B-B14F-4D97-AF65-F5344CB8AC3E}">
        <p14:creationId xmlns:p14="http://schemas.microsoft.com/office/powerpoint/2010/main" val="208615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18BB-2257-4B95-BBB9-4BF639B2FB74}"/>
              </a:ext>
            </a:extLst>
          </p:cNvPr>
          <p:cNvSpPr>
            <a:spLocks noGrp="1"/>
          </p:cNvSpPr>
          <p:nvPr>
            <p:ph type="title"/>
          </p:nvPr>
        </p:nvSpPr>
        <p:spPr/>
        <p:txBody>
          <a:bodyPr/>
          <a:lstStyle/>
          <a:p>
            <a:r>
              <a:rPr lang="en-US" dirty="0"/>
              <a:t>Disadvantages of LDA</a:t>
            </a:r>
          </a:p>
        </p:txBody>
      </p:sp>
      <p:sp>
        <p:nvSpPr>
          <p:cNvPr id="3" name="Content Placeholder 2">
            <a:extLst>
              <a:ext uri="{FF2B5EF4-FFF2-40B4-BE49-F238E27FC236}">
                <a16:creationId xmlns:a16="http://schemas.microsoft.com/office/drawing/2014/main" id="{E4DF1AD0-04A4-4FFC-9D60-EC11CA97293F}"/>
              </a:ext>
            </a:extLst>
          </p:cNvPr>
          <p:cNvSpPr>
            <a:spLocks noGrp="1"/>
          </p:cNvSpPr>
          <p:nvPr>
            <p:ph idx="1"/>
          </p:nvPr>
        </p:nvSpPr>
        <p:spPr>
          <a:xfrm>
            <a:off x="457200" y="1411413"/>
            <a:ext cx="8229600" cy="4525963"/>
          </a:xfrm>
        </p:spPr>
        <p:txBody>
          <a:bodyPr/>
          <a:lstStyle/>
          <a:p>
            <a:r>
              <a:rPr lang="en-US" dirty="0"/>
              <a:t>Sometimes LDA does not work</a:t>
            </a:r>
          </a:p>
          <a:p>
            <a:pPr lvl="1"/>
            <a:r>
              <a:rPr lang="en-US" dirty="0"/>
              <a:t>Failed when discriminatory information is not in the mean but in the variance of the data</a:t>
            </a:r>
          </a:p>
        </p:txBody>
      </p:sp>
      <p:pic>
        <p:nvPicPr>
          <p:cNvPr id="4" name="Picture 3">
            <a:extLst>
              <a:ext uri="{FF2B5EF4-FFF2-40B4-BE49-F238E27FC236}">
                <a16:creationId xmlns:a16="http://schemas.microsoft.com/office/drawing/2014/main" id="{201AE6C9-B32F-494B-A51F-6B72284348D7}"/>
              </a:ext>
            </a:extLst>
          </p:cNvPr>
          <p:cNvPicPr>
            <a:picLocks noChangeAspect="1"/>
          </p:cNvPicPr>
          <p:nvPr/>
        </p:nvPicPr>
        <p:blipFill>
          <a:blip r:embed="rId2"/>
          <a:stretch>
            <a:fillRect/>
          </a:stretch>
        </p:blipFill>
        <p:spPr>
          <a:xfrm>
            <a:off x="1331640" y="2780928"/>
            <a:ext cx="6249516" cy="2357395"/>
          </a:xfrm>
          <a:prstGeom prst="rect">
            <a:avLst/>
          </a:prstGeom>
        </p:spPr>
      </p:pic>
      <p:sp>
        <p:nvSpPr>
          <p:cNvPr id="5" name="Content Placeholder 2">
            <a:extLst>
              <a:ext uri="{FF2B5EF4-FFF2-40B4-BE49-F238E27FC236}">
                <a16:creationId xmlns:a16="http://schemas.microsoft.com/office/drawing/2014/main" id="{F1698A05-2FA5-4619-8997-B0E4D03001E0}"/>
              </a:ext>
            </a:extLst>
          </p:cNvPr>
          <p:cNvSpPr txBox="1">
            <a:spLocks/>
          </p:cNvSpPr>
          <p:nvPr/>
        </p:nvSpPr>
        <p:spPr bwMode="auto">
          <a:xfrm>
            <a:off x="2339752" y="5288758"/>
            <a:ext cx="6347048" cy="31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marL="0" indent="0">
              <a:buFont typeface="Wingdings" pitchFamily="2" charset="2"/>
              <a:buNone/>
            </a:pPr>
            <a:r>
              <a:rPr lang="en-US" sz="1600" kern="0" dirty="0">
                <a:solidFill>
                  <a:srgbClr val="00B0F0"/>
                </a:solidFill>
              </a:rPr>
              <a:t>In this example, the difference between the data lies in the variance instead of the mean. PCA does a better job in this case than LDA.</a:t>
            </a:r>
          </a:p>
        </p:txBody>
      </p:sp>
    </p:spTree>
    <p:extLst>
      <p:ext uri="{BB962C8B-B14F-4D97-AF65-F5344CB8AC3E}">
        <p14:creationId xmlns:p14="http://schemas.microsoft.com/office/powerpoint/2010/main" val="1090455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A406-D159-42AA-9B24-E18D92BB1B5B}"/>
              </a:ext>
            </a:extLst>
          </p:cNvPr>
          <p:cNvSpPr>
            <a:spLocks noGrp="1"/>
          </p:cNvSpPr>
          <p:nvPr>
            <p:ph type="title"/>
          </p:nvPr>
        </p:nvSpPr>
        <p:spPr/>
        <p:txBody>
          <a:bodyPr/>
          <a:lstStyle/>
          <a:p>
            <a:r>
              <a:rPr lang="en-US" dirty="0"/>
              <a:t>Demo: PCA vs. LDA</a:t>
            </a:r>
          </a:p>
        </p:txBody>
      </p:sp>
      <p:sp>
        <p:nvSpPr>
          <p:cNvPr id="3" name="Content Placeholder 2">
            <a:extLst>
              <a:ext uri="{FF2B5EF4-FFF2-40B4-BE49-F238E27FC236}">
                <a16:creationId xmlns:a16="http://schemas.microsoft.com/office/drawing/2014/main" id="{B311210F-58E9-47A9-9BD9-B91418FA3BFC}"/>
              </a:ext>
            </a:extLst>
          </p:cNvPr>
          <p:cNvSpPr>
            <a:spLocks noGrp="1"/>
          </p:cNvSpPr>
          <p:nvPr>
            <p:ph idx="1"/>
          </p:nvPr>
        </p:nvSpPr>
        <p:spPr/>
        <p:txBody>
          <a:bodyPr/>
          <a:lstStyle/>
          <a:p>
            <a:r>
              <a:rPr lang="en-US" dirty="0" err="1"/>
              <a:t>Jupyter</a:t>
            </a:r>
            <a:r>
              <a:rPr lang="en-US" dirty="0"/>
              <a:t> notebook </a:t>
            </a:r>
            <a:r>
              <a:rPr lang="en-US" dirty="0" err="1"/>
              <a:t>pca_lda.ipynb</a:t>
            </a:r>
            <a:endParaRPr lang="en-US" dirty="0"/>
          </a:p>
        </p:txBody>
      </p:sp>
      <p:pic>
        <p:nvPicPr>
          <p:cNvPr id="19458" name="Picture 2">
            <a:extLst>
              <a:ext uri="{FF2B5EF4-FFF2-40B4-BE49-F238E27FC236}">
                <a16:creationId xmlns:a16="http://schemas.microsoft.com/office/drawing/2014/main" id="{B6C7243D-121B-479C-B22A-FC3B3DE15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777976"/>
            <a:ext cx="36195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AFEF79FF-98DA-4B45-A21E-081A1FBCC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140" y="2777604"/>
            <a:ext cx="35909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79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dirty="0"/>
              <a:t>Agenda</a:t>
            </a:r>
          </a:p>
        </p:txBody>
      </p:sp>
      <p:sp>
        <p:nvSpPr>
          <p:cNvPr id="3" name="Content Placeholder 2"/>
          <p:cNvSpPr>
            <a:spLocks noGrp="1"/>
          </p:cNvSpPr>
          <p:nvPr>
            <p:ph idx="1"/>
          </p:nvPr>
        </p:nvSpPr>
        <p:spPr>
          <a:xfrm>
            <a:off x="457200" y="1371600"/>
            <a:ext cx="8229600" cy="4754563"/>
          </a:xfrm>
        </p:spPr>
        <p:txBody>
          <a:bodyPr/>
          <a:lstStyle/>
          <a:p>
            <a:r>
              <a:rPr lang="en-US" dirty="0">
                <a:solidFill>
                  <a:schemeClr val="bg1">
                    <a:lumMod val="85000"/>
                  </a:schemeClr>
                </a:solidFill>
              </a:rPr>
              <a:t>Introduction to Dimension Reduction</a:t>
            </a:r>
          </a:p>
          <a:p>
            <a:r>
              <a:rPr lang="en-US" dirty="0">
                <a:solidFill>
                  <a:schemeClr val="bg1">
                    <a:lumMod val="85000"/>
                  </a:schemeClr>
                </a:solidFill>
              </a:rPr>
              <a:t>Dimension Reduction Methods</a:t>
            </a:r>
          </a:p>
          <a:p>
            <a:pPr lvl="1"/>
            <a:r>
              <a:rPr lang="en-US" dirty="0">
                <a:solidFill>
                  <a:schemeClr val="bg1">
                    <a:lumMod val="85000"/>
                  </a:schemeClr>
                </a:solidFill>
              </a:rPr>
              <a:t>Linear Methods</a:t>
            </a:r>
          </a:p>
          <a:p>
            <a:pPr lvl="2"/>
            <a:r>
              <a:rPr lang="en-US" dirty="0">
                <a:solidFill>
                  <a:schemeClr val="bg1">
                    <a:lumMod val="85000"/>
                  </a:schemeClr>
                </a:solidFill>
              </a:rPr>
              <a:t>Principle Component Analysis</a:t>
            </a:r>
          </a:p>
          <a:p>
            <a:pPr lvl="2"/>
            <a:r>
              <a:rPr lang="en-US" dirty="0">
                <a:solidFill>
                  <a:schemeClr val="bg1">
                    <a:lumMod val="85000"/>
                  </a:schemeClr>
                </a:solidFill>
              </a:rPr>
              <a:t>Linear Discriminative Analysis</a:t>
            </a:r>
          </a:p>
          <a:p>
            <a:pPr lvl="1"/>
            <a:r>
              <a:rPr lang="en-US" dirty="0"/>
              <a:t>Nonlinear Methods</a:t>
            </a:r>
          </a:p>
          <a:p>
            <a:pPr lvl="2"/>
            <a:r>
              <a:rPr lang="en-US" dirty="0"/>
              <a:t>Kernel PCA</a:t>
            </a:r>
          </a:p>
          <a:p>
            <a:pPr lvl="2"/>
            <a:r>
              <a:rPr lang="en-US" dirty="0"/>
              <a:t>Kernel LDA</a:t>
            </a:r>
          </a:p>
          <a:p>
            <a:pPr lvl="2"/>
            <a:r>
              <a:rPr lang="en-US" dirty="0"/>
              <a:t>ISOMAP</a:t>
            </a:r>
          </a:p>
          <a:p>
            <a:pPr lvl="2"/>
            <a:r>
              <a:rPr lang="en-US" dirty="0"/>
              <a:t>Autoencoder</a:t>
            </a:r>
          </a:p>
          <a:p>
            <a:r>
              <a:rPr lang="en-US" dirty="0">
                <a:solidFill>
                  <a:schemeClr val="bg1">
                    <a:lumMod val="85000"/>
                  </a:schemeClr>
                </a:solidFill>
              </a:rPr>
              <a:t>Applications of Dimension Reduction</a:t>
            </a:r>
          </a:p>
          <a:p>
            <a:pPr lvl="2"/>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13083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BD12-A277-42C2-B64B-4EA2B7E2F787}"/>
              </a:ext>
            </a:extLst>
          </p:cNvPr>
          <p:cNvSpPr>
            <a:spLocks noGrp="1"/>
          </p:cNvSpPr>
          <p:nvPr>
            <p:ph type="title"/>
          </p:nvPr>
        </p:nvSpPr>
        <p:spPr/>
        <p:txBody>
          <a:bodyPr/>
          <a:lstStyle/>
          <a:p>
            <a:r>
              <a:rPr lang="en-US" dirty="0"/>
              <a:t>Motivation of Dimensionality Reduction</a:t>
            </a:r>
          </a:p>
        </p:txBody>
      </p:sp>
      <p:sp>
        <p:nvSpPr>
          <p:cNvPr id="3" name="Content Placeholder 2">
            <a:extLst>
              <a:ext uri="{FF2B5EF4-FFF2-40B4-BE49-F238E27FC236}">
                <a16:creationId xmlns:a16="http://schemas.microsoft.com/office/drawing/2014/main" id="{254CB4C6-6F85-4A26-BFF1-6B604AADA2FB}"/>
              </a:ext>
            </a:extLst>
          </p:cNvPr>
          <p:cNvSpPr>
            <a:spLocks noGrp="1"/>
          </p:cNvSpPr>
          <p:nvPr>
            <p:ph idx="1"/>
          </p:nvPr>
        </p:nvSpPr>
        <p:spPr>
          <a:xfrm>
            <a:off x="-7275" y="1371600"/>
            <a:ext cx="4546848" cy="4525963"/>
          </a:xfrm>
        </p:spPr>
        <p:txBody>
          <a:bodyPr/>
          <a:lstStyle/>
          <a:p>
            <a:r>
              <a:rPr lang="en-US" dirty="0"/>
              <a:t>Dilemma of More Features</a:t>
            </a:r>
          </a:p>
          <a:p>
            <a:pPr lvl="1"/>
            <a:r>
              <a:rPr lang="en-US" dirty="0"/>
              <a:t>Pros</a:t>
            </a:r>
          </a:p>
          <a:p>
            <a:pPr lvl="2"/>
            <a:r>
              <a:rPr lang="en-US" dirty="0"/>
              <a:t>More information</a:t>
            </a:r>
          </a:p>
          <a:p>
            <a:pPr lvl="2"/>
            <a:r>
              <a:rPr lang="en-US" dirty="0"/>
              <a:t>Potentially higher accuracy</a:t>
            </a:r>
          </a:p>
          <a:p>
            <a:pPr lvl="1"/>
            <a:r>
              <a:rPr lang="en-US" dirty="0"/>
              <a:t>Cons</a:t>
            </a:r>
          </a:p>
          <a:p>
            <a:pPr lvl="2"/>
            <a:r>
              <a:rPr lang="en-US" dirty="0"/>
              <a:t>Harder to extract useful information</a:t>
            </a:r>
          </a:p>
          <a:p>
            <a:pPr lvl="2"/>
            <a:r>
              <a:rPr lang="en-US" dirty="0"/>
              <a:t>Harder to train a machine learning model</a:t>
            </a:r>
          </a:p>
          <a:p>
            <a:r>
              <a:rPr lang="en-US" dirty="0"/>
              <a:t>Dimensionality Reduction</a:t>
            </a:r>
          </a:p>
          <a:p>
            <a:pPr lvl="1"/>
            <a:r>
              <a:rPr lang="en-US" dirty="0"/>
              <a:t>Reduce the number of features (dimensionality)</a:t>
            </a:r>
          </a:p>
          <a:p>
            <a:pPr lvl="1"/>
            <a:r>
              <a:rPr lang="en-US" dirty="0"/>
              <a:t>But preserve the important properties</a:t>
            </a:r>
          </a:p>
          <a:p>
            <a:endParaRPr lang="en-US" dirty="0"/>
          </a:p>
        </p:txBody>
      </p:sp>
      <p:pic>
        <p:nvPicPr>
          <p:cNvPr id="2050" name="Picture 2" descr="Feature dimensionality versus classifier performance">
            <a:extLst>
              <a:ext uri="{FF2B5EF4-FFF2-40B4-BE49-F238E27FC236}">
                <a16:creationId xmlns:a16="http://schemas.microsoft.com/office/drawing/2014/main" id="{F018C384-2469-45CB-825E-8D82D9CE8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429" y="1371600"/>
            <a:ext cx="4407148" cy="281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967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A1B0-428F-4C71-9EC5-525E7053C5FB}"/>
              </a:ext>
            </a:extLst>
          </p:cNvPr>
          <p:cNvSpPr>
            <a:spLocks noGrp="1"/>
          </p:cNvSpPr>
          <p:nvPr>
            <p:ph type="title"/>
          </p:nvPr>
        </p:nvSpPr>
        <p:spPr/>
        <p:txBody>
          <a:bodyPr/>
          <a:lstStyle/>
          <a:p>
            <a:r>
              <a:rPr lang="en-US" dirty="0"/>
              <a:t>Kernel PCA</a:t>
            </a:r>
          </a:p>
        </p:txBody>
      </p:sp>
      <p:sp>
        <p:nvSpPr>
          <p:cNvPr id="3" name="Content Placeholder 2">
            <a:extLst>
              <a:ext uri="{FF2B5EF4-FFF2-40B4-BE49-F238E27FC236}">
                <a16:creationId xmlns:a16="http://schemas.microsoft.com/office/drawing/2014/main" id="{679D5350-74EB-440C-818E-F8D6239F1A3B}"/>
              </a:ext>
            </a:extLst>
          </p:cNvPr>
          <p:cNvSpPr>
            <a:spLocks noGrp="1"/>
          </p:cNvSpPr>
          <p:nvPr>
            <p:ph idx="1"/>
          </p:nvPr>
        </p:nvSpPr>
        <p:spPr>
          <a:xfrm>
            <a:off x="457200" y="1439476"/>
            <a:ext cx="8229600" cy="4525963"/>
          </a:xfrm>
        </p:spPr>
        <p:txBody>
          <a:bodyPr/>
          <a:lstStyle/>
          <a:p>
            <a:r>
              <a:rPr lang="en-US" dirty="0"/>
              <a:t>Kernel PCA</a:t>
            </a:r>
          </a:p>
          <a:p>
            <a:pPr lvl="1"/>
            <a:r>
              <a:rPr lang="en-US" dirty="0"/>
              <a:t>Re-encoding of the data lying along a non-linear structure</a:t>
            </a:r>
          </a:p>
          <a:p>
            <a:pPr lvl="1"/>
            <a:r>
              <a:rPr lang="en-US" dirty="0"/>
              <a:t>“Kernel Trick”</a:t>
            </a:r>
          </a:p>
          <a:p>
            <a:pPr lvl="2"/>
            <a:r>
              <a:rPr lang="en-US" dirty="0"/>
              <a:t>Manipulate the inner products between all pairs of data in the feature space without explicit computation of the coordinates</a:t>
            </a:r>
          </a:p>
        </p:txBody>
      </p:sp>
      <p:pic>
        <p:nvPicPr>
          <p:cNvPr id="4" name="Picture 3">
            <a:extLst>
              <a:ext uri="{FF2B5EF4-FFF2-40B4-BE49-F238E27FC236}">
                <a16:creationId xmlns:a16="http://schemas.microsoft.com/office/drawing/2014/main" id="{A84F902F-7604-489B-87A6-E2B3FB0D5136}"/>
              </a:ext>
            </a:extLst>
          </p:cNvPr>
          <p:cNvPicPr>
            <a:picLocks noChangeAspect="1"/>
          </p:cNvPicPr>
          <p:nvPr/>
        </p:nvPicPr>
        <p:blipFill>
          <a:blip r:embed="rId2"/>
          <a:stretch>
            <a:fillRect/>
          </a:stretch>
        </p:blipFill>
        <p:spPr>
          <a:xfrm>
            <a:off x="827584" y="3140968"/>
            <a:ext cx="3398515" cy="2855179"/>
          </a:xfrm>
          <a:prstGeom prst="rect">
            <a:avLst/>
          </a:prstGeom>
        </p:spPr>
      </p:pic>
      <p:pic>
        <p:nvPicPr>
          <p:cNvPr id="5" name="Picture 4">
            <a:extLst>
              <a:ext uri="{FF2B5EF4-FFF2-40B4-BE49-F238E27FC236}">
                <a16:creationId xmlns:a16="http://schemas.microsoft.com/office/drawing/2014/main" id="{EFF7351C-92BC-424E-94E4-20F2D7937CAE}"/>
              </a:ext>
            </a:extLst>
          </p:cNvPr>
          <p:cNvPicPr>
            <a:picLocks noChangeAspect="1"/>
          </p:cNvPicPr>
          <p:nvPr/>
        </p:nvPicPr>
        <p:blipFill>
          <a:blip r:embed="rId3"/>
          <a:stretch>
            <a:fillRect/>
          </a:stretch>
        </p:blipFill>
        <p:spPr>
          <a:xfrm>
            <a:off x="4355976" y="3256735"/>
            <a:ext cx="3554536" cy="2834502"/>
          </a:xfrm>
          <a:prstGeom prst="rect">
            <a:avLst/>
          </a:prstGeom>
        </p:spPr>
      </p:pic>
    </p:spTree>
    <p:extLst>
      <p:ext uri="{BB962C8B-B14F-4D97-AF65-F5344CB8AC3E}">
        <p14:creationId xmlns:p14="http://schemas.microsoft.com/office/powerpoint/2010/main" val="2839934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1B10-6CEA-46F3-9427-731A1021390A}"/>
              </a:ext>
            </a:extLst>
          </p:cNvPr>
          <p:cNvSpPr>
            <a:spLocks noGrp="1"/>
          </p:cNvSpPr>
          <p:nvPr>
            <p:ph type="title"/>
          </p:nvPr>
        </p:nvSpPr>
        <p:spPr/>
        <p:txBody>
          <a:bodyPr/>
          <a:lstStyle/>
          <a:p>
            <a:r>
              <a:rPr lang="en-US" dirty="0"/>
              <a:t>Demo: Kernel PCA vs. PCA</a:t>
            </a:r>
          </a:p>
        </p:txBody>
      </p:sp>
      <p:sp>
        <p:nvSpPr>
          <p:cNvPr id="3" name="Content Placeholder 2">
            <a:extLst>
              <a:ext uri="{FF2B5EF4-FFF2-40B4-BE49-F238E27FC236}">
                <a16:creationId xmlns:a16="http://schemas.microsoft.com/office/drawing/2014/main" id="{DD898E85-2D62-402B-B6CB-96B2DC593754}"/>
              </a:ext>
            </a:extLst>
          </p:cNvPr>
          <p:cNvSpPr>
            <a:spLocks noGrp="1"/>
          </p:cNvSpPr>
          <p:nvPr>
            <p:ph idx="1"/>
          </p:nvPr>
        </p:nvSpPr>
        <p:spPr/>
        <p:txBody>
          <a:bodyPr/>
          <a:lstStyle/>
          <a:p>
            <a:r>
              <a:rPr lang="en-US" dirty="0" err="1"/>
              <a:t>jupyter</a:t>
            </a:r>
            <a:r>
              <a:rPr lang="en-US" dirty="0"/>
              <a:t> notebook </a:t>
            </a:r>
            <a:r>
              <a:rPr lang="en-US" dirty="0" err="1"/>
              <a:t>kernelPCA.ipynb</a:t>
            </a:r>
            <a:endParaRPr lang="en-US" dirty="0"/>
          </a:p>
        </p:txBody>
      </p:sp>
      <p:pic>
        <p:nvPicPr>
          <p:cNvPr id="2050" name="Picture 2">
            <a:extLst>
              <a:ext uri="{FF2B5EF4-FFF2-40B4-BE49-F238E27FC236}">
                <a16:creationId xmlns:a16="http://schemas.microsoft.com/office/drawing/2014/main" id="{37B6AA3E-18E0-48EB-9383-B62B74C74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2" y="2590800"/>
            <a:ext cx="67722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03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B50D-8BB3-4D67-BBFE-8F16FA2071E1}"/>
              </a:ext>
            </a:extLst>
          </p:cNvPr>
          <p:cNvSpPr>
            <a:spLocks noGrp="1"/>
          </p:cNvSpPr>
          <p:nvPr>
            <p:ph type="title"/>
          </p:nvPr>
        </p:nvSpPr>
        <p:spPr/>
        <p:txBody>
          <a:bodyPr/>
          <a:lstStyle/>
          <a:p>
            <a:r>
              <a:rPr lang="en-US" dirty="0"/>
              <a:t>Kernel LDA</a:t>
            </a:r>
          </a:p>
        </p:txBody>
      </p:sp>
      <p:pic>
        <p:nvPicPr>
          <p:cNvPr id="4" name="Picture 3">
            <a:extLst>
              <a:ext uri="{FF2B5EF4-FFF2-40B4-BE49-F238E27FC236}">
                <a16:creationId xmlns:a16="http://schemas.microsoft.com/office/drawing/2014/main" id="{736790B3-8622-44FF-AF29-B72956FC2EBA}"/>
              </a:ext>
            </a:extLst>
          </p:cNvPr>
          <p:cNvPicPr>
            <a:picLocks noChangeAspect="1"/>
          </p:cNvPicPr>
          <p:nvPr/>
        </p:nvPicPr>
        <p:blipFill>
          <a:blip r:embed="rId2"/>
          <a:stretch>
            <a:fillRect/>
          </a:stretch>
        </p:blipFill>
        <p:spPr>
          <a:xfrm>
            <a:off x="5805587" y="1316862"/>
            <a:ext cx="2919412" cy="2309812"/>
          </a:xfrm>
          <a:prstGeom prst="rect">
            <a:avLst/>
          </a:prstGeom>
        </p:spPr>
      </p:pic>
      <p:pic>
        <p:nvPicPr>
          <p:cNvPr id="5" name="Picture 4">
            <a:extLst>
              <a:ext uri="{FF2B5EF4-FFF2-40B4-BE49-F238E27FC236}">
                <a16:creationId xmlns:a16="http://schemas.microsoft.com/office/drawing/2014/main" id="{8DADAFC1-B432-4096-B16C-05223DB5181E}"/>
              </a:ext>
            </a:extLst>
          </p:cNvPr>
          <p:cNvPicPr>
            <a:picLocks noChangeAspect="1"/>
          </p:cNvPicPr>
          <p:nvPr/>
        </p:nvPicPr>
        <p:blipFill>
          <a:blip r:embed="rId3"/>
          <a:stretch>
            <a:fillRect/>
          </a:stretch>
        </p:blipFill>
        <p:spPr>
          <a:xfrm>
            <a:off x="2737817" y="3627020"/>
            <a:ext cx="6226671" cy="2466276"/>
          </a:xfrm>
          <a:prstGeom prst="rect">
            <a:avLst/>
          </a:prstGeom>
        </p:spPr>
      </p:pic>
      <p:sp>
        <p:nvSpPr>
          <p:cNvPr id="6" name="Content Placeholder 2">
            <a:extLst>
              <a:ext uri="{FF2B5EF4-FFF2-40B4-BE49-F238E27FC236}">
                <a16:creationId xmlns:a16="http://schemas.microsoft.com/office/drawing/2014/main" id="{8B5227B8-690E-48D1-82DF-42887B6AC839}"/>
              </a:ext>
            </a:extLst>
          </p:cNvPr>
          <p:cNvSpPr>
            <a:spLocks noGrp="1"/>
          </p:cNvSpPr>
          <p:nvPr>
            <p:ph idx="1"/>
          </p:nvPr>
        </p:nvSpPr>
        <p:spPr>
          <a:xfrm>
            <a:off x="457200" y="1439476"/>
            <a:ext cx="4906888" cy="4525963"/>
          </a:xfrm>
        </p:spPr>
        <p:txBody>
          <a:bodyPr/>
          <a:lstStyle/>
          <a:p>
            <a:r>
              <a:rPr lang="en-US" dirty="0"/>
              <a:t>Kernel LDA</a:t>
            </a:r>
          </a:p>
          <a:p>
            <a:pPr lvl="1"/>
            <a:r>
              <a:rPr lang="en-US" dirty="0"/>
              <a:t>Applying the “Kernel Trick” to LDA</a:t>
            </a:r>
          </a:p>
          <a:p>
            <a:pPr lvl="1"/>
            <a:r>
              <a:rPr lang="en-US" dirty="0"/>
              <a:t>LDA in non-linear space</a:t>
            </a:r>
          </a:p>
        </p:txBody>
      </p:sp>
    </p:spTree>
    <p:extLst>
      <p:ext uri="{BB962C8B-B14F-4D97-AF65-F5344CB8AC3E}">
        <p14:creationId xmlns:p14="http://schemas.microsoft.com/office/powerpoint/2010/main" val="711302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AE37-F025-4832-B8C1-8BE63CB30593}"/>
              </a:ext>
            </a:extLst>
          </p:cNvPr>
          <p:cNvSpPr>
            <a:spLocks noGrp="1"/>
          </p:cNvSpPr>
          <p:nvPr>
            <p:ph type="title"/>
          </p:nvPr>
        </p:nvSpPr>
        <p:spPr/>
        <p:txBody>
          <a:bodyPr/>
          <a:lstStyle/>
          <a:p>
            <a:r>
              <a:rPr lang="en-US" dirty="0"/>
              <a:t>ISOMAP</a:t>
            </a:r>
          </a:p>
        </p:txBody>
      </p:sp>
      <p:sp>
        <p:nvSpPr>
          <p:cNvPr id="3" name="Content Placeholder 2">
            <a:extLst>
              <a:ext uri="{FF2B5EF4-FFF2-40B4-BE49-F238E27FC236}">
                <a16:creationId xmlns:a16="http://schemas.microsoft.com/office/drawing/2014/main" id="{44904E2A-7AB2-409D-9DD2-CAC4291E5A72}"/>
              </a:ext>
            </a:extLst>
          </p:cNvPr>
          <p:cNvSpPr>
            <a:spLocks noGrp="1"/>
          </p:cNvSpPr>
          <p:nvPr>
            <p:ph idx="1"/>
          </p:nvPr>
        </p:nvSpPr>
        <p:spPr>
          <a:xfrm>
            <a:off x="457200" y="1600200"/>
            <a:ext cx="3754760" cy="4525963"/>
          </a:xfrm>
        </p:spPr>
        <p:txBody>
          <a:bodyPr/>
          <a:lstStyle/>
          <a:p>
            <a:r>
              <a:rPr lang="en-US" dirty="0"/>
              <a:t>ISOMAP</a:t>
            </a:r>
          </a:p>
          <a:p>
            <a:pPr lvl="1"/>
            <a:r>
              <a:rPr lang="en-US" dirty="0"/>
              <a:t>Manifold learning</a:t>
            </a:r>
          </a:p>
          <a:p>
            <a:pPr lvl="1"/>
            <a:r>
              <a:rPr lang="en-US" dirty="0"/>
              <a:t>Nonlinear dimensionality reduction</a:t>
            </a:r>
          </a:p>
          <a:p>
            <a:pPr lvl="1"/>
            <a:r>
              <a:rPr lang="en-US" dirty="0"/>
              <a:t>Maintain neighboring datapoints relationship (geodesic distance)</a:t>
            </a:r>
          </a:p>
        </p:txBody>
      </p:sp>
      <p:pic>
        <p:nvPicPr>
          <p:cNvPr id="17410" name="Picture 2" descr="The Isomap Algorithm and Topological Stability | Science">
            <a:extLst>
              <a:ext uri="{FF2B5EF4-FFF2-40B4-BE49-F238E27FC236}">
                <a16:creationId xmlns:a16="http://schemas.microsoft.com/office/drawing/2014/main" id="{52F65D70-E0A5-4366-80FB-CB0B7EE3D7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0830" y="2276872"/>
            <a:ext cx="4105970" cy="3686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754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Autoencoder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26" y="1327643"/>
                <a:ext cx="5050904" cy="4525963"/>
              </a:xfrm>
            </p:spPr>
            <p:txBody>
              <a:bodyPr/>
              <a:lstStyle/>
              <a:p>
                <a:r>
                  <a:rPr lang="en-US" sz="2400" dirty="0"/>
                  <a:t>Given non-labeled data </a:t>
                </a:r>
                <a14:m>
                  <m:oMath xmlns:m="http://schemas.openxmlformats.org/officeDocument/2006/math">
                    <m:r>
                      <a:rPr lang="he-IL" sz="2400" i="1" dirty="0">
                        <a:latin typeface="Cambria Math" panose="02040503050406030204" pitchFamily="18" charset="0"/>
                      </a:rPr>
                      <m:t>𝑥</m:t>
                    </m:r>
                  </m:oMath>
                </a14:m>
                <a:r>
                  <a:rPr lang="en-US" sz="2400" dirty="0"/>
                  <a:t> </a:t>
                </a:r>
              </a:p>
              <a:p>
                <a:pPr lvl="1">
                  <a:buFontTx/>
                  <a:buChar char="-"/>
                </a:pPr>
                <a:r>
                  <a:rPr lang="en-US" sz="2000" dirty="0"/>
                  <a:t>learn the functions </a:t>
                </a:r>
                <a14:m>
                  <m:oMath xmlns:m="http://schemas.openxmlformats.org/officeDocument/2006/math">
                    <m:r>
                      <a:rPr lang="en-US" sz="2000" i="1">
                        <a:latin typeface="Cambria Math" panose="02040503050406030204" pitchFamily="18" charset="0"/>
                      </a:rPr>
                      <m:t>𝑓</m:t>
                    </m:r>
                    <m:r>
                      <a:rPr lang="en-US" sz="2000" b="0" i="1" smtClean="0">
                        <a:latin typeface="Cambria Math" panose="02040503050406030204" pitchFamily="18" charset="0"/>
                      </a:rPr>
                      <m:t>(.)</m:t>
                    </m:r>
                  </m:oMath>
                </a14:m>
                <a:r>
                  <a:rPr lang="en-US" sz="2000" dirty="0"/>
                  <a:t> (encoder) and </a:t>
                </a:r>
                <a14:m>
                  <m:oMath xmlns:m="http://schemas.openxmlformats.org/officeDocument/2006/math">
                    <m:r>
                      <a:rPr lang="en-US" sz="2000" i="1">
                        <a:latin typeface="Cambria Math" panose="02040503050406030204" pitchFamily="18" charset="0"/>
                      </a:rPr>
                      <m:t>𝑔</m:t>
                    </m:r>
                    <m:r>
                      <a:rPr lang="en-US" sz="2000" b="0" i="1" smtClean="0">
                        <a:latin typeface="Cambria Math" panose="02040503050406030204" pitchFamily="18" charset="0"/>
                      </a:rPr>
                      <m:t>(.)</m:t>
                    </m:r>
                  </m:oMath>
                </a14:m>
                <a:r>
                  <a:rPr lang="en-US" sz="2000" dirty="0"/>
                  <a:t> (decoder) such that</a:t>
                </a:r>
              </a:p>
              <a:p>
                <a:pPr marL="2228850" lvl="5" indent="0">
                  <a:buNone/>
                </a:pPr>
                <a14:m>
                  <m:oMath xmlns:m="http://schemas.openxmlformats.org/officeDocument/2006/math">
                    <m:r>
                      <a:rPr lang="en-US" sz="1800" i="1" dirty="0">
                        <a:latin typeface="Cambria Math" panose="02040503050406030204" pitchFamily="18" charset="0"/>
                      </a:rPr>
                      <m:t>𝑓</m:t>
                    </m:r>
                    <m:d>
                      <m:dPr>
                        <m:ctrlPr>
                          <a:rPr lang="en-US" sz="1800" i="1" dirty="0">
                            <a:latin typeface="Cambria Math" panose="02040503050406030204" pitchFamily="18" charset="0"/>
                          </a:rPr>
                        </m:ctrlPr>
                      </m:dPr>
                      <m:e>
                        <m:r>
                          <a:rPr lang="en-US" sz="1800" i="1" dirty="0">
                            <a:latin typeface="Cambria Math" panose="02040503050406030204" pitchFamily="18" charset="0"/>
                          </a:rPr>
                          <m:t>𝑥</m:t>
                        </m:r>
                      </m:e>
                    </m:d>
                    <m:r>
                      <a:rPr lang="en-US" sz="1800" i="1" dirty="0">
                        <a:latin typeface="Cambria Math" panose="02040503050406030204" pitchFamily="18" charset="0"/>
                      </a:rPr>
                      <m:t>=</m:t>
                    </m:r>
                    <m:r>
                      <a:rPr lang="en-US" sz="1800" i="1" dirty="0">
                        <a:latin typeface="Cambria Math" panose="02040503050406030204" pitchFamily="18" charset="0"/>
                      </a:rPr>
                      <m:t>𝑠</m:t>
                    </m:r>
                    <m:d>
                      <m:dPr>
                        <m:ctrlPr>
                          <a:rPr lang="en-US" sz="1800" i="1" dirty="0">
                            <a:latin typeface="Cambria Math" panose="02040503050406030204" pitchFamily="18" charset="0"/>
                          </a:rPr>
                        </m:ctrlPr>
                      </m:dPr>
                      <m:e>
                        <m:r>
                          <a:rPr lang="en-US" sz="1800" i="1" dirty="0">
                            <a:latin typeface="Cambria Math" panose="02040503050406030204" pitchFamily="18" charset="0"/>
                          </a:rPr>
                          <m:t>𝑤𝑥</m:t>
                        </m:r>
                        <m:r>
                          <a:rPr lang="en-US" sz="1800" i="1" dirty="0">
                            <a:latin typeface="Cambria Math" panose="02040503050406030204" pitchFamily="18" charset="0"/>
                          </a:rPr>
                          <m:t>+</m:t>
                        </m:r>
                        <m:r>
                          <a:rPr lang="en-US" sz="1800" i="1" dirty="0">
                            <a:latin typeface="Cambria Math" panose="02040503050406030204" pitchFamily="18" charset="0"/>
                          </a:rPr>
                          <m:t>𝑏</m:t>
                        </m:r>
                      </m:e>
                    </m:d>
                    <m:r>
                      <a:rPr lang="en-US" sz="1800" i="1" dirty="0">
                        <a:latin typeface="Cambria Math" panose="02040503050406030204" pitchFamily="18" charset="0"/>
                      </a:rPr>
                      <m:t>=</m:t>
                    </m:r>
                    <m:r>
                      <a:rPr lang="en-US" sz="1800" b="0" i="1" dirty="0">
                        <a:latin typeface="Cambria Math" panose="02040503050406030204" pitchFamily="18" charset="0"/>
                      </a:rPr>
                      <m:t>𝑧</m:t>
                    </m:r>
                  </m:oMath>
                </a14:m>
                <a:r>
                  <a:rPr lang="en-US" sz="1800" dirty="0"/>
                  <a:t>  and</a:t>
                </a:r>
              </a:p>
              <a:p>
                <a:pPr marL="2228850" lvl="5" indent="0">
                  <a:buNone/>
                </a:pPr>
                <a14:m>
                  <m:oMath xmlns:m="http://schemas.openxmlformats.org/officeDocument/2006/math">
                    <m:r>
                      <a:rPr lang="en-US" sz="1800" i="1">
                        <a:latin typeface="Cambria Math" panose="02040503050406030204" pitchFamily="18" charset="0"/>
                      </a:rPr>
                      <m:t>𝑔</m:t>
                    </m:r>
                    <m:d>
                      <m:dPr>
                        <m:ctrlPr>
                          <a:rPr lang="en-US" sz="1800" i="1">
                            <a:latin typeface="Cambria Math" panose="02040503050406030204" pitchFamily="18" charset="0"/>
                          </a:rPr>
                        </m:ctrlPr>
                      </m:dPr>
                      <m:e>
                        <m:r>
                          <a:rPr lang="en-US" sz="1800" b="0" i="1">
                            <a:latin typeface="Cambria Math" panose="02040503050406030204" pitchFamily="18" charset="0"/>
                          </a:rPr>
                          <m:t>𝑧</m:t>
                        </m:r>
                      </m:e>
                    </m:d>
                    <m:r>
                      <a:rPr lang="en-US" sz="1800">
                        <a:latin typeface="Cambria Math" panose="02040503050406030204" pitchFamily="18" charset="0"/>
                      </a:rPr>
                      <m:t>=</m:t>
                    </m:r>
                    <m:r>
                      <a:rPr lang="en-US" sz="1800" i="1">
                        <a:latin typeface="Cambria Math" panose="02040503050406030204" pitchFamily="18" charset="0"/>
                      </a:rPr>
                      <m:t>𝑠</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𝑤</m:t>
                            </m:r>
                          </m:e>
                          <m:sup>
                            <m:r>
                              <a:rPr lang="en-US" sz="1800">
                                <a:latin typeface="Cambria Math" panose="02040503050406030204" pitchFamily="18" charset="0"/>
                              </a:rPr>
                              <m:t>′</m:t>
                            </m:r>
                          </m:sup>
                        </m:sSup>
                        <m:r>
                          <m:rPr>
                            <m:sty m:val="p"/>
                          </m:rPr>
                          <a:rPr lang="en-US" sz="1800" b="0">
                            <a:latin typeface="Cambria Math" panose="02040503050406030204" pitchFamily="18" charset="0"/>
                          </a:rPr>
                          <m:t>z</m:t>
                        </m:r>
                        <m:r>
                          <a:rPr lang="en-US" sz="180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𝑏</m:t>
                            </m:r>
                          </m:e>
                          <m:sup>
                            <m:r>
                              <a:rPr lang="en-US" sz="1800">
                                <a:latin typeface="Cambria Math" panose="02040503050406030204" pitchFamily="18" charset="0"/>
                              </a:rPr>
                              <m:t>′</m:t>
                            </m:r>
                          </m:sup>
                        </m:sSup>
                      </m:e>
                    </m:d>
                    <m:r>
                      <a:rPr lang="en-US" sz="1800">
                        <a:latin typeface="Cambria Math" panose="02040503050406030204" pitchFamily="18" charset="0"/>
                      </a:rPr>
                      <m:t>=</m:t>
                    </m:r>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oMath>
                </a14:m>
                <a:r>
                  <a:rPr lang="en-US" sz="1800" dirty="0"/>
                  <a:t> </a:t>
                </a:r>
              </a:p>
              <a:p>
                <a:pPr marL="2228850" lvl="5" indent="0">
                  <a:buNone/>
                </a:pPr>
                <a:r>
                  <a:rPr lang="en-US" sz="1800" dirty="0" err="1"/>
                  <a:t>s.t.</a:t>
                </a:r>
                <a:r>
                  <a:rPr lang="en-US" sz="1800" dirty="0"/>
                  <a:t> </a:t>
                </a:r>
                <a14:m>
                  <m:oMath xmlns:m="http://schemas.openxmlformats.org/officeDocument/2006/math">
                    <m:r>
                      <a:rPr lang="en-US" sz="1800" i="1" dirty="0">
                        <a:latin typeface="Cambria Math" panose="02040503050406030204" pitchFamily="18" charset="0"/>
                      </a:rPr>
                      <m:t>h</m:t>
                    </m:r>
                    <m:d>
                      <m:dPr>
                        <m:ctrlPr>
                          <a:rPr lang="en-US" sz="1800" i="1" dirty="0">
                            <a:latin typeface="Cambria Math" panose="02040503050406030204" pitchFamily="18" charset="0"/>
                          </a:rPr>
                        </m:ctrlPr>
                      </m:dPr>
                      <m:e>
                        <m:r>
                          <a:rPr lang="en-US" sz="1800" i="1" dirty="0">
                            <a:latin typeface="Cambria Math" panose="02040503050406030204" pitchFamily="18" charset="0"/>
                          </a:rPr>
                          <m:t>𝑥</m:t>
                        </m:r>
                      </m:e>
                    </m:d>
                    <m:r>
                      <a:rPr lang="en-US" sz="1800" dirty="0">
                        <a:latin typeface="Cambria Math" panose="02040503050406030204" pitchFamily="18" charset="0"/>
                      </a:rPr>
                      <m:t>=</m:t>
                    </m:r>
                    <m:r>
                      <a:rPr lang="en-US" sz="1800" i="1" dirty="0">
                        <a:latin typeface="Cambria Math" panose="02040503050406030204" pitchFamily="18" charset="0"/>
                      </a:rPr>
                      <m:t>𝑔</m:t>
                    </m:r>
                    <m:d>
                      <m:dPr>
                        <m:ctrlPr>
                          <a:rPr lang="en-US" sz="1800" i="1" dirty="0">
                            <a:latin typeface="Cambria Math" panose="02040503050406030204" pitchFamily="18" charset="0"/>
                          </a:rPr>
                        </m:ctrlPr>
                      </m:dPr>
                      <m:e>
                        <m:r>
                          <a:rPr lang="en-US" sz="1800" i="1" dirty="0">
                            <a:latin typeface="Cambria Math" panose="02040503050406030204" pitchFamily="18" charset="0"/>
                          </a:rPr>
                          <m:t>𝑓</m:t>
                        </m:r>
                        <m:d>
                          <m:dPr>
                            <m:ctrlPr>
                              <a:rPr lang="en-US" sz="1800" i="1" dirty="0">
                                <a:latin typeface="Cambria Math" panose="02040503050406030204" pitchFamily="18" charset="0"/>
                              </a:rPr>
                            </m:ctrlPr>
                          </m:dPr>
                          <m:e>
                            <m:r>
                              <a:rPr lang="en-US" sz="1800" i="1" dirty="0">
                                <a:latin typeface="Cambria Math" panose="02040503050406030204" pitchFamily="18" charset="0"/>
                              </a:rPr>
                              <m:t>𝑥</m:t>
                            </m:r>
                          </m:e>
                        </m:d>
                      </m:e>
                    </m:d>
                    <m:r>
                      <a:rPr lang="en-US" sz="1800" dirty="0">
                        <a:latin typeface="Cambria Math" panose="02040503050406030204" pitchFamily="18" charset="0"/>
                      </a:rPr>
                      <m:t>=</m:t>
                    </m:r>
                    <m:acc>
                      <m:accPr>
                        <m:chr m:val="̂"/>
                        <m:ctrlPr>
                          <a:rPr lang="en-US" sz="1800" i="1" dirty="0">
                            <a:latin typeface="Cambria Math" panose="02040503050406030204" pitchFamily="18" charset="0"/>
                          </a:rPr>
                        </m:ctrlPr>
                      </m:accPr>
                      <m:e>
                        <m:r>
                          <a:rPr lang="en-US" sz="1800" i="1" dirty="0">
                            <a:latin typeface="Cambria Math" panose="02040503050406030204" pitchFamily="18" charset="0"/>
                          </a:rPr>
                          <m:t>𝑥</m:t>
                        </m:r>
                      </m:e>
                    </m:acc>
                  </m:oMath>
                </a14:m>
                <a:endParaRPr lang="en-US" sz="1800" dirty="0"/>
              </a:p>
              <a:p>
                <a:pPr marL="457200" lvl="1" indent="0">
                  <a:buNone/>
                </a:pPr>
                <a:r>
                  <a:rPr lang="en-US" sz="2000" dirty="0"/>
                  <a:t>where </a:t>
                </a:r>
              </a:p>
              <a:p>
                <a:pPr lvl="2"/>
                <a14:m>
                  <m:oMath xmlns:m="http://schemas.openxmlformats.org/officeDocument/2006/math">
                    <m:r>
                      <a:rPr lang="en-US" sz="1900" dirty="0">
                        <a:latin typeface="Cambria Math" panose="02040503050406030204" pitchFamily="18" charset="0"/>
                      </a:rPr>
                      <m:t>h</m:t>
                    </m:r>
                    <m:r>
                      <a:rPr lang="en-US" sz="1900" b="0" i="0" dirty="0" smtClean="0">
                        <a:latin typeface="Cambria Math" panose="02040503050406030204" pitchFamily="18" charset="0"/>
                      </a:rPr>
                      <m:t>(.)</m:t>
                    </m:r>
                  </m:oMath>
                </a14:m>
                <a:r>
                  <a:rPr lang="en-US" sz="1900" dirty="0"/>
                  <a:t> is an approximation of the identity function.</a:t>
                </a:r>
              </a:p>
              <a:p>
                <a:pPr lvl="2"/>
                <a14:m>
                  <m:oMath xmlns:m="http://schemas.openxmlformats.org/officeDocument/2006/math">
                    <m:r>
                      <a:rPr lang="en-US" sz="1900" i="1" dirty="0">
                        <a:latin typeface="Cambria Math" panose="02040503050406030204" pitchFamily="18" charset="0"/>
                      </a:rPr>
                      <m:t>𝑧</m:t>
                    </m:r>
                  </m:oMath>
                </a14:m>
                <a:r>
                  <a:rPr lang="en-US" sz="1900" dirty="0"/>
                  <a:t> is the </a:t>
                </a:r>
                <a:r>
                  <a:rPr lang="en-US" sz="1900" b="1" dirty="0"/>
                  <a:t>latent</a:t>
                </a:r>
                <a:r>
                  <a:rPr lang="en-US" sz="1900" dirty="0"/>
                  <a:t> low-dimensional representation.</a:t>
                </a:r>
              </a:p>
              <a:p>
                <a:pPr lvl="2"/>
                <a14:m>
                  <m:oMath xmlns:m="http://schemas.openxmlformats.org/officeDocument/2006/math">
                    <m:r>
                      <a:rPr lang="en-US" sz="1900" i="1" dirty="0">
                        <a:latin typeface="Cambria Math" panose="02040503050406030204" pitchFamily="18" charset="0"/>
                      </a:rPr>
                      <m:t>𝑠</m:t>
                    </m:r>
                  </m:oMath>
                </a14:m>
                <a:r>
                  <a:rPr lang="en-US" sz="1900" dirty="0"/>
                  <a:t> is a non-linearity function such as the sigmoid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26" y="1327643"/>
                <a:ext cx="5050904" cy="4525963"/>
              </a:xfrm>
              <a:blipFill>
                <a:blip r:embed="rId2"/>
                <a:stretch>
                  <a:fillRect l="-1691" t="-1078" r="-1691" b="-6469"/>
                </a:stretch>
              </a:blipFill>
            </p:spPr>
            <p:txBody>
              <a:bodyPr/>
              <a:lstStyle/>
              <a:p>
                <a:r>
                  <a:rPr lang="en-US">
                    <a:noFill/>
                  </a:rPr>
                  <a:t> </a:t>
                </a:r>
              </a:p>
            </p:txBody>
          </p:sp>
        </mc:Fallback>
      </mc:AlternateContent>
      <p:pic>
        <p:nvPicPr>
          <p:cNvPr id="34" name="Picture 33"/>
          <p:cNvPicPr>
            <a:picLocks noChangeAspect="1"/>
          </p:cNvPicPr>
          <p:nvPr/>
        </p:nvPicPr>
        <p:blipFill>
          <a:blip r:embed="rId3"/>
          <a:stretch>
            <a:fillRect/>
          </a:stretch>
        </p:blipFill>
        <p:spPr>
          <a:xfrm>
            <a:off x="5055108" y="2627896"/>
            <a:ext cx="3631692" cy="1981314"/>
          </a:xfrm>
          <a:prstGeom prst="rect">
            <a:avLst/>
          </a:prstGeom>
        </p:spPr>
      </p:pic>
    </p:spTree>
    <p:extLst>
      <p:ext uri="{BB962C8B-B14F-4D97-AF65-F5344CB8AC3E}">
        <p14:creationId xmlns:p14="http://schemas.microsoft.com/office/powerpoint/2010/main" val="3985669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of </a:t>
            </a:r>
            <a:r>
              <a:rPr lang="en-US" dirty="0" err="1"/>
              <a:t>Autoencoder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Gradient Descent of Feedforward Neural Network</a:t>
                </a:r>
              </a:p>
              <a:p>
                <a:pPr lvl="1"/>
                <a:r>
                  <a:rPr lang="en-US" sz="2000" dirty="0"/>
                  <a:t>Loss Function</a:t>
                </a:r>
              </a:p>
              <a:p>
                <a:pPr lvl="2"/>
                <a:r>
                  <a:rPr lang="en-US" sz="2000" dirty="0"/>
                  <a:t>Square Error</a:t>
                </a:r>
              </a:p>
              <a:p>
                <a:pPr marL="914400" lvl="2" indent="0">
                  <a:buNone/>
                </a:pPr>
                <a14:m>
                  <m:oMathPara xmlns:m="http://schemas.openxmlformats.org/officeDocument/2006/math">
                    <m:oMathParaPr>
                      <m:jc m:val="centerGroup"/>
                    </m:oMathParaPr>
                    <m:oMath xmlns:m="http://schemas.openxmlformats.org/officeDocument/2006/math">
                      <m:r>
                        <a:rPr lang="he-IL" sz="2000" i="1" dirty="0">
                          <a:latin typeface="Cambria Math" panose="02040503050406030204" pitchFamily="18" charset="0"/>
                        </a:rPr>
                        <m:t>𝐿</m:t>
                      </m:r>
                      <m:d>
                        <m:dPr>
                          <m:ctrlPr>
                            <a:rPr lang="he-IL" sz="2000" i="1" dirty="0">
                              <a:latin typeface="Cambria Math" panose="02040503050406030204" pitchFamily="18" charset="0"/>
                            </a:rPr>
                          </m:ctrlPr>
                        </m:dPr>
                        <m:e>
                          <m:r>
                            <a:rPr lang="he-IL" sz="2000" i="1" dirty="0">
                              <a:latin typeface="Cambria Math" panose="02040503050406030204" pitchFamily="18" charset="0"/>
                            </a:rPr>
                            <m:t>𝑥</m:t>
                          </m:r>
                          <m:r>
                            <a:rPr lang="he-IL" sz="2000" dirty="0">
                              <a:latin typeface="Cambria Math" panose="02040503050406030204" pitchFamily="18" charset="0"/>
                            </a:rPr>
                            <m:t>,</m:t>
                          </m:r>
                          <m:acc>
                            <m:accPr>
                              <m:chr m:val="̂"/>
                              <m:ctrlPr>
                                <a:rPr lang="he-IL" sz="2000" i="1" dirty="0">
                                  <a:latin typeface="Cambria Math" panose="02040503050406030204" pitchFamily="18" charset="0"/>
                                </a:rPr>
                              </m:ctrlPr>
                            </m:accPr>
                            <m:e>
                              <m:r>
                                <a:rPr lang="he-IL" sz="2000" i="1" dirty="0">
                                  <a:latin typeface="Cambria Math" panose="02040503050406030204" pitchFamily="18" charset="0"/>
                                </a:rPr>
                                <m:t>𝑥</m:t>
                              </m:r>
                            </m:e>
                          </m:acc>
                        </m:e>
                      </m:d>
                      <m:r>
                        <a:rPr lang="he-IL" sz="2000" dirty="0">
                          <a:latin typeface="Cambria Math" panose="02040503050406030204" pitchFamily="18" charset="0"/>
                        </a:rPr>
                        <m:t>=</m:t>
                      </m:r>
                      <m:sSup>
                        <m:sSupPr>
                          <m:ctrlPr>
                            <a:rPr lang="he-IL" sz="2000" i="1" dirty="0">
                              <a:latin typeface="Cambria Math" panose="02040503050406030204" pitchFamily="18" charset="0"/>
                            </a:rPr>
                          </m:ctrlPr>
                        </m:sSupPr>
                        <m:e>
                          <m:d>
                            <m:dPr>
                              <m:begChr m:val="‖"/>
                              <m:endChr m:val="‖"/>
                              <m:ctrlPr>
                                <a:rPr lang="he-IL" sz="2000" i="1" dirty="0">
                                  <a:latin typeface="Cambria Math" panose="02040503050406030204" pitchFamily="18" charset="0"/>
                                </a:rPr>
                              </m:ctrlPr>
                            </m:dPr>
                            <m:e>
                              <m:r>
                                <a:rPr lang="he-IL" sz="2000" i="1" dirty="0">
                                  <a:latin typeface="Cambria Math" panose="02040503050406030204" pitchFamily="18" charset="0"/>
                                </a:rPr>
                                <m:t>𝑥</m:t>
                              </m:r>
                              <m:r>
                                <a:rPr lang="he-IL" sz="2000" dirty="0">
                                  <a:latin typeface="Cambria Math" panose="02040503050406030204" pitchFamily="18" charset="0"/>
                                </a:rPr>
                                <m:t>−</m:t>
                              </m:r>
                              <m:acc>
                                <m:accPr>
                                  <m:chr m:val="̂"/>
                                  <m:ctrlPr>
                                    <a:rPr lang="he-IL" sz="2000" i="1" dirty="0">
                                      <a:latin typeface="Cambria Math" panose="02040503050406030204" pitchFamily="18" charset="0"/>
                                    </a:rPr>
                                  </m:ctrlPr>
                                </m:accPr>
                                <m:e>
                                  <m:r>
                                    <a:rPr lang="he-IL" sz="2000" i="1" dirty="0">
                                      <a:latin typeface="Cambria Math" panose="02040503050406030204" pitchFamily="18" charset="0"/>
                                    </a:rPr>
                                    <m:t>𝑥</m:t>
                                  </m:r>
                                </m:e>
                              </m:acc>
                            </m:e>
                          </m:d>
                        </m:e>
                        <m:sup>
                          <m:r>
                            <a:rPr lang="he-IL" sz="2000" dirty="0">
                              <a:latin typeface="Cambria Math" panose="02040503050406030204" pitchFamily="18" charset="0"/>
                            </a:rPr>
                            <m:t>2</m:t>
                          </m:r>
                        </m:sup>
                      </m:sSup>
                    </m:oMath>
                  </m:oMathPara>
                </a14:m>
                <a:endParaRPr lang="en-US" sz="1800" dirty="0"/>
              </a:p>
              <a:p>
                <a:pPr lvl="2"/>
                <a:r>
                  <a:rPr lang="en-US" sz="1800" dirty="0"/>
                  <a:t>Cross Entropy</a:t>
                </a:r>
              </a:p>
              <a:p>
                <a:pPr marL="1371600" lvl="3" indent="0">
                  <a:buNone/>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rPr>
                        <m:t>𝐻</m:t>
                      </m:r>
                      <m:d>
                        <m:dPr>
                          <m:ctrlPr>
                            <a:rPr lang="en-US" sz="2000" i="1" dirty="0">
                              <a:latin typeface="Cambria Math" panose="02040503050406030204" pitchFamily="18" charset="0"/>
                            </a:rPr>
                          </m:ctrlPr>
                        </m:dPr>
                        <m:e>
                          <m:r>
                            <a:rPr lang="en-US" sz="2000" i="1" dirty="0">
                              <a:latin typeface="Cambria Math" panose="02040503050406030204" pitchFamily="18" charset="0"/>
                            </a:rPr>
                            <m:t>𝑝</m:t>
                          </m:r>
                          <m:r>
                            <a:rPr lang="en-US" sz="2000" dirty="0">
                              <a:latin typeface="Cambria Math" panose="02040503050406030204" pitchFamily="18" charset="0"/>
                            </a:rPr>
                            <m:t>,</m:t>
                          </m:r>
                          <m:r>
                            <a:rPr lang="en-US" sz="2000" i="1" dirty="0">
                              <a:latin typeface="Cambria Math" panose="02040503050406030204" pitchFamily="18" charset="0"/>
                            </a:rPr>
                            <m:t>𝑞</m:t>
                          </m:r>
                        </m:e>
                      </m:d>
                      <m:r>
                        <a:rPr lang="en-US" sz="2000" dirty="0">
                          <a:latin typeface="Cambria Math" panose="02040503050406030204" pitchFamily="18" charset="0"/>
                        </a:rPr>
                        <m:t>=−</m:t>
                      </m:r>
                      <m:nary>
                        <m:naryPr>
                          <m:chr m:val="∑"/>
                          <m:limLoc m:val="undOvr"/>
                          <m:grow m:val="on"/>
                          <m:supHide m:val="on"/>
                          <m:ctrlPr>
                            <a:rPr lang="en-US" sz="2000" i="1" dirty="0">
                              <a:latin typeface="Cambria Math" panose="02040503050406030204" pitchFamily="18" charset="0"/>
                            </a:rPr>
                          </m:ctrlPr>
                        </m:naryPr>
                        <m:sub>
                          <m:r>
                            <a:rPr lang="en-US" sz="2000" i="1" dirty="0">
                              <a:latin typeface="Cambria Math" panose="02040503050406030204" pitchFamily="18" charset="0"/>
                            </a:rPr>
                            <m:t>𝑥</m:t>
                          </m:r>
                        </m:sub>
                        <m:sup/>
                        <m:e>
                          <m:r>
                            <a:rPr lang="en-US" sz="2000" i="1" dirty="0">
                              <a:latin typeface="Cambria Math" panose="02040503050406030204" pitchFamily="18" charset="0"/>
                            </a:rPr>
                            <m:t>𝑝</m:t>
                          </m:r>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func>
                            <m:funcPr>
                              <m:ctrlPr>
                                <a:rPr lang="en-US" sz="2000" i="1" dirty="0">
                                  <a:latin typeface="Cambria Math" panose="02040503050406030204" pitchFamily="18" charset="0"/>
                                </a:rPr>
                              </m:ctrlPr>
                            </m:funcPr>
                            <m:fName>
                              <m:r>
                                <m:rPr>
                                  <m:sty m:val="p"/>
                                </m:rPr>
                                <a:rPr lang="en-US" sz="2000" dirty="0">
                                  <a:latin typeface="Cambria Math" panose="02040503050406030204" pitchFamily="18" charset="0"/>
                                </a:rPr>
                                <m:t>log</m:t>
                              </m:r>
                            </m:fName>
                            <m:e>
                              <m:r>
                                <a:rPr lang="en-US" sz="2000" i="1" dirty="0">
                                  <a:latin typeface="Cambria Math" panose="02040503050406030204" pitchFamily="18" charset="0"/>
                                </a:rPr>
                                <m:t>𝑞</m:t>
                              </m:r>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e>
                          </m:func>
                        </m:e>
                      </m:nary>
                    </m:oMath>
                  </m:oMathPara>
                </a14:m>
                <a:endParaRPr lang="en-US" sz="1800" dirty="0"/>
              </a:p>
              <a:p>
                <a:pPr lvl="3"/>
                <a:r>
                  <a:rPr lang="en-US" sz="1800" dirty="0"/>
                  <a:t>Used when outputs are interpreted as a probability vector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1078"/>
                </a:stretch>
              </a:blipFill>
            </p:spPr>
            <p:txBody>
              <a:bodyPr/>
              <a:lstStyle/>
              <a:p>
                <a:r>
                  <a:rPr lang="en-US">
                    <a:noFill/>
                  </a:rPr>
                  <a:t> </a:t>
                </a:r>
              </a:p>
            </p:txBody>
          </p:sp>
        </mc:Fallback>
      </mc:AlternateContent>
    </p:spTree>
    <p:extLst>
      <p:ext uri="{BB962C8B-B14F-4D97-AF65-F5344CB8AC3E}">
        <p14:creationId xmlns:p14="http://schemas.microsoft.com/office/powerpoint/2010/main" val="3058900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Denoise</a:t>
            </a:r>
            <a:r>
              <a:rPr lang="en-US" dirty="0"/>
              <a:t> </a:t>
            </a:r>
            <a:r>
              <a:rPr lang="en-US" dirty="0" err="1"/>
              <a:t>Autoencoder</a:t>
            </a:r>
            <a:endParaRPr lang="en-US" dirty="0"/>
          </a:p>
        </p:txBody>
      </p:sp>
      <p:sp>
        <p:nvSpPr>
          <p:cNvPr id="3" name="Content Placeholder 2"/>
          <p:cNvSpPr>
            <a:spLocks noGrp="1"/>
          </p:cNvSpPr>
          <p:nvPr>
            <p:ph idx="1"/>
          </p:nvPr>
        </p:nvSpPr>
        <p:spPr/>
        <p:txBody>
          <a:bodyPr/>
          <a:lstStyle/>
          <a:p>
            <a:pPr marL="285750" indent="-285750">
              <a:buFontTx/>
              <a:buChar char="-"/>
            </a:pPr>
            <a:r>
              <a:rPr lang="en-US" dirty="0"/>
              <a:t>Autoencoder has the ability to remove outliers</a:t>
            </a:r>
            <a:endParaRPr lang="he-IL" dirty="0"/>
          </a:p>
        </p:txBody>
      </p:sp>
      <p:grpSp>
        <p:nvGrpSpPr>
          <p:cNvPr id="4" name="Group 3">
            <a:extLst>
              <a:ext uri="{FF2B5EF4-FFF2-40B4-BE49-F238E27FC236}">
                <a16:creationId xmlns:a16="http://schemas.microsoft.com/office/drawing/2014/main" id="{53785BCC-C75D-471A-9283-96F273786A61}"/>
              </a:ext>
            </a:extLst>
          </p:cNvPr>
          <p:cNvGrpSpPr/>
          <p:nvPr/>
        </p:nvGrpSpPr>
        <p:grpSpPr>
          <a:xfrm>
            <a:off x="179512" y="3573017"/>
            <a:ext cx="9137037" cy="2093460"/>
            <a:chOff x="892243" y="4311222"/>
            <a:chExt cx="10370894" cy="2479846"/>
          </a:xfrm>
        </p:grpSpPr>
        <p:grpSp>
          <p:nvGrpSpPr>
            <p:cNvPr id="5" name="Group 4">
              <a:extLst>
                <a:ext uri="{FF2B5EF4-FFF2-40B4-BE49-F238E27FC236}">
                  <a16:creationId xmlns:a16="http://schemas.microsoft.com/office/drawing/2014/main" id="{CD0A2395-3F14-49B9-8AD4-5BC3E1C90478}"/>
                </a:ext>
              </a:extLst>
            </p:cNvPr>
            <p:cNvGrpSpPr/>
            <p:nvPr/>
          </p:nvGrpSpPr>
          <p:grpSpPr>
            <a:xfrm>
              <a:off x="892243" y="4311222"/>
              <a:ext cx="10370894" cy="2479846"/>
              <a:chOff x="892243" y="4311222"/>
              <a:chExt cx="10370894" cy="2479846"/>
            </a:xfrm>
          </p:grpSpPr>
          <p:pic>
            <p:nvPicPr>
              <p:cNvPr id="10" name="Picture 9">
                <a:extLst>
                  <a:ext uri="{FF2B5EF4-FFF2-40B4-BE49-F238E27FC236}">
                    <a16:creationId xmlns:a16="http://schemas.microsoft.com/office/drawing/2014/main" id="{3D0302AC-029E-4C9A-90DD-2C0174BBEA9C}"/>
                  </a:ext>
                </a:extLst>
              </p:cNvPr>
              <p:cNvPicPr>
                <a:picLocks noChangeAspect="1"/>
              </p:cNvPicPr>
              <p:nvPr/>
            </p:nvPicPr>
            <p:blipFill>
              <a:blip r:embed="rId2"/>
              <a:stretch>
                <a:fillRect/>
              </a:stretch>
            </p:blipFill>
            <p:spPr>
              <a:xfrm>
                <a:off x="1024128" y="4593126"/>
                <a:ext cx="742950" cy="733425"/>
              </a:xfrm>
              <a:prstGeom prst="rect">
                <a:avLst/>
              </a:prstGeom>
            </p:spPr>
          </p:pic>
          <p:pic>
            <p:nvPicPr>
              <p:cNvPr id="11" name="Picture 10">
                <a:extLst>
                  <a:ext uri="{FF2B5EF4-FFF2-40B4-BE49-F238E27FC236}">
                    <a16:creationId xmlns:a16="http://schemas.microsoft.com/office/drawing/2014/main" id="{0AD04E54-C37D-4E50-B123-ED1D57724C04}"/>
                  </a:ext>
                </a:extLst>
              </p:cNvPr>
              <p:cNvPicPr>
                <a:picLocks noChangeAspect="1"/>
              </p:cNvPicPr>
              <p:nvPr/>
            </p:nvPicPr>
            <p:blipFill>
              <a:blip r:embed="rId3"/>
              <a:stretch>
                <a:fillRect/>
              </a:stretch>
            </p:blipFill>
            <p:spPr>
              <a:xfrm>
                <a:off x="9727223" y="4613060"/>
                <a:ext cx="742950" cy="733425"/>
              </a:xfrm>
              <a:prstGeom prst="rect">
                <a:avLst/>
              </a:prstGeom>
            </p:spPr>
          </p:pic>
          <p:sp>
            <p:nvSpPr>
              <p:cNvPr id="12" name="Rectangle 11">
                <a:extLst>
                  <a:ext uri="{FF2B5EF4-FFF2-40B4-BE49-F238E27FC236}">
                    <a16:creationId xmlns:a16="http://schemas.microsoft.com/office/drawing/2014/main" id="{8ED4CD9E-3DB0-449D-A630-788B7C6082E6}"/>
                  </a:ext>
                </a:extLst>
              </p:cNvPr>
              <p:cNvSpPr/>
              <p:nvPr/>
            </p:nvSpPr>
            <p:spPr>
              <a:xfrm>
                <a:off x="2887539" y="4359675"/>
                <a:ext cx="1670539" cy="120032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Encoder</a:t>
                </a:r>
              </a:p>
            </p:txBody>
          </p:sp>
          <p:sp>
            <p:nvSpPr>
              <p:cNvPr id="13" name="Rectangle 12">
                <a:extLst>
                  <a:ext uri="{FF2B5EF4-FFF2-40B4-BE49-F238E27FC236}">
                    <a16:creationId xmlns:a16="http://schemas.microsoft.com/office/drawing/2014/main" id="{7793AE6C-FCFD-4D3F-B093-804A47542B61}"/>
                  </a:ext>
                </a:extLst>
              </p:cNvPr>
              <p:cNvSpPr/>
              <p:nvPr/>
            </p:nvSpPr>
            <p:spPr>
              <a:xfrm>
                <a:off x="6935685" y="4359675"/>
                <a:ext cx="1670539" cy="120032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Decoder</a:t>
                </a:r>
              </a:p>
            </p:txBody>
          </p:sp>
          <p:pic>
            <p:nvPicPr>
              <p:cNvPr id="14" name="Picture 13">
                <a:extLst>
                  <a:ext uri="{FF2B5EF4-FFF2-40B4-BE49-F238E27FC236}">
                    <a16:creationId xmlns:a16="http://schemas.microsoft.com/office/drawing/2014/main" id="{C737EB91-C9DD-4F05-93DD-0CA5E3ECB02A}"/>
                  </a:ext>
                </a:extLst>
              </p:cNvPr>
              <p:cNvPicPr>
                <a:picLocks noChangeAspect="1"/>
              </p:cNvPicPr>
              <p:nvPr/>
            </p:nvPicPr>
            <p:blipFill rotWithShape="1">
              <a:blip r:embed="rId4"/>
              <a:srcRect l="3317" t="1162" r="4736" b="2687"/>
              <a:stretch/>
            </p:blipFill>
            <p:spPr>
              <a:xfrm>
                <a:off x="5404486" y="4311222"/>
                <a:ext cx="674370" cy="1337103"/>
              </a:xfrm>
              <a:prstGeom prst="rect">
                <a:avLst/>
              </a:prstGeom>
            </p:spPr>
          </p:pic>
          <p:sp>
            <p:nvSpPr>
              <p:cNvPr id="15" name="TextBox 14">
                <a:extLst>
                  <a:ext uri="{FF2B5EF4-FFF2-40B4-BE49-F238E27FC236}">
                    <a16:creationId xmlns:a16="http://schemas.microsoft.com/office/drawing/2014/main" id="{0ACA33D1-A80E-495A-8C17-CCF7D78658F3}"/>
                  </a:ext>
                </a:extLst>
              </p:cNvPr>
              <p:cNvSpPr txBox="1"/>
              <p:nvPr/>
            </p:nvSpPr>
            <p:spPr>
              <a:xfrm>
                <a:off x="3839187" y="5982017"/>
                <a:ext cx="4298101" cy="461665"/>
              </a:xfrm>
              <a:prstGeom prst="rect">
                <a:avLst/>
              </a:prstGeom>
              <a:noFill/>
            </p:spPr>
            <p:txBody>
              <a:bodyPr wrap="square" rtlCol="1">
                <a:spAutoFit/>
              </a:bodyPr>
              <a:lstStyle/>
              <a:p>
                <a:r>
                  <a:rPr lang="en-US" sz="2400" b="1" dirty="0"/>
                  <a:t>Latent space representation</a:t>
                </a:r>
                <a:endParaRPr lang="he-IL" sz="2400" b="1" dirty="0"/>
              </a:p>
            </p:txBody>
          </p:sp>
          <p:sp>
            <p:nvSpPr>
              <p:cNvPr id="16" name="TextBox 15">
                <a:extLst>
                  <a:ext uri="{FF2B5EF4-FFF2-40B4-BE49-F238E27FC236}">
                    <a16:creationId xmlns:a16="http://schemas.microsoft.com/office/drawing/2014/main" id="{16802295-4DFA-458D-AFD5-2F9DB1B3BC6B}"/>
                  </a:ext>
                </a:extLst>
              </p:cNvPr>
              <p:cNvSpPr txBox="1"/>
              <p:nvPr/>
            </p:nvSpPr>
            <p:spPr>
              <a:xfrm>
                <a:off x="8411578" y="5806695"/>
                <a:ext cx="2851559" cy="984373"/>
              </a:xfrm>
              <a:prstGeom prst="rect">
                <a:avLst/>
              </a:prstGeom>
              <a:noFill/>
            </p:spPr>
            <p:txBody>
              <a:bodyPr wrap="square" rtlCol="0">
                <a:spAutoFit/>
              </a:bodyPr>
              <a:lstStyle/>
              <a:p>
                <a:r>
                  <a:rPr lang="en-US" sz="2400" dirty="0"/>
                  <a:t>Denoised Output</a:t>
                </a:r>
              </a:p>
            </p:txBody>
          </p:sp>
          <p:sp>
            <p:nvSpPr>
              <p:cNvPr id="17" name="TextBox 16">
                <a:extLst>
                  <a:ext uri="{FF2B5EF4-FFF2-40B4-BE49-F238E27FC236}">
                    <a16:creationId xmlns:a16="http://schemas.microsoft.com/office/drawing/2014/main" id="{50A5F709-E8F0-4580-BAB7-D007752FA4BC}"/>
                  </a:ext>
                </a:extLst>
              </p:cNvPr>
              <p:cNvSpPr txBox="1"/>
              <p:nvPr/>
            </p:nvSpPr>
            <p:spPr>
              <a:xfrm>
                <a:off x="892243" y="5802942"/>
                <a:ext cx="1749669" cy="461665"/>
              </a:xfrm>
              <a:prstGeom prst="rect">
                <a:avLst/>
              </a:prstGeom>
              <a:noFill/>
            </p:spPr>
            <p:txBody>
              <a:bodyPr wrap="square" rtlCol="0">
                <a:spAutoFit/>
              </a:bodyPr>
              <a:lstStyle/>
              <a:p>
                <a:r>
                  <a:rPr lang="en-US" sz="2400" dirty="0"/>
                  <a:t>Noisy Input</a:t>
                </a:r>
              </a:p>
            </p:txBody>
          </p:sp>
        </p:grpSp>
        <p:sp>
          <p:nvSpPr>
            <p:cNvPr id="6" name="Arrow: Right 18">
              <a:extLst>
                <a:ext uri="{FF2B5EF4-FFF2-40B4-BE49-F238E27FC236}">
                  <a16:creationId xmlns:a16="http://schemas.microsoft.com/office/drawing/2014/main" id="{CBAA0AA8-B476-4EAD-8A33-62E49E8F16B4}"/>
                </a:ext>
              </a:extLst>
            </p:cNvPr>
            <p:cNvSpPr/>
            <p:nvPr/>
          </p:nvSpPr>
          <p:spPr>
            <a:xfrm>
              <a:off x="1837592" y="4862145"/>
              <a:ext cx="1031162" cy="246151"/>
            </a:xfrm>
            <a:prstGeom prst="rightArrow">
              <a:avLst>
                <a:gd name="adj1" fmla="val 31632"/>
                <a:gd name="adj2" fmla="val 64514"/>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19">
              <a:extLst>
                <a:ext uri="{FF2B5EF4-FFF2-40B4-BE49-F238E27FC236}">
                  <a16:creationId xmlns:a16="http://schemas.microsoft.com/office/drawing/2014/main" id="{03FAB04E-780E-425D-A8DA-75019F67CA21}"/>
                </a:ext>
              </a:extLst>
            </p:cNvPr>
            <p:cNvSpPr/>
            <p:nvPr/>
          </p:nvSpPr>
          <p:spPr>
            <a:xfrm>
              <a:off x="4558078" y="4862145"/>
              <a:ext cx="846408" cy="246150"/>
            </a:xfrm>
            <a:prstGeom prst="rightArrow">
              <a:avLst>
                <a:gd name="adj1" fmla="val 31632"/>
                <a:gd name="adj2" fmla="val 64514"/>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20">
              <a:extLst>
                <a:ext uri="{FF2B5EF4-FFF2-40B4-BE49-F238E27FC236}">
                  <a16:creationId xmlns:a16="http://schemas.microsoft.com/office/drawing/2014/main" id="{2DD85F1F-7BD2-467C-BA95-3484818983D1}"/>
                </a:ext>
              </a:extLst>
            </p:cNvPr>
            <p:cNvSpPr/>
            <p:nvPr/>
          </p:nvSpPr>
          <p:spPr>
            <a:xfrm>
              <a:off x="6078856" y="4856698"/>
              <a:ext cx="846408" cy="246150"/>
            </a:xfrm>
            <a:prstGeom prst="rightArrow">
              <a:avLst>
                <a:gd name="adj1" fmla="val 31632"/>
                <a:gd name="adj2" fmla="val 64514"/>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21">
              <a:extLst>
                <a:ext uri="{FF2B5EF4-FFF2-40B4-BE49-F238E27FC236}">
                  <a16:creationId xmlns:a16="http://schemas.microsoft.com/office/drawing/2014/main" id="{06E8A5DA-5D67-4C82-BED9-4604CC4041C3}"/>
                </a:ext>
              </a:extLst>
            </p:cNvPr>
            <p:cNvSpPr/>
            <p:nvPr/>
          </p:nvSpPr>
          <p:spPr>
            <a:xfrm>
              <a:off x="8616645" y="4836762"/>
              <a:ext cx="1045515" cy="246151"/>
            </a:xfrm>
            <a:prstGeom prst="rightArrow">
              <a:avLst>
                <a:gd name="adj1" fmla="val 31632"/>
                <a:gd name="adj2" fmla="val 64514"/>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8710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dirty="0"/>
              <a:t>Agenda</a:t>
            </a:r>
          </a:p>
        </p:txBody>
      </p:sp>
      <p:sp>
        <p:nvSpPr>
          <p:cNvPr id="3" name="Content Placeholder 2"/>
          <p:cNvSpPr>
            <a:spLocks noGrp="1"/>
          </p:cNvSpPr>
          <p:nvPr>
            <p:ph idx="1"/>
          </p:nvPr>
        </p:nvSpPr>
        <p:spPr>
          <a:xfrm>
            <a:off x="457200" y="1371600"/>
            <a:ext cx="8229600" cy="4754563"/>
          </a:xfrm>
        </p:spPr>
        <p:txBody>
          <a:bodyPr/>
          <a:lstStyle/>
          <a:p>
            <a:r>
              <a:rPr lang="en-US" dirty="0">
                <a:solidFill>
                  <a:schemeClr val="bg1">
                    <a:lumMod val="85000"/>
                  </a:schemeClr>
                </a:solidFill>
              </a:rPr>
              <a:t>Introduction to Dimension Reduction</a:t>
            </a:r>
          </a:p>
          <a:p>
            <a:r>
              <a:rPr lang="en-US" dirty="0">
                <a:solidFill>
                  <a:schemeClr val="bg1">
                    <a:lumMod val="85000"/>
                  </a:schemeClr>
                </a:solidFill>
              </a:rPr>
              <a:t>Dimension Reduction Methods</a:t>
            </a:r>
          </a:p>
          <a:p>
            <a:pPr lvl="1"/>
            <a:r>
              <a:rPr lang="en-US" dirty="0">
                <a:solidFill>
                  <a:schemeClr val="bg1">
                    <a:lumMod val="85000"/>
                  </a:schemeClr>
                </a:solidFill>
              </a:rPr>
              <a:t>Linear Methods</a:t>
            </a:r>
          </a:p>
          <a:p>
            <a:pPr lvl="2"/>
            <a:r>
              <a:rPr lang="en-US" dirty="0">
                <a:solidFill>
                  <a:schemeClr val="bg1">
                    <a:lumMod val="85000"/>
                  </a:schemeClr>
                </a:solidFill>
              </a:rPr>
              <a:t>Principle Component Analysis</a:t>
            </a:r>
          </a:p>
          <a:p>
            <a:pPr lvl="2"/>
            <a:r>
              <a:rPr lang="en-US" dirty="0">
                <a:solidFill>
                  <a:schemeClr val="bg1">
                    <a:lumMod val="85000"/>
                  </a:schemeClr>
                </a:solidFill>
              </a:rPr>
              <a:t>Linear Discriminative Analysis</a:t>
            </a:r>
          </a:p>
          <a:p>
            <a:pPr lvl="1"/>
            <a:r>
              <a:rPr lang="en-US" dirty="0">
                <a:solidFill>
                  <a:schemeClr val="bg1">
                    <a:lumMod val="85000"/>
                  </a:schemeClr>
                </a:solidFill>
              </a:rPr>
              <a:t>Nonlinear Methods</a:t>
            </a:r>
          </a:p>
          <a:p>
            <a:pPr lvl="2"/>
            <a:r>
              <a:rPr lang="en-US" dirty="0">
                <a:solidFill>
                  <a:schemeClr val="bg1">
                    <a:lumMod val="85000"/>
                  </a:schemeClr>
                </a:solidFill>
              </a:rPr>
              <a:t>Kernel PCA</a:t>
            </a:r>
          </a:p>
          <a:p>
            <a:pPr lvl="2"/>
            <a:r>
              <a:rPr lang="en-US" dirty="0">
                <a:solidFill>
                  <a:schemeClr val="bg1">
                    <a:lumMod val="85000"/>
                  </a:schemeClr>
                </a:solidFill>
              </a:rPr>
              <a:t>Kernel LDA</a:t>
            </a:r>
          </a:p>
          <a:p>
            <a:pPr lvl="2"/>
            <a:r>
              <a:rPr lang="en-US" dirty="0">
                <a:solidFill>
                  <a:schemeClr val="bg1">
                    <a:lumMod val="85000"/>
                  </a:schemeClr>
                </a:solidFill>
              </a:rPr>
              <a:t>ISOMAP</a:t>
            </a:r>
          </a:p>
          <a:p>
            <a:pPr lvl="2"/>
            <a:r>
              <a:rPr lang="en-US" dirty="0">
                <a:solidFill>
                  <a:schemeClr val="bg1">
                    <a:lumMod val="85000"/>
                  </a:schemeClr>
                </a:solidFill>
              </a:rPr>
              <a:t>Autoencoder</a:t>
            </a:r>
          </a:p>
          <a:p>
            <a:r>
              <a:rPr lang="en-US" dirty="0"/>
              <a:t>Applications of Dimension Reduction</a:t>
            </a:r>
          </a:p>
          <a:p>
            <a:pPr lvl="2"/>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968149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3A1A-3EC7-499C-8E2F-7F84889BE2C2}"/>
              </a:ext>
            </a:extLst>
          </p:cNvPr>
          <p:cNvSpPr>
            <a:spLocks noGrp="1"/>
          </p:cNvSpPr>
          <p:nvPr>
            <p:ph type="title"/>
          </p:nvPr>
        </p:nvSpPr>
        <p:spPr/>
        <p:txBody>
          <a:bodyPr/>
          <a:lstStyle/>
          <a:p>
            <a:r>
              <a:rPr lang="en-US" dirty="0"/>
              <a:t>Eigenfaces</a:t>
            </a:r>
          </a:p>
        </p:txBody>
      </p:sp>
      <p:sp>
        <p:nvSpPr>
          <p:cNvPr id="3" name="Content Placeholder 2">
            <a:extLst>
              <a:ext uri="{FF2B5EF4-FFF2-40B4-BE49-F238E27FC236}">
                <a16:creationId xmlns:a16="http://schemas.microsoft.com/office/drawing/2014/main" id="{51808059-F661-4689-908D-D03582A5FCEE}"/>
              </a:ext>
            </a:extLst>
          </p:cNvPr>
          <p:cNvSpPr>
            <a:spLocks noGrp="1"/>
          </p:cNvSpPr>
          <p:nvPr>
            <p:ph idx="1"/>
          </p:nvPr>
        </p:nvSpPr>
        <p:spPr/>
        <p:txBody>
          <a:bodyPr/>
          <a:lstStyle/>
          <a:p>
            <a:r>
              <a:rPr lang="en-US" dirty="0"/>
              <a:t>Eigenfaces</a:t>
            </a:r>
          </a:p>
          <a:p>
            <a:pPr lvl="1"/>
            <a:r>
              <a:rPr lang="en-US" dirty="0"/>
              <a:t>Standardized face ingredients</a:t>
            </a:r>
          </a:p>
        </p:txBody>
      </p:sp>
      <p:pic>
        <p:nvPicPr>
          <p:cNvPr id="4" name="Picture 3">
            <a:extLst>
              <a:ext uri="{FF2B5EF4-FFF2-40B4-BE49-F238E27FC236}">
                <a16:creationId xmlns:a16="http://schemas.microsoft.com/office/drawing/2014/main" id="{FFB1EBC1-0B89-43D9-A11C-78CBEF706243}"/>
              </a:ext>
            </a:extLst>
          </p:cNvPr>
          <p:cNvPicPr>
            <a:picLocks noChangeAspect="1"/>
          </p:cNvPicPr>
          <p:nvPr/>
        </p:nvPicPr>
        <p:blipFill>
          <a:blip r:embed="rId2"/>
          <a:stretch>
            <a:fillRect/>
          </a:stretch>
        </p:blipFill>
        <p:spPr>
          <a:xfrm>
            <a:off x="542925" y="2492896"/>
            <a:ext cx="8058150" cy="3416867"/>
          </a:xfrm>
          <a:prstGeom prst="rect">
            <a:avLst/>
          </a:prstGeom>
        </p:spPr>
      </p:pic>
    </p:spTree>
    <p:extLst>
      <p:ext uri="{BB962C8B-B14F-4D97-AF65-F5344CB8AC3E}">
        <p14:creationId xmlns:p14="http://schemas.microsoft.com/office/powerpoint/2010/main" val="7981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7304-EB19-4AD8-90D8-DA225DB46765}"/>
              </a:ext>
            </a:extLst>
          </p:cNvPr>
          <p:cNvSpPr>
            <a:spLocks noGrp="1"/>
          </p:cNvSpPr>
          <p:nvPr>
            <p:ph type="title"/>
          </p:nvPr>
        </p:nvSpPr>
        <p:spPr/>
        <p:txBody>
          <a:bodyPr/>
          <a:lstStyle/>
          <a:p>
            <a:r>
              <a:rPr lang="en-US" dirty="0"/>
              <a:t>Eigenfaces</a:t>
            </a:r>
          </a:p>
        </p:txBody>
      </p:sp>
      <p:pic>
        <p:nvPicPr>
          <p:cNvPr id="7172" name="Picture 4">
            <a:extLst>
              <a:ext uri="{FF2B5EF4-FFF2-40B4-BE49-F238E27FC236}">
                <a16:creationId xmlns:a16="http://schemas.microsoft.com/office/drawing/2014/main" id="{2FCE8A7C-A6F5-4483-B203-1087E22DD3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67" y="1312540"/>
            <a:ext cx="2104661" cy="12523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5F544F-644A-425C-8B81-DCAF8286859A}"/>
              </a:ext>
            </a:extLst>
          </p:cNvPr>
          <p:cNvSpPr txBox="1"/>
          <p:nvPr/>
        </p:nvSpPr>
        <p:spPr>
          <a:xfrm>
            <a:off x="1594670" y="1754056"/>
            <a:ext cx="385042" cy="369332"/>
          </a:xfrm>
          <a:prstGeom prst="rect">
            <a:avLst/>
          </a:prstGeom>
          <a:noFill/>
        </p:spPr>
        <p:txBody>
          <a:bodyPr wrap="none" rtlCol="0">
            <a:spAutoFit/>
          </a:bodyPr>
          <a:lstStyle/>
          <a:p>
            <a:r>
              <a:rPr lang="en-US" dirty="0"/>
              <a:t>=</a:t>
            </a:r>
          </a:p>
        </p:txBody>
      </p:sp>
      <p:pic>
        <p:nvPicPr>
          <p:cNvPr id="5" name="Picture 4">
            <a:extLst>
              <a:ext uri="{FF2B5EF4-FFF2-40B4-BE49-F238E27FC236}">
                <a16:creationId xmlns:a16="http://schemas.microsoft.com/office/drawing/2014/main" id="{98BE5071-7584-4727-A1A9-F6EDC7AAB0C6}"/>
              </a:ext>
            </a:extLst>
          </p:cNvPr>
          <p:cNvPicPr>
            <a:picLocks noChangeAspect="1"/>
          </p:cNvPicPr>
          <p:nvPr/>
        </p:nvPicPr>
        <p:blipFill>
          <a:blip r:embed="rId3"/>
          <a:stretch>
            <a:fillRect/>
          </a:stretch>
        </p:blipFill>
        <p:spPr>
          <a:xfrm>
            <a:off x="2699792" y="1371601"/>
            <a:ext cx="936104" cy="1049288"/>
          </a:xfrm>
          <a:prstGeom prst="rect">
            <a:avLst/>
          </a:prstGeom>
        </p:spPr>
      </p:pic>
      <p:sp>
        <p:nvSpPr>
          <p:cNvPr id="8" name="TextBox 7">
            <a:extLst>
              <a:ext uri="{FF2B5EF4-FFF2-40B4-BE49-F238E27FC236}">
                <a16:creationId xmlns:a16="http://schemas.microsoft.com/office/drawing/2014/main" id="{E7148143-99C7-4C89-8EB6-F2B2C8D98162}"/>
              </a:ext>
            </a:extLst>
          </p:cNvPr>
          <p:cNvSpPr txBox="1"/>
          <p:nvPr/>
        </p:nvSpPr>
        <p:spPr>
          <a:xfrm>
            <a:off x="3589288" y="1763524"/>
            <a:ext cx="385042" cy="369332"/>
          </a:xfrm>
          <a:prstGeom prst="rect">
            <a:avLst/>
          </a:prstGeom>
          <a:noFill/>
        </p:spPr>
        <p:txBody>
          <a:bodyPr wrap="none" rtlCol="0">
            <a:spAutoFit/>
          </a:bodyPr>
          <a:lstStyle/>
          <a:p>
            <a:r>
              <a:rPr lang="en-US" dirty="0"/>
              <a:t>+</a:t>
            </a:r>
          </a:p>
        </p:txBody>
      </p:sp>
      <p:pic>
        <p:nvPicPr>
          <p:cNvPr id="6" name="Picture 5">
            <a:extLst>
              <a:ext uri="{FF2B5EF4-FFF2-40B4-BE49-F238E27FC236}">
                <a16:creationId xmlns:a16="http://schemas.microsoft.com/office/drawing/2014/main" id="{570B718C-E63D-4468-98B2-96A53CA6DCAA}"/>
              </a:ext>
            </a:extLst>
          </p:cNvPr>
          <p:cNvPicPr>
            <a:picLocks noChangeAspect="1"/>
          </p:cNvPicPr>
          <p:nvPr/>
        </p:nvPicPr>
        <p:blipFill>
          <a:blip r:embed="rId4"/>
          <a:stretch>
            <a:fillRect/>
          </a:stretch>
        </p:blipFill>
        <p:spPr>
          <a:xfrm>
            <a:off x="4716016" y="1429519"/>
            <a:ext cx="936104" cy="991369"/>
          </a:xfrm>
          <a:prstGeom prst="rect">
            <a:avLst/>
          </a:prstGeom>
        </p:spPr>
      </p:pic>
      <p:sp>
        <p:nvSpPr>
          <p:cNvPr id="10" name="TextBox 9">
            <a:extLst>
              <a:ext uri="{FF2B5EF4-FFF2-40B4-BE49-F238E27FC236}">
                <a16:creationId xmlns:a16="http://schemas.microsoft.com/office/drawing/2014/main" id="{2CFB67ED-4C60-4189-A7B9-C623E4FC6635}"/>
              </a:ext>
            </a:extLst>
          </p:cNvPr>
          <p:cNvSpPr txBox="1"/>
          <p:nvPr/>
        </p:nvSpPr>
        <p:spPr>
          <a:xfrm>
            <a:off x="5627118" y="1783586"/>
            <a:ext cx="385042" cy="369332"/>
          </a:xfrm>
          <a:prstGeom prst="rect">
            <a:avLst/>
          </a:prstGeom>
          <a:noFill/>
        </p:spPr>
        <p:txBody>
          <a:bodyPr wrap="none" rtlCol="0">
            <a:spAutoFit/>
          </a:bodyPr>
          <a:lstStyle/>
          <a:p>
            <a:r>
              <a:rPr lang="en-US" dirty="0"/>
              <a:t>+</a:t>
            </a:r>
          </a:p>
        </p:txBody>
      </p:sp>
      <p:pic>
        <p:nvPicPr>
          <p:cNvPr id="7" name="Picture 6">
            <a:extLst>
              <a:ext uri="{FF2B5EF4-FFF2-40B4-BE49-F238E27FC236}">
                <a16:creationId xmlns:a16="http://schemas.microsoft.com/office/drawing/2014/main" id="{9AA325AA-D1E0-401B-A004-3323D59FC964}"/>
              </a:ext>
            </a:extLst>
          </p:cNvPr>
          <p:cNvPicPr>
            <a:picLocks noChangeAspect="1"/>
          </p:cNvPicPr>
          <p:nvPr/>
        </p:nvPicPr>
        <p:blipFill>
          <a:blip r:embed="rId5"/>
          <a:stretch>
            <a:fillRect/>
          </a:stretch>
        </p:blipFill>
        <p:spPr>
          <a:xfrm>
            <a:off x="6775792" y="1459619"/>
            <a:ext cx="936104" cy="991369"/>
          </a:xfrm>
          <a:prstGeom prst="rect">
            <a:avLst/>
          </a:prstGeom>
        </p:spPr>
      </p:pic>
      <p:sp>
        <p:nvSpPr>
          <p:cNvPr id="12" name="TextBox 11">
            <a:extLst>
              <a:ext uri="{FF2B5EF4-FFF2-40B4-BE49-F238E27FC236}">
                <a16:creationId xmlns:a16="http://schemas.microsoft.com/office/drawing/2014/main" id="{7D3BE92C-09B2-450F-8BC5-AE1572C35653}"/>
              </a:ext>
            </a:extLst>
          </p:cNvPr>
          <p:cNvSpPr txBox="1"/>
          <p:nvPr/>
        </p:nvSpPr>
        <p:spPr>
          <a:xfrm>
            <a:off x="7740352" y="1789172"/>
            <a:ext cx="385042"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D0B34997-0191-44F9-85FC-317CD206A303}"/>
              </a:ext>
            </a:extLst>
          </p:cNvPr>
          <p:cNvSpPr txBox="1"/>
          <p:nvPr/>
        </p:nvSpPr>
        <p:spPr>
          <a:xfrm>
            <a:off x="1853044" y="1731012"/>
            <a:ext cx="922047" cy="369332"/>
          </a:xfrm>
          <a:prstGeom prst="rect">
            <a:avLst/>
          </a:prstGeom>
          <a:noFill/>
        </p:spPr>
        <p:txBody>
          <a:bodyPr wrap="none" rtlCol="0">
            <a:spAutoFit/>
          </a:bodyPr>
          <a:lstStyle/>
          <a:p>
            <a:r>
              <a:rPr lang="en-US" dirty="0">
                <a:solidFill>
                  <a:srgbClr val="FFC000"/>
                </a:solidFill>
              </a:rPr>
              <a:t>0.618</a:t>
            </a:r>
          </a:p>
        </p:txBody>
      </p:sp>
      <p:sp>
        <p:nvSpPr>
          <p:cNvPr id="14" name="TextBox 13">
            <a:extLst>
              <a:ext uri="{FF2B5EF4-FFF2-40B4-BE49-F238E27FC236}">
                <a16:creationId xmlns:a16="http://schemas.microsoft.com/office/drawing/2014/main" id="{0A8E5F30-DFE5-473E-AA46-809DEC1EA74F}"/>
              </a:ext>
            </a:extLst>
          </p:cNvPr>
          <p:cNvSpPr txBox="1"/>
          <p:nvPr/>
        </p:nvSpPr>
        <p:spPr>
          <a:xfrm>
            <a:off x="3805046" y="1756814"/>
            <a:ext cx="922047" cy="369332"/>
          </a:xfrm>
          <a:prstGeom prst="rect">
            <a:avLst/>
          </a:prstGeom>
          <a:noFill/>
        </p:spPr>
        <p:txBody>
          <a:bodyPr wrap="none" rtlCol="0">
            <a:spAutoFit/>
          </a:bodyPr>
          <a:lstStyle/>
          <a:p>
            <a:r>
              <a:rPr lang="en-US" dirty="0">
                <a:solidFill>
                  <a:srgbClr val="00B050"/>
                </a:solidFill>
              </a:rPr>
              <a:t>0.224</a:t>
            </a:r>
          </a:p>
        </p:txBody>
      </p:sp>
      <p:sp>
        <p:nvSpPr>
          <p:cNvPr id="15" name="TextBox 14">
            <a:extLst>
              <a:ext uri="{FF2B5EF4-FFF2-40B4-BE49-F238E27FC236}">
                <a16:creationId xmlns:a16="http://schemas.microsoft.com/office/drawing/2014/main" id="{78C668C4-6EEF-40A6-BCCB-5117CEAE5730}"/>
              </a:ext>
            </a:extLst>
          </p:cNvPr>
          <p:cNvSpPr txBox="1"/>
          <p:nvPr/>
        </p:nvSpPr>
        <p:spPr>
          <a:xfrm>
            <a:off x="5882201" y="1787531"/>
            <a:ext cx="922047" cy="369332"/>
          </a:xfrm>
          <a:prstGeom prst="rect">
            <a:avLst/>
          </a:prstGeom>
          <a:noFill/>
        </p:spPr>
        <p:txBody>
          <a:bodyPr wrap="none" rtlCol="0">
            <a:spAutoFit/>
          </a:bodyPr>
          <a:lstStyle/>
          <a:p>
            <a:r>
              <a:rPr lang="en-US" dirty="0">
                <a:solidFill>
                  <a:srgbClr val="00B0F0"/>
                </a:solidFill>
              </a:rPr>
              <a:t>0.171</a:t>
            </a:r>
          </a:p>
        </p:txBody>
      </p:sp>
      <p:sp>
        <p:nvSpPr>
          <p:cNvPr id="16" name="TextBox 15">
            <a:extLst>
              <a:ext uri="{FF2B5EF4-FFF2-40B4-BE49-F238E27FC236}">
                <a16:creationId xmlns:a16="http://schemas.microsoft.com/office/drawing/2014/main" id="{97F443BC-A519-454C-BB75-FA53DD69DB07}"/>
              </a:ext>
            </a:extLst>
          </p:cNvPr>
          <p:cNvSpPr txBox="1"/>
          <p:nvPr/>
        </p:nvSpPr>
        <p:spPr>
          <a:xfrm>
            <a:off x="8045021" y="1783586"/>
            <a:ext cx="434734" cy="369332"/>
          </a:xfrm>
          <a:prstGeom prst="rect">
            <a:avLst/>
          </a:prstGeom>
          <a:noFill/>
        </p:spPr>
        <p:txBody>
          <a:bodyPr wrap="none" rtlCol="0">
            <a:spAutoFit/>
          </a:bodyPr>
          <a:lstStyle/>
          <a:p>
            <a:r>
              <a:rPr lang="en-US" dirty="0"/>
              <a:t>…</a:t>
            </a:r>
          </a:p>
        </p:txBody>
      </p:sp>
      <p:sp>
        <p:nvSpPr>
          <p:cNvPr id="17" name="Content Placeholder 2">
            <a:extLst>
              <a:ext uri="{FF2B5EF4-FFF2-40B4-BE49-F238E27FC236}">
                <a16:creationId xmlns:a16="http://schemas.microsoft.com/office/drawing/2014/main" id="{82B9AFBB-EF01-4A8B-BB6C-AF686D6C1D93}"/>
              </a:ext>
            </a:extLst>
          </p:cNvPr>
          <p:cNvSpPr>
            <a:spLocks noGrp="1"/>
          </p:cNvSpPr>
          <p:nvPr>
            <p:ph idx="1"/>
          </p:nvPr>
        </p:nvSpPr>
        <p:spPr>
          <a:xfrm>
            <a:off x="601216" y="2694416"/>
            <a:ext cx="8229600" cy="3473240"/>
          </a:xfrm>
        </p:spPr>
        <p:txBody>
          <a:bodyPr/>
          <a:lstStyle/>
          <a:p>
            <a:r>
              <a:rPr lang="en-US" dirty="0"/>
              <a:t>A (</a:t>
            </a:r>
            <a:r>
              <a:rPr lang="en-US" dirty="0">
                <a:solidFill>
                  <a:srgbClr val="00B0F0"/>
                </a:solidFill>
              </a:rPr>
              <a:t>any</a:t>
            </a:r>
            <a:r>
              <a:rPr lang="en-US" dirty="0"/>
              <a:t>) face can be projected to the eigenface space as face vector</a:t>
            </a:r>
          </a:p>
          <a:p>
            <a:r>
              <a:rPr lang="en-US" dirty="0"/>
              <a:t>A face vector can be represented as linear combination of eigenfaces</a:t>
            </a:r>
          </a:p>
          <a:p>
            <a:r>
              <a:rPr lang="en-US" dirty="0"/>
              <a:t>A face is a point in the eigenface space</a:t>
            </a:r>
          </a:p>
          <a:p>
            <a:pPr lvl="1"/>
            <a:r>
              <a:rPr lang="en-US" dirty="0"/>
              <a:t>Classification</a:t>
            </a:r>
          </a:p>
          <a:p>
            <a:pPr lvl="1"/>
            <a:r>
              <a:rPr lang="en-US" dirty="0"/>
              <a:t>Comparison</a:t>
            </a:r>
          </a:p>
          <a:p>
            <a:pPr lvl="1"/>
            <a:r>
              <a:rPr lang="en-US" dirty="0"/>
              <a:t>Generation</a:t>
            </a:r>
          </a:p>
        </p:txBody>
      </p:sp>
    </p:spTree>
    <p:extLst>
      <p:ext uri="{BB962C8B-B14F-4D97-AF65-F5344CB8AC3E}">
        <p14:creationId xmlns:p14="http://schemas.microsoft.com/office/powerpoint/2010/main" val="98232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7309-63B5-4348-8A01-93F21C3BE5FE}"/>
              </a:ext>
            </a:extLst>
          </p:cNvPr>
          <p:cNvSpPr>
            <a:spLocks noGrp="1"/>
          </p:cNvSpPr>
          <p:nvPr>
            <p:ph type="title"/>
          </p:nvPr>
        </p:nvSpPr>
        <p:spPr/>
        <p:txBody>
          <a:bodyPr/>
          <a:lstStyle/>
          <a:p>
            <a:r>
              <a:rPr lang="en-US" dirty="0"/>
              <a:t>Dimensionality Reduction</a:t>
            </a:r>
          </a:p>
        </p:txBody>
      </p:sp>
      <p:pic>
        <p:nvPicPr>
          <p:cNvPr id="6" name="Picture 5">
            <a:extLst>
              <a:ext uri="{FF2B5EF4-FFF2-40B4-BE49-F238E27FC236}">
                <a16:creationId xmlns:a16="http://schemas.microsoft.com/office/drawing/2014/main" id="{46B99F30-9CD4-411A-B947-5A0353695D50}"/>
              </a:ext>
            </a:extLst>
          </p:cNvPr>
          <p:cNvPicPr>
            <a:picLocks noChangeAspect="1"/>
          </p:cNvPicPr>
          <p:nvPr/>
        </p:nvPicPr>
        <p:blipFill>
          <a:blip r:embed="rId2"/>
          <a:stretch>
            <a:fillRect/>
          </a:stretch>
        </p:blipFill>
        <p:spPr>
          <a:xfrm>
            <a:off x="327947" y="1700808"/>
            <a:ext cx="8488106" cy="3456384"/>
          </a:xfrm>
          <a:prstGeom prst="rect">
            <a:avLst/>
          </a:prstGeom>
        </p:spPr>
      </p:pic>
      <p:sp>
        <p:nvSpPr>
          <p:cNvPr id="7" name="TextBox 6">
            <a:extLst>
              <a:ext uri="{FF2B5EF4-FFF2-40B4-BE49-F238E27FC236}">
                <a16:creationId xmlns:a16="http://schemas.microsoft.com/office/drawing/2014/main" id="{7BB55918-799A-4410-9DCC-2472C7C6A5CD}"/>
              </a:ext>
            </a:extLst>
          </p:cNvPr>
          <p:cNvSpPr txBox="1"/>
          <p:nvPr/>
        </p:nvSpPr>
        <p:spPr>
          <a:xfrm>
            <a:off x="2555776" y="5661248"/>
            <a:ext cx="4221027" cy="369332"/>
          </a:xfrm>
          <a:prstGeom prst="rect">
            <a:avLst/>
          </a:prstGeom>
          <a:noFill/>
        </p:spPr>
        <p:txBody>
          <a:bodyPr wrap="none" rtlCol="0">
            <a:spAutoFit/>
          </a:bodyPr>
          <a:lstStyle/>
          <a:p>
            <a:r>
              <a:rPr lang="en-US" dirty="0"/>
              <a:t>Reduce the number of columns</a:t>
            </a:r>
          </a:p>
        </p:txBody>
      </p:sp>
    </p:spTree>
    <p:extLst>
      <p:ext uri="{BB962C8B-B14F-4D97-AF65-F5344CB8AC3E}">
        <p14:creationId xmlns:p14="http://schemas.microsoft.com/office/powerpoint/2010/main" val="1037992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7E80-5B31-4DC3-8423-1442CEE87346}"/>
              </a:ext>
            </a:extLst>
          </p:cNvPr>
          <p:cNvSpPr>
            <a:spLocks noGrp="1"/>
          </p:cNvSpPr>
          <p:nvPr>
            <p:ph type="title"/>
          </p:nvPr>
        </p:nvSpPr>
        <p:spPr/>
        <p:txBody>
          <a:bodyPr/>
          <a:lstStyle/>
          <a:p>
            <a:r>
              <a:rPr lang="en-US" dirty="0"/>
              <a:t>Demo: Eigenfaces</a:t>
            </a:r>
          </a:p>
        </p:txBody>
      </p:sp>
      <p:sp>
        <p:nvSpPr>
          <p:cNvPr id="3" name="Content Placeholder 2">
            <a:extLst>
              <a:ext uri="{FF2B5EF4-FFF2-40B4-BE49-F238E27FC236}">
                <a16:creationId xmlns:a16="http://schemas.microsoft.com/office/drawing/2014/main" id="{EABDCFC5-56EA-4E38-80A4-9A880C2BBA7E}"/>
              </a:ext>
            </a:extLst>
          </p:cNvPr>
          <p:cNvSpPr>
            <a:spLocks noGrp="1"/>
          </p:cNvSpPr>
          <p:nvPr>
            <p:ph idx="1"/>
          </p:nvPr>
        </p:nvSpPr>
        <p:spPr/>
        <p:txBody>
          <a:bodyPr/>
          <a:lstStyle/>
          <a:p>
            <a:r>
              <a:rPr lang="en-US" dirty="0" err="1"/>
              <a:t>jupyter</a:t>
            </a:r>
            <a:r>
              <a:rPr lang="en-US" dirty="0"/>
              <a:t> notebook </a:t>
            </a:r>
            <a:r>
              <a:rPr lang="en-US" dirty="0" err="1"/>
              <a:t>eigenface.ipynb</a:t>
            </a:r>
            <a:endParaRPr lang="en-US" dirty="0"/>
          </a:p>
        </p:txBody>
      </p:sp>
      <p:pic>
        <p:nvPicPr>
          <p:cNvPr id="11266" name="Picture 2">
            <a:extLst>
              <a:ext uri="{FF2B5EF4-FFF2-40B4-BE49-F238E27FC236}">
                <a16:creationId xmlns:a16="http://schemas.microsoft.com/office/drawing/2014/main" id="{58CB9667-0EE0-4D7C-8E64-C4FBCB78E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060848"/>
            <a:ext cx="5297016" cy="3972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595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BD62-018C-4B7F-8F67-69A8C851C5FF}"/>
              </a:ext>
            </a:extLst>
          </p:cNvPr>
          <p:cNvSpPr>
            <a:spLocks noGrp="1"/>
          </p:cNvSpPr>
          <p:nvPr>
            <p:ph type="title"/>
          </p:nvPr>
        </p:nvSpPr>
        <p:spPr/>
        <p:txBody>
          <a:bodyPr/>
          <a:lstStyle/>
          <a:p>
            <a:r>
              <a:rPr lang="en-US" dirty="0"/>
              <a:t>Analysis of </a:t>
            </a:r>
            <a:r>
              <a:rPr lang="en-US" dirty="0" err="1"/>
              <a:t>Pokemon’s</a:t>
            </a:r>
            <a:endParaRPr lang="en-US" dirty="0"/>
          </a:p>
        </p:txBody>
      </p:sp>
      <p:pic>
        <p:nvPicPr>
          <p:cNvPr id="6146" name="Picture 2" descr="Principal Component Analysis of Pokemon Data Visualizing with ...">
            <a:extLst>
              <a:ext uri="{FF2B5EF4-FFF2-40B4-BE49-F238E27FC236}">
                <a16:creationId xmlns:a16="http://schemas.microsoft.com/office/drawing/2014/main" id="{817EEA98-1F80-4DF4-915F-DCD181256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62281"/>
            <a:ext cx="6912768" cy="41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166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8933-5B0F-4533-9722-14C8EBAB481A}"/>
              </a:ext>
            </a:extLst>
          </p:cNvPr>
          <p:cNvSpPr>
            <a:spLocks noGrp="1"/>
          </p:cNvSpPr>
          <p:nvPr>
            <p:ph type="title"/>
          </p:nvPr>
        </p:nvSpPr>
        <p:spPr/>
        <p:txBody>
          <a:bodyPr/>
          <a:lstStyle/>
          <a:p>
            <a:r>
              <a:rPr lang="en-US" dirty="0"/>
              <a:t>Quantitative Finance</a:t>
            </a:r>
          </a:p>
        </p:txBody>
      </p:sp>
      <p:pic>
        <p:nvPicPr>
          <p:cNvPr id="5" name="Picture 4">
            <a:extLst>
              <a:ext uri="{FF2B5EF4-FFF2-40B4-BE49-F238E27FC236}">
                <a16:creationId xmlns:a16="http://schemas.microsoft.com/office/drawing/2014/main" id="{870B9E9F-69DC-40DB-85F6-1F0AC02D7481}"/>
              </a:ext>
            </a:extLst>
          </p:cNvPr>
          <p:cNvPicPr>
            <a:picLocks noChangeAspect="1"/>
          </p:cNvPicPr>
          <p:nvPr/>
        </p:nvPicPr>
        <p:blipFill>
          <a:blip r:embed="rId2"/>
          <a:stretch>
            <a:fillRect/>
          </a:stretch>
        </p:blipFill>
        <p:spPr>
          <a:xfrm>
            <a:off x="4211960" y="1412776"/>
            <a:ext cx="4670673" cy="1605872"/>
          </a:xfrm>
          <a:prstGeom prst="rect">
            <a:avLst/>
          </a:prstGeom>
        </p:spPr>
      </p:pic>
      <p:pic>
        <p:nvPicPr>
          <p:cNvPr id="6" name="Picture 5">
            <a:extLst>
              <a:ext uri="{FF2B5EF4-FFF2-40B4-BE49-F238E27FC236}">
                <a16:creationId xmlns:a16="http://schemas.microsoft.com/office/drawing/2014/main" id="{3CFC8F45-8F40-4D32-8E17-5B27FAF208CF}"/>
              </a:ext>
            </a:extLst>
          </p:cNvPr>
          <p:cNvPicPr>
            <a:picLocks noChangeAspect="1"/>
          </p:cNvPicPr>
          <p:nvPr/>
        </p:nvPicPr>
        <p:blipFill>
          <a:blip r:embed="rId3"/>
          <a:stretch>
            <a:fillRect/>
          </a:stretch>
        </p:blipFill>
        <p:spPr>
          <a:xfrm>
            <a:off x="107504" y="1412776"/>
            <a:ext cx="3924147" cy="1589454"/>
          </a:xfrm>
          <a:prstGeom prst="rect">
            <a:avLst/>
          </a:prstGeom>
        </p:spPr>
      </p:pic>
      <p:pic>
        <p:nvPicPr>
          <p:cNvPr id="7" name="Picture 6">
            <a:extLst>
              <a:ext uri="{FF2B5EF4-FFF2-40B4-BE49-F238E27FC236}">
                <a16:creationId xmlns:a16="http://schemas.microsoft.com/office/drawing/2014/main" id="{C0F9F6EC-5EFE-46F9-9729-F7F7DFBCF881}"/>
              </a:ext>
            </a:extLst>
          </p:cNvPr>
          <p:cNvPicPr>
            <a:picLocks noChangeAspect="1"/>
          </p:cNvPicPr>
          <p:nvPr/>
        </p:nvPicPr>
        <p:blipFill>
          <a:blip r:embed="rId4"/>
          <a:stretch>
            <a:fillRect/>
          </a:stretch>
        </p:blipFill>
        <p:spPr>
          <a:xfrm>
            <a:off x="4211960" y="3059824"/>
            <a:ext cx="4670672" cy="2983942"/>
          </a:xfrm>
          <a:prstGeom prst="rect">
            <a:avLst/>
          </a:prstGeom>
        </p:spPr>
      </p:pic>
      <p:pic>
        <p:nvPicPr>
          <p:cNvPr id="4100" name="Picture 4" descr="PP-equity">
            <a:extLst>
              <a:ext uri="{FF2B5EF4-FFF2-40B4-BE49-F238E27FC236}">
                <a16:creationId xmlns:a16="http://schemas.microsoft.com/office/drawing/2014/main" id="{4E1BD855-648C-4E4B-A485-7C8C7CDD85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4" y="3004936"/>
            <a:ext cx="3312790" cy="309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85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1BAA-7593-499B-90BA-01B52391731F}"/>
              </a:ext>
            </a:extLst>
          </p:cNvPr>
          <p:cNvSpPr>
            <a:spLocks noGrp="1"/>
          </p:cNvSpPr>
          <p:nvPr>
            <p:ph type="title"/>
          </p:nvPr>
        </p:nvSpPr>
        <p:spPr/>
        <p:txBody>
          <a:bodyPr/>
          <a:lstStyle/>
          <a:p>
            <a:r>
              <a:rPr lang="en-US" dirty="0"/>
              <a:t>Human Genome</a:t>
            </a:r>
          </a:p>
        </p:txBody>
      </p:sp>
      <p:pic>
        <p:nvPicPr>
          <p:cNvPr id="5122" name="Picture 2" descr="April | 2011 | Intersecting Processes">
            <a:extLst>
              <a:ext uri="{FF2B5EF4-FFF2-40B4-BE49-F238E27FC236}">
                <a16:creationId xmlns:a16="http://schemas.microsoft.com/office/drawing/2014/main" id="{8D40625A-01EB-4843-910B-0F28BBE56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086" y="2132856"/>
            <a:ext cx="3867914" cy="34564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E13DC22-5C22-4CC0-936E-E91C8BEC3E21}"/>
              </a:ext>
            </a:extLst>
          </p:cNvPr>
          <p:cNvSpPr/>
          <p:nvPr/>
        </p:nvSpPr>
        <p:spPr>
          <a:xfrm>
            <a:off x="457200" y="6146014"/>
            <a:ext cx="7499176" cy="646331"/>
          </a:xfrm>
          <a:prstGeom prst="rect">
            <a:avLst/>
          </a:prstGeom>
        </p:spPr>
        <p:txBody>
          <a:bodyPr wrap="square">
            <a:spAutoFit/>
          </a:bodyPr>
          <a:lstStyle/>
          <a:p>
            <a:r>
              <a:rPr lang="en-US" b="0" dirty="0">
                <a:solidFill>
                  <a:schemeClr val="bg1">
                    <a:lumMod val="75000"/>
                  </a:schemeClr>
                </a:solidFill>
                <a:latin typeface="Open Sans"/>
              </a:rPr>
              <a:t>Z. Li et al., Worldwide Human Relationships Inferred from Genome-Wide Patterns of Variation, Science 319: 1100-1104</a:t>
            </a:r>
            <a:endParaRPr lang="en-US" dirty="0">
              <a:solidFill>
                <a:schemeClr val="bg1">
                  <a:lumMod val="75000"/>
                </a:schemeClr>
              </a:solidFill>
            </a:endParaRPr>
          </a:p>
        </p:txBody>
      </p:sp>
      <p:pic>
        <p:nvPicPr>
          <p:cNvPr id="5" name="Picture 4">
            <a:extLst>
              <a:ext uri="{FF2B5EF4-FFF2-40B4-BE49-F238E27FC236}">
                <a16:creationId xmlns:a16="http://schemas.microsoft.com/office/drawing/2014/main" id="{62099D6C-C63B-4789-8A4E-A36A2DDE1EFA}"/>
              </a:ext>
            </a:extLst>
          </p:cNvPr>
          <p:cNvPicPr>
            <a:picLocks noChangeAspect="1"/>
          </p:cNvPicPr>
          <p:nvPr/>
        </p:nvPicPr>
        <p:blipFill>
          <a:blip r:embed="rId3"/>
          <a:stretch>
            <a:fillRect/>
          </a:stretch>
        </p:blipFill>
        <p:spPr>
          <a:xfrm>
            <a:off x="0" y="2875851"/>
            <a:ext cx="5454841" cy="1765911"/>
          </a:xfrm>
          <a:prstGeom prst="rect">
            <a:avLst/>
          </a:prstGeom>
        </p:spPr>
      </p:pic>
    </p:spTree>
    <p:extLst>
      <p:ext uri="{BB962C8B-B14F-4D97-AF65-F5344CB8AC3E}">
        <p14:creationId xmlns:p14="http://schemas.microsoft.com/office/powerpoint/2010/main" val="434152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EA40-92B6-4E7F-AC27-47CEE7351632}"/>
              </a:ext>
            </a:extLst>
          </p:cNvPr>
          <p:cNvSpPr>
            <a:spLocks noGrp="1"/>
          </p:cNvSpPr>
          <p:nvPr>
            <p:ph type="title"/>
          </p:nvPr>
        </p:nvSpPr>
        <p:spPr/>
        <p:txBody>
          <a:bodyPr/>
          <a:lstStyle/>
          <a:p>
            <a:r>
              <a:rPr lang="en-US" dirty="0"/>
              <a:t>Advantages and Disadvantages of Dimensionality Reduction</a:t>
            </a:r>
          </a:p>
        </p:txBody>
      </p:sp>
      <p:sp>
        <p:nvSpPr>
          <p:cNvPr id="3" name="Content Placeholder 2">
            <a:extLst>
              <a:ext uri="{FF2B5EF4-FFF2-40B4-BE49-F238E27FC236}">
                <a16:creationId xmlns:a16="http://schemas.microsoft.com/office/drawing/2014/main" id="{2C469CE7-05AA-4E0C-91A5-AE591BA189A3}"/>
              </a:ext>
            </a:extLst>
          </p:cNvPr>
          <p:cNvSpPr>
            <a:spLocks noGrp="1"/>
          </p:cNvSpPr>
          <p:nvPr>
            <p:ph idx="1"/>
          </p:nvPr>
        </p:nvSpPr>
        <p:spPr/>
        <p:txBody>
          <a:bodyPr/>
          <a:lstStyle/>
          <a:p>
            <a:r>
              <a:rPr lang="en-US" dirty="0"/>
              <a:t>Pros</a:t>
            </a:r>
          </a:p>
          <a:p>
            <a:pPr lvl="1"/>
            <a:r>
              <a:rPr lang="en-US" dirty="0"/>
              <a:t>Dramatic reduction in size of data</a:t>
            </a:r>
          </a:p>
          <a:p>
            <a:pPr lvl="2"/>
            <a:r>
              <a:rPr lang="en-US" dirty="0"/>
              <a:t>Faster data processing</a:t>
            </a:r>
          </a:p>
          <a:p>
            <a:pPr lvl="2"/>
            <a:r>
              <a:rPr lang="en-US" dirty="0"/>
              <a:t>Less storage</a:t>
            </a:r>
          </a:p>
          <a:p>
            <a:pPr lvl="1"/>
            <a:r>
              <a:rPr lang="en-US" dirty="0"/>
              <a:t>Reveal hidden information</a:t>
            </a:r>
          </a:p>
          <a:p>
            <a:pPr lvl="1"/>
            <a:r>
              <a:rPr lang="en-US" dirty="0"/>
              <a:t>Help remove redundant features</a:t>
            </a:r>
          </a:p>
          <a:p>
            <a:pPr lvl="1"/>
            <a:r>
              <a:rPr lang="en-US" dirty="0"/>
              <a:t>Make high-dimensional data visualizable</a:t>
            </a:r>
          </a:p>
          <a:p>
            <a:r>
              <a:rPr lang="en-US" dirty="0"/>
              <a:t>Cons</a:t>
            </a:r>
          </a:p>
          <a:p>
            <a:pPr lvl="1"/>
            <a:r>
              <a:rPr lang="en-US" dirty="0"/>
              <a:t>Too expensive for many applications</a:t>
            </a:r>
          </a:p>
          <a:p>
            <a:pPr lvl="2"/>
            <a:r>
              <a:rPr lang="en-US" dirty="0"/>
              <a:t>Computation of SVD of large matrix is often the bottleneck</a:t>
            </a:r>
          </a:p>
          <a:p>
            <a:pPr lvl="1"/>
            <a:r>
              <a:rPr lang="en-US" dirty="0"/>
              <a:t>May lose some important information</a:t>
            </a:r>
          </a:p>
        </p:txBody>
      </p:sp>
    </p:spTree>
    <p:extLst>
      <p:ext uri="{BB962C8B-B14F-4D97-AF65-F5344CB8AC3E}">
        <p14:creationId xmlns:p14="http://schemas.microsoft.com/office/powerpoint/2010/main" val="3183698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Summary</a:t>
            </a:r>
          </a:p>
        </p:txBody>
      </p:sp>
      <p:sp>
        <p:nvSpPr>
          <p:cNvPr id="3" name="Content Placeholder 2"/>
          <p:cNvSpPr>
            <a:spLocks noGrp="1"/>
          </p:cNvSpPr>
          <p:nvPr>
            <p:ph idx="1"/>
          </p:nvPr>
        </p:nvSpPr>
        <p:spPr/>
        <p:txBody>
          <a:bodyPr/>
          <a:lstStyle/>
          <a:p>
            <a:r>
              <a:rPr lang="en-US" dirty="0"/>
              <a:t>Dimension Reduction for Machine Learning</a:t>
            </a:r>
          </a:p>
          <a:p>
            <a:r>
              <a:rPr lang="en-US" dirty="0"/>
              <a:t>Linear and Nonlinear Dimension Reduction</a:t>
            </a:r>
          </a:p>
          <a:p>
            <a:r>
              <a:rPr lang="en-US" dirty="0"/>
              <a:t>Advantages and Disadvantages of </a:t>
            </a:r>
            <a:r>
              <a:rPr lang="en-US"/>
              <a:t>Dimension Reduction</a:t>
            </a:r>
            <a:endParaRPr lang="en-US" dirty="0"/>
          </a:p>
        </p:txBody>
      </p:sp>
    </p:spTree>
    <p:extLst>
      <p:ext uri="{BB962C8B-B14F-4D97-AF65-F5344CB8AC3E}">
        <p14:creationId xmlns:p14="http://schemas.microsoft.com/office/powerpoint/2010/main" val="43839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7738-C9D4-4DD5-BDDE-F9DFC2281160}"/>
              </a:ext>
            </a:extLst>
          </p:cNvPr>
          <p:cNvSpPr>
            <a:spLocks noGrp="1"/>
          </p:cNvSpPr>
          <p:nvPr>
            <p:ph type="title"/>
          </p:nvPr>
        </p:nvSpPr>
        <p:spPr/>
        <p:txBody>
          <a:bodyPr/>
          <a:lstStyle/>
          <a:p>
            <a:r>
              <a:rPr lang="en-US" dirty="0"/>
              <a:t>The Curse of Dimensionality</a:t>
            </a:r>
          </a:p>
        </p:txBody>
      </p:sp>
      <p:pic>
        <p:nvPicPr>
          <p:cNvPr id="1026" name="Picture 2" descr="https://images.deepai.org/glossary-terms/curse-of-dimensionality-61461.jpg">
            <a:extLst>
              <a:ext uri="{FF2B5EF4-FFF2-40B4-BE49-F238E27FC236}">
                <a16:creationId xmlns:a16="http://schemas.microsoft.com/office/drawing/2014/main" id="{0936D738-11A4-4BAF-A403-DDBFE5E39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429000"/>
            <a:ext cx="5537820" cy="220092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4B202FB2-4025-476E-9C8F-B6FB33C3BF01}"/>
              </a:ext>
            </a:extLst>
          </p:cNvPr>
          <p:cNvSpPr>
            <a:spLocks noGrp="1"/>
          </p:cNvSpPr>
          <p:nvPr>
            <p:ph idx="1"/>
          </p:nvPr>
        </p:nvSpPr>
        <p:spPr>
          <a:xfrm>
            <a:off x="457200" y="1600200"/>
            <a:ext cx="8229600" cy="4525963"/>
          </a:xfrm>
        </p:spPr>
        <p:txBody>
          <a:bodyPr/>
          <a:lstStyle/>
          <a:p>
            <a:r>
              <a:rPr lang="en-US" dirty="0">
                <a:solidFill>
                  <a:srgbClr val="C00000"/>
                </a:solidFill>
              </a:rPr>
              <a:t>Sparsity</a:t>
            </a:r>
            <a:r>
              <a:rPr lang="en-US" dirty="0"/>
              <a:t> of data in high dimensions</a:t>
            </a:r>
          </a:p>
          <a:p>
            <a:pPr lvl="1"/>
            <a:r>
              <a:rPr lang="en-US" dirty="0"/>
              <a:t>The volume of space grows exponentially as dimensionality increases</a:t>
            </a:r>
          </a:p>
          <a:p>
            <a:pPr lvl="1"/>
            <a:r>
              <a:rPr lang="en-US" dirty="0"/>
              <a:t>The data cannot keep up</a:t>
            </a:r>
          </a:p>
          <a:p>
            <a:pPr lvl="1"/>
            <a:r>
              <a:rPr lang="en-US" dirty="0"/>
              <a:t>Data become scarce in each region</a:t>
            </a:r>
          </a:p>
        </p:txBody>
      </p:sp>
    </p:spTree>
    <p:extLst>
      <p:ext uri="{BB962C8B-B14F-4D97-AF65-F5344CB8AC3E}">
        <p14:creationId xmlns:p14="http://schemas.microsoft.com/office/powerpoint/2010/main" val="130896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980E-8E6B-4175-98F5-6DB2EBA976ED}"/>
              </a:ext>
            </a:extLst>
          </p:cNvPr>
          <p:cNvSpPr>
            <a:spLocks noGrp="1"/>
          </p:cNvSpPr>
          <p:nvPr>
            <p:ph type="title"/>
          </p:nvPr>
        </p:nvSpPr>
        <p:spPr/>
        <p:txBody>
          <a:bodyPr/>
          <a:lstStyle/>
          <a:p>
            <a:r>
              <a:rPr lang="en-US" dirty="0"/>
              <a:t>Curse of Dimensionality (cont.)</a:t>
            </a:r>
          </a:p>
        </p:txBody>
      </p:sp>
      <p:sp>
        <p:nvSpPr>
          <p:cNvPr id="3" name="Content Placeholder 2">
            <a:extLst>
              <a:ext uri="{FF2B5EF4-FFF2-40B4-BE49-F238E27FC236}">
                <a16:creationId xmlns:a16="http://schemas.microsoft.com/office/drawing/2014/main" id="{3E792FBD-4073-4DD3-9967-4707B7CAD018}"/>
              </a:ext>
            </a:extLst>
          </p:cNvPr>
          <p:cNvSpPr>
            <a:spLocks noGrp="1"/>
          </p:cNvSpPr>
          <p:nvPr>
            <p:ph idx="1"/>
          </p:nvPr>
        </p:nvSpPr>
        <p:spPr>
          <a:xfrm>
            <a:off x="457200" y="1484784"/>
            <a:ext cx="8229600" cy="4641379"/>
          </a:xfrm>
        </p:spPr>
        <p:txBody>
          <a:bodyPr/>
          <a:lstStyle/>
          <a:p>
            <a:r>
              <a:rPr lang="en-US" dirty="0"/>
              <a:t>Closeness of Data</a:t>
            </a:r>
          </a:p>
          <a:p>
            <a:pPr lvl="1"/>
            <a:r>
              <a:rPr lang="en-US" dirty="0"/>
              <a:t>Data are more likely located at the corners of the feature space</a:t>
            </a:r>
          </a:p>
          <a:p>
            <a:pPr lvl="1"/>
            <a:r>
              <a:rPr lang="en-US" dirty="0"/>
              <a:t>How many corners?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Data at different corners seem very different</a:t>
            </a:r>
          </a:p>
        </p:txBody>
      </p:sp>
      <p:pic>
        <p:nvPicPr>
          <p:cNvPr id="4" name="Picture 3">
            <a:extLst>
              <a:ext uri="{FF2B5EF4-FFF2-40B4-BE49-F238E27FC236}">
                <a16:creationId xmlns:a16="http://schemas.microsoft.com/office/drawing/2014/main" id="{91D11CFE-F3BE-41AC-A515-C507A6DB57DE}"/>
              </a:ext>
            </a:extLst>
          </p:cNvPr>
          <p:cNvPicPr>
            <a:picLocks noChangeAspect="1"/>
          </p:cNvPicPr>
          <p:nvPr/>
        </p:nvPicPr>
        <p:blipFill>
          <a:blip r:embed="rId2"/>
          <a:stretch>
            <a:fillRect/>
          </a:stretch>
        </p:blipFill>
        <p:spPr>
          <a:xfrm>
            <a:off x="4860032" y="2624461"/>
            <a:ext cx="1403616" cy="1436449"/>
          </a:xfrm>
          <a:prstGeom prst="rect">
            <a:avLst/>
          </a:prstGeom>
        </p:spPr>
      </p:pic>
      <p:pic>
        <p:nvPicPr>
          <p:cNvPr id="5" name="Picture 4">
            <a:extLst>
              <a:ext uri="{FF2B5EF4-FFF2-40B4-BE49-F238E27FC236}">
                <a16:creationId xmlns:a16="http://schemas.microsoft.com/office/drawing/2014/main" id="{5E64A2D5-BBC0-4D88-B561-50BBF6599EE6}"/>
              </a:ext>
            </a:extLst>
          </p:cNvPr>
          <p:cNvPicPr>
            <a:picLocks noChangeAspect="1"/>
          </p:cNvPicPr>
          <p:nvPr/>
        </p:nvPicPr>
        <p:blipFill>
          <a:blip r:embed="rId3"/>
          <a:stretch>
            <a:fillRect/>
          </a:stretch>
        </p:blipFill>
        <p:spPr>
          <a:xfrm>
            <a:off x="508039" y="2876949"/>
            <a:ext cx="1107281" cy="1105667"/>
          </a:xfrm>
          <a:prstGeom prst="rect">
            <a:avLst/>
          </a:prstGeom>
        </p:spPr>
      </p:pic>
      <p:pic>
        <p:nvPicPr>
          <p:cNvPr id="6" name="Picture 5">
            <a:extLst>
              <a:ext uri="{FF2B5EF4-FFF2-40B4-BE49-F238E27FC236}">
                <a16:creationId xmlns:a16="http://schemas.microsoft.com/office/drawing/2014/main" id="{5C4EE150-ACD5-4806-AF4B-AD2A9598A463}"/>
              </a:ext>
            </a:extLst>
          </p:cNvPr>
          <p:cNvPicPr>
            <a:picLocks noChangeAspect="1"/>
          </p:cNvPicPr>
          <p:nvPr/>
        </p:nvPicPr>
        <p:blipFill>
          <a:blip r:embed="rId4"/>
          <a:stretch>
            <a:fillRect/>
          </a:stretch>
        </p:blipFill>
        <p:spPr>
          <a:xfrm>
            <a:off x="2779088" y="2897914"/>
            <a:ext cx="1114425" cy="1112800"/>
          </a:xfrm>
          <a:prstGeom prst="rect">
            <a:avLst/>
          </a:prstGeom>
        </p:spPr>
      </p:pic>
      <p:sp>
        <p:nvSpPr>
          <p:cNvPr id="7" name="TextBox 6">
            <a:extLst>
              <a:ext uri="{FF2B5EF4-FFF2-40B4-BE49-F238E27FC236}">
                <a16:creationId xmlns:a16="http://schemas.microsoft.com/office/drawing/2014/main" id="{D7F90CBA-A261-4266-816C-7BF11AC52742}"/>
              </a:ext>
            </a:extLst>
          </p:cNvPr>
          <p:cNvSpPr txBox="1"/>
          <p:nvPr/>
        </p:nvSpPr>
        <p:spPr>
          <a:xfrm>
            <a:off x="58038" y="4057327"/>
            <a:ext cx="2007281" cy="307777"/>
          </a:xfrm>
          <a:prstGeom prst="rect">
            <a:avLst/>
          </a:prstGeom>
          <a:noFill/>
        </p:spPr>
        <p:txBody>
          <a:bodyPr wrap="none" rtlCol="0">
            <a:spAutoFit/>
          </a:bodyPr>
          <a:lstStyle/>
          <a:p>
            <a:r>
              <a:rPr lang="en-US" sz="1400" dirty="0"/>
              <a:t>d = 2, corners = 4</a:t>
            </a:r>
          </a:p>
        </p:txBody>
      </p:sp>
      <p:sp>
        <p:nvSpPr>
          <p:cNvPr id="9" name="TextBox 8">
            <a:extLst>
              <a:ext uri="{FF2B5EF4-FFF2-40B4-BE49-F238E27FC236}">
                <a16:creationId xmlns:a16="http://schemas.microsoft.com/office/drawing/2014/main" id="{3C9C25F5-5CA1-4A39-95AD-224E5A7FCCB3}"/>
              </a:ext>
            </a:extLst>
          </p:cNvPr>
          <p:cNvSpPr txBox="1"/>
          <p:nvPr/>
        </p:nvSpPr>
        <p:spPr>
          <a:xfrm>
            <a:off x="2292106" y="4057326"/>
            <a:ext cx="2007281" cy="307777"/>
          </a:xfrm>
          <a:prstGeom prst="rect">
            <a:avLst/>
          </a:prstGeom>
          <a:noFill/>
        </p:spPr>
        <p:txBody>
          <a:bodyPr wrap="none" rtlCol="0">
            <a:spAutoFit/>
          </a:bodyPr>
          <a:lstStyle/>
          <a:p>
            <a:r>
              <a:rPr lang="en-US" sz="1400" dirty="0"/>
              <a:t>d = 3, corners = 8</a:t>
            </a:r>
          </a:p>
        </p:txBody>
      </p:sp>
      <p:sp>
        <p:nvSpPr>
          <p:cNvPr id="10" name="TextBox 9">
            <a:extLst>
              <a:ext uri="{FF2B5EF4-FFF2-40B4-BE49-F238E27FC236}">
                <a16:creationId xmlns:a16="http://schemas.microsoft.com/office/drawing/2014/main" id="{E8C3223D-F2E7-45B3-A091-382227323B57}"/>
              </a:ext>
            </a:extLst>
          </p:cNvPr>
          <p:cNvSpPr txBox="1"/>
          <p:nvPr/>
        </p:nvSpPr>
        <p:spPr>
          <a:xfrm>
            <a:off x="4427984" y="4041292"/>
            <a:ext cx="2263761" cy="307777"/>
          </a:xfrm>
          <a:prstGeom prst="rect">
            <a:avLst/>
          </a:prstGeom>
          <a:noFill/>
        </p:spPr>
        <p:txBody>
          <a:bodyPr wrap="none" rtlCol="0">
            <a:spAutoFit/>
          </a:bodyPr>
          <a:lstStyle/>
          <a:p>
            <a:r>
              <a:rPr lang="en-US" sz="1400" dirty="0"/>
              <a:t>d = 7, corners = 128</a:t>
            </a:r>
          </a:p>
        </p:txBody>
      </p:sp>
      <p:sp>
        <p:nvSpPr>
          <p:cNvPr id="11" name="TextBox 10">
            <a:extLst>
              <a:ext uri="{FF2B5EF4-FFF2-40B4-BE49-F238E27FC236}">
                <a16:creationId xmlns:a16="http://schemas.microsoft.com/office/drawing/2014/main" id="{D03D4F1F-6979-4E9C-A922-51B8F25093F5}"/>
              </a:ext>
            </a:extLst>
          </p:cNvPr>
          <p:cNvSpPr txBox="1"/>
          <p:nvPr/>
        </p:nvSpPr>
        <p:spPr>
          <a:xfrm>
            <a:off x="6697455" y="4041292"/>
            <a:ext cx="2518638" cy="307777"/>
          </a:xfrm>
          <a:prstGeom prst="rect">
            <a:avLst/>
          </a:prstGeom>
          <a:noFill/>
        </p:spPr>
        <p:txBody>
          <a:bodyPr wrap="none" rtlCol="0">
            <a:spAutoFit/>
          </a:bodyPr>
          <a:lstStyle/>
          <a:p>
            <a:r>
              <a:rPr lang="en-US" sz="1400" dirty="0"/>
              <a:t>d = 100, corners = 2</a:t>
            </a:r>
            <a:r>
              <a:rPr lang="en-US" sz="1400" baseline="30000" dirty="0"/>
              <a:t>100</a:t>
            </a:r>
          </a:p>
        </p:txBody>
      </p:sp>
      <p:sp>
        <p:nvSpPr>
          <p:cNvPr id="8" name="TextBox 7">
            <a:extLst>
              <a:ext uri="{FF2B5EF4-FFF2-40B4-BE49-F238E27FC236}">
                <a16:creationId xmlns:a16="http://schemas.microsoft.com/office/drawing/2014/main" id="{5B24197D-0AB0-446F-B89A-8662D38B41B2}"/>
              </a:ext>
            </a:extLst>
          </p:cNvPr>
          <p:cNvSpPr txBox="1"/>
          <p:nvPr/>
        </p:nvSpPr>
        <p:spPr>
          <a:xfrm>
            <a:off x="7840504" y="3019519"/>
            <a:ext cx="470000" cy="646331"/>
          </a:xfrm>
          <a:prstGeom prst="rect">
            <a:avLst/>
          </a:prstGeom>
          <a:noFill/>
        </p:spPr>
        <p:txBody>
          <a:bodyPr wrap="none" rtlCol="0">
            <a:spAutoFit/>
          </a:bodyPr>
          <a:lstStyle/>
          <a:p>
            <a:r>
              <a:rPr lang="en-US" sz="3600" dirty="0"/>
              <a:t>?</a:t>
            </a:r>
          </a:p>
        </p:txBody>
      </p:sp>
    </p:spTree>
    <p:extLst>
      <p:ext uri="{BB962C8B-B14F-4D97-AF65-F5344CB8AC3E}">
        <p14:creationId xmlns:p14="http://schemas.microsoft.com/office/powerpoint/2010/main" val="185202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812-3609-4D24-909F-359D6802BA07}"/>
              </a:ext>
            </a:extLst>
          </p:cNvPr>
          <p:cNvSpPr>
            <a:spLocks noGrp="1"/>
          </p:cNvSpPr>
          <p:nvPr>
            <p:ph type="title"/>
          </p:nvPr>
        </p:nvSpPr>
        <p:spPr/>
        <p:txBody>
          <a:bodyPr/>
          <a:lstStyle/>
          <a:p>
            <a:r>
              <a:rPr lang="en-US" dirty="0"/>
              <a:t>Why Dimension Reduction?</a:t>
            </a:r>
          </a:p>
        </p:txBody>
      </p:sp>
      <p:sp>
        <p:nvSpPr>
          <p:cNvPr id="3" name="Content Placeholder 2">
            <a:extLst>
              <a:ext uri="{FF2B5EF4-FFF2-40B4-BE49-F238E27FC236}">
                <a16:creationId xmlns:a16="http://schemas.microsoft.com/office/drawing/2014/main" id="{D8D9A835-8D87-4272-AEBC-9A834A60D5CB}"/>
              </a:ext>
            </a:extLst>
          </p:cNvPr>
          <p:cNvSpPr>
            <a:spLocks noGrp="1"/>
          </p:cNvSpPr>
          <p:nvPr>
            <p:ph idx="1"/>
          </p:nvPr>
        </p:nvSpPr>
        <p:spPr/>
        <p:txBody>
          <a:bodyPr/>
          <a:lstStyle/>
          <a:p>
            <a:r>
              <a:rPr lang="en-US" dirty="0"/>
              <a:t>Insight</a:t>
            </a:r>
          </a:p>
          <a:p>
            <a:pPr lvl="1"/>
            <a:r>
              <a:rPr lang="en-US" dirty="0"/>
              <a:t>Discover true underlying variables</a:t>
            </a:r>
          </a:p>
          <a:p>
            <a:r>
              <a:rPr lang="en-US" dirty="0"/>
              <a:t>Visualization</a:t>
            </a:r>
          </a:p>
          <a:p>
            <a:pPr lvl="1"/>
            <a:r>
              <a:rPr lang="en-US" dirty="0"/>
              <a:t>Projection of high-dimensional data points onto 2D or 3D space</a:t>
            </a:r>
          </a:p>
          <a:p>
            <a:r>
              <a:rPr lang="en-US" dirty="0"/>
              <a:t>Data Compression</a:t>
            </a:r>
          </a:p>
          <a:p>
            <a:pPr lvl="1"/>
            <a:r>
              <a:rPr lang="en-US" dirty="0"/>
              <a:t>Efficient Storage and Retrieval</a:t>
            </a:r>
          </a:p>
          <a:p>
            <a:r>
              <a:rPr lang="en-US" dirty="0"/>
              <a:t>Denoising</a:t>
            </a:r>
          </a:p>
          <a:p>
            <a:pPr lvl="1"/>
            <a:r>
              <a:rPr lang="en-US" dirty="0"/>
              <a:t>Remove Noise</a:t>
            </a:r>
          </a:p>
        </p:txBody>
      </p:sp>
    </p:spTree>
    <p:extLst>
      <p:ext uri="{BB962C8B-B14F-4D97-AF65-F5344CB8AC3E}">
        <p14:creationId xmlns:p14="http://schemas.microsoft.com/office/powerpoint/2010/main" val="177832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223B-E956-418A-9864-C0F71EB55035}"/>
              </a:ext>
            </a:extLst>
          </p:cNvPr>
          <p:cNvSpPr>
            <a:spLocks noGrp="1"/>
          </p:cNvSpPr>
          <p:nvPr>
            <p:ph type="title"/>
          </p:nvPr>
        </p:nvSpPr>
        <p:spPr/>
        <p:txBody>
          <a:bodyPr/>
          <a:lstStyle/>
          <a:p>
            <a:r>
              <a:rPr lang="en-US" dirty="0"/>
              <a:t>Observed Dimensionality vs. True Dimensionality</a:t>
            </a:r>
          </a:p>
        </p:txBody>
      </p:sp>
      <p:sp>
        <p:nvSpPr>
          <p:cNvPr id="3" name="Content Placeholder 2">
            <a:extLst>
              <a:ext uri="{FF2B5EF4-FFF2-40B4-BE49-F238E27FC236}">
                <a16:creationId xmlns:a16="http://schemas.microsoft.com/office/drawing/2014/main" id="{6E62E3AA-BE48-477F-9C65-755D60CF3C01}"/>
              </a:ext>
            </a:extLst>
          </p:cNvPr>
          <p:cNvSpPr>
            <a:spLocks noGrp="1"/>
          </p:cNvSpPr>
          <p:nvPr>
            <p:ph idx="1"/>
          </p:nvPr>
        </p:nvSpPr>
        <p:spPr>
          <a:xfrm>
            <a:off x="169168" y="1600200"/>
            <a:ext cx="4114800" cy="4525963"/>
          </a:xfrm>
        </p:spPr>
        <p:txBody>
          <a:bodyPr/>
          <a:lstStyle/>
          <a:p>
            <a:r>
              <a:rPr lang="en-US" sz="2400" dirty="0"/>
              <a:t>Data points of a house</a:t>
            </a:r>
          </a:p>
          <a:p>
            <a:pPr lvl="1"/>
            <a:r>
              <a:rPr lang="en-US" sz="2000" dirty="0"/>
              <a:t>X1: Sale price</a:t>
            </a:r>
          </a:p>
          <a:p>
            <a:pPr lvl="1"/>
            <a:r>
              <a:rPr lang="en-US" sz="2000" dirty="0"/>
              <a:t>X2: Number of bedrooms</a:t>
            </a:r>
          </a:p>
          <a:p>
            <a:pPr lvl="1"/>
            <a:r>
              <a:rPr lang="en-US" sz="2000" dirty="0"/>
              <a:t>X3: Number of bathrooms</a:t>
            </a:r>
          </a:p>
          <a:p>
            <a:pPr lvl="1"/>
            <a:r>
              <a:rPr lang="en-US" sz="2000" dirty="0"/>
              <a:t>X4: Electricity bill</a:t>
            </a:r>
          </a:p>
          <a:p>
            <a:pPr lvl="1"/>
            <a:r>
              <a:rPr lang="en-US" sz="2000" dirty="0"/>
              <a:t>X5: Property tax</a:t>
            </a:r>
          </a:p>
          <a:p>
            <a:pPr marL="457200" lvl="1" indent="0">
              <a:buNone/>
            </a:pPr>
            <a:endParaRPr lang="en-US" dirty="0"/>
          </a:p>
        </p:txBody>
      </p:sp>
      <p:sp>
        <p:nvSpPr>
          <p:cNvPr id="4" name="Content Placeholder 2">
            <a:extLst>
              <a:ext uri="{FF2B5EF4-FFF2-40B4-BE49-F238E27FC236}">
                <a16:creationId xmlns:a16="http://schemas.microsoft.com/office/drawing/2014/main" id="{F276A9A4-2523-4361-8C95-8F064D94180B}"/>
              </a:ext>
            </a:extLst>
          </p:cNvPr>
          <p:cNvSpPr txBox="1">
            <a:spLocks/>
          </p:cNvSpPr>
          <p:nvPr/>
        </p:nvSpPr>
        <p:spPr bwMode="auto">
          <a:xfrm>
            <a:off x="4427984" y="1600199"/>
            <a:ext cx="454684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en-US" sz="2400" kern="0" dirty="0"/>
              <a:t>Data points of geographic areas</a:t>
            </a:r>
          </a:p>
          <a:p>
            <a:pPr lvl="1"/>
            <a:r>
              <a:rPr lang="en-US" sz="2000" b="0" kern="0" dirty="0"/>
              <a:t>X1: # of skidding accidents</a:t>
            </a:r>
          </a:p>
          <a:p>
            <a:pPr lvl="1"/>
            <a:r>
              <a:rPr lang="en-US" sz="2000" b="0" kern="0" dirty="0"/>
              <a:t>X2: # of burst water pipes</a:t>
            </a:r>
          </a:p>
          <a:p>
            <a:pPr lvl="1"/>
            <a:r>
              <a:rPr lang="en-US" sz="2000" b="0" kern="0" dirty="0"/>
              <a:t>X3: Snow-plow expenditures</a:t>
            </a:r>
          </a:p>
          <a:p>
            <a:pPr lvl="1"/>
            <a:r>
              <a:rPr lang="en-US" sz="2000" b="0" kern="0" dirty="0"/>
              <a:t>X4: # of school closures</a:t>
            </a:r>
          </a:p>
          <a:p>
            <a:pPr lvl="1"/>
            <a:r>
              <a:rPr lang="en-US" sz="2000" b="0" kern="0" dirty="0"/>
              <a:t>X5: # of patients with heat stroke</a:t>
            </a:r>
          </a:p>
          <a:p>
            <a:pPr marL="457200" lvl="1" indent="0">
              <a:buFontTx/>
              <a:buNone/>
            </a:pPr>
            <a:endParaRPr lang="en-US" b="0" kern="0" dirty="0"/>
          </a:p>
        </p:txBody>
      </p:sp>
      <p:sp>
        <p:nvSpPr>
          <p:cNvPr id="6" name="TextBox 5">
            <a:extLst>
              <a:ext uri="{FF2B5EF4-FFF2-40B4-BE49-F238E27FC236}">
                <a16:creationId xmlns:a16="http://schemas.microsoft.com/office/drawing/2014/main" id="{E7E87FE2-4147-4F4D-AB47-C1448C9B2699}"/>
              </a:ext>
            </a:extLst>
          </p:cNvPr>
          <p:cNvSpPr txBox="1"/>
          <p:nvPr/>
        </p:nvSpPr>
        <p:spPr>
          <a:xfrm>
            <a:off x="1187624" y="5013176"/>
            <a:ext cx="1720343" cy="369332"/>
          </a:xfrm>
          <a:prstGeom prst="rect">
            <a:avLst/>
          </a:prstGeom>
          <a:noFill/>
        </p:spPr>
        <p:txBody>
          <a:bodyPr wrap="none" rtlCol="0">
            <a:spAutoFit/>
          </a:bodyPr>
          <a:lstStyle/>
          <a:p>
            <a:r>
              <a:rPr lang="en-US" dirty="0">
                <a:solidFill>
                  <a:srgbClr val="C00000"/>
                </a:solidFill>
              </a:rPr>
              <a:t>House size?</a:t>
            </a:r>
          </a:p>
        </p:txBody>
      </p:sp>
      <p:sp>
        <p:nvSpPr>
          <p:cNvPr id="7" name="TextBox 6">
            <a:extLst>
              <a:ext uri="{FF2B5EF4-FFF2-40B4-BE49-F238E27FC236}">
                <a16:creationId xmlns:a16="http://schemas.microsoft.com/office/drawing/2014/main" id="{DC4247A7-2955-4AF1-B799-219CEBC24A32}"/>
              </a:ext>
            </a:extLst>
          </p:cNvPr>
          <p:cNvSpPr txBox="1"/>
          <p:nvPr/>
        </p:nvSpPr>
        <p:spPr>
          <a:xfrm>
            <a:off x="5697767" y="5013176"/>
            <a:ext cx="2007281" cy="369332"/>
          </a:xfrm>
          <a:prstGeom prst="rect">
            <a:avLst/>
          </a:prstGeom>
          <a:noFill/>
        </p:spPr>
        <p:txBody>
          <a:bodyPr wrap="none" rtlCol="0">
            <a:spAutoFit/>
          </a:bodyPr>
          <a:lstStyle/>
          <a:p>
            <a:r>
              <a:rPr lang="en-US" dirty="0">
                <a:solidFill>
                  <a:srgbClr val="C00000"/>
                </a:solidFill>
              </a:rPr>
              <a:t>Temperature?</a:t>
            </a:r>
          </a:p>
        </p:txBody>
      </p:sp>
    </p:spTree>
    <p:extLst>
      <p:ext uri="{BB962C8B-B14F-4D97-AF65-F5344CB8AC3E}">
        <p14:creationId xmlns:p14="http://schemas.microsoft.com/office/powerpoint/2010/main" val="313647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EEC9-DEC2-4952-A0FD-AAE271D39D3A}"/>
              </a:ext>
            </a:extLst>
          </p:cNvPr>
          <p:cNvSpPr>
            <a:spLocks noGrp="1"/>
          </p:cNvSpPr>
          <p:nvPr>
            <p:ph type="title"/>
          </p:nvPr>
        </p:nvSpPr>
        <p:spPr/>
        <p:txBody>
          <a:bodyPr/>
          <a:lstStyle/>
          <a:p>
            <a:r>
              <a:rPr lang="en-US" dirty="0"/>
              <a:t>Observed Dimensionality vs. True Dimensionality</a:t>
            </a:r>
          </a:p>
        </p:txBody>
      </p:sp>
      <p:sp>
        <p:nvSpPr>
          <p:cNvPr id="3" name="Content Placeholder 2">
            <a:extLst>
              <a:ext uri="{FF2B5EF4-FFF2-40B4-BE49-F238E27FC236}">
                <a16:creationId xmlns:a16="http://schemas.microsoft.com/office/drawing/2014/main" id="{70A03307-2A31-43EE-A9E7-CB84D6D414CC}"/>
              </a:ext>
            </a:extLst>
          </p:cNvPr>
          <p:cNvSpPr>
            <a:spLocks noGrp="1"/>
          </p:cNvSpPr>
          <p:nvPr>
            <p:ph idx="1"/>
          </p:nvPr>
        </p:nvSpPr>
        <p:spPr>
          <a:xfrm>
            <a:off x="1156593" y="1456184"/>
            <a:ext cx="3168352" cy="676672"/>
          </a:xfrm>
        </p:spPr>
        <p:txBody>
          <a:bodyPr/>
          <a:lstStyle/>
          <a:p>
            <a:pPr marL="0" indent="0" algn="ctr">
              <a:buNone/>
            </a:pPr>
            <a:r>
              <a:rPr lang="en-US" dirty="0"/>
              <a:t>28x28 = 784 pixels (Observed Dimensionality)</a:t>
            </a:r>
          </a:p>
        </p:txBody>
      </p:sp>
      <p:pic>
        <p:nvPicPr>
          <p:cNvPr id="6" name="Picture 5">
            <a:extLst>
              <a:ext uri="{FF2B5EF4-FFF2-40B4-BE49-F238E27FC236}">
                <a16:creationId xmlns:a16="http://schemas.microsoft.com/office/drawing/2014/main" id="{B434EE4C-5F47-42BF-912B-840F57559A81}"/>
              </a:ext>
            </a:extLst>
          </p:cNvPr>
          <p:cNvPicPr>
            <a:picLocks noChangeAspect="1"/>
          </p:cNvPicPr>
          <p:nvPr/>
        </p:nvPicPr>
        <p:blipFill>
          <a:blip r:embed="rId2"/>
          <a:stretch>
            <a:fillRect/>
          </a:stretch>
        </p:blipFill>
        <p:spPr>
          <a:xfrm>
            <a:off x="1259632" y="2246268"/>
            <a:ext cx="2962275" cy="3028950"/>
          </a:xfrm>
          <a:prstGeom prst="rect">
            <a:avLst/>
          </a:prstGeom>
        </p:spPr>
      </p:pic>
      <p:pic>
        <p:nvPicPr>
          <p:cNvPr id="7" name="Picture 6">
            <a:extLst>
              <a:ext uri="{FF2B5EF4-FFF2-40B4-BE49-F238E27FC236}">
                <a16:creationId xmlns:a16="http://schemas.microsoft.com/office/drawing/2014/main" id="{57724460-EF45-42B7-ADFD-02367B3A3CF6}"/>
              </a:ext>
            </a:extLst>
          </p:cNvPr>
          <p:cNvPicPr>
            <a:picLocks noChangeAspect="1"/>
          </p:cNvPicPr>
          <p:nvPr/>
        </p:nvPicPr>
        <p:blipFill>
          <a:blip r:embed="rId3"/>
          <a:stretch>
            <a:fillRect/>
          </a:stretch>
        </p:blipFill>
        <p:spPr>
          <a:xfrm>
            <a:off x="4922095" y="2228850"/>
            <a:ext cx="3034281" cy="3094322"/>
          </a:xfrm>
          <a:prstGeom prst="rect">
            <a:avLst/>
          </a:prstGeom>
        </p:spPr>
      </p:pic>
      <p:sp>
        <p:nvSpPr>
          <p:cNvPr id="8" name="Content Placeholder 2">
            <a:extLst>
              <a:ext uri="{FF2B5EF4-FFF2-40B4-BE49-F238E27FC236}">
                <a16:creationId xmlns:a16="http://schemas.microsoft.com/office/drawing/2014/main" id="{4BFD04A9-8413-45D7-B64E-6F7E0FEFA5E7}"/>
              </a:ext>
            </a:extLst>
          </p:cNvPr>
          <p:cNvSpPr txBox="1">
            <a:spLocks/>
          </p:cNvSpPr>
          <p:nvPr/>
        </p:nvSpPr>
        <p:spPr bwMode="auto">
          <a:xfrm>
            <a:off x="5317938" y="1582782"/>
            <a:ext cx="2350405" cy="4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marL="0" indent="0">
              <a:buFont typeface="Wingdings" pitchFamily="2" charset="2"/>
              <a:buNone/>
            </a:pPr>
            <a:r>
              <a:rPr lang="en-US" kern="0" dirty="0"/>
              <a:t>True Dimensionality</a:t>
            </a:r>
          </a:p>
        </p:txBody>
      </p:sp>
    </p:spTree>
    <p:extLst>
      <p:ext uri="{BB962C8B-B14F-4D97-AF65-F5344CB8AC3E}">
        <p14:creationId xmlns:p14="http://schemas.microsoft.com/office/powerpoint/2010/main" val="43488567"/>
      </p:ext>
    </p:extLst>
  </p:cSld>
  <p:clrMapOvr>
    <a:masterClrMapping/>
  </p:clrMapOvr>
</p:sld>
</file>

<file path=ppt/theme/theme1.xml><?xml version="1.0" encoding="utf-8"?>
<a:theme xmlns:a="http://schemas.openxmlformats.org/drawingml/2006/main" name="17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enutzerdefiniertes 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17_habv</Template>
  <TotalTime>34104</TotalTime>
  <Words>1289</Words>
  <Application>Microsoft Office PowerPoint</Application>
  <PresentationFormat>On-screen Show (4:3)</PresentationFormat>
  <Paragraphs>298</Paragraphs>
  <Slides>45</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45</vt:i4>
      </vt:variant>
    </vt:vector>
  </HeadingPairs>
  <TitlesOfParts>
    <vt:vector size="58" baseType="lpstr">
      <vt:lpstr>Open Sans</vt:lpstr>
      <vt:lpstr>PT Sans</vt:lpstr>
      <vt:lpstr>Roboto</vt:lpstr>
      <vt:lpstr>SimSun</vt:lpstr>
      <vt:lpstr>Arial</vt:lpstr>
      <vt:lpstr>Calibri</vt:lpstr>
      <vt:lpstr>Cambria Math</vt:lpstr>
      <vt:lpstr>Helvetica</vt:lpstr>
      <vt:lpstr>Times New Roman</vt:lpstr>
      <vt:lpstr>Verdana</vt:lpstr>
      <vt:lpstr>Wingdings</vt:lpstr>
      <vt:lpstr>17_habv</vt:lpstr>
      <vt:lpstr>Benutzerdefiniertes Design</vt:lpstr>
      <vt:lpstr>PowerPoint Presentation</vt:lpstr>
      <vt:lpstr>Agenda</vt:lpstr>
      <vt:lpstr>Motivation of Dimensionality Reduction</vt:lpstr>
      <vt:lpstr>Dimensionality Reduction</vt:lpstr>
      <vt:lpstr>The Curse of Dimensionality</vt:lpstr>
      <vt:lpstr>Curse of Dimensionality (cont.)</vt:lpstr>
      <vt:lpstr>Why Dimension Reduction?</vt:lpstr>
      <vt:lpstr>Observed Dimensionality vs. True Dimensionality</vt:lpstr>
      <vt:lpstr>Observed Dimensionality vs. True Dimensionality</vt:lpstr>
      <vt:lpstr>Demo: Dimension Reduction</vt:lpstr>
      <vt:lpstr>Agenda</vt:lpstr>
      <vt:lpstr>Principle Component Analysis (PCA)</vt:lpstr>
      <vt:lpstr>The View of Principle Components</vt:lpstr>
      <vt:lpstr>Computation of PCA</vt:lpstr>
      <vt:lpstr>Alternative Computation of PCA</vt:lpstr>
      <vt:lpstr>Equivalent Views of PCA</vt:lpstr>
      <vt:lpstr>How many dimensions?</vt:lpstr>
      <vt:lpstr>How many dimensions?</vt:lpstr>
      <vt:lpstr>Sparse PCA </vt:lpstr>
      <vt:lpstr>Sparse PCA on Gene Expression Data</vt:lpstr>
      <vt:lpstr>Demo: Sparse PCA</vt:lpstr>
      <vt:lpstr>Logistic PCA</vt:lpstr>
      <vt:lpstr>Robust PCA</vt:lpstr>
      <vt:lpstr>Agenda</vt:lpstr>
      <vt:lpstr>Linear Discriminant Analysis (LDA)</vt:lpstr>
      <vt:lpstr>Mathematical Formulation of LDA</vt:lpstr>
      <vt:lpstr>Disadvantages of LDA</vt:lpstr>
      <vt:lpstr>Demo: PCA vs. LDA</vt:lpstr>
      <vt:lpstr>Agenda</vt:lpstr>
      <vt:lpstr>Kernel PCA</vt:lpstr>
      <vt:lpstr>Demo: Kernel PCA vs. PCA</vt:lpstr>
      <vt:lpstr>Kernel LDA</vt:lpstr>
      <vt:lpstr>ISOMAP</vt:lpstr>
      <vt:lpstr>Autoencoder</vt:lpstr>
      <vt:lpstr>Training of Autoencoder</vt:lpstr>
      <vt:lpstr>Denoise Autoencoder</vt:lpstr>
      <vt:lpstr>Agenda</vt:lpstr>
      <vt:lpstr>Eigenfaces</vt:lpstr>
      <vt:lpstr>Eigenfaces</vt:lpstr>
      <vt:lpstr>Demo: Eigenfaces</vt:lpstr>
      <vt:lpstr>Analysis of Pokemon’s</vt:lpstr>
      <vt:lpstr>Quantitative Finance</vt:lpstr>
      <vt:lpstr>Human Genome</vt:lpstr>
      <vt:lpstr>Advantages and Disadvantages of Dimensionality Reduction</vt:lpstr>
      <vt:lpstr>Summary</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yaohang@cs.odu.edu</dc:creator>
  <cp:lastModifiedBy>Yaohang Li</cp:lastModifiedBy>
  <cp:revision>1506</cp:revision>
  <cp:lastPrinted>2012-01-06T11:37:45Z</cp:lastPrinted>
  <dcterms:created xsi:type="dcterms:W3CDTF">2006-04-22T09:23:14Z</dcterms:created>
  <dcterms:modified xsi:type="dcterms:W3CDTF">2020-06-18T03:17:02Z</dcterms:modified>
</cp:coreProperties>
</file>