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5"/>
  </p:notesMasterIdLst>
  <p:handoutMasterIdLst>
    <p:handoutMasterId r:id="rId46"/>
  </p:handoutMasterIdLst>
  <p:sldIdLst>
    <p:sldId id="903" r:id="rId3"/>
    <p:sldId id="1069" r:id="rId4"/>
    <p:sldId id="1102" r:id="rId5"/>
    <p:sldId id="1097" r:id="rId6"/>
    <p:sldId id="1098" r:id="rId7"/>
    <p:sldId id="1131" r:id="rId8"/>
    <p:sldId id="1101" r:id="rId9"/>
    <p:sldId id="1130" r:id="rId10"/>
    <p:sldId id="1129" r:id="rId11"/>
    <p:sldId id="1095" r:id="rId12"/>
    <p:sldId id="1127" r:id="rId13"/>
    <p:sldId id="1128" r:id="rId14"/>
    <p:sldId id="1132" r:id="rId15"/>
    <p:sldId id="1099" r:id="rId16"/>
    <p:sldId id="1116" r:id="rId17"/>
    <p:sldId id="1100" r:id="rId18"/>
    <p:sldId id="1107" r:id="rId19"/>
    <p:sldId id="1117" r:id="rId20"/>
    <p:sldId id="1118" r:id="rId21"/>
    <p:sldId id="1119" r:id="rId22"/>
    <p:sldId id="1134" r:id="rId23"/>
    <p:sldId id="1115" r:id="rId24"/>
    <p:sldId id="1114" r:id="rId25"/>
    <p:sldId id="1120" r:id="rId26"/>
    <p:sldId id="1121" r:id="rId27"/>
    <p:sldId id="1123" r:id="rId28"/>
    <p:sldId id="1122" r:id="rId29"/>
    <p:sldId id="1124" r:id="rId30"/>
    <p:sldId id="1112" r:id="rId31"/>
    <p:sldId id="1133" r:id="rId32"/>
    <p:sldId id="1125" r:id="rId33"/>
    <p:sldId id="1110" r:id="rId34"/>
    <p:sldId id="1109" r:id="rId35"/>
    <p:sldId id="1111" r:id="rId36"/>
    <p:sldId id="1126" r:id="rId37"/>
    <p:sldId id="1104" r:id="rId38"/>
    <p:sldId id="1103" r:id="rId39"/>
    <p:sldId id="1108" r:id="rId40"/>
    <p:sldId id="1106" r:id="rId41"/>
    <p:sldId id="1105" r:id="rId42"/>
    <p:sldId id="1113" r:id="rId43"/>
    <p:sldId id="872" r:id="rId4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14" autoAdjust="0"/>
  </p:normalViewPr>
  <p:slideViewPr>
    <p:cSldViewPr>
      <p:cViewPr varScale="1">
        <p:scale>
          <a:sx n="98" d="100"/>
          <a:sy n="98" d="100"/>
        </p:scale>
        <p:origin x="19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nt\1%20Project\Practice\score%20sta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Result</a:t>
            </a:r>
            <a:r>
              <a:rPr lang="en-US" baseline="0"/>
              <a:t> Statistics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'score stats'!$B$1</c:f>
              <c:strCache>
                <c:ptCount val="1"/>
                <c:pt idx="0">
                  <c:v>Rank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'score stats'!$A$2:$A$9</c:f>
              <c:numCache>
                <c:formatCode>General</c:formatCode>
                <c:ptCount val="8"/>
                <c:pt idx="0">
                  <c:v>0.42565999999999998</c:v>
                </c:pt>
                <c:pt idx="1">
                  <c:v>0.18078</c:v>
                </c:pt>
                <c:pt idx="2">
                  <c:v>0.16716</c:v>
                </c:pt>
                <c:pt idx="3">
                  <c:v>0.12665000000000001</c:v>
                </c:pt>
                <c:pt idx="4">
                  <c:v>0.12041</c:v>
                </c:pt>
                <c:pt idx="5">
                  <c:v>0.11747</c:v>
                </c:pt>
                <c:pt idx="6">
                  <c:v>0.11619</c:v>
                </c:pt>
                <c:pt idx="7">
                  <c:v>0.11501</c:v>
                </c:pt>
              </c:numCache>
            </c:numRef>
          </c:cat>
          <c:val>
            <c:numRef>
              <c:f>'score stats'!$B$2:$B$9</c:f>
              <c:numCache>
                <c:formatCode>General</c:formatCode>
                <c:ptCount val="8"/>
                <c:pt idx="0">
                  <c:v>4290</c:v>
                </c:pt>
                <c:pt idx="1">
                  <c:v>3570</c:v>
                </c:pt>
                <c:pt idx="2">
                  <c:v>3320</c:v>
                </c:pt>
                <c:pt idx="3">
                  <c:v>1450</c:v>
                </c:pt>
                <c:pt idx="4">
                  <c:v>925</c:v>
                </c:pt>
                <c:pt idx="5">
                  <c:v>680</c:v>
                </c:pt>
                <c:pt idx="6">
                  <c:v>533</c:v>
                </c:pt>
                <c:pt idx="7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5-4E7C-942C-DCA9C3BDD82F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5798496"/>
        <c:axId val="383748080"/>
      </c:barChart>
      <c:lineChart>
        <c:grouping val="standard"/>
        <c:varyColors val="0"/>
        <c:ser>
          <c:idx val="1"/>
          <c:order val="1"/>
          <c:tx>
            <c:strRef>
              <c:f>'score stats'!$C$1</c:f>
              <c:strCache>
                <c:ptCount val="1"/>
                <c:pt idx="0">
                  <c:v>Percentile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25-4E7C-942C-DCA9C3BDD8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'score stats'!$A$2:$A$9</c:f>
              <c:numCache>
                <c:formatCode>General</c:formatCode>
                <c:ptCount val="8"/>
                <c:pt idx="0">
                  <c:v>0.42565999999999998</c:v>
                </c:pt>
                <c:pt idx="1">
                  <c:v>0.18078</c:v>
                </c:pt>
                <c:pt idx="2">
                  <c:v>0.16716</c:v>
                </c:pt>
                <c:pt idx="3">
                  <c:v>0.12665000000000001</c:v>
                </c:pt>
                <c:pt idx="4">
                  <c:v>0.12041</c:v>
                </c:pt>
                <c:pt idx="5">
                  <c:v>0.11747</c:v>
                </c:pt>
                <c:pt idx="6">
                  <c:v>0.11619</c:v>
                </c:pt>
                <c:pt idx="7">
                  <c:v>0.11501</c:v>
                </c:pt>
              </c:numCache>
            </c:numRef>
          </c:cat>
          <c:val>
            <c:numRef>
              <c:f>'score stats'!$C$2:$C$9</c:f>
              <c:numCache>
                <c:formatCode>0%</c:formatCode>
                <c:ptCount val="8"/>
                <c:pt idx="0">
                  <c:v>0.06</c:v>
                </c:pt>
                <c:pt idx="1">
                  <c:v>0.25</c:v>
                </c:pt>
                <c:pt idx="2">
                  <c:v>0.3</c:v>
                </c:pt>
                <c:pt idx="3">
                  <c:v>0.7</c:v>
                </c:pt>
                <c:pt idx="4">
                  <c:v>0.79</c:v>
                </c:pt>
                <c:pt idx="5">
                  <c:v>0.85</c:v>
                </c:pt>
                <c:pt idx="6">
                  <c:v>0.89</c:v>
                </c:pt>
                <c:pt idx="7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25-4E7C-942C-DCA9C3BDD8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3747520"/>
        <c:axId val="383750320"/>
      </c:lineChart>
      <c:catAx>
        <c:axId val="27579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748080"/>
        <c:crosses val="autoZero"/>
        <c:auto val="1"/>
        <c:lblAlgn val="ctr"/>
        <c:lblOffset val="100"/>
        <c:noMultiLvlLbl val="0"/>
      </c:catAx>
      <c:valAx>
        <c:axId val="383748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Leaderboard</a:t>
                </a:r>
                <a:r>
                  <a:rPr lang="en-US" baseline="0" dirty="0"/>
                  <a:t> rank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798496"/>
        <c:crosses val="autoZero"/>
        <c:crossBetween val="between"/>
      </c:valAx>
      <c:valAx>
        <c:axId val="3837503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747520"/>
        <c:crosses val="max"/>
        <c:crossBetween val="between"/>
      </c:valAx>
      <c:catAx>
        <c:axId val="38374752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38375032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027C4ED-725F-4FF8-9CD9-2D6D7C13786D}" type="datetimeFigureOut">
              <a:rPr lang="de-DE"/>
              <a:pPr>
                <a:defRPr/>
              </a:pPr>
              <a:t>08.07.2020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C2B71-5939-4CEB-8080-0C9C16B0D26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914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5F43B7F4-7E80-40AC-BFA7-82B2571ADA2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184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LDA: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Latent Dirichlet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3B7F4-7E80-40AC-BFA7-82B2571ADA2A}" type="slidenum">
              <a:rPr lang="de-DE" altLang="en-US" smtClean="0"/>
              <a:pPr/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7569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11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013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942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019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710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62D77-78F7-4CD9-B9E8-8AC25B2D0E5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693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880A-36B6-4D6E-A1BD-B8CCDF3E37C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3665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43201-116F-4E8F-814D-325A268A4C3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597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1DDD0-441C-490C-BF21-C9DD72FC5CD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16606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461F5-2EEA-4C0C-8804-A85B99C8E42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4906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44471-98CA-45B0-BF5E-A1445F7991F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23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660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114F1-A0CB-4131-9BC0-51F0FE9276F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201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BD0BB-E54C-49E0-B1DD-8C8F76C019D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2484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86C9A-3726-47D6-A5C5-5A9208551CA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3157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04C5B-0188-4B35-9801-E1096CA7FB6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6021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66A22-3FDC-47BA-B1F4-03968A7F3A3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80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646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546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1027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485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414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27585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5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This section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de-DE" altLang="en-US" sz="1000" b="0"/>
              <a:t>- </a:t>
            </a:r>
            <a:fld id="{2B74D56E-DC23-42CC-840C-8FEDE5C92694}" type="slidenum">
              <a:rPr lang="de-DE" altLang="en-US" sz="1000" b="0"/>
              <a:pPr eaLnBrk="1" hangingPunct="1"/>
              <a:t>‹#›</a:t>
            </a:fld>
            <a:r>
              <a:rPr lang="de-DE" altLang="en-US" sz="1000" b="0"/>
              <a:t> -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7EE55EDD-345D-4566-90F4-05F3A90D78B5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ohang@cs.odu.edu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9"/>
          <p:cNvSpPr>
            <a:spLocks noChangeArrowheads="1"/>
          </p:cNvSpPr>
          <p:nvPr/>
        </p:nvSpPr>
        <p:spPr bwMode="auto">
          <a:xfrm>
            <a:off x="695325" y="3962400"/>
            <a:ext cx="77533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ea typeface="SimSun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en-US" sz="2000" b="0" dirty="0"/>
              <a:t>By Yaohang Li, Ph.D.</a:t>
            </a:r>
            <a:br>
              <a:rPr lang="en-US" altLang="en-US" sz="2000" b="0" dirty="0"/>
            </a:br>
            <a:r>
              <a:rPr lang="en-US" altLang="en-US" sz="2000" b="0" dirty="0"/>
              <a:t>Department of Computer Science</a:t>
            </a:r>
            <a:br>
              <a:rPr lang="en-US" altLang="en-US" sz="2000" b="0" dirty="0"/>
            </a:br>
            <a:r>
              <a:rPr lang="en-US" altLang="en-US" sz="2000" b="0" dirty="0"/>
              <a:t>Old Dominion University</a:t>
            </a:r>
            <a:br>
              <a:rPr lang="en-US" altLang="en-US" sz="2000" b="0" dirty="0"/>
            </a:br>
            <a:r>
              <a:rPr lang="en-US" altLang="en-US" sz="2000" b="0" dirty="0">
                <a:hlinkClick r:id="rId2"/>
              </a:rPr>
              <a:t>yaohang@cs.odu.edu</a:t>
            </a:r>
            <a:r>
              <a:rPr lang="en-US" altLang="en-US" sz="2000" b="0" dirty="0"/>
              <a:t> </a:t>
            </a:r>
            <a:endParaRPr lang="en-US" altLang="zh-CN" sz="1800" b="0" u="sng" dirty="0">
              <a:ea typeface="SimSun" panose="02010600030101010101" pitchFamily="2" charset="-122"/>
            </a:endParaRPr>
          </a:p>
        </p:txBody>
      </p:sp>
      <p:sp>
        <p:nvSpPr>
          <p:cNvPr id="4099" name="Rectangle 20"/>
          <p:cNvSpPr>
            <a:spLocks noChangeArrowheads="1"/>
          </p:cNvSpPr>
          <p:nvPr/>
        </p:nvSpPr>
        <p:spPr bwMode="auto">
          <a:xfrm>
            <a:off x="1812260" y="1556792"/>
            <a:ext cx="546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4000" dirty="0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rPr>
              <a:t>Feature Representation,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4000" dirty="0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rPr>
              <a:t>Extraction, and Selection</a:t>
            </a:r>
          </a:p>
        </p:txBody>
      </p:sp>
    </p:spTree>
    <p:extLst>
      <p:ext uri="{BB962C8B-B14F-4D97-AF65-F5344CB8AC3E}">
        <p14:creationId xmlns:p14="http://schemas.microsoft.com/office/powerpoint/2010/main" val="281883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1CDA-9977-4E30-BEA4-84D05B3E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The Importance of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AE10C-35AF-4D93-86C0-309F4F330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169" y="1556792"/>
            <a:ext cx="6465661" cy="45259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939304-CB89-4F5F-8E5A-A88632FAC4F1}"/>
              </a:ext>
            </a:extLst>
          </p:cNvPr>
          <p:cNvSpPr txBox="1">
            <a:spLocks/>
          </p:cNvSpPr>
          <p:nvPr/>
        </p:nvSpPr>
        <p:spPr bwMode="auto">
          <a:xfrm>
            <a:off x="457200" y="1166689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kern="0" dirty="0" err="1"/>
              <a:t>Jupyter</a:t>
            </a:r>
            <a:r>
              <a:rPr lang="en-US" kern="0" dirty="0"/>
              <a:t> notebook </a:t>
            </a:r>
            <a:r>
              <a:rPr lang="en-US" kern="0" dirty="0" err="1"/>
              <a:t>scaling.ipynb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35506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C4E5-429C-4EB5-8997-395F4AD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AEA2-EE09-4B36-B85A-67554821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576" y="3573016"/>
            <a:ext cx="1306488" cy="4606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word2vec </a:t>
            </a:r>
          </a:p>
        </p:txBody>
      </p:sp>
      <p:pic>
        <p:nvPicPr>
          <p:cNvPr id="13314" name="Picture 2" descr="Diagram of one-hot encodings">
            <a:extLst>
              <a:ext uri="{FF2B5EF4-FFF2-40B4-BE49-F238E27FC236}">
                <a16:creationId xmlns:a16="http://schemas.microsoft.com/office/drawing/2014/main" id="{AD45F607-C922-48FA-B9E7-8C489268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3" y="1252204"/>
            <a:ext cx="2678435" cy="21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iagram of an embedding">
            <a:extLst>
              <a:ext uri="{FF2B5EF4-FFF2-40B4-BE49-F238E27FC236}">
                <a16:creationId xmlns:a16="http://schemas.microsoft.com/office/drawing/2014/main" id="{DF62116B-9708-43A0-A8D1-54E18E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933056"/>
            <a:ext cx="2678434" cy="203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TSNE Word Embeddings">
            <a:extLst>
              <a:ext uri="{FF2B5EF4-FFF2-40B4-BE49-F238E27FC236}">
                <a16:creationId xmlns:a16="http://schemas.microsoft.com/office/drawing/2014/main" id="{3F0DD8DE-BA96-4CA4-9BAF-CF1ABE797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10" y="1561356"/>
            <a:ext cx="434179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77D30F-AEDA-4EB5-B746-0C5FA83A921B}"/>
              </a:ext>
            </a:extLst>
          </p:cNvPr>
          <p:cNvSpPr txBox="1">
            <a:spLocks/>
          </p:cNvSpPr>
          <p:nvPr/>
        </p:nvSpPr>
        <p:spPr bwMode="auto">
          <a:xfrm>
            <a:off x="4716016" y="1236154"/>
            <a:ext cx="3816424" cy="46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Projection of Dense Word Vectors</a:t>
            </a:r>
          </a:p>
        </p:txBody>
      </p:sp>
    </p:spTree>
    <p:extLst>
      <p:ext uri="{BB962C8B-B14F-4D97-AF65-F5344CB8AC3E}">
        <p14:creationId xmlns:p14="http://schemas.microsoft.com/office/powerpoint/2010/main" val="267054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71E6-DBD5-49E1-A4AE-58AB2F77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Representations in Face Recognition</a:t>
            </a:r>
          </a:p>
        </p:txBody>
      </p:sp>
      <p:pic>
        <p:nvPicPr>
          <p:cNvPr id="15362" name="Picture 2" descr="Image Filtering">
            <a:extLst>
              <a:ext uri="{FF2B5EF4-FFF2-40B4-BE49-F238E27FC236}">
                <a16:creationId xmlns:a16="http://schemas.microsoft.com/office/drawing/2014/main" id="{17589776-5B8A-4272-A46B-118464771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88840"/>
            <a:ext cx="2303966" cy="94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52F769-D3AD-4294-BC3B-57F98BFAB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2155"/>
              </p:ext>
            </p:extLst>
          </p:nvPr>
        </p:nvGraphicFramePr>
        <p:xfrm>
          <a:off x="395536" y="1373712"/>
          <a:ext cx="7992887" cy="4280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003">
                  <a:extLst>
                    <a:ext uri="{9D8B030D-6E8A-4147-A177-3AD203B41FA5}">
                      <a16:colId xmlns:a16="http://schemas.microsoft.com/office/drawing/2014/main" val="2605172339"/>
                    </a:ext>
                  </a:extLst>
                </a:gridCol>
                <a:gridCol w="4956677">
                  <a:extLst>
                    <a:ext uri="{9D8B030D-6E8A-4147-A177-3AD203B41FA5}">
                      <a16:colId xmlns:a16="http://schemas.microsoft.com/office/drawing/2014/main" val="3664524991"/>
                    </a:ext>
                  </a:extLst>
                </a:gridCol>
                <a:gridCol w="1872207">
                  <a:extLst>
                    <a:ext uri="{9D8B030D-6E8A-4147-A177-3AD203B41FA5}">
                      <a16:colId xmlns:a16="http://schemas.microsoft.com/office/drawing/2014/main" val="4277782815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2012"/>
                  </a:ext>
                </a:extLst>
              </a:tr>
              <a:tr h="1301463">
                <a:tc>
                  <a:txBody>
                    <a:bodyPr/>
                    <a:lstStyle/>
                    <a:p>
                      <a:r>
                        <a:rPr lang="en-US" dirty="0"/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556"/>
                  </a:ext>
                </a:extLst>
              </a:tr>
              <a:tr h="1301463">
                <a:tc>
                  <a:txBody>
                    <a:bodyPr/>
                    <a:lstStyle/>
                    <a:p>
                      <a:r>
                        <a:rPr lang="en-US" dirty="0"/>
                        <a:t>Eigenfaces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60998"/>
                  </a:ext>
                </a:extLst>
              </a:tr>
              <a:tr h="1301463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295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968ECFB-BB2E-4FAA-8A66-2A6054A62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74" y="3188337"/>
            <a:ext cx="2417609" cy="100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5EEEF6-44D9-404C-8505-B475BF5ED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446869"/>
            <a:ext cx="4762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4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 Representation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 Engineering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Traditional Feature Engineering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Automatic Feature Engineering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6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49C0-4391-4AF0-91DC-24F8B60D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CD9F-1624-4459-8E5E-8DB453F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feature selection?</a:t>
            </a:r>
          </a:p>
          <a:p>
            <a:pPr lvl="1"/>
            <a:r>
              <a:rPr lang="en-US" dirty="0"/>
              <a:t>A way to select the most relevant features to find more accurate, faster, and easier to understand classifiers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Enhancing generalization capability</a:t>
            </a:r>
          </a:p>
          <a:p>
            <a:pPr lvl="2"/>
            <a:r>
              <a:rPr lang="en-US" dirty="0"/>
              <a:t>Alleviating the effect of curse of dimensionality</a:t>
            </a:r>
          </a:p>
          <a:p>
            <a:pPr lvl="2"/>
            <a:r>
              <a:rPr lang="en-US" dirty="0"/>
              <a:t>The higher the ratio of the number of training patterns N to the number of free classifier parameter, the better the generalization of the learned classifier</a:t>
            </a:r>
          </a:p>
          <a:p>
            <a:pPr lvl="1"/>
            <a:r>
              <a:rPr lang="en-US" dirty="0"/>
              <a:t>Efficiency</a:t>
            </a:r>
          </a:p>
          <a:p>
            <a:pPr lvl="2"/>
            <a:r>
              <a:rPr lang="en-US" dirty="0"/>
              <a:t>Accelerating the learning process</a:t>
            </a:r>
          </a:p>
          <a:p>
            <a:pPr lvl="1"/>
            <a:r>
              <a:rPr lang="en-US" dirty="0"/>
              <a:t>Interpretability</a:t>
            </a:r>
          </a:p>
          <a:p>
            <a:pPr lvl="2"/>
            <a:r>
              <a:rPr lang="en-US" dirty="0"/>
              <a:t>Resulting in a model that is 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19067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2A94-0B70-42E6-876B-0C04E3A5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Feature Selection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8CB0-7604-4D58-951C-0282EA5E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Noisy Data</a:t>
            </a:r>
          </a:p>
          <a:p>
            <a:r>
              <a:rPr lang="en-US" dirty="0"/>
              <a:t>Lots of low frequent features</a:t>
            </a:r>
          </a:p>
          <a:p>
            <a:r>
              <a:rPr lang="en-US" dirty="0"/>
              <a:t>Multi-type features</a:t>
            </a:r>
          </a:p>
          <a:p>
            <a:r>
              <a:rPr lang="en-US" dirty="0"/>
              <a:t>Too many features compared to the number of samples</a:t>
            </a:r>
          </a:p>
          <a:p>
            <a:r>
              <a:rPr lang="en-US" dirty="0"/>
              <a:t>Complex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9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41B3-DB73-49F4-9B5B-D280D856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vs.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4439-C762-4A43-9754-5C85AE83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Select a subset of a given feature set</a:t>
            </a:r>
          </a:p>
          <a:p>
            <a:pPr lvl="1"/>
            <a:r>
              <a:rPr lang="en-US" dirty="0"/>
              <a:t>Without changing the features</a:t>
            </a:r>
          </a:p>
          <a:p>
            <a:r>
              <a:rPr lang="en-US" dirty="0"/>
              <a:t>Feature Extraction (Dimension Reduction)</a:t>
            </a:r>
          </a:p>
          <a:p>
            <a:pPr lvl="1"/>
            <a:r>
              <a:rPr lang="en-US" dirty="0"/>
              <a:t>A linear or non-linear transform on the original feature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0C353-94DC-4C18-B9CF-AB901AB97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884513"/>
            <a:ext cx="5829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2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83C0-2CF7-433F-BD12-16CE5DA8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4E5C-6541-401A-900F-88774A03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Univariate  methods</a:t>
            </a:r>
          </a:p>
          <a:p>
            <a:pPr lvl="1"/>
            <a:r>
              <a:rPr lang="en-US" dirty="0"/>
              <a:t>Consider the features one at a time</a:t>
            </a:r>
          </a:p>
          <a:p>
            <a:pPr lvl="1"/>
            <a:r>
              <a:rPr lang="en-US" dirty="0"/>
              <a:t>Rank features</a:t>
            </a:r>
          </a:p>
          <a:p>
            <a:r>
              <a:rPr lang="en-US" dirty="0"/>
              <a:t>Multivariate methods</a:t>
            </a:r>
          </a:p>
          <a:p>
            <a:pPr lvl="1"/>
            <a:r>
              <a:rPr lang="en-US" dirty="0"/>
              <a:t>Consider whole groups of variables together</a:t>
            </a:r>
          </a:p>
          <a:p>
            <a:pPr lvl="1"/>
            <a:r>
              <a:rPr lang="en-US" dirty="0"/>
              <a:t>Select feature subset</a:t>
            </a:r>
          </a:p>
        </p:txBody>
      </p:sp>
    </p:spTree>
    <p:extLst>
      <p:ext uri="{BB962C8B-B14F-4D97-AF65-F5344CB8AC3E}">
        <p14:creationId xmlns:p14="http://schemas.microsoft.com/office/powerpoint/2010/main" val="83325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067C-2140-4635-A792-0C22F37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Feature Selection –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386535-A037-4838-9FEF-55274B1B5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Metrics to Measure quality of features</a:t>
                </a:r>
              </a:p>
              <a:p>
                <a:pPr lvl="1"/>
                <a:r>
                  <a:rPr lang="en-US" dirty="0"/>
                  <a:t>Frequency</a:t>
                </a:r>
              </a:p>
              <a:p>
                <a:pPr lvl="2"/>
                <a:r>
                  <a:rPr lang="en-US" dirty="0"/>
                  <a:t>Frequency of a feature with respect to the information it carries</a:t>
                </a:r>
              </a:p>
              <a:p>
                <a:pPr lvl="2"/>
                <a:r>
                  <a:rPr lang="en-US" dirty="0"/>
                  <a:t>Example: TF-IDF in natural language processing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TF</m:t>
                      </m:r>
                      <m:r>
                        <m:rPr>
                          <m:nor/>
                        </m:rPr>
                        <a:rPr lang="en-US" sz="1700" b="0" i="1" dirty="0" smtClean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IDF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TF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)</m:t>
                      </m:r>
                      <m: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IDF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700" i="1" dirty="0">
                          <a:latin typeface="Cambria Math" panose="02040503050406030204" pitchFamily="18" charset="0"/>
                          <a:ea typeface="Times New Roman" pitchFamily="18" charset="0"/>
                          <a:cs typeface="Helvetica" pitchFamily="34" charset="0"/>
                        </a:rPr>
                        <m:t>)</m:t>
                      </m:r>
                    </m:oMath>
                  </m:oMathPara>
                </a14:m>
                <a:endParaRPr lang="en-US" sz="1700" i="1" dirty="0">
                  <a:latin typeface="Cambria Math" panose="02040503050406030204" pitchFamily="18" charset="0"/>
                  <a:ea typeface="Times New Roman" pitchFamily="18" charset="0"/>
                  <a:cs typeface="Helvetica" pitchFamily="34" charset="0"/>
                </a:endParaRPr>
              </a:p>
              <a:p>
                <a:pPr lvl="3"/>
                <a:r>
                  <a:rPr lang="en-US" dirty="0"/>
                  <a:t>TF (Term Frequency)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Number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term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appears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document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Total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number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terms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the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document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3"/>
                <a:r>
                  <a:rPr lang="en-US" dirty="0"/>
                  <a:t>IDF (Inverse Document Frequency)</a:t>
                </a:r>
              </a:p>
              <a:p>
                <a:pPr marL="1371600" lvl="3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Total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documents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documents</m:t>
                        </m:r>
                        <m:r>
                          <m:rPr>
                            <m:nor/>
                          </m:rPr>
                          <a:rPr lang="en-US" dirty="0"/>
                          <m:t> 		</m:t>
                        </m:r>
                        <m:r>
                          <m:rPr>
                            <m:nor/>
                          </m:rPr>
                          <a:rPr lang="en-US" dirty="0"/>
                          <m:t>with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term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i="1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386535-A037-4838-9FEF-55274B1B5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50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3/34/Correlation_coefficient.png/400px-Correlation_coefficient.png">
            <a:extLst>
              <a:ext uri="{FF2B5EF4-FFF2-40B4-BE49-F238E27FC236}">
                <a16:creationId xmlns:a16="http://schemas.microsoft.com/office/drawing/2014/main" id="{E3A82426-7F36-4A5B-BF28-B9039953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3096344" cy="171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C6A62-79EC-4BA6-85F2-B37F4AD2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Feature Selection –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F2C34D-33CE-4314-A42A-00D1059F2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1522"/>
                <a:ext cx="8229600" cy="5071294"/>
              </a:xfrm>
            </p:spPr>
            <p:txBody>
              <a:bodyPr/>
              <a:lstStyle/>
              <a:p>
                <a:r>
                  <a:rPr lang="en-US" dirty="0"/>
                  <a:t>Dependence of two features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Pearson Correlation Coefficient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cs typeface="Calibri" panose="020F0502020204030204" pitchFamily="34" charset="0"/>
                  </a:rPr>
                  <a:t>χ</a:t>
                </a:r>
                <a:r>
                  <a:rPr lang="en-US" baseline="30000" dirty="0">
                    <a:cs typeface="Calibri" panose="020F0502020204030204" pitchFamily="34" charset="0"/>
                  </a:rPr>
                  <a:t>2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aseline="30000" dirty="0">
                  <a:cs typeface="Calibri" panose="020F0502020204030204" pitchFamily="34" charset="0"/>
                </a:endParaRPr>
              </a:p>
              <a:p>
                <a:pPr lvl="2"/>
                <a:r>
                  <a:rPr lang="en-US" dirty="0">
                    <a:cs typeface="Calibri" panose="020F0502020204030204" pitchFamily="34" charset="0"/>
                  </a:rPr>
                  <a:t>A: Number of times X and Y co-occur</a:t>
                </a:r>
              </a:p>
              <a:p>
                <a:pPr lvl="2"/>
                <a:r>
                  <a:rPr lang="en-US" dirty="0">
                    <a:cs typeface="Calibri" panose="020F0502020204030204" pitchFamily="34" charset="0"/>
                  </a:rPr>
                  <a:t>B: Number of times X occurs without Y</a:t>
                </a:r>
              </a:p>
              <a:p>
                <a:pPr lvl="2"/>
                <a:r>
                  <a:rPr lang="en-US" dirty="0">
                    <a:cs typeface="Calibri" panose="020F0502020204030204" pitchFamily="34" charset="0"/>
                  </a:rPr>
                  <a:t>C: Number of times Y occurs without X</a:t>
                </a:r>
              </a:p>
              <a:p>
                <a:pPr lvl="2"/>
                <a:r>
                  <a:rPr lang="en-US" dirty="0">
                    <a:cs typeface="Calibri" panose="020F0502020204030204" pitchFamily="34" charset="0"/>
                  </a:rPr>
                  <a:t>D: Number of times neither X nor Y occurs</a:t>
                </a:r>
              </a:p>
              <a:p>
                <a:pPr lvl="2"/>
                <a:r>
                  <a:rPr lang="en-US" dirty="0">
                    <a:cs typeface="Calibri" panose="020F0502020204030204" pitchFamily="34" charset="0"/>
                  </a:rPr>
                  <a:t>N: total number of instances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F2C34D-33CE-4314-A42A-00D1059F2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1522"/>
                <a:ext cx="8229600" cy="5071294"/>
              </a:xfrm>
              <a:blipFill>
                <a:blip r:embed="rId3"/>
                <a:stretch>
                  <a:fillRect l="-667" t="-601" b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44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Features</a:t>
            </a:r>
          </a:p>
          <a:p>
            <a:r>
              <a:rPr lang="en-US" dirty="0"/>
              <a:t>Feature Representation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Traditional Feature Engineering</a:t>
            </a:r>
          </a:p>
          <a:p>
            <a:pPr lvl="1"/>
            <a:r>
              <a:rPr lang="en-US" dirty="0"/>
              <a:t>Automatic Feature Engineering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8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9F3A-2D5C-477D-84E6-FDFAD2C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Feature Selection –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3994FF0-AE60-47D1-80BC-B0ABFED00E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0455" y="1268760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 b="1">
                    <a:solidFill>
                      <a:srgbClr val="003366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rgbClr val="003366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700">
                    <a:solidFill>
                      <a:srgbClr val="003366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700">
                    <a:solidFill>
                      <a:srgbClr val="003366"/>
                    </a:solidFill>
                    <a:latin typeface="Calibri" pitchFamily="34" charset="0"/>
                    <a:ea typeface="Times New Roman" pitchFamily="18" charset="0"/>
                    <a:cs typeface="Helvetica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Calibri" pitchFamily="34" charset="0"/>
                    <a:ea typeface="Times New Roman" pitchFamily="18" charset="0"/>
                    <a:cs typeface="Helvetica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9pPr>
              </a:lstStyle>
              <a:p>
                <a:r>
                  <a:rPr lang="en-US" altLang="en-US" kern="0" dirty="0"/>
                  <a:t>Information Gain</a:t>
                </a:r>
              </a:p>
              <a:p>
                <a:pPr lvl="1"/>
                <a:r>
                  <a:rPr lang="en-US" altLang="en-US" kern="0" dirty="0"/>
                  <a:t>If  feature </a:t>
                </a:r>
                <a:r>
                  <a:rPr lang="en-US" altLang="en-US" i="1" kern="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en-US" i="1" kern="0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en-US" kern="0" dirty="0"/>
                  <a:t>,</a:t>
                </a:r>
                <a:r>
                  <a:rPr lang="en-US" altLang="en-US" kern="0" dirty="0">
                    <a:solidFill>
                      <a:schemeClr val="hlink"/>
                    </a:solidFill>
                  </a:rPr>
                  <a:t> </a:t>
                </a:r>
                <a:r>
                  <a:rPr lang="en-US" altLang="en-US" kern="0" dirty="0"/>
                  <a:t>with </a:t>
                </a:r>
                <a:r>
                  <a:rPr lang="en-US" altLang="en-US" i="1" kern="0" dirty="0"/>
                  <a:t>v</a:t>
                </a:r>
                <a:r>
                  <a:rPr lang="en-US" altLang="en-US" kern="0" dirty="0"/>
                  <a:t> values partitions </a:t>
                </a:r>
                <a:r>
                  <a:rPr lang="en-US" altLang="en-US" i="1" kern="0" dirty="0"/>
                  <a:t>D</a:t>
                </a:r>
                <a:r>
                  <a:rPr lang="en-US" altLang="en-US" kern="0" dirty="0"/>
                  <a:t> into </a:t>
                </a:r>
                <a:r>
                  <a:rPr lang="en-US" altLang="en-US" i="1" kern="0" dirty="0">
                    <a:solidFill>
                      <a:srgbClr val="3333CC"/>
                    </a:solidFill>
                  </a:rPr>
                  <a:t>v</a:t>
                </a:r>
                <a:r>
                  <a:rPr lang="en-US" altLang="en-US" kern="0" dirty="0"/>
                  <a:t> subsets </a:t>
                </a:r>
                <a:r>
                  <a:rPr lang="en-US" altLang="ja-JP" i="1" kern="0" dirty="0">
                    <a:ea typeface="ＭＳ Ｐゴシック" panose="020B0600070205080204" pitchFamily="34" charset="-128"/>
                  </a:rPr>
                  <a:t>D</a:t>
                </a:r>
                <a:r>
                  <a:rPr lang="en-US" altLang="ja-JP" kern="0" baseline="-25000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i="1" kern="0" dirty="0">
                    <a:ea typeface="ＭＳ Ｐゴシック" panose="020B0600070205080204" pitchFamily="34" charset="-128"/>
                  </a:rPr>
                  <a:t>, D</a:t>
                </a:r>
                <a:r>
                  <a:rPr lang="en-US" altLang="ja-JP" kern="0" baseline="-25000" dirty="0"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i="1" kern="0" dirty="0">
                    <a:ea typeface="ＭＳ Ｐゴシック" panose="020B0600070205080204" pitchFamily="34" charset="-128"/>
                  </a:rPr>
                  <a:t> …, </a:t>
                </a:r>
                <a:r>
                  <a:rPr lang="en-US" altLang="ja-JP" i="1" kern="0" dirty="0" err="1">
                    <a:ea typeface="ＭＳ Ｐゴシック" panose="020B0600070205080204" pitchFamily="34" charset="-128"/>
                  </a:rPr>
                  <a:t>D</a:t>
                </a:r>
                <a:r>
                  <a:rPr lang="en-US" altLang="ja-JP" kern="0" baseline="-25000" dirty="0" err="1">
                    <a:ea typeface="ＭＳ Ｐゴシック" panose="020B0600070205080204" pitchFamily="34" charset="-128"/>
                  </a:rPr>
                  <a:t>v</a:t>
                </a:r>
                <a:r>
                  <a:rPr lang="en-US" altLang="en-US" kern="0" dirty="0"/>
                  <a:t>, the expected entropy is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en-US" i="1" kern="0" dirty="0">
                              <a:solidFill>
                                <a:srgbClr val="FF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en-US" i="1" kern="0" baseline="-25000" dirty="0">
                              <a:solidFill>
                                <a:srgbClr val="FF0000"/>
                              </a:solidFill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altLang="en-US" kern="0" dirty="0"/>
              </a:p>
              <a:p>
                <a:pPr lvl="2" eaLnBrk="1" hangingPunct="1"/>
                <a:r>
                  <a:rPr lang="sv-SE" altLang="en-US" dirty="0"/>
                  <a:t>Entropy measures the impurity of </a:t>
                </a:r>
                <a:r>
                  <a:rPr lang="sv-SE" altLang="en-US" i="1" dirty="0"/>
                  <a:t>D</a:t>
                </a:r>
              </a:p>
              <a:p>
                <a:pPr lvl="3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900" b="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sz="19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9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sz="1900" b="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en-US" sz="19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9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sz="19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9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9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sup>
                        <m:e>
                          <m:r>
                            <a:rPr lang="en-US" altLang="en-US" sz="19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19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ja-JP" sz="1900" i="1" dirty="0">
                                  <a:ea typeface="ＭＳ Ｐゴシック" panose="020B0600070205080204" pitchFamily="34" charset="-128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ja-JP" sz="1900" i="1" baseline="-25000" dirty="0">
                                  <a:ea typeface="ＭＳ Ｐゴシック" panose="020B0600070205080204" pitchFamily="34" charset="-128"/>
                                </a:rPr>
                                <m:t>j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en-US" sz="19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1900" b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en-US" sz="19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900" b="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en-US" sz="19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900" i="1" dirty="0">
                              <a:ea typeface="ＭＳ Ｐゴシック" panose="020B0600070205080204" pitchFamily="34" charset="-128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ja-JP" sz="1900" i="1" baseline="-25000" dirty="0">
                              <a:ea typeface="ＭＳ Ｐゴシック" panose="020B0600070205080204" pitchFamily="34" charset="-128"/>
                            </a:rPr>
                            <m:t>j</m:t>
                          </m:r>
                        </m:e>
                      </m:d>
                      <m:r>
                        <a:rPr lang="en-US" altLang="en-US" sz="19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altLang="en-US" sz="1900" dirty="0"/>
              </a:p>
              <a:p>
                <a:pPr lvl="3" eaLnBrk="1" hangingPunct="1"/>
                <a14:m>
                  <m:oMath xmlns:m="http://schemas.openxmlformats.org/officeDocument/2006/math">
                    <m:r>
                      <a:rPr lang="en-US" altLang="en-US" sz="19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1900" i="1" dirty="0">
                            <a:ea typeface="ＭＳ Ｐゴシック" panose="020B0600070205080204" pitchFamily="34" charset="-128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ja-JP" sz="1900" i="1" baseline="-25000" dirty="0">
                            <a:ea typeface="ＭＳ Ｐゴシック" panose="020B0600070205080204" pitchFamily="34" charset="-128"/>
                          </a:rPr>
                          <m:t>j</m:t>
                        </m:r>
                      </m:e>
                    </m:d>
                  </m:oMath>
                </a14:m>
                <a:r>
                  <a:rPr lang="en-US" altLang="ja-JP" sz="1900" dirty="0">
                    <a:ea typeface="ＭＳ Ｐゴシック" panose="020B0600070205080204" pitchFamily="34" charset="-128"/>
                  </a:rPr>
                  <a:t> is the probability of class </a:t>
                </a:r>
                <a:r>
                  <a:rPr lang="en-US" altLang="ja-JP" sz="1900" i="1" dirty="0" err="1">
                    <a:ea typeface="ＭＳ Ｐゴシック" panose="020B0600070205080204" pitchFamily="34" charset="-128"/>
                  </a:rPr>
                  <a:t>c</a:t>
                </a:r>
                <a:r>
                  <a:rPr lang="en-US" altLang="ja-JP" sz="1900" i="1" baseline="-25000" dirty="0" err="1">
                    <a:ea typeface="ＭＳ Ｐゴシック" panose="020B0600070205080204" pitchFamily="34" charset="-128"/>
                  </a:rPr>
                  <a:t>j</a:t>
                </a:r>
                <a:r>
                  <a:rPr lang="en-US" altLang="ja-JP" sz="1900" i="1" baseline="-250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sz="1900" dirty="0">
                    <a:ea typeface="ＭＳ Ｐゴシック" panose="020B0600070205080204" pitchFamily="34" charset="-128"/>
                  </a:rPr>
                  <a:t>in data set </a:t>
                </a:r>
                <a:r>
                  <a:rPr lang="en-US" altLang="ja-JP" sz="1900" i="1" dirty="0">
                    <a:ea typeface="ＭＳ Ｐゴシック" panose="020B0600070205080204" pitchFamily="34" charset="-128"/>
                  </a:rPr>
                  <a:t>D</a:t>
                </a:r>
                <a:r>
                  <a:rPr lang="en-US" altLang="ja-JP" sz="1900" dirty="0">
                    <a:ea typeface="ＭＳ Ｐゴシック" panose="020B0600070205080204" pitchFamily="34" charset="-128"/>
                  </a:rPr>
                  <a:t> </a:t>
                </a:r>
                <a:endParaRPr lang="en-US" altLang="en-US" sz="1900" dirty="0"/>
              </a:p>
              <a:p>
                <a:pPr lvl="3" eaLnBrk="1" hangingPunct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sv-SE" altLang="en-US" sz="1900" dirty="0"/>
                  <a:t> is the number of classes</a:t>
                </a:r>
                <a:endParaRPr lang="sv-SE" altLang="en-US" kern="0" dirty="0"/>
              </a:p>
              <a:p>
                <a:pPr lvl="1"/>
                <a:r>
                  <a:rPr lang="en-US" altLang="en-US" kern="0" dirty="0"/>
                  <a:t>Information </a:t>
                </a:r>
                <a:r>
                  <a:rPr lang="en-US" altLang="en-US" kern="0" dirty="0">
                    <a:solidFill>
                      <a:srgbClr val="FF0000"/>
                    </a:solidFill>
                  </a:rPr>
                  <a:t>gained</a:t>
                </a:r>
                <a:r>
                  <a:rPr lang="en-US" altLang="en-US" kern="0" dirty="0"/>
                  <a:t> by selecting attribute </a:t>
                </a:r>
                <a:r>
                  <a:rPr lang="en-US" altLang="en-US" i="1" kern="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en-US" i="1" kern="0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US" altLang="en-US" kern="0" dirty="0"/>
                  <a:t>to branch or to partition the data is 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en-US" i="1" kern="0" dirty="0">
                              <a:solidFill>
                                <a:srgbClr val="FF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en-US" i="1" kern="0" baseline="-25000" dirty="0">
                              <a:solidFill>
                                <a:srgbClr val="FF0000"/>
                              </a:solidFill>
                            </a:rPr>
                            <m:t>i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en-US" i="1" kern="0" dirty="0">
                              <a:solidFill>
                                <a:srgbClr val="FF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en-US" i="1" kern="0" baseline="-25000" dirty="0">
                              <a:solidFill>
                                <a:srgbClr val="FF0000"/>
                              </a:solidFill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altLang="en-US" kern="0" dirty="0"/>
              </a:p>
              <a:p>
                <a:pPr lvl="1"/>
                <a:r>
                  <a:rPr lang="en-US" kern="0" dirty="0"/>
                  <a:t>Choose Feature with higher information gain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3994FF0-AE60-47D1-80BC-B0ABFED0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455" y="126876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667" t="-673" b="-9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0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3CC9-541B-42F8-9EE1-02A4581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Feature Selection May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3DA-050C-4FFE-89F0-BABFBF1C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65365"/>
            <a:ext cx="8229600" cy="49351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Guyon-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Elisseeff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JMLR 2004.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EEE6C-8FFC-4B0C-8B13-0047F78E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6" y="1741032"/>
            <a:ext cx="7657880" cy="37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5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F04F-6791-4D97-A28B-710A14F9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Feature Selection vs. Multivariate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D003F-FE8A-42A4-8912-760E24D8A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690" y="13716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Univariate methods may fail</a:t>
                </a:r>
              </a:p>
              <a:p>
                <a:pPr lvl="1"/>
                <a:r>
                  <a:rPr lang="en-US" dirty="0"/>
                  <a:t>Unable to recognize that a feature is important in combination with other features</a:t>
                </a:r>
              </a:p>
              <a:p>
                <a:pPr lvl="2"/>
                <a:r>
                  <a:rPr lang="en-US" dirty="0"/>
                  <a:t>A feature that is completely useless by itself can provide significant performance improvement with taken with the others</a:t>
                </a:r>
              </a:p>
              <a:p>
                <a:pPr lvl="1"/>
                <a:r>
                  <a:rPr lang="en-US" dirty="0"/>
                  <a:t>May select a group of features</a:t>
                </a:r>
              </a:p>
              <a:p>
                <a:pPr lvl="2"/>
                <a:r>
                  <a:rPr lang="en-US" dirty="0"/>
                  <a:t>Dependent</a:t>
                </a:r>
              </a:p>
              <a:p>
                <a:pPr lvl="2"/>
                <a:r>
                  <a:rPr lang="en-US" dirty="0"/>
                  <a:t>Carry similar information</a:t>
                </a:r>
              </a:p>
              <a:p>
                <a:r>
                  <a:rPr lang="en-US" dirty="0"/>
                  <a:t>Multivariate methods</a:t>
                </a:r>
              </a:p>
              <a:p>
                <a:pPr lvl="1"/>
                <a:r>
                  <a:rPr lang="en-US" dirty="0"/>
                  <a:t>Complex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features,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feature subsets</a:t>
                </a:r>
              </a:p>
              <a:p>
                <a:pPr lvl="2"/>
                <a:r>
                  <a:rPr lang="en-US" dirty="0"/>
                  <a:t>Can be NP-hard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D003F-FE8A-42A4-8912-760E24D8A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690" y="1371600"/>
                <a:ext cx="8229600" cy="4525963"/>
              </a:xfrm>
              <a:blipFill>
                <a:blip r:embed="rId2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9CF3612-B13A-4CB5-91AA-0976452B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404" y="3429000"/>
            <a:ext cx="4195166" cy="24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0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4F76-C7F1-4FA5-B277-E5A55C90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5CC1-76E6-4FA9-B829-76E69C6B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04778"/>
          </a:xfrm>
        </p:spPr>
        <p:txBody>
          <a:bodyPr/>
          <a:lstStyle/>
          <a:p>
            <a:r>
              <a:rPr lang="en-US" dirty="0"/>
              <a:t>Filter Method</a:t>
            </a:r>
          </a:p>
          <a:p>
            <a:pPr lvl="1"/>
            <a:r>
              <a:rPr lang="en-US" dirty="0"/>
              <a:t>Select/rank a subset of features independently of the predictor</a:t>
            </a:r>
          </a:p>
          <a:p>
            <a:pPr lvl="1"/>
            <a:r>
              <a:rPr lang="en-US" dirty="0"/>
              <a:t>Predictor is not involved</a:t>
            </a:r>
          </a:p>
          <a:p>
            <a:r>
              <a:rPr lang="en-US" dirty="0"/>
              <a:t>Wrapper Method</a:t>
            </a:r>
          </a:p>
          <a:p>
            <a:pPr lvl="1"/>
            <a:r>
              <a:rPr lang="en-US" dirty="0"/>
              <a:t>Use a predictor to assess features</a:t>
            </a:r>
          </a:p>
          <a:p>
            <a:pPr lvl="1"/>
            <a:r>
              <a:rPr lang="en-US" dirty="0"/>
              <a:t>Predictor is involved</a:t>
            </a:r>
          </a:p>
          <a:p>
            <a:r>
              <a:rPr lang="en-US" dirty="0"/>
              <a:t>Embedded Method</a:t>
            </a:r>
          </a:p>
          <a:p>
            <a:pPr lvl="1"/>
            <a:r>
              <a:rPr lang="en-US" dirty="0"/>
              <a:t>Feature selection is built in the machine learning models</a:t>
            </a:r>
          </a:p>
        </p:txBody>
      </p:sp>
      <p:pic>
        <p:nvPicPr>
          <p:cNvPr id="10242" name="Picture 2" descr="A Study on the Relevance of Feature Selection Methods in ...">
            <a:extLst>
              <a:ext uri="{FF2B5EF4-FFF2-40B4-BE49-F238E27FC236}">
                <a16:creationId xmlns:a16="http://schemas.microsoft.com/office/drawing/2014/main" id="{CCD51889-90EA-45DC-9F17-10D5E949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5381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8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A397-FF26-4CB7-ACA2-D58E23D2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9FBF-8C67-493B-9DC4-7881F8BB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en-US" dirty="0"/>
              <a:t>Filter Methods</a:t>
            </a:r>
          </a:p>
          <a:p>
            <a:pPr lvl="1"/>
            <a:r>
              <a:rPr lang="en-US" dirty="0"/>
              <a:t>Select features on the basis of their scores in various statistical tests for their correlation with the outcome variable (response)</a:t>
            </a:r>
          </a:p>
          <a:p>
            <a:pPr lvl="1"/>
            <a:r>
              <a:rPr lang="en-US" dirty="0"/>
              <a:t>Independent of predictor and machine learning algorithm</a:t>
            </a:r>
          </a:p>
          <a:p>
            <a:r>
              <a:rPr lang="en-US" dirty="0"/>
              <a:t>Criterion Guideline</a:t>
            </a:r>
          </a:p>
        </p:txBody>
      </p:sp>
      <p:pic>
        <p:nvPicPr>
          <p:cNvPr id="7170" name="Picture 2" descr="filter_1">
            <a:extLst>
              <a:ext uri="{FF2B5EF4-FFF2-40B4-BE49-F238E27FC236}">
                <a16:creationId xmlns:a16="http://schemas.microsoft.com/office/drawing/2014/main" id="{9B67F1BC-9B88-47AF-9784-50ABA68D9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71600"/>
            <a:ext cx="8877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s1">
            <a:extLst>
              <a:ext uri="{FF2B5EF4-FFF2-40B4-BE49-F238E27FC236}">
                <a16:creationId xmlns:a16="http://schemas.microsoft.com/office/drawing/2014/main" id="{02BDE9A6-F67A-4ED6-9973-3F8072A5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1436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4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rapper_1">
            <a:extLst>
              <a:ext uri="{FF2B5EF4-FFF2-40B4-BE49-F238E27FC236}">
                <a16:creationId xmlns:a16="http://schemas.microsoft.com/office/drawing/2014/main" id="{BB3D1021-CD68-4255-9BF8-2A03E00E3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5092380" cy="142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B8A3E-983B-4C58-9CD6-2DF7D328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0C3F-CEAC-433A-8C71-CC6B415EC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7931224" cy="3816424"/>
          </a:xfrm>
        </p:spPr>
        <p:txBody>
          <a:bodyPr/>
          <a:lstStyle/>
          <a:p>
            <a:r>
              <a:rPr lang="en-US" dirty="0"/>
              <a:t>Wrapper Methods</a:t>
            </a:r>
          </a:p>
          <a:p>
            <a:pPr lvl="1"/>
            <a:r>
              <a:rPr lang="en-US" dirty="0"/>
              <a:t>Sequential forward selection</a:t>
            </a:r>
          </a:p>
          <a:p>
            <a:pPr lvl="2"/>
            <a:r>
              <a:rPr lang="en-US" dirty="0"/>
              <a:t>Start from no feature</a:t>
            </a:r>
          </a:p>
          <a:p>
            <a:pPr lvl="2"/>
            <a:r>
              <a:rPr lang="en-US" dirty="0"/>
              <a:t>Adding new features gradually</a:t>
            </a:r>
          </a:p>
          <a:p>
            <a:pPr lvl="2"/>
            <a:r>
              <a:rPr lang="en-US" dirty="0"/>
              <a:t>Until no performance improvement</a:t>
            </a:r>
          </a:p>
          <a:p>
            <a:pPr lvl="1"/>
            <a:r>
              <a:rPr lang="en-US" dirty="0"/>
              <a:t>Sequential backward elimination</a:t>
            </a:r>
          </a:p>
          <a:p>
            <a:pPr lvl="2"/>
            <a:r>
              <a:rPr lang="en-US" dirty="0"/>
              <a:t>Start from all features</a:t>
            </a:r>
          </a:p>
          <a:p>
            <a:pPr lvl="2"/>
            <a:r>
              <a:rPr lang="en-US" dirty="0"/>
              <a:t>Removing features gradually</a:t>
            </a:r>
          </a:p>
          <a:p>
            <a:pPr lvl="3"/>
            <a:r>
              <a:rPr lang="en-US" dirty="0"/>
              <a:t>Usually those have low correlation with the response</a:t>
            </a:r>
          </a:p>
          <a:p>
            <a:pPr lvl="2"/>
            <a:r>
              <a:rPr lang="en-US" dirty="0"/>
              <a:t>Until no performance improvement</a:t>
            </a:r>
          </a:p>
          <a:p>
            <a:pPr lvl="1"/>
            <a:r>
              <a:rPr lang="en-US" dirty="0"/>
              <a:t>Recursive feature elimination</a:t>
            </a:r>
          </a:p>
          <a:p>
            <a:pPr lvl="2"/>
            <a:r>
              <a:rPr lang="en-US" dirty="0"/>
              <a:t>Greedy optimization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427397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8E2D-2AFD-43E2-8AF5-00CEAB1F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 – Recursive Feature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DDFA-5FE8-4494-84E4-63F7F1D8C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79056" cy="4525963"/>
          </a:xfrm>
        </p:spPr>
        <p:txBody>
          <a:bodyPr/>
          <a:lstStyle/>
          <a:p>
            <a:r>
              <a:rPr lang="en-US" dirty="0"/>
              <a:t>Recursive Feature Elimination</a:t>
            </a:r>
          </a:p>
          <a:p>
            <a:pPr lvl="1"/>
            <a:r>
              <a:rPr lang="en-US" dirty="0"/>
              <a:t>Greedy optimization</a:t>
            </a:r>
          </a:p>
          <a:p>
            <a:pPr lvl="1"/>
            <a:r>
              <a:rPr lang="en-US" dirty="0"/>
              <a:t>Repeatedly create models and eliminate the worst performance one at each iteration</a:t>
            </a:r>
          </a:p>
          <a:p>
            <a:pPr lvl="1"/>
            <a:r>
              <a:rPr lang="en-US" dirty="0"/>
              <a:t>Construct the next model with the left-over features</a:t>
            </a:r>
          </a:p>
          <a:p>
            <a:pPr lvl="1"/>
            <a:r>
              <a:rPr lang="en-US" dirty="0"/>
              <a:t>Rank features based on the order of their elimination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1037D-2313-4B30-BC35-E8E6A4D5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47174"/>
            <a:ext cx="3879056" cy="45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5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35D6-446A-4ECA-AB09-50E3CDBE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Embedded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C2C0-EAE2-4EE0-9C83-82220BA2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/>
          <a:lstStyle/>
          <a:p>
            <a:r>
              <a:rPr lang="en-US" dirty="0"/>
              <a:t>Embedded Methods</a:t>
            </a:r>
          </a:p>
          <a:p>
            <a:pPr lvl="1"/>
            <a:r>
              <a:rPr lang="en-US" dirty="0"/>
              <a:t>Use machine learning algorithms with built-in feature selection method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LASSO regression</a:t>
            </a:r>
          </a:p>
          <a:p>
            <a:pPr lvl="2"/>
            <a:r>
              <a:rPr lang="en-US" dirty="0"/>
              <a:t>Decision trees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9218" name="Picture 2" descr="embedded_1">
            <a:extLst>
              <a:ext uri="{FF2B5EF4-FFF2-40B4-BE49-F238E27FC236}">
                <a16:creationId xmlns:a16="http://schemas.microsoft.com/office/drawing/2014/main" id="{50A975B9-1FE1-441F-AD58-CCB97C47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69785"/>
            <a:ext cx="5364088" cy="16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046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5640-606B-401F-937A-55EBA853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LASSO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6C621-60BE-4F98-85CF-4E342DB1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54" y="1954969"/>
            <a:ext cx="6439450" cy="38164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568856-1F37-4E84-B131-79587D3969DF}"/>
              </a:ext>
            </a:extLst>
          </p:cNvPr>
          <p:cNvSpPr txBox="1">
            <a:spLocks/>
          </p:cNvSpPr>
          <p:nvPr/>
        </p:nvSpPr>
        <p:spPr bwMode="auto">
          <a:xfrm>
            <a:off x="323528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kern="0"/>
              <a:t>L1 regularization will lead to sparse solution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763C3B-64C2-4D20-9E28-B52577F92076}"/>
                  </a:ext>
                </a:extLst>
              </p:cNvPr>
              <p:cNvSpPr txBox="1"/>
              <p:nvPr/>
            </p:nvSpPr>
            <p:spPr>
              <a:xfrm>
                <a:off x="35496" y="2458106"/>
                <a:ext cx="2978059" cy="784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b="1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763C3B-64C2-4D20-9E28-B52577F9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58106"/>
                <a:ext cx="2978059" cy="78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38870FC-AEA7-49EE-990D-763E62F40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79701"/>
            <a:ext cx="2471936" cy="24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6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868E-274B-4222-AD22-411B7CF5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F47E-4D8A-4FEB-B861-DDC234F1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7058"/>
            <a:ext cx="8229600" cy="4525963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feature_selection.ipynb</a:t>
            </a:r>
            <a:endParaRPr lang="en-US" dirty="0"/>
          </a:p>
        </p:txBody>
      </p:sp>
      <p:pic>
        <p:nvPicPr>
          <p:cNvPr id="5122" name="Picture 2" descr="Machine Learning Project: Predicting Boston House Prices With ...">
            <a:extLst>
              <a:ext uri="{FF2B5EF4-FFF2-40B4-BE49-F238E27FC236}">
                <a16:creationId xmlns:a16="http://schemas.microsoft.com/office/drawing/2014/main" id="{052511D1-E97D-43A8-9268-AA251597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924944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4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A17F-3B5B-488A-9392-FB6C0503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7835-D2B7-4C9E-B0AA-6079B43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7500"/>
            <a:ext cx="8229600" cy="4561779"/>
          </a:xfrm>
        </p:spPr>
        <p:txBody>
          <a:bodyPr/>
          <a:lstStyle/>
          <a:p>
            <a:r>
              <a:rPr lang="en-US" dirty="0"/>
              <a:t>A Feature</a:t>
            </a:r>
          </a:p>
          <a:p>
            <a:pPr lvl="1"/>
            <a:r>
              <a:rPr lang="en-US" dirty="0"/>
              <a:t>Individual measurable property of a phenomenon being observed</a:t>
            </a:r>
          </a:p>
          <a:p>
            <a:pPr lvl="1"/>
            <a:r>
              <a:rPr lang="en-US" dirty="0"/>
              <a:t>Usually Numeric</a:t>
            </a:r>
          </a:p>
          <a:p>
            <a:pPr lvl="1"/>
            <a:r>
              <a:rPr lang="en-US" dirty="0"/>
              <a:t>Can be structural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Graphs</a:t>
            </a:r>
          </a:p>
          <a:p>
            <a:r>
              <a:rPr lang="en-US" dirty="0"/>
              <a:t>Feature Vector</a:t>
            </a:r>
          </a:p>
          <a:p>
            <a:pPr lvl="1"/>
            <a:r>
              <a:rPr lang="en-US" dirty="0"/>
              <a:t>An </a:t>
            </a:r>
            <a:r>
              <a:rPr lang="en-US" i="1" dirty="0"/>
              <a:t>n</a:t>
            </a:r>
            <a:r>
              <a:rPr lang="en-US" dirty="0"/>
              <a:t>-dimensional vector of numerical features representing some object</a:t>
            </a:r>
          </a:p>
        </p:txBody>
      </p:sp>
    </p:spTree>
    <p:extLst>
      <p:ext uri="{BB962C8B-B14F-4D97-AF65-F5344CB8AC3E}">
        <p14:creationId xmlns:p14="http://schemas.microsoft.com/office/powerpoint/2010/main" val="3537503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 Representation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 Selection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Traditional Feature Engineering</a:t>
            </a:r>
          </a:p>
          <a:p>
            <a:pPr lvl="1"/>
            <a:r>
              <a:rPr lang="en-US" dirty="0"/>
              <a:t>Automatic Feature Engineering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45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E4B8-4812-4494-AF27-5FAF7502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47F4-F543-49DE-BC59-0BADDB3C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in Traditional Machine Learning</a:t>
            </a:r>
          </a:p>
          <a:p>
            <a:pPr lvl="1"/>
            <a:r>
              <a:rPr lang="en-US" dirty="0"/>
              <a:t>Data Preprocessing</a:t>
            </a:r>
          </a:p>
          <a:p>
            <a:pPr lvl="2"/>
            <a:r>
              <a:rPr lang="en-US" dirty="0"/>
              <a:t>Data Cleansing</a:t>
            </a:r>
          </a:p>
          <a:p>
            <a:pPr lvl="3"/>
            <a:r>
              <a:rPr lang="en-US" dirty="0"/>
              <a:t>Removing outliers</a:t>
            </a:r>
          </a:p>
          <a:p>
            <a:pPr lvl="3"/>
            <a:r>
              <a:rPr lang="en-US" dirty="0"/>
              <a:t>Removing noise</a:t>
            </a:r>
          </a:p>
          <a:p>
            <a:pPr lvl="3"/>
            <a:r>
              <a:rPr lang="en-US" dirty="0"/>
              <a:t>Fill-in missing values</a:t>
            </a:r>
          </a:p>
          <a:p>
            <a:pPr lvl="2"/>
            <a:r>
              <a:rPr lang="en-US" dirty="0"/>
              <a:t>Feature Encoding and Representation</a:t>
            </a:r>
          </a:p>
          <a:p>
            <a:pPr lvl="2"/>
            <a:r>
              <a:rPr lang="en-US" dirty="0"/>
              <a:t>Feature Selection</a:t>
            </a:r>
          </a:p>
          <a:p>
            <a:pPr lvl="2"/>
            <a:r>
              <a:rPr lang="en-US" dirty="0"/>
              <a:t>Feature Scaling and Transformation</a:t>
            </a:r>
          </a:p>
          <a:p>
            <a:pPr lvl="2"/>
            <a:r>
              <a:rPr lang="en-US" dirty="0"/>
              <a:t>Feature Extraction and Dimension Reduction</a:t>
            </a:r>
          </a:p>
          <a:p>
            <a:pPr lvl="1"/>
            <a:r>
              <a:rPr lang="en-US" dirty="0"/>
              <a:t>Model Building</a:t>
            </a:r>
          </a:p>
          <a:p>
            <a:pPr lvl="1"/>
            <a:r>
              <a:rPr lang="en-US" dirty="0"/>
              <a:t>Test and Validation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AE376D1-8EDB-4F83-9EFE-B0A321C8167A}"/>
              </a:ext>
            </a:extLst>
          </p:cNvPr>
          <p:cNvSpPr/>
          <p:nvPr/>
        </p:nvSpPr>
        <p:spPr bwMode="auto">
          <a:xfrm>
            <a:off x="5868144" y="2060848"/>
            <a:ext cx="216024" cy="2592288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B1934-E2D0-4983-93CD-F3D2189F07FD}"/>
              </a:ext>
            </a:extLst>
          </p:cNvPr>
          <p:cNvSpPr txBox="1"/>
          <p:nvPr/>
        </p:nvSpPr>
        <p:spPr>
          <a:xfrm>
            <a:off x="6218995" y="3172326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Human Involved</a:t>
            </a:r>
          </a:p>
        </p:txBody>
      </p:sp>
    </p:spTree>
    <p:extLst>
      <p:ext uri="{BB962C8B-B14F-4D97-AF65-F5344CB8AC3E}">
        <p14:creationId xmlns:p14="http://schemas.microsoft.com/office/powerpoint/2010/main" val="42051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5268-5DE7-49C0-B9B0-876F1D67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House Price Prediction Challenge</a:t>
            </a:r>
          </a:p>
        </p:txBody>
      </p:sp>
      <p:pic>
        <p:nvPicPr>
          <p:cNvPr id="4" name="Picture 4" descr="https://storage.googleapis.com/kaggle-competitions/kaggle/5407/media/housesbanner.png">
            <a:extLst>
              <a:ext uri="{FF2B5EF4-FFF2-40B4-BE49-F238E27FC236}">
                <a16:creationId xmlns:a16="http://schemas.microsoft.com/office/drawing/2014/main" id="{6CBB549A-9A1C-4E42-80AA-E89865E6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431758"/>
            <a:ext cx="7128792" cy="126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BE70AC-EA5E-46B3-9FB2-E5A2A69B03EE}"/>
              </a:ext>
            </a:extLst>
          </p:cNvPr>
          <p:cNvSpPr/>
          <p:nvPr/>
        </p:nvSpPr>
        <p:spPr>
          <a:xfrm>
            <a:off x="611560" y="3068960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dirty="0"/>
              <a:t>Ask a home buyer to describe their dream house, and they probably won't begin with the height of the basement ceiling or the proximity to an east-west railroad. But this playground competition's dataset proves that much more influences price negotiations than the number of bedrooms or a white-picket fence.</a:t>
            </a:r>
          </a:p>
          <a:p>
            <a:pPr marL="0" indent="0">
              <a:buNone/>
            </a:pPr>
            <a:r>
              <a:rPr lang="en-US" b="0" dirty="0"/>
              <a:t>With 79 explanatory variables describing (almost) every aspect of residential homes in Ames, Iowa, this competition challenges you to predict the final price of each home.</a:t>
            </a:r>
          </a:p>
        </p:txBody>
      </p:sp>
    </p:spTree>
    <p:extLst>
      <p:ext uri="{BB962C8B-B14F-4D97-AF65-F5344CB8AC3E}">
        <p14:creationId xmlns:p14="http://schemas.microsoft.com/office/powerpoint/2010/main" val="2517506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60F9-89ED-4B8C-9646-E1D0E624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6F86-2B4A-4251-A0DA-FB5515A0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50" y="1332707"/>
            <a:ext cx="2397678" cy="5347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Analyzing Feature Correlations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5537C-FBD3-40D9-9A7A-7F805C49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57" y="2005663"/>
            <a:ext cx="2727772" cy="239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3092F4-B99C-4B18-904A-324F2C60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7" y="2031952"/>
            <a:ext cx="2551386" cy="22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03BCC-A9A5-42E5-835B-971D4377AD22}"/>
              </a:ext>
            </a:extLst>
          </p:cNvPr>
          <p:cNvSpPr txBox="1">
            <a:spLocks/>
          </p:cNvSpPr>
          <p:nvPr/>
        </p:nvSpPr>
        <p:spPr bwMode="auto">
          <a:xfrm>
            <a:off x="3041757" y="1457916"/>
            <a:ext cx="2397678" cy="5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Feature Selection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9F13B8A-8E66-4855-A8B3-A50D8372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23" y="4886609"/>
            <a:ext cx="308575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763599-EA2A-41FF-ACCE-AECCB44A5165}"/>
              </a:ext>
            </a:extLst>
          </p:cNvPr>
          <p:cNvSpPr txBox="1">
            <a:spLocks/>
          </p:cNvSpPr>
          <p:nvPr/>
        </p:nvSpPr>
        <p:spPr bwMode="auto">
          <a:xfrm>
            <a:off x="5439435" y="4454803"/>
            <a:ext cx="2397678" cy="5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Outlier Removals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DC96D01-BA95-4BA6-BE2F-727A7A294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80829"/>
            <a:ext cx="3085758" cy="11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F94ECB-D041-42C4-A84A-F2A0D440EBD3}"/>
              </a:ext>
            </a:extLst>
          </p:cNvPr>
          <p:cNvSpPr txBox="1">
            <a:spLocks/>
          </p:cNvSpPr>
          <p:nvPr/>
        </p:nvSpPr>
        <p:spPr bwMode="auto">
          <a:xfrm>
            <a:off x="539552" y="4518072"/>
            <a:ext cx="2900366" cy="5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Feature Transformation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2B1462D2-3B09-4455-8E90-A9A3FD6A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058" y="2055249"/>
            <a:ext cx="2663642" cy="19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75A299-654F-4010-A9E0-81369CA2E9D2}"/>
              </a:ext>
            </a:extLst>
          </p:cNvPr>
          <p:cNvSpPr txBox="1">
            <a:spLocks/>
          </p:cNvSpPr>
          <p:nvPr/>
        </p:nvSpPr>
        <p:spPr bwMode="auto">
          <a:xfrm>
            <a:off x="6125658" y="1457916"/>
            <a:ext cx="2397678" cy="5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Features Extraction</a:t>
            </a:r>
          </a:p>
        </p:txBody>
      </p:sp>
    </p:spTree>
    <p:extLst>
      <p:ext uri="{BB962C8B-B14F-4D97-AF65-F5344CB8AC3E}">
        <p14:creationId xmlns:p14="http://schemas.microsoft.com/office/powerpoint/2010/main" val="3000507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5268-5DE7-49C0-B9B0-876F1D67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 Prediction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7E6FC7-4800-40D3-95AB-8683401B0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59451"/>
              </p:ext>
            </p:extLst>
          </p:nvPr>
        </p:nvGraphicFramePr>
        <p:xfrm>
          <a:off x="169894" y="4212626"/>
          <a:ext cx="4402106" cy="257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19">
            <a:extLst>
              <a:ext uri="{FF2B5EF4-FFF2-40B4-BE49-F238E27FC236}">
                <a16:creationId xmlns:a16="http://schemas.microsoft.com/office/drawing/2014/main" id="{B238A784-818F-4F76-B909-21D6E1D797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471654"/>
              </p:ext>
            </p:extLst>
          </p:nvPr>
        </p:nvGraphicFramePr>
        <p:xfrm>
          <a:off x="251520" y="1356047"/>
          <a:ext cx="3340386" cy="2739348"/>
        </p:xfrm>
        <a:graphic>
          <a:graphicData uri="http://schemas.openxmlformats.org/drawingml/2006/table">
            <a:tbl>
              <a:tblPr/>
              <a:tblGrid>
                <a:gridCol w="961626">
                  <a:extLst>
                    <a:ext uri="{9D8B030D-6E8A-4147-A177-3AD203B41FA5}">
                      <a16:colId xmlns:a16="http://schemas.microsoft.com/office/drawing/2014/main" val="198243585"/>
                    </a:ext>
                  </a:extLst>
                </a:gridCol>
                <a:gridCol w="894144">
                  <a:extLst>
                    <a:ext uri="{9D8B030D-6E8A-4147-A177-3AD203B41FA5}">
                      <a16:colId xmlns:a16="http://schemas.microsoft.com/office/drawing/2014/main" val="2734545036"/>
                    </a:ext>
                  </a:extLst>
                </a:gridCol>
                <a:gridCol w="1484616">
                  <a:extLst>
                    <a:ext uri="{9D8B030D-6E8A-4147-A177-3AD203B41FA5}">
                      <a16:colId xmlns:a16="http://schemas.microsoft.com/office/drawing/2014/main" val="2707423698"/>
                    </a:ext>
                  </a:extLst>
                </a:gridCol>
              </a:tblGrid>
              <a:tr h="346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Leaderboard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622894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0.42566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4290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 94%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87306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0.18078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3570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 75%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614015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0.16716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3320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 70%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400151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0.12665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1450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 30%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493461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0.12041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925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 21%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479202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0.11747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680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 15%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63596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0.11619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533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 11%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09909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0.11501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224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 5%</a:t>
                      </a:r>
                    </a:p>
                  </a:txBody>
                  <a:tcPr marL="2381" marR="2381" marT="2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66983"/>
                  </a:ext>
                </a:extLst>
              </a:tr>
            </a:tbl>
          </a:graphicData>
        </a:graphic>
      </p:graphicFrame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7B0723-ECB6-4519-A95D-9A6B53FE905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7"/>
          <a:stretch/>
        </p:blipFill>
        <p:spPr>
          <a:xfrm>
            <a:off x="5097052" y="1428236"/>
            <a:ext cx="3795428" cy="44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50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9EFD-3AA2-47C4-8715-0E98BC7B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Feature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9D55-F4F2-47F0-9D32-7418B166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Feature Engineering</a:t>
            </a:r>
          </a:p>
          <a:p>
            <a:pPr lvl="1"/>
            <a:r>
              <a:rPr lang="en-US" dirty="0"/>
              <a:t>Requires a lot of human involvement</a:t>
            </a:r>
          </a:p>
          <a:p>
            <a:pPr lvl="2"/>
            <a:r>
              <a:rPr lang="en-US" dirty="0"/>
              <a:t>Time consuming</a:t>
            </a:r>
          </a:p>
          <a:p>
            <a:pPr lvl="2"/>
            <a:r>
              <a:rPr lang="en-US" dirty="0"/>
              <a:t>Costly</a:t>
            </a:r>
          </a:p>
          <a:p>
            <a:pPr lvl="2"/>
            <a:r>
              <a:rPr lang="en-US" dirty="0"/>
              <a:t>Inefficient</a:t>
            </a:r>
          </a:p>
          <a:p>
            <a:r>
              <a:rPr lang="en-US" dirty="0"/>
              <a:t>Automatic Feature Learning</a:t>
            </a:r>
          </a:p>
          <a:p>
            <a:pPr lvl="1"/>
            <a:r>
              <a:rPr lang="en-US" dirty="0"/>
              <a:t>Features are learned by machine </a:t>
            </a:r>
          </a:p>
          <a:p>
            <a:pPr lvl="2"/>
            <a:r>
              <a:rPr lang="en-US" dirty="0"/>
              <a:t>with limited human intervention</a:t>
            </a:r>
          </a:p>
          <a:p>
            <a:pPr lvl="1"/>
            <a:r>
              <a:rPr lang="en-US" dirty="0"/>
              <a:t>As good as or better than human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13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8B73-3058-444D-AA81-5CBA6165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843D-50F5-4AA3-8F35-2B0B103A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End-to-End Model</a:t>
            </a:r>
          </a:p>
          <a:p>
            <a:pPr lvl="1"/>
            <a:r>
              <a:rPr lang="en-US" dirty="0"/>
              <a:t>The machine learning model automatically learns all features that can occur between the original input and the final input</a:t>
            </a:r>
          </a:p>
          <a:p>
            <a:pPr lvl="1"/>
            <a:r>
              <a:rPr lang="en-US" dirty="0"/>
              <a:t>Directly convert input data into output prediction</a:t>
            </a:r>
          </a:p>
          <a:p>
            <a:pPr lvl="1"/>
            <a:r>
              <a:rPr lang="en-US" dirty="0"/>
              <a:t>Bypassing intermediate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58BF5-3991-450E-9850-C2DAF5CA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3933056"/>
            <a:ext cx="8086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60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24BC-9FCC-4187-AA3B-AF8924BB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End-to-end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FAAA3-78A9-489E-8CA9-727B6FD7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268760"/>
            <a:ext cx="4841390" cy="47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93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78C4-C814-4C91-AEEC-CE8F14A1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416"/>
            <a:ext cx="8229600" cy="1143000"/>
          </a:xfrm>
        </p:spPr>
        <p:txBody>
          <a:bodyPr/>
          <a:lstStyle/>
          <a:p>
            <a:r>
              <a:rPr lang="en-US" dirty="0"/>
              <a:t>Automatic Feature Engineering using Feature Tools</a:t>
            </a:r>
          </a:p>
        </p:txBody>
      </p:sp>
      <p:pic>
        <p:nvPicPr>
          <p:cNvPr id="2050" name="Picture 2" descr="https://cdn-images-1.medium.com/max/1000/1*j378-FXFsLyb7vsNOhcQOA.png">
            <a:extLst>
              <a:ext uri="{FF2B5EF4-FFF2-40B4-BE49-F238E27FC236}">
                <a16:creationId xmlns:a16="http://schemas.microsoft.com/office/drawing/2014/main" id="{538F879C-F6C5-4154-80B1-E322C00D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61048"/>
            <a:ext cx="4338228" cy="21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000/1*aEY3yRu-N4YJNDE6Pi0LRA.png">
            <a:extLst>
              <a:ext uri="{FF2B5EF4-FFF2-40B4-BE49-F238E27FC236}">
                <a16:creationId xmlns:a16="http://schemas.microsoft.com/office/drawing/2014/main" id="{C01D927A-D1B5-44E9-AD1B-9385C1B83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5" y="4081356"/>
            <a:ext cx="4043860" cy="165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1000/1*DoNn5kB0I1BTEjhO2D3yOA.png">
            <a:extLst>
              <a:ext uri="{FF2B5EF4-FFF2-40B4-BE49-F238E27FC236}">
                <a16:creationId xmlns:a16="http://schemas.microsoft.com/office/drawing/2014/main" id="{91524C90-76A3-4953-BA50-C8257074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43785"/>
            <a:ext cx="5238328" cy="259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analyticsvidhya.com/wp-content/uploads/2018/02/featuretools1.png">
            <a:extLst>
              <a:ext uri="{FF2B5EF4-FFF2-40B4-BE49-F238E27FC236}">
                <a16:creationId xmlns:a16="http://schemas.microsoft.com/office/drawing/2014/main" id="{C9F13619-36BE-487D-942F-1615022E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2656"/>
            <a:ext cx="2141984" cy="78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57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EFE5-618C-4424-8D9E-4F012EEB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Feature Learning with Feature Tools</a:t>
            </a:r>
          </a:p>
        </p:txBody>
      </p:sp>
      <p:pic>
        <p:nvPicPr>
          <p:cNvPr id="1030" name="Picture 6" descr="https://cdn-images-1.medium.com/max/1000/1*4FLqyRQrCKK4fZ-ISNhAyg.png">
            <a:extLst>
              <a:ext uri="{FF2B5EF4-FFF2-40B4-BE49-F238E27FC236}">
                <a16:creationId xmlns:a16="http://schemas.microsoft.com/office/drawing/2014/main" id="{963A337B-1B34-445D-A74C-013B44E5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44" y="1574225"/>
            <a:ext cx="2912152" cy="1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mages-1.medium.com/max/1000/1*hwh1sOK9_GcKRYA4pg9vEA.png">
            <a:extLst>
              <a:ext uri="{FF2B5EF4-FFF2-40B4-BE49-F238E27FC236}">
                <a16:creationId xmlns:a16="http://schemas.microsoft.com/office/drawing/2014/main" id="{B0FD3B1B-479B-498B-AA53-6EB1680B8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95112"/>
            <a:ext cx="2073414" cy="209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3A39C9-1F62-4FA3-BDAB-7A2BFD07F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0" y="1561530"/>
            <a:ext cx="2618227" cy="2027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C6796-53CC-4645-8B49-440908260FCF}"/>
              </a:ext>
            </a:extLst>
          </p:cNvPr>
          <p:cNvSpPr txBox="1"/>
          <p:nvPr/>
        </p:nvSpPr>
        <p:spPr>
          <a:xfrm>
            <a:off x="600401" y="1220871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Human Time Involved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37D2D-D950-4EAE-880C-6D3DAC994049}"/>
              </a:ext>
            </a:extLst>
          </p:cNvPr>
          <p:cNvSpPr txBox="1"/>
          <p:nvPr/>
        </p:nvSpPr>
        <p:spPr>
          <a:xfrm>
            <a:off x="5034904" y="1218238"/>
            <a:ext cx="2537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Features Discovered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CE0E3-8836-4754-B07E-A4C79FBCB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55" y="1561530"/>
            <a:ext cx="2687960" cy="1965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C2849-F43B-4500-8163-C54C2D4BD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3948839"/>
            <a:ext cx="2766442" cy="2144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A9C69A-FB07-4B06-AEE3-8E0AFAABFC6A}"/>
              </a:ext>
            </a:extLst>
          </p:cNvPr>
          <p:cNvSpPr txBox="1"/>
          <p:nvPr/>
        </p:nvSpPr>
        <p:spPr>
          <a:xfrm>
            <a:off x="3453452" y="3614966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87255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D0C-05F3-4151-933A-54C97A0E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E8DC-9505-43B1-A2C2-C0065089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92" y="1371600"/>
            <a:ext cx="8229600" cy="4649688"/>
          </a:xfrm>
        </p:spPr>
        <p:txBody>
          <a:bodyPr/>
          <a:lstStyle/>
          <a:p>
            <a:r>
              <a:rPr lang="en-US" dirty="0"/>
              <a:t>Representing, selecting, and extracting good features are a crucial step for effective machine learning algorithms</a:t>
            </a:r>
          </a:p>
          <a:p>
            <a:r>
              <a:rPr lang="en-US" dirty="0"/>
              <a:t>Good Features</a:t>
            </a:r>
          </a:p>
          <a:p>
            <a:pPr lvl="1"/>
            <a:r>
              <a:rPr lang="en-US" dirty="0"/>
              <a:t>Discriminative</a:t>
            </a:r>
          </a:p>
          <a:p>
            <a:pPr lvl="2"/>
            <a:r>
              <a:rPr lang="en-US" dirty="0"/>
              <a:t>Different values for samples of different classes</a:t>
            </a:r>
          </a:p>
          <a:p>
            <a:pPr lvl="2"/>
            <a:r>
              <a:rPr lang="en-US" dirty="0"/>
              <a:t>Almost same values for very similar samples</a:t>
            </a:r>
          </a:p>
          <a:p>
            <a:pPr lvl="1"/>
            <a:r>
              <a:rPr lang="en-US" dirty="0"/>
              <a:t>Interpretable</a:t>
            </a:r>
          </a:p>
          <a:p>
            <a:pPr lvl="2"/>
            <a:r>
              <a:rPr lang="en-US" dirty="0"/>
              <a:t>Features that are easier to understand by human experts</a:t>
            </a:r>
          </a:p>
          <a:p>
            <a:pPr lvl="2"/>
            <a:r>
              <a:rPr lang="en-US" dirty="0"/>
              <a:t>Corresponding to object characteristics</a:t>
            </a:r>
          </a:p>
          <a:p>
            <a:pPr lvl="1"/>
            <a:r>
              <a:rPr lang="en-US" dirty="0"/>
              <a:t>Independent</a:t>
            </a:r>
          </a:p>
          <a:p>
            <a:pPr lvl="2"/>
            <a:r>
              <a:rPr lang="en-US" dirty="0"/>
              <a:t>Features are not redundant </a:t>
            </a:r>
          </a:p>
          <a:p>
            <a:pPr lvl="1"/>
            <a:r>
              <a:rPr lang="en-US" dirty="0"/>
              <a:t>Efficient</a:t>
            </a:r>
          </a:p>
          <a:p>
            <a:pPr lvl="2"/>
            <a:r>
              <a:rPr lang="en-US" dirty="0"/>
              <a:t>Reduce the complexity of the model</a:t>
            </a:r>
          </a:p>
          <a:p>
            <a:pPr lvl="2"/>
            <a:r>
              <a:rPr lang="en-US" dirty="0"/>
              <a:t>Reduce overfitting</a:t>
            </a:r>
          </a:p>
        </p:txBody>
      </p:sp>
    </p:spTree>
    <p:extLst>
      <p:ext uri="{BB962C8B-B14F-4D97-AF65-F5344CB8AC3E}">
        <p14:creationId xmlns:p14="http://schemas.microsoft.com/office/powerpoint/2010/main" val="1045776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3004-72A4-4213-AAB1-2EC4915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Automatic Feature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037B-A4B1-48F2-994E-CA26D520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PredictingMaliciousCyberConnectionswithFeaturetools.ipynb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49DC5-4602-4744-B1A5-21CA4D31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284984"/>
            <a:ext cx="7820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2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0E10-6199-410B-9520-EF155B8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End-to-End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9483-AFA7-445C-8088-7D4A97E4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Explainability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Learned features are not straightforward to modified</a:t>
            </a:r>
          </a:p>
          <a:p>
            <a:r>
              <a:rPr lang="en-US" dirty="0"/>
              <a:t>May be inefficient</a:t>
            </a:r>
          </a:p>
          <a:p>
            <a:pPr lvl="1"/>
            <a:r>
              <a:rPr lang="en-US" dirty="0"/>
              <a:t>Can be overtaken by transfer learning and domain adaptations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qph.fs.quoracdn.net/main-qimg-c9aa425dc054869ba1d34b9348c530ad">
            <a:extLst>
              <a:ext uri="{FF2B5EF4-FFF2-40B4-BE49-F238E27FC236}">
                <a16:creationId xmlns:a16="http://schemas.microsoft.com/office/drawing/2014/main" id="{55A09D25-C24C-4760-8C24-481F70C52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11795"/>
            <a:ext cx="4161259" cy="263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10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Features</a:t>
            </a:r>
          </a:p>
          <a:p>
            <a:pPr lvl="1"/>
            <a:r>
              <a:rPr lang="en-US" dirty="0"/>
              <a:t>Representations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Selection</a:t>
            </a:r>
          </a:p>
          <a:p>
            <a:pPr lvl="1"/>
            <a:r>
              <a:rPr lang="en-US" dirty="0"/>
              <a:t>Extraction</a:t>
            </a:r>
          </a:p>
          <a:p>
            <a:pPr lvl="1"/>
            <a:r>
              <a:rPr lang="en-US" dirty="0"/>
              <a:t>Engineering</a:t>
            </a:r>
          </a:p>
          <a:p>
            <a:r>
              <a:rPr lang="en-US"/>
              <a:t>End-to-End Learning</a:t>
            </a:r>
          </a:p>
          <a:p>
            <a:r>
              <a:rPr lang="en-US" dirty="0"/>
              <a:t>Good Features are the key to machine learning success</a:t>
            </a:r>
          </a:p>
        </p:txBody>
      </p:sp>
    </p:spTree>
    <p:extLst>
      <p:ext uri="{BB962C8B-B14F-4D97-AF65-F5344CB8AC3E}">
        <p14:creationId xmlns:p14="http://schemas.microsoft.com/office/powerpoint/2010/main" val="43839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7111-0D47-4FDC-B365-9DD11365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4090-DFBC-4C0E-9BD2-A798B3D5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real life</a:t>
            </a:r>
          </a:p>
          <a:p>
            <a:pPr lvl="1"/>
            <a:r>
              <a:rPr lang="en-US" dirty="0"/>
              <a:t>Many irrelevant and redundant variables</a:t>
            </a:r>
          </a:p>
          <a:p>
            <a:pPr lvl="1"/>
            <a:r>
              <a:rPr lang="en-US" dirty="0"/>
              <a:t>Often comparably few training examples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Finding good feature representations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extraction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Text/document processing</a:t>
            </a:r>
          </a:p>
          <a:p>
            <a:pPr lvl="1"/>
            <a:r>
              <a:rPr lang="en-US" dirty="0"/>
              <a:t>Gene expression array analysis</a:t>
            </a:r>
          </a:p>
          <a:p>
            <a:pPr lvl="1"/>
            <a:r>
              <a:rPr lang="en-US" dirty="0"/>
              <a:t>Images/videos</a:t>
            </a:r>
          </a:p>
        </p:txBody>
      </p:sp>
    </p:spTree>
    <p:extLst>
      <p:ext uri="{BB962C8B-B14F-4D97-AF65-F5344CB8AC3E}">
        <p14:creationId xmlns:p14="http://schemas.microsoft.com/office/powerpoint/2010/main" val="39912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</a:t>
            </a:r>
          </a:p>
          <a:p>
            <a:r>
              <a:rPr lang="en-US" dirty="0"/>
              <a:t>Feature Representation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 Selection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 Engineering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Traditional Feature Engineering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Automatic Feature Engineering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361-A8CD-4BB0-96FF-0B999BD0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09F3-BDC9-4F7A-A99A-6405BC20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Features can be represented in different ways</a:t>
            </a:r>
          </a:p>
          <a:p>
            <a:pPr lvl="1"/>
            <a:r>
              <a:rPr lang="en-US" dirty="0"/>
              <a:t>Equivalent Mathematically</a:t>
            </a:r>
          </a:p>
          <a:p>
            <a:pPr lvl="1"/>
            <a:r>
              <a:rPr lang="en-US" dirty="0"/>
              <a:t>Behave Differently in Machine Learning Algorithms</a:t>
            </a:r>
          </a:p>
          <a:p>
            <a:pPr lvl="2"/>
            <a:r>
              <a:rPr lang="en-US" dirty="0"/>
              <a:t>A good representation can lead to</a:t>
            </a:r>
          </a:p>
          <a:p>
            <a:pPr lvl="3"/>
            <a:r>
              <a:rPr lang="en-US" dirty="0"/>
              <a:t>Better Convergence</a:t>
            </a:r>
          </a:p>
          <a:p>
            <a:pPr lvl="3"/>
            <a:r>
              <a:rPr lang="en-US" dirty="0"/>
              <a:t>Faster Convergence</a:t>
            </a:r>
          </a:p>
          <a:p>
            <a:pPr lvl="3"/>
            <a:r>
              <a:rPr lang="en-US" dirty="0"/>
              <a:t>Less Errors</a:t>
            </a:r>
          </a:p>
          <a:p>
            <a:r>
              <a:rPr lang="en-US" dirty="0"/>
              <a:t>Example: A point in space</a:t>
            </a:r>
          </a:p>
          <a:p>
            <a:pPr lvl="1"/>
            <a:r>
              <a:rPr lang="en-US" dirty="0"/>
              <a:t>(x, y, z)</a:t>
            </a:r>
          </a:p>
          <a:p>
            <a:pPr lvl="1"/>
            <a:r>
              <a:rPr lang="en-US" dirty="0"/>
              <a:t>(r, </a:t>
            </a:r>
            <a:r>
              <a:rPr lang="el-GR" dirty="0">
                <a:cs typeface="Calibri" panose="020F0502020204030204" pitchFamily="34" charset="0"/>
              </a:rPr>
              <a:t>θ</a:t>
            </a:r>
            <a:r>
              <a:rPr lang="en-US" dirty="0">
                <a:cs typeface="Calibri" panose="020F0502020204030204" pitchFamily="34" charset="0"/>
              </a:rPr>
              <a:t>, φ)</a:t>
            </a:r>
            <a:endParaRPr lang="en-US" dirty="0"/>
          </a:p>
        </p:txBody>
      </p:sp>
      <p:pic>
        <p:nvPicPr>
          <p:cNvPr id="12290" name="Picture 2" descr="Spherical to Cartesian coordinates Calculator - High accuracy ...">
            <a:extLst>
              <a:ext uri="{FF2B5EF4-FFF2-40B4-BE49-F238E27FC236}">
                <a16:creationId xmlns:a16="http://schemas.microsoft.com/office/drawing/2014/main" id="{A7C082FD-4828-4EA7-815A-6F586215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17032"/>
            <a:ext cx="24003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4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9E9D-280D-468A-8229-F365FEB9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and Cartesian Representation in Nuclear Event Generation 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8574B-8B18-4065-8890-4E4F959EC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00200"/>
            <a:ext cx="6448772" cy="44443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745C5-F477-4E7D-9A27-36BD63330317}"/>
              </a:ext>
            </a:extLst>
          </p:cNvPr>
          <p:cNvSpPr/>
          <p:nvPr/>
        </p:nvSpPr>
        <p:spPr>
          <a:xfrm>
            <a:off x="323528" y="6213212"/>
            <a:ext cx="84969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Yasir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Alanazi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, N. Sato, Tianbo Liu, W. Melnitchouk, Michelle P. Kuchera, Evan Pritchard, Michael Robertson, Ryan Strauss, Luisa Velasco, Yaohang Li, Simulation of electron-proton scattering events by a Feature-Augmented and Transformed Generative Adversarial Network (FAT-GAN), 2020.</a:t>
            </a:r>
          </a:p>
        </p:txBody>
      </p:sp>
    </p:spTree>
    <p:extLst>
      <p:ext uri="{BB962C8B-B14F-4D97-AF65-F5344CB8AC3E}">
        <p14:creationId xmlns:p14="http://schemas.microsoft.com/office/powerpoint/2010/main" val="14921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28FE-42A0-4259-BA20-02367730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6D00-E5F0-4D2C-83F3-42134559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Normalization</a:t>
            </a:r>
          </a:p>
          <a:p>
            <a:pPr lvl="1"/>
            <a:r>
              <a:rPr lang="en-US" dirty="0"/>
              <a:t>Standard</a:t>
            </a:r>
          </a:p>
          <a:p>
            <a:pPr lvl="2"/>
            <a:r>
              <a:rPr lang="en-US" dirty="0"/>
              <a:t>z = (x - u) / s</a:t>
            </a:r>
          </a:p>
          <a:p>
            <a:pPr lvl="3"/>
            <a:r>
              <a:rPr lang="en-US" dirty="0"/>
              <a:t>u: mean of the data</a:t>
            </a:r>
          </a:p>
          <a:p>
            <a:pPr lvl="3"/>
            <a:r>
              <a:rPr lang="en-US" dirty="0"/>
              <a:t>s: standard deviation</a:t>
            </a:r>
          </a:p>
          <a:p>
            <a:pPr lvl="1"/>
            <a:r>
              <a:rPr lang="en-US" dirty="0"/>
              <a:t>Minmax</a:t>
            </a:r>
          </a:p>
          <a:p>
            <a:pPr lvl="2"/>
            <a:r>
              <a:rPr lang="en-US" dirty="0"/>
              <a:t>Convert all data into [0, 1]</a:t>
            </a:r>
          </a:p>
          <a:p>
            <a:pPr lvl="1"/>
            <a:r>
              <a:rPr lang="en-US" dirty="0" err="1"/>
              <a:t>Maxabs</a:t>
            </a:r>
            <a:endParaRPr lang="en-US" dirty="0"/>
          </a:p>
          <a:p>
            <a:pPr lvl="2"/>
            <a:r>
              <a:rPr lang="en-US" dirty="0"/>
              <a:t>Scale each feature by its maximum absolute value</a:t>
            </a:r>
          </a:p>
          <a:p>
            <a:pPr lvl="1"/>
            <a:r>
              <a:rPr lang="en-US" dirty="0"/>
              <a:t>Robust Scaler</a:t>
            </a:r>
          </a:p>
          <a:p>
            <a:pPr lvl="2"/>
            <a:r>
              <a:rPr lang="en-US" dirty="0"/>
              <a:t>Scale features using statistics that are robust to outliers</a:t>
            </a:r>
          </a:p>
        </p:txBody>
      </p:sp>
    </p:spTree>
    <p:extLst>
      <p:ext uri="{BB962C8B-B14F-4D97-AF65-F5344CB8AC3E}">
        <p14:creationId xmlns:p14="http://schemas.microsoft.com/office/powerpoint/2010/main" val="3273789082"/>
      </p:ext>
    </p:extLst>
  </p:cSld>
  <p:clrMapOvr>
    <a:masterClrMapping/>
  </p:clrMapOvr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42733</TotalTime>
  <Words>1434</Words>
  <Application>Microsoft Office PowerPoint</Application>
  <PresentationFormat>On-screen Show (4:3)</PresentationFormat>
  <Paragraphs>332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ＭＳ Ｐゴシック</vt:lpstr>
      <vt:lpstr>SimSun</vt:lpstr>
      <vt:lpstr>Arial</vt:lpstr>
      <vt:lpstr>Calibri</vt:lpstr>
      <vt:lpstr>Cambria Math</vt:lpstr>
      <vt:lpstr>Helvetica</vt:lpstr>
      <vt:lpstr>Times New Roman</vt:lpstr>
      <vt:lpstr>Verdana</vt:lpstr>
      <vt:lpstr>Wingdings</vt:lpstr>
      <vt:lpstr>17_habv</vt:lpstr>
      <vt:lpstr>Benutzerdefiniertes Design</vt:lpstr>
      <vt:lpstr>PowerPoint Presentation</vt:lpstr>
      <vt:lpstr>Agenda</vt:lpstr>
      <vt:lpstr>Feature in Machine Learning</vt:lpstr>
      <vt:lpstr>Good Features</vt:lpstr>
      <vt:lpstr>Feature Engineering</vt:lpstr>
      <vt:lpstr>Agenda</vt:lpstr>
      <vt:lpstr>Feature Representations</vt:lpstr>
      <vt:lpstr>Spherical and Cartesian Representation in Nuclear Event Generation GAN</vt:lpstr>
      <vt:lpstr>Scaling Normalization</vt:lpstr>
      <vt:lpstr>Demo: The Importance of Scaling</vt:lpstr>
      <vt:lpstr>Dense Representation</vt:lpstr>
      <vt:lpstr>Example of Representations in Face Recognition</vt:lpstr>
      <vt:lpstr>Agenda</vt:lpstr>
      <vt:lpstr>Feature Selection</vt:lpstr>
      <vt:lpstr>When Feature Selection is Needed?</vt:lpstr>
      <vt:lpstr>Feature Selection vs. Feature Extraction</vt:lpstr>
      <vt:lpstr>Feature Selection Strategies</vt:lpstr>
      <vt:lpstr>Univariate Feature Selection – Frequency</vt:lpstr>
      <vt:lpstr>Univariate Feature Selection – Mutual Information</vt:lpstr>
      <vt:lpstr>Univariate Feature Selection – Information Gain</vt:lpstr>
      <vt:lpstr>Univariate Feature Selection May Fail</vt:lpstr>
      <vt:lpstr>Univariate Feature Selection vs. Multivariate Feature Selection</vt:lpstr>
      <vt:lpstr>Classification of Feature Selection Methods</vt:lpstr>
      <vt:lpstr>Filter Methods</vt:lpstr>
      <vt:lpstr>Wrapper Methods</vt:lpstr>
      <vt:lpstr>Wrapper Methods – Recursive Feature Elimination</vt:lpstr>
      <vt:lpstr>Embedded Methods</vt:lpstr>
      <vt:lpstr>Regression with LASSO</vt:lpstr>
      <vt:lpstr>Demo: Feature Selection</vt:lpstr>
      <vt:lpstr>Agenda</vt:lpstr>
      <vt:lpstr>Traditional Feature Engineering</vt:lpstr>
      <vt:lpstr>Kaggle House Price Prediction Challenge</vt:lpstr>
      <vt:lpstr>Traditional Feature Engineering</vt:lpstr>
      <vt:lpstr>House Price Prediction</vt:lpstr>
      <vt:lpstr>Automatic Feature Learning</vt:lpstr>
      <vt:lpstr>End-to-End Learning</vt:lpstr>
      <vt:lpstr>Examples of End-to-end Learning</vt:lpstr>
      <vt:lpstr>Automatic Feature Engineering using Feature Tools</vt:lpstr>
      <vt:lpstr>Automatic Feature Learning with Feature Tools</vt:lpstr>
      <vt:lpstr>Demo: Automatic Feature Learning</vt:lpstr>
      <vt:lpstr>Limitation of End-to-End Learning</vt:lpstr>
      <vt:lpstr>Summary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yaohang@cs.odu.edu</dc:creator>
  <cp:lastModifiedBy>Yaohang Li</cp:lastModifiedBy>
  <cp:revision>1537</cp:revision>
  <cp:lastPrinted>2012-01-06T11:37:45Z</cp:lastPrinted>
  <dcterms:created xsi:type="dcterms:W3CDTF">2006-04-22T09:23:14Z</dcterms:created>
  <dcterms:modified xsi:type="dcterms:W3CDTF">2020-07-09T00:35:03Z</dcterms:modified>
</cp:coreProperties>
</file>