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9" r:id="rId2"/>
  </p:sldMasterIdLst>
  <p:notesMasterIdLst>
    <p:notesMasterId r:id="rId39"/>
  </p:notesMasterIdLst>
  <p:sldIdLst>
    <p:sldId id="365" r:id="rId3"/>
    <p:sldId id="356" r:id="rId4"/>
    <p:sldId id="357" r:id="rId5"/>
    <p:sldId id="258" r:id="rId6"/>
    <p:sldId id="265" r:id="rId7"/>
    <p:sldId id="305" r:id="rId8"/>
    <p:sldId id="332" r:id="rId9"/>
    <p:sldId id="318" r:id="rId10"/>
    <p:sldId id="330" r:id="rId11"/>
    <p:sldId id="359" r:id="rId12"/>
    <p:sldId id="256" r:id="rId13"/>
    <p:sldId id="307" r:id="rId14"/>
    <p:sldId id="331" r:id="rId15"/>
    <p:sldId id="329" r:id="rId16"/>
    <p:sldId id="360" r:id="rId17"/>
    <p:sldId id="308" r:id="rId18"/>
    <p:sldId id="309" r:id="rId19"/>
    <p:sldId id="315" r:id="rId20"/>
    <p:sldId id="310" r:id="rId21"/>
    <p:sldId id="316" r:id="rId22"/>
    <p:sldId id="361" r:id="rId23"/>
    <p:sldId id="333" r:id="rId24"/>
    <p:sldId id="311" r:id="rId25"/>
    <p:sldId id="325" r:id="rId26"/>
    <p:sldId id="312" r:id="rId27"/>
    <p:sldId id="362" r:id="rId28"/>
    <p:sldId id="317" r:id="rId29"/>
    <p:sldId id="262" r:id="rId30"/>
    <p:sldId id="269" r:id="rId31"/>
    <p:sldId id="328" r:id="rId32"/>
    <p:sldId id="334" r:id="rId33"/>
    <p:sldId id="319" r:id="rId34"/>
    <p:sldId id="327" r:id="rId35"/>
    <p:sldId id="276" r:id="rId36"/>
    <p:sldId id="363" r:id="rId37"/>
    <p:sldId id="366"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6314" autoAdjust="0"/>
  </p:normalViewPr>
  <p:slideViewPr>
    <p:cSldViewPr snapToGrid="0">
      <p:cViewPr varScale="1">
        <p:scale>
          <a:sx n="108" d="100"/>
          <a:sy n="108" d="100"/>
        </p:scale>
        <p:origin x="720" y="114"/>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15</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234018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233780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19823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21</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24</a:t>
            </a:fld>
            <a:endParaRPr lang="zh-CN" altLang="en-US"/>
          </a:p>
        </p:txBody>
      </p:sp>
    </p:spTree>
    <p:extLst>
      <p:ext uri="{BB962C8B-B14F-4D97-AF65-F5344CB8AC3E}">
        <p14:creationId xmlns:p14="http://schemas.microsoft.com/office/powerpoint/2010/main" val="1010463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25</a:t>
            </a:fld>
            <a:endParaRPr lang="zh-CN" altLang="en-US"/>
          </a:p>
        </p:txBody>
      </p:sp>
    </p:spTree>
    <p:extLst>
      <p:ext uri="{BB962C8B-B14F-4D97-AF65-F5344CB8AC3E}">
        <p14:creationId xmlns:p14="http://schemas.microsoft.com/office/powerpoint/2010/main" val="41166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26</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2682521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304809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1354233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1361487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32</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33</a:t>
            </a:fld>
            <a:endParaRPr lang="zh-CN" altLang="en-US"/>
          </a:p>
        </p:txBody>
      </p:sp>
    </p:spTree>
    <p:extLst>
      <p:ext uri="{BB962C8B-B14F-4D97-AF65-F5344CB8AC3E}">
        <p14:creationId xmlns:p14="http://schemas.microsoft.com/office/powerpoint/2010/main" val="3151221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34</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818985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1424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252989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548168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815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5517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3784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680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41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451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smtClean="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smtClean="0">
                <a:solidFill>
                  <a:srgbClr val="313D51"/>
                </a:solidFill>
                <a:cs typeface="+mn-ea"/>
                <a:sym typeface="+mn-lt"/>
              </a:rPr>
              <a:t>GRADUATION DEFENSE</a:t>
            </a:r>
            <a:endParaRPr lang="en-US" altLang="zh-CN" sz="1400" dirty="0">
              <a:solidFill>
                <a:srgbClr val="313D51"/>
              </a:solidFill>
              <a:cs typeface="+mn-ea"/>
              <a:sym typeface="+mn-lt"/>
            </a:endParaRPr>
          </a:p>
        </p:txBody>
      </p:sp>
    </p:spTree>
    <p:extLst>
      <p:ext uri="{BB962C8B-B14F-4D97-AF65-F5344CB8AC3E}">
        <p14:creationId xmlns:p14="http://schemas.microsoft.com/office/powerpoint/2010/main" val="3342576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898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473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355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421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0604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2021/6/3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152495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tags" Target="../tags/tag46.xml"/><Relationship Id="rId47" Type="http://schemas.openxmlformats.org/officeDocument/2006/relationships/tags" Target="../tags/tag51.xml"/><Relationship Id="rId50" Type="http://schemas.openxmlformats.org/officeDocument/2006/relationships/notesSlide" Target="../notesSlides/notesSlide17.xml"/><Relationship Id="rId7" Type="http://schemas.openxmlformats.org/officeDocument/2006/relationships/tags" Target="../tags/tag11.xml"/><Relationship Id="rId2" Type="http://schemas.openxmlformats.org/officeDocument/2006/relationships/tags" Target="../tags/tag6.xml"/><Relationship Id="rId16" Type="http://schemas.openxmlformats.org/officeDocument/2006/relationships/tags" Target="../tags/tag20.xml"/><Relationship Id="rId29" Type="http://schemas.openxmlformats.org/officeDocument/2006/relationships/tags" Target="../tags/tag33.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slideLayout" Target="../slideLayouts/slideLayout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tags" Target="../tags/tag48.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tags" Target="../tags/tag52.xml"/><Relationship Id="rId8" Type="http://schemas.openxmlformats.org/officeDocument/2006/relationships/tags" Target="../tags/tag12.xml"/><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20" Type="http://schemas.openxmlformats.org/officeDocument/2006/relationships/tags" Target="../tags/tag24.xml"/><Relationship Id="rId41" Type="http://schemas.openxmlformats.org/officeDocument/2006/relationships/tags" Target="../tags/tag45.xml"/><Relationship Id="rId1" Type="http://schemas.openxmlformats.org/officeDocument/2006/relationships/tags" Target="../tags/tag5.xml"/><Relationship Id="rId6"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notesSlide" Target="../notesSlides/notesSlide19.xml"/><Relationship Id="rId4" Type="http://schemas.openxmlformats.org/officeDocument/2006/relationships/tags" Target="../tags/tag56.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smtClean="0">
                <a:solidFill>
                  <a:schemeClr val="bg1"/>
                </a:solidFill>
                <a:latin typeface="思源黑体" panose="020B0500000000000000" pitchFamily="34" charset="-122"/>
                <a:ea typeface="思源黑体" panose="020B0500000000000000" pitchFamily="34" charset="-122"/>
              </a:rPr>
              <a:t>毕业答辩开题报告</a:t>
            </a:r>
            <a:r>
              <a:rPr lang="en-US" altLang="zh-CN" sz="4800" b="1" dirty="0" smtClean="0">
                <a:solidFill>
                  <a:schemeClr val="bg1"/>
                </a:solidFill>
                <a:latin typeface="思源黑体" panose="020B0500000000000000" pitchFamily="34" charset="-122"/>
                <a:ea typeface="思源黑体" panose="020B0500000000000000" pitchFamily="34" charset="-122"/>
              </a:rPr>
              <a:t>PPT</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smtClean="0">
                <a:solidFill>
                  <a:srgbClr val="223762"/>
                </a:solidFill>
                <a:latin typeface="思源黑体" panose="020B0500000000000000" pitchFamily="34" charset="-122"/>
                <a:ea typeface="思源黑体" panose="020B0500000000000000" pitchFamily="34" charset="-122"/>
              </a:rPr>
              <a:t>答辩人：</a:t>
            </a:r>
            <a:r>
              <a:rPr lang="zh-CN" altLang="en-US" sz="1067" dirty="0">
                <a:solidFill>
                  <a:srgbClr val="223762"/>
                </a:solidFill>
                <a:latin typeface="思源黑体" panose="020B0500000000000000" pitchFamily="34" charset="-122"/>
                <a:ea typeface="思源黑体" panose="020B0500000000000000" pitchFamily="34" charset="-122"/>
              </a:rPr>
              <a:t>优</a:t>
            </a:r>
            <a:r>
              <a:rPr lang="zh-CN" altLang="en-US" sz="1067" dirty="0" smtClean="0">
                <a:solidFill>
                  <a:srgbClr val="223762"/>
                </a:solidFill>
                <a:latin typeface="思源黑体" panose="020B0500000000000000" pitchFamily="34" charset="-122"/>
                <a:ea typeface="思源黑体" panose="020B0500000000000000" pitchFamily="34" charset="-122"/>
              </a:rPr>
              <a:t>品</a:t>
            </a:r>
            <a:r>
              <a:rPr lang="en-US" altLang="zh-CN" sz="1067" dirty="0" smtClean="0">
                <a:solidFill>
                  <a:srgbClr val="223762"/>
                </a:solidFill>
                <a:latin typeface="思源黑体" panose="020B0500000000000000" pitchFamily="34" charset="-122"/>
                <a:ea typeface="思源黑体" panose="020B0500000000000000" pitchFamily="34" charset="-122"/>
              </a:rPr>
              <a:t>PPT</a:t>
            </a:r>
            <a:endParaRPr lang="zh-CN" altLang="en-US" sz="1067" dirty="0">
              <a:solidFill>
                <a:srgbClr val="223762"/>
              </a:solidFill>
              <a:latin typeface="思源黑体" panose="020B0500000000000000" pitchFamily="34" charset="-122"/>
              <a:ea typeface="思源黑体" panose="020B0500000000000000" pitchFamily="34" charset="-122"/>
            </a:endParaRPr>
          </a:p>
        </p:txBody>
      </p:sp>
      <p:grpSp>
        <p:nvGrpSpPr>
          <p:cNvPr id="7" name="组合 6"/>
          <p:cNvGrpSpPr/>
          <p:nvPr/>
        </p:nvGrpSpPr>
        <p:grpSpPr>
          <a:xfrm>
            <a:off x="5387350" y="978500"/>
            <a:ext cx="1471398" cy="1390482"/>
            <a:chOff x="5387350" y="978500"/>
            <a:chExt cx="1471398"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 name="组合 8"/>
            <p:cNvGrpSpPr/>
            <p:nvPr/>
          </p:nvGrpSpPr>
          <p:grpSpPr>
            <a:xfrm>
              <a:off x="5467040" y="1057257"/>
              <a:ext cx="1391708" cy="1240164"/>
              <a:chOff x="5136355" y="497958"/>
              <a:chExt cx="2111099" cy="1881221"/>
            </a:xfrm>
          </p:grpSpPr>
          <p:grpSp>
            <p:nvGrpSpPr>
              <p:cNvPr id="10" name="组合 9"/>
              <p:cNvGrpSpPr/>
              <p:nvPr/>
            </p:nvGrpSpPr>
            <p:grpSpPr>
              <a:xfrm>
                <a:off x="5136355" y="497958"/>
                <a:ext cx="2111099" cy="1881221"/>
                <a:chOff x="5151345" y="437998"/>
                <a:chExt cx="2111099" cy="1881221"/>
              </a:xfrm>
            </p:grpSpPr>
            <p:sp>
              <p:nvSpPr>
                <p:cNvPr id="13" name="椭圆 1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151345" y="437998"/>
                  <a:ext cx="2111099" cy="1881221"/>
                </a:xfrm>
                <a:prstGeom prst="rect">
                  <a:avLst/>
                </a:prstGeom>
              </p:spPr>
            </p:pic>
          </p:grpSp>
          <p:sp>
            <p:nvSpPr>
              <p:cNvPr id="11" name="椭圆 10"/>
              <p:cNvSpPr/>
              <p:nvPr/>
            </p:nvSpPr>
            <p:spPr>
              <a:xfrm>
                <a:off x="5472591" y="827607"/>
                <a:ext cx="1209821" cy="120982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2" name="文本框 11"/>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smtClean="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5"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smtClean="0">
                <a:solidFill>
                  <a:schemeClr val="bg1"/>
                </a:solidFill>
                <a:latin typeface="思源黑体" panose="020B0500000000000000" pitchFamily="34" charset="-122"/>
                <a:ea typeface="思源黑体" panose="020B0500000000000000" pitchFamily="34" charset="-122"/>
              </a:rPr>
              <a:t>院</a:t>
            </a:r>
            <a:r>
              <a:rPr lang="zh-CN" altLang="en-US" sz="1800" dirty="0">
                <a:solidFill>
                  <a:schemeClr val="bg1"/>
                </a:solidFill>
                <a:latin typeface="思源黑体" panose="020B0500000000000000" pitchFamily="34" charset="-122"/>
                <a:ea typeface="思源黑体" panose="020B0500000000000000" pitchFamily="34" charset="-122"/>
              </a:rPr>
              <a:t>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专业：电子信息科学与技术</a:t>
            </a:r>
            <a:r>
              <a:rPr lang="en-US" altLang="zh-CN" sz="1800" dirty="0">
                <a:solidFill>
                  <a:schemeClr val="bg1"/>
                </a:solidFill>
                <a:latin typeface="思源黑体" panose="020B0500000000000000" pitchFamily="34" charset="-122"/>
                <a:ea typeface="思源黑体" panose="020B0500000000000000" pitchFamily="34" charset="-122"/>
              </a:rPr>
              <a:t>xxx</a:t>
            </a:r>
            <a:r>
              <a:rPr lang="zh-CN" altLang="en-US" sz="1800" dirty="0">
                <a:solidFill>
                  <a:schemeClr val="bg1"/>
                </a:solidFill>
                <a:latin typeface="思源黑体" panose="020B0500000000000000" pitchFamily="34" charset="-122"/>
                <a:ea typeface="思源黑体" panose="020B0500000000000000" pitchFamily="34" charset="-122"/>
              </a:rPr>
              <a:t>班</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6"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a:t>
            </a: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POWERPOINT</a:t>
            </a:r>
          </a:p>
          <a:p>
            <a:pPr algn="ctr" fontAlgn="base">
              <a:lnSpc>
                <a:spcPct val="120000"/>
              </a:lnSpc>
              <a:spcBef>
                <a:spcPct val="0"/>
              </a:spcBef>
              <a:spcAft>
                <a:spcPct val="0"/>
              </a:spcAft>
              <a:buFont typeface="Arial" panose="020B0604020202020204" pitchFamily="34" charset="0"/>
              <a:buNone/>
            </a:pP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 </a:t>
            </a: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smtClean="0">
                <a:solidFill>
                  <a:srgbClr val="223762"/>
                </a:solidFill>
                <a:latin typeface="思源黑体" panose="020B0500000000000000" pitchFamily="34" charset="-122"/>
                <a:ea typeface="思源黑体" panose="020B0500000000000000" pitchFamily="34" charset="-122"/>
              </a:rPr>
              <a:t>指导老师：张教授</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研究思路及方法</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研究思路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研究方法</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实施步骤</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可行性说明</a:t>
            </a: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研究思路</a:t>
            </a:r>
            <a:endParaRPr lang="zh-CN" altLang="en-US" dirty="0"/>
          </a:p>
        </p:txBody>
      </p:sp>
      <p:sp>
        <p:nvSpPr>
          <p:cNvPr id="88" name="TextBox 28"/>
          <p:cNvSpPr txBox="1"/>
          <p:nvPr/>
        </p:nvSpPr>
        <p:spPr>
          <a:xfrm>
            <a:off x="1815678"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5" name="TextBox 29"/>
          <p:cNvSpPr txBox="1"/>
          <p:nvPr/>
        </p:nvSpPr>
        <p:spPr>
          <a:xfrm>
            <a:off x="1594021" y="2664060"/>
            <a:ext cx="2500715"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3" name="TextBox 28"/>
          <p:cNvSpPr txBox="1"/>
          <p:nvPr/>
        </p:nvSpPr>
        <p:spPr>
          <a:xfrm>
            <a:off x="1099038" y="455949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4" name="TextBox 29"/>
          <p:cNvSpPr txBox="1"/>
          <p:nvPr/>
        </p:nvSpPr>
        <p:spPr>
          <a:xfrm>
            <a:off x="840257" y="4896753"/>
            <a:ext cx="2537840"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7" name="TextBox 28"/>
          <p:cNvSpPr txBox="1"/>
          <p:nvPr/>
        </p:nvSpPr>
        <p:spPr>
          <a:xfrm>
            <a:off x="7679395"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8" name="TextBox 29"/>
          <p:cNvSpPr txBox="1"/>
          <p:nvPr/>
        </p:nvSpPr>
        <p:spPr>
          <a:xfrm>
            <a:off x="7679395" y="2664060"/>
            <a:ext cx="2502573"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1" name="TextBox 28"/>
          <p:cNvSpPr txBox="1"/>
          <p:nvPr/>
        </p:nvSpPr>
        <p:spPr>
          <a:xfrm>
            <a:off x="8405951" y="4622051"/>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2" name="TextBox 29"/>
          <p:cNvSpPr txBox="1"/>
          <p:nvPr/>
        </p:nvSpPr>
        <p:spPr>
          <a:xfrm>
            <a:off x="8405951" y="4959309"/>
            <a:ext cx="2436707"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rPr>
                <a:t>四个创新点</a:t>
              </a: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right)">
                                      <p:cBhvr>
                                        <p:cTn id="10" dur="500"/>
                                        <p:tgtEl>
                                          <p:spTgt spid="9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right)">
                                      <p:cBhvr>
                                        <p:cTn id="13" dur="500"/>
                                        <p:tgtEl>
                                          <p:spTgt spid="10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right)">
                                      <p:cBhvr>
                                        <p:cTn id="16" dur="500"/>
                                        <p:tgtEl>
                                          <p:spTgt spid="10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wipe(left)">
                                      <p:cBhvr>
                                        <p:cTn id="28" dur="500"/>
                                        <p:tgtEl>
                                          <p:spTgt spid="112"/>
                                        </p:tgtEl>
                                      </p:cBhvr>
                                    </p:animEffect>
                                  </p:childTnLst>
                                </p:cTn>
                              </p:par>
                              <p:par>
                                <p:cTn id="29" presetID="42"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5" grpId="0"/>
      <p:bldP spid="103" grpId="0"/>
      <p:bldP spid="104" grpId="0"/>
      <p:bldP spid="107" grpId="0"/>
      <p:bldP spid="108" grpId="0"/>
      <p:bldP spid="111" grpId="0"/>
      <p:bldP spid="1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smtClean="0"/>
              <a:t>研究方法</a:t>
            </a:r>
            <a:endParaRPr lang="zh-CN" altLang="en-US" dirty="0"/>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7" name="上箭头 45"/>
          <p:cNvSpPr/>
          <p:nvPr/>
        </p:nvSpPr>
        <p:spPr>
          <a:xfrm>
            <a:off x="5814767" y="2949251"/>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grpSp>
        <p:nvGrpSpPr>
          <p:cNvPr id="28" name="组合 27"/>
          <p:cNvGrpSpPr/>
          <p:nvPr/>
        </p:nvGrpSpPr>
        <p:grpSpPr>
          <a:xfrm>
            <a:off x="1233318" y="4443525"/>
            <a:ext cx="2454823" cy="946962"/>
            <a:chOff x="1546824" y="3774437"/>
            <a:chExt cx="2161186" cy="1092569"/>
          </a:xfrm>
        </p:grpSpPr>
        <p:sp>
          <p:nvSpPr>
            <p:cNvPr id="29" name="TextBox 9"/>
            <p:cNvSpPr txBox="1"/>
            <p:nvPr/>
          </p:nvSpPr>
          <p:spPr>
            <a:xfrm>
              <a:off x="2103631" y="3774437"/>
              <a:ext cx="975462" cy="45756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0" name="TextBox 10"/>
            <p:cNvSpPr txBox="1"/>
            <p:nvPr/>
          </p:nvSpPr>
          <p:spPr>
            <a:xfrm>
              <a:off x="1546824" y="4249130"/>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1" name="组合 30"/>
          <p:cNvGrpSpPr/>
          <p:nvPr/>
        </p:nvGrpSpPr>
        <p:grpSpPr>
          <a:xfrm>
            <a:off x="1743794" y="2851762"/>
            <a:ext cx="2454823" cy="974695"/>
            <a:chOff x="2192654" y="2110914"/>
            <a:chExt cx="2161186" cy="1124568"/>
          </a:xfrm>
        </p:grpSpPr>
        <p:sp>
          <p:nvSpPr>
            <p:cNvPr id="32" name="TextBox 9"/>
            <p:cNvSpPr txBox="1"/>
            <p:nvPr/>
          </p:nvSpPr>
          <p:spPr>
            <a:xfrm>
              <a:off x="275839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3" name="TextBox 10"/>
            <p:cNvSpPr txBox="1"/>
            <p:nvPr/>
          </p:nvSpPr>
          <p:spPr>
            <a:xfrm>
              <a:off x="2192654" y="2617606"/>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4" name="组合 33"/>
          <p:cNvGrpSpPr/>
          <p:nvPr/>
        </p:nvGrpSpPr>
        <p:grpSpPr>
          <a:xfrm>
            <a:off x="4883635" y="1754818"/>
            <a:ext cx="2454823" cy="951623"/>
            <a:chOff x="4973597" y="926834"/>
            <a:chExt cx="2161186" cy="1097947"/>
          </a:xfrm>
        </p:grpSpPr>
        <p:sp>
          <p:nvSpPr>
            <p:cNvPr id="35" name="TextBox 9"/>
            <p:cNvSpPr txBox="1"/>
            <p:nvPr/>
          </p:nvSpPr>
          <p:spPr>
            <a:xfrm>
              <a:off x="5504741" y="92683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添加标题</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36" name="TextBox 10"/>
            <p:cNvSpPr txBox="1"/>
            <p:nvPr/>
          </p:nvSpPr>
          <p:spPr>
            <a:xfrm>
              <a:off x="4973597" y="1406905"/>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7" name="组合 36"/>
          <p:cNvGrpSpPr/>
          <p:nvPr/>
        </p:nvGrpSpPr>
        <p:grpSpPr>
          <a:xfrm>
            <a:off x="7707303" y="2851760"/>
            <a:ext cx="2454823" cy="963390"/>
            <a:chOff x="7702299" y="2110914"/>
            <a:chExt cx="2161186" cy="1111525"/>
          </a:xfrm>
        </p:grpSpPr>
        <p:sp>
          <p:nvSpPr>
            <p:cNvPr id="38" name="TextBox 9"/>
            <p:cNvSpPr txBox="1"/>
            <p:nvPr/>
          </p:nvSpPr>
          <p:spPr>
            <a:xfrm>
              <a:off x="825020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9" name="TextBox 10"/>
            <p:cNvSpPr txBox="1"/>
            <p:nvPr/>
          </p:nvSpPr>
          <p:spPr>
            <a:xfrm>
              <a:off x="7702299" y="2604562"/>
              <a:ext cx="2161186" cy="617877"/>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0" name="组合 39"/>
          <p:cNvGrpSpPr/>
          <p:nvPr/>
        </p:nvGrpSpPr>
        <p:grpSpPr>
          <a:xfrm>
            <a:off x="8175769" y="4420915"/>
            <a:ext cx="2454823" cy="969574"/>
            <a:chOff x="8376589" y="3748349"/>
            <a:chExt cx="2161186" cy="1118658"/>
          </a:xfrm>
        </p:grpSpPr>
        <p:sp>
          <p:nvSpPr>
            <p:cNvPr id="41" name="TextBox 9"/>
            <p:cNvSpPr txBox="1"/>
            <p:nvPr/>
          </p:nvSpPr>
          <p:spPr>
            <a:xfrm>
              <a:off x="8887015" y="3748349"/>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42" name="TextBox 10"/>
            <p:cNvSpPr txBox="1"/>
            <p:nvPr/>
          </p:nvSpPr>
          <p:spPr>
            <a:xfrm>
              <a:off x="8376589" y="4249131"/>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extLst>
      <p:ext uri="{BB962C8B-B14F-4D97-AF65-F5344CB8AC3E}">
        <p14:creationId xmlns:p14="http://schemas.microsoft.com/office/powerpoint/2010/main" val="169601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smtClean="0"/>
              <a:t>实验步骤</a:t>
            </a:r>
            <a:endParaRPr lang="zh-CN" altLang="en-US" dirty="0"/>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smtClean="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a:t>
            </a:r>
            <a:r>
              <a:rPr lang="en-US" altLang="zh-CN" sz="2400" dirty="0" smtClean="0">
                <a:latin typeface="Agency FB" panose="020B0503020202020204" pitchFamily="34" charset="0"/>
              </a:rPr>
              <a:t>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smtClean="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39" name="TextBox 29"/>
          <p:cNvSpPr txBox="1"/>
          <p:nvPr/>
        </p:nvSpPr>
        <p:spPr>
          <a:xfrm>
            <a:off x="3387166"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1" name="TextBox 29"/>
          <p:cNvSpPr txBox="1"/>
          <p:nvPr/>
        </p:nvSpPr>
        <p:spPr>
          <a:xfrm>
            <a:off x="8100567"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TextBox 28"/>
          <p:cNvSpPr txBox="1"/>
          <p:nvPr/>
        </p:nvSpPr>
        <p:spPr>
          <a:xfrm>
            <a:off x="1730650"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3" name="TextBox 29"/>
          <p:cNvSpPr txBox="1"/>
          <p:nvPr/>
        </p:nvSpPr>
        <p:spPr>
          <a:xfrm>
            <a:off x="1524272"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4" name="TextBox 28"/>
          <p:cNvSpPr txBox="1"/>
          <p:nvPr/>
        </p:nvSpPr>
        <p:spPr>
          <a:xfrm>
            <a:off x="6528893"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标题文本</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45" name="TextBox 29"/>
          <p:cNvSpPr txBox="1"/>
          <p:nvPr/>
        </p:nvSpPr>
        <p:spPr>
          <a:xfrm>
            <a:off x="6322515"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26756638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6667">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667">
                                          <p:cBhvr additive="base">
                                            <p:cTn id="7" dur="1200" fill="hold"/>
                                            <p:tgtEl>
                                              <p:spTgt spid="5"/>
                                            </p:tgtEl>
                                            <p:attrNameLst>
                                              <p:attrName>ppt_x</p:attrName>
                                            </p:attrNameLst>
                                          </p:cBhvr>
                                          <p:tavLst>
                                            <p:tav tm="0">
                                              <p:val>
                                                <p:strVal val="#ppt_x"/>
                                              </p:val>
                                            </p:tav>
                                            <p:tav tm="100000">
                                              <p:val>
                                                <p:strVal val="#ppt_x"/>
                                              </p:val>
                                            </p:tav>
                                          </p:tavLst>
                                        </p:anim>
                                        <p:anim calcmode="lin" valueType="num" p14:bounceEnd="46667">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46667">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6667">
                                          <p:cBhvr additive="base">
                                            <p:cTn id="11" dur="1200" fill="hold"/>
                                            <p:tgtEl>
                                              <p:spTgt spid="28"/>
                                            </p:tgtEl>
                                            <p:attrNameLst>
                                              <p:attrName>ppt_x</p:attrName>
                                            </p:attrNameLst>
                                          </p:cBhvr>
                                          <p:tavLst>
                                            <p:tav tm="0">
                                              <p:val>
                                                <p:strVal val="#ppt_x"/>
                                              </p:val>
                                            </p:tav>
                                            <p:tav tm="100000">
                                              <p:val>
                                                <p:strVal val="#ppt_x"/>
                                              </p:val>
                                            </p:tav>
                                          </p:tavLst>
                                        </p:anim>
                                        <p:anim calcmode="lin" valueType="num" p14:bounceEnd="46667">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6667">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14:bounceEnd="46667">
                                          <p:cBhvr additive="base">
                                            <p:cTn id="15" dur="1200" fill="hold"/>
                                            <p:tgtEl>
                                              <p:spTgt spid="26"/>
                                            </p:tgtEl>
                                            <p:attrNameLst>
                                              <p:attrName>ppt_x</p:attrName>
                                            </p:attrNameLst>
                                          </p:cBhvr>
                                          <p:tavLst>
                                            <p:tav tm="0">
                                              <p:val>
                                                <p:strVal val="#ppt_x"/>
                                              </p:val>
                                            </p:tav>
                                            <p:tav tm="100000">
                                              <p:val>
                                                <p:strVal val="#ppt_x"/>
                                              </p:val>
                                            </p:tav>
                                          </p:tavLst>
                                        </p:anim>
                                        <p:anim calcmode="lin" valueType="num" p14:bounceEnd="46667">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46667">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46667">
                                          <p:cBhvr additive="base">
                                            <p:cTn id="19" dur="1200" fill="hold"/>
                                            <p:tgtEl>
                                              <p:spTgt spid="30"/>
                                            </p:tgtEl>
                                            <p:attrNameLst>
                                              <p:attrName>ppt_x</p:attrName>
                                            </p:attrNameLst>
                                          </p:cBhvr>
                                          <p:tavLst>
                                            <p:tav tm="0">
                                              <p:val>
                                                <p:strVal val="#ppt_x"/>
                                              </p:val>
                                            </p:tav>
                                            <p:tav tm="100000">
                                              <p:val>
                                                <p:strVal val="#ppt_x"/>
                                              </p:val>
                                            </p:tav>
                                          </p:tavLst>
                                        </p:anim>
                                        <p:anim calcmode="lin" valueType="num" p14:bounceEnd="46667">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可行性</a:t>
            </a:r>
            <a:r>
              <a:rPr lang="zh-CN" altLang="en-US" dirty="0"/>
              <a:t>说明</a:t>
            </a:r>
          </a:p>
        </p:txBody>
      </p:sp>
      <p:grpSp>
        <p:nvGrpSpPr>
          <p:cNvPr id="21" name="组合 20"/>
          <p:cNvGrpSpPr/>
          <p:nvPr/>
        </p:nvGrpSpPr>
        <p:grpSpPr>
          <a:xfrm>
            <a:off x="2039845" y="1893215"/>
            <a:ext cx="7730818" cy="4119258"/>
            <a:chOff x="1138238" y="995645"/>
            <a:chExt cx="9732202" cy="5185669"/>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734186"/>
              <a:chOff x="3751263" y="995645"/>
              <a:chExt cx="7119177" cy="1734186"/>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19432"/>
              </a:xfrm>
              <a:prstGeom prst="rect">
                <a:avLst/>
              </a:prstGeom>
              <a:noFill/>
            </p:spPr>
            <p:txBody>
              <a:bodyPr wrap="square" rtlCol="0">
                <a:spAutoFit/>
              </a:bodyPr>
              <a:lstStyle/>
              <a:p>
                <a:pPr algn="ctr">
                  <a:lnSpc>
                    <a:spcPct val="120000"/>
                  </a:lnSpc>
                </a:pPr>
                <a:r>
                  <a:rPr lang="zh-CN" altLang="en-US" sz="2000" b="1" dirty="0" smtClean="0">
                    <a:solidFill>
                      <a:schemeClr val="bg1"/>
                    </a:solidFill>
                    <a:latin typeface="+mn-ea"/>
                  </a:rPr>
                  <a:t>可行性一</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953138"/>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本课题具有较高的学术研究价值，可以某某某研究提供相应的理论基础</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本课题具有较高的学术研究价值，可以某某某研究提供相应的理论基础。</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1" name="组合 30"/>
            <p:cNvGrpSpPr/>
            <p:nvPr/>
          </p:nvGrpSpPr>
          <p:grpSpPr>
            <a:xfrm>
              <a:off x="3751263" y="2741895"/>
              <a:ext cx="7119177" cy="1721201"/>
              <a:chOff x="3751263" y="2741895"/>
              <a:chExt cx="7119177" cy="1721201"/>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19432"/>
              </a:xfrm>
              <a:prstGeom prst="rect">
                <a:avLst/>
              </a:prstGeom>
              <a:noFill/>
            </p:spPr>
            <p:txBody>
              <a:bodyPr wrap="square" rtlCol="0">
                <a:spAutoFit/>
              </a:bodyPr>
              <a:lstStyle/>
              <a:p>
                <a:pPr algn="ctr">
                  <a:lnSpc>
                    <a:spcPct val="120000"/>
                  </a:lnSpc>
                </a:pPr>
                <a:r>
                  <a:rPr lang="zh-CN" altLang="en-US" sz="2000" b="1" dirty="0" smtClean="0">
                    <a:solidFill>
                      <a:schemeClr val="bg1"/>
                    </a:solidFill>
                    <a:latin typeface="+mn-ea"/>
                  </a:rPr>
                  <a:t>可行性二</a:t>
                </a:r>
                <a:endParaRPr lang="en-US" altLang="zh-CN" sz="2000" b="1" dirty="0">
                  <a:solidFill>
                    <a:schemeClr val="bg1"/>
                  </a:solidFill>
                  <a:latin typeface="+mn-ea"/>
                </a:endParaRPr>
              </a:p>
            </p:txBody>
          </p:sp>
          <p:sp>
            <p:nvSpPr>
              <p:cNvPr id="43" name="TextBox 19"/>
              <p:cNvSpPr txBox="1"/>
              <p:nvPr/>
            </p:nvSpPr>
            <p:spPr>
              <a:xfrm>
                <a:off x="3938139" y="3509957"/>
                <a:ext cx="6807854" cy="95313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本课题能有效地提高工作效率，降低成本，经济效益比较明显</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本课题能有效地提高工作效率，</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降低成本</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价值</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86819"/>
              <a:chOff x="3751263" y="4494495"/>
              <a:chExt cx="7119177" cy="1686819"/>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600071"/>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mn-ea"/>
                  </a:rPr>
                  <a:t>可行性三</a:t>
                </a:r>
                <a:endParaRPr lang="en-US" altLang="zh-CN" sz="2400" b="1" dirty="0">
                  <a:solidFill>
                    <a:schemeClr val="bg1"/>
                  </a:solidFill>
                  <a:latin typeface="+mn-ea"/>
                </a:endParaRPr>
              </a:p>
            </p:txBody>
          </p:sp>
          <p:sp>
            <p:nvSpPr>
              <p:cNvPr id="37" name="TextBox 21"/>
              <p:cNvSpPr txBox="1"/>
              <p:nvPr/>
            </p:nvSpPr>
            <p:spPr>
              <a:xfrm>
                <a:off x="3938139" y="5256871"/>
                <a:ext cx="6807854" cy="67417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请在这里输入您的文字请在这里输入您的文字请在这里输入您的文字请在这里输入您的</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文字</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价值</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3" name="TextBox 22"/>
            <p:cNvSpPr txBox="1"/>
            <p:nvPr/>
          </p:nvSpPr>
          <p:spPr>
            <a:xfrm>
              <a:off x="1438197" y="3072904"/>
              <a:ext cx="1499007" cy="1158006"/>
            </a:xfrm>
            <a:prstGeom prst="rect">
              <a:avLst/>
            </a:prstGeom>
            <a:noFill/>
          </p:spPr>
          <p:txBody>
            <a:bodyPr wrap="square" rtlCol="0">
              <a:spAutoFit/>
            </a:bodyPr>
            <a:lstStyle/>
            <a:p>
              <a:pPr algn="ctr">
                <a:lnSpc>
                  <a:spcPct val="120000"/>
                </a:lnSpc>
              </a:pPr>
              <a:r>
                <a:rPr lang="zh-CN" altLang="en-US" sz="2400" b="1" dirty="0" smtClean="0">
                  <a:solidFill>
                    <a:schemeClr val="bg1"/>
                  </a:solidFill>
                  <a:latin typeface="+mn-ea"/>
                </a:rPr>
                <a:t>可行性说明</a:t>
              </a:r>
              <a:endParaRPr lang="en-US" altLang="zh-CN" sz="2400" b="1" dirty="0">
                <a:solidFill>
                  <a:schemeClr val="bg1"/>
                </a:solidFill>
                <a:latin typeface="+mn-ea"/>
              </a:endParaRP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关键技术与难点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关键技术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实践难点</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市场调研</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案例分析</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数据对比</a:t>
            </a:r>
          </a:p>
        </p:txBody>
      </p: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smtClean="0"/>
              <a:t>关键技术</a:t>
            </a:r>
            <a:endParaRPr lang="zh-CN" altLang="en-US" dirty="0"/>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a:t>
              </a:r>
              <a:r>
                <a:rPr lang="zh-CN" altLang="en-US" sz="2000" b="1" dirty="0">
                  <a:solidFill>
                    <a:schemeClr val="bg1"/>
                  </a:solidFill>
                  <a:latin typeface="思源黑体" panose="020B0500000000000000" pitchFamily="34" charset="-122"/>
                  <a:ea typeface="思源黑体" panose="020B0500000000000000" pitchFamily="34" charset="-122"/>
                </a:rPr>
                <a:t>一</a:t>
              </a: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技术二</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技术三</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技术四</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技术五</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文稿</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smtClean="0">
                  <a:solidFill>
                    <a:schemeClr val="bg1"/>
                  </a:solidFill>
                  <a:latin typeface="思源黑体" panose="020B0500000000000000" pitchFamily="34" charset="-122"/>
                  <a:ea typeface="思源黑体" panose="020B0500000000000000" pitchFamily="34" charset="-122"/>
                </a:rPr>
                <a:t>技术六</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实践难点</a:t>
            </a:r>
            <a:endParaRPr lang="zh-CN" altLang="en-US" dirty="0"/>
          </a:p>
        </p:txBody>
      </p:sp>
      <p:grpSp>
        <p:nvGrpSpPr>
          <p:cNvPr id="57" name="组合 56"/>
          <p:cNvGrpSpPr/>
          <p:nvPr/>
        </p:nvGrpSpPr>
        <p:grpSpPr>
          <a:xfrm>
            <a:off x="1836005" y="2037198"/>
            <a:ext cx="3835748" cy="3993613"/>
            <a:chOff x="1823648" y="2061912"/>
            <a:chExt cx="3835748" cy="3993613"/>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smtClean="0">
                  <a:solidFill>
                    <a:schemeClr val="bg2"/>
                  </a:solidFill>
                  <a:latin typeface="思源黑体" panose="020B0500000000000000" pitchFamily="34" charset="-122"/>
                  <a:ea typeface="思源黑体" panose="020B0500000000000000" pitchFamily="34" charset="-122"/>
                </a:rPr>
                <a:t>实践难点一</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97"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详</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993613"/>
            <a:chOff x="1823648" y="2061912"/>
            <a:chExt cx="3835748" cy="3993613"/>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smtClean="0">
                  <a:solidFill>
                    <a:schemeClr val="bg2"/>
                  </a:solidFill>
                  <a:latin typeface="思源黑体" panose="020B0500000000000000" pitchFamily="34" charset="-122"/>
                  <a:ea typeface="思源黑体" panose="020B0500000000000000" pitchFamily="34" charset="-122"/>
                </a:rPr>
                <a:t>实践难点</a:t>
              </a:r>
              <a:r>
                <a:rPr lang="zh-CN" altLang="en-US" sz="2400" b="1" spc="300" dirty="0">
                  <a:solidFill>
                    <a:schemeClr val="bg2"/>
                  </a:solidFill>
                  <a:latin typeface="思源黑体" panose="020B0500000000000000" pitchFamily="34" charset="-122"/>
                  <a:ea typeface="思源黑体" panose="020B0500000000000000" pitchFamily="34" charset="-122"/>
                </a:rPr>
                <a:t>二</a:t>
              </a:r>
            </a:p>
          </p:txBody>
        </p:sp>
        <p:sp>
          <p:nvSpPr>
            <p:cNvPr id="103"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修改</a:t>
              </a:r>
              <a:endParaRPr lang="en-US" altLang="zh-CN" sz="1200" dirty="0" smtClean="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详</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smtClean="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5297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smtClean="0"/>
              <a:t>市场调研</a:t>
            </a:r>
            <a:endParaRPr lang="zh-CN" altLang="en-US" dirty="0"/>
          </a:p>
        </p:txBody>
      </p:sp>
      <p:grpSp>
        <p:nvGrpSpPr>
          <p:cNvPr id="36" name="组合 35"/>
          <p:cNvGrpSpPr/>
          <p:nvPr/>
        </p:nvGrpSpPr>
        <p:grpSpPr>
          <a:xfrm>
            <a:off x="906853" y="2657962"/>
            <a:ext cx="6934123" cy="3476228"/>
            <a:chOff x="1041323" y="2479142"/>
            <a:chExt cx="6934123" cy="3476228"/>
          </a:xfrm>
        </p:grpSpPr>
        <p:sp>
          <p:nvSpPr>
            <p:cNvPr id="2860" name="MH_Other_1"/>
            <p:cNvSpPr/>
            <p:nvPr>
              <p:custDataLst>
                <p:tags r:id="rId1"/>
              </p:custDataLst>
            </p:nvPr>
          </p:nvSpPr>
          <p:spPr>
            <a:xfrm>
              <a:off x="7504414" y="3943768"/>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grpSp>
          <p:nvGrpSpPr>
            <p:cNvPr id="2861" name="组合 2860"/>
            <p:cNvGrpSpPr/>
            <p:nvPr/>
          </p:nvGrpSpPr>
          <p:grpSpPr>
            <a:xfrm>
              <a:off x="2058310" y="2479142"/>
              <a:ext cx="4679011" cy="3473797"/>
              <a:chOff x="2210121" y="1707654"/>
              <a:chExt cx="4373063" cy="3246655"/>
            </a:xfrm>
          </p:grpSpPr>
          <p:sp>
            <p:nvSpPr>
              <p:cNvPr id="2862" name="MH_Other_2"/>
              <p:cNvSpPr>
                <a:spLocks/>
              </p:cNvSpPr>
              <p:nvPr>
                <p:custDataLst>
                  <p:tags r:id="rId17"/>
                </p:custDataLst>
              </p:nvPr>
            </p:nvSpPr>
            <p:spPr bwMode="auto">
              <a:xfrm>
                <a:off x="4045965" y="1744309"/>
                <a:ext cx="1917427" cy="1468966"/>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3" name="MH_Other_3"/>
              <p:cNvSpPr>
                <a:spLocks/>
              </p:cNvSpPr>
              <p:nvPr>
                <p:custDataLst>
                  <p:tags r:id="rId18"/>
                </p:custDataLst>
              </p:nvPr>
            </p:nvSpPr>
            <p:spPr bwMode="auto">
              <a:xfrm>
                <a:off x="3678788" y="2738185"/>
                <a:ext cx="1223889" cy="93044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4" name="MH_Other_4"/>
              <p:cNvSpPr>
                <a:spLocks/>
              </p:cNvSpPr>
              <p:nvPr>
                <p:custDataLst>
                  <p:tags r:id="rId19"/>
                </p:custDataLst>
              </p:nvPr>
            </p:nvSpPr>
            <p:spPr bwMode="auto">
              <a:xfrm>
                <a:off x="4548075" y="3061020"/>
                <a:ext cx="247916" cy="366537"/>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5" name="MH_Other_5"/>
              <p:cNvSpPr>
                <a:spLocks/>
              </p:cNvSpPr>
              <p:nvPr>
                <p:custDataLst>
                  <p:tags r:id="rId20"/>
                </p:custDataLst>
              </p:nvPr>
            </p:nvSpPr>
            <p:spPr bwMode="auto">
              <a:xfrm>
                <a:off x="2210121" y="2096743"/>
                <a:ext cx="1751103" cy="1188425"/>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244C89"/>
              </a:solidFill>
              <a:ln>
                <a:noFill/>
              </a:ln>
              <a:extLst/>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6" name="MH_Other_6"/>
              <p:cNvSpPr>
                <a:spLocks/>
              </p:cNvSpPr>
              <p:nvPr>
                <p:custDataLst>
                  <p:tags r:id="rId21"/>
                </p:custDataLst>
              </p:nvPr>
            </p:nvSpPr>
            <p:spPr bwMode="auto">
              <a:xfrm>
                <a:off x="3346170" y="3029991"/>
                <a:ext cx="1088948" cy="700648"/>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7" name="MH_Other_7"/>
              <p:cNvSpPr>
                <a:spLocks/>
              </p:cNvSpPr>
              <p:nvPr>
                <p:custDataLst>
                  <p:tags r:id="rId22"/>
                </p:custDataLst>
              </p:nvPr>
            </p:nvSpPr>
            <p:spPr bwMode="auto">
              <a:xfrm>
                <a:off x="3970639" y="3521994"/>
                <a:ext cx="943023" cy="742942"/>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8" name="MH_Other_8"/>
              <p:cNvSpPr>
                <a:spLocks/>
              </p:cNvSpPr>
              <p:nvPr>
                <p:custDataLst>
                  <p:tags r:id="rId23"/>
                </p:custDataLst>
              </p:nvPr>
            </p:nvSpPr>
            <p:spPr bwMode="auto">
              <a:xfrm>
                <a:off x="2406266" y="3220322"/>
                <a:ext cx="1685202" cy="920572"/>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9" name="MH_Other_9"/>
              <p:cNvSpPr>
                <a:spLocks/>
              </p:cNvSpPr>
              <p:nvPr>
                <p:custDataLst>
                  <p:tags r:id="rId24"/>
                </p:custDataLst>
              </p:nvPr>
            </p:nvSpPr>
            <p:spPr bwMode="auto">
              <a:xfrm>
                <a:off x="3942410" y="3987215"/>
                <a:ext cx="762577" cy="713337"/>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0" name="MH_Other_10"/>
              <p:cNvSpPr>
                <a:spLocks/>
              </p:cNvSpPr>
              <p:nvPr>
                <p:custDataLst>
                  <p:tags r:id="rId25"/>
                </p:custDataLst>
              </p:nvPr>
            </p:nvSpPr>
            <p:spPr bwMode="auto">
              <a:xfrm>
                <a:off x="4490008" y="3977348"/>
                <a:ext cx="514661" cy="400371"/>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1" name="MH_Other_11"/>
              <p:cNvSpPr>
                <a:spLocks/>
              </p:cNvSpPr>
              <p:nvPr>
                <p:custDataLst>
                  <p:tags r:id="rId26"/>
                </p:custDataLst>
              </p:nvPr>
            </p:nvSpPr>
            <p:spPr bwMode="auto">
              <a:xfrm>
                <a:off x="4573169" y="4222643"/>
                <a:ext cx="673140" cy="460990"/>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2" name="MH_Other_12"/>
              <p:cNvSpPr>
                <a:spLocks/>
              </p:cNvSpPr>
              <p:nvPr>
                <p:custDataLst>
                  <p:tags r:id="rId27"/>
                </p:custDataLst>
              </p:nvPr>
            </p:nvSpPr>
            <p:spPr bwMode="auto">
              <a:xfrm>
                <a:off x="4667337" y="3716558"/>
                <a:ext cx="381289" cy="348211"/>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3" name="MH_Other_13"/>
              <p:cNvSpPr>
                <a:spLocks/>
              </p:cNvSpPr>
              <p:nvPr>
                <p:custDataLst>
                  <p:tags r:id="rId28"/>
                </p:custDataLst>
              </p:nvPr>
            </p:nvSpPr>
            <p:spPr bwMode="auto">
              <a:xfrm>
                <a:off x="4667314" y="3041267"/>
                <a:ext cx="434638" cy="697829"/>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4" name="MH_Other_14"/>
              <p:cNvSpPr>
                <a:spLocks/>
              </p:cNvSpPr>
              <p:nvPr>
                <p:custDataLst>
                  <p:tags r:id="rId29"/>
                </p:custDataLst>
              </p:nvPr>
            </p:nvSpPr>
            <p:spPr bwMode="auto">
              <a:xfrm>
                <a:off x="5042328" y="2911586"/>
                <a:ext cx="290281" cy="570951"/>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5" name="MH_Other_15"/>
              <p:cNvSpPr>
                <a:spLocks/>
              </p:cNvSpPr>
              <p:nvPr>
                <p:custDataLst>
                  <p:tags r:id="rId30"/>
                </p:custDataLst>
              </p:nvPr>
            </p:nvSpPr>
            <p:spPr bwMode="auto">
              <a:xfrm>
                <a:off x="4967031" y="3885711"/>
                <a:ext cx="461312" cy="482137"/>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6" name="MH_Other_16"/>
              <p:cNvSpPr>
                <a:spLocks/>
              </p:cNvSpPr>
              <p:nvPr>
                <p:custDataLst>
                  <p:tags r:id="rId31"/>
                </p:custDataLst>
              </p:nvPr>
            </p:nvSpPr>
            <p:spPr bwMode="auto">
              <a:xfrm>
                <a:off x="4913667" y="3607991"/>
                <a:ext cx="654310" cy="369357"/>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7" name="MH_Other_17"/>
              <p:cNvSpPr>
                <a:spLocks/>
              </p:cNvSpPr>
              <p:nvPr>
                <p:custDataLst>
                  <p:tags r:id="rId32"/>
                </p:custDataLst>
              </p:nvPr>
            </p:nvSpPr>
            <p:spPr bwMode="auto">
              <a:xfrm>
                <a:off x="5058018" y="4286083"/>
                <a:ext cx="682553" cy="484956"/>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78" name="MH_Other_18"/>
              <p:cNvSpPr>
                <a:spLocks/>
              </p:cNvSpPr>
              <p:nvPr>
                <p:custDataLst>
                  <p:tags r:id="rId33"/>
                </p:custDataLst>
              </p:nvPr>
            </p:nvSpPr>
            <p:spPr bwMode="auto">
              <a:xfrm>
                <a:off x="5381250" y="3865991"/>
                <a:ext cx="407963" cy="499054"/>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9" name="MH_Other_19"/>
              <p:cNvSpPr>
                <a:spLocks/>
              </p:cNvSpPr>
              <p:nvPr>
                <p:custDataLst>
                  <p:tags r:id="rId34"/>
                </p:custDataLst>
              </p:nvPr>
            </p:nvSpPr>
            <p:spPr bwMode="auto">
              <a:xfrm>
                <a:off x="5593077" y="3998509"/>
                <a:ext cx="378151" cy="415879"/>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0" name="MH_Other_20"/>
              <p:cNvSpPr>
                <a:spLocks/>
              </p:cNvSpPr>
              <p:nvPr>
                <p:custDataLst>
                  <p:tags r:id="rId35"/>
                </p:custDataLst>
              </p:nvPr>
            </p:nvSpPr>
            <p:spPr bwMode="auto">
              <a:xfrm>
                <a:off x="5762544" y="3736277"/>
                <a:ext cx="324802" cy="33693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1" name="MH_Other_21"/>
              <p:cNvSpPr>
                <a:spLocks/>
              </p:cNvSpPr>
              <p:nvPr>
                <p:custDataLst>
                  <p:tags r:id="rId36"/>
                </p:custDataLst>
              </p:nvPr>
            </p:nvSpPr>
            <p:spPr bwMode="auto">
              <a:xfrm>
                <a:off x="5445582" y="3444457"/>
                <a:ext cx="409533" cy="451122"/>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2" name="MH_Other_22"/>
              <p:cNvSpPr>
                <a:spLocks/>
              </p:cNvSpPr>
              <p:nvPr>
                <p:custDataLst>
                  <p:tags r:id="rId37"/>
                </p:custDataLst>
              </p:nvPr>
            </p:nvSpPr>
            <p:spPr bwMode="auto">
              <a:xfrm>
                <a:off x="5525606" y="2922864"/>
                <a:ext cx="106698" cy="140976"/>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3" name="MH_Other_23"/>
              <p:cNvSpPr>
                <a:spLocks/>
              </p:cNvSpPr>
              <p:nvPr>
                <p:custDataLst>
                  <p:tags r:id="rId38"/>
                </p:custDataLst>
              </p:nvPr>
            </p:nvSpPr>
            <p:spPr bwMode="auto">
              <a:xfrm>
                <a:off x="5418934" y="2860820"/>
                <a:ext cx="141218" cy="136746"/>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4" name="MH_Other_24"/>
              <p:cNvSpPr>
                <a:spLocks/>
              </p:cNvSpPr>
              <p:nvPr>
                <p:custDataLst>
                  <p:tags r:id="rId39"/>
                </p:custDataLst>
              </p:nvPr>
            </p:nvSpPr>
            <p:spPr bwMode="auto">
              <a:xfrm>
                <a:off x="5660568" y="2588752"/>
                <a:ext cx="503677" cy="43138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5" name="MH_Other_25"/>
              <p:cNvSpPr>
                <a:spLocks/>
              </p:cNvSpPr>
              <p:nvPr>
                <p:custDataLst>
                  <p:tags r:id="rId40"/>
                </p:custDataLst>
              </p:nvPr>
            </p:nvSpPr>
            <p:spPr bwMode="auto">
              <a:xfrm>
                <a:off x="5771956" y="2327930"/>
                <a:ext cx="720212" cy="438434"/>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6" name="MH_Other_26"/>
              <p:cNvSpPr>
                <a:spLocks/>
              </p:cNvSpPr>
              <p:nvPr>
                <p:custDataLst>
                  <p:tags r:id="rId41"/>
                </p:custDataLst>
              </p:nvPr>
            </p:nvSpPr>
            <p:spPr bwMode="auto">
              <a:xfrm>
                <a:off x="5619763" y="1707654"/>
                <a:ext cx="963421" cy="786644"/>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7" name="MH_Other_27"/>
              <p:cNvSpPr>
                <a:spLocks/>
              </p:cNvSpPr>
              <p:nvPr>
                <p:custDataLst>
                  <p:tags r:id="rId42"/>
                </p:custDataLst>
              </p:nvPr>
            </p:nvSpPr>
            <p:spPr bwMode="auto">
              <a:xfrm>
                <a:off x="5428323" y="3118803"/>
                <a:ext cx="583701" cy="328474"/>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smtClean="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88" name="MH_Other_28"/>
              <p:cNvSpPr>
                <a:spLocks/>
              </p:cNvSpPr>
              <p:nvPr>
                <p:custDataLst>
                  <p:tags r:id="rId43"/>
                </p:custDataLst>
              </p:nvPr>
            </p:nvSpPr>
            <p:spPr bwMode="auto">
              <a:xfrm>
                <a:off x="5974374" y="3639006"/>
                <a:ext cx="91007" cy="71898"/>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9" name="MH_Other_29"/>
              <p:cNvSpPr>
                <a:spLocks/>
              </p:cNvSpPr>
              <p:nvPr>
                <p:custDataLst>
                  <p:tags r:id="rId44"/>
                </p:custDataLst>
              </p:nvPr>
            </p:nvSpPr>
            <p:spPr bwMode="auto">
              <a:xfrm>
                <a:off x="5547574" y="3386658"/>
                <a:ext cx="506815" cy="352439"/>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0" name="MH_Other_30"/>
              <p:cNvSpPr>
                <a:spLocks/>
              </p:cNvSpPr>
              <p:nvPr>
                <p:custDataLst>
                  <p:tags r:id="rId45"/>
                </p:custDataLst>
              </p:nvPr>
            </p:nvSpPr>
            <p:spPr bwMode="auto">
              <a:xfrm>
                <a:off x="5280840" y="2712811"/>
                <a:ext cx="472295" cy="606196"/>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1" name="MH_Other_31"/>
              <p:cNvSpPr>
                <a:spLocks/>
              </p:cNvSpPr>
              <p:nvPr>
                <p:custDataLst>
                  <p:tags r:id="rId46"/>
                </p:custDataLst>
              </p:nvPr>
            </p:nvSpPr>
            <p:spPr bwMode="auto">
              <a:xfrm>
                <a:off x="5065863" y="3295040"/>
                <a:ext cx="497402" cy="441253"/>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2" name="MH_Other_32"/>
              <p:cNvSpPr>
                <a:spLocks/>
              </p:cNvSpPr>
              <p:nvPr>
                <p:custDataLst>
                  <p:tags r:id="rId47"/>
                </p:custDataLst>
              </p:nvPr>
            </p:nvSpPr>
            <p:spPr bwMode="auto">
              <a:xfrm>
                <a:off x="6001046" y="4238167"/>
                <a:ext cx="142788" cy="308737"/>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3" name="MH_Other_33"/>
              <p:cNvSpPr>
                <a:spLocks/>
              </p:cNvSpPr>
              <p:nvPr>
                <p:custDataLst>
                  <p:tags r:id="rId48"/>
                </p:custDataLst>
              </p:nvPr>
            </p:nvSpPr>
            <p:spPr bwMode="auto">
              <a:xfrm>
                <a:off x="4954465" y="4785138"/>
                <a:ext cx="214965" cy="169171"/>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grpSp>
        <p:cxnSp>
          <p:nvCxnSpPr>
            <p:cNvPr id="2894" name="MH_Other_34"/>
            <p:cNvCxnSpPr>
              <a:endCxn id="2860" idx="8"/>
            </p:cNvCxnSpPr>
            <p:nvPr>
              <p:custDataLst>
                <p:tags r:id="rId2"/>
              </p:custDataLst>
            </p:nvPr>
          </p:nvCxnSpPr>
          <p:spPr>
            <a:xfrm flipV="1">
              <a:off x="5894518" y="4121759"/>
              <a:ext cx="1691321" cy="15082"/>
            </a:xfrm>
            <a:prstGeom prst="line">
              <a:avLst/>
            </a:prstGeom>
            <a:noFill/>
            <a:ln w="9525" cap="flat" cmpd="sng" algn="ctr">
              <a:solidFill>
                <a:srgbClr val="B6B6B6"/>
              </a:solidFill>
              <a:prstDash val="sysDash"/>
            </a:ln>
            <a:effectLst/>
          </p:spPr>
        </p:cxnSp>
        <p:sp>
          <p:nvSpPr>
            <p:cNvPr id="2895" name="MH_Text_2"/>
            <p:cNvSpPr txBox="1"/>
            <p:nvPr>
              <p:custDataLst>
                <p:tags r:id="rId3"/>
              </p:custDataLst>
            </p:nvPr>
          </p:nvSpPr>
          <p:spPr>
            <a:xfrm>
              <a:off x="5862619" y="4167008"/>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2865</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6" name="MH_Other_35"/>
            <p:cNvSpPr/>
            <p:nvPr>
              <p:custDataLst>
                <p:tags r:id="rId4"/>
              </p:custDataLst>
            </p:nvPr>
          </p:nvSpPr>
          <p:spPr>
            <a:xfrm>
              <a:off x="7812596" y="5369194"/>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897" name="MH_Other_36"/>
            <p:cNvCxnSpPr/>
            <p:nvPr>
              <p:custDataLst>
                <p:tags r:id="rId5"/>
              </p:custDataLst>
            </p:nvPr>
          </p:nvCxnSpPr>
          <p:spPr>
            <a:xfrm flipV="1">
              <a:off x="5345552" y="5547184"/>
              <a:ext cx="2467045" cy="16588"/>
            </a:xfrm>
            <a:prstGeom prst="line">
              <a:avLst/>
            </a:prstGeom>
            <a:noFill/>
            <a:ln w="9525" cap="flat" cmpd="sng" algn="ctr">
              <a:solidFill>
                <a:srgbClr val="B6B6B6"/>
              </a:solidFill>
              <a:prstDash val="sysDash"/>
            </a:ln>
            <a:effectLst/>
          </p:spPr>
        </p:cxnSp>
        <p:sp>
          <p:nvSpPr>
            <p:cNvPr id="2898" name="MH_Text_4"/>
            <p:cNvSpPr txBox="1">
              <a:spLocks noChangeArrowheads="1"/>
            </p:cNvSpPr>
            <p:nvPr>
              <p:custDataLst>
                <p:tags r:id="rId6"/>
              </p:custDataLst>
            </p:nvPr>
          </p:nvSpPr>
          <p:spPr bwMode="auto">
            <a:xfrm>
              <a:off x="5919701" y="5592450"/>
              <a:ext cx="1472366" cy="3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20000"/>
                </a:lnSpc>
                <a:defRPr/>
              </a:pPr>
              <a:r>
                <a:rPr lang="en-US" altLang="zh-CN" sz="1600" dirty="0" smtClean="0">
                  <a:solidFill>
                    <a:srgbClr val="313D51"/>
                  </a:solidFill>
                  <a:latin typeface="思源黑体" panose="020B0500000000000000" pitchFamily="34" charset="-122"/>
                  <a:ea typeface="思源黑体" panose="020B0500000000000000" pitchFamily="34" charset="-122"/>
                  <a:cs typeface="Arial" panose="020B0604020202020204" pitchFamily="34" charset="0"/>
                </a:rPr>
                <a:t>13289</a:t>
              </a:r>
              <a:endParaRPr lang="zh-CN" altLang="en-US" sz="1600" dirty="0" smtClean="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9" name="MH_Other_37"/>
            <p:cNvSpPr/>
            <p:nvPr>
              <p:custDataLst>
                <p:tags r:id="rId7"/>
              </p:custDataLst>
            </p:nvPr>
          </p:nvSpPr>
          <p:spPr>
            <a:xfrm>
              <a:off x="1356537" y="2834895"/>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0" name="MH_Other_38"/>
            <p:cNvCxnSpPr/>
            <p:nvPr>
              <p:custDataLst>
                <p:tags r:id="rId8"/>
              </p:custDataLst>
            </p:nvPr>
          </p:nvCxnSpPr>
          <p:spPr>
            <a:xfrm>
              <a:off x="1356534" y="3029477"/>
              <a:ext cx="1692297" cy="0"/>
            </a:xfrm>
            <a:prstGeom prst="line">
              <a:avLst/>
            </a:prstGeom>
            <a:noFill/>
            <a:ln w="9525" cap="flat" cmpd="sng" algn="ctr">
              <a:solidFill>
                <a:srgbClr val="B6B6B6"/>
              </a:solidFill>
              <a:prstDash val="sysDash"/>
            </a:ln>
            <a:effectLst/>
          </p:spPr>
        </p:cxnSp>
        <p:sp>
          <p:nvSpPr>
            <p:cNvPr id="2901" name="MH_SubTitle_1"/>
            <p:cNvSpPr txBox="1"/>
            <p:nvPr>
              <p:custDataLst>
                <p:tags r:id="rId9"/>
              </p:custDataLst>
            </p:nvPr>
          </p:nvSpPr>
          <p:spPr>
            <a:xfrm>
              <a:off x="1648670" y="2661475"/>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2" name="MH_Text_1"/>
            <p:cNvSpPr txBox="1"/>
            <p:nvPr>
              <p:custDataLst>
                <p:tags r:id="rId10"/>
              </p:custDataLst>
            </p:nvPr>
          </p:nvSpPr>
          <p:spPr>
            <a:xfrm>
              <a:off x="1423699" y="3059643"/>
              <a:ext cx="1472365"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3896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3" name="MH_Other_39"/>
            <p:cNvSpPr/>
            <p:nvPr>
              <p:custDataLst>
                <p:tags r:id="rId11"/>
              </p:custDataLst>
            </p:nvPr>
          </p:nvSpPr>
          <p:spPr>
            <a:xfrm>
              <a:off x="1041323" y="4729638"/>
              <a:ext cx="164529"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4" name="MH_Other_40"/>
            <p:cNvCxnSpPr>
              <a:stCxn id="2903" idx="8"/>
            </p:cNvCxnSpPr>
            <p:nvPr>
              <p:custDataLst>
                <p:tags r:id="rId12"/>
              </p:custDataLst>
            </p:nvPr>
          </p:nvCxnSpPr>
          <p:spPr>
            <a:xfrm>
              <a:off x="1123588" y="4907628"/>
              <a:ext cx="3201194" cy="15082"/>
            </a:xfrm>
            <a:prstGeom prst="line">
              <a:avLst/>
            </a:prstGeom>
            <a:noFill/>
            <a:ln w="9525" cap="flat" cmpd="sng" algn="ctr">
              <a:solidFill>
                <a:srgbClr val="B6B6B6"/>
              </a:solidFill>
              <a:prstDash val="sysDash"/>
            </a:ln>
            <a:effectLst/>
          </p:spPr>
        </p:cxnSp>
        <p:sp>
          <p:nvSpPr>
            <p:cNvPr id="2905" name="MH_Text_3"/>
            <p:cNvSpPr txBox="1"/>
            <p:nvPr>
              <p:custDataLst>
                <p:tags r:id="rId13"/>
              </p:custDataLst>
            </p:nvPr>
          </p:nvSpPr>
          <p:spPr>
            <a:xfrm>
              <a:off x="1423698" y="4952877"/>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2106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7" name="MH_SubTitle_1"/>
            <p:cNvSpPr txBox="1"/>
            <p:nvPr>
              <p:custDataLst>
                <p:tags r:id="rId14"/>
              </p:custDataLst>
            </p:nvPr>
          </p:nvSpPr>
          <p:spPr>
            <a:xfrm>
              <a:off x="1270830" y="4528909"/>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8" name="MH_SubTitle_1"/>
            <p:cNvSpPr txBox="1"/>
            <p:nvPr>
              <p:custDataLst>
                <p:tags r:id="rId15"/>
              </p:custDataLst>
            </p:nvPr>
          </p:nvSpPr>
          <p:spPr>
            <a:xfrm>
              <a:off x="6166464" y="3778568"/>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sp>
          <p:nvSpPr>
            <p:cNvPr id="2909" name="MH_SubTitle_1"/>
            <p:cNvSpPr txBox="1"/>
            <p:nvPr>
              <p:custDataLst>
                <p:tags r:id="rId16"/>
              </p:custDataLst>
            </p:nvPr>
          </p:nvSpPr>
          <p:spPr>
            <a:xfrm>
              <a:off x="6372860" y="5179605"/>
              <a:ext cx="1294402" cy="362920"/>
            </a:xfrm>
            <a:prstGeom prst="rect">
              <a:avLst/>
            </a:prstGeom>
            <a:noFill/>
          </p:spPr>
          <p:txBody>
            <a:bodyPr wrap="square">
              <a:spAutoFit/>
            </a:bodyPr>
            <a:lstStyle/>
            <a:p>
              <a:pPr>
                <a:lnSpc>
                  <a:spcPct val="120000"/>
                </a:lnSpc>
                <a:defRPr/>
              </a:pPr>
              <a:r>
                <a:rPr lang="zh-CN" altLang="en-US" sz="1600" b="1" dirty="0" smtClean="0">
                  <a:solidFill>
                    <a:srgbClr val="313D51"/>
                  </a:solidFill>
                  <a:latin typeface="思源黑体" panose="020B0500000000000000" pitchFamily="34" charset="-122"/>
                  <a:ea typeface="思源黑体" panose="020B0500000000000000" pitchFamily="34" charset="-122"/>
                </a:rPr>
                <a:t>标题文字</a:t>
              </a:r>
              <a:endParaRPr lang="zh-CN" altLang="en-US" sz="1600" b="1" dirty="0">
                <a:solidFill>
                  <a:srgbClr val="313D51"/>
                </a:solidFill>
                <a:latin typeface="思源黑体" panose="020B0500000000000000" pitchFamily="34" charset="-122"/>
                <a:ea typeface="思源黑体" panose="020B0500000000000000" pitchFamily="34" charset="-122"/>
              </a:endParaRPr>
            </a:p>
          </p:txBody>
        </p:sp>
      </p:grpSp>
      <p:grpSp>
        <p:nvGrpSpPr>
          <p:cNvPr id="33" name="组合 32"/>
          <p:cNvGrpSpPr/>
          <p:nvPr/>
        </p:nvGrpSpPr>
        <p:grpSpPr>
          <a:xfrm>
            <a:off x="8270408" y="2734036"/>
            <a:ext cx="2639580" cy="667519"/>
            <a:chOff x="896866" y="1496892"/>
            <a:chExt cx="2639580" cy="667519"/>
          </a:xfrm>
        </p:grpSpPr>
        <p:sp>
          <p:nvSpPr>
            <p:cNvPr id="2797" name="Rectangle 43"/>
            <p:cNvSpPr>
              <a:spLocks noChangeArrowheads="1"/>
            </p:cNvSpPr>
            <p:nvPr/>
          </p:nvSpPr>
          <p:spPr bwMode="auto">
            <a:xfrm>
              <a:off x="1564308"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3" name="矩形 2"/>
            <p:cNvSpPr/>
            <p:nvPr/>
          </p:nvSpPr>
          <p:spPr>
            <a:xfrm>
              <a:off x="89686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一级市场</a:t>
              </a:r>
              <a:endParaRPr lang="zh-CN" altLang="en-US" sz="1400" dirty="0">
                <a:latin typeface="思源黑体" panose="020B0500000000000000" pitchFamily="34" charset="-122"/>
                <a:ea typeface="思源黑体" panose="020B0500000000000000" pitchFamily="34" charset="-122"/>
              </a:endParaRPr>
            </a:p>
          </p:txBody>
        </p:sp>
      </p:grpSp>
      <p:grpSp>
        <p:nvGrpSpPr>
          <p:cNvPr id="34" name="组合 33"/>
          <p:cNvGrpSpPr/>
          <p:nvPr/>
        </p:nvGrpSpPr>
        <p:grpSpPr>
          <a:xfrm>
            <a:off x="8270408" y="4010604"/>
            <a:ext cx="2702508" cy="667519"/>
            <a:chOff x="4546345" y="1496892"/>
            <a:chExt cx="2702508" cy="667519"/>
          </a:xfrm>
        </p:grpSpPr>
        <p:sp>
          <p:nvSpPr>
            <p:cNvPr id="2798" name="Rectangle 43"/>
            <p:cNvSpPr>
              <a:spLocks noChangeArrowheads="1"/>
            </p:cNvSpPr>
            <p:nvPr/>
          </p:nvSpPr>
          <p:spPr bwMode="auto">
            <a:xfrm>
              <a:off x="5276715"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，请根据您的具体需求</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910" name="矩形 2909"/>
            <p:cNvSpPr/>
            <p:nvPr/>
          </p:nvSpPr>
          <p:spPr>
            <a:xfrm>
              <a:off x="4546345"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二级市场</a:t>
              </a:r>
              <a:endParaRPr lang="zh-CN" altLang="en-US" sz="1400" dirty="0">
                <a:latin typeface="思源黑体" panose="020B0500000000000000" pitchFamily="34" charset="-122"/>
                <a:ea typeface="思源黑体" panose="020B0500000000000000" pitchFamily="34" charset="-122"/>
              </a:endParaRPr>
            </a:p>
          </p:txBody>
        </p:sp>
      </p:grpSp>
      <p:grpSp>
        <p:nvGrpSpPr>
          <p:cNvPr id="35" name="组合 34"/>
          <p:cNvGrpSpPr/>
          <p:nvPr/>
        </p:nvGrpSpPr>
        <p:grpSpPr>
          <a:xfrm>
            <a:off x="8270408" y="5287171"/>
            <a:ext cx="2603824" cy="667519"/>
            <a:chOff x="8357436" y="1496892"/>
            <a:chExt cx="2603824" cy="667519"/>
          </a:xfrm>
        </p:grpSpPr>
        <p:sp>
          <p:nvSpPr>
            <p:cNvPr id="2799" name="Rectangle 43"/>
            <p:cNvSpPr>
              <a:spLocks noChangeArrowheads="1"/>
            </p:cNvSpPr>
            <p:nvPr/>
          </p:nvSpPr>
          <p:spPr bwMode="auto">
            <a:xfrm>
              <a:off x="8989122"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，请根据您的</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具体</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需求</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911" name="矩形 2910"/>
            <p:cNvSpPr/>
            <p:nvPr/>
          </p:nvSpPr>
          <p:spPr>
            <a:xfrm>
              <a:off x="835743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smtClean="0">
                  <a:latin typeface="思源黑体" panose="020B0500000000000000" pitchFamily="34" charset="-122"/>
                  <a:ea typeface="思源黑体" panose="020B0500000000000000" pitchFamily="34" charset="-122"/>
                </a:rPr>
                <a:t>三级市场</a:t>
              </a:r>
              <a:endParaRPr lang="zh-CN" altLang="en-US" sz="1400" dirty="0">
                <a:latin typeface="思源黑体" panose="020B0500000000000000" pitchFamily="34" charset="-122"/>
                <a:ea typeface="思源黑体" panose="020B0500000000000000" pitchFamily="34" charset="-122"/>
              </a:endParaRPr>
            </a:p>
          </p:txBody>
        </p:sp>
      </p:grpSp>
      <p:sp>
        <p:nvSpPr>
          <p:cNvPr id="2912" name="矩形 47"/>
          <p:cNvSpPr>
            <a:spLocks noChangeArrowheads="1"/>
          </p:cNvSpPr>
          <p:nvPr/>
        </p:nvSpPr>
        <p:spPr bwMode="auto">
          <a:xfrm>
            <a:off x="1191521" y="1789130"/>
            <a:ext cx="966081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实力加自信就是一个坚韧不可摧的</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团队。</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站在每一个人都想挑战自我的立场上，我们以实力为盾</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、自信</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为矛、团结为勇气，组成了激情无畏的团体。我们会用实力证明，我们是最棒的，让我们勇敢地去做吧。</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4560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zh-CN" altLang="en-US" dirty="0" smtClean="0"/>
              <a:t>案例分析</a:t>
            </a:r>
            <a:endParaRPr lang="zh-CN" altLang="en-US" dirty="0"/>
          </a:p>
        </p:txBody>
      </p:sp>
      <p:grpSp>
        <p:nvGrpSpPr>
          <p:cNvPr id="4" name="组合 3"/>
          <p:cNvGrpSpPr/>
          <p:nvPr/>
        </p:nvGrpSpPr>
        <p:grpSpPr>
          <a:xfrm>
            <a:off x="1214302" y="1802674"/>
            <a:ext cx="4347098" cy="1910657"/>
            <a:chOff x="1135924" y="1541597"/>
            <a:chExt cx="4347098" cy="2173282"/>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3" name="文本框 22"/>
            <p:cNvSpPr txBox="1"/>
            <p:nvPr/>
          </p:nvSpPr>
          <p:spPr>
            <a:xfrm>
              <a:off x="1351143"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solidFill>
                  <a:latin typeface="思源黑体" panose="020B0500000000000000" pitchFamily="34" charset="-122"/>
                  <a:ea typeface="思源黑体" panose="020B0500000000000000" pitchFamily="34" charset="-122"/>
                </a:rPr>
                <a:t>案例一</a:t>
              </a:r>
              <a:endParaRPr lang="zh-CN" altLang="en-US" sz="1600" b="1" dirty="0">
                <a:solidFill>
                  <a:schemeClr val="bg1"/>
                </a:solidFill>
                <a:latin typeface="思源黑体" panose="020B0500000000000000" pitchFamily="34" charset="-122"/>
                <a:ea typeface="思源黑体" panose="020B0500000000000000" pitchFamily="34" charset="-122"/>
              </a:endParaRP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14244" r="14244"/>
            <a:stretch/>
          </p:blipFill>
          <p:spPr>
            <a:xfrm>
              <a:off x="3908148" y="1714335"/>
              <a:ext cx="1574874" cy="157487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1" name="矩形 30"/>
            <p:cNvSpPr>
              <a:spLocks noChangeArrowheads="1"/>
            </p:cNvSpPr>
            <p:nvPr/>
          </p:nvSpPr>
          <p:spPr bwMode="auto">
            <a:xfrm>
              <a:off x="1351143" y="1802938"/>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6707809" y="1802674"/>
            <a:ext cx="4205389" cy="1910657"/>
            <a:chOff x="6629431" y="1541597"/>
            <a:chExt cx="4205389" cy="2173282"/>
          </a:xfrm>
        </p:grpSpPr>
        <p:sp>
          <p:nvSpPr>
            <p:cNvPr id="20" name="圆角矩形 19"/>
            <p:cNvSpPr/>
            <p:nvPr/>
          </p:nvSpPr>
          <p:spPr>
            <a:xfrm>
              <a:off x="6629431"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4" name="文本框 23"/>
            <p:cNvSpPr txBox="1"/>
            <p:nvPr/>
          </p:nvSpPr>
          <p:spPr>
            <a:xfrm>
              <a:off x="6799498"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案例二</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9093" r="9093"/>
            <a:stretch/>
          </p:blipFill>
          <p:spPr>
            <a:xfrm>
              <a:off x="9232055" y="1802939"/>
              <a:ext cx="1602765" cy="1486271"/>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2" name="矩形 30"/>
            <p:cNvSpPr>
              <a:spLocks noChangeArrowheads="1"/>
            </p:cNvSpPr>
            <p:nvPr/>
          </p:nvSpPr>
          <p:spPr bwMode="auto">
            <a:xfrm>
              <a:off x="6812741" y="1789491"/>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6707809" y="3938070"/>
            <a:ext cx="4268523" cy="1916489"/>
            <a:chOff x="6629431" y="3994993"/>
            <a:chExt cx="4268523" cy="2179916"/>
          </a:xfrm>
        </p:grpSpPr>
        <p:sp>
          <p:nvSpPr>
            <p:cNvPr id="22" name="圆角矩形 21"/>
            <p:cNvSpPr/>
            <p:nvPr/>
          </p:nvSpPr>
          <p:spPr>
            <a:xfrm>
              <a:off x="6629431" y="3994993"/>
              <a:ext cx="3521825" cy="1963747"/>
            </a:xfrm>
            <a:prstGeom prst="roundRect">
              <a:avLst>
                <a:gd name="adj" fmla="val 2782"/>
              </a:avLst>
            </a:prstGeom>
            <a:solidFill>
              <a:schemeClr val="bg1">
                <a:lumMod val="9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6" name="文本框 25"/>
            <p:cNvSpPr txBox="1"/>
            <p:nvPr/>
          </p:nvSpPr>
          <p:spPr>
            <a:xfrm>
              <a:off x="6838867" y="5789301"/>
              <a:ext cx="1270608" cy="385608"/>
            </a:xfrm>
            <a:prstGeom prst="rect">
              <a:avLst/>
            </a:prstGeom>
            <a:solidFill>
              <a:srgbClr val="244C89"/>
            </a:solidFill>
            <a:effectLst>
              <a:outerShdw blurRad="114300" dist="38100" dir="5400000" algn="t" rotWithShape="0">
                <a:prstClr val="black">
                  <a:alpha val="31000"/>
                </a:prstClr>
              </a:outerShdw>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案例四</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564" r="8564"/>
            <a:stretch/>
          </p:blipFill>
          <p:spPr>
            <a:xfrm>
              <a:off x="9225468" y="4215848"/>
              <a:ext cx="1672486"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3" name="矩形 30"/>
            <p:cNvSpPr>
              <a:spLocks noChangeArrowheads="1"/>
            </p:cNvSpPr>
            <p:nvPr/>
          </p:nvSpPr>
          <p:spPr bwMode="auto">
            <a:xfrm>
              <a:off x="6812741"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1214302" y="3938070"/>
            <a:ext cx="4330606" cy="1916489"/>
            <a:chOff x="1135924" y="3994993"/>
            <a:chExt cx="4330606" cy="2179916"/>
          </a:xfrm>
        </p:grpSpPr>
        <p:sp>
          <p:nvSpPr>
            <p:cNvPr id="21" name="圆角矩形 20"/>
            <p:cNvSpPr/>
            <p:nvPr/>
          </p:nvSpPr>
          <p:spPr>
            <a:xfrm>
              <a:off x="1135924" y="3994993"/>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5" name="文本框 24"/>
            <p:cNvSpPr txBox="1"/>
            <p:nvPr/>
          </p:nvSpPr>
          <p:spPr>
            <a:xfrm>
              <a:off x="1373237" y="578930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smtClean="0">
                  <a:solidFill>
                    <a:schemeClr val="bg1">
                      <a:lumMod val="95000"/>
                    </a:schemeClr>
                  </a:solidFill>
                  <a:latin typeface="思源黑体" panose="020B0500000000000000" pitchFamily="34" charset="-122"/>
                  <a:ea typeface="思源黑体" panose="020B0500000000000000" pitchFamily="34" charset="-122"/>
                </a:rPr>
                <a:t>案例三</a:t>
              </a:r>
              <a:endParaRPr lang="zh-CN" altLang="en-US" sz="1600" b="1" dirty="0">
                <a:solidFill>
                  <a:schemeClr val="bg1">
                    <a:lumMod val="95000"/>
                  </a:schemeClr>
                </a:solidFill>
                <a:latin typeface="思源黑体" panose="020B0500000000000000" pitchFamily="34" charset="-122"/>
                <a:ea typeface="思源黑体" panose="020B0500000000000000" pitchFamily="34" charset="-122"/>
              </a:endParaRPr>
            </a:p>
          </p:txBody>
        </p:sp>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l="11967" r="11967"/>
            <a:stretch/>
          </p:blipFill>
          <p:spPr>
            <a:xfrm>
              <a:off x="3932147" y="4215849"/>
              <a:ext cx="1534383"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4" name="矩形 30"/>
            <p:cNvSpPr>
              <a:spLocks noChangeArrowheads="1"/>
            </p:cNvSpPr>
            <p:nvPr/>
          </p:nvSpPr>
          <p:spPr bwMode="auto">
            <a:xfrm>
              <a:off x="1351143"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94301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选题背景及意义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研究思路与方法</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关键技术与实践难点</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研究成果与应用</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smtClean="0">
                    <a:solidFill>
                      <a:srgbClr val="313D51"/>
                    </a:solidFill>
                    <a:latin typeface="思源黑体" panose="020B0500000000000000" pitchFamily="34" charset="-122"/>
                    <a:ea typeface="思源黑体" panose="020B0500000000000000" pitchFamily="34" charset="-122"/>
                  </a:rPr>
                  <a:t>PART </a:t>
                </a:r>
                <a:r>
                  <a:rPr lang="en-US" altLang="zh-CN" sz="1600" b="1" dirty="0" smtClean="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相关建议和结论</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99" name="Rectangle 3"/>
          <p:cNvSpPr txBox="1">
            <a:spLocks noChangeArrowheads="1"/>
          </p:cNvSpPr>
          <p:nvPr/>
        </p:nvSpPr>
        <p:spPr bwMode="auto">
          <a:xfrm>
            <a:off x="1150999" y="3031500"/>
            <a:ext cx="363696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800" b="1" dirty="0">
                <a:solidFill>
                  <a:srgbClr val="313D51"/>
                </a:solidFill>
                <a:latin typeface="思源黑体" panose="020B0500000000000000" pitchFamily="34" charset="-122"/>
                <a:ea typeface="思源黑体" panose="020B0500000000000000" pitchFamily="34" charset="-122"/>
              </a:rPr>
              <a:t>框架完整的论文</a:t>
            </a:r>
            <a:r>
              <a:rPr lang="zh-CN" altLang="en-US" sz="1800" b="1" dirty="0" smtClean="0">
                <a:solidFill>
                  <a:srgbClr val="313D51"/>
                </a:solidFill>
                <a:latin typeface="思源黑体" panose="020B0500000000000000" pitchFamily="34" charset="-122"/>
                <a:ea typeface="思源黑体" panose="020B0500000000000000" pitchFamily="34" charset="-122"/>
              </a:rPr>
              <a:t>答辩</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00" name="Rectangle 3"/>
          <p:cNvSpPr txBox="1">
            <a:spLocks noChangeArrowheads="1"/>
          </p:cNvSpPr>
          <p:nvPr/>
        </p:nvSpPr>
        <p:spPr bwMode="auto">
          <a:xfrm>
            <a:off x="1150999" y="3306137"/>
            <a:ext cx="43211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1000" dirty="0" smtClean="0">
                <a:solidFill>
                  <a:srgbClr val="313D51"/>
                </a:solidFill>
                <a:latin typeface="思源黑体" panose="020B0500000000000000" pitchFamily="34" charset="-122"/>
                <a:ea typeface="思源黑体" panose="020B0500000000000000" pitchFamily="34" charset="-122"/>
              </a:rPr>
              <a:t>A COMPLETE FRAMEWORK OF THESIS DEFENSE</a:t>
            </a:r>
            <a:endParaRPr lang="zh-CN" altLang="en-US" sz="1000" dirty="0">
              <a:solidFill>
                <a:srgbClr val="313D51"/>
              </a:solidFill>
              <a:latin typeface="思源黑体" panose="020B0500000000000000" pitchFamily="34" charset="-122"/>
              <a:ea typeface="思源黑体" panose="020B0500000000000000" pitchFamily="34" charset="-122"/>
            </a:endParaRPr>
          </a:p>
        </p:txBody>
      </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00"/>
                                            </p:tgtEl>
                                            <p:attrNameLst>
                                              <p:attrName>style.visibility</p:attrName>
                                            </p:attrNameLst>
                                          </p:cBhvr>
                                          <p:to>
                                            <p:strVal val="visible"/>
                                          </p:to>
                                        </p:set>
                                        <p:anim by="(-#ppt_w*2)" calcmode="lin" valueType="num">
                                          <p:cBhvr rctx="PPT">
                                            <p:cTn id="17" dur="500" autoRev="1" fill="hold">
                                              <p:stCondLst>
                                                <p:cond delay="0"/>
                                              </p:stCondLst>
                                            </p:cTn>
                                            <p:tgtEl>
                                              <p:spTgt spid="100"/>
                                            </p:tgtEl>
                                            <p:attrNameLst>
                                              <p:attrName>ppt_w</p:attrName>
                                            </p:attrNameLst>
                                          </p:cBhvr>
                                        </p:anim>
                                        <p:anim by="(#ppt_w*0.50)" calcmode="lin" valueType="num">
                                          <p:cBhvr>
                                            <p:cTn id="18" dur="500" decel="50000" autoRev="1" fill="hold">
                                              <p:stCondLst>
                                                <p:cond delay="0"/>
                                              </p:stCondLst>
                                            </p:cTn>
                                            <p:tgtEl>
                                              <p:spTgt spid="100"/>
                                            </p:tgtEl>
                                            <p:attrNameLst>
                                              <p:attrName>ppt_x</p:attrName>
                                            </p:attrNameLst>
                                          </p:cBhvr>
                                        </p:anim>
                                        <p:anim from="(-#ppt_h/2)" to="(#ppt_y)" calcmode="lin" valueType="num">
                                          <p:cBhvr>
                                            <p:cTn id="19" dur="1000" fill="hold">
                                              <p:stCondLst>
                                                <p:cond delay="0"/>
                                              </p:stCondLst>
                                            </p:cTn>
                                            <p:tgtEl>
                                              <p:spTgt spid="100"/>
                                            </p:tgtEl>
                                            <p:attrNameLst>
                                              <p:attrName>ppt_y</p:attrName>
                                            </p:attrNameLst>
                                          </p:cBhvr>
                                        </p:anim>
                                        <p:animRot by="21600000">
                                          <p:cBhvr>
                                            <p:cTn id="20" dur="1000" fill="hold">
                                              <p:stCondLst>
                                                <p:cond delay="0"/>
                                              </p:stCondLst>
                                            </p:cTn>
                                            <p:tgtEl>
                                              <p:spTgt spid="100"/>
                                            </p:tgtEl>
                                            <p:attrNameLst>
                                              <p:attrName>r</p:attrName>
                                            </p:attrNameLst>
                                          </p:cBhvr>
                                        </p:animRot>
                                      </p:childTnLst>
                                    </p:cTn>
                                  </p:par>
                                  <p:par>
                                    <p:cTn id="21" presetID="2" presetClass="entr" presetSubtype="1" fill="hold" nodeType="withEffect" p14:presetBounceEnd="40000">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14:bounceEnd="40000">
                                          <p:cBhvr additive="base">
                                            <p:cTn id="23"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24" dur="1000" fill="hold"/>
                                            <p:tgtEl>
                                              <p:spTgt spid="26"/>
                                            </p:tgtEl>
                                            <p:attrNameLst>
                                              <p:attrName>ppt_y</p:attrName>
                                            </p:attrNameLst>
                                          </p:cBhvr>
                                          <p:tavLst>
                                            <p:tav tm="0">
                                              <p:val>
                                                <p:strVal val="0-#ppt_h/2"/>
                                              </p:val>
                                            </p:tav>
                                            <p:tav tm="100000">
                                              <p:val>
                                                <p:strVal val="#ppt_y"/>
                                              </p:val>
                                            </p:tav>
                                          </p:tavLst>
                                        </p:anim>
                                      </p:childTnLst>
                                    </p:cTn>
                                  </p:par>
                                </p:childTnLst>
                              </p:cTn>
                            </p:par>
                            <p:par>
                              <p:cTn id="25" fill="hold">
                                <p:stCondLst>
                                  <p:cond delay="4200"/>
                                </p:stCondLst>
                                <p:childTnLst>
                                  <p:par>
                                    <p:cTn id="26" presetID="2" presetClass="entr" presetSubtype="2"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4700"/>
                                </p:stCondLst>
                                <p:childTnLst>
                                  <p:par>
                                    <p:cTn id="31" presetID="2" presetClass="entr" presetSubtype="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5200"/>
                                </p:stCondLst>
                                <p:childTnLst>
                                  <p:par>
                                    <p:cTn id="36" presetID="2" presetClass="entr" presetSubtype="2"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700"/>
                                </p:stCondLst>
                                <p:childTnLst>
                                  <p:par>
                                    <p:cTn id="41" presetID="2" presetClass="entr" presetSubtype="2"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6200"/>
                                </p:stCondLst>
                                <p:childTnLst>
                                  <p:par>
                                    <p:cTn id="46" presetID="2" presetClass="entr" presetSubtype="2"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1+#ppt_w/2"/>
                                              </p:val>
                                            </p:tav>
                                            <p:tav tm="100000">
                                              <p:val>
                                                <p:strVal val="#ppt_x"/>
                                              </p:val>
                                            </p:tav>
                                          </p:tavLst>
                                        </p:anim>
                                        <p:anim calcmode="lin" valueType="num">
                                          <p:cBhvr additive="base">
                                            <p:cTn id="4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P spid="100" grpId="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00"/>
                                            </p:tgtEl>
                                            <p:attrNameLst>
                                              <p:attrName>style.visibility</p:attrName>
                                            </p:attrNameLst>
                                          </p:cBhvr>
                                          <p:to>
                                            <p:strVal val="visible"/>
                                          </p:to>
                                        </p:set>
                                        <p:anim by="(-#ppt_w*2)" calcmode="lin" valueType="num">
                                          <p:cBhvr rctx="PPT">
                                            <p:cTn id="17" dur="500" autoRev="1" fill="hold">
                                              <p:stCondLst>
                                                <p:cond delay="0"/>
                                              </p:stCondLst>
                                            </p:cTn>
                                            <p:tgtEl>
                                              <p:spTgt spid="100"/>
                                            </p:tgtEl>
                                            <p:attrNameLst>
                                              <p:attrName>ppt_w</p:attrName>
                                            </p:attrNameLst>
                                          </p:cBhvr>
                                        </p:anim>
                                        <p:anim by="(#ppt_w*0.50)" calcmode="lin" valueType="num">
                                          <p:cBhvr>
                                            <p:cTn id="18" dur="500" decel="50000" autoRev="1" fill="hold">
                                              <p:stCondLst>
                                                <p:cond delay="0"/>
                                              </p:stCondLst>
                                            </p:cTn>
                                            <p:tgtEl>
                                              <p:spTgt spid="100"/>
                                            </p:tgtEl>
                                            <p:attrNameLst>
                                              <p:attrName>ppt_x</p:attrName>
                                            </p:attrNameLst>
                                          </p:cBhvr>
                                        </p:anim>
                                        <p:anim from="(-#ppt_h/2)" to="(#ppt_y)" calcmode="lin" valueType="num">
                                          <p:cBhvr>
                                            <p:cTn id="19" dur="1000" fill="hold">
                                              <p:stCondLst>
                                                <p:cond delay="0"/>
                                              </p:stCondLst>
                                            </p:cTn>
                                            <p:tgtEl>
                                              <p:spTgt spid="100"/>
                                            </p:tgtEl>
                                            <p:attrNameLst>
                                              <p:attrName>ppt_y</p:attrName>
                                            </p:attrNameLst>
                                          </p:cBhvr>
                                        </p:anim>
                                        <p:animRot by="21600000">
                                          <p:cBhvr>
                                            <p:cTn id="20" dur="1000" fill="hold">
                                              <p:stCondLst>
                                                <p:cond delay="0"/>
                                              </p:stCondLst>
                                            </p:cTn>
                                            <p:tgtEl>
                                              <p:spTgt spid="100"/>
                                            </p:tgtEl>
                                            <p:attrNameLst>
                                              <p:attrName>r</p:attrName>
                                            </p:attrNameLst>
                                          </p:cBhvr>
                                        </p:animRot>
                                      </p:childTnLst>
                                    </p:cTn>
                                  </p:par>
                                  <p:par>
                                    <p:cTn id="21" presetID="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ppt_x"/>
                                              </p:val>
                                            </p:tav>
                                            <p:tav tm="100000">
                                              <p:val>
                                                <p:strVal val="#ppt_x"/>
                                              </p:val>
                                            </p:tav>
                                          </p:tavLst>
                                        </p:anim>
                                        <p:anim calcmode="lin" valueType="num">
                                          <p:cBhvr additive="base">
                                            <p:cTn id="24" dur="1000" fill="hold"/>
                                            <p:tgtEl>
                                              <p:spTgt spid="26"/>
                                            </p:tgtEl>
                                            <p:attrNameLst>
                                              <p:attrName>ppt_y</p:attrName>
                                            </p:attrNameLst>
                                          </p:cBhvr>
                                          <p:tavLst>
                                            <p:tav tm="0">
                                              <p:val>
                                                <p:strVal val="0-#ppt_h/2"/>
                                              </p:val>
                                            </p:tav>
                                            <p:tav tm="100000">
                                              <p:val>
                                                <p:strVal val="#ppt_y"/>
                                              </p:val>
                                            </p:tav>
                                          </p:tavLst>
                                        </p:anim>
                                      </p:childTnLst>
                                    </p:cTn>
                                  </p:par>
                                </p:childTnLst>
                              </p:cTn>
                            </p:par>
                            <p:par>
                              <p:cTn id="25" fill="hold">
                                <p:stCondLst>
                                  <p:cond delay="4200"/>
                                </p:stCondLst>
                                <p:childTnLst>
                                  <p:par>
                                    <p:cTn id="26" presetID="2" presetClass="entr" presetSubtype="2"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1+#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4700"/>
                                </p:stCondLst>
                                <p:childTnLst>
                                  <p:par>
                                    <p:cTn id="31" presetID="2" presetClass="entr" presetSubtype="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par>
                              <p:cTn id="35" fill="hold">
                                <p:stCondLst>
                                  <p:cond delay="5200"/>
                                </p:stCondLst>
                                <p:childTnLst>
                                  <p:par>
                                    <p:cTn id="36" presetID="2" presetClass="entr" presetSubtype="2"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5700"/>
                                </p:stCondLst>
                                <p:childTnLst>
                                  <p:par>
                                    <p:cTn id="41" presetID="2" presetClass="entr" presetSubtype="2"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6200"/>
                                </p:stCondLst>
                                <p:childTnLst>
                                  <p:par>
                                    <p:cTn id="46" presetID="2" presetClass="entr" presetSubtype="2"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fill="hold"/>
                                            <p:tgtEl>
                                              <p:spTgt spid="89"/>
                                            </p:tgtEl>
                                            <p:attrNameLst>
                                              <p:attrName>ppt_x</p:attrName>
                                            </p:attrNameLst>
                                          </p:cBhvr>
                                          <p:tavLst>
                                            <p:tav tm="0">
                                              <p:val>
                                                <p:strVal val="1+#ppt_w/2"/>
                                              </p:val>
                                            </p:tav>
                                            <p:tav tm="100000">
                                              <p:val>
                                                <p:strVal val="#ppt_x"/>
                                              </p:val>
                                            </p:tav>
                                          </p:tavLst>
                                        </p:anim>
                                        <p:anim calcmode="lin" valueType="num">
                                          <p:cBhvr additive="base">
                                            <p:cTn id="49"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P spid="100" grpId="0" autoUpdateAnimBg="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数据对比</a:t>
            </a:r>
            <a:endParaRPr lang="zh-CN" altLang="en-US" dirty="0"/>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44C89"/>
          </a:solidFill>
          <a:ln>
            <a:noFill/>
          </a:ln>
          <a:effectLst>
            <a:outerShdw blurRad="254000" dist="63500" dir="2700000" algn="tl" rotWithShape="0">
              <a:prstClr val="black">
                <a:alpha val="30000"/>
              </a:prstClr>
            </a:outerShdw>
          </a:effectLst>
          <a:ex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smtClean="0">
                <a:solidFill>
                  <a:srgbClr val="313D51"/>
                </a:solidFill>
                <a:latin typeface="思源黑体" panose="020B0500000000000000" pitchFamily="34" charset="-122"/>
                <a:ea typeface="思源黑体" panose="020B0500000000000000" pitchFamily="34" charset="-122"/>
              </a:rPr>
              <a:t>数据采集</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56" name="文本框 146"/>
          <p:cNvSpPr txBox="1"/>
          <p:nvPr/>
        </p:nvSpPr>
        <p:spPr>
          <a:xfrm>
            <a:off x="37409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8" name="文本框 146"/>
          <p:cNvSpPr txBox="1"/>
          <p:nvPr/>
        </p:nvSpPr>
        <p:spPr>
          <a:xfrm>
            <a:off x="6328712"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60" name="文本框 146"/>
          <p:cNvSpPr txBox="1"/>
          <p:nvPr/>
        </p:nvSpPr>
        <p:spPr>
          <a:xfrm>
            <a:off x="8916516"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7"/>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64"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61</a:t>
              </a:r>
              <a:r>
                <a:rPr lang="en-US" altLang="zh-CN" sz="1500" dirty="0">
                  <a:solidFill>
                    <a:srgbClr val="313D51"/>
                  </a:solidFill>
                  <a:latin typeface="Impact" panose="020B0806030902050204" pitchFamily="34" charset="0"/>
                </a:rPr>
                <a:t>%</a:t>
              </a: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5"/>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1"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35</a:t>
              </a:r>
              <a:r>
                <a:rPr lang="en-US" altLang="zh-CN" sz="1500" dirty="0">
                  <a:solidFill>
                    <a:srgbClr val="313D51"/>
                  </a:solidFill>
                  <a:latin typeface="Impact" panose="020B0806030902050204" pitchFamily="34" charset="0"/>
                </a:rPr>
                <a:t>%</a:t>
              </a: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3"/>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4"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90</a:t>
              </a:r>
              <a:r>
                <a:rPr lang="en-US" altLang="zh-CN" sz="1500" dirty="0">
                  <a:solidFill>
                    <a:srgbClr val="313D51"/>
                  </a:solidFill>
                  <a:latin typeface="Impact" panose="020B0806030902050204" pitchFamily="34" charset="0"/>
                </a:rPr>
                <a:t>%</a:t>
              </a: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1"/>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7"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25</a:t>
              </a:r>
              <a:r>
                <a:rPr lang="en-US" altLang="zh-CN" sz="1500" dirty="0">
                  <a:solidFill>
                    <a:srgbClr val="313D51"/>
                  </a:solidFill>
                  <a:latin typeface="Impact" panose="020B0806030902050204" pitchFamily="34" charset="0"/>
                </a:rPr>
                <a:t>%</a:t>
              </a:r>
            </a:p>
          </p:txBody>
        </p:sp>
      </p:grpSp>
    </p:spTree>
    <p:extLst>
      <p:ext uri="{BB962C8B-B14F-4D97-AF65-F5344CB8AC3E}">
        <p14:creationId xmlns:p14="http://schemas.microsoft.com/office/powerpoint/2010/main" val="196271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ppt_x"/>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研究成果与应用</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研究目标</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成果形式</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应用领域</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应用前景</a:t>
            </a:r>
          </a:p>
        </p:txBody>
      </p: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smtClean="0"/>
              <a:t>研究目标</a:t>
            </a:r>
            <a:endParaRPr lang="zh-CN" altLang="en-US" dirty="0"/>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a:t>
            </a:r>
            <a:r>
              <a:rPr lang="zh-CN" altLang="en-US" sz="2800" b="1" dirty="0" smtClean="0">
                <a:solidFill>
                  <a:schemeClr val="bg1"/>
                </a:solidFill>
                <a:latin typeface="思源黑体" panose="020B0500000000000000" pitchFamily="34" charset="-122"/>
                <a:ea typeface="思源黑体" panose="020B0500000000000000" pitchFamily="34" charset="-122"/>
              </a:rPr>
              <a:t>输入</a:t>
            </a:r>
            <a:endParaRPr lang="en-US" altLang="zh-CN" sz="2800" b="1" dirty="0" smtClean="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14" name="TextBox 30"/>
          <p:cNvSpPr txBox="1"/>
          <p:nvPr/>
        </p:nvSpPr>
        <p:spPr>
          <a:xfrm>
            <a:off x="7155663" y="2432000"/>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p>
        </p:txBody>
      </p:sp>
      <p:sp>
        <p:nvSpPr>
          <p:cNvPr id="15" name="TextBox 29"/>
          <p:cNvSpPr txBox="1"/>
          <p:nvPr/>
        </p:nvSpPr>
        <p:spPr>
          <a:xfrm>
            <a:off x="7155663" y="283355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简明扼要</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的</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说明分项内容</a:t>
            </a:r>
          </a:p>
        </p:txBody>
      </p:sp>
      <p:grpSp>
        <p:nvGrpSpPr>
          <p:cNvPr id="67" name="组合 66"/>
          <p:cNvGrpSpPr/>
          <p:nvPr/>
        </p:nvGrpSpPr>
        <p:grpSpPr>
          <a:xfrm>
            <a:off x="5974686" y="2502273"/>
            <a:ext cx="750628" cy="750628"/>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52515" y="2692803"/>
            <a:ext cx="394970" cy="369568"/>
            <a:chOff x="6012173" y="3182972"/>
            <a:chExt cx="517169" cy="483911"/>
          </a:xfrm>
          <a:solidFill>
            <a:schemeClr val="bg1"/>
          </a:solidFill>
        </p:grpSpPr>
        <p:sp>
          <p:nvSpPr>
            <p:cNvPr id="50" name="Freeform 250"/>
            <p:cNvSpPr>
              <a:spLocks/>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1" name="Freeform 251"/>
            <p:cNvSpPr>
              <a:spLocks/>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2" name="Freeform 252"/>
            <p:cNvSpPr>
              <a:spLocks/>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3" name="Freeform 253"/>
            <p:cNvSpPr>
              <a:spLocks/>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58" name="TextBox 30"/>
          <p:cNvSpPr txBox="1"/>
          <p:nvPr/>
        </p:nvSpPr>
        <p:spPr>
          <a:xfrm>
            <a:off x="7155663" y="3632327"/>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p>
        </p:txBody>
      </p:sp>
      <p:sp>
        <p:nvSpPr>
          <p:cNvPr id="59" name="TextBox 29"/>
          <p:cNvSpPr txBox="1"/>
          <p:nvPr/>
        </p:nvSpPr>
        <p:spPr>
          <a:xfrm>
            <a:off x="7155663" y="4033879"/>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栏</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的</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具体文字，简明扼要的说明分项内容</a:t>
            </a:r>
          </a:p>
        </p:txBody>
      </p:sp>
      <p:grpSp>
        <p:nvGrpSpPr>
          <p:cNvPr id="68" name="组合 67"/>
          <p:cNvGrpSpPr/>
          <p:nvPr/>
        </p:nvGrpSpPr>
        <p:grpSpPr>
          <a:xfrm>
            <a:off x="5974686" y="3702600"/>
            <a:ext cx="750628" cy="750628"/>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55663" y="4789110"/>
            <a:ext cx="2162175" cy="338234"/>
          </a:xfrm>
          <a:prstGeom prst="rect">
            <a:avLst/>
          </a:prstGeom>
          <a:noFill/>
        </p:spPr>
        <p:txBody>
          <a:bodyPr wrap="square" lIns="0" tIns="0" rIns="0" bIns="0" rtlCol="0">
            <a:spAutoFit/>
          </a:body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标题</a:t>
            </a:r>
            <a:r>
              <a:rPr lang="zh-CN" altLang="en-US" sz="2000" b="1" dirty="0">
                <a:solidFill>
                  <a:srgbClr val="313D51"/>
                </a:solidFill>
                <a:latin typeface="思源黑体" panose="020B0500000000000000" pitchFamily="34" charset="-122"/>
                <a:ea typeface="思源黑体" panose="020B0500000000000000" pitchFamily="34" charset="-122"/>
              </a:rPr>
              <a:t>文本</a:t>
            </a:r>
          </a:p>
        </p:txBody>
      </p:sp>
      <p:sp>
        <p:nvSpPr>
          <p:cNvPr id="63" name="TextBox 29"/>
          <p:cNvSpPr txBox="1"/>
          <p:nvPr/>
        </p:nvSpPr>
        <p:spPr>
          <a:xfrm>
            <a:off x="7155663" y="519066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本</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a:t>
            </a:r>
            <a:r>
              <a:rPr lang="zh-CN" altLang="en-US" sz="1200" dirty="0" smtClean="0">
                <a:solidFill>
                  <a:schemeClr val="bg2">
                    <a:lumMod val="25000"/>
                  </a:schemeClr>
                </a:solidFill>
                <a:latin typeface="思源黑体" panose="020B0500000000000000" pitchFamily="34" charset="-122"/>
                <a:ea typeface="思源黑体" panose="020B0500000000000000" pitchFamily="34" charset="-122"/>
              </a:rPr>
              <a:t>栏</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的具体文字，简明扼要的说明分项内容</a:t>
            </a:r>
          </a:p>
        </p:txBody>
      </p:sp>
      <p:grpSp>
        <p:nvGrpSpPr>
          <p:cNvPr id="69" name="组合 68"/>
          <p:cNvGrpSpPr/>
          <p:nvPr/>
        </p:nvGrpSpPr>
        <p:grpSpPr>
          <a:xfrm>
            <a:off x="5974686" y="4859383"/>
            <a:ext cx="750628" cy="750628"/>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186805" y="5048007"/>
            <a:ext cx="326390" cy="373380"/>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1" name="Freeform 196"/>
            <p:cNvSpPr>
              <a:spLocks/>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2" name="Freeform 197"/>
            <p:cNvSpPr>
              <a:spLocks/>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3" name="Freeform 198"/>
            <p:cNvSpPr>
              <a:spLocks/>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4" name="Freeform 199"/>
            <p:cNvSpPr>
              <a:spLocks/>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5" name="Freeform 200"/>
            <p:cNvSpPr>
              <a:spLocks/>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6" name="Freeform 201"/>
            <p:cNvSpPr>
              <a:spLocks/>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7" name="Freeform 202"/>
            <p:cNvSpPr>
              <a:spLocks/>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8" name="Freeform 203"/>
            <p:cNvSpPr>
              <a:spLocks/>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9" name="Freeform 204"/>
            <p:cNvSpPr>
              <a:spLocks/>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0" name="Freeform 206"/>
            <p:cNvSpPr>
              <a:spLocks/>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1" name="Freeform 207"/>
            <p:cNvSpPr>
              <a:spLocks/>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2" name="Freeform 208"/>
            <p:cNvSpPr>
              <a:spLocks/>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3" name="Freeform 209"/>
            <p:cNvSpPr>
              <a:spLocks/>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4" name="Freeform 210"/>
            <p:cNvSpPr>
              <a:spLocks/>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nvGrpSpPr>
          <p:cNvPr id="46" name="组合 45"/>
          <p:cNvGrpSpPr/>
          <p:nvPr/>
        </p:nvGrpSpPr>
        <p:grpSpPr>
          <a:xfrm>
            <a:off x="6134100" y="3919799"/>
            <a:ext cx="431800" cy="316230"/>
            <a:chOff x="7147950" y="1910835"/>
            <a:chExt cx="565394" cy="414069"/>
          </a:xfrm>
          <a:solidFill>
            <a:schemeClr val="bg1"/>
          </a:solidFill>
        </p:grpSpPr>
        <p:sp>
          <p:nvSpPr>
            <p:cNvPr id="47" name="Freeform 248"/>
            <p:cNvSpPr>
              <a:spLocks/>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bg1"/>
                </a:solidFill>
                <a:latin typeface="思源黑体" panose="020B0500000000000000" pitchFamily="34" charset="-122"/>
                <a:ea typeface="思源黑体" panose="020B0500000000000000" pitchFamily="34" charset="-122"/>
              </a:rPr>
              <a:t>修改</a:t>
            </a:r>
            <a:endParaRPr lang="en-US" altLang="zh-CN" sz="1200" dirty="0" smtClean="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251269" y="2286399"/>
            <a:ext cx="5695405" cy="3519745"/>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5185796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50000">
                                          <p:cBhvr additive="base">
                                            <p:cTn id="60"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14:bounceEnd="50000">
                                          <p:cBhvr additive="base">
                                            <p:cTn id="64"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14:bounceEnd="50000">
                                          <p:cBhvr additive="base">
                                            <p:cTn id="68"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14:bounceEnd="50000">
                                          <p:cBhvr additive="base">
                                            <p:cTn id="72"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14:bounceEnd="50000">
                                          <p:cBhvr additive="base">
                                            <p:cTn id="76"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zh-CN" altLang="en-US" dirty="0" smtClean="0"/>
              <a:t>成果形式</a:t>
            </a:r>
            <a:endParaRPr lang="zh-CN" altLang="en-US" dirty="0"/>
          </a:p>
        </p:txBody>
      </p:sp>
      <p:grpSp>
        <p:nvGrpSpPr>
          <p:cNvPr id="22" name="组合 21"/>
          <p:cNvGrpSpPr/>
          <p:nvPr/>
        </p:nvGrpSpPr>
        <p:grpSpPr>
          <a:xfrm>
            <a:off x="7532429" y="4737763"/>
            <a:ext cx="2852541" cy="1142877"/>
            <a:chOff x="7630669" y="4778746"/>
            <a:chExt cx="3343469" cy="1350450"/>
          </a:xfrm>
        </p:grpSpPr>
        <p:sp>
          <p:nvSpPr>
            <p:cNvPr id="24" name="TextBox 76"/>
            <p:cNvSpPr txBox="1"/>
            <p:nvPr/>
          </p:nvSpPr>
          <p:spPr>
            <a:xfrm>
              <a:off x="7630669" y="4778746"/>
              <a:ext cx="1924446" cy="428835"/>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形式四</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7630670" y="5234554"/>
              <a:ext cx="3343468" cy="894642"/>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6" name="组合 25"/>
          <p:cNvGrpSpPr/>
          <p:nvPr/>
        </p:nvGrpSpPr>
        <p:grpSpPr>
          <a:xfrm>
            <a:off x="1541417" y="2024600"/>
            <a:ext cx="2994273" cy="1142880"/>
            <a:chOff x="1334203" y="1233230"/>
            <a:chExt cx="3715966" cy="1350452"/>
          </a:xfrm>
        </p:grpSpPr>
        <p:sp>
          <p:nvSpPr>
            <p:cNvPr id="27" name="TextBox 76"/>
            <p:cNvSpPr txBox="1"/>
            <p:nvPr/>
          </p:nvSpPr>
          <p:spPr>
            <a:xfrm>
              <a:off x="2826474" y="1233230"/>
              <a:ext cx="2223695" cy="42550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smtClean="0">
                  <a:solidFill>
                    <a:srgbClr val="313D51"/>
                  </a:solidFill>
                  <a:latin typeface="+mn-ea"/>
                  <a:ea typeface="思源黑体" panose="020B0500000000000000" pitchFamily="34" charset="-122"/>
                </a:rPr>
                <a:t>成果形式一</a:t>
              </a:r>
              <a:endParaRPr lang="en-US" altLang="zh-CN" sz="1600" dirty="0">
                <a:solidFill>
                  <a:srgbClr val="313D51"/>
                </a:solidFill>
                <a:latin typeface="+mn-ea"/>
                <a:ea typeface="思源黑体" panose="020B0500000000000000" pitchFamily="34" charset="-122"/>
              </a:endParaRPr>
            </a:p>
          </p:txBody>
        </p:sp>
        <p:sp>
          <p:nvSpPr>
            <p:cNvPr id="28" name="文本框 27"/>
            <p:cNvSpPr txBox="1"/>
            <p:nvPr/>
          </p:nvSpPr>
          <p:spPr>
            <a:xfrm>
              <a:off x="1334203" y="1689040"/>
              <a:ext cx="3715965" cy="89464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a:t>
              </a:r>
              <a:r>
                <a:rPr lang="zh-CN" altLang="en-US" sz="1200" dirty="0" smtClean="0">
                  <a:solidFill>
                    <a:schemeClr val="tx1">
                      <a:lumMod val="65000"/>
                      <a:lumOff val="35000"/>
                    </a:schemeClr>
                  </a:solidFill>
                  <a:latin typeface="+mn-ea"/>
                  <a:ea typeface="思源黑体" panose="020B0500000000000000" pitchFamily="34" charset="-122"/>
                </a:rPr>
                <a:t>文字简明扼要</a:t>
              </a:r>
              <a:r>
                <a:rPr lang="zh-CN" altLang="en-US" sz="1200" dirty="0">
                  <a:solidFill>
                    <a:schemeClr val="tx1">
                      <a:lumMod val="65000"/>
                      <a:lumOff val="35000"/>
                    </a:schemeClr>
                  </a:solidFill>
                  <a:latin typeface="+mn-ea"/>
                  <a:ea typeface="思源黑体" panose="020B0500000000000000" pitchFamily="34" charset="-122"/>
                </a:rPr>
                <a:t>的说明分项内容，此为概念图解，请根据您的具体</a:t>
              </a:r>
              <a:r>
                <a:rPr lang="zh-CN" altLang="en-US" sz="1200" dirty="0" smtClean="0">
                  <a:solidFill>
                    <a:schemeClr val="tx1">
                      <a:lumMod val="65000"/>
                      <a:lumOff val="35000"/>
                    </a:schemeClr>
                  </a:solidFill>
                  <a:latin typeface="+mn-ea"/>
                  <a:ea typeface="思源黑体" panose="020B0500000000000000" pitchFamily="34" charset="-122"/>
                </a:rPr>
                <a:t>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9" name="组合 28"/>
          <p:cNvGrpSpPr/>
          <p:nvPr/>
        </p:nvGrpSpPr>
        <p:grpSpPr>
          <a:xfrm>
            <a:off x="7532430" y="2024600"/>
            <a:ext cx="2852541" cy="1142877"/>
            <a:chOff x="7630668" y="1233230"/>
            <a:chExt cx="3343470" cy="1350447"/>
          </a:xfrm>
        </p:grpSpPr>
        <p:sp>
          <p:nvSpPr>
            <p:cNvPr id="30" name="TextBox 76"/>
            <p:cNvSpPr txBox="1"/>
            <p:nvPr/>
          </p:nvSpPr>
          <p:spPr>
            <a:xfrm>
              <a:off x="7630668" y="1233230"/>
              <a:ext cx="2096021" cy="428834"/>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形式二</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7630669" y="1689036"/>
              <a:ext cx="3343469"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36" name="组合 35"/>
          <p:cNvGrpSpPr/>
          <p:nvPr/>
        </p:nvGrpSpPr>
        <p:grpSpPr>
          <a:xfrm>
            <a:off x="1569759" y="4737773"/>
            <a:ext cx="2965932" cy="1142879"/>
            <a:chOff x="1369374" y="4778746"/>
            <a:chExt cx="3680794" cy="1350449"/>
          </a:xfrm>
        </p:grpSpPr>
        <p:sp>
          <p:nvSpPr>
            <p:cNvPr id="40" name="TextBox 76"/>
            <p:cNvSpPr txBox="1"/>
            <p:nvPr/>
          </p:nvSpPr>
          <p:spPr>
            <a:xfrm>
              <a:off x="2570782" y="4778746"/>
              <a:ext cx="2479386" cy="428834"/>
            </a:xfrm>
            <a:prstGeom prst="rect">
              <a:avLst/>
            </a:prstGeom>
            <a:noFill/>
          </p:spPr>
          <p:txBody>
            <a:bodyPr wrap="square" rtlCol="0">
              <a:spAutoFit/>
            </a:bodyPr>
            <a:lstStyle/>
            <a:p>
              <a:pPr algn="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a:t>
              </a:r>
              <a:r>
                <a:rPr lang="zh-CN" altLang="en-US" sz="1600" b="1" dirty="0" smtClean="0">
                  <a:solidFill>
                    <a:srgbClr val="313D51"/>
                  </a:solidFill>
                  <a:latin typeface="思源黑体" panose="020B0500000000000000" pitchFamily="34" charset="-122"/>
                  <a:ea typeface="思源黑体" panose="020B0500000000000000" pitchFamily="34" charset="-122"/>
                </a:rPr>
                <a:t>形式三</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41" name="文本框 40"/>
            <p:cNvSpPr txBox="1"/>
            <p:nvPr/>
          </p:nvSpPr>
          <p:spPr>
            <a:xfrm>
              <a:off x="1369374" y="5234554"/>
              <a:ext cx="3680794"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a:t>
              </a:r>
              <a:r>
                <a:rPr lang="zh-CN" altLang="en-US" sz="1200" dirty="0" smtClean="0">
                  <a:solidFill>
                    <a:schemeClr val="tx1">
                      <a:lumMod val="65000"/>
                      <a:lumOff val="35000"/>
                    </a:schemeClr>
                  </a:solidFill>
                  <a:latin typeface="+mn-ea"/>
                  <a:ea typeface="思源黑体" panose="020B0500000000000000" pitchFamily="34" charset="-122"/>
                </a:rPr>
                <a:t>文字简明扼要</a:t>
              </a:r>
              <a:r>
                <a:rPr lang="zh-CN" altLang="en-US" sz="1200" dirty="0">
                  <a:solidFill>
                    <a:schemeClr val="tx1">
                      <a:lumMod val="65000"/>
                      <a:lumOff val="35000"/>
                    </a:schemeClr>
                  </a:solidFill>
                  <a:latin typeface="+mn-ea"/>
                  <a:ea typeface="思源黑体" panose="020B0500000000000000" pitchFamily="34" charset="-122"/>
                </a:rPr>
                <a:t>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42" name="组合 41"/>
          <p:cNvGrpSpPr/>
          <p:nvPr/>
        </p:nvGrpSpPr>
        <p:grpSpPr>
          <a:xfrm>
            <a:off x="4479494" y="2560345"/>
            <a:ext cx="3031650" cy="3041200"/>
            <a:chOff x="4294766" y="2006319"/>
            <a:chExt cx="3643450" cy="3654930"/>
          </a:xfrm>
        </p:grpSpPr>
        <p:sp>
          <p:nvSpPr>
            <p:cNvPr id="47"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8"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9"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0"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1" name="TextBox 83"/>
            <p:cNvSpPr txBox="1"/>
            <p:nvPr/>
          </p:nvSpPr>
          <p:spPr>
            <a:xfrm>
              <a:off x="5660603" y="3385552"/>
              <a:ext cx="880609" cy="909923"/>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smtClean="0">
                  <a:solidFill>
                    <a:srgbClr val="313D51"/>
                  </a:solidFill>
                  <a:latin typeface="思源黑体" panose="020B0500000000000000" pitchFamily="34" charset="-122"/>
                  <a:ea typeface="思源黑体" panose="020B0500000000000000" pitchFamily="34" charset="-122"/>
                </a:rPr>
                <a:t>研究成果</a:t>
              </a:r>
              <a:endParaRPr lang="zh-CN" altLang="en-US" dirty="0">
                <a:solidFill>
                  <a:srgbClr val="313D51"/>
                </a:solidFill>
                <a:latin typeface="思源黑体" panose="020B0500000000000000" pitchFamily="34" charset="-122"/>
                <a:ea typeface="思源黑体" panose="020B0500000000000000" pitchFamily="34" charset="-122"/>
              </a:endParaRPr>
            </a:p>
          </p:txBody>
        </p:sp>
        <p:sp>
          <p:nvSpPr>
            <p:cNvPr id="52" name="Oval 10"/>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1</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3" name="Oval 10"/>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2</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4" name="Oval 10"/>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3</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5" name="Oval 10"/>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4</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117405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smtClean="0"/>
              <a:t>应用领域</a:t>
            </a:r>
            <a:endParaRPr lang="zh-CN" altLang="en-US" dirty="0"/>
          </a:p>
        </p:txBody>
      </p:sp>
      <p:pic>
        <p:nvPicPr>
          <p:cNvPr id="15"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346" y="2366683"/>
            <a:ext cx="3989720" cy="316188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527975" y="2213539"/>
            <a:ext cx="4496308" cy="867930"/>
            <a:chOff x="1007084" y="1225382"/>
            <a:chExt cx="5440787" cy="105024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225382"/>
              <a:ext cx="4639508" cy="1050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入门、中端、高端三款产品同步发力，满足不同层次需求的消费者的理念。</a:t>
              </a:r>
            </a:p>
          </p:txBody>
        </p:sp>
      </p:grpSp>
      <p:grpSp>
        <p:nvGrpSpPr>
          <p:cNvPr id="19" name="组合 18"/>
          <p:cNvGrpSpPr/>
          <p:nvPr/>
        </p:nvGrpSpPr>
        <p:grpSpPr>
          <a:xfrm>
            <a:off x="1527975" y="3533877"/>
            <a:ext cx="4496308" cy="867930"/>
            <a:chOff x="1007084" y="2748997"/>
            <a:chExt cx="5440787" cy="1050245"/>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3" y="2748997"/>
              <a:ext cx="4639508" cy="10502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在</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某某市场方面继续发力，在未来三年培养成公司主要收入来源。</a:t>
              </a:r>
            </a:p>
          </p:txBody>
        </p:sp>
      </p:grpSp>
      <p:grpSp>
        <p:nvGrpSpPr>
          <p:cNvPr id="22" name="组合 21"/>
          <p:cNvGrpSpPr/>
          <p:nvPr/>
        </p:nvGrpSpPr>
        <p:grpSpPr>
          <a:xfrm>
            <a:off x="1527975" y="4854215"/>
            <a:ext cx="4361838" cy="867930"/>
            <a:chOff x="1007084" y="4355902"/>
            <a:chExt cx="5278071" cy="1050246"/>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355902"/>
              <a:ext cx="4476791" cy="105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加大</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到网络渠道的投入，天猫和京东旗舰店销售额力争上升到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30%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a:t>
              </a:r>
            </a:p>
          </p:txBody>
        </p:sp>
      </p:grpSp>
      <p:sp>
        <p:nvSpPr>
          <p:cNvPr id="34" name="文本框 33"/>
          <p:cNvSpPr txBox="1"/>
          <p:nvPr/>
        </p:nvSpPr>
        <p:spPr>
          <a:xfrm>
            <a:off x="8043029" y="5315154"/>
            <a:ext cx="1826141" cy="362792"/>
          </a:xfrm>
          <a:prstGeom prst="rect">
            <a:avLst/>
          </a:prstGeom>
          <a:noFill/>
        </p:spPr>
        <p:txBody>
          <a:bodyPr wrap="none" rtlCol="0">
            <a:spAutoFit/>
          </a:bodyPr>
          <a:lstStyle/>
          <a:p>
            <a:pPr>
              <a:lnSpc>
                <a:spcPct val="120000"/>
              </a:lnSpc>
            </a:pPr>
            <a:r>
              <a:rPr lang="zh-CN" altLang="en-US" sz="1600" dirty="0" smtClean="0">
                <a:solidFill>
                  <a:srgbClr val="313D51"/>
                </a:solidFill>
                <a:latin typeface="思源黑体" panose="020B0500000000000000" pitchFamily="34" charset="-122"/>
                <a:ea typeface="思源黑体" panose="020B0500000000000000" pitchFamily="34" charset="-122"/>
              </a:rPr>
              <a:t>研究成果应用领域</a:t>
            </a:r>
            <a:endParaRPr lang="zh-CN" altLang="en-US" sz="1600" dirty="0">
              <a:solidFill>
                <a:srgbClr val="313D51"/>
              </a:solidFill>
              <a:latin typeface="思源黑体" panose="020B0500000000000000" pitchFamily="34" charset="-122"/>
              <a:ea typeface="思源黑体" panose="020B0500000000000000" pitchFamily="34" charset="-122"/>
            </a:endParaRP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397" y="2598822"/>
            <a:ext cx="3568372" cy="2279457"/>
          </a:xfrm>
          <a:prstGeom prst="rect">
            <a:avLst/>
          </a:prstGeom>
        </p:spPr>
      </p:pic>
    </p:spTree>
    <p:extLst>
      <p:ext uri="{BB962C8B-B14F-4D97-AF65-F5344CB8AC3E}">
        <p14:creationId xmlns:p14="http://schemas.microsoft.com/office/powerpoint/2010/main" val="2070851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5187" y="738478"/>
            <a:ext cx="4137564" cy="456129"/>
          </a:xfrm>
        </p:spPr>
        <p:txBody>
          <a:bodyPr/>
          <a:lstStyle/>
          <a:p>
            <a:pPr>
              <a:lnSpc>
                <a:spcPct val="120000"/>
              </a:lnSpc>
            </a:pPr>
            <a:r>
              <a:rPr lang="zh-CN" altLang="en-US" dirty="0" smtClean="0"/>
              <a:t>应用前景</a:t>
            </a:r>
            <a:endParaRPr lang="zh-CN" altLang="en-US" dirty="0"/>
          </a:p>
        </p:txBody>
      </p:sp>
      <p:grpSp>
        <p:nvGrpSpPr>
          <p:cNvPr id="29" name="组合 28"/>
          <p:cNvGrpSpPr/>
          <p:nvPr/>
        </p:nvGrpSpPr>
        <p:grpSpPr>
          <a:xfrm>
            <a:off x="1220936" y="2109864"/>
            <a:ext cx="4299992" cy="380853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9" name="文本框 20"/>
            <p:cNvSpPr txBox="1"/>
            <p:nvPr/>
          </p:nvSpPr>
          <p:spPr>
            <a:xfrm flipH="1">
              <a:off x="3245210" y="3047343"/>
              <a:ext cx="1214342"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前景一</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0" name="文本框 20"/>
            <p:cNvSpPr txBox="1"/>
            <p:nvPr/>
          </p:nvSpPr>
          <p:spPr>
            <a:xfrm flipH="1">
              <a:off x="3100465" y="4067731"/>
              <a:ext cx="1532924" cy="396583"/>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前景二</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1" name="文本框 20"/>
            <p:cNvSpPr txBox="1"/>
            <p:nvPr/>
          </p:nvSpPr>
          <p:spPr>
            <a:xfrm flipH="1">
              <a:off x="3091547" y="4716509"/>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前景三</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52" name="文本框 20"/>
            <p:cNvSpPr txBox="1"/>
            <p:nvPr/>
          </p:nvSpPr>
          <p:spPr>
            <a:xfrm flipH="1">
              <a:off x="3080571" y="5373825"/>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smtClean="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前景四</a:t>
              </a:r>
              <a:endPar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endParaRPr>
            </a:p>
          </p:txBody>
        </p:sp>
      </p:grpSp>
      <p:cxnSp>
        <p:nvCxnSpPr>
          <p:cNvPr id="53" name="直接连接符 52"/>
          <p:cNvCxnSpPr/>
          <p:nvPr/>
        </p:nvCxnSpPr>
        <p:spPr bwMode="auto">
          <a:xfrm>
            <a:off x="5525015" y="5683638"/>
            <a:ext cx="1051008"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4994100" y="4981200"/>
            <a:ext cx="158192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57190" y="4334217"/>
            <a:ext cx="201883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280609" y="3289804"/>
            <a:ext cx="2295414"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6627252" y="5441060"/>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描述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文本框 57"/>
          <p:cNvSpPr txBox="1"/>
          <p:nvPr/>
        </p:nvSpPr>
        <p:spPr>
          <a:xfrm>
            <a:off x="6627252" y="4737787"/>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描述</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58"/>
          <p:cNvSpPr txBox="1"/>
          <p:nvPr/>
        </p:nvSpPr>
        <p:spPr>
          <a:xfrm>
            <a:off x="6627252" y="4100049"/>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0" name="文本框 59"/>
          <p:cNvSpPr txBox="1"/>
          <p:nvPr/>
        </p:nvSpPr>
        <p:spPr>
          <a:xfrm>
            <a:off x="6627252" y="3041354"/>
            <a:ext cx="3692405" cy="75713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添加您的关键性描述文字说明添加您的关键性描述文字说明添加您的关键性描述文字说明</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关键性</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关键性描述文字说明描述</a:t>
            </a:r>
          </a:p>
        </p:txBody>
      </p:sp>
      <p:sp>
        <p:nvSpPr>
          <p:cNvPr id="61" name="矩形 60"/>
          <p:cNvSpPr/>
          <p:nvPr/>
        </p:nvSpPr>
        <p:spPr>
          <a:xfrm>
            <a:off x="6627252" y="1924111"/>
            <a:ext cx="3834125" cy="867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rPr>
              <a:t>应用前景描述</a:t>
            </a:r>
            <a:endParaRPr lang="en-US" altLang="zh-CN" b="1" dirty="0" smtClean="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入门、中端、高端三款产品同步发力，满足不同层次需求的消费者的理念。</a:t>
            </a:r>
          </a:p>
        </p:txBody>
      </p:sp>
    </p:spTree>
    <p:extLst>
      <p:ext uri="{BB962C8B-B14F-4D97-AF65-F5344CB8AC3E}">
        <p14:creationId xmlns:p14="http://schemas.microsoft.com/office/powerpoint/2010/main" val="425803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1+#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1+#ppt_w/2"/>
                                          </p:val>
                                        </p:tav>
                                        <p:tav tm="100000">
                                          <p:val>
                                            <p:strVal val="#ppt_x"/>
                                          </p:val>
                                        </p:tav>
                                      </p:tavLst>
                                    </p:anim>
                                    <p:anim calcmode="lin" valueType="num">
                                      <p:cBhvr additive="base">
                                        <p:cTn id="42" dur="500" fill="hold"/>
                                        <p:tgtEl>
                                          <p:spTgt spid="5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smtClean="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相关建议与总结</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问题评估</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相关对策</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研究总结</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亮点与不足</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成绩与思考</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参考文献</a:t>
            </a:r>
          </a:p>
        </p:txBody>
      </p: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问题评估</a:t>
            </a:r>
            <a:endParaRPr lang="zh-CN" altLang="en-US" dirty="0"/>
          </a:p>
        </p:txBody>
      </p:sp>
      <p:grpSp>
        <p:nvGrpSpPr>
          <p:cNvPr id="3" name="组合 2"/>
          <p:cNvGrpSpPr/>
          <p:nvPr/>
        </p:nvGrpSpPr>
        <p:grpSpPr>
          <a:xfrm>
            <a:off x="470263" y="2141101"/>
            <a:ext cx="11286308" cy="3772041"/>
            <a:chOff x="0" y="1828800"/>
            <a:chExt cx="12192000" cy="4074735"/>
          </a:xfrm>
        </p:grpSpPr>
        <p:sp>
          <p:nvSpPr>
            <p:cNvPr id="63" name="矩形 62"/>
            <p:cNvSpPr/>
            <p:nvPr/>
          </p:nvSpPr>
          <p:spPr>
            <a:xfrm>
              <a:off x="0" y="5692662"/>
              <a:ext cx="1461756"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prstTxWarp prst="textNoShape">
                <a:avLst/>
              </a:prstTxWarp>
            </a:bodyPr>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74" name="TextBox 73"/>
            <p:cNvSpPr txBox="1"/>
            <p:nvPr/>
          </p:nvSpPr>
          <p:spPr>
            <a:xfrm>
              <a:off x="3881976"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0" name="TextBox 118"/>
            <p:cNvSpPr txBox="1"/>
            <p:nvPr/>
          </p:nvSpPr>
          <p:spPr>
            <a:xfrm>
              <a:off x="5850027"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6" name="TextBox 124"/>
            <p:cNvSpPr txBox="1"/>
            <p:nvPr/>
          </p:nvSpPr>
          <p:spPr>
            <a:xfrm>
              <a:off x="7818079"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92" name="TextBox 130"/>
            <p:cNvSpPr txBox="1"/>
            <p:nvPr/>
          </p:nvSpPr>
          <p:spPr>
            <a:xfrm>
              <a:off x="9786131"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74813751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相关对策</a:t>
            </a:r>
            <a:endParaRPr lang="zh-CN" altLang="en-US" dirty="0"/>
          </a:p>
        </p:txBody>
      </p:sp>
      <p:sp>
        <p:nvSpPr>
          <p:cNvPr id="28" name="椭圆 27"/>
          <p:cNvSpPr/>
          <p:nvPr/>
        </p:nvSpPr>
        <p:spPr>
          <a:xfrm>
            <a:off x="4978965" y="2075680"/>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29" name="椭圆 28"/>
          <p:cNvSpPr/>
          <p:nvPr/>
        </p:nvSpPr>
        <p:spPr>
          <a:xfrm>
            <a:off x="4978965" y="2991053"/>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0" name="椭圆 29"/>
          <p:cNvSpPr/>
          <p:nvPr/>
        </p:nvSpPr>
        <p:spPr>
          <a:xfrm>
            <a:off x="4978965" y="3896051"/>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1" name="椭圆 30"/>
          <p:cNvSpPr/>
          <p:nvPr/>
        </p:nvSpPr>
        <p:spPr>
          <a:xfrm>
            <a:off x="4978965" y="4787219"/>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2" name="椭圆 18"/>
          <p:cNvSpPr/>
          <p:nvPr/>
        </p:nvSpPr>
        <p:spPr>
          <a:xfrm flipH="1">
            <a:off x="4440601" y="2347564"/>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3" name="椭圆 18"/>
          <p:cNvSpPr/>
          <p:nvPr/>
        </p:nvSpPr>
        <p:spPr>
          <a:xfrm flipH="1">
            <a:off x="4440601" y="326293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4" name="椭圆 18"/>
          <p:cNvSpPr/>
          <p:nvPr/>
        </p:nvSpPr>
        <p:spPr>
          <a:xfrm flipH="1">
            <a:off x="4440601" y="416793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5" name="椭圆 18"/>
          <p:cNvSpPr/>
          <p:nvPr/>
        </p:nvSpPr>
        <p:spPr>
          <a:xfrm flipH="1">
            <a:off x="4440601" y="5059103"/>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6" name="椭圆 20"/>
          <p:cNvSpPr/>
          <p:nvPr/>
        </p:nvSpPr>
        <p:spPr>
          <a:xfrm>
            <a:off x="5192245" y="2288960"/>
            <a:ext cx="340591" cy="340591"/>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7" name="椭圆 21"/>
          <p:cNvSpPr/>
          <p:nvPr/>
        </p:nvSpPr>
        <p:spPr>
          <a:xfrm>
            <a:off x="5192245" y="3231225"/>
            <a:ext cx="340591" cy="286810"/>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8" name="椭圆 22"/>
          <p:cNvSpPr/>
          <p:nvPr/>
        </p:nvSpPr>
        <p:spPr>
          <a:xfrm>
            <a:off x="5208236" y="4109331"/>
            <a:ext cx="308611" cy="340591"/>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9" name="椭圆 23"/>
          <p:cNvSpPr/>
          <p:nvPr/>
        </p:nvSpPr>
        <p:spPr>
          <a:xfrm>
            <a:off x="5192245" y="5011378"/>
            <a:ext cx="340591" cy="31883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grpSp>
        <p:nvGrpSpPr>
          <p:cNvPr id="40" name="组合 39"/>
          <p:cNvGrpSpPr/>
          <p:nvPr/>
        </p:nvGrpSpPr>
        <p:grpSpPr>
          <a:xfrm>
            <a:off x="6194529" y="2004965"/>
            <a:ext cx="4072877" cy="868568"/>
            <a:chOff x="6798184" y="1678126"/>
            <a:chExt cx="5149474" cy="919651"/>
          </a:xfrm>
        </p:grpSpPr>
        <p:sp>
          <p:nvSpPr>
            <p:cNvPr id="41" name="矩形 40"/>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2" name="矩形 41"/>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smtClean="0">
                  <a:solidFill>
                    <a:srgbClr val="313D51"/>
                  </a:solidFill>
                  <a:latin typeface="思源黑体" panose="020B0500000000000000" pitchFamily="34" charset="-122"/>
                  <a:ea typeface="思源黑体" panose="020B0500000000000000" pitchFamily="34" charset="-122"/>
                  <a:cs typeface="+mn-ea"/>
                  <a:sym typeface="+mn-lt"/>
                </a:rPr>
                <a:t>相关对策描述</a:t>
              </a:r>
              <a:endParaRPr lang="zh-CN" altLang="en-US" b="1" kern="0" dirty="0">
                <a:solidFill>
                  <a:srgbClr val="313D51"/>
                </a:solidFill>
                <a:latin typeface="思源黑体" panose="020B0500000000000000" pitchFamily="34" charset="-122"/>
                <a:ea typeface="思源黑体" panose="020B0500000000000000" pitchFamily="34" charset="-122"/>
                <a:cs typeface="+mn-ea"/>
                <a:sym typeface="+mn-lt"/>
              </a:endParaRPr>
            </a:p>
          </p:txBody>
        </p:sp>
      </p:grpSp>
      <p:grpSp>
        <p:nvGrpSpPr>
          <p:cNvPr id="43" name="组合 42"/>
          <p:cNvGrpSpPr/>
          <p:nvPr/>
        </p:nvGrpSpPr>
        <p:grpSpPr>
          <a:xfrm>
            <a:off x="6194529" y="2920338"/>
            <a:ext cx="4072877" cy="868568"/>
            <a:chOff x="6798184" y="1678126"/>
            <a:chExt cx="5149474" cy="919651"/>
          </a:xfrm>
        </p:grpSpPr>
        <p:sp>
          <p:nvSpPr>
            <p:cNvPr id="44" name="矩形 43"/>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5" name="矩形 44"/>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6" name="组合 45"/>
          <p:cNvGrpSpPr/>
          <p:nvPr/>
        </p:nvGrpSpPr>
        <p:grpSpPr>
          <a:xfrm>
            <a:off x="6194529" y="3825336"/>
            <a:ext cx="4072877" cy="868568"/>
            <a:chOff x="6798184" y="1678126"/>
            <a:chExt cx="5149474" cy="919651"/>
          </a:xfrm>
        </p:grpSpPr>
        <p:sp>
          <p:nvSpPr>
            <p:cNvPr id="47" name="矩形 46"/>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8" name="矩形 47"/>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9" name="组合 48"/>
          <p:cNvGrpSpPr/>
          <p:nvPr/>
        </p:nvGrpSpPr>
        <p:grpSpPr>
          <a:xfrm>
            <a:off x="6194529" y="4716504"/>
            <a:ext cx="4072877" cy="868568"/>
            <a:chOff x="6798184" y="1678126"/>
            <a:chExt cx="5149474" cy="919651"/>
          </a:xfrm>
        </p:grpSpPr>
        <p:sp>
          <p:nvSpPr>
            <p:cNvPr id="50" name="矩形 49"/>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51" name="矩形 50"/>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pic>
        <p:nvPicPr>
          <p:cNvPr id="52" name="图片占位符 4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507677" y="2671011"/>
            <a:ext cx="2343314" cy="2228996"/>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blipFill>
            <a:blip r:embed="rId4"/>
            <a:stretch>
              <a:fillRect l="-37794" r="-61232"/>
            </a:stretch>
          </a:blipFill>
          <a:ln w="38100">
            <a:solidFill>
              <a:srgbClr val="244C89"/>
            </a:solidFill>
          </a:ln>
        </p:spPr>
      </p:pic>
    </p:spTree>
    <p:extLst>
      <p:ext uri="{BB962C8B-B14F-4D97-AF65-F5344CB8AC3E}">
        <p14:creationId xmlns:p14="http://schemas.microsoft.com/office/powerpoint/2010/main" val="44702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fill="hold"/>
                                        <p:tgtEl>
                                          <p:spTgt spid="36"/>
                                        </p:tgtEl>
                                        <p:attrNameLst>
                                          <p:attrName>ppt_x</p:attrName>
                                        </p:attrNameLst>
                                      </p:cBhvr>
                                      <p:tavLst>
                                        <p:tav tm="0">
                                          <p:val>
                                            <p:strVal val="#ppt_x"/>
                                          </p:val>
                                        </p:tav>
                                        <p:tav tm="100000">
                                          <p:val>
                                            <p:strVal val="#ppt_x"/>
                                          </p:val>
                                        </p:tav>
                                      </p:tavLst>
                                    </p:anim>
                                    <p:anim calcmode="lin" valueType="num">
                                      <p:cBhvr additive="base">
                                        <p:cTn id="47" dur="500" fill="hold"/>
                                        <p:tgtEl>
                                          <p:spTgt spid="3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研究总结</a:t>
            </a:r>
            <a:endParaRPr lang="zh-CN" altLang="en-US" dirty="0"/>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4718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4718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结论一</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45" name="TextBox 42"/>
          <p:cNvSpPr txBox="1"/>
          <p:nvPr/>
        </p:nvSpPr>
        <p:spPr>
          <a:xfrm>
            <a:off x="304718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4718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结论二</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55" name="TextBox 42"/>
          <p:cNvSpPr txBox="1"/>
          <p:nvPr/>
        </p:nvSpPr>
        <p:spPr>
          <a:xfrm>
            <a:off x="796046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6046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结论四</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96046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结论五</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57" name="TextBox 42"/>
          <p:cNvSpPr txBox="1"/>
          <p:nvPr/>
        </p:nvSpPr>
        <p:spPr>
          <a:xfrm>
            <a:off x="304718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43"/>
          <p:cNvSpPr txBox="1"/>
          <p:nvPr/>
        </p:nvSpPr>
        <p:spPr>
          <a:xfrm>
            <a:off x="304718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结论三</a:t>
            </a:r>
            <a:endParaRPr lang="zh-CN" altLang="en-US" sz="1800" dirty="0">
              <a:solidFill>
                <a:srgbClr val="313D51"/>
              </a:solidFill>
              <a:latin typeface="思源黑体" panose="020B0500000000000000" pitchFamily="34" charset="-122"/>
              <a:ea typeface="思源黑体" panose="020B0500000000000000" pitchFamily="34" charset="-122"/>
            </a:endParaRPr>
          </a:p>
        </p:txBody>
      </p:sp>
      <p:sp>
        <p:nvSpPr>
          <p:cNvPr id="83" name="TextBox 42"/>
          <p:cNvSpPr txBox="1"/>
          <p:nvPr/>
        </p:nvSpPr>
        <p:spPr>
          <a:xfrm>
            <a:off x="796046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96046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smtClean="0">
                <a:solidFill>
                  <a:srgbClr val="313D51"/>
                </a:solidFill>
                <a:latin typeface="思源黑体" panose="020B0500000000000000" pitchFamily="34" charset="-122"/>
                <a:ea typeface="思源黑体" panose="020B0500000000000000" pitchFamily="34" charset="-122"/>
              </a:rPr>
              <a:t>结论六</a:t>
            </a:r>
            <a:endParaRPr lang="zh-CN" altLang="en-US" sz="1800" dirty="0">
              <a:solidFill>
                <a:srgbClr val="313D51"/>
              </a:solidFill>
              <a:latin typeface="思源黑体" panose="020B0500000000000000" pitchFamily="34" charset="-122"/>
              <a:ea typeface="思源黑体" panose="020B0500000000000000" pitchFamily="34" charset="-122"/>
            </a:endParaRP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02</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1"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03</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49"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04</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05</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smtClean="0">
                    <a:solidFill>
                      <a:schemeClr val="bg1">
                        <a:lumMod val="95000"/>
                      </a:schemeClr>
                    </a:solidFill>
                    <a:latin typeface="Agency FB" panose="020B0503020202020204" pitchFamily="34" charset="0"/>
                    <a:ea typeface="思源黑体" panose="020B0500000000000000" pitchFamily="34" charset="-122"/>
                  </a:rPr>
                  <a:t>06</a:t>
                </a:r>
                <a:endParaRPr lang="en-US" altLang="zh-CN" sz="2800" dirty="0">
                  <a:solidFill>
                    <a:schemeClr val="bg1">
                      <a:lumMod val="95000"/>
                    </a:schemeClr>
                  </a:solidFill>
                  <a:latin typeface="Agency FB" panose="020B0503020202020204" pitchFamily="34" charset="0"/>
                  <a:ea typeface="思源黑体" panose="020B0500000000000000" pitchFamily="34" charset="-122"/>
                </a:endParaRP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9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par>
                                <p:cTn id="62" presetID="2" presetClass="entr" presetSubtype="2" fill="hold" grpId="0" nodeType="withEffect">
                                  <p:stCondLst>
                                    <p:cond delay="200"/>
                                  </p:stCondLst>
                                  <p:childTnLst>
                                    <p:set>
                                      <p:cBhvr>
                                        <p:cTn id="63" dur="1" fill="hold">
                                          <p:stCondLst>
                                            <p:cond delay="0"/>
                                          </p:stCondLst>
                                        </p:cTn>
                                        <p:tgtEl>
                                          <p:spTgt spid="160"/>
                                        </p:tgtEl>
                                        <p:attrNameLst>
                                          <p:attrName>style.visibility</p:attrName>
                                        </p:attrNameLst>
                                      </p:cBhvr>
                                      <p:to>
                                        <p:strVal val="visible"/>
                                      </p:to>
                                    </p:set>
                                    <p:anim calcmode="lin" valueType="num">
                                      <p:cBhvr additive="base">
                                        <p:cTn id="64" dur="500" fill="hold"/>
                                        <p:tgtEl>
                                          <p:spTgt spid="160"/>
                                        </p:tgtEl>
                                        <p:attrNameLst>
                                          <p:attrName>ppt_x</p:attrName>
                                        </p:attrNameLst>
                                      </p:cBhvr>
                                      <p:tavLst>
                                        <p:tav tm="0">
                                          <p:val>
                                            <p:strVal val="1+#ppt_w/2"/>
                                          </p:val>
                                        </p:tav>
                                        <p:tav tm="100000">
                                          <p:val>
                                            <p:strVal val="#ppt_x"/>
                                          </p:val>
                                        </p:tav>
                                      </p:tavLst>
                                    </p:anim>
                                    <p:anim calcmode="lin" valueType="num">
                                      <p:cBhvr additive="base">
                                        <p:cTn id="65" dur="500" fill="hold"/>
                                        <p:tgtEl>
                                          <p:spTgt spid="160"/>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00"/>
                                  </p:stCondLst>
                                  <p:childTnLst>
                                    <p:set>
                                      <p:cBhvr>
                                        <p:cTn id="67" dur="1" fill="hold">
                                          <p:stCondLst>
                                            <p:cond delay="0"/>
                                          </p:stCondLst>
                                        </p:cTn>
                                        <p:tgtEl>
                                          <p:spTgt spid="161"/>
                                        </p:tgtEl>
                                        <p:attrNameLst>
                                          <p:attrName>style.visibility</p:attrName>
                                        </p:attrNameLst>
                                      </p:cBhvr>
                                      <p:to>
                                        <p:strVal val="visible"/>
                                      </p:to>
                                    </p:set>
                                    <p:anim calcmode="lin" valueType="num">
                                      <p:cBhvr additive="base">
                                        <p:cTn id="68" dur="500" fill="hold"/>
                                        <p:tgtEl>
                                          <p:spTgt spid="161"/>
                                        </p:tgtEl>
                                        <p:attrNameLst>
                                          <p:attrName>ppt_x</p:attrName>
                                        </p:attrNameLst>
                                      </p:cBhvr>
                                      <p:tavLst>
                                        <p:tav tm="0">
                                          <p:val>
                                            <p:strVal val="1+#ppt_w/2"/>
                                          </p:val>
                                        </p:tav>
                                        <p:tav tm="100000">
                                          <p:val>
                                            <p:strVal val="#ppt_x"/>
                                          </p:val>
                                        </p:tav>
                                      </p:tavLst>
                                    </p:anim>
                                    <p:anim calcmode="lin" valueType="num">
                                      <p:cBhvr additive="base">
                                        <p:cTn id="69" dur="500" fill="hold"/>
                                        <p:tgtEl>
                                          <p:spTgt spid="161"/>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20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0-#ppt_w/2"/>
                                          </p:val>
                                        </p:tav>
                                        <p:tav tm="100000">
                                          <p:val>
                                            <p:strVal val="#ppt_x"/>
                                          </p:val>
                                        </p:tav>
                                      </p:tavLst>
                                    </p:anim>
                                    <p:anim calcmode="lin" valueType="num">
                                      <p:cBhvr additive="base">
                                        <p:cTn id="73" dur="500" fill="hold"/>
                                        <p:tgtEl>
                                          <p:spTgt spid="60"/>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200"/>
                                  </p:stCondLst>
                                  <p:childTnLst>
                                    <p:animRot by="21600000">
                                      <p:cBhvr>
                                        <p:cTn id="75" dur="500" fill="hold"/>
                                        <p:tgtEl>
                                          <p:spTgt spid="60"/>
                                        </p:tgtEl>
                                        <p:attrNameLst>
                                          <p:attrName>r</p:attrName>
                                        </p:attrNameLst>
                                      </p:cBhvr>
                                    </p:animRot>
                                  </p:childTnLst>
                                </p:cTn>
                              </p:par>
                              <p:par>
                                <p:cTn id="76" presetID="2" presetClass="entr" presetSubtype="2" fill="hold" grpId="0" nodeType="withEffect">
                                  <p:stCondLst>
                                    <p:cond delay="40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fill="hold"/>
                                        <p:tgtEl>
                                          <p:spTgt spid="83"/>
                                        </p:tgtEl>
                                        <p:attrNameLst>
                                          <p:attrName>ppt_x</p:attrName>
                                        </p:attrNameLst>
                                      </p:cBhvr>
                                      <p:tavLst>
                                        <p:tav tm="0">
                                          <p:val>
                                            <p:strVal val="1+#ppt_w/2"/>
                                          </p:val>
                                        </p:tav>
                                        <p:tav tm="100000">
                                          <p:val>
                                            <p:strVal val="#ppt_x"/>
                                          </p:val>
                                        </p:tav>
                                      </p:tavLst>
                                    </p:anim>
                                    <p:anim calcmode="lin" valueType="num">
                                      <p:cBhvr additive="base">
                                        <p:cTn id="79" dur="500" fill="hold"/>
                                        <p:tgtEl>
                                          <p:spTgt spid="8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0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1+#ppt_w/2"/>
                                          </p:val>
                                        </p:tav>
                                        <p:tav tm="100000">
                                          <p:val>
                                            <p:strVal val="#ppt_x"/>
                                          </p:val>
                                        </p:tav>
                                      </p:tavLst>
                                    </p:anim>
                                    <p:anim calcmode="lin" valueType="num">
                                      <p:cBhvr additive="base">
                                        <p:cTn id="83" dur="500" fill="hold"/>
                                        <p:tgtEl>
                                          <p:spTgt spid="84"/>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0-#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par>
                                <p:cTn id="88" presetID="8" presetClass="emph" presetSubtype="0" fill="hold" nodeType="withEffect">
                                  <p:stCondLst>
                                    <p:cond delay="400"/>
                                  </p:stCondLst>
                                  <p:childTnLst>
                                    <p:animRot by="21600000">
                                      <p:cBhvr>
                                        <p:cTn id="89" dur="5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选题背景及意义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选题背景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研究意义</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国外研究综述</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国内研究现状</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理论基础与文献综述</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主要创新点</a:t>
            </a:r>
          </a:p>
        </p:txBody>
      </p: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亮点与不足</a:t>
            </a:r>
            <a:endParaRPr lang="zh-CN" altLang="en-US" dirty="0"/>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a:spLocks/>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8" name="Freeform 56"/>
              <p:cNvSpPr>
                <a:spLocks/>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9" name="Freeform 57"/>
              <p:cNvSpPr>
                <a:spLocks/>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sp>
        <p:nvSpPr>
          <p:cNvPr id="28" name="Freeform 3"/>
          <p:cNvSpPr>
            <a:spLocks/>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endParaRPr lang="zh-CN" altLang="en-US" sz="1600"/>
          </a:p>
        </p:txBody>
      </p:sp>
      <p:sp>
        <p:nvSpPr>
          <p:cNvPr id="32" name="Freeform 4"/>
          <p:cNvSpPr>
            <a:spLocks/>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亮点</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39" name="Oval 6"/>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a:extLst/>
        </p:spPr>
        <p:txBody>
          <a:bodyPr lIns="45720" tIns="44450" rIns="45720" bIns="44450" anchor="ctr" anchorCtr="1"/>
          <a:lstStyle/>
          <a:p>
            <a:pPr>
              <a:lnSpc>
                <a:spcPct val="120000"/>
              </a:lnSpc>
            </a:pPr>
            <a:r>
              <a:rPr lang="zh-CN" altLang="en-US" sz="2800" b="1" dirty="0" smtClean="0">
                <a:solidFill>
                  <a:schemeClr val="bg1"/>
                </a:solidFill>
                <a:latin typeface="思源黑体" panose="020B0500000000000000" pitchFamily="34" charset="-122"/>
                <a:ea typeface="思源黑体" panose="020B0500000000000000" pitchFamily="34" charset="-122"/>
              </a:rPr>
              <a:t>不足</a:t>
            </a:r>
            <a:endParaRPr lang="zh-CN" altLang="en-US" sz="2800" b="1" dirty="0">
              <a:solidFill>
                <a:schemeClr val="bg1"/>
              </a:solidFill>
              <a:latin typeface="思源黑体" panose="020B0500000000000000" pitchFamily="34" charset="-122"/>
              <a:ea typeface="思源黑体" panose="020B0500000000000000" pitchFamily="34" charset="-122"/>
            </a:endParaRPr>
          </a:p>
        </p:txBody>
      </p:sp>
      <p:sp>
        <p:nvSpPr>
          <p:cNvPr id="42" name="TextBox 7"/>
          <p:cNvSpPr txBox="1"/>
          <p:nvPr/>
        </p:nvSpPr>
        <p:spPr>
          <a:xfrm>
            <a:off x="1237944" y="3148379"/>
            <a:ext cx="2673645"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1663456" cy="407779"/>
            </a:xfrm>
            <a:prstGeom prst="rect">
              <a:avLst/>
            </a:prstGeom>
            <a:noFill/>
          </p:spPr>
          <p:txBody>
            <a:bodyPr wrap="none" rtlCol="0">
              <a:spAutoFit/>
            </a:bodyPr>
            <a:lstStyle/>
            <a:p>
              <a:pPr>
                <a:lnSpc>
                  <a:spcPct val="120000"/>
                </a:lnSpc>
              </a:pPr>
              <a:r>
                <a:rPr lang="zh-CN" altLang="en-US" sz="2400" b="1" dirty="0" smtClean="0">
                  <a:solidFill>
                    <a:srgbClr val="313D51"/>
                  </a:solidFill>
                  <a:latin typeface="思源黑体" panose="020B0500000000000000" pitchFamily="34" charset="-122"/>
                  <a:ea typeface="思源黑体" panose="020B0500000000000000" pitchFamily="34" charset="-122"/>
                </a:rPr>
                <a:t>点击添加标题</a:t>
              </a: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779867" y="3014244"/>
            <a:ext cx="2916984"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5" y="4698643"/>
            <a:ext cx="4203563" cy="566770"/>
            <a:chOff x="5257195" y="3064392"/>
            <a:chExt cx="3442305" cy="464127"/>
          </a:xfrm>
        </p:grpSpPr>
        <p:sp>
          <p:nvSpPr>
            <p:cNvPr id="48" name="TextBox 9"/>
            <p:cNvSpPr txBox="1"/>
            <p:nvPr/>
          </p:nvSpPr>
          <p:spPr>
            <a:xfrm>
              <a:off x="6725566" y="3064392"/>
              <a:ext cx="1663456" cy="407776"/>
            </a:xfrm>
            <a:prstGeom prst="rect">
              <a:avLst/>
            </a:prstGeom>
            <a:noFill/>
          </p:spPr>
          <p:txBody>
            <a:bodyPr wrap="none" rtlCol="0">
              <a:spAutoFit/>
            </a:bodyPr>
            <a:lstStyle/>
            <a:p>
              <a:pPr>
                <a:lnSpc>
                  <a:spcPct val="120000"/>
                </a:lnSpc>
              </a:pPr>
              <a:r>
                <a:rPr lang="zh-CN" altLang="en-US" sz="2400" b="1" dirty="0" smtClean="0">
                  <a:solidFill>
                    <a:srgbClr val="313D51"/>
                  </a:solidFill>
                  <a:latin typeface="思源黑体" panose="020B0500000000000000" pitchFamily="34" charset="-122"/>
                  <a:ea typeface="思源黑体" panose="020B0500000000000000" pitchFamily="34" charset="-122"/>
                </a:rPr>
                <a:t>点击添加标题</a:t>
              </a: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15885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P spid="42"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成绩与思考</a:t>
            </a:r>
            <a:endParaRPr lang="zh-CN" altLang="en-US" dirty="0"/>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2" name="TextBox 1"/>
          <p:cNvSpPr txBox="1"/>
          <p:nvPr/>
        </p:nvSpPr>
        <p:spPr>
          <a:xfrm>
            <a:off x="769857"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smtClean="0">
                <a:solidFill>
                  <a:prstClr val="white"/>
                </a:solidFill>
                <a:latin typeface="Impact" panose="020B0806030902050204" pitchFamily="34" charset="0"/>
                <a:ea typeface="思源黑体" panose="020B0500000000000000" pitchFamily="34" charset="-122"/>
              </a:rPr>
              <a:t>02</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03</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04</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05</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06</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smtClean="0">
                <a:solidFill>
                  <a:prstClr val="white"/>
                </a:solidFill>
                <a:latin typeface="Impact" panose="020B0806030902050204" pitchFamily="34" charset="0"/>
                <a:ea typeface="思源黑体" panose="020B0500000000000000" pitchFamily="34" charset="-122"/>
              </a:rPr>
              <a:t>01</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5" name="TextBox 34"/>
          <p:cNvSpPr txBox="1"/>
          <p:nvPr/>
        </p:nvSpPr>
        <p:spPr>
          <a:xfrm>
            <a:off x="704236" y="2751492"/>
            <a:ext cx="2198819"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6" name="TextBox 35"/>
          <p:cNvSpPr txBox="1"/>
          <p:nvPr/>
        </p:nvSpPr>
        <p:spPr>
          <a:xfrm>
            <a:off x="1410688"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7" name="TextBox 36"/>
          <p:cNvSpPr txBox="1"/>
          <p:nvPr/>
        </p:nvSpPr>
        <p:spPr>
          <a:xfrm>
            <a:off x="1236664" y="4241625"/>
            <a:ext cx="2402821"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8" name="TextBox 37"/>
          <p:cNvSpPr txBox="1"/>
          <p:nvPr/>
        </p:nvSpPr>
        <p:spPr>
          <a:xfrm>
            <a:off x="2431539"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9" name="TextBox 38"/>
          <p:cNvSpPr txBox="1"/>
          <p:nvPr/>
        </p:nvSpPr>
        <p:spPr>
          <a:xfrm>
            <a:off x="2219029" y="5490189"/>
            <a:ext cx="2346643" cy="535531"/>
          </a:xfrm>
          <a:prstGeom prst="rect">
            <a:avLst/>
          </a:prstGeom>
          <a:noFill/>
        </p:spPr>
        <p:txBody>
          <a:bodyPr wrap="square" rtlCol="0">
            <a:spAutoFit/>
          </a:bodyPr>
          <a:lstStyle/>
          <a:p>
            <a:pPr algn="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的</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0" name="TextBox 39"/>
          <p:cNvSpPr txBox="1"/>
          <p:nvPr/>
        </p:nvSpPr>
        <p:spPr>
          <a:xfrm>
            <a:off x="7455550"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1" name="TextBox 40"/>
          <p:cNvSpPr txBox="1"/>
          <p:nvPr/>
        </p:nvSpPr>
        <p:spPr>
          <a:xfrm>
            <a:off x="7480447" y="5490189"/>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输入简要文字内容，文字内容需概括精炼，不用多余的</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文字</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2" name="TextBox 41"/>
          <p:cNvSpPr txBox="1"/>
          <p:nvPr/>
        </p:nvSpPr>
        <p:spPr>
          <a:xfrm>
            <a:off x="8487706"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3" name="TextBox 42"/>
          <p:cNvSpPr txBox="1"/>
          <p:nvPr/>
        </p:nvSpPr>
        <p:spPr>
          <a:xfrm>
            <a:off x="8485710" y="4241625"/>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内文字</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内容需概括精炼，不用多余的文字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修饰</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54" name="TextBox 43"/>
          <p:cNvSpPr txBox="1"/>
          <p:nvPr/>
        </p:nvSpPr>
        <p:spPr>
          <a:xfrm>
            <a:off x="9095654"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5" name="TextBox 44"/>
          <p:cNvSpPr txBox="1"/>
          <p:nvPr/>
        </p:nvSpPr>
        <p:spPr>
          <a:xfrm>
            <a:off x="9093658" y="2752322"/>
            <a:ext cx="2414720" cy="535531"/>
          </a:xfrm>
          <a:prstGeom prst="rect">
            <a:avLst/>
          </a:prstGeom>
          <a:noFill/>
        </p:spPr>
        <p:txBody>
          <a:bodyPr wrap="square" rtlCol="0">
            <a:spAutoFit/>
          </a:bodyPr>
          <a:lstStyle/>
          <a:p>
            <a:pPr>
              <a:lnSpc>
                <a:spcPct val="120000"/>
              </a:lnSpc>
              <a:defRPr/>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输入简要文字内容，文字内容需概括</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精炼多余</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的文字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修饰</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pPr>
              <a:endParaRPr lang="zh-CN" altLang="en-US" sz="1400">
                <a:latin typeface="Impact" panose="020B0806030902050204" pitchFamily="34" charset="0"/>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20000"/>
                </a:lnSpc>
              </a:pPr>
              <a:r>
                <a:rPr lang="zh-CN" altLang="en-US" sz="2800" b="1" dirty="0" smtClean="0">
                  <a:latin typeface="思源黑体" panose="020B0500000000000000" pitchFamily="34" charset="-122"/>
                  <a:ea typeface="思源黑体" panose="020B0500000000000000" pitchFamily="34" charset="-122"/>
                </a:rPr>
                <a:t>成绩</a:t>
              </a:r>
              <a:endParaRPr lang="en-US" altLang="zh-CN" sz="2800" b="1" dirty="0" smtClean="0">
                <a:latin typeface="思源黑体" panose="020B0500000000000000" pitchFamily="34" charset="-122"/>
                <a:ea typeface="思源黑体" panose="020B0500000000000000" pitchFamily="34" charset="-122"/>
              </a:endParaRPr>
            </a:p>
            <a:p>
              <a:pPr>
                <a:lnSpc>
                  <a:spcPct val="120000"/>
                </a:lnSpc>
              </a:pPr>
              <a:r>
                <a:rPr lang="zh-CN" altLang="en-US" sz="2800" b="1" dirty="0" smtClean="0">
                  <a:latin typeface="思源黑体" panose="020B0500000000000000" pitchFamily="34" charset="-122"/>
                  <a:ea typeface="思源黑体" panose="020B0500000000000000" pitchFamily="34" charset="-122"/>
                </a:rPr>
                <a:t>思考</a:t>
              </a:r>
              <a:endParaRPr lang="zh-CN" altLang="en-US" sz="2800" b="1" dirty="0">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638688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smtClean="0"/>
              <a:t>参考文献</a:t>
            </a:r>
            <a:endParaRPr lang="zh-CN" altLang="en-US" dirty="0"/>
          </a:p>
        </p:txBody>
      </p:sp>
      <p:sp>
        <p:nvSpPr>
          <p:cNvPr id="18" name="Oval 34"/>
          <p:cNvSpPr/>
          <p:nvPr/>
        </p:nvSpPr>
        <p:spPr>
          <a:xfrm>
            <a:off x="4033647"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01</a:t>
            </a:r>
            <a:endParaRPr lang="en-GB" sz="1600" dirty="0">
              <a:latin typeface="思源黑体" panose="020B0500000000000000" pitchFamily="34" charset="-122"/>
              <a:ea typeface="思源黑体" panose="020B0500000000000000" pitchFamily="34" charset="-122"/>
            </a:endParaRPr>
          </a:p>
        </p:txBody>
      </p:sp>
      <p:grpSp>
        <p:nvGrpSpPr>
          <p:cNvPr id="19" name="Group 7"/>
          <p:cNvGrpSpPr/>
          <p:nvPr/>
        </p:nvGrpSpPr>
        <p:grpSpPr>
          <a:xfrm>
            <a:off x="5953030" y="2159461"/>
            <a:ext cx="5501465" cy="236731"/>
            <a:chOff x="-1375411" y="1708939"/>
            <a:chExt cx="5580357" cy="236731"/>
          </a:xfrm>
        </p:grpSpPr>
        <p:sp>
          <p:nvSpPr>
            <p:cNvPr id="20" name="TextBox 53"/>
            <p:cNvSpPr txBox="1"/>
            <p:nvPr/>
          </p:nvSpPr>
          <p:spPr>
            <a:xfrm>
              <a:off x="-1375411" y="1708939"/>
              <a:ext cx="2367442"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2"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28" name="Oval 34"/>
          <p:cNvSpPr/>
          <p:nvPr/>
        </p:nvSpPr>
        <p:spPr>
          <a:xfrm>
            <a:off x="4419410"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02</a:t>
            </a:r>
            <a:endParaRPr lang="en-GB" sz="1600" dirty="0">
              <a:latin typeface="思源黑体" panose="020B0500000000000000" pitchFamily="34" charset="-122"/>
              <a:ea typeface="思源黑体" panose="020B0500000000000000" pitchFamily="34" charset="-122"/>
            </a:endParaRPr>
          </a:p>
        </p:txBody>
      </p:sp>
      <p:grpSp>
        <p:nvGrpSpPr>
          <p:cNvPr id="29" name="Group 7"/>
          <p:cNvGrpSpPr/>
          <p:nvPr/>
        </p:nvGrpSpPr>
        <p:grpSpPr>
          <a:xfrm>
            <a:off x="5953029" y="2759536"/>
            <a:ext cx="5501466" cy="236731"/>
            <a:chOff x="-1375410" y="1708939"/>
            <a:chExt cx="5580357" cy="236731"/>
          </a:xfrm>
        </p:grpSpPr>
        <p:sp>
          <p:nvSpPr>
            <p:cNvPr id="3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Rectangle 54"/>
            <p:cNvSpPr/>
            <p:nvPr/>
          </p:nvSpPr>
          <p:spPr>
            <a:xfrm>
              <a:off x="1293321"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2" name="Oval 34"/>
          <p:cNvSpPr/>
          <p:nvPr/>
        </p:nvSpPr>
        <p:spPr>
          <a:xfrm>
            <a:off x="4581335"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03</a:t>
            </a:r>
            <a:endParaRPr lang="en-GB" sz="1600" dirty="0">
              <a:latin typeface="思源黑体" panose="020B0500000000000000" pitchFamily="34" charset="-122"/>
              <a:ea typeface="思源黑体" panose="020B0500000000000000" pitchFamily="34" charset="-122"/>
            </a:endParaRPr>
          </a:p>
        </p:txBody>
      </p:sp>
      <p:grpSp>
        <p:nvGrpSpPr>
          <p:cNvPr id="33" name="Group 7"/>
          <p:cNvGrpSpPr/>
          <p:nvPr/>
        </p:nvGrpSpPr>
        <p:grpSpPr>
          <a:xfrm>
            <a:off x="5953029" y="3464386"/>
            <a:ext cx="5501466" cy="236731"/>
            <a:chOff x="-1375410" y="1708939"/>
            <a:chExt cx="5580356" cy="236731"/>
          </a:xfrm>
        </p:grpSpPr>
        <p:sp>
          <p:nvSpPr>
            <p:cNvPr id="3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7"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8" name="Oval 34"/>
          <p:cNvSpPr/>
          <p:nvPr/>
        </p:nvSpPr>
        <p:spPr>
          <a:xfrm>
            <a:off x="4581335"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04</a:t>
            </a:r>
            <a:endParaRPr lang="en-GB" sz="1600" dirty="0">
              <a:latin typeface="思源黑体" panose="020B0500000000000000" pitchFamily="34" charset="-122"/>
              <a:ea typeface="思源黑体" panose="020B0500000000000000" pitchFamily="34" charset="-122"/>
            </a:endParaRPr>
          </a:p>
        </p:txBody>
      </p:sp>
      <p:grpSp>
        <p:nvGrpSpPr>
          <p:cNvPr id="39" name="Group 7"/>
          <p:cNvGrpSpPr/>
          <p:nvPr/>
        </p:nvGrpSpPr>
        <p:grpSpPr>
          <a:xfrm>
            <a:off x="5953029" y="4178761"/>
            <a:ext cx="5501465" cy="236731"/>
            <a:chOff x="-1375410" y="1708939"/>
            <a:chExt cx="5580356" cy="236731"/>
          </a:xfrm>
        </p:grpSpPr>
        <p:sp>
          <p:nvSpPr>
            <p:cNvPr id="4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1" name="Rectangle 54"/>
            <p:cNvSpPr/>
            <p:nvPr/>
          </p:nvSpPr>
          <p:spPr>
            <a:xfrm>
              <a:off x="1293321" y="1739717"/>
              <a:ext cx="2911625"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2" name="Oval 34"/>
          <p:cNvSpPr/>
          <p:nvPr/>
        </p:nvSpPr>
        <p:spPr>
          <a:xfrm>
            <a:off x="4419410"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05</a:t>
            </a:r>
            <a:endParaRPr lang="en-GB" sz="1600" dirty="0">
              <a:latin typeface="思源黑体" panose="020B0500000000000000" pitchFamily="34" charset="-122"/>
              <a:ea typeface="思源黑体" panose="020B0500000000000000" pitchFamily="34" charset="-122"/>
            </a:endParaRPr>
          </a:p>
        </p:txBody>
      </p:sp>
      <p:grpSp>
        <p:nvGrpSpPr>
          <p:cNvPr id="43" name="Group 7"/>
          <p:cNvGrpSpPr/>
          <p:nvPr/>
        </p:nvGrpSpPr>
        <p:grpSpPr>
          <a:xfrm>
            <a:off x="5953029" y="4883611"/>
            <a:ext cx="5501465" cy="236731"/>
            <a:chOff x="-1375410" y="1708939"/>
            <a:chExt cx="5580356" cy="236731"/>
          </a:xfrm>
        </p:grpSpPr>
        <p:sp>
          <p:nvSpPr>
            <p:cNvPr id="4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5"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6" name="Oval 34"/>
          <p:cNvSpPr/>
          <p:nvPr/>
        </p:nvSpPr>
        <p:spPr>
          <a:xfrm>
            <a:off x="4033647"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smtClean="0">
                <a:latin typeface="思源黑体" panose="020B0500000000000000" pitchFamily="34" charset="-122"/>
                <a:ea typeface="思源黑体" panose="020B0500000000000000" pitchFamily="34" charset="-122"/>
              </a:rPr>
              <a:t>06</a:t>
            </a:r>
            <a:endParaRPr lang="en-GB" sz="1600" dirty="0">
              <a:latin typeface="思源黑体" panose="020B0500000000000000" pitchFamily="34" charset="-122"/>
              <a:ea typeface="思源黑体" panose="020B0500000000000000" pitchFamily="34" charset="-122"/>
            </a:endParaRPr>
          </a:p>
        </p:txBody>
      </p:sp>
      <p:grpSp>
        <p:nvGrpSpPr>
          <p:cNvPr id="47" name="Group 7"/>
          <p:cNvGrpSpPr/>
          <p:nvPr/>
        </p:nvGrpSpPr>
        <p:grpSpPr>
          <a:xfrm>
            <a:off x="5953029" y="5474161"/>
            <a:ext cx="5501464" cy="236731"/>
            <a:chOff x="-1375410" y="1708939"/>
            <a:chExt cx="5580354" cy="236731"/>
          </a:xfrm>
        </p:grpSpPr>
        <p:sp>
          <p:nvSpPr>
            <p:cNvPr id="48"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smtClean="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smtClean="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smtClean="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9" name="Rectangle 54"/>
            <p:cNvSpPr/>
            <p:nvPr/>
          </p:nvSpPr>
          <p:spPr>
            <a:xfrm>
              <a:off x="1293319" y="1739717"/>
              <a:ext cx="2911625" cy="202941"/>
            </a:xfrm>
            <a:prstGeom prst="rect">
              <a:avLst/>
            </a:prstGeom>
          </p:spPr>
          <p:txBody>
            <a:bodyPr wrap="square" lIns="0" tIns="0" rIns="0" bIns="0">
              <a:spAutoFit/>
            </a:bodyPr>
            <a:lstStyle/>
            <a:p>
              <a:pPr>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6" name="Oval 34"/>
          <p:cNvSpPr/>
          <p:nvPr/>
        </p:nvSpPr>
        <p:spPr>
          <a:xfrm>
            <a:off x="1702573" y="279545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latin typeface="思源黑体" panose="020B0500000000000000" pitchFamily="34" charset="-122"/>
              <a:ea typeface="思源黑体" panose="020B0500000000000000" pitchFamily="34" charset="-122"/>
            </a:endParaRPr>
          </a:p>
        </p:txBody>
      </p:sp>
      <p:sp>
        <p:nvSpPr>
          <p:cNvPr id="57" name="Freeform 12"/>
          <p:cNvSpPr>
            <a:spLocks/>
          </p:cNvSpPr>
          <p:nvPr/>
        </p:nvSpPr>
        <p:spPr bwMode="auto">
          <a:xfrm>
            <a:off x="2322370" y="3620137"/>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cxnSp>
        <p:nvCxnSpPr>
          <p:cNvPr id="58" name="直接连接符 57"/>
          <p:cNvCxnSpPr>
            <a:stCxn id="18" idx="6"/>
          </p:cNvCxnSpPr>
          <p:nvPr/>
        </p:nvCxnSpPr>
        <p:spPr>
          <a:xfrm>
            <a:off x="4551681"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937444"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5099369"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99369"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37444"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51681"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650"/>
                                        <p:tgtEl>
                                          <p:spTgt spid="58"/>
                                        </p:tgtEl>
                                      </p:cBhvr>
                                    </p:animEffect>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2150"/>
                            </p:stCondLst>
                            <p:childTnLst>
                              <p:par>
                                <p:cTn id="36" presetID="1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650"/>
                                        <p:tgtEl>
                                          <p:spTgt spid="59"/>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300"/>
                            </p:stCondLst>
                            <p:childTnLst>
                              <p:par>
                                <p:cTn id="50" presetID="1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ppt_x</p:attrName>
                                        </p:attrNameLst>
                                      </p:cBhvr>
                                      <p:tavLst>
                                        <p:tav tm="0">
                                          <p:val>
                                            <p:strVal val="#ppt_x+#ppt_w*1.125000"/>
                                          </p:val>
                                        </p:tav>
                                        <p:tav tm="100000">
                                          <p:val>
                                            <p:strVal val="#ppt_x"/>
                                          </p:val>
                                        </p:tav>
                                      </p:tavLst>
                                    </p:anim>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650"/>
                                        <p:tgtEl>
                                          <p:spTgt spid="60"/>
                                        </p:tgtEl>
                                      </p:cBhvr>
                                    </p:animEffect>
                                  </p:childTnLst>
                                </p:cTn>
                              </p:par>
                            </p:childTnLst>
                          </p:cTn>
                        </p:par>
                        <p:par>
                          <p:cTn id="57" fill="hold">
                            <p:stCondLst>
                              <p:cond delay="3950"/>
                            </p:stCondLst>
                            <p:childTnLst>
                              <p:par>
                                <p:cTn id="58" presetID="53" presetClass="entr" presetSubtype="1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childTnLst>
                          </p:cTn>
                        </p:par>
                        <p:par>
                          <p:cTn id="63" fill="hold">
                            <p:stCondLst>
                              <p:cond delay="4450"/>
                            </p:stCondLst>
                            <p:childTnLst>
                              <p:par>
                                <p:cTn id="64" presetID="12" presetClass="entr" presetSubtype="2"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p:tgtEl>
                                          <p:spTgt spid="39"/>
                                        </p:tgtEl>
                                        <p:attrNameLst>
                                          <p:attrName>ppt_x</p:attrName>
                                        </p:attrNameLst>
                                      </p:cBhvr>
                                      <p:tavLst>
                                        <p:tav tm="0">
                                          <p:val>
                                            <p:strVal val="#ppt_x+#ppt_w*1.125000"/>
                                          </p:val>
                                        </p:tav>
                                        <p:tav tm="100000">
                                          <p:val>
                                            <p:strVal val="#ppt_x"/>
                                          </p:val>
                                        </p:tav>
                                      </p:tavLst>
                                    </p:anim>
                                    <p:animEffect transition="in" filter="wipe(left)">
                                      <p:cBhvr>
                                        <p:cTn id="67" dur="500"/>
                                        <p:tgtEl>
                                          <p:spTgt spid="39"/>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650"/>
                                        <p:tgtEl>
                                          <p:spTgt spid="61"/>
                                        </p:tgtEl>
                                      </p:cBhvr>
                                    </p:animEffect>
                                  </p:childTnLst>
                                </p:cTn>
                              </p:par>
                            </p:childTnLst>
                          </p:cTn>
                        </p:par>
                        <p:par>
                          <p:cTn id="71" fill="hold">
                            <p:stCondLst>
                              <p:cond delay="5100"/>
                            </p:stCondLst>
                            <p:childTnLst>
                              <p:par>
                                <p:cTn id="72" presetID="53" presetClass="entr" presetSubtype="16"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par>
                          <p:cTn id="77" fill="hold">
                            <p:stCondLst>
                              <p:cond delay="5600"/>
                            </p:stCondLst>
                            <p:childTnLst>
                              <p:par>
                                <p:cTn id="78" presetID="12" presetClass="entr" presetSubtype="2"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ppt_x</p:attrName>
                                        </p:attrNameLst>
                                      </p:cBhvr>
                                      <p:tavLst>
                                        <p:tav tm="0">
                                          <p:val>
                                            <p:strVal val="#ppt_x+#ppt_w*1.125000"/>
                                          </p:val>
                                        </p:tav>
                                        <p:tav tm="100000">
                                          <p:val>
                                            <p:strVal val="#ppt_x"/>
                                          </p:val>
                                        </p:tav>
                                      </p:tavLst>
                                    </p:anim>
                                    <p:animEffect transition="in" filter="wipe(left)">
                                      <p:cBhvr>
                                        <p:cTn id="81" dur="500"/>
                                        <p:tgtEl>
                                          <p:spTgt spid="43"/>
                                        </p:tgtEl>
                                      </p:cBhvr>
                                    </p:animEffect>
                                  </p:childTnLst>
                                </p:cTn>
                              </p:par>
                              <p:par>
                                <p:cTn id="82" presetID="22" presetClass="entr" presetSubtype="8"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wipe(left)">
                                      <p:cBhvr>
                                        <p:cTn id="84" dur="650"/>
                                        <p:tgtEl>
                                          <p:spTgt spid="62"/>
                                        </p:tgtEl>
                                      </p:cBhvr>
                                    </p:animEffect>
                                  </p:childTnLst>
                                </p:cTn>
                              </p:par>
                            </p:childTnLst>
                          </p:cTn>
                        </p:par>
                        <p:par>
                          <p:cTn id="85" fill="hold">
                            <p:stCondLst>
                              <p:cond delay="6250"/>
                            </p:stCondLst>
                            <p:childTnLst>
                              <p:par>
                                <p:cTn id="86" presetID="53"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childTnLst>
                          </p:cTn>
                        </p:par>
                        <p:par>
                          <p:cTn id="91" fill="hold">
                            <p:stCondLst>
                              <p:cond delay="6750"/>
                            </p:stCondLst>
                            <p:childTnLst>
                              <p:par>
                                <p:cTn id="92" presetID="12" presetClass="entr" presetSubtype="2"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additive="base">
                                        <p:cTn id="94" dur="500"/>
                                        <p:tgtEl>
                                          <p:spTgt spid="47"/>
                                        </p:tgtEl>
                                        <p:attrNameLst>
                                          <p:attrName>ppt_x</p:attrName>
                                        </p:attrNameLst>
                                      </p:cBhvr>
                                      <p:tavLst>
                                        <p:tav tm="0">
                                          <p:val>
                                            <p:strVal val="#ppt_x+#ppt_w*1.125000"/>
                                          </p:val>
                                        </p:tav>
                                        <p:tav tm="100000">
                                          <p:val>
                                            <p:strVal val="#ppt_x"/>
                                          </p:val>
                                        </p:tav>
                                      </p:tavLst>
                                    </p:anim>
                                    <p:animEffect transition="in" filter="wipe(left)">
                                      <p:cBhvr>
                                        <p:cTn id="95" dur="500"/>
                                        <p:tgtEl>
                                          <p:spTgt spid="47"/>
                                        </p:tgtEl>
                                      </p:cBhvr>
                                    </p:animEffect>
                                  </p:childTnLst>
                                </p:cTn>
                              </p:par>
                              <p:par>
                                <p:cTn id="96" presetID="22" presetClass="entr" presetSubtype="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P spid="56" grpId="0" animBg="1"/>
      <p:bldP spid="5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形标注 4"/>
          <p:cNvSpPr/>
          <p:nvPr/>
        </p:nvSpPr>
        <p:spPr>
          <a:xfrm>
            <a:off x="6540140" y="1502228"/>
            <a:ext cx="3824696" cy="3824696"/>
          </a:xfrm>
          <a:prstGeom prst="wedgeEllipseCallout">
            <a:avLst>
              <a:gd name="adj1" fmla="val -59289"/>
              <a:gd name="adj2" fmla="val 42591"/>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圆角矩形 5"/>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smtClean="0">
                <a:solidFill>
                  <a:schemeClr val="bg1"/>
                </a:solidFill>
                <a:latin typeface="思源黑体" panose="020B0500000000000000" pitchFamily="34" charset="-122"/>
                <a:ea typeface="思源黑体" panose="020B0500000000000000" pitchFamily="34" charset="-122"/>
              </a:rPr>
              <a:t>答疑时间</a:t>
            </a:r>
            <a:endParaRPr lang="zh-CN" altLang="en-US" sz="5400" b="1" dirty="0">
              <a:solidFill>
                <a:schemeClr val="bg1"/>
              </a:solidFill>
              <a:latin typeface="思源黑体" panose="020B0500000000000000" pitchFamily="34" charset="-122"/>
              <a:ea typeface="思源黑体" panose="020B0500000000000000" pitchFamily="34" charset="-122"/>
            </a:endParaRPr>
          </a:p>
        </p:txBody>
      </p:sp>
      <p:sp>
        <p:nvSpPr>
          <p:cNvPr id="7" name="文本框 6"/>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smtClean="0">
                <a:solidFill>
                  <a:schemeClr val="bg1"/>
                </a:solidFill>
                <a:latin typeface="思源黑体" panose="020B0500000000000000" pitchFamily="34" charset="-122"/>
                <a:ea typeface="思源黑体" panose="020B0500000000000000" pitchFamily="34" charset="-122"/>
              </a:rPr>
              <a:t>请老师们对我的课题提出宝贵意见</a:t>
            </a:r>
            <a:endParaRPr lang="zh-CN" altLang="en-US" sz="1400" dirty="0">
              <a:solidFill>
                <a:schemeClr val="bg1"/>
              </a:solidFill>
              <a:latin typeface="思源黑体" panose="020B0500000000000000" pitchFamily="34" charset="-122"/>
              <a:ea typeface="思源黑体" panose="020B0500000000000000" pitchFamily="34" charset="-122"/>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5577" y="2557193"/>
            <a:ext cx="2786181" cy="3507105"/>
          </a:xfrm>
          <a:prstGeom prst="rect">
            <a:avLst/>
          </a:prstGeom>
        </p:spPr>
      </p:pic>
      <p:grpSp>
        <p:nvGrpSpPr>
          <p:cNvPr id="2" name="组合 1"/>
          <p:cNvGrpSpPr/>
          <p:nvPr/>
        </p:nvGrpSpPr>
        <p:grpSpPr>
          <a:xfrm>
            <a:off x="1630399" y="976794"/>
            <a:ext cx="1569268" cy="1569268"/>
            <a:chOff x="874713" y="650242"/>
            <a:chExt cx="1569268" cy="1569268"/>
          </a:xfrm>
        </p:grpSpPr>
        <p:sp>
          <p:nvSpPr>
            <p:cNvPr id="9" name="椭圆形标注 8"/>
            <p:cNvSpPr/>
            <p:nvPr/>
          </p:nvSpPr>
          <p:spPr>
            <a:xfrm>
              <a:off x="874713" y="650242"/>
              <a:ext cx="1569268" cy="1569268"/>
            </a:xfrm>
            <a:prstGeom prst="wedgeEllipseCallout">
              <a:avLst>
                <a:gd name="adj1" fmla="val 46541"/>
                <a:gd name="adj2" fmla="val 46719"/>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a:p>
          </p:txBody>
        </p:sp>
        <p:grpSp>
          <p:nvGrpSpPr>
            <p:cNvPr id="19" name="组合 18"/>
            <p:cNvGrpSpPr/>
            <p:nvPr/>
          </p:nvGrpSpPr>
          <p:grpSpPr>
            <a:xfrm>
              <a:off x="1061934" y="819098"/>
              <a:ext cx="1382047" cy="1231556"/>
              <a:chOff x="5136356" y="493335"/>
              <a:chExt cx="2111099" cy="1881221"/>
            </a:xfrm>
          </p:grpSpPr>
          <p:grpSp>
            <p:nvGrpSpPr>
              <p:cNvPr id="20" name="组合 19"/>
              <p:cNvGrpSpPr/>
              <p:nvPr/>
            </p:nvGrpSpPr>
            <p:grpSpPr>
              <a:xfrm>
                <a:off x="5136356" y="493335"/>
                <a:ext cx="2111099" cy="1881221"/>
                <a:chOff x="5151346" y="433375"/>
                <a:chExt cx="2111099" cy="1881221"/>
              </a:xfrm>
            </p:grpSpPr>
            <p:sp>
              <p:nvSpPr>
                <p:cNvPr id="23" name="椭圆 22"/>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24" name="图片 23"/>
                <p:cNvPicPr>
                  <a:picLocks noChangeAspect="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a:xfrm>
                  <a:off x="5151346" y="433375"/>
                  <a:ext cx="2111099" cy="1881221"/>
                </a:xfrm>
                <a:prstGeom prst="rect">
                  <a:avLst/>
                </a:prstGeom>
              </p:spPr>
            </p:pic>
          </p:grpSp>
          <p:sp>
            <p:nvSpPr>
              <p:cNvPr id="21" name="椭圆 20"/>
              <p:cNvSpPr/>
              <p:nvPr/>
            </p:nvSpPr>
            <p:spPr>
              <a:xfrm>
                <a:off x="5468604" y="835582"/>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22" name="文本框 21"/>
              <p:cNvSpPr txBox="1"/>
              <p:nvPr/>
            </p:nvSpPr>
            <p:spPr>
              <a:xfrm>
                <a:off x="5453062" y="1186253"/>
                <a:ext cx="1251731" cy="612644"/>
              </a:xfrm>
              <a:prstGeom prst="rect">
                <a:avLst/>
              </a:prstGeom>
              <a:noFill/>
            </p:spPr>
            <p:txBody>
              <a:bodyPr wrap="none" rtlCol="0">
                <a:spAutoFit/>
              </a:bodyPr>
              <a:lstStyle/>
              <a:p>
                <a:pPr algn="ctr">
                  <a:lnSpc>
                    <a:spcPct val="120000"/>
                  </a:lnSpc>
                </a:pPr>
                <a:r>
                  <a:rPr lang="en-US" altLang="zh-CN" b="1" dirty="0" smtClean="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Tree>
    <p:extLst>
      <p:ext uri="{BB962C8B-B14F-4D97-AF65-F5344CB8AC3E}">
        <p14:creationId xmlns:p14="http://schemas.microsoft.com/office/powerpoint/2010/main" val="4111798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500" fill="hold"/>
                                        <p:tgtEl>
                                          <p:spTgt spid="6"/>
                                        </p:tgtEl>
                                        <p:attrNameLst>
                                          <p:attrName>ppt_w</p:attrName>
                                        </p:attrNameLst>
                                      </p:cBhvr>
                                      <p:tavLst>
                                        <p:tav tm="0">
                                          <p:val>
                                            <p:fltVal val="0"/>
                                          </p:val>
                                        </p:tav>
                                        <p:tav tm="100000">
                                          <p:val>
                                            <p:strVal val="#ppt_w"/>
                                          </p:val>
                                        </p:tav>
                                      </p:tavLst>
                                    </p:anim>
                                    <p:anim calcmode="lin" valueType="num">
                                      <p:cBhvr>
                                        <p:cTn id="13" dur="1500" fill="hold"/>
                                        <p:tgtEl>
                                          <p:spTgt spid="6"/>
                                        </p:tgtEl>
                                        <p:attrNameLst>
                                          <p:attrName>ppt_h</p:attrName>
                                        </p:attrNameLst>
                                      </p:cBhvr>
                                      <p:tavLst>
                                        <p:tav tm="0">
                                          <p:val>
                                            <p:fltVal val="0"/>
                                          </p:val>
                                        </p:tav>
                                        <p:tav tm="100000">
                                          <p:val>
                                            <p:strVal val="#ppt_h"/>
                                          </p:val>
                                        </p:tav>
                                      </p:tavLst>
                                    </p:anim>
                                    <p:animEffect transition="in" filter="fade">
                                      <p:cBhvr>
                                        <p:cTn id="14" dur="1500"/>
                                        <p:tgtEl>
                                          <p:spTgt spid="6"/>
                                        </p:tgtEl>
                                      </p:cBhvr>
                                    </p:animEffect>
                                    <p:anim calcmode="lin" valueType="num">
                                      <p:cBhvr>
                                        <p:cTn id="15" dur="1500" fill="hold"/>
                                        <p:tgtEl>
                                          <p:spTgt spid="6"/>
                                        </p:tgtEl>
                                        <p:attrNameLst>
                                          <p:attrName>ppt_x</p:attrName>
                                        </p:attrNameLst>
                                      </p:cBhvr>
                                      <p:tavLst>
                                        <p:tav tm="0">
                                          <p:val>
                                            <p:fltVal val="0.5"/>
                                          </p:val>
                                        </p:tav>
                                        <p:tav tm="100000">
                                          <p:val>
                                            <p:strVal val="#ppt_x"/>
                                          </p:val>
                                        </p:tav>
                                      </p:tavLst>
                                    </p:anim>
                                    <p:anim calcmode="lin" valueType="num">
                                      <p:cBhvr>
                                        <p:cTn id="16" dur="1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smtClean="0">
                <a:solidFill>
                  <a:srgbClr val="C00000"/>
                </a:solidFill>
                <a:latin typeface="思源黑体" panose="020B0500000000000000" pitchFamily="34" charset="-122"/>
                <a:ea typeface="思源黑体" panose="020B0500000000000000" pitchFamily="34" charset="-122"/>
              </a:rPr>
              <a:t>致                谢</a:t>
            </a:r>
            <a:endParaRPr lang="zh-CN" altLang="en-US" sz="4800" b="1" dirty="0">
              <a:solidFill>
                <a:srgbClr val="C00000"/>
              </a:solidFill>
              <a:latin typeface="思源黑体" panose="020B0500000000000000" pitchFamily="34" charset="-122"/>
              <a:ea typeface="思源黑体" panose="020B0500000000000000" pitchFamily="34" charset="-122"/>
            </a:endParaRPr>
          </a:p>
        </p:txBody>
      </p:sp>
      <p:sp>
        <p:nvSpPr>
          <p:cNvPr id="28" name="TextBox 2250"/>
          <p:cNvSpPr txBox="1"/>
          <p:nvPr/>
        </p:nvSpPr>
        <p:spPr>
          <a:xfrm>
            <a:off x="2438400" y="2732807"/>
            <a:ext cx="7315200"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感谢母校</a:t>
            </a:r>
            <a:r>
              <a:rPr lang="zh-CN" altLang="en-US" dirty="0">
                <a:solidFill>
                  <a:schemeClr val="tx1">
                    <a:lumMod val="65000"/>
                    <a:lumOff val="35000"/>
                  </a:schemeClr>
                </a:solidFill>
                <a:latin typeface="思源黑体" panose="020B0500000000000000" pitchFamily="34" charset="-122"/>
                <a:ea typeface="思源黑体" panose="020B0500000000000000" pitchFamily="34" charset="-122"/>
              </a:rPr>
              <a:t>提供了</a:t>
            </a: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宝贵的学习与实践的机会</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0" name="TextBox 2251"/>
          <p:cNvSpPr txBox="1"/>
          <p:nvPr/>
        </p:nvSpPr>
        <p:spPr>
          <a:xfrm>
            <a:off x="3002406" y="3246532"/>
            <a:ext cx="618718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感谢我的导师团队</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1" name="TextBox 2252"/>
          <p:cNvSpPr txBox="1"/>
          <p:nvPr/>
        </p:nvSpPr>
        <p:spPr>
          <a:xfrm>
            <a:off x="3269071" y="4245833"/>
            <a:ext cx="565385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感谢同学的支持与帮助</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2" name="TextBox 2253"/>
          <p:cNvSpPr txBox="1"/>
          <p:nvPr/>
        </p:nvSpPr>
        <p:spPr>
          <a:xfrm>
            <a:off x="3269071" y="4759558"/>
            <a:ext cx="565385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感谢各位答辩评审</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p>
        </p:txBody>
      </p:sp>
      <p:sp>
        <p:nvSpPr>
          <p:cNvPr id="33" name="TextBox 2254"/>
          <p:cNvSpPr txBox="1"/>
          <p:nvPr/>
        </p:nvSpPr>
        <p:spPr>
          <a:xfrm>
            <a:off x="3002406" y="3760257"/>
            <a:ext cx="6187188" cy="304379"/>
          </a:xfrm>
          <a:prstGeom prst="rect">
            <a:avLst/>
          </a:prstGeom>
          <a:noFill/>
        </p:spPr>
        <p:txBody>
          <a:bodyPr wrap="square" lIns="0" tIns="0" rIns="0" bIns="0" rtlCol="0">
            <a:spAutoFit/>
          </a:bodyPr>
          <a:lstStyle/>
          <a:p>
            <a:pPr algn="ctr">
              <a:lnSpc>
                <a:spcPct val="120000"/>
              </a:lnSpc>
            </a:pPr>
            <a:r>
              <a:rPr lang="zh-CN" altLang="en-US" dirty="0" smtClean="0">
                <a:solidFill>
                  <a:schemeClr val="tx1">
                    <a:lumMod val="65000"/>
                    <a:lumOff val="35000"/>
                  </a:schemeClr>
                </a:solidFill>
                <a:latin typeface="思源黑体" panose="020B0500000000000000" pitchFamily="34" charset="-122"/>
                <a:ea typeface="思源黑体" panose="020B0500000000000000" pitchFamily="34" charset="-122"/>
              </a:rPr>
              <a:t>感谢我的导师张某教授给与的耐心指导</a:t>
            </a:r>
            <a:r>
              <a:rPr lang="en-US" altLang="zh-CN" dirty="0" smtClean="0">
                <a:solidFill>
                  <a:schemeClr val="tx1">
                    <a:lumMod val="65000"/>
                    <a:lumOff val="35000"/>
                  </a:schemeClr>
                </a:solidFill>
                <a:latin typeface="思源黑体" panose="020B0500000000000000" pitchFamily="34" charset="-122"/>
                <a:ea typeface="思源黑体" panose="020B0500000000000000" pitchFamily="34" charset="-122"/>
              </a:rPr>
              <a:t>!</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p>
        </p:txBody>
      </p:sp>
    </p:spTree>
    <p:extLst>
      <p:ext uri="{BB962C8B-B14F-4D97-AF65-F5344CB8AC3E}">
        <p14:creationId xmlns:p14="http://schemas.microsoft.com/office/powerpoint/2010/main" val="3441593945"/>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14:presetBounceEnd="70667">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14:bounceEnd="70667">
                                          <p:cBhvr additive="base">
                                            <p:cTn id="18" dur="1500" fill="hold"/>
                                            <p:tgtEl>
                                              <p:spTgt spid="15"/>
                                            </p:tgtEl>
                                            <p:attrNameLst>
                                              <p:attrName>ppt_x</p:attrName>
                                            </p:attrNameLst>
                                          </p:cBhvr>
                                          <p:tavLst>
                                            <p:tav tm="0">
                                              <p:val>
                                                <p:strVal val="#ppt_x"/>
                                              </p:val>
                                            </p:tav>
                                            <p:tav tm="100000">
                                              <p:val>
                                                <p:strVal val="#ppt_x"/>
                                              </p:val>
                                            </p:tav>
                                          </p:tavLst>
                                        </p:anim>
                                        <p:anim calcmode="lin" valueType="num" p14:bounceEnd="70667">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ppt_x"/>
                                              </p:val>
                                            </p:tav>
                                            <p:tav tm="100000">
                                              <p:val>
                                                <p:strVal val="#ppt_x"/>
                                              </p:val>
                                            </p:tav>
                                          </p:tavLst>
                                        </p:anim>
                                        <p:anim calcmode="lin" valueType="num">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smtClean="0">
                <a:solidFill>
                  <a:schemeClr val="bg1"/>
                </a:solidFill>
                <a:latin typeface="思源黑体" panose="020B0500000000000000" pitchFamily="34" charset="-122"/>
                <a:ea typeface="思源黑体" panose="020B0500000000000000" pitchFamily="34" charset="-122"/>
              </a:rPr>
              <a:t>感谢聆听   批评指正</a:t>
            </a:r>
            <a:endParaRPr lang="zh-CN" altLang="en-US" sz="4800" b="1" dirty="0">
              <a:solidFill>
                <a:schemeClr val="bg1"/>
              </a:solidFill>
              <a:latin typeface="思源黑体" panose="020B0500000000000000" pitchFamily="34" charset="-122"/>
              <a:ea typeface="思源黑体" panose="020B0500000000000000" pitchFamily="34" charset="-122"/>
            </a:endParaRPr>
          </a:p>
        </p:txBody>
      </p:sp>
      <p:sp>
        <p:nvSpPr>
          <p:cNvPr id="7"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smtClean="0">
                <a:solidFill>
                  <a:srgbClr val="223762"/>
                </a:solidFill>
                <a:latin typeface="思源黑体" panose="020B0500000000000000" pitchFamily="34" charset="-122"/>
                <a:ea typeface="思源黑体" panose="020B0500000000000000" pitchFamily="34" charset="-122"/>
              </a:rPr>
              <a:t>答辩人：</a:t>
            </a:r>
            <a:r>
              <a:rPr lang="zh-CN" altLang="en-US" sz="1067" dirty="0">
                <a:solidFill>
                  <a:srgbClr val="223762"/>
                </a:solidFill>
                <a:latin typeface="思源黑体" panose="020B0500000000000000" pitchFamily="34" charset="-122"/>
                <a:ea typeface="思源黑体" panose="020B0500000000000000" pitchFamily="34" charset="-122"/>
              </a:rPr>
              <a:t>优</a:t>
            </a:r>
            <a:r>
              <a:rPr lang="zh-CN" altLang="en-US" sz="1067" dirty="0" smtClean="0">
                <a:solidFill>
                  <a:srgbClr val="223762"/>
                </a:solidFill>
                <a:latin typeface="思源黑体" panose="020B0500000000000000" pitchFamily="34" charset="-122"/>
                <a:ea typeface="思源黑体" panose="020B0500000000000000" pitchFamily="34" charset="-122"/>
              </a:rPr>
              <a:t>品</a:t>
            </a:r>
            <a:r>
              <a:rPr lang="en-US" altLang="zh-CN" sz="1067" dirty="0" smtClean="0">
                <a:solidFill>
                  <a:srgbClr val="223762"/>
                </a:solidFill>
                <a:latin typeface="思源黑体" panose="020B0500000000000000" pitchFamily="34" charset="-122"/>
                <a:ea typeface="思源黑体" panose="020B0500000000000000" pitchFamily="34" charset="-122"/>
              </a:rPr>
              <a:t>PPT</a:t>
            </a:r>
            <a:endParaRPr lang="zh-CN" altLang="en-US" sz="1067" dirty="0">
              <a:solidFill>
                <a:srgbClr val="223762"/>
              </a:solidFill>
              <a:latin typeface="思源黑体" panose="020B0500000000000000" pitchFamily="34" charset="-122"/>
              <a:ea typeface="思源黑体" panose="020B0500000000000000" pitchFamily="34" charset="-122"/>
            </a:endParaRPr>
          </a:p>
        </p:txBody>
      </p:sp>
      <p:grpSp>
        <p:nvGrpSpPr>
          <p:cNvPr id="25" name="组合 24"/>
          <p:cNvGrpSpPr/>
          <p:nvPr/>
        </p:nvGrpSpPr>
        <p:grpSpPr>
          <a:xfrm>
            <a:off x="5387350" y="978500"/>
            <a:ext cx="1471399" cy="1390482"/>
            <a:chOff x="5387350" y="978500"/>
            <a:chExt cx="1471399"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 name="组合 11"/>
            <p:cNvGrpSpPr/>
            <p:nvPr/>
          </p:nvGrpSpPr>
          <p:grpSpPr>
            <a:xfrm>
              <a:off x="5467041" y="1057257"/>
              <a:ext cx="1391708" cy="1240164"/>
              <a:chOff x="5136357" y="497958"/>
              <a:chExt cx="2111099" cy="1881221"/>
            </a:xfrm>
          </p:grpSpPr>
          <p:grpSp>
            <p:nvGrpSpPr>
              <p:cNvPr id="13" name="组合 12"/>
              <p:cNvGrpSpPr/>
              <p:nvPr/>
            </p:nvGrpSpPr>
            <p:grpSpPr>
              <a:xfrm>
                <a:off x="5136357" y="497958"/>
                <a:ext cx="2111099" cy="1881221"/>
                <a:chOff x="5151347" y="437998"/>
                <a:chExt cx="2111099" cy="1881221"/>
              </a:xfrm>
            </p:grpSpPr>
            <p:sp>
              <p:nvSpPr>
                <p:cNvPr id="16" name="椭圆 15"/>
                <p:cNvSpPr/>
                <p:nvPr/>
              </p:nvSpPr>
              <p:spPr>
                <a:xfrm>
                  <a:off x="5174792" y="47086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pic>
              <p:nvPicPr>
                <p:cNvPr id="17" name="图片 1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151347" y="437998"/>
                  <a:ext cx="2111099" cy="1881221"/>
                </a:xfrm>
                <a:prstGeom prst="rect">
                  <a:avLst/>
                </a:prstGeom>
              </p:spPr>
            </p:pic>
          </p:grpSp>
          <p:sp>
            <p:nvSpPr>
              <p:cNvPr id="14" name="椭圆 13"/>
              <p:cNvSpPr/>
              <p:nvPr/>
            </p:nvSpPr>
            <p:spPr>
              <a:xfrm>
                <a:off x="5472591" y="827607"/>
                <a:ext cx="1209821" cy="1209821"/>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sp>
            <p:nvSpPr>
              <p:cNvPr id="15" name="文本框 14"/>
              <p:cNvSpPr txBox="1"/>
              <p:nvPr/>
            </p:nvSpPr>
            <p:spPr>
              <a:xfrm>
                <a:off x="5457405" y="1186254"/>
                <a:ext cx="1243041" cy="608391"/>
              </a:xfrm>
              <a:prstGeom prst="rect">
                <a:avLst/>
              </a:prstGeom>
              <a:noFill/>
            </p:spPr>
            <p:txBody>
              <a:bodyPr wrap="none" rtlCol="0">
                <a:spAutoFit/>
              </a:bodyPr>
              <a:lstStyle/>
              <a:p>
                <a:pPr algn="ctr">
                  <a:lnSpc>
                    <a:spcPct val="120000"/>
                  </a:lnSpc>
                </a:pPr>
                <a:r>
                  <a:rPr lang="en-US" altLang="zh-CN" b="1" dirty="0" smtClean="0">
                    <a:solidFill>
                      <a:schemeClr val="bg1"/>
                    </a:solidFill>
                    <a:latin typeface="Adobe 仿宋 Std R" panose="02020400000000000000" pitchFamily="18" charset="-122"/>
                    <a:ea typeface="Adobe 仿宋 Std R" panose="02020400000000000000" pitchFamily="18" charset="-122"/>
                  </a:rPr>
                  <a:t>LOGO</a:t>
                </a:r>
                <a:endParaRPr lang="zh-CN" altLang="en-US" b="1" dirty="0">
                  <a:solidFill>
                    <a:schemeClr val="bg1"/>
                  </a:solidFill>
                  <a:latin typeface="Adobe 仿宋 Std R" panose="02020400000000000000" pitchFamily="18" charset="-122"/>
                  <a:ea typeface="Adobe 仿宋 Std R" panose="02020400000000000000" pitchFamily="18" charset="-122"/>
                </a:endParaRPr>
              </a:p>
            </p:txBody>
          </p:sp>
        </p:grpSp>
      </p:grpSp>
      <p:sp>
        <p:nvSpPr>
          <p:cNvPr id="18" name="矩形 259"/>
          <p:cNvSpPr>
            <a:spLocks noChangeArrowheads="1"/>
          </p:cNvSpPr>
          <p:nvPr/>
        </p:nvSpPr>
        <p:spPr bwMode="auto">
          <a:xfrm>
            <a:off x="1928355" y="3377980"/>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smtClean="0">
                <a:solidFill>
                  <a:schemeClr val="bg1"/>
                </a:solidFill>
                <a:latin typeface="思源黑体" panose="020B0500000000000000" pitchFamily="34" charset="-122"/>
                <a:ea typeface="思源黑体" panose="020B0500000000000000" pitchFamily="34" charset="-122"/>
              </a:rPr>
              <a:t>院</a:t>
            </a:r>
            <a:r>
              <a:rPr lang="zh-CN" altLang="en-US" sz="1800" dirty="0">
                <a:solidFill>
                  <a:schemeClr val="bg1"/>
                </a:solidFill>
                <a:latin typeface="思源黑体" panose="020B0500000000000000" pitchFamily="34" charset="-122"/>
                <a:ea typeface="思源黑体" panose="020B0500000000000000" pitchFamily="34" charset="-122"/>
              </a:rPr>
              <a:t>系</a:t>
            </a:r>
            <a:r>
              <a:rPr lang="en-US" altLang="zh-CN" sz="1800" dirty="0">
                <a:solidFill>
                  <a:schemeClr val="bg1"/>
                </a:solidFill>
                <a:latin typeface="思源黑体" panose="020B0500000000000000" pitchFamily="34" charset="-122"/>
                <a:ea typeface="思源黑体" panose="020B0500000000000000" pitchFamily="34" charset="-122"/>
              </a:rPr>
              <a:t>/</a:t>
            </a:r>
            <a:r>
              <a:rPr lang="zh-CN" altLang="en-US" sz="1800" dirty="0">
                <a:solidFill>
                  <a:schemeClr val="bg1"/>
                </a:solidFill>
                <a:latin typeface="思源黑体" panose="020B0500000000000000" pitchFamily="34" charset="-122"/>
                <a:ea typeface="思源黑体" panose="020B0500000000000000" pitchFamily="34" charset="-122"/>
              </a:rPr>
              <a:t>专业：电子信息科学与技术</a:t>
            </a:r>
            <a:r>
              <a:rPr lang="en-US" altLang="zh-CN" sz="1800" dirty="0">
                <a:solidFill>
                  <a:schemeClr val="bg1"/>
                </a:solidFill>
                <a:latin typeface="思源黑体" panose="020B0500000000000000" pitchFamily="34" charset="-122"/>
                <a:ea typeface="思源黑体" panose="020B0500000000000000" pitchFamily="34" charset="-122"/>
              </a:rPr>
              <a:t>xxx</a:t>
            </a:r>
            <a:r>
              <a:rPr lang="zh-CN" altLang="en-US" sz="1800" dirty="0">
                <a:solidFill>
                  <a:schemeClr val="bg1"/>
                </a:solidFill>
                <a:latin typeface="思源黑体" panose="020B0500000000000000" pitchFamily="34" charset="-122"/>
                <a:ea typeface="思源黑体" panose="020B0500000000000000" pitchFamily="34" charset="-122"/>
              </a:rPr>
              <a:t>班</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9" name="矩形 259"/>
          <p:cNvSpPr>
            <a:spLocks noChangeArrowheads="1"/>
          </p:cNvSpPr>
          <p:nvPr/>
        </p:nvSpPr>
        <p:spPr bwMode="auto">
          <a:xfrm>
            <a:off x="3686048" y="3761228"/>
            <a:ext cx="4819624"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CONTRACTED WIND POWERPOINT TEMPLATE DESIGNS CONTRACTED WIND </a:t>
            </a: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POWERPOINT</a:t>
            </a:r>
          </a:p>
          <a:p>
            <a:pPr algn="ctr" fontAlgn="base">
              <a:lnSpc>
                <a:spcPct val="120000"/>
              </a:lnSpc>
              <a:spcBef>
                <a:spcPct val="0"/>
              </a:spcBef>
              <a:spcAft>
                <a:spcPct val="0"/>
              </a:spcAft>
              <a:buFont typeface="Arial" panose="020B0604020202020204" pitchFamily="34" charset="0"/>
              <a:buNone/>
            </a:pPr>
            <a:r>
              <a:rPr lang="en-US" altLang="zh-CN" sz="700" dirty="0" smtClean="0">
                <a:solidFill>
                  <a:schemeClr val="bg1"/>
                </a:solidFill>
                <a:latin typeface="思源黑体" panose="020B0500000000000000" pitchFamily="34" charset="-122"/>
                <a:ea typeface="思源黑体" panose="020B0500000000000000" pitchFamily="34" charset="-122"/>
                <a:cs typeface="Arial" panose="020B0604020202020204" pitchFamily="34" charset="0"/>
              </a:rPr>
              <a:t> </a:t>
            </a:r>
            <a:r>
              <a:rPr lang="en-US" altLang="zh-CN"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TEMPLATE DESIGNS CONTRACTED WIND POWERPOINT TEMPLATE DESIGNS CONTRACTED WIND POWERPOINT TEMPLATE DESIGNS</a:t>
            </a:r>
            <a:endParaRPr lang="zh-CN" altLang="en-US" sz="7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0"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smtClean="0">
                <a:solidFill>
                  <a:srgbClr val="223762"/>
                </a:solidFill>
                <a:latin typeface="思源黑体" panose="020B0500000000000000" pitchFamily="34" charset="-122"/>
                <a:ea typeface="思源黑体" panose="020B0500000000000000" pitchFamily="34" charset="-122"/>
              </a:rPr>
              <a:t>指导老师：张教授</a:t>
            </a:r>
            <a:endParaRPr lang="zh-CN" altLang="en-US" sz="1067" dirty="0">
              <a:solidFill>
                <a:srgbClr val="223762"/>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822914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750"/>
                                        <p:tgtEl>
                                          <p:spTgt spid="9"/>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p:bldP spid="7" grpId="0" animBg="1"/>
      <p:bldP spid="18" grpId="0"/>
      <p:bldP spid="19" grpId="0"/>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6326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smtClean="0"/>
              <a:t>选题背景</a:t>
            </a:r>
            <a:endParaRPr lang="zh-CN" altLang="en-US" dirty="0"/>
          </a:p>
        </p:txBody>
      </p:sp>
      <p:sp>
        <p:nvSpPr>
          <p:cNvPr id="10" name="TextBox 28"/>
          <p:cNvSpPr txBox="1"/>
          <p:nvPr/>
        </p:nvSpPr>
        <p:spPr>
          <a:xfrm>
            <a:off x="4211038" y="2124382"/>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选题背景一</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11" name="矩形 10"/>
          <p:cNvSpPr/>
          <p:nvPr/>
        </p:nvSpPr>
        <p:spPr>
          <a:xfrm>
            <a:off x="4211037" y="2703871"/>
            <a:ext cx="6279850" cy="886397"/>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6" name="组合 5"/>
          <p:cNvGrpSpPr/>
          <p:nvPr/>
        </p:nvGrpSpPr>
        <p:grpSpPr>
          <a:xfrm>
            <a:off x="1825094" y="1853021"/>
            <a:ext cx="1767016" cy="1767016"/>
            <a:chOff x="1615030" y="2271527"/>
            <a:chExt cx="1767016" cy="1767016"/>
          </a:xfrm>
        </p:grpSpPr>
        <p:sp>
          <p:nvSpPr>
            <p:cNvPr id="5" name="矩形 4"/>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5" name="矩形 14"/>
            <p:cNvSpPr/>
            <p:nvPr/>
          </p:nvSpPr>
          <p:spPr>
            <a:xfrm>
              <a:off x="1699675" y="2356172"/>
              <a:ext cx="1597727" cy="159772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smtClean="0">
                <a:solidFill>
                  <a:srgbClr val="313D51"/>
                </a:solidFill>
                <a:latin typeface="思源黑体" panose="020B0500000000000000" pitchFamily="34" charset="-122"/>
                <a:ea typeface="思源黑体" panose="020B0500000000000000" pitchFamily="34" charset="-122"/>
              </a:rPr>
              <a:t>选题背景</a:t>
            </a:r>
            <a:r>
              <a:rPr lang="zh-CN" altLang="en-US" sz="1800" b="1" dirty="0">
                <a:solidFill>
                  <a:srgbClr val="313D51"/>
                </a:solidFill>
                <a:latin typeface="思源黑体" panose="020B0500000000000000" pitchFamily="34" charset="-122"/>
                <a:ea typeface="思源黑体" panose="020B0500000000000000" pitchFamily="34" charset="-122"/>
              </a:rPr>
              <a:t>二</a:t>
            </a:r>
          </a:p>
        </p:txBody>
      </p:sp>
      <p:sp>
        <p:nvSpPr>
          <p:cNvPr id="17" name="矩形 16"/>
          <p:cNvSpPr/>
          <p:nvPr/>
        </p:nvSpPr>
        <p:spPr>
          <a:xfrm>
            <a:off x="1825094" y="5047219"/>
            <a:ext cx="6279850" cy="886397"/>
          </a:xfrm>
          <a:prstGeom prst="rect">
            <a:avLst/>
          </a:prstGeom>
        </p:spPr>
        <p:txBody>
          <a:bodyPr wrap="square" lIns="0" tIns="0" rIns="0" bIns="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9" name="组合 18"/>
          <p:cNvGrpSpPr/>
          <p:nvPr/>
        </p:nvGrpSpPr>
        <p:grpSpPr>
          <a:xfrm>
            <a:off x="8723871" y="4196369"/>
            <a:ext cx="1767016" cy="1767016"/>
            <a:chOff x="1615030" y="2271527"/>
            <a:chExt cx="1767016" cy="1767016"/>
          </a:xfrm>
        </p:grpSpPr>
        <p:sp>
          <p:nvSpPr>
            <p:cNvPr id="20" name="矩形 19"/>
            <p:cNvSpPr/>
            <p:nvPr/>
          </p:nvSpPr>
          <p:spPr>
            <a:xfrm>
              <a:off x="1615030" y="2271527"/>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1" name="矩形 20"/>
            <p:cNvSpPr/>
            <p:nvPr/>
          </p:nvSpPr>
          <p:spPr>
            <a:xfrm>
              <a:off x="1699675" y="2356172"/>
              <a:ext cx="1597727" cy="159772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53" presetClass="entr" presetSubtype="16" fill="hold" grpId="0" nodeType="after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par>
                          <p:cTn id="33" fill="hold">
                            <p:stCondLst>
                              <p:cond delay="3725"/>
                            </p:stCondLst>
                            <p:childTnLst>
                              <p:par>
                                <p:cTn id="34" presetID="2" presetClass="entr" presetSubtype="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4225"/>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animEffect transition="in" filter="fade">
                                      <p:cBhvr>
                                        <p:cTn id="4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研究</a:t>
            </a:r>
            <a:r>
              <a:rPr lang="zh-CN" altLang="en-US" dirty="0" smtClean="0"/>
              <a:t>意义</a:t>
            </a:r>
            <a:endParaRPr lang="zh-CN" altLang="en-US" dirty="0"/>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smtClean="0">
                  <a:solidFill>
                    <a:srgbClr val="244C89"/>
                  </a:solidFill>
                  <a:latin typeface="思源黑体" panose="020B0500000000000000" pitchFamily="34" charset="-122"/>
                  <a:ea typeface="思源黑体" panose="020B0500000000000000" pitchFamily="34" charset="-122"/>
                </a:rPr>
                <a:t>意义</a:t>
              </a:r>
              <a:endParaRPr lang="zh-CN" altLang="en-US" sz="4800" b="1" dirty="0">
                <a:solidFill>
                  <a:srgbClr val="244C89"/>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5385" y="2288471"/>
            <a:ext cx="4554828" cy="535531"/>
          </a:xfrm>
          <a:prstGeom prst="rect">
            <a:avLst/>
          </a:prstGeom>
        </p:spPr>
        <p:txBody>
          <a:bodyPr wrap="square">
            <a:spAutoFit/>
          </a:bodyPr>
          <a:lstStyle/>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smtClean="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6015358" y="3806209"/>
            <a:ext cx="3917390" cy="535531"/>
          </a:xfrm>
          <a:prstGeom prst="rect">
            <a:avLst/>
          </a:prstGeom>
        </p:spPr>
        <p:txBody>
          <a:bodyPr wrap="square">
            <a:spAutoFit/>
          </a:bodyPr>
          <a:lstStyle/>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smtClean="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38882" y="5171683"/>
            <a:ext cx="4179382" cy="535531"/>
          </a:xfrm>
          <a:prstGeom prst="rect">
            <a:avLst/>
          </a:prstGeom>
        </p:spPr>
        <p:txBody>
          <a:bodyPr wrap="square">
            <a:spAutoFit/>
          </a:bodyPr>
          <a:lstStyle/>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点击</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输入本栏的具体文字，简明扼要的说明分项内容，此为概念图解，请根据您的具体内容酌情</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修改</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smtClean="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extLst>
      <p:ext uri="{BB962C8B-B14F-4D97-AF65-F5344CB8AC3E}">
        <p14:creationId xmlns:p14="http://schemas.microsoft.com/office/powerpoint/2010/main" val="101358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2"/>
                                        </p:tgtEl>
                                        <p:attrNameLst>
                                          <p:attrName>style.visibility</p:attrName>
                                        </p:attrNameLst>
                                      </p:cBhvr>
                                      <p:to>
                                        <p:strVal val="visible"/>
                                      </p:to>
                                    </p:set>
                                    <p:anim calcmode="lin" valueType="num">
                                      <p:cBhvr>
                                        <p:cTn id="26" dur="250" fill="hold"/>
                                        <p:tgtEl>
                                          <p:spTgt spid="32"/>
                                        </p:tgtEl>
                                        <p:attrNameLst>
                                          <p:attrName>ppt_w</p:attrName>
                                        </p:attrNameLst>
                                      </p:cBhvr>
                                      <p:tavLst>
                                        <p:tav tm="0">
                                          <p:val>
                                            <p:fltVal val="0"/>
                                          </p:val>
                                        </p:tav>
                                        <p:tav tm="100000">
                                          <p:val>
                                            <p:strVal val="#ppt_w"/>
                                          </p:val>
                                        </p:tav>
                                      </p:tavLst>
                                    </p:anim>
                                    <p:anim calcmode="lin" valueType="num">
                                      <p:cBhvr>
                                        <p:cTn id="27" dur="250" fill="hold"/>
                                        <p:tgtEl>
                                          <p:spTgt spid="32"/>
                                        </p:tgtEl>
                                        <p:attrNameLst>
                                          <p:attrName>ppt_h</p:attrName>
                                        </p:attrNameLst>
                                      </p:cBhvr>
                                      <p:tavLst>
                                        <p:tav tm="0">
                                          <p:val>
                                            <p:fltVal val="0"/>
                                          </p:val>
                                        </p:tav>
                                        <p:tav tm="100000">
                                          <p:val>
                                            <p:strVal val="#ppt_h"/>
                                          </p:val>
                                        </p:tav>
                                      </p:tavLst>
                                    </p:anim>
                                    <p:animEffect transition="in" filter="fade">
                                      <p:cBhvr>
                                        <p:cTn id="28" dur="25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1+#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100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54"/>
                                        </p:tgtEl>
                                        <p:attrNameLst>
                                          <p:attrName>style.visibility</p:attrName>
                                        </p:attrNameLst>
                                      </p:cBhvr>
                                      <p:to>
                                        <p:strVal val="visible"/>
                                      </p:to>
                                    </p:set>
                                    <p:anim calcmode="lin" valueType="num">
                                      <p:cBhvr>
                                        <p:cTn id="66" dur="250" fill="hold"/>
                                        <p:tgtEl>
                                          <p:spTgt spid="54"/>
                                        </p:tgtEl>
                                        <p:attrNameLst>
                                          <p:attrName>ppt_w</p:attrName>
                                        </p:attrNameLst>
                                      </p:cBhvr>
                                      <p:tavLst>
                                        <p:tav tm="0">
                                          <p:val>
                                            <p:fltVal val="0"/>
                                          </p:val>
                                        </p:tav>
                                        <p:tav tm="100000">
                                          <p:val>
                                            <p:strVal val="#ppt_w"/>
                                          </p:val>
                                        </p:tav>
                                      </p:tavLst>
                                    </p:anim>
                                    <p:anim calcmode="lin" valueType="num">
                                      <p:cBhvr>
                                        <p:cTn id="67" dur="250" fill="hold"/>
                                        <p:tgtEl>
                                          <p:spTgt spid="54"/>
                                        </p:tgtEl>
                                        <p:attrNameLst>
                                          <p:attrName>ppt_h</p:attrName>
                                        </p:attrNameLst>
                                      </p:cBhvr>
                                      <p:tavLst>
                                        <p:tav tm="0">
                                          <p:val>
                                            <p:fltVal val="0"/>
                                          </p:val>
                                        </p:tav>
                                        <p:tav tm="100000">
                                          <p:val>
                                            <p:strVal val="#ppt_h"/>
                                          </p:val>
                                        </p:tav>
                                      </p:tavLst>
                                    </p:anim>
                                    <p:animEffect transition="in" filter="fade">
                                      <p:cBhvr>
                                        <p:cTn id="6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smtClean="0"/>
              <a:t>国外研究综述</a:t>
            </a:r>
            <a:endParaRPr lang="zh-CN" altLang="en-US" dirty="0"/>
          </a:p>
        </p:txBody>
      </p:sp>
      <p:grpSp>
        <p:nvGrpSpPr>
          <p:cNvPr id="11" name="组合 10"/>
          <p:cNvGrpSpPr/>
          <p:nvPr/>
        </p:nvGrpSpPr>
        <p:grpSpPr>
          <a:xfrm>
            <a:off x="1621523" y="2007927"/>
            <a:ext cx="2619669" cy="3846585"/>
            <a:chOff x="1474030" y="1802903"/>
            <a:chExt cx="2935782" cy="4310749"/>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smtClean="0">
                  <a:solidFill>
                    <a:schemeClr val="bg1"/>
                  </a:solidFill>
                  <a:latin typeface="思源黑体" panose="020B0500000000000000" pitchFamily="34" charset="-122"/>
                  <a:ea typeface="思源黑体" panose="020B0500000000000000" pitchFamily="34" charset="-122"/>
                </a:rPr>
                <a:t>01</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160747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从</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视角审视并</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解决</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及其应用过程存在的</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问题本</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grpSp>
          <p:nvGrpSpPr>
            <p:cNvPr id="35" name="组合 216"/>
            <p:cNvGrpSpPr/>
            <p:nvPr/>
          </p:nvGrpSpPr>
          <p:grpSpPr bwMode="auto">
            <a:xfrm>
              <a:off x="3419075" y="2282206"/>
              <a:ext cx="614951" cy="465338"/>
              <a:chOff x="3192968" y="2571029"/>
              <a:chExt cx="1012825" cy="766763"/>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sp>
          <p:nvSpPr>
            <p:cNvPr id="7" name="矩形 6"/>
            <p:cNvSpPr/>
            <p:nvPr/>
          </p:nvSpPr>
          <p:spPr>
            <a:xfrm>
              <a:off x="1966730" y="3415737"/>
              <a:ext cx="1931528" cy="482523"/>
            </a:xfrm>
            <a:prstGeom prst="rect">
              <a:avLst/>
            </a:prstGeom>
          </p:spPr>
          <p:txBody>
            <a:bodyPr wrap="none">
              <a:spAutoFit/>
            </a:bodyPr>
            <a:lstStyle/>
            <a:p>
              <a:pPr algn="ctr">
                <a:lnSpc>
                  <a:spcPct val="120000"/>
                </a:lnSpc>
              </a:pPr>
              <a:r>
                <a:rPr lang="zh-CN" altLang="en-US" sz="2000" b="1" dirty="0" smtClean="0">
                  <a:solidFill>
                    <a:srgbClr val="244C89"/>
                  </a:solidFill>
                  <a:latin typeface="思源黑体" panose="020B0500000000000000" pitchFamily="34" charset="-122"/>
                  <a:ea typeface="思源黑体" panose="020B0500000000000000" pitchFamily="34" charset="-122"/>
                </a:rPr>
                <a:t>添加标题</a:t>
              </a:r>
              <a:r>
                <a:rPr lang="zh-CN" altLang="en-US" sz="2000" b="1" dirty="0">
                  <a:solidFill>
                    <a:srgbClr val="244C89"/>
                  </a:solidFill>
                  <a:latin typeface="思源黑体" panose="020B0500000000000000" pitchFamily="34" charset="-122"/>
                  <a:ea typeface="思源黑体" panose="020B0500000000000000" pitchFamily="34" charset="-122"/>
                </a:rPr>
                <a:t>文本</a:t>
              </a:r>
            </a:p>
          </p:txBody>
        </p:sp>
        <p:cxnSp>
          <p:nvCxnSpPr>
            <p:cNvPr id="9" name="直接连接符 8"/>
            <p:cNvCxnSpPr/>
            <p:nvPr/>
          </p:nvCxnSpPr>
          <p:spPr>
            <a:xfrm>
              <a:off x="261396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smtClean="0">
                    <a:solidFill>
                      <a:schemeClr val="bg1"/>
                    </a:solidFill>
                    <a:latin typeface="思源黑体" panose="020B0500000000000000" pitchFamily="34" charset="-122"/>
                    <a:ea typeface="思源黑体" panose="020B0500000000000000" pitchFamily="34" charset="-122"/>
                  </a:rPr>
                  <a:t>02</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56" name="文本框 55"/>
              <p:cNvSpPr txBox="1"/>
              <p:nvPr/>
            </p:nvSpPr>
            <p:spPr>
              <a:xfrm>
                <a:off x="4845148"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从</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视角审视并</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解决</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及其应用过程存在的</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问题本</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58" name="矩形 57"/>
              <p:cNvSpPr/>
              <p:nvPr/>
            </p:nvSpPr>
            <p:spPr>
              <a:xfrm>
                <a:off x="5204400" y="3415737"/>
                <a:ext cx="1931528" cy="482523"/>
              </a:xfrm>
              <a:prstGeom prst="rect">
                <a:avLst/>
              </a:prstGeom>
            </p:spPr>
            <p:txBody>
              <a:bodyPr wrap="none">
                <a:spAutoFit/>
              </a:bodyPr>
              <a:lstStyle/>
              <a:p>
                <a:pPr algn="ctr">
                  <a:lnSpc>
                    <a:spcPct val="120000"/>
                  </a:lnSpc>
                </a:pPr>
                <a:r>
                  <a:rPr lang="zh-CN" altLang="en-US" sz="2000" b="1" dirty="0" smtClean="0">
                    <a:solidFill>
                      <a:srgbClr val="244C89"/>
                    </a:solidFill>
                    <a:latin typeface="思源黑体" panose="020B0500000000000000" pitchFamily="34" charset="-122"/>
                    <a:ea typeface="思源黑体" panose="020B0500000000000000" pitchFamily="34" charset="-122"/>
                  </a:rPr>
                  <a:t>添加标题</a:t>
                </a:r>
                <a:r>
                  <a:rPr lang="zh-CN" altLang="en-US" sz="2000" b="1" dirty="0">
                    <a:solidFill>
                      <a:srgbClr val="244C89"/>
                    </a:solidFill>
                    <a:latin typeface="思源黑体" panose="020B0500000000000000" pitchFamily="34" charset="-122"/>
                    <a:ea typeface="思源黑体" panose="020B0500000000000000" pitchFamily="34" charset="-122"/>
                  </a:rPr>
                  <a:t>文本</a:t>
                </a:r>
              </a:p>
            </p:txBody>
          </p:sp>
          <p:cxnSp>
            <p:nvCxnSpPr>
              <p:cNvPr id="59" name="直接连接符 58"/>
              <p:cNvCxnSpPr/>
              <p:nvPr/>
            </p:nvCxnSpPr>
            <p:spPr>
              <a:xfrm>
                <a:off x="5851638"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pPr>
                  <a:lnSpc>
                    <a:spcPct val="120000"/>
                  </a:lnSpc>
                </a:pPr>
                <a:r>
                  <a:rPr lang="en-US" altLang="zh-CN" sz="3600" dirty="0" smtClean="0">
                    <a:solidFill>
                      <a:schemeClr val="bg1"/>
                    </a:solidFill>
                    <a:latin typeface="思源黑体" panose="020B0500000000000000" pitchFamily="34" charset="-122"/>
                    <a:ea typeface="思源黑体" panose="020B0500000000000000" pitchFamily="34" charset="-122"/>
                  </a:rPr>
                  <a:t>03</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70" name="文本框 69"/>
              <p:cNvSpPr txBox="1"/>
              <p:nvPr/>
            </p:nvSpPr>
            <p:spPr>
              <a:xfrm>
                <a:off x="8284283" y="4235411"/>
                <a:ext cx="2668885" cy="1841850"/>
              </a:xfrm>
              <a:prstGeom prst="rect">
                <a:avLst/>
              </a:prstGeom>
              <a:noFill/>
            </p:spPr>
            <p:txBody>
              <a:bodyPr wrap="square" rtlCol="0">
                <a:spAutoFit/>
              </a:bodyPr>
              <a:lstStyle/>
              <a:p>
                <a:pPr>
                  <a:lnSpc>
                    <a:spcPct val="120000"/>
                  </a:lnSpc>
                </a:pP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本研究重点</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从</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视角审视并</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解决</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及其应用过程存在的</a:t>
                </a:r>
                <a:r>
                  <a:rPr lang="zh-CN"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问题本</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研究重点从</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挖掘机的杠杆理论</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的视角审视并解决</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互联网</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环境</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下</a:t>
                </a:r>
                <a:r>
                  <a:rPr lang="zh-CN"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设计及其应用过程存在的问题</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a:p>
                <a:pPr>
                  <a:lnSpc>
                    <a:spcPct val="120000"/>
                  </a:lnSpc>
                </a:pP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cs typeface="Times New Roman" pitchFamily="18" charset="0"/>
                </a:endParaRPr>
              </a:p>
            </p:txBody>
          </p:sp>
          <p:sp>
            <p:nvSpPr>
              <p:cNvPr id="72" name="矩形 71"/>
              <p:cNvSpPr/>
              <p:nvPr/>
            </p:nvSpPr>
            <p:spPr>
              <a:xfrm>
                <a:off x="8643535" y="3415737"/>
                <a:ext cx="1931528" cy="482523"/>
              </a:xfrm>
              <a:prstGeom prst="rect">
                <a:avLst/>
              </a:prstGeom>
            </p:spPr>
            <p:txBody>
              <a:bodyPr wrap="none">
                <a:spAutoFit/>
              </a:bodyPr>
              <a:lstStyle/>
              <a:p>
                <a:pPr algn="ctr">
                  <a:lnSpc>
                    <a:spcPct val="120000"/>
                  </a:lnSpc>
                </a:pPr>
                <a:r>
                  <a:rPr lang="zh-CN" altLang="en-US" sz="2000" b="1" dirty="0" smtClean="0">
                    <a:solidFill>
                      <a:srgbClr val="244C89"/>
                    </a:solidFill>
                    <a:latin typeface="思源黑体" panose="020B0500000000000000" pitchFamily="34" charset="-122"/>
                    <a:ea typeface="思源黑体" panose="020B0500000000000000" pitchFamily="34" charset="-122"/>
                  </a:rPr>
                  <a:t>添加标题</a:t>
                </a:r>
                <a:r>
                  <a:rPr lang="zh-CN" altLang="en-US" sz="2000" b="1" dirty="0">
                    <a:solidFill>
                      <a:srgbClr val="244C89"/>
                    </a:solidFill>
                    <a:latin typeface="思源黑体" panose="020B0500000000000000" pitchFamily="34" charset="-122"/>
                    <a:ea typeface="思源黑体" panose="020B0500000000000000" pitchFamily="34" charset="-122"/>
                  </a:rPr>
                  <a:t>文本</a:t>
                </a:r>
              </a:p>
            </p:txBody>
          </p:sp>
          <p:cxnSp>
            <p:nvCxnSpPr>
              <p:cNvPr id="73" name="直接连接符 72"/>
              <p:cNvCxnSpPr/>
              <p:nvPr/>
            </p:nvCxnSpPr>
            <p:spPr>
              <a:xfrm>
                <a:off x="9290773" y="4028610"/>
                <a:ext cx="586432" cy="0"/>
              </a:xfrm>
              <a:prstGeom prst="line">
                <a:avLst/>
              </a:prstGeom>
              <a:ln w="38100">
                <a:solidFill>
                  <a:srgbClr val="244C89"/>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Tree>
    <p:extLst>
      <p:ext uri="{BB962C8B-B14F-4D97-AF65-F5344CB8AC3E}">
        <p14:creationId xmlns:p14="http://schemas.microsoft.com/office/powerpoint/2010/main" val="246183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国内研究现状</a:t>
            </a:r>
            <a:endParaRPr lang="zh-CN" altLang="en-US" dirty="0"/>
          </a:p>
        </p:txBody>
      </p:sp>
      <p:sp>
        <p:nvSpPr>
          <p:cNvPr id="3" name="TextBox 41"/>
          <p:cNvSpPr txBox="1"/>
          <p:nvPr/>
        </p:nvSpPr>
        <p:spPr>
          <a:xfrm>
            <a:off x="1457698" y="1951703"/>
            <a:ext cx="9285183" cy="886397"/>
          </a:xfrm>
          <a:prstGeom prst="rect">
            <a:avLst/>
          </a:prstGeom>
          <a:noFill/>
        </p:spPr>
        <p:txBody>
          <a:bodyPr wrap="square" lIns="0" tIns="0" rIns="0" bIns="0" rtlCol="0">
            <a:spAutoFit/>
          </a:bodyPr>
          <a:lstStyle/>
          <a:p>
            <a:pPr algn="just">
              <a:lnSpc>
                <a:spcPct val="120000"/>
              </a:lnSpc>
            </a:pP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毕业论文</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应反映出作者能够准确地掌握所学的专业基础知识，基本学会综合运用所学知识进行科学研究的方法，对所研究的题目有一定的心得体会，论文题目的范围不宜过宽，一般选择本学科某一重要问题的一个侧面</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smtClean="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 name="矩形 3"/>
          <p:cNvSpPr/>
          <p:nvPr/>
        </p:nvSpPr>
        <p:spPr>
          <a:xfrm>
            <a:off x="1457698" y="3166854"/>
            <a:ext cx="6515529" cy="271604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6" name="TextBox 87"/>
          <p:cNvSpPr txBox="1"/>
          <p:nvPr/>
        </p:nvSpPr>
        <p:spPr>
          <a:xfrm>
            <a:off x="7973227" y="3166854"/>
            <a:ext cx="2769654" cy="2716040"/>
          </a:xfrm>
          <a:prstGeom prst="rect">
            <a:avLst/>
          </a:prstGeom>
          <a:solidFill>
            <a:srgbClr val="244C89"/>
          </a:solidFill>
        </p:spPr>
        <p:txBody>
          <a:bodyPr wrap="square" lIns="0" tIns="0" rIns="0" bIns="0" rtlCol="0" anchor="ctr">
            <a:noAutofit/>
          </a:bodyPr>
          <a:lstStyle/>
          <a:p>
            <a:pPr algn="ctr">
              <a:lnSpc>
                <a:spcPct val="120000"/>
              </a:lnSpc>
            </a:pPr>
            <a:r>
              <a:rPr lang="zh-CN" altLang="en-US" sz="2200" b="1" spc="300" dirty="0" smtClean="0">
                <a:solidFill>
                  <a:schemeClr val="bg1"/>
                </a:solidFill>
                <a:latin typeface="思源黑体" panose="020B0500000000000000" pitchFamily="34" charset="-122"/>
                <a:ea typeface="思源黑体" panose="020B0500000000000000" pitchFamily="34" charset="-122"/>
              </a:rPr>
              <a:t>国内</a:t>
            </a:r>
            <a:endParaRPr lang="en-US" altLang="zh-CN" sz="2200" b="1" spc="300" dirty="0" smtClean="0">
              <a:solidFill>
                <a:schemeClr val="bg1"/>
              </a:solidFill>
              <a:latin typeface="思源黑体" panose="020B0500000000000000" pitchFamily="34" charset="-122"/>
              <a:ea typeface="思源黑体" panose="020B0500000000000000" pitchFamily="34" charset="-122"/>
            </a:endParaRPr>
          </a:p>
          <a:p>
            <a:pPr algn="ctr">
              <a:lnSpc>
                <a:spcPct val="120000"/>
              </a:lnSpc>
            </a:pPr>
            <a:r>
              <a:rPr lang="zh-CN" altLang="en-US" sz="2200" b="1" spc="300" dirty="0" smtClean="0">
                <a:solidFill>
                  <a:schemeClr val="bg1"/>
                </a:solidFill>
                <a:latin typeface="思源黑体" panose="020B0500000000000000" pitchFamily="34" charset="-122"/>
                <a:ea typeface="思源黑体" panose="020B0500000000000000" pitchFamily="34" charset="-122"/>
              </a:rPr>
              <a:t>研究现状</a:t>
            </a:r>
            <a:endParaRPr lang="en-US" altLang="zh-CN" sz="2200" b="1" spc="300" dirty="0" smtClean="0">
              <a:solidFill>
                <a:schemeClr val="bg1"/>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608472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10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Effect transition="in" filter="wipe(up)">
                                      <p:cBhvr>
                                        <p:cTn id="17" dur="3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2581" y="782966"/>
            <a:ext cx="4344540" cy="456129"/>
          </a:xfrm>
        </p:spPr>
        <p:txBody>
          <a:bodyPr/>
          <a:lstStyle/>
          <a:p>
            <a:pPr>
              <a:lnSpc>
                <a:spcPct val="120000"/>
              </a:lnSpc>
            </a:pPr>
            <a:r>
              <a:rPr lang="zh-CN" altLang="en-US" dirty="0"/>
              <a:t>理论基础与文献综述</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01</a:t>
              </a:r>
              <a:endParaRPr lang="zh-CN" altLang="en-US" sz="2400" dirty="0">
                <a:solidFill>
                  <a:schemeClr val="tx1">
                    <a:lumMod val="95000"/>
                    <a:lumOff val="5000"/>
                  </a:schemeClr>
                </a:solidFill>
                <a:latin typeface="思源黑体" panose="020B0500000000000000" pitchFamily="34" charset="-122"/>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02</a:t>
              </a:r>
              <a:endParaRPr lang="zh-CN" altLang="en-US" sz="2400" dirty="0">
                <a:solidFill>
                  <a:schemeClr val="tx1">
                    <a:lumMod val="95000"/>
                    <a:lumOff val="5000"/>
                  </a:schemeClr>
                </a:solidFill>
                <a:latin typeface="思源黑体" panose="020B0500000000000000" pitchFamily="34" charset="-122"/>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03</a:t>
              </a:r>
              <a:endParaRPr lang="zh-CN" altLang="en-US" sz="2400" dirty="0">
                <a:solidFill>
                  <a:schemeClr val="tx1">
                    <a:lumMod val="95000"/>
                    <a:lumOff val="5000"/>
                  </a:schemeClr>
                </a:solidFill>
                <a:latin typeface="思源黑体" panose="020B0500000000000000" pitchFamily="34" charset="-122"/>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04</a:t>
              </a:r>
              <a:endParaRPr lang="zh-CN" altLang="en-US" sz="2400" dirty="0">
                <a:solidFill>
                  <a:schemeClr val="tx1">
                    <a:lumMod val="95000"/>
                    <a:lumOff val="5000"/>
                  </a:schemeClr>
                </a:solidFill>
                <a:latin typeface="思源黑体" panose="020B0500000000000000" pitchFamily="34" charset="-122"/>
              </a:endParaRPr>
            </a:p>
          </p:txBody>
        </p:sp>
      </p:grpSp>
      <p:grpSp>
        <p:nvGrpSpPr>
          <p:cNvPr id="100" name="组合 99"/>
          <p:cNvGrpSpPr/>
          <p:nvPr/>
        </p:nvGrpSpPr>
        <p:grpSpPr>
          <a:xfrm>
            <a:off x="1042946" y="2362366"/>
            <a:ext cx="3019553" cy="909577"/>
            <a:chOff x="914599" y="1378199"/>
            <a:chExt cx="3000483" cy="909577"/>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smtClean="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2" name="TextBox 53"/>
            <p:cNvSpPr txBox="1"/>
            <p:nvPr/>
          </p:nvSpPr>
          <p:spPr>
            <a:xfrm>
              <a:off x="914599"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a:t>
              </a:r>
            </a:p>
          </p:txBody>
        </p:sp>
      </p:grpSp>
      <p:grpSp>
        <p:nvGrpSpPr>
          <p:cNvPr id="103" name="组合 102"/>
          <p:cNvGrpSpPr/>
          <p:nvPr/>
        </p:nvGrpSpPr>
        <p:grpSpPr>
          <a:xfrm>
            <a:off x="7784878" y="2362366"/>
            <a:ext cx="3346441" cy="909577"/>
            <a:chOff x="7879058" y="1378199"/>
            <a:chExt cx="3013581" cy="909577"/>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5" name="TextBox 53"/>
            <p:cNvSpPr txBox="1"/>
            <p:nvPr/>
          </p:nvSpPr>
          <p:spPr>
            <a:xfrm>
              <a:off x="7892156"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这里</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106" name="组合 105"/>
          <p:cNvGrpSpPr/>
          <p:nvPr/>
        </p:nvGrpSpPr>
        <p:grpSpPr>
          <a:xfrm>
            <a:off x="1042947" y="4338929"/>
            <a:ext cx="3019552" cy="909577"/>
            <a:chOff x="914599" y="4025146"/>
            <a:chExt cx="3000483" cy="909577"/>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8" name="TextBox 53"/>
            <p:cNvSpPr txBox="1"/>
            <p:nvPr/>
          </p:nvSpPr>
          <p:spPr>
            <a:xfrm>
              <a:off x="914599"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内容</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109" name="组合 108"/>
          <p:cNvGrpSpPr/>
          <p:nvPr/>
        </p:nvGrpSpPr>
        <p:grpSpPr>
          <a:xfrm>
            <a:off x="7838668" y="4338929"/>
            <a:ext cx="3346443" cy="909577"/>
            <a:chOff x="7879058" y="4025146"/>
            <a:chExt cx="3013583" cy="909577"/>
          </a:xfrm>
        </p:grpSpPr>
        <p:sp>
          <p:nvSpPr>
            <p:cNvPr id="110" name="TextBox 52"/>
            <p:cNvSpPr txBox="1"/>
            <p:nvPr/>
          </p:nvSpPr>
          <p:spPr>
            <a:xfrm>
              <a:off x="7879058" y="4025146"/>
              <a:ext cx="197477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11" name="TextBox 53"/>
            <p:cNvSpPr txBox="1"/>
            <p:nvPr/>
          </p:nvSpPr>
          <p:spPr>
            <a:xfrm>
              <a:off x="7892158"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a:t>
              </a:r>
              <a:r>
                <a:rPr lang="zh-CN" altLang="en-US" sz="1200" dirty="0" smtClean="0">
                  <a:solidFill>
                    <a:schemeClr val="tx1">
                      <a:lumMod val="65000"/>
                      <a:lumOff val="35000"/>
                    </a:schemeClr>
                  </a:solidFill>
                  <a:latin typeface="思源黑体" panose="020B0500000000000000" pitchFamily="34" charset="-122"/>
                  <a:ea typeface="思源黑体" panose="020B0500000000000000" pitchFamily="34" charset="-122"/>
                </a:rPr>
                <a:t>这里</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185230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smtClean="0"/>
              <a:t>主要创新点</a:t>
            </a:r>
            <a:endParaRPr lang="zh-CN" altLang="en-US" dirty="0"/>
          </a:p>
        </p:txBody>
      </p:sp>
      <p:grpSp>
        <p:nvGrpSpPr>
          <p:cNvPr id="10" name="组合 9"/>
          <p:cNvGrpSpPr/>
          <p:nvPr/>
        </p:nvGrpSpPr>
        <p:grpSpPr>
          <a:xfrm>
            <a:off x="1357176" y="2283954"/>
            <a:ext cx="8805728" cy="3529359"/>
            <a:chOff x="677906" y="1810277"/>
            <a:chExt cx="10639383" cy="4264293"/>
          </a:xfrm>
        </p:grpSpPr>
        <p:sp>
          <p:nvSpPr>
            <p:cNvPr id="12" name="Line 10"/>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3" name="Line 11"/>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nvGrpSpPr>
            <p:cNvPr id="4" name="组合 3"/>
            <p:cNvGrpSpPr/>
            <p:nvPr/>
          </p:nvGrpSpPr>
          <p:grpSpPr>
            <a:xfrm>
              <a:off x="4597400" y="1873250"/>
              <a:ext cx="2997200" cy="4201320"/>
              <a:chOff x="4597400" y="1873250"/>
              <a:chExt cx="2997200" cy="4201320"/>
            </a:xfrm>
          </p:grpSpPr>
          <p:sp>
            <p:nvSpPr>
              <p:cNvPr id="22" name="任意多边形 21"/>
              <p:cNvSpPr/>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p>
            </p:txBody>
          </p:sp>
          <p:sp>
            <p:nvSpPr>
              <p:cNvPr id="14" name="Freeform 12"/>
              <p:cNvSpPr>
                <a:spLocks noEditPoints="1"/>
              </p:cNvSpPr>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5" name="Freeform 13"/>
              <p:cNvSpPr>
                <a:spLocks/>
              </p:cNvSpPr>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6" name="Freeform 14"/>
              <p:cNvSpPr>
                <a:spLocks/>
              </p:cNvSpPr>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7" name="Freeform 15"/>
              <p:cNvSpPr>
                <a:spLocks/>
              </p:cNvSpPr>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8" name="Freeform 16"/>
              <p:cNvSpPr>
                <a:spLocks/>
              </p:cNvSpPr>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sp>
          <p:nvSpPr>
            <p:cNvPr id="23" name="椭圆 22"/>
            <p:cNvSpPr/>
            <p:nvPr/>
          </p:nvSpPr>
          <p:spPr>
            <a:xfrm>
              <a:off x="48059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smtClean="0">
                  <a:solidFill>
                    <a:srgbClr val="313D51"/>
                  </a:solidFill>
                  <a:latin typeface="Agency FB" panose="020B0503020202020204" pitchFamily="34" charset="0"/>
                </a:rPr>
                <a:t>1</a:t>
              </a:r>
              <a:endParaRPr lang="zh-CN" altLang="en-US" sz="2000" b="1" dirty="0">
                <a:solidFill>
                  <a:srgbClr val="313D51"/>
                </a:solidFill>
                <a:latin typeface="Agency FB" panose="020B0503020202020204" pitchFamily="34" charset="0"/>
              </a:endParaRPr>
            </a:p>
          </p:txBody>
        </p:sp>
        <p:sp>
          <p:nvSpPr>
            <p:cNvPr id="24" name="椭圆 23"/>
            <p:cNvSpPr/>
            <p:nvPr/>
          </p:nvSpPr>
          <p:spPr>
            <a:xfrm>
              <a:off x="69014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smtClean="0">
                  <a:solidFill>
                    <a:srgbClr val="313D51"/>
                  </a:solidFill>
                  <a:latin typeface="Agency FB" panose="020B0503020202020204" pitchFamily="34" charset="0"/>
                </a:rPr>
                <a:t>2</a:t>
              </a:r>
              <a:endParaRPr lang="zh-CN" altLang="en-US" sz="2000" b="1" dirty="0">
                <a:solidFill>
                  <a:srgbClr val="313D51"/>
                </a:solidFill>
                <a:latin typeface="Agency FB" panose="020B0503020202020204" pitchFamily="34" charset="0"/>
              </a:endParaRPr>
            </a:p>
          </p:txBody>
        </p:sp>
        <p:sp>
          <p:nvSpPr>
            <p:cNvPr id="25" name="椭圆 24"/>
            <p:cNvSpPr/>
            <p:nvPr/>
          </p:nvSpPr>
          <p:spPr>
            <a:xfrm>
              <a:off x="4972686"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smtClean="0">
                  <a:solidFill>
                    <a:srgbClr val="313D51"/>
                  </a:solidFill>
                  <a:latin typeface="Agency FB" panose="020B0503020202020204" pitchFamily="34" charset="0"/>
                </a:rPr>
                <a:t>3</a:t>
              </a:r>
              <a:endParaRPr lang="zh-CN" altLang="en-US" sz="2000" b="1" dirty="0">
                <a:solidFill>
                  <a:srgbClr val="313D51"/>
                </a:solidFill>
                <a:latin typeface="Agency FB" panose="020B0503020202020204" pitchFamily="34" charset="0"/>
              </a:endParaRPr>
            </a:p>
          </p:txBody>
        </p:sp>
        <p:sp>
          <p:nvSpPr>
            <p:cNvPr id="26" name="椭圆 25"/>
            <p:cNvSpPr/>
            <p:nvPr/>
          </p:nvSpPr>
          <p:spPr>
            <a:xfrm>
              <a:off x="6749098"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smtClean="0">
                  <a:solidFill>
                    <a:srgbClr val="313D51"/>
                  </a:solidFill>
                  <a:latin typeface="Agency FB" panose="020B0503020202020204" pitchFamily="34" charset="0"/>
                </a:rPr>
                <a:t>4</a:t>
              </a:r>
              <a:endParaRPr lang="zh-CN" altLang="en-US" sz="2000" b="1" dirty="0">
                <a:solidFill>
                  <a:srgbClr val="313D51"/>
                </a:solidFill>
                <a:latin typeface="Agency FB" panose="020B0503020202020204" pitchFamily="34" charset="0"/>
              </a:endParaRPr>
            </a:p>
          </p:txBody>
        </p:sp>
        <p:sp>
          <p:nvSpPr>
            <p:cNvPr id="27" name="TextBox 28"/>
            <p:cNvSpPr txBox="1"/>
            <p:nvPr/>
          </p:nvSpPr>
          <p:spPr>
            <a:xfrm>
              <a:off x="677906"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28" name="TextBox 29"/>
            <p:cNvSpPr txBox="1"/>
            <p:nvPr/>
          </p:nvSpPr>
          <p:spPr>
            <a:xfrm>
              <a:off x="949777" y="242600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TextBox 28"/>
            <p:cNvSpPr txBox="1"/>
            <p:nvPr/>
          </p:nvSpPr>
          <p:spPr>
            <a:xfrm>
              <a:off x="9063957"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32" name="TextBox 29"/>
            <p:cNvSpPr txBox="1"/>
            <p:nvPr/>
          </p:nvSpPr>
          <p:spPr>
            <a:xfrm>
              <a:off x="7817616" y="2426005"/>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3" name="TextBox 28"/>
            <p:cNvSpPr txBox="1"/>
            <p:nvPr/>
          </p:nvSpPr>
          <p:spPr>
            <a:xfrm>
              <a:off x="677906" y="4256551"/>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34" name="TextBox 29"/>
            <p:cNvSpPr txBox="1"/>
            <p:nvPr/>
          </p:nvSpPr>
          <p:spPr>
            <a:xfrm>
              <a:off x="949777" y="487227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TextBox 28"/>
            <p:cNvSpPr txBox="1"/>
            <p:nvPr/>
          </p:nvSpPr>
          <p:spPr>
            <a:xfrm>
              <a:off x="9063957" y="4256548"/>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smtClean="0">
                  <a:solidFill>
                    <a:srgbClr val="313D51"/>
                  </a:solidFill>
                  <a:latin typeface="思源黑体" panose="020B0500000000000000" pitchFamily="34" charset="-122"/>
                  <a:ea typeface="思源黑体" panose="020B0500000000000000" pitchFamily="34" charset="-122"/>
                </a:rPr>
                <a:t>输入标题文本</a:t>
              </a:r>
              <a:endParaRPr lang="zh-CN" altLang="en-US" sz="2000" b="1" dirty="0">
                <a:solidFill>
                  <a:srgbClr val="313D51"/>
                </a:solidFill>
                <a:latin typeface="思源黑体" panose="020B0500000000000000" pitchFamily="34" charset="-122"/>
                <a:ea typeface="思源黑体" panose="020B0500000000000000" pitchFamily="34" charset="-122"/>
              </a:endParaRPr>
            </a:p>
          </p:txBody>
        </p:sp>
        <p:sp>
          <p:nvSpPr>
            <p:cNvPr id="36" name="TextBox 29"/>
            <p:cNvSpPr txBox="1"/>
            <p:nvPr/>
          </p:nvSpPr>
          <p:spPr>
            <a:xfrm>
              <a:off x="7817616" y="4872276"/>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40" name="直接连接符 39"/>
            <p:cNvCxnSpPr/>
            <p:nvPr/>
          </p:nvCxnSpPr>
          <p:spPr>
            <a:xfrm flipV="1">
              <a:off x="504332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10548"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10548"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47559"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23760"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4755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123647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7"/>
</p:tagLst>
</file>

<file path=ppt/tags/tag1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8"/>
</p:tagLst>
</file>

<file path=ppt/tags/tag1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9"/>
</p:tagLst>
</file>

<file path=ppt/tags/tag1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0"/>
</p:tagLst>
</file>

<file path=ppt/tags/tag1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4"/>
</p:tagLst>
</file>

<file path=ppt/tags/tag3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5"/>
</p:tagLst>
</file>

<file path=ppt/tags/tag3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6"/>
</p:tagLst>
</file>

<file path=ppt/tags/tag3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7"/>
</p:tagLst>
</file>

<file path=ppt/tags/tag3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8"/>
</p:tagLst>
</file>

<file path=ppt/tags/tag3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9"/>
</p:tagLst>
</file>

<file path=ppt/tags/tag3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1"/>
</p:tagLst>
</file>

<file path=ppt/tags/tag4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2"/>
</p:tagLst>
</file>

<file path=ppt/tags/tag4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3"/>
</p:tagLst>
</file>

<file path=ppt/tags/tag4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4"/>
</p:tagLst>
</file>

<file path=ppt/tags/tag4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5"/>
</p:tagLst>
</file>

<file path=ppt/tags/tag4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6"/>
</p:tagLst>
</file>

<file path=ppt/tags/tag4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7"/>
</p:tagLst>
</file>

<file path=ppt/tags/tag4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8"/>
</p:tagLst>
</file>

<file path=ppt/tags/tag4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9"/>
</p:tagLst>
</file>

<file path=ppt/tags/tag4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0"/>
</p:tagLst>
</file>

<file path=ppt/tags/tag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1"/>
</p:tagLst>
</file>

<file path=ppt/tags/tag5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2"/>
</p:tagLst>
</file>

<file path=ppt/tags/tag5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3"/>
</p:tagLst>
</file>

<file path=ppt/tags/tag5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4"/>
</p:tagLst>
</file>

<file path=ppt/tags/tag6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5"/>
</p:tagLst>
</file>

<file path=ppt/tags/tag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6"/>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Microsoft Office PowerPoint</Application>
  <PresentationFormat>宽屏</PresentationFormat>
  <Paragraphs>413</Paragraphs>
  <Slides>36</Slides>
  <Notes>35</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36</vt:i4>
      </vt:variant>
    </vt:vector>
  </HeadingPairs>
  <TitlesOfParts>
    <vt:vector size="53" baseType="lpstr">
      <vt:lpstr>Adobe 仿宋 Std R</vt:lpstr>
      <vt:lpstr>Meiryo</vt:lpstr>
      <vt:lpstr>方正兰亭黑_GBK</vt:lpstr>
      <vt:lpstr>思源黑体</vt:lpstr>
      <vt:lpstr>宋体</vt:lpstr>
      <vt:lpstr>微软雅黑</vt:lpstr>
      <vt:lpstr>微软雅黑 Light</vt:lpstr>
      <vt:lpstr>Agency FB</vt:lpstr>
      <vt:lpstr>Arial</vt:lpstr>
      <vt:lpstr>Calibri</vt:lpstr>
      <vt:lpstr>Calibri Light</vt:lpstr>
      <vt:lpstr>Impact</vt:lpstr>
      <vt:lpstr>Segoe UI</vt:lpstr>
      <vt:lpstr>Times New Roman</vt:lpstr>
      <vt:lpstr>Wingdings</vt:lpstr>
      <vt:lpstr>Office 主题</vt:lpstr>
      <vt:lpstr>Office Theme</vt:lpstr>
      <vt:lpstr>PowerPoint 演示文稿</vt:lpstr>
      <vt:lpstr>PowerPoint 演示文稿</vt:lpstr>
      <vt:lpstr>PowerPoint 演示文稿</vt:lpstr>
      <vt:lpstr>选题背景</vt:lpstr>
      <vt:lpstr>研究意义</vt:lpstr>
      <vt:lpstr>国外研究综述</vt:lpstr>
      <vt:lpstr>国内研究现状</vt:lpstr>
      <vt:lpstr>理论基础与文献综述</vt:lpstr>
      <vt:lpstr>主要创新点</vt:lpstr>
      <vt:lpstr>PowerPoint 演示文稿</vt:lpstr>
      <vt:lpstr>研究思路</vt:lpstr>
      <vt:lpstr>研究方法</vt:lpstr>
      <vt:lpstr>实验步骤</vt:lpstr>
      <vt:lpstr>可行性说明</vt:lpstr>
      <vt:lpstr>PowerPoint 演示文稿</vt:lpstr>
      <vt:lpstr>关键技术</vt:lpstr>
      <vt:lpstr>实践难点</vt:lpstr>
      <vt:lpstr>市场调研</vt:lpstr>
      <vt:lpstr>案例分析</vt:lpstr>
      <vt:lpstr>数据对比</vt:lpstr>
      <vt:lpstr>PowerPoint 演示文稿</vt:lpstr>
      <vt:lpstr>研究目标</vt:lpstr>
      <vt:lpstr>成果形式</vt:lpstr>
      <vt:lpstr>应用领域</vt:lpstr>
      <vt:lpstr>应用前景</vt:lpstr>
      <vt:lpstr>PowerPoint 演示文稿</vt:lpstr>
      <vt:lpstr>问题评估</vt:lpstr>
      <vt:lpstr>相关对策</vt:lpstr>
      <vt:lpstr>研究总结</vt:lpstr>
      <vt:lpstr>亮点与不足</vt:lpstr>
      <vt:lpstr>成绩与思考</vt:lpstr>
      <vt:lpstr>参考文献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2021-06-02T23:43:28Z</dcterms:modified>
</cp:coreProperties>
</file>