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20"/>
  </p:notesMasterIdLst>
  <p:sldIdLst>
    <p:sldId id="256" r:id="rId2"/>
    <p:sldId id="272" r:id="rId3"/>
    <p:sldId id="257" r:id="rId4"/>
    <p:sldId id="264" r:id="rId5"/>
    <p:sldId id="259" r:id="rId6"/>
    <p:sldId id="265" r:id="rId7"/>
    <p:sldId id="267" r:id="rId8"/>
    <p:sldId id="268" r:id="rId9"/>
    <p:sldId id="273" r:id="rId10"/>
    <p:sldId id="269" r:id="rId11"/>
    <p:sldId id="270" r:id="rId12"/>
    <p:sldId id="271" r:id="rId13"/>
    <p:sldId id="274" r:id="rId14"/>
    <p:sldId id="275" r:id="rId15"/>
    <p:sldId id="276" r:id="rId16"/>
    <p:sldId id="278" r:id="rId17"/>
    <p:sldId id="279" r:id="rId18"/>
    <p:sldId id="277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0120" autoAdjust="0"/>
  </p:normalViewPr>
  <p:slideViewPr>
    <p:cSldViewPr>
      <p:cViewPr varScale="1">
        <p:scale>
          <a:sx n="73" d="100"/>
          <a:sy n="73" d="100"/>
        </p:scale>
        <p:origin x="-20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F5E92E-2872-4418-8165-C103BA228BE8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3F643A7-2551-4602-9D31-84E25F4AD90C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itchFamily="34" charset="-122"/>
              <a:ea typeface="微软雅黑" pitchFamily="34" charset="-122"/>
            </a:rPr>
            <a:t>阻塞型</a:t>
          </a:r>
          <a:r>
            <a:rPr lang="en-US" altLang="zh-CN" sz="1800" b="1" dirty="0" smtClean="0">
              <a:latin typeface="微软雅黑" pitchFamily="34" charset="-122"/>
              <a:ea typeface="微软雅黑" pitchFamily="34" charset="-122"/>
            </a:rPr>
            <a:t>I/O</a:t>
          </a:r>
          <a:endParaRPr lang="zh-CN" altLang="en-US" sz="1800" b="1" dirty="0">
            <a:latin typeface="微软雅黑" pitchFamily="34" charset="-122"/>
            <a:ea typeface="微软雅黑" pitchFamily="34" charset="-122"/>
          </a:endParaRPr>
        </a:p>
      </dgm:t>
    </dgm:pt>
    <dgm:pt modelId="{3FF9B069-E871-4CED-8B65-6AB6C96678C3}" type="parTrans" cxnId="{8D5D1F30-79A0-4951-B5C4-37F701CB7719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27950C54-9FB9-4EF6-95C6-8D86AFD55CED}" type="sibTrans" cxnId="{8D5D1F30-79A0-4951-B5C4-37F701CB7719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11B104DA-954D-440F-A3F3-634C8008EC29}">
      <dgm:prSet phldrT="[文本]" custT="1"/>
      <dgm:spPr/>
      <dgm:t>
        <a:bodyPr/>
        <a:lstStyle/>
        <a:p>
          <a:r>
            <a:rPr lang="en-US" altLang="zh-CN" sz="1800" b="1" dirty="0" smtClean="0">
              <a:latin typeface="微软雅黑" pitchFamily="34" charset="-122"/>
              <a:ea typeface="微软雅黑" pitchFamily="34" charset="-122"/>
            </a:rPr>
            <a:t>1</a:t>
          </a:r>
          <a:r>
            <a:rPr lang="zh-CN" altLang="en-US" sz="1800" b="1" dirty="0" smtClean="0">
              <a:latin typeface="微软雅黑" pitchFamily="34" charset="-122"/>
              <a:ea typeface="微软雅黑" pitchFamily="34" charset="-122"/>
            </a:rPr>
            <a:t>客户连接</a:t>
          </a:r>
          <a:endParaRPr lang="en-US" altLang="zh-CN" sz="1800" b="1" dirty="0" smtClean="0">
            <a:latin typeface="微软雅黑" pitchFamily="34" charset="-122"/>
            <a:ea typeface="微软雅黑" pitchFamily="34" charset="-122"/>
          </a:endParaRPr>
        </a:p>
        <a:p>
          <a:r>
            <a:rPr lang="en-US" altLang="zh-CN" sz="1800" b="1" dirty="0" smtClean="0">
              <a:latin typeface="微软雅黑" pitchFamily="34" charset="-122"/>
              <a:ea typeface="微软雅黑" pitchFamily="34" charset="-122"/>
            </a:rPr>
            <a:t>1</a:t>
          </a:r>
          <a:r>
            <a:rPr lang="zh-CN" altLang="en-US" sz="1800" b="1" dirty="0" smtClean="0">
              <a:latin typeface="微软雅黑" pitchFamily="34" charset="-122"/>
              <a:ea typeface="微软雅黑" pitchFamily="34" charset="-122"/>
            </a:rPr>
            <a:t>线程</a:t>
          </a:r>
          <a:endParaRPr lang="zh-CN" altLang="en-US" sz="1800" b="1" dirty="0">
            <a:latin typeface="微软雅黑" pitchFamily="34" charset="-122"/>
            <a:ea typeface="微软雅黑" pitchFamily="34" charset="-122"/>
          </a:endParaRPr>
        </a:p>
      </dgm:t>
    </dgm:pt>
    <dgm:pt modelId="{CA5DB1F3-BBD5-454A-A0A6-DAF493DA7BC2}" type="parTrans" cxnId="{10C8D51D-CA7C-4B02-A00F-B032A8888D2D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0775391D-80E9-4AC9-8193-9AFF4BA9A43D}" type="sibTrans" cxnId="{10C8D51D-CA7C-4B02-A00F-B032A8888D2D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624A7D5D-8A32-41BE-A567-A8BB04FB08EB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itchFamily="34" charset="-122"/>
              <a:ea typeface="微软雅黑" pitchFamily="34" charset="-122"/>
            </a:rPr>
            <a:t>并发数受限</a:t>
          </a:r>
          <a:endParaRPr lang="en-US" altLang="zh-CN" sz="1800" b="1" dirty="0" smtClean="0">
            <a:latin typeface="微软雅黑" pitchFamily="34" charset="-122"/>
            <a:ea typeface="微软雅黑" pitchFamily="34" charset="-122"/>
          </a:endParaRPr>
        </a:p>
        <a:p>
          <a:r>
            <a:rPr lang="zh-CN" altLang="en-US" sz="1800" b="1" dirty="0" smtClean="0">
              <a:latin typeface="微软雅黑" pitchFamily="34" charset="-122"/>
              <a:ea typeface="微软雅黑" pitchFamily="34" charset="-122"/>
            </a:rPr>
            <a:t>数据传输性能低</a:t>
          </a:r>
          <a:endParaRPr lang="en-US" altLang="zh-CN" sz="1800" b="1" dirty="0" smtClean="0">
            <a:latin typeface="微软雅黑" pitchFamily="34" charset="-122"/>
            <a:ea typeface="微软雅黑" pitchFamily="34" charset="-122"/>
          </a:endParaRPr>
        </a:p>
        <a:p>
          <a:r>
            <a:rPr lang="en-US" altLang="zh-CN" sz="1800" b="1" dirty="0" smtClean="0">
              <a:latin typeface="微软雅黑" pitchFamily="34" charset="-122"/>
              <a:ea typeface="微软雅黑" pitchFamily="34" charset="-122"/>
            </a:rPr>
            <a:t>CPU</a:t>
          </a:r>
          <a:r>
            <a:rPr lang="zh-CN" altLang="en-US" sz="1800" b="1" dirty="0" smtClean="0">
              <a:latin typeface="微软雅黑" pitchFamily="34" charset="-122"/>
              <a:ea typeface="微软雅黑" pitchFamily="34" charset="-122"/>
            </a:rPr>
            <a:t>、</a:t>
          </a:r>
          <a:r>
            <a:rPr lang="en-US" altLang="zh-CN" sz="1800" b="1" dirty="0" smtClean="0">
              <a:latin typeface="微软雅黑" pitchFamily="34" charset="-122"/>
              <a:ea typeface="微软雅黑" pitchFamily="34" charset="-122"/>
            </a:rPr>
            <a:t>I/O</a:t>
          </a:r>
          <a:r>
            <a:rPr lang="zh-CN" altLang="en-US" sz="1800" b="1" dirty="0" smtClean="0">
              <a:latin typeface="微软雅黑" pitchFamily="34" charset="-122"/>
              <a:ea typeface="微软雅黑" pitchFamily="34" charset="-122"/>
            </a:rPr>
            <a:t>资源利用率低</a:t>
          </a:r>
          <a:endParaRPr lang="zh-CN" altLang="en-US" sz="1800" b="1" dirty="0">
            <a:latin typeface="微软雅黑" pitchFamily="34" charset="-122"/>
            <a:ea typeface="微软雅黑" pitchFamily="34" charset="-122"/>
          </a:endParaRPr>
        </a:p>
      </dgm:t>
    </dgm:pt>
    <dgm:pt modelId="{E2E5D428-7CA4-4615-87E3-4979D60D7039}" type="parTrans" cxnId="{E6F7F346-728B-4DC2-87DF-11937403D7C5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CCD6DC73-5952-45D5-BBFE-826F97DB15A3}" type="sibTrans" cxnId="{E6F7F346-728B-4DC2-87DF-11937403D7C5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73CEAAC2-746E-49DE-AB02-FEA2458B0EAB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itchFamily="34" charset="-122"/>
              <a:ea typeface="微软雅黑" pitchFamily="34" charset="-122"/>
            </a:rPr>
            <a:t>流传输</a:t>
          </a:r>
          <a:endParaRPr lang="zh-CN" altLang="en-US" sz="1800" b="1" dirty="0">
            <a:latin typeface="微软雅黑" pitchFamily="34" charset="-122"/>
            <a:ea typeface="微软雅黑" pitchFamily="34" charset="-122"/>
          </a:endParaRPr>
        </a:p>
      </dgm:t>
    </dgm:pt>
    <dgm:pt modelId="{938FDD07-FD78-4E89-BFBF-6AB0671E170B}" type="parTrans" cxnId="{C0A1FD47-8C08-4D00-9025-1AB09E034F5E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4430DF19-9277-49D9-93C4-368216142CCC}" type="sibTrans" cxnId="{C0A1FD47-8C08-4D00-9025-1AB09E034F5E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2763AB0A-5C48-402D-9C12-2AF09CEB1E17}" type="pres">
      <dgm:prSet presAssocID="{C9F5E92E-2872-4418-8165-C103BA228BE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1DCC9C3-7AF3-4CA5-AFEC-D103018532AA}" type="pres">
      <dgm:prSet presAssocID="{C9F5E92E-2872-4418-8165-C103BA228BE8}" presName="vNodes" presStyleCnt="0"/>
      <dgm:spPr/>
    </dgm:pt>
    <dgm:pt modelId="{48994D86-5807-4C68-8F56-020B390FE4B7}" type="pres">
      <dgm:prSet presAssocID="{63F643A7-2551-4602-9D31-84E25F4AD90C}" presName="node" presStyleLbl="node1" presStyleIdx="0" presStyleCnt="4" custScaleX="14669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F51CD3-6EC1-4C40-9467-26A3D87C6653}" type="pres">
      <dgm:prSet presAssocID="{27950C54-9FB9-4EF6-95C6-8D86AFD55CED}" presName="spacerT" presStyleCnt="0"/>
      <dgm:spPr/>
    </dgm:pt>
    <dgm:pt modelId="{4233559E-85E9-43F6-B8F7-242641C3D491}" type="pres">
      <dgm:prSet presAssocID="{27950C54-9FB9-4EF6-95C6-8D86AFD55CED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F262D8CC-9BBA-40A8-8A43-7F5D5269BC8A}" type="pres">
      <dgm:prSet presAssocID="{27950C54-9FB9-4EF6-95C6-8D86AFD55CED}" presName="spacerB" presStyleCnt="0"/>
      <dgm:spPr/>
    </dgm:pt>
    <dgm:pt modelId="{9F4FA73D-19A5-4621-9E28-50E6398341D3}" type="pres">
      <dgm:prSet presAssocID="{11B104DA-954D-440F-A3F3-634C8008EC29}" presName="node" presStyleLbl="node1" presStyleIdx="1" presStyleCnt="4" custScaleX="148602" custLinFactNeighborX="952" custLinFactNeighborY="-392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AF6325-C893-48C2-9078-0D4DA445E219}" type="pres">
      <dgm:prSet presAssocID="{0775391D-80E9-4AC9-8193-9AFF4BA9A43D}" presName="spacerT" presStyleCnt="0"/>
      <dgm:spPr/>
    </dgm:pt>
    <dgm:pt modelId="{C79056C9-5A80-4871-90C8-DFFB49EA3662}" type="pres">
      <dgm:prSet presAssocID="{0775391D-80E9-4AC9-8193-9AFF4BA9A43D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20A31488-7398-4E29-B0A5-629F341591D6}" type="pres">
      <dgm:prSet presAssocID="{0775391D-80E9-4AC9-8193-9AFF4BA9A43D}" presName="spacerB" presStyleCnt="0"/>
      <dgm:spPr/>
    </dgm:pt>
    <dgm:pt modelId="{A8AC0C39-1568-4AB6-BE78-29A24EF343A4}" type="pres">
      <dgm:prSet presAssocID="{73CEAAC2-746E-49DE-AB02-FEA2458B0EAB}" presName="node" presStyleLbl="node1" presStyleIdx="2" presStyleCnt="4" custScaleX="148602" custLinFactNeighborX="952" custLinFactNeighborY="-392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D62F0D-9F77-4EBD-AAAA-E5A3B66EA441}" type="pres">
      <dgm:prSet presAssocID="{C9F5E92E-2872-4418-8165-C103BA228BE8}" presName="sibTransLast" presStyleLbl="sibTrans2D1" presStyleIdx="2" presStyleCnt="3"/>
      <dgm:spPr/>
      <dgm:t>
        <a:bodyPr/>
        <a:lstStyle/>
        <a:p>
          <a:endParaRPr lang="zh-CN" altLang="en-US"/>
        </a:p>
      </dgm:t>
    </dgm:pt>
    <dgm:pt modelId="{452A88CA-C422-4B56-9E62-DC9AE7A86114}" type="pres">
      <dgm:prSet presAssocID="{C9F5E92E-2872-4418-8165-C103BA228BE8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E63A4A97-1278-4B19-9F15-464A2685876B}" type="pres">
      <dgm:prSet presAssocID="{C9F5E92E-2872-4418-8165-C103BA228BE8}" presName="lastNode" presStyleLbl="node1" presStyleIdx="3" presStyleCnt="4" custScaleX="188031" custLinFactNeighborX="-12750" custLinFactNeighborY="14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D5D1F30-79A0-4951-B5C4-37F701CB7719}" srcId="{C9F5E92E-2872-4418-8165-C103BA228BE8}" destId="{63F643A7-2551-4602-9D31-84E25F4AD90C}" srcOrd="0" destOrd="0" parTransId="{3FF9B069-E871-4CED-8B65-6AB6C96678C3}" sibTransId="{27950C54-9FB9-4EF6-95C6-8D86AFD55CED}"/>
    <dgm:cxn modelId="{279020B2-F1C9-4472-A6F2-F9EA8D0C14B6}" type="presOf" srcId="{4430DF19-9277-49D9-93C4-368216142CCC}" destId="{452A88CA-C422-4B56-9E62-DC9AE7A86114}" srcOrd="1" destOrd="0" presId="urn:microsoft.com/office/officeart/2005/8/layout/equation2"/>
    <dgm:cxn modelId="{10C8D51D-CA7C-4B02-A00F-B032A8888D2D}" srcId="{C9F5E92E-2872-4418-8165-C103BA228BE8}" destId="{11B104DA-954D-440F-A3F3-634C8008EC29}" srcOrd="1" destOrd="0" parTransId="{CA5DB1F3-BBD5-454A-A0A6-DAF493DA7BC2}" sibTransId="{0775391D-80E9-4AC9-8193-9AFF4BA9A43D}"/>
    <dgm:cxn modelId="{ACE4441B-5BA7-4A36-A52D-F4F45D7DEDE1}" type="presOf" srcId="{27950C54-9FB9-4EF6-95C6-8D86AFD55CED}" destId="{4233559E-85E9-43F6-B8F7-242641C3D491}" srcOrd="0" destOrd="0" presId="urn:microsoft.com/office/officeart/2005/8/layout/equation2"/>
    <dgm:cxn modelId="{620AFF47-A92D-4852-9520-559F9A0FE979}" type="presOf" srcId="{C9F5E92E-2872-4418-8165-C103BA228BE8}" destId="{2763AB0A-5C48-402D-9C12-2AF09CEB1E17}" srcOrd="0" destOrd="0" presId="urn:microsoft.com/office/officeart/2005/8/layout/equation2"/>
    <dgm:cxn modelId="{E6F7F346-728B-4DC2-87DF-11937403D7C5}" srcId="{C9F5E92E-2872-4418-8165-C103BA228BE8}" destId="{624A7D5D-8A32-41BE-A567-A8BB04FB08EB}" srcOrd="3" destOrd="0" parTransId="{E2E5D428-7CA4-4615-87E3-4979D60D7039}" sibTransId="{CCD6DC73-5952-45D5-BBFE-826F97DB15A3}"/>
    <dgm:cxn modelId="{C0A1FD47-8C08-4D00-9025-1AB09E034F5E}" srcId="{C9F5E92E-2872-4418-8165-C103BA228BE8}" destId="{73CEAAC2-746E-49DE-AB02-FEA2458B0EAB}" srcOrd="2" destOrd="0" parTransId="{938FDD07-FD78-4E89-BFBF-6AB0671E170B}" sibTransId="{4430DF19-9277-49D9-93C4-368216142CCC}"/>
    <dgm:cxn modelId="{D98C5474-E60F-49B9-8336-2F91F50D8913}" type="presOf" srcId="{0775391D-80E9-4AC9-8193-9AFF4BA9A43D}" destId="{C79056C9-5A80-4871-90C8-DFFB49EA3662}" srcOrd="0" destOrd="0" presId="urn:microsoft.com/office/officeart/2005/8/layout/equation2"/>
    <dgm:cxn modelId="{BBB66A44-C695-44E7-B037-7B058376E16D}" type="presOf" srcId="{11B104DA-954D-440F-A3F3-634C8008EC29}" destId="{9F4FA73D-19A5-4621-9E28-50E6398341D3}" srcOrd="0" destOrd="0" presId="urn:microsoft.com/office/officeart/2005/8/layout/equation2"/>
    <dgm:cxn modelId="{4AC200CA-9F2B-4E04-BA76-370EABBFCAC9}" type="presOf" srcId="{73CEAAC2-746E-49DE-AB02-FEA2458B0EAB}" destId="{A8AC0C39-1568-4AB6-BE78-29A24EF343A4}" srcOrd="0" destOrd="0" presId="urn:microsoft.com/office/officeart/2005/8/layout/equation2"/>
    <dgm:cxn modelId="{86898C0A-E392-4D94-A175-F145B59E2704}" type="presOf" srcId="{4430DF19-9277-49D9-93C4-368216142CCC}" destId="{08D62F0D-9F77-4EBD-AAAA-E5A3B66EA441}" srcOrd="0" destOrd="0" presId="urn:microsoft.com/office/officeart/2005/8/layout/equation2"/>
    <dgm:cxn modelId="{F7364C29-9530-46AD-9790-234F2A02C972}" type="presOf" srcId="{624A7D5D-8A32-41BE-A567-A8BB04FB08EB}" destId="{E63A4A97-1278-4B19-9F15-464A2685876B}" srcOrd="0" destOrd="0" presId="urn:microsoft.com/office/officeart/2005/8/layout/equation2"/>
    <dgm:cxn modelId="{C801FFD9-8F0D-450B-B8BA-162F366AE0A8}" type="presOf" srcId="{63F643A7-2551-4602-9D31-84E25F4AD90C}" destId="{48994D86-5807-4C68-8F56-020B390FE4B7}" srcOrd="0" destOrd="0" presId="urn:microsoft.com/office/officeart/2005/8/layout/equation2"/>
    <dgm:cxn modelId="{41AFB764-A658-4153-BAD6-66C3F6147D00}" type="presParOf" srcId="{2763AB0A-5C48-402D-9C12-2AF09CEB1E17}" destId="{51DCC9C3-7AF3-4CA5-AFEC-D103018532AA}" srcOrd="0" destOrd="0" presId="urn:microsoft.com/office/officeart/2005/8/layout/equation2"/>
    <dgm:cxn modelId="{6F7678B9-EF58-4847-A1D7-FE358FE892D6}" type="presParOf" srcId="{51DCC9C3-7AF3-4CA5-AFEC-D103018532AA}" destId="{48994D86-5807-4C68-8F56-020B390FE4B7}" srcOrd="0" destOrd="0" presId="urn:microsoft.com/office/officeart/2005/8/layout/equation2"/>
    <dgm:cxn modelId="{989E73B0-C21C-442D-B4BE-0DB9476BB04E}" type="presParOf" srcId="{51DCC9C3-7AF3-4CA5-AFEC-D103018532AA}" destId="{54F51CD3-6EC1-4C40-9467-26A3D87C6653}" srcOrd="1" destOrd="0" presId="urn:microsoft.com/office/officeart/2005/8/layout/equation2"/>
    <dgm:cxn modelId="{790F9548-BFD8-400C-82C8-E6A78541A2DD}" type="presParOf" srcId="{51DCC9C3-7AF3-4CA5-AFEC-D103018532AA}" destId="{4233559E-85E9-43F6-B8F7-242641C3D491}" srcOrd="2" destOrd="0" presId="urn:microsoft.com/office/officeart/2005/8/layout/equation2"/>
    <dgm:cxn modelId="{D5BF507A-0879-418A-848A-58A2DD2E0897}" type="presParOf" srcId="{51DCC9C3-7AF3-4CA5-AFEC-D103018532AA}" destId="{F262D8CC-9BBA-40A8-8A43-7F5D5269BC8A}" srcOrd="3" destOrd="0" presId="urn:microsoft.com/office/officeart/2005/8/layout/equation2"/>
    <dgm:cxn modelId="{ECF1C3B9-47AA-4780-8377-F59FCD60BDB9}" type="presParOf" srcId="{51DCC9C3-7AF3-4CA5-AFEC-D103018532AA}" destId="{9F4FA73D-19A5-4621-9E28-50E6398341D3}" srcOrd="4" destOrd="0" presId="urn:microsoft.com/office/officeart/2005/8/layout/equation2"/>
    <dgm:cxn modelId="{3A8C4EE0-1A1B-4911-9338-92BB429F48E6}" type="presParOf" srcId="{51DCC9C3-7AF3-4CA5-AFEC-D103018532AA}" destId="{D7AF6325-C893-48C2-9078-0D4DA445E219}" srcOrd="5" destOrd="0" presId="urn:microsoft.com/office/officeart/2005/8/layout/equation2"/>
    <dgm:cxn modelId="{4EF1F0D0-58E8-44C9-BAEB-87DE9F1F3068}" type="presParOf" srcId="{51DCC9C3-7AF3-4CA5-AFEC-D103018532AA}" destId="{C79056C9-5A80-4871-90C8-DFFB49EA3662}" srcOrd="6" destOrd="0" presId="urn:microsoft.com/office/officeart/2005/8/layout/equation2"/>
    <dgm:cxn modelId="{DFED032A-385F-4D41-B8AC-114B5237654D}" type="presParOf" srcId="{51DCC9C3-7AF3-4CA5-AFEC-D103018532AA}" destId="{20A31488-7398-4E29-B0A5-629F341591D6}" srcOrd="7" destOrd="0" presId="urn:microsoft.com/office/officeart/2005/8/layout/equation2"/>
    <dgm:cxn modelId="{0E3DBA6D-BF64-4F5E-B470-B97B51BD126D}" type="presParOf" srcId="{51DCC9C3-7AF3-4CA5-AFEC-D103018532AA}" destId="{A8AC0C39-1568-4AB6-BE78-29A24EF343A4}" srcOrd="8" destOrd="0" presId="urn:microsoft.com/office/officeart/2005/8/layout/equation2"/>
    <dgm:cxn modelId="{0AE8C164-3A05-4F4B-B027-031624133DB8}" type="presParOf" srcId="{2763AB0A-5C48-402D-9C12-2AF09CEB1E17}" destId="{08D62F0D-9F77-4EBD-AAAA-E5A3B66EA441}" srcOrd="1" destOrd="0" presId="urn:microsoft.com/office/officeart/2005/8/layout/equation2"/>
    <dgm:cxn modelId="{EBDE66F0-1781-4FA7-B1F6-FD37A7BA8296}" type="presParOf" srcId="{08D62F0D-9F77-4EBD-AAAA-E5A3B66EA441}" destId="{452A88CA-C422-4B56-9E62-DC9AE7A86114}" srcOrd="0" destOrd="0" presId="urn:microsoft.com/office/officeart/2005/8/layout/equation2"/>
    <dgm:cxn modelId="{F5450B8D-A3D6-45A4-BC5B-C50623CE90CE}" type="presParOf" srcId="{2763AB0A-5C48-402D-9C12-2AF09CEB1E17}" destId="{E63A4A97-1278-4B19-9F15-464A2685876B}" srcOrd="2" destOrd="0" presId="urn:microsoft.com/office/officeart/2005/8/layout/equation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F5E92E-2872-4418-8165-C103BA228BE8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3F643A7-2551-4602-9D31-84E25F4AD90C}">
      <dgm:prSet phldrT="[文本]"/>
      <dgm:spPr/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非阻塞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3FF9B069-E871-4CED-8B65-6AB6C96678C3}" type="parTrans" cxnId="{8D5D1F30-79A0-4951-B5C4-37F701CB7719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27950C54-9FB9-4EF6-95C6-8D86AFD55CED}" type="sibTrans" cxnId="{8D5D1F30-79A0-4951-B5C4-37F701CB7719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11B104DA-954D-440F-A3F3-634C8008EC29}">
      <dgm:prSet phldrT="[文本]"/>
      <dgm:spPr/>
      <dgm:t>
        <a:bodyPr/>
        <a:lstStyle/>
        <a:p>
          <a:r>
            <a:rPr lang="en-US" altLang="zh-CN" b="1" dirty="0" smtClean="0">
              <a:latin typeface="微软雅黑" pitchFamily="34" charset="-122"/>
              <a:ea typeface="微软雅黑" pitchFamily="34" charset="-122"/>
            </a:rPr>
            <a:t>IO</a:t>
          </a:r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多路复用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CA5DB1F3-BBD5-454A-A0A6-DAF493DA7BC2}" type="parTrans" cxnId="{10C8D51D-CA7C-4B02-A00F-B032A8888D2D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0775391D-80E9-4AC9-8193-9AFF4BA9A43D}" type="sibTrans" cxnId="{10C8D51D-CA7C-4B02-A00F-B032A8888D2D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624A7D5D-8A32-41BE-A567-A8BB04FB08EB}">
      <dgm:prSet phldrT="[文本]" custT="1"/>
      <dgm:spPr/>
      <dgm:t>
        <a:bodyPr/>
        <a:lstStyle/>
        <a:p>
          <a:r>
            <a:rPr lang="en-US" altLang="zh-CN" sz="1800" b="1" dirty="0" smtClean="0">
              <a:latin typeface="微软雅黑" pitchFamily="34" charset="-122"/>
              <a:ea typeface="微软雅黑" pitchFamily="34" charset="-122"/>
            </a:rPr>
            <a:t>client</a:t>
          </a:r>
          <a:r>
            <a:rPr lang="zh-CN" altLang="en-US" sz="1800" b="1" dirty="0" smtClean="0">
              <a:latin typeface="微软雅黑" pitchFamily="34" charset="-122"/>
              <a:ea typeface="微软雅黑" pitchFamily="34" charset="-122"/>
            </a:rPr>
            <a:t>并发数更高</a:t>
          </a:r>
          <a:endParaRPr lang="en-US" altLang="zh-CN" sz="1800" b="1" dirty="0" smtClean="0">
            <a:latin typeface="微软雅黑" pitchFamily="34" charset="-122"/>
            <a:ea typeface="微软雅黑" pitchFamily="34" charset="-122"/>
          </a:endParaRPr>
        </a:p>
        <a:p>
          <a:r>
            <a:rPr lang="en-US" altLang="zh-CN" sz="1800" b="1" dirty="0" smtClean="0">
              <a:latin typeface="微软雅黑" pitchFamily="34" charset="-122"/>
              <a:ea typeface="微软雅黑" pitchFamily="34" charset="-122"/>
            </a:rPr>
            <a:t>CPU</a:t>
          </a:r>
          <a:r>
            <a:rPr lang="zh-CN" altLang="en-US" sz="1800" b="1" dirty="0" smtClean="0">
              <a:latin typeface="微软雅黑" pitchFamily="34" charset="-122"/>
              <a:ea typeface="微软雅黑" pitchFamily="34" charset="-122"/>
            </a:rPr>
            <a:t>、</a:t>
          </a:r>
          <a:r>
            <a:rPr lang="en-US" altLang="zh-CN" sz="1800" b="1" dirty="0" smtClean="0">
              <a:latin typeface="微软雅黑" pitchFamily="34" charset="-122"/>
              <a:ea typeface="微软雅黑" pitchFamily="34" charset="-122"/>
            </a:rPr>
            <a:t>I/O</a:t>
          </a:r>
          <a:r>
            <a:rPr lang="zh-CN" altLang="en-US" sz="1800" b="1" dirty="0" smtClean="0">
              <a:latin typeface="微软雅黑" pitchFamily="34" charset="-122"/>
              <a:ea typeface="微软雅黑" pitchFamily="34" charset="-122"/>
            </a:rPr>
            <a:t>资源利用率高</a:t>
          </a:r>
          <a:endParaRPr lang="en-US" altLang="zh-CN" sz="1800" b="1" dirty="0" smtClean="0">
            <a:latin typeface="微软雅黑" pitchFamily="34" charset="-122"/>
            <a:ea typeface="微软雅黑" pitchFamily="34" charset="-122"/>
          </a:endParaRPr>
        </a:p>
        <a:p>
          <a:r>
            <a:rPr lang="zh-CN" altLang="en-US" sz="1800" b="1" dirty="0" smtClean="0">
              <a:latin typeface="微软雅黑" pitchFamily="34" charset="-122"/>
              <a:ea typeface="微软雅黑" pitchFamily="34" charset="-122"/>
            </a:rPr>
            <a:t>性能较大提升</a:t>
          </a:r>
          <a:endParaRPr lang="zh-CN" altLang="en-US" sz="1800" b="1" dirty="0">
            <a:latin typeface="微软雅黑" pitchFamily="34" charset="-122"/>
            <a:ea typeface="微软雅黑" pitchFamily="34" charset="-122"/>
          </a:endParaRPr>
        </a:p>
      </dgm:t>
    </dgm:pt>
    <dgm:pt modelId="{E2E5D428-7CA4-4615-87E3-4979D60D7039}" type="parTrans" cxnId="{E6F7F346-728B-4DC2-87DF-11937403D7C5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CCD6DC73-5952-45D5-BBFE-826F97DB15A3}" type="sibTrans" cxnId="{E6F7F346-728B-4DC2-87DF-11937403D7C5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6BB71D43-60F8-4026-A578-84FEFADB1AC7}">
      <dgm:prSet phldrT="[文本]"/>
      <dgm:spPr/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块传输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078E74AB-D917-40A7-82B1-C579237A1F59}" type="parTrans" cxnId="{3298FCF2-2EB8-47E7-A6F1-7DF42F873ED8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31F94B57-EDB3-4228-9B33-B17E49AEE5DF}" type="sibTrans" cxnId="{3298FCF2-2EB8-47E7-A6F1-7DF42F873ED8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4C46EE2A-7F7A-4D95-AB78-CFD51049D23B}" type="pres">
      <dgm:prSet presAssocID="{C9F5E92E-2872-4418-8165-C103BA228BE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4A4F4C4-5E8F-428F-9E29-EE69BD9B739D}" type="pres">
      <dgm:prSet presAssocID="{C9F5E92E-2872-4418-8165-C103BA228BE8}" presName="vNodes" presStyleCnt="0"/>
      <dgm:spPr/>
    </dgm:pt>
    <dgm:pt modelId="{A55832FC-96FE-4BE8-8A4B-A79F10FCF4E2}" type="pres">
      <dgm:prSet presAssocID="{63F643A7-2551-4602-9D31-84E25F4AD90C}" presName="node" presStyleLbl="node1" presStyleIdx="0" presStyleCnt="4" custScaleX="15080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C97310-BB8A-4521-83EF-DE69F8FD8430}" type="pres">
      <dgm:prSet presAssocID="{27950C54-9FB9-4EF6-95C6-8D86AFD55CED}" presName="spacerT" presStyleCnt="0"/>
      <dgm:spPr/>
    </dgm:pt>
    <dgm:pt modelId="{4FD53A02-042E-40AB-8CC0-58A095DF5DFF}" type="pres">
      <dgm:prSet presAssocID="{27950C54-9FB9-4EF6-95C6-8D86AFD55CED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4FBA2807-6CBE-4142-864E-76C1EA5EE935}" type="pres">
      <dgm:prSet presAssocID="{27950C54-9FB9-4EF6-95C6-8D86AFD55CED}" presName="spacerB" presStyleCnt="0"/>
      <dgm:spPr/>
    </dgm:pt>
    <dgm:pt modelId="{679746D1-8889-41CE-B672-274AEED1D575}" type="pres">
      <dgm:prSet presAssocID="{11B104DA-954D-440F-A3F3-634C8008EC29}" presName="node" presStyleLbl="node1" presStyleIdx="1" presStyleCnt="4" custScaleX="13760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D4B154-02B8-484F-9A98-98524871770F}" type="pres">
      <dgm:prSet presAssocID="{0775391D-80E9-4AC9-8193-9AFF4BA9A43D}" presName="spacerT" presStyleCnt="0"/>
      <dgm:spPr/>
    </dgm:pt>
    <dgm:pt modelId="{02E9A587-4E61-4957-9368-36F421689543}" type="pres">
      <dgm:prSet presAssocID="{0775391D-80E9-4AC9-8193-9AFF4BA9A43D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068C4211-0523-4C8C-85F6-072EB8DA7DDE}" type="pres">
      <dgm:prSet presAssocID="{0775391D-80E9-4AC9-8193-9AFF4BA9A43D}" presName="spacerB" presStyleCnt="0"/>
      <dgm:spPr/>
    </dgm:pt>
    <dgm:pt modelId="{D8131356-834E-49BD-B869-6DFACEECE4EC}" type="pres">
      <dgm:prSet presAssocID="{6BB71D43-60F8-4026-A578-84FEFADB1AC7}" presName="node" presStyleLbl="node1" presStyleIdx="2" presStyleCnt="4" custScaleX="13760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E6D732-F69E-4D3B-9F17-587A6D0E0CE0}" type="pres">
      <dgm:prSet presAssocID="{C9F5E92E-2872-4418-8165-C103BA228BE8}" presName="sibTransLast" presStyleLbl="sibTrans2D1" presStyleIdx="2" presStyleCnt="3"/>
      <dgm:spPr/>
      <dgm:t>
        <a:bodyPr/>
        <a:lstStyle/>
        <a:p>
          <a:endParaRPr lang="zh-CN" altLang="en-US"/>
        </a:p>
      </dgm:t>
    </dgm:pt>
    <dgm:pt modelId="{B29B85AD-B266-496C-A86D-04DC603E0096}" type="pres">
      <dgm:prSet presAssocID="{C9F5E92E-2872-4418-8165-C103BA228BE8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6295AE53-AD08-408E-B78E-9573D7DB4667}" type="pres">
      <dgm:prSet presAssocID="{C9F5E92E-2872-4418-8165-C103BA228BE8}" presName="lastNode" presStyleLbl="node1" presStyleIdx="3" presStyleCnt="4" custScaleX="18400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5248924-5374-411E-A5FE-D0FDFA147181}" type="presOf" srcId="{11B104DA-954D-440F-A3F3-634C8008EC29}" destId="{679746D1-8889-41CE-B672-274AEED1D575}" srcOrd="0" destOrd="0" presId="urn:microsoft.com/office/officeart/2005/8/layout/equation2"/>
    <dgm:cxn modelId="{B32BDDE1-649C-4EC8-B990-025CE2925324}" type="presOf" srcId="{C9F5E92E-2872-4418-8165-C103BA228BE8}" destId="{4C46EE2A-7F7A-4D95-AB78-CFD51049D23B}" srcOrd="0" destOrd="0" presId="urn:microsoft.com/office/officeart/2005/8/layout/equation2"/>
    <dgm:cxn modelId="{CAD104BB-2572-4AE0-B844-A0C773A53AB8}" type="presOf" srcId="{31F94B57-EDB3-4228-9B33-B17E49AEE5DF}" destId="{B29B85AD-B266-496C-A86D-04DC603E0096}" srcOrd="1" destOrd="0" presId="urn:microsoft.com/office/officeart/2005/8/layout/equation2"/>
    <dgm:cxn modelId="{89A60A62-0028-45FE-AA88-AD32ED26A457}" type="presOf" srcId="{624A7D5D-8A32-41BE-A567-A8BB04FB08EB}" destId="{6295AE53-AD08-408E-B78E-9573D7DB4667}" srcOrd="0" destOrd="0" presId="urn:microsoft.com/office/officeart/2005/8/layout/equation2"/>
    <dgm:cxn modelId="{E6F7F346-728B-4DC2-87DF-11937403D7C5}" srcId="{C9F5E92E-2872-4418-8165-C103BA228BE8}" destId="{624A7D5D-8A32-41BE-A567-A8BB04FB08EB}" srcOrd="3" destOrd="0" parTransId="{E2E5D428-7CA4-4615-87E3-4979D60D7039}" sibTransId="{CCD6DC73-5952-45D5-BBFE-826F97DB15A3}"/>
    <dgm:cxn modelId="{A50D8AB8-191B-41C7-BDAA-7E662304521E}" type="presOf" srcId="{6BB71D43-60F8-4026-A578-84FEFADB1AC7}" destId="{D8131356-834E-49BD-B869-6DFACEECE4EC}" srcOrd="0" destOrd="0" presId="urn:microsoft.com/office/officeart/2005/8/layout/equation2"/>
    <dgm:cxn modelId="{64D44C6B-A942-4DF2-92A6-9527D3BA081D}" type="presOf" srcId="{31F94B57-EDB3-4228-9B33-B17E49AEE5DF}" destId="{88E6D732-F69E-4D3B-9F17-587A6D0E0CE0}" srcOrd="0" destOrd="0" presId="urn:microsoft.com/office/officeart/2005/8/layout/equation2"/>
    <dgm:cxn modelId="{AE4DBB08-69B5-47C8-BD88-FBF44C1E1E30}" type="presOf" srcId="{0775391D-80E9-4AC9-8193-9AFF4BA9A43D}" destId="{02E9A587-4E61-4957-9368-36F421689543}" srcOrd="0" destOrd="0" presId="urn:microsoft.com/office/officeart/2005/8/layout/equation2"/>
    <dgm:cxn modelId="{8D5D1F30-79A0-4951-B5C4-37F701CB7719}" srcId="{C9F5E92E-2872-4418-8165-C103BA228BE8}" destId="{63F643A7-2551-4602-9D31-84E25F4AD90C}" srcOrd="0" destOrd="0" parTransId="{3FF9B069-E871-4CED-8B65-6AB6C96678C3}" sibTransId="{27950C54-9FB9-4EF6-95C6-8D86AFD55CED}"/>
    <dgm:cxn modelId="{3298FCF2-2EB8-47E7-A6F1-7DF42F873ED8}" srcId="{C9F5E92E-2872-4418-8165-C103BA228BE8}" destId="{6BB71D43-60F8-4026-A578-84FEFADB1AC7}" srcOrd="2" destOrd="0" parTransId="{078E74AB-D917-40A7-82B1-C579237A1F59}" sibTransId="{31F94B57-EDB3-4228-9B33-B17E49AEE5DF}"/>
    <dgm:cxn modelId="{10C8D51D-CA7C-4B02-A00F-B032A8888D2D}" srcId="{C9F5E92E-2872-4418-8165-C103BA228BE8}" destId="{11B104DA-954D-440F-A3F3-634C8008EC29}" srcOrd="1" destOrd="0" parTransId="{CA5DB1F3-BBD5-454A-A0A6-DAF493DA7BC2}" sibTransId="{0775391D-80E9-4AC9-8193-9AFF4BA9A43D}"/>
    <dgm:cxn modelId="{502B421C-9FCB-4A10-9BC3-6A8C4E2D1F07}" type="presOf" srcId="{27950C54-9FB9-4EF6-95C6-8D86AFD55CED}" destId="{4FD53A02-042E-40AB-8CC0-58A095DF5DFF}" srcOrd="0" destOrd="0" presId="urn:microsoft.com/office/officeart/2005/8/layout/equation2"/>
    <dgm:cxn modelId="{01ABCD3B-AC5D-480A-947B-F9BEFCE3C0E6}" type="presOf" srcId="{63F643A7-2551-4602-9D31-84E25F4AD90C}" destId="{A55832FC-96FE-4BE8-8A4B-A79F10FCF4E2}" srcOrd="0" destOrd="0" presId="urn:microsoft.com/office/officeart/2005/8/layout/equation2"/>
    <dgm:cxn modelId="{9414248C-55A5-4B52-8D0C-8185C4D6A128}" type="presParOf" srcId="{4C46EE2A-7F7A-4D95-AB78-CFD51049D23B}" destId="{E4A4F4C4-5E8F-428F-9E29-EE69BD9B739D}" srcOrd="0" destOrd="0" presId="urn:microsoft.com/office/officeart/2005/8/layout/equation2"/>
    <dgm:cxn modelId="{F7EF5128-23B1-4DA9-9257-4056DF8C7067}" type="presParOf" srcId="{E4A4F4C4-5E8F-428F-9E29-EE69BD9B739D}" destId="{A55832FC-96FE-4BE8-8A4B-A79F10FCF4E2}" srcOrd="0" destOrd="0" presId="urn:microsoft.com/office/officeart/2005/8/layout/equation2"/>
    <dgm:cxn modelId="{7C5B1541-EBE2-4BC8-A676-9A685D41F07A}" type="presParOf" srcId="{E4A4F4C4-5E8F-428F-9E29-EE69BD9B739D}" destId="{6AC97310-BB8A-4521-83EF-DE69F8FD8430}" srcOrd="1" destOrd="0" presId="urn:microsoft.com/office/officeart/2005/8/layout/equation2"/>
    <dgm:cxn modelId="{C1D90441-0013-4772-82E9-F8DA880AA428}" type="presParOf" srcId="{E4A4F4C4-5E8F-428F-9E29-EE69BD9B739D}" destId="{4FD53A02-042E-40AB-8CC0-58A095DF5DFF}" srcOrd="2" destOrd="0" presId="urn:microsoft.com/office/officeart/2005/8/layout/equation2"/>
    <dgm:cxn modelId="{D9A0DBA6-BFDF-43D6-8728-DE2F667EB6F9}" type="presParOf" srcId="{E4A4F4C4-5E8F-428F-9E29-EE69BD9B739D}" destId="{4FBA2807-6CBE-4142-864E-76C1EA5EE935}" srcOrd="3" destOrd="0" presId="urn:microsoft.com/office/officeart/2005/8/layout/equation2"/>
    <dgm:cxn modelId="{BE32AC30-C933-4602-B163-2B5D68F58080}" type="presParOf" srcId="{E4A4F4C4-5E8F-428F-9E29-EE69BD9B739D}" destId="{679746D1-8889-41CE-B672-274AEED1D575}" srcOrd="4" destOrd="0" presId="urn:microsoft.com/office/officeart/2005/8/layout/equation2"/>
    <dgm:cxn modelId="{05B17E66-F11C-4F4E-8C37-B945A5066A4A}" type="presParOf" srcId="{E4A4F4C4-5E8F-428F-9E29-EE69BD9B739D}" destId="{96D4B154-02B8-484F-9A98-98524871770F}" srcOrd="5" destOrd="0" presId="urn:microsoft.com/office/officeart/2005/8/layout/equation2"/>
    <dgm:cxn modelId="{21308642-AFE7-4C87-AC6B-3398B9C6DC4E}" type="presParOf" srcId="{E4A4F4C4-5E8F-428F-9E29-EE69BD9B739D}" destId="{02E9A587-4E61-4957-9368-36F421689543}" srcOrd="6" destOrd="0" presId="urn:microsoft.com/office/officeart/2005/8/layout/equation2"/>
    <dgm:cxn modelId="{9070E257-4401-489D-AEDB-7E6CC906928B}" type="presParOf" srcId="{E4A4F4C4-5E8F-428F-9E29-EE69BD9B739D}" destId="{068C4211-0523-4C8C-85F6-072EB8DA7DDE}" srcOrd="7" destOrd="0" presId="urn:microsoft.com/office/officeart/2005/8/layout/equation2"/>
    <dgm:cxn modelId="{C35120AC-7DEC-48CB-B8D6-8898761A2539}" type="presParOf" srcId="{E4A4F4C4-5E8F-428F-9E29-EE69BD9B739D}" destId="{D8131356-834E-49BD-B869-6DFACEECE4EC}" srcOrd="8" destOrd="0" presId="urn:microsoft.com/office/officeart/2005/8/layout/equation2"/>
    <dgm:cxn modelId="{1B1DD024-2940-4BD2-A6A9-49D81C707FC8}" type="presParOf" srcId="{4C46EE2A-7F7A-4D95-AB78-CFD51049D23B}" destId="{88E6D732-F69E-4D3B-9F17-587A6D0E0CE0}" srcOrd="1" destOrd="0" presId="urn:microsoft.com/office/officeart/2005/8/layout/equation2"/>
    <dgm:cxn modelId="{88CAC1F5-D6A1-4127-8108-6497772A82AB}" type="presParOf" srcId="{88E6D732-F69E-4D3B-9F17-587A6D0E0CE0}" destId="{B29B85AD-B266-496C-A86D-04DC603E0096}" srcOrd="0" destOrd="0" presId="urn:microsoft.com/office/officeart/2005/8/layout/equation2"/>
    <dgm:cxn modelId="{415BFF9B-95BC-4F50-A8B2-3A31652ADD88}" type="presParOf" srcId="{4C46EE2A-7F7A-4D95-AB78-CFD51049D23B}" destId="{6295AE53-AD08-408E-B78E-9573D7DB4667}" srcOrd="2" destOrd="0" presId="urn:microsoft.com/office/officeart/2005/8/layout/equation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49F3E4-6E32-45D6-A7B1-6CA86152D391}" type="datetimeFigureOut">
              <a:rPr lang="zh-CN" altLang="en-US" smtClean="0"/>
              <a:pPr/>
              <a:t>2011-10-9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2E86BD-54E8-4081-AED7-70D3FC1C14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对</a:t>
            </a:r>
            <a:r>
              <a:rPr lang="zh-CN" altLang="en-US" dirty="0" smtClean="0"/>
              <a:t>比特性</a:t>
            </a:r>
            <a:endParaRPr lang="en-US" altLang="zh-CN" dirty="0" smtClean="0"/>
          </a:p>
          <a:p>
            <a:r>
              <a:rPr lang="zh-CN" altLang="en-US" dirty="0" smtClean="0"/>
              <a:t>实验验证</a:t>
            </a:r>
            <a:endParaRPr lang="en-US" altLang="zh-CN" dirty="0" smtClean="0"/>
          </a:p>
          <a:p>
            <a:r>
              <a:rPr lang="zh-CN" altLang="en-US" dirty="0" smtClean="0"/>
              <a:t>实现的</a:t>
            </a:r>
            <a:r>
              <a:rPr lang="en-US" altLang="zh-CN" dirty="0" smtClean="0"/>
              <a:t>NIO</a:t>
            </a:r>
            <a:r>
              <a:rPr lang="en-US" altLang="zh-CN" baseline="0" dirty="0" smtClean="0"/>
              <a:t> server</a:t>
            </a:r>
            <a:r>
              <a:rPr lang="zh-CN" altLang="en-US" baseline="0" dirty="0" smtClean="0"/>
              <a:t>模型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2E86BD-54E8-4081-AED7-70D3FC1C149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实验环境</a:t>
            </a:r>
            <a:endParaRPr lang="en-US" altLang="zh-CN" dirty="0" smtClean="0"/>
          </a:p>
          <a:p>
            <a:r>
              <a:rPr lang="zh-CN" altLang="en-US" dirty="0" smtClean="0"/>
              <a:t>分别</a:t>
            </a:r>
            <a:r>
              <a:rPr lang="zh-CN" altLang="en-US" dirty="0" smtClean="0"/>
              <a:t>用</a:t>
            </a:r>
            <a:r>
              <a:rPr lang="en-US" altLang="zh-CN" dirty="0" smtClean="0"/>
              <a:t>IO</a:t>
            </a:r>
            <a:r>
              <a:rPr lang="zh-CN" altLang="en-US" dirty="0" smtClean="0"/>
              <a:t>与</a:t>
            </a:r>
            <a:r>
              <a:rPr lang="en-US" altLang="zh-CN" dirty="0" smtClean="0"/>
              <a:t>NIO</a:t>
            </a:r>
            <a:r>
              <a:rPr lang="zh-CN" altLang="en-US" dirty="0" smtClean="0"/>
              <a:t>实现的具有同样处理逻辑的服务器端</a:t>
            </a:r>
            <a:r>
              <a:rPr lang="zh-CN" altLang="en-US" dirty="0" smtClean="0"/>
              <a:t>程序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横轴是按请求时间排序的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序列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纵轴是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请求完成时间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时间分布特点，</a:t>
            </a:r>
            <a:r>
              <a:rPr lang="en-US" altLang="zh-CN" dirty="0" smtClean="0"/>
              <a:t>NIO</a:t>
            </a:r>
            <a:r>
              <a:rPr lang="zh-CN" altLang="en-US" dirty="0" smtClean="0"/>
              <a:t>响应时间比较稳定，性能优于</a:t>
            </a:r>
            <a:r>
              <a:rPr lang="en-US" altLang="zh-CN" dirty="0" smtClean="0"/>
              <a:t>IO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2E86BD-54E8-4081-AED7-70D3FC1C149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关注服务器在高压力下的响应时间，可以根据实际对响应时间的要求来选择并发数</a:t>
            </a:r>
            <a:endParaRPr lang="en-US" altLang="zh-CN" dirty="0" smtClean="0"/>
          </a:p>
          <a:p>
            <a:r>
              <a:rPr lang="zh-CN" altLang="en-US" dirty="0" smtClean="0"/>
              <a:t>同时并发数的增多会加大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压力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2E86BD-54E8-4081-AED7-70D3FC1C149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每个服务进程占用</a:t>
            </a:r>
            <a:r>
              <a:rPr lang="en-US" altLang="zh-CN" dirty="0" smtClean="0"/>
              <a:t>20%</a:t>
            </a:r>
            <a:r>
              <a:rPr lang="zh-CN" altLang="en-US" dirty="0" smtClean="0"/>
              <a:t>左右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，考虑在此服务器上启动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个服务进程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2E86BD-54E8-4081-AED7-70D3FC1C149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2E86BD-54E8-4081-AED7-70D3FC1C149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0EEDD-DD7F-4F18-964E-6B2E2073701F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0EEDD-DD7F-4F18-964E-6B2E2073701F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Java </a:t>
            </a:r>
            <a:r>
              <a:rPr lang="zh-CN" altLang="en-US" dirty="0" smtClean="0"/>
              <a:t>标准</a:t>
            </a:r>
            <a:r>
              <a:rPr lang="en-US" altLang="zh-CN" dirty="0" smtClean="0"/>
              <a:t>IO </a:t>
            </a:r>
            <a:r>
              <a:rPr lang="zh-CN" altLang="en-US" dirty="0" smtClean="0"/>
              <a:t>与</a:t>
            </a:r>
            <a:r>
              <a:rPr lang="en-US" altLang="zh-CN" dirty="0" smtClean="0"/>
              <a:t>java NIO</a:t>
            </a:r>
            <a:r>
              <a:rPr lang="zh-CN" altLang="en-US" dirty="0" smtClean="0"/>
              <a:t>分别是指什么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2E86BD-54E8-4081-AED7-70D3FC1C149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数据在磁盘与应用程序之间传输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2E86BD-54E8-4081-AED7-70D3FC1C149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本地磁盘间的数据传输，由磁盘</a:t>
            </a:r>
            <a:r>
              <a:rPr lang="en-US" altLang="zh-CN" dirty="0" smtClean="0"/>
              <a:t>copy</a:t>
            </a:r>
            <a:r>
              <a:rPr lang="zh-CN" altLang="en-US" dirty="0" smtClean="0"/>
              <a:t>到应用程序中，再写回磁盘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StreamFileCopy</a:t>
            </a:r>
            <a:endParaRPr lang="zh-CN" altLang="en-US" dirty="0" smtClean="0"/>
          </a:p>
          <a:p>
            <a:pPr algn="l">
              <a:spcAft>
                <a:spcPts val="0"/>
              </a:spcAft>
            </a:pPr>
            <a:endParaRPr lang="en-US" dirty="0" smtClean="0"/>
          </a:p>
          <a:p>
            <a:pPr algn="l">
              <a:spcAft>
                <a:spcPts val="0"/>
              </a:spcAft>
            </a:pPr>
            <a:r>
              <a:rPr lang="en-US" dirty="0" err="1" smtClean="0"/>
              <a:t>NIO</a:t>
            </a:r>
            <a:r>
              <a:rPr lang="en-US" dirty="0" err="1" smtClean="0">
                <a:solidFill>
                  <a:srgbClr val="FF0000"/>
                </a:solidFill>
              </a:rPr>
              <a:t>FileCop</a:t>
            </a:r>
            <a:r>
              <a:rPr lang="en-US" dirty="0" err="1" smtClean="0"/>
              <a:t>y</a:t>
            </a:r>
            <a:endParaRPr lang="en-US" dirty="0" smtClean="0"/>
          </a:p>
          <a:p>
            <a:pPr algn="l">
              <a:spcAft>
                <a:spcPts val="0"/>
              </a:spcAft>
            </a:pPr>
            <a:r>
              <a:rPr lang="en-US" dirty="0" smtClean="0"/>
              <a:t>(</a:t>
            </a:r>
            <a:r>
              <a:rPr lang="en-US" dirty="0" err="1" smtClean="0"/>
              <a:t>FileChannel</a:t>
            </a:r>
            <a:r>
              <a:rPr lang="en-US" baseline="0" dirty="0" err="1" smtClean="0"/>
              <a:t>,buffer</a:t>
            </a:r>
            <a:r>
              <a:rPr lang="en-US" dirty="0" smtClean="0"/>
              <a:t>)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2E86BD-54E8-4081-AED7-70D3FC1C149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数据传输过程或者说是传输机制</a:t>
            </a:r>
            <a:endParaRPr lang="en-US" altLang="zh-CN" dirty="0" smtClean="0"/>
          </a:p>
          <a:p>
            <a:r>
              <a:rPr lang="zh-CN" altLang="en-US" dirty="0" smtClean="0"/>
              <a:t>用户想让数据从磁盘送到网络（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）中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IO</a:t>
            </a:r>
            <a:r>
              <a:rPr lang="zh-CN" altLang="en-US" dirty="0" smtClean="0"/>
              <a:t>：应用程序调用 </a:t>
            </a:r>
            <a:r>
              <a:rPr lang="en-US" altLang="zh-CN" dirty="0" smtClean="0">
                <a:sym typeface="Wingdings" pitchFamily="2" charset="2"/>
              </a:rPr>
              <a:t> </a:t>
            </a:r>
            <a:r>
              <a:rPr lang="zh-CN" altLang="en-US" dirty="0" smtClean="0">
                <a:sym typeface="Wingdings" pitchFamily="2" charset="2"/>
              </a:rPr>
              <a:t>系统调用</a:t>
            </a:r>
            <a:r>
              <a:rPr lang="en-US" altLang="zh-CN" dirty="0" err="1" smtClean="0">
                <a:sym typeface="Wingdings" pitchFamily="2" charset="2"/>
              </a:rPr>
              <a:t>readDMA</a:t>
            </a:r>
            <a:r>
              <a:rPr lang="en-US" altLang="zh-CN" dirty="0" smtClean="0">
                <a:sym typeface="Wingdings" pitchFamily="2" charset="2"/>
              </a:rPr>
              <a:t> </a:t>
            </a:r>
            <a:r>
              <a:rPr lang="zh-CN" altLang="en-US" dirty="0" smtClean="0">
                <a:sym typeface="Wingdings" pitchFamily="2" charset="2"/>
              </a:rPr>
              <a:t>复制数据到内核缓冲区</a:t>
            </a:r>
            <a:r>
              <a:rPr lang="en-US" altLang="zh-CN" dirty="0" smtClean="0">
                <a:sym typeface="Wingdings" pitchFamily="2" charset="2"/>
              </a:rPr>
              <a:t> CPU </a:t>
            </a:r>
            <a:r>
              <a:rPr lang="zh-CN" altLang="en-US" dirty="0" smtClean="0">
                <a:sym typeface="Wingdings" pitchFamily="2" charset="2"/>
              </a:rPr>
              <a:t>复制数据从内核缓冲区到用户</a:t>
            </a:r>
            <a:r>
              <a:rPr lang="zh-CN" altLang="en-US" baseline="0" dirty="0" smtClean="0">
                <a:sym typeface="Wingdings" pitchFamily="2" charset="2"/>
              </a:rPr>
              <a:t>缓冲区</a:t>
            </a:r>
            <a:r>
              <a:rPr lang="en-US" altLang="zh-CN" baseline="0" dirty="0" smtClean="0">
                <a:sym typeface="Wingdings" pitchFamily="2" charset="2"/>
              </a:rPr>
              <a:t> </a:t>
            </a:r>
            <a:r>
              <a:rPr lang="zh-CN" altLang="en-US" baseline="0" dirty="0" smtClean="0">
                <a:sym typeface="Wingdings" pitchFamily="2" charset="2"/>
              </a:rPr>
              <a:t>系统调用</a:t>
            </a:r>
            <a:r>
              <a:rPr lang="en-US" altLang="zh-CN" baseline="0" dirty="0" smtClean="0">
                <a:sym typeface="Wingdings" pitchFamily="2" charset="2"/>
              </a:rPr>
              <a:t>write user buffer </a:t>
            </a:r>
            <a:r>
              <a:rPr lang="zh-CN" altLang="en-US" baseline="0" dirty="0" smtClean="0">
                <a:sym typeface="Wingdings" pitchFamily="2" charset="2"/>
              </a:rPr>
              <a:t>到 </a:t>
            </a:r>
            <a:r>
              <a:rPr lang="en-US" altLang="zh-CN" baseline="0" dirty="0" smtClean="0">
                <a:sym typeface="Wingdings" pitchFamily="2" charset="2"/>
              </a:rPr>
              <a:t>socket buffer DMA</a:t>
            </a:r>
            <a:r>
              <a:rPr lang="zh-CN" altLang="en-US" baseline="0" dirty="0" smtClean="0">
                <a:sym typeface="Wingdings" pitchFamily="2" charset="2"/>
              </a:rPr>
              <a:t>将数据从</a:t>
            </a:r>
            <a:r>
              <a:rPr lang="en-US" altLang="zh-CN" baseline="0" dirty="0" smtClean="0">
                <a:sym typeface="Wingdings" pitchFamily="2" charset="2"/>
              </a:rPr>
              <a:t>socket buffer</a:t>
            </a:r>
            <a:r>
              <a:rPr lang="zh-CN" altLang="en-US" baseline="0" dirty="0" smtClean="0">
                <a:sym typeface="Wingdings" pitchFamily="2" charset="2"/>
              </a:rPr>
              <a:t>送到协议引擎，调用返回</a:t>
            </a:r>
          </a:p>
          <a:p>
            <a:endParaRPr lang="en-US" altLang="zh-CN" baseline="0" dirty="0" smtClean="0">
              <a:sym typeface="Wingdings" pitchFamily="2" charset="2"/>
            </a:endParaRPr>
          </a:p>
          <a:p>
            <a:r>
              <a:rPr lang="en-US" altLang="zh-CN" baseline="0" dirty="0" smtClean="0">
                <a:sym typeface="Wingdings" pitchFamily="2" charset="2"/>
              </a:rPr>
              <a:t>NIO</a:t>
            </a:r>
            <a:r>
              <a:rPr lang="zh-CN" altLang="en-US" baseline="0" dirty="0" smtClean="0">
                <a:sym typeface="Wingdings" pitchFamily="2" charset="2"/>
              </a:rPr>
              <a:t>高级</a:t>
            </a:r>
            <a:r>
              <a:rPr lang="en-US" altLang="zh-CN" baseline="0" dirty="0" smtClean="0">
                <a:sym typeface="Wingdings" pitchFamily="2" charset="2"/>
              </a:rPr>
              <a:t>IO</a:t>
            </a:r>
            <a:r>
              <a:rPr lang="zh-CN" altLang="en-US" baseline="0" dirty="0" smtClean="0">
                <a:sym typeface="Wingdings" pitchFamily="2" charset="2"/>
              </a:rPr>
              <a:t>函数：</a:t>
            </a:r>
            <a:r>
              <a:rPr lang="zh-CN" altLang="en-US" dirty="0" smtClean="0"/>
              <a:t>应用程序调用 </a:t>
            </a:r>
            <a:r>
              <a:rPr lang="en-US" altLang="zh-CN" dirty="0" smtClean="0">
                <a:sym typeface="Wingdings" pitchFamily="2" charset="2"/>
              </a:rPr>
              <a:t> </a:t>
            </a:r>
            <a:r>
              <a:rPr lang="zh-CN" altLang="en-US" dirty="0" smtClean="0">
                <a:sym typeface="Wingdings" pitchFamily="2" charset="2"/>
              </a:rPr>
              <a:t>系统调用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sendfile</a:t>
            </a:r>
            <a:r>
              <a:rPr lang="en-US" altLang="zh-CN" dirty="0" err="1" smtClean="0">
                <a:sym typeface="Wingdings" pitchFamily="2" charset="2"/>
              </a:rPr>
              <a:t>DMA</a:t>
            </a:r>
            <a:r>
              <a:rPr lang="en-US" altLang="zh-CN" dirty="0" smtClean="0">
                <a:sym typeface="Wingdings" pitchFamily="2" charset="2"/>
              </a:rPr>
              <a:t> </a:t>
            </a:r>
            <a:r>
              <a:rPr lang="zh-CN" altLang="en-US" dirty="0" smtClean="0">
                <a:sym typeface="Wingdings" pitchFamily="2" charset="2"/>
              </a:rPr>
              <a:t>复制数据到内核缓冲区</a:t>
            </a:r>
            <a:r>
              <a:rPr lang="en-US" altLang="zh-CN" dirty="0" smtClean="0">
                <a:sym typeface="Wingdings" pitchFamily="2" charset="2"/>
              </a:rPr>
              <a:t> CPU </a:t>
            </a:r>
            <a:r>
              <a:rPr lang="zh-CN" altLang="en-US" dirty="0" smtClean="0">
                <a:sym typeface="Wingdings" pitchFamily="2" charset="2"/>
              </a:rPr>
              <a:t>复制数据从内核缓冲区到</a:t>
            </a:r>
            <a:r>
              <a:rPr lang="en-US" altLang="zh-CN" dirty="0" smtClean="0">
                <a:sym typeface="Wingdings" pitchFamily="2" charset="2"/>
              </a:rPr>
              <a:t>socket</a:t>
            </a:r>
            <a:r>
              <a:rPr lang="zh-CN" altLang="en-US" baseline="0" dirty="0" smtClean="0">
                <a:sym typeface="Wingdings" pitchFamily="2" charset="2"/>
              </a:rPr>
              <a:t>缓冲区</a:t>
            </a:r>
            <a:r>
              <a:rPr lang="en-US" altLang="zh-CN" baseline="0" dirty="0" smtClean="0">
                <a:sym typeface="Wingdings" pitchFamily="2" charset="2"/>
              </a:rPr>
              <a:t>DMA</a:t>
            </a:r>
            <a:r>
              <a:rPr lang="zh-CN" altLang="en-US" baseline="0" dirty="0" smtClean="0">
                <a:sym typeface="Wingdings" pitchFamily="2" charset="2"/>
              </a:rPr>
              <a:t>将数据从</a:t>
            </a:r>
            <a:r>
              <a:rPr lang="en-US" altLang="zh-CN" baseline="0" dirty="0" smtClean="0">
                <a:sym typeface="Wingdings" pitchFamily="2" charset="2"/>
              </a:rPr>
              <a:t>socket buffer</a:t>
            </a:r>
            <a:r>
              <a:rPr lang="zh-CN" altLang="en-US" baseline="0" dirty="0" smtClean="0">
                <a:sym typeface="Wingdings" pitchFamily="2" charset="2"/>
              </a:rPr>
              <a:t>送到协议引擎，调用返回</a:t>
            </a:r>
            <a:endParaRPr lang="en-US" altLang="zh-CN" baseline="0" dirty="0" smtClean="0">
              <a:sym typeface="Wingdings" pitchFamily="2" charset="2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依赖底层操作系统对零拷贝的支持</a:t>
            </a:r>
            <a:endParaRPr lang="en-US" altLang="zh-CN" baseline="0" dirty="0" smtClean="0">
              <a:sym typeface="Wingdings" pitchFamily="2" charset="2"/>
            </a:endParaRPr>
          </a:p>
          <a:p>
            <a:endParaRPr lang="zh-CN" altLang="en-US" baseline="0" dirty="0" smtClean="0">
              <a:sym typeface="Wingdings" pitchFamily="2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2E86BD-54E8-4081-AED7-70D3FC1C149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运行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2.6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内核的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Linux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系统上执行示例程序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2E86BD-54E8-4081-AED7-70D3FC1C149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IO</a:t>
            </a:r>
            <a:r>
              <a:rPr lang="zh-CN" altLang="en-US" dirty="0" smtClean="0"/>
              <a:t>是阻塞的，一客户连接对应一线程，基于流的数据传输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2E86BD-54E8-4081-AED7-70D3FC1C149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非阻塞模式，线程执行过程中不再有阻塞</a:t>
            </a:r>
            <a:endParaRPr lang="en-US" altLang="zh-CN" dirty="0" smtClean="0"/>
          </a:p>
          <a:p>
            <a:r>
              <a:rPr lang="zh-CN" altLang="en-US" dirty="0" smtClean="0"/>
              <a:t>线程数跟客户连接数不再一一对应</a:t>
            </a:r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en-US" altLang="zh-CN" dirty="0" smtClean="0"/>
              <a:t>buffer</a:t>
            </a:r>
            <a:r>
              <a:rPr lang="zh-CN" altLang="en-US" dirty="0" smtClean="0"/>
              <a:t>数据传输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2E86BD-54E8-4081-AED7-70D3FC1C149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2E86BD-54E8-4081-AED7-70D3FC1C149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>
            <a:spLocks noChangeArrowheads="1"/>
          </p:cNvSpPr>
          <p:nvPr userDrawn="1"/>
        </p:nvSpPr>
        <p:spPr bwMode="auto">
          <a:xfrm>
            <a:off x="0" y="5486400"/>
            <a:ext cx="9144000" cy="1371600"/>
          </a:xfrm>
          <a:prstGeom prst="rect">
            <a:avLst/>
          </a:prstGeom>
          <a:solidFill>
            <a:srgbClr val="BFBFBF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nb-NO" altLang="zh-TW">
              <a:solidFill>
                <a:srgbClr val="FFFFFF"/>
              </a:solidFill>
              <a:latin typeface="Calibri" pitchFamily="34" charset="0"/>
              <a:ea typeface="PMingLiU" pitchFamily="18" charset="-120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93392145-7A9A-4AA1-A728-A971A31C62D6}" type="datetimeFigureOut">
              <a:rPr lang="zh-CN" altLang="en-US" smtClean="0"/>
              <a:pPr/>
              <a:t>2011-10-9</a:t>
            </a:fld>
            <a:endParaRPr lang="zh-CN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 algn="ctr">
              <a:defRPr b="0"/>
            </a:lvl1pPr>
          </a:lstStyle>
          <a:p>
            <a:endParaRPr lang="zh-CN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 algn="r">
              <a:defRPr/>
            </a:lvl1pPr>
          </a:lstStyle>
          <a:p>
            <a:fld id="{D18F8FA1-6E91-4674-ADDE-F935CE7C0FD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514600" y="5791200"/>
            <a:ext cx="4724400" cy="381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pic>
        <p:nvPicPr>
          <p:cNvPr id="9" name="Picture 3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798887" cy="194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 3"/>
          <p:cNvSpPr/>
          <p:nvPr userDrawn="1"/>
        </p:nvSpPr>
        <p:spPr bwMode="auto">
          <a:xfrm>
            <a:off x="7602538" y="3929066"/>
            <a:ext cx="1541462" cy="1541463"/>
          </a:xfrm>
          <a:prstGeom prst="gear9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 5"/>
          <p:cNvSpPr/>
          <p:nvPr userDrawn="1"/>
        </p:nvSpPr>
        <p:spPr bwMode="auto">
          <a:xfrm>
            <a:off x="6705600" y="3563941"/>
            <a:ext cx="1120775" cy="1120775"/>
          </a:xfrm>
          <a:prstGeom prst="gear6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2976" y="2643182"/>
            <a:ext cx="6929486" cy="914400"/>
          </a:xfrm>
        </p:spPr>
        <p:txBody>
          <a:bodyPr/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392145-7A9A-4AA1-A728-A971A31C62D6}" type="datetimeFigureOut">
              <a:rPr lang="zh-CN" altLang="en-US" smtClean="0"/>
              <a:pPr/>
              <a:t>2011-10-9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8F8FA1-6E91-4674-ADDE-F935CE7C0F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457200"/>
            <a:ext cx="2076450" cy="5562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392145-7A9A-4AA1-A728-A971A31C62D6}" type="datetimeFigureOut">
              <a:rPr lang="zh-CN" altLang="en-US" smtClean="0"/>
              <a:pPr/>
              <a:t>2011-10-9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8F8FA1-6E91-4674-ADDE-F935CE7C0F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5438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295400"/>
            <a:ext cx="8305800" cy="4724400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62000" y="6553200"/>
            <a:ext cx="1828800" cy="228600"/>
          </a:xfrm>
        </p:spPr>
        <p:txBody>
          <a:bodyPr/>
          <a:lstStyle>
            <a:lvl1pPr>
              <a:defRPr/>
            </a:lvl1pPr>
          </a:lstStyle>
          <a:p>
            <a:fld id="{93392145-7A9A-4AA1-A728-A971A31C62D6}" type="datetimeFigureOut">
              <a:rPr lang="zh-CN" altLang="en-US" smtClean="0"/>
              <a:pPr/>
              <a:t>2011-10-9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029200" y="62484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81400" y="66294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D18F8FA1-6E91-4674-ADDE-F935CE7C0F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392145-7A9A-4AA1-A728-A971A31C62D6}" type="datetimeFigureOut">
              <a:rPr lang="zh-CN" altLang="en-US" smtClean="0"/>
              <a:pPr/>
              <a:t>2011-10-9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8F8FA1-6E91-4674-ADDE-F935CE7C0F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392145-7A9A-4AA1-A728-A971A31C62D6}" type="datetimeFigureOut">
              <a:rPr lang="zh-CN" altLang="en-US" smtClean="0"/>
              <a:pPr/>
              <a:t>2011-10-9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8F8FA1-6E91-4674-ADDE-F935CE7C0F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0767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295400"/>
            <a:ext cx="40767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392145-7A9A-4AA1-A728-A971A31C62D6}" type="datetimeFigureOut">
              <a:rPr lang="zh-CN" altLang="en-US" smtClean="0"/>
              <a:pPr/>
              <a:t>2011-10-9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8F8FA1-6E91-4674-ADDE-F935CE7C0F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392145-7A9A-4AA1-A728-A971A31C62D6}" type="datetimeFigureOut">
              <a:rPr lang="zh-CN" altLang="en-US" smtClean="0"/>
              <a:pPr/>
              <a:t>2011-10-9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8F8FA1-6E91-4674-ADDE-F935CE7C0F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392145-7A9A-4AA1-A728-A971A31C62D6}" type="datetimeFigureOut">
              <a:rPr lang="zh-CN" altLang="en-US" smtClean="0"/>
              <a:pPr/>
              <a:t>2011-10-9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8F8FA1-6E91-4674-ADDE-F935CE7C0F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392145-7A9A-4AA1-A728-A971A31C62D6}" type="datetimeFigureOut">
              <a:rPr lang="zh-CN" altLang="en-US" smtClean="0"/>
              <a:pPr/>
              <a:t>2011-10-9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8F8FA1-6E91-4674-ADDE-F935CE7C0FD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5486400"/>
            <a:ext cx="9144000" cy="1371600"/>
          </a:xfrm>
          <a:prstGeom prst="rect">
            <a:avLst/>
          </a:prstGeom>
          <a:solidFill>
            <a:srgbClr val="BFBFBF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nb-NO" altLang="zh-TW">
              <a:solidFill>
                <a:srgbClr val="FFFFFF"/>
              </a:solidFill>
              <a:latin typeface="Calibri" pitchFamily="34" charset="0"/>
              <a:ea typeface="PMingLiU" pitchFamily="18" charset="-120"/>
            </a:endParaRPr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gray">
          <a:xfrm>
            <a:off x="874713" y="6264275"/>
            <a:ext cx="153828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r>
              <a:rPr lang="en-US" altLang="zh-TW" sz="1000">
                <a:solidFill>
                  <a:srgbClr val="171717"/>
                </a:solidFill>
                <a:latin typeface="Calibri" pitchFamily="34" charset="0"/>
                <a:ea typeface="PMingLiU" pitchFamily="18" charset="-120"/>
              </a:rPr>
              <a:t>Your own footer</a:t>
            </a:r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gray">
          <a:xfrm>
            <a:off x="6767513" y="6264275"/>
            <a:ext cx="153828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01688"/>
            <a:r>
              <a:rPr lang="en-US" altLang="zh-TW" sz="1000">
                <a:solidFill>
                  <a:srgbClr val="171717"/>
                </a:solidFill>
                <a:latin typeface="Calibri" pitchFamily="34" charset="0"/>
                <a:ea typeface="PMingLiU" pitchFamily="18" charset="-120"/>
              </a:rPr>
              <a:t>Your Logo</a:t>
            </a:r>
          </a:p>
        </p:txBody>
      </p:sp>
      <p:sp>
        <p:nvSpPr>
          <p:cNvPr id="8" name=" 3"/>
          <p:cNvSpPr/>
          <p:nvPr userDrawn="1"/>
        </p:nvSpPr>
        <p:spPr bwMode="auto">
          <a:xfrm>
            <a:off x="7602538" y="3929066"/>
            <a:ext cx="1541462" cy="1541463"/>
          </a:xfrm>
          <a:prstGeom prst="gear9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 5"/>
          <p:cNvSpPr/>
          <p:nvPr userDrawn="1"/>
        </p:nvSpPr>
        <p:spPr bwMode="auto">
          <a:xfrm>
            <a:off x="6705600" y="3563941"/>
            <a:ext cx="1120775" cy="1120775"/>
          </a:xfrm>
          <a:prstGeom prst="gear6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Rektangel 76"/>
          <p:cNvSpPr>
            <a:spLocks noChangeArrowheads="1"/>
          </p:cNvSpPr>
          <p:nvPr userDrawn="1"/>
        </p:nvSpPr>
        <p:spPr bwMode="auto">
          <a:xfrm>
            <a:off x="1676400" y="5562600"/>
            <a:ext cx="2435225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sz="1300" b="1" noProof="1">
                <a:latin typeface="Calibri" pitchFamily="34" charset="0"/>
                <a:ea typeface="PMingLiU" pitchFamily="18" charset="-120"/>
                <a:cs typeface="Arial" charset="0"/>
              </a:rPr>
              <a:t>Diversification</a:t>
            </a:r>
          </a:p>
        </p:txBody>
      </p:sp>
      <p:sp>
        <p:nvSpPr>
          <p:cNvPr id="11" name="Tekstboks 72"/>
          <p:cNvSpPr txBox="1">
            <a:spLocks noChangeArrowheads="1"/>
          </p:cNvSpPr>
          <p:nvPr userDrawn="1"/>
        </p:nvSpPr>
        <p:spPr bwMode="auto">
          <a:xfrm>
            <a:off x="1676400" y="5789613"/>
            <a:ext cx="6099175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100" dirty="0">
                <a:solidFill>
                  <a:srgbClr val="000000"/>
                </a:solidFill>
                <a:latin typeface="Calibri" pitchFamily="34" charset="0"/>
                <a:ea typeface="PMingLiU" pitchFamily="18" charset="-120"/>
              </a:rPr>
              <a:t>This is an example text. Example text. Go ahead and replace it with your own text. This is an example text. Replace it with your own text. </a:t>
            </a:r>
          </a:p>
          <a:p>
            <a:pPr algn="just"/>
            <a:endParaRPr lang="da-DK" altLang="zh-TW" sz="1100" dirty="0">
              <a:solidFill>
                <a:srgbClr val="000000"/>
              </a:solidFill>
              <a:latin typeface="Calibri" pitchFamily="34" charset="0"/>
              <a:ea typeface="PMingLiU" pitchFamily="18" charset="-12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392145-7A9A-4AA1-A728-A971A31C62D6}" type="datetimeFigureOut">
              <a:rPr lang="zh-CN" altLang="en-US" smtClean="0"/>
              <a:pPr/>
              <a:t>2011-10-9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8F8FA1-6E91-4674-ADDE-F935CE7C0F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392145-7A9A-4AA1-A728-A971A31C62D6}" type="datetimeFigureOut">
              <a:rPr lang="zh-CN" altLang="en-US" smtClean="0"/>
              <a:pPr/>
              <a:t>2011-10-9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8F8FA1-6E91-4674-ADDE-F935CE7C0F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0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685800" y="685800"/>
            <a:ext cx="8458200" cy="260350"/>
            <a:chOff x="2448" y="384"/>
            <a:chExt cx="3312" cy="212"/>
          </a:xfrm>
        </p:grpSpPr>
        <p:sp>
          <p:nvSpPr>
            <p:cNvPr id="1101" name="Rectangle 77"/>
            <p:cNvSpPr>
              <a:spLocks noChangeArrowheads="1"/>
            </p:cNvSpPr>
            <p:nvPr userDrawn="1"/>
          </p:nvSpPr>
          <p:spPr bwMode="gray">
            <a:xfrm>
              <a:off x="2448" y="384"/>
              <a:ext cx="3312" cy="96"/>
            </a:xfrm>
            <a:prstGeom prst="rect">
              <a:avLst/>
            </a:prstGeom>
            <a:gradFill rotWithShape="1">
              <a:gsLst>
                <a:gs pos="0">
                  <a:srgbClr val="969696">
                    <a:gamma/>
                    <a:tint val="0"/>
                    <a:invGamma/>
                    <a:alpha val="0"/>
                  </a:srgbClr>
                </a:gs>
                <a:gs pos="100000">
                  <a:srgbClr val="969696">
                    <a:alpha val="2700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2" name="Rectangle 78"/>
            <p:cNvSpPr>
              <a:spLocks noChangeArrowheads="1"/>
            </p:cNvSpPr>
            <p:nvPr userDrawn="1"/>
          </p:nvSpPr>
          <p:spPr bwMode="gray">
            <a:xfrm>
              <a:off x="2448" y="500"/>
              <a:ext cx="3312" cy="96"/>
            </a:xfrm>
            <a:prstGeom prst="rect">
              <a:avLst/>
            </a:prstGeom>
            <a:gradFill rotWithShape="1">
              <a:gsLst>
                <a:gs pos="0">
                  <a:srgbClr val="969696">
                    <a:gamma/>
                    <a:tint val="0"/>
                    <a:invGamma/>
                    <a:alpha val="0"/>
                  </a:srgbClr>
                </a:gs>
                <a:gs pos="100000">
                  <a:srgbClr val="969696">
                    <a:alpha val="2700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305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762000" y="6553200"/>
            <a:ext cx="182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ea typeface="宋体" pitchFamily="2" charset="-122"/>
              </a:defRPr>
            </a:lvl1pPr>
          </a:lstStyle>
          <a:p>
            <a:fld id="{93392145-7A9A-4AA1-A728-A971A31C62D6}" type="datetimeFigureOut">
              <a:rPr lang="zh-CN" altLang="en-US" smtClean="0"/>
              <a:pPr/>
              <a:t>2011-10-9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5029200" y="62484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bg1"/>
                </a:solidFill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3581400" y="66294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  <a:ea typeface="宋体" pitchFamily="2" charset="-122"/>
              </a:defRPr>
            </a:lvl1pPr>
          </a:lstStyle>
          <a:p>
            <a:fld id="{D18F8FA1-6E91-4674-ADDE-F935CE7C0FD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914400" y="457200"/>
            <a:ext cx="7543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grpSp>
        <p:nvGrpSpPr>
          <p:cNvPr id="3" name="Group 73"/>
          <p:cNvGrpSpPr>
            <a:grpSpLocks/>
          </p:cNvGrpSpPr>
          <p:nvPr/>
        </p:nvGrpSpPr>
        <p:grpSpPr bwMode="auto">
          <a:xfrm>
            <a:off x="360363" y="457200"/>
            <a:ext cx="533400" cy="609600"/>
            <a:chOff x="4128" y="1920"/>
            <a:chExt cx="1010" cy="1104"/>
          </a:xfrm>
        </p:grpSpPr>
        <p:sp>
          <p:nvSpPr>
            <p:cNvPr id="1093" name="Freeform 69"/>
            <p:cNvSpPr>
              <a:spLocks/>
            </p:cNvSpPr>
            <p:nvPr userDrawn="1"/>
          </p:nvSpPr>
          <p:spPr bwMode="gray">
            <a:xfrm>
              <a:off x="4128" y="1920"/>
              <a:ext cx="528" cy="5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2"/>
                </a:cxn>
                <a:cxn ang="0">
                  <a:pos x="340" y="530"/>
                </a:cxn>
                <a:cxn ang="0">
                  <a:pos x="528" y="528"/>
                </a:cxn>
                <a:cxn ang="0">
                  <a:pos x="528" y="336"/>
                </a:cxn>
                <a:cxn ang="0">
                  <a:pos x="196" y="0"/>
                </a:cxn>
                <a:cxn ang="0">
                  <a:pos x="0" y="0"/>
                </a:cxn>
              </a:cxnLst>
              <a:rect l="0" t="0" r="r" b="b"/>
              <a:pathLst>
                <a:path w="528" h="530">
                  <a:moveTo>
                    <a:pt x="0" y="0"/>
                  </a:moveTo>
                  <a:lnTo>
                    <a:pt x="0" y="192"/>
                  </a:lnTo>
                  <a:lnTo>
                    <a:pt x="340" y="530"/>
                  </a:lnTo>
                  <a:lnTo>
                    <a:pt x="528" y="528"/>
                  </a:lnTo>
                  <a:lnTo>
                    <a:pt x="528" y="336"/>
                  </a:lnTo>
                  <a:lnTo>
                    <a:pt x="1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4" name="Freeform 70"/>
            <p:cNvSpPr>
              <a:spLocks/>
            </p:cNvSpPr>
            <p:nvPr userDrawn="1"/>
          </p:nvSpPr>
          <p:spPr bwMode="gray">
            <a:xfrm rot="5400000">
              <a:off x="4129" y="2495"/>
              <a:ext cx="528" cy="5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2"/>
                </a:cxn>
                <a:cxn ang="0">
                  <a:pos x="340" y="530"/>
                </a:cxn>
                <a:cxn ang="0">
                  <a:pos x="528" y="528"/>
                </a:cxn>
                <a:cxn ang="0">
                  <a:pos x="528" y="336"/>
                </a:cxn>
                <a:cxn ang="0">
                  <a:pos x="196" y="0"/>
                </a:cxn>
                <a:cxn ang="0">
                  <a:pos x="0" y="0"/>
                </a:cxn>
              </a:cxnLst>
              <a:rect l="0" t="0" r="r" b="b"/>
              <a:pathLst>
                <a:path w="528" h="530">
                  <a:moveTo>
                    <a:pt x="0" y="0"/>
                  </a:moveTo>
                  <a:lnTo>
                    <a:pt x="0" y="192"/>
                  </a:lnTo>
                  <a:lnTo>
                    <a:pt x="340" y="530"/>
                  </a:lnTo>
                  <a:lnTo>
                    <a:pt x="528" y="528"/>
                  </a:lnTo>
                  <a:lnTo>
                    <a:pt x="528" y="336"/>
                  </a:lnTo>
                  <a:lnTo>
                    <a:pt x="1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5" name="Freeform 71"/>
            <p:cNvSpPr>
              <a:spLocks/>
            </p:cNvSpPr>
            <p:nvPr userDrawn="1"/>
          </p:nvSpPr>
          <p:spPr bwMode="gray">
            <a:xfrm>
              <a:off x="4608" y="1920"/>
              <a:ext cx="528" cy="5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2"/>
                </a:cxn>
                <a:cxn ang="0">
                  <a:pos x="340" y="530"/>
                </a:cxn>
                <a:cxn ang="0">
                  <a:pos x="528" y="528"/>
                </a:cxn>
                <a:cxn ang="0">
                  <a:pos x="528" y="336"/>
                </a:cxn>
                <a:cxn ang="0">
                  <a:pos x="196" y="0"/>
                </a:cxn>
                <a:cxn ang="0">
                  <a:pos x="0" y="0"/>
                </a:cxn>
              </a:cxnLst>
              <a:rect l="0" t="0" r="r" b="b"/>
              <a:pathLst>
                <a:path w="528" h="530">
                  <a:moveTo>
                    <a:pt x="0" y="0"/>
                  </a:moveTo>
                  <a:lnTo>
                    <a:pt x="0" y="192"/>
                  </a:lnTo>
                  <a:lnTo>
                    <a:pt x="340" y="530"/>
                  </a:lnTo>
                  <a:lnTo>
                    <a:pt x="528" y="528"/>
                  </a:lnTo>
                  <a:lnTo>
                    <a:pt x="528" y="336"/>
                  </a:lnTo>
                  <a:lnTo>
                    <a:pt x="1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" name="Freeform 72"/>
            <p:cNvSpPr>
              <a:spLocks/>
            </p:cNvSpPr>
            <p:nvPr userDrawn="1"/>
          </p:nvSpPr>
          <p:spPr bwMode="gray">
            <a:xfrm rot="5400000">
              <a:off x="4609" y="2495"/>
              <a:ext cx="528" cy="5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2"/>
                </a:cxn>
                <a:cxn ang="0">
                  <a:pos x="340" y="530"/>
                </a:cxn>
                <a:cxn ang="0">
                  <a:pos x="528" y="528"/>
                </a:cxn>
                <a:cxn ang="0">
                  <a:pos x="528" y="336"/>
                </a:cxn>
                <a:cxn ang="0">
                  <a:pos x="196" y="0"/>
                </a:cxn>
                <a:cxn ang="0">
                  <a:pos x="0" y="0"/>
                </a:cxn>
              </a:cxnLst>
              <a:rect l="0" t="0" r="r" b="b"/>
              <a:pathLst>
                <a:path w="528" h="530">
                  <a:moveTo>
                    <a:pt x="0" y="0"/>
                  </a:moveTo>
                  <a:lnTo>
                    <a:pt x="0" y="192"/>
                  </a:lnTo>
                  <a:lnTo>
                    <a:pt x="340" y="530"/>
                  </a:lnTo>
                  <a:lnTo>
                    <a:pt x="528" y="528"/>
                  </a:lnTo>
                  <a:lnTo>
                    <a:pt x="528" y="336"/>
                  </a:lnTo>
                  <a:lnTo>
                    <a:pt x="1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04" name="Text Box 80"/>
          <p:cNvSpPr txBox="1">
            <a:spLocks noChangeArrowheads="1"/>
          </p:cNvSpPr>
          <p:nvPr/>
        </p:nvSpPr>
        <p:spPr bwMode="gray">
          <a:xfrm>
            <a:off x="3352800" y="304800"/>
            <a:ext cx="5508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 sz="1400" b="1" dirty="0" err="1" smtClean="0">
                <a:solidFill>
                  <a:schemeClr val="bg2"/>
                </a:solidFill>
                <a:ea typeface="宋体" pitchFamily="2" charset="-122"/>
              </a:rPr>
              <a:t>startimes</a:t>
            </a:r>
            <a:endParaRPr lang="en-US" altLang="zh-CN" sz="1400" b="1" dirty="0">
              <a:solidFill>
                <a:schemeClr val="bg2"/>
              </a:solidFill>
              <a:ea typeface="宋体" pitchFamily="2" charset="-122"/>
            </a:endParaRPr>
          </a:p>
        </p:txBody>
      </p:sp>
      <p:sp>
        <p:nvSpPr>
          <p:cNvPr id="1106" name="Text Box 82"/>
          <p:cNvSpPr txBox="1">
            <a:spLocks noChangeArrowheads="1"/>
          </p:cNvSpPr>
          <p:nvPr/>
        </p:nvSpPr>
        <p:spPr bwMode="white">
          <a:xfrm>
            <a:off x="7848600" y="6172200"/>
            <a:ext cx="106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r>
              <a:rPr lang="en-US" altLang="zh-CN" sz="2000" b="1" i="1">
                <a:solidFill>
                  <a:schemeClr val="accent2"/>
                </a:solidFill>
                <a:ea typeface="宋体" pitchFamily="2" charset="-122"/>
              </a:rPr>
              <a:t>LOGO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5486400"/>
            <a:ext cx="9144000" cy="1371600"/>
          </a:xfrm>
          <a:prstGeom prst="rect">
            <a:avLst/>
          </a:prstGeom>
          <a:solidFill>
            <a:srgbClr val="BFBFBF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nb-NO" altLang="zh-TW">
              <a:solidFill>
                <a:srgbClr val="FFFFFF"/>
              </a:solidFill>
              <a:latin typeface="Calibri" pitchFamily="34" charset="0"/>
              <a:ea typeface="PMingLiU" pitchFamily="18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0C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bm.com/developerworks/cn/java/j-zerocopy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3200" dirty="0" smtClean="0">
                <a:latin typeface="华文行楷" pitchFamily="2" charset="-122"/>
                <a:ea typeface="华文行楷" pitchFamily="2" charset="-122"/>
              </a:rPr>
              <a:t>姚红伟</a:t>
            </a:r>
            <a:endParaRPr lang="en-US" altLang="zh-CN" sz="3200" dirty="0" smtClean="0">
              <a:latin typeface="华文行楷" pitchFamily="2" charset="-122"/>
              <a:ea typeface="华文行楷" pitchFamily="2" charset="-122"/>
            </a:endParaRPr>
          </a:p>
          <a:p>
            <a:r>
              <a:rPr lang="en-US" altLang="zh-CN" sz="2000" i="1" dirty="0" smtClean="0"/>
              <a:t>yaohw@startimes.com.cn</a:t>
            </a:r>
            <a:endParaRPr lang="zh-CN" altLang="en-US" sz="2000" i="1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28662" y="2571744"/>
            <a:ext cx="7391424" cy="9144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70C0"/>
                </a:solidFill>
                <a:latin typeface="Verdana" pitchFamily="34" charset="0"/>
                <a:ea typeface="幼圆" pitchFamily="49" charset="-122"/>
              </a:rPr>
              <a:t>Java NIO</a:t>
            </a:r>
            <a:r>
              <a:rPr lang="zh-CN" altLang="en-US" dirty="0" smtClean="0">
                <a:solidFill>
                  <a:srgbClr val="0070C0"/>
                </a:solidFill>
                <a:latin typeface="Verdana" pitchFamily="34" charset="0"/>
                <a:ea typeface="幼圆" pitchFamily="49" charset="-122"/>
              </a:rPr>
              <a:t>与普通</a:t>
            </a:r>
            <a:r>
              <a:rPr lang="en-US" altLang="zh-CN" dirty="0" smtClean="0">
                <a:solidFill>
                  <a:srgbClr val="0070C0"/>
                </a:solidFill>
                <a:latin typeface="Verdana" pitchFamily="34" charset="0"/>
                <a:ea typeface="幼圆" pitchFamily="49" charset="-122"/>
              </a:rPr>
              <a:t>IO</a:t>
            </a:r>
            <a:r>
              <a:rPr lang="zh-CN" altLang="en-US" dirty="0" smtClean="0">
                <a:solidFill>
                  <a:srgbClr val="0070C0"/>
                </a:solidFill>
                <a:latin typeface="Verdana" pitchFamily="34" charset="0"/>
                <a:ea typeface="幼圆" pitchFamily="49" charset="-122"/>
              </a:rPr>
              <a:t>对比研究</a:t>
            </a:r>
            <a:endParaRPr lang="zh-CN" altLang="en-US" dirty="0">
              <a:solidFill>
                <a:srgbClr val="0070C0"/>
              </a:solidFill>
              <a:latin typeface="Verdana" pitchFamily="34" charset="0"/>
              <a:ea typeface="幼圆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NIO Server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性能测试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14282" y="5643578"/>
            <a:ext cx="8229600" cy="1000132"/>
          </a:xfrm>
        </p:spPr>
        <p:txBody>
          <a:bodyPr>
            <a:normAutofit/>
          </a:bodyPr>
          <a:lstStyle/>
          <a:p>
            <a:pPr lvl="1">
              <a:buFont typeface="微软雅黑" pitchFamily="34" charset="-122"/>
              <a:buChar char="⊙"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服务端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</a:rPr>
              <a:t>个）：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Intel(R) Xeon(R) CPU X5660  @2.80GHz</a:t>
            </a: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</a:rPr>
              <a:t>核）</a:t>
            </a:r>
          </a:p>
          <a:p>
            <a:pPr lvl="1">
              <a:buFont typeface="微软雅黑" pitchFamily="34" charset="-122"/>
              <a:buChar char="⊙"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400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个客户端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并发连续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多次下载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7K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文件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14422"/>
            <a:ext cx="9144000" cy="4143404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单个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NIO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Server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并发性能测试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158" y="5643578"/>
            <a:ext cx="6215074" cy="1034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ü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并发数带来的响应时间的变化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ü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单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NIO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服务进程处理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900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并发时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占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20%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ü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单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NIO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服务进程处理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950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并发时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占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25%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285860"/>
            <a:ext cx="7929618" cy="4071966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高并发压力测试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4282" y="5643578"/>
            <a:ext cx="8786842" cy="1034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spcBef>
                <a:spcPct val="20000"/>
              </a:spcBef>
              <a:buFont typeface="微软雅黑" pitchFamily="34" charset="-122"/>
              <a:buChar char="⊙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服务器启动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个服务进程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spcBef>
                <a:spcPct val="20000"/>
              </a:spcBef>
              <a:buFont typeface="微软雅黑" pitchFamily="34" charset="-122"/>
              <a:buChar char="⊙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每个服务进程通过一个客户机给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900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个并发连接，共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3600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并发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spcBef>
                <a:spcPct val="20000"/>
              </a:spcBef>
              <a:buFont typeface="微软雅黑" pitchFamily="34" charset="-122"/>
              <a:buChar char="⊙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上图为一个客户机的统计结果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214422"/>
            <a:ext cx="7572428" cy="400052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NIO App Framework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743076"/>
            <a:ext cx="2686040" cy="368618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smtClean="0"/>
              <a:t>Mina</a:t>
            </a:r>
          </a:p>
          <a:p>
            <a:pPr>
              <a:lnSpc>
                <a:spcPct val="200000"/>
              </a:lnSpc>
            </a:pPr>
            <a:r>
              <a:rPr lang="en-US" altLang="zh-CN" dirty="0" err="1" smtClean="0"/>
              <a:t>Netty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Tomcat NIO</a:t>
            </a:r>
          </a:p>
        </p:txBody>
      </p:sp>
      <p:sp>
        <p:nvSpPr>
          <p:cNvPr id="6" name="矩形 5"/>
          <p:cNvSpPr/>
          <p:nvPr/>
        </p:nvSpPr>
        <p:spPr>
          <a:xfrm>
            <a:off x="3214678" y="2071678"/>
            <a:ext cx="57864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 </a:t>
            </a:r>
            <a:r>
              <a:rPr lang="zh-CN" altLang="en-US" dirty="0" smtClean="0">
                <a:latin typeface="Verdana" pitchFamily="34" charset="0"/>
                <a:ea typeface="华文楷体" pitchFamily="2" charset="-122"/>
              </a:rPr>
              <a:t>属</a:t>
            </a:r>
            <a:r>
              <a:rPr lang="en-US" altLang="zh-CN" dirty="0" smtClean="0">
                <a:latin typeface="Verdana" pitchFamily="34" charset="0"/>
                <a:ea typeface="华文楷体" pitchFamily="2" charset="-122"/>
              </a:rPr>
              <a:t>Apache </a:t>
            </a:r>
            <a:r>
              <a:rPr lang="zh-CN" altLang="en-US" dirty="0" smtClean="0">
                <a:latin typeface="Verdana" pitchFamily="34" charset="0"/>
                <a:ea typeface="华文楷体" pitchFamily="2" charset="-122"/>
              </a:rPr>
              <a:t>组织</a:t>
            </a:r>
            <a:endParaRPr lang="en-US" altLang="zh-CN" dirty="0" smtClean="0">
              <a:latin typeface="Verdana" pitchFamily="34" charset="0"/>
              <a:ea typeface="华文楷体" pitchFamily="2" charset="-122"/>
            </a:endParaRPr>
          </a:p>
          <a:p>
            <a:r>
              <a:rPr lang="zh-CN" altLang="en-US" dirty="0" smtClean="0">
                <a:latin typeface="Verdana" pitchFamily="34" charset="0"/>
                <a:ea typeface="华文楷体" pitchFamily="2" charset="-122"/>
              </a:rPr>
              <a:t>更高级的抽象，功能较复杂，提供</a:t>
            </a:r>
            <a:r>
              <a:rPr lang="en-US" altLang="zh-CN" dirty="0" smtClean="0"/>
              <a:t>filter chain</a:t>
            </a:r>
          </a:p>
        </p:txBody>
      </p:sp>
      <p:sp>
        <p:nvSpPr>
          <p:cNvPr id="7" name="矩形 6"/>
          <p:cNvSpPr/>
          <p:nvPr/>
        </p:nvSpPr>
        <p:spPr>
          <a:xfrm>
            <a:off x="3286116" y="3071810"/>
            <a:ext cx="58578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Verdana" pitchFamily="34" charset="0"/>
                <a:ea typeface="华文楷体" pitchFamily="2" charset="-122"/>
              </a:rPr>
              <a:t>属</a:t>
            </a:r>
            <a:r>
              <a:rPr lang="en-US" altLang="zh-CN" dirty="0" smtClean="0">
                <a:latin typeface="Verdana" pitchFamily="34" charset="0"/>
                <a:ea typeface="华文楷体" pitchFamily="2" charset="-122"/>
              </a:rPr>
              <a:t>JBOSS</a:t>
            </a:r>
          </a:p>
          <a:p>
            <a:r>
              <a:rPr lang="zh-CN" altLang="en-US" dirty="0" smtClean="0">
                <a:latin typeface="Verdana" pitchFamily="34" charset="0"/>
                <a:ea typeface="华文楷体" pitchFamily="2" charset="-122"/>
              </a:rPr>
              <a:t>使用灵活，</a:t>
            </a:r>
            <a:r>
              <a:rPr lang="en-US" altLang="en-US" dirty="0" err="1" smtClean="0">
                <a:latin typeface="Verdana" pitchFamily="34" charset="0"/>
                <a:ea typeface="华文楷体" pitchFamily="2" charset="-122"/>
              </a:rPr>
              <a:t>ioc</a:t>
            </a:r>
            <a:r>
              <a:rPr lang="zh-CN" altLang="en-US" dirty="0">
                <a:latin typeface="Verdana" pitchFamily="34" charset="0"/>
                <a:ea typeface="华文楷体" pitchFamily="2" charset="-122"/>
              </a:rPr>
              <a:t>容器</a:t>
            </a:r>
            <a:r>
              <a:rPr lang="zh-CN" altLang="en-US" dirty="0" smtClean="0">
                <a:latin typeface="Verdana" pitchFamily="34" charset="0"/>
                <a:ea typeface="华文楷体" pitchFamily="2" charset="-122"/>
              </a:rPr>
              <a:t>支持。版本更新迅速</a:t>
            </a:r>
            <a:endParaRPr lang="en-US" altLang="zh-CN" dirty="0" smtClean="0">
              <a:latin typeface="Verdana" pitchFamily="34" charset="0"/>
              <a:ea typeface="华文楷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86116" y="4000504"/>
            <a:ext cx="6000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Verdana" pitchFamily="34" charset="0"/>
                <a:ea typeface="华文楷体" pitchFamily="2" charset="-122"/>
              </a:rPr>
              <a:t>属</a:t>
            </a:r>
            <a:r>
              <a:rPr lang="en-US" altLang="zh-CN" dirty="0" smtClean="0">
                <a:latin typeface="Verdana" pitchFamily="34" charset="0"/>
                <a:ea typeface="华文楷体" pitchFamily="2" charset="-122"/>
              </a:rPr>
              <a:t>Apache Tomcat </a:t>
            </a:r>
          </a:p>
          <a:p>
            <a:r>
              <a:rPr lang="zh-CN" altLang="en-US" dirty="0" smtClean="0">
                <a:latin typeface="Verdana" pitchFamily="34" charset="0"/>
                <a:ea typeface="华文楷体" pitchFamily="2" charset="-122"/>
              </a:rPr>
              <a:t>接收和发送数据时使用</a:t>
            </a:r>
            <a:r>
              <a:rPr lang="en-US" altLang="zh-CN" dirty="0" smtClean="0">
                <a:latin typeface="Verdana" pitchFamily="34" charset="0"/>
                <a:ea typeface="华文楷体" pitchFamily="2" charset="-122"/>
              </a:rPr>
              <a:t>NIO </a:t>
            </a:r>
            <a:r>
              <a:rPr lang="zh-CN" altLang="en-US" dirty="0" smtClean="0">
                <a:latin typeface="Verdana" pitchFamily="34" charset="0"/>
                <a:ea typeface="华文楷体" pitchFamily="2" charset="-122"/>
              </a:rPr>
              <a:t>，</a:t>
            </a:r>
            <a:r>
              <a:rPr lang="en-US" altLang="zh-CN" dirty="0" err="1" smtClean="0">
                <a:latin typeface="Verdana" pitchFamily="34" charset="0"/>
                <a:ea typeface="华文楷体" pitchFamily="2" charset="-122"/>
              </a:rPr>
              <a:t>servlet</a:t>
            </a:r>
            <a:r>
              <a:rPr lang="zh-CN" altLang="en-US" dirty="0" smtClean="0">
                <a:latin typeface="Verdana" pitchFamily="34" charset="0"/>
                <a:ea typeface="华文楷体" pitchFamily="2" charset="-122"/>
              </a:rPr>
              <a:t>处理使用普通</a:t>
            </a:r>
            <a:r>
              <a:rPr lang="en-US" altLang="zh-CN" dirty="0" smtClean="0">
                <a:latin typeface="Verdana" pitchFamily="34" charset="0"/>
                <a:ea typeface="华文楷体" pitchFamily="2" charset="-122"/>
              </a:rPr>
              <a:t>IO</a:t>
            </a:r>
          </a:p>
        </p:txBody>
      </p:sp>
      <p:sp>
        <p:nvSpPr>
          <p:cNvPr id="10" name="矩形 9"/>
          <p:cNvSpPr/>
          <p:nvPr/>
        </p:nvSpPr>
        <p:spPr>
          <a:xfrm>
            <a:off x="1285852" y="5786454"/>
            <a:ext cx="6572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使用框架通常带来灵活性降低，维护难度加大，性能损耗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3489" name="Object 1"/>
          <p:cNvGraphicFramePr>
            <a:graphicFrameLocks noChangeAspect="1"/>
          </p:cNvGraphicFramePr>
          <p:nvPr/>
        </p:nvGraphicFramePr>
        <p:xfrm>
          <a:off x="1785918" y="428604"/>
          <a:ext cx="6786610" cy="6933878"/>
        </p:xfrm>
        <a:graphic>
          <a:graphicData uri="http://schemas.openxmlformats.org/presentationml/2006/ole">
            <p:oleObj spid="_x0000_s1026" name="Visio" r:id="rId4" imgW="7661894" imgH="7820431" progId="Visio.Drawing.11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285720" y="1214422"/>
            <a:ext cx="642942" cy="421484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atin typeface="Verdana" pitchFamily="34" charset="0"/>
                <a:ea typeface="楷体_GB2312" pitchFamily="49" charset="-122"/>
              </a:rPr>
              <a:t>目前设计的</a:t>
            </a:r>
            <a:r>
              <a:rPr lang="en-US" altLang="zh-CN" sz="1600" b="1" dirty="0" smtClean="0">
                <a:latin typeface="Verdana" pitchFamily="34" charset="0"/>
                <a:ea typeface="楷体_GB2312" pitchFamily="49" charset="-122"/>
              </a:rPr>
              <a:t>NIO</a:t>
            </a:r>
            <a:r>
              <a:rPr lang="zh-CN" altLang="en-US" sz="2400" b="1" dirty="0" smtClean="0">
                <a:latin typeface="Verdana" pitchFamily="34" charset="0"/>
                <a:ea typeface="楷体_GB2312" pitchFamily="49" charset="-122"/>
              </a:rPr>
              <a:t>服务器模型</a:t>
            </a:r>
            <a:endParaRPr lang="zh-CN" altLang="en-US" sz="2400" b="1" dirty="0">
              <a:latin typeface="Verdana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Verdana" pitchFamily="34" charset="0"/>
                <a:ea typeface="楷体_GB2312" pitchFamily="49" charset="-122"/>
              </a:rPr>
              <a:t>NIO Sever</a:t>
            </a:r>
            <a:r>
              <a:rPr lang="zh-CN" altLang="en-US" dirty="0" smtClean="0"/>
              <a:t>时序图</a:t>
            </a:r>
            <a:endParaRPr lang="zh-CN" altLang="en-US" dirty="0"/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0" y="1071546"/>
          <a:ext cx="9164219" cy="5572164"/>
        </p:xfrm>
        <a:graphic>
          <a:graphicData uri="http://schemas.openxmlformats.org/presentationml/2006/ole">
            <p:oleObj spid="_x0000_s2050" name="Visio" r:id="rId4" imgW="9264818" imgH="5346061" progId="Visio.Drawing.11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此</a:t>
            </a:r>
            <a:r>
              <a:rPr lang="en-US" altLang="zh-CN" dirty="0" smtClean="0"/>
              <a:t>NIO server</a:t>
            </a:r>
            <a:r>
              <a:rPr lang="zh-CN" altLang="en-US" dirty="0" smtClean="0"/>
              <a:t>模型如何使用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071546"/>
            <a:ext cx="4048124" cy="490526"/>
          </a:xfrm>
        </p:spPr>
        <p:txBody>
          <a:bodyPr/>
          <a:lstStyle/>
          <a:p>
            <a:pPr>
              <a:buNone/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代码组织形式如下：</a:t>
            </a: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500174"/>
            <a:ext cx="2543175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2285992"/>
            <a:ext cx="38862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内容占位符 2"/>
          <p:cNvSpPr txBox="1">
            <a:spLocks/>
          </p:cNvSpPr>
          <p:nvPr/>
        </p:nvSpPr>
        <p:spPr bwMode="auto">
          <a:xfrm>
            <a:off x="4500562" y="1071546"/>
            <a:ext cx="4048124" cy="490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关键的三个类：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9" name="Rectangle 93"/>
          <p:cNvSpPr/>
          <p:nvPr/>
        </p:nvSpPr>
        <p:spPr>
          <a:xfrm>
            <a:off x="0" y="5286388"/>
            <a:ext cx="9144000" cy="15716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0" name="Rektangel 76"/>
          <p:cNvSpPr>
            <a:spLocks noChangeArrowheads="1"/>
          </p:cNvSpPr>
          <p:nvPr/>
        </p:nvSpPr>
        <p:spPr bwMode="auto">
          <a:xfrm>
            <a:off x="928662" y="5357826"/>
            <a:ext cx="3429024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1100" b="1" noProof="1" smtClean="0">
                <a:solidFill>
                  <a:srgbClr val="FFFFFF"/>
                </a:solidFill>
                <a:latin typeface="Calibri" pitchFamily="34" charset="0"/>
                <a:cs typeface="Arial" charset="0"/>
              </a:rPr>
              <a:t>第一步：</a:t>
            </a:r>
            <a:endParaRPr lang="en-US" altLang="zh-CN" sz="1100" b="1" noProof="1" smtClean="0">
              <a:solidFill>
                <a:srgbClr val="FFFFFF"/>
              </a:solidFill>
              <a:latin typeface="Calibri" pitchFamily="34" charset="0"/>
              <a:cs typeface="Arial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1100" noProof="1" smtClean="0">
                <a:solidFill>
                  <a:srgbClr val="FFFFFF"/>
                </a:solidFill>
                <a:latin typeface="Calibri" pitchFamily="34" charset="0"/>
                <a:cs typeface="Arial" charset="0"/>
              </a:rPr>
              <a:t>继承</a:t>
            </a:r>
            <a:r>
              <a:rPr lang="en-US" altLang="zh-CN" sz="1100" noProof="1" smtClean="0">
                <a:solidFill>
                  <a:srgbClr val="FFFFFF"/>
                </a:solidFill>
                <a:latin typeface="Calibri" pitchFamily="34" charset="0"/>
                <a:cs typeface="Arial" charset="0"/>
              </a:rPr>
              <a:t>ReadHandler</a:t>
            </a:r>
            <a:r>
              <a:rPr lang="zh-CN" altLang="en-US" sz="1100" noProof="1" smtClean="0">
                <a:solidFill>
                  <a:srgbClr val="FFFFFF"/>
                </a:solidFill>
                <a:latin typeface="Calibri" pitchFamily="34" charset="0"/>
                <a:cs typeface="Arial" charset="0"/>
              </a:rPr>
              <a:t>实现</a:t>
            </a:r>
            <a:r>
              <a:rPr lang="en-US" altLang="zh-CN" sz="1100" noProof="1" smtClean="0">
                <a:solidFill>
                  <a:srgbClr val="FFFFFF"/>
                </a:solidFill>
                <a:latin typeface="Calibri" pitchFamily="34" charset="0"/>
                <a:cs typeface="Arial" charset="0"/>
              </a:rPr>
              <a:t>parseData</a:t>
            </a:r>
            <a:r>
              <a:rPr lang="zh-CN" altLang="en-US" sz="1100" noProof="1" smtClean="0">
                <a:solidFill>
                  <a:srgbClr val="FFFFFF"/>
                </a:solidFill>
                <a:latin typeface="Calibri" pitchFamily="34" charset="0"/>
                <a:cs typeface="Arial" charset="0"/>
              </a:rPr>
              <a:t>方法（请求数据解析方式）</a:t>
            </a:r>
            <a:endParaRPr lang="en-US" altLang="zh-CN" sz="1100" noProof="1" smtClean="0">
              <a:solidFill>
                <a:srgbClr val="FFFFFF"/>
              </a:solidFill>
              <a:latin typeface="Calibri" pitchFamily="34" charset="0"/>
              <a:cs typeface="Arial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1100" noProof="1" smtClean="0">
                <a:solidFill>
                  <a:srgbClr val="FFFFFF"/>
                </a:solidFill>
                <a:latin typeface="Calibri" pitchFamily="34" charset="0"/>
                <a:cs typeface="Arial" charset="0"/>
              </a:rPr>
              <a:t>继承</a:t>
            </a:r>
            <a:r>
              <a:rPr lang="en-US" altLang="zh-CN" sz="1100" noProof="1" smtClean="0">
                <a:solidFill>
                  <a:srgbClr val="FFFFFF"/>
                </a:solidFill>
                <a:latin typeface="Calibri" pitchFamily="34" charset="0"/>
                <a:cs typeface="Arial" charset="0"/>
              </a:rPr>
              <a:t>ProcessHandler</a:t>
            </a:r>
            <a:r>
              <a:rPr lang="zh-CN" altLang="en-US" sz="1100" noProof="1" smtClean="0">
                <a:solidFill>
                  <a:srgbClr val="FFFFFF"/>
                </a:solidFill>
                <a:latin typeface="Calibri" pitchFamily="34" charset="0"/>
                <a:cs typeface="Arial" charset="0"/>
              </a:rPr>
              <a:t>实现</a:t>
            </a:r>
            <a:r>
              <a:rPr lang="en-US" altLang="zh-CN" sz="1100" noProof="1" smtClean="0">
                <a:solidFill>
                  <a:srgbClr val="FFFFFF"/>
                </a:solidFill>
                <a:latin typeface="Calibri" pitchFamily="34" charset="0"/>
                <a:cs typeface="Arial" charset="0"/>
              </a:rPr>
              <a:t>process</a:t>
            </a:r>
            <a:r>
              <a:rPr lang="zh-CN" altLang="en-US" sz="1100" noProof="1" smtClean="0">
                <a:solidFill>
                  <a:srgbClr val="FFFFFF"/>
                </a:solidFill>
                <a:latin typeface="Calibri" pitchFamily="34" charset="0"/>
                <a:cs typeface="Arial" charset="0"/>
              </a:rPr>
              <a:t>方法（业务逻辑处理）</a:t>
            </a:r>
            <a:endParaRPr lang="en-US" altLang="zh-CN" sz="1100" noProof="1" smtClean="0">
              <a:solidFill>
                <a:srgbClr val="FFFFFF"/>
              </a:solidFill>
              <a:latin typeface="Calibri" pitchFamily="34" charset="0"/>
              <a:cs typeface="Arial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1100" noProof="1" smtClean="0">
                <a:solidFill>
                  <a:srgbClr val="FFFFFF"/>
                </a:solidFill>
                <a:latin typeface="Calibri" pitchFamily="34" charset="0"/>
                <a:cs typeface="Arial" charset="0"/>
              </a:rPr>
              <a:t>继承</a:t>
            </a:r>
            <a:r>
              <a:rPr lang="en-US" altLang="zh-CN" sz="1100" noProof="1" smtClean="0">
                <a:solidFill>
                  <a:srgbClr val="FFFFFF"/>
                </a:solidFill>
                <a:latin typeface="Calibri" pitchFamily="34" charset="0"/>
                <a:cs typeface="Arial" charset="0"/>
              </a:rPr>
              <a:t>SendHandler</a:t>
            </a:r>
            <a:r>
              <a:rPr lang="zh-CN" altLang="en-US" sz="1100" noProof="1" smtClean="0">
                <a:solidFill>
                  <a:srgbClr val="FFFFFF"/>
                </a:solidFill>
                <a:latin typeface="Calibri" pitchFamily="34" charset="0"/>
                <a:cs typeface="Arial" charset="0"/>
              </a:rPr>
              <a:t>实现</a:t>
            </a:r>
            <a:r>
              <a:rPr lang="en-US" altLang="zh-CN" sz="1100" noProof="1" smtClean="0">
                <a:solidFill>
                  <a:srgbClr val="FFFFFF"/>
                </a:solidFill>
                <a:latin typeface="Calibri" pitchFamily="34" charset="0"/>
                <a:cs typeface="Arial" charset="0"/>
              </a:rPr>
              <a:t>getResponseData</a:t>
            </a:r>
            <a:r>
              <a:rPr lang="zh-CN" altLang="en-US" sz="1100" noProof="1" smtClean="0">
                <a:solidFill>
                  <a:srgbClr val="FFFFFF"/>
                </a:solidFill>
                <a:latin typeface="Calibri" pitchFamily="34" charset="0"/>
                <a:cs typeface="Arial" charset="0"/>
              </a:rPr>
              <a:t>方法（返回数据形式，支持简单数据和文件数据）</a:t>
            </a:r>
            <a:endParaRPr lang="da-DK" altLang="zh-CN" dirty="0">
              <a:solidFill>
                <a:srgbClr val="1E1C11"/>
              </a:solidFill>
              <a:latin typeface="Calibri" pitchFamily="34" charset="0"/>
            </a:endParaRPr>
          </a:p>
        </p:txBody>
      </p:sp>
      <p:grpSp>
        <p:nvGrpSpPr>
          <p:cNvPr id="11" name="Group 19"/>
          <p:cNvGrpSpPr>
            <a:grpSpLocks/>
          </p:cNvGrpSpPr>
          <p:nvPr/>
        </p:nvGrpSpPr>
        <p:grpSpPr bwMode="auto">
          <a:xfrm>
            <a:off x="500034" y="5447078"/>
            <a:ext cx="250825" cy="250825"/>
            <a:chOff x="530225" y="5016500"/>
            <a:chExt cx="393700" cy="393700"/>
          </a:xfrm>
        </p:grpSpPr>
        <p:sp>
          <p:nvSpPr>
            <p:cNvPr id="12" name="Oval 96"/>
            <p:cNvSpPr>
              <a:spLocks noChangeArrowheads="1"/>
            </p:cNvSpPr>
            <p:nvPr/>
          </p:nvSpPr>
          <p:spPr bwMode="auto">
            <a:xfrm>
              <a:off x="530225" y="5016500"/>
              <a:ext cx="393700" cy="39370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3" name="Isosceles Triangle 97"/>
            <p:cNvSpPr>
              <a:spLocks noChangeArrowheads="1"/>
            </p:cNvSpPr>
            <p:nvPr/>
          </p:nvSpPr>
          <p:spPr bwMode="auto">
            <a:xfrm rot="5400000">
              <a:off x="634879" y="5111187"/>
              <a:ext cx="234227" cy="204325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353637"/>
                </a:solidFill>
                <a:latin typeface="Calibri" pitchFamily="34" charset="0"/>
              </a:endParaRPr>
            </a:p>
          </p:txBody>
        </p:sp>
      </p:grpSp>
      <p:sp>
        <p:nvSpPr>
          <p:cNvPr id="24" name="Rektangel 76"/>
          <p:cNvSpPr>
            <a:spLocks noChangeArrowheads="1"/>
          </p:cNvSpPr>
          <p:nvPr/>
        </p:nvSpPr>
        <p:spPr bwMode="auto">
          <a:xfrm>
            <a:off x="5786446" y="5357826"/>
            <a:ext cx="3143272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1100" b="1" noProof="1" smtClean="0">
                <a:solidFill>
                  <a:srgbClr val="FFFFFF"/>
                </a:solidFill>
                <a:latin typeface="Calibri" pitchFamily="34" charset="0"/>
                <a:cs typeface="Arial" charset="0"/>
              </a:rPr>
              <a:t>第二步：</a:t>
            </a:r>
            <a:endParaRPr lang="en-US" altLang="zh-CN" sz="1100" b="1" noProof="1" smtClean="0">
              <a:solidFill>
                <a:srgbClr val="FFFFFF"/>
              </a:solidFill>
              <a:latin typeface="Calibri" pitchFamily="34" charset="0"/>
              <a:cs typeface="Arial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1100" noProof="1" smtClean="0">
                <a:solidFill>
                  <a:srgbClr val="FFFFFF"/>
                </a:solidFill>
                <a:latin typeface="Calibri" pitchFamily="34" charset="0"/>
                <a:cs typeface="Arial" charset="0"/>
              </a:rPr>
              <a:t>注册自己实现的</a:t>
            </a:r>
            <a:r>
              <a:rPr lang="en-US" altLang="zh-CN" sz="1100" noProof="1" smtClean="0">
                <a:solidFill>
                  <a:srgbClr val="FFFFFF"/>
                </a:solidFill>
                <a:latin typeface="Calibri" pitchFamily="34" charset="0"/>
                <a:cs typeface="Arial" charset="0"/>
              </a:rPr>
              <a:t>handlers</a:t>
            </a:r>
            <a:endParaRPr lang="da-DK" altLang="zh-CN" sz="1100" noProof="1" smtClean="0">
              <a:solidFill>
                <a:srgbClr val="FFFFFF"/>
              </a:solidFill>
              <a:latin typeface="Calibri" pitchFamily="34" charset="0"/>
              <a:cs typeface="Arial" charset="0"/>
            </a:endParaRPr>
          </a:p>
        </p:txBody>
      </p:sp>
      <p:grpSp>
        <p:nvGrpSpPr>
          <p:cNvPr id="25" name="Group 19"/>
          <p:cNvGrpSpPr>
            <a:grpSpLocks/>
          </p:cNvGrpSpPr>
          <p:nvPr/>
        </p:nvGrpSpPr>
        <p:grpSpPr bwMode="auto">
          <a:xfrm>
            <a:off x="5357818" y="5447078"/>
            <a:ext cx="250825" cy="250825"/>
            <a:chOff x="530225" y="5016500"/>
            <a:chExt cx="393700" cy="393700"/>
          </a:xfrm>
        </p:grpSpPr>
        <p:sp>
          <p:nvSpPr>
            <p:cNvPr id="26" name="Oval 96"/>
            <p:cNvSpPr>
              <a:spLocks noChangeArrowheads="1"/>
            </p:cNvSpPr>
            <p:nvPr/>
          </p:nvSpPr>
          <p:spPr bwMode="auto">
            <a:xfrm>
              <a:off x="530225" y="5016500"/>
              <a:ext cx="393700" cy="39370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7" name="Isosceles Triangle 97"/>
            <p:cNvSpPr>
              <a:spLocks noChangeArrowheads="1"/>
            </p:cNvSpPr>
            <p:nvPr/>
          </p:nvSpPr>
          <p:spPr bwMode="auto">
            <a:xfrm rot="5400000">
              <a:off x="634879" y="5111187"/>
              <a:ext cx="234227" cy="204325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353637"/>
                </a:solidFill>
                <a:latin typeface="Calibri" pitchFamily="34" charset="0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4714876" y="6000768"/>
            <a:ext cx="4572000" cy="6001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100" b="1" dirty="0" err="1" smtClean="0">
                <a:solidFill>
                  <a:srgbClr val="FFFFFF"/>
                </a:solidFill>
                <a:latin typeface="Courier New"/>
              </a:rPr>
              <a:t>IOReactor</a:t>
            </a:r>
            <a:r>
              <a:rPr lang="en-US" altLang="zh-CN" sz="1100" dirty="0" err="1" smtClean="0">
                <a:solidFill>
                  <a:srgbClr val="FFFFFF"/>
                </a:solidFill>
                <a:latin typeface="Courier New"/>
              </a:rPr>
              <a:t>.</a:t>
            </a:r>
            <a:r>
              <a:rPr lang="en-US" altLang="zh-CN" sz="1100" i="1" dirty="0" err="1" smtClean="0">
                <a:solidFill>
                  <a:srgbClr val="FFFFFF"/>
                </a:solidFill>
                <a:latin typeface="Courier New"/>
              </a:rPr>
              <a:t>setReader</a:t>
            </a:r>
            <a:r>
              <a:rPr lang="en-US" altLang="zh-CN" sz="1100" i="1" dirty="0" smtClean="0">
                <a:solidFill>
                  <a:srgbClr val="FFFFFF"/>
                </a:solidFill>
                <a:latin typeface="Courier New"/>
              </a:rPr>
              <a:t>(</a:t>
            </a:r>
            <a:r>
              <a:rPr lang="en-US" altLang="zh-CN" sz="1100" i="1" dirty="0" err="1" smtClean="0">
                <a:solidFill>
                  <a:srgbClr val="FFFFFF"/>
                </a:solidFill>
                <a:latin typeface="Courier New"/>
              </a:rPr>
              <a:t>MyReadHandler.</a:t>
            </a:r>
            <a:r>
              <a:rPr lang="en-US" altLang="zh-CN" sz="1100" b="1" i="1" dirty="0" err="1" smtClean="0">
                <a:solidFill>
                  <a:srgbClr val="FF0000"/>
                </a:solidFill>
                <a:latin typeface="Courier New"/>
              </a:rPr>
              <a:t>class</a:t>
            </a:r>
            <a:r>
              <a:rPr lang="en-US" altLang="zh-CN" sz="1100" b="1" i="1" dirty="0" smtClean="0">
                <a:solidFill>
                  <a:srgbClr val="FFFFFF"/>
                </a:solidFill>
                <a:latin typeface="Courier New"/>
              </a:rPr>
              <a:t>);</a:t>
            </a:r>
          </a:p>
          <a:p>
            <a:r>
              <a:rPr lang="en-US" altLang="zh-CN" sz="1100" b="1" dirty="0" err="1" smtClean="0">
                <a:solidFill>
                  <a:srgbClr val="FFFFFF"/>
                </a:solidFill>
                <a:latin typeface="Courier New"/>
              </a:rPr>
              <a:t>ReadHandler</a:t>
            </a:r>
            <a:r>
              <a:rPr lang="en-US" altLang="zh-CN" sz="1100" dirty="0" err="1" smtClean="0">
                <a:solidFill>
                  <a:srgbClr val="FFFFFF"/>
                </a:solidFill>
                <a:latin typeface="Courier New"/>
              </a:rPr>
              <a:t>.</a:t>
            </a:r>
            <a:r>
              <a:rPr lang="en-US" altLang="zh-CN" sz="1100" i="1" dirty="0" err="1" smtClean="0">
                <a:solidFill>
                  <a:srgbClr val="FFFFFF"/>
                </a:solidFill>
                <a:latin typeface="Courier New"/>
              </a:rPr>
              <a:t>setProcess</a:t>
            </a:r>
            <a:r>
              <a:rPr lang="en-US" altLang="zh-CN" sz="1100" i="1" dirty="0" smtClean="0">
                <a:solidFill>
                  <a:srgbClr val="FFFFFF"/>
                </a:solidFill>
                <a:latin typeface="Courier New"/>
              </a:rPr>
              <a:t>(</a:t>
            </a:r>
            <a:r>
              <a:rPr lang="en-US" altLang="zh-CN" sz="1100" i="1" dirty="0" err="1" smtClean="0">
                <a:solidFill>
                  <a:srgbClr val="FFFFFF"/>
                </a:solidFill>
                <a:latin typeface="Courier New"/>
              </a:rPr>
              <a:t>MyProcessHandler.</a:t>
            </a:r>
            <a:r>
              <a:rPr lang="en-US" altLang="zh-CN" sz="1100" b="1" i="1" dirty="0" err="1" smtClean="0">
                <a:solidFill>
                  <a:srgbClr val="FF0000"/>
                </a:solidFill>
                <a:latin typeface="Courier New"/>
              </a:rPr>
              <a:t>class</a:t>
            </a:r>
            <a:r>
              <a:rPr lang="en-US" altLang="zh-CN" sz="1100" b="1" i="1" dirty="0" smtClean="0">
                <a:solidFill>
                  <a:srgbClr val="FFFFFF"/>
                </a:solidFill>
                <a:latin typeface="Courier New"/>
              </a:rPr>
              <a:t>);</a:t>
            </a:r>
          </a:p>
          <a:p>
            <a:r>
              <a:rPr lang="en-US" altLang="zh-CN" sz="1100" b="1" dirty="0" err="1" smtClean="0">
                <a:solidFill>
                  <a:srgbClr val="FFFFFF"/>
                </a:solidFill>
                <a:latin typeface="Courier New"/>
              </a:rPr>
              <a:t>ProcessHandler</a:t>
            </a:r>
            <a:r>
              <a:rPr lang="en-US" altLang="zh-CN" sz="1100" dirty="0" err="1" smtClean="0">
                <a:solidFill>
                  <a:srgbClr val="FFFFFF"/>
                </a:solidFill>
                <a:latin typeface="Courier New"/>
              </a:rPr>
              <a:t>.</a:t>
            </a:r>
            <a:r>
              <a:rPr lang="en-US" altLang="zh-CN" sz="1100" i="1" dirty="0" err="1" smtClean="0">
                <a:solidFill>
                  <a:srgbClr val="FFFFFF"/>
                </a:solidFill>
                <a:latin typeface="Courier New"/>
              </a:rPr>
              <a:t>setSender</a:t>
            </a:r>
            <a:r>
              <a:rPr lang="en-US" altLang="zh-CN" sz="1100" i="1" dirty="0" smtClean="0">
                <a:solidFill>
                  <a:srgbClr val="FFFFFF"/>
                </a:solidFill>
                <a:latin typeface="Courier New"/>
              </a:rPr>
              <a:t>(</a:t>
            </a:r>
            <a:r>
              <a:rPr lang="en-US" altLang="zh-CN" sz="1100" i="1" dirty="0" err="1" smtClean="0">
                <a:solidFill>
                  <a:srgbClr val="FFFFFF"/>
                </a:solidFill>
                <a:latin typeface="Courier New"/>
              </a:rPr>
              <a:t>MyDoResponseHandler.</a:t>
            </a:r>
            <a:r>
              <a:rPr lang="en-US" altLang="zh-CN" sz="1100" b="1" i="1" dirty="0" err="1" smtClean="0">
                <a:solidFill>
                  <a:srgbClr val="FF0000"/>
                </a:solidFill>
                <a:latin typeface="Courier New"/>
              </a:rPr>
              <a:t>class</a:t>
            </a:r>
            <a:r>
              <a:rPr lang="en-US" altLang="zh-CN" sz="1100" b="1" i="1" dirty="0" smtClean="0">
                <a:solidFill>
                  <a:srgbClr val="FFFFFF"/>
                </a:solidFill>
                <a:latin typeface="Courier New"/>
              </a:rPr>
              <a:t>);</a:t>
            </a:r>
            <a:endParaRPr lang="zh-CN" altLang="en-US" sz="11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后期工作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CN" altLang="en-US" dirty="0" smtClean="0"/>
              <a:t>依据统计分布相关理论，进一步对</a:t>
            </a:r>
            <a:r>
              <a:rPr lang="en-US" altLang="zh-CN" dirty="0" smtClean="0"/>
              <a:t>NIO Server</a:t>
            </a:r>
            <a:r>
              <a:rPr lang="zh-CN" altLang="en-US" dirty="0" smtClean="0"/>
              <a:t>进行压力测试</a:t>
            </a:r>
            <a:endParaRPr lang="en-US" altLang="zh-CN" dirty="0" smtClean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CN" altLang="en-US" dirty="0" smtClean="0"/>
              <a:t>在已经实现的</a:t>
            </a:r>
            <a:r>
              <a:rPr lang="en-US" altLang="zh-CN" dirty="0" smtClean="0"/>
              <a:t>NIO Server</a:t>
            </a:r>
            <a:r>
              <a:rPr lang="zh-CN" altLang="en-US" dirty="0" smtClean="0"/>
              <a:t>模型的基础上考虑丰富其特性</a:t>
            </a:r>
            <a:endParaRPr lang="en-US" altLang="zh-CN" dirty="0" smtClean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CN" altLang="en-US" dirty="0" smtClean="0"/>
              <a:t>尝试将</a:t>
            </a:r>
            <a:r>
              <a:rPr lang="en-US" altLang="zh-CN" dirty="0" smtClean="0"/>
              <a:t>NIO</a:t>
            </a:r>
            <a:r>
              <a:rPr lang="zh-CN" altLang="en-US" dirty="0" smtClean="0"/>
              <a:t>用于公司实际产品研发中</a:t>
            </a:r>
            <a:endParaRPr lang="en-US" altLang="zh-CN" dirty="0" smtClean="0"/>
          </a:p>
        </p:txBody>
      </p:sp>
      <p:pic>
        <p:nvPicPr>
          <p:cNvPr id="4" name="Picture 11" descr="电脑前两男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96200" y="5572140"/>
            <a:ext cx="1447800" cy="116205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>
            <a:spLocks noChangeArrowheads="1"/>
          </p:cNvSpPr>
          <p:nvPr/>
        </p:nvSpPr>
        <p:spPr bwMode="auto">
          <a:xfrm>
            <a:off x="214282" y="4935692"/>
            <a:ext cx="696279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rPr>
              <a:t>yaohw@startimes.com.cn</a:t>
            </a:r>
            <a:endParaRPr lang="zh-CN" altLang="en-US" sz="4000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85720" y="2143116"/>
            <a:ext cx="57626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1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ea typeface="微软雅黑" pitchFamily="34" charset="-122"/>
              </a:rPr>
              <a:t>谢谢</a:t>
            </a:r>
            <a:r>
              <a:rPr kumimoji="0" lang="zh-CN" altLang="en-US" sz="6000" b="1" i="1" u="none" strike="noStrike" kern="0" cap="none" spc="0" normalizeH="0" baseline="0" noProof="0" dirty="0" smtClean="0">
                <a:ln>
                  <a:noFill/>
                </a:ln>
                <a:solidFill>
                  <a:srgbClr val="99CC00"/>
                </a:solidFill>
                <a:effectLst/>
                <a:uLnTx/>
                <a:uFillTx/>
                <a:ea typeface="微软雅黑" pitchFamily="34" charset="-122"/>
              </a:rPr>
              <a:t>观赏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11"/>
          <p:cNvSpPr>
            <a:spLocks noChangeArrowheads="1"/>
          </p:cNvSpPr>
          <p:nvPr/>
        </p:nvSpPr>
        <p:spPr bwMode="auto">
          <a:xfrm>
            <a:off x="5072066" y="1428736"/>
            <a:ext cx="3357586" cy="385765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B2B2B2">
                  <a:alpha val="50000"/>
                </a:srgbClr>
              </a:gs>
            </a:gsLst>
            <a:lin ang="5400000" scaled="1"/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auto">
          <a:xfrm>
            <a:off x="428596" y="1357299"/>
            <a:ext cx="3357586" cy="392909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B2B2B2">
                  <a:alpha val="50000"/>
                </a:srgbClr>
              </a:gs>
            </a:gsLst>
            <a:lin ang="5400000" scaled="1"/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2910" y="1643050"/>
            <a:ext cx="271464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Java </a:t>
            </a:r>
            <a:r>
              <a:rPr lang="zh-CN" altLang="en-US" dirty="0" smtClean="0">
                <a:solidFill>
                  <a:srgbClr val="FF0000"/>
                </a:solidFill>
              </a:rPr>
              <a:t>标准</a:t>
            </a:r>
            <a:r>
              <a:rPr lang="en-US" altLang="zh-CN" dirty="0" smtClean="0">
                <a:solidFill>
                  <a:srgbClr val="FF0000"/>
                </a:solidFill>
              </a:rPr>
              <a:t>IO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pPr marL="342900" indent="-342900">
              <a:spcBef>
                <a:spcPts val="600"/>
              </a:spcBef>
              <a:buFont typeface="+mj-ea"/>
              <a:buAutoNum type="circleNumDbPlain"/>
            </a:pPr>
            <a:r>
              <a:rPr lang="zh-CN" altLang="en-US" dirty="0" smtClean="0"/>
              <a:t>是对</a:t>
            </a:r>
            <a:r>
              <a:rPr lang="en-US" altLang="zh-CN" dirty="0" smtClean="0"/>
              <a:t>I/O</a:t>
            </a:r>
            <a:r>
              <a:rPr lang="zh-CN" altLang="en-US" dirty="0" smtClean="0"/>
              <a:t>操作的一种抽象；</a:t>
            </a:r>
            <a:endParaRPr lang="en-US" altLang="zh-CN" dirty="0" smtClean="0"/>
          </a:p>
          <a:p>
            <a:pPr marL="342900" indent="-342900">
              <a:spcBef>
                <a:spcPts val="600"/>
              </a:spcBef>
              <a:buFont typeface="+mj-ea"/>
              <a:buAutoNum type="circleNumDbPlain"/>
            </a:pPr>
            <a:r>
              <a:rPr lang="en-US" dirty="0" err="1" smtClean="0"/>
              <a:t>InputStream</a:t>
            </a:r>
            <a:r>
              <a:rPr lang="en-US" dirty="0" smtClean="0"/>
              <a:t>/</a:t>
            </a:r>
            <a:r>
              <a:rPr lang="en-US" dirty="0" err="1" smtClean="0"/>
              <a:t>OutputStream</a:t>
            </a:r>
            <a:r>
              <a:rPr lang="zh-CN" altLang="en-US" dirty="0" smtClean="0"/>
              <a:t>（字节流）：一次传送一个字节；</a:t>
            </a:r>
            <a:endParaRPr lang="en-US" altLang="zh-CN" dirty="0" smtClean="0"/>
          </a:p>
          <a:p>
            <a:pPr marL="342900" indent="-342900">
              <a:spcBef>
                <a:spcPts val="600"/>
              </a:spcBef>
              <a:buFont typeface="+mj-ea"/>
              <a:buAutoNum type="circleNumDbPlain"/>
            </a:pPr>
            <a:r>
              <a:rPr lang="en-US" dirty="0" smtClean="0"/>
              <a:t>Reader\Writer</a:t>
            </a:r>
            <a:r>
              <a:rPr lang="zh-CN" altLang="en-US" dirty="0" smtClean="0"/>
              <a:t>（字符流）：一次一个字符；</a:t>
            </a:r>
            <a:endParaRPr lang="en-US" altLang="zh-CN" dirty="0" smtClean="0"/>
          </a:p>
          <a:p>
            <a:pPr marL="342900" indent="-342900">
              <a:spcBef>
                <a:spcPts val="600"/>
              </a:spcBef>
              <a:buFont typeface="+mj-ea"/>
              <a:buAutoNum type="circleNumDbPlain"/>
            </a:pPr>
            <a:r>
              <a:rPr lang="zh-CN" altLang="en-US" dirty="0" smtClean="0"/>
              <a:t>为阻塞式</a:t>
            </a:r>
            <a:r>
              <a:rPr lang="en-US" altLang="zh-CN" dirty="0" smtClean="0"/>
              <a:t>I/O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72066" y="1643050"/>
            <a:ext cx="2928958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Java NIO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pPr marL="342900" indent="-342900">
              <a:spcBef>
                <a:spcPts val="600"/>
              </a:spcBef>
              <a:buFont typeface="+mj-ea"/>
              <a:buAutoNum type="circleNumDbPlain"/>
            </a:pPr>
            <a:r>
              <a:rPr lang="zh-CN" altLang="en-US" dirty="0" smtClean="0"/>
              <a:t>自</a:t>
            </a:r>
            <a:r>
              <a:rPr lang="en-US" altLang="en-US" dirty="0" smtClean="0"/>
              <a:t>Java1.4</a:t>
            </a:r>
            <a:r>
              <a:rPr lang="zh-CN" altLang="en-US" dirty="0" smtClean="0"/>
              <a:t>开始引入了</a:t>
            </a:r>
            <a:r>
              <a:rPr lang="en-US" altLang="en-US" dirty="0" smtClean="0"/>
              <a:t>NIO</a:t>
            </a:r>
            <a:r>
              <a:rPr lang="zh-CN" altLang="en-US" dirty="0" smtClean="0"/>
              <a:t>（新</a:t>
            </a:r>
            <a:r>
              <a:rPr lang="en-US" altLang="en-US" dirty="0" smtClean="0"/>
              <a:t>I/O</a:t>
            </a:r>
            <a:r>
              <a:rPr lang="zh-CN" altLang="en-US" dirty="0" smtClean="0"/>
              <a:t>）</a:t>
            </a:r>
            <a:r>
              <a:rPr lang="en-US" altLang="en-US" dirty="0" smtClean="0"/>
              <a:t>API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342900" indent="-342900">
              <a:spcBef>
                <a:spcPts val="600"/>
              </a:spcBef>
              <a:buFont typeface="+mj-ea"/>
              <a:buAutoNum type="circleNumDbPlain"/>
            </a:pPr>
            <a:r>
              <a:rPr lang="zh-CN" altLang="en-US" dirty="0" smtClean="0"/>
              <a:t>提出了基于</a:t>
            </a:r>
            <a:r>
              <a:rPr lang="en-US" altLang="en-US" dirty="0" smtClean="0"/>
              <a:t>Buffer</a:t>
            </a:r>
            <a:r>
              <a:rPr lang="zh-CN" altLang="en-US" dirty="0" smtClean="0"/>
              <a:t>（缓冲区）、</a:t>
            </a:r>
            <a:r>
              <a:rPr lang="en-US" altLang="en-US" dirty="0" smtClean="0"/>
              <a:t>Channel</a:t>
            </a:r>
            <a:r>
              <a:rPr lang="zh-CN" altLang="en-US" dirty="0" smtClean="0"/>
              <a:t>（通道）、</a:t>
            </a:r>
            <a:r>
              <a:rPr lang="en-US" altLang="en-US" dirty="0" smtClean="0"/>
              <a:t>Selector</a:t>
            </a:r>
            <a:r>
              <a:rPr lang="zh-CN" altLang="en-US" dirty="0" smtClean="0"/>
              <a:t>（选择器）的新模式；</a:t>
            </a:r>
            <a:endParaRPr lang="en-US" altLang="zh-CN" dirty="0" smtClean="0"/>
          </a:p>
          <a:p>
            <a:pPr marL="342900" indent="-342900">
              <a:spcBef>
                <a:spcPts val="600"/>
              </a:spcBef>
              <a:buFont typeface="+mj-ea"/>
              <a:buAutoNum type="circleNumDbPlain"/>
            </a:pPr>
            <a:r>
              <a:rPr lang="zh-CN" altLang="en-US" dirty="0" smtClean="0"/>
              <a:t>具有非阻塞型</a:t>
            </a:r>
            <a:r>
              <a:rPr lang="en-US" altLang="en-US" dirty="0" smtClean="0"/>
              <a:t>I/O</a:t>
            </a:r>
            <a:r>
              <a:rPr lang="zh-CN" altLang="en-US" dirty="0" smtClean="0"/>
              <a:t>能力。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Rounded Rectangle 78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3714753"/>
            <a:ext cx="1643074" cy="928694"/>
          </a:xfrm>
          <a:prstGeom prst="rect">
            <a:avLst/>
          </a:prstGeom>
          <a:noFill/>
        </p:spPr>
      </p:pic>
      <p:pic>
        <p:nvPicPr>
          <p:cNvPr id="32" name="Rounded Rectangle 78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364" y="3714752"/>
            <a:ext cx="1714512" cy="928694"/>
          </a:xfrm>
          <a:prstGeom prst="rect">
            <a:avLst/>
          </a:prstGeom>
          <a:noFill/>
        </p:spPr>
      </p:pic>
      <p:pic>
        <p:nvPicPr>
          <p:cNvPr id="31" name="Rounded Rectangle 78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58" y="2357430"/>
            <a:ext cx="1643074" cy="928694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NIO</a:t>
            </a:r>
            <a:r>
              <a:rPr lang="zh-CN" altLang="en-US" dirty="0" smtClean="0"/>
              <a:t>数据传送形式对比</a:t>
            </a:r>
            <a:endParaRPr lang="zh-CN" altLang="en-US" dirty="0"/>
          </a:p>
        </p:txBody>
      </p:sp>
      <p:sp>
        <p:nvSpPr>
          <p:cNvPr id="13" name="上箭头 12"/>
          <p:cNvSpPr/>
          <p:nvPr/>
        </p:nvSpPr>
        <p:spPr>
          <a:xfrm>
            <a:off x="1138176" y="2321711"/>
            <a:ext cx="1417329" cy="1062997"/>
          </a:xfrm>
          <a:prstGeom prst="upArrow">
            <a:avLst/>
          </a:prstGeom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sp>
      <p:sp>
        <p:nvSpPr>
          <p:cNvPr id="19" name="矩形 18"/>
          <p:cNvSpPr/>
          <p:nvPr/>
        </p:nvSpPr>
        <p:spPr>
          <a:xfrm>
            <a:off x="2598027" y="2321711"/>
            <a:ext cx="2259726" cy="1062997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下箭头 14"/>
          <p:cNvSpPr/>
          <p:nvPr/>
        </p:nvSpPr>
        <p:spPr>
          <a:xfrm>
            <a:off x="1563375" y="3473291"/>
            <a:ext cx="1417329" cy="1062997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sp>
      <p:sp>
        <p:nvSpPr>
          <p:cNvPr id="17" name="矩形 16"/>
          <p:cNvSpPr/>
          <p:nvPr/>
        </p:nvSpPr>
        <p:spPr>
          <a:xfrm>
            <a:off x="3023225" y="3473291"/>
            <a:ext cx="1834527" cy="1062997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流程图: 磁盘 20"/>
          <p:cNvSpPr/>
          <p:nvPr/>
        </p:nvSpPr>
        <p:spPr>
          <a:xfrm>
            <a:off x="1354890" y="1571612"/>
            <a:ext cx="1071570" cy="5715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磁盘</a:t>
            </a:r>
            <a:endParaRPr lang="zh-CN" altLang="en-US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2" name="剪去对角的矩形 21"/>
          <p:cNvSpPr/>
          <p:nvPr/>
        </p:nvSpPr>
        <p:spPr>
          <a:xfrm>
            <a:off x="1497766" y="4786322"/>
            <a:ext cx="1500198" cy="571504"/>
          </a:xfrm>
          <a:prstGeom prst="snip2Diag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</a:rPr>
              <a:t>APP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23" name="图片 22" descr="ku1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3042" y="5715016"/>
            <a:ext cx="914400" cy="914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4" name="图片 23" descr="camio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82" y="2500274"/>
            <a:ext cx="866828" cy="866828"/>
          </a:xfrm>
          <a:prstGeom prst="rect">
            <a:avLst/>
          </a:prstGeom>
        </p:spPr>
      </p:pic>
      <p:pic>
        <p:nvPicPr>
          <p:cNvPr id="25" name="图片 24" descr="121212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158" y="3714752"/>
            <a:ext cx="557244" cy="666788"/>
          </a:xfrm>
          <a:prstGeom prst="rect">
            <a:avLst/>
          </a:prstGeom>
        </p:spPr>
      </p:pic>
      <p:sp>
        <p:nvSpPr>
          <p:cNvPr id="26" name="上箭头 25"/>
          <p:cNvSpPr/>
          <p:nvPr/>
        </p:nvSpPr>
        <p:spPr>
          <a:xfrm>
            <a:off x="6641302" y="2321711"/>
            <a:ext cx="1417329" cy="1062997"/>
          </a:xfrm>
          <a:prstGeom prst="upArrow">
            <a:avLst/>
          </a:prstGeom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sp>
      <p:sp>
        <p:nvSpPr>
          <p:cNvPr id="28" name="矩形 27"/>
          <p:cNvSpPr/>
          <p:nvPr/>
        </p:nvSpPr>
        <p:spPr>
          <a:xfrm>
            <a:off x="8744094" y="2321711"/>
            <a:ext cx="4120543" cy="1062997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0" name="下箭头 29"/>
          <p:cNvSpPr/>
          <p:nvPr/>
        </p:nvSpPr>
        <p:spPr>
          <a:xfrm>
            <a:off x="6429388" y="3473291"/>
            <a:ext cx="1417329" cy="1062997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sp>
      <p:sp>
        <p:nvSpPr>
          <p:cNvPr id="34" name="流程图: 磁盘 33"/>
          <p:cNvSpPr/>
          <p:nvPr/>
        </p:nvSpPr>
        <p:spPr>
          <a:xfrm>
            <a:off x="6858016" y="1571612"/>
            <a:ext cx="1071570" cy="5715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磁盘</a:t>
            </a:r>
            <a:endParaRPr lang="zh-CN" altLang="en-US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5" name="剪去对角的矩形 34"/>
          <p:cNvSpPr/>
          <p:nvPr/>
        </p:nvSpPr>
        <p:spPr>
          <a:xfrm>
            <a:off x="6429388" y="4786322"/>
            <a:ext cx="1500198" cy="571504"/>
          </a:xfrm>
          <a:prstGeom prst="snip2Diag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</a:rPr>
              <a:t>APP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36" name="图片 35" descr="camio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8642" y="2500306"/>
            <a:ext cx="795358" cy="795358"/>
          </a:xfrm>
          <a:prstGeom prst="rect">
            <a:avLst/>
          </a:prstGeom>
        </p:spPr>
      </p:pic>
      <p:pic>
        <p:nvPicPr>
          <p:cNvPr id="37" name="图片 36" descr="集装箱图标下载36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1990" y="3714752"/>
            <a:ext cx="862010" cy="862010"/>
          </a:xfrm>
          <a:prstGeom prst="rect">
            <a:avLst/>
          </a:prstGeom>
        </p:spPr>
      </p:pic>
      <p:pic>
        <p:nvPicPr>
          <p:cNvPr id="38" name="图片 37" descr="foobar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86578" y="5715016"/>
            <a:ext cx="857256" cy="857256"/>
          </a:xfrm>
          <a:prstGeom prst="rect">
            <a:avLst/>
          </a:prstGeom>
        </p:spPr>
      </p:pic>
      <p:sp>
        <p:nvSpPr>
          <p:cNvPr id="39" name="矩形 38"/>
          <p:cNvSpPr/>
          <p:nvPr/>
        </p:nvSpPr>
        <p:spPr>
          <a:xfrm>
            <a:off x="4643438" y="3786191"/>
            <a:ext cx="2071702" cy="92869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7800" tIns="0" rIns="177800" bIns="177800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500" kern="1200" dirty="0" smtClean="0"/>
              <a:t>JVM NIO</a:t>
            </a:r>
          </a:p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500" kern="1200" dirty="0" smtClean="0"/>
              <a:t>基于</a:t>
            </a:r>
            <a:r>
              <a:rPr lang="en-US" altLang="zh-CN" sz="2500" kern="1200" dirty="0" smtClean="0"/>
              <a:t>buffer</a:t>
            </a:r>
            <a:endParaRPr lang="zh-CN" altLang="en-US" sz="2500" kern="1200" dirty="0"/>
          </a:p>
        </p:txBody>
      </p:sp>
      <p:sp>
        <p:nvSpPr>
          <p:cNvPr id="41" name="矩形 40"/>
          <p:cNvSpPr/>
          <p:nvPr/>
        </p:nvSpPr>
        <p:spPr>
          <a:xfrm>
            <a:off x="2928926" y="3929066"/>
            <a:ext cx="2191717" cy="75009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7800" tIns="0" rIns="177800" bIns="177800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500" kern="1200" dirty="0" smtClean="0"/>
              <a:t>JVM IO</a:t>
            </a:r>
          </a:p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500" kern="1200" dirty="0" smtClean="0"/>
              <a:t>基于</a:t>
            </a:r>
            <a:r>
              <a:rPr lang="en-US" altLang="zh-CN" sz="2500" kern="1200" dirty="0" smtClean="0"/>
              <a:t>stream</a:t>
            </a:r>
            <a:endParaRPr lang="zh-CN" altLang="en-US" sz="2500" kern="1200" dirty="0"/>
          </a:p>
        </p:txBody>
      </p:sp>
      <p:sp>
        <p:nvSpPr>
          <p:cNvPr id="42" name="矩形 41"/>
          <p:cNvSpPr/>
          <p:nvPr/>
        </p:nvSpPr>
        <p:spPr>
          <a:xfrm>
            <a:off x="3857620" y="2357430"/>
            <a:ext cx="1750136" cy="106299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7800" tIns="0" rIns="177800" bIns="177800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500" kern="1200" dirty="0" smtClean="0">
                <a:solidFill>
                  <a:schemeClr val="tx1"/>
                </a:solidFill>
              </a:rPr>
              <a:t>OS I/O</a:t>
            </a:r>
          </a:p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500" kern="1200" dirty="0" smtClean="0">
                <a:solidFill>
                  <a:schemeClr val="tx1"/>
                </a:solidFill>
              </a:rPr>
              <a:t>基于</a:t>
            </a:r>
            <a:r>
              <a:rPr lang="en-US" altLang="zh-CN" sz="2500" kern="1200" dirty="0" smtClean="0">
                <a:solidFill>
                  <a:schemeClr val="tx1"/>
                </a:solidFill>
              </a:rPr>
              <a:t>block</a:t>
            </a:r>
            <a:endParaRPr lang="zh-CN" altLang="en-US" sz="2500" kern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00100" y="2214554"/>
          <a:ext cx="6929486" cy="3143272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713129"/>
                <a:gridCol w="2724862"/>
                <a:gridCol w="2491495"/>
              </a:tblGrid>
              <a:tr h="419103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dirty="0" smtClean="0"/>
                        <a:t>IO</a:t>
                      </a:r>
                      <a:r>
                        <a:rPr lang="zh-CN" altLang="en-US" sz="2400" dirty="0" smtClean="0"/>
                        <a:t>类型</a:t>
                      </a:r>
                      <a:endParaRPr lang="zh-CN" sz="2400" dirty="0"/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时间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(ms)</a:t>
                      </a:r>
                      <a:endParaRPr lang="zh-CN" sz="2400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191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Ⅰ</a:t>
                      </a:r>
                      <a:endParaRPr lang="zh-CN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Ⅱ</a:t>
                      </a:r>
                      <a:endParaRPr lang="zh-CN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286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标准</a:t>
                      </a:r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IO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6516</a:t>
                      </a:r>
                      <a:endParaRPr lang="zh-CN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38500</a:t>
                      </a:r>
                      <a:endParaRPr lang="zh-CN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382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NIO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6500</a:t>
                      </a:r>
                      <a:endParaRPr lang="zh-CN" sz="2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32500</a:t>
                      </a:r>
                      <a:endParaRPr lang="zh-CN" sz="2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3820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提升比例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400" kern="12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0.25%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400" kern="12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15.58%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42910" y="5715016"/>
            <a:ext cx="7786742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Ⅰ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：并行复制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140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140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两个文件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Ⅱ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：并行复制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21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,140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,75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,219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,160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五个文件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8596" y="1214422"/>
            <a:ext cx="3857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3200" b="1" dirty="0" smtClean="0"/>
              <a:t>本地文件拷贝</a:t>
            </a:r>
            <a:endParaRPr lang="zh-CN" altLang="en-US" sz="32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NIO</a:t>
            </a:r>
            <a:r>
              <a:rPr lang="zh-CN" altLang="en-US" dirty="0" smtClean="0"/>
              <a:t>与</a:t>
            </a:r>
            <a:r>
              <a:rPr lang="en-US" altLang="zh-CN" dirty="0" smtClean="0"/>
              <a:t>IO</a:t>
            </a:r>
            <a:r>
              <a:rPr lang="zh-CN" altLang="en-US" dirty="0" smtClean="0"/>
              <a:t>读写过程比较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572132" y="2143116"/>
            <a:ext cx="335758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 smtClean="0">
                <a:latin typeface="Verdana" pitchFamily="34" charset="0"/>
                <a:ea typeface="微软雅黑" pitchFamily="34" charset="-122"/>
              </a:rPr>
              <a:t>CPU </a:t>
            </a:r>
            <a:r>
              <a:rPr lang="en-US" altLang="zh-CN" sz="2800" b="1" dirty="0" smtClean="0">
                <a:solidFill>
                  <a:srgbClr val="FF0000"/>
                </a:solidFill>
                <a:latin typeface="Verdana" pitchFamily="34" charset="0"/>
                <a:ea typeface="微软雅黑" pitchFamily="34" charset="-122"/>
              </a:rPr>
              <a:t>2</a:t>
            </a:r>
            <a:r>
              <a:rPr lang="zh-CN" altLang="en-US" sz="2800" b="1" dirty="0" smtClean="0">
                <a:latin typeface="Verdana" pitchFamily="34" charset="0"/>
                <a:ea typeface="微软雅黑" pitchFamily="34" charset="-122"/>
              </a:rPr>
              <a:t>次</a:t>
            </a:r>
            <a:r>
              <a:rPr lang="en-US" altLang="zh-CN" sz="2800" b="1" dirty="0" smtClean="0">
                <a:latin typeface="Verdana" pitchFamily="34" charset="0"/>
                <a:ea typeface="微软雅黑" pitchFamily="34" charset="-122"/>
              </a:rPr>
              <a:t>copy </a:t>
            </a:r>
          </a:p>
          <a:p>
            <a:pPr algn="ctr"/>
            <a:r>
              <a:rPr lang="en-US" altLang="zh-CN" sz="2800" b="1" dirty="0" smtClean="0">
                <a:latin typeface="Verdana" pitchFamily="34" charset="0"/>
                <a:ea typeface="微软雅黑" pitchFamily="34" charset="-122"/>
              </a:rPr>
              <a:t>+ </a:t>
            </a:r>
            <a:r>
              <a:rPr lang="en-US" altLang="zh-CN" sz="2800" b="1" dirty="0" smtClean="0">
                <a:solidFill>
                  <a:srgbClr val="FF0000"/>
                </a:solidFill>
                <a:latin typeface="Verdana" pitchFamily="34" charset="0"/>
                <a:ea typeface="微软雅黑" pitchFamily="34" charset="-122"/>
              </a:rPr>
              <a:t>4</a:t>
            </a:r>
            <a:r>
              <a:rPr lang="zh-CN" altLang="en-US" sz="2800" b="1" dirty="0" smtClean="0">
                <a:latin typeface="Verdana" pitchFamily="34" charset="0"/>
                <a:ea typeface="微软雅黑" pitchFamily="34" charset="-122"/>
              </a:rPr>
              <a:t>次上下文切换</a:t>
            </a:r>
            <a:endParaRPr lang="en-US" altLang="zh-CN" sz="2800" b="1" dirty="0" smtClean="0">
              <a:latin typeface="Verdana" pitchFamily="34" charset="0"/>
              <a:ea typeface="微软雅黑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1406" y="1357298"/>
            <a:ext cx="5715040" cy="2428892"/>
            <a:chOff x="642879" y="1500174"/>
            <a:chExt cx="5429319" cy="2929752"/>
          </a:xfrm>
        </p:grpSpPr>
        <p:sp>
          <p:nvSpPr>
            <p:cNvPr id="5" name="流程图: 磁盘 4"/>
            <p:cNvSpPr/>
            <p:nvPr/>
          </p:nvSpPr>
          <p:spPr>
            <a:xfrm>
              <a:off x="5072066" y="1500174"/>
              <a:ext cx="857256" cy="642942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磁盘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5072066" y="3786190"/>
              <a:ext cx="1000132" cy="5715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socket</a:t>
              </a:r>
              <a:endParaRPr lang="zh-CN" altLang="en-US" dirty="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3071802" y="2285992"/>
              <a:ext cx="1500198" cy="3571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Read buffer</a:t>
              </a:r>
              <a:endParaRPr lang="zh-CN" altLang="en-US" dirty="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3071802" y="3071810"/>
              <a:ext cx="1500198" cy="3571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socket buffer</a:t>
              </a:r>
              <a:endParaRPr lang="zh-CN" altLang="en-US" dirty="0"/>
            </a:p>
          </p:txBody>
        </p:sp>
        <p:cxnSp>
          <p:nvCxnSpPr>
            <p:cNvPr id="12" name="形状 11"/>
            <p:cNvCxnSpPr>
              <a:stCxn id="5" idx="3"/>
              <a:endCxn id="9" idx="3"/>
            </p:cNvCxnSpPr>
            <p:nvPr/>
          </p:nvCxnSpPr>
          <p:spPr>
            <a:xfrm rot="5400000">
              <a:off x="4875612" y="1839504"/>
              <a:ext cx="321471" cy="928694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形状 13"/>
            <p:cNvCxnSpPr>
              <a:stCxn id="10" idx="3"/>
              <a:endCxn id="6" idx="0"/>
            </p:cNvCxnSpPr>
            <p:nvPr/>
          </p:nvCxnSpPr>
          <p:spPr>
            <a:xfrm>
              <a:off x="4572000" y="3250405"/>
              <a:ext cx="1000132" cy="535785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5400000">
              <a:off x="1285852" y="3000372"/>
              <a:ext cx="285752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圆角矩形 17"/>
            <p:cNvSpPr/>
            <p:nvPr/>
          </p:nvSpPr>
          <p:spPr>
            <a:xfrm>
              <a:off x="642879" y="2706542"/>
              <a:ext cx="1500198" cy="3571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app buffer</a:t>
              </a:r>
              <a:endParaRPr lang="zh-CN" altLang="en-US" dirty="0"/>
            </a:p>
          </p:txBody>
        </p:sp>
        <p:cxnSp>
          <p:nvCxnSpPr>
            <p:cNvPr id="22" name="直接箭头连接符 21"/>
            <p:cNvCxnSpPr>
              <a:stCxn id="9" idx="1"/>
            </p:cNvCxnSpPr>
            <p:nvPr/>
          </p:nvCxnSpPr>
          <p:spPr>
            <a:xfrm rot="10800000" flipV="1">
              <a:off x="2214546" y="2464586"/>
              <a:ext cx="857256" cy="25003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endCxn id="10" idx="1"/>
            </p:cNvCxnSpPr>
            <p:nvPr/>
          </p:nvCxnSpPr>
          <p:spPr>
            <a:xfrm>
              <a:off x="2214546" y="3071810"/>
              <a:ext cx="857256" cy="17859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928926" y="1500174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Kernel context</a:t>
              </a:r>
              <a:endParaRPr lang="zh-CN" alt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57224" y="1500174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User context</a:t>
              </a:r>
              <a:endParaRPr lang="zh-CN" altLang="en-US" dirty="0"/>
            </a:p>
          </p:txBody>
        </p:sp>
      </p:grpSp>
      <p:grpSp>
        <p:nvGrpSpPr>
          <p:cNvPr id="17" name="组合 26"/>
          <p:cNvGrpSpPr/>
          <p:nvPr/>
        </p:nvGrpSpPr>
        <p:grpSpPr>
          <a:xfrm>
            <a:off x="142844" y="4071942"/>
            <a:ext cx="5786478" cy="2429710"/>
            <a:chOff x="857224" y="1500174"/>
            <a:chExt cx="5214974" cy="2929752"/>
          </a:xfrm>
        </p:grpSpPr>
        <p:sp>
          <p:nvSpPr>
            <p:cNvPr id="19" name="流程图: 磁盘 18"/>
            <p:cNvSpPr/>
            <p:nvPr/>
          </p:nvSpPr>
          <p:spPr>
            <a:xfrm>
              <a:off x="5072066" y="1500174"/>
              <a:ext cx="857256" cy="642942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磁盘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5072066" y="3786190"/>
              <a:ext cx="1000132" cy="5715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socket</a:t>
              </a:r>
              <a:endParaRPr lang="zh-CN" altLang="en-US" dirty="0"/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3071802" y="2285992"/>
              <a:ext cx="1500198" cy="3571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Read buffer</a:t>
              </a:r>
              <a:endParaRPr lang="zh-CN" altLang="en-US" dirty="0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3071802" y="3071810"/>
              <a:ext cx="1500198" cy="3571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socket buffer</a:t>
              </a:r>
              <a:endParaRPr lang="zh-CN" altLang="en-US" dirty="0"/>
            </a:p>
          </p:txBody>
        </p:sp>
        <p:cxnSp>
          <p:nvCxnSpPr>
            <p:cNvPr id="28" name="形状 27"/>
            <p:cNvCxnSpPr>
              <a:stCxn id="19" idx="3"/>
              <a:endCxn id="21" idx="3"/>
            </p:cNvCxnSpPr>
            <p:nvPr/>
          </p:nvCxnSpPr>
          <p:spPr>
            <a:xfrm rot="5400000">
              <a:off x="4875612" y="1839504"/>
              <a:ext cx="321471" cy="928694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形状 28"/>
            <p:cNvCxnSpPr>
              <a:stCxn id="23" idx="3"/>
              <a:endCxn id="20" idx="0"/>
            </p:cNvCxnSpPr>
            <p:nvPr/>
          </p:nvCxnSpPr>
          <p:spPr>
            <a:xfrm>
              <a:off x="4572000" y="3250405"/>
              <a:ext cx="1000132" cy="535785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5400000">
              <a:off x="1285852" y="3000372"/>
              <a:ext cx="285752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>
              <a:off x="1142976" y="2786058"/>
              <a:ext cx="178595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928926" y="1500174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Kernel context</a:t>
              </a:r>
              <a:endParaRPr lang="zh-CN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57224" y="1500174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User context</a:t>
              </a:r>
              <a:endParaRPr lang="zh-CN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42976" y="2357430"/>
              <a:ext cx="1643074" cy="779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直接缓冲</a:t>
              </a:r>
              <a:r>
                <a:rPr lang="en-US" altLang="zh-CN" dirty="0" smtClean="0"/>
                <a:t>/</a:t>
              </a:r>
              <a:r>
                <a:rPr lang="en-US" altLang="zh-CN" dirty="0" err="1" smtClean="0"/>
                <a:t>transferTo</a:t>
              </a:r>
              <a:r>
                <a:rPr lang="en-US" altLang="zh-CN" dirty="0" smtClean="0"/>
                <a:t>()</a:t>
              </a:r>
              <a:endParaRPr lang="zh-CN" altLang="en-US" dirty="0"/>
            </a:p>
          </p:txBody>
        </p:sp>
      </p:grpSp>
      <p:cxnSp>
        <p:nvCxnSpPr>
          <p:cNvPr id="36" name="直接连接符 35"/>
          <p:cNvCxnSpPr/>
          <p:nvPr/>
        </p:nvCxnSpPr>
        <p:spPr>
          <a:xfrm>
            <a:off x="142844" y="3927478"/>
            <a:ext cx="878687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5643570" y="4857760"/>
            <a:ext cx="35004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 smtClean="0">
                <a:latin typeface="Verdana" pitchFamily="34" charset="0"/>
                <a:ea typeface="微软雅黑" pitchFamily="34" charset="-122"/>
              </a:rPr>
              <a:t>CPU </a:t>
            </a:r>
            <a:r>
              <a:rPr lang="en-US" altLang="zh-CN" sz="2800" b="1" dirty="0" smtClean="0">
                <a:solidFill>
                  <a:srgbClr val="FF0000"/>
                </a:solidFill>
                <a:latin typeface="Verdana" pitchFamily="34" charset="0"/>
                <a:ea typeface="微软雅黑" pitchFamily="34" charset="-122"/>
              </a:rPr>
              <a:t>1(0)</a:t>
            </a:r>
            <a:r>
              <a:rPr lang="zh-CN" altLang="en-US" sz="2800" b="1" dirty="0" smtClean="0">
                <a:latin typeface="Verdana" pitchFamily="34" charset="0"/>
                <a:ea typeface="微软雅黑" pitchFamily="34" charset="-122"/>
              </a:rPr>
              <a:t>次</a:t>
            </a:r>
            <a:r>
              <a:rPr lang="en-US" altLang="zh-CN" sz="2800" b="1" dirty="0" smtClean="0">
                <a:latin typeface="Verdana" pitchFamily="34" charset="0"/>
                <a:ea typeface="微软雅黑" pitchFamily="34" charset="-122"/>
              </a:rPr>
              <a:t>copy + </a:t>
            </a:r>
            <a:r>
              <a:rPr lang="en-US" altLang="zh-CN" sz="2800" b="1" dirty="0" smtClean="0">
                <a:solidFill>
                  <a:srgbClr val="FF0000"/>
                </a:solidFill>
                <a:latin typeface="Verdana" pitchFamily="34" charset="0"/>
                <a:ea typeface="微软雅黑" pitchFamily="34" charset="-122"/>
              </a:rPr>
              <a:t>2</a:t>
            </a:r>
            <a:r>
              <a:rPr lang="zh-CN" altLang="en-US" sz="2800" b="1" dirty="0" smtClean="0">
                <a:latin typeface="Verdana" pitchFamily="34" charset="0"/>
                <a:ea typeface="微软雅黑" pitchFamily="34" charset="-122"/>
              </a:rPr>
              <a:t>次上下文切换</a:t>
            </a:r>
            <a:endParaRPr lang="en-US" altLang="zh-CN" sz="2800" b="1" dirty="0" smtClean="0">
              <a:latin typeface="Verdana" pitchFamily="34" charset="0"/>
              <a:ea typeface="微软雅黑" pitchFamily="34" charset="-122"/>
            </a:endParaRPr>
          </a:p>
        </p:txBody>
      </p:sp>
      <p:cxnSp>
        <p:nvCxnSpPr>
          <p:cNvPr id="35" name="直接箭头连接符 34"/>
          <p:cNvCxnSpPr>
            <a:stCxn id="21" idx="2"/>
            <a:endCxn id="23" idx="0"/>
          </p:cNvCxnSpPr>
          <p:nvPr/>
        </p:nvCxnSpPr>
        <p:spPr>
          <a:xfrm rot="5400000">
            <a:off x="3254682" y="5197600"/>
            <a:ext cx="35547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</a:t>
            </a:r>
            <a:endParaRPr lang="zh-CN" altLang="en-US" dirty="0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072206"/>
            <a:ext cx="61436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注：数据来自</a:t>
            </a:r>
            <a:r>
              <a:rPr lang="en-US" sz="1000" dirty="0" smtClean="0">
                <a:hlinkClick r:id="rId3"/>
              </a:rPr>
              <a:t>http://www.ibm.com/developerworks/cn/java/j-zerocopy/</a:t>
            </a:r>
            <a:endParaRPr lang="zh-CN" altLang="en-US" sz="1000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0" y="1428736"/>
          <a:ext cx="9144000" cy="4071964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562972"/>
                <a:gridCol w="1557610"/>
                <a:gridCol w="1886864"/>
                <a:gridCol w="1451434"/>
                <a:gridCol w="1596577"/>
                <a:gridCol w="1088543"/>
              </a:tblGrid>
              <a:tr h="72713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文件</a:t>
                      </a:r>
                      <a:r>
                        <a:rPr lang="zh-CN" altLang="en-US" sz="200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大小</a:t>
                      </a:r>
                      <a:endParaRPr lang="en-US" altLang="zh-CN" sz="2000" u="none" strike="noStrike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 fontAlgn="ctr"/>
                      <a:r>
                        <a:rPr lang="en-US" altLang="zh-CN" sz="200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(MB)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94" marR="8194" marT="8194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传统方法文件传输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94" marR="8194" marT="8194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transferTo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94" marR="8194" marT="8194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性能对比</a:t>
                      </a:r>
                      <a:endParaRPr lang="zh-CN" altLang="en-US" sz="2000" b="0" i="0" u="none" strike="noStrike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94" marR="8194" marT="8194" marB="0" anchor="ctr">
                    <a:noFill/>
                  </a:tcPr>
                </a:tc>
              </a:tr>
              <a:tr h="7271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时间（</a:t>
                      </a:r>
                      <a:r>
                        <a:rPr lang="en-US" altLang="zh-CN" sz="200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ms</a:t>
                      </a:r>
                      <a:r>
                        <a:rPr lang="zh-CN" altLang="en-US" sz="200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）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94" marR="8194" marT="819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速度（</a:t>
                      </a:r>
                      <a:r>
                        <a:rPr lang="en-US" altLang="zh-CN" sz="200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M/s</a:t>
                      </a:r>
                      <a:r>
                        <a:rPr lang="zh-CN" altLang="en-US" sz="200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）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94" marR="8194" marT="819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时间（</a:t>
                      </a:r>
                      <a:r>
                        <a:rPr lang="en-US" altLang="zh-CN" sz="200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ms</a:t>
                      </a:r>
                      <a:r>
                        <a:rPr lang="zh-CN" altLang="en-US" sz="200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）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94" marR="8194" marT="819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速度（</a:t>
                      </a:r>
                      <a:r>
                        <a:rPr lang="en-US" altLang="zh-CN" sz="200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M/s</a:t>
                      </a:r>
                      <a:r>
                        <a:rPr lang="zh-CN" altLang="en-US" sz="200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）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94" marR="8194" marT="8194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72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>
                          <a:latin typeface="Times New Roman" pitchFamily="18" charset="0"/>
                          <a:cs typeface="Times New Roman" pitchFamily="18" charset="0"/>
                        </a:rPr>
                        <a:t>156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>
                          <a:latin typeface="Times New Roman" pitchFamily="18" charset="0"/>
                          <a:cs typeface="Times New Roman" pitchFamily="18" charset="0"/>
                        </a:rPr>
                        <a:t>44.87 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>
                          <a:latin typeface="Times New Roman" pitchFamily="18" charset="0"/>
                          <a:cs typeface="Times New Roman" pitchFamily="18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155.56 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346.7%</a:t>
                      </a:r>
                    </a:p>
                  </a:txBody>
                  <a:tcPr marL="9525" marR="9525" marT="9525" marB="0" anchor="ctr">
                    <a:noFill/>
                  </a:tcPr>
                </a:tc>
              </a:tr>
              <a:tr h="3272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>
                          <a:latin typeface="Times New Roman" pitchFamily="18" charset="0"/>
                          <a:cs typeface="Times New Roman" pitchFamily="18" charset="0"/>
                        </a:rPr>
                        <a:t>337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62.31 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>
                          <a:latin typeface="Times New Roman" pitchFamily="18" charset="0"/>
                          <a:cs typeface="Times New Roman" pitchFamily="18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>
                          <a:latin typeface="Times New Roman" pitchFamily="18" charset="0"/>
                          <a:cs typeface="Times New Roman" pitchFamily="18" charset="0"/>
                        </a:rPr>
                        <a:t>164.06 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263.3%</a:t>
                      </a:r>
                    </a:p>
                  </a:txBody>
                  <a:tcPr marL="9525" marR="9525" marT="9525" marB="0" anchor="ctr">
                    <a:noFill/>
                  </a:tcPr>
                </a:tc>
              </a:tr>
              <a:tr h="3272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>
                          <a:latin typeface="Times New Roman" pitchFamily="18" charset="0"/>
                          <a:cs typeface="Times New Roman" pitchFamily="18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843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>
                          <a:latin typeface="Times New Roman" pitchFamily="18" charset="0"/>
                          <a:cs typeface="Times New Roman" pitchFamily="18" charset="0"/>
                        </a:rPr>
                        <a:t>74.73 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387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>
                          <a:latin typeface="Times New Roman" pitchFamily="18" charset="0"/>
                          <a:cs typeface="Times New Roman" pitchFamily="18" charset="0"/>
                        </a:rPr>
                        <a:t>162.79 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217.8%</a:t>
                      </a:r>
                    </a:p>
                  </a:txBody>
                  <a:tcPr marL="9525" marR="9525" marT="9525" marB="0" anchor="ctr">
                    <a:noFill/>
                  </a:tcPr>
                </a:tc>
              </a:tr>
              <a:tr h="3272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>
                          <a:latin typeface="Times New Roman" pitchFamily="18" charset="0"/>
                          <a:cs typeface="Times New Roman" pitchFamily="18" charset="0"/>
                        </a:rPr>
                        <a:t>1320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>
                          <a:latin typeface="Times New Roman" pitchFamily="18" charset="0"/>
                          <a:cs typeface="Times New Roman" pitchFamily="18" charset="0"/>
                        </a:rPr>
                        <a:t>74.24 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>
                          <a:latin typeface="Times New Roman" pitchFamily="18" charset="0"/>
                          <a:cs typeface="Times New Roman" pitchFamily="18" charset="0"/>
                        </a:rPr>
                        <a:t>617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>
                          <a:latin typeface="Times New Roman" pitchFamily="18" charset="0"/>
                          <a:cs typeface="Times New Roman" pitchFamily="18" charset="0"/>
                        </a:rPr>
                        <a:t>158.83 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213.9%</a:t>
                      </a:r>
                    </a:p>
                  </a:txBody>
                  <a:tcPr marL="9525" marR="9525" marT="9525" marB="0" anchor="ctr">
                    <a:noFill/>
                  </a:tcPr>
                </a:tc>
              </a:tr>
              <a:tr h="3272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>
                          <a:latin typeface="Times New Roman" pitchFamily="18" charset="0"/>
                          <a:cs typeface="Times New Roman" pitchFamily="18" charset="0"/>
                        </a:rPr>
                        <a:t>200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2124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>
                          <a:latin typeface="Times New Roman" pitchFamily="18" charset="0"/>
                          <a:cs typeface="Times New Roman" pitchFamily="18" charset="0"/>
                        </a:rPr>
                        <a:t>94.16 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>
                          <a:latin typeface="Times New Roman" pitchFamily="18" charset="0"/>
                          <a:cs typeface="Times New Roman" pitchFamily="18" charset="0"/>
                        </a:rPr>
                        <a:t>1150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>
                          <a:latin typeface="Times New Roman" pitchFamily="18" charset="0"/>
                          <a:cs typeface="Times New Roman" pitchFamily="18" charset="0"/>
                        </a:rPr>
                        <a:t>173.91 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184.7%</a:t>
                      </a:r>
                    </a:p>
                  </a:txBody>
                  <a:tcPr marL="9525" marR="9525" marT="9525" marB="0" anchor="ctr">
                    <a:noFill/>
                  </a:tcPr>
                </a:tc>
              </a:tr>
              <a:tr h="3272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>
                          <a:latin typeface="Times New Roman" pitchFamily="18" charset="0"/>
                          <a:cs typeface="Times New Roman" pitchFamily="18" charset="0"/>
                        </a:rPr>
                        <a:t>350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>
                          <a:latin typeface="Times New Roman" pitchFamily="18" charset="0"/>
                          <a:cs typeface="Times New Roman" pitchFamily="18" charset="0"/>
                        </a:rPr>
                        <a:t>3631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>
                          <a:latin typeface="Times New Roman" pitchFamily="18" charset="0"/>
                          <a:cs typeface="Times New Roman" pitchFamily="18" charset="0"/>
                        </a:rPr>
                        <a:t>96.39 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>
                          <a:latin typeface="Times New Roman" pitchFamily="18" charset="0"/>
                          <a:cs typeface="Times New Roman" pitchFamily="18" charset="0"/>
                        </a:rPr>
                        <a:t>1762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>
                          <a:latin typeface="Times New Roman" pitchFamily="18" charset="0"/>
                          <a:cs typeface="Times New Roman" pitchFamily="18" charset="0"/>
                        </a:rPr>
                        <a:t>198.64 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206.1%</a:t>
                      </a:r>
                    </a:p>
                  </a:txBody>
                  <a:tcPr marL="9525" marR="9525" marT="9525" marB="0" anchor="ctr">
                    <a:noFill/>
                  </a:tcPr>
                </a:tc>
              </a:tr>
              <a:tr h="3272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>
                          <a:latin typeface="Times New Roman" pitchFamily="18" charset="0"/>
                          <a:cs typeface="Times New Roman" pitchFamily="18" charset="0"/>
                        </a:rPr>
                        <a:t>700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>
                          <a:latin typeface="Times New Roman" pitchFamily="18" charset="0"/>
                          <a:cs typeface="Times New Roman" pitchFamily="18" charset="0"/>
                        </a:rPr>
                        <a:t>13498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>
                          <a:latin typeface="Times New Roman" pitchFamily="18" charset="0"/>
                          <a:cs typeface="Times New Roman" pitchFamily="18" charset="0"/>
                        </a:rPr>
                        <a:t>51.86 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>
                          <a:latin typeface="Times New Roman" pitchFamily="18" charset="0"/>
                          <a:cs typeface="Times New Roman" pitchFamily="18" charset="0"/>
                        </a:rPr>
                        <a:t>4422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>
                          <a:latin typeface="Times New Roman" pitchFamily="18" charset="0"/>
                          <a:cs typeface="Times New Roman" pitchFamily="18" charset="0"/>
                        </a:rPr>
                        <a:t>158.30 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305.2%</a:t>
                      </a:r>
                    </a:p>
                  </a:txBody>
                  <a:tcPr marL="9525" marR="9525" marT="9525" marB="0" anchor="ctr">
                    <a:noFill/>
                  </a:tcPr>
                </a:tc>
              </a:tr>
              <a:tr h="3272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>
                          <a:latin typeface="Times New Roman" pitchFamily="18" charset="0"/>
                          <a:cs typeface="Times New Roman" pitchFamily="18" charset="0"/>
                        </a:rPr>
                        <a:t>1024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>
                          <a:latin typeface="Times New Roman" pitchFamily="18" charset="0"/>
                          <a:cs typeface="Times New Roman" pitchFamily="18" charset="0"/>
                        </a:rPr>
                        <a:t>18399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>
                          <a:latin typeface="Times New Roman" pitchFamily="18" charset="0"/>
                          <a:cs typeface="Times New Roman" pitchFamily="18" charset="0"/>
                        </a:rPr>
                        <a:t>55.66 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>
                          <a:latin typeface="Times New Roman" pitchFamily="18" charset="0"/>
                          <a:cs typeface="Times New Roman" pitchFamily="18" charset="0"/>
                        </a:rPr>
                        <a:t>8537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>
                          <a:latin typeface="Times New Roman" pitchFamily="18" charset="0"/>
                          <a:cs typeface="Times New Roman" pitchFamily="18" charset="0"/>
                        </a:rPr>
                        <a:t>119.95 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215.5%</a:t>
                      </a:r>
                    </a:p>
                  </a:txBody>
                  <a:tcPr marL="9525" marR="9525" marT="9525" marB="0" anchor="ctr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NIO</a:t>
            </a:r>
            <a:r>
              <a:rPr lang="zh-CN" altLang="en-US" dirty="0" smtClean="0"/>
              <a:t>服务器架构对比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28596" y="1214422"/>
            <a:ext cx="3857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3200" b="1" dirty="0" smtClean="0"/>
              <a:t>服务器端处理</a:t>
            </a:r>
            <a:endParaRPr lang="zh-CN" altLang="en-US" sz="3200" b="1" dirty="0"/>
          </a:p>
        </p:txBody>
      </p:sp>
      <p:graphicFrame>
        <p:nvGraphicFramePr>
          <p:cNvPr id="19" name="图示 18"/>
          <p:cNvGraphicFramePr/>
          <p:nvPr/>
        </p:nvGraphicFramePr>
        <p:xfrm>
          <a:off x="714348" y="1857364"/>
          <a:ext cx="7786742" cy="4786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NIO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IO</a:t>
            </a:r>
            <a:r>
              <a:rPr lang="zh-CN" altLang="en-US" dirty="0" smtClean="0"/>
              <a:t>服务器架构对比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28596" y="1214422"/>
            <a:ext cx="3857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3200" b="1" dirty="0" smtClean="0"/>
              <a:t>服务器端处理</a:t>
            </a:r>
            <a:endParaRPr lang="zh-CN" altLang="en-US" sz="3200" b="1" dirty="0"/>
          </a:p>
        </p:txBody>
      </p:sp>
      <p:graphicFrame>
        <p:nvGraphicFramePr>
          <p:cNvPr id="19" name="图示 18"/>
          <p:cNvGraphicFramePr/>
          <p:nvPr/>
        </p:nvGraphicFramePr>
        <p:xfrm>
          <a:off x="357158" y="1857364"/>
          <a:ext cx="8286808" cy="4857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NIO</a:t>
            </a:r>
            <a:r>
              <a:rPr lang="zh-CN" altLang="en-US" dirty="0" smtClean="0"/>
              <a:t>其他的特性</a:t>
            </a:r>
            <a:endParaRPr lang="zh-CN" altLang="en-US" dirty="0"/>
          </a:p>
        </p:txBody>
      </p:sp>
      <p:grpSp>
        <p:nvGrpSpPr>
          <p:cNvPr id="5" name="Group 348"/>
          <p:cNvGrpSpPr>
            <a:grpSpLocks/>
          </p:cNvGrpSpPr>
          <p:nvPr/>
        </p:nvGrpSpPr>
        <p:grpSpPr bwMode="auto">
          <a:xfrm>
            <a:off x="285720" y="1571606"/>
            <a:ext cx="2401791" cy="2643212"/>
            <a:chOff x="724693" y="5325025"/>
            <a:chExt cx="2323948" cy="1095375"/>
          </a:xfrm>
        </p:grpSpPr>
        <p:sp>
          <p:nvSpPr>
            <p:cNvPr id="6" name="Rounded Rectangle 27"/>
            <p:cNvSpPr>
              <a:spLocks noChangeArrowheads="1"/>
            </p:cNvSpPr>
            <p:nvPr/>
          </p:nvSpPr>
          <p:spPr bwMode="auto">
            <a:xfrm rot="16200000" flipH="1">
              <a:off x="1346917" y="4718676"/>
              <a:ext cx="1079500" cy="2323948"/>
            </a:xfrm>
            <a:prstGeom prst="roundRect">
              <a:avLst>
                <a:gd name="adj" fmla="val 7870"/>
              </a:avLst>
            </a:prstGeom>
            <a:solidFill>
              <a:srgbClr val="FFFFFF"/>
            </a:solidFill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7" name="Round Same Side Corner Rectangle 31"/>
            <p:cNvSpPr/>
            <p:nvPr/>
          </p:nvSpPr>
          <p:spPr>
            <a:xfrm>
              <a:off x="724693" y="5325025"/>
              <a:ext cx="2323948" cy="314325"/>
            </a:xfrm>
            <a:prstGeom prst="round2SameRect">
              <a:avLst>
                <a:gd name="adj1" fmla="val 27778"/>
                <a:gd name="adj2" fmla="val 0"/>
              </a:avLst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solidFill>
                  <a:srgbClr val="FFFFFF"/>
                </a:solidFill>
                <a:latin typeface="Calibri" pitchFamily="-109" charset="0"/>
                <a:ea typeface="ＭＳ Ｐゴシック" pitchFamily="-109" charset="-128"/>
                <a:cs typeface="ＭＳ Ｐゴシック" charset="0"/>
              </a:endParaRPr>
            </a:p>
          </p:txBody>
        </p:sp>
        <p:sp>
          <p:nvSpPr>
            <p:cNvPr id="9" name="Rektangel 76"/>
            <p:cNvSpPr>
              <a:spLocks noChangeArrowheads="1"/>
            </p:cNvSpPr>
            <p:nvPr/>
          </p:nvSpPr>
          <p:spPr bwMode="auto">
            <a:xfrm>
              <a:off x="847007" y="5413841"/>
              <a:ext cx="2089613" cy="1658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zh-CN" altLang="en-US" sz="2000" b="1" noProof="1" smtClean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  <a:cs typeface="Arial" charset="0"/>
                </a:rPr>
                <a:t>文件锁</a:t>
              </a:r>
            </a:p>
          </p:txBody>
        </p:sp>
        <p:grpSp>
          <p:nvGrpSpPr>
            <p:cNvPr id="10" name="Group 44"/>
            <p:cNvGrpSpPr>
              <a:grpSpLocks/>
            </p:cNvGrpSpPr>
            <p:nvPr/>
          </p:nvGrpSpPr>
          <p:grpSpPr bwMode="auto">
            <a:xfrm>
              <a:off x="800237" y="5809206"/>
              <a:ext cx="528823" cy="254819"/>
              <a:chOff x="3188188" y="1631154"/>
              <a:chExt cx="603774" cy="290936"/>
            </a:xfrm>
          </p:grpSpPr>
          <p:sp>
            <p:nvSpPr>
              <p:cNvPr id="12" name="Ellipse 53"/>
              <p:cNvSpPr>
                <a:spLocks noChangeArrowheads="1"/>
              </p:cNvSpPr>
              <p:nvPr/>
            </p:nvSpPr>
            <p:spPr bwMode="auto">
              <a:xfrm>
                <a:off x="3188188" y="1631154"/>
                <a:ext cx="603774" cy="261551"/>
              </a:xfrm>
              <a:prstGeom prst="ellipse">
                <a:avLst/>
              </a:prstGeom>
              <a:solidFill>
                <a:srgbClr val="FFFFFF">
                  <a:alpha val="61960"/>
                </a:srgbClr>
              </a:solidFill>
              <a:ln w="9525">
                <a:solidFill>
                  <a:srgbClr val="FFFFFF"/>
                </a:solidFill>
                <a:round/>
                <a:headEnd/>
                <a:tailEnd/>
              </a:ln>
              <a:effectLst>
                <a:outerShdw dist="38100" dir="2700000" algn="tl" rotWithShape="0">
                  <a:srgbClr val="808080">
                    <a:alpha val="39998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2400">
                  <a:solidFill>
                    <a:srgbClr val="FFFFFF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" name="Tekstboks 54"/>
              <p:cNvSpPr txBox="1">
                <a:spLocks noChangeArrowheads="1"/>
              </p:cNvSpPr>
              <p:nvPr/>
            </p:nvSpPr>
            <p:spPr bwMode="auto">
              <a:xfrm>
                <a:off x="3360698" y="1703655"/>
                <a:ext cx="375782" cy="218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da-DK" altLang="zh-CN" sz="2400" dirty="0">
                    <a:solidFill>
                      <a:srgbClr val="151616"/>
                    </a:solidFill>
                    <a:latin typeface="Calibri" pitchFamily="34" charset="0"/>
                  </a:rPr>
                  <a:t>1</a:t>
                </a:r>
              </a:p>
            </p:txBody>
          </p:sp>
        </p:grpSp>
        <p:sp>
          <p:nvSpPr>
            <p:cNvPr id="11" name="Tekstboks 72"/>
            <p:cNvSpPr txBox="1">
              <a:spLocks noChangeArrowheads="1"/>
            </p:cNvSpPr>
            <p:nvPr/>
          </p:nvSpPr>
          <p:spPr bwMode="auto">
            <a:xfrm>
              <a:off x="1371601" y="5821913"/>
              <a:ext cx="1383956" cy="293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zh-CN" altLang="en-US" sz="2000" b="1" dirty="0" smtClean="0">
                  <a:solidFill>
                    <a:srgbClr val="000000"/>
                  </a:solidFill>
                  <a:latin typeface="Calibri" pitchFamily="34" charset="0"/>
                </a:rPr>
                <a:t>并发控制</a:t>
              </a:r>
            </a:p>
            <a:p>
              <a:pPr>
                <a:buFont typeface="Arial" pitchFamily="34" charset="0"/>
                <a:buChar char="•"/>
              </a:pPr>
              <a:r>
                <a:rPr lang="zh-CN" altLang="en-US" sz="2000" b="1" dirty="0" smtClean="0">
                  <a:solidFill>
                    <a:srgbClr val="000000"/>
                  </a:solidFill>
                  <a:latin typeface="Calibri" pitchFamily="34" charset="0"/>
                </a:rPr>
                <a:t>部分锁</a:t>
              </a:r>
            </a:p>
          </p:txBody>
        </p:sp>
      </p:grpSp>
      <p:grpSp>
        <p:nvGrpSpPr>
          <p:cNvPr id="35" name="Group 348"/>
          <p:cNvGrpSpPr>
            <a:grpSpLocks/>
          </p:cNvGrpSpPr>
          <p:nvPr/>
        </p:nvGrpSpPr>
        <p:grpSpPr bwMode="auto">
          <a:xfrm>
            <a:off x="3000365" y="1571615"/>
            <a:ext cx="2857519" cy="2643205"/>
            <a:chOff x="724693" y="5325026"/>
            <a:chExt cx="2762836" cy="1095375"/>
          </a:xfrm>
        </p:grpSpPr>
        <p:sp>
          <p:nvSpPr>
            <p:cNvPr id="36" name="Rounded Rectangle 27"/>
            <p:cNvSpPr>
              <a:spLocks noChangeArrowheads="1"/>
            </p:cNvSpPr>
            <p:nvPr/>
          </p:nvSpPr>
          <p:spPr bwMode="auto">
            <a:xfrm rot="16200000" flipH="1">
              <a:off x="1462756" y="4602838"/>
              <a:ext cx="1079500" cy="2555625"/>
            </a:xfrm>
            <a:prstGeom prst="roundRect">
              <a:avLst>
                <a:gd name="adj" fmla="val 7870"/>
              </a:avLst>
            </a:prstGeom>
            <a:solidFill>
              <a:srgbClr val="FFFFFF"/>
            </a:solidFill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37" name="Round Same Side Corner Rectangle 31"/>
            <p:cNvSpPr/>
            <p:nvPr/>
          </p:nvSpPr>
          <p:spPr>
            <a:xfrm>
              <a:off x="724693" y="5325026"/>
              <a:ext cx="2555623" cy="314325"/>
            </a:xfrm>
            <a:prstGeom prst="round2SameRect">
              <a:avLst>
                <a:gd name="adj1" fmla="val 27778"/>
                <a:gd name="adj2" fmla="val 0"/>
              </a:avLst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solidFill>
                  <a:srgbClr val="FFFFFF"/>
                </a:solidFill>
                <a:latin typeface="Calibri" pitchFamily="-109" charset="0"/>
                <a:ea typeface="ＭＳ Ｐゴシック" pitchFamily="-109" charset="-128"/>
                <a:cs typeface="ＭＳ Ｐゴシック" charset="0"/>
              </a:endParaRPr>
            </a:p>
          </p:txBody>
        </p:sp>
        <p:sp>
          <p:nvSpPr>
            <p:cNvPr id="38" name="Rektangel 76"/>
            <p:cNvSpPr>
              <a:spLocks noChangeArrowheads="1"/>
            </p:cNvSpPr>
            <p:nvPr/>
          </p:nvSpPr>
          <p:spPr bwMode="auto">
            <a:xfrm>
              <a:off x="847007" y="5401446"/>
              <a:ext cx="2226096" cy="1658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zh-CN" altLang="en-US" sz="2000" b="1" noProof="1" smtClean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  <a:cs typeface="Arial" charset="0"/>
                </a:rPr>
                <a:t>存储映射文件</a:t>
              </a:r>
            </a:p>
          </p:txBody>
        </p:sp>
        <p:grpSp>
          <p:nvGrpSpPr>
            <p:cNvPr id="39" name="Group 44"/>
            <p:cNvGrpSpPr>
              <a:grpSpLocks/>
            </p:cNvGrpSpPr>
            <p:nvPr/>
          </p:nvGrpSpPr>
          <p:grpSpPr bwMode="auto">
            <a:xfrm>
              <a:off x="800237" y="5809217"/>
              <a:ext cx="528823" cy="254816"/>
              <a:chOff x="3188188" y="1631156"/>
              <a:chExt cx="603774" cy="290931"/>
            </a:xfrm>
          </p:grpSpPr>
          <p:sp>
            <p:nvSpPr>
              <p:cNvPr id="41" name="Ellipse 53"/>
              <p:cNvSpPr>
                <a:spLocks noChangeArrowheads="1"/>
              </p:cNvSpPr>
              <p:nvPr/>
            </p:nvSpPr>
            <p:spPr bwMode="auto">
              <a:xfrm>
                <a:off x="3188188" y="1631156"/>
                <a:ext cx="603774" cy="290629"/>
              </a:xfrm>
              <a:prstGeom prst="ellipse">
                <a:avLst/>
              </a:prstGeom>
              <a:solidFill>
                <a:srgbClr val="FFFFFF">
                  <a:alpha val="61960"/>
                </a:srgbClr>
              </a:solidFill>
              <a:ln w="9525">
                <a:solidFill>
                  <a:srgbClr val="FFFFFF"/>
                </a:solidFill>
                <a:round/>
                <a:headEnd/>
                <a:tailEnd/>
              </a:ln>
              <a:effectLst>
                <a:outerShdw dist="38100" dir="2700000" algn="tl" rotWithShape="0">
                  <a:srgbClr val="808080">
                    <a:alpha val="39998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2400">
                  <a:solidFill>
                    <a:srgbClr val="FFFFFF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2" name="Tekstboks 54"/>
              <p:cNvSpPr txBox="1">
                <a:spLocks noChangeArrowheads="1"/>
              </p:cNvSpPr>
              <p:nvPr/>
            </p:nvSpPr>
            <p:spPr bwMode="auto">
              <a:xfrm>
                <a:off x="3360698" y="1703652"/>
                <a:ext cx="375501" cy="218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da-DK" altLang="zh-CN" sz="2400" dirty="0" smtClean="0">
                    <a:solidFill>
                      <a:srgbClr val="151616"/>
                    </a:solidFill>
                    <a:latin typeface="Calibri" pitchFamily="34" charset="0"/>
                  </a:rPr>
                  <a:t>2</a:t>
                </a:r>
                <a:endParaRPr lang="da-DK" altLang="zh-CN" sz="2400" dirty="0">
                  <a:solidFill>
                    <a:srgbClr val="151616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40" name="Tekstboks 72"/>
            <p:cNvSpPr txBox="1">
              <a:spLocks noChangeArrowheads="1"/>
            </p:cNvSpPr>
            <p:nvPr/>
          </p:nvSpPr>
          <p:spPr bwMode="auto">
            <a:xfrm>
              <a:off x="1371600" y="5821909"/>
              <a:ext cx="2115929" cy="293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zh-CN" altLang="en-US" sz="2000" b="1" dirty="0" smtClean="0">
                  <a:solidFill>
                    <a:srgbClr val="000000"/>
                  </a:solidFill>
                  <a:latin typeface="Calibri" pitchFamily="34" charset="0"/>
                </a:rPr>
                <a:t>减少</a:t>
              </a:r>
              <a:r>
                <a:rPr lang="en-US" altLang="zh-CN" sz="2000" b="1" dirty="0" smtClean="0">
                  <a:solidFill>
                    <a:srgbClr val="000000"/>
                  </a:solidFill>
                  <a:latin typeface="Calibri" pitchFamily="34" charset="0"/>
                </a:rPr>
                <a:t>buffer copy</a:t>
              </a:r>
            </a:p>
            <a:p>
              <a:pPr>
                <a:buFont typeface="Arial" pitchFamily="34" charset="0"/>
                <a:buChar char="•"/>
              </a:pPr>
              <a:r>
                <a:rPr lang="zh-CN" altLang="en-US" sz="2000" b="1" dirty="0" smtClean="0">
                  <a:solidFill>
                    <a:srgbClr val="000000"/>
                  </a:solidFill>
                  <a:latin typeface="Calibri" pitchFamily="34" charset="0"/>
                </a:rPr>
                <a:t>文件部分映射</a:t>
              </a:r>
            </a:p>
          </p:txBody>
        </p:sp>
      </p:grpSp>
      <p:grpSp>
        <p:nvGrpSpPr>
          <p:cNvPr id="43" name="Group 348"/>
          <p:cNvGrpSpPr>
            <a:grpSpLocks/>
          </p:cNvGrpSpPr>
          <p:nvPr/>
        </p:nvGrpSpPr>
        <p:grpSpPr bwMode="auto">
          <a:xfrm>
            <a:off x="5870775" y="1571606"/>
            <a:ext cx="2987505" cy="2643212"/>
            <a:chOff x="724693" y="5325025"/>
            <a:chExt cx="2557539" cy="1095375"/>
          </a:xfrm>
        </p:grpSpPr>
        <p:sp>
          <p:nvSpPr>
            <p:cNvPr id="44" name="Rounded Rectangle 27"/>
            <p:cNvSpPr>
              <a:spLocks noChangeArrowheads="1"/>
            </p:cNvSpPr>
            <p:nvPr/>
          </p:nvSpPr>
          <p:spPr bwMode="auto">
            <a:xfrm rot="16200000" flipH="1">
              <a:off x="1346917" y="4718676"/>
              <a:ext cx="1079500" cy="2323948"/>
            </a:xfrm>
            <a:prstGeom prst="roundRect">
              <a:avLst>
                <a:gd name="adj" fmla="val 7870"/>
              </a:avLst>
            </a:prstGeom>
            <a:solidFill>
              <a:srgbClr val="FFFFFF"/>
            </a:solidFill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45" name="Round Same Side Corner Rectangle 31"/>
            <p:cNvSpPr/>
            <p:nvPr/>
          </p:nvSpPr>
          <p:spPr>
            <a:xfrm>
              <a:off x="724693" y="5325025"/>
              <a:ext cx="2323948" cy="314325"/>
            </a:xfrm>
            <a:prstGeom prst="round2SameRect">
              <a:avLst>
                <a:gd name="adj1" fmla="val 27778"/>
                <a:gd name="adj2" fmla="val 0"/>
              </a:avLst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solidFill>
                  <a:srgbClr val="FFFFFF"/>
                </a:solidFill>
                <a:latin typeface="Calibri" pitchFamily="-109" charset="0"/>
                <a:ea typeface="ＭＳ Ｐゴシック" pitchFamily="-109" charset="-128"/>
                <a:cs typeface="ＭＳ Ｐゴシック" charset="0"/>
              </a:endParaRPr>
            </a:p>
          </p:txBody>
        </p:sp>
        <p:sp>
          <p:nvSpPr>
            <p:cNvPr id="46" name="Rektangel 76"/>
            <p:cNvSpPr>
              <a:spLocks noChangeArrowheads="1"/>
            </p:cNvSpPr>
            <p:nvPr/>
          </p:nvSpPr>
          <p:spPr bwMode="auto">
            <a:xfrm>
              <a:off x="847006" y="5384237"/>
              <a:ext cx="2435226" cy="1658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zh-CN" altLang="en-US" sz="2000" b="1" noProof="1" smtClean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  <a:cs typeface="Arial" charset="0"/>
                </a:rPr>
                <a:t>数据编码</a:t>
              </a:r>
            </a:p>
          </p:txBody>
        </p:sp>
        <p:grpSp>
          <p:nvGrpSpPr>
            <p:cNvPr id="47" name="Group 44"/>
            <p:cNvGrpSpPr>
              <a:grpSpLocks/>
            </p:cNvGrpSpPr>
            <p:nvPr/>
          </p:nvGrpSpPr>
          <p:grpSpPr bwMode="auto">
            <a:xfrm>
              <a:off x="800237" y="5809211"/>
              <a:ext cx="528823" cy="255931"/>
              <a:chOff x="3188188" y="1631156"/>
              <a:chExt cx="603774" cy="292205"/>
            </a:xfrm>
          </p:grpSpPr>
          <p:sp>
            <p:nvSpPr>
              <p:cNvPr id="49" name="Ellipse 53"/>
              <p:cNvSpPr>
                <a:spLocks noChangeArrowheads="1"/>
              </p:cNvSpPr>
              <p:nvPr/>
            </p:nvSpPr>
            <p:spPr bwMode="auto">
              <a:xfrm>
                <a:off x="3188188" y="1631156"/>
                <a:ext cx="603774" cy="292205"/>
              </a:xfrm>
              <a:prstGeom prst="ellipse">
                <a:avLst/>
              </a:prstGeom>
              <a:solidFill>
                <a:srgbClr val="FFFFFF">
                  <a:alpha val="61960"/>
                </a:srgbClr>
              </a:solidFill>
              <a:ln w="9525">
                <a:solidFill>
                  <a:srgbClr val="FFFFFF"/>
                </a:solidFill>
                <a:round/>
                <a:headEnd/>
                <a:tailEnd/>
              </a:ln>
              <a:effectLst>
                <a:outerShdw dist="38100" dir="2700000" algn="tl" rotWithShape="0">
                  <a:srgbClr val="808080">
                    <a:alpha val="39998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2400">
                  <a:solidFill>
                    <a:srgbClr val="FFFFFF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0" name="Tekstboks 54"/>
              <p:cNvSpPr txBox="1">
                <a:spLocks noChangeArrowheads="1"/>
              </p:cNvSpPr>
              <p:nvPr/>
            </p:nvSpPr>
            <p:spPr bwMode="auto">
              <a:xfrm>
                <a:off x="3360698" y="1703657"/>
                <a:ext cx="332475" cy="218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da-DK" altLang="zh-CN" sz="2400" dirty="0" smtClean="0">
                    <a:solidFill>
                      <a:srgbClr val="151616"/>
                    </a:solidFill>
                    <a:latin typeface="Calibri" pitchFamily="34" charset="0"/>
                  </a:rPr>
                  <a:t>3</a:t>
                </a:r>
                <a:endParaRPr lang="da-DK" altLang="zh-CN" sz="2400" dirty="0">
                  <a:solidFill>
                    <a:srgbClr val="151616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48" name="Tekstboks 72"/>
            <p:cNvSpPr txBox="1">
              <a:spLocks noChangeArrowheads="1"/>
            </p:cNvSpPr>
            <p:nvPr/>
          </p:nvSpPr>
          <p:spPr bwMode="auto">
            <a:xfrm>
              <a:off x="1371601" y="5821913"/>
              <a:ext cx="1383956" cy="293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zh-CN" altLang="en-US" sz="2000" b="1" dirty="0" smtClean="0">
                  <a:solidFill>
                    <a:srgbClr val="000000"/>
                  </a:solidFill>
                  <a:latin typeface="Calibri" pitchFamily="34" charset="0"/>
                </a:rPr>
                <a:t>功能完善</a:t>
              </a:r>
            </a:p>
            <a:p>
              <a:pPr>
                <a:buFont typeface="Arial" pitchFamily="34" charset="0"/>
                <a:buChar char="•"/>
              </a:pPr>
              <a:r>
                <a:rPr lang="zh-CN" altLang="en-US" sz="2000" b="1" dirty="0" smtClean="0">
                  <a:solidFill>
                    <a:srgbClr val="000000"/>
                  </a:solidFill>
                  <a:latin typeface="Calibri" pitchFamily="34" charset="0"/>
                </a:rPr>
                <a:t>使用方便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T">
  <a:themeElements>
    <a:clrScheme name="212TGp_WorldWide_light_v2 1">
      <a:dk1>
        <a:srgbClr val="000000"/>
      </a:dk1>
      <a:lt1>
        <a:srgbClr val="FFFFFF"/>
      </a:lt1>
      <a:dk2>
        <a:srgbClr val="4B546F"/>
      </a:dk2>
      <a:lt2>
        <a:srgbClr val="C0C0C0"/>
      </a:lt2>
      <a:accent1>
        <a:srgbClr val="4987E3"/>
      </a:accent1>
      <a:accent2>
        <a:srgbClr val="D9520F"/>
      </a:accent2>
      <a:accent3>
        <a:srgbClr val="FFFFFF"/>
      </a:accent3>
      <a:accent4>
        <a:srgbClr val="000000"/>
      </a:accent4>
      <a:accent5>
        <a:srgbClr val="B1C3EF"/>
      </a:accent5>
      <a:accent6>
        <a:srgbClr val="C4490C"/>
      </a:accent6>
      <a:hlink>
        <a:srgbClr val="36A1B6"/>
      </a:hlink>
      <a:folHlink>
        <a:srgbClr val="9CC769"/>
      </a:folHlink>
    </a:clrScheme>
    <a:fontScheme name="212TGp_WorldWide_light_v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12TGp_WorldWide_light_v2 1">
        <a:dk1>
          <a:srgbClr val="000000"/>
        </a:dk1>
        <a:lt1>
          <a:srgbClr val="FFFFFF"/>
        </a:lt1>
        <a:dk2>
          <a:srgbClr val="4B546F"/>
        </a:dk2>
        <a:lt2>
          <a:srgbClr val="C0C0C0"/>
        </a:lt2>
        <a:accent1>
          <a:srgbClr val="4987E3"/>
        </a:accent1>
        <a:accent2>
          <a:srgbClr val="D9520F"/>
        </a:accent2>
        <a:accent3>
          <a:srgbClr val="FFFFFF"/>
        </a:accent3>
        <a:accent4>
          <a:srgbClr val="000000"/>
        </a:accent4>
        <a:accent5>
          <a:srgbClr val="B1C3EF"/>
        </a:accent5>
        <a:accent6>
          <a:srgbClr val="C4490C"/>
        </a:accent6>
        <a:hlink>
          <a:srgbClr val="36A1B6"/>
        </a:hlink>
        <a:folHlink>
          <a:srgbClr val="9CC76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2TGp_WorldWide_light_v2 2">
        <a:dk1>
          <a:srgbClr val="000000"/>
        </a:dk1>
        <a:lt1>
          <a:srgbClr val="FFFFFF"/>
        </a:lt1>
        <a:dk2>
          <a:srgbClr val="135377"/>
        </a:dk2>
        <a:lt2>
          <a:srgbClr val="969696"/>
        </a:lt2>
        <a:accent1>
          <a:srgbClr val="2AA08A"/>
        </a:accent1>
        <a:accent2>
          <a:srgbClr val="9C88E6"/>
        </a:accent2>
        <a:accent3>
          <a:srgbClr val="FFFFFF"/>
        </a:accent3>
        <a:accent4>
          <a:srgbClr val="000000"/>
        </a:accent4>
        <a:accent5>
          <a:srgbClr val="ACCDC4"/>
        </a:accent5>
        <a:accent6>
          <a:srgbClr val="8D7BD0"/>
        </a:accent6>
        <a:hlink>
          <a:srgbClr val="7D96D3"/>
        </a:hlink>
        <a:folHlink>
          <a:srgbClr val="DEDB7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2TGp_WorldWide_light_v2 3">
        <a:dk1>
          <a:srgbClr val="000000"/>
        </a:dk1>
        <a:lt1>
          <a:srgbClr val="FFFFFF"/>
        </a:lt1>
        <a:dk2>
          <a:srgbClr val="351155"/>
        </a:dk2>
        <a:lt2>
          <a:srgbClr val="969696"/>
        </a:lt2>
        <a:accent1>
          <a:srgbClr val="117AC1"/>
        </a:accent1>
        <a:accent2>
          <a:srgbClr val="38B890"/>
        </a:accent2>
        <a:accent3>
          <a:srgbClr val="FFFFFF"/>
        </a:accent3>
        <a:accent4>
          <a:srgbClr val="000000"/>
        </a:accent4>
        <a:accent5>
          <a:srgbClr val="AABEDD"/>
        </a:accent5>
        <a:accent6>
          <a:srgbClr val="32A682"/>
        </a:accent6>
        <a:hlink>
          <a:srgbClr val="D17FB6"/>
        </a:hlink>
        <a:folHlink>
          <a:srgbClr val="E398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</Template>
  <TotalTime>3763</TotalTime>
  <Words>983</Words>
  <Application>Microsoft Office PowerPoint</Application>
  <PresentationFormat>全屏显示(4:3)</PresentationFormat>
  <Paragraphs>242</Paragraphs>
  <Slides>18</Slides>
  <Notes>15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0" baseType="lpstr">
      <vt:lpstr>IT</vt:lpstr>
      <vt:lpstr>Visio</vt:lpstr>
      <vt:lpstr>Java NIO与普通IO对比研究</vt:lpstr>
      <vt:lpstr>基本概念</vt:lpstr>
      <vt:lpstr>IO和NIO数据传送形式对比</vt:lpstr>
      <vt:lpstr>TEST</vt:lpstr>
      <vt:lpstr>NIO与IO读写过程比较</vt:lpstr>
      <vt:lpstr>TEST</vt:lpstr>
      <vt:lpstr>IO和NIO服务器架构对比</vt:lpstr>
      <vt:lpstr>NIO和IO服务器架构对比</vt:lpstr>
      <vt:lpstr>NIO其他的特性</vt:lpstr>
      <vt:lpstr>NIO Server性能测试</vt:lpstr>
      <vt:lpstr>单个NIO Server并发性能测试</vt:lpstr>
      <vt:lpstr>高并发压力测试</vt:lpstr>
      <vt:lpstr>NIO App Framework</vt:lpstr>
      <vt:lpstr>幻灯片 14</vt:lpstr>
      <vt:lpstr>NIO Sever时序图</vt:lpstr>
      <vt:lpstr>此NIO server模型如何使用</vt:lpstr>
      <vt:lpstr>后期工作</vt:lpstr>
      <vt:lpstr>幻灯片 18</vt:lpstr>
    </vt:vector>
  </TitlesOfParts>
  <Company>startimes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yaohw</dc:creator>
  <cp:lastModifiedBy>yaohw</cp:lastModifiedBy>
  <cp:revision>255</cp:revision>
  <dcterms:created xsi:type="dcterms:W3CDTF">2011-09-28T06:09:05Z</dcterms:created>
  <dcterms:modified xsi:type="dcterms:W3CDTF">2011-10-09T08:07:20Z</dcterms:modified>
</cp:coreProperties>
</file>