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8" r:id="rId7"/>
    <p:sldId id="269" r:id="rId8"/>
    <p:sldId id="270" r:id="rId9"/>
    <p:sldId id="271" r:id="rId10"/>
    <p:sldId id="273" r:id="rId11"/>
    <p:sldId id="272" r:id="rId12"/>
    <p:sldId id="276" r:id="rId13"/>
    <p:sldId id="282" r:id="rId14"/>
    <p:sldId id="285" r:id="rId15"/>
    <p:sldId id="274" r:id="rId16"/>
    <p:sldId id="287" r:id="rId17"/>
    <p:sldId id="260" r:id="rId18"/>
    <p:sldId id="266" r:id="rId19"/>
    <p:sldId id="263" r:id="rId20"/>
    <p:sldId id="277" r:id="rId21"/>
    <p:sldId id="264" r:id="rId22"/>
    <p:sldId id="262" r:id="rId23"/>
    <p:sldId id="265" r:id="rId24"/>
    <p:sldId id="288" r:id="rId25"/>
    <p:sldId id="286" r:id="rId26"/>
    <p:sldId id="279" r:id="rId27"/>
    <p:sldId id="281" r:id="rId28"/>
    <p:sldId id="283" r:id="rId29"/>
    <p:sldId id="280" r:id="rId30"/>
    <p:sldId id="275" r:id="rId31"/>
    <p:sldId id="284" r:id="rId32"/>
    <p:sldId id="290"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51" autoAdjust="0"/>
  </p:normalViewPr>
  <p:slideViewPr>
    <p:cSldViewPr>
      <p:cViewPr varScale="1">
        <p:scale>
          <a:sx n="99" d="100"/>
          <a:sy n="99" d="100"/>
        </p:scale>
        <p:origin x="-12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124525-F109-4D8A-B2B7-FFE0227863A7}" type="datetimeFigureOut">
              <a:rPr lang="zh-CN" altLang="en-US" smtClean="0"/>
              <a:pPr/>
              <a:t>2011-9-15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0EEDD-DD7F-4F18-964E-6B2E207370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mina</a:t>
            </a:r>
            <a:r>
              <a:rPr lang="zh-CN" altLang="en-US" sz="1200" b="0" i="0" kern="1200" dirty="0" smtClean="0">
                <a:solidFill>
                  <a:schemeClr val="tx1"/>
                </a:solidFill>
                <a:latin typeface="+mn-lt"/>
                <a:ea typeface="+mn-ea"/>
                <a:cs typeface="+mn-cs"/>
              </a:rPr>
              <a:t>的前身 </a:t>
            </a:r>
            <a:r>
              <a:rPr lang="en-US" altLang="zh-CN" sz="1200" b="0" i="0" kern="1200" dirty="0" err="1" smtClean="0">
                <a:solidFill>
                  <a:schemeClr val="tx1"/>
                </a:solidFill>
                <a:latin typeface="+mn-lt"/>
                <a:ea typeface="+mn-ea"/>
                <a:cs typeface="+mn-cs"/>
              </a:rPr>
              <a:t>Netty</a:t>
            </a:r>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30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31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针对疑惑的补充：</a:t>
            </a:r>
            <a:endParaRPr lang="en-US" altLang="zh-CN" dirty="0" smtClean="0"/>
          </a:p>
          <a:p>
            <a:endParaRPr lang="en-US" altLang="zh-CN" dirty="0" smtClean="0"/>
          </a:p>
          <a:p>
            <a:r>
              <a:rPr lang="en-US" altLang="zh-CN" dirty="0" smtClean="0"/>
              <a:t>block</a:t>
            </a:r>
            <a:r>
              <a:rPr lang="zh-CN" altLang="en-US" dirty="0" smtClean="0"/>
              <a:t>：</a:t>
            </a:r>
            <a:endParaRPr lang="en-US" altLang="zh-CN" dirty="0" smtClean="0"/>
          </a:p>
          <a:p>
            <a:endParaRPr lang="en-US" altLang="zh-CN" dirty="0" smtClean="0"/>
          </a:p>
          <a:p>
            <a:r>
              <a:rPr lang="en-US" altLang="zh-CN" dirty="0" smtClean="0"/>
              <a:t>Non-block</a:t>
            </a:r>
            <a:r>
              <a:rPr lang="zh-CN" altLang="en-US" dirty="0" smtClean="0"/>
              <a:t>：</a:t>
            </a:r>
            <a:endParaRPr lang="en-US" altLang="zh-CN" dirty="0" smtClean="0"/>
          </a:p>
          <a:p>
            <a:endParaRPr lang="en-US" altLang="zh-CN" dirty="0" smtClean="0"/>
          </a:p>
          <a:p>
            <a:r>
              <a:rPr lang="en-US" altLang="zh-CN" dirty="0" err="1" smtClean="0"/>
              <a:t>DatagramChannel</a:t>
            </a:r>
            <a:r>
              <a:rPr lang="en-US" altLang="zh-CN" dirty="0" smtClean="0"/>
              <a:t> </a:t>
            </a:r>
            <a:r>
              <a:rPr lang="zh-CN" altLang="en-US" dirty="0" smtClean="0"/>
              <a:t>最大发送</a:t>
            </a:r>
            <a:r>
              <a:rPr lang="en-US" altLang="zh-CN" sz="1200" b="0" i="0" kern="1200" dirty="0" smtClean="0">
                <a:solidFill>
                  <a:schemeClr val="tx1"/>
                </a:solidFill>
                <a:latin typeface="+mn-lt"/>
                <a:ea typeface="+mn-ea"/>
                <a:cs typeface="+mn-cs"/>
              </a:rPr>
              <a:t>65507</a:t>
            </a:r>
            <a:r>
              <a:rPr lang="zh-CN" altLang="en-US" sz="1200" b="0" i="0" kern="1200" dirty="0" smtClean="0">
                <a:solidFill>
                  <a:schemeClr val="tx1"/>
                </a:solidFill>
                <a:latin typeface="+mn-lt"/>
                <a:ea typeface="+mn-ea"/>
                <a:cs typeface="+mn-cs"/>
              </a:rPr>
              <a:t>抛异常</a:t>
            </a:r>
            <a:endParaRPr lang="en-US" altLang="zh-CN" dirty="0" smtClean="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 这些实体即可，各自的角色功能</a:t>
            </a:r>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系统对待</a:t>
            </a:r>
            <a:r>
              <a:rPr lang="en-US" sz="1200" kern="1200" dirty="0" smtClean="0">
                <a:solidFill>
                  <a:schemeClr val="tx1"/>
                </a:solidFill>
                <a:latin typeface="+mn-lt"/>
                <a:ea typeface="+mn-ea"/>
                <a:cs typeface="+mn-cs"/>
              </a:rPr>
              <a:t>socket</a:t>
            </a:r>
            <a:r>
              <a:rPr lang="zh-CN" altLang="en-US" sz="1200" kern="1200" dirty="0" smtClean="0">
                <a:solidFill>
                  <a:schemeClr val="tx1"/>
                </a:solidFill>
                <a:latin typeface="+mn-lt"/>
                <a:ea typeface="+mn-ea"/>
                <a:cs typeface="+mn-cs"/>
              </a:rPr>
              <a:t>本质上跟普通打开文件一样，会对应一个文件描述符，在</a:t>
            </a:r>
            <a:r>
              <a:rPr lang="en-US" sz="1200" kern="1200" dirty="0" smtClean="0">
                <a:solidFill>
                  <a:schemeClr val="tx1"/>
                </a:solidFill>
                <a:latin typeface="+mn-lt"/>
                <a:ea typeface="+mn-ea"/>
                <a:cs typeface="+mn-cs"/>
              </a:rPr>
              <a:t>windows</a:t>
            </a:r>
            <a:r>
              <a:rPr lang="zh-CN" altLang="en-US" sz="1200" kern="1200" dirty="0" smtClean="0">
                <a:solidFill>
                  <a:schemeClr val="tx1"/>
                </a:solidFill>
                <a:latin typeface="+mn-lt"/>
                <a:ea typeface="+mn-ea"/>
                <a:cs typeface="+mn-cs"/>
              </a:rPr>
              <a:t>下面是一个句柄，</a:t>
            </a:r>
            <a:r>
              <a:rPr lang="en-US" sz="1200" kern="1200" dirty="0" smtClean="0">
                <a:solidFill>
                  <a:schemeClr val="tx1"/>
                </a:solidFill>
                <a:latin typeface="+mn-lt"/>
                <a:ea typeface="+mn-ea"/>
                <a:cs typeface="+mn-cs"/>
              </a:rPr>
              <a:t>selector</a:t>
            </a:r>
            <a:r>
              <a:rPr lang="zh-CN" altLang="en-US" sz="1200" kern="1200" dirty="0" smtClean="0">
                <a:solidFill>
                  <a:schemeClr val="tx1"/>
                </a:solidFill>
                <a:latin typeface="+mn-lt"/>
                <a:ea typeface="+mn-ea"/>
                <a:cs typeface="+mn-cs"/>
              </a:rPr>
              <a:t>在调用</a:t>
            </a:r>
            <a:r>
              <a:rPr lang="en-US" sz="1200" kern="1200" dirty="0" smtClean="0">
                <a:solidFill>
                  <a:schemeClr val="tx1"/>
                </a:solidFill>
                <a:latin typeface="+mn-lt"/>
                <a:ea typeface="+mn-ea"/>
                <a:cs typeface="+mn-cs"/>
              </a:rPr>
              <a:t>select</a:t>
            </a:r>
            <a:r>
              <a:rPr lang="zh-CN" altLang="en-US" sz="1200" kern="1200" dirty="0" smtClean="0">
                <a:solidFill>
                  <a:schemeClr val="tx1"/>
                </a:solidFill>
                <a:latin typeface="+mn-lt"/>
                <a:ea typeface="+mn-ea"/>
                <a:cs typeface="+mn-cs"/>
              </a:rPr>
              <a:t>方法时，将我们关心的</a:t>
            </a:r>
            <a:r>
              <a:rPr lang="en-US" sz="1200" kern="1200" dirty="0" smtClean="0">
                <a:solidFill>
                  <a:schemeClr val="tx1"/>
                </a:solidFill>
                <a:latin typeface="+mn-lt"/>
                <a:ea typeface="+mn-ea"/>
                <a:cs typeface="+mn-cs"/>
              </a:rPr>
              <a:t>channel</a:t>
            </a:r>
            <a:r>
              <a:rPr lang="zh-CN" altLang="en-US" sz="1200" kern="1200" dirty="0" smtClean="0">
                <a:solidFill>
                  <a:schemeClr val="tx1"/>
                </a:solidFill>
                <a:latin typeface="+mn-lt"/>
                <a:ea typeface="+mn-ea"/>
                <a:cs typeface="+mn-cs"/>
              </a:rPr>
              <a:t>和每一个</a:t>
            </a:r>
            <a:r>
              <a:rPr lang="en-US" sz="1200" kern="1200" dirty="0" smtClean="0">
                <a:solidFill>
                  <a:schemeClr val="tx1"/>
                </a:solidFill>
                <a:latin typeface="+mn-lt"/>
                <a:ea typeface="+mn-ea"/>
                <a:cs typeface="+mn-cs"/>
              </a:rPr>
              <a:t>channel</a:t>
            </a:r>
            <a:r>
              <a:rPr lang="zh-CN" altLang="en-US" sz="1200" kern="1200" dirty="0" smtClean="0">
                <a:solidFill>
                  <a:schemeClr val="tx1"/>
                </a:solidFill>
                <a:latin typeface="+mn-lt"/>
                <a:ea typeface="+mn-ea"/>
                <a:cs typeface="+mn-cs"/>
              </a:rPr>
              <a:t>关心的事件传入</a:t>
            </a:r>
            <a:r>
              <a:rPr lang="en-US" sz="1200" kern="1200" dirty="0" smtClean="0">
                <a:solidFill>
                  <a:schemeClr val="tx1"/>
                </a:solidFill>
                <a:latin typeface="+mn-lt"/>
                <a:ea typeface="+mn-ea"/>
                <a:cs typeface="+mn-cs"/>
              </a:rPr>
              <a:t>poll</a:t>
            </a:r>
            <a:r>
              <a:rPr lang="zh-CN" altLang="en-US" sz="1200" kern="1200" dirty="0" smtClean="0">
                <a:solidFill>
                  <a:schemeClr val="tx1"/>
                </a:solidFill>
                <a:latin typeface="+mn-lt"/>
                <a:ea typeface="+mn-ea"/>
                <a:cs typeface="+mn-cs"/>
              </a:rPr>
              <a:t>系统调用，系统会返回符合条件的</a:t>
            </a:r>
            <a:r>
              <a:rPr lang="en-US" sz="1200" kern="1200" dirty="0" smtClean="0">
                <a:solidFill>
                  <a:schemeClr val="tx1"/>
                </a:solidFill>
                <a:latin typeface="+mn-lt"/>
                <a:ea typeface="+mn-ea"/>
                <a:cs typeface="+mn-cs"/>
              </a:rPr>
              <a:t>channel</a:t>
            </a:r>
            <a:r>
              <a:rPr lang="zh-CN" altLang="en-US" sz="1200" kern="1200" dirty="0" smtClean="0">
                <a:solidFill>
                  <a:schemeClr val="tx1"/>
                </a:solidFill>
                <a:latin typeface="+mn-lt"/>
                <a:ea typeface="+mn-ea"/>
                <a:cs typeface="+mn-cs"/>
              </a:rPr>
              <a:t>的</a:t>
            </a:r>
            <a:r>
              <a:rPr lang="en-US" sz="1200" kern="1200" dirty="0" smtClean="0">
                <a:solidFill>
                  <a:schemeClr val="tx1"/>
                </a:solidFill>
                <a:latin typeface="+mn-lt"/>
                <a:ea typeface="+mn-ea"/>
                <a:cs typeface="+mn-cs"/>
              </a:rPr>
              <a:t>I/O</a:t>
            </a:r>
            <a:r>
              <a:rPr lang="zh-CN" altLang="en-US" sz="1200" kern="1200" dirty="0" smtClean="0">
                <a:solidFill>
                  <a:schemeClr val="tx1"/>
                </a:solidFill>
                <a:latin typeface="+mn-lt"/>
                <a:ea typeface="+mn-ea"/>
                <a:cs typeface="+mn-cs"/>
              </a:rPr>
              <a:t>状态值，接着对应更新</a:t>
            </a:r>
            <a:r>
              <a:rPr lang="en-US" sz="1200" kern="1200" dirty="0" err="1" smtClean="0">
                <a:solidFill>
                  <a:schemeClr val="tx1"/>
                </a:solidFill>
                <a:latin typeface="+mn-lt"/>
                <a:ea typeface="+mn-ea"/>
                <a:cs typeface="+mn-cs"/>
              </a:rPr>
              <a:t>selectionKey</a:t>
            </a:r>
            <a:r>
              <a:rPr lang="zh-CN" altLang="en-US" sz="1200" kern="1200" dirty="0" smtClean="0">
                <a:solidFill>
                  <a:schemeClr val="tx1"/>
                </a:solidFill>
                <a:latin typeface="+mn-lt"/>
                <a:ea typeface="+mn-ea"/>
                <a:cs typeface="+mn-cs"/>
              </a:rPr>
              <a:t>的就绪状态，将就绪的</a:t>
            </a:r>
            <a:r>
              <a:rPr lang="en-US" sz="1200" kern="1200" dirty="0" smtClean="0">
                <a:solidFill>
                  <a:schemeClr val="tx1"/>
                </a:solidFill>
                <a:latin typeface="+mn-lt"/>
                <a:ea typeface="+mn-ea"/>
                <a:cs typeface="+mn-cs"/>
              </a:rPr>
              <a:t>key</a:t>
            </a:r>
            <a:r>
              <a:rPr lang="zh-CN" altLang="en-US" sz="1200" kern="1200" dirty="0" smtClean="0">
                <a:solidFill>
                  <a:schemeClr val="tx1"/>
                </a:solidFill>
                <a:latin typeface="+mn-lt"/>
                <a:ea typeface="+mn-ea"/>
                <a:cs typeface="+mn-cs"/>
              </a:rPr>
              <a:t>加入</a:t>
            </a:r>
            <a:r>
              <a:rPr lang="en-US" sz="1200" kern="1200" dirty="0" err="1" smtClean="0">
                <a:solidFill>
                  <a:schemeClr val="tx1"/>
                </a:solidFill>
                <a:latin typeface="+mn-lt"/>
                <a:ea typeface="+mn-ea"/>
                <a:cs typeface="+mn-cs"/>
              </a:rPr>
              <a:t>selectedKeys</a:t>
            </a:r>
            <a:r>
              <a:rPr lang="zh-CN" altLang="en-US" sz="1200" kern="1200" dirty="0" smtClean="0">
                <a:solidFill>
                  <a:schemeClr val="tx1"/>
                </a:solidFill>
                <a:latin typeface="+mn-lt"/>
                <a:ea typeface="+mn-ea"/>
                <a:cs typeface="+mn-cs"/>
              </a:rPr>
              <a:t>集合中。</a:t>
            </a:r>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在底层或者并行分布式计算等操作上已经可以和</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或</a:t>
            </a:r>
            <a:r>
              <a:rPr lang="en-US" altLang="zh-CN" sz="1200" b="0" i="0" kern="1200" dirty="0" smtClean="0">
                <a:solidFill>
                  <a:schemeClr val="tx1"/>
                </a:solidFill>
                <a:latin typeface="+mn-lt"/>
                <a:ea typeface="+mn-ea"/>
                <a:cs typeface="+mn-cs"/>
              </a:rPr>
              <a:t>Perl</a:t>
            </a:r>
            <a:r>
              <a:rPr lang="zh-CN" altLang="en-US" sz="1200" b="0" i="0" kern="1200" dirty="0" smtClean="0">
                <a:solidFill>
                  <a:schemeClr val="tx1"/>
                </a:solidFill>
                <a:latin typeface="+mn-lt"/>
                <a:ea typeface="+mn-ea"/>
                <a:cs typeface="+mn-cs"/>
              </a:rPr>
              <a:t>等语言并驾齐驱</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dirty="0" smtClean="0"/>
              <a:t>更高级的</a:t>
            </a:r>
            <a:r>
              <a:rPr lang="en-US" altLang="zh-CN" dirty="0" smtClean="0"/>
              <a:t>IO</a:t>
            </a:r>
            <a:r>
              <a:rPr lang="zh-CN" altLang="en-US" dirty="0" smtClean="0"/>
              <a:t>函数 </a:t>
            </a:r>
            <a:r>
              <a:rPr lang="en-US" altLang="zh-CN" dirty="0" smtClean="0"/>
              <a:t>File </a:t>
            </a:r>
            <a:r>
              <a:rPr lang="en-US" altLang="zh-CN" dirty="0" err="1" smtClean="0"/>
              <a:t>transferTo</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指的是通过一个载波来同时发送多个信号或流。当使用手机时，日常的多路复用例子就发生了。无线频率是稀有的资源，因此无线频率提供商使用多路复用技术通过</a:t>
            </a:r>
          </a:p>
          <a:p>
            <a:r>
              <a:rPr lang="zh-CN" altLang="en-US" sz="1200" b="0" i="0" kern="1200" dirty="0" smtClean="0">
                <a:solidFill>
                  <a:schemeClr val="tx1"/>
                </a:solidFill>
                <a:latin typeface="+mn-lt"/>
                <a:ea typeface="+mn-ea"/>
                <a:cs typeface="+mn-cs"/>
              </a:rPr>
              <a:t>一个频率发送多个呼叫。在一个例子中，把呼叫分成一些段，然后给这些段很短的持续时间，并在接收端重新装配。这就叫做 时分多路复用（</a:t>
            </a:r>
            <a:r>
              <a:rPr lang="en-US" altLang="zh-CN" sz="1200" b="0" i="0" kern="1200" dirty="0" smtClean="0">
                <a:solidFill>
                  <a:schemeClr val="tx1"/>
                </a:solidFill>
                <a:latin typeface="+mn-lt"/>
                <a:ea typeface="+mn-ea"/>
                <a:cs typeface="+mn-cs"/>
              </a:rPr>
              <a:t>time-division multiplexing</a:t>
            </a:r>
            <a:r>
              <a:rPr lang="zh-CN" altLang="en-US" sz="1200" b="0" i="0" kern="1200" dirty="0" smtClean="0">
                <a:solidFill>
                  <a:schemeClr val="tx1"/>
                </a:solidFill>
                <a:latin typeface="+mn-lt"/>
                <a:ea typeface="+mn-ea"/>
                <a:cs typeface="+mn-cs"/>
              </a:rPr>
              <a:t>） ，即 </a:t>
            </a:r>
            <a:r>
              <a:rPr lang="en-US" altLang="zh-CN" sz="1200" b="0" i="0" kern="1200" dirty="0" smtClean="0">
                <a:solidFill>
                  <a:schemeClr val="tx1"/>
                </a:solidFill>
                <a:latin typeface="+mn-lt"/>
                <a:ea typeface="+mn-ea"/>
                <a:cs typeface="+mn-cs"/>
              </a:rPr>
              <a:t>TDM</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在 </a:t>
            </a:r>
            <a:r>
              <a:rPr lang="en-US" altLang="zh-CN" sz="1200" b="0" i="0" kern="1200" dirty="0" smtClean="0">
                <a:solidFill>
                  <a:schemeClr val="tx1"/>
                </a:solidFill>
                <a:latin typeface="+mn-lt"/>
                <a:ea typeface="+mn-ea"/>
                <a:cs typeface="+mn-cs"/>
              </a:rPr>
              <a:t>NIO </a:t>
            </a:r>
            <a:r>
              <a:rPr lang="zh-CN" altLang="en-US" sz="1200" b="0" i="0" kern="1200" dirty="0" smtClean="0">
                <a:solidFill>
                  <a:schemeClr val="tx1"/>
                </a:solidFill>
                <a:latin typeface="+mn-lt"/>
                <a:ea typeface="+mn-ea"/>
                <a:cs typeface="+mn-cs"/>
              </a:rPr>
              <a:t>中，接收端相当于“选择器”（参阅 </a:t>
            </a:r>
            <a:r>
              <a:rPr lang="en-US" altLang="zh-CN" sz="1200" b="0" i="0" kern="1200" dirty="0" err="1" smtClean="0">
                <a:solidFill>
                  <a:schemeClr val="tx1"/>
                </a:solidFill>
                <a:latin typeface="+mn-lt"/>
                <a:ea typeface="+mn-ea"/>
                <a:cs typeface="+mn-cs"/>
              </a:rPr>
              <a:t>java.nio.channels.Selector</a:t>
            </a:r>
            <a:r>
              <a:rPr lang="zh-CN" altLang="en-US" sz="1200" b="0" i="0" kern="1200" dirty="0" smtClean="0">
                <a:solidFill>
                  <a:schemeClr val="tx1"/>
                </a:solidFill>
                <a:latin typeface="+mn-lt"/>
                <a:ea typeface="+mn-ea"/>
                <a:cs typeface="+mn-cs"/>
              </a:rPr>
              <a:t>）。不是处理呼叫，选择器是处理多个打开的 </a:t>
            </a:r>
            <a:r>
              <a:rPr lang="en-US" altLang="zh-CN" sz="1200" b="0" i="0" kern="1200" dirty="0" smtClean="0">
                <a:solidFill>
                  <a:schemeClr val="tx1"/>
                </a:solidFill>
                <a:latin typeface="+mn-lt"/>
                <a:ea typeface="+mn-ea"/>
                <a:cs typeface="+mn-cs"/>
              </a:rPr>
              <a:t>socket</a:t>
            </a:r>
            <a:r>
              <a:rPr lang="zh-CN" altLang="en-US" sz="1200" b="0" i="0" kern="1200" dirty="0" smtClean="0">
                <a:solidFill>
                  <a:schemeClr val="tx1"/>
                </a:solidFill>
                <a:latin typeface="+mn-lt"/>
                <a:ea typeface="+mn-ea"/>
                <a:cs typeface="+mn-cs"/>
              </a:rPr>
              <a:t>。就像在 </a:t>
            </a:r>
            <a:r>
              <a:rPr lang="en-US" altLang="zh-CN" sz="1200" b="0" i="0" kern="1200" dirty="0" smtClean="0">
                <a:solidFill>
                  <a:schemeClr val="tx1"/>
                </a:solidFill>
                <a:latin typeface="+mn-lt"/>
                <a:ea typeface="+mn-ea"/>
                <a:cs typeface="+mn-cs"/>
              </a:rPr>
              <a:t>TDM </a:t>
            </a:r>
            <a:r>
              <a:rPr lang="zh-CN" altLang="en-US" sz="1200" b="0" i="0" kern="1200" dirty="0" smtClean="0">
                <a:solidFill>
                  <a:schemeClr val="tx1"/>
                </a:solidFill>
                <a:latin typeface="+mn-lt"/>
                <a:ea typeface="+mn-ea"/>
                <a:cs typeface="+mn-cs"/>
              </a:rPr>
              <a:t>中那样，选择器重新装配从多个客户机写入的数据段。这使得服务器可以用单个线程管理多个客户机。</a:t>
            </a:r>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某个事件处理者宣称它对某个</a:t>
            </a:r>
            <a:r>
              <a:rPr lang="en-US" sz="1200" kern="1200" dirty="0" smtClean="0">
                <a:solidFill>
                  <a:schemeClr val="tx1"/>
                </a:solidFill>
                <a:latin typeface="+mn-lt"/>
                <a:ea typeface="+mn-ea"/>
                <a:cs typeface="+mn-cs"/>
              </a:rPr>
              <a:t>socket</a:t>
            </a:r>
            <a:r>
              <a:rPr lang="zh-CN" altLang="en-US" sz="1200" kern="1200" dirty="0" smtClean="0">
                <a:solidFill>
                  <a:schemeClr val="tx1"/>
                </a:solidFill>
                <a:latin typeface="+mn-lt"/>
                <a:ea typeface="+mn-ea"/>
                <a:cs typeface="+mn-cs"/>
              </a:rPr>
              <a:t>上的读事件很感兴趣；</a:t>
            </a:r>
          </a:p>
          <a:p>
            <a:pPr lvl="0"/>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事件分离者等着这个事件的发生；</a:t>
            </a:r>
          </a:p>
          <a:p>
            <a:pPr lvl="0"/>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当事件发生了，事件分离器被唤醒，这负责通知先前那个事件处理者</a:t>
            </a:r>
            <a:r>
              <a:rPr lang="en-US" sz="120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pPr lvl="0"/>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事件处理者收到消息，于是去那个</a:t>
            </a:r>
            <a:r>
              <a:rPr lang="en-US" sz="1200" kern="1200" dirty="0" smtClean="0">
                <a:solidFill>
                  <a:schemeClr val="tx1"/>
                </a:solidFill>
                <a:latin typeface="+mn-lt"/>
                <a:ea typeface="+mn-ea"/>
                <a:cs typeface="+mn-cs"/>
              </a:rPr>
              <a:t>socket</a:t>
            </a:r>
            <a:r>
              <a:rPr lang="zh-CN" altLang="en-US" sz="1200" kern="1200" dirty="0" smtClean="0">
                <a:solidFill>
                  <a:schemeClr val="tx1"/>
                </a:solidFill>
                <a:latin typeface="+mn-lt"/>
                <a:ea typeface="+mn-ea"/>
                <a:cs typeface="+mn-cs"/>
              </a:rPr>
              <a:t>上读数据了。如果需要，它再次宣称对这个</a:t>
            </a:r>
            <a:r>
              <a:rPr lang="en-US" sz="1200" kern="1200" dirty="0" smtClean="0">
                <a:solidFill>
                  <a:schemeClr val="tx1"/>
                </a:solidFill>
                <a:latin typeface="+mn-lt"/>
                <a:ea typeface="+mn-ea"/>
                <a:cs typeface="+mn-cs"/>
              </a:rPr>
              <a:t>socket</a:t>
            </a:r>
            <a:r>
              <a:rPr lang="zh-CN" altLang="en-US" sz="1200" kern="1200" dirty="0" smtClean="0">
                <a:solidFill>
                  <a:schemeClr val="tx1"/>
                </a:solidFill>
                <a:latin typeface="+mn-lt"/>
                <a:ea typeface="+mn-ea"/>
                <a:cs typeface="+mn-cs"/>
              </a:rPr>
              <a:t>上的读事件感兴趣，一直重复上面的步骤。</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接收时如果超过</a:t>
            </a:r>
            <a:r>
              <a:rPr lang="en-US" sz="1200" kern="1200" dirty="0" smtClean="0">
                <a:solidFill>
                  <a:schemeClr val="tx1"/>
                </a:solidFill>
                <a:latin typeface="+mn-lt"/>
                <a:ea typeface="+mn-ea"/>
                <a:cs typeface="+mn-cs"/>
              </a:rPr>
              <a:t>50</a:t>
            </a:r>
            <a:r>
              <a:rPr lang="zh-CN" altLang="en-US" sz="1200" kern="1200" dirty="0" smtClean="0">
                <a:solidFill>
                  <a:schemeClr val="tx1"/>
                </a:solidFill>
                <a:latin typeface="+mn-lt"/>
                <a:ea typeface="+mn-ea"/>
                <a:cs typeface="+mn-cs"/>
              </a:rPr>
              <a:t>个连接请求在排队，服务器端未调用</a:t>
            </a:r>
            <a:r>
              <a:rPr lang="en-US" sz="1200" kern="1200" dirty="0" smtClean="0">
                <a:solidFill>
                  <a:schemeClr val="tx1"/>
                </a:solidFill>
                <a:latin typeface="+mn-lt"/>
                <a:ea typeface="+mn-ea"/>
                <a:cs typeface="+mn-cs"/>
              </a:rPr>
              <a:t>accept</a:t>
            </a:r>
            <a:r>
              <a:rPr lang="zh-CN" altLang="en-US" sz="1200" kern="1200" dirty="0" smtClean="0">
                <a:solidFill>
                  <a:schemeClr val="tx1"/>
                </a:solidFill>
                <a:latin typeface="+mn-lt"/>
                <a:ea typeface="+mn-ea"/>
                <a:cs typeface="+mn-cs"/>
              </a:rPr>
              <a:t>方法，则不能再接收连接请求，</a:t>
            </a:r>
            <a:r>
              <a:rPr lang="en-US" sz="1200" kern="1200" dirty="0" smtClean="0">
                <a:solidFill>
                  <a:schemeClr val="tx1"/>
                </a:solidFill>
                <a:latin typeface="+mn-lt"/>
                <a:ea typeface="+mn-ea"/>
                <a:cs typeface="+mn-cs"/>
              </a:rPr>
              <a:t>client</a:t>
            </a:r>
            <a:r>
              <a:rPr lang="zh-CN" altLang="en-US" sz="1200" kern="1200" dirty="0" smtClean="0">
                <a:solidFill>
                  <a:schemeClr val="tx1"/>
                </a:solidFill>
                <a:latin typeface="+mn-lt"/>
                <a:ea typeface="+mn-ea"/>
                <a:cs typeface="+mn-cs"/>
              </a:rPr>
              <a:t>直接抛出异常，这是</a:t>
            </a:r>
            <a:r>
              <a:rPr lang="en-US" sz="1200" kern="1200" dirty="0" smtClean="0">
                <a:solidFill>
                  <a:schemeClr val="tx1"/>
                </a:solidFill>
                <a:latin typeface="+mn-lt"/>
                <a:ea typeface="+mn-ea"/>
                <a:cs typeface="+mn-cs"/>
              </a:rPr>
              <a:t>JDK</a:t>
            </a:r>
            <a:r>
              <a:rPr lang="zh-CN" altLang="en-US" sz="1200" kern="1200" dirty="0" smtClean="0">
                <a:solidFill>
                  <a:schemeClr val="tx1"/>
                </a:solidFill>
                <a:latin typeface="+mn-lt"/>
                <a:ea typeface="+mn-ea"/>
                <a:cs typeface="+mn-cs"/>
              </a:rPr>
              <a:t>默认的等待连接队列的数目，可以通过</a:t>
            </a:r>
            <a:r>
              <a:rPr lang="en-US" sz="1200" kern="1200" dirty="0" err="1" smtClean="0">
                <a:solidFill>
                  <a:schemeClr val="tx1"/>
                </a:solidFill>
                <a:latin typeface="+mn-lt"/>
                <a:ea typeface="+mn-ea"/>
                <a:cs typeface="+mn-cs"/>
              </a:rPr>
              <a:t>ServerSocket</a:t>
            </a:r>
            <a:r>
              <a:rPr lang="zh-CN" altLang="en-US" sz="1200" kern="1200" dirty="0" smtClean="0">
                <a:solidFill>
                  <a:schemeClr val="tx1"/>
                </a:solidFill>
                <a:latin typeface="+mn-lt"/>
                <a:ea typeface="+mn-ea"/>
                <a:cs typeface="+mn-cs"/>
              </a:rPr>
              <a:t>的</a:t>
            </a:r>
            <a:r>
              <a:rPr lang="en-US" sz="1200" kern="1200" dirty="0" smtClean="0">
                <a:solidFill>
                  <a:schemeClr val="tx1"/>
                </a:solidFill>
                <a:latin typeface="+mn-lt"/>
                <a:ea typeface="+mn-ea"/>
                <a:cs typeface="+mn-cs"/>
              </a:rPr>
              <a:t>connect()</a:t>
            </a:r>
            <a:r>
              <a:rPr lang="zh-CN" altLang="en-US" sz="1200" kern="1200" dirty="0" smtClean="0">
                <a:solidFill>
                  <a:schemeClr val="tx1"/>
                </a:solidFill>
                <a:latin typeface="+mn-lt"/>
                <a:ea typeface="+mn-ea"/>
                <a:cs typeface="+mn-cs"/>
              </a:rPr>
              <a:t>方法传参数设置。通过这点，容易想到，想让</a:t>
            </a:r>
            <a:r>
              <a:rPr lang="en-US" sz="1200" kern="1200" dirty="0" smtClean="0">
                <a:solidFill>
                  <a:schemeClr val="tx1"/>
                </a:solidFill>
                <a:latin typeface="+mn-lt"/>
                <a:ea typeface="+mn-ea"/>
                <a:cs typeface="+mn-cs"/>
              </a:rPr>
              <a:t>server</a:t>
            </a:r>
            <a:r>
              <a:rPr lang="zh-CN" altLang="en-US" sz="1200" kern="1200" dirty="0" smtClean="0">
                <a:solidFill>
                  <a:schemeClr val="tx1"/>
                </a:solidFill>
                <a:latin typeface="+mn-lt"/>
                <a:ea typeface="+mn-ea"/>
                <a:cs typeface="+mn-cs"/>
              </a:rPr>
              <a:t>不拒绝连接，必须使这个等待队列长度时刻小于这个设定值，要求接收连接的</a:t>
            </a:r>
            <a:r>
              <a:rPr lang="en-US" sz="1200" kern="1200" dirty="0" smtClean="0">
                <a:solidFill>
                  <a:schemeClr val="tx1"/>
                </a:solidFill>
                <a:latin typeface="+mn-lt"/>
                <a:ea typeface="+mn-ea"/>
                <a:cs typeface="+mn-cs"/>
              </a:rPr>
              <a:t>selector</a:t>
            </a:r>
            <a:r>
              <a:rPr lang="zh-CN" altLang="en-US" sz="1200" kern="1200" dirty="0" smtClean="0">
                <a:solidFill>
                  <a:schemeClr val="tx1"/>
                </a:solidFill>
                <a:latin typeface="+mn-lt"/>
                <a:ea typeface="+mn-ea"/>
                <a:cs typeface="+mn-cs"/>
              </a:rPr>
              <a:t>可以快速轮询。</a:t>
            </a:r>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22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23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Send</a:t>
            </a:r>
            <a:r>
              <a:rPr lang="zh-CN" altLang="en-US" sz="1200" kern="1200" dirty="0" smtClean="0">
                <a:solidFill>
                  <a:schemeClr val="tx1"/>
                </a:solidFill>
                <a:latin typeface="+mn-lt"/>
                <a:ea typeface="+mn-ea"/>
                <a:cs typeface="+mn-cs"/>
              </a:rPr>
              <a:t>：阻塞，</a:t>
            </a:r>
            <a:r>
              <a:rPr lang="en-US" sz="1200" kern="1200" dirty="0" smtClean="0">
                <a:solidFill>
                  <a:schemeClr val="tx1"/>
                </a:solidFill>
                <a:latin typeface="+mn-lt"/>
                <a:ea typeface="+mn-ea"/>
                <a:cs typeface="+mn-cs"/>
              </a:rPr>
              <a:t>sleep</a:t>
            </a:r>
            <a:r>
              <a:rPr lang="zh-CN" altLang="en-US" sz="1200" kern="1200" dirty="0" smtClean="0">
                <a:solidFill>
                  <a:schemeClr val="tx1"/>
                </a:solidFill>
                <a:latin typeface="+mn-lt"/>
                <a:ea typeface="+mn-ea"/>
                <a:cs typeface="+mn-cs"/>
              </a:rPr>
              <a:t>直到数据包排队发送；不阻塞时，返回</a:t>
            </a:r>
            <a:r>
              <a:rPr lang="en-US" sz="1200" kern="1200" dirty="0" smtClean="0">
                <a:solidFill>
                  <a:schemeClr val="tx1"/>
                </a:solidFill>
                <a:latin typeface="+mn-lt"/>
                <a:ea typeface="+mn-ea"/>
                <a:cs typeface="+mn-cs"/>
              </a:rPr>
              <a:t>0</a:t>
            </a:r>
            <a:r>
              <a:rPr lang="zh-CN" altLang="en-US" sz="1200" kern="1200" dirty="0" smtClean="0">
                <a:solidFill>
                  <a:schemeClr val="tx1"/>
                </a:solidFill>
                <a:latin typeface="+mn-lt"/>
                <a:ea typeface="+mn-ea"/>
                <a:cs typeface="+mn-cs"/>
              </a:rPr>
              <a:t>或者</a:t>
            </a:r>
            <a:r>
              <a:rPr lang="en-US" sz="1200" kern="1200" dirty="0" smtClean="0">
                <a:solidFill>
                  <a:schemeClr val="tx1"/>
                </a:solidFill>
                <a:latin typeface="+mn-lt"/>
                <a:ea typeface="+mn-ea"/>
                <a:cs typeface="+mn-cs"/>
              </a:rPr>
              <a:t>buffer</a:t>
            </a:r>
            <a:r>
              <a:rPr lang="zh-CN" altLang="en-US" sz="1200" kern="1200" dirty="0" smtClean="0">
                <a:solidFill>
                  <a:schemeClr val="tx1"/>
                </a:solidFill>
                <a:latin typeface="+mn-lt"/>
                <a:ea typeface="+mn-ea"/>
                <a:cs typeface="+mn-cs"/>
              </a:rPr>
              <a:t>中数据长度。</a:t>
            </a:r>
          </a:p>
          <a:p>
            <a:r>
              <a:rPr lang="zh-CN" altLang="en-US" sz="1200" kern="1200" dirty="0" smtClean="0">
                <a:solidFill>
                  <a:schemeClr val="tx1"/>
                </a:solidFill>
                <a:latin typeface="+mn-lt"/>
                <a:ea typeface="+mn-ea"/>
                <a:cs typeface="+mn-cs"/>
              </a:rPr>
              <a:t>每次</a:t>
            </a:r>
            <a:r>
              <a:rPr lang="en-US" sz="1200" kern="1200" dirty="0" smtClean="0">
                <a:solidFill>
                  <a:schemeClr val="tx1"/>
                </a:solidFill>
                <a:latin typeface="+mn-lt"/>
                <a:ea typeface="+mn-ea"/>
                <a:cs typeface="+mn-cs"/>
              </a:rPr>
              <a:t>send</a:t>
            </a:r>
            <a:r>
              <a:rPr lang="zh-CN" altLang="en-US" sz="1200" kern="1200" dirty="0" smtClean="0">
                <a:solidFill>
                  <a:schemeClr val="tx1"/>
                </a:solidFill>
                <a:latin typeface="+mn-lt"/>
                <a:ea typeface="+mn-ea"/>
                <a:cs typeface="+mn-cs"/>
              </a:rPr>
              <a:t>可以传入不同的目的地址，发往不同的客户端。要么全发要么不发</a:t>
            </a:r>
            <a:endParaRPr lang="en-US" altLang="zh-CN"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Receive</a:t>
            </a:r>
            <a:r>
              <a:rPr lang="zh-CN" altLang="en-US" sz="1200" kern="1200" dirty="0" smtClean="0">
                <a:solidFill>
                  <a:schemeClr val="tx1"/>
                </a:solidFill>
                <a:latin typeface="+mn-lt"/>
                <a:ea typeface="+mn-ea"/>
                <a:cs typeface="+mn-cs"/>
              </a:rPr>
              <a:t>：不绑定端口也可以接收数据，接收返回发送方的地址信息，接收</a:t>
            </a:r>
            <a:r>
              <a:rPr lang="en-US" sz="1200" kern="1200" dirty="0" smtClean="0">
                <a:solidFill>
                  <a:schemeClr val="tx1"/>
                </a:solidFill>
                <a:latin typeface="+mn-lt"/>
                <a:ea typeface="+mn-ea"/>
                <a:cs typeface="+mn-cs"/>
              </a:rPr>
              <a:t>buffer</a:t>
            </a:r>
            <a:r>
              <a:rPr lang="zh-CN" altLang="en-US" sz="1200" kern="1200" dirty="0" smtClean="0">
                <a:solidFill>
                  <a:schemeClr val="tx1"/>
                </a:solidFill>
                <a:latin typeface="+mn-lt"/>
                <a:ea typeface="+mn-ea"/>
                <a:cs typeface="+mn-cs"/>
              </a:rPr>
              <a:t>装不下数据包时，直接丢弃。</a:t>
            </a:r>
          </a:p>
          <a:p>
            <a:endParaRPr lang="zh-CN" altLang="en-US" dirty="0"/>
          </a:p>
        </p:txBody>
      </p:sp>
      <p:sp>
        <p:nvSpPr>
          <p:cNvPr id="4" name="灯片编号占位符 3"/>
          <p:cNvSpPr>
            <a:spLocks noGrp="1"/>
          </p:cNvSpPr>
          <p:nvPr>
            <p:ph type="sldNum" sz="quarter" idx="10"/>
          </p:nvPr>
        </p:nvSpPr>
        <p:spPr/>
        <p:txBody>
          <a:bodyPr/>
          <a:lstStyle/>
          <a:p>
            <a:fld id="{D050EEDD-DD7F-4F18-964E-6B2E2073701F}"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1AD471-709F-4A57-ABAD-7D0515102359}" type="datetimeFigureOut">
              <a:rPr lang="zh-CN" altLang="en-US" smtClean="0"/>
              <a:pPr/>
              <a:t>2011-9-15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692919-3ED0-4750-B07E-2619D5E22D5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AD471-709F-4A57-ABAD-7D0515102359}" type="datetimeFigureOut">
              <a:rPr lang="zh-CN" altLang="en-US" smtClean="0"/>
              <a:pPr/>
              <a:t>2011-9-15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2919-3ED0-4750-B07E-2619D5E22D5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mk:@MSITStore:E:\doc\chm\JDK_API_1_6_zh_CN.CHM::/java/nio/IntBuffer.html" TargetMode="External"/><Relationship Id="rId3" Type="http://schemas.openxmlformats.org/officeDocument/2006/relationships/image" Target="../media/image2.png"/><Relationship Id="rId7" Type="http://schemas.openxmlformats.org/officeDocument/2006/relationships/hyperlink" Target="mk:@MSITStore:E:\doc\chm\JDK_API_1_6_zh_CN.CHM::/java/nio/FloatBuff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k:@MSITStore:E:\doc\chm\JDK_API_1_6_zh_CN.CHM::/java/nio/DoubleBuffer.html" TargetMode="External"/><Relationship Id="rId11" Type="http://schemas.openxmlformats.org/officeDocument/2006/relationships/hyperlink" Target="mk:@MSITStore:E:\doc\chm\JDK_API_1_6_zh_CN.CHM::/java/nio/ShortBuffer.html" TargetMode="External"/><Relationship Id="rId5" Type="http://schemas.openxmlformats.org/officeDocument/2006/relationships/hyperlink" Target="mk:@MSITStore:E:\doc\chm\JDK_API_1_6_zh_CN.CHM::/java/nio/CharBuffer.html" TargetMode="External"/><Relationship Id="rId10" Type="http://schemas.openxmlformats.org/officeDocument/2006/relationships/hyperlink" Target="mk:@MSITStore:E:\doc\chm\JDK_API_1_6_zh_CN.CHM::/java/nio/MappedByteBuffer.html" TargetMode="External"/><Relationship Id="rId4" Type="http://schemas.openxmlformats.org/officeDocument/2006/relationships/hyperlink" Target="mk:@MSITStore:E:\doc\chm\JDK_API_1_6_zh_CN.CHM::/java/nio/ByteBuffer.html" TargetMode="External"/><Relationship Id="rId9" Type="http://schemas.openxmlformats.org/officeDocument/2006/relationships/hyperlink" Target="mk:@MSITStore:E:\doc\chm\JDK_API_1_6_zh_CN.CHM::/java/nio/LongBuffer.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NIO</a:t>
            </a:r>
            <a:r>
              <a:rPr lang="zh-CN" altLang="en-US" dirty="0" smtClean="0"/>
              <a:t>下的高性能高并发网络编程</a:t>
            </a:r>
            <a:endParaRPr lang="zh-CN" altLang="en-US" dirty="0"/>
          </a:p>
        </p:txBody>
      </p:sp>
      <p:sp>
        <p:nvSpPr>
          <p:cNvPr id="3" name="副标题 2"/>
          <p:cNvSpPr>
            <a:spLocks noGrp="1"/>
          </p:cNvSpPr>
          <p:nvPr>
            <p:ph type="subTitle" idx="1"/>
          </p:nvPr>
        </p:nvSpPr>
        <p:spPr/>
        <p:txBody>
          <a:bodyPr/>
          <a:lstStyle/>
          <a:p>
            <a:r>
              <a:rPr lang="zh-CN" altLang="en-US" dirty="0" smtClean="0">
                <a:latin typeface="华文行楷" pitchFamily="2" charset="-122"/>
                <a:ea typeface="华文行楷" pitchFamily="2" charset="-122"/>
              </a:rPr>
              <a:t>姚红伟</a:t>
            </a:r>
            <a:endParaRPr lang="en-US" altLang="zh-CN" dirty="0" smtClean="0">
              <a:latin typeface="华文行楷" pitchFamily="2" charset="-122"/>
              <a:ea typeface="华文行楷" pitchFamily="2" charset="-122"/>
            </a:endParaRPr>
          </a:p>
          <a:p>
            <a:r>
              <a:rPr lang="en-US" altLang="zh-CN" dirty="0" smtClean="0"/>
              <a:t>yaohw@startimes.com.cn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Channel</a:t>
            </a:r>
            <a:endParaRPr lang="zh-CN" altLang="en-US" dirty="0"/>
          </a:p>
        </p:txBody>
      </p:sp>
      <p:pic>
        <p:nvPicPr>
          <p:cNvPr id="5" name="图片 4"/>
          <p:cNvPicPr/>
          <p:nvPr/>
        </p:nvPicPr>
        <p:blipFill>
          <a:blip r:embed="rId2"/>
          <a:srcRect/>
          <a:stretch>
            <a:fillRect/>
          </a:stretch>
        </p:blipFill>
        <p:spPr bwMode="auto">
          <a:xfrm>
            <a:off x="4214810" y="1714488"/>
            <a:ext cx="4142740" cy="2759075"/>
          </a:xfrm>
          <a:prstGeom prst="rect">
            <a:avLst/>
          </a:prstGeom>
          <a:noFill/>
          <a:ln w="9525">
            <a:noFill/>
            <a:miter lim="800000"/>
            <a:headEnd/>
            <a:tailEnd/>
          </a:ln>
        </p:spPr>
      </p:pic>
      <p:sp>
        <p:nvSpPr>
          <p:cNvPr id="4" name="TextBox 3"/>
          <p:cNvSpPr txBox="1"/>
          <p:nvPr/>
        </p:nvSpPr>
        <p:spPr>
          <a:xfrm>
            <a:off x="285720" y="2428868"/>
            <a:ext cx="4500594" cy="1200329"/>
          </a:xfrm>
          <a:prstGeom prst="rect">
            <a:avLst/>
          </a:prstGeom>
          <a:noFill/>
        </p:spPr>
        <p:txBody>
          <a:bodyPr wrap="square" rtlCol="0">
            <a:spAutoFit/>
          </a:bodyPr>
          <a:lstStyle/>
          <a:p>
            <a:r>
              <a:rPr lang="en-US" altLang="zh-CN" dirty="0" err="1" smtClean="0">
                <a:solidFill>
                  <a:schemeClr val="bg1">
                    <a:lumMod val="65000"/>
                  </a:schemeClr>
                </a:solidFill>
              </a:rPr>
              <a:t>DatagramChannel</a:t>
            </a:r>
            <a:endParaRPr lang="en-US" altLang="zh-CN" dirty="0" smtClean="0">
              <a:solidFill>
                <a:schemeClr val="bg1">
                  <a:lumMod val="65000"/>
                </a:schemeClr>
              </a:solidFill>
            </a:endParaRPr>
          </a:p>
          <a:p>
            <a:r>
              <a:rPr lang="en-US" altLang="zh-CN" dirty="0" err="1" smtClean="0"/>
              <a:t>ServerSocketChannel</a:t>
            </a:r>
            <a:r>
              <a:rPr lang="en-US" altLang="zh-CN" dirty="0" smtClean="0"/>
              <a:t> </a:t>
            </a:r>
            <a:r>
              <a:rPr lang="zh-CN" altLang="en-US" dirty="0" smtClean="0">
                <a:solidFill>
                  <a:schemeClr val="accent3">
                    <a:lumMod val="50000"/>
                  </a:schemeClr>
                </a:solidFill>
              </a:rPr>
              <a:t>关联一</a:t>
            </a:r>
            <a:r>
              <a:rPr lang="en-US" altLang="zh-CN" dirty="0" err="1" smtClean="0">
                <a:solidFill>
                  <a:schemeClr val="accent3">
                    <a:lumMod val="50000"/>
                  </a:schemeClr>
                </a:solidFill>
              </a:rPr>
              <a:t>ServerSocket</a:t>
            </a:r>
            <a:endParaRPr lang="en-US" altLang="zh-CN" dirty="0" smtClean="0">
              <a:solidFill>
                <a:schemeClr val="accent3">
                  <a:lumMod val="50000"/>
                </a:schemeClr>
              </a:solidFill>
            </a:endParaRPr>
          </a:p>
          <a:p>
            <a:r>
              <a:rPr lang="en-US" altLang="zh-CN" dirty="0" err="1" smtClean="0"/>
              <a:t>SocketChannel</a:t>
            </a:r>
            <a:r>
              <a:rPr lang="en-US" altLang="zh-CN" dirty="0" smtClean="0"/>
              <a:t> </a:t>
            </a:r>
            <a:r>
              <a:rPr lang="zh-CN" altLang="en-US" dirty="0" smtClean="0">
                <a:solidFill>
                  <a:schemeClr val="accent3">
                    <a:lumMod val="50000"/>
                  </a:schemeClr>
                </a:solidFill>
              </a:rPr>
              <a:t>关联一</a:t>
            </a:r>
            <a:r>
              <a:rPr lang="en-US" altLang="zh-CN" dirty="0" smtClean="0">
                <a:solidFill>
                  <a:schemeClr val="accent3">
                    <a:lumMod val="50000"/>
                  </a:schemeClr>
                </a:solidFill>
              </a:rPr>
              <a:t>Socket</a:t>
            </a:r>
          </a:p>
          <a:p>
            <a:r>
              <a:rPr lang="en-US" altLang="zh-CN" dirty="0" err="1" smtClean="0"/>
              <a:t>FileChannel</a:t>
            </a:r>
            <a:r>
              <a:rPr lang="en-US" altLang="zh-CN" dirty="0" smtClean="0"/>
              <a:t>  </a:t>
            </a:r>
            <a:r>
              <a:rPr lang="zh-CN" altLang="en-US" dirty="0" smtClean="0">
                <a:solidFill>
                  <a:schemeClr val="accent3">
                    <a:lumMod val="75000"/>
                  </a:schemeClr>
                </a:solidFill>
              </a:rPr>
              <a:t>从一</a:t>
            </a:r>
            <a:r>
              <a:rPr lang="en-US" altLang="zh-CN" dirty="0" smtClean="0">
                <a:solidFill>
                  <a:schemeClr val="accent3">
                    <a:lumMod val="75000"/>
                  </a:schemeClr>
                </a:solidFill>
              </a:rPr>
              <a:t>file</a:t>
            </a:r>
            <a:r>
              <a:rPr lang="zh-CN" altLang="en-US" dirty="0" smtClean="0">
                <a:solidFill>
                  <a:schemeClr val="accent3">
                    <a:lumMod val="75000"/>
                  </a:schemeClr>
                </a:solidFill>
              </a:rPr>
              <a:t>流打开</a:t>
            </a:r>
            <a:endParaRPr lang="zh-CN" altLang="en-US" dirty="0">
              <a:solidFill>
                <a:schemeClr val="accent3">
                  <a:lumMod val="75000"/>
                </a:schemeClr>
              </a:solidFill>
            </a:endParaRPr>
          </a:p>
        </p:txBody>
      </p:sp>
      <p:sp>
        <p:nvSpPr>
          <p:cNvPr id="6" name="矩形 5"/>
          <p:cNvSpPr/>
          <p:nvPr/>
        </p:nvSpPr>
        <p:spPr>
          <a:xfrm>
            <a:off x="4214810" y="5000636"/>
            <a:ext cx="4572000" cy="923330"/>
          </a:xfrm>
          <a:prstGeom prst="rect">
            <a:avLst/>
          </a:prstGeom>
        </p:spPr>
        <p:txBody>
          <a:bodyPr>
            <a:spAutoFit/>
          </a:bodyPr>
          <a:lstStyle/>
          <a:p>
            <a:pPr>
              <a:buFont typeface="Wingdings" pitchFamily="2" charset="2"/>
              <a:buChar char="ü"/>
            </a:pPr>
            <a:r>
              <a:rPr lang="zh-CN" altLang="en-US" dirty="0" smtClean="0"/>
              <a:t>数据传输通道的抽象</a:t>
            </a:r>
          </a:p>
          <a:p>
            <a:pPr>
              <a:buFont typeface="Wingdings" pitchFamily="2" charset="2"/>
              <a:buChar char="ü"/>
            </a:pPr>
            <a:r>
              <a:rPr lang="zh-CN" altLang="en-US" dirty="0" smtClean="0"/>
              <a:t>批量数据传输，与</a:t>
            </a:r>
            <a:r>
              <a:rPr lang="en-US" altLang="zh-CN" dirty="0" smtClean="0"/>
              <a:t>Buffer</a:t>
            </a:r>
            <a:r>
              <a:rPr lang="zh-CN" altLang="en-US" dirty="0" smtClean="0"/>
              <a:t>配合很好</a:t>
            </a:r>
          </a:p>
          <a:p>
            <a:pPr>
              <a:buFont typeface="Wingdings" pitchFamily="2" charset="2"/>
              <a:buChar char="ü"/>
            </a:pPr>
            <a:r>
              <a:rPr lang="en-US" altLang="zh-CN" dirty="0" smtClean="0"/>
              <a:t>Blocking or non-blocking</a:t>
            </a:r>
          </a:p>
        </p:txBody>
      </p:sp>
      <p:sp>
        <p:nvSpPr>
          <p:cNvPr id="7" name="矩形 6"/>
          <p:cNvSpPr/>
          <p:nvPr/>
        </p:nvSpPr>
        <p:spPr>
          <a:xfrm>
            <a:off x="142844" y="1357298"/>
            <a:ext cx="4720523" cy="584775"/>
          </a:xfrm>
          <a:prstGeom prst="rect">
            <a:avLst/>
          </a:prstGeom>
        </p:spPr>
        <p:txBody>
          <a:bodyPr wrap="none">
            <a:spAutoFit/>
          </a:bodyPr>
          <a:lstStyle/>
          <a:p>
            <a:pPr marL="342900" indent="-342900">
              <a:spcBef>
                <a:spcPct val="20000"/>
              </a:spcBef>
              <a:buFont typeface="Arial" pitchFamily="34" charset="0"/>
              <a:buChar char="•"/>
            </a:pPr>
            <a:r>
              <a:rPr lang="en-US" altLang="zh-CN" sz="3200" b="1" dirty="0" err="1" smtClean="0"/>
              <a:t>java.nio.channels</a:t>
            </a:r>
            <a:r>
              <a:rPr lang="zh-CN" altLang="en-US" sz="3200" b="1" dirty="0" smtClean="0"/>
              <a:t>包下面</a:t>
            </a:r>
            <a:endParaRPr lang="zh-CN" alt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Channel</a:t>
            </a:r>
            <a:endParaRPr lang="zh-CN" altLang="en-US" dirty="0"/>
          </a:p>
        </p:txBody>
      </p:sp>
      <p:sp>
        <p:nvSpPr>
          <p:cNvPr id="7" name="TextBox 6"/>
          <p:cNvSpPr txBox="1"/>
          <p:nvPr/>
        </p:nvSpPr>
        <p:spPr>
          <a:xfrm>
            <a:off x="714348" y="1285860"/>
            <a:ext cx="6715172" cy="369332"/>
          </a:xfrm>
          <a:prstGeom prst="rect">
            <a:avLst/>
          </a:prstGeom>
          <a:noFill/>
        </p:spPr>
        <p:txBody>
          <a:bodyPr wrap="square" rtlCol="0">
            <a:spAutoFit/>
          </a:bodyPr>
          <a:lstStyle/>
          <a:p>
            <a:r>
              <a:rPr lang="zh-CN" altLang="en-US" dirty="0" smtClean="0"/>
              <a:t>文件传输，高级</a:t>
            </a:r>
            <a:r>
              <a:rPr lang="en-US" altLang="zh-CN" dirty="0" smtClean="0"/>
              <a:t>IO</a:t>
            </a:r>
            <a:r>
              <a:rPr lang="zh-CN" altLang="en-US" dirty="0" smtClean="0"/>
              <a:t>函数</a:t>
            </a:r>
            <a:r>
              <a:rPr lang="en-US" altLang="zh-CN" dirty="0" smtClean="0"/>
              <a:t>(</a:t>
            </a:r>
            <a:r>
              <a:rPr lang="zh-CN" altLang="en-US" dirty="0" smtClean="0"/>
              <a:t>直接两</a:t>
            </a:r>
            <a:r>
              <a:rPr lang="en-US" altLang="zh-CN" dirty="0" smtClean="0"/>
              <a:t>channel</a:t>
            </a:r>
            <a:r>
              <a:rPr lang="zh-CN" altLang="en-US" dirty="0" smtClean="0"/>
              <a:t>之间传输</a:t>
            </a:r>
            <a:r>
              <a:rPr lang="en-US" altLang="zh-CN" dirty="0" smtClean="0"/>
              <a:t>data)</a:t>
            </a:r>
            <a:endParaRPr lang="zh-CN" altLang="en-US" dirty="0"/>
          </a:p>
        </p:txBody>
      </p:sp>
      <p:graphicFrame>
        <p:nvGraphicFramePr>
          <p:cNvPr id="10" name="表格 9"/>
          <p:cNvGraphicFramePr>
            <a:graphicFrameLocks noGrp="1"/>
          </p:cNvGraphicFramePr>
          <p:nvPr/>
        </p:nvGraphicFramePr>
        <p:xfrm>
          <a:off x="1357290" y="1714488"/>
          <a:ext cx="6096000" cy="21996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zh-CN" altLang="en-US" dirty="0" smtClean="0"/>
                        <a:t>传统方式</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err="1" smtClean="0">
                          <a:solidFill>
                            <a:schemeClr val="lt1"/>
                          </a:solidFill>
                          <a:latin typeface="+mn-lt"/>
                          <a:ea typeface="+mn-ea"/>
                          <a:cs typeface="+mn-cs"/>
                        </a:rPr>
                        <a:t>FileChannel</a:t>
                      </a:r>
                      <a:r>
                        <a:rPr lang="en-US" altLang="zh-CN" sz="1800" b="1" kern="1200" baseline="0" dirty="0" smtClean="0">
                          <a:solidFill>
                            <a:schemeClr val="lt1"/>
                          </a:solidFill>
                          <a:latin typeface="+mn-lt"/>
                          <a:ea typeface="+mn-ea"/>
                          <a:cs typeface="+mn-cs"/>
                        </a:rPr>
                        <a:t>	</a:t>
                      </a:r>
                    </a:p>
                  </a:txBody>
                  <a:tcPr/>
                </a:tc>
              </a:tr>
              <a:tr h="370840">
                <a:tc>
                  <a:txBody>
                    <a:bodyPr/>
                    <a:lstStyle/>
                    <a:p>
                      <a:r>
                        <a:rPr lang="en-US" altLang="zh-CN" sz="1800" kern="1200" baseline="0" dirty="0" smtClean="0">
                          <a:solidFill>
                            <a:schemeClr val="dk1"/>
                          </a:solidFill>
                          <a:latin typeface="+mn-lt"/>
                          <a:ea typeface="+mn-ea"/>
                          <a:cs typeface="+mn-cs"/>
                        </a:rPr>
                        <a:t>byte[]</a:t>
                      </a:r>
                      <a:r>
                        <a:rPr lang="en-US" altLang="zh-CN" sz="1800" kern="1200" baseline="0" dirty="0" err="1" smtClean="0">
                          <a:solidFill>
                            <a:schemeClr val="dk1"/>
                          </a:solidFill>
                          <a:latin typeface="+mn-lt"/>
                          <a:ea typeface="+mn-ea"/>
                          <a:cs typeface="+mn-cs"/>
                        </a:rPr>
                        <a:t>buf</a:t>
                      </a:r>
                      <a:r>
                        <a:rPr lang="en-US" altLang="zh-CN" sz="1800" kern="1200" baseline="0" dirty="0" smtClean="0">
                          <a:solidFill>
                            <a:schemeClr val="dk1"/>
                          </a:solidFill>
                          <a:latin typeface="+mn-lt"/>
                          <a:ea typeface="+mn-ea"/>
                          <a:cs typeface="+mn-cs"/>
                        </a:rPr>
                        <a:t>=new byte[8192];</a:t>
                      </a:r>
                    </a:p>
                    <a:p>
                      <a:r>
                        <a:rPr lang="en-US" altLang="zh-CN" sz="1800" kern="1200" baseline="0" dirty="0" smtClean="0">
                          <a:solidFill>
                            <a:schemeClr val="dk1"/>
                          </a:solidFill>
                          <a:latin typeface="+mn-lt"/>
                          <a:ea typeface="+mn-ea"/>
                          <a:cs typeface="+mn-cs"/>
                        </a:rPr>
                        <a:t>while(</a:t>
                      </a:r>
                      <a:r>
                        <a:rPr lang="en-US" altLang="zh-CN" sz="1800" kern="1200" baseline="0" dirty="0" err="1" smtClean="0">
                          <a:solidFill>
                            <a:schemeClr val="dk1"/>
                          </a:solidFill>
                          <a:latin typeface="+mn-lt"/>
                          <a:ea typeface="+mn-ea"/>
                          <a:cs typeface="+mn-cs"/>
                        </a:rPr>
                        <a:t>in.read</a:t>
                      </a:r>
                      <a:r>
                        <a:rPr lang="en-US" altLang="zh-CN" sz="1800" kern="1200" baseline="0" dirty="0" smtClean="0">
                          <a:solidFill>
                            <a:schemeClr val="dk1"/>
                          </a:solidFill>
                          <a:latin typeface="+mn-lt"/>
                          <a:ea typeface="+mn-ea"/>
                          <a:cs typeface="+mn-cs"/>
                        </a:rPr>
                        <a:t>(</a:t>
                      </a:r>
                      <a:r>
                        <a:rPr lang="en-US" altLang="zh-CN" sz="1800" kern="1200" baseline="0" dirty="0" err="1" smtClean="0">
                          <a:solidFill>
                            <a:schemeClr val="dk1"/>
                          </a:solidFill>
                          <a:latin typeface="+mn-lt"/>
                          <a:ea typeface="+mn-ea"/>
                          <a:cs typeface="+mn-cs"/>
                        </a:rPr>
                        <a:t>buf</a:t>
                      </a:r>
                      <a:r>
                        <a:rPr lang="en-US" altLang="zh-CN" sz="1800" kern="1200" baseline="0" dirty="0" smtClean="0">
                          <a:solidFill>
                            <a:schemeClr val="dk1"/>
                          </a:solidFill>
                          <a:latin typeface="+mn-lt"/>
                          <a:ea typeface="+mn-ea"/>
                          <a:cs typeface="+mn-cs"/>
                        </a:rPr>
                        <a:t>)&gt;0)</a:t>
                      </a:r>
                    </a:p>
                    <a:p>
                      <a:r>
                        <a:rPr lang="en-US" altLang="zh-CN" sz="1800" kern="1200" baseline="0" dirty="0" err="1" smtClean="0">
                          <a:solidFill>
                            <a:schemeClr val="dk1"/>
                          </a:solidFill>
                          <a:latin typeface="+mn-lt"/>
                          <a:ea typeface="+mn-ea"/>
                          <a:cs typeface="+mn-cs"/>
                        </a:rPr>
                        <a:t>out.write</a:t>
                      </a:r>
                      <a:r>
                        <a:rPr lang="en-US" altLang="zh-CN" sz="1800" kern="1200" baseline="0" dirty="0" smtClean="0">
                          <a:solidFill>
                            <a:schemeClr val="dk1"/>
                          </a:solidFill>
                          <a:latin typeface="+mn-lt"/>
                          <a:ea typeface="+mn-ea"/>
                          <a:cs typeface="+mn-cs"/>
                        </a:rPr>
                        <a:t>(</a:t>
                      </a:r>
                      <a:r>
                        <a:rPr lang="en-US" altLang="zh-CN" sz="1800" kern="1200" baseline="0" dirty="0" err="1" smtClean="0">
                          <a:solidFill>
                            <a:schemeClr val="dk1"/>
                          </a:solidFill>
                          <a:latin typeface="+mn-lt"/>
                          <a:ea typeface="+mn-ea"/>
                          <a:cs typeface="+mn-cs"/>
                        </a:rPr>
                        <a:t>buf</a:t>
                      </a:r>
                      <a:r>
                        <a:rPr lang="en-US" altLang="zh-CN" sz="1800" kern="1200" baseline="0" dirty="0" smtClean="0">
                          <a:solidFill>
                            <a:schemeClr val="dk1"/>
                          </a:solidFill>
                          <a:latin typeface="+mn-lt"/>
                          <a:ea typeface="+mn-ea"/>
                          <a:cs typeface="+mn-cs"/>
                        </a:rPr>
                        <a:t>);	</a:t>
                      </a:r>
                    </a:p>
                  </a:txBody>
                  <a:tcPr/>
                </a:tc>
                <a:tc>
                  <a:txBody>
                    <a:bodyPr/>
                    <a:lstStyle/>
                    <a:p>
                      <a:r>
                        <a:rPr lang="en-US" altLang="zh-CN" sz="1800" kern="1200" baseline="0" dirty="0" err="1" smtClean="0">
                          <a:solidFill>
                            <a:schemeClr val="dk1"/>
                          </a:solidFill>
                          <a:latin typeface="+mn-lt"/>
                          <a:ea typeface="+mn-ea"/>
                          <a:cs typeface="+mn-cs"/>
                        </a:rPr>
                        <a:t>FileChannel</a:t>
                      </a:r>
                      <a:r>
                        <a:rPr lang="en-US" altLang="zh-CN" sz="1800" kern="1200" baseline="0" dirty="0" smtClean="0">
                          <a:solidFill>
                            <a:schemeClr val="dk1"/>
                          </a:solidFill>
                          <a:latin typeface="+mn-lt"/>
                          <a:ea typeface="+mn-ea"/>
                          <a:cs typeface="+mn-cs"/>
                        </a:rPr>
                        <a:t> in=„</a:t>
                      </a:r>
                    </a:p>
                    <a:p>
                      <a:r>
                        <a:rPr lang="en-US" altLang="zh-CN" sz="1800" kern="1200" baseline="0" dirty="0" err="1" smtClean="0">
                          <a:solidFill>
                            <a:schemeClr val="dk1"/>
                          </a:solidFill>
                          <a:latin typeface="+mn-lt"/>
                          <a:ea typeface="+mn-ea"/>
                          <a:cs typeface="+mn-cs"/>
                        </a:rPr>
                        <a:t>WriteableByteChannel</a:t>
                      </a:r>
                      <a:r>
                        <a:rPr lang="en-US" altLang="zh-CN" sz="1800" kern="1200" baseline="0" dirty="0" smtClean="0">
                          <a:solidFill>
                            <a:schemeClr val="dk1"/>
                          </a:solidFill>
                          <a:latin typeface="+mn-lt"/>
                          <a:ea typeface="+mn-ea"/>
                          <a:cs typeface="+mn-cs"/>
                        </a:rPr>
                        <a:t> out=„</a:t>
                      </a:r>
                    </a:p>
                    <a:p>
                      <a:r>
                        <a:rPr lang="en-US" altLang="zh-CN" sz="1800" kern="1200" baseline="0" dirty="0" err="1" smtClean="0">
                          <a:solidFill>
                            <a:schemeClr val="dk1"/>
                          </a:solidFill>
                          <a:latin typeface="+mn-lt"/>
                          <a:ea typeface="+mn-ea"/>
                          <a:cs typeface="+mn-cs"/>
                        </a:rPr>
                        <a:t>in.</a:t>
                      </a:r>
                      <a:r>
                        <a:rPr lang="en-US" altLang="zh-CN" sz="1800" kern="1200" baseline="0" dirty="0" err="1" smtClean="0">
                          <a:solidFill>
                            <a:srgbClr val="FF0000"/>
                          </a:solidFill>
                          <a:latin typeface="+mn-lt"/>
                          <a:ea typeface="+mn-ea"/>
                          <a:cs typeface="+mn-cs"/>
                        </a:rPr>
                        <a:t>transferTo</a:t>
                      </a:r>
                      <a:r>
                        <a:rPr lang="en-US" altLang="zh-CN" sz="1800" kern="1200" baseline="0" dirty="0" smtClean="0">
                          <a:solidFill>
                            <a:schemeClr val="dk1"/>
                          </a:solidFill>
                          <a:latin typeface="+mn-lt"/>
                          <a:ea typeface="+mn-ea"/>
                          <a:cs typeface="+mn-cs"/>
                        </a:rPr>
                        <a:t>(0,fsize,out)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baseline="0" dirty="0" smtClean="0">
                          <a:solidFill>
                            <a:schemeClr val="dk1"/>
                          </a:solidFill>
                          <a:latin typeface="+mn-lt"/>
                          <a:ea typeface="+mn-ea"/>
                          <a:cs typeface="+mn-cs"/>
                        </a:rPr>
                        <a:t>四次拷贝</a:t>
                      </a:r>
                      <a:r>
                        <a:rPr lang="en-US" altLang="zh-CN" sz="1800" kern="1200" baseline="0" dirty="0" smtClean="0">
                          <a:solidFill>
                            <a:schemeClr val="dk1"/>
                          </a:solidFill>
                          <a:latin typeface="+mn-lt"/>
                          <a:ea typeface="+mn-ea"/>
                          <a:cs typeface="+mn-cs"/>
                        </a:rPr>
                        <a:t>,</a:t>
                      </a:r>
                      <a:r>
                        <a:rPr lang="zh-CN" altLang="en-US" sz="1800" kern="1200" baseline="0" dirty="0" smtClean="0">
                          <a:solidFill>
                            <a:schemeClr val="dk1"/>
                          </a:solidFill>
                          <a:latin typeface="+mn-lt"/>
                          <a:ea typeface="+mn-ea"/>
                          <a:cs typeface="+mn-cs"/>
                        </a:rPr>
                        <a:t>四次用户态和内核态的切换</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baseline="0" dirty="0" smtClean="0">
                          <a:solidFill>
                            <a:schemeClr val="dk1"/>
                          </a:solidFill>
                          <a:latin typeface="+mn-lt"/>
                          <a:ea typeface="+mn-ea"/>
                          <a:cs typeface="+mn-cs"/>
                        </a:rPr>
                        <a:t>两次拷贝</a:t>
                      </a:r>
                      <a:r>
                        <a:rPr lang="en-US" altLang="zh-CN" sz="1800" kern="1200" baseline="0" dirty="0" smtClean="0">
                          <a:solidFill>
                            <a:schemeClr val="dk1"/>
                          </a:solidFill>
                          <a:latin typeface="+mn-lt"/>
                          <a:ea typeface="+mn-ea"/>
                          <a:cs typeface="+mn-cs"/>
                        </a:rPr>
                        <a:t>,</a:t>
                      </a:r>
                      <a:r>
                        <a:rPr lang="zh-CN" altLang="en-US" sz="1800" kern="1200" baseline="0" dirty="0" smtClean="0">
                          <a:solidFill>
                            <a:schemeClr val="dk1"/>
                          </a:solidFill>
                          <a:latin typeface="+mn-lt"/>
                          <a:ea typeface="+mn-ea"/>
                          <a:cs typeface="+mn-cs"/>
                        </a:rPr>
                        <a:t>两次切换</a:t>
                      </a:r>
                      <a:r>
                        <a:rPr lang="en-US" altLang="zh-CN" sz="1800" kern="1200" baseline="0" dirty="0" smtClean="0">
                          <a:solidFill>
                            <a:schemeClr val="dk1"/>
                          </a:solidFill>
                          <a:latin typeface="+mn-lt"/>
                          <a:ea typeface="+mn-ea"/>
                          <a:cs typeface="+mn-cs"/>
                        </a:rPr>
                        <a:t>,</a:t>
                      </a:r>
                      <a:r>
                        <a:rPr lang="zh-CN" altLang="en-US" sz="1800" kern="1200" baseline="0" dirty="0" smtClean="0">
                          <a:solidFill>
                            <a:schemeClr val="dk1"/>
                          </a:solidFill>
                          <a:latin typeface="+mn-lt"/>
                          <a:ea typeface="+mn-ea"/>
                          <a:cs typeface="+mn-cs"/>
                        </a:rPr>
                        <a:t>拷贝在</a:t>
                      </a:r>
                      <a:r>
                        <a:rPr lang="en-US" altLang="zh-CN" sz="1800" kern="1200" baseline="0" dirty="0" smtClean="0">
                          <a:solidFill>
                            <a:schemeClr val="dk1"/>
                          </a:solidFill>
                          <a:latin typeface="+mn-lt"/>
                          <a:ea typeface="+mn-ea"/>
                          <a:cs typeface="+mn-cs"/>
                        </a:rPr>
                        <a:t>kernel</a:t>
                      </a:r>
                      <a:r>
                        <a:rPr lang="zh-CN" altLang="en-US" sz="1800" kern="1200" baseline="0" dirty="0" smtClean="0">
                          <a:solidFill>
                            <a:schemeClr val="dk1"/>
                          </a:solidFill>
                          <a:latin typeface="+mn-lt"/>
                          <a:ea typeface="+mn-ea"/>
                          <a:cs typeface="+mn-cs"/>
                        </a:rPr>
                        <a:t>进行，*</a:t>
                      </a:r>
                      <a:r>
                        <a:rPr lang="en-US" altLang="zh-CN" sz="1800" kern="1200" baseline="0" dirty="0" smtClean="0">
                          <a:solidFill>
                            <a:schemeClr val="dk1"/>
                          </a:solidFill>
                          <a:latin typeface="+mn-lt"/>
                          <a:ea typeface="+mn-ea"/>
                          <a:cs typeface="+mn-cs"/>
                        </a:rPr>
                        <a:t>nix</a:t>
                      </a:r>
                      <a:r>
                        <a:rPr lang="zh-CN" altLang="en-US" sz="1800" kern="1200" baseline="0" dirty="0" smtClean="0">
                          <a:solidFill>
                            <a:schemeClr val="dk1"/>
                          </a:solidFill>
                          <a:latin typeface="+mn-lt"/>
                          <a:ea typeface="+mn-ea"/>
                          <a:cs typeface="+mn-cs"/>
                        </a:rPr>
                        <a:t>系统使用</a:t>
                      </a:r>
                      <a:r>
                        <a:rPr lang="en-US" altLang="zh-CN" sz="1800" kern="1200" baseline="0" dirty="0" err="1" smtClean="0">
                          <a:solidFill>
                            <a:schemeClr val="dk1"/>
                          </a:solidFill>
                          <a:latin typeface="+mn-lt"/>
                          <a:ea typeface="+mn-ea"/>
                          <a:cs typeface="+mn-cs"/>
                        </a:rPr>
                        <a:t>sendfile</a:t>
                      </a:r>
                      <a:r>
                        <a:rPr lang="zh-CN" altLang="en-US" sz="1800" kern="1200" baseline="0" dirty="0" smtClean="0">
                          <a:solidFill>
                            <a:schemeClr val="dk1"/>
                          </a:solidFill>
                          <a:latin typeface="+mn-lt"/>
                          <a:ea typeface="+mn-ea"/>
                          <a:cs typeface="+mn-cs"/>
                        </a:rPr>
                        <a:t>系统调用。</a:t>
                      </a:r>
                    </a:p>
                  </a:txBody>
                  <a:tcPr/>
                </a:tc>
              </a:tr>
            </a:tbl>
          </a:graphicData>
        </a:graphic>
      </p:graphicFrame>
      <p:pic>
        <p:nvPicPr>
          <p:cNvPr id="33793" name="Picture 1"/>
          <p:cNvPicPr>
            <a:picLocks noChangeAspect="1" noChangeArrowheads="1"/>
          </p:cNvPicPr>
          <p:nvPr/>
        </p:nvPicPr>
        <p:blipFill>
          <a:blip r:embed="rId2"/>
          <a:srcRect/>
          <a:stretch>
            <a:fillRect/>
          </a:stretch>
        </p:blipFill>
        <p:spPr bwMode="auto">
          <a:xfrm>
            <a:off x="1428728" y="4143379"/>
            <a:ext cx="2928958" cy="2566325"/>
          </a:xfrm>
          <a:prstGeom prst="rect">
            <a:avLst/>
          </a:prstGeom>
          <a:noFill/>
          <a:ln w="9525">
            <a:noFill/>
            <a:miter lim="800000"/>
            <a:headEnd/>
            <a:tailEnd/>
          </a:ln>
          <a:effectLst/>
        </p:spPr>
      </p:pic>
      <p:pic>
        <p:nvPicPr>
          <p:cNvPr id="33794" name="Picture 2"/>
          <p:cNvPicPr>
            <a:picLocks noChangeAspect="1" noChangeArrowheads="1"/>
          </p:cNvPicPr>
          <p:nvPr/>
        </p:nvPicPr>
        <p:blipFill>
          <a:blip r:embed="rId3"/>
          <a:srcRect/>
          <a:stretch>
            <a:fillRect/>
          </a:stretch>
        </p:blipFill>
        <p:spPr bwMode="auto">
          <a:xfrm>
            <a:off x="4714876" y="4071942"/>
            <a:ext cx="2857520" cy="25472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Channel</a:t>
            </a:r>
            <a:endParaRPr lang="zh-CN" altLang="en-US" dirty="0"/>
          </a:p>
        </p:txBody>
      </p:sp>
      <p:sp>
        <p:nvSpPr>
          <p:cNvPr id="7" name="TextBox 6"/>
          <p:cNvSpPr txBox="1"/>
          <p:nvPr/>
        </p:nvSpPr>
        <p:spPr>
          <a:xfrm>
            <a:off x="714348" y="1285860"/>
            <a:ext cx="2928958" cy="584775"/>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3200" b="1" dirty="0" smtClean="0"/>
              <a:t>文件</a:t>
            </a:r>
            <a:r>
              <a:rPr lang="en-US" altLang="zh-CN" sz="3200" b="1" dirty="0" smtClean="0"/>
              <a:t>map</a:t>
            </a:r>
            <a:endParaRPr lang="zh-CN" altLang="en-US" sz="3200" b="1" dirty="0"/>
          </a:p>
        </p:txBody>
      </p:sp>
      <p:sp>
        <p:nvSpPr>
          <p:cNvPr id="8" name="矩形 7"/>
          <p:cNvSpPr/>
          <p:nvPr/>
        </p:nvSpPr>
        <p:spPr>
          <a:xfrm>
            <a:off x="857224" y="1857364"/>
            <a:ext cx="6357982" cy="1615827"/>
          </a:xfrm>
          <a:prstGeom prst="rect">
            <a:avLst/>
          </a:prstGeom>
        </p:spPr>
        <p:txBody>
          <a:bodyPr wrap="square">
            <a:spAutoFit/>
          </a:bodyPr>
          <a:lstStyle/>
          <a:p>
            <a:pPr>
              <a:lnSpc>
                <a:spcPct val="150000"/>
              </a:lnSpc>
            </a:pPr>
            <a:r>
              <a:rPr lang="zh-CN" altLang="en-US" dirty="0" smtClean="0"/>
              <a:t>将文件映射为内存区域</a:t>
            </a:r>
            <a:r>
              <a:rPr lang="en-US" altLang="zh-CN" dirty="0" smtClean="0"/>
              <a:t>—</a:t>
            </a:r>
            <a:r>
              <a:rPr lang="en-US" altLang="zh-CN" dirty="0" err="1" smtClean="0"/>
              <a:t>MappedByteBuffer</a:t>
            </a:r>
            <a:endParaRPr lang="en-US" altLang="zh-CN" dirty="0" smtClean="0"/>
          </a:p>
          <a:p>
            <a:pPr>
              <a:buFont typeface="Wingdings" pitchFamily="2" charset="2"/>
              <a:buChar char="ü"/>
            </a:pPr>
            <a:r>
              <a:rPr lang="zh-CN" altLang="en-US" dirty="0" smtClean="0"/>
              <a:t>提供快速的文件随机读写能力</a:t>
            </a:r>
          </a:p>
          <a:p>
            <a:pPr>
              <a:buFont typeface="Wingdings" pitchFamily="2" charset="2"/>
              <a:buChar char="ü"/>
            </a:pPr>
            <a:r>
              <a:rPr lang="zh-CN" altLang="en-US" dirty="0" smtClean="0"/>
              <a:t>平台相关</a:t>
            </a:r>
          </a:p>
          <a:p>
            <a:pPr>
              <a:buFont typeface="Wingdings" pitchFamily="2" charset="2"/>
              <a:buChar char="ü"/>
            </a:pPr>
            <a:r>
              <a:rPr lang="zh-CN" altLang="en-US" dirty="0" smtClean="0"/>
              <a:t>适合大文件、只读型操作，如大文件的</a:t>
            </a:r>
            <a:r>
              <a:rPr lang="en-US" altLang="zh-CN" dirty="0" smtClean="0"/>
              <a:t>MD5</a:t>
            </a:r>
            <a:r>
              <a:rPr lang="zh-CN" altLang="en-US" dirty="0" smtClean="0"/>
              <a:t>校验等</a:t>
            </a:r>
          </a:p>
          <a:p>
            <a:pPr>
              <a:buFont typeface="Wingdings" pitchFamily="2" charset="2"/>
              <a:buChar char="ü"/>
            </a:pPr>
            <a:r>
              <a:rPr lang="zh-CN" altLang="en-US" dirty="0" smtClean="0"/>
              <a:t>没有</a:t>
            </a:r>
            <a:r>
              <a:rPr lang="en-US" altLang="zh-CN" dirty="0" err="1" smtClean="0"/>
              <a:t>unmap</a:t>
            </a:r>
            <a:r>
              <a:rPr lang="zh-CN" altLang="en-US" dirty="0" smtClean="0"/>
              <a:t>方法，什么时候被回收取决于</a:t>
            </a:r>
            <a:r>
              <a:rPr lang="en-US" altLang="zh-CN" dirty="0" smtClean="0"/>
              <a:t>GC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云形标注 8"/>
          <p:cNvSpPr/>
          <p:nvPr/>
        </p:nvSpPr>
        <p:spPr>
          <a:xfrm>
            <a:off x="2214546" y="5143488"/>
            <a:ext cx="2643206" cy="1714512"/>
          </a:xfrm>
          <a:prstGeom prst="cloudCallout">
            <a:avLst>
              <a:gd name="adj1" fmla="val 85045"/>
              <a:gd name="adj2" fmla="val -33785"/>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srgbClr val="FF0000"/>
                </a:solidFill>
                <a:latin typeface="Verdana" pitchFamily="34" charset="0"/>
                <a:ea typeface="华文楷体" pitchFamily="2" charset="-122"/>
              </a:rPr>
              <a:t>多文件，大文件并发访问时</a:t>
            </a:r>
            <a:r>
              <a:rPr lang="en-US" altLang="zh-CN" dirty="0" smtClean="0">
                <a:solidFill>
                  <a:srgbClr val="FF0000"/>
                </a:solidFill>
                <a:latin typeface="Verdana" pitchFamily="34" charset="0"/>
                <a:ea typeface="华文楷体" pitchFamily="2" charset="-122"/>
              </a:rPr>
              <a:t>NIO</a:t>
            </a:r>
            <a:r>
              <a:rPr lang="zh-CN" altLang="en-US" dirty="0" smtClean="0">
                <a:solidFill>
                  <a:srgbClr val="FF0000"/>
                </a:solidFill>
                <a:latin typeface="Verdana" pitchFamily="34" charset="0"/>
                <a:ea typeface="华文楷体" pitchFamily="2" charset="-122"/>
              </a:rPr>
              <a:t>更有优势</a:t>
            </a:r>
            <a:endParaRPr lang="en-US" altLang="zh-CN" dirty="0" smtClean="0">
              <a:solidFill>
                <a:srgbClr val="FF0000"/>
              </a:solidFill>
              <a:latin typeface="Verdana" pitchFamily="34" charset="0"/>
              <a:ea typeface="华文楷体" pitchFamily="2" charset="-122"/>
            </a:endParaRPr>
          </a:p>
        </p:txBody>
      </p:sp>
      <p:sp>
        <p:nvSpPr>
          <p:cNvPr id="2" name="标题 1"/>
          <p:cNvSpPr>
            <a:spLocks noGrp="1"/>
          </p:cNvSpPr>
          <p:nvPr>
            <p:ph type="title"/>
          </p:nvPr>
        </p:nvSpPr>
        <p:spPr/>
        <p:txBody>
          <a:bodyPr/>
          <a:lstStyle/>
          <a:p>
            <a:r>
              <a:rPr lang="zh-CN" altLang="en-US" dirty="0" smtClean="0"/>
              <a:t>性能测试</a:t>
            </a:r>
            <a:r>
              <a:rPr lang="en-US" altLang="zh-CN" dirty="0" smtClean="0"/>
              <a:t>-IO</a:t>
            </a:r>
            <a:r>
              <a:rPr lang="zh-CN" altLang="en-US" dirty="0" smtClean="0"/>
              <a:t>操作</a:t>
            </a:r>
            <a:endParaRPr lang="zh-CN" altLang="en-US" dirty="0"/>
          </a:p>
        </p:txBody>
      </p:sp>
      <p:graphicFrame>
        <p:nvGraphicFramePr>
          <p:cNvPr id="5" name="表格 4"/>
          <p:cNvGraphicFramePr>
            <a:graphicFrameLocks noGrp="1"/>
          </p:cNvGraphicFramePr>
          <p:nvPr/>
        </p:nvGraphicFramePr>
        <p:xfrm>
          <a:off x="857224" y="2928934"/>
          <a:ext cx="7358082" cy="2194560"/>
        </p:xfrm>
        <a:graphic>
          <a:graphicData uri="http://schemas.openxmlformats.org/drawingml/2006/table">
            <a:tbl>
              <a:tblPr/>
              <a:tblGrid>
                <a:gridCol w="840335"/>
                <a:gridCol w="2657284"/>
                <a:gridCol w="1304292"/>
                <a:gridCol w="1320526"/>
                <a:gridCol w="1235645"/>
              </a:tblGrid>
              <a:tr h="123825">
                <a:tc rowSpan="2" gridSpan="2">
                  <a:txBody>
                    <a:bodyPr/>
                    <a:lstStyle/>
                    <a:p>
                      <a:pPr algn="ctr">
                        <a:spcAft>
                          <a:spcPts val="0"/>
                        </a:spcAft>
                      </a:pPr>
                      <a:r>
                        <a:rPr lang="en-US" dirty="0"/>
                        <a:t>Type</a:t>
                      </a:r>
                      <a:endParaRPr lang="zh-CN"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a:p>
                  </a:txBody>
                  <a:tcPr/>
                </a:tc>
                <a:tc gridSpan="3">
                  <a:txBody>
                    <a:bodyPr/>
                    <a:lstStyle/>
                    <a:p>
                      <a:pPr algn="ctr">
                        <a:spcAft>
                          <a:spcPts val="0"/>
                        </a:spcAft>
                      </a:pPr>
                      <a:r>
                        <a:rPr lang="zh-CN"/>
                        <a:t>时间</a:t>
                      </a:r>
                      <a:r>
                        <a:rPr lang="en-US"/>
                        <a:t>(ms)</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66675">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en-US"/>
                        <a:t>A</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B</a:t>
                      </a:r>
                      <a:endParaRPr lang="zh-CN"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dirty="0" smtClean="0"/>
                        <a:t>C</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090">
                <a:tc rowSpan="2">
                  <a:txBody>
                    <a:bodyPr/>
                    <a:lstStyle/>
                    <a:p>
                      <a:r>
                        <a:rPr lang="zh-CN" altLang="en-US" dirty="0" smtClean="0"/>
                        <a:t>标准</a:t>
                      </a:r>
                      <a:r>
                        <a:rPr lang="en-US" altLang="zh-CN" dirty="0" smtClean="0"/>
                        <a:t>IO</a:t>
                      </a:r>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err="1"/>
                        <a:t>StreamFileCopy</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2500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6516</a:t>
                      </a:r>
                      <a:endParaRPr lang="zh-CN"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38500</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6530">
                <a:tc vMerge="1">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err="1"/>
                        <a:t>StreamFileCopyWithBuffer</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2000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6000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35515</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670">
                <a:tc rowSpan="3">
                  <a:txBody>
                    <a:bodyPr/>
                    <a:lstStyle/>
                    <a:p>
                      <a:r>
                        <a:rPr lang="en-US" altLang="zh-CN" dirty="0" smtClean="0"/>
                        <a:t>New</a:t>
                      </a:r>
                      <a:r>
                        <a:rPr lang="en-US" altLang="zh-CN" baseline="0" dirty="0" smtClean="0"/>
                        <a:t> IO</a:t>
                      </a:r>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err="1" smtClean="0"/>
                        <a:t>NIOFileCopy</a:t>
                      </a:r>
                      <a:endParaRPr lang="en-US" dirty="0" smtClean="0"/>
                    </a:p>
                    <a:p>
                      <a:pPr algn="ctr">
                        <a:spcAft>
                          <a:spcPts val="0"/>
                        </a:spcAft>
                      </a:pPr>
                      <a:r>
                        <a:rPr lang="en-US" dirty="0" smtClean="0"/>
                        <a:t>(</a:t>
                      </a:r>
                      <a:r>
                        <a:rPr lang="en-US" dirty="0" err="1" smtClean="0"/>
                        <a:t>FileChannel</a:t>
                      </a:r>
                      <a:r>
                        <a:rPr lang="en-US" baseline="0" dirty="0" err="1" smtClean="0"/>
                        <a:t>,buffer</a:t>
                      </a:r>
                      <a:r>
                        <a:rPr lang="en-US" dirty="0" smtClean="0"/>
                        <a:t>)</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2515</a:t>
                      </a:r>
                      <a:endParaRPr lang="zh-CN"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6500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32500</a:t>
                      </a:r>
                      <a:endParaRPr lang="zh-CN"/>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670">
                <a:tc vMerge="1">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dirty="0" err="1" smtClean="0"/>
                        <a:t>FileChannel</a:t>
                      </a:r>
                      <a:r>
                        <a:rPr lang="en-US" altLang="zh-CN" dirty="0" smtClean="0"/>
                        <a:t> map</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2000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4000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32016</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670">
                <a:tc vMerge="1">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dirty="0" err="1" smtClean="0"/>
                        <a:t>F</a:t>
                      </a:r>
                      <a:r>
                        <a:rPr lang="en-US" dirty="0" err="1" smtClean="0"/>
                        <a:t>ileChannel</a:t>
                      </a:r>
                      <a:r>
                        <a:rPr lang="en-US" dirty="0" smtClean="0"/>
                        <a:t> transfer</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t>2000</a:t>
                      </a:r>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4000</a:t>
                      </a:r>
                      <a:endParaRPr lang="zh-CN"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dirty="0"/>
                        <a:t>23500</a:t>
                      </a:r>
                      <a:endParaRPr lang="zh-CN"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1357258" y="1785926"/>
            <a:ext cx="7786742" cy="923330"/>
          </a:xfrm>
          <a:prstGeom prst="rect">
            <a:avLst/>
          </a:prstGeom>
          <a:noFill/>
        </p:spPr>
        <p:txBody>
          <a:bodyPr wrap="square" rtlCol="0">
            <a:spAutoFit/>
          </a:bodyPr>
          <a:lstStyle/>
          <a:p>
            <a:r>
              <a:rPr lang="en-US" altLang="zh-CN" dirty="0" smtClean="0"/>
              <a:t>A</a:t>
            </a:r>
            <a:r>
              <a:rPr lang="zh-CN" altLang="en-US" dirty="0" smtClean="0"/>
              <a:t>：并行复制</a:t>
            </a:r>
            <a:r>
              <a:rPr lang="en-US" dirty="0" smtClean="0"/>
              <a:t>146815339 byte</a:t>
            </a:r>
            <a:r>
              <a:rPr lang="zh-CN" altLang="en-US" dirty="0" smtClean="0"/>
              <a:t>与</a:t>
            </a:r>
            <a:r>
              <a:rPr lang="en-US" dirty="0" smtClean="0"/>
              <a:t>10 byte</a:t>
            </a:r>
            <a:r>
              <a:rPr lang="zh-CN" altLang="en-US" dirty="0" smtClean="0"/>
              <a:t>两个文件</a:t>
            </a:r>
            <a:endParaRPr lang="en-US" altLang="zh-CN" dirty="0" smtClean="0"/>
          </a:p>
          <a:p>
            <a:r>
              <a:rPr lang="en-US" altLang="zh-CN" dirty="0" smtClean="0"/>
              <a:t>B</a:t>
            </a:r>
            <a:r>
              <a:rPr lang="zh-CN" altLang="en-US" dirty="0" smtClean="0"/>
              <a:t>：并行复制</a:t>
            </a:r>
            <a:r>
              <a:rPr lang="en-US" dirty="0" smtClean="0"/>
              <a:t>146815339 </a:t>
            </a:r>
            <a:r>
              <a:rPr lang="en-US" altLang="zh-CN" dirty="0" smtClean="0"/>
              <a:t>byte</a:t>
            </a:r>
            <a:r>
              <a:rPr lang="zh-CN" altLang="en-US" dirty="0" smtClean="0"/>
              <a:t>与</a:t>
            </a:r>
            <a:r>
              <a:rPr lang="en-US" dirty="0" smtClean="0"/>
              <a:t>146815339 </a:t>
            </a:r>
            <a:r>
              <a:rPr lang="en-US" altLang="zh-CN" dirty="0" smtClean="0"/>
              <a:t>byte</a:t>
            </a:r>
            <a:r>
              <a:rPr lang="zh-CN" altLang="en-US" dirty="0" smtClean="0"/>
              <a:t>两个文件</a:t>
            </a:r>
            <a:endParaRPr lang="en-US" altLang="zh-CN" dirty="0" smtClean="0"/>
          </a:p>
          <a:p>
            <a:r>
              <a:rPr lang="en-US" altLang="zh-CN" dirty="0" smtClean="0"/>
              <a:t>C</a:t>
            </a:r>
            <a:r>
              <a:rPr lang="zh-CN" altLang="en-US" dirty="0" smtClean="0"/>
              <a:t>：并行复制</a:t>
            </a:r>
            <a:r>
              <a:rPr lang="en-US" dirty="0" smtClean="0"/>
              <a:t>21360KB,143375KB,76095KB,219470KB,164735KB</a:t>
            </a:r>
            <a:r>
              <a:rPr lang="zh-CN" altLang="en-US" dirty="0" smtClean="0"/>
              <a:t>五个文件</a:t>
            </a:r>
          </a:p>
        </p:txBody>
      </p:sp>
      <p:sp>
        <p:nvSpPr>
          <p:cNvPr id="7" name="TextBox 6"/>
          <p:cNvSpPr txBox="1"/>
          <p:nvPr/>
        </p:nvSpPr>
        <p:spPr>
          <a:xfrm>
            <a:off x="428596" y="1214422"/>
            <a:ext cx="2928958" cy="584775"/>
          </a:xfrm>
          <a:prstGeom prst="rect">
            <a:avLst/>
          </a:prstGeom>
          <a:noFill/>
        </p:spPr>
        <p:txBody>
          <a:bodyPr wrap="square" rtlCol="0">
            <a:spAutoFit/>
          </a:bodyPr>
          <a:lstStyle/>
          <a:p>
            <a:pPr marL="342900" indent="-342900">
              <a:spcBef>
                <a:spcPct val="20000"/>
              </a:spcBef>
              <a:buFont typeface="Arial" pitchFamily="34" charset="0"/>
              <a:buChar char="•"/>
            </a:pPr>
            <a:r>
              <a:rPr lang="en-US" altLang="zh-CN" sz="3200" b="1" dirty="0" smtClean="0"/>
              <a:t>Files copy</a:t>
            </a:r>
            <a:endParaRPr lang="zh-CN" alt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NIO</a:t>
            </a:r>
            <a:r>
              <a:rPr lang="zh-CN" altLang="en-US" dirty="0" smtClean="0"/>
              <a:t>读写说明</a:t>
            </a:r>
            <a:r>
              <a:rPr lang="en-US" altLang="zh-CN" dirty="0" smtClean="0"/>
              <a:t>-</a:t>
            </a:r>
            <a:r>
              <a:rPr lang="zh-CN" altLang="en-US" dirty="0" smtClean="0"/>
              <a:t>补充</a:t>
            </a:r>
            <a:endParaRPr lang="zh-CN" altLang="en-US" dirty="0"/>
          </a:p>
        </p:txBody>
      </p:sp>
      <p:graphicFrame>
        <p:nvGraphicFramePr>
          <p:cNvPr id="4" name="表格 3"/>
          <p:cNvGraphicFramePr>
            <a:graphicFrameLocks noGrp="1"/>
          </p:cNvGraphicFramePr>
          <p:nvPr/>
        </p:nvGraphicFramePr>
        <p:xfrm>
          <a:off x="285720" y="1285860"/>
          <a:ext cx="8572560" cy="5354408"/>
        </p:xfrm>
        <a:graphic>
          <a:graphicData uri="http://schemas.openxmlformats.org/drawingml/2006/table">
            <a:tbl>
              <a:tblPr/>
              <a:tblGrid>
                <a:gridCol w="500067"/>
                <a:gridCol w="1928826"/>
                <a:gridCol w="1928826"/>
                <a:gridCol w="2000264"/>
                <a:gridCol w="2214577"/>
              </a:tblGrid>
              <a:tr h="372610">
                <a:tc gridSpan="2">
                  <a:txBody>
                    <a:bodyPr/>
                    <a:lstStyle/>
                    <a:p>
                      <a:pPr algn="ctr">
                        <a:spcAft>
                          <a:spcPts val="0"/>
                        </a:spcAft>
                      </a:pPr>
                      <a:r>
                        <a:rPr lang="zh-CN" sz="1600" b="1" kern="100" dirty="0">
                          <a:solidFill>
                            <a:srgbClr val="FFFFFF"/>
                          </a:solidFill>
                          <a:latin typeface="Calibri"/>
                          <a:ea typeface="宋体"/>
                          <a:cs typeface="Times New Roman"/>
                        </a:rPr>
                        <a:t>操作</a:t>
                      </a:r>
                      <a:endParaRPr lang="zh-CN" sz="1600" kern="100" dirty="0">
                        <a:latin typeface="Calibri"/>
                        <a:ea typeface="宋体"/>
                        <a:cs typeface="Times New Roman"/>
                      </a:endParaRPr>
                    </a:p>
                  </a:txBody>
                  <a:tcPr marL="35806" marR="35806" marT="17903" marB="1790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hMerge="1">
                  <a:txBody>
                    <a:bodyPr/>
                    <a:lstStyle/>
                    <a:p>
                      <a:endParaRPr lang="zh-CN" altLang="en-US"/>
                    </a:p>
                  </a:txBody>
                  <a:tcPr/>
                </a:tc>
                <a:tc>
                  <a:txBody>
                    <a:bodyPr/>
                    <a:lstStyle/>
                    <a:p>
                      <a:pPr algn="ctr">
                        <a:spcAft>
                          <a:spcPts val="0"/>
                        </a:spcAft>
                      </a:pPr>
                      <a:r>
                        <a:rPr lang="en-US" sz="1600" b="1" kern="100">
                          <a:solidFill>
                            <a:srgbClr val="FFFFFF"/>
                          </a:solidFill>
                          <a:latin typeface="Calibri"/>
                          <a:ea typeface="宋体"/>
                          <a:cs typeface="Times New Roman"/>
                        </a:rPr>
                        <a:t>block</a:t>
                      </a:r>
                      <a:endParaRPr lang="zh-CN" sz="1600" kern="100">
                        <a:latin typeface="Calibri"/>
                        <a:ea typeface="宋体"/>
                        <a:cs typeface="Times New Roman"/>
                      </a:endParaRPr>
                    </a:p>
                  </a:txBody>
                  <a:tcPr marL="35806" marR="35806" marT="17903" marB="1790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a:spcAft>
                          <a:spcPts val="0"/>
                        </a:spcAft>
                      </a:pPr>
                      <a:r>
                        <a:rPr lang="en-US" sz="1600" b="1" kern="100">
                          <a:solidFill>
                            <a:srgbClr val="FFFFFF"/>
                          </a:solidFill>
                          <a:latin typeface="Calibri"/>
                          <a:ea typeface="宋体"/>
                          <a:cs typeface="Times New Roman"/>
                        </a:rPr>
                        <a:t>Non-block</a:t>
                      </a:r>
                      <a:endParaRPr lang="zh-CN" sz="1600" kern="100">
                        <a:latin typeface="Calibri"/>
                        <a:ea typeface="宋体"/>
                        <a:cs typeface="Times New Roman"/>
                      </a:endParaRPr>
                    </a:p>
                  </a:txBody>
                  <a:tcPr marL="35806" marR="35806" marT="17903" marB="1790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a:spcAft>
                          <a:spcPts val="0"/>
                        </a:spcAft>
                      </a:pPr>
                      <a:r>
                        <a:rPr lang="zh-CN" sz="1600" b="1" kern="100">
                          <a:solidFill>
                            <a:srgbClr val="FFFFFF"/>
                          </a:solidFill>
                          <a:latin typeface="Calibri"/>
                          <a:ea typeface="宋体"/>
                          <a:cs typeface="Times New Roman"/>
                        </a:rPr>
                        <a:t>激活条件</a:t>
                      </a:r>
                      <a:endParaRPr lang="zh-CN" sz="1600" kern="100">
                        <a:latin typeface="Calibri"/>
                        <a:ea typeface="宋体"/>
                        <a:cs typeface="Times New Roman"/>
                      </a:endParaRPr>
                    </a:p>
                  </a:txBody>
                  <a:tcPr marL="35806" marR="35806" marT="17903" marB="1790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1513730">
                <a:tc rowSpan="2">
                  <a:txBody>
                    <a:bodyPr/>
                    <a:lstStyle/>
                    <a:p>
                      <a:pPr algn="just">
                        <a:spcAft>
                          <a:spcPts val="0"/>
                        </a:spcAft>
                      </a:pPr>
                      <a:r>
                        <a:rPr lang="en-US" sz="1600" kern="100">
                          <a:latin typeface="Calibri"/>
                          <a:ea typeface="宋体"/>
                          <a:cs typeface="Times New Roman"/>
                        </a:rPr>
                        <a:t>TCP</a:t>
                      </a:r>
                      <a:endParaRPr lang="zh-CN" sz="1600" kern="100">
                        <a:latin typeface="Calibri"/>
                        <a:ea typeface="宋体"/>
                        <a:cs typeface="Times New Roman"/>
                      </a:endParaRPr>
                    </a:p>
                  </a:txBody>
                  <a:tcPr marL="35806" marR="35806" marT="17903" marB="17903"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en-US" sz="1600" kern="100">
                          <a:latin typeface="Calibri"/>
                          <a:ea typeface="宋体"/>
                          <a:cs typeface="Times New Roman"/>
                        </a:rPr>
                        <a:t>SocketChannel</a:t>
                      </a:r>
                      <a:r>
                        <a:rPr lang="zh-CN" sz="1600" kern="100">
                          <a:latin typeface="Calibri"/>
                          <a:ea typeface="宋体"/>
                          <a:cs typeface="Times New Roman"/>
                        </a:rPr>
                        <a:t>读</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zh-CN" sz="1600" kern="100">
                          <a:latin typeface="Calibri"/>
                          <a:ea typeface="宋体"/>
                          <a:cs typeface="Times New Roman"/>
                        </a:rPr>
                        <a:t>有可用字节时返回，</a:t>
                      </a:r>
                    </a:p>
                    <a:p>
                      <a:pPr algn="just">
                        <a:spcAft>
                          <a:spcPts val="0"/>
                        </a:spcAft>
                      </a:pPr>
                      <a:r>
                        <a:rPr lang="zh-CN" sz="1600" kern="100">
                          <a:latin typeface="Calibri"/>
                          <a:ea typeface="宋体"/>
                          <a:cs typeface="Times New Roman"/>
                        </a:rPr>
                        <a:t>普通文件流结束时返回</a:t>
                      </a:r>
                      <a:r>
                        <a:rPr lang="en-US" sz="1600" kern="100">
                          <a:latin typeface="Calibri"/>
                          <a:ea typeface="宋体"/>
                          <a:cs typeface="Times New Roman"/>
                        </a:rPr>
                        <a:t>-1</a:t>
                      </a:r>
                      <a:r>
                        <a:rPr lang="zh-CN" sz="1600" kern="100">
                          <a:latin typeface="Calibri"/>
                          <a:ea typeface="宋体"/>
                          <a:cs typeface="Times New Roman"/>
                        </a:rPr>
                        <a:t>，</a:t>
                      </a:r>
                    </a:p>
                    <a:p>
                      <a:pPr algn="just">
                        <a:spcAft>
                          <a:spcPts val="0"/>
                        </a:spcAft>
                      </a:pPr>
                      <a:r>
                        <a:rPr lang="zh-CN" sz="1600" kern="100">
                          <a:solidFill>
                            <a:srgbClr val="FF0000"/>
                          </a:solidFill>
                          <a:latin typeface="Calibri"/>
                          <a:ea typeface="宋体"/>
                          <a:cs typeface="Times New Roman"/>
                        </a:rPr>
                        <a:t>否则阻塞</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zh-CN" sz="1600" kern="100">
                          <a:latin typeface="Calibri"/>
                          <a:ea typeface="宋体"/>
                          <a:cs typeface="Times New Roman"/>
                        </a:rPr>
                        <a:t>返回</a:t>
                      </a:r>
                      <a:r>
                        <a:rPr lang="en-US" sz="1600" kern="100">
                          <a:latin typeface="Calibri"/>
                          <a:ea typeface="宋体"/>
                          <a:cs typeface="Times New Roman"/>
                        </a:rPr>
                        <a:t>0</a:t>
                      </a:r>
                      <a:r>
                        <a:rPr lang="zh-CN" sz="1600" kern="100">
                          <a:latin typeface="Calibri"/>
                          <a:ea typeface="宋体"/>
                          <a:cs typeface="Times New Roman"/>
                        </a:rPr>
                        <a:t>或者读的字节数，</a:t>
                      </a:r>
                    </a:p>
                    <a:p>
                      <a:pPr algn="just">
                        <a:spcAft>
                          <a:spcPts val="0"/>
                        </a:spcAft>
                      </a:pPr>
                      <a:r>
                        <a:rPr lang="zh-CN" sz="1600" kern="100">
                          <a:latin typeface="Calibri"/>
                          <a:ea typeface="宋体"/>
                          <a:cs typeface="Times New Roman"/>
                        </a:rPr>
                        <a:t>普通文件流数据结束时返回</a:t>
                      </a:r>
                      <a:r>
                        <a:rPr lang="en-US" sz="1600" kern="100">
                          <a:latin typeface="Calibri"/>
                          <a:ea typeface="宋体"/>
                          <a:cs typeface="Times New Roman"/>
                        </a:rPr>
                        <a:t>-1 </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zh-CN" sz="1600" kern="100">
                          <a:latin typeface="Calibri"/>
                          <a:ea typeface="宋体"/>
                          <a:cs typeface="Times New Roman"/>
                        </a:rPr>
                        <a:t>输入缓冲队列</a:t>
                      </a:r>
                      <a:r>
                        <a:rPr lang="en-US" sz="1600" kern="100">
                          <a:latin typeface="Calibri"/>
                          <a:ea typeface="宋体"/>
                          <a:cs typeface="Times New Roman"/>
                        </a:rPr>
                        <a:t>RecvQ</a:t>
                      </a:r>
                      <a:r>
                        <a:rPr lang="zh-CN" sz="1600" kern="100">
                          <a:latin typeface="Calibri"/>
                          <a:ea typeface="宋体"/>
                          <a:cs typeface="Times New Roman"/>
                        </a:rPr>
                        <a:t>中有可用数据</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1024680">
                <a:tc vMerge="1">
                  <a:txBody>
                    <a:bodyPr/>
                    <a:lstStyle/>
                    <a:p>
                      <a:endParaRPr lang="zh-CN" altLang="en-US"/>
                    </a:p>
                  </a:txBody>
                  <a:tcPr/>
                </a:tc>
                <a:tc>
                  <a:txBody>
                    <a:bodyPr/>
                    <a:lstStyle/>
                    <a:p>
                      <a:pPr algn="just">
                        <a:spcAft>
                          <a:spcPts val="0"/>
                        </a:spcAft>
                      </a:pPr>
                      <a:r>
                        <a:rPr lang="en-US" sz="1600" kern="100">
                          <a:latin typeface="Calibri"/>
                          <a:ea typeface="宋体"/>
                          <a:cs typeface="Times New Roman"/>
                        </a:rPr>
                        <a:t>SocketChannel</a:t>
                      </a:r>
                      <a:r>
                        <a:rPr lang="zh-CN" sz="1600" kern="100">
                          <a:latin typeface="Calibri"/>
                          <a:ea typeface="宋体"/>
                          <a:cs typeface="Times New Roman"/>
                        </a:rPr>
                        <a:t>写</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just">
                        <a:spcAft>
                          <a:spcPts val="0"/>
                        </a:spcAft>
                      </a:pPr>
                      <a:r>
                        <a:rPr lang="en-US" sz="1600" kern="100">
                          <a:latin typeface="Calibri"/>
                          <a:ea typeface="宋体"/>
                          <a:cs typeface="Times New Roman"/>
                        </a:rPr>
                        <a:t>Buffer</a:t>
                      </a:r>
                      <a:r>
                        <a:rPr lang="zh-CN" sz="1600" kern="100">
                          <a:latin typeface="Calibri"/>
                          <a:ea typeface="宋体"/>
                          <a:cs typeface="Times New Roman"/>
                        </a:rPr>
                        <a:t>读完才会返回，</a:t>
                      </a:r>
                      <a:r>
                        <a:rPr lang="zh-CN" sz="1600" kern="100">
                          <a:solidFill>
                            <a:srgbClr val="FF0000"/>
                          </a:solidFill>
                          <a:latin typeface="Calibri"/>
                          <a:ea typeface="宋体"/>
                          <a:cs typeface="Times New Roman"/>
                        </a:rPr>
                        <a:t>否则阻塞</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just">
                        <a:spcAft>
                          <a:spcPts val="0"/>
                        </a:spcAft>
                      </a:pPr>
                      <a:r>
                        <a:rPr lang="zh-CN" sz="1600" kern="100">
                          <a:latin typeface="Calibri"/>
                          <a:ea typeface="宋体"/>
                          <a:cs typeface="Times New Roman"/>
                        </a:rPr>
                        <a:t>不一定写完</a:t>
                      </a:r>
                      <a:r>
                        <a:rPr lang="en-US" sz="1600" kern="100">
                          <a:latin typeface="Calibri"/>
                          <a:ea typeface="宋体"/>
                          <a:cs typeface="Times New Roman"/>
                        </a:rPr>
                        <a:t>buffer</a:t>
                      </a:r>
                      <a:r>
                        <a:rPr lang="zh-CN" sz="1600" kern="100">
                          <a:latin typeface="Calibri"/>
                          <a:ea typeface="宋体"/>
                          <a:cs typeface="Times New Roman"/>
                        </a:rPr>
                        <a:t>的内容，直接返回</a:t>
                      </a:r>
                      <a:r>
                        <a:rPr lang="en-US" sz="1600" kern="100">
                          <a:latin typeface="Calibri"/>
                          <a:ea typeface="宋体"/>
                          <a:cs typeface="Times New Roman"/>
                        </a:rPr>
                        <a:t>0</a:t>
                      </a:r>
                      <a:r>
                        <a:rPr lang="zh-CN" sz="1600" kern="100">
                          <a:latin typeface="Calibri"/>
                          <a:ea typeface="宋体"/>
                          <a:cs typeface="Times New Roman"/>
                        </a:rPr>
                        <a:t>或写的字节</a:t>
                      </a: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just">
                        <a:spcAft>
                          <a:spcPts val="0"/>
                        </a:spcAft>
                      </a:pPr>
                      <a:r>
                        <a:rPr lang="en-US" sz="1600" kern="100">
                          <a:latin typeface="Calibri"/>
                          <a:ea typeface="宋体"/>
                          <a:cs typeface="Times New Roman"/>
                        </a:rPr>
                        <a:t>SendQ</a:t>
                      </a:r>
                      <a:r>
                        <a:rPr lang="zh-CN" sz="1600" kern="100">
                          <a:latin typeface="Calibri"/>
                          <a:ea typeface="宋体"/>
                          <a:cs typeface="Times New Roman"/>
                        </a:rPr>
                        <a:t>队列没被填满</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1432222">
                <a:tc rowSpan="2">
                  <a:txBody>
                    <a:bodyPr/>
                    <a:lstStyle/>
                    <a:p>
                      <a:pPr algn="just">
                        <a:spcAft>
                          <a:spcPts val="0"/>
                        </a:spcAft>
                      </a:pPr>
                      <a:r>
                        <a:rPr lang="en-US" sz="1600" kern="100">
                          <a:latin typeface="Calibri"/>
                          <a:ea typeface="宋体"/>
                          <a:cs typeface="Times New Roman"/>
                        </a:rPr>
                        <a:t>UDP</a:t>
                      </a:r>
                      <a:endParaRPr lang="zh-CN" sz="1600" kern="100">
                        <a:latin typeface="Calibri"/>
                        <a:ea typeface="宋体"/>
                        <a:cs typeface="Times New Roman"/>
                      </a:endParaRPr>
                    </a:p>
                  </a:txBody>
                  <a:tcPr marL="35806" marR="35806" marT="17903" marB="17903"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en-US" sz="1600" kern="100">
                          <a:latin typeface="Calibri"/>
                          <a:ea typeface="宋体"/>
                          <a:cs typeface="Times New Roman"/>
                        </a:rPr>
                        <a:t>DatagramChannel</a:t>
                      </a:r>
                      <a:r>
                        <a:rPr lang="zh-CN" sz="1600" kern="100">
                          <a:latin typeface="Calibri"/>
                          <a:ea typeface="宋体"/>
                          <a:cs typeface="Times New Roman"/>
                        </a:rPr>
                        <a:t>读</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zh-CN" sz="1600" kern="100">
                          <a:latin typeface="Calibri"/>
                          <a:ea typeface="宋体"/>
                          <a:cs typeface="Times New Roman"/>
                        </a:rPr>
                        <a:t>有一可用</a:t>
                      </a:r>
                      <a:r>
                        <a:rPr lang="en-US" sz="1600" kern="100">
                          <a:latin typeface="Calibri"/>
                          <a:ea typeface="宋体"/>
                          <a:cs typeface="Times New Roman"/>
                        </a:rPr>
                        <a:t>datagram</a:t>
                      </a:r>
                      <a:r>
                        <a:rPr lang="zh-CN" sz="1600" kern="100">
                          <a:latin typeface="Calibri"/>
                          <a:ea typeface="宋体"/>
                          <a:cs typeface="Times New Roman"/>
                        </a:rPr>
                        <a:t>，读，</a:t>
                      </a:r>
                      <a:r>
                        <a:rPr lang="en-US" sz="1600" kern="100">
                          <a:latin typeface="Calibri"/>
                          <a:ea typeface="宋体"/>
                          <a:cs typeface="Times New Roman"/>
                        </a:rPr>
                        <a:t>buffer</a:t>
                      </a:r>
                      <a:r>
                        <a:rPr lang="zh-CN" sz="1600" kern="100">
                          <a:latin typeface="Calibri"/>
                          <a:ea typeface="宋体"/>
                          <a:cs typeface="Times New Roman"/>
                        </a:rPr>
                        <a:t>装不下，则丢弃多出的返回，</a:t>
                      </a:r>
                      <a:r>
                        <a:rPr lang="zh-CN" sz="1600" kern="100">
                          <a:solidFill>
                            <a:srgbClr val="FF0000"/>
                          </a:solidFill>
                          <a:latin typeface="Calibri"/>
                          <a:ea typeface="宋体"/>
                          <a:cs typeface="Times New Roman"/>
                        </a:rPr>
                        <a:t>否则阻塞 </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zh-CN" sz="1600" kern="100">
                          <a:latin typeface="Calibri"/>
                          <a:ea typeface="宋体"/>
                          <a:cs typeface="Times New Roman"/>
                        </a:rPr>
                        <a:t>返回</a:t>
                      </a:r>
                      <a:r>
                        <a:rPr lang="en-US" sz="1600" kern="100">
                          <a:latin typeface="Calibri"/>
                          <a:ea typeface="宋体"/>
                          <a:cs typeface="Times New Roman"/>
                        </a:rPr>
                        <a:t>null</a:t>
                      </a:r>
                      <a:r>
                        <a:rPr lang="zh-CN" sz="1600" kern="100">
                          <a:latin typeface="Calibri"/>
                          <a:ea typeface="宋体"/>
                          <a:cs typeface="Times New Roman"/>
                        </a:rPr>
                        <a:t>或者读取的字节数，同样丢弃</a:t>
                      </a:r>
                      <a:r>
                        <a:rPr lang="en-US" sz="1600" kern="100">
                          <a:latin typeface="Calibri"/>
                          <a:ea typeface="宋体"/>
                          <a:cs typeface="Times New Roman"/>
                        </a:rPr>
                        <a:t>buffer</a:t>
                      </a:r>
                      <a:r>
                        <a:rPr lang="zh-CN" sz="1600" kern="100">
                          <a:latin typeface="Calibri"/>
                          <a:ea typeface="宋体"/>
                          <a:cs typeface="Times New Roman"/>
                        </a:rPr>
                        <a:t>装不下的</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just">
                        <a:spcAft>
                          <a:spcPts val="0"/>
                        </a:spcAft>
                      </a:pPr>
                      <a:r>
                        <a:rPr lang="zh-CN" sz="1600" kern="100" dirty="0">
                          <a:latin typeface="Calibri"/>
                          <a:ea typeface="宋体"/>
                          <a:cs typeface="Times New Roman"/>
                        </a:rPr>
                        <a:t>输入缓冲队列</a:t>
                      </a:r>
                      <a:r>
                        <a:rPr lang="en-US" sz="1600" kern="100" dirty="0" err="1">
                          <a:latin typeface="Calibri"/>
                          <a:ea typeface="宋体"/>
                          <a:cs typeface="Times New Roman"/>
                        </a:rPr>
                        <a:t>RecvQ</a:t>
                      </a:r>
                      <a:r>
                        <a:rPr lang="zh-CN" sz="1600" kern="100" dirty="0">
                          <a:latin typeface="Calibri"/>
                          <a:ea typeface="宋体"/>
                          <a:cs typeface="Times New Roman"/>
                        </a:rPr>
                        <a:t>中有数据报</a:t>
                      </a:r>
                      <a:r>
                        <a:rPr lang="en-US" sz="1600" kern="100" dirty="0">
                          <a:latin typeface="Calibri"/>
                          <a:ea typeface="宋体"/>
                          <a:cs typeface="Times New Roman"/>
                        </a:rPr>
                        <a:t> </a:t>
                      </a:r>
                      <a:endParaRPr lang="zh-CN" sz="1600" kern="100" dirty="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943171">
                <a:tc vMerge="1">
                  <a:txBody>
                    <a:bodyPr/>
                    <a:lstStyle/>
                    <a:p>
                      <a:endParaRPr lang="zh-CN" altLang="en-US"/>
                    </a:p>
                  </a:txBody>
                  <a:tcPr/>
                </a:tc>
                <a:tc>
                  <a:txBody>
                    <a:bodyPr/>
                    <a:lstStyle/>
                    <a:p>
                      <a:pPr algn="just">
                        <a:spcAft>
                          <a:spcPts val="0"/>
                        </a:spcAft>
                      </a:pPr>
                      <a:r>
                        <a:rPr lang="en-US" sz="1600" kern="100">
                          <a:latin typeface="Calibri"/>
                          <a:ea typeface="宋体"/>
                          <a:cs typeface="Times New Roman"/>
                        </a:rPr>
                        <a:t>DatagramChannel</a:t>
                      </a:r>
                      <a:r>
                        <a:rPr lang="zh-CN" sz="1600" kern="100">
                          <a:latin typeface="Calibri"/>
                          <a:ea typeface="宋体"/>
                          <a:cs typeface="Times New Roman"/>
                        </a:rPr>
                        <a:t>写</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just">
                        <a:spcAft>
                          <a:spcPts val="0"/>
                        </a:spcAft>
                      </a:pPr>
                      <a:r>
                        <a:rPr lang="zh-CN" sz="1600" kern="100" dirty="0">
                          <a:latin typeface="Calibri"/>
                          <a:ea typeface="宋体"/>
                          <a:cs typeface="Times New Roman"/>
                        </a:rPr>
                        <a:t>封装</a:t>
                      </a:r>
                      <a:r>
                        <a:rPr lang="en-US" sz="1600" kern="100" dirty="0">
                          <a:latin typeface="Calibri"/>
                          <a:ea typeface="宋体"/>
                          <a:cs typeface="Times New Roman"/>
                        </a:rPr>
                        <a:t>buffer</a:t>
                      </a:r>
                      <a:r>
                        <a:rPr lang="zh-CN" sz="1600" kern="100" dirty="0">
                          <a:latin typeface="Calibri"/>
                          <a:ea typeface="宋体"/>
                          <a:cs typeface="Times New Roman"/>
                        </a:rPr>
                        <a:t>中数据成一数据报</a:t>
                      </a:r>
                      <a:r>
                        <a:rPr lang="en-US" sz="1600" kern="100" dirty="0">
                          <a:latin typeface="Calibri"/>
                          <a:ea typeface="宋体"/>
                          <a:cs typeface="Times New Roman"/>
                        </a:rPr>
                        <a:t>(65536</a:t>
                      </a:r>
                      <a:r>
                        <a:rPr lang="en-US" sz="1600" kern="100" dirty="0">
                          <a:solidFill>
                            <a:srgbClr val="FF0000"/>
                          </a:solidFill>
                          <a:latin typeface="Calibri"/>
                          <a:ea typeface="宋体"/>
                          <a:cs typeface="Times New Roman"/>
                        </a:rPr>
                        <a:t>-29</a:t>
                      </a:r>
                      <a:r>
                        <a:rPr lang="en-US" sz="1600" kern="100" dirty="0">
                          <a:latin typeface="Calibri"/>
                          <a:ea typeface="宋体"/>
                          <a:cs typeface="Times New Roman"/>
                        </a:rPr>
                        <a:t>)</a:t>
                      </a:r>
                      <a:r>
                        <a:rPr lang="zh-CN" sz="1600" kern="100" dirty="0">
                          <a:latin typeface="Calibri"/>
                          <a:ea typeface="宋体"/>
                          <a:cs typeface="Times New Roman"/>
                        </a:rPr>
                        <a:t>发送成功后返回，</a:t>
                      </a:r>
                      <a:r>
                        <a:rPr lang="zh-CN" sz="1600" kern="100" dirty="0">
                          <a:solidFill>
                            <a:srgbClr val="FF0000"/>
                          </a:solidFill>
                          <a:latin typeface="Calibri"/>
                          <a:ea typeface="宋体"/>
                          <a:cs typeface="Times New Roman"/>
                        </a:rPr>
                        <a:t>否则阻塞</a:t>
                      </a:r>
                      <a:r>
                        <a:rPr lang="zh-CN" sz="1600" kern="100" dirty="0">
                          <a:latin typeface="Calibri"/>
                          <a:ea typeface="宋体"/>
                          <a:cs typeface="Times New Roman"/>
                        </a:rPr>
                        <a:t> </a:t>
                      </a: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just">
                        <a:spcAft>
                          <a:spcPts val="0"/>
                        </a:spcAft>
                      </a:pPr>
                      <a:r>
                        <a:rPr lang="zh-CN" sz="1600" kern="100">
                          <a:latin typeface="Calibri"/>
                          <a:ea typeface="宋体"/>
                          <a:cs typeface="Times New Roman"/>
                        </a:rPr>
                        <a:t>返回</a:t>
                      </a:r>
                      <a:r>
                        <a:rPr lang="en-US" sz="1600" kern="100">
                          <a:latin typeface="Calibri"/>
                          <a:ea typeface="宋体"/>
                          <a:cs typeface="Times New Roman"/>
                        </a:rPr>
                        <a:t>0</a:t>
                      </a:r>
                      <a:r>
                        <a:rPr lang="zh-CN" sz="1600" kern="100">
                          <a:latin typeface="Calibri"/>
                          <a:ea typeface="宋体"/>
                          <a:cs typeface="Times New Roman"/>
                        </a:rPr>
                        <a:t>或者</a:t>
                      </a:r>
                      <a:r>
                        <a:rPr lang="en-US" sz="1600" kern="100">
                          <a:latin typeface="Calibri"/>
                          <a:ea typeface="宋体"/>
                          <a:cs typeface="Times New Roman"/>
                        </a:rPr>
                        <a:t>buffer</a:t>
                      </a:r>
                      <a:r>
                        <a:rPr lang="zh-CN" sz="1600" kern="100">
                          <a:latin typeface="Calibri"/>
                          <a:ea typeface="宋体"/>
                          <a:cs typeface="Times New Roman"/>
                        </a:rPr>
                        <a:t>中数据长度</a:t>
                      </a:r>
                      <a:r>
                        <a:rPr lang="en-US" sz="1600" kern="100">
                          <a:latin typeface="Calibri"/>
                          <a:ea typeface="宋体"/>
                          <a:cs typeface="Times New Roman"/>
                        </a:rPr>
                        <a:t> </a:t>
                      </a:r>
                      <a:endParaRPr lang="zh-CN" sz="1600" kern="10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just">
                        <a:spcAft>
                          <a:spcPts val="0"/>
                        </a:spcAft>
                      </a:pPr>
                      <a:r>
                        <a:rPr lang="en-US" sz="1600" kern="100" dirty="0" err="1">
                          <a:latin typeface="Calibri"/>
                          <a:ea typeface="宋体"/>
                          <a:cs typeface="Times New Roman"/>
                        </a:rPr>
                        <a:t>SendQ</a:t>
                      </a:r>
                      <a:r>
                        <a:rPr lang="zh-CN" sz="1600" kern="100" dirty="0" smtClean="0">
                          <a:latin typeface="Calibri"/>
                          <a:ea typeface="宋体"/>
                          <a:cs typeface="Times New Roman"/>
                        </a:rPr>
                        <a:t>队列</a:t>
                      </a:r>
                      <a:r>
                        <a:rPr lang="zh-CN" altLang="en-US" sz="1600" kern="100" dirty="0" smtClean="0">
                          <a:latin typeface="Calibri"/>
                          <a:ea typeface="宋体"/>
                          <a:cs typeface="Times New Roman"/>
                        </a:rPr>
                        <a:t>可以容纳此数据报</a:t>
                      </a:r>
                      <a:endParaRPr lang="zh-CN" sz="1600" kern="100" dirty="0">
                        <a:latin typeface="Calibri"/>
                        <a:ea typeface="宋体"/>
                        <a:cs typeface="Times New Roman"/>
                      </a:endParaRPr>
                    </a:p>
                  </a:txBody>
                  <a:tcPr marL="35806" marR="35806" marT="17903" marB="1790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Selector</a:t>
            </a:r>
            <a:endParaRPr lang="zh-CN" altLang="en-US" dirty="0"/>
          </a:p>
        </p:txBody>
      </p:sp>
      <p:sp>
        <p:nvSpPr>
          <p:cNvPr id="3" name="TextBox 2"/>
          <p:cNvSpPr txBox="1"/>
          <p:nvPr/>
        </p:nvSpPr>
        <p:spPr>
          <a:xfrm>
            <a:off x="285720" y="1087189"/>
            <a:ext cx="5857916" cy="668132"/>
          </a:xfrm>
          <a:prstGeom prst="rect">
            <a:avLst/>
          </a:prstGeom>
          <a:noFill/>
        </p:spPr>
        <p:txBody>
          <a:bodyPr wrap="square" rtlCol="0">
            <a:spAutoFit/>
          </a:bodyPr>
          <a:lstStyle/>
          <a:p>
            <a:pPr>
              <a:lnSpc>
                <a:spcPct val="250000"/>
              </a:lnSpc>
            </a:pPr>
            <a:r>
              <a:rPr lang="zh-CN" altLang="en-US" dirty="0" smtClean="0"/>
              <a:t>支持</a:t>
            </a:r>
            <a:r>
              <a:rPr lang="en-US" altLang="zh-CN" dirty="0" smtClean="0"/>
              <a:t>IO</a:t>
            </a:r>
            <a:r>
              <a:rPr lang="zh-CN" altLang="en-US" dirty="0" smtClean="0"/>
              <a:t>多路复用的抽象实体</a:t>
            </a:r>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214678" y="1428736"/>
            <a:ext cx="5929322" cy="5078313"/>
          </a:xfrm>
          <a:prstGeom prst="rect">
            <a:avLst/>
          </a:prstGeom>
        </p:spPr>
        <p:txBody>
          <a:bodyPr wrap="square">
            <a:spAutoFit/>
          </a:bodyPr>
          <a:lstStyle/>
          <a:p>
            <a:pPr marL="342900" indent="-342900">
              <a:lnSpc>
                <a:spcPct val="150000"/>
              </a:lnSpc>
              <a:buFont typeface="+mj-lt"/>
              <a:buAutoNum type="arabicPeriod"/>
            </a:pPr>
            <a:r>
              <a:rPr lang="zh-CN" altLang="en-US" dirty="0" smtClean="0"/>
              <a:t>初始化</a:t>
            </a:r>
            <a:r>
              <a:rPr lang="en-US" altLang="zh-CN" dirty="0" smtClean="0"/>
              <a:t>selector</a:t>
            </a:r>
          </a:p>
          <a:p>
            <a:pPr marL="342900" indent="-342900">
              <a:lnSpc>
                <a:spcPct val="150000"/>
              </a:lnSpc>
              <a:buFont typeface="+mj-lt"/>
              <a:buAutoNum type="arabicPeriod"/>
            </a:pPr>
            <a:r>
              <a:rPr lang="zh-CN" altLang="en-US" dirty="0" smtClean="0"/>
              <a:t>注册</a:t>
            </a:r>
            <a:r>
              <a:rPr lang="en-US" altLang="zh-CN" dirty="0" smtClean="0"/>
              <a:t>channel</a:t>
            </a:r>
            <a:r>
              <a:rPr lang="zh-CN" altLang="en-US" dirty="0" smtClean="0"/>
              <a:t>和对应关心的事件</a:t>
            </a:r>
            <a:r>
              <a:rPr lang="en-US" altLang="zh-CN" dirty="0" err="1" smtClean="0"/>
              <a:t>SeletableChannel</a:t>
            </a:r>
            <a:r>
              <a:rPr lang="en-US" altLang="zh-CN" dirty="0" smtClean="0"/>
              <a:t>(</a:t>
            </a:r>
            <a:r>
              <a:rPr lang="en-US" altLang="zh-CN" dirty="0" err="1" smtClean="0">
                <a:solidFill>
                  <a:srgbClr val="FF0000"/>
                </a:solidFill>
              </a:rPr>
              <a:t>ServerSocketChannel,SocketChannal</a:t>
            </a:r>
            <a:r>
              <a:rPr lang="en-US" altLang="zh-CN" dirty="0" smtClean="0">
                <a:solidFill>
                  <a:srgbClr val="FF0000"/>
                </a:solidFill>
              </a:rPr>
              <a:t>…</a:t>
            </a:r>
            <a:r>
              <a:rPr lang="en-US" altLang="zh-CN" dirty="0" smtClean="0"/>
              <a:t>)</a:t>
            </a:r>
          </a:p>
          <a:p>
            <a:pPr marL="342900" indent="-342900">
              <a:lnSpc>
                <a:spcPct val="150000"/>
              </a:lnSpc>
              <a:buFont typeface="+mj-lt"/>
              <a:buAutoNum type="arabicPeriod"/>
            </a:pPr>
            <a:r>
              <a:rPr lang="en-US" altLang="zh-CN" dirty="0" err="1" smtClean="0"/>
              <a:t>SelectionKey</a:t>
            </a:r>
            <a:r>
              <a:rPr lang="zh-CN" altLang="en-US" dirty="0" smtClean="0"/>
              <a:t>：表示</a:t>
            </a:r>
            <a:r>
              <a:rPr lang="en-US" altLang="zh-CN" dirty="0" smtClean="0"/>
              <a:t>Selector</a:t>
            </a:r>
            <a:r>
              <a:rPr lang="zh-CN" altLang="en-US" dirty="0" smtClean="0"/>
              <a:t>和被注册的</a:t>
            </a:r>
            <a:r>
              <a:rPr lang="en-US" altLang="zh-CN" dirty="0" smtClean="0"/>
              <a:t>channel</a:t>
            </a:r>
            <a:r>
              <a:rPr lang="zh-CN" altLang="en-US" dirty="0" smtClean="0"/>
              <a:t>之间关系，一份凭证，保存</a:t>
            </a:r>
            <a:r>
              <a:rPr lang="en-US" altLang="zh-CN" dirty="0" smtClean="0"/>
              <a:t>channel</a:t>
            </a:r>
            <a:r>
              <a:rPr lang="zh-CN" altLang="en-US" dirty="0" smtClean="0"/>
              <a:t>感兴趣的事件，附上处理</a:t>
            </a:r>
            <a:r>
              <a:rPr lang="en-US" altLang="zh-CN" dirty="0" smtClean="0"/>
              <a:t>handler</a:t>
            </a:r>
            <a:endParaRPr lang="zh-CN" altLang="en-US" dirty="0" smtClean="0"/>
          </a:p>
          <a:p>
            <a:pPr marL="342900" indent="-342900">
              <a:lnSpc>
                <a:spcPct val="150000"/>
              </a:lnSpc>
              <a:buFont typeface="+mj-lt"/>
              <a:buAutoNum type="arabicPeriod"/>
            </a:pPr>
            <a:r>
              <a:rPr lang="zh-CN" altLang="en-US" dirty="0" smtClean="0"/>
              <a:t>循环调用</a:t>
            </a:r>
            <a:r>
              <a:rPr lang="en-US" altLang="zh-CN" dirty="0" err="1" smtClean="0"/>
              <a:t>selector.select</a:t>
            </a:r>
            <a:r>
              <a:rPr lang="en-US" altLang="zh-CN" dirty="0" smtClean="0"/>
              <a:t> ()</a:t>
            </a:r>
            <a:r>
              <a:rPr lang="zh-CN" altLang="en-US" dirty="0" smtClean="0"/>
              <a:t>：更新所有就绪的</a:t>
            </a:r>
            <a:r>
              <a:rPr lang="en-US" altLang="zh-CN" dirty="0" err="1" smtClean="0"/>
              <a:t>SelectionKey</a:t>
            </a:r>
            <a:r>
              <a:rPr lang="zh-CN" altLang="en-US" dirty="0" smtClean="0"/>
              <a:t>的状态（</a:t>
            </a:r>
            <a:r>
              <a:rPr lang="en-US" b="1" dirty="0" smtClean="0"/>
              <a:t> </a:t>
            </a:r>
            <a:r>
              <a:rPr lang="en-US" b="1" dirty="0" err="1" smtClean="0"/>
              <a:t>readyOps</a:t>
            </a:r>
            <a:r>
              <a:rPr lang="zh-CN" altLang="en-US" dirty="0" smtClean="0"/>
              <a:t>），存入</a:t>
            </a:r>
            <a:r>
              <a:rPr lang="en-US" altLang="zh-CN" dirty="0" err="1" smtClean="0"/>
              <a:t>selectedKeys</a:t>
            </a:r>
            <a:r>
              <a:rPr lang="zh-CN" altLang="en-US" dirty="0" smtClean="0"/>
              <a:t>集合，并返回就绪的</a:t>
            </a:r>
            <a:r>
              <a:rPr lang="en-US" altLang="zh-CN" dirty="0" smtClean="0"/>
              <a:t>channel</a:t>
            </a:r>
            <a:r>
              <a:rPr lang="zh-CN" altLang="en-US" dirty="0" smtClean="0"/>
              <a:t>个数</a:t>
            </a:r>
          </a:p>
          <a:p>
            <a:pPr marL="342900" indent="-342900">
              <a:lnSpc>
                <a:spcPct val="150000"/>
              </a:lnSpc>
              <a:buFont typeface="+mj-lt"/>
              <a:buAutoNum type="arabicPeriod"/>
            </a:pPr>
            <a:r>
              <a:rPr lang="zh-CN" altLang="en-US" dirty="0" smtClean="0"/>
              <a:t>遍历</a:t>
            </a:r>
            <a:r>
              <a:rPr lang="en-US" altLang="zh-CN" dirty="0" err="1" smtClean="0"/>
              <a:t>selectedKey</a:t>
            </a:r>
            <a:r>
              <a:rPr lang="zh-CN" altLang="en-US" dirty="0" smtClean="0"/>
              <a:t>集合并处理就绪</a:t>
            </a:r>
            <a:r>
              <a:rPr lang="en-US" altLang="zh-CN" dirty="0" smtClean="0"/>
              <a:t>channel</a:t>
            </a:r>
            <a:r>
              <a:rPr lang="zh-CN" altLang="en-US" dirty="0" smtClean="0"/>
              <a:t>，处理后根据情况取消注册</a:t>
            </a:r>
            <a:endParaRPr lang="en-US" altLang="zh-CN" dirty="0" smtClean="0"/>
          </a:p>
          <a:p>
            <a:pPr marL="342900" indent="-342900">
              <a:lnSpc>
                <a:spcPct val="150000"/>
              </a:lnSpc>
              <a:buFont typeface="+mj-lt"/>
              <a:buAutoNum type="arabicPeriod"/>
            </a:pPr>
            <a:r>
              <a:rPr lang="zh-CN" altLang="en-US" dirty="0" smtClean="0">
                <a:solidFill>
                  <a:srgbClr val="0070C0"/>
                </a:solidFill>
              </a:rPr>
              <a:t>回到第</a:t>
            </a:r>
            <a:r>
              <a:rPr lang="en-US" altLang="zh-CN" dirty="0" smtClean="0">
                <a:solidFill>
                  <a:srgbClr val="0070C0"/>
                </a:solidFill>
              </a:rPr>
              <a:t>3</a:t>
            </a:r>
            <a:r>
              <a:rPr lang="zh-CN" altLang="en-US" dirty="0" smtClean="0">
                <a:solidFill>
                  <a:srgbClr val="0070C0"/>
                </a:solidFill>
              </a:rPr>
              <a:t>步</a:t>
            </a:r>
            <a:endParaRPr lang="en-US" altLang="zh-CN" dirty="0" smtClean="0">
              <a:solidFill>
                <a:srgbClr val="0070C0"/>
              </a:solidFill>
            </a:endParaRPr>
          </a:p>
        </p:txBody>
      </p:sp>
      <p:sp>
        <p:nvSpPr>
          <p:cNvPr id="3174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2"/>
          <p:cNvGraphicFramePr>
            <a:graphicFrameLocks noChangeAspect="1"/>
          </p:cNvGraphicFramePr>
          <p:nvPr/>
        </p:nvGraphicFramePr>
        <p:xfrm>
          <a:off x="0" y="2285992"/>
          <a:ext cx="3733180" cy="3357586"/>
        </p:xfrm>
        <a:graphic>
          <a:graphicData uri="http://schemas.openxmlformats.org/presentationml/2006/ole">
            <p:oleObj spid="_x0000_s31746" name="Visio" r:id="rId4" imgW="3122773" imgH="2811614"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Selector</a:t>
            </a:r>
            <a:endParaRPr lang="zh-CN" altLang="en-US" dirty="0"/>
          </a:p>
        </p:txBody>
      </p:sp>
      <p:sp>
        <p:nvSpPr>
          <p:cNvPr id="3" name="TextBox 2"/>
          <p:cNvSpPr txBox="1"/>
          <p:nvPr/>
        </p:nvSpPr>
        <p:spPr>
          <a:xfrm>
            <a:off x="285720" y="1087189"/>
            <a:ext cx="5857916" cy="784830"/>
          </a:xfrm>
          <a:prstGeom prst="rect">
            <a:avLst/>
          </a:prstGeom>
          <a:noFill/>
        </p:spPr>
        <p:txBody>
          <a:bodyPr wrap="square" rtlCol="0">
            <a:spAutoFit/>
          </a:bodyPr>
          <a:lstStyle/>
          <a:p>
            <a:pPr>
              <a:lnSpc>
                <a:spcPct val="250000"/>
              </a:lnSpc>
            </a:pPr>
            <a:r>
              <a:rPr lang="zh-CN" altLang="en-US" dirty="0" smtClean="0"/>
              <a:t>轮询原理：系统</a:t>
            </a:r>
            <a:r>
              <a:rPr lang="en-US" altLang="zh-CN" dirty="0" smtClean="0"/>
              <a:t>poll</a:t>
            </a:r>
            <a:r>
              <a:rPr lang="zh-CN" altLang="en-US" dirty="0" smtClean="0"/>
              <a:t>调用</a:t>
            </a:r>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714348" y="2285992"/>
            <a:ext cx="7572428" cy="1200329"/>
          </a:xfrm>
          <a:prstGeom prst="rect">
            <a:avLst/>
          </a:prstGeom>
          <a:noFill/>
        </p:spPr>
        <p:txBody>
          <a:bodyPr wrap="square" rtlCol="0">
            <a:spAutoFit/>
          </a:bodyPr>
          <a:lstStyle/>
          <a:p>
            <a:r>
              <a:rPr lang="zh-CN" altLang="en-US" b="1" dirty="0" smtClean="0">
                <a:solidFill>
                  <a:srgbClr val="FF0000"/>
                </a:solidFill>
              </a:rPr>
              <a:t>告诉系统：</a:t>
            </a:r>
            <a:endParaRPr lang="en-US" altLang="zh-CN" b="1" dirty="0" smtClean="0">
              <a:solidFill>
                <a:srgbClr val="FF0000"/>
              </a:solidFill>
            </a:endParaRPr>
          </a:p>
          <a:p>
            <a:r>
              <a:rPr lang="zh-CN" altLang="en-US" dirty="0" smtClean="0"/>
              <a:t>我们关心的描述符</a:t>
            </a:r>
            <a:endParaRPr lang="en-US" altLang="zh-CN" dirty="0" smtClean="0"/>
          </a:p>
          <a:p>
            <a:r>
              <a:rPr lang="zh-CN" altLang="en-US" dirty="0" smtClean="0"/>
              <a:t>对于每个描述符我们关心的状态</a:t>
            </a:r>
            <a:endParaRPr lang="en-US" altLang="zh-CN" dirty="0" smtClean="0"/>
          </a:p>
          <a:p>
            <a:r>
              <a:rPr lang="zh-CN" altLang="en-US" dirty="0" smtClean="0"/>
              <a:t>愿意等待多长时间</a:t>
            </a:r>
            <a:endParaRPr lang="zh-CN" altLang="en-US" dirty="0"/>
          </a:p>
        </p:txBody>
      </p:sp>
      <p:sp>
        <p:nvSpPr>
          <p:cNvPr id="8" name="TextBox 7"/>
          <p:cNvSpPr txBox="1"/>
          <p:nvPr/>
        </p:nvSpPr>
        <p:spPr>
          <a:xfrm>
            <a:off x="785786" y="3714752"/>
            <a:ext cx="7572428" cy="923330"/>
          </a:xfrm>
          <a:prstGeom prst="rect">
            <a:avLst/>
          </a:prstGeom>
          <a:noFill/>
        </p:spPr>
        <p:txBody>
          <a:bodyPr wrap="square" rtlCol="0">
            <a:spAutoFit/>
          </a:bodyPr>
          <a:lstStyle/>
          <a:p>
            <a:r>
              <a:rPr lang="zh-CN" altLang="en-US" b="1" dirty="0" smtClean="0">
                <a:solidFill>
                  <a:srgbClr val="FF0000"/>
                </a:solidFill>
              </a:rPr>
              <a:t>系统返回：</a:t>
            </a:r>
            <a:endParaRPr lang="en-US" altLang="zh-CN" b="1" dirty="0" smtClean="0">
              <a:solidFill>
                <a:srgbClr val="FF0000"/>
              </a:solidFill>
            </a:endParaRPr>
          </a:p>
          <a:p>
            <a:r>
              <a:rPr lang="zh-CN" altLang="en-US" dirty="0" smtClean="0"/>
              <a:t>已经准备好的描述符的数量</a:t>
            </a:r>
            <a:endParaRPr lang="en-US" altLang="zh-CN" dirty="0" smtClean="0"/>
          </a:p>
          <a:p>
            <a:r>
              <a:rPr lang="zh-CN" altLang="en-US" dirty="0" smtClean="0"/>
              <a:t>对于读、写或异常，这三个状态中的每一个，那些描述符准备好</a:t>
            </a:r>
            <a:endParaRPr lang="zh-CN" altLang="en-US" dirty="0"/>
          </a:p>
        </p:txBody>
      </p:sp>
      <p:sp>
        <p:nvSpPr>
          <p:cNvPr id="9" name="TextBox 8"/>
          <p:cNvSpPr txBox="1"/>
          <p:nvPr/>
        </p:nvSpPr>
        <p:spPr>
          <a:xfrm>
            <a:off x="928662" y="5237820"/>
            <a:ext cx="7858180" cy="1477328"/>
          </a:xfrm>
          <a:prstGeom prst="rect">
            <a:avLst/>
          </a:prstGeom>
          <a:noFill/>
        </p:spPr>
        <p:txBody>
          <a:bodyPr wrap="square" rtlCol="0">
            <a:spAutoFit/>
          </a:bodyPr>
          <a:lstStyle/>
          <a:p>
            <a:r>
              <a:rPr lang="en-US" altLang="zh-CN" dirty="0" err="1" smtClean="0"/>
              <a:t>struct</a:t>
            </a:r>
            <a:r>
              <a:rPr lang="en-US" altLang="zh-CN" dirty="0" smtClean="0"/>
              <a:t> </a:t>
            </a:r>
            <a:r>
              <a:rPr lang="en-US" altLang="zh-CN" dirty="0" err="1" smtClean="0"/>
              <a:t>pollfd</a:t>
            </a:r>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fd</a:t>
            </a:r>
            <a:r>
              <a:rPr lang="en-US" altLang="zh-CN" dirty="0" smtClean="0"/>
              <a:t>;               </a:t>
            </a:r>
            <a:r>
              <a:rPr lang="en-US" altLang="zh-CN" dirty="0" smtClean="0">
                <a:solidFill>
                  <a:srgbClr val="0070C0"/>
                </a:solidFill>
              </a:rPr>
              <a:t>// </a:t>
            </a:r>
            <a:r>
              <a:rPr lang="zh-CN" altLang="en-US" dirty="0" smtClean="0">
                <a:solidFill>
                  <a:srgbClr val="0070C0"/>
                </a:solidFill>
              </a:rPr>
              <a:t>文件描述符</a:t>
            </a:r>
            <a:endParaRPr lang="en-US" altLang="zh-CN" dirty="0" smtClean="0">
              <a:solidFill>
                <a:srgbClr val="0070C0"/>
              </a:solidFill>
            </a:endParaRPr>
          </a:p>
          <a:p>
            <a:r>
              <a:rPr lang="en-US" altLang="zh-CN" dirty="0" smtClean="0"/>
              <a:t>   short  events;   </a:t>
            </a:r>
            <a:r>
              <a:rPr lang="en-US" altLang="zh-CN" dirty="0" smtClean="0">
                <a:solidFill>
                  <a:srgbClr val="0070C0"/>
                </a:solidFill>
              </a:rPr>
              <a:t>//</a:t>
            </a:r>
            <a:r>
              <a:rPr lang="zh-CN" altLang="en-US" dirty="0" smtClean="0">
                <a:solidFill>
                  <a:srgbClr val="0070C0"/>
                </a:solidFill>
              </a:rPr>
              <a:t>此</a:t>
            </a:r>
            <a:r>
              <a:rPr lang="en-US" altLang="zh-CN" dirty="0" err="1" smtClean="0">
                <a:solidFill>
                  <a:srgbClr val="0070C0"/>
                </a:solidFill>
              </a:rPr>
              <a:t>fd</a:t>
            </a:r>
            <a:r>
              <a:rPr lang="zh-CN" altLang="en-US" dirty="0" smtClean="0">
                <a:solidFill>
                  <a:srgbClr val="0070C0"/>
                </a:solidFill>
              </a:rPr>
              <a:t>我们关心的状态（事件）</a:t>
            </a:r>
            <a:r>
              <a:rPr lang="en-US" altLang="zh-CN" dirty="0" smtClean="0">
                <a:solidFill>
                  <a:srgbClr val="0070C0"/>
                </a:solidFill>
              </a:rPr>
              <a:t> </a:t>
            </a:r>
          </a:p>
          <a:p>
            <a:r>
              <a:rPr lang="en-US" altLang="zh-CN" dirty="0" smtClean="0"/>
              <a:t>   short  </a:t>
            </a:r>
            <a:r>
              <a:rPr lang="en-US" altLang="zh-CN" dirty="0" err="1" smtClean="0"/>
              <a:t>revents</a:t>
            </a:r>
            <a:r>
              <a:rPr lang="en-US" altLang="zh-CN" dirty="0" smtClean="0"/>
              <a:t>;  </a:t>
            </a:r>
            <a:r>
              <a:rPr lang="en-US" altLang="zh-CN" dirty="0" smtClean="0">
                <a:solidFill>
                  <a:srgbClr val="0070C0"/>
                </a:solidFill>
              </a:rPr>
              <a:t>//poll</a:t>
            </a:r>
            <a:r>
              <a:rPr lang="zh-CN" altLang="en-US" dirty="0" smtClean="0">
                <a:solidFill>
                  <a:srgbClr val="0070C0"/>
                </a:solidFill>
              </a:rPr>
              <a:t>过程中保存</a:t>
            </a:r>
            <a:r>
              <a:rPr lang="en-US" altLang="zh-CN" dirty="0" err="1" smtClean="0">
                <a:solidFill>
                  <a:srgbClr val="0070C0"/>
                </a:solidFill>
              </a:rPr>
              <a:t>fd</a:t>
            </a:r>
            <a:r>
              <a:rPr lang="zh-CN" altLang="en-US" dirty="0" smtClean="0">
                <a:solidFill>
                  <a:srgbClr val="0070C0"/>
                </a:solidFill>
              </a:rPr>
              <a:t>的当前</a:t>
            </a:r>
            <a:r>
              <a:rPr lang="en-US" altLang="zh-CN" dirty="0" smtClean="0">
                <a:solidFill>
                  <a:srgbClr val="0070C0"/>
                </a:solidFill>
              </a:rPr>
              <a:t>IO</a:t>
            </a:r>
            <a:r>
              <a:rPr lang="zh-CN" altLang="en-US" dirty="0" smtClean="0">
                <a:solidFill>
                  <a:srgbClr val="0070C0"/>
                </a:solidFill>
              </a:rPr>
              <a:t>状态值</a:t>
            </a:r>
            <a:endParaRPr lang="en-US" altLang="zh-CN" dirty="0" smtClean="0">
              <a:solidFill>
                <a:srgbClr val="0070C0"/>
              </a:solidFill>
            </a:endParaRPr>
          </a:p>
          <a:p>
            <a:r>
              <a:rPr lang="en-US" altLang="zh-CN" dirty="0" smtClean="0"/>
              <a:t>};</a:t>
            </a:r>
            <a:endParaRPr lang="zh-CN" altLang="en-US" dirty="0"/>
          </a:p>
        </p:txBody>
      </p:sp>
      <p:sp>
        <p:nvSpPr>
          <p:cNvPr id="10" name="TextBox 9"/>
          <p:cNvSpPr txBox="1"/>
          <p:nvPr/>
        </p:nvSpPr>
        <p:spPr>
          <a:xfrm>
            <a:off x="714348" y="1714488"/>
            <a:ext cx="5214974" cy="369332"/>
          </a:xfrm>
          <a:prstGeom prst="rect">
            <a:avLst/>
          </a:prstGeom>
          <a:noFill/>
        </p:spPr>
        <p:txBody>
          <a:bodyPr wrap="square" rtlCol="0">
            <a:spAutoFit/>
          </a:bodyPr>
          <a:lstStyle/>
          <a:p>
            <a:r>
              <a:rPr lang="en-US" altLang="zh-CN" dirty="0" err="1" smtClean="0"/>
              <a:t>int</a:t>
            </a:r>
            <a:r>
              <a:rPr lang="en-US" altLang="zh-CN" dirty="0" smtClean="0"/>
              <a:t> poll(</a:t>
            </a:r>
            <a:r>
              <a:rPr lang="en-US" altLang="zh-CN" dirty="0" err="1" smtClean="0"/>
              <a:t>struct</a:t>
            </a:r>
            <a:r>
              <a:rPr lang="en-US" altLang="zh-CN" dirty="0" smtClean="0"/>
              <a:t> </a:t>
            </a:r>
            <a:r>
              <a:rPr lang="en-US" altLang="zh-CN" dirty="0" err="1" smtClean="0"/>
              <a:t>pollfd</a:t>
            </a:r>
            <a:r>
              <a:rPr lang="en-US" altLang="zh-CN" dirty="0" smtClean="0"/>
              <a:t> </a:t>
            </a:r>
            <a:r>
              <a:rPr lang="en-US" altLang="zh-CN" dirty="0" err="1" smtClean="0"/>
              <a:t>fdarray</a:t>
            </a:r>
            <a:r>
              <a:rPr lang="en-US" altLang="zh-CN" dirty="0" smtClean="0"/>
              <a:t>[], </a:t>
            </a:r>
            <a:r>
              <a:rPr lang="en-US" altLang="zh-CN" dirty="0" err="1" smtClean="0"/>
              <a:t>nfds_t</a:t>
            </a:r>
            <a:r>
              <a:rPr lang="en-US" altLang="zh-CN" dirty="0" smtClean="0"/>
              <a:t> </a:t>
            </a:r>
            <a:r>
              <a:rPr lang="en-US" altLang="zh-CN" dirty="0" err="1" smtClean="0"/>
              <a:t>nfds</a:t>
            </a:r>
            <a:r>
              <a:rPr lang="en-US" altLang="zh-CN" dirty="0" smtClean="0"/>
              <a:t>, </a:t>
            </a:r>
            <a:r>
              <a:rPr lang="en-US" altLang="zh-CN" dirty="0" err="1" smtClean="0"/>
              <a:t>int</a:t>
            </a:r>
            <a:r>
              <a:rPr lang="en-US" altLang="zh-CN" dirty="0" smtClean="0"/>
              <a:t> timeout)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带来了什么</a:t>
            </a:r>
            <a:endParaRPr lang="zh-CN" altLang="en-US" dirty="0"/>
          </a:p>
        </p:txBody>
      </p:sp>
      <p:sp>
        <p:nvSpPr>
          <p:cNvPr id="3" name="内容占位符 2"/>
          <p:cNvSpPr>
            <a:spLocks noGrp="1"/>
          </p:cNvSpPr>
          <p:nvPr>
            <p:ph idx="1"/>
          </p:nvPr>
        </p:nvSpPr>
        <p:spPr>
          <a:xfrm>
            <a:off x="214282" y="1600200"/>
            <a:ext cx="8929718" cy="4525963"/>
          </a:xfrm>
        </p:spPr>
        <p:txBody>
          <a:bodyPr>
            <a:normAutofit lnSpcReduction="10000"/>
          </a:bodyPr>
          <a:lstStyle/>
          <a:p>
            <a:r>
              <a:rPr lang="zh-CN" altLang="en-US" dirty="0" smtClean="0">
                <a:solidFill>
                  <a:srgbClr val="FF0000"/>
                </a:solidFill>
              </a:rPr>
              <a:t>基于</a:t>
            </a:r>
            <a:r>
              <a:rPr lang="en-US" altLang="zh-CN" dirty="0" smtClean="0">
                <a:solidFill>
                  <a:srgbClr val="FF0000"/>
                </a:solidFill>
              </a:rPr>
              <a:t>block</a:t>
            </a:r>
            <a:r>
              <a:rPr lang="zh-CN" altLang="en-US" dirty="0" smtClean="0">
                <a:solidFill>
                  <a:srgbClr val="FF0000"/>
                </a:solidFill>
              </a:rPr>
              <a:t>的传输</a:t>
            </a:r>
            <a:r>
              <a:rPr lang="zh-CN" altLang="en-US" dirty="0" smtClean="0"/>
              <a:t>，通常比基于</a:t>
            </a:r>
            <a:r>
              <a:rPr lang="en-US" altLang="zh-CN" dirty="0" smtClean="0"/>
              <a:t>stream</a:t>
            </a:r>
            <a:r>
              <a:rPr lang="zh-CN" altLang="en-US" dirty="0" smtClean="0"/>
              <a:t>的传输更高效</a:t>
            </a:r>
            <a:endParaRPr lang="en-US" altLang="zh-CN" dirty="0" smtClean="0"/>
          </a:p>
          <a:p>
            <a:r>
              <a:rPr lang="zh-CN" altLang="en-US" dirty="0" smtClean="0">
                <a:solidFill>
                  <a:srgbClr val="FF0000"/>
                </a:solidFill>
              </a:rPr>
              <a:t>更高级的</a:t>
            </a:r>
            <a:r>
              <a:rPr lang="en-US" altLang="zh-CN" dirty="0" smtClean="0">
                <a:solidFill>
                  <a:srgbClr val="FF0000"/>
                </a:solidFill>
              </a:rPr>
              <a:t>IO</a:t>
            </a:r>
            <a:r>
              <a:rPr lang="zh-CN" altLang="en-US" dirty="0" smtClean="0">
                <a:solidFill>
                  <a:srgbClr val="FF0000"/>
                </a:solidFill>
              </a:rPr>
              <a:t>函数</a:t>
            </a:r>
            <a:r>
              <a:rPr lang="zh-CN" altLang="en-US" dirty="0" smtClean="0"/>
              <a:t>（</a:t>
            </a:r>
            <a:r>
              <a:rPr lang="en-US" altLang="zh-CN" dirty="0" smtClean="0"/>
              <a:t>transfer</a:t>
            </a:r>
            <a:r>
              <a:rPr lang="zh-CN" altLang="en-US" dirty="0" smtClean="0"/>
              <a:t>）</a:t>
            </a:r>
            <a:endParaRPr lang="en-US" altLang="zh-CN" dirty="0" smtClean="0">
              <a:solidFill>
                <a:srgbClr val="FF0000"/>
              </a:solidFill>
            </a:endParaRPr>
          </a:p>
          <a:p>
            <a:r>
              <a:rPr lang="zh-CN" altLang="en-US" dirty="0" smtClean="0">
                <a:solidFill>
                  <a:srgbClr val="FF0000"/>
                </a:solidFill>
              </a:rPr>
              <a:t>非阻塞</a:t>
            </a:r>
            <a:r>
              <a:rPr lang="en-US" altLang="zh-CN" dirty="0" smtClean="0">
                <a:solidFill>
                  <a:srgbClr val="FF0000"/>
                </a:solidFill>
              </a:rPr>
              <a:t>IO</a:t>
            </a:r>
            <a:r>
              <a:rPr lang="zh-CN" altLang="en-US" dirty="0" smtClean="0"/>
              <a:t>，</a:t>
            </a:r>
            <a:r>
              <a:rPr lang="en-US" altLang="zh-CN" dirty="0" smtClean="0"/>
              <a:t>IO</a:t>
            </a:r>
            <a:r>
              <a:rPr lang="zh-CN" altLang="en-US" dirty="0" smtClean="0"/>
              <a:t>读写不再阻塞，而是返回</a:t>
            </a:r>
            <a:r>
              <a:rPr lang="en-US" altLang="zh-CN" dirty="0" smtClean="0"/>
              <a:t>0</a:t>
            </a:r>
            <a:endParaRPr lang="en-US" altLang="zh-CN" dirty="0" smtClean="0">
              <a:solidFill>
                <a:srgbClr val="FF0000"/>
              </a:solidFill>
            </a:endParaRPr>
          </a:p>
          <a:p>
            <a:r>
              <a:rPr lang="zh-CN" altLang="en-US" dirty="0" smtClean="0">
                <a:solidFill>
                  <a:srgbClr val="FF0000"/>
                </a:solidFill>
              </a:rPr>
              <a:t>事件驱动模型</a:t>
            </a:r>
          </a:p>
          <a:p>
            <a:pPr marL="355600" indent="0">
              <a:buFont typeface="Wingdings" pitchFamily="2" charset="2"/>
              <a:buChar char="ü"/>
            </a:pPr>
            <a:r>
              <a:rPr lang="zh-CN" altLang="en-US" dirty="0" smtClean="0"/>
              <a:t>避免多线程</a:t>
            </a:r>
          </a:p>
          <a:p>
            <a:pPr marL="355600" indent="0">
              <a:buFont typeface="Wingdings" pitchFamily="2" charset="2"/>
              <a:buChar char="ü"/>
            </a:pPr>
            <a:r>
              <a:rPr lang="zh-CN" altLang="en-US" dirty="0" smtClean="0"/>
              <a:t>单线程处理多任务</a:t>
            </a:r>
          </a:p>
          <a:p>
            <a:r>
              <a:rPr lang="en-US" altLang="zh-CN" dirty="0" smtClean="0">
                <a:solidFill>
                  <a:srgbClr val="FF0000"/>
                </a:solidFill>
              </a:rPr>
              <a:t>IO</a:t>
            </a:r>
            <a:r>
              <a:rPr lang="zh-CN" altLang="en-US" dirty="0" smtClean="0">
                <a:solidFill>
                  <a:srgbClr val="FF0000"/>
                </a:solidFill>
              </a:rPr>
              <a:t>多路复用</a:t>
            </a:r>
            <a:r>
              <a:rPr lang="zh-CN" altLang="en-US" dirty="0" smtClean="0"/>
              <a:t>大大提高了</a:t>
            </a:r>
            <a:r>
              <a:rPr lang="en-US" altLang="zh-CN" dirty="0" smtClean="0"/>
              <a:t>java</a:t>
            </a:r>
            <a:r>
              <a:rPr lang="zh-CN" altLang="en-US" dirty="0" smtClean="0"/>
              <a:t>网络应用的可伸缩性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NIO</a:t>
            </a:r>
            <a:r>
              <a:rPr lang="zh-CN" altLang="en-US" dirty="0" smtClean="0"/>
              <a:t>网络编程</a:t>
            </a:r>
            <a:endParaRPr lang="zh-CN" altLang="en-US" dirty="0"/>
          </a:p>
        </p:txBody>
      </p:sp>
      <p:sp>
        <p:nvSpPr>
          <p:cNvPr id="4" name="竖排文字占位符 3"/>
          <p:cNvSpPr>
            <a:spLocks noGrp="1"/>
          </p:cNvSpPr>
          <p:nvPr>
            <p:ph type="body" orient="vert" idx="1"/>
          </p:nvPr>
        </p:nvSpPr>
        <p:spPr/>
        <p:txBody>
          <a:bodyPr vert="horz"/>
          <a:lstStyle/>
          <a:p>
            <a:r>
              <a:rPr lang="zh-CN" altLang="en-US" dirty="0" smtClean="0"/>
              <a:t>最偷懒的实现</a:t>
            </a:r>
            <a:endParaRPr lang="en-US" altLang="zh-CN" dirty="0" smtClean="0"/>
          </a:p>
          <a:p>
            <a:r>
              <a:rPr lang="en-US" altLang="zh-CN" dirty="0" smtClean="0"/>
              <a:t>Reactor</a:t>
            </a:r>
            <a:r>
              <a:rPr lang="zh-CN" altLang="en-US" dirty="0" smtClean="0"/>
              <a:t>模式</a:t>
            </a:r>
            <a:r>
              <a:rPr lang="en-US" altLang="zh-CN" dirty="0" smtClean="0"/>
              <a:t>1</a:t>
            </a:r>
          </a:p>
          <a:p>
            <a:r>
              <a:rPr lang="en-US" altLang="zh-CN" dirty="0" smtClean="0"/>
              <a:t>Reactor</a:t>
            </a:r>
            <a:r>
              <a:rPr lang="zh-CN" altLang="en-US" dirty="0" smtClean="0"/>
              <a:t>模式</a:t>
            </a:r>
            <a:r>
              <a:rPr lang="en-US" altLang="zh-CN" dirty="0" smtClean="0"/>
              <a:t>2</a:t>
            </a:r>
          </a:p>
          <a:p>
            <a:r>
              <a:rPr lang="en-US" altLang="zh-CN" dirty="0" smtClean="0"/>
              <a:t>Reactor</a:t>
            </a:r>
            <a:r>
              <a:rPr lang="zh-CN" altLang="en-US" dirty="0" smtClean="0"/>
              <a:t>模式</a:t>
            </a:r>
            <a:r>
              <a:rPr lang="en-US" altLang="zh-CN" dirty="0" smtClean="0"/>
              <a:t>3</a:t>
            </a:r>
          </a:p>
          <a:p>
            <a:r>
              <a:rPr lang="en-US" altLang="zh-CN" dirty="0" smtClean="0"/>
              <a:t>Reactor</a:t>
            </a:r>
            <a:r>
              <a:rPr lang="zh-CN" altLang="en-US" dirty="0" smtClean="0"/>
              <a:t>最终版</a:t>
            </a:r>
            <a:endParaRPr lang="en-US" altLang="zh-CN" dirty="0" smtClean="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最偷懒的实现</a:t>
            </a:r>
            <a:endParaRPr lang="zh-CN" altLang="en-US" dirty="0"/>
          </a:p>
        </p:txBody>
      </p:sp>
      <p:sp>
        <p:nvSpPr>
          <p:cNvPr id="5" name="云形标注 4"/>
          <p:cNvSpPr/>
          <p:nvPr/>
        </p:nvSpPr>
        <p:spPr>
          <a:xfrm>
            <a:off x="5357818" y="2285992"/>
            <a:ext cx="3214710" cy="2428892"/>
          </a:xfrm>
          <a:prstGeom prst="cloudCallout">
            <a:avLst>
              <a:gd name="adj1" fmla="val -71155"/>
              <a:gd name="adj2" fmla="val 11148"/>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Font typeface="+mj-lt"/>
              <a:buAutoNum type="arabicPeriod"/>
            </a:pPr>
            <a:r>
              <a:rPr lang="zh-CN" altLang="en-US" sz="1600" dirty="0" smtClean="0">
                <a:solidFill>
                  <a:schemeClr val="tx1"/>
                </a:solidFill>
              </a:rPr>
              <a:t>操作</a:t>
            </a:r>
            <a:r>
              <a:rPr lang="zh-CN" altLang="en-US" sz="1600" dirty="0" smtClean="0">
                <a:solidFill>
                  <a:srgbClr val="FF0000"/>
                </a:solidFill>
              </a:rPr>
              <a:t>混杂</a:t>
            </a:r>
            <a:r>
              <a:rPr lang="zh-CN" altLang="en-US" sz="1600" dirty="0" smtClean="0">
                <a:solidFill>
                  <a:schemeClr val="tx1"/>
                </a:solidFill>
              </a:rPr>
              <a:t>在一起</a:t>
            </a:r>
            <a:endParaRPr lang="en-US" altLang="zh-CN" sz="1600" dirty="0" smtClean="0">
              <a:solidFill>
                <a:schemeClr val="tx1"/>
              </a:solidFill>
            </a:endParaRPr>
          </a:p>
          <a:p>
            <a:pPr marL="180975" indent="-180975">
              <a:buFont typeface="+mj-lt"/>
              <a:buAutoNum type="arabicPeriod"/>
            </a:pPr>
            <a:r>
              <a:rPr lang="en-US" altLang="zh-CN" sz="1600" dirty="0" smtClean="0">
                <a:solidFill>
                  <a:schemeClr val="tx1"/>
                </a:solidFill>
              </a:rPr>
              <a:t>process</a:t>
            </a:r>
            <a:r>
              <a:rPr lang="zh-CN" altLang="en-US" sz="1600" dirty="0" smtClean="0">
                <a:solidFill>
                  <a:schemeClr val="tx1"/>
                </a:solidFill>
              </a:rPr>
              <a:t>会阻碍</a:t>
            </a:r>
            <a:r>
              <a:rPr lang="en-US" altLang="zh-CN" sz="1600" dirty="0" smtClean="0">
                <a:solidFill>
                  <a:schemeClr val="tx1"/>
                </a:solidFill>
              </a:rPr>
              <a:t>selector</a:t>
            </a:r>
            <a:r>
              <a:rPr lang="zh-CN" altLang="en-US" sz="1600" dirty="0" smtClean="0">
                <a:solidFill>
                  <a:schemeClr val="tx1"/>
                </a:solidFill>
              </a:rPr>
              <a:t>快速轮询，</a:t>
            </a:r>
            <a:r>
              <a:rPr lang="zh-CN" altLang="en-US" sz="1600" dirty="0" smtClean="0">
                <a:solidFill>
                  <a:srgbClr val="FF0000"/>
                </a:solidFill>
              </a:rPr>
              <a:t>影响连接效率</a:t>
            </a:r>
            <a:endParaRPr lang="en-US" altLang="zh-CN" sz="1600" dirty="0" smtClean="0">
              <a:solidFill>
                <a:schemeClr val="tx1"/>
              </a:solidFill>
            </a:endParaRPr>
          </a:p>
          <a:p>
            <a:pPr marL="180975" indent="-180975">
              <a:buFont typeface="+mj-lt"/>
              <a:buAutoNum type="arabicPeriod"/>
            </a:pPr>
            <a:r>
              <a:rPr lang="zh-CN" altLang="en-US" sz="1600" dirty="0" smtClean="0">
                <a:solidFill>
                  <a:schemeClr val="tx1"/>
                </a:solidFill>
              </a:rPr>
              <a:t>一个</a:t>
            </a:r>
            <a:r>
              <a:rPr lang="en-US" altLang="zh-CN" sz="1600" dirty="0" smtClean="0">
                <a:solidFill>
                  <a:schemeClr val="tx1"/>
                </a:solidFill>
              </a:rPr>
              <a:t>selector</a:t>
            </a:r>
            <a:r>
              <a:rPr lang="zh-CN" altLang="en-US" sz="1600" dirty="0" smtClean="0">
                <a:solidFill>
                  <a:schemeClr val="tx1"/>
                </a:solidFill>
              </a:rPr>
              <a:t>同时处理建立连接与</a:t>
            </a:r>
            <a:r>
              <a:rPr lang="en-US" altLang="zh-CN" sz="1600" dirty="0" smtClean="0">
                <a:solidFill>
                  <a:schemeClr val="tx1"/>
                </a:solidFill>
              </a:rPr>
              <a:t>IO</a:t>
            </a:r>
            <a:r>
              <a:rPr lang="zh-CN" altLang="en-US" sz="1600" dirty="0" smtClean="0">
                <a:solidFill>
                  <a:schemeClr val="tx1"/>
                </a:solidFill>
              </a:rPr>
              <a:t>，</a:t>
            </a:r>
            <a:r>
              <a:rPr lang="zh-CN" altLang="en-US" sz="1600" dirty="0" smtClean="0">
                <a:solidFill>
                  <a:srgbClr val="FF0000"/>
                </a:solidFill>
              </a:rPr>
              <a:t>影响连接效率</a:t>
            </a:r>
            <a:endParaRPr lang="zh-CN" altLang="en-US" sz="1600" dirty="0">
              <a:solidFill>
                <a:srgbClr val="FF0000"/>
              </a:solidFill>
            </a:endParaRPr>
          </a:p>
        </p:txBody>
      </p:sp>
      <p:sp>
        <p:nvSpPr>
          <p:cNvPr id="7" name="等腰三角形 6"/>
          <p:cNvSpPr/>
          <p:nvPr/>
        </p:nvSpPr>
        <p:spPr>
          <a:xfrm>
            <a:off x="7572396" y="2786058"/>
            <a:ext cx="1071570" cy="1357322"/>
          </a:xfrm>
          <a:prstGeom prst="triangle">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7200" dirty="0" smtClean="0">
                <a:solidFill>
                  <a:srgbClr val="FF0000"/>
                </a:solidFill>
              </a:rPr>
              <a:t>?</a:t>
            </a:r>
            <a:endParaRPr lang="zh-CN" altLang="en-US" sz="7200" dirty="0">
              <a:solidFill>
                <a:srgbClr val="FF0000"/>
              </a:solidFill>
            </a:endParaRPr>
          </a:p>
        </p:txBody>
      </p:sp>
      <p:pic>
        <p:nvPicPr>
          <p:cNvPr id="59396" name="Picture 4"/>
          <p:cNvPicPr>
            <a:picLocks noChangeAspect="1" noChangeArrowheads="1"/>
          </p:cNvPicPr>
          <p:nvPr/>
        </p:nvPicPr>
        <p:blipFill>
          <a:blip r:embed="rId2"/>
          <a:srcRect/>
          <a:stretch>
            <a:fillRect/>
          </a:stretch>
        </p:blipFill>
        <p:spPr bwMode="auto">
          <a:xfrm>
            <a:off x="928662" y="1428736"/>
            <a:ext cx="3575049" cy="4429156"/>
          </a:xfrm>
          <a:prstGeom prst="rect">
            <a:avLst/>
          </a:prstGeom>
          <a:noFill/>
          <a:ln w="9525">
            <a:noFill/>
            <a:miter lim="800000"/>
            <a:headEnd/>
            <a:tailEnd/>
          </a:ln>
          <a:effectLst/>
        </p:spPr>
      </p:pic>
      <p:sp>
        <p:nvSpPr>
          <p:cNvPr id="8" name="圆角矩形 7"/>
          <p:cNvSpPr/>
          <p:nvPr/>
        </p:nvSpPr>
        <p:spPr>
          <a:xfrm>
            <a:off x="1357290" y="6143644"/>
            <a:ext cx="7000924" cy="35719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latin typeface="Verdana" pitchFamily="34" charset="0"/>
                <a:ea typeface="黑体" pitchFamily="2" charset="-122"/>
              </a:rPr>
              <a:t>一线程处理所有的</a:t>
            </a:r>
            <a:r>
              <a:rPr lang="en-US" altLang="zh-CN" b="1" dirty="0" smtClean="0">
                <a:latin typeface="Verdana" pitchFamily="34" charset="0"/>
                <a:ea typeface="黑体" pitchFamily="2" charset="-122"/>
              </a:rPr>
              <a:t>client</a:t>
            </a:r>
            <a:r>
              <a:rPr lang="zh-CN" altLang="en-US" b="1" dirty="0" smtClean="0">
                <a:latin typeface="Verdana" pitchFamily="34" charset="0"/>
                <a:ea typeface="黑体" pitchFamily="2" charset="-122"/>
              </a:rPr>
              <a:t>连接</a:t>
            </a:r>
            <a:endParaRPr lang="zh-CN" altLang="en-US" b="1" dirty="0">
              <a:latin typeface="Verdana" pitchFamily="34" charset="0"/>
              <a:ea typeface="黑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a:t>
            </a:r>
            <a:endParaRPr lang="zh-CN" altLang="en-US" dirty="0"/>
          </a:p>
        </p:txBody>
      </p:sp>
      <p:sp>
        <p:nvSpPr>
          <p:cNvPr id="3" name="内容占位符 2"/>
          <p:cNvSpPr>
            <a:spLocks noGrp="1"/>
          </p:cNvSpPr>
          <p:nvPr>
            <p:ph idx="1"/>
          </p:nvPr>
        </p:nvSpPr>
        <p:spPr/>
        <p:txBody>
          <a:bodyPr/>
          <a:lstStyle/>
          <a:p>
            <a:r>
              <a:rPr lang="zh-CN" altLang="en-US" dirty="0" smtClean="0"/>
              <a:t>标准</a:t>
            </a:r>
            <a:r>
              <a:rPr lang="en-US" altLang="zh-CN" dirty="0" smtClean="0"/>
              <a:t>IO</a:t>
            </a:r>
            <a:r>
              <a:rPr lang="zh-CN" altLang="en-US" dirty="0" smtClean="0"/>
              <a:t>回顾</a:t>
            </a:r>
            <a:endParaRPr lang="en-US" altLang="zh-CN" dirty="0" smtClean="0"/>
          </a:p>
          <a:p>
            <a:r>
              <a:rPr lang="en-US" altLang="zh-CN" dirty="0" smtClean="0"/>
              <a:t>NIO</a:t>
            </a:r>
            <a:r>
              <a:rPr lang="zh-CN" altLang="en-US" dirty="0" smtClean="0"/>
              <a:t>综述（测试）</a:t>
            </a:r>
            <a:endParaRPr lang="en-US" altLang="zh-CN" dirty="0" smtClean="0"/>
          </a:p>
          <a:p>
            <a:r>
              <a:rPr lang="en-US" altLang="zh-CN" dirty="0" smtClean="0"/>
              <a:t>NIO</a:t>
            </a:r>
            <a:r>
              <a:rPr lang="zh-CN" altLang="en-US" dirty="0" smtClean="0"/>
              <a:t>带来了什么</a:t>
            </a:r>
            <a:endParaRPr lang="en-US" altLang="zh-CN" dirty="0" smtClean="0"/>
          </a:p>
          <a:p>
            <a:r>
              <a:rPr lang="en-US" altLang="zh-CN" dirty="0" smtClean="0"/>
              <a:t>NIO</a:t>
            </a:r>
            <a:r>
              <a:rPr lang="zh-CN" altLang="en-US" dirty="0" smtClean="0"/>
              <a:t>高性能高并发型网络编程（测试）</a:t>
            </a:r>
            <a:endParaRPr lang="en-US" altLang="zh-CN" dirty="0" smtClean="0"/>
          </a:p>
          <a:p>
            <a:r>
              <a:rPr lang="zh-CN" altLang="en-US" dirty="0" smtClean="0"/>
              <a:t>现有</a:t>
            </a:r>
            <a:r>
              <a:rPr lang="en-US" altLang="zh-CN" dirty="0" smtClean="0"/>
              <a:t>NIO</a:t>
            </a:r>
            <a:r>
              <a:rPr lang="zh-CN" altLang="en-US" dirty="0" smtClean="0"/>
              <a:t>框架</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ChangeAspect="1" noChangeArrowheads="1"/>
          </p:cNvPicPr>
          <p:nvPr/>
        </p:nvPicPr>
        <p:blipFill>
          <a:blip r:embed="rId3"/>
          <a:srcRect/>
          <a:stretch>
            <a:fillRect/>
          </a:stretch>
        </p:blipFill>
        <p:spPr bwMode="auto">
          <a:xfrm>
            <a:off x="214282" y="1357298"/>
            <a:ext cx="4071966" cy="4557826"/>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11" name="内容占位符 2"/>
          <p:cNvSpPr>
            <a:spLocks noGrp="1"/>
          </p:cNvSpPr>
          <p:nvPr>
            <p:ph idx="1"/>
          </p:nvPr>
        </p:nvSpPr>
        <p:spPr>
          <a:xfrm>
            <a:off x="4429124" y="2643182"/>
            <a:ext cx="4429156" cy="2471742"/>
          </a:xfrm>
        </p:spPr>
        <p:txBody>
          <a:bodyPr>
            <a:normAutofit/>
          </a:bodyPr>
          <a:lstStyle/>
          <a:p>
            <a:r>
              <a:rPr lang="en-US" altLang="zh-CN" sz="1800" b="1" dirty="0" smtClean="0"/>
              <a:t>Reactor</a:t>
            </a:r>
            <a:r>
              <a:rPr lang="zh-CN" altLang="en-US" sz="1800" b="1" dirty="0" smtClean="0">
                <a:solidFill>
                  <a:srgbClr val="002060"/>
                </a:solidFill>
                <a:latin typeface="楷体_GB2312" pitchFamily="49" charset="-122"/>
                <a:ea typeface="楷体_GB2312" pitchFamily="49" charset="-122"/>
              </a:rPr>
              <a:t>事件分离者</a:t>
            </a:r>
            <a:endParaRPr lang="en-US" altLang="zh-CN" sz="1800" b="1" dirty="0" smtClean="0"/>
          </a:p>
          <a:p>
            <a:pPr indent="373063">
              <a:buNone/>
            </a:pPr>
            <a:r>
              <a:rPr lang="zh-CN" altLang="en-US" sz="1800" dirty="0" smtClean="0"/>
              <a:t>响应</a:t>
            </a:r>
            <a:r>
              <a:rPr lang="en-US" altLang="zh-CN" sz="1800" dirty="0" smtClean="0"/>
              <a:t>IO </a:t>
            </a:r>
            <a:r>
              <a:rPr lang="zh-CN" altLang="en-US" sz="1800" dirty="0" smtClean="0"/>
              <a:t>，分发给合适的</a:t>
            </a:r>
            <a:r>
              <a:rPr lang="en-US" altLang="zh-CN" sz="1800" dirty="0" smtClean="0"/>
              <a:t>handler</a:t>
            </a:r>
          </a:p>
          <a:p>
            <a:pPr indent="373063">
              <a:buNone/>
            </a:pPr>
            <a:r>
              <a:rPr lang="en-US" altLang="zh-CN" sz="1800" dirty="0" smtClean="0"/>
              <a:t>Similar to AWT thread</a:t>
            </a:r>
          </a:p>
          <a:p>
            <a:r>
              <a:rPr lang="en-US" altLang="zh-CN" sz="1800" b="1" dirty="0" smtClean="0"/>
              <a:t>Handlers </a:t>
            </a:r>
            <a:r>
              <a:rPr lang="zh-CN" altLang="en-US" sz="1800" b="1" dirty="0" smtClean="0"/>
              <a:t>处理不阻塞的动作</a:t>
            </a:r>
            <a:endParaRPr lang="en-US" altLang="zh-CN" sz="1800" b="1" dirty="0" smtClean="0"/>
          </a:p>
          <a:p>
            <a:pPr indent="373063">
              <a:buNone/>
            </a:pPr>
            <a:r>
              <a:rPr lang="en-US" altLang="zh-CN" sz="1800" dirty="0" smtClean="0"/>
              <a:t> Similar to AWT </a:t>
            </a:r>
            <a:r>
              <a:rPr lang="en-US" altLang="zh-CN" sz="1800" dirty="0" err="1" smtClean="0"/>
              <a:t>ActionListeners</a:t>
            </a:r>
            <a:endParaRPr lang="en-US" altLang="zh-CN" sz="1800" dirty="0" smtClean="0"/>
          </a:p>
          <a:p>
            <a:r>
              <a:rPr lang="en-US" altLang="zh-CN" sz="1800" dirty="0" smtClean="0"/>
              <a:t> </a:t>
            </a:r>
            <a:r>
              <a:rPr lang="zh-CN" altLang="en-US" sz="1800" b="1" dirty="0" smtClean="0"/>
              <a:t>绑定</a:t>
            </a:r>
            <a:r>
              <a:rPr lang="en-US" altLang="zh-CN" sz="1800" b="1" dirty="0" smtClean="0"/>
              <a:t>handler</a:t>
            </a:r>
            <a:r>
              <a:rPr lang="zh-CN" altLang="en-US" sz="1800" b="1" dirty="0" smtClean="0"/>
              <a:t>到事件中</a:t>
            </a:r>
            <a:endParaRPr lang="en-US" altLang="zh-CN" sz="1800" b="1" dirty="0" smtClean="0"/>
          </a:p>
          <a:p>
            <a:pPr indent="373063">
              <a:buNone/>
            </a:pPr>
            <a:r>
              <a:rPr lang="en-US" altLang="zh-CN" sz="1800" dirty="0" smtClean="0"/>
              <a:t>Similar to AWT </a:t>
            </a:r>
            <a:r>
              <a:rPr lang="en-US" altLang="zh-CN" sz="1800" dirty="0" err="1" smtClean="0"/>
              <a:t>addActionListener</a:t>
            </a:r>
            <a:endParaRPr lang="zh-CN" altLang="en-US" sz="1800" dirty="0"/>
          </a:p>
        </p:txBody>
      </p:sp>
      <p:sp>
        <p:nvSpPr>
          <p:cNvPr id="5" name="云形标注 4"/>
          <p:cNvSpPr/>
          <p:nvPr/>
        </p:nvSpPr>
        <p:spPr>
          <a:xfrm>
            <a:off x="5214942" y="1357298"/>
            <a:ext cx="2071702" cy="1285884"/>
          </a:xfrm>
          <a:prstGeom prst="cloudCallout">
            <a:avLst>
              <a:gd name="adj1" fmla="val -73526"/>
              <a:gd name="adj2" fmla="val 47510"/>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zh-CN" altLang="en-US" sz="1600" dirty="0" smtClean="0">
                <a:solidFill>
                  <a:schemeClr val="tx1"/>
                </a:solidFill>
              </a:rPr>
              <a:t>各司其职</a:t>
            </a:r>
            <a:endParaRPr lang="zh-CN" altLang="en-US" sz="1600" dirty="0">
              <a:solidFill>
                <a:schemeClr val="tx1"/>
              </a:solidFill>
            </a:endParaRPr>
          </a:p>
        </p:txBody>
      </p:sp>
      <p:sp>
        <p:nvSpPr>
          <p:cNvPr id="6" name="矩形 5"/>
          <p:cNvSpPr/>
          <p:nvPr/>
        </p:nvSpPr>
        <p:spPr>
          <a:xfrm>
            <a:off x="2928926" y="5572140"/>
            <a:ext cx="6215074" cy="923330"/>
          </a:xfrm>
          <a:prstGeom prst="rect">
            <a:avLst/>
          </a:prstGeom>
        </p:spPr>
        <p:txBody>
          <a:bodyPr wrap="square">
            <a:spAutoFit/>
          </a:bodyPr>
          <a:lstStyle/>
          <a:p>
            <a:pPr indent="363538"/>
            <a:r>
              <a:rPr lang="zh-CN" altLang="en-US" b="1" dirty="0" smtClean="0">
                <a:solidFill>
                  <a:srgbClr val="002060"/>
                </a:solidFill>
                <a:latin typeface="楷体_GB2312" pitchFamily="49" charset="-122"/>
                <a:ea typeface="楷体_GB2312" pitchFamily="49" charset="-122"/>
              </a:rPr>
              <a:t>事件分离者等待某个事件发生（比如</a:t>
            </a:r>
            <a:r>
              <a:rPr lang="en-US" b="1" dirty="0" smtClean="0">
                <a:solidFill>
                  <a:srgbClr val="002060"/>
                </a:solidFill>
                <a:latin typeface="楷体_GB2312" pitchFamily="49" charset="-122"/>
                <a:ea typeface="楷体_GB2312" pitchFamily="49" charset="-122"/>
              </a:rPr>
              <a:t>socket</a:t>
            </a:r>
            <a:r>
              <a:rPr lang="zh-CN" altLang="en-US" b="1" dirty="0" smtClean="0">
                <a:solidFill>
                  <a:srgbClr val="002060"/>
                </a:solidFill>
                <a:latin typeface="楷体_GB2312" pitchFamily="49" charset="-122"/>
                <a:ea typeface="楷体_GB2312" pitchFamily="49" charset="-122"/>
              </a:rPr>
              <a:t>可读写）</a:t>
            </a:r>
            <a:r>
              <a:rPr lang="en-US" b="1" dirty="0" smtClean="0">
                <a:solidFill>
                  <a:srgbClr val="002060"/>
                </a:solidFill>
                <a:latin typeface="楷体_GB2312" pitchFamily="49" charset="-122"/>
                <a:ea typeface="楷体_GB2312" pitchFamily="49" charset="-122"/>
              </a:rPr>
              <a:t>,</a:t>
            </a:r>
            <a:r>
              <a:rPr lang="zh-CN" altLang="en-US" b="1" dirty="0" smtClean="0">
                <a:solidFill>
                  <a:srgbClr val="002060"/>
                </a:solidFill>
                <a:latin typeface="楷体_GB2312" pitchFamily="49" charset="-122"/>
                <a:ea typeface="楷体_GB2312" pitchFamily="49" charset="-122"/>
              </a:rPr>
              <a:t>事件分离者就把这个事件传给事先注册的事件处理函数或者回调函数，由后者来做实际的读写操作。</a:t>
            </a:r>
            <a:endParaRPr lang="zh-CN" altLang="en-US" b="1" dirty="0">
              <a:solidFill>
                <a:srgbClr val="00206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57158" y="1285860"/>
            <a:ext cx="8229600" cy="3249456"/>
          </a:xfrm>
          <a:prstGeom prst="rect">
            <a:avLst/>
          </a:prstGeom>
          <a:noFill/>
          <a:ln w="9525">
            <a:noFill/>
            <a:miter lim="800000"/>
            <a:headEnd/>
            <a:tailEnd/>
          </a:ln>
          <a:effectLst/>
        </p:spPr>
      </p:pic>
      <p:sp>
        <p:nvSpPr>
          <p:cNvPr id="5" name="标题 1"/>
          <p:cNvSpPr>
            <a:spLocks noGrp="1"/>
          </p:cNvSpPr>
          <p:nvPr>
            <p:ph type="title"/>
          </p:nvPr>
        </p:nvSpPr>
        <p:spPr>
          <a:xfrm>
            <a:off x="457200" y="274638"/>
            <a:ext cx="8229600" cy="1143000"/>
          </a:xfrm>
        </p:spPr>
        <p:txBody>
          <a:bodyPr/>
          <a:lstStyle/>
          <a:p>
            <a:r>
              <a:rPr lang="en-US" altLang="zh-CN" dirty="0" smtClean="0"/>
              <a:t>Reactor</a:t>
            </a:r>
            <a:r>
              <a:rPr lang="zh-CN" altLang="en-US" dirty="0" smtClean="0"/>
              <a:t>模式实现（</a:t>
            </a:r>
            <a:r>
              <a:rPr lang="en-US" altLang="zh-CN" dirty="0" smtClean="0"/>
              <a:t>1</a:t>
            </a:r>
            <a:r>
              <a:rPr lang="zh-CN" altLang="en-US" dirty="0" smtClean="0"/>
              <a:t>）</a:t>
            </a:r>
            <a:endParaRPr lang="zh-CN" altLang="en-US" dirty="0"/>
          </a:p>
        </p:txBody>
      </p:sp>
      <p:sp>
        <p:nvSpPr>
          <p:cNvPr id="4" name="云形标注 3"/>
          <p:cNvSpPr/>
          <p:nvPr/>
        </p:nvSpPr>
        <p:spPr>
          <a:xfrm>
            <a:off x="7072298" y="285728"/>
            <a:ext cx="2071702" cy="1285884"/>
          </a:xfrm>
          <a:prstGeom prst="cloudCallout">
            <a:avLst>
              <a:gd name="adj1" fmla="val -73526"/>
              <a:gd name="adj2" fmla="val 47510"/>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zh-CN" altLang="en-US" sz="1600" dirty="0" smtClean="0">
                <a:solidFill>
                  <a:schemeClr val="tx1"/>
                </a:solidFill>
              </a:rPr>
              <a:t>各司其职</a:t>
            </a:r>
            <a:endParaRPr lang="zh-CN" altLang="en-US" sz="1600" dirty="0">
              <a:solidFill>
                <a:schemeClr val="tx1"/>
              </a:solidFill>
            </a:endParaRPr>
          </a:p>
        </p:txBody>
      </p:sp>
      <p:sp>
        <p:nvSpPr>
          <p:cNvPr id="75777" name="Rectangle 1"/>
          <p:cNvSpPr>
            <a:spLocks noChangeArrowheads="1"/>
          </p:cNvSpPr>
          <p:nvPr/>
        </p:nvSpPr>
        <p:spPr bwMode="auto">
          <a:xfrm>
            <a:off x="357158" y="4643446"/>
            <a:ext cx="857256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Client</a:t>
            </a:r>
            <a:r>
              <a:rPr kumimoji="0" lang="zh-CN" altLang="en-US"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客户端请求</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Reactor</a:t>
            </a:r>
            <a:r>
              <a:rPr kumimoji="0" lang="zh-CN" altLang="en-US"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实例化</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selector</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，注册</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Channel</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和关心的事件到</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selector</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上，并绑定事件发生时期望的处理</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handler</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（提一个要点：</a:t>
            </a:r>
            <a:r>
              <a:rPr kumimoji="0" lang="zh-CN" altLang="en-US" sz="1400" b="0" i="0" u="none" strike="noStrike" cap="none" normalizeH="0" baseline="0" dirty="0" smtClean="0">
                <a:ln>
                  <a:noFill/>
                </a:ln>
                <a:solidFill>
                  <a:srgbClr val="FF0000"/>
                </a:solidFill>
                <a:effectLst/>
                <a:latin typeface="Verdana" pitchFamily="34" charset="0"/>
                <a:ea typeface="宋体" pitchFamily="2" charset="-122"/>
                <a:cs typeface="宋体" pitchFamily="2" charset="-122"/>
              </a:rPr>
              <a:t>绑定这个</a:t>
            </a:r>
            <a:r>
              <a:rPr kumimoji="0" lang="en-US" altLang="zh-CN" sz="1400" b="0" i="0" u="none" strike="noStrike" cap="none" normalizeH="0" baseline="0" dirty="0" smtClean="0">
                <a:ln>
                  <a:noFill/>
                </a:ln>
                <a:solidFill>
                  <a:srgbClr val="FF0000"/>
                </a:solidFill>
                <a:effectLst/>
                <a:latin typeface="Verdana" pitchFamily="34" charset="0"/>
                <a:ea typeface="宋体" pitchFamily="2" charset="-122"/>
                <a:cs typeface="宋体" pitchFamily="2" charset="-122"/>
              </a:rPr>
              <a:t>handler</a:t>
            </a:r>
            <a:r>
              <a:rPr kumimoji="0" lang="zh-CN" altLang="en-US" sz="1400" b="0" i="0" u="none" strike="noStrike" cap="none" normalizeH="0" baseline="0" dirty="0" smtClean="0">
                <a:ln>
                  <a:noFill/>
                </a:ln>
                <a:solidFill>
                  <a:srgbClr val="FF0000"/>
                </a:solidFill>
                <a:effectLst/>
                <a:latin typeface="Verdana" pitchFamily="34" charset="0"/>
                <a:ea typeface="宋体" pitchFamily="2" charset="-122"/>
                <a:cs typeface="宋体" pitchFamily="2" charset="-122"/>
              </a:rPr>
              <a:t>时也完成了数据的流入</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Dispatch</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负责事件发生时分发给对应的处理</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handler</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Acceptor</a:t>
            </a:r>
            <a:r>
              <a:rPr kumimoji="0" lang="zh-CN" altLang="en-US"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接收连接的</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handler</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，打开一个</a:t>
            </a:r>
            <a:r>
              <a:rPr kumimoji="0" lang="en-US" altLang="zh-CN" sz="1400" b="0" i="0" u="none" strike="noStrike" cap="none" normalizeH="0" baseline="0" dirty="0" err="1" smtClean="0">
                <a:ln>
                  <a:noFill/>
                </a:ln>
                <a:solidFill>
                  <a:schemeClr val="tx1"/>
                </a:solidFill>
                <a:effectLst/>
                <a:latin typeface="Verdana" pitchFamily="34" charset="0"/>
                <a:ea typeface="宋体" pitchFamily="2" charset="-122"/>
                <a:cs typeface="宋体" pitchFamily="2" charset="-122"/>
              </a:rPr>
              <a:t>SocketChannel</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并注册关心的事件</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Read</a:t>
            </a:r>
            <a:r>
              <a:rPr kumimoji="0" lang="zh-CN" altLang="en-US"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读处理</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handler</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，执行结束时直接启动业务逻辑处理</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smtClean="0">
                <a:ln>
                  <a:noFill/>
                </a:ln>
                <a:solidFill>
                  <a:schemeClr val="tx1"/>
                </a:solidFill>
                <a:effectLst/>
                <a:latin typeface="Verdana" pitchFamily="34" charset="0"/>
                <a:ea typeface="宋体" pitchFamily="2" charset="-122"/>
                <a:cs typeface="宋体" pitchFamily="2" charset="-122"/>
              </a:rPr>
              <a:t>Decode,compute,encode</a:t>
            </a:r>
            <a:r>
              <a:rPr kumimoji="0" lang="zh-CN" altLang="en-US"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可以抽象为数据的业务逻辑处理</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handler</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，处理结束注册</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write</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事件到当前</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socket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中</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Send</a:t>
            </a:r>
            <a:r>
              <a:rPr kumimoji="0" lang="zh-CN" altLang="en-US" sz="1400" b="1" i="0" u="none" strike="noStrike" cap="none" normalizeH="0" baseline="0" dirty="0" smtClean="0">
                <a:ln>
                  <a:noFill/>
                </a:ln>
                <a:solidFill>
                  <a:schemeClr val="tx1"/>
                </a:solidFill>
                <a:effectLst/>
                <a:latin typeface="Verdana" pitchFamily="34" charset="0"/>
                <a:ea typeface="宋体" pitchFamily="2" charset="-122"/>
                <a:cs typeface="宋体" pitchFamily="2" charset="-122"/>
              </a:rPr>
              <a: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响应，就是朝</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socket</a:t>
            </a:r>
            <a:r>
              <a:rPr kumimoji="0" lang="zh-CN" altLang="en-US"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中写数据的</a:t>
            </a:r>
            <a:r>
              <a:rPr kumimoji="0" lang="en-US" altLang="zh-CN" sz="1400" b="0" i="0" u="none" strike="noStrike" cap="none" normalizeH="0" baseline="0" dirty="0" smtClean="0">
                <a:ln>
                  <a:noFill/>
                </a:ln>
                <a:solidFill>
                  <a:schemeClr val="tx1"/>
                </a:solidFill>
                <a:effectLst/>
                <a:latin typeface="Verdana" pitchFamily="34" charset="0"/>
                <a:ea typeface="宋体" pitchFamily="2" charset="-122"/>
                <a:cs typeface="宋体" pitchFamily="2" charset="-122"/>
              </a:rPr>
              <a:t>handler</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模式实现（</a:t>
            </a:r>
            <a:r>
              <a:rPr lang="en-US" altLang="zh-CN" dirty="0" smtClean="0"/>
              <a:t>2</a:t>
            </a:r>
            <a:r>
              <a:rPr lang="zh-CN" altLang="en-US" dirty="0" smtClean="0"/>
              <a:t>）</a:t>
            </a:r>
            <a:endParaRPr lang="zh-CN" altLang="en-US" dirty="0"/>
          </a:p>
        </p:txBody>
      </p:sp>
      <p:sp>
        <p:nvSpPr>
          <p:cNvPr id="4" name="内容占位符 3"/>
          <p:cNvSpPr>
            <a:spLocks noGrp="1"/>
          </p:cNvSpPr>
          <p:nvPr>
            <p:ph idx="1"/>
          </p:nvPr>
        </p:nvSpPr>
        <p:spPr>
          <a:xfrm>
            <a:off x="457200" y="1600201"/>
            <a:ext cx="8229600" cy="614354"/>
          </a:xfrm>
        </p:spPr>
        <p:txBody>
          <a:bodyPr/>
          <a:lstStyle/>
          <a:p>
            <a:r>
              <a:rPr lang="en-US" altLang="zh-CN" dirty="0" smtClean="0"/>
              <a:t>process</a:t>
            </a:r>
            <a:r>
              <a:rPr lang="zh-CN" altLang="en-US" dirty="0" smtClean="0"/>
              <a:t>会阻碍</a:t>
            </a:r>
            <a:r>
              <a:rPr lang="en-US" altLang="zh-CN" dirty="0" smtClean="0"/>
              <a:t>selector</a:t>
            </a:r>
            <a:r>
              <a:rPr lang="zh-CN" altLang="en-US" dirty="0" smtClean="0"/>
              <a:t>快速轮询</a:t>
            </a:r>
          </a:p>
        </p:txBody>
      </p:sp>
      <p:pic>
        <p:nvPicPr>
          <p:cNvPr id="61442" name="Picture 2"/>
          <p:cNvPicPr>
            <a:picLocks noChangeAspect="1" noChangeArrowheads="1"/>
          </p:cNvPicPr>
          <p:nvPr/>
        </p:nvPicPr>
        <p:blipFill>
          <a:blip r:embed="rId3"/>
          <a:srcRect/>
          <a:stretch>
            <a:fillRect/>
          </a:stretch>
        </p:blipFill>
        <p:spPr bwMode="auto">
          <a:xfrm>
            <a:off x="3357554" y="2500306"/>
            <a:ext cx="4667250" cy="3114675"/>
          </a:xfrm>
          <a:prstGeom prst="rect">
            <a:avLst/>
          </a:prstGeom>
          <a:noFill/>
          <a:ln w="9525">
            <a:noFill/>
            <a:miter lim="800000"/>
            <a:headEnd/>
            <a:tailEnd/>
          </a:ln>
          <a:effectLst/>
        </p:spPr>
      </p:pic>
      <p:sp>
        <p:nvSpPr>
          <p:cNvPr id="5" name="云形标注 4"/>
          <p:cNvSpPr/>
          <p:nvPr/>
        </p:nvSpPr>
        <p:spPr>
          <a:xfrm>
            <a:off x="642910" y="3643314"/>
            <a:ext cx="2071702" cy="1285884"/>
          </a:xfrm>
          <a:prstGeom prst="cloudCallout">
            <a:avLst>
              <a:gd name="adj1" fmla="val 113140"/>
              <a:gd name="adj2" fmla="val 23066"/>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r>
              <a:rPr lang="zh-CN" altLang="en-US" sz="1600" dirty="0" smtClean="0">
                <a:solidFill>
                  <a:schemeClr val="tx1"/>
                </a:solidFill>
              </a:rPr>
              <a:t>剥离掉业务逻辑部分</a:t>
            </a:r>
            <a:endParaRPr lang="zh-CN" altLang="en-US" sz="1600" dirty="0">
              <a:solidFill>
                <a:schemeClr val="tx1"/>
              </a:solidFill>
            </a:endParaRPr>
          </a:p>
        </p:txBody>
      </p:sp>
      <p:cxnSp>
        <p:nvCxnSpPr>
          <p:cNvPr id="7" name="直接箭头连接符 6"/>
          <p:cNvCxnSpPr/>
          <p:nvPr/>
        </p:nvCxnSpPr>
        <p:spPr>
          <a:xfrm rot="16200000" flipH="1">
            <a:off x="6250793" y="3536157"/>
            <a:ext cx="1285884" cy="3571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H="1">
            <a:off x="6107917" y="3679033"/>
            <a:ext cx="1714512" cy="50006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模式实现（</a:t>
            </a:r>
            <a:r>
              <a:rPr lang="en-US" altLang="zh-CN" dirty="0" smtClean="0"/>
              <a:t>3</a:t>
            </a:r>
            <a:r>
              <a:rPr lang="zh-CN" altLang="en-US" dirty="0" smtClean="0"/>
              <a:t>）</a:t>
            </a:r>
            <a:endParaRPr lang="zh-CN" altLang="en-US" dirty="0"/>
          </a:p>
        </p:txBody>
      </p:sp>
      <p:pic>
        <p:nvPicPr>
          <p:cNvPr id="59394" name="Picture 2"/>
          <p:cNvPicPr>
            <a:picLocks noGrp="1" noChangeAspect="1" noChangeArrowheads="1"/>
          </p:cNvPicPr>
          <p:nvPr>
            <p:ph idx="1"/>
          </p:nvPr>
        </p:nvPicPr>
        <p:blipFill>
          <a:blip r:embed="rId3"/>
          <a:srcRect/>
          <a:stretch>
            <a:fillRect/>
          </a:stretch>
        </p:blipFill>
        <p:spPr bwMode="auto">
          <a:xfrm>
            <a:off x="0" y="2071678"/>
            <a:ext cx="6581964" cy="4525963"/>
          </a:xfrm>
          <a:prstGeom prst="rect">
            <a:avLst/>
          </a:prstGeom>
          <a:noFill/>
          <a:ln w="9525">
            <a:noFill/>
            <a:miter lim="800000"/>
            <a:headEnd/>
            <a:tailEnd/>
          </a:ln>
          <a:effectLst/>
        </p:spPr>
      </p:pic>
      <p:sp>
        <p:nvSpPr>
          <p:cNvPr id="5" name="TextBox 4"/>
          <p:cNvSpPr txBox="1"/>
          <p:nvPr/>
        </p:nvSpPr>
        <p:spPr>
          <a:xfrm>
            <a:off x="500034" y="1357298"/>
            <a:ext cx="6357982" cy="369332"/>
          </a:xfrm>
          <a:prstGeom prst="rect">
            <a:avLst/>
          </a:prstGeom>
          <a:noFill/>
        </p:spPr>
        <p:txBody>
          <a:bodyPr wrap="square" rtlCol="0">
            <a:spAutoFit/>
          </a:bodyPr>
          <a:lstStyle/>
          <a:p>
            <a:r>
              <a:rPr lang="zh-CN" altLang="en-US" dirty="0" smtClean="0"/>
              <a:t>解决</a:t>
            </a:r>
            <a:r>
              <a:rPr lang="en-US" altLang="zh-CN" dirty="0" smtClean="0"/>
              <a:t>server</a:t>
            </a:r>
            <a:r>
              <a:rPr lang="zh-CN" altLang="en-US" dirty="0" smtClean="0"/>
              <a:t>并发</a:t>
            </a:r>
            <a:r>
              <a:rPr lang="zh-CN" altLang="en-US" dirty="0" smtClean="0">
                <a:solidFill>
                  <a:srgbClr val="FF0000"/>
                </a:solidFill>
              </a:rPr>
              <a:t>建立连接</a:t>
            </a:r>
            <a:r>
              <a:rPr lang="zh-CN" altLang="en-US" dirty="0" smtClean="0"/>
              <a:t>性能低下的问题！</a:t>
            </a:r>
            <a:endParaRPr lang="zh-CN" altLang="en-US" dirty="0"/>
          </a:p>
        </p:txBody>
      </p:sp>
      <p:sp>
        <p:nvSpPr>
          <p:cNvPr id="8" name="云形标注 7"/>
          <p:cNvSpPr/>
          <p:nvPr/>
        </p:nvSpPr>
        <p:spPr>
          <a:xfrm>
            <a:off x="6500794" y="1285860"/>
            <a:ext cx="2643206" cy="1714512"/>
          </a:xfrm>
          <a:prstGeom prst="cloudCallout">
            <a:avLst>
              <a:gd name="adj1" fmla="val -84685"/>
              <a:gd name="adj2" fmla="val 18992"/>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prstClr val="black"/>
                </a:solidFill>
                <a:latin typeface="Verdana" pitchFamily="34" charset="0"/>
                <a:ea typeface="华文楷体" pitchFamily="2" charset="-122"/>
              </a:rPr>
              <a:t>接收事件与</a:t>
            </a:r>
            <a:r>
              <a:rPr lang="en-US" altLang="zh-CN" dirty="0" smtClean="0">
                <a:solidFill>
                  <a:prstClr val="black"/>
                </a:solidFill>
                <a:latin typeface="Verdana" pitchFamily="34" charset="0"/>
                <a:ea typeface="华文楷体" pitchFamily="2" charset="-122"/>
              </a:rPr>
              <a:t>IO</a:t>
            </a:r>
            <a:r>
              <a:rPr lang="zh-CN" altLang="en-US" dirty="0" smtClean="0">
                <a:solidFill>
                  <a:prstClr val="black"/>
                </a:solidFill>
                <a:latin typeface="Verdana" pitchFamily="34" charset="0"/>
                <a:ea typeface="华文楷体" pitchFamily="2" charset="-122"/>
              </a:rPr>
              <a:t>事件处理在不同的</a:t>
            </a:r>
            <a:r>
              <a:rPr lang="en-US" altLang="zh-CN" dirty="0" smtClean="0">
                <a:solidFill>
                  <a:prstClr val="black"/>
                </a:solidFill>
                <a:latin typeface="Verdana" pitchFamily="34" charset="0"/>
                <a:ea typeface="华文楷体" pitchFamily="2" charset="-122"/>
              </a:rPr>
              <a:t>reactor</a:t>
            </a:r>
            <a:r>
              <a:rPr lang="zh-CN" altLang="en-US" dirty="0" smtClean="0">
                <a:solidFill>
                  <a:prstClr val="black"/>
                </a:solidFill>
                <a:latin typeface="Verdana" pitchFamily="34" charset="0"/>
                <a:ea typeface="华文楷体" pitchFamily="2" charset="-122"/>
              </a:rPr>
              <a:t>中轮询</a:t>
            </a:r>
            <a:endParaRPr lang="en-US" altLang="zh-CN" dirty="0" smtClean="0">
              <a:solidFill>
                <a:prstClr val="black"/>
              </a:solidFill>
              <a:latin typeface="Verdana" pitchFamily="34" charset="0"/>
              <a:ea typeface="华文楷体" pitchFamily="2" charset="-122"/>
            </a:endParaRPr>
          </a:p>
        </p:txBody>
      </p:sp>
      <p:sp>
        <p:nvSpPr>
          <p:cNvPr id="7" name="线形标注 1 6"/>
          <p:cNvSpPr/>
          <p:nvPr/>
        </p:nvSpPr>
        <p:spPr>
          <a:xfrm>
            <a:off x="3786182" y="3500438"/>
            <a:ext cx="1571636" cy="857256"/>
          </a:xfrm>
          <a:prstGeom prst="borderCallout1">
            <a:avLst>
              <a:gd name="adj1" fmla="val 3194"/>
              <a:gd name="adj2" fmla="val 37000"/>
              <a:gd name="adj3" fmla="val -85276"/>
              <a:gd name="adj4" fmla="val 37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有一个</a:t>
            </a:r>
            <a:r>
              <a:rPr lang="en-US" altLang="zh-CN" dirty="0" err="1" smtClean="0"/>
              <a:t>socketChannel</a:t>
            </a:r>
            <a:r>
              <a:rPr lang="zh-CN" altLang="en-US" dirty="0" smtClean="0"/>
              <a:t>的缓存队列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模式实现（</a:t>
            </a:r>
            <a:r>
              <a:rPr lang="en-US" altLang="zh-CN" dirty="0" smtClean="0"/>
              <a:t>3</a:t>
            </a:r>
            <a:r>
              <a:rPr lang="zh-CN" altLang="en-US" dirty="0" smtClean="0"/>
              <a:t>）</a:t>
            </a:r>
            <a:endParaRPr lang="zh-CN" altLang="en-US" dirty="0"/>
          </a:p>
        </p:txBody>
      </p:sp>
      <p:sp>
        <p:nvSpPr>
          <p:cNvPr id="5" name="TextBox 4"/>
          <p:cNvSpPr txBox="1"/>
          <p:nvPr/>
        </p:nvSpPr>
        <p:spPr>
          <a:xfrm>
            <a:off x="500034" y="1357298"/>
            <a:ext cx="6357982" cy="369332"/>
          </a:xfrm>
          <a:prstGeom prst="rect">
            <a:avLst/>
          </a:prstGeom>
          <a:noFill/>
        </p:spPr>
        <p:txBody>
          <a:bodyPr wrap="square" rtlCol="0">
            <a:spAutoFit/>
          </a:bodyPr>
          <a:lstStyle/>
          <a:p>
            <a:r>
              <a:rPr lang="zh-CN" altLang="en-US" dirty="0" smtClean="0"/>
              <a:t>让</a:t>
            </a:r>
            <a:r>
              <a:rPr lang="en-US" altLang="zh-CN" dirty="0" smtClean="0"/>
              <a:t>server</a:t>
            </a:r>
            <a:r>
              <a:rPr lang="zh-CN" altLang="en-US" dirty="0" smtClean="0"/>
              <a:t>并发</a:t>
            </a:r>
            <a:r>
              <a:rPr lang="zh-CN" altLang="en-US" dirty="0" smtClean="0">
                <a:solidFill>
                  <a:srgbClr val="FF0000"/>
                </a:solidFill>
              </a:rPr>
              <a:t>读写</a:t>
            </a:r>
            <a:r>
              <a:rPr lang="zh-CN" altLang="en-US" dirty="0" smtClean="0"/>
              <a:t>！</a:t>
            </a:r>
            <a:endParaRPr lang="zh-CN" altLang="en-US" dirty="0"/>
          </a:p>
        </p:txBody>
      </p:sp>
      <p:sp>
        <p:nvSpPr>
          <p:cNvPr id="8" name="云形标注 7"/>
          <p:cNvSpPr/>
          <p:nvPr/>
        </p:nvSpPr>
        <p:spPr>
          <a:xfrm>
            <a:off x="6500794" y="1285860"/>
            <a:ext cx="2643206" cy="1714512"/>
          </a:xfrm>
          <a:prstGeom prst="cloudCallout">
            <a:avLst>
              <a:gd name="adj1" fmla="val -84685"/>
              <a:gd name="adj2" fmla="val 18992"/>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prstClr val="black"/>
                </a:solidFill>
                <a:latin typeface="Verdana" pitchFamily="34" charset="0"/>
                <a:ea typeface="华文楷体" pitchFamily="2" charset="-122"/>
              </a:rPr>
              <a:t>两个线程池分别管理</a:t>
            </a:r>
            <a:r>
              <a:rPr lang="zh-CN" altLang="en-US" dirty="0" smtClean="0">
                <a:solidFill>
                  <a:srgbClr val="FF0000"/>
                </a:solidFill>
                <a:latin typeface="Verdana" pitchFamily="34" charset="0"/>
                <a:ea typeface="华文楷体" pitchFamily="2" charset="-122"/>
              </a:rPr>
              <a:t>读</a:t>
            </a:r>
            <a:r>
              <a:rPr lang="zh-CN" altLang="en-US" dirty="0" smtClean="0">
                <a:solidFill>
                  <a:prstClr val="black"/>
                </a:solidFill>
                <a:latin typeface="Verdana" pitchFamily="34" charset="0"/>
                <a:ea typeface="华文楷体" pitchFamily="2" charset="-122"/>
              </a:rPr>
              <a:t>与</a:t>
            </a:r>
            <a:r>
              <a:rPr lang="zh-CN" altLang="en-US" dirty="0" smtClean="0">
                <a:solidFill>
                  <a:srgbClr val="FF0000"/>
                </a:solidFill>
                <a:latin typeface="Verdana" pitchFamily="34" charset="0"/>
                <a:ea typeface="华文楷体" pitchFamily="2" charset="-122"/>
              </a:rPr>
              <a:t>写</a:t>
            </a:r>
            <a:r>
              <a:rPr lang="zh-CN" altLang="en-US" dirty="0" smtClean="0">
                <a:solidFill>
                  <a:prstClr val="black"/>
                </a:solidFill>
                <a:latin typeface="Verdana" pitchFamily="34" charset="0"/>
                <a:ea typeface="华文楷体" pitchFamily="2" charset="-122"/>
              </a:rPr>
              <a:t>的并发</a:t>
            </a:r>
            <a:endParaRPr lang="en-US" altLang="zh-CN" dirty="0" smtClean="0">
              <a:solidFill>
                <a:prstClr val="black"/>
              </a:solidFill>
              <a:latin typeface="Verdana" pitchFamily="34" charset="0"/>
              <a:ea typeface="华文楷体" pitchFamily="2" charset="-122"/>
            </a:endParaRPr>
          </a:p>
        </p:txBody>
      </p:sp>
      <p:sp>
        <p:nvSpPr>
          <p:cNvPr id="62498"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2465" name="Group 1"/>
          <p:cNvGrpSpPr>
            <a:grpSpLocks noChangeAspect="1"/>
          </p:cNvGrpSpPr>
          <p:nvPr/>
        </p:nvGrpSpPr>
        <p:grpSpPr bwMode="auto">
          <a:xfrm>
            <a:off x="500034" y="2143116"/>
            <a:ext cx="6336308" cy="3786214"/>
            <a:chOff x="1815" y="6004"/>
            <a:chExt cx="8343" cy="4984"/>
          </a:xfrm>
        </p:grpSpPr>
        <p:sp>
          <p:nvSpPr>
            <p:cNvPr id="62497" name="AutoShape 33"/>
            <p:cNvSpPr>
              <a:spLocks noChangeAspect="1" noChangeArrowheads="1" noTextEdit="1"/>
            </p:cNvSpPr>
            <p:nvPr/>
          </p:nvSpPr>
          <p:spPr bwMode="auto">
            <a:xfrm>
              <a:off x="1815" y="6004"/>
              <a:ext cx="8343" cy="4984"/>
            </a:xfrm>
            <a:prstGeom prst="rect">
              <a:avLst/>
            </a:prstGeom>
            <a:noFill/>
          </p:spPr>
          <p:txBody>
            <a:bodyPr vert="horz" wrap="square" lIns="91440" tIns="45720" rIns="91440" bIns="45720" numCol="1" anchor="t" anchorCtr="0" compatLnSpc="1">
              <a:prstTxWarp prst="textNoShape">
                <a:avLst/>
              </a:prstTxWarp>
            </a:bodyPr>
            <a:lstStyle/>
            <a:p>
              <a:endParaRPr lang="zh-CN" altLang="en-US" sz="1200"/>
            </a:p>
          </p:txBody>
        </p:sp>
        <p:sp>
          <p:nvSpPr>
            <p:cNvPr id="62496" name="Oval 32"/>
            <p:cNvSpPr>
              <a:spLocks noChangeArrowheads="1"/>
            </p:cNvSpPr>
            <p:nvPr/>
          </p:nvSpPr>
          <p:spPr bwMode="auto">
            <a:xfrm>
              <a:off x="5727" y="6010"/>
              <a:ext cx="2200" cy="912"/>
            </a:xfrm>
            <a:prstGeom prst="ellipse">
              <a:avLst/>
            </a:prstGeom>
            <a:solidFill>
              <a:srgbClr val="FABF8F"/>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IOReactor</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95" name="Oval 31"/>
            <p:cNvSpPr>
              <a:spLocks noChangeArrowheads="1"/>
            </p:cNvSpPr>
            <p:nvPr/>
          </p:nvSpPr>
          <p:spPr bwMode="auto">
            <a:xfrm>
              <a:off x="3333" y="6084"/>
              <a:ext cx="2200" cy="911"/>
            </a:xfrm>
            <a:prstGeom prst="ellipse">
              <a:avLst/>
            </a:prstGeom>
            <a:solidFill>
              <a:srgbClr val="FABF8F"/>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AcceptReactor</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94" name="Oval 30"/>
            <p:cNvSpPr>
              <a:spLocks noChangeArrowheads="1"/>
            </p:cNvSpPr>
            <p:nvPr/>
          </p:nvSpPr>
          <p:spPr bwMode="auto">
            <a:xfrm>
              <a:off x="1815" y="6786"/>
              <a:ext cx="1334" cy="510"/>
            </a:xfrm>
            <a:prstGeom prst="ellipse">
              <a:avLst/>
            </a:prstGeom>
            <a:solidFill>
              <a:srgbClr val="00B0F0"/>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client</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93" name="Oval 29"/>
            <p:cNvSpPr>
              <a:spLocks noChangeArrowheads="1"/>
            </p:cNvSpPr>
            <p:nvPr/>
          </p:nvSpPr>
          <p:spPr bwMode="auto">
            <a:xfrm>
              <a:off x="1942" y="7699"/>
              <a:ext cx="1333" cy="510"/>
            </a:xfrm>
            <a:prstGeom prst="ellipse">
              <a:avLst/>
            </a:prstGeom>
            <a:solidFill>
              <a:srgbClr val="00B0F0"/>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client</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92" name="Oval 28"/>
            <p:cNvSpPr>
              <a:spLocks noChangeArrowheads="1"/>
            </p:cNvSpPr>
            <p:nvPr/>
          </p:nvSpPr>
          <p:spPr bwMode="auto">
            <a:xfrm>
              <a:off x="2000" y="8609"/>
              <a:ext cx="1333" cy="510"/>
            </a:xfrm>
            <a:prstGeom prst="ellipse">
              <a:avLst/>
            </a:prstGeom>
            <a:solidFill>
              <a:srgbClr val="00B0F0"/>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client</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91" name="Oval 27"/>
            <p:cNvSpPr>
              <a:spLocks noChangeArrowheads="1"/>
            </p:cNvSpPr>
            <p:nvPr/>
          </p:nvSpPr>
          <p:spPr bwMode="auto">
            <a:xfrm>
              <a:off x="3551" y="7534"/>
              <a:ext cx="1654" cy="675"/>
            </a:xfrm>
            <a:prstGeom prst="ellipse">
              <a:avLst/>
            </a:prstGeom>
            <a:solidFill>
              <a:srgbClr val="00B050"/>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Acceptor</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90" name="Oval 26"/>
            <p:cNvSpPr>
              <a:spLocks noChangeArrowheads="1"/>
            </p:cNvSpPr>
            <p:nvPr/>
          </p:nvSpPr>
          <p:spPr bwMode="auto">
            <a:xfrm>
              <a:off x="5727" y="8911"/>
              <a:ext cx="2142" cy="5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Read</a:t>
              </a:r>
              <a:r>
                <a:rPr kumimoji="0" lang="zh-CN" altLang="en-US"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process</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9" name="Oval 25"/>
            <p:cNvSpPr>
              <a:spLocks noChangeArrowheads="1"/>
            </p:cNvSpPr>
            <p:nvPr/>
          </p:nvSpPr>
          <p:spPr bwMode="auto">
            <a:xfrm>
              <a:off x="4274" y="8494"/>
              <a:ext cx="1260" cy="1059"/>
            </a:xfrm>
            <a:prstGeom prst="ellipse">
              <a:avLst/>
            </a:prstGeom>
            <a:solidFill>
              <a:srgbClr val="FF00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ThreadPool</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8" name="Oval 24"/>
            <p:cNvSpPr>
              <a:spLocks noChangeArrowheads="1"/>
            </p:cNvSpPr>
            <p:nvPr/>
          </p:nvSpPr>
          <p:spPr bwMode="auto">
            <a:xfrm>
              <a:off x="5669" y="9637"/>
              <a:ext cx="2141" cy="57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Read</a:t>
              </a:r>
              <a:r>
                <a:rPr kumimoji="0" lang="zh-CN" altLang="en-US"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process</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7" name="Oval 23"/>
            <p:cNvSpPr>
              <a:spLocks noChangeArrowheads="1"/>
            </p:cNvSpPr>
            <p:nvPr/>
          </p:nvSpPr>
          <p:spPr bwMode="auto">
            <a:xfrm>
              <a:off x="3261" y="9753"/>
              <a:ext cx="2141" cy="57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Read</a:t>
              </a:r>
              <a:r>
                <a:rPr kumimoji="0" lang="zh-CN" altLang="en-US"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process</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6" name="AutoShape 22"/>
            <p:cNvSpPr>
              <a:spLocks noChangeShapeType="1"/>
            </p:cNvSpPr>
            <p:nvPr/>
          </p:nvSpPr>
          <p:spPr bwMode="auto">
            <a:xfrm flipH="1">
              <a:off x="4332" y="9398"/>
              <a:ext cx="127" cy="355"/>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85" name="AutoShape 21"/>
            <p:cNvSpPr>
              <a:spLocks noChangeShapeType="1"/>
            </p:cNvSpPr>
            <p:nvPr/>
          </p:nvSpPr>
          <p:spPr bwMode="auto">
            <a:xfrm>
              <a:off x="5534" y="9169"/>
              <a:ext cx="193" cy="2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84" name="AutoShape 20"/>
            <p:cNvSpPr>
              <a:spLocks noChangeShapeType="1"/>
            </p:cNvSpPr>
            <p:nvPr/>
          </p:nvSpPr>
          <p:spPr bwMode="auto">
            <a:xfrm>
              <a:off x="5349" y="9398"/>
              <a:ext cx="320" cy="52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83" name="Oval 19"/>
            <p:cNvSpPr>
              <a:spLocks noChangeArrowheads="1"/>
            </p:cNvSpPr>
            <p:nvPr/>
          </p:nvSpPr>
          <p:spPr bwMode="auto">
            <a:xfrm>
              <a:off x="8943" y="7020"/>
              <a:ext cx="1152"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Send</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2" name="Oval 18"/>
            <p:cNvSpPr>
              <a:spLocks noChangeArrowheads="1"/>
            </p:cNvSpPr>
            <p:nvPr/>
          </p:nvSpPr>
          <p:spPr bwMode="auto">
            <a:xfrm>
              <a:off x="9006" y="7567"/>
              <a:ext cx="1152"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Send</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1" name="Oval 17"/>
            <p:cNvSpPr>
              <a:spLocks noChangeArrowheads="1"/>
            </p:cNvSpPr>
            <p:nvPr/>
          </p:nvSpPr>
          <p:spPr bwMode="auto">
            <a:xfrm>
              <a:off x="7692" y="8542"/>
              <a:ext cx="1152"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Send</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80" name="AutoShape 16"/>
            <p:cNvSpPr>
              <a:spLocks noChangeShapeType="1"/>
            </p:cNvSpPr>
            <p:nvPr/>
          </p:nvSpPr>
          <p:spPr bwMode="auto">
            <a:xfrm>
              <a:off x="7500" y="6863"/>
              <a:ext cx="38" cy="53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9" name="AutoShape 15"/>
            <p:cNvSpPr>
              <a:spLocks noChangeShapeType="1"/>
            </p:cNvSpPr>
            <p:nvPr/>
          </p:nvSpPr>
          <p:spPr bwMode="auto">
            <a:xfrm>
              <a:off x="8613" y="7789"/>
              <a:ext cx="39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8" name="Oval 14"/>
            <p:cNvSpPr>
              <a:spLocks noChangeArrowheads="1"/>
            </p:cNvSpPr>
            <p:nvPr/>
          </p:nvSpPr>
          <p:spPr bwMode="auto">
            <a:xfrm>
              <a:off x="7353" y="7241"/>
              <a:ext cx="1260" cy="1059"/>
            </a:xfrm>
            <a:prstGeom prst="ellipse">
              <a:avLst/>
            </a:prstGeom>
            <a:solidFill>
              <a:srgbClr val="FF00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ThreadPool</a:t>
              </a:r>
              <a:endParaRPr kumimoji="0" lang="en-US" alt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77" name="AutoShape 13"/>
            <p:cNvSpPr>
              <a:spLocks noChangeShapeType="1"/>
            </p:cNvSpPr>
            <p:nvPr/>
          </p:nvSpPr>
          <p:spPr bwMode="auto">
            <a:xfrm flipH="1">
              <a:off x="7861" y="8300"/>
              <a:ext cx="122" cy="307"/>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6" name="AutoShape 12"/>
            <p:cNvSpPr>
              <a:spLocks noChangeShapeType="1"/>
            </p:cNvSpPr>
            <p:nvPr/>
          </p:nvSpPr>
          <p:spPr bwMode="auto">
            <a:xfrm flipH="1">
              <a:off x="5349" y="6788"/>
              <a:ext cx="700" cy="186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5" name="AutoShape 11"/>
            <p:cNvSpPr>
              <a:spLocks noChangeArrowheads="1"/>
            </p:cNvSpPr>
            <p:nvPr/>
          </p:nvSpPr>
          <p:spPr bwMode="auto">
            <a:xfrm>
              <a:off x="5804" y="7845"/>
              <a:ext cx="1480" cy="762"/>
            </a:xfrm>
            <a:prstGeom prst="flowChartProcess">
              <a:avLst/>
            </a:prstGeom>
            <a:gradFill rotWithShape="0">
              <a:gsLst>
                <a:gs pos="0">
                  <a:srgbClr val="CCE8C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有一个</a:t>
              </a:r>
              <a:r>
                <a:rPr kumimoji="0" lang="en-US" altLang="zh-CN" sz="120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socketChannel</a:t>
              </a:r>
              <a:r>
                <a:rPr kumimoji="0" lang="zh-CN" altLang="en-US" sz="12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的缓存队列</a:t>
              </a:r>
              <a:endParaRPr kumimoji="0" lang="zh-CN" altLang="en-US" sz="1200" i="0" u="none" strike="noStrike" cap="none" normalizeH="0" baseline="0" dirty="0" smtClean="0">
                <a:ln>
                  <a:noFill/>
                </a:ln>
                <a:solidFill>
                  <a:schemeClr val="tx1"/>
                </a:solidFill>
                <a:effectLst/>
                <a:latin typeface="Arial" pitchFamily="34" charset="0"/>
                <a:ea typeface="宋体" pitchFamily="2" charset="-122"/>
              </a:endParaRPr>
            </a:p>
          </p:txBody>
        </p:sp>
        <p:sp>
          <p:nvSpPr>
            <p:cNvPr id="62474" name="AutoShape 10"/>
            <p:cNvSpPr>
              <a:spLocks noChangeShapeType="1"/>
            </p:cNvSpPr>
            <p:nvPr/>
          </p:nvSpPr>
          <p:spPr bwMode="auto">
            <a:xfrm flipV="1">
              <a:off x="6544" y="6898"/>
              <a:ext cx="1" cy="94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200"/>
            </a:p>
          </p:txBody>
        </p:sp>
        <p:sp>
          <p:nvSpPr>
            <p:cNvPr id="62473" name="AutoShape 9"/>
            <p:cNvSpPr>
              <a:spLocks noChangeShapeType="1"/>
            </p:cNvSpPr>
            <p:nvPr/>
          </p:nvSpPr>
          <p:spPr bwMode="auto">
            <a:xfrm flipV="1">
              <a:off x="3149" y="6540"/>
              <a:ext cx="184" cy="50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2" name="AutoShape 8"/>
            <p:cNvSpPr>
              <a:spLocks noChangeShapeType="1"/>
            </p:cNvSpPr>
            <p:nvPr/>
          </p:nvSpPr>
          <p:spPr bwMode="auto">
            <a:xfrm flipV="1">
              <a:off x="3333" y="6575"/>
              <a:ext cx="1" cy="228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1" name="AutoShape 7"/>
            <p:cNvSpPr>
              <a:spLocks noChangeShapeType="1"/>
            </p:cNvSpPr>
            <p:nvPr/>
          </p:nvSpPr>
          <p:spPr bwMode="auto">
            <a:xfrm flipV="1">
              <a:off x="3275" y="6540"/>
              <a:ext cx="58" cy="14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70" name="Text Box 6"/>
            <p:cNvSpPr txBox="1">
              <a:spLocks noChangeArrowheads="1"/>
            </p:cNvSpPr>
            <p:nvPr/>
          </p:nvSpPr>
          <p:spPr bwMode="auto">
            <a:xfrm>
              <a:off x="8844" y="8542"/>
              <a:ext cx="664" cy="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排队</a:t>
              </a:r>
              <a:endParaRPr kumimoji="0" 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69" name="Text Box 5"/>
            <p:cNvSpPr txBox="1">
              <a:spLocks noChangeArrowheads="1"/>
            </p:cNvSpPr>
            <p:nvPr/>
          </p:nvSpPr>
          <p:spPr bwMode="auto">
            <a:xfrm>
              <a:off x="3668" y="10326"/>
              <a:ext cx="664" cy="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排队</a:t>
              </a:r>
              <a:endParaRPr kumimoji="0" lang="zh-CN" sz="1200" i="0" u="none" strike="noStrike" cap="none" normalizeH="0" baseline="0" smtClean="0">
                <a:ln>
                  <a:noFill/>
                </a:ln>
                <a:solidFill>
                  <a:schemeClr val="tx1"/>
                </a:solidFill>
                <a:effectLst/>
                <a:latin typeface="Arial" pitchFamily="34" charset="0"/>
                <a:ea typeface="宋体" pitchFamily="2" charset="-122"/>
              </a:endParaRPr>
            </a:p>
          </p:txBody>
        </p:sp>
        <p:sp>
          <p:nvSpPr>
            <p:cNvPr id="62468" name="AutoShape 4"/>
            <p:cNvSpPr>
              <a:spLocks noChangeShapeType="1"/>
            </p:cNvSpPr>
            <p:nvPr/>
          </p:nvSpPr>
          <p:spPr bwMode="auto">
            <a:xfrm>
              <a:off x="4307" y="7030"/>
              <a:ext cx="71" cy="50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67" name="AutoShape 3"/>
            <p:cNvSpPr>
              <a:spLocks noChangeShapeType="1"/>
            </p:cNvSpPr>
            <p:nvPr/>
          </p:nvSpPr>
          <p:spPr bwMode="auto">
            <a:xfrm flipV="1">
              <a:off x="4963" y="6466"/>
              <a:ext cx="764" cy="116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sp>
          <p:nvSpPr>
            <p:cNvPr id="62466" name="AutoShape 2"/>
            <p:cNvSpPr>
              <a:spLocks noChangeShapeType="1"/>
            </p:cNvSpPr>
            <p:nvPr/>
          </p:nvSpPr>
          <p:spPr bwMode="auto">
            <a:xfrm flipV="1">
              <a:off x="8451" y="7243"/>
              <a:ext cx="492" cy="15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120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 UDP</a:t>
            </a:r>
            <a:r>
              <a:rPr lang="zh-CN" altLang="en-US" dirty="0" smtClean="0"/>
              <a:t>实现</a:t>
            </a:r>
            <a:endParaRPr lang="zh-CN" altLang="en-US" dirty="0"/>
          </a:p>
        </p:txBody>
      </p:sp>
      <p:sp>
        <p:nvSpPr>
          <p:cNvPr id="3" name="内容占位符 2"/>
          <p:cNvSpPr>
            <a:spLocks noGrp="1"/>
          </p:cNvSpPr>
          <p:nvPr>
            <p:ph idx="1"/>
          </p:nvPr>
        </p:nvSpPr>
        <p:spPr>
          <a:xfrm>
            <a:off x="457200" y="1600200"/>
            <a:ext cx="5114932" cy="4525963"/>
          </a:xfrm>
        </p:spPr>
        <p:txBody>
          <a:bodyPr/>
          <a:lstStyle/>
          <a:p>
            <a:r>
              <a:rPr lang="en-US" altLang="zh-CN" dirty="0" err="1" smtClean="0"/>
              <a:t>DatagramChannel</a:t>
            </a:r>
            <a:endParaRPr lang="en-US" altLang="zh-CN" dirty="0" smtClean="0"/>
          </a:p>
          <a:p>
            <a:pPr>
              <a:buNone/>
            </a:pPr>
            <a:r>
              <a:rPr lang="en-US" altLang="zh-CN" dirty="0" smtClean="0"/>
              <a:t>         </a:t>
            </a:r>
            <a:r>
              <a:rPr lang="zh-CN" altLang="en-US" dirty="0" smtClean="0"/>
              <a:t>面向无连接，不可靠</a:t>
            </a:r>
            <a:endParaRPr lang="en-US" altLang="zh-CN" dirty="0" smtClean="0"/>
          </a:p>
          <a:p>
            <a:r>
              <a:rPr lang="en-US" altLang="zh-CN" dirty="0" smtClean="0"/>
              <a:t>Send/receive</a:t>
            </a:r>
          </a:p>
          <a:p>
            <a:r>
              <a:rPr lang="en-US" altLang="zh-CN" dirty="0" smtClean="0"/>
              <a:t>Write/read(</a:t>
            </a:r>
            <a:r>
              <a:rPr lang="zh-CN" altLang="en-US" dirty="0" smtClean="0"/>
              <a:t>设置连接</a:t>
            </a:r>
            <a:r>
              <a:rPr lang="en-US" altLang="zh-CN" dirty="0" smtClean="0"/>
              <a:t>)</a:t>
            </a:r>
          </a:p>
          <a:p>
            <a:r>
              <a:rPr lang="zh-CN" altLang="en-US" dirty="0" smtClean="0"/>
              <a:t>阻塞与非阻塞两种模式</a:t>
            </a:r>
            <a:endParaRPr lang="zh-CN" altLang="en-US" dirty="0"/>
          </a:p>
        </p:txBody>
      </p:sp>
      <p:sp>
        <p:nvSpPr>
          <p:cNvPr id="4" name="TextBox 3"/>
          <p:cNvSpPr txBox="1"/>
          <p:nvPr/>
        </p:nvSpPr>
        <p:spPr>
          <a:xfrm>
            <a:off x="5643570" y="1857364"/>
            <a:ext cx="3500430" cy="1846659"/>
          </a:xfrm>
          <a:prstGeom prst="rect">
            <a:avLst/>
          </a:prstGeom>
          <a:noFill/>
        </p:spPr>
        <p:txBody>
          <a:bodyPr wrap="square" rtlCol="0">
            <a:spAutoFit/>
          </a:bodyPr>
          <a:lstStyle/>
          <a:p>
            <a:r>
              <a:rPr lang="zh-CN" altLang="en-US" dirty="0" smtClean="0">
                <a:solidFill>
                  <a:srgbClr val="FF0000"/>
                </a:solidFill>
              </a:rPr>
              <a:t>适用场景：</a:t>
            </a:r>
            <a:endParaRPr lang="en-US" altLang="zh-CN" dirty="0" smtClean="0">
              <a:solidFill>
                <a:srgbClr val="FF0000"/>
              </a:solidFill>
            </a:endParaRPr>
          </a:p>
          <a:p>
            <a:pPr marL="342900" indent="-342900">
              <a:buFont typeface="+mj-lt"/>
              <a:buAutoNum type="arabicPeriod"/>
            </a:pPr>
            <a:r>
              <a:rPr lang="zh-CN" altLang="en-US" sz="1600" dirty="0" smtClean="0"/>
              <a:t>可以忍受数据丢失与数据报乱序</a:t>
            </a:r>
            <a:endParaRPr lang="en-US" altLang="zh-CN" sz="1600" dirty="0" smtClean="0"/>
          </a:p>
          <a:p>
            <a:pPr marL="342900" indent="-342900">
              <a:buFont typeface="+mj-lt"/>
              <a:buAutoNum type="arabicPeriod"/>
            </a:pPr>
            <a:r>
              <a:rPr lang="zh-CN" altLang="en-US" sz="1600" dirty="0" smtClean="0"/>
              <a:t>不需确认对方是否收到</a:t>
            </a:r>
            <a:endParaRPr lang="en-US" altLang="zh-CN" sz="1600" dirty="0" smtClean="0"/>
          </a:p>
          <a:p>
            <a:pPr marL="342900" indent="-342900">
              <a:buFont typeface="+mj-lt"/>
              <a:buAutoNum type="arabicPeriod"/>
            </a:pPr>
            <a:r>
              <a:rPr lang="zh-CN" altLang="en-US" sz="1600" dirty="0" smtClean="0"/>
              <a:t>吞吐量比可靠性重要</a:t>
            </a:r>
            <a:endParaRPr lang="en-US" altLang="zh-CN" sz="1600" dirty="0" smtClean="0"/>
          </a:p>
          <a:p>
            <a:pPr marL="342900" indent="-342900">
              <a:buFont typeface="+mj-lt"/>
              <a:buAutoNum type="arabicPeriod"/>
            </a:pPr>
            <a:r>
              <a:rPr lang="zh-CN" altLang="en-US" sz="1600" dirty="0" smtClean="0"/>
              <a:t>发给多个</a:t>
            </a:r>
            <a:r>
              <a:rPr lang="en-US" altLang="zh-CN" sz="1600" dirty="0" smtClean="0"/>
              <a:t>client</a:t>
            </a:r>
            <a:r>
              <a:rPr lang="zh-CN" altLang="en-US" sz="1600" dirty="0" smtClean="0"/>
              <a:t>（多路传送、广播）</a:t>
            </a:r>
            <a:endParaRPr lang="en-US" altLang="zh-CN" sz="1600" dirty="0" smtClean="0"/>
          </a:p>
          <a:p>
            <a:pPr marL="342900" indent="-342900">
              <a:buFont typeface="+mj-lt"/>
              <a:buAutoNum type="arabicPeriod"/>
            </a:pPr>
            <a:r>
              <a:rPr lang="en-US" altLang="zh-CN" sz="1600" dirty="0" smtClean="0"/>
              <a:t>Packet</a:t>
            </a:r>
            <a:r>
              <a:rPr lang="zh-CN" altLang="en-US" sz="1600" dirty="0" smtClean="0"/>
              <a:t>比</a:t>
            </a:r>
            <a:r>
              <a:rPr lang="en-US" altLang="zh-CN" sz="1600" dirty="0" smtClean="0"/>
              <a:t>stream</a:t>
            </a:r>
            <a:r>
              <a:rPr lang="zh-CN" altLang="en-US" sz="1600" dirty="0" smtClean="0"/>
              <a:t>更适合这个数据发送任务</a:t>
            </a:r>
            <a:endParaRPr lang="zh-CN" alt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云形标注 8"/>
          <p:cNvSpPr/>
          <p:nvPr/>
        </p:nvSpPr>
        <p:spPr>
          <a:xfrm>
            <a:off x="7500926" y="3000372"/>
            <a:ext cx="1857420" cy="2000264"/>
          </a:xfrm>
          <a:prstGeom prst="cloudCallout">
            <a:avLst>
              <a:gd name="adj1" fmla="val -206500"/>
              <a:gd name="adj2" fmla="val 39611"/>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000" lvl="0"/>
            <a:r>
              <a:rPr lang="zh-CN" altLang="en-US" dirty="0" smtClean="0">
                <a:solidFill>
                  <a:prstClr val="black"/>
                </a:solidFill>
                <a:latin typeface="Verdana" pitchFamily="34" charset="0"/>
                <a:ea typeface="华文楷体" pitchFamily="2" charset="-122"/>
              </a:rPr>
              <a:t>请求增多对标准</a:t>
            </a:r>
            <a:r>
              <a:rPr lang="en-US" altLang="zh-CN" dirty="0" smtClean="0">
                <a:solidFill>
                  <a:prstClr val="black"/>
                </a:solidFill>
                <a:latin typeface="Verdana" pitchFamily="34" charset="0"/>
                <a:ea typeface="华文楷体" pitchFamily="2" charset="-122"/>
              </a:rPr>
              <a:t>IO</a:t>
            </a:r>
            <a:r>
              <a:rPr lang="zh-CN" altLang="en-US" dirty="0" smtClean="0">
                <a:solidFill>
                  <a:prstClr val="black"/>
                </a:solidFill>
                <a:latin typeface="Verdana" pitchFamily="34" charset="0"/>
                <a:ea typeface="华文楷体" pitchFamily="2" charset="-122"/>
              </a:rPr>
              <a:t>实现影响多于</a:t>
            </a:r>
            <a:r>
              <a:rPr lang="en-US" altLang="zh-CN" dirty="0" smtClean="0">
                <a:solidFill>
                  <a:prstClr val="black"/>
                </a:solidFill>
                <a:latin typeface="Verdana" pitchFamily="34" charset="0"/>
                <a:ea typeface="华文楷体" pitchFamily="2" charset="-122"/>
              </a:rPr>
              <a:t>NIO</a:t>
            </a:r>
            <a:r>
              <a:rPr lang="zh-CN" altLang="en-US" dirty="0" smtClean="0">
                <a:solidFill>
                  <a:prstClr val="black"/>
                </a:solidFill>
                <a:latin typeface="Verdana" pitchFamily="34" charset="0"/>
                <a:ea typeface="华文楷体" pitchFamily="2" charset="-122"/>
              </a:rPr>
              <a:t>实现</a:t>
            </a:r>
            <a:endParaRPr lang="en-US" altLang="zh-CN" dirty="0" smtClean="0">
              <a:solidFill>
                <a:prstClr val="black"/>
              </a:solidFill>
              <a:latin typeface="Verdana" pitchFamily="34" charset="0"/>
              <a:ea typeface="华文楷体" pitchFamily="2" charset="-122"/>
            </a:endParaRPr>
          </a:p>
        </p:txBody>
      </p:sp>
      <p:sp>
        <p:nvSpPr>
          <p:cNvPr id="7" name="云形标注 6"/>
          <p:cNvSpPr/>
          <p:nvPr/>
        </p:nvSpPr>
        <p:spPr>
          <a:xfrm>
            <a:off x="6357950" y="714356"/>
            <a:ext cx="2500298" cy="1428760"/>
          </a:xfrm>
          <a:prstGeom prst="cloudCallout">
            <a:avLst>
              <a:gd name="adj1" fmla="val -111630"/>
              <a:gd name="adj2" fmla="val 118658"/>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prstClr val="black"/>
                </a:solidFill>
                <a:latin typeface="Verdana" pitchFamily="34" charset="0"/>
                <a:ea typeface="华文楷体" pitchFamily="2" charset="-122"/>
              </a:rPr>
              <a:t>线程总数对标准</a:t>
            </a:r>
            <a:r>
              <a:rPr lang="en-US" altLang="zh-CN" dirty="0" smtClean="0">
                <a:solidFill>
                  <a:prstClr val="black"/>
                </a:solidFill>
                <a:latin typeface="Verdana" pitchFamily="34" charset="0"/>
                <a:ea typeface="华文楷体" pitchFamily="2" charset="-122"/>
              </a:rPr>
              <a:t>IO</a:t>
            </a:r>
            <a:r>
              <a:rPr lang="zh-CN" altLang="en-US" dirty="0" smtClean="0">
                <a:solidFill>
                  <a:prstClr val="black"/>
                </a:solidFill>
                <a:latin typeface="Verdana" pitchFamily="34" charset="0"/>
                <a:ea typeface="华文楷体" pitchFamily="2" charset="-122"/>
              </a:rPr>
              <a:t>实现影响多于</a:t>
            </a:r>
            <a:r>
              <a:rPr lang="en-US" altLang="zh-CN" dirty="0" smtClean="0">
                <a:solidFill>
                  <a:prstClr val="black"/>
                </a:solidFill>
                <a:latin typeface="Verdana" pitchFamily="34" charset="0"/>
                <a:ea typeface="华文楷体" pitchFamily="2" charset="-122"/>
              </a:rPr>
              <a:t>NIO</a:t>
            </a:r>
            <a:r>
              <a:rPr lang="zh-CN" altLang="en-US" dirty="0" smtClean="0">
                <a:solidFill>
                  <a:prstClr val="black"/>
                </a:solidFill>
                <a:latin typeface="Verdana" pitchFamily="34" charset="0"/>
                <a:ea typeface="华文楷体" pitchFamily="2" charset="-122"/>
              </a:rPr>
              <a:t>实现</a:t>
            </a:r>
            <a:endParaRPr lang="en-US" altLang="zh-CN" dirty="0" smtClean="0">
              <a:solidFill>
                <a:prstClr val="black"/>
              </a:solidFill>
              <a:latin typeface="Verdana" pitchFamily="34" charset="0"/>
              <a:ea typeface="华文楷体" pitchFamily="2" charset="-122"/>
            </a:endParaRPr>
          </a:p>
        </p:txBody>
      </p:sp>
      <p:sp>
        <p:nvSpPr>
          <p:cNvPr id="2" name="标题 1"/>
          <p:cNvSpPr>
            <a:spLocks noGrp="1"/>
          </p:cNvSpPr>
          <p:nvPr>
            <p:ph type="title"/>
          </p:nvPr>
        </p:nvSpPr>
        <p:spPr>
          <a:xfrm>
            <a:off x="428596" y="285728"/>
            <a:ext cx="8229600" cy="1143000"/>
          </a:xfrm>
        </p:spPr>
        <p:txBody>
          <a:bodyPr/>
          <a:lstStyle/>
          <a:p>
            <a:r>
              <a:rPr lang="zh-CN" altLang="en-US" dirty="0" smtClean="0"/>
              <a:t>性能测试</a:t>
            </a:r>
            <a:endParaRPr lang="zh-CN" altLang="en-US" dirty="0"/>
          </a:p>
        </p:txBody>
      </p:sp>
      <p:sp>
        <p:nvSpPr>
          <p:cNvPr id="4" name="TextBox 3"/>
          <p:cNvSpPr txBox="1"/>
          <p:nvPr/>
        </p:nvSpPr>
        <p:spPr>
          <a:xfrm>
            <a:off x="1000100" y="1714488"/>
            <a:ext cx="6786610" cy="276999"/>
          </a:xfrm>
          <a:prstGeom prst="rect">
            <a:avLst/>
          </a:prstGeom>
          <a:noFill/>
        </p:spPr>
        <p:txBody>
          <a:bodyPr wrap="square" rtlCol="0">
            <a:spAutoFit/>
          </a:bodyPr>
          <a:lstStyle/>
          <a:p>
            <a:r>
              <a:rPr lang="zh-CN" altLang="en-US" sz="1200" dirty="0" smtClean="0"/>
              <a:t>每</a:t>
            </a:r>
            <a:r>
              <a:rPr lang="en-US" altLang="zh-CN" sz="1200" dirty="0" smtClean="0"/>
              <a:t>ms</a:t>
            </a:r>
            <a:r>
              <a:rPr lang="zh-CN" altLang="en-US" sz="1200" dirty="0" smtClean="0"/>
              <a:t>一个客户端连接，从服务器上下载</a:t>
            </a:r>
            <a:r>
              <a:rPr lang="en-US" altLang="zh-CN" sz="1200" dirty="0" smtClean="0"/>
              <a:t>21360KB</a:t>
            </a:r>
            <a:r>
              <a:rPr lang="zh-CN" altLang="en-US" sz="1200" dirty="0" smtClean="0"/>
              <a:t>的文件到本地</a:t>
            </a:r>
          </a:p>
        </p:txBody>
      </p:sp>
      <p:graphicFrame>
        <p:nvGraphicFramePr>
          <p:cNvPr id="5" name="表格 4"/>
          <p:cNvGraphicFramePr>
            <a:graphicFrameLocks noGrp="1"/>
          </p:cNvGraphicFramePr>
          <p:nvPr/>
        </p:nvGraphicFramePr>
        <p:xfrm>
          <a:off x="27943" y="2071678"/>
          <a:ext cx="7544453" cy="4200770"/>
        </p:xfrm>
        <a:graphic>
          <a:graphicData uri="http://schemas.openxmlformats.org/drawingml/2006/table">
            <a:tbl>
              <a:tblPr>
                <a:tableStyleId>{5940675A-B579-460E-94D1-54222C63F5DA}</a:tableStyleId>
              </a:tblPr>
              <a:tblGrid>
                <a:gridCol w="575987"/>
                <a:gridCol w="618095"/>
                <a:gridCol w="583507"/>
                <a:gridCol w="583507"/>
                <a:gridCol w="545910"/>
                <a:gridCol w="547413"/>
                <a:gridCol w="548917"/>
                <a:gridCol w="640134"/>
                <a:gridCol w="785818"/>
                <a:gridCol w="571504"/>
                <a:gridCol w="714380"/>
                <a:gridCol w="829281"/>
              </a:tblGrid>
              <a:tr h="312920">
                <a:tc rowSpan="3">
                  <a:txBody>
                    <a:bodyPr/>
                    <a:lstStyle/>
                    <a:p>
                      <a:pPr algn="ctr">
                        <a:spcAft>
                          <a:spcPts val="0"/>
                        </a:spcAft>
                      </a:pPr>
                      <a:r>
                        <a:rPr lang="en-US" sz="1200" kern="0" dirty="0"/>
                        <a:t>No.</a:t>
                      </a:r>
                      <a:endParaRPr lang="zh-CN" sz="1600" kern="100" dirty="0">
                        <a:latin typeface="Calibri"/>
                        <a:ea typeface="宋体"/>
                        <a:cs typeface="Times New Roman"/>
                      </a:endParaRPr>
                    </a:p>
                  </a:txBody>
                  <a:tcPr marL="68568" marR="68568" marT="0" marB="0" anchor="ctr"/>
                </a:tc>
                <a:tc rowSpan="3">
                  <a:txBody>
                    <a:bodyPr/>
                    <a:lstStyle/>
                    <a:p>
                      <a:pPr algn="ctr">
                        <a:spcAft>
                          <a:spcPts val="0"/>
                        </a:spcAft>
                      </a:pPr>
                      <a:r>
                        <a:rPr lang="zh-CN" sz="1200" kern="0" dirty="0"/>
                        <a:t>并发请求数</a:t>
                      </a:r>
                      <a:endParaRPr lang="zh-CN" sz="1600" kern="100" dirty="0">
                        <a:latin typeface="Calibri"/>
                        <a:ea typeface="宋体"/>
                        <a:cs typeface="Times New Roman"/>
                      </a:endParaRPr>
                    </a:p>
                  </a:txBody>
                  <a:tcPr marL="68568" marR="68568" marT="0" marB="0" anchor="ctr"/>
                </a:tc>
                <a:tc gridSpan="2">
                  <a:txBody>
                    <a:bodyPr/>
                    <a:lstStyle/>
                    <a:p>
                      <a:pPr algn="ctr">
                        <a:spcAft>
                          <a:spcPts val="0"/>
                        </a:spcAft>
                      </a:pPr>
                      <a:r>
                        <a:rPr lang="en-US" sz="1200" kern="0"/>
                        <a:t>server</a:t>
                      </a:r>
                      <a:r>
                        <a:rPr lang="zh-CN" sz="1200" kern="0"/>
                        <a:t>线程数</a:t>
                      </a:r>
                      <a:endParaRPr lang="zh-CN" sz="1600" kern="100">
                        <a:latin typeface="Calibri"/>
                        <a:ea typeface="宋体"/>
                        <a:cs typeface="Times New Roman"/>
                      </a:endParaRPr>
                    </a:p>
                  </a:txBody>
                  <a:tcPr marL="68568" marR="68568" marT="0" marB="0" anchor="ctr"/>
                </a:tc>
                <a:tc hMerge="1">
                  <a:txBody>
                    <a:bodyPr/>
                    <a:lstStyle/>
                    <a:p>
                      <a:endParaRPr lang="zh-CN" altLang="en-US"/>
                    </a:p>
                  </a:txBody>
                  <a:tcPr/>
                </a:tc>
                <a:tc gridSpan="4">
                  <a:txBody>
                    <a:bodyPr/>
                    <a:lstStyle/>
                    <a:p>
                      <a:pPr algn="ctr">
                        <a:spcAft>
                          <a:spcPts val="0"/>
                        </a:spcAft>
                      </a:pPr>
                      <a:r>
                        <a:rPr lang="zh-CN" sz="1200" kern="0" dirty="0"/>
                        <a:t>处理时间（</a:t>
                      </a:r>
                      <a:r>
                        <a:rPr lang="en-US" sz="1200" kern="0" dirty="0"/>
                        <a:t>ms</a:t>
                      </a:r>
                      <a:r>
                        <a:rPr lang="zh-CN" sz="1200" kern="0" dirty="0"/>
                        <a:t>）</a:t>
                      </a:r>
                      <a:endParaRPr lang="zh-CN" sz="1600" kern="100" dirty="0">
                        <a:latin typeface="Calibri"/>
                        <a:ea typeface="宋体"/>
                        <a:cs typeface="Times New Roman"/>
                      </a:endParaRPr>
                    </a:p>
                  </a:txBody>
                  <a:tcPr marL="68568" marR="68568"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gridSpan="2">
                  <a:txBody>
                    <a:bodyPr/>
                    <a:lstStyle/>
                    <a:p>
                      <a:pPr algn="ctr">
                        <a:spcAft>
                          <a:spcPts val="0"/>
                        </a:spcAft>
                      </a:pPr>
                      <a:r>
                        <a:rPr lang="zh-CN" sz="1200" kern="0" dirty="0"/>
                        <a:t>性能</a:t>
                      </a:r>
                      <a:r>
                        <a:rPr lang="zh-CN" sz="1200" kern="0" dirty="0" smtClean="0"/>
                        <a:t>提升</a:t>
                      </a:r>
                      <a:r>
                        <a:rPr lang="zh-CN" altLang="en-US" sz="1200" kern="0" dirty="0" smtClean="0"/>
                        <a:t>（倍）</a:t>
                      </a:r>
                      <a:endParaRPr lang="zh-CN" sz="1600" kern="100" dirty="0">
                        <a:latin typeface="Calibri"/>
                        <a:ea typeface="宋体"/>
                        <a:cs typeface="Times New Roman"/>
                      </a:endParaRPr>
                    </a:p>
                  </a:txBody>
                  <a:tcPr marL="68568" marR="68568" marT="0" marB="0" anchor="ctr"/>
                </a:tc>
                <a:tc rowSpan="2" hMerge="1">
                  <a:txBody>
                    <a:bodyPr/>
                    <a:lstStyle/>
                    <a:p>
                      <a:endParaRPr lang="zh-CN" altLang="en-US"/>
                    </a:p>
                  </a:txBody>
                  <a:tcPr/>
                </a:tc>
                <a:tc rowSpan="2" gridSpan="2">
                  <a:txBody>
                    <a:bodyPr/>
                    <a:lstStyle/>
                    <a:p>
                      <a:pPr algn="ctr">
                        <a:spcAft>
                          <a:spcPts val="0"/>
                        </a:spcAft>
                      </a:pPr>
                      <a:r>
                        <a:rPr lang="zh-CN" sz="1200" kern="0" dirty="0"/>
                        <a:t>请求</a:t>
                      </a:r>
                      <a:r>
                        <a:rPr lang="zh-CN" sz="1200" kern="0" dirty="0" smtClean="0"/>
                        <a:t>失败次数</a:t>
                      </a:r>
                      <a:r>
                        <a:rPr lang="zh-CN" altLang="en-US" sz="1200" kern="0" dirty="0" smtClean="0"/>
                        <a:t>（次）</a:t>
                      </a:r>
                      <a:endParaRPr lang="zh-CN" sz="1600" kern="100" dirty="0">
                        <a:latin typeface="Calibri"/>
                        <a:ea typeface="宋体"/>
                        <a:cs typeface="Times New Roman"/>
                      </a:endParaRPr>
                    </a:p>
                  </a:txBody>
                  <a:tcPr marL="68568" marR="68568" marT="0" marB="0" anchor="ctr"/>
                </a:tc>
                <a:tc rowSpan="2" hMerge="1">
                  <a:txBody>
                    <a:bodyPr/>
                    <a:lstStyle/>
                    <a:p>
                      <a:endParaRPr lang="zh-CN" altLang="en-US"/>
                    </a:p>
                  </a:txBody>
                  <a:tcPr/>
                </a:tc>
              </a:tr>
              <a:tr h="312920">
                <a:tc vMerge="1">
                  <a:txBody>
                    <a:bodyPr/>
                    <a:lstStyle/>
                    <a:p>
                      <a:endParaRPr lang="zh-CN" altLang="en-US"/>
                    </a:p>
                  </a:txBody>
                  <a:tcPr/>
                </a:tc>
                <a:tc vMerge="1">
                  <a:txBody>
                    <a:bodyPr/>
                    <a:lstStyle/>
                    <a:p>
                      <a:endParaRPr lang="zh-CN" altLang="en-US"/>
                    </a:p>
                  </a:txBody>
                  <a:tcPr/>
                </a:tc>
                <a:tc rowSpan="2">
                  <a:txBody>
                    <a:bodyPr/>
                    <a:lstStyle/>
                    <a:p>
                      <a:pPr algn="ctr">
                        <a:spcAft>
                          <a:spcPts val="0"/>
                        </a:spcAft>
                      </a:pPr>
                      <a:r>
                        <a:rPr lang="en-US" sz="1200" kern="0" dirty="0"/>
                        <a:t>1C-1T</a:t>
                      </a:r>
                      <a:endParaRPr lang="zh-CN" sz="1600" kern="100" dirty="0">
                        <a:latin typeface="Calibri"/>
                        <a:ea typeface="宋体"/>
                        <a:cs typeface="Times New Roman"/>
                      </a:endParaRPr>
                    </a:p>
                  </a:txBody>
                  <a:tcPr marL="68568" marR="68568" marT="0" marB="0" anchor="ctr"/>
                </a:tc>
                <a:tc rowSpan="2">
                  <a:txBody>
                    <a:bodyPr/>
                    <a:lstStyle/>
                    <a:p>
                      <a:pPr algn="ctr">
                        <a:spcAft>
                          <a:spcPts val="0"/>
                        </a:spcAft>
                      </a:pPr>
                      <a:r>
                        <a:rPr lang="en-US" sz="1200" kern="0" dirty="0"/>
                        <a:t>nC-1T</a:t>
                      </a:r>
                      <a:endParaRPr lang="zh-CN" sz="1600" kern="100" dirty="0">
                        <a:latin typeface="Calibri"/>
                        <a:ea typeface="宋体"/>
                        <a:cs typeface="Times New Roman"/>
                      </a:endParaRPr>
                    </a:p>
                  </a:txBody>
                  <a:tcPr marL="68568" marR="68568" marT="0" marB="0" anchor="ctr"/>
                </a:tc>
                <a:tc gridSpan="2">
                  <a:txBody>
                    <a:bodyPr/>
                    <a:lstStyle/>
                    <a:p>
                      <a:pPr algn="ctr">
                        <a:spcAft>
                          <a:spcPts val="0"/>
                        </a:spcAft>
                      </a:pPr>
                      <a:r>
                        <a:rPr lang="en-US" sz="1200" kern="0" dirty="0"/>
                        <a:t>1C-1T</a:t>
                      </a:r>
                      <a:endParaRPr lang="zh-CN" sz="1600" kern="100" dirty="0">
                        <a:latin typeface="Calibri"/>
                        <a:ea typeface="宋体"/>
                        <a:cs typeface="Times New Roman"/>
                      </a:endParaRPr>
                    </a:p>
                  </a:txBody>
                  <a:tcPr marL="68568" marR="68568" marT="0" marB="0" anchor="ctr"/>
                </a:tc>
                <a:tc hMerge="1">
                  <a:txBody>
                    <a:bodyPr/>
                    <a:lstStyle/>
                    <a:p>
                      <a:endParaRPr lang="zh-CN" altLang="en-US"/>
                    </a:p>
                  </a:txBody>
                  <a:tcPr/>
                </a:tc>
                <a:tc gridSpan="2">
                  <a:txBody>
                    <a:bodyPr/>
                    <a:lstStyle/>
                    <a:p>
                      <a:pPr algn="ctr">
                        <a:spcAft>
                          <a:spcPts val="0"/>
                        </a:spcAft>
                      </a:pPr>
                      <a:r>
                        <a:rPr lang="en-US" sz="1200" kern="0" dirty="0"/>
                        <a:t>nC-1T</a:t>
                      </a:r>
                      <a:endParaRPr lang="zh-CN" sz="1600" kern="100" dirty="0">
                        <a:latin typeface="Calibri"/>
                        <a:ea typeface="宋体"/>
                        <a:cs typeface="Times New Roman"/>
                      </a:endParaRPr>
                    </a:p>
                  </a:txBody>
                  <a:tcPr marL="68568" marR="68568" marT="0" marB="0" anchor="ct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r>
              <a:tr h="44573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200" kern="0" dirty="0"/>
                        <a:t>total</a:t>
                      </a:r>
                      <a:endParaRPr lang="zh-CN" sz="1600" kern="100" dirty="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t>aver</a:t>
                      </a:r>
                      <a:endParaRPr lang="zh-CN" sz="1600" kern="100" dirty="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t>total</a:t>
                      </a:r>
                      <a:endParaRPr lang="zh-CN" sz="1600" kern="100" dirty="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t>aver</a:t>
                      </a:r>
                      <a:endParaRPr lang="zh-CN" sz="1600" kern="100" dirty="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a:t>total</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aver</a:t>
                      </a:r>
                      <a:endParaRPr lang="zh-CN" sz="1600" kern="100" dirty="0">
                        <a:latin typeface="Calibri"/>
                        <a:ea typeface="宋体"/>
                        <a:cs typeface="Times New Roman"/>
                      </a:endParaRPr>
                    </a:p>
                  </a:txBody>
                  <a:tcPr marL="68568" marR="68568" marT="0" marB="0" anchor="ctr"/>
                </a:tc>
                <a:tc>
                  <a:txBody>
                    <a:bodyPr/>
                    <a:lstStyle/>
                    <a:p>
                      <a:pPr algn="l">
                        <a:spcAft>
                          <a:spcPts val="0"/>
                        </a:spcAft>
                      </a:pPr>
                      <a:r>
                        <a:rPr lang="en-US" sz="1200" kern="0"/>
                        <a:t>1C-1T</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nC-1T</a:t>
                      </a:r>
                      <a:endParaRPr lang="zh-CN" sz="1600" kern="100" dirty="0">
                        <a:latin typeface="Calibri"/>
                        <a:ea typeface="宋体"/>
                        <a:cs typeface="Times New Roman"/>
                      </a:endParaRPr>
                    </a:p>
                  </a:txBody>
                  <a:tcPr marL="68568" marR="68568" marT="0" marB="0" anchor="ctr"/>
                </a:tc>
              </a:tr>
              <a:tr h="312920">
                <a:tc>
                  <a:txBody>
                    <a:bodyPr/>
                    <a:lstStyle/>
                    <a:p>
                      <a:pPr algn="ctr">
                        <a:spcAft>
                          <a:spcPts val="0"/>
                        </a:spcAft>
                      </a:pPr>
                      <a:r>
                        <a:rPr lang="en-US" sz="1200" kern="0" dirty="0"/>
                        <a:t>0</a:t>
                      </a:r>
                      <a:endParaRPr lang="zh-CN" sz="1600" kern="100" dirty="0">
                        <a:latin typeface="Calibri"/>
                        <a:ea typeface="宋体"/>
                        <a:cs typeface="Times New Roman"/>
                      </a:endParaRPr>
                    </a:p>
                  </a:txBody>
                  <a:tcPr marL="68568" marR="68568" marT="0" marB="0" anchor="ctr"/>
                </a:tc>
                <a:tc>
                  <a:txBody>
                    <a:bodyPr/>
                    <a:lstStyle/>
                    <a:p>
                      <a:pPr algn="ctr">
                        <a:spcAft>
                          <a:spcPts val="0"/>
                        </a:spcAft>
                      </a:pPr>
                      <a:r>
                        <a:rPr lang="en-US" sz="1200" kern="0"/>
                        <a:t>20</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a:t>7+1</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7+1</a:t>
                      </a:r>
                      <a:endParaRPr lang="zh-CN" sz="1600" kern="100" dirty="0">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tcPr>
                </a:tc>
                <a:tc>
                  <a:txBody>
                    <a:bodyPr/>
                    <a:lstStyle/>
                    <a:p>
                      <a:pPr algn="ctr">
                        <a:spcAft>
                          <a:spcPts val="0"/>
                        </a:spcAft>
                      </a:pPr>
                      <a:r>
                        <a:rPr lang="en-US" sz="1200" kern="0" dirty="0"/>
                        <a:t>16235</a:t>
                      </a:r>
                      <a:endParaRPr lang="zh-CN" sz="1600" kern="100" dirty="0">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dirty="0"/>
                        <a:t>11007</a:t>
                      </a:r>
                      <a:endParaRPr lang="zh-CN" sz="1600" kern="100" dirty="0">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dirty="0"/>
                        <a:t>7907</a:t>
                      </a:r>
                      <a:endParaRPr lang="zh-CN" sz="1600" kern="100" dirty="0">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dirty="0"/>
                        <a:t>4610</a:t>
                      </a:r>
                      <a:endParaRPr lang="zh-CN" sz="1600" kern="100" dirty="0">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400" kern="100"/>
                        <a:t>1.47 </a:t>
                      </a:r>
                      <a:endParaRPr lang="zh-CN" sz="1600" kern="100">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tcPr>
                </a:tc>
                <a:tc>
                  <a:txBody>
                    <a:bodyPr/>
                    <a:lstStyle/>
                    <a:p>
                      <a:pPr algn="ctr">
                        <a:spcAft>
                          <a:spcPts val="0"/>
                        </a:spcAft>
                      </a:pPr>
                      <a:r>
                        <a:rPr lang="en-US" sz="1400" kern="100"/>
                        <a:t>2.39 </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a:t>0</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0</a:t>
                      </a:r>
                      <a:endParaRPr lang="zh-CN" sz="1600" kern="100" dirty="0">
                        <a:latin typeface="Calibri"/>
                        <a:ea typeface="宋体"/>
                        <a:cs typeface="Times New Roman"/>
                      </a:endParaRPr>
                    </a:p>
                  </a:txBody>
                  <a:tcPr marL="68568" marR="68568" marT="0" marB="0" anchor="ctr"/>
                </a:tc>
              </a:tr>
              <a:tr h="312920">
                <a:tc>
                  <a:txBody>
                    <a:bodyPr/>
                    <a:lstStyle/>
                    <a:p>
                      <a:pPr algn="ctr">
                        <a:spcAft>
                          <a:spcPts val="0"/>
                        </a:spcAft>
                      </a:pPr>
                      <a:r>
                        <a:rPr lang="en-US" sz="1200" kern="0" dirty="0">
                          <a:solidFill>
                            <a:srgbClr val="FF0000"/>
                          </a:solidFill>
                        </a:rPr>
                        <a:t>1</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20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tcPr>
                </a:tc>
                <a:tc>
                  <a:txBody>
                    <a:bodyPr/>
                    <a:lstStyle/>
                    <a:p>
                      <a:pPr algn="ctr">
                        <a:spcAft>
                          <a:spcPts val="0"/>
                        </a:spcAft>
                      </a:pPr>
                      <a:r>
                        <a:rPr lang="en-US" sz="1200" kern="0" dirty="0">
                          <a:solidFill>
                            <a:srgbClr val="FF0000"/>
                          </a:solidFill>
                        </a:rPr>
                        <a:t>12765</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solidFill>
                            <a:srgbClr val="FF0000"/>
                          </a:solidFill>
                        </a:rPr>
                        <a:t>9458</a:t>
                      </a:r>
                      <a:endParaRPr lang="zh-CN" sz="1600" kern="100" dirty="0">
                        <a:solidFill>
                          <a:srgbClr val="FF0000"/>
                        </a:solidFill>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solidFill>
                            <a:srgbClr val="FF0000"/>
                          </a:solidFill>
                        </a:rPr>
                        <a:t>8078</a:t>
                      </a:r>
                      <a:endParaRPr lang="zh-CN" sz="1600" kern="100" dirty="0">
                        <a:solidFill>
                          <a:srgbClr val="FF0000"/>
                        </a:solidFill>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solidFill>
                            <a:srgbClr val="FF0000"/>
                          </a:solidFill>
                        </a:rPr>
                        <a:t>4768</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400" kern="100" dirty="0">
                          <a:solidFill>
                            <a:srgbClr val="FF0000"/>
                          </a:solidFill>
                        </a:rPr>
                        <a:t>1.35 </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tcPr>
                </a:tc>
                <a:tc>
                  <a:txBody>
                    <a:bodyPr/>
                    <a:lstStyle/>
                    <a:p>
                      <a:pPr algn="ctr">
                        <a:spcAft>
                          <a:spcPts val="0"/>
                        </a:spcAft>
                      </a:pPr>
                      <a:r>
                        <a:rPr lang="en-US" sz="1400" kern="100" dirty="0">
                          <a:solidFill>
                            <a:srgbClr val="FF0000"/>
                          </a:solidFill>
                        </a:rPr>
                        <a:t>1.98 </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r>
              <a:tr h="312920">
                <a:tc>
                  <a:txBody>
                    <a:bodyPr/>
                    <a:lstStyle/>
                    <a:p>
                      <a:pPr algn="ctr">
                        <a:spcAft>
                          <a:spcPts val="0"/>
                        </a:spcAft>
                      </a:pPr>
                      <a:r>
                        <a:rPr lang="en-US" sz="1200" kern="0"/>
                        <a:t>2</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a:t>20</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15+1</a:t>
                      </a:r>
                      <a:endParaRPr lang="zh-CN" sz="1600" kern="100" dirty="0">
                        <a:latin typeface="Calibri"/>
                        <a:ea typeface="宋体"/>
                        <a:cs typeface="Times New Roman"/>
                      </a:endParaRPr>
                    </a:p>
                  </a:txBody>
                  <a:tcPr marL="68568" marR="68568" marT="0" marB="0" anchor="ctr"/>
                </a:tc>
                <a:tc>
                  <a:txBody>
                    <a:bodyPr/>
                    <a:lstStyle/>
                    <a:p>
                      <a:pPr algn="ctr">
                        <a:spcAft>
                          <a:spcPts val="0"/>
                        </a:spcAft>
                      </a:pPr>
                      <a:r>
                        <a:rPr lang="en-US" sz="1200" kern="0" dirty="0"/>
                        <a:t>15+1</a:t>
                      </a:r>
                      <a:endParaRPr lang="zh-CN" sz="1600" kern="100" dirty="0">
                        <a:latin typeface="Calibri"/>
                        <a:ea typeface="宋体"/>
                        <a:cs typeface="Times New Roman"/>
                      </a:endParaRPr>
                    </a:p>
                  </a:txBody>
                  <a:tcPr marL="68568" marR="68568" marT="0" marB="0" anchor="ctr"/>
                </a:tc>
                <a:tc>
                  <a:txBody>
                    <a:bodyPr/>
                    <a:lstStyle/>
                    <a:p>
                      <a:pPr algn="ctr">
                        <a:spcAft>
                          <a:spcPts val="0"/>
                        </a:spcAft>
                      </a:pPr>
                      <a:r>
                        <a:rPr lang="en-US" sz="1200" kern="0"/>
                        <a:t>14313</a:t>
                      </a:r>
                      <a:endParaRPr lang="zh-CN" sz="1600" kern="100">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a:t>9941</a:t>
                      </a:r>
                      <a:endParaRPr lang="zh-CN" sz="1600" kern="100">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a:t>8312</a:t>
                      </a:r>
                      <a:endParaRPr lang="zh-CN" sz="1600" kern="100">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a:t>4353</a:t>
                      </a:r>
                      <a:endParaRPr lang="zh-CN" sz="1600" kern="100">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400" kern="100" dirty="0"/>
                        <a:t>1.44 </a:t>
                      </a:r>
                      <a:endParaRPr lang="zh-CN" sz="1600" kern="100" dirty="0">
                        <a:latin typeface="Calibri"/>
                        <a:ea typeface="宋体"/>
                        <a:cs typeface="Times New Roman"/>
                      </a:endParaRPr>
                    </a:p>
                  </a:txBody>
                  <a:tcPr marL="68568" marR="68568" marT="0" marB="0" anchor="ctr"/>
                </a:tc>
                <a:tc>
                  <a:txBody>
                    <a:bodyPr/>
                    <a:lstStyle/>
                    <a:p>
                      <a:pPr algn="ctr">
                        <a:spcAft>
                          <a:spcPts val="0"/>
                        </a:spcAft>
                      </a:pPr>
                      <a:r>
                        <a:rPr lang="en-US" sz="1400" kern="100"/>
                        <a:t>2.28 </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0</a:t>
                      </a:r>
                      <a:endParaRPr lang="zh-CN" sz="1600" kern="100" dirty="0">
                        <a:latin typeface="Calibri"/>
                        <a:ea typeface="宋体"/>
                        <a:cs typeface="Times New Roman"/>
                      </a:endParaRPr>
                    </a:p>
                  </a:txBody>
                  <a:tcPr marL="68568" marR="68568" marT="0" marB="0" anchor="ctr"/>
                </a:tc>
                <a:tc>
                  <a:txBody>
                    <a:bodyPr/>
                    <a:lstStyle/>
                    <a:p>
                      <a:pPr algn="ctr">
                        <a:spcAft>
                          <a:spcPts val="0"/>
                        </a:spcAft>
                      </a:pPr>
                      <a:r>
                        <a:rPr lang="en-US" sz="1200" kern="0" dirty="0"/>
                        <a:t>0</a:t>
                      </a:r>
                      <a:endParaRPr lang="zh-CN" sz="1600" kern="100" dirty="0">
                        <a:latin typeface="Calibri"/>
                        <a:ea typeface="宋体"/>
                        <a:cs typeface="Times New Roman"/>
                      </a:endParaRPr>
                    </a:p>
                  </a:txBody>
                  <a:tcPr marL="68568" marR="68568" marT="0" marB="0" anchor="ctr"/>
                </a:tc>
              </a:tr>
              <a:tr h="312920">
                <a:tc>
                  <a:txBody>
                    <a:bodyPr/>
                    <a:lstStyle/>
                    <a:p>
                      <a:pPr algn="ctr">
                        <a:spcAft>
                          <a:spcPts val="0"/>
                        </a:spcAft>
                      </a:pPr>
                      <a:r>
                        <a:rPr lang="en-US" sz="1200" kern="0"/>
                        <a:t>3</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a:t>20</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a:t>21+1</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21+1</a:t>
                      </a:r>
                      <a:endParaRPr lang="zh-CN" sz="1600" kern="100" dirty="0">
                        <a:latin typeface="Calibri"/>
                        <a:ea typeface="宋体"/>
                        <a:cs typeface="Times New Roman"/>
                      </a:endParaRPr>
                    </a:p>
                  </a:txBody>
                  <a:tcPr marL="68568" marR="68568" marT="0" marB="0" anchor="ctr"/>
                </a:tc>
                <a:tc>
                  <a:txBody>
                    <a:bodyPr/>
                    <a:lstStyle/>
                    <a:p>
                      <a:pPr algn="ctr">
                        <a:spcAft>
                          <a:spcPts val="0"/>
                        </a:spcAft>
                      </a:pPr>
                      <a:r>
                        <a:rPr lang="en-US" sz="1200" kern="0" dirty="0"/>
                        <a:t>13094</a:t>
                      </a:r>
                      <a:endParaRPr lang="zh-CN" sz="1600" kern="100" dirty="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t>9664</a:t>
                      </a:r>
                      <a:endParaRPr lang="zh-CN" sz="1600" kern="100" dirty="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a:t>8563</a:t>
                      </a:r>
                      <a:endParaRPr lang="zh-CN" sz="1600" kern="10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a:t>4799</a:t>
                      </a:r>
                      <a:endParaRPr lang="zh-CN" sz="1600" kern="100">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400" kern="100"/>
                        <a:t>1.35 </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400" kern="100"/>
                        <a:t>2.01 </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a:t>0</a:t>
                      </a:r>
                      <a:endParaRPr lang="zh-CN" sz="1600" kern="100">
                        <a:latin typeface="Calibri"/>
                        <a:ea typeface="宋体"/>
                        <a:cs typeface="Times New Roman"/>
                      </a:endParaRPr>
                    </a:p>
                  </a:txBody>
                  <a:tcPr marL="68568" marR="68568" marT="0" marB="0" anchor="ctr"/>
                </a:tc>
                <a:tc>
                  <a:txBody>
                    <a:bodyPr/>
                    <a:lstStyle/>
                    <a:p>
                      <a:pPr algn="ctr">
                        <a:spcAft>
                          <a:spcPts val="0"/>
                        </a:spcAft>
                      </a:pPr>
                      <a:r>
                        <a:rPr lang="en-US" sz="1200" kern="0" dirty="0"/>
                        <a:t>0</a:t>
                      </a:r>
                      <a:endParaRPr lang="zh-CN" sz="1600" kern="100" dirty="0">
                        <a:latin typeface="Calibri"/>
                        <a:ea typeface="宋体"/>
                        <a:cs typeface="Times New Roman"/>
                      </a:endParaRPr>
                    </a:p>
                  </a:txBody>
                  <a:tcPr marL="68568" marR="68568" marT="0" marB="0" anchor="ctr"/>
                </a:tc>
              </a:tr>
              <a:tr h="312920">
                <a:tc>
                  <a:txBody>
                    <a:bodyPr/>
                    <a:lstStyle/>
                    <a:p>
                      <a:pPr algn="ctr">
                        <a:spcAft>
                          <a:spcPts val="0"/>
                        </a:spcAft>
                      </a:pPr>
                      <a:r>
                        <a:rPr lang="en-US" sz="1200" kern="0" dirty="0">
                          <a:solidFill>
                            <a:srgbClr val="FF0000"/>
                          </a:solidFill>
                        </a:rPr>
                        <a:t>4</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40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tcPr>
                </a:tc>
                <a:tc>
                  <a:txBody>
                    <a:bodyPr/>
                    <a:lstStyle/>
                    <a:p>
                      <a:pPr algn="ctr">
                        <a:spcAft>
                          <a:spcPts val="0"/>
                        </a:spcAft>
                      </a:pPr>
                      <a:r>
                        <a:rPr lang="en-US" sz="1200" kern="0" dirty="0">
                          <a:solidFill>
                            <a:srgbClr val="FF0000"/>
                          </a:solidFill>
                        </a:rPr>
                        <a:t>26922</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dirty="0">
                          <a:solidFill>
                            <a:srgbClr val="FF0000"/>
                          </a:solidFill>
                        </a:rPr>
                        <a:t>15332</a:t>
                      </a:r>
                      <a:endParaRPr lang="zh-CN" sz="1600" kern="100" dirty="0">
                        <a:solidFill>
                          <a:srgbClr val="FF0000"/>
                        </a:solidFill>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dirty="0">
                          <a:solidFill>
                            <a:srgbClr val="FF0000"/>
                          </a:solidFill>
                        </a:rPr>
                        <a:t>13812</a:t>
                      </a:r>
                      <a:endParaRPr lang="zh-CN" sz="1600" kern="100" dirty="0">
                        <a:solidFill>
                          <a:srgbClr val="FF0000"/>
                        </a:solidFill>
                        <a:latin typeface="Calibri"/>
                        <a:ea typeface="宋体"/>
                        <a:cs typeface="Times New Roman"/>
                      </a:endParaRPr>
                    </a:p>
                  </a:txBody>
                  <a:tcPr marL="68568" marR="68568" marT="0" marB="0" anchor="ct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200" kern="0" dirty="0">
                          <a:solidFill>
                            <a:srgbClr val="FF0000"/>
                          </a:solidFill>
                        </a:rPr>
                        <a:t>7189</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tcPr>
                </a:tc>
                <a:tc>
                  <a:txBody>
                    <a:bodyPr/>
                    <a:lstStyle/>
                    <a:p>
                      <a:pPr algn="ctr">
                        <a:spcAft>
                          <a:spcPts val="0"/>
                        </a:spcAft>
                      </a:pPr>
                      <a:r>
                        <a:rPr lang="en-US" sz="1400" kern="100">
                          <a:solidFill>
                            <a:srgbClr val="FF0000"/>
                          </a:solidFill>
                        </a:rPr>
                        <a:t>1.76 </a:t>
                      </a:r>
                      <a:endParaRPr lang="zh-CN" sz="1600" kern="10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tcPr>
                </a:tc>
                <a:tc>
                  <a:txBody>
                    <a:bodyPr/>
                    <a:lstStyle/>
                    <a:p>
                      <a:pPr algn="ctr">
                        <a:spcAft>
                          <a:spcPts val="0"/>
                        </a:spcAft>
                      </a:pPr>
                      <a:r>
                        <a:rPr lang="en-US" sz="1400" kern="100">
                          <a:solidFill>
                            <a:srgbClr val="FF0000"/>
                          </a:solidFill>
                        </a:rPr>
                        <a:t>2.13 </a:t>
                      </a:r>
                      <a:endParaRPr lang="zh-CN" sz="1600" kern="10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r>
              <a:tr h="312920">
                <a:tc>
                  <a:txBody>
                    <a:bodyPr/>
                    <a:lstStyle/>
                    <a:p>
                      <a:pPr algn="ctr">
                        <a:spcAft>
                          <a:spcPts val="0"/>
                        </a:spcAft>
                      </a:pPr>
                      <a:r>
                        <a:rPr lang="en-US" sz="1200" kern="0">
                          <a:solidFill>
                            <a:srgbClr val="FF0000"/>
                          </a:solidFill>
                        </a:rPr>
                        <a:t>5</a:t>
                      </a:r>
                      <a:endParaRPr lang="zh-CN" sz="1600" kern="10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55</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tcPr>
                </a:tc>
                <a:tc>
                  <a:txBody>
                    <a:bodyPr/>
                    <a:lstStyle/>
                    <a:p>
                      <a:pPr algn="ctr">
                        <a:spcAft>
                          <a:spcPts val="0"/>
                        </a:spcAft>
                      </a:pPr>
                      <a:r>
                        <a:rPr lang="en-US" sz="1200" kern="0" dirty="0">
                          <a:solidFill>
                            <a:srgbClr val="FF0000"/>
                          </a:solidFill>
                        </a:rPr>
                        <a:t>35078</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tcPr>
                </a:tc>
                <a:tc>
                  <a:txBody>
                    <a:bodyPr/>
                    <a:lstStyle/>
                    <a:p>
                      <a:pPr algn="ctr">
                        <a:spcAft>
                          <a:spcPts val="0"/>
                        </a:spcAft>
                      </a:pPr>
                      <a:r>
                        <a:rPr lang="en-US" sz="1200" kern="0" dirty="0">
                          <a:solidFill>
                            <a:srgbClr val="FF0000"/>
                          </a:solidFill>
                        </a:rPr>
                        <a:t>20920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19375</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9937</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tcPr>
                </a:tc>
                <a:tc>
                  <a:txBody>
                    <a:bodyPr/>
                    <a:lstStyle/>
                    <a:p>
                      <a:pPr algn="ctr">
                        <a:spcAft>
                          <a:spcPts val="0"/>
                        </a:spcAft>
                      </a:pPr>
                      <a:r>
                        <a:rPr lang="en-US" sz="1400" kern="100" dirty="0">
                          <a:solidFill>
                            <a:srgbClr val="FF0000"/>
                          </a:solidFill>
                        </a:rPr>
                        <a:t>1.68 </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tcPr>
                </a:tc>
                <a:tc>
                  <a:txBody>
                    <a:bodyPr/>
                    <a:lstStyle/>
                    <a:p>
                      <a:pPr algn="ctr">
                        <a:spcAft>
                          <a:spcPts val="0"/>
                        </a:spcAft>
                      </a:pPr>
                      <a:r>
                        <a:rPr lang="en-US" sz="1400" kern="100" dirty="0">
                          <a:solidFill>
                            <a:srgbClr val="FF0000"/>
                          </a:solidFill>
                        </a:rPr>
                        <a:t>2.11 </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r>
              <a:tr h="312920">
                <a:tc>
                  <a:txBody>
                    <a:bodyPr/>
                    <a:lstStyle/>
                    <a:p>
                      <a:pPr algn="ctr">
                        <a:spcAft>
                          <a:spcPts val="0"/>
                        </a:spcAft>
                      </a:pPr>
                      <a:r>
                        <a:rPr lang="en-US" sz="1200" kern="0">
                          <a:solidFill>
                            <a:srgbClr val="FF0000"/>
                          </a:solidFill>
                        </a:rPr>
                        <a:t>6</a:t>
                      </a:r>
                      <a:endParaRPr lang="zh-CN" sz="1600" kern="10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a:solidFill>
                            <a:srgbClr val="FF0000"/>
                          </a:solidFill>
                        </a:rPr>
                        <a:t>60</a:t>
                      </a:r>
                      <a:endParaRPr lang="zh-CN" sz="1600" kern="10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a:solidFill>
                            <a:srgbClr val="FF0000"/>
                          </a:solidFill>
                        </a:rPr>
                        <a:t>11+1</a:t>
                      </a:r>
                      <a:endParaRPr lang="zh-CN" sz="1600" kern="10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11+1</a:t>
                      </a:r>
                      <a:endParaRPr lang="zh-CN" sz="1600" kern="100" dirty="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tcPr>
                </a:tc>
                <a:tc>
                  <a:txBody>
                    <a:bodyPr/>
                    <a:lstStyle/>
                    <a:p>
                      <a:pPr algn="ctr">
                        <a:spcAft>
                          <a:spcPts val="0"/>
                        </a:spcAft>
                      </a:pPr>
                      <a:r>
                        <a:rPr lang="en-US" sz="1200" kern="0" dirty="0">
                          <a:solidFill>
                            <a:srgbClr val="FF0000"/>
                          </a:solidFill>
                        </a:rPr>
                        <a:t>39344</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dirty="0">
                          <a:solidFill>
                            <a:srgbClr val="FF0000"/>
                          </a:solidFill>
                        </a:rPr>
                        <a:t>22565</a:t>
                      </a:r>
                      <a:endParaRPr lang="zh-CN" sz="1600" kern="100" dirty="0">
                        <a:solidFill>
                          <a:srgbClr val="FF0000"/>
                        </a:solidFill>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a:solidFill>
                            <a:srgbClr val="FF0000"/>
                          </a:solidFill>
                        </a:rPr>
                        <a:t>19718</a:t>
                      </a:r>
                      <a:endParaRPr lang="zh-CN" sz="1600" kern="100">
                        <a:solidFill>
                          <a:srgbClr val="FF0000"/>
                        </a:solidFill>
                        <a:latin typeface="Calibri"/>
                        <a:ea typeface="宋体"/>
                        <a:cs typeface="Times New Roman"/>
                      </a:endParaRPr>
                    </a:p>
                  </a:txBody>
                  <a:tcPr marL="68568" marR="68568" marT="0" marB="0" anchor="ct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200" kern="0">
                          <a:solidFill>
                            <a:srgbClr val="FF0000"/>
                          </a:solidFill>
                        </a:rPr>
                        <a:t>9718</a:t>
                      </a:r>
                      <a:endParaRPr lang="zh-CN" sz="1600" kern="100">
                        <a:solidFill>
                          <a:srgbClr val="FF0000"/>
                        </a:solidFill>
                        <a:latin typeface="Calibri"/>
                        <a:ea typeface="宋体"/>
                        <a:cs typeface="Times New Roman"/>
                      </a:endParaRPr>
                    </a:p>
                  </a:txBody>
                  <a:tcPr marL="68568" marR="68568" marT="0" marB="0" anchor="ctr">
                    <a:lnR w="38100" cap="flat" cmpd="sng" algn="ctr">
                      <a:solidFill>
                        <a:srgbClr val="00B050"/>
                      </a:solidFill>
                      <a:prstDash val="solid"/>
                      <a:round/>
                      <a:headEnd type="none" w="med" len="med"/>
                      <a:tailEnd type="none" w="med" len="med"/>
                    </a:lnR>
                    <a:lnB w="38100" cap="flat" cmpd="sng" algn="ctr">
                      <a:solidFill>
                        <a:srgbClr val="00B050"/>
                      </a:solidFill>
                      <a:prstDash val="solid"/>
                      <a:round/>
                      <a:headEnd type="none" w="med" len="med"/>
                      <a:tailEnd type="none" w="med" len="med"/>
                    </a:lnB>
                  </a:tcPr>
                </a:tc>
                <a:tc>
                  <a:txBody>
                    <a:bodyPr/>
                    <a:lstStyle/>
                    <a:p>
                      <a:pPr algn="ctr">
                        <a:spcAft>
                          <a:spcPts val="0"/>
                        </a:spcAft>
                      </a:pPr>
                      <a:r>
                        <a:rPr lang="en-US" sz="1400" kern="100" dirty="0">
                          <a:solidFill>
                            <a:srgbClr val="FF0000"/>
                          </a:solidFill>
                        </a:rPr>
                        <a:t>1.74 </a:t>
                      </a:r>
                      <a:endParaRPr lang="zh-CN" sz="1600" kern="100" dirty="0">
                        <a:solidFill>
                          <a:srgbClr val="FF0000"/>
                        </a:solidFill>
                        <a:latin typeface="Calibri"/>
                        <a:ea typeface="宋体"/>
                        <a:cs typeface="Times New Roman"/>
                      </a:endParaRPr>
                    </a:p>
                  </a:txBody>
                  <a:tcPr marL="68568" marR="68568" marT="0" marB="0" anchor="ctr">
                    <a:lnL w="38100" cap="flat" cmpd="sng" algn="ctr">
                      <a:solidFill>
                        <a:srgbClr val="00B050"/>
                      </a:solidFill>
                      <a:prstDash val="solid"/>
                      <a:round/>
                      <a:headEnd type="none" w="med" len="med"/>
                      <a:tailEnd type="none" w="med" len="med"/>
                    </a:lnL>
                  </a:tcPr>
                </a:tc>
                <a:tc>
                  <a:txBody>
                    <a:bodyPr/>
                    <a:lstStyle/>
                    <a:p>
                      <a:pPr algn="ctr">
                        <a:spcAft>
                          <a:spcPts val="0"/>
                        </a:spcAft>
                      </a:pPr>
                      <a:r>
                        <a:rPr lang="en-US" sz="1400" kern="100">
                          <a:solidFill>
                            <a:srgbClr val="FF0000"/>
                          </a:solidFill>
                        </a:rPr>
                        <a:t>2.32 </a:t>
                      </a:r>
                      <a:endParaRPr lang="zh-CN" sz="1600" kern="10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a:solidFill>
                            <a:srgbClr val="FF0000"/>
                          </a:solidFill>
                        </a:rPr>
                        <a:t>0</a:t>
                      </a:r>
                      <a:endParaRPr lang="zh-CN" sz="1600" kern="100" dirty="0">
                        <a:solidFill>
                          <a:srgbClr val="FF0000"/>
                        </a:solidFill>
                        <a:latin typeface="Calibri"/>
                        <a:ea typeface="宋体"/>
                        <a:cs typeface="Times New Roman"/>
                      </a:endParaRPr>
                    </a:p>
                  </a:txBody>
                  <a:tcPr marL="68568" marR="68568" marT="0" marB="0" anchor="ctr"/>
                </a:tc>
                <a:tc>
                  <a:txBody>
                    <a:bodyPr/>
                    <a:lstStyle/>
                    <a:p>
                      <a:pPr algn="ctr">
                        <a:spcAft>
                          <a:spcPts val="0"/>
                        </a:spcAft>
                      </a:pPr>
                      <a:r>
                        <a:rPr lang="en-US" sz="1200" kern="0" dirty="0" smtClean="0">
                          <a:solidFill>
                            <a:srgbClr val="FF0000"/>
                          </a:solidFill>
                        </a:rPr>
                        <a:t>6</a:t>
                      </a:r>
                      <a:endParaRPr lang="zh-CN" sz="1600" kern="100" dirty="0">
                        <a:solidFill>
                          <a:srgbClr val="FF0000"/>
                        </a:solidFill>
                        <a:latin typeface="Calibri"/>
                        <a:ea typeface="宋体"/>
                        <a:cs typeface="Times New Roman"/>
                      </a:endParaRPr>
                    </a:p>
                  </a:txBody>
                  <a:tcPr marL="68568" marR="68568" marT="0" marB="0" anchor="ctr"/>
                </a:tc>
              </a:tr>
              <a:tr h="312920">
                <a:tc>
                  <a:txBody>
                    <a:bodyPr/>
                    <a:lstStyle/>
                    <a:p>
                      <a:pPr algn="ctr" fontAlgn="ctr"/>
                      <a:r>
                        <a:rPr lang="en-US" altLang="zh-CN" sz="1100" b="1" i="0" u="none" strike="noStrike" dirty="0">
                          <a:solidFill>
                            <a:srgbClr val="3F3F3F"/>
                          </a:solidFill>
                          <a:latin typeface="宋体"/>
                        </a:rPr>
                        <a:t>7</a:t>
                      </a:r>
                    </a:p>
                  </a:txBody>
                  <a:tcPr marL="9525" marR="9525" marT="9525" marB="0" anchor="ctr"/>
                </a:tc>
                <a:tc>
                  <a:txBody>
                    <a:bodyPr/>
                    <a:lstStyle/>
                    <a:p>
                      <a:pPr algn="ctr" fontAlgn="ctr"/>
                      <a:r>
                        <a:rPr lang="en-US" altLang="zh-CN" sz="1100" b="1" i="0" u="none" strike="noStrike">
                          <a:solidFill>
                            <a:srgbClr val="3F3F3F"/>
                          </a:solidFill>
                          <a:latin typeface="宋体"/>
                        </a:rPr>
                        <a:t>90</a:t>
                      </a:r>
                    </a:p>
                  </a:txBody>
                  <a:tcPr marL="9525" marR="9525" marT="9525" marB="0" anchor="ctr"/>
                </a:tc>
                <a:tc>
                  <a:txBody>
                    <a:bodyPr/>
                    <a:lstStyle/>
                    <a:p>
                      <a:pPr algn="ctr" fontAlgn="ctr"/>
                      <a:r>
                        <a:rPr lang="en-US" altLang="zh-CN" sz="1100" b="1" i="0" u="none" strike="noStrike">
                          <a:solidFill>
                            <a:srgbClr val="FF0000"/>
                          </a:solidFill>
                          <a:latin typeface="宋体"/>
                        </a:rPr>
                        <a:t>15+1</a:t>
                      </a:r>
                    </a:p>
                  </a:txBody>
                  <a:tcPr marL="9525" marR="9525" marT="9525" marB="0" anchor="ctr"/>
                </a:tc>
                <a:tc>
                  <a:txBody>
                    <a:bodyPr/>
                    <a:lstStyle/>
                    <a:p>
                      <a:pPr algn="ctr" fontAlgn="ctr"/>
                      <a:r>
                        <a:rPr lang="en-US" altLang="zh-CN" sz="1100" b="1" i="0" u="none" strike="noStrike">
                          <a:solidFill>
                            <a:srgbClr val="FF0000"/>
                          </a:solidFill>
                          <a:latin typeface="宋体"/>
                        </a:rPr>
                        <a:t>15+1</a:t>
                      </a:r>
                    </a:p>
                  </a:txBody>
                  <a:tcPr marL="9525" marR="9525" marT="9525" marB="0" anchor="ctr"/>
                </a:tc>
                <a:tc>
                  <a:txBody>
                    <a:bodyPr/>
                    <a:lstStyle/>
                    <a:p>
                      <a:pPr algn="ctr" fontAlgn="ctr"/>
                      <a:r>
                        <a:rPr lang="zh-CN" altLang="en-US" sz="1100" b="1" i="0" u="none" strike="noStrike">
                          <a:solidFill>
                            <a:srgbClr val="3F3F3F"/>
                          </a:solidFill>
                          <a:latin typeface="宋体"/>
                        </a:rPr>
                        <a:t>　</a:t>
                      </a:r>
                    </a:p>
                  </a:txBody>
                  <a:tcPr marL="9525" marR="9525" marT="9525" marB="0" anchor="ctr">
                    <a:lnT w="38100" cap="flat" cmpd="sng" algn="ctr">
                      <a:solidFill>
                        <a:srgbClr val="00B050"/>
                      </a:solidFill>
                      <a:prstDash val="solid"/>
                      <a:round/>
                      <a:headEnd type="none" w="med" len="med"/>
                      <a:tailEnd type="none" w="med" len="med"/>
                    </a:lnT>
                  </a:tcPr>
                </a:tc>
                <a:tc>
                  <a:txBody>
                    <a:bodyPr/>
                    <a:lstStyle/>
                    <a:p>
                      <a:pPr algn="ctr" fontAlgn="ctr"/>
                      <a:r>
                        <a:rPr lang="zh-CN" altLang="en-US" sz="1100" b="1" i="0" u="none" strike="noStrike">
                          <a:solidFill>
                            <a:srgbClr val="3F3F3F"/>
                          </a:solidFill>
                          <a:latin typeface="宋体"/>
                        </a:rPr>
                        <a:t>　</a:t>
                      </a:r>
                    </a:p>
                  </a:txBody>
                  <a:tcPr marL="9525" marR="9525" marT="9525" marB="0" anchor="ctr">
                    <a:lnT w="38100" cap="flat" cmpd="sng" algn="ctr">
                      <a:solidFill>
                        <a:srgbClr val="00B050"/>
                      </a:solidFill>
                      <a:prstDash val="solid"/>
                      <a:round/>
                      <a:headEnd type="none" w="med" len="med"/>
                      <a:tailEnd type="none" w="med" len="med"/>
                    </a:lnT>
                  </a:tcPr>
                </a:tc>
                <a:tc>
                  <a:txBody>
                    <a:bodyPr/>
                    <a:lstStyle/>
                    <a:p>
                      <a:pPr algn="ctr" fontAlgn="ctr"/>
                      <a:r>
                        <a:rPr lang="zh-CN" altLang="en-US" sz="1100" b="1" i="0" u="none" strike="noStrike">
                          <a:solidFill>
                            <a:srgbClr val="3F3F3F"/>
                          </a:solidFill>
                          <a:latin typeface="宋体"/>
                        </a:rPr>
                        <a:t>　</a:t>
                      </a:r>
                    </a:p>
                  </a:txBody>
                  <a:tcPr marL="9525" marR="9525" marT="9525" marB="0" anchor="ctr">
                    <a:lnT w="38100" cap="flat" cmpd="sng" algn="ctr">
                      <a:solidFill>
                        <a:srgbClr val="00B050"/>
                      </a:solidFill>
                      <a:prstDash val="solid"/>
                      <a:round/>
                      <a:headEnd type="none" w="med" len="med"/>
                      <a:tailEnd type="none" w="med" len="med"/>
                    </a:lnT>
                  </a:tcPr>
                </a:tc>
                <a:tc>
                  <a:txBody>
                    <a:bodyPr/>
                    <a:lstStyle/>
                    <a:p>
                      <a:pPr algn="ctr" fontAlgn="ctr"/>
                      <a:r>
                        <a:rPr lang="zh-CN" altLang="en-US" sz="1100" b="1" i="0" u="none" strike="noStrike">
                          <a:solidFill>
                            <a:srgbClr val="3F3F3F"/>
                          </a:solidFill>
                          <a:latin typeface="宋体"/>
                        </a:rPr>
                        <a:t>　</a:t>
                      </a:r>
                    </a:p>
                  </a:txBody>
                  <a:tcPr marL="9525" marR="9525" marT="9525" marB="0" anchor="ctr">
                    <a:lnT w="38100" cap="flat" cmpd="sng" algn="ctr">
                      <a:solidFill>
                        <a:srgbClr val="00B050"/>
                      </a:solidFill>
                      <a:prstDash val="solid"/>
                      <a:round/>
                      <a:headEnd type="none" w="med" len="med"/>
                      <a:tailEnd type="none" w="med" len="med"/>
                    </a:lnT>
                  </a:tcPr>
                </a:tc>
                <a:tc>
                  <a:txBody>
                    <a:bodyPr/>
                    <a:lstStyle/>
                    <a:p>
                      <a:pPr algn="ctr" fontAlgn="ct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en-US" altLang="zh-CN" sz="1100" b="1" i="0" u="none" strike="noStrike" dirty="0" smtClean="0">
                          <a:solidFill>
                            <a:srgbClr val="3F3F3F"/>
                          </a:solidFill>
                          <a:latin typeface="宋体"/>
                        </a:rPr>
                        <a:t>0</a:t>
                      </a: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en-US" altLang="zh-CN" sz="1100" b="1" i="0" u="none" strike="noStrike" dirty="0">
                          <a:solidFill>
                            <a:srgbClr val="3F3F3F"/>
                          </a:solidFill>
                          <a:latin typeface="宋体"/>
                        </a:rPr>
                        <a:t>0</a:t>
                      </a:r>
                    </a:p>
                  </a:txBody>
                  <a:tcPr marL="9525" marR="9525" marT="9525" marB="0" anchor="ctr"/>
                </a:tc>
              </a:tr>
              <a:tr h="312920">
                <a:tc>
                  <a:txBody>
                    <a:bodyPr/>
                    <a:lstStyle/>
                    <a:p>
                      <a:pPr algn="ctr" fontAlgn="ctr"/>
                      <a:r>
                        <a:rPr lang="en-US" altLang="zh-CN" sz="1100" b="1" i="0" u="none" strike="noStrike">
                          <a:solidFill>
                            <a:srgbClr val="000000"/>
                          </a:solidFill>
                          <a:latin typeface="宋体"/>
                        </a:rPr>
                        <a:t>8</a:t>
                      </a:r>
                    </a:p>
                  </a:txBody>
                  <a:tcPr marL="9525" marR="9525" marT="9525" marB="0" anchor="ctr"/>
                </a:tc>
                <a:tc>
                  <a:txBody>
                    <a:bodyPr/>
                    <a:lstStyle/>
                    <a:p>
                      <a:pPr algn="ctr" fontAlgn="ctr"/>
                      <a:r>
                        <a:rPr lang="en-US" altLang="zh-CN" sz="1100" b="1" i="0" u="none" strike="noStrike">
                          <a:solidFill>
                            <a:srgbClr val="3F3F3F"/>
                          </a:solidFill>
                          <a:latin typeface="宋体"/>
                        </a:rPr>
                        <a:t>100</a:t>
                      </a:r>
                    </a:p>
                  </a:txBody>
                  <a:tcPr marL="9525" marR="9525" marT="9525" marB="0" anchor="ctr"/>
                </a:tc>
                <a:tc>
                  <a:txBody>
                    <a:bodyPr/>
                    <a:lstStyle/>
                    <a:p>
                      <a:pPr algn="ctr" fontAlgn="ctr"/>
                      <a:r>
                        <a:rPr lang="en-US" altLang="zh-CN" sz="1100" b="1" i="0" u="none" strike="noStrike">
                          <a:solidFill>
                            <a:srgbClr val="FF0000"/>
                          </a:solidFill>
                          <a:latin typeface="宋体"/>
                        </a:rPr>
                        <a:t>15+1</a:t>
                      </a:r>
                    </a:p>
                  </a:txBody>
                  <a:tcPr marL="9525" marR="9525" marT="9525" marB="0" anchor="ctr"/>
                </a:tc>
                <a:tc>
                  <a:txBody>
                    <a:bodyPr/>
                    <a:lstStyle/>
                    <a:p>
                      <a:pPr algn="ctr" fontAlgn="ctr"/>
                      <a:r>
                        <a:rPr lang="en-US" altLang="zh-CN" sz="1100" b="1" i="0" u="none" strike="noStrike">
                          <a:solidFill>
                            <a:srgbClr val="FF0000"/>
                          </a:solidFill>
                          <a:latin typeface="宋体"/>
                        </a:rPr>
                        <a:t>15+1</a:t>
                      </a:r>
                    </a:p>
                  </a:txBody>
                  <a:tcPr marL="9525" marR="9525" marT="9525" marB="0" anchor="ctr"/>
                </a:tc>
                <a:tc>
                  <a:txBody>
                    <a:bodyPr/>
                    <a:lstStyle/>
                    <a:p>
                      <a:pPr algn="ctr" fontAlgn="ctr"/>
                      <a:r>
                        <a:rPr lang="en-US" altLang="zh-CN" sz="1100" b="1" i="0" u="none" strike="noStrike">
                          <a:solidFill>
                            <a:srgbClr val="3F3F3F"/>
                          </a:solidFill>
                          <a:latin typeface="宋体"/>
                        </a:rPr>
                        <a:t>62578</a:t>
                      </a:r>
                    </a:p>
                  </a:txBody>
                  <a:tcPr marL="9525" marR="9525" marT="9525" marB="0" anchor="ctr"/>
                </a:tc>
                <a:tc>
                  <a:txBody>
                    <a:bodyPr/>
                    <a:lstStyle/>
                    <a:p>
                      <a:pPr algn="ctr" fontAlgn="ctr"/>
                      <a:r>
                        <a:rPr lang="en-US" altLang="zh-CN" sz="1100" b="1" i="0" u="none" strike="noStrike">
                          <a:solidFill>
                            <a:srgbClr val="3F3F3F"/>
                          </a:solidFill>
                          <a:latin typeface="宋体"/>
                        </a:rPr>
                        <a:t>34944</a:t>
                      </a:r>
                    </a:p>
                  </a:txBody>
                  <a:tcPr marL="9525" marR="9525" marT="9525" marB="0" anchor="ctr"/>
                </a:tc>
                <a:tc>
                  <a:txBody>
                    <a:bodyPr/>
                    <a:lstStyle/>
                    <a:p>
                      <a:pPr algn="ctr" fontAlgn="ctr"/>
                      <a:r>
                        <a:rPr lang="en-US" altLang="zh-CN" sz="1100" b="1" i="0" u="none" strike="noStrike">
                          <a:solidFill>
                            <a:srgbClr val="3F3F3F"/>
                          </a:solidFill>
                          <a:latin typeface="宋体"/>
                        </a:rPr>
                        <a:t>37375</a:t>
                      </a:r>
                    </a:p>
                  </a:txBody>
                  <a:tcPr marL="9525" marR="9525" marT="9525" marB="0" anchor="ctr"/>
                </a:tc>
                <a:tc>
                  <a:txBody>
                    <a:bodyPr/>
                    <a:lstStyle/>
                    <a:p>
                      <a:pPr algn="ctr" fontAlgn="ctr"/>
                      <a:r>
                        <a:rPr lang="en-US" altLang="zh-CN" sz="1100" b="1" i="0" u="none" strike="noStrike">
                          <a:solidFill>
                            <a:srgbClr val="3F3F3F"/>
                          </a:solidFill>
                          <a:latin typeface="宋体"/>
                        </a:rPr>
                        <a:t>18869</a:t>
                      </a:r>
                    </a:p>
                  </a:txBody>
                  <a:tcPr marL="9525" marR="9525" marT="9525" marB="0" anchor="ctr"/>
                </a:tc>
                <a:tc>
                  <a:txBody>
                    <a:bodyPr/>
                    <a:lstStyle/>
                    <a:p>
                      <a:pPr algn="ctr" fontAlgn="ctr"/>
                      <a:r>
                        <a:rPr lang="en-US" altLang="zh-CN" sz="1100" b="1" i="0" u="none" strike="noStrike" dirty="0" smtClean="0">
                          <a:solidFill>
                            <a:srgbClr val="3F3F3F"/>
                          </a:solidFill>
                          <a:latin typeface="宋体"/>
                        </a:rPr>
                        <a:t>-</a:t>
                      </a:r>
                      <a:endParaRPr lang="en-US" altLang="zh-CN" sz="1100" b="1" i="0" u="none" strike="noStrike" dirty="0">
                        <a:solidFill>
                          <a:srgbClr val="3F3F3F"/>
                        </a:solidFill>
                        <a:latin typeface="宋体"/>
                      </a:endParaRPr>
                    </a:p>
                  </a:txBody>
                  <a:tcPr marL="9525" marR="9525" marT="9525" marB="0" anchor="ctr"/>
                </a:tc>
                <a:tc>
                  <a:txBody>
                    <a:bodyPr/>
                    <a:lstStyle/>
                    <a:p>
                      <a:pPr algn="ctr" fontAlgn="ctr"/>
                      <a:r>
                        <a:rPr lang="en-US" altLang="zh-CN" sz="1100" b="1" i="0" u="none" strike="noStrike" dirty="0" smtClean="0">
                          <a:solidFill>
                            <a:srgbClr val="3F3F3F"/>
                          </a:solidFill>
                          <a:latin typeface="宋体"/>
                        </a:rPr>
                        <a:t>-</a:t>
                      </a:r>
                      <a:endParaRPr lang="en-US" altLang="zh-CN" sz="1100" b="1" i="0" u="none" strike="noStrike" dirty="0">
                        <a:solidFill>
                          <a:srgbClr val="3F3F3F"/>
                        </a:solidFill>
                        <a:latin typeface="宋体"/>
                      </a:endParaRPr>
                    </a:p>
                  </a:txBody>
                  <a:tcPr marL="9525" marR="9525" marT="9525" marB="0" anchor="ctr"/>
                </a:tc>
                <a:tc>
                  <a:txBody>
                    <a:bodyPr/>
                    <a:lstStyle/>
                    <a:p>
                      <a:pPr algn="ctr" fontAlgn="ctr"/>
                      <a:r>
                        <a:rPr lang="en-US" altLang="zh-CN" sz="1100" b="1" i="0" u="none" strike="noStrike" dirty="0">
                          <a:solidFill>
                            <a:srgbClr val="3F3F3F"/>
                          </a:solidFill>
                          <a:latin typeface="宋体"/>
                        </a:rPr>
                        <a:t>0</a:t>
                      </a:r>
                    </a:p>
                  </a:txBody>
                  <a:tcPr marL="9525" marR="9525" marT="9525" marB="0" anchor="ctr"/>
                </a:tc>
                <a:tc>
                  <a:txBody>
                    <a:bodyPr/>
                    <a:lstStyle/>
                    <a:p>
                      <a:pPr algn="ctr" fontAlgn="ctr"/>
                      <a:r>
                        <a:rPr lang="en-US" altLang="zh-CN" sz="1100" b="1" i="0" u="none" strike="noStrike" dirty="0">
                          <a:solidFill>
                            <a:srgbClr val="3F3F3F"/>
                          </a:solidFill>
                          <a:latin typeface="宋体"/>
                        </a:rPr>
                        <a:t>5</a:t>
                      </a:r>
                    </a:p>
                  </a:txBody>
                  <a:tcPr marL="9525" marR="9525" marT="9525" marB="0" anchor="ctr"/>
                </a:tc>
              </a:tr>
              <a:tr h="312920">
                <a:tc>
                  <a:txBody>
                    <a:bodyPr/>
                    <a:lstStyle/>
                    <a:p>
                      <a:pPr algn="ctr" fontAlgn="ctr"/>
                      <a:r>
                        <a:rPr lang="en-US" altLang="zh-CN" sz="1100" b="1" i="0" u="none" strike="noStrike" dirty="0">
                          <a:solidFill>
                            <a:srgbClr val="3F3F3F"/>
                          </a:solidFill>
                          <a:latin typeface="宋体"/>
                        </a:rPr>
                        <a:t>9</a:t>
                      </a:r>
                    </a:p>
                  </a:txBody>
                  <a:tcPr marL="9525" marR="9525" marT="9525" marB="0" anchor="ctr"/>
                </a:tc>
                <a:tc>
                  <a:txBody>
                    <a:bodyPr/>
                    <a:lstStyle/>
                    <a:p>
                      <a:pPr algn="ctr" fontAlgn="ctr"/>
                      <a:r>
                        <a:rPr lang="en-US" altLang="zh-CN" sz="1100" b="1" i="0" u="none" strike="noStrike">
                          <a:solidFill>
                            <a:srgbClr val="3F3F3F"/>
                          </a:solidFill>
                          <a:latin typeface="宋体"/>
                        </a:rPr>
                        <a:t>150</a:t>
                      </a:r>
                    </a:p>
                  </a:txBody>
                  <a:tcPr marL="9525" marR="9525" marT="9525" marB="0" anchor="ctr"/>
                </a:tc>
                <a:tc>
                  <a:txBody>
                    <a:bodyPr/>
                    <a:lstStyle/>
                    <a:p>
                      <a:pPr algn="ctr" fontAlgn="ctr"/>
                      <a:r>
                        <a:rPr lang="en-US" altLang="zh-CN" sz="1100" b="1" i="0" u="none" strike="noStrike">
                          <a:solidFill>
                            <a:srgbClr val="FF0000"/>
                          </a:solidFill>
                          <a:latin typeface="宋体"/>
                        </a:rPr>
                        <a:t>15+1</a:t>
                      </a:r>
                    </a:p>
                  </a:txBody>
                  <a:tcPr marL="9525" marR="9525" marT="9525" marB="0" anchor="ctr"/>
                </a:tc>
                <a:tc>
                  <a:txBody>
                    <a:bodyPr/>
                    <a:lstStyle/>
                    <a:p>
                      <a:pPr algn="ctr" fontAlgn="ctr"/>
                      <a:r>
                        <a:rPr lang="en-US" altLang="zh-CN" sz="1100" b="1" i="0" u="none" strike="noStrike">
                          <a:solidFill>
                            <a:srgbClr val="FF0000"/>
                          </a:solidFill>
                          <a:latin typeface="宋体"/>
                        </a:rPr>
                        <a:t>15+1</a:t>
                      </a:r>
                    </a:p>
                  </a:txBody>
                  <a:tcPr marL="9525" marR="9525" marT="9525" marB="0" anchor="ctr"/>
                </a:tc>
                <a:tc>
                  <a:txBody>
                    <a:bodyPr/>
                    <a:lstStyle/>
                    <a:p>
                      <a:pPr algn="ctr" fontAlgn="ctr"/>
                      <a:r>
                        <a:rPr lang="zh-CN" altLang="en-US" sz="1100" b="1" i="0" u="none" strike="noStrike">
                          <a:solidFill>
                            <a:srgbClr val="3F3F3F"/>
                          </a:solidFill>
                          <a:latin typeface="宋体"/>
                        </a:rPr>
                        <a:t>　</a:t>
                      </a:r>
                    </a:p>
                  </a:txBody>
                  <a:tcPr marL="9525" marR="9525" marT="9525" marB="0" anchor="ctr"/>
                </a:tc>
                <a:tc>
                  <a:txBody>
                    <a:bodyPr/>
                    <a:lstStyle/>
                    <a:p>
                      <a:pPr algn="ctr" fontAlgn="ct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zh-CN" altLang="en-US" sz="1100" b="1" i="0" u="none" strike="noStrike">
                          <a:solidFill>
                            <a:srgbClr val="3F3F3F"/>
                          </a:solidFill>
                          <a:latin typeface="宋体"/>
                        </a:rPr>
                        <a:t>　</a:t>
                      </a:r>
                    </a:p>
                  </a:txBody>
                  <a:tcPr marL="9525" marR="9525" marT="9525" marB="0" anchor="ctr"/>
                </a:tc>
                <a:tc>
                  <a:txBody>
                    <a:bodyPr/>
                    <a:lstStyle/>
                    <a:p>
                      <a:pPr algn="ctr" fontAlgn="ct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en-US" altLang="zh-CN" sz="1100" b="1" i="0" u="none" strike="noStrike" dirty="0" smtClean="0">
                          <a:solidFill>
                            <a:srgbClr val="3F3F3F"/>
                          </a:solidFill>
                          <a:latin typeface="宋体"/>
                        </a:rPr>
                        <a:t>-</a:t>
                      </a: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en-US" altLang="zh-CN" sz="1100" b="1" i="0" u="none" strike="noStrike" dirty="0" smtClean="0">
                          <a:solidFill>
                            <a:srgbClr val="3F3F3F"/>
                          </a:solidFill>
                          <a:latin typeface="宋体"/>
                        </a:rPr>
                        <a:t>-</a:t>
                      </a:r>
                      <a:r>
                        <a:rPr lang="zh-CN" altLang="en-US" sz="1100" b="1" i="0" u="none" strike="noStrike" dirty="0">
                          <a:solidFill>
                            <a:srgbClr val="3F3F3F"/>
                          </a:solidFill>
                          <a:latin typeface="宋体"/>
                        </a:rPr>
                        <a:t>　</a:t>
                      </a:r>
                    </a:p>
                  </a:txBody>
                  <a:tcPr marL="9525" marR="9525" marT="9525" marB="0" anchor="ctr"/>
                </a:tc>
                <a:tc>
                  <a:txBody>
                    <a:bodyPr/>
                    <a:lstStyle/>
                    <a:p>
                      <a:pPr algn="ctr" fontAlgn="ctr"/>
                      <a:r>
                        <a:rPr lang="en-US" altLang="zh-CN" sz="1100" b="1" i="0" u="none" strike="noStrike" dirty="0">
                          <a:solidFill>
                            <a:srgbClr val="3F3F3F"/>
                          </a:solidFill>
                          <a:latin typeface="宋体"/>
                        </a:rPr>
                        <a:t>0</a:t>
                      </a:r>
                    </a:p>
                  </a:txBody>
                  <a:tcPr marL="9525" marR="9525" marT="9525" marB="0" anchor="ctr"/>
                </a:tc>
                <a:tc>
                  <a:txBody>
                    <a:bodyPr/>
                    <a:lstStyle/>
                    <a:p>
                      <a:pPr algn="ctr" fontAlgn="ctr"/>
                      <a:r>
                        <a:rPr lang="en-US" altLang="zh-CN" sz="1100" b="1" i="0" u="none" strike="noStrike" dirty="0">
                          <a:solidFill>
                            <a:srgbClr val="3F3F3F"/>
                          </a:solidFill>
                          <a:latin typeface="宋体"/>
                        </a:rPr>
                        <a:t>45</a:t>
                      </a:r>
                    </a:p>
                  </a:txBody>
                  <a:tcPr marL="9525" marR="9525" marT="9525" marB="0" anchor="ctr"/>
                </a:tc>
              </a:tr>
            </a:tbl>
          </a:graphicData>
        </a:graphic>
      </p:graphicFrame>
      <p:sp>
        <p:nvSpPr>
          <p:cNvPr id="6" name="TextBox 5"/>
          <p:cNvSpPr txBox="1"/>
          <p:nvPr/>
        </p:nvSpPr>
        <p:spPr>
          <a:xfrm>
            <a:off x="71406" y="6396335"/>
            <a:ext cx="7715304" cy="461665"/>
          </a:xfrm>
          <a:prstGeom prst="rect">
            <a:avLst/>
          </a:prstGeom>
          <a:noFill/>
        </p:spPr>
        <p:txBody>
          <a:bodyPr wrap="square" rtlCol="0">
            <a:spAutoFit/>
          </a:bodyPr>
          <a:lstStyle/>
          <a:p>
            <a:r>
              <a:rPr lang="zh-CN" altLang="en-US" sz="1200" b="1" dirty="0" smtClean="0">
                <a:solidFill>
                  <a:srgbClr val="FF0000"/>
                </a:solidFill>
              </a:rPr>
              <a:t>注：</a:t>
            </a:r>
            <a:r>
              <a:rPr lang="en-US" altLang="zh-CN" sz="1200" dirty="0" smtClean="0"/>
              <a:t>1 C-1T</a:t>
            </a:r>
            <a:r>
              <a:rPr lang="zh-CN" altLang="en-US" sz="1200" dirty="0" smtClean="0"/>
              <a:t>：</a:t>
            </a:r>
            <a:r>
              <a:rPr lang="en-US" altLang="zh-CN" sz="1200" dirty="0" smtClean="0"/>
              <a:t>server</a:t>
            </a:r>
            <a:r>
              <a:rPr lang="zh-CN" altLang="en-US" sz="1200" dirty="0" smtClean="0"/>
              <a:t>采用普通</a:t>
            </a:r>
            <a:r>
              <a:rPr lang="en-US" altLang="zh-CN" sz="1200" dirty="0" smtClean="0"/>
              <a:t>IO</a:t>
            </a:r>
            <a:r>
              <a:rPr lang="zh-CN" altLang="en-US" sz="1200" dirty="0" smtClean="0"/>
              <a:t>每一线程处理一个客户端的</a:t>
            </a:r>
            <a:r>
              <a:rPr lang="en-US" altLang="zh-CN" sz="1200" dirty="0" smtClean="0"/>
              <a:t>IO</a:t>
            </a:r>
            <a:r>
              <a:rPr lang="zh-CN" altLang="en-US" sz="1200" dirty="0" smtClean="0"/>
              <a:t>与业务逻辑</a:t>
            </a:r>
            <a:endParaRPr lang="en-US" altLang="zh-CN" sz="1200" dirty="0" smtClean="0"/>
          </a:p>
          <a:p>
            <a:r>
              <a:rPr lang="en-US" altLang="zh-CN" sz="1200" dirty="0" smtClean="0"/>
              <a:t>          nC-1T</a:t>
            </a:r>
            <a:r>
              <a:rPr lang="zh-CN" altLang="en-US" sz="1200" dirty="0" smtClean="0"/>
              <a:t>：</a:t>
            </a:r>
            <a:r>
              <a:rPr lang="en-US" altLang="zh-CN" sz="1200" dirty="0" smtClean="0"/>
              <a:t>server</a:t>
            </a:r>
            <a:r>
              <a:rPr lang="zh-CN" altLang="en-US" sz="1200" dirty="0" smtClean="0"/>
              <a:t>采用</a:t>
            </a:r>
            <a:r>
              <a:rPr lang="en-US" altLang="zh-CN" sz="1200" dirty="0" smtClean="0"/>
              <a:t>NIO</a:t>
            </a:r>
            <a:r>
              <a:rPr lang="zh-CN" altLang="en-US" sz="1200" dirty="0" smtClean="0"/>
              <a:t>实现</a:t>
            </a:r>
            <a:r>
              <a:rPr lang="zh-CN" altLang="en-US" sz="1200" dirty="0" smtClean="0">
                <a:solidFill>
                  <a:srgbClr val="FF0000"/>
                </a:solidFill>
              </a:rPr>
              <a:t>一线程处理多客户端的响应和</a:t>
            </a:r>
            <a:r>
              <a:rPr lang="en-US" altLang="zh-CN" sz="1200" dirty="0" smtClean="0">
                <a:solidFill>
                  <a:srgbClr val="FF0000"/>
                </a:solidFill>
              </a:rPr>
              <a:t>IO</a:t>
            </a:r>
            <a:r>
              <a:rPr lang="zh-CN" altLang="en-US" sz="1200" dirty="0" smtClean="0"/>
              <a:t>，多线程处理非阻塞的业务逻辑部分</a:t>
            </a:r>
            <a:endParaRPr lang="zh-CN" altLang="en-US" sz="1200" dirty="0"/>
          </a:p>
        </p:txBody>
      </p:sp>
      <p:sp>
        <p:nvSpPr>
          <p:cNvPr id="8" name="TextBox 7"/>
          <p:cNvSpPr txBox="1"/>
          <p:nvPr/>
        </p:nvSpPr>
        <p:spPr>
          <a:xfrm>
            <a:off x="1000100" y="1214422"/>
            <a:ext cx="5857916" cy="400110"/>
          </a:xfrm>
          <a:prstGeom prst="rect">
            <a:avLst/>
          </a:prstGeom>
          <a:noFill/>
        </p:spPr>
        <p:txBody>
          <a:bodyPr wrap="square" rtlCol="0">
            <a:spAutoFit/>
          </a:bodyPr>
          <a:lstStyle/>
          <a:p>
            <a:r>
              <a:rPr lang="zh-CN" altLang="en-US" sz="2000" dirty="0" smtClean="0"/>
              <a:t>网络</a:t>
            </a:r>
            <a:r>
              <a:rPr lang="en-US" altLang="zh-CN" sz="2000" dirty="0" smtClean="0"/>
              <a:t>IO: </a:t>
            </a:r>
            <a:r>
              <a:rPr lang="zh-CN" altLang="en-US" sz="2000" dirty="0" smtClean="0"/>
              <a:t>标准</a:t>
            </a:r>
            <a:r>
              <a:rPr lang="en-US" altLang="zh-CN" sz="2000" dirty="0" smtClean="0"/>
              <a:t>IO</a:t>
            </a:r>
            <a:r>
              <a:rPr lang="zh-CN" altLang="en-US" sz="2000" dirty="0" smtClean="0"/>
              <a:t>与</a:t>
            </a:r>
            <a:r>
              <a:rPr lang="en-US" altLang="zh-CN" sz="2000" dirty="0" smtClean="0"/>
              <a:t>Reactor2</a:t>
            </a:r>
            <a:r>
              <a:rPr lang="zh-CN" altLang="en-US" sz="2000" dirty="0" smtClean="0"/>
              <a:t>模式实现性能对比</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285720" y="2285992"/>
            <a:ext cx="8516937" cy="4029075"/>
          </a:xfrm>
          <a:prstGeom prst="rect">
            <a:avLst/>
          </a:prstGeom>
          <a:noFill/>
          <a:ln w="9525">
            <a:noFill/>
            <a:miter lim="800000"/>
            <a:headEnd/>
            <a:tailEnd/>
          </a:ln>
          <a:effectLst/>
        </p:spPr>
      </p:pic>
      <p:sp>
        <p:nvSpPr>
          <p:cNvPr id="2" name="标题 1"/>
          <p:cNvSpPr>
            <a:spLocks noGrp="1"/>
          </p:cNvSpPr>
          <p:nvPr>
            <p:ph type="title"/>
          </p:nvPr>
        </p:nvSpPr>
        <p:spPr>
          <a:xfrm>
            <a:off x="428596" y="285728"/>
            <a:ext cx="8229600" cy="1143000"/>
          </a:xfrm>
        </p:spPr>
        <p:txBody>
          <a:bodyPr/>
          <a:lstStyle/>
          <a:p>
            <a:r>
              <a:rPr lang="zh-CN" altLang="en-US" dirty="0" smtClean="0"/>
              <a:t>性能测试</a:t>
            </a:r>
            <a:r>
              <a:rPr lang="en-US" altLang="zh-CN" dirty="0" smtClean="0"/>
              <a:t>-</a:t>
            </a:r>
            <a:r>
              <a:rPr lang="zh-CN" altLang="en-US" dirty="0" smtClean="0"/>
              <a:t>创建连接效率</a:t>
            </a:r>
            <a:endParaRPr lang="zh-CN" altLang="en-US" dirty="0"/>
          </a:p>
        </p:txBody>
      </p:sp>
      <p:sp>
        <p:nvSpPr>
          <p:cNvPr id="4" name="TextBox 3"/>
          <p:cNvSpPr txBox="1"/>
          <p:nvPr/>
        </p:nvSpPr>
        <p:spPr>
          <a:xfrm>
            <a:off x="357158" y="1714488"/>
            <a:ext cx="6786610" cy="369332"/>
          </a:xfrm>
          <a:prstGeom prst="rect">
            <a:avLst/>
          </a:prstGeom>
          <a:noFill/>
        </p:spPr>
        <p:txBody>
          <a:bodyPr wrap="square" rtlCol="0">
            <a:spAutoFit/>
          </a:bodyPr>
          <a:lstStyle/>
          <a:p>
            <a:r>
              <a:rPr lang="zh-CN" altLang="en-US" dirty="0" smtClean="0"/>
              <a:t>无间隔发送请求，从服务器上下载</a:t>
            </a:r>
            <a:r>
              <a:rPr lang="en-US" altLang="zh-CN" dirty="0" smtClean="0"/>
              <a:t>5056KB</a:t>
            </a:r>
            <a:r>
              <a:rPr lang="zh-CN" altLang="en-US" dirty="0" smtClean="0"/>
              <a:t>的文件到本地</a:t>
            </a:r>
          </a:p>
        </p:txBody>
      </p:sp>
      <p:sp>
        <p:nvSpPr>
          <p:cNvPr id="8" name="TextBox 7"/>
          <p:cNvSpPr txBox="1"/>
          <p:nvPr/>
        </p:nvSpPr>
        <p:spPr>
          <a:xfrm>
            <a:off x="285720" y="2285992"/>
            <a:ext cx="1143008" cy="276999"/>
          </a:xfrm>
          <a:prstGeom prst="rect">
            <a:avLst/>
          </a:prstGeom>
          <a:noFill/>
        </p:spPr>
        <p:txBody>
          <a:bodyPr wrap="square" rtlCol="0">
            <a:spAutoFit/>
          </a:bodyPr>
          <a:lstStyle/>
          <a:p>
            <a:r>
              <a:rPr lang="zh-CN" altLang="en-US" sz="1200" dirty="0" smtClean="0"/>
              <a:t>时间：</a:t>
            </a:r>
            <a:r>
              <a:rPr lang="en-US" altLang="zh-CN" sz="1200" dirty="0" smtClean="0"/>
              <a:t>ms</a:t>
            </a:r>
            <a:endParaRPr lang="zh-CN" altLang="en-US" sz="1200" dirty="0"/>
          </a:p>
        </p:txBody>
      </p:sp>
      <p:sp>
        <p:nvSpPr>
          <p:cNvPr id="9" name="TextBox 8"/>
          <p:cNvSpPr txBox="1"/>
          <p:nvPr/>
        </p:nvSpPr>
        <p:spPr>
          <a:xfrm>
            <a:off x="8001024" y="5857892"/>
            <a:ext cx="1000164" cy="276999"/>
          </a:xfrm>
          <a:prstGeom prst="rect">
            <a:avLst/>
          </a:prstGeom>
          <a:noFill/>
        </p:spPr>
        <p:txBody>
          <a:bodyPr wrap="square" rtlCol="0">
            <a:spAutoFit/>
          </a:bodyPr>
          <a:lstStyle/>
          <a:p>
            <a:r>
              <a:rPr lang="zh-CN" altLang="en-US" sz="1200" dirty="0" smtClean="0"/>
              <a:t>请求序列</a:t>
            </a:r>
            <a:endParaRPr lang="zh-CN" altLang="en-US" sz="1200" dirty="0"/>
          </a:p>
        </p:txBody>
      </p:sp>
      <p:sp>
        <p:nvSpPr>
          <p:cNvPr id="7" name="TextBox 6"/>
          <p:cNvSpPr txBox="1"/>
          <p:nvPr/>
        </p:nvSpPr>
        <p:spPr>
          <a:xfrm>
            <a:off x="285720" y="1285860"/>
            <a:ext cx="7143800" cy="369332"/>
          </a:xfrm>
          <a:prstGeom prst="rect">
            <a:avLst/>
          </a:prstGeom>
          <a:noFill/>
        </p:spPr>
        <p:txBody>
          <a:bodyPr wrap="square" rtlCol="0">
            <a:spAutoFit/>
          </a:bodyPr>
          <a:lstStyle/>
          <a:p>
            <a:r>
              <a:rPr lang="zh-CN" altLang="en-US" dirty="0" smtClean="0"/>
              <a:t>服务器分别采用</a:t>
            </a:r>
            <a:r>
              <a:rPr lang="en-US" altLang="zh-CN" dirty="0" smtClean="0">
                <a:solidFill>
                  <a:srgbClr val="FF0000"/>
                </a:solidFill>
              </a:rPr>
              <a:t>NIO reactor</a:t>
            </a:r>
            <a:r>
              <a:rPr lang="zh-CN" altLang="en-US" dirty="0" smtClean="0">
                <a:solidFill>
                  <a:srgbClr val="FF0000"/>
                </a:solidFill>
              </a:rPr>
              <a:t>模式</a:t>
            </a:r>
            <a:r>
              <a:rPr lang="en-US" altLang="zh-CN" dirty="0" smtClean="0">
                <a:solidFill>
                  <a:srgbClr val="FF0000"/>
                </a:solidFill>
              </a:rPr>
              <a:t>3</a:t>
            </a:r>
            <a:r>
              <a:rPr lang="zh-CN" altLang="en-US" dirty="0" smtClean="0"/>
              <a:t>与</a:t>
            </a:r>
            <a:r>
              <a:rPr lang="zh-CN" altLang="en-US" dirty="0" smtClean="0">
                <a:solidFill>
                  <a:srgbClr val="FF0000"/>
                </a:solidFill>
              </a:rPr>
              <a:t>标准</a:t>
            </a:r>
            <a:r>
              <a:rPr lang="en-US" altLang="zh-CN" dirty="0" smtClean="0">
                <a:solidFill>
                  <a:srgbClr val="FF0000"/>
                </a:solidFill>
              </a:rPr>
              <a:t>IO</a:t>
            </a:r>
            <a:r>
              <a:rPr lang="zh-CN" altLang="en-US" dirty="0" smtClean="0"/>
              <a:t>实现</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3"/>
          <p:cNvPicPr>
            <a:picLocks noChangeAspect="1" noChangeArrowheads="1"/>
          </p:cNvPicPr>
          <p:nvPr/>
        </p:nvPicPr>
        <p:blipFill>
          <a:blip r:embed="rId2"/>
          <a:srcRect/>
          <a:stretch>
            <a:fillRect/>
          </a:stretch>
        </p:blipFill>
        <p:spPr bwMode="auto">
          <a:xfrm>
            <a:off x="214282" y="2341583"/>
            <a:ext cx="8609013" cy="3944937"/>
          </a:xfrm>
          <a:prstGeom prst="rect">
            <a:avLst/>
          </a:prstGeom>
          <a:noFill/>
          <a:ln w="9525">
            <a:noFill/>
            <a:miter lim="800000"/>
            <a:headEnd/>
            <a:tailEnd/>
          </a:ln>
          <a:effectLst/>
        </p:spPr>
      </p:pic>
      <p:sp>
        <p:nvSpPr>
          <p:cNvPr id="2" name="标题 1"/>
          <p:cNvSpPr>
            <a:spLocks noGrp="1"/>
          </p:cNvSpPr>
          <p:nvPr>
            <p:ph type="title"/>
          </p:nvPr>
        </p:nvSpPr>
        <p:spPr>
          <a:xfrm>
            <a:off x="428596" y="285728"/>
            <a:ext cx="8229600" cy="1143000"/>
          </a:xfrm>
        </p:spPr>
        <p:txBody>
          <a:bodyPr/>
          <a:lstStyle/>
          <a:p>
            <a:r>
              <a:rPr lang="zh-CN" altLang="en-US" dirty="0" smtClean="0"/>
              <a:t>性能测试</a:t>
            </a:r>
            <a:r>
              <a:rPr lang="en-US" altLang="zh-CN" dirty="0" smtClean="0"/>
              <a:t>-</a:t>
            </a:r>
            <a:r>
              <a:rPr lang="zh-CN" altLang="en-US" dirty="0" smtClean="0"/>
              <a:t>响应</a:t>
            </a:r>
            <a:endParaRPr lang="zh-CN" altLang="en-US" dirty="0"/>
          </a:p>
        </p:txBody>
      </p:sp>
      <p:sp>
        <p:nvSpPr>
          <p:cNvPr id="4" name="TextBox 3"/>
          <p:cNvSpPr txBox="1"/>
          <p:nvPr/>
        </p:nvSpPr>
        <p:spPr>
          <a:xfrm>
            <a:off x="142844" y="1912955"/>
            <a:ext cx="6786610" cy="369332"/>
          </a:xfrm>
          <a:prstGeom prst="rect">
            <a:avLst/>
          </a:prstGeom>
          <a:noFill/>
        </p:spPr>
        <p:txBody>
          <a:bodyPr wrap="square" rtlCol="0">
            <a:spAutoFit/>
          </a:bodyPr>
          <a:lstStyle/>
          <a:p>
            <a:r>
              <a:rPr lang="zh-CN" altLang="en-US" dirty="0" smtClean="0"/>
              <a:t>无间隔发送请求，从服务器上下载</a:t>
            </a:r>
            <a:r>
              <a:rPr lang="en-US" altLang="zh-CN" dirty="0" smtClean="0"/>
              <a:t>5056KB</a:t>
            </a:r>
            <a:r>
              <a:rPr lang="zh-CN" altLang="en-US" dirty="0" smtClean="0"/>
              <a:t>的文件到本地</a:t>
            </a:r>
          </a:p>
        </p:txBody>
      </p:sp>
      <p:sp>
        <p:nvSpPr>
          <p:cNvPr id="8" name="TextBox 7"/>
          <p:cNvSpPr txBox="1"/>
          <p:nvPr/>
        </p:nvSpPr>
        <p:spPr>
          <a:xfrm>
            <a:off x="357158" y="2413021"/>
            <a:ext cx="1143008" cy="276999"/>
          </a:xfrm>
          <a:prstGeom prst="rect">
            <a:avLst/>
          </a:prstGeom>
          <a:noFill/>
        </p:spPr>
        <p:txBody>
          <a:bodyPr wrap="square" rtlCol="0">
            <a:spAutoFit/>
          </a:bodyPr>
          <a:lstStyle/>
          <a:p>
            <a:r>
              <a:rPr lang="zh-CN" altLang="en-US" sz="1200" dirty="0" smtClean="0"/>
              <a:t>时间：</a:t>
            </a:r>
            <a:r>
              <a:rPr lang="en-US" altLang="zh-CN" sz="1200" dirty="0" smtClean="0"/>
              <a:t>ms</a:t>
            </a:r>
            <a:endParaRPr lang="zh-CN" altLang="en-US" sz="1200" dirty="0"/>
          </a:p>
        </p:txBody>
      </p:sp>
      <p:sp>
        <p:nvSpPr>
          <p:cNvPr id="9" name="TextBox 8"/>
          <p:cNvSpPr txBox="1"/>
          <p:nvPr/>
        </p:nvSpPr>
        <p:spPr>
          <a:xfrm>
            <a:off x="8072462" y="5842045"/>
            <a:ext cx="1000164" cy="276999"/>
          </a:xfrm>
          <a:prstGeom prst="rect">
            <a:avLst/>
          </a:prstGeom>
          <a:noFill/>
        </p:spPr>
        <p:txBody>
          <a:bodyPr wrap="square" rtlCol="0">
            <a:spAutoFit/>
          </a:bodyPr>
          <a:lstStyle/>
          <a:p>
            <a:r>
              <a:rPr lang="zh-CN" altLang="en-US" sz="1200" dirty="0" smtClean="0"/>
              <a:t>请求序列</a:t>
            </a:r>
            <a:endParaRPr lang="zh-CN" altLang="en-US" sz="1200" dirty="0"/>
          </a:p>
        </p:txBody>
      </p:sp>
      <p:sp>
        <p:nvSpPr>
          <p:cNvPr id="7" name="TextBox 6"/>
          <p:cNvSpPr txBox="1"/>
          <p:nvPr/>
        </p:nvSpPr>
        <p:spPr>
          <a:xfrm>
            <a:off x="285720" y="1285860"/>
            <a:ext cx="7143800" cy="369332"/>
          </a:xfrm>
          <a:prstGeom prst="rect">
            <a:avLst/>
          </a:prstGeom>
          <a:noFill/>
        </p:spPr>
        <p:txBody>
          <a:bodyPr wrap="square" rtlCol="0">
            <a:spAutoFit/>
          </a:bodyPr>
          <a:lstStyle/>
          <a:p>
            <a:r>
              <a:rPr lang="zh-CN" altLang="en-US" dirty="0" smtClean="0"/>
              <a:t>服务器分别采用</a:t>
            </a:r>
            <a:r>
              <a:rPr lang="en-US" altLang="zh-CN" dirty="0" smtClean="0">
                <a:solidFill>
                  <a:srgbClr val="FF0000"/>
                </a:solidFill>
              </a:rPr>
              <a:t>NIO reactor</a:t>
            </a:r>
            <a:r>
              <a:rPr lang="zh-CN" altLang="en-US" dirty="0" smtClean="0">
                <a:solidFill>
                  <a:srgbClr val="FF0000"/>
                </a:solidFill>
              </a:rPr>
              <a:t>模式</a:t>
            </a:r>
            <a:r>
              <a:rPr lang="en-US" altLang="zh-CN" dirty="0" smtClean="0">
                <a:solidFill>
                  <a:srgbClr val="FF0000"/>
                </a:solidFill>
              </a:rPr>
              <a:t>3</a:t>
            </a:r>
            <a:r>
              <a:rPr lang="zh-CN" altLang="en-US" dirty="0" smtClean="0"/>
              <a:t>与</a:t>
            </a:r>
            <a:r>
              <a:rPr lang="zh-CN" altLang="en-US" dirty="0" smtClean="0">
                <a:solidFill>
                  <a:srgbClr val="FF0000"/>
                </a:solidFill>
              </a:rPr>
              <a:t>标准</a:t>
            </a:r>
            <a:r>
              <a:rPr lang="en-US" altLang="zh-CN" dirty="0" smtClean="0">
                <a:solidFill>
                  <a:srgbClr val="FF0000"/>
                </a:solidFill>
              </a:rPr>
              <a:t>IO</a:t>
            </a:r>
            <a:r>
              <a:rPr lang="zh-CN" altLang="en-US" dirty="0" smtClean="0"/>
              <a:t>实现</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428596" y="2324393"/>
            <a:ext cx="8429684" cy="3991719"/>
          </a:xfrm>
          <a:prstGeom prst="rect">
            <a:avLst/>
          </a:prstGeom>
          <a:noFill/>
          <a:ln w="9525">
            <a:noFill/>
            <a:miter lim="800000"/>
            <a:headEnd/>
            <a:tailEnd/>
          </a:ln>
          <a:effectLst/>
        </p:spPr>
      </p:pic>
      <p:sp>
        <p:nvSpPr>
          <p:cNvPr id="2" name="标题 1"/>
          <p:cNvSpPr>
            <a:spLocks noGrp="1"/>
          </p:cNvSpPr>
          <p:nvPr>
            <p:ph type="title"/>
          </p:nvPr>
        </p:nvSpPr>
        <p:spPr>
          <a:xfrm>
            <a:off x="428596" y="285728"/>
            <a:ext cx="8229600" cy="1143000"/>
          </a:xfrm>
        </p:spPr>
        <p:txBody>
          <a:bodyPr/>
          <a:lstStyle/>
          <a:p>
            <a:r>
              <a:rPr lang="zh-CN" altLang="en-US" dirty="0" smtClean="0"/>
              <a:t>性能测试</a:t>
            </a:r>
            <a:r>
              <a:rPr lang="en-US" altLang="zh-CN" dirty="0" smtClean="0"/>
              <a:t>-</a:t>
            </a:r>
            <a:r>
              <a:rPr lang="zh-CN" altLang="en-US" dirty="0" smtClean="0"/>
              <a:t>总耗时</a:t>
            </a:r>
            <a:endParaRPr lang="zh-CN" altLang="en-US" dirty="0"/>
          </a:p>
        </p:txBody>
      </p:sp>
      <p:sp>
        <p:nvSpPr>
          <p:cNvPr id="4" name="TextBox 3"/>
          <p:cNvSpPr txBox="1"/>
          <p:nvPr/>
        </p:nvSpPr>
        <p:spPr>
          <a:xfrm>
            <a:off x="142844" y="1895765"/>
            <a:ext cx="6786610" cy="369332"/>
          </a:xfrm>
          <a:prstGeom prst="rect">
            <a:avLst/>
          </a:prstGeom>
          <a:noFill/>
        </p:spPr>
        <p:txBody>
          <a:bodyPr wrap="square" rtlCol="0">
            <a:spAutoFit/>
          </a:bodyPr>
          <a:lstStyle/>
          <a:p>
            <a:r>
              <a:rPr lang="zh-CN" altLang="en-US" dirty="0" smtClean="0"/>
              <a:t>无间隔发送请求，从服务器上下载</a:t>
            </a:r>
            <a:r>
              <a:rPr lang="en-US" altLang="zh-CN" dirty="0" smtClean="0"/>
              <a:t>5056KB</a:t>
            </a:r>
            <a:r>
              <a:rPr lang="zh-CN" altLang="en-US" dirty="0" smtClean="0"/>
              <a:t>的文件到本地</a:t>
            </a:r>
          </a:p>
        </p:txBody>
      </p:sp>
      <p:sp>
        <p:nvSpPr>
          <p:cNvPr id="6" name="TextBox 5"/>
          <p:cNvSpPr txBox="1"/>
          <p:nvPr/>
        </p:nvSpPr>
        <p:spPr>
          <a:xfrm>
            <a:off x="928662" y="6324921"/>
            <a:ext cx="7715304" cy="461665"/>
          </a:xfrm>
          <a:prstGeom prst="rect">
            <a:avLst/>
          </a:prstGeom>
          <a:noFill/>
        </p:spPr>
        <p:txBody>
          <a:bodyPr wrap="square" rtlCol="0">
            <a:spAutoFit/>
          </a:bodyPr>
          <a:lstStyle/>
          <a:p>
            <a:r>
              <a:rPr lang="zh-CN" altLang="en-US" sz="1200" b="1" dirty="0" smtClean="0">
                <a:solidFill>
                  <a:srgbClr val="FF0000"/>
                </a:solidFill>
              </a:rPr>
              <a:t>注：</a:t>
            </a:r>
            <a:r>
              <a:rPr lang="en-US" altLang="zh-CN" sz="1200" dirty="0" smtClean="0"/>
              <a:t>1C-1T</a:t>
            </a:r>
            <a:r>
              <a:rPr lang="zh-CN" altLang="en-US" sz="1200" dirty="0" smtClean="0"/>
              <a:t>：</a:t>
            </a:r>
            <a:r>
              <a:rPr lang="en-US" altLang="zh-CN" sz="1200" dirty="0" smtClean="0"/>
              <a:t>server</a:t>
            </a:r>
            <a:r>
              <a:rPr lang="zh-CN" altLang="en-US" sz="1200" dirty="0" smtClean="0"/>
              <a:t>采用普通</a:t>
            </a:r>
            <a:r>
              <a:rPr lang="en-US" altLang="zh-CN" sz="1200" dirty="0" smtClean="0"/>
              <a:t>IO</a:t>
            </a:r>
            <a:r>
              <a:rPr lang="zh-CN" altLang="en-US" sz="1200" dirty="0" smtClean="0"/>
              <a:t>每一线程处理一个客户端的</a:t>
            </a:r>
            <a:r>
              <a:rPr lang="en-US" altLang="zh-CN" sz="1200" dirty="0" smtClean="0"/>
              <a:t>IO</a:t>
            </a:r>
            <a:r>
              <a:rPr lang="zh-CN" altLang="en-US" sz="1200" dirty="0" smtClean="0"/>
              <a:t>与业务逻辑</a:t>
            </a:r>
            <a:endParaRPr lang="en-US" altLang="zh-CN" sz="1200" dirty="0" smtClean="0"/>
          </a:p>
          <a:p>
            <a:r>
              <a:rPr lang="en-US" altLang="zh-CN" sz="1200" dirty="0" smtClean="0"/>
              <a:t>          nC-1T</a:t>
            </a:r>
            <a:r>
              <a:rPr lang="zh-CN" altLang="en-US" sz="1200" dirty="0" smtClean="0"/>
              <a:t>：</a:t>
            </a:r>
            <a:r>
              <a:rPr lang="en-US" altLang="zh-CN" sz="1200" dirty="0" smtClean="0"/>
              <a:t>server</a:t>
            </a:r>
            <a:r>
              <a:rPr lang="zh-CN" altLang="en-US" sz="1200" dirty="0" smtClean="0"/>
              <a:t>采用</a:t>
            </a:r>
            <a:r>
              <a:rPr lang="en-US" altLang="zh-CN" sz="1200" dirty="0" smtClean="0"/>
              <a:t>NIO</a:t>
            </a:r>
            <a:r>
              <a:rPr lang="zh-CN" altLang="en-US" sz="1200" dirty="0" smtClean="0"/>
              <a:t>实现</a:t>
            </a:r>
            <a:r>
              <a:rPr lang="zh-CN" altLang="en-US" sz="1200" b="1" dirty="0" smtClean="0">
                <a:solidFill>
                  <a:srgbClr val="FF0000"/>
                </a:solidFill>
              </a:rPr>
              <a:t>两线程分别处理建立连接与</a:t>
            </a:r>
            <a:r>
              <a:rPr lang="en-US" altLang="zh-CN" sz="1200" b="1" dirty="0" smtClean="0">
                <a:solidFill>
                  <a:srgbClr val="FF0000"/>
                </a:solidFill>
              </a:rPr>
              <a:t>IO</a:t>
            </a:r>
            <a:r>
              <a:rPr lang="zh-CN" altLang="en-US" sz="1200" dirty="0" smtClean="0"/>
              <a:t>，多线程处理非阻塞的业务逻辑部分</a:t>
            </a:r>
            <a:endParaRPr lang="zh-CN" altLang="en-US" sz="1200" dirty="0"/>
          </a:p>
        </p:txBody>
      </p:sp>
      <p:sp>
        <p:nvSpPr>
          <p:cNvPr id="7" name="TextBox 6"/>
          <p:cNvSpPr txBox="1"/>
          <p:nvPr/>
        </p:nvSpPr>
        <p:spPr>
          <a:xfrm>
            <a:off x="357158" y="2395831"/>
            <a:ext cx="1143008" cy="276999"/>
          </a:xfrm>
          <a:prstGeom prst="rect">
            <a:avLst/>
          </a:prstGeom>
          <a:noFill/>
        </p:spPr>
        <p:txBody>
          <a:bodyPr wrap="square" rtlCol="0">
            <a:spAutoFit/>
          </a:bodyPr>
          <a:lstStyle/>
          <a:p>
            <a:r>
              <a:rPr lang="zh-CN" altLang="en-US" sz="1200" dirty="0" smtClean="0"/>
              <a:t>时间：</a:t>
            </a:r>
            <a:r>
              <a:rPr lang="en-US" altLang="zh-CN" sz="1200" dirty="0" smtClean="0"/>
              <a:t>ms</a:t>
            </a:r>
            <a:endParaRPr lang="zh-CN" altLang="en-US" sz="1200" dirty="0"/>
          </a:p>
        </p:txBody>
      </p:sp>
      <p:sp>
        <p:nvSpPr>
          <p:cNvPr id="8" name="TextBox 7"/>
          <p:cNvSpPr txBox="1"/>
          <p:nvPr/>
        </p:nvSpPr>
        <p:spPr>
          <a:xfrm>
            <a:off x="8072462" y="5824855"/>
            <a:ext cx="1000164" cy="276999"/>
          </a:xfrm>
          <a:prstGeom prst="rect">
            <a:avLst/>
          </a:prstGeom>
          <a:noFill/>
        </p:spPr>
        <p:txBody>
          <a:bodyPr wrap="square" rtlCol="0">
            <a:spAutoFit/>
          </a:bodyPr>
          <a:lstStyle/>
          <a:p>
            <a:r>
              <a:rPr lang="zh-CN" altLang="en-US" sz="1200" dirty="0" smtClean="0"/>
              <a:t>请求序列</a:t>
            </a:r>
            <a:endParaRPr lang="zh-CN" altLang="en-US" sz="1200" dirty="0"/>
          </a:p>
        </p:txBody>
      </p:sp>
      <p:sp>
        <p:nvSpPr>
          <p:cNvPr id="9" name="TextBox 8"/>
          <p:cNvSpPr txBox="1"/>
          <p:nvPr/>
        </p:nvSpPr>
        <p:spPr>
          <a:xfrm>
            <a:off x="285720" y="1285860"/>
            <a:ext cx="7143800" cy="369332"/>
          </a:xfrm>
          <a:prstGeom prst="rect">
            <a:avLst/>
          </a:prstGeom>
          <a:noFill/>
        </p:spPr>
        <p:txBody>
          <a:bodyPr wrap="square" rtlCol="0">
            <a:spAutoFit/>
          </a:bodyPr>
          <a:lstStyle/>
          <a:p>
            <a:r>
              <a:rPr lang="zh-CN" altLang="en-US" dirty="0" smtClean="0"/>
              <a:t>服务器分别采用</a:t>
            </a:r>
            <a:r>
              <a:rPr lang="en-US" altLang="zh-CN" dirty="0" smtClean="0">
                <a:solidFill>
                  <a:srgbClr val="FF0000"/>
                </a:solidFill>
              </a:rPr>
              <a:t>NIO reactor</a:t>
            </a:r>
            <a:r>
              <a:rPr lang="zh-CN" altLang="en-US" dirty="0" smtClean="0">
                <a:solidFill>
                  <a:srgbClr val="FF0000"/>
                </a:solidFill>
              </a:rPr>
              <a:t>模式</a:t>
            </a:r>
            <a:r>
              <a:rPr lang="en-US" altLang="zh-CN" dirty="0" smtClean="0">
                <a:solidFill>
                  <a:srgbClr val="FF0000"/>
                </a:solidFill>
              </a:rPr>
              <a:t>3</a:t>
            </a:r>
            <a:r>
              <a:rPr lang="zh-CN" altLang="en-US" dirty="0" smtClean="0"/>
              <a:t>与</a:t>
            </a:r>
            <a:r>
              <a:rPr lang="zh-CN" altLang="en-US" dirty="0" smtClean="0">
                <a:solidFill>
                  <a:srgbClr val="FF0000"/>
                </a:solidFill>
              </a:rPr>
              <a:t>标准</a:t>
            </a:r>
            <a:r>
              <a:rPr lang="en-US" altLang="zh-CN" dirty="0" smtClean="0">
                <a:solidFill>
                  <a:srgbClr val="FF0000"/>
                </a:solidFill>
              </a:rPr>
              <a:t>IO</a:t>
            </a:r>
            <a:r>
              <a:rPr lang="zh-CN" altLang="en-US" dirty="0" smtClean="0"/>
              <a:t>实现</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云形标注 9"/>
          <p:cNvSpPr/>
          <p:nvPr/>
        </p:nvSpPr>
        <p:spPr>
          <a:xfrm>
            <a:off x="5214942" y="1643050"/>
            <a:ext cx="3214710" cy="1785950"/>
          </a:xfrm>
          <a:prstGeom prst="cloudCallout">
            <a:avLst>
              <a:gd name="adj1" fmla="val -131116"/>
              <a:gd name="adj2" fmla="val 40185"/>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java I/O </a:t>
            </a:r>
            <a:r>
              <a:rPr lang="zh-CN" altLang="en-US" sz="1600" dirty="0" smtClean="0">
                <a:solidFill>
                  <a:schemeClr val="tx1"/>
                </a:solidFill>
              </a:rPr>
              <a:t>以基于</a:t>
            </a:r>
            <a:r>
              <a:rPr lang="zh-CN" altLang="en-US" sz="1600" dirty="0" smtClean="0">
                <a:solidFill>
                  <a:srgbClr val="FF0000"/>
                </a:solidFill>
              </a:rPr>
              <a:t>流操作小块数据</a:t>
            </a:r>
            <a:r>
              <a:rPr lang="zh-CN" altLang="en-US" sz="1600" dirty="0" smtClean="0">
                <a:solidFill>
                  <a:schemeClr val="tx1"/>
                </a:solidFill>
              </a:rPr>
              <a:t>，故会花很多时间来将大块数据切割成小块数据。流处理会产生垃圾</a:t>
            </a:r>
            <a:r>
              <a:rPr lang="en-US" altLang="zh-CN" sz="1600" dirty="0" smtClean="0">
                <a:solidFill>
                  <a:schemeClr val="tx1"/>
                </a:solidFill>
              </a:rPr>
              <a:t>(String)</a:t>
            </a:r>
            <a:endParaRPr lang="zh-CN" altLang="en-US" sz="1600" dirty="0">
              <a:solidFill>
                <a:schemeClr val="tx1"/>
              </a:solidFill>
            </a:endParaRPr>
          </a:p>
        </p:txBody>
      </p:sp>
      <p:sp>
        <p:nvSpPr>
          <p:cNvPr id="2" name="标题 1"/>
          <p:cNvSpPr>
            <a:spLocks noGrp="1"/>
          </p:cNvSpPr>
          <p:nvPr>
            <p:ph type="title"/>
          </p:nvPr>
        </p:nvSpPr>
        <p:spPr/>
        <p:txBody>
          <a:bodyPr/>
          <a:lstStyle/>
          <a:p>
            <a:r>
              <a:rPr lang="zh-CN" altLang="en-US" dirty="0" smtClean="0"/>
              <a:t>标准</a:t>
            </a:r>
            <a:r>
              <a:rPr lang="en-US" altLang="zh-CN" dirty="0" smtClean="0"/>
              <a:t>IO</a:t>
            </a:r>
            <a:endParaRPr lang="zh-CN" altLang="en-US" dirty="0"/>
          </a:p>
        </p:txBody>
      </p:sp>
      <p:sp>
        <p:nvSpPr>
          <p:cNvPr id="8" name="TextBox 7"/>
          <p:cNvSpPr txBox="1"/>
          <p:nvPr/>
        </p:nvSpPr>
        <p:spPr>
          <a:xfrm>
            <a:off x="357158" y="1785926"/>
            <a:ext cx="4929222" cy="4524315"/>
          </a:xfrm>
          <a:prstGeom prst="rect">
            <a:avLst/>
          </a:prstGeom>
          <a:noFill/>
        </p:spPr>
        <p:txBody>
          <a:bodyPr wrap="square" rtlCol="0">
            <a:spAutoFit/>
          </a:bodyPr>
          <a:lstStyle/>
          <a:p>
            <a:r>
              <a:rPr lang="en-US" altLang="zh-CN" b="1" dirty="0" smtClean="0">
                <a:solidFill>
                  <a:srgbClr val="7F0055"/>
                </a:solidFill>
                <a:latin typeface="Courier New"/>
              </a:rPr>
              <a:t>final</a:t>
            </a:r>
            <a:r>
              <a:rPr lang="en-US" altLang="zh-CN" b="1" dirty="0" smtClean="0">
                <a:solidFill>
                  <a:srgbClr val="000000"/>
                </a:solidFill>
                <a:latin typeface="Courier New"/>
              </a:rPr>
              <a:t> Socket incoming = </a:t>
            </a:r>
            <a:r>
              <a:rPr lang="en-US" altLang="zh-CN" b="1" dirty="0" err="1" smtClean="0">
                <a:solidFill>
                  <a:srgbClr val="000000"/>
                </a:solidFill>
                <a:latin typeface="Courier New"/>
              </a:rPr>
              <a:t>server.accept</a:t>
            </a:r>
            <a:r>
              <a:rPr lang="en-US" altLang="zh-CN" b="1" dirty="0" smtClean="0">
                <a:solidFill>
                  <a:srgbClr val="000000"/>
                </a:solidFill>
                <a:latin typeface="Courier New"/>
              </a:rPr>
              <a:t>();</a:t>
            </a:r>
          </a:p>
          <a:p>
            <a:endParaRPr lang="en-US" altLang="zh-CN" dirty="0" smtClean="0">
              <a:solidFill>
                <a:srgbClr val="000000"/>
              </a:solidFill>
              <a:latin typeface="Corbel" pitchFamily="34" charset="0"/>
            </a:endParaRPr>
          </a:p>
          <a:p>
            <a:r>
              <a:rPr lang="en-US" altLang="zh-CN" dirty="0" err="1" smtClean="0">
                <a:solidFill>
                  <a:srgbClr val="000000"/>
                </a:solidFill>
                <a:latin typeface="Corbel" pitchFamily="34" charset="0"/>
              </a:rPr>
              <a:t>BufferedReader</a:t>
            </a:r>
            <a:r>
              <a:rPr lang="en-US" altLang="zh-CN" dirty="0" smtClean="0">
                <a:solidFill>
                  <a:srgbClr val="000000"/>
                </a:solidFill>
                <a:latin typeface="Corbel" pitchFamily="34" charset="0"/>
              </a:rPr>
              <a:t> in = </a:t>
            </a:r>
            <a:r>
              <a:rPr lang="en-US" altLang="zh-CN" b="1" dirty="0" smtClean="0">
                <a:solidFill>
                  <a:srgbClr val="7F0055"/>
                </a:solidFill>
                <a:latin typeface="Corbel" pitchFamily="34" charset="0"/>
              </a:rPr>
              <a:t>new</a:t>
            </a:r>
            <a:r>
              <a:rPr lang="en-US" altLang="zh-CN" b="1" dirty="0" smtClean="0">
                <a:solidFill>
                  <a:srgbClr val="000000"/>
                </a:solidFill>
                <a:latin typeface="Corbel" pitchFamily="34" charset="0"/>
              </a:rPr>
              <a:t> </a:t>
            </a:r>
            <a:r>
              <a:rPr lang="en-US" altLang="zh-CN" b="1" dirty="0" err="1" smtClean="0">
                <a:solidFill>
                  <a:srgbClr val="000000"/>
                </a:solidFill>
                <a:latin typeface="Corbel" pitchFamily="34" charset="0"/>
              </a:rPr>
              <a:t>BufferedReader</a:t>
            </a:r>
            <a:r>
              <a:rPr lang="en-US" altLang="zh-CN" b="1" dirty="0" smtClean="0">
                <a:solidFill>
                  <a:srgbClr val="000000"/>
                </a:solidFill>
                <a:latin typeface="Corbel" pitchFamily="34" charset="0"/>
              </a:rPr>
              <a:t>(</a:t>
            </a:r>
            <a:r>
              <a:rPr lang="en-US" altLang="zh-CN" b="1" dirty="0" smtClean="0">
                <a:solidFill>
                  <a:srgbClr val="7F0055"/>
                </a:solidFill>
                <a:latin typeface="Corbel" pitchFamily="34" charset="0"/>
              </a:rPr>
              <a:t>new</a:t>
            </a:r>
            <a:r>
              <a:rPr lang="en-US" altLang="zh-CN" b="1" dirty="0" smtClean="0">
                <a:solidFill>
                  <a:srgbClr val="000000"/>
                </a:solidFill>
                <a:latin typeface="Corbel" pitchFamily="34" charset="0"/>
              </a:rPr>
              <a:t> </a:t>
            </a:r>
            <a:r>
              <a:rPr lang="en-US" altLang="zh-CN" b="1" dirty="0" err="1" smtClean="0">
                <a:solidFill>
                  <a:srgbClr val="000000"/>
                </a:solidFill>
                <a:latin typeface="Corbel" pitchFamily="34" charset="0"/>
              </a:rPr>
              <a:t>InputStreamReader</a:t>
            </a:r>
            <a:r>
              <a:rPr lang="en-US" altLang="zh-CN" b="1" dirty="0" smtClean="0">
                <a:solidFill>
                  <a:srgbClr val="000000"/>
                </a:solidFill>
                <a:latin typeface="Corbel" pitchFamily="34" charset="0"/>
              </a:rPr>
              <a:t>(incoming</a:t>
            </a:r>
          </a:p>
          <a:p>
            <a:r>
              <a:rPr lang="en-US" altLang="zh-CN" dirty="0" smtClean="0">
                <a:solidFill>
                  <a:srgbClr val="000000"/>
                </a:solidFill>
                <a:latin typeface="Corbel" pitchFamily="34" charset="0"/>
              </a:rPr>
              <a:t>.</a:t>
            </a:r>
            <a:r>
              <a:rPr lang="en-US" altLang="zh-CN" dirty="0" err="1" smtClean="0">
                <a:solidFill>
                  <a:srgbClr val="000000"/>
                </a:solidFill>
                <a:latin typeface="Corbel" pitchFamily="34" charset="0"/>
              </a:rPr>
              <a:t>getInputStream</a:t>
            </a:r>
            <a:r>
              <a:rPr lang="en-US" altLang="zh-CN" dirty="0" smtClean="0">
                <a:solidFill>
                  <a:srgbClr val="000000"/>
                </a:solidFill>
                <a:latin typeface="Corbel" pitchFamily="34" charset="0"/>
              </a:rPr>
              <a:t>()));</a:t>
            </a:r>
          </a:p>
          <a:p>
            <a:endParaRPr lang="en-US" altLang="zh-CN" dirty="0" smtClean="0">
              <a:solidFill>
                <a:srgbClr val="000000"/>
              </a:solidFill>
              <a:latin typeface="Corbel" pitchFamily="34" charset="0"/>
            </a:endParaRPr>
          </a:p>
          <a:p>
            <a:r>
              <a:rPr lang="en-US" altLang="zh-CN" dirty="0" smtClean="0">
                <a:solidFill>
                  <a:srgbClr val="000000"/>
                </a:solidFill>
                <a:latin typeface="Corbel" pitchFamily="34" charset="0"/>
              </a:rPr>
              <a:t>String </a:t>
            </a:r>
            <a:r>
              <a:rPr lang="en-US" altLang="zh-CN" dirty="0" err="1" smtClean="0">
                <a:solidFill>
                  <a:srgbClr val="000000"/>
                </a:solidFill>
                <a:latin typeface="Corbel" pitchFamily="34" charset="0"/>
              </a:rPr>
              <a:t>getStr</a:t>
            </a:r>
            <a:r>
              <a:rPr lang="en-US" altLang="zh-CN" dirty="0" smtClean="0">
                <a:solidFill>
                  <a:srgbClr val="000000"/>
                </a:solidFill>
                <a:latin typeface="Corbel" pitchFamily="34" charset="0"/>
              </a:rPr>
              <a:t> = </a:t>
            </a:r>
            <a:r>
              <a:rPr lang="en-US" altLang="zh-CN" dirty="0" err="1" smtClean="0">
                <a:solidFill>
                  <a:srgbClr val="000000"/>
                </a:solidFill>
                <a:latin typeface="Corbel" pitchFamily="34" charset="0"/>
              </a:rPr>
              <a:t>in.readLine</a:t>
            </a:r>
            <a:r>
              <a:rPr lang="en-US" altLang="zh-CN" dirty="0" smtClean="0">
                <a:solidFill>
                  <a:srgbClr val="000000"/>
                </a:solidFill>
                <a:latin typeface="Corbel" pitchFamily="34" charset="0"/>
              </a:rPr>
              <a:t>();</a:t>
            </a:r>
          </a:p>
          <a:p>
            <a:endParaRPr lang="en-US" altLang="zh-CN" dirty="0" smtClean="0">
              <a:solidFill>
                <a:srgbClr val="000000"/>
              </a:solidFill>
              <a:latin typeface="Corbel" pitchFamily="34" charset="0"/>
            </a:endParaRPr>
          </a:p>
          <a:p>
            <a:r>
              <a:rPr lang="en-US" altLang="zh-CN" b="1" dirty="0" smtClean="0">
                <a:solidFill>
                  <a:srgbClr val="7F0055"/>
                </a:solidFill>
                <a:latin typeface="Corbel" pitchFamily="34" charset="0"/>
              </a:rPr>
              <a:t>while</a:t>
            </a:r>
            <a:r>
              <a:rPr lang="en-US" altLang="zh-CN" b="1" dirty="0" smtClean="0">
                <a:solidFill>
                  <a:srgbClr val="000000"/>
                </a:solidFill>
                <a:latin typeface="Corbel" pitchFamily="34" charset="0"/>
              </a:rPr>
              <a:t> (!</a:t>
            </a:r>
            <a:r>
              <a:rPr lang="en-US" altLang="zh-CN" b="1" dirty="0" smtClean="0">
                <a:solidFill>
                  <a:srgbClr val="2A00FF"/>
                </a:solidFill>
                <a:latin typeface="Corbel" pitchFamily="34" charset="0"/>
              </a:rPr>
              <a:t>"</a:t>
            </a:r>
            <a:r>
              <a:rPr lang="en-US" altLang="zh-CN" b="1" dirty="0" err="1" smtClean="0">
                <a:solidFill>
                  <a:srgbClr val="2A00FF"/>
                </a:solidFill>
                <a:latin typeface="Corbel" pitchFamily="34" charset="0"/>
              </a:rPr>
              <a:t>bye"</a:t>
            </a:r>
            <a:r>
              <a:rPr lang="en-US" altLang="zh-CN" b="1" dirty="0" err="1" smtClean="0">
                <a:solidFill>
                  <a:srgbClr val="000000"/>
                </a:solidFill>
                <a:latin typeface="Corbel" pitchFamily="34" charset="0"/>
              </a:rPr>
              <a:t>.equals</a:t>
            </a:r>
            <a:r>
              <a:rPr lang="en-US" altLang="zh-CN" b="1" dirty="0" smtClean="0">
                <a:solidFill>
                  <a:srgbClr val="000000"/>
                </a:solidFill>
                <a:latin typeface="Corbel" pitchFamily="34" charset="0"/>
              </a:rPr>
              <a:t>(</a:t>
            </a:r>
            <a:r>
              <a:rPr lang="en-US" altLang="zh-CN" b="1" dirty="0" err="1" smtClean="0">
                <a:solidFill>
                  <a:srgbClr val="000000"/>
                </a:solidFill>
                <a:latin typeface="Corbel" pitchFamily="34" charset="0"/>
              </a:rPr>
              <a:t>getStr</a:t>
            </a:r>
            <a:r>
              <a:rPr lang="en-US" altLang="zh-CN" b="1" dirty="0" smtClean="0">
                <a:solidFill>
                  <a:srgbClr val="000000"/>
                </a:solidFill>
                <a:latin typeface="Corbel" pitchFamily="34" charset="0"/>
              </a:rPr>
              <a:t>)) {</a:t>
            </a:r>
          </a:p>
          <a:p>
            <a:r>
              <a:rPr lang="en-US" altLang="zh-CN" dirty="0" err="1" smtClean="0">
                <a:solidFill>
                  <a:srgbClr val="000000"/>
                </a:solidFill>
                <a:latin typeface="Corbel" pitchFamily="34" charset="0"/>
              </a:rPr>
              <a:t>System.</a:t>
            </a:r>
            <a:r>
              <a:rPr lang="en-US" altLang="zh-CN" i="1" dirty="0" err="1" smtClean="0">
                <a:solidFill>
                  <a:srgbClr val="0000C0"/>
                </a:solidFill>
                <a:latin typeface="Corbel" pitchFamily="34" charset="0"/>
              </a:rPr>
              <a:t>out</a:t>
            </a:r>
            <a:r>
              <a:rPr lang="en-US" altLang="zh-CN" i="1" dirty="0" err="1" smtClean="0">
                <a:solidFill>
                  <a:srgbClr val="000000"/>
                </a:solidFill>
                <a:latin typeface="Corbel" pitchFamily="34" charset="0"/>
              </a:rPr>
              <a:t>.println</a:t>
            </a:r>
            <a:r>
              <a:rPr lang="en-US" altLang="zh-CN" i="1" dirty="0" smtClean="0">
                <a:solidFill>
                  <a:srgbClr val="000000"/>
                </a:solidFill>
                <a:latin typeface="Corbel" pitchFamily="34" charset="0"/>
              </a:rPr>
              <a:t>(</a:t>
            </a:r>
            <a:r>
              <a:rPr lang="en-US" altLang="zh-CN" i="1" dirty="0" err="1" smtClean="0">
                <a:solidFill>
                  <a:srgbClr val="000000"/>
                </a:solidFill>
                <a:latin typeface="Corbel" pitchFamily="34" charset="0"/>
              </a:rPr>
              <a:t>getStr</a:t>
            </a:r>
            <a:r>
              <a:rPr lang="en-US" altLang="zh-CN" i="1" dirty="0" smtClean="0">
                <a:solidFill>
                  <a:srgbClr val="000000"/>
                </a:solidFill>
                <a:latin typeface="Corbel" pitchFamily="34" charset="0"/>
              </a:rPr>
              <a:t>);</a:t>
            </a:r>
          </a:p>
          <a:p>
            <a:r>
              <a:rPr lang="en-US" altLang="zh-CN" dirty="0" err="1" smtClean="0">
                <a:solidFill>
                  <a:srgbClr val="000000"/>
                </a:solidFill>
                <a:latin typeface="Corbel" pitchFamily="34" charset="0"/>
              </a:rPr>
              <a:t>getStr</a:t>
            </a:r>
            <a:r>
              <a:rPr lang="en-US" altLang="zh-CN" dirty="0" smtClean="0">
                <a:solidFill>
                  <a:srgbClr val="000000"/>
                </a:solidFill>
                <a:latin typeface="Corbel" pitchFamily="34" charset="0"/>
              </a:rPr>
              <a:t> = </a:t>
            </a:r>
            <a:r>
              <a:rPr lang="en-US" altLang="zh-CN" dirty="0" err="1" smtClean="0">
                <a:solidFill>
                  <a:srgbClr val="000000"/>
                </a:solidFill>
                <a:latin typeface="Corbel" pitchFamily="34" charset="0"/>
              </a:rPr>
              <a:t>in.readLine</a:t>
            </a:r>
            <a:r>
              <a:rPr lang="en-US" altLang="zh-CN" dirty="0" smtClean="0">
                <a:solidFill>
                  <a:srgbClr val="000000"/>
                </a:solidFill>
                <a:latin typeface="Corbel" pitchFamily="34" charset="0"/>
              </a:rPr>
              <a:t>();</a:t>
            </a:r>
          </a:p>
          <a:p>
            <a:r>
              <a:rPr lang="en-US" altLang="zh-CN" dirty="0" smtClean="0">
                <a:solidFill>
                  <a:srgbClr val="000000"/>
                </a:solidFill>
                <a:latin typeface="Corbel" pitchFamily="34" charset="0"/>
              </a:rPr>
              <a:t>}</a:t>
            </a:r>
          </a:p>
          <a:p>
            <a:r>
              <a:rPr lang="en-US" altLang="zh-CN" dirty="0" err="1" smtClean="0">
                <a:solidFill>
                  <a:srgbClr val="000000"/>
                </a:solidFill>
                <a:latin typeface="Corbel" pitchFamily="34" charset="0"/>
              </a:rPr>
              <a:t>in.close</a:t>
            </a:r>
            <a:r>
              <a:rPr lang="en-US" altLang="zh-CN" dirty="0" smtClean="0">
                <a:solidFill>
                  <a:srgbClr val="000000"/>
                </a:solidFill>
                <a:latin typeface="Corbel" pitchFamily="34" charset="0"/>
              </a:rPr>
              <a:t>();</a:t>
            </a:r>
          </a:p>
          <a:p>
            <a:r>
              <a:rPr lang="en-US" altLang="zh-CN" dirty="0" err="1" smtClean="0">
                <a:solidFill>
                  <a:srgbClr val="000000"/>
                </a:solidFill>
                <a:latin typeface="Corbel" pitchFamily="34" charset="0"/>
              </a:rPr>
              <a:t>System.</a:t>
            </a:r>
            <a:r>
              <a:rPr lang="en-US" altLang="zh-CN" i="1" dirty="0" err="1" smtClean="0">
                <a:solidFill>
                  <a:srgbClr val="0000C0"/>
                </a:solidFill>
                <a:latin typeface="Corbel" pitchFamily="34" charset="0"/>
              </a:rPr>
              <a:t>out</a:t>
            </a:r>
            <a:r>
              <a:rPr lang="en-US" altLang="zh-CN" i="1" dirty="0" err="1" smtClean="0">
                <a:solidFill>
                  <a:srgbClr val="000000"/>
                </a:solidFill>
                <a:latin typeface="Corbel" pitchFamily="34" charset="0"/>
              </a:rPr>
              <a:t>.println</a:t>
            </a:r>
            <a:r>
              <a:rPr lang="en-US" altLang="zh-CN" i="1" dirty="0" smtClean="0">
                <a:solidFill>
                  <a:srgbClr val="000000"/>
                </a:solidFill>
                <a:latin typeface="Corbel" pitchFamily="34" charset="0"/>
              </a:rPr>
              <a:t>(</a:t>
            </a:r>
            <a:r>
              <a:rPr lang="en-US" altLang="zh-CN" i="1" dirty="0" smtClean="0">
                <a:solidFill>
                  <a:srgbClr val="2A00FF"/>
                </a:solidFill>
                <a:latin typeface="Corbel" pitchFamily="34" charset="0"/>
              </a:rPr>
              <a:t>"shutdown"</a:t>
            </a:r>
            <a:r>
              <a:rPr lang="en-US" altLang="zh-CN" i="1" dirty="0" smtClean="0">
                <a:solidFill>
                  <a:srgbClr val="000000"/>
                </a:solidFill>
                <a:latin typeface="Corbel" pitchFamily="34" charset="0"/>
              </a:rPr>
              <a:t>);</a:t>
            </a:r>
          </a:p>
          <a:p>
            <a:r>
              <a:rPr lang="en-US" altLang="zh-CN" dirty="0" err="1" smtClean="0">
                <a:solidFill>
                  <a:srgbClr val="000000"/>
                </a:solidFill>
                <a:latin typeface="Corbel" pitchFamily="34" charset="0"/>
              </a:rPr>
              <a:t>incoming.close</a:t>
            </a:r>
            <a:r>
              <a:rPr lang="en-US" altLang="zh-CN" dirty="0" smtClean="0">
                <a:solidFill>
                  <a:srgbClr val="000000"/>
                </a:solidFill>
                <a:latin typeface="Corbel" pitchFamily="34" charset="0"/>
              </a:rPr>
              <a:t>();</a:t>
            </a:r>
          </a:p>
        </p:txBody>
      </p:sp>
      <p:sp>
        <p:nvSpPr>
          <p:cNvPr id="11" name="云形标注 10"/>
          <p:cNvSpPr/>
          <p:nvPr/>
        </p:nvSpPr>
        <p:spPr>
          <a:xfrm>
            <a:off x="5072066" y="4071942"/>
            <a:ext cx="3214710" cy="1571636"/>
          </a:xfrm>
          <a:prstGeom prst="cloudCallout">
            <a:avLst>
              <a:gd name="adj1" fmla="val -125717"/>
              <a:gd name="adj2" fmla="val 22046"/>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阻塞式读写</a:t>
            </a:r>
            <a:endParaRPr lang="zh-CN" altLang="en-US" sz="1600" dirty="0">
              <a:solidFill>
                <a:schemeClr val="tx1"/>
              </a:solidFill>
            </a:endParaRPr>
          </a:p>
        </p:txBody>
      </p:sp>
      <p:sp>
        <p:nvSpPr>
          <p:cNvPr id="6" name="TextBox 5"/>
          <p:cNvSpPr txBox="1"/>
          <p:nvPr/>
        </p:nvSpPr>
        <p:spPr>
          <a:xfrm>
            <a:off x="214282" y="1428736"/>
            <a:ext cx="4786346" cy="307777"/>
          </a:xfrm>
          <a:prstGeom prst="rect">
            <a:avLst/>
          </a:prstGeom>
          <a:noFill/>
        </p:spPr>
        <p:txBody>
          <a:bodyPr wrap="square" rtlCol="0">
            <a:spAutoFit/>
          </a:bodyPr>
          <a:lstStyle/>
          <a:p>
            <a:r>
              <a:rPr lang="zh-CN" altLang="en-US" sz="1400" dirty="0" smtClean="0">
                <a:solidFill>
                  <a:srgbClr val="C00000"/>
                </a:solidFill>
                <a:latin typeface="黑体" pitchFamily="2" charset="-122"/>
                <a:ea typeface="黑体" pitchFamily="2" charset="-122"/>
              </a:rPr>
              <a:t>标准</a:t>
            </a:r>
            <a:r>
              <a:rPr lang="en-US" altLang="zh-CN" sz="1400" dirty="0" smtClean="0">
                <a:solidFill>
                  <a:srgbClr val="C00000"/>
                </a:solidFill>
                <a:latin typeface="黑体" pitchFamily="2" charset="-122"/>
                <a:ea typeface="黑体" pitchFamily="2" charset="-122"/>
              </a:rPr>
              <a:t>IO</a:t>
            </a:r>
            <a:r>
              <a:rPr lang="zh-CN" altLang="en-US" sz="1400" dirty="0" smtClean="0">
                <a:solidFill>
                  <a:srgbClr val="C00000"/>
                </a:solidFill>
                <a:latin typeface="黑体" pitchFamily="2" charset="-122"/>
                <a:ea typeface="黑体" pitchFamily="2" charset="-122"/>
              </a:rPr>
              <a:t>实现</a:t>
            </a:r>
            <a:r>
              <a:rPr lang="en-US" altLang="zh-CN" sz="1400" dirty="0" smtClean="0">
                <a:solidFill>
                  <a:srgbClr val="C00000"/>
                </a:solidFill>
                <a:latin typeface="黑体" pitchFamily="2" charset="-122"/>
                <a:ea typeface="黑体" pitchFamily="2" charset="-122"/>
              </a:rPr>
              <a:t>server</a:t>
            </a:r>
            <a:r>
              <a:rPr lang="zh-CN" altLang="en-US" sz="1400" dirty="0" smtClean="0">
                <a:solidFill>
                  <a:srgbClr val="C00000"/>
                </a:solidFill>
                <a:latin typeface="黑体" pitchFamily="2" charset="-122"/>
                <a:ea typeface="黑体" pitchFamily="2" charset="-122"/>
              </a:rPr>
              <a:t>在读取一个客户端连接数据时</a:t>
            </a:r>
            <a:endParaRPr lang="zh-CN" altLang="en-US" sz="1400" dirty="0">
              <a:solidFill>
                <a:srgbClr val="C00000"/>
              </a:solidFill>
              <a:latin typeface="黑体" pitchFamily="2" charset="-122"/>
              <a:ea typeface="黑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a:t>
            </a:r>
            <a:r>
              <a:rPr lang="en-US" altLang="zh-CN" dirty="0" smtClean="0"/>
              <a:t>NIO</a:t>
            </a:r>
            <a:r>
              <a:rPr lang="zh-CN" altLang="en-US" dirty="0" smtClean="0"/>
              <a:t>框架</a:t>
            </a:r>
            <a:endParaRPr lang="zh-CN" altLang="en-US" dirty="0"/>
          </a:p>
        </p:txBody>
      </p:sp>
      <p:sp>
        <p:nvSpPr>
          <p:cNvPr id="3" name="内容占位符 2"/>
          <p:cNvSpPr>
            <a:spLocks noGrp="1"/>
          </p:cNvSpPr>
          <p:nvPr>
            <p:ph idx="1"/>
          </p:nvPr>
        </p:nvSpPr>
        <p:spPr>
          <a:xfrm>
            <a:off x="457200" y="1600200"/>
            <a:ext cx="2686040" cy="4525963"/>
          </a:xfrm>
        </p:spPr>
        <p:txBody>
          <a:bodyPr/>
          <a:lstStyle/>
          <a:p>
            <a:pPr>
              <a:lnSpc>
                <a:spcPct val="200000"/>
              </a:lnSpc>
            </a:pPr>
            <a:r>
              <a:rPr lang="en-US" altLang="zh-CN" dirty="0" smtClean="0"/>
              <a:t>Mina</a:t>
            </a:r>
          </a:p>
          <a:p>
            <a:pPr>
              <a:lnSpc>
                <a:spcPct val="200000"/>
              </a:lnSpc>
            </a:pPr>
            <a:r>
              <a:rPr lang="en-US" altLang="zh-CN" dirty="0" err="1" smtClean="0"/>
              <a:t>Netty</a:t>
            </a:r>
            <a:endParaRPr lang="en-US" altLang="zh-CN" dirty="0" smtClean="0"/>
          </a:p>
          <a:p>
            <a:pPr>
              <a:lnSpc>
                <a:spcPct val="200000"/>
              </a:lnSpc>
            </a:pPr>
            <a:r>
              <a:rPr lang="en-US" altLang="zh-CN" dirty="0" err="1" smtClean="0"/>
              <a:t>xSocket</a:t>
            </a:r>
            <a:endParaRPr lang="en-US" altLang="zh-CN" dirty="0" smtClean="0"/>
          </a:p>
          <a:p>
            <a:endParaRPr lang="zh-CN" altLang="en-US" dirty="0"/>
          </a:p>
        </p:txBody>
      </p:sp>
      <p:sp>
        <p:nvSpPr>
          <p:cNvPr id="4" name="矩形 3"/>
          <p:cNvSpPr/>
          <p:nvPr/>
        </p:nvSpPr>
        <p:spPr>
          <a:xfrm>
            <a:off x="2214546" y="2071678"/>
            <a:ext cx="5715040" cy="646331"/>
          </a:xfrm>
          <a:prstGeom prst="rect">
            <a:avLst/>
          </a:prstGeom>
        </p:spPr>
        <p:txBody>
          <a:bodyPr wrap="square">
            <a:spAutoFit/>
          </a:bodyPr>
          <a:lstStyle/>
          <a:p>
            <a:r>
              <a:rPr lang="zh-CN" altLang="en-US" dirty="0" smtClean="0"/>
              <a:t> </a:t>
            </a:r>
            <a:r>
              <a:rPr lang="en-US" altLang="zh-CN" dirty="0" smtClean="0">
                <a:latin typeface="Verdana" pitchFamily="34" charset="0"/>
                <a:ea typeface="华文楷体" pitchFamily="2" charset="-122"/>
              </a:rPr>
              <a:t>Apache </a:t>
            </a:r>
            <a:r>
              <a:rPr lang="zh-CN" altLang="en-US" dirty="0" smtClean="0">
                <a:latin typeface="Verdana" pitchFamily="34" charset="0"/>
                <a:ea typeface="华文楷体" pitchFamily="2" charset="-122"/>
              </a:rPr>
              <a:t>组织一个较新的项目</a:t>
            </a:r>
            <a:endParaRPr lang="en-US" altLang="zh-CN" dirty="0" smtClean="0">
              <a:latin typeface="Verdana" pitchFamily="34" charset="0"/>
              <a:ea typeface="华文楷体" pitchFamily="2" charset="-122"/>
            </a:endParaRPr>
          </a:p>
          <a:p>
            <a:r>
              <a:rPr lang="zh-CN" altLang="en-US" dirty="0" smtClean="0">
                <a:latin typeface="Verdana" pitchFamily="34" charset="0"/>
                <a:ea typeface="华文楷体" pitchFamily="2" charset="-122"/>
              </a:rPr>
              <a:t>基础平台，比较复杂，提供</a:t>
            </a:r>
            <a:r>
              <a:rPr lang="en-US" altLang="zh-CN" dirty="0" smtClean="0"/>
              <a:t>filter chain</a:t>
            </a:r>
          </a:p>
        </p:txBody>
      </p:sp>
      <p:sp>
        <p:nvSpPr>
          <p:cNvPr id="5" name="矩形 4"/>
          <p:cNvSpPr/>
          <p:nvPr/>
        </p:nvSpPr>
        <p:spPr>
          <a:xfrm>
            <a:off x="2214546" y="3214686"/>
            <a:ext cx="6929454" cy="369332"/>
          </a:xfrm>
          <a:prstGeom prst="rect">
            <a:avLst/>
          </a:prstGeom>
        </p:spPr>
        <p:txBody>
          <a:bodyPr wrap="square">
            <a:spAutoFit/>
          </a:bodyPr>
          <a:lstStyle/>
          <a:p>
            <a:r>
              <a:rPr lang="zh-CN" altLang="en-US" dirty="0" smtClean="0">
                <a:latin typeface="Verdana" pitchFamily="34" charset="0"/>
                <a:ea typeface="华文楷体" pitchFamily="2" charset="-122"/>
              </a:rPr>
              <a:t>由</a:t>
            </a:r>
            <a:r>
              <a:rPr lang="en-US" altLang="zh-CN" dirty="0" smtClean="0">
                <a:latin typeface="Verdana" pitchFamily="34" charset="0"/>
                <a:ea typeface="华文楷体" pitchFamily="2" charset="-122"/>
              </a:rPr>
              <a:t>JBOSS</a:t>
            </a:r>
            <a:r>
              <a:rPr lang="zh-CN" altLang="en-US" dirty="0" smtClean="0">
                <a:latin typeface="Verdana" pitchFamily="34" charset="0"/>
                <a:ea typeface="华文楷体" pitchFamily="2" charset="-122"/>
              </a:rPr>
              <a:t>提供的一个</a:t>
            </a:r>
            <a:r>
              <a:rPr lang="en-US" altLang="zh-CN" dirty="0" smtClean="0">
                <a:latin typeface="Verdana" pitchFamily="34" charset="0"/>
                <a:ea typeface="华文楷体" pitchFamily="2" charset="-122"/>
              </a:rPr>
              <a:t>java</a:t>
            </a:r>
            <a:r>
              <a:rPr lang="zh-CN" altLang="en-US" dirty="0" smtClean="0">
                <a:latin typeface="Verdana" pitchFamily="34" charset="0"/>
                <a:ea typeface="华文楷体" pitchFamily="2" charset="-122"/>
              </a:rPr>
              <a:t>开源框架，</a:t>
            </a:r>
            <a:r>
              <a:rPr lang="en-US" altLang="zh-CN" dirty="0" smtClean="0">
                <a:latin typeface="Verdana" pitchFamily="34" charset="0"/>
                <a:ea typeface="华文楷体" pitchFamily="2" charset="-122"/>
              </a:rPr>
              <a:t>Mina</a:t>
            </a:r>
            <a:r>
              <a:rPr lang="zh-CN" altLang="en-US" dirty="0" smtClean="0">
                <a:latin typeface="Verdana" pitchFamily="34" charset="0"/>
                <a:ea typeface="华文楷体" pitchFamily="2" charset="-122"/>
              </a:rPr>
              <a:t>前身。</a:t>
            </a:r>
            <a:r>
              <a:rPr lang="en-US" altLang="zh-CN" dirty="0" smtClean="0"/>
              <a:t>pipeline</a:t>
            </a:r>
          </a:p>
        </p:txBody>
      </p:sp>
      <p:sp>
        <p:nvSpPr>
          <p:cNvPr id="6" name="矩形 5"/>
          <p:cNvSpPr/>
          <p:nvPr/>
        </p:nvSpPr>
        <p:spPr>
          <a:xfrm>
            <a:off x="2285984" y="4220182"/>
            <a:ext cx="6357982" cy="923330"/>
          </a:xfrm>
          <a:prstGeom prst="rect">
            <a:avLst/>
          </a:prstGeom>
        </p:spPr>
        <p:txBody>
          <a:bodyPr wrap="square">
            <a:spAutoFit/>
          </a:bodyPr>
          <a:lstStyle/>
          <a:p>
            <a:r>
              <a:rPr lang="zh-CN" altLang="en-US" dirty="0" smtClean="0">
                <a:latin typeface="Verdana" pitchFamily="34" charset="0"/>
                <a:ea typeface="华文楷体" pitchFamily="2" charset="-122"/>
              </a:rPr>
              <a:t>是一个轻量级的基于</a:t>
            </a:r>
            <a:r>
              <a:rPr lang="en-US" altLang="zh-CN" dirty="0" err="1" smtClean="0">
                <a:latin typeface="Verdana" pitchFamily="34" charset="0"/>
                <a:ea typeface="华文楷体" pitchFamily="2" charset="-122"/>
              </a:rPr>
              <a:t>nio</a:t>
            </a:r>
            <a:r>
              <a:rPr lang="zh-CN" altLang="en-US" dirty="0" smtClean="0">
                <a:latin typeface="Verdana" pitchFamily="34" charset="0"/>
                <a:ea typeface="华文楷体" pitchFamily="2" charset="-122"/>
              </a:rPr>
              <a:t>的服务器框架用于开发高性能、可扩展、多线程的服务器。该框架封装了线程处理、异步读</a:t>
            </a:r>
            <a:r>
              <a:rPr lang="en-US" altLang="zh-CN" dirty="0" smtClean="0">
                <a:latin typeface="Verdana" pitchFamily="34" charset="0"/>
                <a:ea typeface="华文楷体" pitchFamily="2" charset="-122"/>
              </a:rPr>
              <a:t>/</a:t>
            </a:r>
            <a:r>
              <a:rPr lang="zh-CN" altLang="en-US" dirty="0" smtClean="0">
                <a:latin typeface="Verdana" pitchFamily="34" charset="0"/>
                <a:ea typeface="华文楷体" pitchFamily="2" charset="-122"/>
              </a:rPr>
              <a:t>写等方面。封装功能更多，简单易用</a:t>
            </a:r>
            <a:endParaRPr lang="zh-CN" altLang="en-US" dirty="0">
              <a:latin typeface="Verdana" pitchFamily="34" charset="0"/>
              <a:ea typeface="华文楷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3489" name="Object 1"/>
          <p:cNvGraphicFramePr>
            <a:graphicFrameLocks noChangeAspect="1"/>
          </p:cNvGraphicFramePr>
          <p:nvPr/>
        </p:nvGraphicFramePr>
        <p:xfrm>
          <a:off x="1785918" y="0"/>
          <a:ext cx="6786610" cy="6933878"/>
        </p:xfrm>
        <a:graphic>
          <a:graphicData uri="http://schemas.openxmlformats.org/presentationml/2006/ole">
            <p:oleObj spid="_x0000_s63489" name="Visio" r:id="rId4" imgW="7661894" imgH="7820431" progId="Visio.Drawing.11">
              <p:embed/>
            </p:oleObj>
          </a:graphicData>
        </a:graphic>
      </p:graphicFrame>
      <p:sp>
        <p:nvSpPr>
          <p:cNvPr id="4" name="矩形 3"/>
          <p:cNvSpPr/>
          <p:nvPr/>
        </p:nvSpPr>
        <p:spPr>
          <a:xfrm>
            <a:off x="285720" y="785794"/>
            <a:ext cx="642942" cy="550072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b="1" dirty="0" smtClean="0">
                <a:latin typeface="Verdana" pitchFamily="34" charset="0"/>
                <a:ea typeface="楷体_GB2312" pitchFamily="49" charset="-122"/>
              </a:rPr>
              <a:t>目前设计的</a:t>
            </a:r>
            <a:r>
              <a:rPr lang="en-US" altLang="zh-CN" sz="1600" b="1" dirty="0" smtClean="0">
                <a:latin typeface="Verdana" pitchFamily="34" charset="0"/>
                <a:ea typeface="楷体_GB2312" pitchFamily="49" charset="-122"/>
              </a:rPr>
              <a:t>NIO</a:t>
            </a:r>
            <a:r>
              <a:rPr lang="zh-CN" altLang="en-US" sz="2400" b="1" dirty="0" smtClean="0">
                <a:latin typeface="Verdana" pitchFamily="34" charset="0"/>
                <a:ea typeface="楷体_GB2312" pitchFamily="49" charset="-122"/>
              </a:rPr>
              <a:t>服务器端类图</a:t>
            </a:r>
            <a:endParaRPr lang="zh-CN" altLang="en-US" sz="2400" b="1" dirty="0">
              <a:latin typeface="Verdan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时序图</a:t>
            </a:r>
            <a:endParaRPr lang="zh-CN" altLang="en-US" dirty="0"/>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4"/>
          <p:cNvGraphicFramePr>
            <a:graphicFrameLocks noChangeAspect="1"/>
          </p:cNvGraphicFramePr>
          <p:nvPr/>
        </p:nvGraphicFramePr>
        <p:xfrm>
          <a:off x="0" y="1357298"/>
          <a:ext cx="9164219" cy="5286412"/>
        </p:xfrm>
        <a:graphic>
          <a:graphicData uri="http://schemas.openxmlformats.org/presentationml/2006/ole">
            <p:oleObj spid="_x0000_s88068" name="Visio" r:id="rId4" imgW="9264818" imgH="5346061" progId="Visio.Drawing.11">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a:off x="2071670" y="2786058"/>
            <a:ext cx="5715040" cy="1785950"/>
          </a:xfrm>
          <a:prstGeom prst="snipRound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Thanks</a:t>
            </a:r>
            <a:r>
              <a:rPr lang="zh-CN" altLang="en-US" sz="96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zh-CN" alt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云形标注 9"/>
          <p:cNvSpPr/>
          <p:nvPr/>
        </p:nvSpPr>
        <p:spPr>
          <a:xfrm>
            <a:off x="4786314" y="1142984"/>
            <a:ext cx="3214710" cy="1571636"/>
          </a:xfrm>
          <a:prstGeom prst="cloudCallout">
            <a:avLst>
              <a:gd name="adj1" fmla="val -72934"/>
              <a:gd name="adj2" fmla="val 24480"/>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zh-CN" altLang="en-US" sz="1600" b="1" dirty="0" smtClean="0">
                <a:solidFill>
                  <a:srgbClr val="FF0000"/>
                </a:solidFill>
              </a:rPr>
              <a:t>特点：</a:t>
            </a:r>
            <a:endParaRPr lang="en-US" altLang="zh-CN" sz="1600" b="1" dirty="0" smtClean="0">
              <a:solidFill>
                <a:srgbClr val="FF0000"/>
              </a:solidFill>
            </a:endParaRPr>
          </a:p>
          <a:p>
            <a:pPr marL="342900" indent="-342900">
              <a:buFont typeface="+mj-lt"/>
              <a:buAutoNum type="arabicPeriod"/>
            </a:pPr>
            <a:r>
              <a:rPr lang="en-US" altLang="zh-CN" sz="1600" dirty="0" smtClean="0">
                <a:solidFill>
                  <a:schemeClr val="tx1"/>
                </a:solidFill>
              </a:rPr>
              <a:t>accept() </a:t>
            </a:r>
            <a:r>
              <a:rPr lang="zh-CN" altLang="en-US" sz="1600" dirty="0" smtClean="0">
                <a:solidFill>
                  <a:schemeClr val="tx1"/>
                </a:solidFill>
              </a:rPr>
              <a:t>为阻塞式</a:t>
            </a:r>
            <a:endParaRPr lang="en-US" altLang="zh-CN" sz="1600" dirty="0" smtClean="0">
              <a:solidFill>
                <a:schemeClr val="tx1"/>
              </a:solidFill>
            </a:endParaRPr>
          </a:p>
          <a:p>
            <a:pPr marL="342900" indent="-342900">
              <a:buFont typeface="+mj-lt"/>
              <a:buAutoNum type="arabicPeriod"/>
            </a:pPr>
            <a:r>
              <a:rPr lang="zh-CN" altLang="en-US" sz="1600" dirty="0" smtClean="0">
                <a:solidFill>
                  <a:schemeClr val="tx1"/>
                </a:solidFill>
              </a:rPr>
              <a:t>每个客户端连接创建一个线程</a:t>
            </a:r>
            <a:endParaRPr lang="zh-CN" altLang="en-US" sz="1600" dirty="0">
              <a:solidFill>
                <a:schemeClr val="tx1"/>
              </a:solidFill>
            </a:endParaRPr>
          </a:p>
        </p:txBody>
      </p:sp>
      <p:sp>
        <p:nvSpPr>
          <p:cNvPr id="2" name="标题 1"/>
          <p:cNvSpPr>
            <a:spLocks noGrp="1"/>
          </p:cNvSpPr>
          <p:nvPr>
            <p:ph type="title"/>
          </p:nvPr>
        </p:nvSpPr>
        <p:spPr/>
        <p:txBody>
          <a:bodyPr/>
          <a:lstStyle/>
          <a:p>
            <a:r>
              <a:rPr lang="zh-CN" altLang="en-US" dirty="0" smtClean="0"/>
              <a:t>标准</a:t>
            </a:r>
            <a:r>
              <a:rPr lang="en-US" altLang="zh-CN" dirty="0" smtClean="0"/>
              <a:t>IO</a:t>
            </a:r>
            <a:endParaRPr lang="zh-CN" altLang="en-US" dirty="0"/>
          </a:p>
        </p:txBody>
      </p:sp>
      <p:sp>
        <p:nvSpPr>
          <p:cNvPr id="8" name="TextBox 7"/>
          <p:cNvSpPr txBox="1"/>
          <p:nvPr/>
        </p:nvSpPr>
        <p:spPr>
          <a:xfrm>
            <a:off x="214282" y="2000240"/>
            <a:ext cx="5286412" cy="3046988"/>
          </a:xfrm>
          <a:prstGeom prst="rect">
            <a:avLst/>
          </a:prstGeom>
          <a:noFill/>
        </p:spPr>
        <p:txBody>
          <a:bodyPr wrap="square" rtlCol="0">
            <a:spAutoFit/>
          </a:bodyPr>
          <a:lstStyle/>
          <a:p>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server() </a:t>
            </a:r>
            <a:r>
              <a:rPr lang="en-US" altLang="zh-CN" sz="1200" b="1" dirty="0" smtClean="0">
                <a:solidFill>
                  <a:srgbClr val="7F0055"/>
                </a:solidFill>
                <a:latin typeface="Courier New"/>
              </a:rPr>
              <a:t>throws</a:t>
            </a:r>
            <a:r>
              <a:rPr lang="en-US" altLang="zh-CN" sz="1200" b="1" dirty="0" smtClean="0">
                <a:solidFill>
                  <a:srgbClr val="000000"/>
                </a:solidFill>
                <a:latin typeface="Courier New"/>
              </a:rPr>
              <a:t> Exception {</a:t>
            </a:r>
          </a:p>
          <a:p>
            <a:r>
              <a:rPr lang="en-US" altLang="zh-CN" sz="1200" dirty="0" err="1" smtClean="0">
                <a:solidFill>
                  <a:srgbClr val="000000"/>
                </a:solidFill>
                <a:latin typeface="Courier New"/>
              </a:rPr>
              <a:t>ServerSocket</a:t>
            </a:r>
            <a:r>
              <a:rPr lang="en-US" altLang="zh-CN" sz="1200" dirty="0" smtClean="0">
                <a:solidFill>
                  <a:srgbClr val="000000"/>
                </a:solidFill>
                <a:latin typeface="Courier New"/>
              </a:rPr>
              <a:t> server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b="1" dirty="0" err="1" smtClean="0">
                <a:solidFill>
                  <a:srgbClr val="000000"/>
                </a:solidFill>
                <a:latin typeface="Courier New"/>
              </a:rPr>
              <a:t>ServerSocket</a:t>
            </a:r>
            <a:r>
              <a:rPr lang="en-US" altLang="zh-CN" sz="1200" b="1" dirty="0" smtClean="0">
                <a:solidFill>
                  <a:srgbClr val="000000"/>
                </a:solidFill>
                <a:latin typeface="Courier New"/>
              </a:rPr>
              <a:t>(1234);</a:t>
            </a:r>
          </a:p>
          <a:p>
            <a:r>
              <a:rPr lang="en-US" altLang="zh-CN" sz="1200" b="1" dirty="0" smtClean="0">
                <a:solidFill>
                  <a:srgbClr val="7F0055"/>
                </a:solidFill>
                <a:latin typeface="Courier New"/>
              </a:rPr>
              <a:t>while</a:t>
            </a:r>
            <a:r>
              <a:rPr lang="en-US" altLang="zh-CN" sz="1200" b="1" dirty="0" smtClean="0">
                <a:solidFill>
                  <a:srgbClr val="000000"/>
                </a:solidFill>
                <a:latin typeface="Courier New"/>
              </a:rPr>
              <a:t> (</a:t>
            </a:r>
            <a:r>
              <a:rPr lang="en-US" altLang="zh-CN" sz="1200" b="1" dirty="0" smtClean="0">
                <a:solidFill>
                  <a:srgbClr val="7F0055"/>
                </a:solidFill>
                <a:latin typeface="Courier New"/>
              </a:rPr>
              <a:t>true</a:t>
            </a:r>
            <a:r>
              <a:rPr lang="en-US" altLang="zh-CN" sz="1200" b="1" dirty="0" smtClean="0">
                <a:solidFill>
                  <a:srgbClr val="000000"/>
                </a:solidFill>
                <a:latin typeface="Courier New"/>
              </a:rPr>
              <a:t>) {</a:t>
            </a:r>
          </a:p>
          <a:p>
            <a:r>
              <a:rPr lang="en-US" altLang="zh-CN" sz="1200" dirty="0" err="1" smtClean="0">
                <a:solidFill>
                  <a:srgbClr val="000000"/>
                </a:solidFill>
                <a:latin typeface="Courier New"/>
              </a:rPr>
              <a:t>System.</a:t>
            </a:r>
            <a:r>
              <a:rPr lang="en-US" altLang="zh-CN" sz="1200" i="1" dirty="0" err="1" smtClean="0">
                <a:solidFill>
                  <a:srgbClr val="0000C0"/>
                </a:solidFill>
                <a:latin typeface="Courier New"/>
              </a:rPr>
              <a:t>out</a:t>
            </a:r>
            <a:r>
              <a:rPr lang="en-US" altLang="zh-CN" sz="1200" i="1" dirty="0" err="1" smtClean="0">
                <a:solidFill>
                  <a:srgbClr val="000000"/>
                </a:solidFill>
                <a:latin typeface="Courier New"/>
              </a:rPr>
              <a:t>.println</a:t>
            </a:r>
            <a:r>
              <a:rPr lang="en-US" altLang="zh-CN" sz="1200" i="1" dirty="0" smtClean="0">
                <a:solidFill>
                  <a:srgbClr val="000000"/>
                </a:solidFill>
                <a:latin typeface="Courier New"/>
              </a:rPr>
              <a:t>(</a:t>
            </a:r>
            <a:r>
              <a:rPr lang="en-US" altLang="zh-CN" sz="1200" i="1" dirty="0" smtClean="0">
                <a:solidFill>
                  <a:srgbClr val="2A00FF"/>
                </a:solidFill>
                <a:latin typeface="Courier New"/>
              </a:rPr>
              <a:t>"ready for service!"</a:t>
            </a:r>
            <a:r>
              <a:rPr lang="en-US" altLang="zh-CN" sz="1200" i="1" dirty="0" smtClean="0">
                <a:solidFill>
                  <a:srgbClr val="000000"/>
                </a:solidFill>
                <a:latin typeface="Courier New"/>
              </a:rPr>
              <a:t>);</a:t>
            </a:r>
          </a:p>
          <a:p>
            <a:r>
              <a:rPr lang="en-US" altLang="zh-CN" sz="1200" b="1" dirty="0" smtClean="0">
                <a:solidFill>
                  <a:srgbClr val="7F0055"/>
                </a:solidFill>
                <a:latin typeface="Courier New"/>
              </a:rPr>
              <a:t>final</a:t>
            </a:r>
            <a:r>
              <a:rPr lang="en-US" altLang="zh-CN" sz="1200" b="1" dirty="0" smtClean="0">
                <a:solidFill>
                  <a:srgbClr val="000000"/>
                </a:solidFill>
                <a:latin typeface="Courier New"/>
              </a:rPr>
              <a:t> Socket incoming = </a:t>
            </a:r>
            <a:r>
              <a:rPr lang="en-US" altLang="zh-CN" sz="1200" b="1" dirty="0" err="1" smtClean="0">
                <a:solidFill>
                  <a:srgbClr val="000000"/>
                </a:solidFill>
                <a:latin typeface="Courier New"/>
              </a:rPr>
              <a:t>server.accept</a:t>
            </a:r>
            <a:r>
              <a:rPr lang="en-US" altLang="zh-CN" sz="1200" b="1" dirty="0" smtClean="0">
                <a:solidFill>
                  <a:srgbClr val="000000"/>
                </a:solidFill>
                <a:latin typeface="Courier New"/>
              </a:rPr>
              <a:t>();</a:t>
            </a:r>
          </a:p>
          <a:p>
            <a:endParaRPr lang="en-US" altLang="zh-CN" sz="1200" dirty="0" smtClean="0">
              <a:solidFill>
                <a:srgbClr val="3F7F5F"/>
              </a:solidFill>
              <a:latin typeface="Courier New"/>
            </a:endParaRPr>
          </a:p>
          <a:p>
            <a:r>
              <a:rPr lang="en-US" altLang="zh-CN" sz="1200" i="1" dirty="0" err="1" smtClean="0">
                <a:solidFill>
                  <a:srgbClr val="0000C0"/>
                </a:solidFill>
                <a:latin typeface="Courier New"/>
              </a:rPr>
              <a:t>scheduler</a:t>
            </a:r>
            <a:r>
              <a:rPr lang="en-US" altLang="zh-CN" sz="1200" i="1" dirty="0" err="1" smtClean="0">
                <a:solidFill>
                  <a:srgbClr val="000000"/>
                </a:solidFill>
                <a:latin typeface="Courier New"/>
              </a:rPr>
              <a:t>.execute</a:t>
            </a:r>
            <a:r>
              <a:rPr lang="en-US" altLang="zh-CN" sz="1200" i="1" dirty="0" smtClean="0">
                <a:solidFill>
                  <a:srgbClr val="000000"/>
                </a:solidFill>
                <a:latin typeface="Courier New"/>
              </a:rPr>
              <a:t>(</a:t>
            </a:r>
            <a:r>
              <a:rPr lang="en-US" altLang="zh-CN" sz="1200" b="1" i="1" dirty="0" smtClean="0">
                <a:solidFill>
                  <a:srgbClr val="7F0055"/>
                </a:solidFill>
                <a:latin typeface="Courier New"/>
              </a:rPr>
              <a:t>new</a:t>
            </a:r>
            <a:r>
              <a:rPr lang="en-US" altLang="zh-CN" sz="1200" b="1" i="1" dirty="0" smtClean="0">
                <a:solidFill>
                  <a:srgbClr val="000000"/>
                </a:solidFill>
                <a:latin typeface="Courier New"/>
              </a:rPr>
              <a:t> </a:t>
            </a:r>
            <a:r>
              <a:rPr lang="en-US" altLang="zh-CN" sz="1200" b="1" i="1" dirty="0" err="1" smtClean="0">
                <a:solidFill>
                  <a:srgbClr val="000000"/>
                </a:solidFill>
                <a:latin typeface="Courier New"/>
              </a:rPr>
              <a:t>Runnable</a:t>
            </a:r>
            <a:r>
              <a:rPr lang="en-US" altLang="zh-CN" sz="1200" b="1" i="1" dirty="0" smtClean="0">
                <a:solidFill>
                  <a:srgbClr val="000000"/>
                </a:solidFill>
                <a:latin typeface="Courier New"/>
              </a:rPr>
              <a:t>() {</a:t>
            </a:r>
          </a:p>
          <a:p>
            <a:r>
              <a:rPr lang="en-US" altLang="zh-CN" sz="1200" dirty="0" smtClean="0">
                <a:solidFill>
                  <a:srgbClr val="646464"/>
                </a:solidFill>
                <a:latin typeface="Courier New"/>
              </a:rPr>
              <a:t>@Override</a:t>
            </a:r>
          </a:p>
          <a:p>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b="1" dirty="0" smtClean="0">
                <a:solidFill>
                  <a:srgbClr val="7F0055"/>
                </a:solidFill>
                <a:latin typeface="Courier New"/>
              </a:rPr>
              <a:t>synchronized</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run() {</a:t>
            </a:r>
          </a:p>
          <a:p>
            <a:r>
              <a:rPr lang="en-US" altLang="zh-CN" sz="1200" dirty="0" err="1" smtClean="0">
                <a:solidFill>
                  <a:srgbClr val="000000"/>
                </a:solidFill>
                <a:latin typeface="Courier New"/>
              </a:rPr>
              <a:t>doRequest</a:t>
            </a:r>
            <a:r>
              <a:rPr lang="en-US" altLang="zh-CN" sz="1200" dirty="0" smtClean="0">
                <a:solidFill>
                  <a:srgbClr val="000000"/>
                </a:solidFill>
                <a:latin typeface="Courier New"/>
              </a:rPr>
              <a:t>(incoming);</a:t>
            </a:r>
          </a:p>
          <a:p>
            <a:r>
              <a:rPr lang="en-US" altLang="zh-CN" sz="1200" dirty="0" smtClean="0">
                <a:solidFill>
                  <a:srgbClr val="000000"/>
                </a:solidFill>
                <a:latin typeface="Courier New"/>
              </a:rPr>
              <a:t>process();</a:t>
            </a:r>
          </a:p>
          <a:p>
            <a:r>
              <a:rPr lang="en-US" altLang="zh-CN" sz="1200" dirty="0" err="1" smtClean="0">
                <a:solidFill>
                  <a:srgbClr val="000000"/>
                </a:solidFill>
                <a:latin typeface="Courier New"/>
              </a:rPr>
              <a:t>doResponse</a:t>
            </a:r>
            <a:r>
              <a:rPr lang="en-US" altLang="zh-CN" sz="1200" dirty="0" smtClean="0">
                <a:solidFill>
                  <a:srgbClr val="000000"/>
                </a:solidFill>
                <a:latin typeface="Courier New"/>
              </a:rPr>
              <a:t>(incoming);</a:t>
            </a:r>
          </a:p>
          <a:p>
            <a:r>
              <a:rPr lang="en-US" altLang="zh-CN" sz="1200" dirty="0" smtClean="0">
                <a:solidFill>
                  <a:srgbClr val="000000"/>
                </a:solidFill>
                <a:latin typeface="Courier New"/>
              </a:rPr>
              <a:t>}</a:t>
            </a:r>
          </a:p>
          <a:p>
            <a:r>
              <a:rPr lang="en-US" altLang="zh-CN" sz="1200" dirty="0" smtClean="0">
                <a:solidFill>
                  <a:srgbClr val="000000"/>
                </a:solidFill>
                <a:latin typeface="Courier New"/>
              </a:rPr>
              <a:t>});</a:t>
            </a:r>
          </a:p>
          <a:p>
            <a:r>
              <a:rPr lang="en-US" altLang="zh-CN" sz="1200" dirty="0" smtClean="0">
                <a:solidFill>
                  <a:srgbClr val="000000"/>
                </a:solidFill>
                <a:latin typeface="Courier New"/>
              </a:rPr>
              <a:t>}</a:t>
            </a:r>
          </a:p>
          <a:p>
            <a:r>
              <a:rPr lang="en-US" altLang="zh-CN" sz="1200" dirty="0" smtClean="0">
                <a:solidFill>
                  <a:srgbClr val="000000"/>
                </a:solidFill>
                <a:latin typeface="Courier New"/>
              </a:rPr>
              <a:t>}</a:t>
            </a:r>
            <a:endParaRPr lang="en-US" altLang="zh-CN" sz="1200" dirty="0" smtClean="0">
              <a:solidFill>
                <a:srgbClr val="000000"/>
              </a:solidFill>
              <a:latin typeface="Corbel" pitchFamily="34" charset="0"/>
            </a:endParaRPr>
          </a:p>
        </p:txBody>
      </p:sp>
      <p:sp>
        <p:nvSpPr>
          <p:cNvPr id="7" name="TextBox 6"/>
          <p:cNvSpPr txBox="1"/>
          <p:nvPr/>
        </p:nvSpPr>
        <p:spPr>
          <a:xfrm>
            <a:off x="6929422" y="2857496"/>
            <a:ext cx="2214578" cy="1477328"/>
          </a:xfrm>
          <a:prstGeom prst="rect">
            <a:avLst/>
          </a:prstGeom>
          <a:noFill/>
        </p:spPr>
        <p:txBody>
          <a:bodyPr wrap="square" rtlCol="0">
            <a:spAutoFit/>
          </a:bodyPr>
          <a:lstStyle/>
          <a:p>
            <a:pPr>
              <a:lnSpc>
                <a:spcPct val="200000"/>
              </a:lnSpc>
            </a:pPr>
            <a:r>
              <a:rPr lang="zh-CN" altLang="en-US" b="1" dirty="0" smtClean="0">
                <a:solidFill>
                  <a:srgbClr val="FF0000"/>
                </a:solidFill>
              </a:rPr>
              <a:t>问题：</a:t>
            </a:r>
            <a:endParaRPr lang="en-US" altLang="zh-CN" b="1" dirty="0" smtClean="0">
              <a:solidFill>
                <a:srgbClr val="FF0000"/>
              </a:solidFill>
            </a:endParaRPr>
          </a:p>
          <a:p>
            <a:pPr>
              <a:buFont typeface="Wingdings" pitchFamily="2" charset="2"/>
              <a:buChar char="ü"/>
            </a:pPr>
            <a:r>
              <a:rPr lang="zh-CN" altLang="en-US" dirty="0" smtClean="0"/>
              <a:t>占用过多栈</a:t>
            </a:r>
            <a:r>
              <a:rPr lang="zh-CN" altLang="en-US" dirty="0"/>
              <a:t>空间</a:t>
            </a:r>
            <a:endParaRPr lang="en-US" altLang="zh-CN" dirty="0" smtClean="0"/>
          </a:p>
          <a:p>
            <a:pPr>
              <a:buFont typeface="Wingdings" pitchFamily="2" charset="2"/>
              <a:buChar char="ü"/>
            </a:pPr>
            <a:r>
              <a:rPr lang="zh-CN" altLang="en-US" dirty="0" smtClean="0"/>
              <a:t>无谓的上下文切换</a:t>
            </a:r>
            <a:endParaRPr lang="en-US" altLang="zh-CN" dirty="0" smtClean="0"/>
          </a:p>
          <a:p>
            <a:pPr>
              <a:buFont typeface="Wingdings" pitchFamily="2" charset="2"/>
              <a:buChar char="ü"/>
            </a:pPr>
            <a:r>
              <a:rPr lang="zh-CN" altLang="en-US" dirty="0"/>
              <a:t>阻塞</a:t>
            </a:r>
          </a:p>
        </p:txBody>
      </p:sp>
      <p:pic>
        <p:nvPicPr>
          <p:cNvPr id="43009" name="Picture 1"/>
          <p:cNvPicPr>
            <a:picLocks noChangeAspect="1" noChangeArrowheads="1"/>
          </p:cNvPicPr>
          <p:nvPr/>
        </p:nvPicPr>
        <p:blipFill>
          <a:blip r:embed="rId2"/>
          <a:srcRect/>
          <a:stretch>
            <a:fillRect/>
          </a:stretch>
        </p:blipFill>
        <p:spPr bwMode="auto">
          <a:xfrm>
            <a:off x="4143372" y="3071810"/>
            <a:ext cx="2466975" cy="3143250"/>
          </a:xfrm>
          <a:prstGeom prst="rect">
            <a:avLst/>
          </a:prstGeom>
          <a:noFill/>
          <a:ln w="9525">
            <a:noFill/>
            <a:miter lim="800000"/>
            <a:headEnd/>
            <a:tailEnd/>
          </a:ln>
          <a:effectLst/>
        </p:spPr>
      </p:pic>
      <p:sp>
        <p:nvSpPr>
          <p:cNvPr id="9" name="TextBox 8"/>
          <p:cNvSpPr txBox="1"/>
          <p:nvPr/>
        </p:nvSpPr>
        <p:spPr>
          <a:xfrm>
            <a:off x="214282" y="1428736"/>
            <a:ext cx="4786346" cy="307777"/>
          </a:xfrm>
          <a:prstGeom prst="rect">
            <a:avLst/>
          </a:prstGeom>
          <a:noFill/>
        </p:spPr>
        <p:txBody>
          <a:bodyPr wrap="square" rtlCol="0">
            <a:spAutoFit/>
          </a:bodyPr>
          <a:lstStyle/>
          <a:p>
            <a:r>
              <a:rPr lang="zh-CN" altLang="en-US" sz="1400" dirty="0" smtClean="0">
                <a:solidFill>
                  <a:srgbClr val="C00000"/>
                </a:solidFill>
                <a:latin typeface="黑体" pitchFamily="2" charset="-122"/>
                <a:ea typeface="黑体" pitchFamily="2" charset="-122"/>
              </a:rPr>
              <a:t>标准</a:t>
            </a:r>
            <a:r>
              <a:rPr lang="en-US" altLang="zh-CN" sz="1400" dirty="0" smtClean="0">
                <a:solidFill>
                  <a:srgbClr val="C00000"/>
                </a:solidFill>
                <a:latin typeface="黑体" pitchFamily="2" charset="-122"/>
                <a:ea typeface="黑体" pitchFamily="2" charset="-122"/>
              </a:rPr>
              <a:t>IO</a:t>
            </a:r>
            <a:r>
              <a:rPr lang="zh-CN" altLang="en-US" sz="1400" dirty="0" smtClean="0">
                <a:solidFill>
                  <a:srgbClr val="C00000"/>
                </a:solidFill>
                <a:latin typeface="黑体" pitchFamily="2" charset="-122"/>
                <a:ea typeface="黑体" pitchFamily="2" charset="-122"/>
              </a:rPr>
              <a:t>实现</a:t>
            </a:r>
            <a:r>
              <a:rPr lang="en-US" altLang="zh-CN" sz="1400" dirty="0" smtClean="0">
                <a:solidFill>
                  <a:srgbClr val="C00000"/>
                </a:solidFill>
                <a:latin typeface="黑体" pitchFamily="2" charset="-122"/>
                <a:ea typeface="黑体" pitchFamily="2" charset="-122"/>
              </a:rPr>
              <a:t>server</a:t>
            </a:r>
            <a:r>
              <a:rPr lang="zh-CN" altLang="en-US" sz="1400" dirty="0" smtClean="0">
                <a:solidFill>
                  <a:srgbClr val="C00000"/>
                </a:solidFill>
                <a:latin typeface="黑体" pitchFamily="2" charset="-122"/>
                <a:ea typeface="黑体" pitchFamily="2" charset="-122"/>
              </a:rPr>
              <a:t>在同时连接多个客户端时</a:t>
            </a:r>
            <a:endParaRPr lang="zh-CN" altLang="en-US" sz="1400" dirty="0">
              <a:solidFill>
                <a:srgbClr val="C00000"/>
              </a:solidFill>
              <a:latin typeface="黑体" pitchFamily="2" charset="-122"/>
              <a:ea typeface="黑体" pitchFamily="2" charset="-122"/>
            </a:endParaRPr>
          </a:p>
        </p:txBody>
      </p:sp>
      <p:sp>
        <p:nvSpPr>
          <p:cNvPr id="11" name="右箭头 10"/>
          <p:cNvSpPr/>
          <p:nvPr/>
        </p:nvSpPr>
        <p:spPr>
          <a:xfrm>
            <a:off x="3000364" y="4143380"/>
            <a:ext cx="785818" cy="121444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sz="2400" dirty="0" smtClean="0"/>
              <a:t>自</a:t>
            </a:r>
            <a:r>
              <a:rPr lang="en-US" altLang="zh-CN" sz="2400" dirty="0" smtClean="0"/>
              <a:t>Java1. 4 </a:t>
            </a:r>
            <a:r>
              <a:rPr lang="zh-CN" altLang="en-US" sz="2400" dirty="0" smtClean="0"/>
              <a:t>开始引入了</a:t>
            </a:r>
            <a:r>
              <a:rPr lang="en-US" altLang="zh-CN" sz="2400" dirty="0" smtClean="0"/>
              <a:t>NIO(</a:t>
            </a:r>
            <a:r>
              <a:rPr lang="zh-CN" altLang="en-US" sz="2400" dirty="0" smtClean="0"/>
              <a:t>新</a:t>
            </a:r>
            <a:r>
              <a:rPr lang="en-US" altLang="zh-CN" sz="2400" dirty="0" smtClean="0"/>
              <a:t>I/O) API</a:t>
            </a:r>
            <a:r>
              <a:rPr lang="zh-CN" altLang="en-US" sz="2400" dirty="0" smtClean="0"/>
              <a:t>，通过使用</a:t>
            </a:r>
            <a:r>
              <a:rPr lang="zh-CN" altLang="en-US" sz="2400" dirty="0" smtClean="0">
                <a:solidFill>
                  <a:srgbClr val="FF0000"/>
                </a:solidFill>
              </a:rPr>
              <a:t>非阻塞型</a:t>
            </a:r>
            <a:r>
              <a:rPr lang="en-US" altLang="zh-CN" sz="2400" dirty="0" smtClean="0">
                <a:solidFill>
                  <a:srgbClr val="FF0000"/>
                </a:solidFill>
              </a:rPr>
              <a:t>I/O</a:t>
            </a:r>
            <a:r>
              <a:rPr lang="zh-CN" altLang="en-US" sz="2400" dirty="0" smtClean="0"/>
              <a:t>，实现流畅的网络读写操作，为开发</a:t>
            </a:r>
            <a:r>
              <a:rPr lang="zh-CN" altLang="en-US" sz="2400" b="1" dirty="0" smtClean="0">
                <a:solidFill>
                  <a:srgbClr val="FF0000"/>
                </a:solidFill>
              </a:rPr>
              <a:t>高性能并发型</a:t>
            </a:r>
            <a:r>
              <a:rPr lang="zh-CN" altLang="en-US" sz="2400" dirty="0" smtClean="0"/>
              <a:t>服务器程序提供了一个很好的解决方案</a:t>
            </a:r>
          </a:p>
          <a:p>
            <a:pPr>
              <a:lnSpc>
                <a:spcPct val="150000"/>
              </a:lnSpc>
            </a:pPr>
            <a:r>
              <a:rPr lang="en-US" altLang="zh-CN" sz="2400" dirty="0" smtClean="0"/>
              <a:t>NIO </a:t>
            </a:r>
            <a:r>
              <a:rPr lang="zh-CN" altLang="en-US" sz="2400" dirty="0" smtClean="0"/>
              <a:t>工具包提出了基于</a:t>
            </a:r>
            <a:r>
              <a:rPr lang="en-US" altLang="zh-CN" sz="2400" dirty="0" smtClean="0">
                <a:solidFill>
                  <a:srgbClr val="FF0000"/>
                </a:solidFill>
              </a:rPr>
              <a:t>Buffer</a:t>
            </a:r>
            <a:r>
              <a:rPr lang="zh-CN" altLang="en-US" sz="2400" dirty="0" smtClean="0"/>
              <a:t>（缓冲区）、</a:t>
            </a:r>
            <a:r>
              <a:rPr lang="en-US" altLang="zh-CN" sz="2400" dirty="0" smtClean="0">
                <a:solidFill>
                  <a:srgbClr val="FF0000"/>
                </a:solidFill>
              </a:rPr>
              <a:t>Channel</a:t>
            </a:r>
            <a:r>
              <a:rPr lang="zh-CN" altLang="en-US" sz="2400" dirty="0" smtClean="0"/>
              <a:t>（通道）、</a:t>
            </a:r>
            <a:r>
              <a:rPr lang="en-US" altLang="zh-CN" sz="2400" dirty="0" smtClean="0">
                <a:solidFill>
                  <a:srgbClr val="FF0000"/>
                </a:solidFill>
              </a:rPr>
              <a:t>Selector</a:t>
            </a:r>
            <a:r>
              <a:rPr lang="zh-CN" altLang="en-US" sz="2400" dirty="0" smtClean="0"/>
              <a:t>（选择器）的新模式；</a:t>
            </a:r>
            <a:r>
              <a:rPr lang="en-US" altLang="zh-CN" sz="2400" dirty="0" smtClean="0">
                <a:solidFill>
                  <a:srgbClr val="FF0000"/>
                </a:solidFill>
              </a:rPr>
              <a:t>Selector</a:t>
            </a:r>
            <a:r>
              <a:rPr lang="zh-CN" altLang="en-US" sz="2400" dirty="0" smtClean="0"/>
              <a:t>（选择器）、</a:t>
            </a:r>
            <a:r>
              <a:rPr lang="zh-CN" altLang="en-US" sz="2400" dirty="0" smtClean="0">
                <a:solidFill>
                  <a:srgbClr val="FF0000"/>
                </a:solidFill>
              </a:rPr>
              <a:t>可选择的</a:t>
            </a:r>
            <a:r>
              <a:rPr lang="en-US" altLang="zh-CN" sz="2400" dirty="0" smtClean="0">
                <a:solidFill>
                  <a:srgbClr val="FF0000"/>
                </a:solidFill>
              </a:rPr>
              <a:t>Channel</a:t>
            </a:r>
            <a:r>
              <a:rPr lang="zh-CN" altLang="en-US" sz="2400" dirty="0" smtClean="0"/>
              <a:t>（通道）和</a:t>
            </a:r>
            <a:r>
              <a:rPr lang="en-US" altLang="zh-CN" sz="2400" dirty="0" err="1" smtClean="0">
                <a:solidFill>
                  <a:srgbClr val="FF0000"/>
                </a:solidFill>
              </a:rPr>
              <a:t>SelectionKey</a:t>
            </a:r>
            <a:r>
              <a:rPr lang="zh-CN" altLang="en-US" sz="2400" dirty="0" smtClean="0"/>
              <a:t>（选择键）配合起来使用，可以实现并发的非阻塞型</a:t>
            </a:r>
            <a:r>
              <a:rPr lang="en-US" altLang="zh-CN" sz="2400" dirty="0" smtClean="0"/>
              <a:t>I/O</a:t>
            </a:r>
            <a:r>
              <a:rPr lang="zh-CN" altLang="en-US" sz="2400" dirty="0" smtClean="0"/>
              <a:t>能力。</a:t>
            </a:r>
          </a:p>
          <a:p>
            <a:pPr>
              <a:lnSpc>
                <a:spcPct val="150000"/>
              </a:lnSpc>
            </a:pPr>
            <a:r>
              <a:rPr lang="zh-CN" altLang="en-US" sz="2400" dirty="0" smtClean="0"/>
              <a:t> 字符集</a:t>
            </a:r>
            <a:r>
              <a:rPr lang="zh-CN" altLang="en-US" sz="2400" dirty="0" smtClean="0">
                <a:solidFill>
                  <a:srgbClr val="FF0000"/>
                </a:solidFill>
              </a:rPr>
              <a:t>编码解码</a:t>
            </a:r>
            <a:r>
              <a:rPr lang="zh-CN" altLang="en-US" sz="2400" dirty="0" smtClean="0"/>
              <a:t>解决方案。</a:t>
            </a:r>
            <a:r>
              <a:rPr lang="en-US" altLang="zh-CN" sz="2400" dirty="0" smtClean="0"/>
              <a:t>(</a:t>
            </a:r>
            <a:r>
              <a:rPr lang="en-US" altLang="zh-CN" sz="2400" dirty="0" err="1" smtClean="0"/>
              <a:t>charset</a:t>
            </a:r>
            <a:r>
              <a:rPr lang="en-US" altLang="zh-CN" sz="2400" dirty="0" smtClean="0"/>
              <a:t>)</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Buffer</a:t>
            </a:r>
            <a:endParaRPr lang="zh-CN" altLang="en-US" dirty="0"/>
          </a:p>
        </p:txBody>
      </p:sp>
      <p:pic>
        <p:nvPicPr>
          <p:cNvPr id="4098" name="Picture 2"/>
          <p:cNvPicPr>
            <a:picLocks noGrp="1" noChangeAspect="1" noChangeArrowheads="1"/>
          </p:cNvPicPr>
          <p:nvPr>
            <p:ph idx="1"/>
          </p:nvPr>
        </p:nvPicPr>
        <p:blipFill>
          <a:blip r:embed="rId3"/>
          <a:srcRect/>
          <a:stretch>
            <a:fillRect/>
          </a:stretch>
        </p:blipFill>
        <p:spPr bwMode="auto">
          <a:xfrm>
            <a:off x="500034" y="4000504"/>
            <a:ext cx="7772400" cy="2390775"/>
          </a:xfrm>
          <a:prstGeom prst="rect">
            <a:avLst/>
          </a:prstGeom>
          <a:noFill/>
          <a:ln w="9525">
            <a:noFill/>
            <a:miter lim="800000"/>
            <a:headEnd/>
            <a:tailEnd/>
          </a:ln>
          <a:effectLst/>
        </p:spPr>
      </p:pic>
      <p:sp>
        <p:nvSpPr>
          <p:cNvPr id="4" name="矩形 3"/>
          <p:cNvSpPr/>
          <p:nvPr/>
        </p:nvSpPr>
        <p:spPr>
          <a:xfrm>
            <a:off x="500034" y="1714488"/>
            <a:ext cx="1571636" cy="1477328"/>
          </a:xfrm>
          <a:prstGeom prst="rect">
            <a:avLst/>
          </a:prstGeom>
        </p:spPr>
        <p:txBody>
          <a:bodyPr wrap="square">
            <a:spAutoFit/>
          </a:bodyPr>
          <a:lstStyle/>
          <a:p>
            <a:r>
              <a:rPr lang="en-US" dirty="0" smtClean="0"/>
              <a:t/>
            </a:r>
            <a:br>
              <a:rPr lang="en-US" dirty="0" smtClean="0"/>
            </a:br>
            <a:r>
              <a:rPr lang="en-US" b="1" dirty="0" err="1" smtClean="0">
                <a:hlinkClick r:id="rId4" action="ppaction://hlinkfile" tooltip="java.nio 中的类"/>
              </a:rPr>
              <a:t>ByteBuffer</a:t>
            </a:r>
            <a:r>
              <a:rPr lang="en-US" dirty="0" smtClean="0"/>
              <a:t> </a:t>
            </a:r>
            <a:br>
              <a:rPr lang="en-US" dirty="0" smtClean="0"/>
            </a:br>
            <a:r>
              <a:rPr lang="en-US" dirty="0" smtClean="0"/>
              <a:t/>
            </a:r>
            <a:br>
              <a:rPr lang="en-US" dirty="0" smtClean="0"/>
            </a:br>
            <a:r>
              <a:rPr lang="en-US" dirty="0" err="1" smtClean="0">
                <a:hlinkClick r:id="rId5" action="ppaction://hlinkfile" tooltip="java.nio 中的类"/>
              </a:rPr>
              <a:t>CharBuffer</a:t>
            </a:r>
            <a:r>
              <a:rPr lang="en-US" dirty="0" smtClean="0"/>
              <a:t> </a:t>
            </a:r>
            <a:br>
              <a:rPr lang="en-US" dirty="0" smtClean="0"/>
            </a:br>
            <a:r>
              <a:rPr lang="en-US" dirty="0" err="1" smtClean="0">
                <a:hlinkClick r:id="rId6" action="ppaction://hlinkfile" tooltip="java.nio 中的类"/>
              </a:rPr>
              <a:t>DoubleBuffer</a:t>
            </a:r>
            <a:r>
              <a:rPr lang="en-US" dirty="0" smtClean="0"/>
              <a:t> </a:t>
            </a:r>
            <a:endParaRPr lang="zh-CN" altLang="en-US" dirty="0"/>
          </a:p>
        </p:txBody>
      </p:sp>
      <p:sp>
        <p:nvSpPr>
          <p:cNvPr id="5" name="TextBox 4"/>
          <p:cNvSpPr txBox="1"/>
          <p:nvPr/>
        </p:nvSpPr>
        <p:spPr>
          <a:xfrm>
            <a:off x="500034" y="1214422"/>
            <a:ext cx="2643206" cy="369332"/>
          </a:xfrm>
          <a:prstGeom prst="rect">
            <a:avLst/>
          </a:prstGeom>
          <a:noFill/>
        </p:spPr>
        <p:txBody>
          <a:bodyPr wrap="square" rtlCol="0">
            <a:spAutoFit/>
          </a:bodyPr>
          <a:lstStyle/>
          <a:p>
            <a:r>
              <a:rPr lang="zh-CN" altLang="en-US" dirty="0" smtClean="0"/>
              <a:t>位于</a:t>
            </a:r>
            <a:r>
              <a:rPr lang="en-US" altLang="zh-CN" dirty="0" smtClean="0"/>
              <a:t>java.nio</a:t>
            </a:r>
            <a:r>
              <a:rPr lang="zh-CN" altLang="en-US" dirty="0" smtClean="0"/>
              <a:t>包下面</a:t>
            </a:r>
            <a:endParaRPr lang="zh-CN" altLang="en-US" dirty="0"/>
          </a:p>
        </p:txBody>
      </p:sp>
      <p:sp>
        <p:nvSpPr>
          <p:cNvPr id="6" name="矩形 5"/>
          <p:cNvSpPr/>
          <p:nvPr/>
        </p:nvSpPr>
        <p:spPr>
          <a:xfrm>
            <a:off x="2357422" y="1714488"/>
            <a:ext cx="3643338" cy="1477328"/>
          </a:xfrm>
          <a:prstGeom prst="rect">
            <a:avLst/>
          </a:prstGeom>
        </p:spPr>
        <p:txBody>
          <a:bodyPr wrap="square">
            <a:spAutoFit/>
          </a:bodyPr>
          <a:lstStyle/>
          <a:p>
            <a:r>
              <a:rPr lang="en-US" dirty="0" err="1" smtClean="0">
                <a:hlinkClick r:id="rId7" action="ppaction://hlinkfile" tooltip="java.nio 中的类"/>
              </a:rPr>
              <a:t>FloatBuffer</a:t>
            </a:r>
            <a:r>
              <a:rPr lang="en-US" dirty="0" smtClean="0"/>
              <a:t> </a:t>
            </a:r>
            <a:br>
              <a:rPr lang="en-US" dirty="0" smtClean="0"/>
            </a:br>
            <a:r>
              <a:rPr lang="en-US" dirty="0" err="1" smtClean="0">
                <a:hlinkClick r:id="rId8" action="ppaction://hlinkfile" tooltip="java.nio 中的类"/>
              </a:rPr>
              <a:t>IntBuffer</a:t>
            </a:r>
            <a:r>
              <a:rPr lang="en-US" dirty="0" smtClean="0"/>
              <a:t> </a:t>
            </a:r>
            <a:br>
              <a:rPr lang="en-US" dirty="0" smtClean="0"/>
            </a:br>
            <a:r>
              <a:rPr lang="en-US" dirty="0" err="1" smtClean="0">
                <a:hlinkClick r:id="rId9" action="ppaction://hlinkfile" tooltip="java.nio 中的类"/>
              </a:rPr>
              <a:t>LongBuffer</a:t>
            </a:r>
            <a:r>
              <a:rPr lang="en-US" dirty="0" smtClean="0"/>
              <a:t> </a:t>
            </a:r>
            <a:br>
              <a:rPr lang="en-US" dirty="0" smtClean="0"/>
            </a:br>
            <a:r>
              <a:rPr lang="en-US" dirty="0" err="1" smtClean="0">
                <a:hlinkClick r:id="rId10" action="ppaction://hlinkfile" tooltip="java.nio 中的类"/>
              </a:rPr>
              <a:t>MappedByteBuffer</a:t>
            </a:r>
            <a:r>
              <a:rPr lang="zh-CN" altLang="en-US" dirty="0" smtClean="0"/>
              <a:t>（文件</a:t>
            </a:r>
            <a:r>
              <a:rPr lang="en-US" altLang="zh-CN" dirty="0" smtClean="0"/>
              <a:t>map</a:t>
            </a:r>
            <a:r>
              <a:rPr lang="zh-CN" altLang="en-US" dirty="0" smtClean="0"/>
              <a:t>）</a:t>
            </a:r>
            <a:r>
              <a:rPr lang="en-US" dirty="0" smtClean="0"/>
              <a:t> </a:t>
            </a:r>
            <a:br>
              <a:rPr lang="en-US" dirty="0" smtClean="0"/>
            </a:br>
            <a:r>
              <a:rPr lang="en-US" dirty="0" err="1" smtClean="0">
                <a:hlinkClick r:id="rId11" action="ppaction://hlinkfile" tooltip="java.nio 中的类"/>
              </a:rPr>
              <a:t>ShortBuffer</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Buffer</a:t>
            </a:r>
            <a:endParaRPr lang="zh-CN" altLang="en-US" dirty="0"/>
          </a:p>
        </p:txBody>
      </p:sp>
      <p:pic>
        <p:nvPicPr>
          <p:cNvPr id="5" name="内容占位符 4" descr="http://dl.iteye.com/upload/attachment/361548/d6236f08-e617-34be-81f2-c53c126de3d7.jpg"/>
          <p:cNvPicPr>
            <a:picLocks noGrp="1"/>
          </p:cNvPicPr>
          <p:nvPr>
            <p:ph idx="1"/>
          </p:nvPr>
        </p:nvPicPr>
        <p:blipFill>
          <a:blip r:embed="rId2"/>
          <a:srcRect/>
          <a:stretch>
            <a:fillRect/>
          </a:stretch>
        </p:blipFill>
        <p:spPr bwMode="auto">
          <a:xfrm>
            <a:off x="4029075" y="2357430"/>
            <a:ext cx="5114925" cy="3171825"/>
          </a:xfrm>
          <a:prstGeom prst="rect">
            <a:avLst/>
          </a:prstGeom>
          <a:noFill/>
          <a:ln w="9525">
            <a:noFill/>
            <a:miter lim="800000"/>
            <a:headEnd/>
            <a:tailEnd/>
          </a:ln>
        </p:spPr>
      </p:pic>
      <p:sp>
        <p:nvSpPr>
          <p:cNvPr id="6" name="TextBox 5"/>
          <p:cNvSpPr txBox="1"/>
          <p:nvPr/>
        </p:nvSpPr>
        <p:spPr>
          <a:xfrm>
            <a:off x="500034" y="1214422"/>
            <a:ext cx="2643206" cy="369332"/>
          </a:xfrm>
          <a:prstGeom prst="rect">
            <a:avLst/>
          </a:prstGeom>
          <a:noFill/>
        </p:spPr>
        <p:txBody>
          <a:bodyPr wrap="square" rtlCol="0">
            <a:spAutoFit/>
          </a:bodyPr>
          <a:lstStyle/>
          <a:p>
            <a:r>
              <a:rPr lang="en-US" altLang="zh-CN" dirty="0" smtClean="0"/>
              <a:t>Buffer</a:t>
            </a:r>
            <a:r>
              <a:rPr lang="zh-CN" altLang="en-US" dirty="0" smtClean="0"/>
              <a:t>读写模式</a:t>
            </a:r>
            <a:endParaRPr lang="zh-CN" altLang="en-US" dirty="0"/>
          </a:p>
        </p:txBody>
      </p:sp>
      <p:sp>
        <p:nvSpPr>
          <p:cNvPr id="7" name="TextBox 6"/>
          <p:cNvSpPr txBox="1"/>
          <p:nvPr/>
        </p:nvSpPr>
        <p:spPr>
          <a:xfrm>
            <a:off x="142844" y="3929066"/>
            <a:ext cx="4000528" cy="1446550"/>
          </a:xfrm>
          <a:prstGeom prst="rect">
            <a:avLst/>
          </a:prstGeom>
          <a:noFill/>
        </p:spPr>
        <p:txBody>
          <a:bodyPr wrap="square" rtlCol="0">
            <a:spAutoFit/>
          </a:bodyPr>
          <a:lstStyle/>
          <a:p>
            <a:r>
              <a:rPr lang="en-US" altLang="zh-CN" dirty="0" smtClean="0">
                <a:solidFill>
                  <a:srgbClr val="FF0000"/>
                </a:solidFill>
              </a:rPr>
              <a:t>Read:</a:t>
            </a:r>
          </a:p>
          <a:p>
            <a:pPr marL="342900" indent="-342900">
              <a:buFont typeface="+mj-lt"/>
              <a:buAutoNum type="arabicPeriod"/>
            </a:pPr>
            <a:r>
              <a:rPr lang="en-US" altLang="zh-CN" sz="1400" dirty="0" smtClean="0">
                <a:solidFill>
                  <a:schemeClr val="tx2">
                    <a:lumMod val="75000"/>
                  </a:schemeClr>
                </a:solidFill>
                <a:latin typeface="Verdana" pitchFamily="34" charset="0"/>
                <a:ea typeface="黑体" pitchFamily="2" charset="-122"/>
              </a:rPr>
              <a:t>Read</a:t>
            </a:r>
            <a:r>
              <a:rPr lang="zh-CN" altLang="en-US" sz="1400" dirty="0" smtClean="0">
                <a:solidFill>
                  <a:schemeClr val="tx2">
                    <a:lumMod val="75000"/>
                  </a:schemeClr>
                </a:solidFill>
                <a:latin typeface="Verdana" pitchFamily="34" charset="0"/>
                <a:ea typeface="黑体" pitchFamily="2" charset="-122"/>
              </a:rPr>
              <a:t>前</a:t>
            </a:r>
            <a:r>
              <a:rPr lang="en-US" altLang="zh-CN" sz="1400" dirty="0" smtClean="0">
                <a:solidFill>
                  <a:schemeClr val="tx2">
                    <a:lumMod val="75000"/>
                  </a:schemeClr>
                </a:solidFill>
                <a:latin typeface="Verdana" pitchFamily="34" charset="0"/>
                <a:ea typeface="黑体" pitchFamily="2" charset="-122"/>
              </a:rPr>
              <a:t>flip(),position=0,limit</a:t>
            </a:r>
            <a:r>
              <a:rPr lang="zh-CN" altLang="en-US" sz="1400" dirty="0" smtClean="0">
                <a:solidFill>
                  <a:schemeClr val="tx2">
                    <a:lumMod val="75000"/>
                  </a:schemeClr>
                </a:solidFill>
                <a:latin typeface="Verdana" pitchFamily="34" charset="0"/>
                <a:ea typeface="黑体" pitchFamily="2" charset="-122"/>
              </a:rPr>
              <a:t>置原</a:t>
            </a:r>
            <a:r>
              <a:rPr lang="en-US" altLang="zh-CN" sz="1400" dirty="0" smtClean="0">
                <a:solidFill>
                  <a:schemeClr val="tx2">
                    <a:lumMod val="75000"/>
                  </a:schemeClr>
                </a:solidFill>
                <a:latin typeface="Verdana" pitchFamily="34" charset="0"/>
                <a:ea typeface="黑体" pitchFamily="2" charset="-122"/>
              </a:rPr>
              <a:t>position</a:t>
            </a:r>
            <a:r>
              <a:rPr lang="zh-CN" altLang="en-US" sz="1400" dirty="0" smtClean="0">
                <a:solidFill>
                  <a:schemeClr val="tx2">
                    <a:lumMod val="75000"/>
                  </a:schemeClr>
                </a:solidFill>
                <a:latin typeface="Verdana" pitchFamily="34" charset="0"/>
                <a:ea typeface="黑体" pitchFamily="2" charset="-122"/>
              </a:rPr>
              <a:t>位置</a:t>
            </a:r>
            <a:endParaRPr lang="en-US" altLang="zh-CN" sz="1400" dirty="0" smtClean="0">
              <a:solidFill>
                <a:schemeClr val="tx2">
                  <a:lumMod val="75000"/>
                </a:schemeClr>
              </a:solidFill>
              <a:latin typeface="Verdana" pitchFamily="34" charset="0"/>
              <a:ea typeface="黑体" pitchFamily="2" charset="-122"/>
            </a:endParaRPr>
          </a:p>
          <a:p>
            <a:pPr marL="342900" indent="-342900">
              <a:buFont typeface="+mj-lt"/>
              <a:buAutoNum type="arabicPeriod"/>
            </a:pPr>
            <a:r>
              <a:rPr lang="zh-CN" altLang="en-US" sz="1400" dirty="0" smtClean="0">
                <a:solidFill>
                  <a:schemeClr val="tx2">
                    <a:lumMod val="75000"/>
                  </a:schemeClr>
                </a:solidFill>
                <a:latin typeface="Verdana" pitchFamily="34" charset="0"/>
                <a:ea typeface="黑体" pitchFamily="2" charset="-122"/>
              </a:rPr>
              <a:t>读的范围在</a:t>
            </a:r>
            <a:r>
              <a:rPr lang="en-US" altLang="zh-CN" sz="1400" dirty="0" smtClean="0">
                <a:solidFill>
                  <a:schemeClr val="tx2">
                    <a:lumMod val="75000"/>
                  </a:schemeClr>
                </a:solidFill>
                <a:latin typeface="Verdana" pitchFamily="34" charset="0"/>
                <a:ea typeface="黑体" pitchFamily="2" charset="-122"/>
              </a:rPr>
              <a:t>position</a:t>
            </a:r>
            <a:r>
              <a:rPr lang="zh-CN" altLang="en-US" sz="1400" dirty="0" smtClean="0">
                <a:solidFill>
                  <a:schemeClr val="tx2">
                    <a:lumMod val="75000"/>
                  </a:schemeClr>
                </a:solidFill>
                <a:latin typeface="Verdana" pitchFamily="34" charset="0"/>
                <a:ea typeface="黑体" pitchFamily="2" charset="-122"/>
              </a:rPr>
              <a:t>与</a:t>
            </a:r>
            <a:r>
              <a:rPr lang="en-US" altLang="zh-CN" sz="1400" dirty="0" smtClean="0">
                <a:solidFill>
                  <a:schemeClr val="tx2">
                    <a:lumMod val="75000"/>
                  </a:schemeClr>
                </a:solidFill>
                <a:latin typeface="Verdana" pitchFamily="34" charset="0"/>
                <a:ea typeface="黑体" pitchFamily="2" charset="-122"/>
              </a:rPr>
              <a:t>limit</a:t>
            </a:r>
            <a:r>
              <a:rPr lang="zh-CN" altLang="en-US" sz="1400" dirty="0" smtClean="0">
                <a:solidFill>
                  <a:schemeClr val="tx2">
                    <a:lumMod val="75000"/>
                  </a:schemeClr>
                </a:solidFill>
                <a:latin typeface="Verdana" pitchFamily="34" charset="0"/>
                <a:ea typeface="黑体" pitchFamily="2" charset="-122"/>
              </a:rPr>
              <a:t>间</a:t>
            </a:r>
            <a:endParaRPr lang="en-US" altLang="zh-CN" sz="1400" dirty="0" smtClean="0">
              <a:solidFill>
                <a:schemeClr val="tx2">
                  <a:lumMod val="75000"/>
                </a:schemeClr>
              </a:solidFill>
              <a:latin typeface="Verdana" pitchFamily="34" charset="0"/>
              <a:ea typeface="黑体" pitchFamily="2" charset="-122"/>
            </a:endParaRPr>
          </a:p>
          <a:p>
            <a:pPr marL="342900" indent="-342900">
              <a:buFont typeface="+mj-lt"/>
              <a:buAutoNum type="arabicPeriod"/>
            </a:pPr>
            <a:r>
              <a:rPr lang="zh-CN" altLang="en-US" sz="1400" dirty="0" smtClean="0">
                <a:solidFill>
                  <a:schemeClr val="tx2">
                    <a:lumMod val="75000"/>
                  </a:schemeClr>
                </a:solidFill>
                <a:latin typeface="Verdana" pitchFamily="34" charset="0"/>
                <a:ea typeface="黑体" pitchFamily="2" charset="-122"/>
              </a:rPr>
              <a:t>读一单位数据，</a:t>
            </a:r>
            <a:r>
              <a:rPr lang="en-US" altLang="zh-CN" sz="1400" dirty="0" smtClean="0">
                <a:solidFill>
                  <a:schemeClr val="tx2">
                    <a:lumMod val="75000"/>
                  </a:schemeClr>
                </a:solidFill>
                <a:latin typeface="Verdana" pitchFamily="34" charset="0"/>
                <a:ea typeface="黑体" pitchFamily="2" charset="-122"/>
              </a:rPr>
              <a:t>position++</a:t>
            </a:r>
            <a:r>
              <a:rPr lang="zh-CN" altLang="en-US" sz="1400" dirty="0" smtClean="0">
                <a:solidFill>
                  <a:schemeClr val="tx2">
                    <a:lumMod val="75000"/>
                  </a:schemeClr>
                </a:solidFill>
                <a:latin typeface="Verdana" pitchFamily="34" charset="0"/>
                <a:ea typeface="黑体" pitchFamily="2" charset="-122"/>
              </a:rPr>
              <a:t>，直到</a:t>
            </a:r>
            <a:r>
              <a:rPr lang="en-US" altLang="zh-CN" sz="1400" dirty="0" smtClean="0">
                <a:solidFill>
                  <a:schemeClr val="tx2">
                    <a:lumMod val="75000"/>
                  </a:schemeClr>
                </a:solidFill>
                <a:latin typeface="Verdana" pitchFamily="34" charset="0"/>
                <a:ea typeface="黑体" pitchFamily="2" charset="-122"/>
              </a:rPr>
              <a:t>position==limit</a:t>
            </a:r>
            <a:endParaRPr lang="zh-CN" altLang="en-US" sz="1400" dirty="0">
              <a:solidFill>
                <a:schemeClr val="tx2">
                  <a:lumMod val="75000"/>
                </a:schemeClr>
              </a:solidFill>
              <a:latin typeface="Verdana" pitchFamily="34" charset="0"/>
              <a:ea typeface="黑体" pitchFamily="2" charset="-122"/>
            </a:endParaRPr>
          </a:p>
        </p:txBody>
      </p:sp>
      <p:sp>
        <p:nvSpPr>
          <p:cNvPr id="8" name="TextBox 7"/>
          <p:cNvSpPr txBox="1"/>
          <p:nvPr/>
        </p:nvSpPr>
        <p:spPr>
          <a:xfrm>
            <a:off x="142844" y="2285992"/>
            <a:ext cx="4000528" cy="1446550"/>
          </a:xfrm>
          <a:prstGeom prst="rect">
            <a:avLst/>
          </a:prstGeom>
          <a:noFill/>
        </p:spPr>
        <p:txBody>
          <a:bodyPr wrap="square" rtlCol="0">
            <a:spAutoFit/>
          </a:bodyPr>
          <a:lstStyle/>
          <a:p>
            <a:r>
              <a:rPr lang="en-US" altLang="zh-CN" dirty="0" smtClean="0">
                <a:solidFill>
                  <a:srgbClr val="FF0000"/>
                </a:solidFill>
              </a:rPr>
              <a:t>Write:</a:t>
            </a:r>
          </a:p>
          <a:p>
            <a:pPr marL="342900" indent="-342900">
              <a:buFont typeface="+mj-lt"/>
              <a:buAutoNum type="arabicPeriod"/>
            </a:pPr>
            <a:r>
              <a:rPr lang="zh-CN" altLang="en-US" sz="1400" dirty="0" smtClean="0">
                <a:solidFill>
                  <a:schemeClr val="tx2">
                    <a:lumMod val="75000"/>
                  </a:schemeClr>
                </a:solidFill>
                <a:latin typeface="Verdana" pitchFamily="34" charset="0"/>
                <a:ea typeface="黑体" pitchFamily="2" charset="-122"/>
              </a:rPr>
              <a:t>写之前</a:t>
            </a:r>
            <a:r>
              <a:rPr lang="en-US" altLang="zh-CN" sz="1400" dirty="0" smtClean="0">
                <a:solidFill>
                  <a:schemeClr val="tx2">
                    <a:lumMod val="75000"/>
                  </a:schemeClr>
                </a:solidFill>
                <a:latin typeface="Verdana" pitchFamily="34" charset="0"/>
                <a:ea typeface="黑体" pitchFamily="2" charset="-122"/>
              </a:rPr>
              <a:t>clear(),position=0 limit=capacity</a:t>
            </a:r>
          </a:p>
          <a:p>
            <a:pPr marL="342900" indent="-342900">
              <a:buFont typeface="+mj-lt"/>
              <a:buAutoNum type="arabicPeriod"/>
            </a:pPr>
            <a:r>
              <a:rPr lang="zh-CN" altLang="en-US" sz="1400" dirty="0" smtClean="0">
                <a:solidFill>
                  <a:schemeClr val="tx2">
                    <a:lumMod val="75000"/>
                  </a:schemeClr>
                </a:solidFill>
                <a:latin typeface="Verdana" pitchFamily="34" charset="0"/>
                <a:ea typeface="黑体" pitchFamily="2" charset="-122"/>
              </a:rPr>
              <a:t>写的范围在</a:t>
            </a:r>
            <a:r>
              <a:rPr lang="en-US" altLang="zh-CN" sz="1400" dirty="0" smtClean="0">
                <a:solidFill>
                  <a:schemeClr val="tx2">
                    <a:lumMod val="75000"/>
                  </a:schemeClr>
                </a:solidFill>
                <a:latin typeface="Verdana" pitchFamily="34" charset="0"/>
                <a:ea typeface="黑体" pitchFamily="2" charset="-122"/>
              </a:rPr>
              <a:t>position</a:t>
            </a:r>
            <a:r>
              <a:rPr lang="zh-CN" altLang="en-US" sz="1400" dirty="0" smtClean="0">
                <a:solidFill>
                  <a:schemeClr val="tx2">
                    <a:lumMod val="75000"/>
                  </a:schemeClr>
                </a:solidFill>
                <a:latin typeface="Verdana" pitchFamily="34" charset="0"/>
                <a:ea typeface="黑体" pitchFamily="2" charset="-122"/>
              </a:rPr>
              <a:t>与</a:t>
            </a:r>
            <a:r>
              <a:rPr lang="en-US" altLang="zh-CN" sz="1400" dirty="0" smtClean="0">
                <a:solidFill>
                  <a:schemeClr val="tx2">
                    <a:lumMod val="75000"/>
                  </a:schemeClr>
                </a:solidFill>
                <a:latin typeface="Verdana" pitchFamily="34" charset="0"/>
                <a:ea typeface="黑体" pitchFamily="2" charset="-122"/>
              </a:rPr>
              <a:t>limit</a:t>
            </a:r>
            <a:r>
              <a:rPr lang="zh-CN" altLang="en-US" sz="1400" dirty="0" smtClean="0">
                <a:solidFill>
                  <a:schemeClr val="tx2">
                    <a:lumMod val="75000"/>
                  </a:schemeClr>
                </a:solidFill>
                <a:latin typeface="Verdana" pitchFamily="34" charset="0"/>
                <a:ea typeface="黑体" pitchFamily="2" charset="-122"/>
              </a:rPr>
              <a:t>间</a:t>
            </a:r>
            <a:endParaRPr lang="en-US" altLang="zh-CN" sz="1400" dirty="0" smtClean="0">
              <a:solidFill>
                <a:schemeClr val="tx2">
                  <a:lumMod val="75000"/>
                </a:schemeClr>
              </a:solidFill>
              <a:latin typeface="Verdana" pitchFamily="34" charset="0"/>
              <a:ea typeface="黑体" pitchFamily="2" charset="-122"/>
            </a:endParaRPr>
          </a:p>
          <a:p>
            <a:pPr marL="342900" indent="-342900">
              <a:buFont typeface="+mj-lt"/>
              <a:buAutoNum type="arabicPeriod"/>
            </a:pPr>
            <a:r>
              <a:rPr lang="zh-CN" altLang="en-US" sz="1400" dirty="0" smtClean="0">
                <a:solidFill>
                  <a:schemeClr val="tx2">
                    <a:lumMod val="75000"/>
                  </a:schemeClr>
                </a:solidFill>
                <a:latin typeface="Verdana" pitchFamily="34" charset="0"/>
                <a:ea typeface="黑体" pitchFamily="2" charset="-122"/>
              </a:rPr>
              <a:t>写一单位数据，</a:t>
            </a:r>
            <a:r>
              <a:rPr lang="en-US" altLang="zh-CN" sz="1400" dirty="0" smtClean="0">
                <a:solidFill>
                  <a:schemeClr val="tx2">
                    <a:lumMod val="75000"/>
                  </a:schemeClr>
                </a:solidFill>
                <a:latin typeface="Verdana" pitchFamily="34" charset="0"/>
                <a:ea typeface="黑体" pitchFamily="2" charset="-122"/>
              </a:rPr>
              <a:t>position++</a:t>
            </a:r>
            <a:r>
              <a:rPr lang="zh-CN" altLang="en-US" sz="1400" dirty="0" smtClean="0">
                <a:solidFill>
                  <a:schemeClr val="tx2">
                    <a:lumMod val="75000"/>
                  </a:schemeClr>
                </a:solidFill>
                <a:latin typeface="Verdana" pitchFamily="34" charset="0"/>
                <a:ea typeface="黑体" pitchFamily="2" charset="-122"/>
              </a:rPr>
              <a:t>，直到</a:t>
            </a:r>
            <a:r>
              <a:rPr lang="en-US" altLang="zh-CN" sz="1400" dirty="0" smtClean="0">
                <a:solidFill>
                  <a:schemeClr val="tx2">
                    <a:lumMod val="75000"/>
                  </a:schemeClr>
                </a:solidFill>
                <a:latin typeface="Verdana" pitchFamily="34" charset="0"/>
                <a:ea typeface="黑体" pitchFamily="2" charset="-122"/>
              </a:rPr>
              <a:t>position==limit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srcRect/>
          <a:stretch>
            <a:fillRect/>
          </a:stretch>
        </p:blipFill>
        <p:spPr bwMode="auto">
          <a:xfrm>
            <a:off x="0" y="2714620"/>
            <a:ext cx="5274310" cy="307113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Buffer</a:t>
            </a:r>
            <a:endParaRPr lang="zh-CN" altLang="en-US" dirty="0"/>
          </a:p>
        </p:txBody>
      </p:sp>
      <p:sp>
        <p:nvSpPr>
          <p:cNvPr id="4" name="内容占位符 3"/>
          <p:cNvSpPr>
            <a:spLocks noGrp="1"/>
          </p:cNvSpPr>
          <p:nvPr>
            <p:ph idx="1"/>
          </p:nvPr>
        </p:nvSpPr>
        <p:spPr>
          <a:xfrm>
            <a:off x="457200" y="1600201"/>
            <a:ext cx="8229600" cy="685792"/>
          </a:xfrm>
        </p:spPr>
        <p:txBody>
          <a:bodyPr/>
          <a:lstStyle/>
          <a:p>
            <a:r>
              <a:rPr lang="en-US" b="1" dirty="0" smtClean="0"/>
              <a:t>Buffer </a:t>
            </a:r>
            <a:r>
              <a:rPr lang="en-US" altLang="zh-CN" b="1" dirty="0" smtClean="0"/>
              <a:t>view</a:t>
            </a:r>
          </a:p>
          <a:p>
            <a:endParaRPr lang="en-US" altLang="zh-CN" b="1" dirty="0" smtClean="0"/>
          </a:p>
          <a:p>
            <a:pPr>
              <a:buNone/>
            </a:pPr>
            <a:endParaRPr lang="zh-CN" altLang="en-US" dirty="0"/>
          </a:p>
        </p:txBody>
      </p:sp>
      <p:sp>
        <p:nvSpPr>
          <p:cNvPr id="7" name="TextBox 6"/>
          <p:cNvSpPr txBox="1"/>
          <p:nvPr/>
        </p:nvSpPr>
        <p:spPr>
          <a:xfrm>
            <a:off x="5286348" y="3143248"/>
            <a:ext cx="3857652" cy="1477328"/>
          </a:xfrm>
          <a:prstGeom prst="rect">
            <a:avLst/>
          </a:prstGeom>
          <a:noFill/>
        </p:spPr>
        <p:txBody>
          <a:bodyPr wrap="square" rtlCol="0">
            <a:spAutoFit/>
          </a:bodyPr>
          <a:lstStyle/>
          <a:p>
            <a:r>
              <a:rPr lang="zh-CN" altLang="en-US" dirty="0" smtClean="0">
                <a:solidFill>
                  <a:srgbClr val="FF0000"/>
                </a:solidFill>
              </a:rPr>
              <a:t>常用于以下情形：</a:t>
            </a:r>
            <a:endParaRPr lang="en-US" altLang="zh-CN" dirty="0" smtClean="0">
              <a:solidFill>
                <a:srgbClr val="FF0000"/>
              </a:solidFill>
            </a:endParaRPr>
          </a:p>
          <a:p>
            <a:endParaRPr lang="en-US" altLang="zh-CN" dirty="0" smtClean="0">
              <a:solidFill>
                <a:srgbClr val="FF0000"/>
              </a:solidFill>
            </a:endParaRPr>
          </a:p>
          <a:p>
            <a:pPr marL="342900" indent="-342900">
              <a:buFont typeface="+mj-lt"/>
              <a:buAutoNum type="arabicPeriod"/>
            </a:pPr>
            <a:r>
              <a:rPr lang="zh-CN" altLang="en-US" dirty="0" smtClean="0"/>
              <a:t>需要以字符、整型等其他基本类型操作</a:t>
            </a:r>
            <a:r>
              <a:rPr lang="en-US" altLang="zh-CN" dirty="0" err="1" smtClean="0"/>
              <a:t>byteBuffer</a:t>
            </a:r>
            <a:r>
              <a:rPr lang="zh-CN" altLang="en-US" dirty="0" smtClean="0"/>
              <a:t>；</a:t>
            </a:r>
            <a:endParaRPr lang="en-US" altLang="zh-CN" dirty="0" smtClean="0"/>
          </a:p>
          <a:p>
            <a:pPr marL="342900" indent="-342900">
              <a:buFont typeface="+mj-lt"/>
              <a:buAutoNum type="arabicPeriod"/>
            </a:pPr>
            <a:r>
              <a:rPr lang="zh-CN" altLang="en-US" dirty="0" smtClean="0"/>
              <a:t>需要从一个</a:t>
            </a:r>
            <a:r>
              <a:rPr lang="en-US" altLang="zh-CN" dirty="0" smtClean="0"/>
              <a:t>buffer</a:t>
            </a:r>
            <a:r>
              <a:rPr lang="zh-CN" altLang="en-US" dirty="0" smtClean="0"/>
              <a:t>向多处写数据。</a:t>
            </a:r>
            <a:endParaRPr lang="en-US" altLang="zh-CN" dirty="0" smtClean="0"/>
          </a:p>
        </p:txBody>
      </p:sp>
      <p:sp>
        <p:nvSpPr>
          <p:cNvPr id="6" name="TextBox 5"/>
          <p:cNvSpPr txBox="1"/>
          <p:nvPr/>
        </p:nvSpPr>
        <p:spPr>
          <a:xfrm>
            <a:off x="5286348" y="1428736"/>
            <a:ext cx="3857652" cy="1477328"/>
          </a:xfrm>
          <a:prstGeom prst="rect">
            <a:avLst/>
          </a:prstGeom>
          <a:noFill/>
        </p:spPr>
        <p:txBody>
          <a:bodyPr wrap="square" rtlCol="0">
            <a:spAutoFit/>
          </a:bodyPr>
          <a:lstStyle/>
          <a:p>
            <a:r>
              <a:rPr lang="zh-CN" altLang="en-US" dirty="0" smtClean="0">
                <a:solidFill>
                  <a:srgbClr val="FF0000"/>
                </a:solidFill>
              </a:rPr>
              <a:t>特点：</a:t>
            </a:r>
            <a:endParaRPr lang="en-US" altLang="zh-CN" dirty="0" smtClean="0">
              <a:solidFill>
                <a:srgbClr val="FF0000"/>
              </a:solidFill>
            </a:endParaRPr>
          </a:p>
          <a:p>
            <a:endParaRPr lang="en-US" altLang="zh-CN" dirty="0" smtClean="0">
              <a:solidFill>
                <a:srgbClr val="FF0000"/>
              </a:solidFill>
            </a:endParaRPr>
          </a:p>
          <a:p>
            <a:pPr marL="342900" indent="-342900">
              <a:buFont typeface="+mj-lt"/>
              <a:buAutoNum type="arabicPeriod"/>
            </a:pPr>
            <a:r>
              <a:rPr lang="zh-CN" altLang="en-US" dirty="0" smtClean="0"/>
              <a:t>一次可读写多个字节；</a:t>
            </a:r>
            <a:endParaRPr lang="en-US" altLang="zh-CN" dirty="0" smtClean="0"/>
          </a:p>
          <a:p>
            <a:pPr marL="342900" indent="-342900">
              <a:buFont typeface="+mj-lt"/>
              <a:buAutoNum type="arabicPeriod"/>
            </a:pPr>
            <a:r>
              <a:rPr lang="zh-CN" altLang="en-US" dirty="0" smtClean="0"/>
              <a:t>一套数据，多套</a:t>
            </a:r>
            <a:r>
              <a:rPr lang="en-US" altLang="zh-CN" dirty="0" err="1" smtClean="0"/>
              <a:t>position,limit,capacity,mark</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NIO</a:t>
            </a:r>
            <a:r>
              <a:rPr lang="zh-CN" altLang="en-US" dirty="0" smtClean="0"/>
              <a:t>综述</a:t>
            </a:r>
            <a:r>
              <a:rPr lang="en-US" altLang="zh-CN" dirty="0" smtClean="0"/>
              <a:t>- Buffer</a:t>
            </a:r>
            <a:endParaRPr lang="zh-CN" altLang="en-US" dirty="0"/>
          </a:p>
        </p:txBody>
      </p:sp>
      <p:graphicFrame>
        <p:nvGraphicFramePr>
          <p:cNvPr id="8" name="表格 7"/>
          <p:cNvGraphicFramePr>
            <a:graphicFrameLocks noGrp="1"/>
          </p:cNvGraphicFramePr>
          <p:nvPr/>
        </p:nvGraphicFramePr>
        <p:xfrm>
          <a:off x="1000100" y="1928802"/>
          <a:ext cx="7072362" cy="3613508"/>
        </p:xfrm>
        <a:graphic>
          <a:graphicData uri="http://schemas.openxmlformats.org/drawingml/2006/table">
            <a:tbl>
              <a:tblPr>
                <a:tableStyleId>{22838BEF-8BB2-4498-84A7-C5851F593DF1}</a:tableStyleId>
              </a:tblPr>
              <a:tblGrid>
                <a:gridCol w="2294274"/>
                <a:gridCol w="2206320"/>
                <a:gridCol w="2571768"/>
              </a:tblGrid>
              <a:tr h="390677">
                <a:tc>
                  <a:txBody>
                    <a:bodyPr/>
                    <a:lstStyle/>
                    <a:p>
                      <a:pPr marL="36000" algn="ctr">
                        <a:spcAft>
                          <a:spcPts val="0"/>
                        </a:spcAft>
                      </a:pPr>
                      <a:r>
                        <a:rPr lang="en-US" sz="1800" kern="100" dirty="0" err="1">
                          <a:solidFill>
                            <a:srgbClr val="FFFFFF"/>
                          </a:solidFill>
                          <a:latin typeface="Verdana" pitchFamily="34" charset="0"/>
                          <a:ea typeface="黑体" pitchFamily="2" charset="-122"/>
                        </a:rPr>
                        <a:t>ByteBuffer</a:t>
                      </a:r>
                      <a:r>
                        <a:rPr lang="zh-CN" sz="1800" kern="100" dirty="0">
                          <a:solidFill>
                            <a:srgbClr val="FFFFFF"/>
                          </a:solidFill>
                          <a:latin typeface="Verdana" pitchFamily="34" charset="0"/>
                          <a:ea typeface="黑体" pitchFamily="2" charset="-122"/>
                        </a:rPr>
                        <a:t>的选择 </a:t>
                      </a:r>
                      <a:endParaRPr lang="zh-CN" sz="1800" kern="100" dirty="0">
                        <a:solidFill>
                          <a:srgbClr val="FFFFFF"/>
                        </a:solidFill>
                        <a:latin typeface="Verdana" pitchFamily="34" charset="0"/>
                        <a:ea typeface="黑体" pitchFamily="2" charset="-122"/>
                        <a:cs typeface="Times New Roman"/>
                      </a:endParaRPr>
                    </a:p>
                  </a:txBody>
                  <a:tcPr marL="68580" marR="68580" marT="0" marB="0" anchor="ctr">
                    <a:solidFill>
                      <a:schemeClr val="tx2">
                        <a:lumMod val="75000"/>
                      </a:schemeClr>
                    </a:solidFill>
                  </a:tcPr>
                </a:tc>
                <a:tc>
                  <a:txBody>
                    <a:bodyPr/>
                    <a:lstStyle/>
                    <a:p>
                      <a:pPr marL="36000" algn="ctr">
                        <a:spcAft>
                          <a:spcPts val="0"/>
                        </a:spcAft>
                      </a:pPr>
                      <a:r>
                        <a:rPr lang="en-US" sz="1800" kern="100" dirty="0" err="1">
                          <a:solidFill>
                            <a:srgbClr val="FFFFFF"/>
                          </a:solidFill>
                          <a:latin typeface="Verdana" pitchFamily="34" charset="0"/>
                          <a:ea typeface="黑体" pitchFamily="2" charset="-122"/>
                        </a:rPr>
                        <a:t>DirectByteBuffer</a:t>
                      </a:r>
                      <a:endParaRPr lang="zh-CN" sz="1800" kern="100" dirty="0">
                        <a:solidFill>
                          <a:srgbClr val="FFFFFF"/>
                        </a:solidFill>
                        <a:latin typeface="Verdana" pitchFamily="34" charset="0"/>
                        <a:ea typeface="黑体" pitchFamily="2" charset="-122"/>
                        <a:cs typeface="Times New Roman"/>
                      </a:endParaRPr>
                    </a:p>
                  </a:txBody>
                  <a:tcPr marL="68580" marR="68580" marT="0" marB="0" anchor="ctr">
                    <a:solidFill>
                      <a:schemeClr val="tx2">
                        <a:lumMod val="75000"/>
                      </a:schemeClr>
                    </a:solidFill>
                  </a:tcPr>
                </a:tc>
                <a:tc>
                  <a:txBody>
                    <a:bodyPr/>
                    <a:lstStyle/>
                    <a:p>
                      <a:pPr marL="36000" algn="ctr">
                        <a:spcAft>
                          <a:spcPts val="0"/>
                        </a:spcAft>
                      </a:pPr>
                      <a:r>
                        <a:rPr lang="en-US" sz="1800" kern="100" dirty="0" err="1">
                          <a:solidFill>
                            <a:srgbClr val="FFFFFF"/>
                          </a:solidFill>
                          <a:latin typeface="Verdana" pitchFamily="34" charset="0"/>
                          <a:ea typeface="黑体" pitchFamily="2" charset="-122"/>
                        </a:rPr>
                        <a:t>HeapByteBuffer</a:t>
                      </a:r>
                      <a:endParaRPr lang="zh-CN" sz="1800" kern="100" dirty="0">
                        <a:solidFill>
                          <a:srgbClr val="FFFFFF"/>
                        </a:solidFill>
                        <a:latin typeface="Verdana" pitchFamily="34" charset="0"/>
                        <a:ea typeface="黑体" pitchFamily="2" charset="-122"/>
                        <a:cs typeface="Times New Roman"/>
                      </a:endParaRPr>
                    </a:p>
                  </a:txBody>
                  <a:tcPr marL="68580" marR="68580" marT="0" marB="0" anchor="ctr">
                    <a:solidFill>
                      <a:schemeClr val="tx2">
                        <a:lumMod val="75000"/>
                      </a:schemeClr>
                    </a:solidFill>
                  </a:tcPr>
                </a:tc>
              </a:tr>
              <a:tr h="390677">
                <a:tc>
                  <a:txBody>
                    <a:bodyPr/>
                    <a:lstStyle/>
                    <a:p>
                      <a:pPr marL="36000" algn="ctr">
                        <a:spcAft>
                          <a:spcPts val="0"/>
                        </a:spcAft>
                      </a:pPr>
                      <a:r>
                        <a:rPr lang="zh-CN" sz="1800" kern="100">
                          <a:latin typeface="Verdana" pitchFamily="34" charset="0"/>
                        </a:rPr>
                        <a:t>创建开销</a:t>
                      </a:r>
                      <a:endParaRPr lang="zh-CN" sz="1800" kern="100">
                        <a:latin typeface="Verdana" pitchFamily="34" charset="0"/>
                        <a:ea typeface="宋体"/>
                        <a:cs typeface="Times New Roman"/>
                      </a:endParaRPr>
                    </a:p>
                  </a:txBody>
                  <a:tcPr marL="68580" marR="68580" marT="0" marB="0" anchor="ctr"/>
                </a:tc>
                <a:tc>
                  <a:txBody>
                    <a:bodyPr/>
                    <a:lstStyle/>
                    <a:p>
                      <a:pPr marL="36000" algn="ctr">
                        <a:spcAft>
                          <a:spcPts val="0"/>
                        </a:spcAft>
                      </a:pPr>
                      <a:r>
                        <a:rPr lang="zh-CN" sz="1800" kern="100" dirty="0">
                          <a:latin typeface="Verdana" pitchFamily="34" charset="0"/>
                        </a:rPr>
                        <a:t>大</a:t>
                      </a:r>
                      <a:endParaRPr lang="zh-CN" sz="1800" kern="100" dirty="0">
                        <a:latin typeface="Verdana" pitchFamily="34" charset="0"/>
                        <a:ea typeface="宋体"/>
                        <a:cs typeface="Times New Roman"/>
                      </a:endParaRPr>
                    </a:p>
                  </a:txBody>
                  <a:tcPr marL="68580" marR="68580" marT="0" marB="0" anchor="ctr"/>
                </a:tc>
                <a:tc>
                  <a:txBody>
                    <a:bodyPr/>
                    <a:lstStyle/>
                    <a:p>
                      <a:pPr marL="36000" algn="ctr">
                        <a:spcAft>
                          <a:spcPts val="0"/>
                        </a:spcAft>
                      </a:pPr>
                      <a:r>
                        <a:rPr lang="zh-CN" sz="1800" kern="100" dirty="0">
                          <a:latin typeface="Verdana" pitchFamily="34" charset="0"/>
                        </a:rPr>
                        <a:t>小</a:t>
                      </a:r>
                      <a:endParaRPr lang="zh-CN" sz="1800" kern="100" dirty="0">
                        <a:latin typeface="Verdana" pitchFamily="34" charset="0"/>
                        <a:ea typeface="宋体"/>
                        <a:cs typeface="Times New Roman"/>
                      </a:endParaRPr>
                    </a:p>
                  </a:txBody>
                  <a:tcPr marL="68580" marR="68580" marT="0" marB="0" anchor="ctr"/>
                </a:tc>
              </a:tr>
              <a:tr h="390677">
                <a:tc>
                  <a:txBody>
                    <a:bodyPr/>
                    <a:lstStyle/>
                    <a:p>
                      <a:pPr marL="36000" algn="ctr">
                        <a:spcAft>
                          <a:spcPts val="0"/>
                        </a:spcAft>
                      </a:pPr>
                      <a:r>
                        <a:rPr lang="zh-CN" sz="1800" kern="100">
                          <a:latin typeface="Verdana" pitchFamily="34" charset="0"/>
                        </a:rPr>
                        <a:t>存储位置</a:t>
                      </a:r>
                      <a:endParaRPr lang="zh-CN" sz="1800" kern="100">
                        <a:latin typeface="Verdana" pitchFamily="34" charset="0"/>
                        <a:ea typeface="宋体"/>
                        <a:cs typeface="Times New Roman"/>
                      </a:endParaRPr>
                    </a:p>
                  </a:txBody>
                  <a:tcPr marL="68580" marR="68580" marT="0" marB="0" anchor="ctr"/>
                </a:tc>
                <a:tc>
                  <a:txBody>
                    <a:bodyPr/>
                    <a:lstStyle/>
                    <a:p>
                      <a:pPr marL="36000" algn="ctr">
                        <a:spcAft>
                          <a:spcPts val="0"/>
                        </a:spcAft>
                      </a:pPr>
                      <a:r>
                        <a:rPr lang="en-US" sz="1800" kern="100" dirty="0" smtClean="0">
                          <a:latin typeface="Verdana" pitchFamily="34" charset="0"/>
                        </a:rPr>
                        <a:t>Native heap</a:t>
                      </a:r>
                      <a:endParaRPr lang="zh-CN" sz="1800" kern="100" dirty="0">
                        <a:latin typeface="Verdana" pitchFamily="34" charset="0"/>
                        <a:ea typeface="宋体"/>
                        <a:cs typeface="Times New Roman"/>
                      </a:endParaRPr>
                    </a:p>
                  </a:txBody>
                  <a:tcPr marL="68580" marR="68580" marT="0" marB="0" anchor="ctr"/>
                </a:tc>
                <a:tc>
                  <a:txBody>
                    <a:bodyPr/>
                    <a:lstStyle/>
                    <a:p>
                      <a:pPr marL="36000" algn="ctr">
                        <a:spcAft>
                          <a:spcPts val="0"/>
                        </a:spcAft>
                      </a:pPr>
                      <a:r>
                        <a:rPr lang="en-US" sz="1800" kern="100">
                          <a:latin typeface="Verdana" pitchFamily="34" charset="0"/>
                        </a:rPr>
                        <a:t>Java heap</a:t>
                      </a:r>
                      <a:endParaRPr lang="zh-CN" sz="1800" kern="100">
                        <a:latin typeface="Verdana" pitchFamily="34" charset="0"/>
                        <a:ea typeface="宋体"/>
                        <a:cs typeface="Times New Roman"/>
                      </a:endParaRPr>
                    </a:p>
                  </a:txBody>
                  <a:tcPr marL="68580" marR="68580" marT="0" marB="0" anchor="ctr"/>
                </a:tc>
              </a:tr>
              <a:tr h="1618517">
                <a:tc>
                  <a:txBody>
                    <a:bodyPr/>
                    <a:lstStyle/>
                    <a:p>
                      <a:pPr marL="36000" algn="ctr">
                        <a:spcAft>
                          <a:spcPts val="0"/>
                        </a:spcAft>
                      </a:pPr>
                      <a:r>
                        <a:rPr lang="zh-CN" sz="1800" kern="100" dirty="0">
                          <a:latin typeface="Verdana" pitchFamily="34" charset="0"/>
                        </a:rPr>
                        <a:t>数据拷贝</a:t>
                      </a:r>
                      <a:endParaRPr lang="zh-CN" sz="1800" kern="100" dirty="0">
                        <a:latin typeface="Verdana" pitchFamily="34" charset="0"/>
                        <a:ea typeface="宋体"/>
                        <a:cs typeface="Times New Roman"/>
                      </a:endParaRPr>
                    </a:p>
                  </a:txBody>
                  <a:tcPr marL="68580" marR="68580" marT="0" marB="0" anchor="ctr"/>
                </a:tc>
                <a:tc>
                  <a:txBody>
                    <a:bodyPr/>
                    <a:lstStyle/>
                    <a:p>
                      <a:pPr marL="36000" algn="ctr">
                        <a:spcAft>
                          <a:spcPts val="0"/>
                        </a:spcAft>
                      </a:pPr>
                      <a:r>
                        <a:rPr lang="zh-CN" sz="1800" kern="100" dirty="0">
                          <a:latin typeface="Verdana" pitchFamily="34" charset="0"/>
                        </a:rPr>
                        <a:t>无需临时缓冲区做拷贝</a:t>
                      </a:r>
                      <a:endParaRPr lang="zh-CN" sz="1800" kern="100" dirty="0">
                        <a:latin typeface="Verdana" pitchFamily="34" charset="0"/>
                        <a:ea typeface="宋体"/>
                        <a:cs typeface="Times New Roman"/>
                      </a:endParaRPr>
                    </a:p>
                  </a:txBody>
                  <a:tcPr marL="68580" marR="68580" marT="0" marB="0" anchor="ctr"/>
                </a:tc>
                <a:tc>
                  <a:txBody>
                    <a:bodyPr/>
                    <a:lstStyle/>
                    <a:p>
                      <a:pPr marL="36000" algn="ctr">
                        <a:spcAft>
                          <a:spcPts val="0"/>
                        </a:spcAft>
                      </a:pPr>
                      <a:r>
                        <a:rPr lang="zh-CN" sz="1800" kern="100">
                          <a:latin typeface="Verdana" pitchFamily="34" charset="0"/>
                        </a:rPr>
                        <a:t>拷贝到临时</a:t>
                      </a:r>
                      <a:r>
                        <a:rPr lang="en-US" sz="1800" kern="100">
                          <a:latin typeface="Verdana" pitchFamily="34" charset="0"/>
                        </a:rPr>
                        <a:t>DirectByteBuffer</a:t>
                      </a:r>
                      <a:r>
                        <a:rPr lang="zh-CN" sz="1800" kern="100">
                          <a:latin typeface="Verdana" pitchFamily="34" charset="0"/>
                        </a:rPr>
                        <a:t>，但临时缓冲区使用缓存。</a:t>
                      </a:r>
                    </a:p>
                    <a:p>
                      <a:pPr marL="36000" algn="ctr">
                        <a:spcAft>
                          <a:spcPts val="0"/>
                        </a:spcAft>
                      </a:pPr>
                      <a:r>
                        <a:rPr lang="zh-CN" sz="1800" kern="100">
                          <a:latin typeface="Verdana" pitchFamily="34" charset="0"/>
                        </a:rPr>
                        <a:t>聚集写</a:t>
                      </a:r>
                      <a:r>
                        <a:rPr lang="en-US" sz="1800" kern="100">
                          <a:latin typeface="Verdana" pitchFamily="34" charset="0"/>
                        </a:rPr>
                        <a:t>/</a:t>
                      </a:r>
                      <a:r>
                        <a:rPr lang="zh-CN" sz="1800" kern="100">
                          <a:latin typeface="Verdana" pitchFamily="34" charset="0"/>
                        </a:rPr>
                        <a:t>发散读时没有缓存临时缓冲区。</a:t>
                      </a:r>
                      <a:endParaRPr lang="zh-CN" sz="1800" kern="100">
                        <a:latin typeface="Verdana" pitchFamily="34" charset="0"/>
                        <a:ea typeface="宋体"/>
                        <a:cs typeface="Times New Roman"/>
                      </a:endParaRPr>
                    </a:p>
                  </a:txBody>
                  <a:tcPr marL="68580" marR="68580" marT="0" marB="0" anchor="ctr"/>
                </a:tc>
              </a:tr>
              <a:tr h="781353">
                <a:tc>
                  <a:txBody>
                    <a:bodyPr/>
                    <a:lstStyle/>
                    <a:p>
                      <a:pPr marL="36000" algn="ctr">
                        <a:spcAft>
                          <a:spcPts val="0"/>
                        </a:spcAft>
                      </a:pPr>
                      <a:r>
                        <a:rPr lang="en-US" sz="1800" kern="100" dirty="0">
                          <a:latin typeface="Verdana" pitchFamily="34" charset="0"/>
                        </a:rPr>
                        <a:t>GC</a:t>
                      </a:r>
                      <a:r>
                        <a:rPr lang="zh-CN" sz="1800" kern="100" dirty="0">
                          <a:latin typeface="Verdana" pitchFamily="34" charset="0"/>
                        </a:rPr>
                        <a:t>影响</a:t>
                      </a:r>
                      <a:endParaRPr lang="zh-CN" sz="1800" kern="100" dirty="0">
                        <a:latin typeface="Verdana" pitchFamily="34" charset="0"/>
                        <a:ea typeface="宋体"/>
                        <a:cs typeface="Times New Roman"/>
                      </a:endParaRPr>
                    </a:p>
                  </a:txBody>
                  <a:tcPr marL="68580" marR="68580" marT="0" marB="0" anchor="ctr"/>
                </a:tc>
                <a:tc>
                  <a:txBody>
                    <a:bodyPr/>
                    <a:lstStyle/>
                    <a:p>
                      <a:pPr marL="36000" marR="0" indent="0" algn="ctr" defTabSz="914400" rtl="0" eaLnBrk="1" fontAlgn="auto" latinLnBrk="0" hangingPunct="1">
                        <a:lnSpc>
                          <a:spcPct val="100000"/>
                        </a:lnSpc>
                        <a:spcBef>
                          <a:spcPts val="0"/>
                        </a:spcBef>
                        <a:spcAft>
                          <a:spcPts val="0"/>
                        </a:spcAft>
                        <a:buClrTx/>
                        <a:buSzTx/>
                        <a:buFontTx/>
                        <a:buNone/>
                        <a:tabLst/>
                        <a:defRPr/>
                      </a:pPr>
                      <a:r>
                        <a:rPr lang="zh-CN" altLang="en-US" sz="1800" kern="100" dirty="0" smtClean="0">
                          <a:latin typeface="Verdana" pitchFamily="34" charset="0"/>
                        </a:rPr>
                        <a:t>每次创建或者释放的时候都调用一次</a:t>
                      </a:r>
                      <a:r>
                        <a:rPr lang="en-US" sz="1800" kern="100" dirty="0" err="1" smtClean="0">
                          <a:latin typeface="Verdana" pitchFamily="34" charset="0"/>
                        </a:rPr>
                        <a:t>System.gc</a:t>
                      </a:r>
                      <a:r>
                        <a:rPr lang="en-US" sz="1800" kern="100" dirty="0" smtClean="0">
                          <a:latin typeface="Verdana" pitchFamily="34" charset="0"/>
                        </a:rPr>
                        <a:t>()</a:t>
                      </a:r>
                      <a:endParaRPr lang="zh-CN" altLang="en-US" sz="1800" kern="100" dirty="0" smtClean="0">
                        <a:latin typeface="Verdana" pitchFamily="34" charset="0"/>
                        <a:ea typeface="+mn-ea"/>
                        <a:cs typeface="Times New Roman"/>
                      </a:endParaRPr>
                    </a:p>
                  </a:txBody>
                  <a:tcPr marL="68580" marR="68580" marT="0" marB="0" anchor="ctr"/>
                </a:tc>
                <a:tc>
                  <a:txBody>
                    <a:bodyPr/>
                    <a:lstStyle/>
                    <a:p>
                      <a:pPr marL="36000" algn="ctr">
                        <a:spcAft>
                          <a:spcPts val="0"/>
                        </a:spcAft>
                      </a:pPr>
                      <a:endParaRPr lang="zh-CN" sz="1800" kern="100" dirty="0">
                        <a:latin typeface="Verdana" pitchFamily="34" charset="0"/>
                        <a:ea typeface="宋体"/>
                        <a:cs typeface="Times New Roman"/>
                      </a:endParaRPr>
                    </a:p>
                  </a:txBody>
                  <a:tcPr marL="68580" marR="68580" marT="0" marB="0" anchor="ctr"/>
                </a:tc>
              </a:tr>
            </a:tbl>
          </a:graphicData>
        </a:graphic>
      </p:graphicFrame>
      <p:sp>
        <p:nvSpPr>
          <p:cNvPr id="9" name="矩形 8"/>
          <p:cNvSpPr/>
          <p:nvPr/>
        </p:nvSpPr>
        <p:spPr>
          <a:xfrm>
            <a:off x="1000100" y="1285860"/>
            <a:ext cx="3234347" cy="584775"/>
          </a:xfrm>
          <a:prstGeom prst="rect">
            <a:avLst/>
          </a:prstGeom>
        </p:spPr>
        <p:txBody>
          <a:bodyPr wrap="none">
            <a:spAutoFit/>
          </a:bodyPr>
          <a:lstStyle/>
          <a:p>
            <a:pPr marL="342900" indent="-342900">
              <a:spcBef>
                <a:spcPct val="20000"/>
              </a:spcBef>
              <a:spcAft>
                <a:spcPts val="0"/>
              </a:spcAft>
              <a:buFont typeface="Arial" pitchFamily="34" charset="0"/>
              <a:buChar char="•"/>
            </a:pPr>
            <a:r>
              <a:rPr lang="en-US" sz="3200" b="1" dirty="0" smtClean="0"/>
              <a:t>Buffer</a:t>
            </a:r>
            <a:r>
              <a:rPr lang="zh-CN" altLang="en-US" sz="3200" b="1" dirty="0" smtClean="0"/>
              <a:t>创建类型</a:t>
            </a:r>
            <a:endParaRPr lang="zh-CN" altLang="en-US" sz="3200" b="1" dirty="0"/>
          </a:p>
        </p:txBody>
      </p:sp>
      <p:sp>
        <p:nvSpPr>
          <p:cNvPr id="10" name="矩形 9"/>
          <p:cNvSpPr/>
          <p:nvPr/>
        </p:nvSpPr>
        <p:spPr>
          <a:xfrm>
            <a:off x="1000100" y="5786454"/>
            <a:ext cx="7300396" cy="369332"/>
          </a:xfrm>
          <a:prstGeom prst="rect">
            <a:avLst/>
          </a:prstGeom>
        </p:spPr>
        <p:txBody>
          <a:bodyPr wrap="none">
            <a:spAutoFit/>
          </a:bodyPr>
          <a:lstStyle/>
          <a:p>
            <a:r>
              <a:rPr lang="zh-CN" altLang="en-US" dirty="0" smtClean="0">
                <a:solidFill>
                  <a:srgbClr val="FF0000"/>
                </a:solidFill>
              </a:rPr>
              <a:t>长生命周期，较大的缓冲区，进程间数据共享</a:t>
            </a:r>
            <a:r>
              <a:rPr lang="en-US" altLang="zh-CN" dirty="0" smtClean="0">
                <a:solidFill>
                  <a:srgbClr val="FF0000"/>
                </a:solidFill>
              </a:rPr>
              <a:t>(JNI)</a:t>
            </a:r>
            <a:r>
              <a:rPr lang="zh-CN" altLang="en-US" dirty="0" smtClean="0">
                <a:solidFill>
                  <a:srgbClr val="FF0000"/>
                </a:solidFill>
              </a:rPr>
              <a:t>时优先选择直接缓冲</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9358</TotalTime>
  <Words>2638</Words>
  <Application>Microsoft Office PowerPoint</Application>
  <PresentationFormat>全屏显示(4:3)</PresentationFormat>
  <Paragraphs>498</Paragraphs>
  <Slides>33</Slides>
  <Notes>12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36" baseType="lpstr">
      <vt:lpstr>Office 主题</vt:lpstr>
      <vt:lpstr>Visio</vt:lpstr>
      <vt:lpstr>Microsoft Office Visio 绘图</vt:lpstr>
      <vt:lpstr>NIO下的高性能高并发网络编程</vt:lpstr>
      <vt:lpstr>纲</vt:lpstr>
      <vt:lpstr>标准IO</vt:lpstr>
      <vt:lpstr>标准IO</vt:lpstr>
      <vt:lpstr>NIO综述</vt:lpstr>
      <vt:lpstr>NIO综述- Buffer</vt:lpstr>
      <vt:lpstr>NIO综述- Buffer</vt:lpstr>
      <vt:lpstr>NIO综述- Buffer</vt:lpstr>
      <vt:lpstr>NIO综述- Buffer</vt:lpstr>
      <vt:lpstr>NIO综述- Channel</vt:lpstr>
      <vt:lpstr>NIO综述- Channel</vt:lpstr>
      <vt:lpstr>NIO综述- Channel</vt:lpstr>
      <vt:lpstr>性能测试-IO操作</vt:lpstr>
      <vt:lpstr>基于NIO读写说明-补充</vt:lpstr>
      <vt:lpstr>NIO综述- Selector</vt:lpstr>
      <vt:lpstr>NIO综述- Selector</vt:lpstr>
      <vt:lpstr>NIO带来了什么</vt:lpstr>
      <vt:lpstr>基于NIO网络编程</vt:lpstr>
      <vt:lpstr>最偷懒的实现</vt:lpstr>
      <vt:lpstr>Reactor模式</vt:lpstr>
      <vt:lpstr>Reactor模式实现（1）</vt:lpstr>
      <vt:lpstr>Reactor模式实现（2）</vt:lpstr>
      <vt:lpstr>Reactor模式实现（3）</vt:lpstr>
      <vt:lpstr>Reactor模式实现（3）</vt:lpstr>
      <vt:lpstr>NIO UDP实现</vt:lpstr>
      <vt:lpstr>性能测试</vt:lpstr>
      <vt:lpstr>性能测试-创建连接效率</vt:lpstr>
      <vt:lpstr>性能测试-响应</vt:lpstr>
      <vt:lpstr>性能测试-总耗时</vt:lpstr>
      <vt:lpstr>现有NIO框架</vt:lpstr>
      <vt:lpstr>幻灯片 31</vt:lpstr>
      <vt:lpstr>时序图</vt:lpstr>
      <vt:lpstr>幻灯片 33</vt:lpstr>
    </vt:vector>
  </TitlesOfParts>
  <Company>startimes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NIO</dc:title>
  <dc:creator>yaohw</dc:creator>
  <cp:lastModifiedBy>yaohw</cp:lastModifiedBy>
  <cp:revision>838</cp:revision>
  <dcterms:created xsi:type="dcterms:W3CDTF">2011-08-23T07:19:05Z</dcterms:created>
  <dcterms:modified xsi:type="dcterms:W3CDTF">2011-09-15T05:32:09Z</dcterms:modified>
</cp:coreProperties>
</file>