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35863"/>
            <a:ext cx="1003300" cy="434340"/>
          </a:xfrm>
          <a:custGeom>
            <a:avLst/>
            <a:gdLst/>
            <a:ahLst/>
            <a:cxnLst/>
            <a:rect l="l" t="t" r="r" b="b"/>
            <a:pathLst>
              <a:path w="1003300" h="434340">
                <a:moveTo>
                  <a:pt x="0" y="0"/>
                </a:moveTo>
                <a:lnTo>
                  <a:pt x="1002791" y="0"/>
                </a:lnTo>
                <a:lnTo>
                  <a:pt x="1002791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31482"/>
            <a:ext cx="1007110" cy="443230"/>
          </a:xfrm>
          <a:custGeom>
            <a:avLst/>
            <a:gdLst/>
            <a:ahLst/>
            <a:cxnLst/>
            <a:rect l="l" t="t" r="r" b="b"/>
            <a:pathLst>
              <a:path w="1007110" h="443230">
                <a:moveTo>
                  <a:pt x="0" y="9524"/>
                </a:moveTo>
                <a:lnTo>
                  <a:pt x="0" y="0"/>
                </a:lnTo>
                <a:lnTo>
                  <a:pt x="1002030" y="0"/>
                </a:lnTo>
                <a:lnTo>
                  <a:pt x="1006792" y="4762"/>
                </a:lnTo>
                <a:lnTo>
                  <a:pt x="4762" y="4762"/>
                </a:lnTo>
                <a:lnTo>
                  <a:pt x="0" y="9524"/>
                </a:lnTo>
                <a:close/>
              </a:path>
              <a:path w="1007110" h="443230">
                <a:moveTo>
                  <a:pt x="4762" y="438467"/>
                </a:moveTo>
                <a:lnTo>
                  <a:pt x="0" y="433704"/>
                </a:lnTo>
                <a:lnTo>
                  <a:pt x="0" y="9524"/>
                </a:lnTo>
                <a:lnTo>
                  <a:pt x="4762" y="4762"/>
                </a:lnTo>
                <a:lnTo>
                  <a:pt x="4762" y="438467"/>
                </a:lnTo>
                <a:close/>
              </a:path>
              <a:path w="1007110" h="443230">
                <a:moveTo>
                  <a:pt x="997267" y="9524"/>
                </a:moveTo>
                <a:lnTo>
                  <a:pt x="4762" y="9524"/>
                </a:lnTo>
                <a:lnTo>
                  <a:pt x="4762" y="4762"/>
                </a:lnTo>
                <a:lnTo>
                  <a:pt x="997267" y="4762"/>
                </a:lnTo>
                <a:lnTo>
                  <a:pt x="997267" y="9524"/>
                </a:lnTo>
                <a:close/>
              </a:path>
              <a:path w="1007110" h="443230">
                <a:moveTo>
                  <a:pt x="997267" y="438467"/>
                </a:moveTo>
                <a:lnTo>
                  <a:pt x="997267" y="4762"/>
                </a:lnTo>
                <a:lnTo>
                  <a:pt x="1002030" y="9524"/>
                </a:lnTo>
                <a:lnTo>
                  <a:pt x="1006792" y="9524"/>
                </a:lnTo>
                <a:lnTo>
                  <a:pt x="1006792" y="433704"/>
                </a:lnTo>
                <a:lnTo>
                  <a:pt x="1002030" y="433704"/>
                </a:lnTo>
                <a:lnTo>
                  <a:pt x="997267" y="438467"/>
                </a:lnTo>
                <a:close/>
              </a:path>
              <a:path w="1007110" h="443230">
                <a:moveTo>
                  <a:pt x="1006792" y="9524"/>
                </a:moveTo>
                <a:lnTo>
                  <a:pt x="1002030" y="9524"/>
                </a:lnTo>
                <a:lnTo>
                  <a:pt x="997267" y="4762"/>
                </a:lnTo>
                <a:lnTo>
                  <a:pt x="1006792" y="4762"/>
                </a:lnTo>
                <a:lnTo>
                  <a:pt x="1006792" y="9524"/>
                </a:lnTo>
                <a:close/>
              </a:path>
              <a:path w="1007110" h="443230">
                <a:moveTo>
                  <a:pt x="1002030" y="443229"/>
                </a:moveTo>
                <a:lnTo>
                  <a:pt x="0" y="443229"/>
                </a:lnTo>
                <a:lnTo>
                  <a:pt x="0" y="433704"/>
                </a:lnTo>
                <a:lnTo>
                  <a:pt x="4762" y="438467"/>
                </a:lnTo>
                <a:lnTo>
                  <a:pt x="1006792" y="438467"/>
                </a:lnTo>
                <a:lnTo>
                  <a:pt x="1006563" y="439940"/>
                </a:lnTo>
                <a:lnTo>
                  <a:pt x="1005878" y="441261"/>
                </a:lnTo>
                <a:lnTo>
                  <a:pt x="1004824" y="442315"/>
                </a:lnTo>
                <a:lnTo>
                  <a:pt x="1003503" y="443001"/>
                </a:lnTo>
                <a:lnTo>
                  <a:pt x="1002030" y="443229"/>
                </a:lnTo>
                <a:close/>
              </a:path>
              <a:path w="1007110" h="443230">
                <a:moveTo>
                  <a:pt x="997267" y="438467"/>
                </a:moveTo>
                <a:lnTo>
                  <a:pt x="4762" y="438467"/>
                </a:lnTo>
                <a:lnTo>
                  <a:pt x="4762" y="433704"/>
                </a:lnTo>
                <a:lnTo>
                  <a:pt x="997267" y="433704"/>
                </a:lnTo>
                <a:lnTo>
                  <a:pt x="997267" y="438467"/>
                </a:lnTo>
                <a:close/>
              </a:path>
              <a:path w="1007110" h="443230">
                <a:moveTo>
                  <a:pt x="1006792" y="438467"/>
                </a:moveTo>
                <a:lnTo>
                  <a:pt x="997267" y="438467"/>
                </a:lnTo>
                <a:lnTo>
                  <a:pt x="1002030" y="433704"/>
                </a:lnTo>
                <a:lnTo>
                  <a:pt x="1006792" y="433704"/>
                </a:lnTo>
                <a:lnTo>
                  <a:pt x="1006792" y="438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130" y="432434"/>
            <a:ext cx="9857739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834" y="2420228"/>
            <a:ext cx="11175365" cy="360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3015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spc="-10" dirty="0"/>
              <a:t>-</a:t>
            </a:r>
            <a:r>
              <a:rPr dirty="0"/>
              <a:t>m</a:t>
            </a:r>
            <a:r>
              <a:rPr spc="-5" dirty="0"/>
              <a:t>eans</a:t>
            </a:r>
            <a:r>
              <a:rPr dirty="0"/>
              <a:t>直观理</a:t>
            </a:r>
            <a:r>
              <a:rPr spc="-5" dirty="0"/>
              <a:t>解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748" y="809244"/>
            <a:ext cx="8157972" cy="5547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32823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评估方法——肘方</a:t>
            </a:r>
            <a:r>
              <a:rPr spc="-5" dirty="0"/>
              <a:t>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94719" y="6425565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15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339849"/>
            <a:ext cx="8061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手肘法的核心指标是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SSE(sum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the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squared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errors，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误差平方和)，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7380" y="946403"/>
            <a:ext cx="2487209" cy="18223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5230" y="2032927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3140" y="2032927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73544" y="2032927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11454" y="2032927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13007" y="1691792"/>
            <a:ext cx="14033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i="1" spc="15" dirty="0">
                <a:latin typeface="Times New Roman" panose="02020603050405020304"/>
                <a:cs typeface="Times New Roman" panose="02020603050405020304"/>
              </a:rPr>
              <a:t>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R="1206500" algn="ctr">
              <a:lnSpc>
                <a:spcPct val="100000"/>
              </a:lnSpc>
              <a:spcBef>
                <a:spcPts val="1230"/>
              </a:spcBef>
              <a:tabLst>
                <a:tab pos="476250" algn="l"/>
              </a:tabLst>
            </a:pPr>
            <a:r>
              <a:rPr i="1" spc="30" dirty="0"/>
              <a:t>i</a:t>
            </a:r>
            <a:r>
              <a:rPr spc="30" dirty="0">
                <a:latin typeface="Symbol" panose="05050102010706020507"/>
                <a:cs typeface="Symbol" panose="05050102010706020507"/>
              </a:rPr>
              <a:t></a:t>
            </a:r>
            <a:r>
              <a:rPr spc="3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i="1" spc="-40" dirty="0"/>
              <a:t>x</a:t>
            </a:r>
            <a:r>
              <a:rPr spc="-40" dirty="0">
                <a:latin typeface="Symbol" panose="05050102010706020507"/>
                <a:cs typeface="Symbol" panose="05050102010706020507"/>
              </a:rPr>
              <a:t></a:t>
            </a:r>
            <a:r>
              <a:rPr i="1" spc="-40" dirty="0"/>
              <a:t>C</a:t>
            </a:r>
            <a:r>
              <a:rPr sz="2100" i="1" spc="-60" baseline="-20000" dirty="0"/>
              <a:t>i</a:t>
            </a:r>
            <a:endParaRPr sz="2100" baseline="-20000">
              <a:latin typeface="Symbol" panose="05050102010706020507"/>
              <a:cs typeface="Symbol" panose="05050102010706020507"/>
            </a:endParaRPr>
          </a:p>
          <a:p>
            <a:pPr marL="266065" marR="458470" indent="-228600" algn="just">
              <a:lnSpc>
                <a:spcPct val="120000"/>
              </a:lnSpc>
              <a:spcBef>
                <a:spcPts val="635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其中，Ci是第i个簇，x是Ci中的样本点，μi是Ci的质心（Ci中所有样本的均值），SSE是所有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样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本的聚类误差，代表了聚类效果的好坏</a:t>
            </a:r>
            <a:r>
              <a:rPr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pc="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66065" marR="284480" indent="-228600" algn="just">
              <a:lnSpc>
                <a:spcPct val="12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手肘法的核心思想是：随着聚类数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的增大，样本划分会更加精细，每个簇的聚合程度会逐渐</a:t>
            </a:r>
            <a:r>
              <a:rPr spc="5" dirty="0">
                <a:latin typeface="微软雅黑" panose="020B0503020204020204" charset="-122"/>
                <a:cs typeface="微软雅黑" panose="020B0503020204020204" charset="-122"/>
              </a:rPr>
              <a:t>提 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高，那么误差平方和SSE自然会逐渐变小。并且，当k小于真实聚类数时，由于k的增大会大幅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增 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加每个簇的聚合程度，故SSE的下降幅度会很大，而当k到达真实聚类数时，再增加k所得到的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聚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合程度回报会迅速变小，所以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SSE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的下降幅度会骤减，然后随着</a:t>
            </a: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值的继续增大而趋于平缓，</a:t>
            </a:r>
            <a:r>
              <a:rPr spc="5" dirty="0">
                <a:latin typeface="微软雅黑" panose="020B0503020204020204" charset="-122"/>
                <a:cs typeface="微软雅黑" panose="020B0503020204020204" charset="-122"/>
              </a:rPr>
              <a:t>也</a:t>
            </a:r>
            <a:endParaRPr spc="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66065" marR="30480">
              <a:lnSpc>
                <a:spcPct val="120000"/>
              </a:lnSpc>
            </a:pPr>
            <a:r>
              <a:rPr spc="-5" dirty="0">
                <a:latin typeface="微软雅黑" panose="020B0503020204020204" charset="-122"/>
                <a:cs typeface="微软雅黑" panose="020B0503020204020204" charset="-122"/>
              </a:rPr>
              <a:t>就是说SSE和k的关系图是一个手肘的形状，而这个肘部对应的k值就是数据的真实聚类数。当然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这也是该方法被称为手肘法的原因</a:t>
            </a:r>
            <a:r>
              <a:rPr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pc="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7987" y="1873377"/>
            <a:ext cx="1549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2334" y="1737690"/>
            <a:ext cx="3486785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450" i="1" spc="20" dirty="0">
                <a:latin typeface="Times New Roman" panose="02020603050405020304"/>
                <a:cs typeface="Times New Roman" panose="02020603050405020304"/>
              </a:rPr>
              <a:t>SSE</a:t>
            </a:r>
            <a:r>
              <a:rPr sz="345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20" dirty="0">
                <a:latin typeface="Symbol" panose="05050102010706020507"/>
                <a:cs typeface="Symbol" panose="05050102010706020507"/>
              </a:rPr>
              <a:t></a:t>
            </a:r>
            <a:r>
              <a:rPr sz="34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725" spc="9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7725" spc="-825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725" spc="9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7725" spc="315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45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20" dirty="0">
                <a:latin typeface="Symbol" panose="05050102010706020507"/>
                <a:cs typeface="Symbol" panose="05050102010706020507"/>
              </a:rPr>
              <a:t></a:t>
            </a:r>
            <a:r>
              <a:rPr sz="3450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-550" dirty="0">
                <a:latin typeface="Symbol" panose="05050102010706020507"/>
                <a:cs typeface="Symbol" panose="05050102010706020507"/>
              </a:rPr>
              <a:t></a:t>
            </a:r>
            <a:r>
              <a:rPr sz="3000" i="1" spc="-825" baseline="-24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3000" baseline="-2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30" y="432434"/>
            <a:ext cx="39935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评估方法——轮廓系数</a:t>
            </a: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法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419" y="6476365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257935"/>
            <a:ext cx="10916920" cy="380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30480" indent="-2286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簇内不相似度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：计算样本i到同簇其它样本的平均距离为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越小，表示样本i越 应该被聚类到该簇，簇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中的所有样本的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的均值被称为簇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的凝聚度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66065" marR="2384425" indent="-228600">
              <a:lnSpc>
                <a:spcPct val="15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66065" algn="l"/>
                <a:tab pos="26670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簇间不相似度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：计算样本i到其它簇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的所有样本的平均距离b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ij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=min{b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i1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,b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i2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,...,b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ik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}；b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越大，表示样本i越不属于其它簇。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66065" marR="48895" indent="-228600" algn="just">
              <a:lnSpc>
                <a:spcPct val="120000"/>
              </a:lnSpc>
              <a:spcBef>
                <a:spcPts val="1145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轮廓系数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：s</a:t>
            </a:r>
            <a:r>
              <a:rPr sz="2325" spc="-7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取值范围为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[-1,1]，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越接近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表示样本i聚类越合理，越接近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-1，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表示 样本i应该分类到另外的簇中，近似为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，表示样本i应该在边界上；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所有样本的</a:t>
            </a:r>
            <a:r>
              <a:rPr sz="24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325" baseline="-18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i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的均值被称为聚类结果的轮廓系数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9529" y="5331548"/>
            <a:ext cx="2383155" cy="1264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875"/>
              </a:lnSpc>
              <a:spcBef>
                <a:spcPts val="110"/>
              </a:spcBef>
              <a:tabLst>
                <a:tab pos="410845" algn="l"/>
                <a:tab pos="2332355" algn="l"/>
              </a:tabLst>
            </a:pPr>
            <a:r>
              <a:rPr sz="325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5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50" i="1" u="heavy" spc="-7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300" u="heavy" spc="-7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</a:t>
            </a:r>
            <a:r>
              <a:rPr sz="3250" i="1" u="heavy" spc="-7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300" u="heavy" spc="-7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</a:t>
            </a:r>
            <a:r>
              <a:rPr sz="3250" u="heavy" spc="-7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</a:t>
            </a:r>
            <a:r>
              <a:rPr sz="3250" u="heavy" spc="-3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50" i="1" u="heavy" spc="-1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300" u="heavy" spc="-15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</a:t>
            </a:r>
            <a:r>
              <a:rPr sz="3250" i="1" u="heavy" spc="-1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300" u="heavy" spc="-15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</a:t>
            </a:r>
            <a:r>
              <a:rPr sz="4300" u="heavy" spc="-1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40640">
              <a:lnSpc>
                <a:spcPts val="4875"/>
              </a:lnSpc>
            </a:pPr>
            <a:r>
              <a:rPr sz="3250" spc="-200" dirty="0"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4300" spc="-200" dirty="0">
                <a:latin typeface="Symbol" panose="05050102010706020507"/>
                <a:cs typeface="Symbol" panose="05050102010706020507"/>
              </a:rPr>
              <a:t></a:t>
            </a:r>
            <a:r>
              <a:rPr sz="3250" i="1" spc="-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300" spc="-200" dirty="0">
                <a:latin typeface="Symbol" panose="05050102010706020507"/>
                <a:cs typeface="Symbol" panose="05050102010706020507"/>
              </a:rPr>
              <a:t></a:t>
            </a:r>
            <a:r>
              <a:rPr sz="3250" i="1" spc="-2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300" spc="-200" dirty="0">
                <a:latin typeface="Symbol" panose="05050102010706020507"/>
                <a:cs typeface="Symbol" panose="05050102010706020507"/>
              </a:rPr>
              <a:t></a:t>
            </a:r>
            <a:r>
              <a:rPr sz="3250" spc="-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50" spc="-5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50" i="1" spc="-30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300" spc="-305" dirty="0">
                <a:latin typeface="Symbol" panose="05050102010706020507"/>
                <a:cs typeface="Symbol" panose="05050102010706020507"/>
              </a:rPr>
              <a:t></a:t>
            </a:r>
            <a:r>
              <a:rPr sz="3250" i="1" spc="-30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300" spc="-305" dirty="0">
                <a:latin typeface="Symbol" panose="05050102010706020507"/>
                <a:cs typeface="Symbol" panose="05050102010706020507"/>
              </a:rPr>
              <a:t></a:t>
            </a:r>
            <a:endParaRPr sz="4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58" y="5591746"/>
            <a:ext cx="882015" cy="68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i="1" spc="-14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4300" spc="-145" dirty="0">
                <a:latin typeface="Symbol" panose="05050102010706020507"/>
                <a:cs typeface="Symbol" panose="05050102010706020507"/>
              </a:rPr>
              <a:t></a:t>
            </a:r>
            <a:r>
              <a:rPr sz="3250" i="1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300" spc="-145" dirty="0">
                <a:latin typeface="Symbol" panose="05050102010706020507"/>
                <a:cs typeface="Symbol" panose="05050102010706020507"/>
              </a:rPr>
              <a:t></a:t>
            </a:r>
            <a:r>
              <a:rPr sz="4300" spc="-6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50" spc="5" dirty="0">
                <a:latin typeface="Symbol" panose="05050102010706020507"/>
                <a:cs typeface="Symbol" panose="05050102010706020507"/>
              </a:rPr>
              <a:t></a:t>
            </a:r>
            <a:endParaRPr sz="32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3559" y="6191034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Symbol" panose="05050102010706020507"/>
                <a:cs typeface="Symbol" panose="05050102010706020507"/>
              </a:rPr>
              <a:t>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3559" y="5921590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Symbol" panose="05050102010706020507"/>
                <a:cs typeface="Symbol" panose="05050102010706020507"/>
              </a:rPr>
              <a:t>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559" y="5351945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10" dirty="0">
                <a:latin typeface="Symbol" panose="05050102010706020507"/>
                <a:cs typeface="Symbol" panose="05050102010706020507"/>
              </a:rPr>
              <a:t>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3559" y="5082501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10" dirty="0">
                <a:latin typeface="Symbol" panose="05050102010706020507"/>
                <a:cs typeface="Symbol" panose="05050102010706020507"/>
              </a:rPr>
              <a:t>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8159" y="6331800"/>
            <a:ext cx="65659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00" spc="-810" baseline="3000" dirty="0">
                <a:latin typeface="Symbol" panose="05050102010706020507"/>
                <a:cs typeface="Symbol" panose="05050102010706020507"/>
              </a:rPr>
              <a:t></a:t>
            </a:r>
            <a:r>
              <a:rPr sz="3300" spc="-810" baseline="-14000" dirty="0">
                <a:latin typeface="Symbol" panose="05050102010706020507"/>
                <a:cs typeface="Symbol" panose="05050102010706020507"/>
              </a:rPr>
              <a:t></a:t>
            </a:r>
            <a:r>
              <a:rPr sz="3300" spc="-810" baseline="-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50" spc="-105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10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105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5306" y="5934951"/>
            <a:ext cx="43751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u="sng" spc="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950" u="sng" spc="-365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</a:t>
            </a:r>
            <a:r>
              <a:rPr sz="2200" i="1" u="sng" spc="1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u="sng" spc="-26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049" y="5098796"/>
            <a:ext cx="43751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950" spc="-365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260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833" y="5513209"/>
            <a:ext cx="162115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39850" algn="l"/>
              </a:tabLst>
            </a:pPr>
            <a:r>
              <a:rPr sz="2200" i="1" spc="-9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950" spc="-95" dirty="0">
                <a:latin typeface="Symbol" panose="05050102010706020507"/>
                <a:cs typeface="Symbol" panose="05050102010706020507"/>
              </a:rPr>
              <a:t></a:t>
            </a:r>
            <a:r>
              <a:rPr sz="29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50" spc="-260" dirty="0">
                <a:latin typeface="Symbol" panose="05050102010706020507"/>
                <a:cs typeface="Symbol" panose="05050102010706020507"/>
              </a:rPr>
              <a:t></a:t>
            </a:r>
            <a:r>
              <a:rPr sz="2950" spc="-26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950" spc="-260" dirty="0">
                <a:latin typeface="Symbol" panose="05050102010706020507"/>
                <a:cs typeface="Symbol" panose="05050102010706020507"/>
              </a:rPr>
              <a:t></a:t>
            </a:r>
            <a:r>
              <a:rPr sz="295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50" spc="-260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3863" y="5513209"/>
            <a:ext cx="138874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2475" algn="l"/>
              </a:tabLst>
            </a:pPr>
            <a:r>
              <a:rPr sz="2200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5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2259" y="6112141"/>
            <a:ext cx="165227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90" dirty="0">
                <a:latin typeface="Symbol" panose="05050102010706020507"/>
                <a:cs typeface="Symbol" panose="05050102010706020507"/>
              </a:rPr>
              <a:t>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9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i="1" spc="-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50" spc="-90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9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90" dirty="0">
                <a:latin typeface="Symbol" panose="05050102010706020507"/>
                <a:cs typeface="Symbol" panose="05050102010706020507"/>
              </a:rPr>
              <a:t></a:t>
            </a:r>
            <a:r>
              <a:rPr sz="2950" spc="-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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7309" y="5603811"/>
            <a:ext cx="8178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69240" algn="l"/>
              </a:tabLst>
            </a:pPr>
            <a:r>
              <a:rPr sz="2200" i="1" spc="5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7" baseline="-10000" dirty="0">
                <a:latin typeface="Symbol" panose="05050102010706020507"/>
                <a:cs typeface="Symbol" panose="05050102010706020507"/>
              </a:rPr>
              <a:t>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0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8159" y="4879136"/>
            <a:ext cx="235775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00" spc="-22" baseline="32000" dirty="0">
                <a:latin typeface="Symbol" panose="05050102010706020507"/>
                <a:cs typeface="Symbol" panose="05050102010706020507"/>
              </a:rPr>
              <a:t>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15" dirty="0">
                <a:latin typeface="Symbol" panose="05050102010706020507"/>
                <a:cs typeface="Symbol" panose="05050102010706020507"/>
              </a:rPr>
              <a:t>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u="sng" spc="-127" baseline="3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25" u="sng" spc="-127" baseline="2600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</a:t>
            </a:r>
            <a:r>
              <a:rPr sz="3300" i="1" u="sng" spc="-127" baseline="3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425" u="sng" spc="-127" baseline="26000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</a:t>
            </a:r>
            <a:r>
              <a:rPr sz="2200" spc="-8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i="1" spc="-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50" spc="-85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85" dirty="0">
                <a:latin typeface="Symbol" panose="05050102010706020507"/>
                <a:cs typeface="Symbol" panose="05050102010706020507"/>
              </a:rPr>
              <a:t></a:t>
            </a:r>
            <a:r>
              <a:rPr sz="295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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</a:t>
            </a:r>
            <a:r>
              <a:rPr sz="2200" i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950" spc="-110" dirty="0">
                <a:latin typeface="Symbol" panose="05050102010706020507"/>
                <a:cs typeface="Symbol" panose="05050102010706020507"/>
              </a:rPr>
              <a:t></a:t>
            </a:r>
            <a:endParaRPr sz="29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51392" y="4655820"/>
            <a:ext cx="2860548" cy="22021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91571" y="2023872"/>
            <a:ext cx="1674876" cy="1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23209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spc="-10" dirty="0"/>
              <a:t>-</a:t>
            </a:r>
            <a:r>
              <a:rPr spc="-5" dirty="0"/>
              <a:t>M</a:t>
            </a:r>
            <a:r>
              <a:rPr spc="-5" dirty="0"/>
              <a:t>eans</a:t>
            </a:r>
            <a:r>
              <a:rPr dirty="0"/>
              <a:t>小</a:t>
            </a:r>
            <a:r>
              <a:rPr spc="-5" dirty="0"/>
              <a:t>结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07419" y="6476365"/>
            <a:ext cx="154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216151"/>
            <a:ext cx="5791835" cy="39522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优点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原理比较简单，实现也是很容易，收敛速度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快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聚类效果较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优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算法的可解释度比较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主要需要调参的参数仅仅是簇数k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缺点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不能处理如图情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采用迭代方法，得到的结果只是局部最优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9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对噪音和异常点比较的敏感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6311" y="976883"/>
            <a:ext cx="5360168" cy="56231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468439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dirty="0"/>
              <a:t>均值聚类</a:t>
            </a:r>
            <a:r>
              <a:rPr spc="-5" dirty="0"/>
              <a:t>（K-means）</a:t>
            </a:r>
            <a:r>
              <a:rPr dirty="0"/>
              <a:t>介</a:t>
            </a:r>
            <a:r>
              <a:rPr spc="-5" dirty="0"/>
              <a:t>绍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430019"/>
            <a:ext cx="11104880" cy="467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历史渊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源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5080" lvl="1" indent="-228600">
              <a:lnSpc>
                <a:spcPct val="149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虽然其思想能够追溯到1957年的Hugo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20" dirty="0">
                <a:latin typeface="微软雅黑" panose="020B0503020204020204" charset="-122"/>
                <a:cs typeface="微软雅黑" panose="020B0503020204020204" charset="-122"/>
              </a:rPr>
              <a:t>Steinhaus，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术语</a:t>
            </a:r>
            <a:r>
              <a:rPr sz="1900" spc="-55" dirty="0">
                <a:latin typeface="微软雅黑" panose="020B0503020204020204" charset="-122"/>
                <a:cs typeface="微软雅黑" panose="020B0503020204020204" charset="-122"/>
              </a:rPr>
              <a:t>“k-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均值”于1967年才被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James  MacQueen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首次使用。标准算法则是在1957年被Stuart</a:t>
            </a:r>
            <a:r>
              <a:rPr sz="19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Lloyd作为一种脉冲码调制的技术所提出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但直到1982年才被贝尔实验室公开出版。在1965年</a:t>
            </a:r>
            <a:r>
              <a:rPr sz="1900" spc="-25" dirty="0">
                <a:latin typeface="微软雅黑" panose="020B0503020204020204" charset="-122"/>
                <a:cs typeface="微软雅黑" panose="020B0503020204020204" charset="-122"/>
              </a:rPr>
              <a:t>，E.W.Forgy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发表了本质上相同的方法，所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以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这一算法有时被称为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Lloyd-Forgy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方法。更高效的版本则被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Hartigan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25" dirty="0">
                <a:latin typeface="微软雅黑" panose="020B0503020204020204" charset="-122"/>
                <a:cs typeface="微软雅黑" panose="020B0503020204020204" charset="-122"/>
              </a:rPr>
              <a:t>Wong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提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出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>
              <a:lnSpc>
                <a:spcPct val="100000"/>
              </a:lnSpc>
              <a:spcBef>
                <a:spcPts val="1120"/>
              </a:spcBef>
            </a:pP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（1975/1979）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绍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 marR="246380" lvl="1" indent="-228600">
              <a:lnSpc>
                <a:spcPct val="119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Me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ans算法是</a:t>
            </a:r>
            <a:r>
              <a:rPr sz="19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无监督的聚类算法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，算法简单，聚类效果好，即使是在巨大的数据集上也非常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容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易部署实施。正因为如此，它在很多领域都得到的成功的应用，如市场划分、机器视觉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900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地质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统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计学、天文学和农业等。K-Means算法有大量的变体，包括初始化优化K-Means++以及大数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据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应用背景下的k-means||和Mini </a:t>
            </a:r>
            <a:r>
              <a:rPr sz="1900" spc="-15" dirty="0">
                <a:latin typeface="微软雅黑" panose="020B0503020204020204" charset="-122"/>
                <a:cs typeface="微软雅黑" panose="020B0503020204020204" charset="-122"/>
              </a:rPr>
              <a:t>Batch</a:t>
            </a:r>
            <a:r>
              <a:rPr sz="19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10" dirty="0">
                <a:latin typeface="微软雅黑" panose="020B0503020204020204" charset="-122"/>
                <a:cs typeface="微软雅黑" panose="020B0503020204020204" charset="-122"/>
              </a:rPr>
              <a:t>K-Means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134" y="432434"/>
            <a:ext cx="11099165" cy="229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169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800" b="1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均值聚类</a:t>
            </a: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（K-means）</a:t>
            </a:r>
            <a:r>
              <a:rPr sz="2800" b="1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介</a:t>
            </a: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绍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78765" marR="407670" indent="-228600">
              <a:lnSpc>
                <a:spcPct val="130000"/>
              </a:lnSpc>
              <a:spcBef>
                <a:spcPts val="326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K-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eans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算法的思想很简单，对于给定的样本集，按照样本之间的距离大小，将样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本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集划分为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个簇。让簇内的点尽量紧密的连在一起，而让簇间的距离尽量的大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79400" indent="-228600">
              <a:lnSpc>
                <a:spcPct val="100000"/>
              </a:lnSpc>
              <a:spcBef>
                <a:spcPts val="179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如果用数学表达式表示，假设簇划分为(C</a:t>
            </a:r>
            <a:r>
              <a:rPr sz="2100" baseline="-18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,C</a:t>
            </a:r>
            <a:r>
              <a:rPr sz="2100" baseline="-18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,...C</a:t>
            </a:r>
            <a:r>
              <a:rPr sz="2100" baseline="-1800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)，则我们的目标是最小化平方误差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E：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5664200"/>
            <a:ext cx="7306309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开头的那组图就可以形象描述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K-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eans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的迭代求解过程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9581" y="3067748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7503" y="3067748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87742" y="3067748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25665" y="3067748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27485" y="2726613"/>
            <a:ext cx="14033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i="1" spc="15" dirty="0">
                <a:latin typeface="Times New Roman" panose="02020603050405020304"/>
                <a:cs typeface="Times New Roman" panose="02020603050405020304"/>
              </a:rPr>
              <a:t>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134" y="3453682"/>
            <a:ext cx="7270115" cy="96583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721860">
              <a:lnSpc>
                <a:spcPct val="100000"/>
              </a:lnSpc>
              <a:spcBef>
                <a:spcPts val="1240"/>
              </a:spcBef>
              <a:tabLst>
                <a:tab pos="5198745" algn="l"/>
              </a:tabLst>
            </a:pPr>
            <a:r>
              <a:rPr sz="2000" i="1" spc="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30" dirty="0">
                <a:latin typeface="Symbol" panose="05050102010706020507"/>
                <a:cs typeface="Symbol" panose="05050102010706020507"/>
              </a:rPr>
              <a:t>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000" i="1" spc="-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40" dirty="0">
                <a:latin typeface="Symbol" panose="05050102010706020507"/>
                <a:cs typeface="Symbol" panose="05050102010706020507"/>
              </a:rPr>
              <a:t></a:t>
            </a:r>
            <a:r>
              <a:rPr sz="2000" i="1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100" i="1" spc="-60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100" baseline="-200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1225"/>
              </a:spcBef>
            </a:pP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2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μ</a:t>
            </a:r>
            <a:r>
              <a:rPr sz="2100" b="1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100" b="1" spc="-15" baseline="-18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簇</a:t>
            </a:r>
            <a:r>
              <a:rPr sz="22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100" b="1" baseline="-18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100" b="1" spc="-15" baseline="-18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charset="-122"/>
                <a:cs typeface="微软雅黑" panose="020B0503020204020204" charset="-122"/>
              </a:rPr>
              <a:t>的均值向量，有时也称为质心，表达式为</a:t>
            </a:r>
            <a:r>
              <a:rPr sz="2200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2172" y="2774086"/>
            <a:ext cx="154940" cy="90868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8454" y="2772511"/>
            <a:ext cx="3044825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450" i="1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450" i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20" dirty="0">
                <a:latin typeface="Symbol" panose="05050102010706020507"/>
                <a:cs typeface="Symbol" panose="05050102010706020507"/>
              </a:rPr>
              <a:t></a:t>
            </a:r>
            <a:r>
              <a:rPr sz="34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725" spc="9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7725" spc="-832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725" spc="9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7725" spc="315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450" i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20" dirty="0">
                <a:latin typeface="Symbol" panose="05050102010706020507"/>
                <a:cs typeface="Symbol" panose="05050102010706020507"/>
              </a:rPr>
              <a:t></a:t>
            </a:r>
            <a:r>
              <a:rPr sz="3450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-550" dirty="0">
                <a:latin typeface="Symbol" panose="05050102010706020507"/>
                <a:cs typeface="Symbol" panose="05050102010706020507"/>
              </a:rPr>
              <a:t></a:t>
            </a:r>
            <a:r>
              <a:rPr sz="3000" i="1" spc="-825" baseline="-24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30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5038" y="5108600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5885" y="5108600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4">
                <a:moveTo>
                  <a:pt x="0" y="0"/>
                </a:moveTo>
                <a:lnTo>
                  <a:pt x="0" y="528688"/>
                </a:lnTo>
              </a:path>
            </a:pathLst>
          </a:custGeom>
          <a:ln w="18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03873" y="5292699"/>
            <a:ext cx="57086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000" i="1" spc="-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40" dirty="0">
                <a:latin typeface="Symbol" panose="05050102010706020507"/>
                <a:cs typeface="Symbol" panose="05050102010706020507"/>
              </a:rPr>
              <a:t></a:t>
            </a:r>
            <a:r>
              <a:rPr sz="2000" i="1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100" i="1" spc="-60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10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188" y="5326024"/>
            <a:ext cx="9779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7701" y="4981231"/>
            <a:ext cx="9779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i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6873" y="4468558"/>
            <a:ext cx="82550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725" spc="9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7725" spc="-1117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15" dirty="0">
                <a:latin typeface="Times New Roman" panose="02020603050405020304"/>
                <a:cs typeface="Times New Roman" panose="02020603050405020304"/>
              </a:rPr>
              <a:t>x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4545" y="5032819"/>
            <a:ext cx="3219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i="1" spc="25" dirty="0">
                <a:latin typeface="Times New Roman" panose="02020603050405020304"/>
                <a:cs typeface="Times New Roman" panose="02020603050405020304"/>
              </a:rPr>
              <a:t>C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5504" y="4387661"/>
            <a:ext cx="135445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400" i="1" spc="-97" baseline="-34000" dirty="0">
                <a:latin typeface="Symbol" panose="05050102010706020507"/>
                <a:cs typeface="Symbol" panose="05050102010706020507"/>
              </a:rPr>
              <a:t></a:t>
            </a:r>
            <a:r>
              <a:rPr sz="5400" i="1" spc="-97" baseline="-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175" spc="30" baseline="-35000" dirty="0">
                <a:latin typeface="Symbol" panose="05050102010706020507"/>
                <a:cs typeface="Symbol" panose="05050102010706020507"/>
              </a:rPr>
              <a:t></a:t>
            </a:r>
            <a:r>
              <a:rPr sz="3450" u="heavy" spc="37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30" y="432434"/>
            <a:ext cx="3015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800" b="1" spc="-10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800" b="1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eans</a:t>
            </a:r>
            <a:r>
              <a:rPr sz="2800" b="1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算法流</a:t>
            </a:r>
            <a:r>
              <a:rPr sz="2800" b="1" spc="-5" dirty="0">
                <a:solidFill>
                  <a:srgbClr val="2D75B6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134" y="1405254"/>
            <a:ext cx="10848340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输入是样本集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D={x</a:t>
            </a:r>
            <a:r>
              <a:rPr sz="1725" spc="-7" baseline="-17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,x</a:t>
            </a:r>
            <a:r>
              <a:rPr sz="1725" spc="-7" baseline="-17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,...x</a:t>
            </a:r>
            <a:r>
              <a:rPr sz="1725" spc="-7" baseline="-1700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}，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聚类的簇数k，最大迭代次数T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79400" indent="-228600">
              <a:lnSpc>
                <a:spcPct val="100000"/>
              </a:lnSpc>
              <a:spcBef>
                <a:spcPts val="208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输出是簇划分C={C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,...C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79400" indent="-228600">
              <a:lnSpc>
                <a:spcPct val="100000"/>
              </a:lnSpc>
              <a:spcBef>
                <a:spcPts val="208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1）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从数据集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中随机选择k个样本作为初始的k个质心向量：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{μ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,μ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,...,μ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}，将每个簇初始化为空集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79400" indent="-228600">
              <a:lnSpc>
                <a:spcPct val="100000"/>
              </a:lnSpc>
              <a:spcBef>
                <a:spcPts val="2080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2）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对于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t=1,2,...,T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78765" marR="55880" indent="-228600">
              <a:lnSpc>
                <a:spcPct val="15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822325" algn="l"/>
                <a:tab pos="822960" algn="l"/>
              </a:tabLst>
            </a:pPr>
            <a:r>
              <a:rPr dirty="0"/>
              <a:t>	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a)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对于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i=1,2...N，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计算样本 x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725" b="1" spc="-7" baseline="-17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和各个质心向量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μ</a:t>
            </a:r>
            <a:r>
              <a:rPr sz="1725" b="1" spc="-7" baseline="-17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，j=1,2,...k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的欧式距离，将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i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划分到最近的簇中，  即更新C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=C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∪{x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234" y="5047615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•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834" y="4509134"/>
            <a:ext cx="686498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 indent="-77216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809625" algn="l"/>
                <a:tab pos="81026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b)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对于j=1,2,...,k,对C</a:t>
            </a:r>
            <a:r>
              <a:rPr sz="1725" b="1" baseline="-170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中所有的样本点重新计算新的质心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810260">
              <a:lnSpc>
                <a:spcPct val="100000"/>
              </a:lnSpc>
              <a:spcBef>
                <a:spcPts val="208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c)</a:t>
            </a:r>
            <a:r>
              <a:rPr sz="18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如果所有的k个质心向量都没有发生变化，则转到步骤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3）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834" y="5586095"/>
            <a:ext cx="334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66065" algn="l"/>
                <a:tab pos="2667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3）</a:t>
            </a:r>
            <a:r>
              <a:rPr sz="18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输出簇划分C={C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,...C</a:t>
            </a:r>
            <a:r>
              <a:rPr sz="1725" baseline="-1700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78925" y="520192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953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404489" y="520192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953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67735" y="5408815"/>
            <a:ext cx="819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951" y="5118417"/>
            <a:ext cx="819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1375" y="4646896"/>
            <a:ext cx="699135" cy="9848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670"/>
              </a:spcBef>
            </a:pPr>
            <a:r>
              <a:rPr sz="6075" spc="3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6075" spc="-855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10" dirty="0">
                <a:latin typeface="Times New Roman" panose="02020603050405020304"/>
                <a:cs typeface="Times New Roman" panose="02020603050405020304"/>
              </a:rPr>
              <a:t>x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1600" i="1" spc="-7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00" spc="-70" dirty="0">
                <a:latin typeface="Symbol" panose="05050102010706020507"/>
                <a:cs typeface="Symbol" panose="05050102010706020507"/>
              </a:rPr>
              <a:t></a:t>
            </a:r>
            <a:r>
              <a:rPr sz="1600" i="1" spc="-7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i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15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165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91574" y="5177701"/>
            <a:ext cx="25654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i="1" spc="15" dirty="0">
                <a:latin typeface="Times New Roman" panose="02020603050405020304"/>
                <a:cs typeface="Times New Roman" panose="02020603050405020304"/>
              </a:rPr>
              <a:t>C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8289" y="4650652"/>
            <a:ext cx="1151890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275" i="1" spc="-112" baseline="-33000" dirty="0">
                <a:latin typeface="Symbol" panose="05050102010706020507"/>
                <a:cs typeface="Symbol" panose="05050102010706020507"/>
              </a:rPr>
              <a:t></a:t>
            </a:r>
            <a:r>
              <a:rPr sz="4275" i="1" spc="-112" baseline="-3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15" baseline="-3500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u="heavy" spc="2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23050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编程</a:t>
            </a:r>
            <a:r>
              <a:rPr spc="-5" dirty="0"/>
              <a:t>K</a:t>
            </a:r>
            <a:r>
              <a:rPr spc="-10" dirty="0"/>
              <a:t>-</a:t>
            </a:r>
            <a:r>
              <a:rPr dirty="0"/>
              <a:t>m</a:t>
            </a:r>
            <a:r>
              <a:rPr spc="-5" dirty="0"/>
              <a:t>eans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279651"/>
            <a:ext cx="5880735" cy="1615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对数据集X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np.array([[1,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[2,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[6,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8],[7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,8]])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0665" marR="5080">
              <a:lnSpc>
                <a:spcPct val="12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聚类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，K=2，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初始聚类中心为C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np.array([[1,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  [2,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2]])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要求：打印每次迭代聚类中心的位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2650" y="1433945"/>
            <a:ext cx="5058294" cy="46592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84235" y="0"/>
            <a:ext cx="20711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16183" y="1872995"/>
            <a:ext cx="300355" cy="259079"/>
          </a:xfrm>
          <a:custGeom>
            <a:avLst/>
            <a:gdLst/>
            <a:ahLst/>
            <a:cxnLst/>
            <a:rect l="l" t="t" r="r" b="b"/>
            <a:pathLst>
              <a:path w="300354" h="259080">
                <a:moveTo>
                  <a:pt x="300227" y="259079"/>
                </a:moveTo>
                <a:lnTo>
                  <a:pt x="0" y="259079"/>
                </a:lnTo>
                <a:lnTo>
                  <a:pt x="149351" y="0"/>
                </a:lnTo>
                <a:lnTo>
                  <a:pt x="300227" y="259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04601" y="1860054"/>
            <a:ext cx="323215" cy="278765"/>
          </a:xfrm>
          <a:custGeom>
            <a:avLst/>
            <a:gdLst/>
            <a:ahLst/>
            <a:cxnLst/>
            <a:rect l="l" t="t" r="r" b="b"/>
            <a:pathLst>
              <a:path w="323215" h="278764">
                <a:moveTo>
                  <a:pt x="322833" y="278307"/>
                </a:moveTo>
                <a:lnTo>
                  <a:pt x="0" y="278307"/>
                </a:lnTo>
                <a:lnTo>
                  <a:pt x="161416" y="0"/>
                </a:lnTo>
                <a:lnTo>
                  <a:pt x="170602" y="15836"/>
                </a:lnTo>
                <a:lnTo>
                  <a:pt x="155930" y="15836"/>
                </a:lnTo>
                <a:lnTo>
                  <a:pt x="161423" y="25307"/>
                </a:lnTo>
                <a:lnTo>
                  <a:pt x="22054" y="265607"/>
                </a:lnTo>
                <a:lnTo>
                  <a:pt x="11023" y="265607"/>
                </a:lnTo>
                <a:lnTo>
                  <a:pt x="16522" y="275145"/>
                </a:lnTo>
                <a:lnTo>
                  <a:pt x="320999" y="275145"/>
                </a:lnTo>
                <a:lnTo>
                  <a:pt x="322833" y="278307"/>
                </a:lnTo>
                <a:close/>
              </a:path>
              <a:path w="323215" h="278764">
                <a:moveTo>
                  <a:pt x="161423" y="25307"/>
                </a:moveTo>
                <a:lnTo>
                  <a:pt x="155930" y="15836"/>
                </a:lnTo>
                <a:lnTo>
                  <a:pt x="166916" y="15836"/>
                </a:lnTo>
                <a:lnTo>
                  <a:pt x="161423" y="25307"/>
                </a:lnTo>
                <a:close/>
              </a:path>
              <a:path w="323215" h="278764">
                <a:moveTo>
                  <a:pt x="306324" y="275145"/>
                </a:moveTo>
                <a:lnTo>
                  <a:pt x="161423" y="25307"/>
                </a:lnTo>
                <a:lnTo>
                  <a:pt x="166916" y="15836"/>
                </a:lnTo>
                <a:lnTo>
                  <a:pt x="170602" y="15836"/>
                </a:lnTo>
                <a:lnTo>
                  <a:pt x="315468" y="265607"/>
                </a:lnTo>
                <a:lnTo>
                  <a:pt x="311810" y="265607"/>
                </a:lnTo>
                <a:lnTo>
                  <a:pt x="306324" y="275145"/>
                </a:lnTo>
                <a:close/>
              </a:path>
              <a:path w="323215" h="278764">
                <a:moveTo>
                  <a:pt x="16522" y="275145"/>
                </a:moveTo>
                <a:lnTo>
                  <a:pt x="11023" y="265607"/>
                </a:lnTo>
                <a:lnTo>
                  <a:pt x="22054" y="265607"/>
                </a:lnTo>
                <a:lnTo>
                  <a:pt x="16522" y="275145"/>
                </a:lnTo>
                <a:close/>
              </a:path>
              <a:path w="323215" h="278764">
                <a:moveTo>
                  <a:pt x="306324" y="275145"/>
                </a:moveTo>
                <a:lnTo>
                  <a:pt x="16522" y="275145"/>
                </a:lnTo>
                <a:lnTo>
                  <a:pt x="22054" y="265607"/>
                </a:lnTo>
                <a:lnTo>
                  <a:pt x="300792" y="265607"/>
                </a:lnTo>
                <a:lnTo>
                  <a:pt x="306324" y="275145"/>
                </a:lnTo>
                <a:close/>
              </a:path>
              <a:path w="323215" h="278764">
                <a:moveTo>
                  <a:pt x="320999" y="275145"/>
                </a:moveTo>
                <a:lnTo>
                  <a:pt x="306324" y="275145"/>
                </a:lnTo>
                <a:lnTo>
                  <a:pt x="311810" y="265607"/>
                </a:lnTo>
                <a:lnTo>
                  <a:pt x="315468" y="265607"/>
                </a:lnTo>
                <a:lnTo>
                  <a:pt x="320999" y="2751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5992" y="4782311"/>
            <a:ext cx="300355" cy="259079"/>
          </a:xfrm>
          <a:custGeom>
            <a:avLst/>
            <a:gdLst/>
            <a:ahLst/>
            <a:cxnLst/>
            <a:rect l="l" t="t" r="r" b="b"/>
            <a:pathLst>
              <a:path w="300354" h="259079">
                <a:moveTo>
                  <a:pt x="300227" y="259079"/>
                </a:moveTo>
                <a:lnTo>
                  <a:pt x="0" y="259079"/>
                </a:lnTo>
                <a:lnTo>
                  <a:pt x="150875" y="0"/>
                </a:lnTo>
                <a:lnTo>
                  <a:pt x="300227" y="2590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44828" y="4769624"/>
            <a:ext cx="323215" cy="278765"/>
          </a:xfrm>
          <a:custGeom>
            <a:avLst/>
            <a:gdLst/>
            <a:ahLst/>
            <a:cxnLst/>
            <a:rect l="l" t="t" r="r" b="b"/>
            <a:pathLst>
              <a:path w="323215" h="278764">
                <a:moveTo>
                  <a:pt x="322833" y="278307"/>
                </a:moveTo>
                <a:lnTo>
                  <a:pt x="0" y="278307"/>
                </a:lnTo>
                <a:lnTo>
                  <a:pt x="161417" y="0"/>
                </a:lnTo>
                <a:lnTo>
                  <a:pt x="170602" y="15836"/>
                </a:lnTo>
                <a:lnTo>
                  <a:pt x="155917" y="15836"/>
                </a:lnTo>
                <a:lnTo>
                  <a:pt x="161410" y="25307"/>
                </a:lnTo>
                <a:lnTo>
                  <a:pt x="22041" y="265607"/>
                </a:lnTo>
                <a:lnTo>
                  <a:pt x="11023" y="265607"/>
                </a:lnTo>
                <a:lnTo>
                  <a:pt x="16509" y="275145"/>
                </a:lnTo>
                <a:lnTo>
                  <a:pt x="320999" y="275145"/>
                </a:lnTo>
                <a:lnTo>
                  <a:pt x="322833" y="278307"/>
                </a:lnTo>
                <a:close/>
              </a:path>
              <a:path w="323215" h="278764">
                <a:moveTo>
                  <a:pt x="161410" y="25307"/>
                </a:moveTo>
                <a:lnTo>
                  <a:pt x="155917" y="15836"/>
                </a:lnTo>
                <a:lnTo>
                  <a:pt x="166903" y="15836"/>
                </a:lnTo>
                <a:lnTo>
                  <a:pt x="161410" y="25307"/>
                </a:lnTo>
                <a:close/>
              </a:path>
              <a:path w="323215" h="278764">
                <a:moveTo>
                  <a:pt x="306311" y="275145"/>
                </a:moveTo>
                <a:lnTo>
                  <a:pt x="161410" y="25307"/>
                </a:lnTo>
                <a:lnTo>
                  <a:pt x="166903" y="15836"/>
                </a:lnTo>
                <a:lnTo>
                  <a:pt x="170602" y="15836"/>
                </a:lnTo>
                <a:lnTo>
                  <a:pt x="315468" y="265607"/>
                </a:lnTo>
                <a:lnTo>
                  <a:pt x="311810" y="265607"/>
                </a:lnTo>
                <a:lnTo>
                  <a:pt x="306311" y="275145"/>
                </a:lnTo>
                <a:close/>
              </a:path>
              <a:path w="323215" h="278764">
                <a:moveTo>
                  <a:pt x="16509" y="275145"/>
                </a:moveTo>
                <a:lnTo>
                  <a:pt x="11023" y="265607"/>
                </a:lnTo>
                <a:lnTo>
                  <a:pt x="22041" y="265607"/>
                </a:lnTo>
                <a:lnTo>
                  <a:pt x="16509" y="275145"/>
                </a:lnTo>
                <a:close/>
              </a:path>
              <a:path w="323215" h="278764">
                <a:moveTo>
                  <a:pt x="306311" y="275145"/>
                </a:moveTo>
                <a:lnTo>
                  <a:pt x="16509" y="275145"/>
                </a:lnTo>
                <a:lnTo>
                  <a:pt x="22041" y="265607"/>
                </a:lnTo>
                <a:lnTo>
                  <a:pt x="300779" y="265607"/>
                </a:lnTo>
                <a:lnTo>
                  <a:pt x="306311" y="275145"/>
                </a:lnTo>
                <a:close/>
              </a:path>
              <a:path w="323215" h="278764">
                <a:moveTo>
                  <a:pt x="320999" y="275145"/>
                </a:moveTo>
                <a:lnTo>
                  <a:pt x="306311" y="275145"/>
                </a:lnTo>
                <a:lnTo>
                  <a:pt x="311810" y="265607"/>
                </a:lnTo>
                <a:lnTo>
                  <a:pt x="315468" y="265607"/>
                </a:lnTo>
                <a:lnTo>
                  <a:pt x="320999" y="2751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37846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调库</a:t>
            </a:r>
            <a:r>
              <a:rPr spc="-5" dirty="0"/>
              <a:t>——</a:t>
            </a:r>
            <a:r>
              <a:rPr dirty="0"/>
              <a:t>编程</a:t>
            </a:r>
            <a:r>
              <a:rPr spc="-5" dirty="0"/>
              <a:t>K-means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7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279651"/>
            <a:ext cx="5880735" cy="1615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对数据集X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np.array([[1,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[2,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[6,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8],[7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 ,8]])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0665" marR="5080">
              <a:lnSpc>
                <a:spcPct val="12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聚类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，K=2，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初始聚类中心为C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np.array([[1,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2],  [2,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2]])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要求：打印每次迭代聚类中心的位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2650" y="1433945"/>
            <a:ext cx="5058294" cy="46592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3131" y="4760976"/>
            <a:ext cx="300355" cy="259079"/>
          </a:xfrm>
          <a:custGeom>
            <a:avLst/>
            <a:gdLst/>
            <a:ahLst/>
            <a:cxnLst/>
            <a:rect l="l" t="t" r="r" b="b"/>
            <a:pathLst>
              <a:path w="300354" h="259079">
                <a:moveTo>
                  <a:pt x="300227" y="259079"/>
                </a:moveTo>
                <a:lnTo>
                  <a:pt x="0" y="259079"/>
                </a:lnTo>
                <a:lnTo>
                  <a:pt x="150875" y="0"/>
                </a:lnTo>
                <a:lnTo>
                  <a:pt x="300227" y="2590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1968" y="4748034"/>
            <a:ext cx="323215" cy="278765"/>
          </a:xfrm>
          <a:custGeom>
            <a:avLst/>
            <a:gdLst/>
            <a:ahLst/>
            <a:cxnLst/>
            <a:rect l="l" t="t" r="r" b="b"/>
            <a:pathLst>
              <a:path w="323215" h="278764">
                <a:moveTo>
                  <a:pt x="322834" y="278307"/>
                </a:moveTo>
                <a:lnTo>
                  <a:pt x="0" y="278307"/>
                </a:lnTo>
                <a:lnTo>
                  <a:pt x="161417" y="0"/>
                </a:lnTo>
                <a:lnTo>
                  <a:pt x="170602" y="15836"/>
                </a:lnTo>
                <a:lnTo>
                  <a:pt x="155917" y="15836"/>
                </a:lnTo>
                <a:lnTo>
                  <a:pt x="161410" y="25307"/>
                </a:lnTo>
                <a:lnTo>
                  <a:pt x="22041" y="265607"/>
                </a:lnTo>
                <a:lnTo>
                  <a:pt x="11023" y="265607"/>
                </a:lnTo>
                <a:lnTo>
                  <a:pt x="16510" y="275145"/>
                </a:lnTo>
                <a:lnTo>
                  <a:pt x="320999" y="275145"/>
                </a:lnTo>
                <a:lnTo>
                  <a:pt x="322834" y="278307"/>
                </a:lnTo>
                <a:close/>
              </a:path>
              <a:path w="323215" h="278764">
                <a:moveTo>
                  <a:pt x="161410" y="25307"/>
                </a:moveTo>
                <a:lnTo>
                  <a:pt x="155917" y="15836"/>
                </a:lnTo>
                <a:lnTo>
                  <a:pt x="166903" y="15836"/>
                </a:lnTo>
                <a:lnTo>
                  <a:pt x="161410" y="25307"/>
                </a:lnTo>
                <a:close/>
              </a:path>
              <a:path w="323215" h="278764">
                <a:moveTo>
                  <a:pt x="306311" y="275145"/>
                </a:moveTo>
                <a:lnTo>
                  <a:pt x="161410" y="25307"/>
                </a:lnTo>
                <a:lnTo>
                  <a:pt x="166903" y="15836"/>
                </a:lnTo>
                <a:lnTo>
                  <a:pt x="170602" y="15836"/>
                </a:lnTo>
                <a:lnTo>
                  <a:pt x="315468" y="265607"/>
                </a:lnTo>
                <a:lnTo>
                  <a:pt x="311810" y="265607"/>
                </a:lnTo>
                <a:lnTo>
                  <a:pt x="306311" y="275145"/>
                </a:lnTo>
                <a:close/>
              </a:path>
              <a:path w="323215" h="278764">
                <a:moveTo>
                  <a:pt x="16510" y="275145"/>
                </a:moveTo>
                <a:lnTo>
                  <a:pt x="11023" y="265607"/>
                </a:lnTo>
                <a:lnTo>
                  <a:pt x="22041" y="265607"/>
                </a:lnTo>
                <a:lnTo>
                  <a:pt x="16510" y="275145"/>
                </a:lnTo>
                <a:close/>
              </a:path>
              <a:path w="323215" h="278764">
                <a:moveTo>
                  <a:pt x="306311" y="275145"/>
                </a:moveTo>
                <a:lnTo>
                  <a:pt x="16510" y="275145"/>
                </a:lnTo>
                <a:lnTo>
                  <a:pt x="22041" y="265607"/>
                </a:lnTo>
                <a:lnTo>
                  <a:pt x="300779" y="265607"/>
                </a:lnTo>
                <a:lnTo>
                  <a:pt x="306311" y="275145"/>
                </a:lnTo>
                <a:close/>
              </a:path>
              <a:path w="323215" h="278764">
                <a:moveTo>
                  <a:pt x="320999" y="275145"/>
                </a:moveTo>
                <a:lnTo>
                  <a:pt x="306311" y="275145"/>
                </a:lnTo>
                <a:lnTo>
                  <a:pt x="311810" y="265607"/>
                </a:lnTo>
                <a:lnTo>
                  <a:pt x="315468" y="265607"/>
                </a:lnTo>
                <a:lnTo>
                  <a:pt x="320999" y="2751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76559" y="1889760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80">
                <a:moveTo>
                  <a:pt x="301751" y="259079"/>
                </a:moveTo>
                <a:lnTo>
                  <a:pt x="0" y="259079"/>
                </a:lnTo>
                <a:lnTo>
                  <a:pt x="150875" y="0"/>
                </a:lnTo>
                <a:lnTo>
                  <a:pt x="301751" y="259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65866" y="1876564"/>
            <a:ext cx="323215" cy="278765"/>
          </a:xfrm>
          <a:custGeom>
            <a:avLst/>
            <a:gdLst/>
            <a:ahLst/>
            <a:cxnLst/>
            <a:rect l="l" t="t" r="r" b="b"/>
            <a:pathLst>
              <a:path w="323215" h="278764">
                <a:moveTo>
                  <a:pt x="322834" y="278307"/>
                </a:moveTo>
                <a:lnTo>
                  <a:pt x="0" y="278307"/>
                </a:lnTo>
                <a:lnTo>
                  <a:pt x="161417" y="0"/>
                </a:lnTo>
                <a:lnTo>
                  <a:pt x="170602" y="15836"/>
                </a:lnTo>
                <a:lnTo>
                  <a:pt x="155930" y="15836"/>
                </a:lnTo>
                <a:lnTo>
                  <a:pt x="161423" y="25307"/>
                </a:lnTo>
                <a:lnTo>
                  <a:pt x="22054" y="265607"/>
                </a:lnTo>
                <a:lnTo>
                  <a:pt x="11023" y="265607"/>
                </a:lnTo>
                <a:lnTo>
                  <a:pt x="16522" y="275145"/>
                </a:lnTo>
                <a:lnTo>
                  <a:pt x="320999" y="275145"/>
                </a:lnTo>
                <a:lnTo>
                  <a:pt x="322834" y="278307"/>
                </a:lnTo>
                <a:close/>
              </a:path>
              <a:path w="323215" h="278764">
                <a:moveTo>
                  <a:pt x="161423" y="25307"/>
                </a:moveTo>
                <a:lnTo>
                  <a:pt x="155930" y="15836"/>
                </a:lnTo>
                <a:lnTo>
                  <a:pt x="166916" y="15836"/>
                </a:lnTo>
                <a:lnTo>
                  <a:pt x="161423" y="25307"/>
                </a:lnTo>
                <a:close/>
              </a:path>
              <a:path w="323215" h="278764">
                <a:moveTo>
                  <a:pt x="306324" y="275145"/>
                </a:moveTo>
                <a:lnTo>
                  <a:pt x="161423" y="25307"/>
                </a:lnTo>
                <a:lnTo>
                  <a:pt x="166916" y="15836"/>
                </a:lnTo>
                <a:lnTo>
                  <a:pt x="170602" y="15836"/>
                </a:lnTo>
                <a:lnTo>
                  <a:pt x="315468" y="265607"/>
                </a:lnTo>
                <a:lnTo>
                  <a:pt x="311810" y="265607"/>
                </a:lnTo>
                <a:lnTo>
                  <a:pt x="306324" y="275145"/>
                </a:lnTo>
                <a:close/>
              </a:path>
              <a:path w="323215" h="278764">
                <a:moveTo>
                  <a:pt x="16522" y="275145"/>
                </a:moveTo>
                <a:lnTo>
                  <a:pt x="11023" y="265607"/>
                </a:lnTo>
                <a:lnTo>
                  <a:pt x="22054" y="265607"/>
                </a:lnTo>
                <a:lnTo>
                  <a:pt x="16522" y="275145"/>
                </a:lnTo>
                <a:close/>
              </a:path>
              <a:path w="323215" h="278764">
                <a:moveTo>
                  <a:pt x="306324" y="275145"/>
                </a:moveTo>
                <a:lnTo>
                  <a:pt x="16522" y="275145"/>
                </a:lnTo>
                <a:lnTo>
                  <a:pt x="22054" y="265607"/>
                </a:lnTo>
                <a:lnTo>
                  <a:pt x="300792" y="265607"/>
                </a:lnTo>
                <a:lnTo>
                  <a:pt x="306324" y="275145"/>
                </a:lnTo>
                <a:close/>
              </a:path>
              <a:path w="323215" h="278764">
                <a:moveTo>
                  <a:pt x="320999" y="275145"/>
                </a:moveTo>
                <a:lnTo>
                  <a:pt x="306324" y="275145"/>
                </a:lnTo>
                <a:lnTo>
                  <a:pt x="311810" y="265607"/>
                </a:lnTo>
                <a:lnTo>
                  <a:pt x="315468" y="265607"/>
                </a:lnTo>
                <a:lnTo>
                  <a:pt x="320999" y="2751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84235" y="0"/>
            <a:ext cx="20711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32162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dirty="0"/>
              <a:t>m</a:t>
            </a:r>
            <a:r>
              <a:rPr spc="-5" dirty="0"/>
              <a:t>eans</a:t>
            </a:r>
            <a:r>
              <a:rPr dirty="0"/>
              <a:t>算法的缺</a:t>
            </a:r>
            <a:r>
              <a:rPr spc="-5" dirty="0"/>
              <a:t>点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8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279651"/>
            <a:ext cx="1080706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74930" indent="-228600">
              <a:lnSpc>
                <a:spcPct val="12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缺点一：聚类中心的个数K需要事先给定，但在实际中K值的选定是非常困难的，很多时候我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们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并不知道给定的数据集应该聚成多少个类别才最合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0665" marR="133985" indent="-228600">
              <a:lnSpc>
                <a:spcPct val="12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缺点二：</a:t>
            </a:r>
            <a:r>
              <a:rPr sz="2000" spc="-15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-mea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s算法需要随机地确定初始聚类中心，不同的初始聚类中心可能导致完全不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同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的聚类结果，有可能导致算法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收敛很慢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甚至出现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聚类出错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的情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0665" marR="5080" indent="-228600">
              <a:lnSpc>
                <a:spcPct val="12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针对第一个缺点：很难在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k-means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算法以及其改进算法中解决，一般来说，我们会根据对数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据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的先验经验选择一个合适的k值，如果没有什么先验知识，则可以通过“肘方法”选择一个合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适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针对第二个缺点：可以通过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k-means++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算法来解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决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57715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第一个缺点解决方案之一——肘方</a:t>
            </a:r>
            <a:r>
              <a:rPr spc="-5" dirty="0"/>
              <a:t>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172190" y="642556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9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34" y="1279651"/>
            <a:ext cx="10936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We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then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compute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Within Set Sum </a:t>
            </a:r>
            <a:r>
              <a:rPr sz="2000" spc="-20" dirty="0">
                <a:latin typeface="微软雅黑" panose="020B0503020204020204" charset="-122"/>
                <a:cs typeface="微软雅黑" panose="020B0503020204020204" charset="-122"/>
              </a:rPr>
              <a:t>of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Squared Error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(WSSSE). </a:t>
            </a:r>
            <a:r>
              <a:rPr sz="2000" spc="-65" dirty="0">
                <a:latin typeface="微软雅黑" panose="020B0503020204020204" charset="-122"/>
                <a:cs typeface="微软雅黑" panose="020B0503020204020204" charset="-122"/>
              </a:rPr>
              <a:t>You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can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reduce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this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error  measure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by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increasing </a:t>
            </a:r>
            <a:r>
              <a:rPr sz="2000" spc="40" dirty="0">
                <a:latin typeface="微软雅黑" panose="020B0503020204020204" charset="-122"/>
                <a:cs typeface="微软雅黑" panose="020B0503020204020204" charset="-122"/>
              </a:rPr>
              <a:t>k.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In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fact the optimal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k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 usually one 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where there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is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an </a:t>
            </a:r>
            <a:r>
              <a:rPr sz="2000" spc="-25" dirty="0">
                <a:latin typeface="微软雅黑" panose="020B0503020204020204" charset="-122"/>
                <a:cs typeface="微软雅黑" panose="020B0503020204020204" charset="-122"/>
              </a:rPr>
              <a:t>“elbow” 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in the WSSSE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graph.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534" y="2776727"/>
            <a:ext cx="11219263" cy="3192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432434"/>
            <a:ext cx="68148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第二个缺点解决方案之一</a:t>
            </a:r>
            <a:r>
              <a:rPr spc="-5" dirty="0"/>
              <a:t>——K-means++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94719" y="6425565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34" y="1390014"/>
            <a:ext cx="10932795" cy="4736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42265" algn="l"/>
                <a:tab pos="34290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K-Means++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的对于初始化质心的优化策略，如下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42620" indent="-528320">
              <a:lnSpc>
                <a:spcPct val="100000"/>
              </a:lnSpc>
              <a:spcBef>
                <a:spcPts val="1960"/>
              </a:spcBef>
              <a:buFont typeface="Arial" panose="020B0604020202020204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a)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从输入的数据点集合中随机选择一个点作为第一个聚类中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心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μ</a:t>
            </a:r>
            <a:r>
              <a:rPr sz="1950" b="1" spc="-7" baseline="-170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950" baseline="-17000">
              <a:latin typeface="微软雅黑" panose="020B0503020204020204" charset="-122"/>
              <a:cs typeface="微软雅黑" panose="020B0503020204020204" charset="-122"/>
            </a:endParaRPr>
          </a:p>
          <a:p>
            <a:pPr marL="642620" indent="-528320">
              <a:lnSpc>
                <a:spcPct val="100000"/>
              </a:lnSpc>
              <a:spcBef>
                <a:spcPts val="1960"/>
              </a:spcBef>
              <a:buFont typeface="Arial" panose="020B0604020202020204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b)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对于数据集中的每一个点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950" b="1" spc="-7" baseline="-170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计算它与已选择的聚类中心中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最近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聚类中心的距离D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42265" marR="119380" indent="-228600">
              <a:lnSpc>
                <a:spcPct val="14000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671195" algn="l"/>
                <a:tab pos="671830" algn="l"/>
              </a:tabLst>
            </a:pPr>
            <a:r>
              <a:rPr dirty="0"/>
              <a:t>	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c)</a:t>
            </a:r>
            <a:r>
              <a:rPr sz="2000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选择一个新的数据点作为新的聚类中心，选择的原则是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：D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较大的点，被选取作为聚类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中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心的概率较大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42620" indent="-528320">
              <a:lnSpc>
                <a:spcPct val="100000"/>
              </a:lnSpc>
              <a:spcBef>
                <a:spcPts val="1960"/>
              </a:spcBef>
              <a:buFont typeface="Arial" panose="020B0604020202020204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d)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重复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直到选择出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个聚类质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42620" indent="-528320">
              <a:lnSpc>
                <a:spcPct val="100000"/>
              </a:lnSpc>
              <a:spcBef>
                <a:spcPts val="1960"/>
              </a:spcBef>
              <a:buFont typeface="Arial" panose="020B0604020202020204"/>
              <a:buChar char="•"/>
              <a:tabLst>
                <a:tab pos="641985" algn="l"/>
                <a:tab pos="6426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e)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利用这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个质心来作为初始化质心去运行标准的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K-Means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 indent="-228600">
              <a:lnSpc>
                <a:spcPct val="100000"/>
              </a:lnSpc>
              <a:spcBef>
                <a:spcPts val="1365"/>
              </a:spcBef>
              <a:buFont typeface="Arial" panose="020B0604020202020204"/>
              <a:buChar char="•"/>
              <a:tabLst>
                <a:tab pos="342265" algn="l"/>
                <a:tab pos="342900" algn="l"/>
              </a:tabLst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思考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00100" lvl="1" indent="-228600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799465" algn="l"/>
                <a:tab pos="8001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步骤如何来实现呢？（编程）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800100" lvl="1" indent="-228600">
              <a:lnSpc>
                <a:spcPct val="100000"/>
              </a:lnSpc>
              <a:spcBef>
                <a:spcPts val="715"/>
              </a:spcBef>
              <a:buFont typeface="Arial" panose="020B0604020202020204"/>
              <a:buChar char="•"/>
              <a:tabLst>
                <a:tab pos="799465" algn="l"/>
                <a:tab pos="800100" algn="l"/>
              </a:tabLst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步为什么不直接取最大的，而是要按照概率来取？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7276" y="3482340"/>
            <a:ext cx="2334768" cy="18364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98792" y="4989576"/>
            <a:ext cx="20711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98725" y="6515100"/>
            <a:ext cx="665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如果最远的点是噪声点，就会选到错误的聚类中心，造成聚类出错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2880</Words>
  <Application>WPS 演示</Application>
  <PresentationFormat>On-screen Show (4:3)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Calibri</vt:lpstr>
      <vt:lpstr>Arial</vt:lpstr>
      <vt:lpstr>Symbol</vt:lpstr>
      <vt:lpstr>Arial Unicode MS</vt:lpstr>
      <vt:lpstr>MT Extra</vt:lpstr>
      <vt:lpstr>Calibri</vt:lpstr>
      <vt:lpstr>Office Theme</vt:lpstr>
      <vt:lpstr>K-means直观理解</vt:lpstr>
      <vt:lpstr>K均值聚类（K-means）介绍</vt:lpstr>
      <vt:lpstr>PowerPoint 演示文稿</vt:lpstr>
      <vt:lpstr>PowerPoint 演示文稿</vt:lpstr>
      <vt:lpstr>编程K-means</vt:lpstr>
      <vt:lpstr>调库——编程K-means</vt:lpstr>
      <vt:lpstr>Kmeans算法的缺点</vt:lpstr>
      <vt:lpstr>第一个缺点解决方案之一——肘方法</vt:lpstr>
      <vt:lpstr>第二个缺点解决方案之一——K-means++</vt:lpstr>
      <vt:lpstr>评估方法——肘方法</vt:lpstr>
      <vt:lpstr>PowerPoint 演示文稿</vt:lpstr>
      <vt:lpstr>K-Means小结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K-means直观理解</dc:title>
  <dc:creator/>
  <cp:lastModifiedBy>离一</cp:lastModifiedBy>
  <cp:revision>1</cp:revision>
  <dcterms:created xsi:type="dcterms:W3CDTF">2020-12-05T10:01:36Z</dcterms:created>
  <dcterms:modified xsi:type="dcterms:W3CDTF">2020-12-05T10:01:36Z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2020-03-14T00:00:00Z</vt:filetime>
  </property>
  <property fmtid="{D5CDD505-2E9C-101B-9397-08002B2CF9AE}" pid="3" name="LastSaved">
    <vt:filetime>2020-12-05T00:00:00Z</vt:filetime>
  </property>
  <property fmtid="{D5CDD505-2E9C-101B-9397-08002B2CF9AE}" pid="4" name="KSOProductBuildVer">
    <vt:lpwstr>2052-11.1.0.10132</vt:lpwstr>
  </property>
</Properties>
</file>