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embedTrueTypeFonts="1" saveSubsetFonts="1" autoCompressPictures="0">
  <p:sldMasterIdLst>
    <p:sldMasterId id="2147483701" r:id="rId1"/>
  </p:sldMasterIdLst>
  <p:notesMasterIdLst>
    <p:notesMasterId r:id="rId19"/>
  </p:notesMasterIdLst>
  <p:handoutMasterIdLst>
    <p:handoutMasterId r:id="rId20"/>
  </p:handoutMasterIdLst>
  <p:sldIdLst>
    <p:sldId id="273" r:id="rId2"/>
    <p:sldId id="285" r:id="rId3"/>
    <p:sldId id="266" r:id="rId4"/>
    <p:sldId id="268" r:id="rId5"/>
    <p:sldId id="286" r:id="rId6"/>
    <p:sldId id="274" r:id="rId7"/>
    <p:sldId id="281" r:id="rId8"/>
    <p:sldId id="287" r:id="rId9"/>
    <p:sldId id="280" r:id="rId10"/>
    <p:sldId id="275" r:id="rId11"/>
    <p:sldId id="279" r:id="rId12"/>
    <p:sldId id="288" r:id="rId13"/>
    <p:sldId id="284" r:id="rId14"/>
    <p:sldId id="290" r:id="rId15"/>
    <p:sldId id="289" r:id="rId16"/>
    <p:sldId id="282" r:id="rId17"/>
    <p:sldId id="283" r:id="rId18"/>
  </p:sldIdLst>
  <p:sldSz cx="9144000" cy="6858000" type="screen4x3"/>
  <p:notesSz cx="6735763" cy="9866313"/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E7ED"/>
    <a:srgbClr val="FF00FF"/>
    <a:srgbClr val="FF0026"/>
    <a:srgbClr val="3333CC"/>
    <a:srgbClr val="2D2D2D"/>
    <a:srgbClr val="FF0000"/>
    <a:srgbClr val="1A1A1A"/>
    <a:srgbClr val="E85656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0" autoAdjust="0"/>
    <p:restoredTop sz="96761" autoAdjust="0"/>
  </p:normalViewPr>
  <p:slideViewPr>
    <p:cSldViewPr snapToGrid="0">
      <p:cViewPr varScale="1">
        <p:scale>
          <a:sx n="80" d="100"/>
          <a:sy n="80" d="100"/>
        </p:scale>
        <p:origin x="-336" y="-104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6" d="100"/>
          <a:sy n="36" d="100"/>
        </p:scale>
        <p:origin x="-1884" y="-78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6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937" y="0"/>
            <a:ext cx="2917826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997"/>
            <a:ext cx="2917826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937" y="9372997"/>
            <a:ext cx="2917826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2FF3AA66-C165-4215-B25A-FFAC7474368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066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6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937" y="0"/>
            <a:ext cx="2917826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43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958" y="4687590"/>
            <a:ext cx="4939847" cy="4438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997"/>
            <a:ext cx="2917826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937" y="9372997"/>
            <a:ext cx="2917826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92608C64-DEB9-4BA2-9AA9-0E74BF0B5D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55289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>
              <a:latin typeface="Times New Roman" pitchFamily="18" charset="0"/>
            </a:endParaRPr>
          </a:p>
        </p:txBody>
      </p:sp>
      <p:sp>
        <p:nvSpPr>
          <p:cNvPr id="2048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7B0D73-3921-4962-9E0C-4A86B3E007F8}" type="slidenum">
              <a:rPr lang="en-US" altLang="ja-JP" smtClean="0">
                <a:latin typeface="Times New Roman" pitchFamily="18" charset="0"/>
                <a:ea typeface="ＭＳ Ｐゴシック" pitchFamily="50" charset="-128"/>
              </a:rPr>
              <a:pPr/>
              <a:t>0</a:t>
            </a:fld>
            <a:endParaRPr lang="en-US" altLang="ja-JP" smtClean="0"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9647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>
              <a:latin typeface="Times New Roman" pitchFamily="18" charset="0"/>
            </a:endParaRPr>
          </a:p>
        </p:txBody>
      </p:sp>
      <p:sp>
        <p:nvSpPr>
          <p:cNvPr id="235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48202-8C65-432B-A940-B2A8EFEAC842}" type="slidenum">
              <a:rPr lang="en-US" altLang="ja-JP" smtClean="0">
                <a:latin typeface="Times New Roman" pitchFamily="18" charset="0"/>
                <a:ea typeface="ＭＳ Ｐゴシック" pitchFamily="50" charset="-128"/>
              </a:rPr>
              <a:pPr/>
              <a:t>9</a:t>
            </a:fld>
            <a:endParaRPr lang="en-US" altLang="ja-JP" smtClean="0"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5307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>
              <a:latin typeface="Times New Roman" pitchFamily="18" charset="0"/>
            </a:endParaRPr>
          </a:p>
        </p:txBody>
      </p:sp>
      <p:sp>
        <p:nvSpPr>
          <p:cNvPr id="235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48202-8C65-432B-A940-B2A8EFEAC842}" type="slidenum">
              <a:rPr lang="en-US" altLang="ja-JP" smtClean="0">
                <a:latin typeface="Times New Roman" pitchFamily="18" charset="0"/>
                <a:ea typeface="ＭＳ Ｐゴシック" pitchFamily="50" charset="-128"/>
              </a:rPr>
              <a:pPr/>
              <a:t>10</a:t>
            </a:fld>
            <a:endParaRPr lang="en-US" altLang="ja-JP" smtClean="0"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4720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latin typeface="Times New Roman" pitchFamily="18" charset="0"/>
            </a:endParaRPr>
          </a:p>
        </p:txBody>
      </p:sp>
      <p:sp>
        <p:nvSpPr>
          <p:cNvPr id="235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48202-8C65-432B-A940-B2A8EFEAC842}" type="slidenum">
              <a:rPr lang="en-US" altLang="ja-JP" smtClean="0">
                <a:latin typeface="Times New Roman" pitchFamily="18" charset="0"/>
                <a:ea typeface="ＭＳ Ｐゴシック" pitchFamily="50" charset="-128"/>
              </a:rPr>
              <a:pPr/>
              <a:t>11</a:t>
            </a:fld>
            <a:endParaRPr lang="en-US" altLang="ja-JP" dirty="0" smtClean="0"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401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>
              <a:latin typeface="Times New Roman" pitchFamily="18" charset="0"/>
            </a:endParaRPr>
          </a:p>
        </p:txBody>
      </p:sp>
      <p:sp>
        <p:nvSpPr>
          <p:cNvPr id="235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48202-8C65-432B-A940-B2A8EFEAC842}" type="slidenum">
              <a:rPr lang="en-US" altLang="ja-JP" smtClean="0">
                <a:latin typeface="Times New Roman" pitchFamily="18" charset="0"/>
                <a:ea typeface="ＭＳ Ｐゴシック" pitchFamily="50" charset="-128"/>
              </a:rPr>
              <a:pPr/>
              <a:t>12</a:t>
            </a:fld>
            <a:endParaRPr lang="en-US" altLang="ja-JP" smtClean="0"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2073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>
              <a:latin typeface="Times New Roman" pitchFamily="18" charset="0"/>
            </a:endParaRPr>
          </a:p>
        </p:txBody>
      </p:sp>
      <p:sp>
        <p:nvSpPr>
          <p:cNvPr id="235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48202-8C65-432B-A940-B2A8EFEAC842}" type="slidenum">
              <a:rPr lang="en-US" altLang="ja-JP" smtClean="0">
                <a:latin typeface="Times New Roman" pitchFamily="18" charset="0"/>
                <a:ea typeface="ＭＳ Ｐゴシック" pitchFamily="50" charset="-128"/>
              </a:rPr>
              <a:pPr/>
              <a:t>13</a:t>
            </a:fld>
            <a:endParaRPr lang="en-US" altLang="ja-JP" smtClean="0"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2073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latin typeface="Times New Roman" pitchFamily="18" charset="0"/>
            </a:endParaRPr>
          </a:p>
        </p:txBody>
      </p:sp>
      <p:sp>
        <p:nvSpPr>
          <p:cNvPr id="235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48202-8C65-432B-A940-B2A8EFEAC842}" type="slidenum">
              <a:rPr lang="en-US" altLang="ja-JP" smtClean="0">
                <a:latin typeface="Times New Roman" pitchFamily="18" charset="0"/>
                <a:ea typeface="ＭＳ Ｐゴシック" pitchFamily="50" charset="-128"/>
              </a:rPr>
              <a:pPr/>
              <a:t>14</a:t>
            </a:fld>
            <a:endParaRPr lang="en-US" altLang="ja-JP" dirty="0" smtClean="0"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4015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>
              <a:latin typeface="Times New Roman" pitchFamily="18" charset="0"/>
            </a:endParaRPr>
          </a:p>
        </p:txBody>
      </p:sp>
      <p:sp>
        <p:nvSpPr>
          <p:cNvPr id="235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48202-8C65-432B-A940-B2A8EFEAC842}" type="slidenum">
              <a:rPr lang="en-US" altLang="ja-JP" smtClean="0">
                <a:latin typeface="Times New Roman" pitchFamily="18" charset="0"/>
                <a:ea typeface="ＭＳ Ｐゴシック" pitchFamily="50" charset="-128"/>
              </a:rPr>
              <a:pPr/>
              <a:t>15</a:t>
            </a:fld>
            <a:endParaRPr lang="en-US" altLang="ja-JP" smtClean="0"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6548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>
              <a:latin typeface="Times New Roman" pitchFamily="18" charset="0"/>
            </a:endParaRPr>
          </a:p>
        </p:txBody>
      </p:sp>
      <p:sp>
        <p:nvSpPr>
          <p:cNvPr id="235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48202-8C65-432B-A940-B2A8EFEAC842}" type="slidenum">
              <a:rPr lang="en-US" altLang="ja-JP" smtClean="0">
                <a:latin typeface="Times New Roman" pitchFamily="18" charset="0"/>
                <a:ea typeface="ＭＳ Ｐゴシック" pitchFamily="50" charset="-128"/>
              </a:rPr>
              <a:pPr/>
              <a:t>16</a:t>
            </a:fld>
            <a:endParaRPr lang="en-US" altLang="ja-JP" smtClean="0"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413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latin typeface="Times New Roman" pitchFamily="18" charset="0"/>
            </a:endParaRPr>
          </a:p>
        </p:txBody>
      </p:sp>
      <p:sp>
        <p:nvSpPr>
          <p:cNvPr id="235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48202-8C65-432B-A940-B2A8EFEAC842}" type="slidenum">
              <a:rPr lang="en-US" altLang="ja-JP" smtClean="0">
                <a:latin typeface="Times New Roman" pitchFamily="18" charset="0"/>
                <a:ea typeface="ＭＳ Ｐゴシック" pitchFamily="50" charset="-128"/>
              </a:rPr>
              <a:pPr/>
              <a:t>1</a:t>
            </a:fld>
            <a:endParaRPr lang="en-US" altLang="ja-JP" dirty="0" smtClean="0"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4015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>
              <a:latin typeface="Times New Roman" pitchFamily="18" charset="0"/>
            </a:endParaRPr>
          </a:p>
        </p:txBody>
      </p:sp>
      <p:sp>
        <p:nvSpPr>
          <p:cNvPr id="235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48202-8C65-432B-A940-B2A8EFEAC842}" type="slidenum">
              <a:rPr lang="en-US" altLang="ja-JP" smtClean="0">
                <a:latin typeface="Times New Roman" pitchFamily="18" charset="0"/>
                <a:ea typeface="ＭＳ Ｐゴシック" pitchFamily="50" charset="-128"/>
              </a:rPr>
              <a:pPr/>
              <a:t>2</a:t>
            </a:fld>
            <a:endParaRPr lang="en-US" altLang="ja-JP" smtClean="0"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3664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>
              <a:latin typeface="Times New Roman" pitchFamily="18" charset="0"/>
            </a:endParaRPr>
          </a:p>
        </p:txBody>
      </p:sp>
      <p:sp>
        <p:nvSpPr>
          <p:cNvPr id="235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48202-8C65-432B-A940-B2A8EFEAC842}" type="slidenum">
              <a:rPr lang="en-US" altLang="ja-JP" smtClean="0">
                <a:latin typeface="Times New Roman" pitchFamily="18" charset="0"/>
                <a:ea typeface="ＭＳ Ｐゴシック" pitchFamily="50" charset="-128"/>
              </a:rPr>
              <a:pPr/>
              <a:t>3</a:t>
            </a:fld>
            <a:endParaRPr lang="en-US" altLang="ja-JP" smtClean="0"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960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latin typeface="Times New Roman" pitchFamily="18" charset="0"/>
            </a:endParaRPr>
          </a:p>
        </p:txBody>
      </p:sp>
      <p:sp>
        <p:nvSpPr>
          <p:cNvPr id="235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48202-8C65-432B-A940-B2A8EFEAC842}" type="slidenum">
              <a:rPr lang="en-US" altLang="ja-JP" smtClean="0">
                <a:latin typeface="Times New Roman" pitchFamily="18" charset="0"/>
                <a:ea typeface="ＭＳ Ｐゴシック" pitchFamily="50" charset="-128"/>
              </a:rPr>
              <a:pPr/>
              <a:t>4</a:t>
            </a:fld>
            <a:endParaRPr lang="en-US" altLang="ja-JP" dirty="0" smtClean="0"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4015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>
              <a:latin typeface="Times New Roman" pitchFamily="18" charset="0"/>
            </a:endParaRPr>
          </a:p>
        </p:txBody>
      </p:sp>
      <p:sp>
        <p:nvSpPr>
          <p:cNvPr id="235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48202-8C65-432B-A940-B2A8EFEAC842}" type="slidenum">
              <a:rPr lang="en-US" altLang="ja-JP" smtClean="0">
                <a:latin typeface="Times New Roman" pitchFamily="18" charset="0"/>
                <a:ea typeface="ＭＳ Ｐゴシック" pitchFamily="50" charset="-128"/>
              </a:rPr>
              <a:pPr/>
              <a:t>5</a:t>
            </a:fld>
            <a:endParaRPr lang="en-US" altLang="ja-JP" smtClean="0"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5158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>
              <a:latin typeface="Times New Roman" pitchFamily="18" charset="0"/>
            </a:endParaRPr>
          </a:p>
        </p:txBody>
      </p:sp>
      <p:sp>
        <p:nvSpPr>
          <p:cNvPr id="235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48202-8C65-432B-A940-B2A8EFEAC842}" type="slidenum">
              <a:rPr lang="en-US" altLang="ja-JP" smtClean="0">
                <a:latin typeface="Times New Roman" pitchFamily="18" charset="0"/>
                <a:ea typeface="ＭＳ Ｐゴシック" pitchFamily="50" charset="-128"/>
              </a:rPr>
              <a:pPr/>
              <a:t>6</a:t>
            </a:fld>
            <a:endParaRPr lang="en-US" altLang="ja-JP" smtClean="0"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5158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latin typeface="Times New Roman" pitchFamily="18" charset="0"/>
            </a:endParaRPr>
          </a:p>
        </p:txBody>
      </p:sp>
      <p:sp>
        <p:nvSpPr>
          <p:cNvPr id="235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48202-8C65-432B-A940-B2A8EFEAC842}" type="slidenum">
              <a:rPr lang="en-US" altLang="ja-JP" smtClean="0">
                <a:latin typeface="Times New Roman" pitchFamily="18" charset="0"/>
                <a:ea typeface="ＭＳ Ｐゴシック" pitchFamily="50" charset="-128"/>
              </a:rPr>
              <a:pPr/>
              <a:t>7</a:t>
            </a:fld>
            <a:endParaRPr lang="en-US" altLang="ja-JP" dirty="0" smtClean="0"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4015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>
              <a:latin typeface="Times New Roman" pitchFamily="18" charset="0"/>
            </a:endParaRPr>
          </a:p>
        </p:txBody>
      </p:sp>
      <p:sp>
        <p:nvSpPr>
          <p:cNvPr id="235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48202-8C65-432B-A940-B2A8EFEAC842}" type="slidenum">
              <a:rPr lang="en-US" altLang="ja-JP" smtClean="0">
                <a:latin typeface="Times New Roman" pitchFamily="18" charset="0"/>
                <a:ea typeface="ＭＳ Ｐゴシック" pitchFamily="50" charset="-128"/>
              </a:rPr>
              <a:pPr/>
              <a:t>8</a:t>
            </a:fld>
            <a:endParaRPr lang="en-US" altLang="ja-JP" smtClean="0"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515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 userDrawn="1"/>
        </p:nvSpPr>
        <p:spPr bwMode="auto">
          <a:xfrm>
            <a:off x="6473825" y="6599238"/>
            <a:ext cx="221932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431277" y="3116740"/>
            <a:ext cx="1946367" cy="492443"/>
          </a:xfrm>
          <a:prstGeom prst="rect">
            <a:avLst/>
          </a:prstGeom>
        </p:spPr>
        <p:txBody>
          <a:bodyPr wrap="none" anchor="t" anchorCtr="0">
            <a:spAutoFit/>
          </a:bodyPr>
          <a:lstStyle>
            <a:lvl1pPr>
              <a:lnSpc>
                <a:spcPct val="100000"/>
              </a:lnSpc>
              <a:defRPr lang="en-US" altLang="ja-JP" b="1" smtClean="0">
                <a:cs typeface="Arial" charset="0"/>
              </a:defRPr>
            </a:lvl1pPr>
          </a:lstStyle>
          <a:p>
            <a:r>
              <a:rPr lang="en-US" altLang="ja-JP" smtClean="0">
                <a:latin typeface="+mj-lt"/>
                <a:cs typeface="Arial" charset="0"/>
              </a:rPr>
              <a:t>Master title</a:t>
            </a:r>
            <a:endParaRPr lang="ja-JP" altLang="en-US" dirty="0"/>
          </a:p>
        </p:txBody>
      </p:sp>
      <p:sp>
        <p:nvSpPr>
          <p:cNvPr id="11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431275" y="3657742"/>
            <a:ext cx="112562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lang="ja-JP" altLang="en-US" sz="2200" kern="1200" dirty="0">
                <a:solidFill>
                  <a:schemeClr val="tx1"/>
                </a:solidFill>
                <a:latin typeface="Arial" pitchFamily="34" charset="0"/>
                <a:ea typeface="HGPｺﾞｼｯｸE" pitchFamily="50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noProof="0" smtClean="0"/>
              <a:t>Subtitle</a:t>
            </a:r>
            <a:endParaRPr lang="ja-JP" altLang="en-US" noProof="0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C0D1FC-6B3C-4F03-8D3B-A3231297452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0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61" name="グループ化 60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2" name="正方形/長方形 61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正方形/長方形 62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4" name="図 63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A1DDACD-DAE0-4783-A4E1-DEB1E2FA7C7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1" name="Text Box 13"/>
          <p:cNvSpPr txBox="1">
            <a:spLocks noChangeArrowheads="1"/>
          </p:cNvSpPr>
          <p:nvPr userDrawn="1"/>
        </p:nvSpPr>
        <p:spPr bwMode="auto">
          <a:xfrm>
            <a:off x="6473825" y="6599238"/>
            <a:ext cx="221932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  <p:sp>
        <p:nvSpPr>
          <p:cNvPr id="62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6" name="図 6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 hasCustomPrompt="1"/>
          </p:nvPr>
        </p:nvSpPr>
        <p:spPr>
          <a:xfrm>
            <a:off x="550863" y="3171475"/>
            <a:ext cx="2076209" cy="4524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ja-JP" b="1" smtClean="0">
                <a:ea typeface="HGPｺﾞｼｯｸE" pitchFamily="50" charset="-128"/>
                <a:cs typeface="Arial" charset="0"/>
              </a:defRPr>
            </a:lvl1pPr>
          </a:lstStyle>
          <a:p>
            <a:r>
              <a:rPr lang="en-US" altLang="ja-JP" smtClean="0">
                <a:latin typeface="+mj-lt"/>
                <a:ea typeface="HGPｺﾞｼｯｸE" pitchFamily="50" charset="-128"/>
                <a:cs typeface="Arial" charset="0"/>
              </a:rPr>
              <a:t>chapter title</a:t>
            </a:r>
            <a:endParaRPr lang="ja-JP" altLang="en-US"/>
          </a:p>
        </p:txBody>
      </p:sp>
      <p:sp>
        <p:nvSpPr>
          <p:cNvPr id="32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AEEB045-78A2-4C4F-9A79-2ED20563712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3" name="Text Box 13"/>
          <p:cNvSpPr txBox="1">
            <a:spLocks noChangeArrowheads="1"/>
          </p:cNvSpPr>
          <p:nvPr userDrawn="1"/>
        </p:nvSpPr>
        <p:spPr bwMode="auto">
          <a:xfrm>
            <a:off x="6473825" y="6599238"/>
            <a:ext cx="221932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  <p:sp>
        <p:nvSpPr>
          <p:cNvPr id="72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73" name="グループ化 7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74" name="正方形/長方形 7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76" name="図 7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21142" y="187433"/>
            <a:ext cx="2234907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ja-JP" sz="2400" b="1" smtClean="0">
                <a:ea typeface="ＭＳ Ｐゴシック" pitchFamily="50" charset="-128"/>
                <a:cs typeface="Arial" charset="0"/>
              </a:defRPr>
            </a:lvl1pPr>
          </a:lstStyle>
          <a:p>
            <a:r>
              <a:rPr lang="en-US" altLang="ja-JP" smtClean="0">
                <a:latin typeface="+mj-lt"/>
                <a:ea typeface="ＭＳ Ｐゴシック" pitchFamily="50" charset="-128"/>
                <a:cs typeface="Arial" charset="0"/>
              </a:rPr>
              <a:t>Contents Title</a:t>
            </a:r>
            <a:endParaRPr lang="ja-JP" altLang="en-US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01EE0AF-9E8B-44E5-ABA7-D57A883E94BD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5" name="Text Box 13"/>
          <p:cNvSpPr txBox="1">
            <a:spLocks noChangeArrowheads="1"/>
          </p:cNvSpPr>
          <p:nvPr userDrawn="1"/>
        </p:nvSpPr>
        <p:spPr bwMode="auto">
          <a:xfrm>
            <a:off x="6473825" y="6599238"/>
            <a:ext cx="221932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  <p:sp>
        <p:nvSpPr>
          <p:cNvPr id="66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67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68" name="正方形/長方形 67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正方形/長方形 68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70" name="図 69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21142" y="274894"/>
            <a:ext cx="2234907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ja-JP" sz="2400" b="1" smtClean="0">
                <a:ea typeface="ＭＳ Ｐゴシック" pitchFamily="50" charset="-128"/>
                <a:cs typeface="Arial" charset="0"/>
              </a:defRPr>
            </a:lvl1pPr>
          </a:lstStyle>
          <a:p>
            <a:r>
              <a:rPr lang="en-US" altLang="ja-JP" smtClean="0">
                <a:latin typeface="+mj-lt"/>
                <a:ea typeface="ＭＳ Ｐゴシック" pitchFamily="50" charset="-128"/>
                <a:cs typeface="Arial" charset="0"/>
              </a:rPr>
              <a:t>Contents Title</a:t>
            </a:r>
            <a:endParaRPr lang="ja-JP" altLang="en-US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1A96B4-4DDF-4663-B5C8-63D0F156675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68" name="グループ化 72"/>
          <p:cNvGrpSpPr>
            <a:grpSpLocks/>
          </p:cNvGrpSpPr>
          <p:nvPr userDrawn="1"/>
        </p:nvGrpSpPr>
        <p:grpSpPr bwMode="gray">
          <a:xfrm>
            <a:off x="3016250" y="107950"/>
            <a:ext cx="3111500" cy="215900"/>
            <a:chOff x="2940050" y="107923"/>
            <a:chExt cx="3111581" cy="215900"/>
          </a:xfrm>
        </p:grpSpPr>
        <p:sp>
          <p:nvSpPr>
            <p:cNvPr id="69" name="円/楕円 68"/>
            <p:cNvSpPr>
              <a:spLocks/>
            </p:cNvSpPr>
            <p:nvPr/>
          </p:nvSpPr>
          <p:spPr bwMode="gray">
            <a:xfrm>
              <a:off x="2940050" y="107923"/>
              <a:ext cx="217494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70" name="円/楕円 69"/>
            <p:cNvSpPr>
              <a:spLocks/>
            </p:cNvSpPr>
            <p:nvPr/>
          </p:nvSpPr>
          <p:spPr bwMode="gray">
            <a:xfrm>
              <a:off x="5835725" y="107923"/>
              <a:ext cx="215906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</p:grpSp>
      <p:sp>
        <p:nvSpPr>
          <p:cNvPr id="71" name="Text Box 13"/>
          <p:cNvSpPr txBox="1">
            <a:spLocks noChangeArrowheads="1"/>
          </p:cNvSpPr>
          <p:nvPr userDrawn="1"/>
        </p:nvSpPr>
        <p:spPr bwMode="auto">
          <a:xfrm>
            <a:off x="6473825" y="6599238"/>
            <a:ext cx="221932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  <p:sp>
        <p:nvSpPr>
          <p:cNvPr id="72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73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74" name="正方形/長方形 7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76" name="図 7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13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タイトル 69"/>
          <p:cNvSpPr>
            <a:spLocks noGrp="1"/>
          </p:cNvSpPr>
          <p:nvPr>
            <p:ph type="title"/>
          </p:nvPr>
        </p:nvSpPr>
        <p:spPr bwMode="gray">
          <a:xfrm>
            <a:off x="356969" y="2949594"/>
            <a:ext cx="7789312" cy="646331"/>
          </a:xfrm>
          <a:noFill/>
          <a:ln>
            <a:miter lim="800000"/>
            <a:headEnd/>
            <a:tailEnd/>
          </a:ln>
        </p:spPr>
        <p:txBody>
          <a:bodyPr vert="horz" wrap="non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zh-CN" altLang="en-US" sz="3600" dirty="0"/>
              <a:t>グローバルモデルプロジェクト最終</a:t>
            </a:r>
            <a:r>
              <a:rPr lang="zh-CN" altLang="en-US" sz="3600" dirty="0" smtClean="0"/>
              <a:t>報告</a:t>
            </a:r>
            <a:endParaRPr lang="ja-JP" altLang="en-US" sz="3600" b="1" dirty="0" smtClean="0"/>
          </a:p>
        </p:txBody>
      </p:sp>
      <p:grpSp>
        <p:nvGrpSpPr>
          <p:cNvPr id="8205" name="グループ化 15"/>
          <p:cNvGrpSpPr>
            <a:grpSpLocks/>
          </p:cNvGrpSpPr>
          <p:nvPr/>
        </p:nvGrpSpPr>
        <p:grpSpPr bwMode="gray">
          <a:xfrm>
            <a:off x="6540500" y="2232025"/>
            <a:ext cx="2279650" cy="304800"/>
            <a:chOff x="6541135" y="2232025"/>
            <a:chExt cx="2279650" cy="304800"/>
          </a:xfrm>
        </p:grpSpPr>
        <p:sp>
          <p:nvSpPr>
            <p:cNvPr id="8206" name="AutoShape 66"/>
            <p:cNvSpPr>
              <a:spLocks noChangeArrowheads="1"/>
            </p:cNvSpPr>
            <p:nvPr/>
          </p:nvSpPr>
          <p:spPr bwMode="gray">
            <a:xfrm>
              <a:off x="6541135" y="2241550"/>
              <a:ext cx="2279650" cy="288925"/>
            </a:xfrm>
            <a:prstGeom prst="roundRect">
              <a:avLst>
                <a:gd name="adj" fmla="val 10713"/>
              </a:avLst>
            </a:prstGeom>
            <a:solidFill>
              <a:schemeClr val="bg1"/>
            </a:solidFill>
            <a:ln w="19050" cap="rnd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90000"/>
                </a:lnSpc>
              </a:pPr>
              <a:endParaRPr lang="ja-JP" altLang="en-US"/>
            </a:p>
          </p:txBody>
        </p:sp>
        <p:sp>
          <p:nvSpPr>
            <p:cNvPr id="8207" name="Text Box 65"/>
            <p:cNvSpPr txBox="1">
              <a:spLocks noChangeArrowheads="1"/>
            </p:cNvSpPr>
            <p:nvPr/>
          </p:nvSpPr>
          <p:spPr bwMode="gray">
            <a:xfrm>
              <a:off x="6552248" y="2232025"/>
              <a:ext cx="2247900" cy="304800"/>
            </a:xfrm>
            <a:prstGeom prst="rect">
              <a:avLst/>
            </a:prstGeom>
            <a:noFill/>
            <a:ln w="317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altLang="ja-JP" sz="1400">
                  <a:solidFill>
                    <a:srgbClr val="CC3300"/>
                  </a:solidFill>
                  <a:latin typeface="Arial" charset="0"/>
                  <a:ea typeface="ＭＳ ゴシック" pitchFamily="49" charset="-128"/>
                </a:rPr>
                <a:t>HITACHI CONFIDENTIAL</a:t>
              </a:r>
              <a:endParaRPr lang="en-US" altLang="ja-JP" sz="1400">
                <a:solidFill>
                  <a:srgbClr val="CC3300"/>
                </a:solidFill>
                <a:latin typeface="Arial" charset="0"/>
                <a:ea typeface="HGP創英角ｺﾞｼｯｸUB" pitchFamily="50" charset="-128"/>
              </a:endParaRPr>
            </a:p>
          </p:txBody>
        </p:sp>
      </p:grpSp>
      <p:sp>
        <p:nvSpPr>
          <p:cNvPr id="22" name="Text Box 62"/>
          <p:cNvSpPr txBox="1">
            <a:spLocks noChangeArrowheads="1"/>
          </p:cNvSpPr>
          <p:nvPr/>
        </p:nvSpPr>
        <p:spPr bwMode="gray">
          <a:xfrm>
            <a:off x="6348920" y="5517929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ja-JP" sz="1800" dirty="0" smtClean="0">
                <a:solidFill>
                  <a:schemeClr val="tx1"/>
                </a:solidFill>
                <a:latin typeface="+mn-lt"/>
                <a:cs typeface="Arial" charset="0"/>
              </a:rPr>
              <a:t>2016/12/22</a:t>
            </a:r>
            <a:endParaRPr lang="en-US" altLang="ja-JP" sz="1800" dirty="0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9" name="サブタイトル 2"/>
          <p:cNvSpPr>
            <a:spLocks noGrp="1"/>
          </p:cNvSpPr>
          <p:nvPr>
            <p:ph type="subTitle" idx="1"/>
          </p:nvPr>
        </p:nvSpPr>
        <p:spPr bwMode="gray">
          <a:xfrm>
            <a:off x="6293910" y="5099742"/>
            <a:ext cx="1549911" cy="430887"/>
          </a:xfrm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Kennan </a:t>
            </a:r>
            <a:r>
              <a:rPr lang="en-US" dirty="0" err="1" smtClean="0">
                <a:latin typeface="+mn-lt"/>
              </a:rPr>
              <a:t>Yo</a:t>
            </a:r>
            <a:endParaRPr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1486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0" y="218209"/>
            <a:ext cx="3236182" cy="543739"/>
          </a:xfrm>
        </p:spPr>
        <p:txBody>
          <a:bodyPr/>
          <a:lstStyle/>
          <a:p>
            <a:r>
              <a:rPr lang="en-US" altLang="ja-JP" sz="3200" dirty="0"/>
              <a:t>3. </a:t>
            </a:r>
            <a:r>
              <a:rPr lang="ja-JP" altLang="en-US" sz="3200" dirty="0">
                <a:solidFill>
                  <a:srgbClr val="000000"/>
                </a:solidFill>
              </a:rPr>
              <a:t>身につけたこと</a:t>
            </a:r>
            <a:endParaRPr kumimoji="1" lang="ja-JP" altLang="en-US" sz="3200" dirty="0">
              <a:latin typeface="+mn-lt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212581" y="866965"/>
            <a:ext cx="902811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altLang="ja-JP" sz="2400" b="1" smtClean="0">
                <a:solidFill>
                  <a:schemeClr val="tx1"/>
                </a:solidFill>
                <a:latin typeface="+mj-lt"/>
                <a:ea typeface="ＭＳ Ｐゴシック" pitchFamily="50" charset="-128"/>
                <a:cs typeface="Arial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pPr>
              <a:spcBef>
                <a:spcPct val="30000"/>
              </a:spcBef>
            </a:pPr>
            <a:r>
              <a:rPr lang="ja-JP" altLang="en-US" sz="2800" u="sng" dirty="0" smtClean="0">
                <a:solidFill>
                  <a:srgbClr val="FF0000"/>
                </a:solidFill>
                <a:latin typeface="+mn-lt"/>
              </a:rPr>
              <a:t>技術</a:t>
            </a:r>
            <a:endParaRPr lang="en-US" altLang="ja-JP" sz="2800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矩形 4"/>
          <p:cNvSpPr/>
          <p:nvPr/>
        </p:nvSpPr>
        <p:spPr bwMode="auto">
          <a:xfrm>
            <a:off x="404885" y="2895600"/>
            <a:ext cx="8050349" cy="34689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zh-CN" altLang="en-US" sz="180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771" y="5336098"/>
            <a:ext cx="977901" cy="90323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80" y="5354762"/>
            <a:ext cx="851896" cy="874739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319" y="5313499"/>
            <a:ext cx="2206761" cy="910082"/>
          </a:xfrm>
          <a:prstGeom prst="rect">
            <a:avLst/>
          </a:prstGeom>
        </p:spPr>
      </p:pic>
      <p:pic>
        <p:nvPicPr>
          <p:cNvPr id="15" name="図 14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" t="576" r="1239" b="1163"/>
          <a:stretch/>
        </p:blipFill>
        <p:spPr>
          <a:xfrm>
            <a:off x="4608270" y="3229971"/>
            <a:ext cx="1418676" cy="2423600"/>
          </a:xfrm>
          <a:prstGeom prst="rect">
            <a:avLst/>
          </a:prstGeom>
        </p:spPr>
      </p:pic>
      <p:pic>
        <p:nvPicPr>
          <p:cNvPr id="14" name="図 13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1947" r="3291" b="2963"/>
          <a:stretch/>
        </p:blipFill>
        <p:spPr>
          <a:xfrm>
            <a:off x="5090507" y="3534867"/>
            <a:ext cx="1412680" cy="2423599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470" y="4602477"/>
            <a:ext cx="549395" cy="357473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22" y="3652523"/>
            <a:ext cx="1208661" cy="683875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22" y="4970995"/>
            <a:ext cx="1387831" cy="348204"/>
          </a:xfrm>
          <a:prstGeom prst="rect">
            <a:avLst/>
          </a:prstGeom>
        </p:spPr>
      </p:pic>
      <p:sp>
        <p:nvSpPr>
          <p:cNvPr id="23" name="タイトル 2"/>
          <p:cNvSpPr txBox="1">
            <a:spLocks/>
          </p:cNvSpPr>
          <p:nvPr/>
        </p:nvSpPr>
        <p:spPr>
          <a:xfrm>
            <a:off x="923136" y="3930908"/>
            <a:ext cx="3685133" cy="543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altLang="ja-JP" sz="2400" b="1" smtClean="0">
                <a:solidFill>
                  <a:schemeClr val="tx1"/>
                </a:solidFill>
                <a:latin typeface="+mj-lt"/>
                <a:ea typeface="ＭＳ Ｐゴシック" pitchFamily="50" charset="-128"/>
                <a:cs typeface="Arial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zh-CN" altLang="en-US" sz="3200" dirty="0">
                <a:solidFill>
                  <a:schemeClr val="accent1"/>
                </a:solidFill>
                <a:latin typeface="+mn-lt"/>
              </a:rPr>
              <a:t>モバイル開発</a:t>
            </a:r>
            <a:endParaRPr lang="en-US" altLang="ja-JP" sz="3200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4" name="タイトル 2"/>
          <p:cNvSpPr txBox="1">
            <a:spLocks/>
          </p:cNvSpPr>
          <p:nvPr/>
        </p:nvSpPr>
        <p:spPr>
          <a:xfrm>
            <a:off x="449936" y="3573227"/>
            <a:ext cx="1697901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altLang="ja-JP" sz="2400" b="1" smtClean="0">
                <a:solidFill>
                  <a:schemeClr val="tx1"/>
                </a:solidFill>
                <a:latin typeface="+mj-lt"/>
                <a:ea typeface="ＭＳ Ｐゴシック" pitchFamily="50" charset="-128"/>
                <a:cs typeface="Arial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zh-CN" altLang="en-US" b="0" dirty="0" smtClean="0">
                <a:solidFill>
                  <a:srgbClr val="00B0F0"/>
                </a:solidFill>
                <a:latin typeface="+mn-lt"/>
              </a:rPr>
              <a:t>ハイブリッド</a:t>
            </a:r>
            <a:endParaRPr lang="zh-CN" altLang="en-US" b="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25" name="タイトル 2"/>
          <p:cNvSpPr txBox="1">
            <a:spLocks/>
          </p:cNvSpPr>
          <p:nvPr/>
        </p:nvSpPr>
        <p:spPr>
          <a:xfrm>
            <a:off x="1941972" y="4422328"/>
            <a:ext cx="1943561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altLang="ja-JP" sz="2400" b="1" smtClean="0">
                <a:solidFill>
                  <a:schemeClr val="tx1"/>
                </a:solidFill>
                <a:latin typeface="+mj-lt"/>
                <a:ea typeface="ＭＳ Ｐゴシック" pitchFamily="50" charset="-128"/>
                <a:cs typeface="Arial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zh-CN" altLang="en-US" b="0" dirty="0">
                <a:solidFill>
                  <a:srgbClr val="00B0F0"/>
                </a:solidFill>
              </a:rPr>
              <a:t>ソリューション</a:t>
            </a:r>
            <a:endParaRPr lang="zh-CN" altLang="en-US" b="0" dirty="0">
              <a:solidFill>
                <a:srgbClr val="00B0F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04885" y="1330663"/>
            <a:ext cx="86158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ja-JP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HTML5 + CSS + JavaScript</a:t>
            </a:r>
            <a:r>
              <a:rPr lang="ja-JP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スキルだけで</a:t>
            </a:r>
            <a:r>
              <a:rPr lang="en-US" altLang="ja-JP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iOS</a:t>
            </a:r>
            <a:r>
              <a:rPr lang="ja-JP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アプリを作成する</a:t>
            </a:r>
            <a:endParaRPr lang="en-US" altLang="ja-JP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93665" y="1661602"/>
            <a:ext cx="7813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ja-JP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1538" y="1758186"/>
            <a:ext cx="86158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開発</a:t>
            </a:r>
            <a:r>
              <a:rPr lang="ja-JP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速度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は</a:t>
            </a:r>
            <a:r>
              <a:rPr lang="ja-JP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非常に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速く</a:t>
            </a:r>
            <a:r>
              <a:rPr lang="ja-JP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い。</a:t>
            </a:r>
            <a:endParaRPr lang="en-US" altLang="ja-JP" sz="2200" b="1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04885" y="2168725"/>
            <a:ext cx="86158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×"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ネイティブアプリは常に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ハイブリッドより</a:t>
            </a:r>
            <a:r>
              <a:rPr lang="ja-JP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性能が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優れ</a:t>
            </a:r>
            <a:r>
              <a:rPr lang="ja-JP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る</a:t>
            </a:r>
            <a:endParaRPr lang="en-US" altLang="ja-JP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5869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0" y="218209"/>
            <a:ext cx="3236182" cy="543739"/>
          </a:xfrm>
        </p:spPr>
        <p:txBody>
          <a:bodyPr/>
          <a:lstStyle/>
          <a:p>
            <a:r>
              <a:rPr lang="en-US" altLang="ja-JP" sz="3200" dirty="0"/>
              <a:t>3. </a:t>
            </a:r>
            <a:r>
              <a:rPr lang="ja-JP" altLang="en-US" sz="3200" dirty="0">
                <a:solidFill>
                  <a:srgbClr val="000000"/>
                </a:solidFill>
              </a:rPr>
              <a:t>身につけたこと</a:t>
            </a:r>
            <a:endParaRPr kumimoji="1" lang="ja-JP" altLang="en-US" sz="3200" dirty="0">
              <a:latin typeface="+mn-lt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356669" y="952897"/>
            <a:ext cx="902811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altLang="ja-JP" sz="2400" b="1" smtClean="0">
                <a:solidFill>
                  <a:schemeClr val="tx1"/>
                </a:solidFill>
                <a:latin typeface="+mj-lt"/>
                <a:ea typeface="ＭＳ Ｐゴシック" pitchFamily="50" charset="-128"/>
                <a:cs typeface="Arial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pPr>
              <a:spcBef>
                <a:spcPct val="30000"/>
              </a:spcBef>
            </a:pPr>
            <a:r>
              <a:rPr lang="ja-JP" altLang="en-US" sz="2800" u="sng" dirty="0" smtClean="0">
                <a:solidFill>
                  <a:srgbClr val="FF0000"/>
                </a:solidFill>
                <a:latin typeface="+mn-lt"/>
              </a:rPr>
              <a:t>英語</a:t>
            </a:r>
            <a:endParaRPr lang="en-US" altLang="ja-JP" sz="2800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895" y="2434148"/>
            <a:ext cx="1996145" cy="12650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571" y="2463033"/>
            <a:ext cx="1255094" cy="1255094"/>
          </a:xfrm>
          <a:prstGeom prst="rect">
            <a:avLst/>
          </a:prstGeom>
        </p:spPr>
      </p:pic>
      <p:pic>
        <p:nvPicPr>
          <p:cNvPr id="1026" name="Picture 2" descr="“document”的图片搜索结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64" y="2417480"/>
            <a:ext cx="1292249" cy="129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3"/>
          <p:cNvSpPr txBox="1"/>
          <p:nvPr/>
        </p:nvSpPr>
        <p:spPr>
          <a:xfrm>
            <a:off x="750205" y="3859093"/>
            <a:ext cx="22687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ja-JP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ドキュメント</a:t>
            </a:r>
            <a:endParaRPr lang="en-US" altLang="ja-JP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テキスト ボックス 3"/>
          <p:cNvSpPr txBox="1"/>
          <p:nvPr/>
        </p:nvSpPr>
        <p:spPr>
          <a:xfrm>
            <a:off x="2804786" y="3859093"/>
            <a:ext cx="26772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ja-JP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交流</a:t>
            </a:r>
            <a:endParaRPr lang="en-US" altLang="ja-JP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テキスト ボックス 3"/>
          <p:cNvSpPr txBox="1"/>
          <p:nvPr/>
        </p:nvSpPr>
        <p:spPr>
          <a:xfrm>
            <a:off x="5677496" y="3859093"/>
            <a:ext cx="26772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ja-JP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開発</a:t>
            </a:r>
            <a:endParaRPr lang="en-US" altLang="ja-JP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58661" y="1610964"/>
            <a:ext cx="7749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英語で日々の業務を遂行することで、言語力の向上</a:t>
            </a:r>
            <a:endParaRPr lang="en-US" altLang="ja-JP" sz="22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394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タイトル 11"/>
          <p:cNvSpPr>
            <a:spLocks noGrp="1"/>
          </p:cNvSpPr>
          <p:nvPr>
            <p:ph type="title"/>
          </p:nvPr>
        </p:nvSpPr>
        <p:spPr>
          <a:xfrm>
            <a:off x="121142" y="187433"/>
            <a:ext cx="800219" cy="430887"/>
          </a:xfrm>
        </p:spPr>
        <p:txBody>
          <a:bodyPr/>
          <a:lstStyle/>
          <a:p>
            <a:r>
              <a:rPr lang="ja-JP" altLang="en-US" dirty="0"/>
              <a:t>目次</a:t>
            </a:r>
            <a:endParaRPr lang="ja-JP" altLang="en-US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EE0AF-9E8B-44E5-ABA7-D57A883E94BD}" type="slidenum">
              <a:rPr lang="en-US" altLang="ja-JP" smtClean="0"/>
              <a:pPr/>
              <a:t>11</a:t>
            </a:fld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96213" y="1107583"/>
            <a:ext cx="71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 b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en-US" altLang="ja-JP" dirty="0"/>
              <a:t>1.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2482" y="1107583"/>
            <a:ext cx="568468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>
              <a:defRPr sz="3200" b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プロジェクト概要</a:t>
            </a:r>
            <a:endParaRPr lang="zh-CN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6213" y="1827444"/>
            <a:ext cx="71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 b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en-US" altLang="ja-JP" dirty="0"/>
              <a:t>2.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02483" y="1827444"/>
            <a:ext cx="568468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>
              <a:defRPr sz="3200" b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経験したこと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96213" y="2547305"/>
            <a:ext cx="71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 b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en-US" altLang="ja-JP" dirty="0"/>
              <a:t>3.</a:t>
            </a:r>
            <a:endParaRPr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02483" y="2547305"/>
            <a:ext cx="5684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>
              <a:defRPr sz="3200" b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身につけたこと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6213" y="3179911"/>
            <a:ext cx="71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 b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en-US" altLang="ja-JP" dirty="0">
                <a:solidFill>
                  <a:srgbClr val="000000"/>
                </a:solidFill>
              </a:rPr>
              <a:t>4.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02483" y="3179911"/>
            <a:ext cx="72945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>
              <a:defRPr sz="3200" b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ja-JP" altLang="en-US" dirty="0" smtClean="0">
                <a:solidFill>
                  <a:srgbClr val="000000"/>
                </a:solidFill>
              </a:rPr>
              <a:t>自分の課題</a:t>
            </a: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14" name="テキスト ボックス 11"/>
          <p:cNvSpPr txBox="1"/>
          <p:nvPr/>
        </p:nvSpPr>
        <p:spPr>
          <a:xfrm>
            <a:off x="293507" y="3846146"/>
            <a:ext cx="71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 b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en-US" altLang="ja-JP" dirty="0"/>
              <a:t>5.</a:t>
            </a:r>
            <a:endParaRPr lang="ja-JP" altLang="en-US" dirty="0"/>
          </a:p>
        </p:txBody>
      </p:sp>
      <p:sp>
        <p:nvSpPr>
          <p:cNvPr id="15" name="テキスト ボックス 12"/>
          <p:cNvSpPr txBox="1"/>
          <p:nvPr/>
        </p:nvSpPr>
        <p:spPr>
          <a:xfrm>
            <a:off x="1090083" y="3855841"/>
            <a:ext cx="72945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>
              <a:defRPr sz="3200" b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次のプロジェクトで提案できること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72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0" y="218209"/>
            <a:ext cx="2672526" cy="543739"/>
          </a:xfrm>
        </p:spPr>
        <p:txBody>
          <a:bodyPr/>
          <a:lstStyle/>
          <a:p>
            <a:r>
              <a:rPr lang="ja-JP" altLang="ja-JP" sz="3200" dirty="0"/>
              <a:t>4</a:t>
            </a:r>
            <a:r>
              <a:rPr lang="en-US" altLang="ja-JP" sz="3200" dirty="0"/>
              <a:t>. </a:t>
            </a:r>
            <a:r>
              <a:rPr lang="ja-JP" altLang="en-US" sz="3200" dirty="0"/>
              <a:t>自分の課題</a:t>
            </a:r>
            <a:endParaRPr kumimoji="1" lang="ja-JP" altLang="en-US" sz="3200" dirty="0">
              <a:latin typeface="+mn-lt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172479" y="952897"/>
            <a:ext cx="8174178" cy="48731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altLang="ja-JP" sz="2400" b="1" smtClean="0">
                <a:solidFill>
                  <a:schemeClr val="tx1"/>
                </a:solidFill>
                <a:latin typeface="+mj-lt"/>
                <a:ea typeface="ＭＳ Ｐゴシック" pitchFamily="50" charset="-128"/>
                <a:cs typeface="Arial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2800" u="sng" dirty="0">
                <a:solidFill>
                  <a:srgbClr val="FF0000"/>
                </a:solidFill>
              </a:rPr>
              <a:t>難しい問題を解決する</a:t>
            </a:r>
            <a:r>
              <a:rPr lang="ja-JP" altLang="en-US" sz="2800" u="sng" dirty="0">
                <a:solidFill>
                  <a:srgbClr val="FF0000"/>
                </a:solidFill>
              </a:rPr>
              <a:t>技術</a:t>
            </a:r>
            <a:r>
              <a:rPr lang="zh-CN" altLang="en-US" sz="2800" u="sng" dirty="0">
                <a:solidFill>
                  <a:srgbClr val="FF0000"/>
                </a:solidFill>
              </a:rPr>
              <a:t>能力を向上</a:t>
            </a:r>
            <a:r>
              <a:rPr lang="zh-CN" altLang="en-US" sz="2800" u="sng" dirty="0" smtClean="0">
                <a:solidFill>
                  <a:srgbClr val="FF0000"/>
                </a:solidFill>
              </a:rPr>
              <a:t>させる</a:t>
            </a:r>
            <a:endParaRPr lang="en-US" altLang="zh-CN" sz="2800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テキスト ボックス 3"/>
          <p:cNvSpPr txBox="1"/>
          <p:nvPr/>
        </p:nvSpPr>
        <p:spPr>
          <a:xfrm>
            <a:off x="356346" y="4372697"/>
            <a:ext cx="81841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私は 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"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パフォーマンスの問題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"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や 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"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サーバーの構築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"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のような問題を解決するのが難しいと感じています。</a:t>
            </a:r>
          </a:p>
          <a:p>
            <a:pPr algn="l"/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algn="l"/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海外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で働いていれば（あるいは小さなアジャイルチームで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</a:t>
            </a:r>
            <a:r>
              <a:rPr lang="ja-JP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：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algn="l"/>
            <a:r>
              <a:rPr lang="ja-JP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・ 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海外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の開発者と競争する</a:t>
            </a:r>
          </a:p>
          <a:p>
            <a:pPr algn="l"/>
            <a:r>
              <a:rPr lang="ja-JP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・</a:t>
            </a:r>
            <a:r>
              <a:rPr lang="en-US" altLang="ja-JP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会社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からの技術サポートの欠如</a:t>
            </a:r>
            <a:endParaRPr lang="en-US" altLang="ja-JP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0" name="直线箭头连接符 19"/>
          <p:cNvCxnSpPr/>
          <p:nvPr/>
        </p:nvCxnSpPr>
        <p:spPr bwMode="auto">
          <a:xfrm>
            <a:off x="571954" y="3538675"/>
            <a:ext cx="3325091" cy="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2" name="组 41"/>
          <p:cNvGrpSpPr/>
          <p:nvPr/>
        </p:nvGrpSpPr>
        <p:grpSpPr>
          <a:xfrm>
            <a:off x="180199" y="1800832"/>
            <a:ext cx="3794398" cy="2225663"/>
            <a:chOff x="345000" y="1490592"/>
            <a:chExt cx="3794398" cy="2225663"/>
          </a:xfrm>
        </p:grpSpPr>
        <p:sp>
          <p:nvSpPr>
            <p:cNvPr id="6" name="テキスト ボックス 11"/>
            <p:cNvSpPr txBox="1"/>
            <p:nvPr/>
          </p:nvSpPr>
          <p:spPr>
            <a:xfrm>
              <a:off x="345000" y="1490592"/>
              <a:ext cx="37943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</a:rPr>
                <a:t>多くの新技術に関心があるが、深い理解はない。</a:t>
              </a:r>
              <a:endParaRPr lang="en-US" altLang="ja-JP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683271" y="3201830"/>
              <a:ext cx="111649" cy="4944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zh-CN" altLang="en-US" sz="1800" dirty="0" smtClean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1107106" y="2803988"/>
              <a:ext cx="129167" cy="8895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zh-CN" altLang="en-US" sz="1800" dirty="0" smtClean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1540637" y="3069045"/>
              <a:ext cx="112266" cy="63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zh-CN" altLang="en-US" sz="1800" dirty="0" smtClean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1974166" y="3213060"/>
              <a:ext cx="132568" cy="4944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zh-CN" altLang="en-US" sz="1800" dirty="0" smtClean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2403017" y="3217555"/>
              <a:ext cx="132568" cy="4944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zh-CN" altLang="en-US" sz="1800" dirty="0" smtClean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2865629" y="3092705"/>
              <a:ext cx="120167" cy="616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zh-CN" altLang="en-US" sz="1800" dirty="0" smtClean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3315397" y="3344774"/>
              <a:ext cx="126024" cy="3714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zh-CN" altLang="en-US" sz="1800" dirty="0" smtClean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22" name="直线箭头连接符 21"/>
            <p:cNvCxnSpPr/>
            <p:nvPr/>
          </p:nvCxnSpPr>
          <p:spPr bwMode="auto">
            <a:xfrm>
              <a:off x="601037" y="3713185"/>
              <a:ext cx="3402644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组 42"/>
          <p:cNvGrpSpPr/>
          <p:nvPr/>
        </p:nvGrpSpPr>
        <p:grpSpPr>
          <a:xfrm>
            <a:off x="4840377" y="1773715"/>
            <a:ext cx="3794398" cy="2246990"/>
            <a:chOff x="4442916" y="1444085"/>
            <a:chExt cx="3794398" cy="2246990"/>
          </a:xfrm>
        </p:grpSpPr>
        <p:sp>
          <p:nvSpPr>
            <p:cNvPr id="24" name="テキスト ボックス 11"/>
            <p:cNvSpPr txBox="1"/>
            <p:nvPr/>
          </p:nvSpPr>
          <p:spPr>
            <a:xfrm>
              <a:off x="4442916" y="1444085"/>
              <a:ext cx="3794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</a:rPr>
                <a:t>特定の分野を深く学ぶ。</a:t>
              </a:r>
              <a:endParaRPr lang="en-US" altLang="ja-JP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638553" y="3046935"/>
              <a:ext cx="112266" cy="63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zh-CN" altLang="en-US" sz="1800" dirty="0" smtClean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072082" y="1880830"/>
              <a:ext cx="151556" cy="18045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accent2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zh-CN" altLang="en-US" sz="1800" dirty="0" smtClean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6500933" y="3195445"/>
              <a:ext cx="132568" cy="4944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zh-CN" altLang="en-US" sz="1800" dirty="0" smtClean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32" name="直线箭头连接符 31"/>
            <p:cNvCxnSpPr/>
            <p:nvPr/>
          </p:nvCxnSpPr>
          <p:spPr bwMode="auto">
            <a:xfrm>
              <a:off x="4698953" y="3691075"/>
              <a:ext cx="3402644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4" name="右箭头 43"/>
          <p:cNvSpPr/>
          <p:nvPr/>
        </p:nvSpPr>
        <p:spPr bwMode="auto">
          <a:xfrm>
            <a:off x="3877656" y="2695210"/>
            <a:ext cx="920943" cy="32963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zh-CN" altLang="en-US" sz="180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5" name="タイトル 2"/>
          <p:cNvSpPr txBox="1">
            <a:spLocks/>
          </p:cNvSpPr>
          <p:nvPr/>
        </p:nvSpPr>
        <p:spPr>
          <a:xfrm>
            <a:off x="1535679" y="1479107"/>
            <a:ext cx="800219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altLang="ja-JP" sz="2400" b="1" smtClean="0">
                <a:solidFill>
                  <a:schemeClr val="tx1"/>
                </a:solidFill>
                <a:latin typeface="+mj-lt"/>
                <a:ea typeface="ＭＳ Ｐゴシック" pitchFamily="50" charset="-128"/>
                <a:cs typeface="Arial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b="0" dirty="0" smtClean="0">
                <a:solidFill>
                  <a:srgbClr val="00B0F0"/>
                </a:solidFill>
                <a:latin typeface="+mn-lt"/>
              </a:rPr>
              <a:t>現在</a:t>
            </a:r>
            <a:endParaRPr lang="en-US" altLang="ja-JP" b="0" dirty="0" smtClean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46" name="タイトル 2"/>
          <p:cNvSpPr txBox="1">
            <a:spLocks/>
          </p:cNvSpPr>
          <p:nvPr/>
        </p:nvSpPr>
        <p:spPr>
          <a:xfrm>
            <a:off x="6273408" y="1486082"/>
            <a:ext cx="1403750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altLang="ja-JP" sz="2400" b="1" smtClean="0">
                <a:solidFill>
                  <a:schemeClr val="tx1"/>
                </a:solidFill>
                <a:latin typeface="+mj-lt"/>
                <a:ea typeface="ＭＳ Ｐゴシック" pitchFamily="50" charset="-128"/>
                <a:cs typeface="Arial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b="0" dirty="0" smtClean="0">
                <a:solidFill>
                  <a:srgbClr val="00B0F0"/>
                </a:solidFill>
                <a:latin typeface="+mn-lt"/>
              </a:rPr>
              <a:t>目指す姿</a:t>
            </a:r>
            <a:endParaRPr lang="en-US" altLang="ja-JP" b="0" dirty="0" smtClean="0">
              <a:solidFill>
                <a:srgbClr val="00B0F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0505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0" y="218209"/>
            <a:ext cx="2646878" cy="543739"/>
          </a:xfrm>
        </p:spPr>
        <p:txBody>
          <a:bodyPr/>
          <a:lstStyle/>
          <a:p>
            <a:r>
              <a:rPr lang="ja-JP" altLang="ja-JP" sz="3200" dirty="0">
                <a:latin typeface="+mn-lt"/>
              </a:rPr>
              <a:t>4</a:t>
            </a:r>
            <a:r>
              <a:rPr lang="en-US" altLang="ja-JP" sz="3200" dirty="0" smtClean="0">
                <a:latin typeface="+mn-lt"/>
              </a:rPr>
              <a:t>. </a:t>
            </a:r>
            <a:r>
              <a:rPr lang="ja-JP" altLang="en-US" sz="3200" dirty="0" smtClean="0">
                <a:latin typeface="+mn-lt"/>
              </a:rPr>
              <a:t>自分の課題</a:t>
            </a:r>
            <a:endParaRPr kumimoji="1" lang="ja-JP" altLang="en-US" sz="3200" dirty="0">
              <a:latin typeface="+mn-lt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356669" y="952897"/>
            <a:ext cx="2698175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altLang="ja-JP" sz="2400" b="1" smtClean="0">
                <a:solidFill>
                  <a:schemeClr val="tx1"/>
                </a:solidFill>
                <a:latin typeface="+mj-lt"/>
                <a:ea typeface="ＭＳ Ｐゴシック" pitchFamily="50" charset="-128"/>
                <a:cs typeface="Arial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2800" u="sng" dirty="0">
                <a:solidFill>
                  <a:srgbClr val="FF0000"/>
                </a:solidFill>
              </a:rPr>
              <a:t>作業方法の改善</a:t>
            </a:r>
            <a:endParaRPr lang="en-US" altLang="ja-JP" sz="2800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46559" y="1615288"/>
            <a:ext cx="42031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プロジェクト目標</a:t>
            </a:r>
            <a:endParaRPr lang="en-US" altLang="ja-JP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テキスト ボックス 3"/>
          <p:cNvSpPr txBox="1"/>
          <p:nvPr/>
        </p:nvSpPr>
        <p:spPr>
          <a:xfrm>
            <a:off x="695641" y="2007116"/>
            <a:ext cx="78061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顧客の要件に基づいて、システム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を</a:t>
            </a:r>
            <a:r>
              <a:rPr lang="ja-JP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構築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する</a:t>
            </a:r>
            <a:r>
              <a:rPr lang="ja-JP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：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algn="l"/>
            <a:r>
              <a:rPr lang="ja-JP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・ 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デッドライン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algn="l"/>
            <a:r>
              <a:rPr lang="ja-JP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・</a:t>
            </a:r>
            <a:r>
              <a:rPr lang="en-US" altLang="ja-JP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コスト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algn="l"/>
            <a:r>
              <a:rPr lang="ja-JP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・</a:t>
            </a:r>
            <a:r>
              <a:rPr lang="en-US" altLang="ja-JP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品質</a:t>
            </a:r>
            <a:endParaRPr lang="en-US" altLang="ja-JP" sz="2200" b="1" dirty="0">
              <a:solidFill>
                <a:srgbClr val="008000"/>
              </a:solidFill>
              <a:latin typeface="+mn-lt"/>
              <a:ea typeface="+mn-ea"/>
            </a:endParaRPr>
          </a:p>
        </p:txBody>
      </p:sp>
      <p:sp>
        <p:nvSpPr>
          <p:cNvPr id="9" name="テキスト ボックス 3"/>
          <p:cNvSpPr txBox="1"/>
          <p:nvPr/>
        </p:nvSpPr>
        <p:spPr>
          <a:xfrm>
            <a:off x="712323" y="3881453"/>
            <a:ext cx="78061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アジャイルチームでは、システムの「ビジネス価値の向上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」</a:t>
            </a:r>
            <a:r>
              <a:rPr lang="ja-JP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を中心に遂行する：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algn="l"/>
            <a:r>
              <a:rPr lang="ja-JP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・</a:t>
            </a:r>
            <a:r>
              <a:rPr lang="en-US" altLang="ja-JP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要件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の変更は歓迎です</a:t>
            </a:r>
          </a:p>
          <a:p>
            <a:pPr algn="l"/>
            <a:r>
              <a:rPr lang="ja-JP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・</a:t>
            </a:r>
            <a:r>
              <a:rPr lang="en-US" altLang="zh-CN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顧客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のビジネスへの貢献度が大きくなる</a:t>
            </a:r>
            <a:endParaRPr lang="en-US" altLang="ja-JP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テキスト ボックス 3"/>
          <p:cNvSpPr txBox="1"/>
          <p:nvPr/>
        </p:nvSpPr>
        <p:spPr>
          <a:xfrm>
            <a:off x="443593" y="5187077"/>
            <a:ext cx="8184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ja-JP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766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タイトル 11"/>
          <p:cNvSpPr>
            <a:spLocks noGrp="1"/>
          </p:cNvSpPr>
          <p:nvPr>
            <p:ph type="title"/>
          </p:nvPr>
        </p:nvSpPr>
        <p:spPr>
          <a:xfrm>
            <a:off x="121142" y="187433"/>
            <a:ext cx="800219" cy="430887"/>
          </a:xfrm>
        </p:spPr>
        <p:txBody>
          <a:bodyPr/>
          <a:lstStyle/>
          <a:p>
            <a:r>
              <a:rPr lang="ja-JP" altLang="en-US" dirty="0"/>
              <a:t>目次</a:t>
            </a:r>
            <a:endParaRPr lang="ja-JP" altLang="en-US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EE0AF-9E8B-44E5-ABA7-D57A883E94BD}" type="slidenum">
              <a:rPr lang="en-US" altLang="ja-JP" smtClean="0"/>
              <a:pPr/>
              <a:t>14</a:t>
            </a:fld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96213" y="1107583"/>
            <a:ext cx="71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 b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en-US" altLang="ja-JP" dirty="0"/>
              <a:t>1.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2482" y="1107583"/>
            <a:ext cx="568468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>
              <a:defRPr sz="3200" b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プロジェクト概要</a:t>
            </a:r>
            <a:endParaRPr lang="zh-CN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6213" y="1827444"/>
            <a:ext cx="71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 b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en-US" altLang="ja-JP" dirty="0"/>
              <a:t>2.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02483" y="1827444"/>
            <a:ext cx="568468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>
              <a:defRPr sz="3200" b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en-US" altLang="ja-JP" dirty="0"/>
              <a:t>What I Did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96213" y="2547305"/>
            <a:ext cx="71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 b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en-US" altLang="ja-JP" dirty="0"/>
              <a:t>3.</a:t>
            </a:r>
            <a:endParaRPr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02483" y="2547305"/>
            <a:ext cx="5684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>
              <a:defRPr sz="3200" b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en-US" altLang="ja-JP" dirty="0"/>
              <a:t>What I learned</a:t>
            </a:r>
            <a:endParaRPr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6213" y="3179911"/>
            <a:ext cx="71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 b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en-US" altLang="ja-JP" dirty="0"/>
              <a:t>4.</a:t>
            </a:r>
            <a:endParaRPr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02483" y="3179911"/>
            <a:ext cx="72945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>
              <a:defRPr sz="3200" b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en-US" altLang="ja-JP" dirty="0"/>
              <a:t>My issues</a:t>
            </a:r>
          </a:p>
        </p:txBody>
      </p:sp>
      <p:sp>
        <p:nvSpPr>
          <p:cNvPr id="14" name="テキスト ボックス 11"/>
          <p:cNvSpPr txBox="1"/>
          <p:nvPr/>
        </p:nvSpPr>
        <p:spPr>
          <a:xfrm>
            <a:off x="293507" y="3846146"/>
            <a:ext cx="71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000000"/>
                </a:solidFill>
                <a:latin typeface="+mn-lt"/>
                <a:ea typeface="+mn-ea"/>
              </a:rPr>
              <a:t>5.</a:t>
            </a:r>
            <a:endParaRPr kumimoji="1" lang="ja-JP" altLang="en-US" sz="3200" b="1" dirty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5" name="テキスト ボックス 12"/>
          <p:cNvSpPr txBox="1"/>
          <p:nvPr/>
        </p:nvSpPr>
        <p:spPr>
          <a:xfrm>
            <a:off x="1090083" y="3855841"/>
            <a:ext cx="72945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3200" b="1" dirty="0">
                <a:solidFill>
                  <a:schemeClr val="tx1"/>
                </a:solidFill>
              </a:rPr>
              <a:t>次のプロジェクトで提案できること</a:t>
            </a:r>
            <a:endParaRPr lang="en-US" altLang="ja-JP" sz="32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465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0" y="218209"/>
            <a:ext cx="6236803" cy="543739"/>
          </a:xfrm>
        </p:spPr>
        <p:txBody>
          <a:bodyPr/>
          <a:lstStyle/>
          <a:p>
            <a:r>
              <a:rPr lang="en-US" altLang="ja-JP" sz="3200" dirty="0" smtClean="0">
                <a:latin typeface="+mn-lt"/>
              </a:rPr>
              <a:t>5</a:t>
            </a:r>
            <a:r>
              <a:rPr lang="en-US" altLang="ja-JP" sz="3200" dirty="0" smtClean="0">
                <a:latin typeface="+mn-lt"/>
              </a:rPr>
              <a:t>.</a:t>
            </a:r>
            <a:r>
              <a:rPr lang="ja-JP" altLang="en-US" sz="3200" dirty="0"/>
              <a:t>次のプロジェクトで提案できること</a:t>
            </a:r>
            <a:endParaRPr kumimoji="1" lang="ja-JP" altLang="en-US" sz="3200" dirty="0">
              <a:latin typeface="+mn-lt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4547" y="976512"/>
            <a:ext cx="645231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800" b="1" u="sng" dirty="0" smtClean="0">
                <a:solidFill>
                  <a:srgbClr val="FF0000"/>
                </a:solidFill>
                <a:latin typeface="+mn-lt"/>
                <a:ea typeface="+mn-ea"/>
              </a:rPr>
              <a:t>自動化テストツールの</a:t>
            </a:r>
            <a:r>
              <a:rPr lang="ja-JP" altLang="en-US" sz="2800" b="1" u="sng" dirty="0" smtClean="0">
                <a:solidFill>
                  <a:srgbClr val="FF0000"/>
                </a:solidFill>
                <a:latin typeface="+mn-lt"/>
                <a:ea typeface="+mn-ea"/>
              </a:rPr>
              <a:t>導入</a:t>
            </a:r>
            <a:endParaRPr kumimoji="1" lang="ja-JP" altLang="en-US" sz="2800" b="1" u="sng" dirty="0" smtClean="0">
              <a:solidFill>
                <a:srgbClr val="FF0000"/>
              </a:solidFill>
              <a:latin typeface="+mn-lt"/>
              <a:ea typeface="+mn-ea"/>
            </a:endParaRPr>
          </a:p>
        </p:txBody>
      </p:sp>
      <p:pic>
        <p:nvPicPr>
          <p:cNvPr id="5" name="图片 3" descr="protractor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11" y="4500154"/>
            <a:ext cx="6010804" cy="1267477"/>
          </a:xfrm>
          <a:prstGeom prst="rect">
            <a:avLst/>
          </a:prstGeom>
        </p:spPr>
      </p:pic>
      <p:sp>
        <p:nvSpPr>
          <p:cNvPr id="7" name="テキスト ボックス 3"/>
          <p:cNvSpPr txBox="1"/>
          <p:nvPr/>
        </p:nvSpPr>
        <p:spPr>
          <a:xfrm>
            <a:off x="466196" y="1477363"/>
            <a:ext cx="6302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+mn-lt"/>
                <a:ea typeface="+mn-ea"/>
              </a:rPr>
              <a:t>通常、以下の方法で統合テストを行います。</a:t>
            </a:r>
            <a:endParaRPr lang="en-US" altLang="ja-JP" sz="22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テキスト ボックス 3"/>
          <p:cNvSpPr txBox="1"/>
          <p:nvPr/>
        </p:nvSpPr>
        <p:spPr>
          <a:xfrm>
            <a:off x="934102" y="1935548"/>
            <a:ext cx="48932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sz="2200" dirty="0">
                <a:solidFill>
                  <a:schemeClr val="tx1"/>
                </a:solidFill>
                <a:latin typeface="+mn-lt"/>
                <a:ea typeface="+mn-ea"/>
              </a:rPr>
              <a:t>スクリーンショットを撮る。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200" dirty="0" smtClean="0">
                <a:solidFill>
                  <a:schemeClr val="tx1"/>
                </a:solidFill>
                <a:latin typeface="+mn-lt"/>
                <a:ea typeface="+mn-ea"/>
              </a:rPr>
              <a:t>EXCEL</a:t>
            </a:r>
            <a:r>
              <a:rPr lang="ja-JP" altLang="en-US" sz="2200" dirty="0" smtClean="0">
                <a:solidFill>
                  <a:schemeClr val="tx1"/>
                </a:solidFill>
                <a:latin typeface="+mn-lt"/>
                <a:ea typeface="+mn-ea"/>
              </a:rPr>
              <a:t>フィールに</a:t>
            </a:r>
            <a:r>
              <a:rPr lang="zh-CN" altLang="en-US" sz="2200" dirty="0" smtClean="0">
                <a:solidFill>
                  <a:schemeClr val="tx1"/>
                </a:solidFill>
                <a:latin typeface="+mn-lt"/>
                <a:ea typeface="+mn-ea"/>
              </a:rPr>
              <a:t>整理する</a:t>
            </a:r>
            <a:r>
              <a:rPr lang="ja-JP" altLang="en-US" sz="2200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zh-CN" altLang="en-US" sz="22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200" dirty="0">
                <a:solidFill>
                  <a:schemeClr val="tx1"/>
                </a:solidFill>
                <a:latin typeface="+mn-lt"/>
                <a:ea typeface="+mn-ea"/>
              </a:rPr>
              <a:t>テスト結果を手動で確認する</a:t>
            </a:r>
            <a:endParaRPr lang="en-US" altLang="ja-JP" sz="22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" name="テキスト ボックス 3"/>
          <p:cNvSpPr txBox="1"/>
          <p:nvPr/>
        </p:nvSpPr>
        <p:spPr>
          <a:xfrm>
            <a:off x="466196" y="3622497"/>
            <a:ext cx="7433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ja-JP" altLang="en-US" sz="2200" dirty="0" smtClean="0">
                <a:solidFill>
                  <a:schemeClr val="tx1"/>
                </a:solidFill>
                <a:latin typeface="+mn-lt"/>
                <a:ea typeface="+mn-ea"/>
              </a:rPr>
              <a:t>以上</a:t>
            </a:r>
            <a:r>
              <a:rPr lang="zh-CN" altLang="en-US" sz="2200" dirty="0" smtClean="0">
                <a:solidFill>
                  <a:schemeClr val="tx1"/>
                </a:solidFill>
                <a:latin typeface="+mn-lt"/>
                <a:ea typeface="+mn-ea"/>
              </a:rPr>
              <a:t>の</a:t>
            </a:r>
            <a:r>
              <a:rPr lang="zh-CN" altLang="en-US" sz="2200" dirty="0">
                <a:solidFill>
                  <a:schemeClr val="tx1"/>
                </a:solidFill>
                <a:latin typeface="+mn-lt"/>
                <a:ea typeface="+mn-ea"/>
              </a:rPr>
              <a:t>すべてを自動的</a:t>
            </a:r>
            <a:r>
              <a:rPr lang="zh-CN" altLang="en-US" sz="2200" dirty="0" smtClean="0">
                <a:solidFill>
                  <a:schemeClr val="tx1"/>
                </a:solidFill>
                <a:latin typeface="+mn-lt"/>
                <a:ea typeface="+mn-ea"/>
              </a:rPr>
              <a:t>に行う</a:t>
            </a:r>
            <a:r>
              <a:rPr lang="zh-CN" altLang="en-US" sz="2200" dirty="0">
                <a:solidFill>
                  <a:schemeClr val="tx1"/>
                </a:solidFill>
                <a:latin typeface="+mn-lt"/>
                <a:ea typeface="+mn-ea"/>
              </a:rPr>
              <a:t>ことが</a:t>
            </a:r>
            <a:r>
              <a:rPr lang="zh-CN" altLang="en-US" sz="2200" dirty="0" smtClean="0">
                <a:solidFill>
                  <a:schemeClr val="tx1"/>
                </a:solidFill>
                <a:latin typeface="+mn-lt"/>
                <a:ea typeface="+mn-ea"/>
              </a:rPr>
              <a:t>でき</a:t>
            </a:r>
            <a:r>
              <a:rPr lang="ja-JP" altLang="en-US" sz="2200" dirty="0" smtClean="0">
                <a:solidFill>
                  <a:schemeClr val="tx1"/>
                </a:solidFill>
                <a:latin typeface="+mn-lt"/>
                <a:ea typeface="+mn-ea"/>
              </a:rPr>
              <a:t>る</a:t>
            </a:r>
            <a:r>
              <a:rPr lang="zh-CN" altLang="en-US" sz="2200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zh-CN" altLang="en-US" sz="22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" name="雲形吹き出し 1"/>
          <p:cNvSpPr/>
          <p:nvPr/>
        </p:nvSpPr>
        <p:spPr bwMode="auto">
          <a:xfrm>
            <a:off x="6007100" y="1238122"/>
            <a:ext cx="2755900" cy="1805422"/>
          </a:xfrm>
          <a:prstGeom prst="cloudCallout">
            <a:avLst>
              <a:gd name="adj1" fmla="val -74281"/>
              <a:gd name="adj2" fmla="val 13259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l"/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</a:rPr>
              <a:t>時間がかかり過ぎる</a:t>
            </a:r>
          </a:p>
          <a:p>
            <a:pPr algn="l"/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</a:rPr>
              <a:t>- </a:t>
            </a:r>
            <a:r>
              <a:rPr lang="zh-CN" altLang="en-US" sz="1800" dirty="0" smtClean="0">
                <a:solidFill>
                  <a:schemeClr val="tx1"/>
                </a:solidFill>
                <a:latin typeface="+mn-lt"/>
                <a:ea typeface="+mn-ea"/>
              </a:rPr>
              <a:t>疲れ</a:t>
            </a:r>
            <a:r>
              <a:rPr lang="ja-JP" altLang="en-US" sz="1800" dirty="0" smtClean="0">
                <a:solidFill>
                  <a:schemeClr val="tx1"/>
                </a:solidFill>
                <a:latin typeface="+mn-lt"/>
                <a:ea typeface="+mn-ea"/>
              </a:rPr>
              <a:t>る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</a:rPr>
              <a:t>退屈な</a:t>
            </a:r>
            <a:endParaRPr kumimoji="1" lang="ja-JP" altLang="en-US" sz="180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6125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0" y="218209"/>
            <a:ext cx="6236803" cy="543739"/>
          </a:xfrm>
        </p:spPr>
        <p:txBody>
          <a:bodyPr/>
          <a:lstStyle/>
          <a:p>
            <a:r>
              <a:rPr lang="en-US" altLang="ja-JP" sz="3200" dirty="0"/>
              <a:t>5.</a:t>
            </a:r>
            <a:r>
              <a:rPr lang="ja-JP" altLang="en-US" sz="3200" dirty="0"/>
              <a:t>次のプロジェクトで提案できること</a:t>
            </a:r>
            <a:endParaRPr kumimoji="1" lang="ja-JP" altLang="en-US" sz="3200" dirty="0">
              <a:latin typeface="+mn-lt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5347" y="1027312"/>
            <a:ext cx="645231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u="sng" dirty="0">
                <a:solidFill>
                  <a:srgbClr val="FF0000"/>
                </a:solidFill>
                <a:latin typeface="+mn-lt"/>
                <a:ea typeface="+mn-ea"/>
              </a:rPr>
              <a:t>ハイブリッドモバイル開発ソリューション</a:t>
            </a:r>
            <a:endParaRPr lang="en-US" altLang="ja-JP" sz="2800" b="1" u="sng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4" name="テキスト ボックス 3"/>
          <p:cNvSpPr txBox="1"/>
          <p:nvPr/>
        </p:nvSpPr>
        <p:spPr>
          <a:xfrm>
            <a:off x="478896" y="1562494"/>
            <a:ext cx="7729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sz="2800" dirty="0" err="1">
                <a:solidFill>
                  <a:schemeClr val="tx1"/>
                </a:solidFill>
                <a:latin typeface="+mn-lt"/>
              </a:rPr>
              <a:t>iOS</a:t>
            </a:r>
            <a:r>
              <a:rPr lang="zh-CN" altLang="en-US" sz="2800" dirty="0">
                <a:solidFill>
                  <a:schemeClr val="tx1"/>
                </a:solidFill>
                <a:latin typeface="+mn-lt"/>
              </a:rPr>
              <a:t>アプリケーションの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</a:rPr>
              <a:t>作成</a:t>
            </a:r>
            <a:r>
              <a:rPr lang="ja-JP" altLang="en-US" sz="2800" dirty="0" smtClean="0">
                <a:solidFill>
                  <a:schemeClr val="tx1"/>
                </a:solidFill>
                <a:latin typeface="+mn-lt"/>
              </a:rPr>
              <a:t>（</a:t>
            </a:r>
            <a:r>
              <a:rPr lang="en-US" altLang="ja-JP" sz="2800" dirty="0" smtClean="0">
                <a:solidFill>
                  <a:schemeClr val="tx1"/>
                </a:solidFill>
                <a:latin typeface="+mn-lt"/>
              </a:rPr>
              <a:t>HTML5</a:t>
            </a:r>
            <a:r>
              <a:rPr lang="ja-JP" altLang="en-US" sz="2800" dirty="0" smtClean="0">
                <a:solidFill>
                  <a:schemeClr val="tx1"/>
                </a:solidFill>
                <a:latin typeface="+mn-lt"/>
              </a:rPr>
              <a:t>/</a:t>
            </a:r>
            <a:r>
              <a:rPr lang="en-US" altLang="ja-JP" sz="2800" dirty="0" smtClean="0">
                <a:solidFill>
                  <a:schemeClr val="tx1"/>
                </a:solidFill>
                <a:latin typeface="+mn-lt"/>
              </a:rPr>
              <a:t>CSS/JavaScript</a:t>
            </a:r>
            <a:r>
              <a:rPr lang="ja-JP" altLang="en-US" sz="2800" dirty="0" smtClean="0">
                <a:solidFill>
                  <a:schemeClr val="tx1"/>
                </a:solidFill>
                <a:latin typeface="+mn-lt"/>
              </a:rPr>
              <a:t>）</a:t>
            </a:r>
            <a:endParaRPr lang="en-US" altLang="ja-JP" sz="2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6" name="テキスト ボックス 3"/>
          <p:cNvSpPr txBox="1"/>
          <p:nvPr/>
        </p:nvSpPr>
        <p:spPr>
          <a:xfrm>
            <a:off x="478896" y="2525993"/>
            <a:ext cx="7433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開発</a:t>
            </a:r>
            <a:r>
              <a:rPr lang="ja-JP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速度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は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</a:rPr>
              <a:t>速い</a:t>
            </a:r>
            <a:endParaRPr lang="zh-CN" altLang="en-US" sz="2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0" name="テキスト ボックス 3"/>
          <p:cNvSpPr txBox="1"/>
          <p:nvPr/>
        </p:nvSpPr>
        <p:spPr>
          <a:xfrm>
            <a:off x="478896" y="3111173"/>
            <a:ext cx="7433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</a:rPr>
              <a:t>クロスプラットフォーム開発</a:t>
            </a:r>
            <a:endParaRPr lang="en-US" altLang="ja-JP" sz="2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" name="テキスト ボックス 3"/>
          <p:cNvSpPr txBox="1"/>
          <p:nvPr/>
        </p:nvSpPr>
        <p:spPr>
          <a:xfrm>
            <a:off x="1027578" y="3893624"/>
            <a:ext cx="7134890" cy="13849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</a:rPr>
              <a:t>シェアノウハウ</a:t>
            </a:r>
          </a:p>
          <a:p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</a:rPr>
              <a:t>そして</a:t>
            </a:r>
          </a:p>
          <a:p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</a:rPr>
              <a:t>モバイル開発チームを構築する</a:t>
            </a:r>
            <a:endParaRPr lang="en-US" altLang="ja-JP" sz="2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9183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タイトル 11"/>
          <p:cNvSpPr>
            <a:spLocks noGrp="1"/>
          </p:cNvSpPr>
          <p:nvPr>
            <p:ph type="title"/>
          </p:nvPr>
        </p:nvSpPr>
        <p:spPr>
          <a:xfrm>
            <a:off x="121142" y="187433"/>
            <a:ext cx="800219" cy="430887"/>
          </a:xfrm>
        </p:spPr>
        <p:txBody>
          <a:bodyPr/>
          <a:lstStyle/>
          <a:p>
            <a:r>
              <a:rPr lang="ja-JP" altLang="en-US" dirty="0" smtClean="0"/>
              <a:t>目次</a:t>
            </a:r>
            <a:endParaRPr lang="ja-JP" altLang="en-US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EE0AF-9E8B-44E5-ABA7-D57A883E94BD}" type="slidenum">
              <a:rPr lang="en-US" altLang="ja-JP" smtClean="0"/>
              <a:pPr/>
              <a:t>1</a:t>
            </a:fld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96213" y="1107583"/>
            <a:ext cx="71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tx1"/>
                </a:solidFill>
                <a:latin typeface="+mn-lt"/>
                <a:ea typeface="+mn-ea"/>
              </a:rPr>
              <a:t>1.</a:t>
            </a:r>
            <a:endParaRPr kumimoji="1" lang="ja-JP" altLang="en-US" sz="3200" b="1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2482" y="1107583"/>
            <a:ext cx="568468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3200" b="1" dirty="0" smtClean="0">
                <a:solidFill>
                  <a:schemeClr val="tx1"/>
                </a:solidFill>
                <a:latin typeface="+mn-lt"/>
                <a:ea typeface="+mn-ea"/>
              </a:rPr>
              <a:t>プロジェクト概要</a:t>
            </a:r>
            <a:endParaRPr kumimoji="1" lang="ja-JP" altLang="en-US" sz="3200" b="1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6213" y="1827444"/>
            <a:ext cx="71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rPr>
              <a:t>2</a:t>
            </a:r>
            <a:r>
              <a:rPr kumimoji="1" lang="en-US" altLang="ja-JP" sz="3200" b="1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rPr>
              <a:t>.</a:t>
            </a:r>
            <a:endParaRPr kumimoji="1" lang="ja-JP" altLang="en-US" sz="3200" b="1" dirty="0" smtClean="0">
              <a:solidFill>
                <a:schemeClr val="bg1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02483" y="1827444"/>
            <a:ext cx="568468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rPr>
              <a:t>経験したこと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96213" y="2547305"/>
            <a:ext cx="71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rPr>
              <a:t>3</a:t>
            </a:r>
            <a:r>
              <a:rPr kumimoji="1" lang="en-US" altLang="ja-JP" sz="3200" b="1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rPr>
              <a:t>.</a:t>
            </a:r>
            <a:endParaRPr kumimoji="1" lang="ja-JP" altLang="en-US" sz="3200" b="1" dirty="0" smtClean="0">
              <a:solidFill>
                <a:schemeClr val="bg1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02483" y="2547305"/>
            <a:ext cx="5684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rPr>
              <a:t>身につけたこと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6213" y="3179911"/>
            <a:ext cx="71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rPr>
              <a:t>4</a:t>
            </a:r>
            <a:r>
              <a:rPr kumimoji="1" lang="en-US" altLang="ja-JP" sz="3200" b="1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rPr>
              <a:t>.</a:t>
            </a:r>
            <a:endParaRPr kumimoji="1" lang="ja-JP" altLang="en-US" sz="3200" b="1" dirty="0" smtClean="0">
              <a:solidFill>
                <a:schemeClr val="bg1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02483" y="3179911"/>
            <a:ext cx="72945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rPr>
              <a:t>自分の課題</a:t>
            </a:r>
          </a:p>
        </p:txBody>
      </p:sp>
      <p:sp>
        <p:nvSpPr>
          <p:cNvPr id="14" name="テキスト ボックス 11"/>
          <p:cNvSpPr txBox="1"/>
          <p:nvPr/>
        </p:nvSpPr>
        <p:spPr>
          <a:xfrm>
            <a:off x="283813" y="3884926"/>
            <a:ext cx="71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rPr>
              <a:t>5.</a:t>
            </a:r>
            <a:endParaRPr kumimoji="1" lang="ja-JP" altLang="en-US" sz="3200" b="1" dirty="0" smtClean="0">
              <a:solidFill>
                <a:schemeClr val="bg1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テキスト ボックス 12"/>
          <p:cNvSpPr txBox="1"/>
          <p:nvPr/>
        </p:nvSpPr>
        <p:spPr>
          <a:xfrm>
            <a:off x="1090083" y="3855841"/>
            <a:ext cx="72945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rPr>
              <a:t>次のプロジェクトで提案できること</a:t>
            </a:r>
          </a:p>
        </p:txBody>
      </p:sp>
    </p:spTree>
    <p:extLst>
      <p:ext uri="{BB962C8B-B14F-4D97-AF65-F5344CB8AC3E}">
        <p14:creationId xmlns:p14="http://schemas.microsoft.com/office/powerpoint/2010/main" val="243308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21142" y="187433"/>
            <a:ext cx="3039890" cy="487313"/>
          </a:xfrm>
        </p:spPr>
        <p:txBody>
          <a:bodyPr/>
          <a:lstStyle/>
          <a:p>
            <a:r>
              <a:rPr kumimoji="1" lang="en-US" altLang="ja-JP" sz="2800" dirty="0" smtClean="0">
                <a:latin typeface="+mn-lt"/>
              </a:rPr>
              <a:t>1. </a:t>
            </a:r>
            <a:r>
              <a:rPr kumimoji="1" lang="ja-JP" altLang="en-US" sz="2800" dirty="0" smtClean="0">
                <a:latin typeface="+mn-lt"/>
              </a:rPr>
              <a:t>プロジェクト概要</a:t>
            </a:r>
            <a:endParaRPr kumimoji="1" lang="ja-JP" altLang="en-US" sz="2800" dirty="0">
              <a:latin typeface="+mn-lt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5626" y="916976"/>
            <a:ext cx="29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800" b="1" u="sng" dirty="0" smtClean="0">
                <a:solidFill>
                  <a:srgbClr val="FF0000"/>
                </a:solidFill>
                <a:latin typeface="+mn-lt"/>
                <a:ea typeface="+mn-ea"/>
              </a:rPr>
              <a:t>Worktime</a:t>
            </a:r>
            <a:endParaRPr kumimoji="1" lang="ja-JP" altLang="en-US" sz="2800" b="1" u="sng" dirty="0" smtClean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698" y="1440196"/>
            <a:ext cx="3795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作業時間管理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アプリ</a:t>
            </a:r>
            <a:endParaRPr lang="en-US" altLang="ja-JP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9" name="図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98" y="2324714"/>
            <a:ext cx="2198687" cy="392620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802272" y="916976"/>
            <a:ext cx="29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800" b="1" u="sng" dirty="0">
                <a:solidFill>
                  <a:srgbClr val="FF0000"/>
                </a:solidFill>
                <a:latin typeface="+mn-lt"/>
                <a:ea typeface="+mn-ea"/>
              </a:rPr>
              <a:t>WordDigger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56344" y="1440196"/>
            <a:ext cx="4568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英語学習と情報共有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アプリ</a:t>
            </a:r>
            <a:endParaRPr lang="en-US" altLang="ja-JP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3" name="図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951" y="2324714"/>
            <a:ext cx="2132201" cy="392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70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9579" y="177041"/>
            <a:ext cx="3039890" cy="487313"/>
          </a:xfrm>
        </p:spPr>
        <p:txBody>
          <a:bodyPr/>
          <a:lstStyle/>
          <a:p>
            <a:r>
              <a:rPr lang="en-US" altLang="ja-JP" sz="2800" dirty="0"/>
              <a:t>1. </a:t>
            </a:r>
            <a:r>
              <a:rPr lang="ja-JP" altLang="en-US" sz="2800" dirty="0"/>
              <a:t>プロジェクト概要</a:t>
            </a:r>
            <a:endParaRPr kumimoji="1" lang="ja-JP" altLang="en-US" sz="2800" dirty="0">
              <a:latin typeface="+mn-lt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803404"/>
              </p:ext>
            </p:extLst>
          </p:nvPr>
        </p:nvGraphicFramePr>
        <p:xfrm>
          <a:off x="197423" y="904009"/>
          <a:ext cx="8718468" cy="375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078"/>
                <a:gridCol w="1453078"/>
                <a:gridCol w="1453078"/>
                <a:gridCol w="1453078"/>
                <a:gridCol w="1419765"/>
                <a:gridCol w="1486391"/>
              </a:tblGrid>
              <a:tr h="3754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正方形/長方形 13"/>
          <p:cNvSpPr/>
          <p:nvPr/>
        </p:nvSpPr>
        <p:spPr bwMode="auto">
          <a:xfrm>
            <a:off x="201809" y="1365095"/>
            <a:ext cx="4351141" cy="2412261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4552949" y="3788995"/>
            <a:ext cx="4362943" cy="259448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2001838" y="226128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endParaRPr kumimoji="0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" name="ホームベース 25"/>
          <p:cNvSpPr/>
          <p:nvPr/>
        </p:nvSpPr>
        <p:spPr bwMode="auto">
          <a:xfrm>
            <a:off x="689368" y="2048676"/>
            <a:ext cx="1663306" cy="382732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ja-JP" altLang="en-US" sz="1200" dirty="0">
                <a:solidFill>
                  <a:schemeClr val="bg1"/>
                </a:solidFill>
              </a:rPr>
              <a:t>スプリント</a:t>
            </a:r>
            <a:r>
              <a:rPr lang="en-US" altLang="ja-JP" sz="1200" dirty="0">
                <a:solidFill>
                  <a:schemeClr val="bg1"/>
                </a:solidFill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</a:rPr>
              <a:t>2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ホームベース 26"/>
          <p:cNvSpPr/>
          <p:nvPr/>
        </p:nvSpPr>
        <p:spPr bwMode="auto">
          <a:xfrm>
            <a:off x="2352674" y="2916304"/>
            <a:ext cx="2200275" cy="382732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ja-JP" altLang="en-US" sz="1200" dirty="0">
                <a:solidFill>
                  <a:schemeClr val="bg1"/>
                </a:solidFill>
              </a:rPr>
              <a:t>スプリント</a:t>
            </a:r>
            <a:r>
              <a:rPr lang="en-US" altLang="ja-JP" sz="1200" dirty="0">
                <a:solidFill>
                  <a:schemeClr val="bg1"/>
                </a:solidFill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</a:rPr>
              <a:t>3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ホームベース 28"/>
          <p:cNvSpPr/>
          <p:nvPr/>
        </p:nvSpPr>
        <p:spPr bwMode="auto">
          <a:xfrm>
            <a:off x="4552948" y="3850870"/>
            <a:ext cx="1517510" cy="382732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ja-JP" altLang="en-US" sz="1200" dirty="0">
                <a:solidFill>
                  <a:schemeClr val="bg1"/>
                </a:solidFill>
              </a:rPr>
              <a:t>スプリント</a:t>
            </a:r>
            <a:r>
              <a:rPr lang="en-US" altLang="ja-JP" sz="1200" dirty="0">
                <a:solidFill>
                  <a:schemeClr val="bg1"/>
                </a:solidFill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</a:rPr>
              <a:t>4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ホームベース 29"/>
          <p:cNvSpPr/>
          <p:nvPr/>
        </p:nvSpPr>
        <p:spPr bwMode="auto">
          <a:xfrm>
            <a:off x="6095855" y="4589140"/>
            <a:ext cx="1438419" cy="382732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ja-JP" altLang="en-US" sz="1200" dirty="0">
                <a:solidFill>
                  <a:schemeClr val="bg1"/>
                </a:solidFill>
              </a:rPr>
              <a:t>スプリント</a:t>
            </a:r>
            <a:r>
              <a:rPr lang="en-US" altLang="ja-JP" sz="1200" dirty="0">
                <a:solidFill>
                  <a:schemeClr val="bg1"/>
                </a:solidFill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</a:rPr>
              <a:t>5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ホームベース 30"/>
          <p:cNvSpPr/>
          <p:nvPr/>
        </p:nvSpPr>
        <p:spPr bwMode="auto">
          <a:xfrm>
            <a:off x="7534275" y="5359381"/>
            <a:ext cx="1381617" cy="382732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bg1"/>
                </a:solidFill>
                <a:latin typeface="+mn-lt"/>
                <a:ea typeface="+mn-ea"/>
              </a:rPr>
              <a:t>スプリント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+mn-lt"/>
                <a:ea typeface="+mn-ea"/>
              </a:rPr>
              <a:t> 6</a:t>
            </a:r>
            <a:endParaRPr kumimoji="1" lang="ja-JP" altLang="en-US" sz="1200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809" y="3311409"/>
            <a:ext cx="170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200" dirty="0" smtClean="0">
                <a:solidFill>
                  <a:schemeClr val="tx1"/>
                </a:solidFill>
                <a:latin typeface="+mn-lt"/>
                <a:ea typeface="+mn-ea"/>
              </a:rPr>
              <a:t>Worktime</a:t>
            </a:r>
            <a:endParaRPr kumimoji="1" lang="zh-CN" altLang="en-US" sz="220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52948" y="5904766"/>
            <a:ext cx="170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200" dirty="0" smtClean="0">
                <a:solidFill>
                  <a:schemeClr val="tx1"/>
                </a:solidFill>
                <a:latin typeface="+mn-lt"/>
                <a:ea typeface="+mn-ea"/>
              </a:rPr>
              <a:t>WordDigger</a:t>
            </a:r>
            <a:endParaRPr kumimoji="1" lang="zh-CN" altLang="en-US" sz="220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0194" y="2446143"/>
            <a:ext cx="2767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Tx/>
              <a:buChar char="-"/>
            </a:pPr>
            <a:r>
              <a:rPr lang="zh-CN" altLang="en-US" sz="1400" b="1" dirty="0">
                <a:solidFill>
                  <a:schemeClr val="tx1"/>
                </a:solidFill>
                <a:latin typeface="+mn-lt"/>
                <a:ea typeface="+mn-ea"/>
              </a:rPr>
              <a:t>機能拡張</a:t>
            </a:r>
            <a:endParaRPr lang="en-US" altLang="zh-CN" sz="1400" b="1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 algn="l">
              <a:buFontTx/>
              <a:buChar char="-"/>
            </a:pPr>
            <a:r>
              <a:rPr lang="zh-CN" altLang="en-US" sz="1400" b="1" dirty="0">
                <a:solidFill>
                  <a:schemeClr val="tx1"/>
                </a:solidFill>
                <a:latin typeface="+mn-lt"/>
                <a:ea typeface="+mn-ea"/>
              </a:rPr>
              <a:t>自動テスト環境</a:t>
            </a:r>
            <a:endParaRPr kumimoji="1" lang="zh-CN" altLang="en-US" sz="1400" b="1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16876" y="3311409"/>
            <a:ext cx="31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Tx/>
              <a:buChar char="-"/>
            </a:pPr>
            <a:r>
              <a:rPr lang="zh-CN" altLang="en-US" sz="1400" b="1" dirty="0">
                <a:solidFill>
                  <a:schemeClr val="tx1"/>
                </a:solidFill>
                <a:latin typeface="+mn-lt"/>
                <a:ea typeface="+mn-ea"/>
              </a:rPr>
              <a:t>機能</a:t>
            </a:r>
            <a:r>
              <a:rPr lang="zh-CN" altLang="en-US" sz="1400" b="1" dirty="0" smtClean="0">
                <a:solidFill>
                  <a:schemeClr val="tx1"/>
                </a:solidFill>
                <a:latin typeface="+mn-lt"/>
                <a:ea typeface="+mn-ea"/>
              </a:rPr>
              <a:t>拡張</a:t>
            </a:r>
            <a:endParaRPr lang="en-US" altLang="zh-CN" sz="1400" b="1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 algn="l">
              <a:buFontTx/>
              <a:buChar char="-"/>
            </a:pPr>
            <a:r>
              <a:rPr lang="ja-JP" altLang="en-US" sz="1400" b="1" dirty="0" smtClean="0">
                <a:solidFill>
                  <a:schemeClr val="tx1"/>
                </a:solidFill>
                <a:latin typeface="+mn-lt"/>
                <a:ea typeface="+mn-ea"/>
              </a:rPr>
              <a:t>開発</a:t>
            </a:r>
            <a:r>
              <a:rPr lang="zh-CN" altLang="en-US" sz="1400" b="1" dirty="0" smtClean="0">
                <a:solidFill>
                  <a:schemeClr val="tx1"/>
                </a:solidFill>
                <a:latin typeface="+mn-lt"/>
                <a:ea typeface="+mn-ea"/>
              </a:rPr>
              <a:t>環境</a:t>
            </a:r>
            <a:r>
              <a:rPr lang="zh-CN" altLang="en-US" sz="1400" b="1" dirty="0">
                <a:solidFill>
                  <a:schemeClr val="tx1"/>
                </a:solidFill>
                <a:latin typeface="+mn-lt"/>
                <a:ea typeface="+mn-ea"/>
              </a:rPr>
              <a:t>を整える</a:t>
            </a:r>
            <a:endParaRPr kumimoji="1" lang="zh-CN" altLang="en-US" sz="1400" b="1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3" name="ホームベース 25"/>
          <p:cNvSpPr/>
          <p:nvPr/>
        </p:nvSpPr>
        <p:spPr bwMode="auto">
          <a:xfrm>
            <a:off x="217807" y="1403694"/>
            <a:ext cx="504820" cy="382732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200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17807" y="1745740"/>
            <a:ext cx="2281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Tx/>
              <a:buChar char="-"/>
            </a:pPr>
            <a:r>
              <a:rPr lang="zh-CN" altLang="en-US" sz="1400" b="1" dirty="0" smtClean="0">
                <a:solidFill>
                  <a:schemeClr val="tx1"/>
                </a:solidFill>
                <a:latin typeface="+mn-lt"/>
              </a:rPr>
              <a:t>新メンバーの教育</a:t>
            </a:r>
            <a:endParaRPr lang="en-US" altLang="zh-CN" sz="1400" b="1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文本框 17"/>
          <p:cNvSpPr txBox="1"/>
          <p:nvPr/>
        </p:nvSpPr>
        <p:spPr>
          <a:xfrm>
            <a:off x="4552948" y="4177554"/>
            <a:ext cx="2767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Tx/>
              <a:buChar char="-"/>
            </a:pPr>
            <a:r>
              <a:rPr lang="zh-CN" altLang="en-US" sz="1400" b="1" dirty="0" smtClean="0">
                <a:solidFill>
                  <a:schemeClr val="tx1"/>
                </a:solidFill>
                <a:latin typeface="+mn-lt"/>
                <a:ea typeface="+mn-ea"/>
              </a:rPr>
              <a:t>提案</a:t>
            </a:r>
            <a:r>
              <a:rPr lang="ja-JP" altLang="en-US" sz="1400" b="1" dirty="0" smtClean="0">
                <a:solidFill>
                  <a:schemeClr val="tx1"/>
                </a:solidFill>
                <a:latin typeface="+mn-lt"/>
                <a:ea typeface="+mn-ea"/>
              </a:rPr>
              <a:t>書作成</a:t>
            </a:r>
            <a:endParaRPr lang="zh-CN" altLang="en-US" sz="1400" b="1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171450" indent="-171450" algn="l">
              <a:buFontTx/>
              <a:buChar char="-"/>
            </a:pPr>
            <a:r>
              <a:rPr lang="zh-CN" altLang="en-US" sz="1400" b="1" dirty="0" smtClean="0">
                <a:solidFill>
                  <a:schemeClr val="tx1"/>
                </a:solidFill>
                <a:latin typeface="+mn-lt"/>
                <a:ea typeface="+mn-ea"/>
              </a:rPr>
              <a:t>要件</a:t>
            </a:r>
            <a:r>
              <a:rPr lang="ja-JP" altLang="en-US" sz="1400" b="1" dirty="0" smtClean="0">
                <a:solidFill>
                  <a:schemeClr val="tx1"/>
                </a:solidFill>
                <a:latin typeface="+mn-lt"/>
                <a:ea typeface="+mn-ea"/>
              </a:rPr>
              <a:t>分析</a:t>
            </a:r>
            <a:endParaRPr lang="en-US" altLang="zh-CN" sz="14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5" name="文本框 17"/>
          <p:cNvSpPr txBox="1"/>
          <p:nvPr/>
        </p:nvSpPr>
        <p:spPr>
          <a:xfrm>
            <a:off x="5936568" y="4971872"/>
            <a:ext cx="276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Tx/>
              <a:buChar char="-"/>
            </a:pPr>
            <a:r>
              <a:rPr lang="zh-CN" altLang="en-US" sz="1400" b="1" dirty="0">
                <a:solidFill>
                  <a:schemeClr val="tx1"/>
                </a:solidFill>
                <a:latin typeface="+mn-lt"/>
                <a:ea typeface="+mn-ea"/>
              </a:rPr>
              <a:t>基本機能</a:t>
            </a:r>
            <a:endParaRPr kumimoji="1" lang="zh-CN" altLang="en-US" sz="1400" b="1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6" name="文本框 19"/>
          <p:cNvSpPr txBox="1"/>
          <p:nvPr/>
        </p:nvSpPr>
        <p:spPr>
          <a:xfrm>
            <a:off x="7542214" y="5846972"/>
            <a:ext cx="1077912" cy="312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Tx/>
              <a:buChar char="-"/>
            </a:pPr>
            <a:r>
              <a:rPr lang="ja-JP" altLang="en-US" sz="1400" b="1" dirty="0" smtClean="0">
                <a:solidFill>
                  <a:schemeClr val="tx1"/>
                </a:solidFill>
                <a:latin typeface="+mn-lt"/>
                <a:ea typeface="+mn-ea"/>
              </a:rPr>
              <a:t>機能拡張</a:t>
            </a:r>
            <a:endParaRPr lang="en-US" altLang="zh-CN" sz="1400" b="1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3298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タイトル 11"/>
          <p:cNvSpPr>
            <a:spLocks noGrp="1"/>
          </p:cNvSpPr>
          <p:nvPr>
            <p:ph type="title"/>
          </p:nvPr>
        </p:nvSpPr>
        <p:spPr>
          <a:xfrm>
            <a:off x="121142" y="187433"/>
            <a:ext cx="800219" cy="430887"/>
          </a:xfrm>
        </p:spPr>
        <p:txBody>
          <a:bodyPr/>
          <a:lstStyle/>
          <a:p>
            <a:r>
              <a:rPr lang="ja-JP" altLang="en-US" dirty="0"/>
              <a:t>目次</a:t>
            </a:r>
            <a:endParaRPr lang="ja-JP" altLang="en-US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EE0AF-9E8B-44E5-ABA7-D57A883E94BD}" type="slidenum">
              <a:rPr lang="en-US" altLang="ja-JP" smtClean="0"/>
              <a:pPr/>
              <a:t>4</a:t>
            </a:fld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96213" y="1107583"/>
            <a:ext cx="71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 b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en-US" altLang="ja-JP" dirty="0"/>
              <a:t>1.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2482" y="1107583"/>
            <a:ext cx="568468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>
              <a:defRPr sz="3200" b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プロジェクト概要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6213" y="1827444"/>
            <a:ext cx="71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rgbClr val="000000"/>
                </a:solidFill>
                <a:latin typeface="+mn-lt"/>
                <a:ea typeface="+mn-ea"/>
              </a:rPr>
              <a:t>2</a:t>
            </a:r>
            <a:r>
              <a:rPr kumimoji="1" lang="en-US" altLang="ja-JP" sz="3200" b="1" dirty="0" smtClean="0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kumimoji="1" lang="ja-JP" altLang="en-US" sz="3200" b="1" dirty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02483" y="1827444"/>
            <a:ext cx="568468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3200" b="1" dirty="0" smtClean="0">
                <a:solidFill>
                  <a:srgbClr val="000000"/>
                </a:solidFill>
              </a:rPr>
              <a:t>経験</a:t>
            </a:r>
            <a:r>
              <a:rPr lang="ja-JP" altLang="en-US" sz="3200" b="1" dirty="0">
                <a:solidFill>
                  <a:srgbClr val="000000"/>
                </a:solidFill>
              </a:rPr>
              <a:t>したこと</a:t>
            </a:r>
            <a:endParaRPr kumimoji="1" lang="ja-JP" altLang="en-US" sz="3200" b="1" dirty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96213" y="2547305"/>
            <a:ext cx="71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rPr>
              <a:t>3</a:t>
            </a:r>
            <a:r>
              <a:rPr kumimoji="1" lang="en-US" altLang="ja-JP" sz="3200" b="1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rPr>
              <a:t>.</a:t>
            </a:r>
            <a:endParaRPr kumimoji="1" lang="ja-JP" altLang="en-US" sz="3200" b="1" dirty="0" smtClean="0">
              <a:solidFill>
                <a:schemeClr val="bg1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02483" y="2547305"/>
            <a:ext cx="5684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rPr>
              <a:t>身につけたこと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6213" y="3179911"/>
            <a:ext cx="71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rPr>
              <a:t>4</a:t>
            </a:r>
            <a:r>
              <a:rPr kumimoji="1" lang="en-US" altLang="ja-JP" sz="3200" b="1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rPr>
              <a:t>.</a:t>
            </a:r>
            <a:endParaRPr kumimoji="1" lang="ja-JP" altLang="en-US" sz="3200" b="1" dirty="0" smtClean="0">
              <a:solidFill>
                <a:schemeClr val="bg1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02483" y="3179911"/>
            <a:ext cx="72945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rPr>
              <a:t>自分の課題</a:t>
            </a:r>
          </a:p>
        </p:txBody>
      </p:sp>
      <p:sp>
        <p:nvSpPr>
          <p:cNvPr id="14" name="テキスト ボックス 11"/>
          <p:cNvSpPr txBox="1"/>
          <p:nvPr/>
        </p:nvSpPr>
        <p:spPr>
          <a:xfrm>
            <a:off x="283813" y="3884926"/>
            <a:ext cx="71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rPr>
              <a:t>5.</a:t>
            </a:r>
            <a:endParaRPr kumimoji="1" lang="ja-JP" altLang="en-US" sz="3200" b="1" dirty="0" smtClean="0">
              <a:solidFill>
                <a:schemeClr val="bg1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テキスト ボックス 12"/>
          <p:cNvSpPr txBox="1"/>
          <p:nvPr/>
        </p:nvSpPr>
        <p:spPr>
          <a:xfrm>
            <a:off x="1090083" y="3855841"/>
            <a:ext cx="72945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次のプロジェクトで提案できること</a:t>
            </a:r>
          </a:p>
        </p:txBody>
      </p:sp>
    </p:spTree>
    <p:extLst>
      <p:ext uri="{BB962C8B-B14F-4D97-AF65-F5344CB8AC3E}">
        <p14:creationId xmlns:p14="http://schemas.microsoft.com/office/powerpoint/2010/main" val="416822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228600" y="1625600"/>
            <a:ext cx="4216400" cy="4676775"/>
          </a:xfrm>
          <a:prstGeom prst="rect">
            <a:avLst/>
          </a:prstGeom>
          <a:solidFill>
            <a:schemeClr val="bg1"/>
          </a:solidFill>
          <a:ln w="9525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zh-CN" altLang="en-US" sz="180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0" y="218209"/>
            <a:ext cx="2795357" cy="543739"/>
          </a:xfrm>
        </p:spPr>
        <p:txBody>
          <a:bodyPr/>
          <a:lstStyle/>
          <a:p>
            <a:r>
              <a:rPr lang="en-US" altLang="ja-JP" sz="3200" dirty="0"/>
              <a:t>2. </a:t>
            </a:r>
            <a:r>
              <a:rPr lang="ja-JP" altLang="en-US" sz="3200" dirty="0"/>
              <a:t>経験したこと</a:t>
            </a:r>
            <a:endParaRPr kumimoji="1" lang="ja-JP" altLang="en-US" sz="3200" dirty="0">
              <a:latin typeface="+mn-lt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195803" y="876697"/>
            <a:ext cx="1814169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altLang="ja-JP" sz="2400" b="1" smtClean="0">
                <a:solidFill>
                  <a:schemeClr val="tx1"/>
                </a:solidFill>
                <a:latin typeface="+mj-lt"/>
                <a:ea typeface="ＭＳ Ｐゴシック" pitchFamily="50" charset="-128"/>
                <a:cs typeface="Arial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ja-JP" sz="2800" u="sng" dirty="0" smtClean="0">
                <a:solidFill>
                  <a:srgbClr val="FF0000"/>
                </a:solidFill>
                <a:latin typeface="+mn-lt"/>
              </a:rPr>
              <a:t>Worktime</a:t>
            </a:r>
            <a:endParaRPr lang="en-US" altLang="ja-JP" sz="2800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2" name="图片 1" descr="JasmineKar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2509370"/>
            <a:ext cx="3706938" cy="584200"/>
          </a:xfrm>
          <a:prstGeom prst="rect">
            <a:avLst/>
          </a:prstGeom>
        </p:spPr>
      </p:pic>
      <p:pic>
        <p:nvPicPr>
          <p:cNvPr id="4" name="图片 3" descr="protractor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8" y="3796031"/>
            <a:ext cx="3137373" cy="661567"/>
          </a:xfrm>
          <a:prstGeom prst="rect">
            <a:avLst/>
          </a:prstGeom>
        </p:spPr>
      </p:pic>
      <p:sp>
        <p:nvSpPr>
          <p:cNvPr id="7" name="テキスト ボックス 3"/>
          <p:cNvSpPr txBox="1"/>
          <p:nvPr/>
        </p:nvSpPr>
        <p:spPr>
          <a:xfrm>
            <a:off x="207964" y="2102256"/>
            <a:ext cx="4677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ja-JP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自動単体テスト環境構築</a:t>
            </a:r>
            <a:endParaRPr lang="en-US" altLang="ja-JP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テキスト ボックス 3"/>
          <p:cNvSpPr txBox="1"/>
          <p:nvPr/>
        </p:nvSpPr>
        <p:spPr>
          <a:xfrm>
            <a:off x="199496" y="3304076"/>
            <a:ext cx="4677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ja-JP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自動結合テスト環境構築</a:t>
            </a:r>
            <a:endParaRPr lang="en-US" altLang="ja-JP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テキスト ボックス 3"/>
          <p:cNvSpPr txBox="1"/>
          <p:nvPr/>
        </p:nvSpPr>
        <p:spPr>
          <a:xfrm>
            <a:off x="228600" y="4700309"/>
            <a:ext cx="4677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ja-JP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勤務データ送信機能の追加</a:t>
            </a:r>
            <a:endParaRPr lang="en-US" altLang="ja-JP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テキスト ボックス 3"/>
          <p:cNvSpPr txBox="1"/>
          <p:nvPr/>
        </p:nvSpPr>
        <p:spPr>
          <a:xfrm>
            <a:off x="1460500" y="1585789"/>
            <a:ext cx="1555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200" u="sng" dirty="0" smtClean="0">
                <a:solidFill>
                  <a:srgbClr val="3333CC"/>
                </a:solidFill>
                <a:latin typeface="+mn-lt"/>
                <a:ea typeface="+mn-ea"/>
              </a:rPr>
              <a:t>スプリント２</a:t>
            </a:r>
            <a:endParaRPr lang="en-US" altLang="ja-JP" sz="2200" u="sng" dirty="0">
              <a:solidFill>
                <a:srgbClr val="3333CC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588933" y="1625600"/>
            <a:ext cx="4348692" cy="4676775"/>
          </a:xfrm>
          <a:prstGeom prst="rect">
            <a:avLst/>
          </a:prstGeom>
          <a:solidFill>
            <a:schemeClr val="bg1"/>
          </a:solidFill>
          <a:ln w="9525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zh-CN" altLang="en-US" sz="180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5" name="テキスト ボックス 3"/>
          <p:cNvSpPr txBox="1"/>
          <p:nvPr/>
        </p:nvSpPr>
        <p:spPr>
          <a:xfrm>
            <a:off x="5826125" y="1585789"/>
            <a:ext cx="1619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200" u="sng" dirty="0" smtClean="0">
                <a:solidFill>
                  <a:srgbClr val="3333CC"/>
                </a:solidFill>
                <a:latin typeface="+mn-lt"/>
                <a:ea typeface="+mn-ea"/>
              </a:rPr>
              <a:t>スプリント３</a:t>
            </a:r>
            <a:endParaRPr lang="en-US" altLang="ja-JP" sz="2200" u="sng" dirty="0">
              <a:solidFill>
                <a:srgbClr val="3333CC"/>
              </a:solidFill>
              <a:latin typeface="+mn-lt"/>
              <a:ea typeface="+mn-ea"/>
            </a:endParaRPr>
          </a:p>
        </p:txBody>
      </p:sp>
      <p:sp>
        <p:nvSpPr>
          <p:cNvPr id="16" name="テキスト ボックス 3"/>
          <p:cNvSpPr txBox="1"/>
          <p:nvPr/>
        </p:nvSpPr>
        <p:spPr>
          <a:xfrm>
            <a:off x="4593697" y="2042989"/>
            <a:ext cx="4677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ja-JP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情報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通知機能</a:t>
            </a:r>
            <a:r>
              <a:rPr lang="ja-JP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の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追加</a:t>
            </a:r>
            <a:endParaRPr lang="en-US" altLang="ja-JP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テキスト ボックス 3"/>
          <p:cNvSpPr txBox="1"/>
          <p:nvPr/>
        </p:nvSpPr>
        <p:spPr>
          <a:xfrm>
            <a:off x="4593697" y="3668685"/>
            <a:ext cx="4677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ユーザーエクスペリエンスの向上</a:t>
            </a:r>
            <a:endParaRPr lang="en-US" altLang="ja-JP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テキスト ボックス 3"/>
          <p:cNvSpPr txBox="1"/>
          <p:nvPr/>
        </p:nvSpPr>
        <p:spPr>
          <a:xfrm>
            <a:off x="4952998" y="3992423"/>
            <a:ext cx="4677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早く画面を表示する</a:t>
            </a:r>
          </a:p>
          <a:p>
            <a:pPr marL="342900" indent="-342900" algn="l">
              <a:buFontTx/>
              <a:buChar char="-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画面のレイアウトを再考する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テキスト ボックス 3"/>
          <p:cNvSpPr txBox="1"/>
          <p:nvPr/>
        </p:nvSpPr>
        <p:spPr>
          <a:xfrm>
            <a:off x="4952998" y="2475582"/>
            <a:ext cx="3866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忘れたときの勤務時間を登録するようにユーザーに通知します。</a:t>
            </a:r>
            <a:endParaRPr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テキスト ボックス 3"/>
          <p:cNvSpPr txBox="1"/>
          <p:nvPr/>
        </p:nvSpPr>
        <p:spPr>
          <a:xfrm>
            <a:off x="590815" y="5131196"/>
            <a:ext cx="4677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勤務データのファイル作成</a:t>
            </a:r>
            <a:endParaRPr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marL="342900" indent="-342900" algn="l">
              <a:buFontTx/>
              <a:buChar char="-"/>
            </a:pPr>
            <a:r>
              <a:rPr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勤務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ファイル送信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algn="l"/>
            <a:r>
              <a:rPr lang="ja-JP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　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iPhone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メーラーで</a:t>
            </a:r>
            <a:r>
              <a:rPr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849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52400" y="2698143"/>
            <a:ext cx="4216400" cy="3795790"/>
          </a:xfrm>
          <a:prstGeom prst="rect">
            <a:avLst/>
          </a:prstGeom>
          <a:solidFill>
            <a:schemeClr val="bg1"/>
          </a:solidFill>
          <a:ln w="9525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zh-CN" altLang="en-US" sz="180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0" y="218209"/>
            <a:ext cx="2795357" cy="543739"/>
          </a:xfrm>
        </p:spPr>
        <p:txBody>
          <a:bodyPr/>
          <a:lstStyle/>
          <a:p>
            <a:r>
              <a:rPr lang="en-US" altLang="ja-JP" sz="3200" dirty="0" smtClean="0">
                <a:latin typeface="+mn-lt"/>
              </a:rPr>
              <a:t>2. </a:t>
            </a:r>
            <a:r>
              <a:rPr lang="ja-JP" altLang="en-US" sz="3200" dirty="0" smtClean="0">
                <a:latin typeface="+mn-lt"/>
              </a:rPr>
              <a:t>経験したこと</a:t>
            </a:r>
            <a:endParaRPr kumimoji="1" lang="ja-JP" altLang="en-US" sz="3200" dirty="0">
              <a:latin typeface="+mn-lt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195803" y="868230"/>
            <a:ext cx="2236510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altLang="ja-JP" sz="2400" b="1" smtClean="0">
                <a:solidFill>
                  <a:schemeClr val="tx1"/>
                </a:solidFill>
                <a:latin typeface="+mj-lt"/>
                <a:ea typeface="ＭＳ Ｐゴシック" pitchFamily="50" charset="-128"/>
                <a:cs typeface="Arial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ja-JP" sz="2800" u="sng" dirty="0">
                <a:solidFill>
                  <a:srgbClr val="FF0000"/>
                </a:solidFill>
                <a:latin typeface="+mn-lt"/>
              </a:rPr>
              <a:t>WordDigger</a:t>
            </a:r>
          </a:p>
        </p:txBody>
      </p:sp>
      <p:sp>
        <p:nvSpPr>
          <p:cNvPr id="7" name="テキスト ボックス 3"/>
          <p:cNvSpPr txBox="1"/>
          <p:nvPr/>
        </p:nvSpPr>
        <p:spPr>
          <a:xfrm>
            <a:off x="165631" y="3157776"/>
            <a:ext cx="4677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ja-JP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サーバーサイト開発環境構築</a:t>
            </a:r>
            <a:endParaRPr lang="en-US" altLang="ja-JP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テキスト ボックス 3"/>
          <p:cNvSpPr txBox="1"/>
          <p:nvPr/>
        </p:nvSpPr>
        <p:spPr>
          <a:xfrm>
            <a:off x="106363" y="4447649"/>
            <a:ext cx="4677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ja-JP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アプリのマスターデータ作成</a:t>
            </a:r>
            <a:endParaRPr lang="en-US" altLang="ja-JP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テキスト ボックス 3"/>
          <p:cNvSpPr txBox="1"/>
          <p:nvPr/>
        </p:nvSpPr>
        <p:spPr>
          <a:xfrm>
            <a:off x="525921" y="4823361"/>
            <a:ext cx="36189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r>
              <a:rPr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エントリーワードリスト</a:t>
            </a:r>
            <a:r>
              <a:rPr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。</a:t>
            </a:r>
            <a:endParaRPr lang="en-US" altLang="ja-JP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algn="l"/>
            <a:r>
              <a:rPr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単語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情報</a:t>
            </a:r>
            <a:r>
              <a:rPr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。</a:t>
            </a:r>
            <a:endParaRPr lang="en-US" altLang="ja-JP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テキスト ボックス 3"/>
          <p:cNvSpPr txBox="1"/>
          <p:nvPr/>
        </p:nvSpPr>
        <p:spPr>
          <a:xfrm>
            <a:off x="1397001" y="2780107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200" u="sng" dirty="0" smtClean="0">
                <a:solidFill>
                  <a:srgbClr val="3333CC"/>
                </a:solidFill>
              </a:rPr>
              <a:t>スプリント</a:t>
            </a:r>
            <a:r>
              <a:rPr lang="ja-JP" altLang="en-US" sz="2200" u="sng" dirty="0" smtClean="0">
                <a:solidFill>
                  <a:srgbClr val="3333CC"/>
                </a:solidFill>
              </a:rPr>
              <a:t>５</a:t>
            </a:r>
            <a:endParaRPr lang="en-US" altLang="ja-JP" sz="2200" u="sng" dirty="0" smtClean="0">
              <a:solidFill>
                <a:srgbClr val="3333CC"/>
              </a:solidFill>
            </a:endParaRPr>
          </a:p>
          <a:p>
            <a:pPr algn="l"/>
            <a:endParaRPr lang="en-US" altLang="ja-JP" sz="2200" u="sng" dirty="0">
              <a:solidFill>
                <a:srgbClr val="3333CC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580466" y="2698143"/>
            <a:ext cx="4216400" cy="3795790"/>
          </a:xfrm>
          <a:prstGeom prst="rect">
            <a:avLst/>
          </a:prstGeom>
          <a:solidFill>
            <a:schemeClr val="bg1"/>
          </a:solidFill>
          <a:ln w="9525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zh-CN" altLang="en-US" sz="180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5" name="テキスト ボックス 3"/>
          <p:cNvSpPr txBox="1"/>
          <p:nvPr/>
        </p:nvSpPr>
        <p:spPr>
          <a:xfrm>
            <a:off x="5730875" y="2778531"/>
            <a:ext cx="1777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200" u="sng" dirty="0" smtClean="0">
                <a:solidFill>
                  <a:srgbClr val="3333CC"/>
                </a:solidFill>
                <a:latin typeface="+mn-lt"/>
                <a:ea typeface="+mn-ea"/>
              </a:rPr>
              <a:t>スプリント６</a:t>
            </a:r>
            <a:endParaRPr lang="en-US" altLang="ja-JP" sz="2200" u="sng" dirty="0" smtClean="0">
              <a:solidFill>
                <a:srgbClr val="3333CC"/>
              </a:solidFill>
              <a:latin typeface="+mn-lt"/>
              <a:ea typeface="+mn-ea"/>
            </a:endParaRPr>
          </a:p>
        </p:txBody>
      </p:sp>
      <p:sp>
        <p:nvSpPr>
          <p:cNvPr id="16" name="テキスト ボックス 3"/>
          <p:cNvSpPr txBox="1"/>
          <p:nvPr/>
        </p:nvSpPr>
        <p:spPr>
          <a:xfrm>
            <a:off x="4619097" y="3414589"/>
            <a:ext cx="41523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 algn="l">
              <a:buFont typeface="Arial"/>
              <a:buChar char="•"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 smtClean="0"/>
              <a:t>パフォーマンスアップ</a:t>
            </a:r>
            <a:endParaRPr lang="en-US" altLang="ja-JP" dirty="0" smtClean="0"/>
          </a:p>
          <a:p>
            <a:pPr marL="0" indent="0">
              <a:buNone/>
            </a:pPr>
            <a:r>
              <a:rPr lang="zh-CN" altLang="en-US" sz="1400" dirty="0"/>
              <a:t>「単語情報生成」機能の速度を</a:t>
            </a:r>
            <a:r>
              <a:rPr lang="en-US" altLang="zh-CN" sz="1400" b="1" dirty="0">
                <a:solidFill>
                  <a:srgbClr val="FF0000"/>
                </a:solidFill>
              </a:rPr>
              <a:t>52</a:t>
            </a:r>
            <a:r>
              <a:rPr lang="zh-CN" altLang="en-US" sz="1400" b="1" dirty="0">
                <a:solidFill>
                  <a:srgbClr val="FF0000"/>
                </a:solidFill>
              </a:rPr>
              <a:t>％</a:t>
            </a:r>
            <a:r>
              <a:rPr lang="zh-CN" altLang="en-US" sz="1400" dirty="0"/>
              <a:t>向上させる</a:t>
            </a:r>
            <a:r>
              <a:rPr lang="zh-CN" altLang="en-US" sz="1400" dirty="0" smtClean="0"/>
              <a:t>。</a:t>
            </a:r>
            <a:endParaRPr lang="en-US" altLang="zh-CN" sz="1400" dirty="0"/>
          </a:p>
          <a:p>
            <a:pPr>
              <a:buFontTx/>
              <a:buChar char="-"/>
            </a:pPr>
            <a:r>
              <a:rPr lang="ja-JP" altLang="en-US" sz="1400" dirty="0">
                <a:solidFill>
                  <a:schemeClr val="tx1"/>
                </a:solidFill>
              </a:rPr>
              <a:t>総単語数は</a:t>
            </a:r>
            <a:r>
              <a:rPr lang="en-US" altLang="ja-JP" sz="1400" dirty="0">
                <a:solidFill>
                  <a:schemeClr val="tx1"/>
                </a:solidFill>
              </a:rPr>
              <a:t>14,7000</a:t>
            </a:r>
            <a:r>
              <a:rPr lang="ja-JP" altLang="en-US" sz="1400" dirty="0" smtClean="0">
                <a:solidFill>
                  <a:schemeClr val="tx1"/>
                </a:solidFill>
              </a:rPr>
              <a:t>です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zh-CN" altLang="en-US" sz="1400" dirty="0">
                <a:solidFill>
                  <a:schemeClr val="tx1"/>
                </a:solidFill>
              </a:rPr>
              <a:t>速度を生成する：</a:t>
            </a:r>
            <a:r>
              <a:rPr lang="en-US" altLang="zh-CN" sz="1400" b="1" dirty="0">
                <a:solidFill>
                  <a:srgbClr val="FF0000"/>
                </a:solidFill>
              </a:rPr>
              <a:t>35</a:t>
            </a:r>
            <a:r>
              <a:rPr lang="zh-CN" altLang="en-US" sz="1400" b="1" dirty="0">
                <a:solidFill>
                  <a:srgbClr val="FF0000"/>
                </a:solidFill>
              </a:rPr>
              <a:t>時間</a:t>
            </a:r>
            <a:r>
              <a:rPr lang="en-US" altLang="zh-CN" sz="1400" dirty="0">
                <a:solidFill>
                  <a:schemeClr val="tx1"/>
                </a:solidFill>
              </a:rPr>
              <a:t>→</a:t>
            </a:r>
            <a:r>
              <a:rPr lang="en-US" altLang="zh-CN" sz="1400" b="1" dirty="0">
                <a:solidFill>
                  <a:srgbClr val="FF0000"/>
                </a:solidFill>
              </a:rPr>
              <a:t>17</a:t>
            </a:r>
            <a:r>
              <a:rPr lang="zh-CN" altLang="en-US" sz="1400" b="1" dirty="0">
                <a:solidFill>
                  <a:srgbClr val="FF0000"/>
                </a:solidFill>
              </a:rPr>
              <a:t>時間</a:t>
            </a:r>
            <a:endParaRPr lang="en-US" altLang="ja-JP" sz="1400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3"/>
          <p:cNvSpPr txBox="1"/>
          <p:nvPr/>
        </p:nvSpPr>
        <p:spPr>
          <a:xfrm>
            <a:off x="4627564" y="4972458"/>
            <a:ext cx="4169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iPhone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に 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"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単語情報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"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を表示する。</a:t>
            </a:r>
            <a:endParaRPr lang="en-US" altLang="ja-JP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22" name="Picture 2" descr="word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31" y="5416150"/>
            <a:ext cx="285750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 bwMode="auto">
          <a:xfrm>
            <a:off x="2335405" y="1418067"/>
            <a:ext cx="4216400" cy="1092200"/>
          </a:xfrm>
          <a:prstGeom prst="rect">
            <a:avLst/>
          </a:prstGeom>
          <a:solidFill>
            <a:schemeClr val="bg1"/>
          </a:solidFill>
          <a:ln w="9525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zh-CN" altLang="en-US" sz="180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5" name="テキスト ボックス 3"/>
          <p:cNvSpPr txBox="1"/>
          <p:nvPr/>
        </p:nvSpPr>
        <p:spPr>
          <a:xfrm>
            <a:off x="3651250" y="1420588"/>
            <a:ext cx="1746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200" u="sng" dirty="0" smtClean="0">
                <a:solidFill>
                  <a:srgbClr val="3333CC"/>
                </a:solidFill>
                <a:latin typeface="+mn-lt"/>
                <a:ea typeface="+mn-ea"/>
              </a:rPr>
              <a:t>スプリント４</a:t>
            </a:r>
            <a:endParaRPr lang="en-US" altLang="ja-JP" sz="2200" u="sng" dirty="0" smtClean="0">
              <a:solidFill>
                <a:srgbClr val="3333CC"/>
              </a:solidFill>
              <a:latin typeface="+mn-lt"/>
              <a:ea typeface="+mn-ea"/>
            </a:endParaRPr>
          </a:p>
        </p:txBody>
      </p:sp>
      <p:sp>
        <p:nvSpPr>
          <p:cNvPr id="26" name="テキスト ボックス 3"/>
          <p:cNvSpPr txBox="1"/>
          <p:nvPr/>
        </p:nvSpPr>
        <p:spPr>
          <a:xfrm>
            <a:off x="2428611" y="1843922"/>
            <a:ext cx="4677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ja-JP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要件分析</a:t>
            </a:r>
            <a:endParaRPr lang="en-US" altLang="ja-JP" sz="2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31" y="3515626"/>
            <a:ext cx="1293569" cy="792425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66" y="3567106"/>
            <a:ext cx="2209283" cy="60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9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タイトル 11"/>
          <p:cNvSpPr>
            <a:spLocks noGrp="1"/>
          </p:cNvSpPr>
          <p:nvPr>
            <p:ph type="title"/>
          </p:nvPr>
        </p:nvSpPr>
        <p:spPr>
          <a:xfrm>
            <a:off x="121142" y="187433"/>
            <a:ext cx="800219" cy="430887"/>
          </a:xfrm>
        </p:spPr>
        <p:txBody>
          <a:bodyPr/>
          <a:lstStyle/>
          <a:p>
            <a:r>
              <a:rPr lang="ja-JP" altLang="en-US" dirty="0"/>
              <a:t>目次</a:t>
            </a:r>
            <a:endParaRPr lang="ja-JP" altLang="en-US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EE0AF-9E8B-44E5-ABA7-D57A883E94BD}" type="slidenum">
              <a:rPr lang="en-US" altLang="ja-JP" smtClean="0"/>
              <a:pPr/>
              <a:t>7</a:t>
            </a:fld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96213" y="1107583"/>
            <a:ext cx="71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 b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en-US" altLang="ja-JP" dirty="0"/>
              <a:t>1.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2482" y="1107583"/>
            <a:ext cx="568468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>
              <a:defRPr sz="3200" b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プロジェクト概要</a:t>
            </a:r>
            <a:endParaRPr lang="zh-CN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6213" y="1827444"/>
            <a:ext cx="71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 b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en-US" altLang="ja-JP" dirty="0"/>
              <a:t>2.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02483" y="1827444"/>
            <a:ext cx="568468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>
              <a:defRPr sz="3200" b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経験したこと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96213" y="2547305"/>
            <a:ext cx="71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>
                <a:solidFill>
                  <a:srgbClr val="000000"/>
                </a:solidFill>
                <a:latin typeface="+mn-lt"/>
                <a:ea typeface="+mn-ea"/>
              </a:rPr>
              <a:t>3</a:t>
            </a:r>
            <a:r>
              <a:rPr kumimoji="1" lang="en-US" altLang="ja-JP" sz="3200" b="1" dirty="0" smtClean="0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kumimoji="1" lang="ja-JP" altLang="en-US" sz="3200" b="1" dirty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02483" y="2547305"/>
            <a:ext cx="5684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200" b="1" dirty="0" smtClean="0">
                <a:solidFill>
                  <a:srgbClr val="000000"/>
                </a:solidFill>
                <a:latin typeface="+mn-lt"/>
                <a:ea typeface="+mn-ea"/>
              </a:rPr>
              <a:t>身につけたこと</a:t>
            </a:r>
            <a:endParaRPr kumimoji="1" lang="ja-JP" altLang="en-US" sz="3200" b="1" dirty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6213" y="3179911"/>
            <a:ext cx="71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rPr>
              <a:t>4</a:t>
            </a:r>
            <a:r>
              <a:rPr kumimoji="1" lang="en-US" altLang="ja-JP" sz="3200" b="1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rPr>
              <a:t>.</a:t>
            </a:r>
            <a:endParaRPr kumimoji="1" lang="ja-JP" altLang="en-US" sz="3200" b="1" dirty="0" smtClean="0">
              <a:solidFill>
                <a:schemeClr val="bg1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02483" y="3179911"/>
            <a:ext cx="72945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自分の課題</a:t>
            </a:r>
          </a:p>
        </p:txBody>
      </p:sp>
      <p:sp>
        <p:nvSpPr>
          <p:cNvPr id="14" name="テキスト ボックス 11"/>
          <p:cNvSpPr txBox="1"/>
          <p:nvPr/>
        </p:nvSpPr>
        <p:spPr>
          <a:xfrm>
            <a:off x="283813" y="3884926"/>
            <a:ext cx="712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rPr>
              <a:t>5.</a:t>
            </a:r>
            <a:endParaRPr kumimoji="1" lang="ja-JP" altLang="en-US" sz="3200" b="1" dirty="0" smtClean="0">
              <a:solidFill>
                <a:schemeClr val="bg1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テキスト ボックス 12"/>
          <p:cNvSpPr txBox="1"/>
          <p:nvPr/>
        </p:nvSpPr>
        <p:spPr>
          <a:xfrm>
            <a:off x="1090083" y="3855841"/>
            <a:ext cx="72945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次のプロジェクトで提案できること</a:t>
            </a:r>
          </a:p>
        </p:txBody>
      </p:sp>
    </p:spTree>
    <p:extLst>
      <p:ext uri="{BB962C8B-B14F-4D97-AF65-F5344CB8AC3E}">
        <p14:creationId xmlns:p14="http://schemas.microsoft.com/office/powerpoint/2010/main" val="822272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0" y="218209"/>
            <a:ext cx="3236182" cy="543739"/>
          </a:xfrm>
        </p:spPr>
        <p:txBody>
          <a:bodyPr/>
          <a:lstStyle/>
          <a:p>
            <a:r>
              <a:rPr lang="en-US" altLang="ja-JP" sz="3200" dirty="0" smtClean="0">
                <a:latin typeface="+mn-lt"/>
              </a:rPr>
              <a:t>3. </a:t>
            </a:r>
            <a:r>
              <a:rPr lang="ja-JP" altLang="en-US" sz="3200" dirty="0" smtClean="0">
                <a:solidFill>
                  <a:srgbClr val="000000"/>
                </a:solidFill>
              </a:rPr>
              <a:t>身</a:t>
            </a:r>
            <a:r>
              <a:rPr lang="ja-JP" altLang="en-US" sz="3200" dirty="0">
                <a:solidFill>
                  <a:srgbClr val="000000"/>
                </a:solidFill>
              </a:rPr>
              <a:t>につけた</a:t>
            </a:r>
            <a:r>
              <a:rPr lang="ja-JP" altLang="en-US" sz="3200" dirty="0" smtClean="0">
                <a:solidFill>
                  <a:srgbClr val="000000"/>
                </a:solidFill>
              </a:rPr>
              <a:t>こと</a:t>
            </a:r>
            <a:endParaRPr kumimoji="1" lang="ja-JP" altLang="en-US" sz="3200" dirty="0">
              <a:latin typeface="+mn-lt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526614" y="3360332"/>
            <a:ext cx="1301959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altLang="ja-JP" sz="2400" b="1" smtClean="0">
                <a:solidFill>
                  <a:schemeClr val="tx1"/>
                </a:solidFill>
                <a:latin typeface="+mj-lt"/>
                <a:ea typeface="ＭＳ Ｐゴシック" pitchFamily="50" charset="-128"/>
                <a:cs typeface="Arial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ja-JP" sz="2800" u="sng" dirty="0" smtClean="0">
                <a:solidFill>
                  <a:schemeClr val="accent1"/>
                </a:solidFill>
                <a:latin typeface="+mn-lt"/>
              </a:rPr>
              <a:t>Scrum</a:t>
            </a:r>
            <a:endParaRPr lang="ja-JP" altLang="en-US" sz="2800" u="sng" dirty="0">
              <a:solidFill>
                <a:schemeClr val="accent1"/>
              </a:solidFill>
              <a:latin typeface="+mn-lt"/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352728" y="4672806"/>
            <a:ext cx="5311299" cy="1834547"/>
            <a:chOff x="1267693" y="2193294"/>
            <a:chExt cx="5974763" cy="2139715"/>
          </a:xfrm>
        </p:grpSpPr>
        <p:cxnSp>
          <p:nvCxnSpPr>
            <p:cNvPr id="29" name="直線矢印コネクタ 28"/>
            <p:cNvCxnSpPr/>
            <p:nvPr/>
          </p:nvCxnSpPr>
          <p:spPr bwMode="auto">
            <a:xfrm flipH="1">
              <a:off x="1267693" y="2219468"/>
              <a:ext cx="1690" cy="1788327"/>
            </a:xfrm>
            <a:prstGeom prst="straightConnector1">
              <a:avLst/>
            </a:prstGeom>
            <a:noFill/>
            <a:ln w="22225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線矢印コネクタ 31"/>
            <p:cNvCxnSpPr/>
            <p:nvPr/>
          </p:nvCxnSpPr>
          <p:spPr bwMode="auto">
            <a:xfrm flipH="1">
              <a:off x="2253985" y="2193294"/>
              <a:ext cx="764381" cy="2139715"/>
            </a:xfrm>
            <a:prstGeom prst="straightConnector1">
              <a:avLst/>
            </a:prstGeom>
            <a:noFill/>
            <a:ln w="22225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線矢印コネクタ 34"/>
            <p:cNvCxnSpPr/>
            <p:nvPr/>
          </p:nvCxnSpPr>
          <p:spPr bwMode="auto">
            <a:xfrm>
              <a:off x="6961001" y="2193294"/>
              <a:ext cx="281455" cy="1911115"/>
            </a:xfrm>
            <a:prstGeom prst="straightConnector1">
              <a:avLst/>
            </a:prstGeom>
            <a:noFill/>
            <a:ln w="22225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1" name="正方形/長方形 40"/>
          <p:cNvSpPr/>
          <p:nvPr/>
        </p:nvSpPr>
        <p:spPr bwMode="auto">
          <a:xfrm>
            <a:off x="4607572" y="5565559"/>
            <a:ext cx="983515" cy="31952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5" name="円/楕円 74"/>
          <p:cNvSpPr/>
          <p:nvPr/>
        </p:nvSpPr>
        <p:spPr bwMode="auto">
          <a:xfrm>
            <a:off x="1377071" y="1507619"/>
            <a:ext cx="1640655" cy="1500503"/>
          </a:xfrm>
          <a:prstGeom prst="ellipse">
            <a:avLst/>
          </a:prstGeom>
          <a:solidFill>
            <a:schemeClr val="tx2">
              <a:lumMod val="20000"/>
              <a:lumOff val="80000"/>
              <a:alpha val="6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ja-JP" altLang="en-US" sz="2800" b="1" dirty="0" smtClean="0">
                <a:solidFill>
                  <a:srgbClr val="FFFF00"/>
                </a:solidFill>
                <a:latin typeface="+mn-lt"/>
                <a:ea typeface="+mn-ea"/>
              </a:rPr>
              <a:t>適用範囲</a:t>
            </a:r>
            <a:endParaRPr kumimoji="1" lang="ja-JP" altLang="en-US" sz="2800" b="1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76" name="円/楕円 75"/>
          <p:cNvSpPr/>
          <p:nvPr/>
        </p:nvSpPr>
        <p:spPr bwMode="auto">
          <a:xfrm>
            <a:off x="3578994" y="1470717"/>
            <a:ext cx="1640655" cy="1500503"/>
          </a:xfrm>
          <a:prstGeom prst="ellipse">
            <a:avLst/>
          </a:prstGeom>
          <a:solidFill>
            <a:schemeClr val="tx2">
              <a:lumMod val="20000"/>
              <a:lumOff val="80000"/>
              <a:alpha val="6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ja-JP" altLang="en-US" sz="3200" b="1" dirty="0" smtClean="0">
                <a:solidFill>
                  <a:srgbClr val="FF00FF"/>
                </a:solidFill>
                <a:latin typeface="+mn-lt"/>
                <a:ea typeface="+mn-ea"/>
              </a:rPr>
              <a:t>メリット</a:t>
            </a:r>
            <a:endParaRPr kumimoji="1" lang="ja-JP" altLang="en-US" sz="3200" b="1" dirty="0" smtClean="0">
              <a:solidFill>
                <a:srgbClr val="FF00FF"/>
              </a:solidFill>
              <a:latin typeface="+mn-lt"/>
              <a:ea typeface="+mn-ea"/>
            </a:endParaRPr>
          </a:p>
        </p:txBody>
      </p:sp>
      <p:sp>
        <p:nvSpPr>
          <p:cNvPr id="77" name="円/楕円 76"/>
          <p:cNvSpPr/>
          <p:nvPr/>
        </p:nvSpPr>
        <p:spPr bwMode="auto">
          <a:xfrm>
            <a:off x="5780917" y="1562903"/>
            <a:ext cx="1640655" cy="1500503"/>
          </a:xfrm>
          <a:prstGeom prst="ellipse">
            <a:avLst/>
          </a:prstGeom>
          <a:solidFill>
            <a:schemeClr val="tx2">
              <a:lumMod val="20000"/>
              <a:lumOff val="80000"/>
              <a:alpha val="6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ja-JP" altLang="en-US" sz="2800" b="1" dirty="0" smtClean="0">
                <a:solidFill>
                  <a:srgbClr val="FF0026"/>
                </a:solidFill>
                <a:latin typeface="+mn-lt"/>
                <a:ea typeface="+mn-ea"/>
              </a:rPr>
              <a:t>導入方法</a:t>
            </a:r>
            <a:endParaRPr kumimoji="1" lang="ja-JP" altLang="en-US" sz="2800" b="1" dirty="0" smtClean="0">
              <a:solidFill>
                <a:srgbClr val="FF0026"/>
              </a:solidFill>
              <a:latin typeface="+mn-lt"/>
              <a:ea typeface="+mn-ea"/>
            </a:endParaRPr>
          </a:p>
        </p:txBody>
      </p:sp>
      <p:sp>
        <p:nvSpPr>
          <p:cNvPr id="79" name="タイトル 2"/>
          <p:cNvSpPr txBox="1">
            <a:spLocks/>
          </p:cNvSpPr>
          <p:nvPr/>
        </p:nvSpPr>
        <p:spPr>
          <a:xfrm>
            <a:off x="128415" y="959362"/>
            <a:ext cx="3211135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altLang="ja-JP" sz="2400" b="1" smtClean="0">
                <a:solidFill>
                  <a:schemeClr val="tx1"/>
                </a:solidFill>
                <a:latin typeface="+mj-lt"/>
                <a:ea typeface="ＭＳ Ｐゴシック" pitchFamily="50" charset="-128"/>
                <a:cs typeface="Arial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2800" u="sng" dirty="0">
                <a:solidFill>
                  <a:srgbClr val="FF0000"/>
                </a:solidFill>
                <a:latin typeface="+mn-lt"/>
              </a:rPr>
              <a:t>アジャイル開発</a:t>
            </a:r>
            <a:r>
              <a:rPr lang="zh-CN" altLang="en-US" sz="2800" u="sng" dirty="0" smtClean="0">
                <a:solidFill>
                  <a:srgbClr val="FF0000"/>
                </a:solidFill>
                <a:latin typeface="+mn-lt"/>
              </a:rPr>
              <a:t>方法</a:t>
            </a:r>
            <a:endParaRPr lang="en-US" altLang="zh-CN" sz="2800" u="sng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4" name="山形 83"/>
          <p:cNvSpPr/>
          <p:nvPr/>
        </p:nvSpPr>
        <p:spPr bwMode="auto">
          <a:xfrm>
            <a:off x="526614" y="6087030"/>
            <a:ext cx="1803400" cy="389285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800" dirty="0" smtClean="0">
                <a:solidFill>
                  <a:schemeClr val="bg1"/>
                </a:solidFill>
                <a:latin typeface="+mn-lt"/>
                <a:ea typeface="+mn-ea"/>
              </a:rPr>
              <a:t>要件分析</a:t>
            </a:r>
            <a:endParaRPr kumimoji="1" lang="en-US" altLang="ja-JP" sz="1800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5" name="山形 84"/>
          <p:cNvSpPr/>
          <p:nvPr/>
        </p:nvSpPr>
        <p:spPr bwMode="auto">
          <a:xfrm>
            <a:off x="2560776" y="6087030"/>
            <a:ext cx="1195778" cy="389285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ja-JP" altLang="en-US" sz="1800" dirty="0" smtClean="0">
                <a:solidFill>
                  <a:schemeClr val="bg1"/>
                </a:solidFill>
                <a:latin typeface="+mn-lt"/>
                <a:ea typeface="+mn-ea"/>
              </a:rPr>
              <a:t>設計</a:t>
            </a:r>
            <a:endParaRPr lang="ja-JP" altLang="en-US" sz="18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6" name="山形 85"/>
          <p:cNvSpPr/>
          <p:nvPr/>
        </p:nvSpPr>
        <p:spPr bwMode="auto">
          <a:xfrm>
            <a:off x="4009683" y="6087030"/>
            <a:ext cx="1195778" cy="370299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ja-JP" altLang="en-US" sz="1800" dirty="0" smtClean="0">
                <a:solidFill>
                  <a:schemeClr val="bg1"/>
                </a:solidFill>
                <a:latin typeface="+mn-lt"/>
                <a:ea typeface="+mn-ea"/>
              </a:rPr>
              <a:t>実装</a:t>
            </a:r>
            <a:endParaRPr lang="ja-JP" altLang="en-US" sz="18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7" name="山形 86"/>
          <p:cNvSpPr/>
          <p:nvPr/>
        </p:nvSpPr>
        <p:spPr bwMode="auto">
          <a:xfrm>
            <a:off x="5458590" y="6068735"/>
            <a:ext cx="1195778" cy="389285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800" dirty="0" smtClean="0">
                <a:solidFill>
                  <a:schemeClr val="bg1"/>
                </a:solidFill>
                <a:latin typeface="+mn-lt"/>
                <a:ea typeface="+mn-ea"/>
              </a:rPr>
              <a:t>テスト</a:t>
            </a:r>
            <a:endParaRPr lang="ja-JP" altLang="en-US" sz="18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8" name="山形 87"/>
          <p:cNvSpPr/>
          <p:nvPr/>
        </p:nvSpPr>
        <p:spPr bwMode="auto">
          <a:xfrm>
            <a:off x="6823683" y="6060549"/>
            <a:ext cx="1195778" cy="389285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ja-JP" altLang="en-US" sz="1800" dirty="0" smtClean="0">
                <a:solidFill>
                  <a:schemeClr val="bg1"/>
                </a:solidFill>
                <a:latin typeface="+mn-lt"/>
                <a:ea typeface="+mn-ea"/>
              </a:rPr>
              <a:t>リリース</a:t>
            </a:r>
            <a:endParaRPr lang="ja-JP" altLang="en-US" sz="18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89" name="図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14" y="3181262"/>
            <a:ext cx="7244889" cy="307480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820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7_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8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  <a:latin typeface="+mn-lt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722</Words>
  <Application>Microsoft Macintosh PowerPoint</Application>
  <PresentationFormat>全屏显示(4:3)</PresentationFormat>
  <Paragraphs>204</Paragraphs>
  <Slides>17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7_標準デザイン</vt:lpstr>
      <vt:lpstr>グローバルモデルプロジェクト最終報告</vt:lpstr>
      <vt:lpstr>目次</vt:lpstr>
      <vt:lpstr>1. プロジェクト概要</vt:lpstr>
      <vt:lpstr>1. プロジェクト概要</vt:lpstr>
      <vt:lpstr>目次</vt:lpstr>
      <vt:lpstr>2. 経験したこと</vt:lpstr>
      <vt:lpstr>2. 経験したこと</vt:lpstr>
      <vt:lpstr>目次</vt:lpstr>
      <vt:lpstr>3. 身につけたこと</vt:lpstr>
      <vt:lpstr>3. 身につけたこと</vt:lpstr>
      <vt:lpstr>3. 身につけたこと</vt:lpstr>
      <vt:lpstr>目次</vt:lpstr>
      <vt:lpstr>4. 自分の課題</vt:lpstr>
      <vt:lpstr>4. 自分の課題</vt:lpstr>
      <vt:lpstr>目次</vt:lpstr>
      <vt:lpstr>5.次のプロジェクトで提案できること</vt:lpstr>
      <vt:lpstr>5.次のプロジェクトで提案できること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96</cp:revision>
  <dcterms:created xsi:type="dcterms:W3CDTF">2004-05-26T10:25:15Z</dcterms:created>
  <dcterms:modified xsi:type="dcterms:W3CDTF">2017-03-26T13:20:42Z</dcterms:modified>
</cp:coreProperties>
</file>