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308" r:id="rId2"/>
    <p:sldId id="257" r:id="rId3"/>
    <p:sldId id="313" r:id="rId4"/>
    <p:sldId id="322" r:id="rId5"/>
    <p:sldId id="314" r:id="rId6"/>
    <p:sldId id="320" r:id="rId7"/>
    <p:sldId id="315" r:id="rId8"/>
    <p:sldId id="316" r:id="rId9"/>
    <p:sldId id="317" r:id="rId10"/>
    <p:sldId id="318" r:id="rId11"/>
    <p:sldId id="321" r:id="rId12"/>
    <p:sldId id="319" r:id="rId13"/>
    <p:sldId id="309" r:id="rId14"/>
  </p:sldIdLst>
  <p:sldSz cx="10801350" cy="7200900"/>
  <p:notesSz cx="6858000" cy="9144000"/>
  <p:embeddedFontLst>
    <p:embeddedFont>
      <p:font typeface="微软雅黑" panose="020B0503020204020204" pitchFamily="34" charset="-122"/>
      <p:regular r:id="rId16"/>
      <p:bold r:id="rId17"/>
    </p:embeddedFont>
    <p:embeddedFont>
      <p:font typeface="Calibri" panose="020B0604020202020204" charset="0"/>
      <p:regular r:id="rId18"/>
      <p:bold r:id="rId19"/>
      <p:italic r:id="rId20"/>
      <p:boldItalic r:id="rId21"/>
    </p:embeddedFont>
    <p:embeddedFont>
      <p:font typeface="Impact" panose="020B0806030902050204" pitchFamily="34" charset="0"/>
      <p:regular r:id="rId22"/>
    </p:embeddedFont>
  </p:embeddedFontLst>
  <p:defaultTextStyle>
    <a:defPPr>
      <a:defRPr lang="zh-CN"/>
    </a:defPPr>
    <a:lvl1pPr algn="l" defTabSz="102870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514350" indent="-57150" algn="l" defTabSz="102870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028700" indent="-114300" algn="l" defTabSz="102870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543050" indent="-171450" algn="l" defTabSz="102870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057400" indent="-228600" algn="l" defTabSz="102870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B0F0"/>
    <a:srgbClr val="0D0D0D"/>
    <a:srgbClr val="FF6699"/>
    <a:srgbClr val="BFBFB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95203" autoAdjust="0"/>
  </p:normalViewPr>
  <p:slideViewPr>
    <p:cSldViewPr>
      <p:cViewPr varScale="1">
        <p:scale>
          <a:sx n="83" d="100"/>
          <a:sy n="83" d="100"/>
        </p:scale>
        <p:origin x="564" y="54"/>
      </p:cViewPr>
      <p:guideLst>
        <p:guide orient="horz" pos="2268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2166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324C083-3218-4C8D-B586-7C1EC0399168}" type="datetimeFigureOut">
              <a:rPr lang="zh-CN" altLang="en-US"/>
              <a:pPr>
                <a:defRPr/>
              </a:pPr>
              <a:t>2016/1/18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4EF6F87-FBE5-4057-8A0F-E14E9FCBF5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683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2870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39408AF-377F-4F54-922D-FF2A98196521}" type="slidenum">
              <a:rPr lang="zh-CN" altLang="en-US" sz="1200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67574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0101" y="2236947"/>
            <a:ext cx="9181148" cy="15435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0203" y="4080510"/>
            <a:ext cx="7560945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53E2A-17AE-49E4-86A1-9D7E9F22589F}" type="datetimeFigureOut">
              <a:rPr lang="zh-CN" altLang="en-US"/>
              <a:pPr>
                <a:defRPr/>
              </a:pPr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16EF7-DF03-46F8-AF7E-E8D83DE783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2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B63B6-E7AF-4720-AA1F-C7519BD04BFD}" type="datetimeFigureOut">
              <a:rPr lang="zh-CN" altLang="en-US"/>
              <a:pPr>
                <a:defRPr/>
              </a:pPr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A13F7-C804-41B2-B986-BA8CBA997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64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0979" y="288371"/>
            <a:ext cx="2430304" cy="61441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0067" y="288371"/>
            <a:ext cx="7110889" cy="61441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23785-225D-4BC5-A5F8-73A5A97AA613}" type="datetimeFigureOut">
              <a:rPr lang="zh-CN" altLang="en-US"/>
              <a:pPr>
                <a:defRPr/>
              </a:pPr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DC835-BED5-45FE-A921-A8F859FE43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58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DB1BA-368D-40A0-8A4F-7C9CB1C49A6A}" type="datetimeFigureOut">
              <a:rPr lang="zh-CN" altLang="en-US"/>
              <a:pPr>
                <a:defRPr/>
              </a:pPr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481D1-FBB7-47A6-9DA0-B2DC666E37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1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2" y="4627245"/>
            <a:ext cx="9181148" cy="1430179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2" y="3052049"/>
            <a:ext cx="9181148" cy="157519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E69EB-232E-493A-B2C1-BCA744E44C2A}" type="datetimeFigureOut">
              <a:rPr lang="zh-CN" altLang="en-US"/>
              <a:pPr>
                <a:defRPr/>
              </a:pPr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C7048-4233-4A8B-91D8-1C8E8933F6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3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0068" y="1680211"/>
            <a:ext cx="4770596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90686" y="1680211"/>
            <a:ext cx="4770596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5C5A8-8101-4449-A649-EC374198AA0B}" type="datetimeFigureOut">
              <a:rPr lang="zh-CN" altLang="en-US"/>
              <a:pPr>
                <a:defRPr/>
              </a:pPr>
              <a:t>2016/1/18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C13C1-C66E-41D6-B9D3-F593EF9892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73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611869"/>
            <a:ext cx="4772472" cy="67175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283619"/>
            <a:ext cx="4772472" cy="414885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6" y="1611869"/>
            <a:ext cx="4774347" cy="67175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6" y="2283619"/>
            <a:ext cx="4774347" cy="414885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97D92-DFCD-4B2F-A8B3-3B0D17949452}" type="datetimeFigureOut">
              <a:rPr lang="zh-CN" altLang="en-US"/>
              <a:pPr>
                <a:defRPr/>
              </a:pPr>
              <a:t>2016/1/18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EEE86-97B8-402B-9EF3-A87D6B245C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0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9AF76-EEEA-4AFA-9840-DCA2523DFABB}" type="datetimeFigureOut">
              <a:rPr lang="zh-CN" altLang="en-US"/>
              <a:pPr>
                <a:defRPr/>
              </a:pPr>
              <a:t>2016/1/18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99A47-00F7-44E5-A0C7-05504ACC6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1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B3ED2-1CA3-4E9F-8D30-4667E01CB311}" type="datetimeFigureOut">
              <a:rPr lang="zh-CN" altLang="en-US"/>
              <a:pPr>
                <a:defRPr/>
              </a:pPr>
              <a:t>2016/1/18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DEA0E-23A9-456B-9717-115344457D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41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86702"/>
            <a:ext cx="3553570" cy="122015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8" y="286703"/>
            <a:ext cx="6038255" cy="6145769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506856"/>
            <a:ext cx="3553570" cy="4925616"/>
          </a:xfr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B1F90-4C88-422A-A61D-FC90A88E9876}" type="datetimeFigureOut">
              <a:rPr lang="zh-CN" altLang="en-US"/>
              <a:pPr>
                <a:defRPr/>
              </a:pPr>
              <a:t>2016/1/18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B52DF-36E1-408F-929F-3191F1B6DD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3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0" y="5040630"/>
            <a:ext cx="6480810" cy="59507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0" y="643414"/>
            <a:ext cx="6480810" cy="432054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0" y="5635705"/>
            <a:ext cx="6480810" cy="845105"/>
          </a:xfr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DDFE4-C900-41BD-A0B6-EFD3392DCDFA}" type="datetimeFigureOut">
              <a:rPr lang="zh-CN" altLang="en-US"/>
              <a:pPr>
                <a:defRPr/>
              </a:pPr>
              <a:t>2016/1/18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EB65B-B4A0-4069-8C78-ECEED58101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73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95300" y="450850"/>
            <a:ext cx="97202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95300" y="1373188"/>
            <a:ext cx="9720263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8D8A9BF-A47C-4E66-B8FA-D141E0AA60AE}" type="datetimeFigureOut">
              <a:rPr lang="zh-CN" altLang="en-US"/>
              <a:pPr>
                <a:defRPr/>
              </a:pPr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82CA37-9F09-4F24-9B2A-880D511BA3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840538"/>
            <a:ext cx="10801350" cy="95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32" name="TextBox 7"/>
          <p:cNvSpPr txBox="1">
            <a:spLocks noChangeArrowheads="1"/>
          </p:cNvSpPr>
          <p:nvPr userDrawn="1"/>
        </p:nvSpPr>
        <p:spPr bwMode="auto">
          <a:xfrm>
            <a:off x="8696325" y="6624638"/>
            <a:ext cx="747713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2700" smtClean="0">
                <a:solidFill>
                  <a:srgbClr val="00B0F0"/>
                </a:solidFill>
                <a:latin typeface="Impact" pitchFamily="34" charset="0"/>
              </a:rPr>
              <a:t>IMC</a:t>
            </a:r>
            <a:endParaRPr lang="zh-CN" altLang="en-US" sz="2700" smtClean="0">
              <a:solidFill>
                <a:srgbClr val="00B0F0"/>
              </a:solidFill>
              <a:latin typeface="Impac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1028700" rtl="0" eaLnBrk="0" fontAlgn="base" hangingPunct="0">
        <a:spcBef>
          <a:spcPct val="0"/>
        </a:spcBef>
        <a:spcAft>
          <a:spcPct val="0"/>
        </a:spcAft>
        <a:defRPr sz="2700" b="1" kern="1200">
          <a:solidFill>
            <a:srgbClr val="00B0F0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defTabSz="10287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2pPr>
      <a:lvl3pPr algn="l" defTabSz="10287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3pPr>
      <a:lvl4pPr algn="l" defTabSz="10287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4pPr>
      <a:lvl5pPr algn="l" defTabSz="10287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5pPr>
      <a:lvl6pPr marL="457200" algn="l" defTabSz="1028700" rtl="0" fontAlgn="base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6pPr>
      <a:lvl7pPr marL="914400" algn="l" defTabSz="1028700" rtl="0" fontAlgn="base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7pPr>
      <a:lvl8pPr marL="1371600" algn="l" defTabSz="1028700" rtl="0" fontAlgn="base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8pPr>
      <a:lvl9pPr marL="1828800" algn="l" defTabSz="1028700" rtl="0" fontAlgn="base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85763" indent="-385763" algn="l" defTabSz="1028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025" indent="-320675" algn="l" defTabSz="1028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4828" y="3015385"/>
            <a:ext cx="594425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</a:t>
            </a:r>
            <a:r>
              <a:rPr lang="zh-CN" alt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译原理扩展实验</a:t>
            </a:r>
            <a:endParaRPr lang="zh-CN" altLang="en-US" sz="5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50625" y="4185516"/>
            <a:ext cx="41484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dirty="0">
                <a:solidFill>
                  <a:schemeClr val="bg1">
                    <a:lumMod val="65000"/>
                  </a:schemeClr>
                </a:solidFill>
              </a:rPr>
              <a:t>基</a:t>
            </a: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</a:rPr>
              <a:t>础扩展</a:t>
            </a:r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—C1</a:t>
            </a: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</a:rPr>
              <a:t>更多特性的添加</a:t>
            </a:r>
            <a:endParaRPr lang="zh-CN" altLang="en-US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53" name="TextBox 7"/>
          <p:cNvSpPr txBox="1">
            <a:spLocks noChangeArrowheads="1"/>
          </p:cNvSpPr>
          <p:nvPr/>
        </p:nvSpPr>
        <p:spPr bwMode="auto">
          <a:xfrm>
            <a:off x="6525800" y="5184685"/>
            <a:ext cx="28280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00B0F0"/>
                </a:solidFill>
              </a:rPr>
              <a:t>姚凯</a:t>
            </a:r>
            <a:r>
              <a:rPr lang="zh-CN" altLang="en-US" sz="2800" dirty="0">
                <a:solidFill>
                  <a:srgbClr val="00B0F0"/>
                </a:solidFill>
              </a:rPr>
              <a:t> </a:t>
            </a:r>
            <a:r>
              <a:rPr lang="en-US" altLang="zh-CN" sz="2800" dirty="0" smtClean="0">
                <a:solidFill>
                  <a:srgbClr val="00B0F0"/>
                </a:solidFill>
              </a:rPr>
              <a:t>PB13206016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596030" y="6660790"/>
            <a:ext cx="945105" cy="4050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b="1" dirty="0" err="1">
                <a:solidFill>
                  <a:srgbClr val="00B0F0"/>
                </a:solidFill>
                <a:ea typeface="微软雅黑" panose="020B0503020204020204" pitchFamily="34" charset="-122"/>
              </a:rPr>
              <a:t>PToC</a:t>
            </a:r>
            <a:endParaRPr lang="zh-CN" altLang="en-US" sz="2700" b="1" dirty="0">
              <a:solidFill>
                <a:srgbClr val="00B0F0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5240" y="1350200"/>
            <a:ext cx="7695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示</a:t>
            </a:r>
            <a:r>
              <a:rPr lang="zh-CN" altLang="en-US" sz="2400" dirty="0" smtClean="0"/>
              <a:t>例程序：对一个结构体指针数组按不同</a:t>
            </a:r>
            <a:r>
              <a:rPr lang="en-US" altLang="zh-CN" sz="2400" dirty="0" smtClean="0"/>
              <a:t>compare</a:t>
            </a:r>
            <a:r>
              <a:rPr lang="zh-CN" altLang="en-US" sz="2400" dirty="0" smtClean="0"/>
              <a:t>函数进行排序</a:t>
            </a:r>
            <a:r>
              <a:rPr lang="en-US" altLang="zh-CN" sz="2400" dirty="0" smtClean="0"/>
              <a:t>	</a:t>
            </a:r>
            <a:endParaRPr lang="en-US" altLang="zh-CN" dirty="0" smtClean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990052" y="630120"/>
            <a:ext cx="7057087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实现的内容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33" y="2181197"/>
            <a:ext cx="7515910" cy="422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596030" y="6660790"/>
            <a:ext cx="945105" cy="4050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b="1" dirty="0" err="1">
                <a:solidFill>
                  <a:srgbClr val="00B0F0"/>
                </a:solidFill>
                <a:ea typeface="微软雅黑" panose="020B0503020204020204" pitchFamily="34" charset="-122"/>
              </a:rPr>
              <a:t>PToC</a:t>
            </a:r>
            <a:endParaRPr lang="zh-CN" altLang="en-US" sz="2700" b="1" dirty="0">
              <a:solidFill>
                <a:srgbClr val="00B0F0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5240" y="1350200"/>
            <a:ext cx="7695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示</a:t>
            </a:r>
            <a:r>
              <a:rPr lang="zh-CN" altLang="en-US" sz="2400" dirty="0" smtClean="0"/>
              <a:t>例程序：对一个结构体指针数组按不同</a:t>
            </a:r>
            <a:r>
              <a:rPr lang="en-US" altLang="zh-CN" sz="2400" dirty="0" smtClean="0"/>
              <a:t>compare</a:t>
            </a:r>
            <a:r>
              <a:rPr lang="zh-CN" altLang="en-US" sz="2400" dirty="0" smtClean="0"/>
              <a:t>函数进行排序</a:t>
            </a:r>
            <a:r>
              <a:rPr lang="en-US" altLang="zh-CN" sz="2400" dirty="0" smtClean="0"/>
              <a:t>	</a:t>
            </a:r>
            <a:endParaRPr lang="en-US" altLang="zh-CN" dirty="0" smtClean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990052" y="630120"/>
            <a:ext cx="7057087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实现的内容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490" y="1890260"/>
            <a:ext cx="3462193" cy="491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596030" y="6660790"/>
            <a:ext cx="945105" cy="4050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b="1" dirty="0" err="1">
                <a:solidFill>
                  <a:srgbClr val="00B0F0"/>
                </a:solidFill>
                <a:ea typeface="微软雅黑" panose="020B0503020204020204" pitchFamily="34" charset="-122"/>
              </a:rPr>
              <a:t>PToC</a:t>
            </a:r>
            <a:endParaRPr lang="zh-CN" altLang="en-US" sz="2700" b="1" dirty="0">
              <a:solidFill>
                <a:srgbClr val="00B0F0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5270" y="2655345"/>
            <a:ext cx="7695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、代码生成部分有待完善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、得到了锻炼，自己写一个简单编译器很有成就感</a:t>
            </a:r>
            <a:endParaRPr lang="en-US" altLang="zh-CN" dirty="0" smtClean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1035190" y="1260190"/>
            <a:ext cx="7057087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0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3"/>
          <p:cNvSpPr txBox="1">
            <a:spLocks noChangeArrowheads="1"/>
          </p:cNvSpPr>
          <p:nvPr/>
        </p:nvSpPr>
        <p:spPr bwMode="auto">
          <a:xfrm>
            <a:off x="3947493" y="2205295"/>
            <a:ext cx="29400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6600" b="1">
                <a:solidFill>
                  <a:srgbClr val="00B0F0"/>
                </a:solidFill>
                <a:cs typeface="Calibri" pitchFamily="34" charset="0"/>
              </a:rPr>
              <a:t>Thanks!</a:t>
            </a:r>
            <a:endParaRPr lang="zh-CN" altLang="en-US" sz="6600" b="1">
              <a:solidFill>
                <a:srgbClr val="00B0F0"/>
              </a:solidFill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00675" y="1125538"/>
            <a:ext cx="5400675" cy="49053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5" name="图片 2" descr="iblrak00648723.jpg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"/>
          <a:stretch>
            <a:fillRect/>
          </a:stretch>
        </p:blipFill>
        <p:spPr bwMode="auto">
          <a:xfrm>
            <a:off x="0" y="2079625"/>
            <a:ext cx="524192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5895730" y="2475325"/>
            <a:ext cx="3211956" cy="231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2870" tIns="51435" rIns="102870" bIns="5143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特性扩展说明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设计思路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实现的内容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755775" y="2684463"/>
            <a:ext cx="2970213" cy="1597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5400" dirty="0" smtClean="0"/>
              <a:t>目录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 </a:t>
            </a:r>
            <a:r>
              <a:rPr lang="en-US" altLang="zh-CN" b="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CONTENTS</a:t>
            </a:r>
            <a:endParaRPr lang="zh-CN" altLang="en-US" b="0" dirty="0">
              <a:solidFill>
                <a:schemeClr val="bg1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96030" y="6660790"/>
            <a:ext cx="945105" cy="4050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b="1" dirty="0" err="1" smtClean="0">
                <a:solidFill>
                  <a:srgbClr val="00B0F0"/>
                </a:solidFill>
                <a:ea typeface="微软雅黑" panose="020B0503020204020204" pitchFamily="34" charset="-122"/>
              </a:rPr>
              <a:t>PToC</a:t>
            </a:r>
            <a:endParaRPr lang="zh-CN" altLang="en-US" sz="2700" b="1" dirty="0">
              <a:solidFill>
                <a:srgbClr val="00B0F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596030" y="6660790"/>
            <a:ext cx="945105" cy="4050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b="1" dirty="0" err="1">
                <a:solidFill>
                  <a:srgbClr val="00B0F0"/>
                </a:solidFill>
                <a:ea typeface="微软雅黑" panose="020B0503020204020204" pitchFamily="34" charset="-122"/>
              </a:rPr>
              <a:t>PToC</a:t>
            </a:r>
            <a:endParaRPr lang="zh-CN" altLang="en-US" sz="2700" b="1" dirty="0">
              <a:solidFill>
                <a:srgbClr val="00B0F0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90052" y="630120"/>
            <a:ext cx="7057087" cy="5699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计划增加的特性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184" y="2295305"/>
            <a:ext cx="58506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浮点和字符</a:t>
            </a:r>
            <a:r>
              <a:rPr lang="zh-CN" altLang="en-US" sz="2800" dirty="0"/>
              <a:t>类型</a:t>
            </a:r>
            <a:r>
              <a:rPr lang="zh-CN" altLang="en-US" sz="2800" dirty="0" smtClean="0"/>
              <a:t>的支持</a:t>
            </a:r>
            <a:r>
              <a:rPr lang="en-US" altLang="zh-CN" sz="2800" dirty="0" smtClean="0"/>
              <a:t>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/>
              <a:t>多</a:t>
            </a:r>
            <a:r>
              <a:rPr lang="zh-CN" altLang="en-US" sz="2800" dirty="0" smtClean="0"/>
              <a:t>维数组和带参数返回值的函数</a:t>
            </a:r>
            <a:endParaRPr lang="en-US" altLang="zh-CN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结构体</a:t>
            </a:r>
            <a:endParaRPr lang="en-US" altLang="zh-CN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指针类型</a:t>
            </a:r>
            <a:endParaRPr lang="en-US" altLang="zh-CN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简单的类型检查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032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596030" y="6660790"/>
            <a:ext cx="945105" cy="4050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b="1" dirty="0" err="1">
                <a:solidFill>
                  <a:srgbClr val="00B0F0"/>
                </a:solidFill>
                <a:ea typeface="微软雅黑" panose="020B0503020204020204" pitchFamily="34" charset="-122"/>
              </a:rPr>
              <a:t>PToC</a:t>
            </a:r>
            <a:endParaRPr lang="zh-CN" altLang="en-US" sz="2700" b="1" dirty="0">
              <a:solidFill>
                <a:srgbClr val="00B0F0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90052" y="630120"/>
            <a:ext cx="7057087" cy="5699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计划增加的特性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184" y="2295305"/>
            <a:ext cx="58506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浮点和字符</a:t>
            </a:r>
            <a:r>
              <a:rPr lang="zh-CN" altLang="en-US" sz="2800" dirty="0"/>
              <a:t>类型</a:t>
            </a:r>
            <a:r>
              <a:rPr lang="zh-CN" altLang="en-US" sz="2800" dirty="0" smtClean="0"/>
              <a:t>的支持</a:t>
            </a:r>
            <a:r>
              <a:rPr lang="en-US" altLang="zh-CN" sz="2800" dirty="0" smtClean="0"/>
              <a:t>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/>
              <a:t>多</a:t>
            </a:r>
            <a:r>
              <a:rPr lang="zh-CN" altLang="en-US" sz="2800" dirty="0" smtClean="0"/>
              <a:t>维数组和带参数返回值的函数</a:t>
            </a:r>
            <a:endParaRPr lang="en-US" altLang="zh-CN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结构体</a:t>
            </a:r>
            <a:endParaRPr lang="en-US" altLang="zh-CN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指针类型</a:t>
            </a:r>
            <a:endParaRPr lang="en-US" altLang="zh-CN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简单的类型检查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438946" y="2295305"/>
            <a:ext cx="31053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完成</a:t>
            </a:r>
            <a:endParaRPr lang="en-US" altLang="zh-CN" sz="28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r>
              <a:rPr lang="zh-CN" altLang="en-US" sz="28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完</a:t>
            </a:r>
            <a:r>
              <a:rPr lang="zh-CN" altLang="en-US" sz="2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成</a:t>
            </a:r>
            <a:endParaRPr lang="en-US" altLang="zh-CN" sz="28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r>
              <a:rPr lang="zh-CN" altLang="en-US" sz="2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部分完成</a:t>
            </a:r>
            <a:endParaRPr lang="en-US" altLang="zh-CN" sz="28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r>
              <a:rPr lang="zh-CN" altLang="en-US" sz="28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部</a:t>
            </a:r>
            <a:r>
              <a:rPr lang="zh-CN" altLang="en-US" sz="2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分完成</a:t>
            </a:r>
            <a:endParaRPr lang="en-US" altLang="zh-CN" sz="28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r>
              <a:rPr lang="zh-CN" altLang="en-US" sz="28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完</a:t>
            </a:r>
            <a:r>
              <a:rPr lang="zh-CN" altLang="en-US" sz="2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成</a:t>
            </a:r>
            <a:endParaRPr lang="zh-CN" altLang="en-US" sz="28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116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596030" y="6660790"/>
            <a:ext cx="945105" cy="4050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b="1" dirty="0" err="1">
                <a:solidFill>
                  <a:srgbClr val="00B0F0"/>
                </a:solidFill>
                <a:ea typeface="微软雅黑" panose="020B0503020204020204" pitchFamily="34" charset="-122"/>
              </a:rPr>
              <a:t>PToC</a:t>
            </a:r>
            <a:endParaRPr lang="zh-CN" altLang="en-US" sz="2700" b="1" dirty="0">
              <a:solidFill>
                <a:srgbClr val="00B0F0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0235" y="1710240"/>
            <a:ext cx="648072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P7</a:t>
            </a:r>
            <a:r>
              <a:rPr lang="zh-CN" altLang="en-US" sz="2400" dirty="0" smtClean="0"/>
              <a:t>基础上代码结构的改动：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97155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Visitor</a:t>
            </a:r>
            <a:r>
              <a:rPr lang="zh-CN" altLang="en-US" sz="2400" dirty="0" smtClean="0"/>
              <a:t>模式。</a:t>
            </a:r>
            <a:r>
              <a:rPr lang="en-US" altLang="zh-CN" sz="2400" dirty="0" err="1" smtClean="0"/>
              <a:t>DumpDOT</a:t>
            </a:r>
            <a:r>
              <a:rPr lang="zh-CN" altLang="en-US" sz="2400" dirty="0" smtClean="0"/>
              <a:t>，类型检查，代码生成分别为三个</a:t>
            </a:r>
            <a:r>
              <a:rPr lang="en-US" altLang="zh-CN" sz="2400" dirty="0" smtClean="0"/>
              <a:t>Visitor</a:t>
            </a:r>
          </a:p>
          <a:p>
            <a:pPr lvl="1" indent="0"/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lvl="1" indent="0"/>
            <a:endParaRPr lang="en-US" altLang="zh-CN" sz="2400" dirty="0" smtClean="0"/>
          </a:p>
          <a:p>
            <a:pPr marL="97155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将有关类型的检查报错和提升从代码生成中抽离出来，成为独立的一趟扫描</a:t>
            </a:r>
            <a:endParaRPr lang="en-US" altLang="zh-CN" sz="2400" dirty="0" smtClean="0"/>
          </a:p>
          <a:p>
            <a:pPr marL="971550" lvl="1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990052" y="630120"/>
            <a:ext cx="7057087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设计思路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11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596030" y="6660790"/>
            <a:ext cx="945105" cy="4050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b="1" dirty="0" err="1">
                <a:solidFill>
                  <a:srgbClr val="00B0F0"/>
                </a:solidFill>
                <a:ea typeface="微软雅黑" panose="020B0503020204020204" pitchFamily="34" charset="-122"/>
              </a:rPr>
              <a:t>PToC</a:t>
            </a:r>
            <a:endParaRPr lang="zh-CN" altLang="en-US" sz="2700" b="1" dirty="0">
              <a:solidFill>
                <a:srgbClr val="00B0F0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64787" y="1354958"/>
            <a:ext cx="648072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P7</a:t>
            </a:r>
            <a:r>
              <a:rPr lang="zh-CN" altLang="en-US" sz="2400" dirty="0" smtClean="0"/>
              <a:t>基础上代码结构的改动：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lvl="1" indent="0"/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lvl="1" indent="0"/>
            <a:endParaRPr lang="en-US" altLang="zh-CN" sz="2400" dirty="0" smtClean="0"/>
          </a:p>
          <a:p>
            <a:pPr lvl="1" indent="0"/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990052" y="630120"/>
            <a:ext cx="7057087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设计思路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0" y="1890260"/>
            <a:ext cx="9905747" cy="38808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8023"/>
            <a:ext cx="10588278" cy="41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2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596030" y="6660790"/>
            <a:ext cx="945105" cy="4050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b="1" dirty="0" err="1">
                <a:solidFill>
                  <a:srgbClr val="00B0F0"/>
                </a:solidFill>
                <a:ea typeface="微软雅黑" panose="020B0503020204020204" pitchFamily="34" charset="-122"/>
              </a:rPr>
              <a:t>PToC</a:t>
            </a:r>
            <a:endParaRPr lang="zh-CN" altLang="en-US" sz="2700" b="1" dirty="0">
              <a:solidFill>
                <a:srgbClr val="00B0F0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10265" y="1485215"/>
            <a:ext cx="76958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语法规则的改动：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主要是变量定义</a:t>
            </a:r>
            <a:r>
              <a:rPr lang="zh-CN" altLang="en-US" sz="2400" dirty="0"/>
              <a:t>部</a:t>
            </a:r>
            <a:r>
              <a:rPr lang="zh-CN" altLang="en-US" sz="2400" dirty="0" smtClean="0"/>
              <a:t>分变化较大，增加对更多类型变量的支持。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lvl="1" indent="0"/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*a[100]; </a:t>
            </a:r>
            <a:r>
              <a:rPr lang="en-US" altLang="zh-CN" sz="2400" dirty="0" smtClean="0"/>
              <a:t>			array(pointer(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), </a:t>
            </a:r>
            <a:r>
              <a:rPr lang="en-US" altLang="zh-CN" sz="2400" dirty="0"/>
              <a:t>100)</a:t>
            </a:r>
          </a:p>
          <a:p>
            <a:pPr lvl="1" indent="0"/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(*a)[100]; </a:t>
            </a:r>
            <a:r>
              <a:rPr lang="en-US" altLang="zh-CN" sz="2400" dirty="0" smtClean="0"/>
              <a:t>		pointer(array(</a:t>
            </a:r>
            <a:r>
              <a:rPr lang="en-US" altLang="zh-CN" sz="2400" dirty="0" err="1" smtClean="0"/>
              <a:t>int</a:t>
            </a:r>
            <a:r>
              <a:rPr lang="en-US" altLang="zh-CN" sz="2400" dirty="0"/>
              <a:t>, 100</a:t>
            </a:r>
            <a:r>
              <a:rPr lang="en-US" altLang="zh-CN" sz="2400" dirty="0" smtClean="0"/>
              <a:t>))</a:t>
            </a:r>
          </a:p>
          <a:p>
            <a:pPr lvl="1" indent="0"/>
            <a:endParaRPr lang="en-US" altLang="zh-CN" sz="2400" dirty="0"/>
          </a:p>
          <a:p>
            <a:pPr lvl="1" indent="0"/>
            <a:r>
              <a:rPr lang="en-US" altLang="zh-CN" sz="2400" dirty="0" err="1"/>
              <a:t>int</a:t>
            </a:r>
            <a:r>
              <a:rPr lang="en-US" altLang="zh-CN" sz="2400" dirty="0"/>
              <a:t> (*a)(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b,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b)[10]; </a:t>
            </a:r>
            <a:r>
              <a:rPr lang="en-US" altLang="zh-CN" sz="2400" dirty="0" smtClean="0"/>
              <a:t>	</a:t>
            </a:r>
          </a:p>
          <a:p>
            <a:pPr lvl="1" indent="0"/>
            <a:r>
              <a:rPr lang="en-US" altLang="zh-CN" sz="2400" dirty="0"/>
              <a:t>	</a:t>
            </a:r>
            <a:r>
              <a:rPr lang="en-US" altLang="zh-CN" sz="2400" dirty="0" smtClean="0"/>
              <a:t>		pointer</a:t>
            </a:r>
            <a:r>
              <a:rPr lang="en-US" altLang="zh-CN" sz="2400" dirty="0"/>
              <a:t>((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)-&gt;array(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, 10))</a:t>
            </a:r>
            <a:endParaRPr lang="en-US" altLang="zh-CN" sz="2400" dirty="0" smtClean="0"/>
          </a:p>
          <a:p>
            <a:pPr lvl="1" indent="0"/>
            <a:endParaRPr lang="en-US" altLang="zh-CN" sz="2800" dirty="0" smtClean="0"/>
          </a:p>
          <a:p>
            <a:pPr marL="971550" lvl="1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990052" y="630120"/>
            <a:ext cx="7057087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设计思路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86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596030" y="6660790"/>
            <a:ext cx="945105" cy="4050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b="1" dirty="0" err="1">
                <a:solidFill>
                  <a:srgbClr val="00B0F0"/>
                </a:solidFill>
                <a:ea typeface="微软雅黑" panose="020B0503020204020204" pitchFamily="34" charset="-122"/>
              </a:rPr>
              <a:t>PToC</a:t>
            </a:r>
            <a:endParaRPr lang="zh-CN" altLang="en-US" sz="2700" b="1" dirty="0">
              <a:solidFill>
                <a:srgbClr val="00B0F0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10265" y="1485215"/>
            <a:ext cx="769585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简单的类型检查：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类型检查和报错</a:t>
            </a:r>
            <a:endParaRPr lang="en-US" altLang="zh-CN" sz="2400" dirty="0" smtClean="0"/>
          </a:p>
          <a:p>
            <a:pPr lvl="1" indent="0"/>
            <a:r>
              <a:rPr lang="en-US" altLang="zh-CN" sz="2400" dirty="0"/>
              <a:t>	</a:t>
            </a:r>
            <a:r>
              <a:rPr lang="zh-CN" altLang="en-US" dirty="0"/>
              <a:t>扫描</a:t>
            </a:r>
            <a:r>
              <a:rPr lang="en-US" altLang="zh-CN" dirty="0"/>
              <a:t>AST</a:t>
            </a:r>
            <a:r>
              <a:rPr lang="zh-CN" altLang="en-US" dirty="0"/>
              <a:t>的过程中自底向上地确定每一个节点的类型（如果它有类型的话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indent="0"/>
            <a:r>
              <a:rPr lang="en-US" altLang="zh-CN" dirty="0"/>
              <a:t>	</a:t>
            </a:r>
            <a:r>
              <a:rPr lang="en-US" altLang="zh-CN" dirty="0" err="1" smtClean="0"/>
              <a:t>ValueType</a:t>
            </a:r>
            <a:r>
              <a:rPr lang="zh-CN" altLang="en-US" dirty="0"/>
              <a:t>结构</a:t>
            </a:r>
            <a:r>
              <a:rPr lang="zh-CN" altLang="en-US" dirty="0" smtClean="0"/>
              <a:t>体</a:t>
            </a:r>
            <a:endParaRPr lang="en-US" altLang="zh-CN" dirty="0" smtClean="0"/>
          </a:p>
          <a:p>
            <a:pPr lvl="1" indent="0"/>
            <a:endParaRPr lang="en-US" altLang="zh-CN" sz="2400" dirty="0" smtClean="0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类型提升和转换</a:t>
            </a:r>
            <a:endParaRPr lang="en-US" altLang="zh-CN" sz="2400" dirty="0" smtClean="0"/>
          </a:p>
          <a:p>
            <a:pPr lvl="1" indent="0"/>
            <a:r>
              <a:rPr lang="en-US" altLang="zh-CN" sz="2400" dirty="0" smtClean="0"/>
              <a:t>	</a:t>
            </a:r>
            <a:r>
              <a:rPr lang="zh-CN" altLang="en-US" dirty="0"/>
              <a:t>相</a:t>
            </a:r>
            <a:r>
              <a:rPr lang="zh-CN" altLang="en-US" dirty="0" smtClean="0"/>
              <a:t>关信息记录在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valueTy</a:t>
            </a:r>
            <a:r>
              <a:rPr lang="zh-CN" altLang="en-US" dirty="0" smtClean="0"/>
              <a:t>域中</a:t>
            </a:r>
            <a:endParaRPr lang="en-US" altLang="zh-CN" dirty="0" smtClean="0"/>
          </a:p>
          <a:p>
            <a:pPr lvl="1" indent="0"/>
            <a:endParaRPr lang="en-US" altLang="zh-CN" sz="2400" dirty="0" smtClean="0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常</a:t>
            </a:r>
            <a:r>
              <a:rPr lang="zh-CN" altLang="en-US" sz="2400" dirty="0" smtClean="0"/>
              <a:t>量传播</a:t>
            </a:r>
            <a:endParaRPr lang="en-US" altLang="zh-CN" sz="2400" dirty="0" smtClean="0"/>
          </a:p>
          <a:p>
            <a:pPr marL="1371600" lvl="2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857250" lvl="1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990052" y="630120"/>
            <a:ext cx="7057087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设计思路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24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596030" y="6660790"/>
            <a:ext cx="945105" cy="4050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b="1" dirty="0" err="1">
                <a:solidFill>
                  <a:srgbClr val="00B0F0"/>
                </a:solidFill>
                <a:ea typeface="微软雅黑" panose="020B0503020204020204" pitchFamily="34" charset="-122"/>
              </a:rPr>
              <a:t>PToC</a:t>
            </a:r>
            <a:endParaRPr lang="zh-CN" altLang="en-US" sz="2700" b="1" dirty="0">
              <a:solidFill>
                <a:srgbClr val="00B0F0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5260" y="1485215"/>
            <a:ext cx="76958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代码生成 ：</a:t>
            </a:r>
            <a:endParaRPr lang="en-US" altLang="zh-CN" sz="2400" dirty="0" smtClean="0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增加</a:t>
            </a:r>
            <a:r>
              <a:rPr lang="en-US" altLang="zh-CN" sz="2400" dirty="0"/>
              <a:t>float</a:t>
            </a:r>
            <a:r>
              <a:rPr lang="zh-CN" altLang="en-US" sz="2400" dirty="0"/>
              <a:t>和</a:t>
            </a:r>
            <a:r>
              <a:rPr lang="en-US" altLang="zh-CN" sz="2400" dirty="0"/>
              <a:t>char</a:t>
            </a:r>
            <a:r>
              <a:rPr lang="zh-CN" altLang="en-US" sz="2400" dirty="0"/>
              <a:t>类</a:t>
            </a:r>
            <a:r>
              <a:rPr lang="zh-CN" altLang="en-US" sz="2400" dirty="0" smtClean="0"/>
              <a:t>型</a:t>
            </a:r>
            <a:endParaRPr lang="en-US" altLang="zh-CN" sz="2400" dirty="0" smtClean="0"/>
          </a:p>
          <a:p>
            <a:pPr lvl="2" indent="0"/>
            <a:r>
              <a:rPr lang="zh-CN" altLang="en-US" dirty="0"/>
              <a:t>使</a:t>
            </a:r>
            <a:r>
              <a:rPr lang="zh-CN" altLang="en-US" dirty="0" smtClean="0"/>
              <a:t>用上一步得到的类型信息，仿照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类型，注意类型转换</a:t>
            </a:r>
            <a:endParaRPr lang="en-US" altLang="zh-CN" dirty="0" smtClean="0"/>
          </a:p>
          <a:p>
            <a:pPr lvl="2" indent="0"/>
            <a:endParaRPr lang="en-US" altLang="zh-CN" dirty="0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增加结构体类型</a:t>
            </a:r>
            <a:endParaRPr lang="en-US" altLang="zh-CN" sz="2400" dirty="0" smtClean="0"/>
          </a:p>
          <a:p>
            <a:pPr lvl="2" indent="0"/>
            <a:r>
              <a:rPr lang="zh-CN" altLang="en-US" dirty="0"/>
              <a:t>确</a:t>
            </a:r>
            <a:r>
              <a:rPr lang="zh-CN" altLang="en-US" dirty="0" smtClean="0"/>
              <a:t>定结构体属性地址</a:t>
            </a:r>
            <a:endParaRPr lang="en-US" altLang="zh-CN" dirty="0" smtClean="0"/>
          </a:p>
          <a:p>
            <a:pPr lvl="2" indent="0"/>
            <a:r>
              <a:rPr lang="zh-CN" altLang="en-US" dirty="0"/>
              <a:t>未完成的部</a:t>
            </a:r>
            <a:r>
              <a:rPr lang="zh-CN" altLang="en-US" dirty="0" smtClean="0"/>
              <a:t>分：作为参数和数组元素时出现问题</a:t>
            </a:r>
            <a:endParaRPr lang="en-US" altLang="zh-CN" dirty="0" smtClean="0"/>
          </a:p>
          <a:p>
            <a:pPr lvl="1" indent="0"/>
            <a:endParaRPr lang="en-US" altLang="zh-CN" sz="2400" dirty="0" smtClean="0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增加指针类型</a:t>
            </a:r>
            <a:endParaRPr lang="en-US" altLang="zh-CN" sz="2400" dirty="0" smtClean="0"/>
          </a:p>
          <a:p>
            <a:pPr lvl="2" indent="0"/>
            <a:r>
              <a:rPr lang="zh-CN" altLang="en-US" dirty="0" smtClean="0"/>
              <a:t>对于简单类型：将</a:t>
            </a:r>
            <a:r>
              <a:rPr lang="en-US" altLang="zh-CN" dirty="0" err="1" smtClean="0"/>
              <a:t>AllocaInst</a:t>
            </a:r>
            <a:r>
              <a:rPr lang="zh-CN" altLang="en-US" dirty="0" smtClean="0"/>
              <a:t>值作为指针的值</a:t>
            </a:r>
            <a:endParaRPr lang="en-US" altLang="zh-CN" dirty="0" smtClean="0"/>
          </a:p>
          <a:p>
            <a:pPr lvl="2" indent="0"/>
            <a:r>
              <a:rPr lang="zh-CN" altLang="en-US" dirty="0"/>
              <a:t>函</a:t>
            </a:r>
            <a:r>
              <a:rPr lang="zh-CN" altLang="en-US" dirty="0" smtClean="0"/>
              <a:t>数指针</a:t>
            </a:r>
            <a:endParaRPr lang="en-US" altLang="zh-CN" dirty="0"/>
          </a:p>
          <a:p>
            <a:pPr lvl="2" indent="0"/>
            <a:r>
              <a:rPr lang="zh-CN" altLang="en-US" dirty="0" smtClean="0"/>
              <a:t>未</a:t>
            </a:r>
            <a:r>
              <a:rPr lang="zh-CN" altLang="en-US" dirty="0"/>
              <a:t>完成的部分</a:t>
            </a:r>
            <a:r>
              <a:rPr lang="zh-CN" altLang="en-US" dirty="0" smtClean="0"/>
              <a:t>：指针与数组相互转化</a:t>
            </a:r>
            <a:endParaRPr lang="en-US" altLang="zh-CN" dirty="0"/>
          </a:p>
          <a:p>
            <a:pPr lvl="2" indent="0"/>
            <a:endParaRPr lang="en-US" altLang="zh-CN" dirty="0" smtClean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990052" y="630120"/>
            <a:ext cx="7057087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defTabSz="1028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defTabSz="1028700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设计思路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34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408</Words>
  <Application>Microsoft Office PowerPoint</Application>
  <PresentationFormat>Custom</PresentationFormat>
  <Paragraphs>92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Calibri</vt:lpstr>
      <vt:lpstr>Impact</vt:lpstr>
      <vt:lpstr>Arial</vt:lpstr>
      <vt:lpstr>Office 主题​​</vt:lpstr>
      <vt:lpstr>PowerPoint Presentation</vt:lpstr>
      <vt:lpstr>目录  CONTENTS</vt:lpstr>
      <vt:lpstr>计划增加的特性</vt:lpstr>
      <vt:lpstr>计划增加的特性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lixzva</dc:creator>
  <cp:lastModifiedBy>kai yao</cp:lastModifiedBy>
  <cp:revision>108</cp:revision>
  <dcterms:created xsi:type="dcterms:W3CDTF">2012-10-26T07:13:38Z</dcterms:created>
  <dcterms:modified xsi:type="dcterms:W3CDTF">2016-01-17T16:40:49Z</dcterms:modified>
</cp:coreProperties>
</file>