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7"/>
  </p:notesMasterIdLst>
  <p:sldIdLst>
    <p:sldId id="256" r:id="rId2"/>
    <p:sldId id="257" r:id="rId3"/>
    <p:sldId id="259" r:id="rId4"/>
    <p:sldId id="260" r:id="rId5"/>
    <p:sldId id="261" r:id="rId6"/>
    <p:sldId id="262" r:id="rId7"/>
    <p:sldId id="313" r:id="rId8"/>
    <p:sldId id="265" r:id="rId9"/>
    <p:sldId id="266" r:id="rId10"/>
    <p:sldId id="263" r:id="rId11"/>
    <p:sldId id="288" r:id="rId12"/>
    <p:sldId id="267" r:id="rId13"/>
    <p:sldId id="289" r:id="rId14"/>
    <p:sldId id="290" r:id="rId15"/>
    <p:sldId id="324" r:id="rId16"/>
    <p:sldId id="325" r:id="rId17"/>
    <p:sldId id="264" r:id="rId18"/>
    <p:sldId id="268" r:id="rId19"/>
    <p:sldId id="269" r:id="rId20"/>
    <p:sldId id="310" r:id="rId21"/>
    <p:sldId id="311" r:id="rId22"/>
    <p:sldId id="312" r:id="rId23"/>
    <p:sldId id="272" r:id="rId24"/>
    <p:sldId id="273" r:id="rId25"/>
    <p:sldId id="274" r:id="rId26"/>
    <p:sldId id="277" r:id="rId27"/>
    <p:sldId id="278" r:id="rId28"/>
    <p:sldId id="275" r:id="rId29"/>
    <p:sldId id="276" r:id="rId30"/>
    <p:sldId id="320" r:id="rId31"/>
    <p:sldId id="279" r:id="rId32"/>
    <p:sldId id="281" r:id="rId33"/>
    <p:sldId id="314" r:id="rId34"/>
    <p:sldId id="282" r:id="rId35"/>
    <p:sldId id="326" r:id="rId36"/>
    <p:sldId id="341" r:id="rId37"/>
    <p:sldId id="342" r:id="rId38"/>
    <p:sldId id="343" r:id="rId39"/>
    <p:sldId id="284" r:id="rId40"/>
    <p:sldId id="305" r:id="rId41"/>
    <p:sldId id="304" r:id="rId42"/>
    <p:sldId id="306" r:id="rId43"/>
    <p:sldId id="316" r:id="rId44"/>
    <p:sldId id="285" r:id="rId45"/>
    <p:sldId id="307" r:id="rId46"/>
    <p:sldId id="317" r:id="rId47"/>
    <p:sldId id="347" r:id="rId48"/>
    <p:sldId id="322" r:id="rId49"/>
    <p:sldId id="327" r:id="rId50"/>
    <p:sldId id="328" r:id="rId51"/>
    <p:sldId id="329" r:id="rId52"/>
    <p:sldId id="330" r:id="rId53"/>
    <p:sldId id="331" r:id="rId54"/>
    <p:sldId id="346" r:id="rId55"/>
    <p:sldId id="323" r:id="rId56"/>
    <p:sldId id="344" r:id="rId57"/>
    <p:sldId id="332" r:id="rId58"/>
    <p:sldId id="333" r:id="rId59"/>
    <p:sldId id="336" r:id="rId60"/>
    <p:sldId id="335" r:id="rId61"/>
    <p:sldId id="337" r:id="rId62"/>
    <p:sldId id="345" r:id="rId63"/>
    <p:sldId id="339" r:id="rId64"/>
    <p:sldId id="340" r:id="rId65"/>
    <p:sldId id="309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595" autoAdjust="0"/>
  </p:normalViewPr>
  <p:slideViewPr>
    <p:cSldViewPr>
      <p:cViewPr varScale="1">
        <p:scale>
          <a:sx n="89" d="100"/>
          <a:sy n="89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26DF5C28-0A5A-4CC2-8C02-41E92CECB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0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65FBC-07F1-49D3-8B57-AAD518F90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9A24B-39BF-46C8-94B8-B2A0009B5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8D658-8F67-43FD-BC8A-3779A237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AC16-2B2C-4BEB-8C21-270CE48F1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D8A4A-9B0D-4AE2-8E9E-15DC7D129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95D2B-649A-4DAC-84FF-436566392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8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F429A-69C4-449A-BBC4-14196C5DB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5511-841C-4759-AFF3-71C7B9451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E2FAD-3D74-4B32-9603-4504F6559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1DB1D-8BC8-49C5-9C96-A3A1908E4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5BC8-C562-46FA-92EF-253A2B934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3AF9B-B649-49AA-8525-0117E2E25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2469641-3DF8-4D0C-AD29-1CD8F46D0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9F5FB9-3502-44E9-8C5F-B18D5D9E051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667000" y="609600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2020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Fall 2020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8B7B6C-61D9-4556-891B-03152C1D28F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Traversal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Three methods:</a:t>
            </a:r>
          </a:p>
          <a:p>
            <a:pPr eaLnBrk="1" hangingPunct="1"/>
            <a:r>
              <a:rPr lang="en-US" altLang="en-US"/>
              <a:t>Preorder – parent first, then children</a:t>
            </a:r>
          </a:p>
          <a:p>
            <a:pPr eaLnBrk="1" hangingPunct="1"/>
            <a:r>
              <a:rPr lang="en-US" altLang="en-US"/>
              <a:t>Postorder – children first, then parent </a:t>
            </a:r>
          </a:p>
          <a:p>
            <a:pPr eaLnBrk="1" hangingPunct="1"/>
            <a:r>
              <a:rPr lang="en-US" altLang="en-US"/>
              <a:t>Inorder – for binary trees, left child, parent, then right child.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D3364D-679D-4A0C-B134-05426DFD2B9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Tree Traversal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Directory structures can be implemented as trees as shown on the next slide.</a:t>
            </a:r>
          </a:p>
          <a:p>
            <a:pPr eaLnBrk="1" hangingPunct="1"/>
            <a:r>
              <a:rPr lang="en-US" altLang="en-US"/>
              <a:t>It makes sense to print a directory in preorder.</a:t>
            </a:r>
          </a:p>
          <a:p>
            <a:pPr eaLnBrk="1" hangingPunct="1"/>
            <a:r>
              <a:rPr lang="en-US" altLang="en-US"/>
              <a:t>Preorder prints the parent before printing its children, thus printing the directory name before printing the files it contains.</a:t>
            </a:r>
          </a:p>
          <a:p>
            <a:pPr eaLnBrk="1" hangingPunct="1"/>
            <a:r>
              <a:rPr lang="en-US" altLang="en-US"/>
              <a:t>We might traverse a directory in postorder if we wished to sum file sizes and roll these up to the parent levels.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C0919B-28F2-4158-A7C8-1C88B4863F2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graphicFrame>
        <p:nvGraphicFramePr>
          <p:cNvPr id="13315" name="Object 0"/>
          <p:cNvGraphicFramePr>
            <a:graphicFrameLocks noChangeAspect="1"/>
          </p:cNvGraphicFramePr>
          <p:nvPr/>
        </p:nvGraphicFramePr>
        <p:xfrm>
          <a:off x="609600" y="1524000"/>
          <a:ext cx="79248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Bitmap Image" r:id="rId3" imgW="6296871" imgH="4086068" progId="Paint.Picture">
                  <p:embed/>
                </p:oleObj>
              </mc:Choice>
              <mc:Fallback>
                <p:oleObj name="Bitmap Image" r:id="rId3" imgW="6296871" imgH="4086068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9248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Tree for Directory 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489E36-B085-46FD-8E00-8CDD2BBA94E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743200" cy="1143000"/>
          </a:xfrm>
        </p:spPr>
        <p:txBody>
          <a:bodyPr/>
          <a:lstStyle/>
          <a:p>
            <a:pPr eaLnBrk="1" hangingPunct="1"/>
            <a:r>
              <a:rPr lang="en-US" altLang="en-US"/>
              <a:t>Preorder</a:t>
            </a:r>
          </a:p>
        </p:txBody>
      </p:sp>
      <p:sp>
        <p:nvSpPr>
          <p:cNvPr id="14340" name="Text Box 1027"/>
          <p:cNvSpPr txBox="1">
            <a:spLocks noChangeArrowheads="1"/>
          </p:cNvSpPr>
          <p:nvPr/>
        </p:nvSpPr>
        <p:spPr bwMode="auto">
          <a:xfrm>
            <a:off x="4191000" y="1120775"/>
            <a:ext cx="235902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/usr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spr99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alex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bill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sue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A6A7A6-54D5-4172-A98F-7DE6CE507D4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581275" cy="1143000"/>
          </a:xfrm>
        </p:spPr>
        <p:txBody>
          <a:bodyPr/>
          <a:lstStyle/>
          <a:p>
            <a:pPr eaLnBrk="1" hangingPunct="1"/>
            <a:r>
              <a:rPr lang="en-US" altLang="en-US"/>
              <a:t>Postorder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191000" y="1120775"/>
            <a:ext cx="35814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spr99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mark              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alex                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chap1    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chap2   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       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bill                  14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           1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sue                 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/usr                       23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36544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Assume each is a directory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Except chap1 and chap2.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Each directory is 1 block.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chap 1 is 5 blocks.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chap 2 is 6 blocks.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315200" y="1828800"/>
            <a:ext cx="1676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mark is 3 because it counts for 1 and has two children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5580AE-E71F-4813-965B-7577F13E67E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node has at most two children.</a:t>
            </a:r>
          </a:p>
          <a:p>
            <a:pPr eaLnBrk="1" hangingPunct="1"/>
            <a:r>
              <a:rPr lang="en-US" altLang="en-US"/>
              <a:t>Average depth is O(</a:t>
            </a:r>
            <a:r>
              <a:rPr lang="en-US" altLang="en-US">
                <a:cs typeface="Arial" charset="0"/>
              </a:rPr>
              <a:t>√N). </a:t>
            </a:r>
          </a:p>
          <a:p>
            <a:pPr eaLnBrk="1" hangingPunct="1"/>
            <a:r>
              <a:rPr lang="en-US" altLang="en-US"/>
              <a:t>Depth can be N-1.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FDD5F7-46AA-426A-BE55-747D0E5D05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3400" y="3200400"/>
            <a:ext cx="19859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class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Object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left;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}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4495800" y="3276600"/>
            <a:ext cx="2971800" cy="2590800"/>
            <a:chOff x="3456" y="288"/>
            <a:chExt cx="1872" cy="1632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7423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D347FB-96A5-431E-94E6-56ED3403F93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28600" y="1447800"/>
            <a:ext cx="8153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        /* Internal method to print a subtree rooted at t in sorted order.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private void printTree( BinaryNode&lt;AnyType&gt;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if( 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t.left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System.out.println( t.element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t.right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}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Inorder Printing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5867400" y="3276600"/>
            <a:ext cx="2971800" cy="2590800"/>
            <a:chOff x="3456" y="288"/>
            <a:chExt cx="1872" cy="1632"/>
          </a:xfrm>
        </p:grpSpPr>
        <p:sp>
          <p:nvSpPr>
            <p:cNvPr id="18438" name="Oval 8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8439" name="Oval 9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8440" name="Oval 10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8441" name="Oval 11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8442" name="Oval 12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8443" name="Oval 13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8444" name="Oval 14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8445" name="Oval 15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8446" name="Oval 16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8447" name="Oval 17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8448" name="Line 18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9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20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21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22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3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4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5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6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BE39F0-32EB-4EE2-83B5-33BEC74520B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Preorder Printing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28600" y="1447800"/>
            <a:ext cx="7924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        /* Internal method to print a subtree rooted at t in preorder.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private void printTree( BinaryNode&lt;AnyType&gt;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if( 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System.out.println( t.element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t.left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t.right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}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867400" y="3276600"/>
            <a:ext cx="2971800" cy="2590800"/>
            <a:chOff x="3456" y="288"/>
            <a:chExt cx="1872" cy="1632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2AE79E-AA78-4B2F-829D-B0A3087D5A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Postorder Printing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28600" y="1447800"/>
            <a:ext cx="8077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        /* Internal method to print a subtree rooted at t in postorder.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private void printTree( BinaryNode&lt;AnyType&gt;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if( 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t.left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t.right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System.out.println( t.element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}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867400" y="3276600"/>
            <a:ext cx="2971800" cy="2590800"/>
            <a:chOff x="3456" y="288"/>
            <a:chExt cx="1872" cy="1632"/>
          </a:xfrm>
        </p:grpSpPr>
        <p:sp>
          <p:nvSpPr>
            <p:cNvPr id="20486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20491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20492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20493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20494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20495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662341-F858-4C3F-A75C-2E58A4F176F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lists require O(N) time to traverse the list.</a:t>
            </a:r>
          </a:p>
          <a:p>
            <a:pPr eaLnBrk="1" hangingPunct="1"/>
            <a:r>
              <a:rPr lang="en-US" altLang="en-US"/>
              <a:t>For large lists this is prohibitive.</a:t>
            </a:r>
          </a:p>
          <a:p>
            <a:pPr eaLnBrk="1" hangingPunct="1"/>
            <a:r>
              <a:rPr lang="en-US" altLang="en-US"/>
              <a:t>A simple data structure called a “tree” can store data with most operations running in O(log N) time.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E30FA5-E0E3-45AC-AF39-6A68DA6FCA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1295400" y="22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9906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5240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6096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10668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4478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>
            <a:off x="1219200" y="53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524000" y="533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H="1">
            <a:off x="838200" y="990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1143000" y="1066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1600200" y="1066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1676400" y="228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1965325" y="-349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136525" y="6985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1.</a:t>
            </a:r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136525" y="19462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2.</a:t>
            </a:r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1295400" y="198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990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15240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25" name="Oval 20"/>
          <p:cNvSpPr>
            <a:spLocks noChangeArrowheads="1"/>
          </p:cNvSpPr>
          <p:nvPr/>
        </p:nvSpPr>
        <p:spPr bwMode="auto">
          <a:xfrm>
            <a:off x="6096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1066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27" name="Oval 22"/>
          <p:cNvSpPr>
            <a:spLocks noChangeArrowheads="1"/>
          </p:cNvSpPr>
          <p:nvPr/>
        </p:nvSpPr>
        <p:spPr bwMode="auto">
          <a:xfrm>
            <a:off x="1447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H="1">
            <a:off x="1219200" y="2286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>
            <a:off x="1524000" y="228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 flipH="1">
            <a:off x="838200" y="2743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11430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 flipH="1">
            <a:off x="16002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762000" y="213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33400" y="1752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212725" y="3581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3.</a:t>
            </a:r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>
            <a:off x="1371600" y="3616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1066800" y="4149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38" name="Oval 33"/>
          <p:cNvSpPr>
            <a:spLocks noChangeArrowheads="1"/>
          </p:cNvSpPr>
          <p:nvPr/>
        </p:nvSpPr>
        <p:spPr bwMode="auto">
          <a:xfrm>
            <a:off x="1600200" y="4149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39" name="Oval 34"/>
          <p:cNvSpPr>
            <a:spLocks noChangeArrowheads="1"/>
          </p:cNvSpPr>
          <p:nvPr/>
        </p:nvSpPr>
        <p:spPr bwMode="auto">
          <a:xfrm>
            <a:off x="6858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40" name="Oval 35"/>
          <p:cNvSpPr>
            <a:spLocks noChangeArrowheads="1"/>
          </p:cNvSpPr>
          <p:nvPr/>
        </p:nvSpPr>
        <p:spPr bwMode="auto">
          <a:xfrm>
            <a:off x="11430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41" name="Oval 36"/>
          <p:cNvSpPr>
            <a:spLocks noChangeArrowheads="1"/>
          </p:cNvSpPr>
          <p:nvPr/>
        </p:nvSpPr>
        <p:spPr bwMode="auto">
          <a:xfrm>
            <a:off x="15240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 flipH="1">
            <a:off x="1295400" y="39211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>
            <a:off x="1600200" y="39211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 flipH="1">
            <a:off x="914400" y="43783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>
            <a:off x="1219200" y="4454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 flipH="1">
            <a:off x="1676400" y="4454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>
            <a:off x="441325" y="445452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Text Box 43"/>
          <p:cNvSpPr txBox="1">
            <a:spLocks noChangeArrowheads="1"/>
          </p:cNvSpPr>
          <p:nvPr/>
        </p:nvSpPr>
        <p:spPr bwMode="auto">
          <a:xfrm>
            <a:off x="212725" y="40735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49" name="Text Box 44"/>
          <p:cNvSpPr txBox="1">
            <a:spLocks noChangeArrowheads="1"/>
          </p:cNvSpPr>
          <p:nvPr/>
        </p:nvSpPr>
        <p:spPr bwMode="auto">
          <a:xfrm>
            <a:off x="228600" y="52228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4.</a:t>
            </a:r>
          </a:p>
        </p:txBody>
      </p:sp>
      <p:sp>
        <p:nvSpPr>
          <p:cNvPr id="21550" name="Oval 45"/>
          <p:cNvSpPr>
            <a:spLocks noChangeArrowheads="1"/>
          </p:cNvSpPr>
          <p:nvPr/>
        </p:nvSpPr>
        <p:spPr bwMode="auto">
          <a:xfrm>
            <a:off x="1387475" y="525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51" name="Oval 46"/>
          <p:cNvSpPr>
            <a:spLocks noChangeArrowheads="1"/>
          </p:cNvSpPr>
          <p:nvPr/>
        </p:nvSpPr>
        <p:spPr bwMode="auto">
          <a:xfrm>
            <a:off x="1082675" y="579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52" name="Oval 47"/>
          <p:cNvSpPr>
            <a:spLocks noChangeArrowheads="1"/>
          </p:cNvSpPr>
          <p:nvPr/>
        </p:nvSpPr>
        <p:spPr bwMode="auto">
          <a:xfrm>
            <a:off x="1616075" y="579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53" name="Oval 48"/>
          <p:cNvSpPr>
            <a:spLocks noChangeArrowheads="1"/>
          </p:cNvSpPr>
          <p:nvPr/>
        </p:nvSpPr>
        <p:spPr bwMode="auto">
          <a:xfrm>
            <a:off x="7016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54" name="Oval 49"/>
          <p:cNvSpPr>
            <a:spLocks noChangeArrowheads="1"/>
          </p:cNvSpPr>
          <p:nvPr/>
        </p:nvSpPr>
        <p:spPr bwMode="auto">
          <a:xfrm>
            <a:off x="11588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55" name="Oval 50"/>
          <p:cNvSpPr>
            <a:spLocks noChangeArrowheads="1"/>
          </p:cNvSpPr>
          <p:nvPr/>
        </p:nvSpPr>
        <p:spPr bwMode="auto">
          <a:xfrm>
            <a:off x="15398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56" name="Line 51"/>
          <p:cNvSpPr>
            <a:spLocks noChangeShapeType="1"/>
          </p:cNvSpPr>
          <p:nvPr/>
        </p:nvSpPr>
        <p:spPr bwMode="auto">
          <a:xfrm flipH="1">
            <a:off x="1311275" y="5562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52"/>
          <p:cNvSpPr>
            <a:spLocks noChangeShapeType="1"/>
          </p:cNvSpPr>
          <p:nvPr/>
        </p:nvSpPr>
        <p:spPr bwMode="auto">
          <a:xfrm>
            <a:off x="1616075" y="5562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53"/>
          <p:cNvSpPr>
            <a:spLocks noChangeShapeType="1"/>
          </p:cNvSpPr>
          <p:nvPr/>
        </p:nvSpPr>
        <p:spPr bwMode="auto">
          <a:xfrm flipH="1">
            <a:off x="930275" y="601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4"/>
          <p:cNvSpPr>
            <a:spLocks noChangeShapeType="1"/>
          </p:cNvSpPr>
          <p:nvPr/>
        </p:nvSpPr>
        <p:spPr bwMode="auto">
          <a:xfrm>
            <a:off x="1235075" y="609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5"/>
          <p:cNvSpPr>
            <a:spLocks noChangeShapeType="1"/>
          </p:cNvSpPr>
          <p:nvPr/>
        </p:nvSpPr>
        <p:spPr bwMode="auto">
          <a:xfrm flipH="1">
            <a:off x="1692275" y="609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6"/>
          <p:cNvSpPr>
            <a:spLocks noChangeShapeType="1"/>
          </p:cNvSpPr>
          <p:nvPr/>
        </p:nvSpPr>
        <p:spPr bwMode="auto">
          <a:xfrm>
            <a:off x="381000" y="6400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Text Box 57"/>
          <p:cNvSpPr txBox="1">
            <a:spLocks noChangeArrowheads="1"/>
          </p:cNvSpPr>
          <p:nvPr/>
        </p:nvSpPr>
        <p:spPr bwMode="auto">
          <a:xfrm>
            <a:off x="228600" y="5943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63" name="Text Box 58"/>
          <p:cNvSpPr txBox="1">
            <a:spLocks noChangeArrowheads="1"/>
          </p:cNvSpPr>
          <p:nvPr/>
        </p:nvSpPr>
        <p:spPr bwMode="auto">
          <a:xfrm>
            <a:off x="2286000" y="22860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4" name="Text Box 59"/>
          <p:cNvSpPr txBox="1">
            <a:spLocks noChangeArrowheads="1"/>
          </p:cNvSpPr>
          <p:nvPr/>
        </p:nvSpPr>
        <p:spPr bwMode="auto">
          <a:xfrm>
            <a:off x="2362200" y="40528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5" name="Text Box 60"/>
          <p:cNvSpPr txBox="1">
            <a:spLocks noChangeArrowheads="1"/>
          </p:cNvSpPr>
          <p:nvPr/>
        </p:nvSpPr>
        <p:spPr bwMode="auto">
          <a:xfrm>
            <a:off x="2362200" y="57292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6" name="Text Box 61"/>
          <p:cNvSpPr txBox="1">
            <a:spLocks noChangeArrowheads="1"/>
          </p:cNvSpPr>
          <p:nvPr/>
        </p:nvSpPr>
        <p:spPr bwMode="auto">
          <a:xfrm>
            <a:off x="2346325" y="63627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1567" name="Oval 62"/>
          <p:cNvSpPr>
            <a:spLocks noChangeArrowheads="1"/>
          </p:cNvSpPr>
          <p:nvPr/>
        </p:nvSpPr>
        <p:spPr bwMode="auto">
          <a:xfrm>
            <a:off x="5197475" y="128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68" name="Oval 63"/>
          <p:cNvSpPr>
            <a:spLocks noChangeArrowheads="1"/>
          </p:cNvSpPr>
          <p:nvPr/>
        </p:nvSpPr>
        <p:spPr bwMode="auto">
          <a:xfrm>
            <a:off x="4892675" y="661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69" name="Oval 64"/>
          <p:cNvSpPr>
            <a:spLocks noChangeArrowheads="1"/>
          </p:cNvSpPr>
          <p:nvPr/>
        </p:nvSpPr>
        <p:spPr bwMode="auto">
          <a:xfrm>
            <a:off x="5426075" y="661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70" name="Oval 65"/>
          <p:cNvSpPr>
            <a:spLocks noChangeArrowheads="1"/>
          </p:cNvSpPr>
          <p:nvPr/>
        </p:nvSpPr>
        <p:spPr bwMode="auto">
          <a:xfrm>
            <a:off x="45116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71" name="Oval 66"/>
          <p:cNvSpPr>
            <a:spLocks noChangeArrowheads="1"/>
          </p:cNvSpPr>
          <p:nvPr/>
        </p:nvSpPr>
        <p:spPr bwMode="auto">
          <a:xfrm>
            <a:off x="49688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72" name="Oval 67"/>
          <p:cNvSpPr>
            <a:spLocks noChangeArrowheads="1"/>
          </p:cNvSpPr>
          <p:nvPr/>
        </p:nvSpPr>
        <p:spPr bwMode="auto">
          <a:xfrm>
            <a:off x="53498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73" name="Line 68"/>
          <p:cNvSpPr>
            <a:spLocks noChangeShapeType="1"/>
          </p:cNvSpPr>
          <p:nvPr/>
        </p:nvSpPr>
        <p:spPr bwMode="auto">
          <a:xfrm flipH="1">
            <a:off x="5121275" y="4333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69"/>
          <p:cNvSpPr>
            <a:spLocks noChangeShapeType="1"/>
          </p:cNvSpPr>
          <p:nvPr/>
        </p:nvSpPr>
        <p:spPr bwMode="auto">
          <a:xfrm>
            <a:off x="5426075" y="433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Line 70"/>
          <p:cNvSpPr>
            <a:spLocks noChangeShapeType="1"/>
          </p:cNvSpPr>
          <p:nvPr/>
        </p:nvSpPr>
        <p:spPr bwMode="auto">
          <a:xfrm flipH="1">
            <a:off x="4740275" y="8905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1"/>
          <p:cNvSpPr>
            <a:spLocks noChangeShapeType="1"/>
          </p:cNvSpPr>
          <p:nvPr/>
        </p:nvSpPr>
        <p:spPr bwMode="auto">
          <a:xfrm>
            <a:off x="5045075" y="966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72"/>
          <p:cNvSpPr>
            <a:spLocks noChangeShapeType="1"/>
          </p:cNvSpPr>
          <p:nvPr/>
        </p:nvSpPr>
        <p:spPr bwMode="auto">
          <a:xfrm flipH="1">
            <a:off x="5502275" y="966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Line 73"/>
          <p:cNvSpPr>
            <a:spLocks noChangeShapeType="1"/>
          </p:cNvSpPr>
          <p:nvPr/>
        </p:nvSpPr>
        <p:spPr bwMode="auto">
          <a:xfrm>
            <a:off x="4343400" y="1066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Text Box 74"/>
          <p:cNvSpPr txBox="1">
            <a:spLocks noChangeArrowheads="1"/>
          </p:cNvSpPr>
          <p:nvPr/>
        </p:nvSpPr>
        <p:spPr bwMode="auto">
          <a:xfrm>
            <a:off x="4038600" y="18462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6.</a:t>
            </a:r>
          </a:p>
        </p:txBody>
      </p:sp>
      <p:sp>
        <p:nvSpPr>
          <p:cNvPr id="21580" name="Oval 75"/>
          <p:cNvSpPr>
            <a:spLocks noChangeArrowheads="1"/>
          </p:cNvSpPr>
          <p:nvPr/>
        </p:nvSpPr>
        <p:spPr bwMode="auto">
          <a:xfrm>
            <a:off x="5197475" y="188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81" name="Oval 76"/>
          <p:cNvSpPr>
            <a:spLocks noChangeArrowheads="1"/>
          </p:cNvSpPr>
          <p:nvPr/>
        </p:nvSpPr>
        <p:spPr bwMode="auto">
          <a:xfrm>
            <a:off x="4892675" y="2414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82" name="Oval 77"/>
          <p:cNvSpPr>
            <a:spLocks noChangeArrowheads="1"/>
          </p:cNvSpPr>
          <p:nvPr/>
        </p:nvSpPr>
        <p:spPr bwMode="auto">
          <a:xfrm>
            <a:off x="5426075" y="2414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83" name="Oval 78"/>
          <p:cNvSpPr>
            <a:spLocks noChangeArrowheads="1"/>
          </p:cNvSpPr>
          <p:nvPr/>
        </p:nvSpPr>
        <p:spPr bwMode="auto">
          <a:xfrm>
            <a:off x="45116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84" name="Oval 79"/>
          <p:cNvSpPr>
            <a:spLocks noChangeArrowheads="1"/>
          </p:cNvSpPr>
          <p:nvPr/>
        </p:nvSpPr>
        <p:spPr bwMode="auto">
          <a:xfrm>
            <a:off x="49688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85" name="Oval 80"/>
          <p:cNvSpPr>
            <a:spLocks noChangeArrowheads="1"/>
          </p:cNvSpPr>
          <p:nvPr/>
        </p:nvSpPr>
        <p:spPr bwMode="auto">
          <a:xfrm>
            <a:off x="53498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86" name="Line 81"/>
          <p:cNvSpPr>
            <a:spLocks noChangeShapeType="1"/>
          </p:cNvSpPr>
          <p:nvPr/>
        </p:nvSpPr>
        <p:spPr bwMode="auto">
          <a:xfrm flipH="1">
            <a:off x="5121275" y="21859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82"/>
          <p:cNvSpPr>
            <a:spLocks noChangeShapeType="1"/>
          </p:cNvSpPr>
          <p:nvPr/>
        </p:nvSpPr>
        <p:spPr bwMode="auto">
          <a:xfrm>
            <a:off x="5426075" y="218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Line 83"/>
          <p:cNvSpPr>
            <a:spLocks noChangeShapeType="1"/>
          </p:cNvSpPr>
          <p:nvPr/>
        </p:nvSpPr>
        <p:spPr bwMode="auto">
          <a:xfrm flipH="1">
            <a:off x="4740275" y="26431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9" name="Line 84"/>
          <p:cNvSpPr>
            <a:spLocks noChangeShapeType="1"/>
          </p:cNvSpPr>
          <p:nvPr/>
        </p:nvSpPr>
        <p:spPr bwMode="auto">
          <a:xfrm>
            <a:off x="5045075" y="2719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0" name="Line 85"/>
          <p:cNvSpPr>
            <a:spLocks noChangeShapeType="1"/>
          </p:cNvSpPr>
          <p:nvPr/>
        </p:nvSpPr>
        <p:spPr bwMode="auto">
          <a:xfrm flipH="1">
            <a:off x="5502275" y="2719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1" name="Line 86"/>
          <p:cNvSpPr>
            <a:spLocks noChangeShapeType="1"/>
          </p:cNvSpPr>
          <p:nvPr/>
        </p:nvSpPr>
        <p:spPr bwMode="auto">
          <a:xfrm>
            <a:off x="4191000" y="2971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2" name="Text Box 87"/>
          <p:cNvSpPr txBox="1">
            <a:spLocks noChangeArrowheads="1"/>
          </p:cNvSpPr>
          <p:nvPr/>
        </p:nvSpPr>
        <p:spPr bwMode="auto">
          <a:xfrm>
            <a:off x="4038600" y="2667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93" name="Text Box 88"/>
          <p:cNvSpPr txBox="1">
            <a:spLocks noChangeArrowheads="1"/>
          </p:cNvSpPr>
          <p:nvPr/>
        </p:nvSpPr>
        <p:spPr bwMode="auto">
          <a:xfrm>
            <a:off x="4114800" y="34813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7.</a:t>
            </a:r>
          </a:p>
        </p:txBody>
      </p:sp>
      <p:sp>
        <p:nvSpPr>
          <p:cNvPr id="21594" name="Oval 89"/>
          <p:cNvSpPr>
            <a:spLocks noChangeArrowheads="1"/>
          </p:cNvSpPr>
          <p:nvPr/>
        </p:nvSpPr>
        <p:spPr bwMode="auto">
          <a:xfrm>
            <a:off x="5273675" y="3516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95" name="Oval 90"/>
          <p:cNvSpPr>
            <a:spLocks noChangeArrowheads="1"/>
          </p:cNvSpPr>
          <p:nvPr/>
        </p:nvSpPr>
        <p:spPr bwMode="auto">
          <a:xfrm>
            <a:off x="4968875" y="4049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96" name="Oval 91"/>
          <p:cNvSpPr>
            <a:spLocks noChangeArrowheads="1"/>
          </p:cNvSpPr>
          <p:nvPr/>
        </p:nvSpPr>
        <p:spPr bwMode="auto">
          <a:xfrm>
            <a:off x="5502275" y="4049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97" name="Oval 92"/>
          <p:cNvSpPr>
            <a:spLocks noChangeArrowheads="1"/>
          </p:cNvSpPr>
          <p:nvPr/>
        </p:nvSpPr>
        <p:spPr bwMode="auto">
          <a:xfrm>
            <a:off x="45878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98" name="Oval 93"/>
          <p:cNvSpPr>
            <a:spLocks noChangeArrowheads="1"/>
          </p:cNvSpPr>
          <p:nvPr/>
        </p:nvSpPr>
        <p:spPr bwMode="auto">
          <a:xfrm>
            <a:off x="50450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99" name="Oval 94"/>
          <p:cNvSpPr>
            <a:spLocks noChangeArrowheads="1"/>
          </p:cNvSpPr>
          <p:nvPr/>
        </p:nvSpPr>
        <p:spPr bwMode="auto">
          <a:xfrm>
            <a:off x="54260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600" name="Line 95"/>
          <p:cNvSpPr>
            <a:spLocks noChangeShapeType="1"/>
          </p:cNvSpPr>
          <p:nvPr/>
        </p:nvSpPr>
        <p:spPr bwMode="auto">
          <a:xfrm flipH="1">
            <a:off x="5197475" y="38211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1" name="Line 96"/>
          <p:cNvSpPr>
            <a:spLocks noChangeShapeType="1"/>
          </p:cNvSpPr>
          <p:nvPr/>
        </p:nvSpPr>
        <p:spPr bwMode="auto">
          <a:xfrm>
            <a:off x="5502275" y="38211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2" name="Line 97"/>
          <p:cNvSpPr>
            <a:spLocks noChangeShapeType="1"/>
          </p:cNvSpPr>
          <p:nvPr/>
        </p:nvSpPr>
        <p:spPr bwMode="auto">
          <a:xfrm flipH="1">
            <a:off x="4816475" y="4278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3" name="Line 98"/>
          <p:cNvSpPr>
            <a:spLocks noChangeShapeType="1"/>
          </p:cNvSpPr>
          <p:nvPr/>
        </p:nvSpPr>
        <p:spPr bwMode="auto">
          <a:xfrm>
            <a:off x="5121275" y="4354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Line 99"/>
          <p:cNvSpPr>
            <a:spLocks noChangeShapeType="1"/>
          </p:cNvSpPr>
          <p:nvPr/>
        </p:nvSpPr>
        <p:spPr bwMode="auto">
          <a:xfrm flipH="1">
            <a:off x="5578475" y="4354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5" name="Line 100"/>
          <p:cNvSpPr>
            <a:spLocks noChangeShapeType="1"/>
          </p:cNvSpPr>
          <p:nvPr/>
        </p:nvSpPr>
        <p:spPr bwMode="auto">
          <a:xfrm>
            <a:off x="46482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Text Box 101"/>
          <p:cNvSpPr txBox="1">
            <a:spLocks noChangeArrowheads="1"/>
          </p:cNvSpPr>
          <p:nvPr/>
        </p:nvSpPr>
        <p:spPr bwMode="auto">
          <a:xfrm>
            <a:off x="4419600" y="38862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07" name="Text Box 102"/>
          <p:cNvSpPr txBox="1">
            <a:spLocks noChangeArrowheads="1"/>
          </p:cNvSpPr>
          <p:nvPr/>
        </p:nvSpPr>
        <p:spPr bwMode="auto">
          <a:xfrm>
            <a:off x="4130675" y="51228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8.</a:t>
            </a:r>
          </a:p>
        </p:txBody>
      </p:sp>
      <p:sp>
        <p:nvSpPr>
          <p:cNvPr id="21608" name="Oval 103"/>
          <p:cNvSpPr>
            <a:spLocks noChangeArrowheads="1"/>
          </p:cNvSpPr>
          <p:nvPr/>
        </p:nvSpPr>
        <p:spPr bwMode="auto">
          <a:xfrm>
            <a:off x="5289550" y="5157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609" name="Oval 104"/>
          <p:cNvSpPr>
            <a:spLocks noChangeArrowheads="1"/>
          </p:cNvSpPr>
          <p:nvPr/>
        </p:nvSpPr>
        <p:spPr bwMode="auto">
          <a:xfrm>
            <a:off x="4984750" y="569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610" name="Oval 105"/>
          <p:cNvSpPr>
            <a:spLocks noChangeArrowheads="1"/>
          </p:cNvSpPr>
          <p:nvPr/>
        </p:nvSpPr>
        <p:spPr bwMode="auto">
          <a:xfrm>
            <a:off x="5518150" y="569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611" name="Oval 106"/>
          <p:cNvSpPr>
            <a:spLocks noChangeArrowheads="1"/>
          </p:cNvSpPr>
          <p:nvPr/>
        </p:nvSpPr>
        <p:spPr bwMode="auto">
          <a:xfrm>
            <a:off x="46037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612" name="Oval 107"/>
          <p:cNvSpPr>
            <a:spLocks noChangeArrowheads="1"/>
          </p:cNvSpPr>
          <p:nvPr/>
        </p:nvSpPr>
        <p:spPr bwMode="auto">
          <a:xfrm>
            <a:off x="50609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613" name="Oval 108"/>
          <p:cNvSpPr>
            <a:spLocks noChangeArrowheads="1"/>
          </p:cNvSpPr>
          <p:nvPr/>
        </p:nvSpPr>
        <p:spPr bwMode="auto">
          <a:xfrm>
            <a:off x="54419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614" name="Line 109"/>
          <p:cNvSpPr>
            <a:spLocks noChangeShapeType="1"/>
          </p:cNvSpPr>
          <p:nvPr/>
        </p:nvSpPr>
        <p:spPr bwMode="auto">
          <a:xfrm flipH="1">
            <a:off x="5213350" y="54625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5" name="Line 110"/>
          <p:cNvSpPr>
            <a:spLocks noChangeShapeType="1"/>
          </p:cNvSpPr>
          <p:nvPr/>
        </p:nvSpPr>
        <p:spPr bwMode="auto">
          <a:xfrm>
            <a:off x="5518150" y="54625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6" name="Line 111"/>
          <p:cNvSpPr>
            <a:spLocks noChangeShapeType="1"/>
          </p:cNvSpPr>
          <p:nvPr/>
        </p:nvSpPr>
        <p:spPr bwMode="auto">
          <a:xfrm flipH="1">
            <a:off x="4832350" y="59197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7" name="Line 112"/>
          <p:cNvSpPr>
            <a:spLocks noChangeShapeType="1"/>
          </p:cNvSpPr>
          <p:nvPr/>
        </p:nvSpPr>
        <p:spPr bwMode="auto">
          <a:xfrm>
            <a:off x="5137150" y="599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8" name="Line 113"/>
          <p:cNvSpPr>
            <a:spLocks noChangeShapeType="1"/>
          </p:cNvSpPr>
          <p:nvPr/>
        </p:nvSpPr>
        <p:spPr bwMode="auto">
          <a:xfrm flipH="1">
            <a:off x="5594350" y="599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9" name="Line 114"/>
          <p:cNvSpPr>
            <a:spLocks noChangeShapeType="1"/>
          </p:cNvSpPr>
          <p:nvPr/>
        </p:nvSpPr>
        <p:spPr bwMode="auto">
          <a:xfrm>
            <a:off x="4800600" y="5867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0" name="Text Box 115"/>
          <p:cNvSpPr txBox="1">
            <a:spLocks noChangeArrowheads="1"/>
          </p:cNvSpPr>
          <p:nvPr/>
        </p:nvSpPr>
        <p:spPr bwMode="auto">
          <a:xfrm>
            <a:off x="4572000" y="5562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21" name="Text Box 116"/>
          <p:cNvSpPr txBox="1">
            <a:spLocks noChangeArrowheads="1"/>
          </p:cNvSpPr>
          <p:nvPr/>
        </p:nvSpPr>
        <p:spPr bwMode="auto">
          <a:xfrm>
            <a:off x="5943600" y="21859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1622" name="Text Box 118"/>
          <p:cNvSpPr txBox="1">
            <a:spLocks noChangeArrowheads="1"/>
          </p:cNvSpPr>
          <p:nvPr/>
        </p:nvSpPr>
        <p:spPr bwMode="auto">
          <a:xfrm>
            <a:off x="5943600" y="5629275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1623" name="Text Box 120"/>
          <p:cNvSpPr txBox="1">
            <a:spLocks noChangeArrowheads="1"/>
          </p:cNvSpPr>
          <p:nvPr/>
        </p:nvSpPr>
        <p:spPr bwMode="auto">
          <a:xfrm>
            <a:off x="4054475" y="619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5.</a:t>
            </a:r>
          </a:p>
        </p:txBody>
      </p:sp>
      <p:sp>
        <p:nvSpPr>
          <p:cNvPr id="21624" name="Text Box 121"/>
          <p:cNvSpPr txBox="1">
            <a:spLocks noChangeArrowheads="1"/>
          </p:cNvSpPr>
          <p:nvPr/>
        </p:nvSpPr>
        <p:spPr bwMode="auto">
          <a:xfrm>
            <a:off x="4114800" y="762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25" name="Text Box 122"/>
          <p:cNvSpPr txBox="1">
            <a:spLocks noChangeArrowheads="1"/>
          </p:cNvSpPr>
          <p:nvPr/>
        </p:nvSpPr>
        <p:spPr bwMode="auto">
          <a:xfrm>
            <a:off x="5943600" y="6858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A</a:t>
            </a:r>
          </a:p>
        </p:txBody>
      </p:sp>
      <p:sp>
        <p:nvSpPr>
          <p:cNvPr id="21626" name="Text Box 123"/>
          <p:cNvSpPr txBox="1">
            <a:spLocks noChangeArrowheads="1"/>
          </p:cNvSpPr>
          <p:nvPr/>
        </p:nvSpPr>
        <p:spPr bwMode="auto">
          <a:xfrm>
            <a:off x="5943600" y="25146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1627" name="Text Box 124"/>
          <p:cNvSpPr txBox="1">
            <a:spLocks noChangeArrowheads="1"/>
          </p:cNvSpPr>
          <p:nvPr/>
        </p:nvSpPr>
        <p:spPr bwMode="auto">
          <a:xfrm>
            <a:off x="6003925" y="-65088"/>
            <a:ext cx="2921000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Inorder printing example</a:t>
            </a:r>
          </a:p>
        </p:txBody>
      </p:sp>
      <p:sp>
        <p:nvSpPr>
          <p:cNvPr id="21628" name="Text Box 125"/>
          <p:cNvSpPr txBox="1">
            <a:spLocks noChangeArrowheads="1"/>
          </p:cNvSpPr>
          <p:nvPr/>
        </p:nvSpPr>
        <p:spPr bwMode="auto">
          <a:xfrm>
            <a:off x="5943600" y="408305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0524B8-C939-49AD-98A9-6DFACCBE20C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1158875" y="263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854075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1387475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4730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9302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13112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1082675" y="5683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1387475" y="568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>
            <a:off x="701675" y="1025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1006475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1463675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701675" y="914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473075" y="609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120650" y="1047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9.</a:t>
            </a: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44450" y="19812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10.</a:t>
            </a:r>
          </a:p>
        </p:txBody>
      </p:sp>
      <p:sp>
        <p:nvSpPr>
          <p:cNvPr id="22546" name="Oval 17"/>
          <p:cNvSpPr>
            <a:spLocks noChangeArrowheads="1"/>
          </p:cNvSpPr>
          <p:nvPr/>
        </p:nvSpPr>
        <p:spPr bwMode="auto">
          <a:xfrm>
            <a:off x="1158875" y="201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47" name="Oval 18"/>
          <p:cNvSpPr>
            <a:spLocks noChangeArrowheads="1"/>
          </p:cNvSpPr>
          <p:nvPr/>
        </p:nvSpPr>
        <p:spPr bwMode="auto">
          <a:xfrm>
            <a:off x="854075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1387475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49" name="Oval 20"/>
          <p:cNvSpPr>
            <a:spLocks noChangeArrowheads="1"/>
          </p:cNvSpPr>
          <p:nvPr/>
        </p:nvSpPr>
        <p:spPr bwMode="auto">
          <a:xfrm>
            <a:off x="4730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50" name="Oval 21"/>
          <p:cNvSpPr>
            <a:spLocks noChangeArrowheads="1"/>
          </p:cNvSpPr>
          <p:nvPr/>
        </p:nvSpPr>
        <p:spPr bwMode="auto">
          <a:xfrm>
            <a:off x="9302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13112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H="1">
            <a:off x="1082675" y="23209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1387475" y="232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 flipH="1">
            <a:off x="701675" y="27781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6"/>
          <p:cNvSpPr>
            <a:spLocks noChangeShapeType="1"/>
          </p:cNvSpPr>
          <p:nvPr/>
        </p:nvSpPr>
        <p:spPr bwMode="auto">
          <a:xfrm>
            <a:off x="1006475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7"/>
          <p:cNvSpPr>
            <a:spLocks noChangeShapeType="1"/>
          </p:cNvSpPr>
          <p:nvPr/>
        </p:nvSpPr>
        <p:spPr bwMode="auto">
          <a:xfrm flipH="1">
            <a:off x="1463675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28"/>
          <p:cNvSpPr>
            <a:spLocks noChangeShapeType="1"/>
          </p:cNvSpPr>
          <p:nvPr/>
        </p:nvSpPr>
        <p:spPr bwMode="auto">
          <a:xfrm>
            <a:off x="701675" y="2667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473075" y="2286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76200" y="361632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11.</a:t>
            </a:r>
          </a:p>
        </p:txBody>
      </p:sp>
      <p:sp>
        <p:nvSpPr>
          <p:cNvPr id="22560" name="Oval 31"/>
          <p:cNvSpPr>
            <a:spLocks noChangeArrowheads="1"/>
          </p:cNvSpPr>
          <p:nvPr/>
        </p:nvSpPr>
        <p:spPr bwMode="auto">
          <a:xfrm>
            <a:off x="1235075" y="365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61" name="Oval 32"/>
          <p:cNvSpPr>
            <a:spLocks noChangeArrowheads="1"/>
          </p:cNvSpPr>
          <p:nvPr/>
        </p:nvSpPr>
        <p:spPr bwMode="auto">
          <a:xfrm>
            <a:off x="930275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62" name="Oval 33"/>
          <p:cNvSpPr>
            <a:spLocks noChangeArrowheads="1"/>
          </p:cNvSpPr>
          <p:nvPr/>
        </p:nvSpPr>
        <p:spPr bwMode="auto">
          <a:xfrm>
            <a:off x="1463675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63" name="Oval 34"/>
          <p:cNvSpPr>
            <a:spLocks noChangeArrowheads="1"/>
          </p:cNvSpPr>
          <p:nvPr/>
        </p:nvSpPr>
        <p:spPr bwMode="auto">
          <a:xfrm>
            <a:off x="5492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64" name="Oval 35"/>
          <p:cNvSpPr>
            <a:spLocks noChangeArrowheads="1"/>
          </p:cNvSpPr>
          <p:nvPr/>
        </p:nvSpPr>
        <p:spPr bwMode="auto">
          <a:xfrm>
            <a:off x="10064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65" name="Oval 36"/>
          <p:cNvSpPr>
            <a:spLocks noChangeArrowheads="1"/>
          </p:cNvSpPr>
          <p:nvPr/>
        </p:nvSpPr>
        <p:spPr bwMode="auto">
          <a:xfrm>
            <a:off x="13874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66" name="Line 37"/>
          <p:cNvSpPr>
            <a:spLocks noChangeShapeType="1"/>
          </p:cNvSpPr>
          <p:nvPr/>
        </p:nvSpPr>
        <p:spPr bwMode="auto">
          <a:xfrm flipH="1">
            <a:off x="1158875" y="39560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38"/>
          <p:cNvSpPr>
            <a:spLocks noChangeShapeType="1"/>
          </p:cNvSpPr>
          <p:nvPr/>
        </p:nvSpPr>
        <p:spPr bwMode="auto">
          <a:xfrm>
            <a:off x="1463675" y="39560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39"/>
          <p:cNvSpPr>
            <a:spLocks noChangeShapeType="1"/>
          </p:cNvSpPr>
          <p:nvPr/>
        </p:nvSpPr>
        <p:spPr bwMode="auto">
          <a:xfrm flipH="1">
            <a:off x="777875" y="44132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0"/>
          <p:cNvSpPr>
            <a:spLocks noChangeShapeType="1"/>
          </p:cNvSpPr>
          <p:nvPr/>
        </p:nvSpPr>
        <p:spPr bwMode="auto">
          <a:xfrm>
            <a:off x="1082675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Line 41"/>
          <p:cNvSpPr>
            <a:spLocks noChangeShapeType="1"/>
          </p:cNvSpPr>
          <p:nvPr/>
        </p:nvSpPr>
        <p:spPr bwMode="auto">
          <a:xfrm flipH="1">
            <a:off x="1539875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2"/>
          <p:cNvSpPr>
            <a:spLocks noChangeShapeType="1"/>
          </p:cNvSpPr>
          <p:nvPr/>
        </p:nvSpPr>
        <p:spPr bwMode="auto">
          <a:xfrm>
            <a:off x="701675" y="4419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473075" y="4114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73" name="Text Box 44"/>
          <p:cNvSpPr txBox="1">
            <a:spLocks noChangeArrowheads="1"/>
          </p:cNvSpPr>
          <p:nvPr/>
        </p:nvSpPr>
        <p:spPr bwMode="auto">
          <a:xfrm>
            <a:off x="92075" y="5257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12.</a:t>
            </a:r>
          </a:p>
        </p:txBody>
      </p:sp>
      <p:sp>
        <p:nvSpPr>
          <p:cNvPr id="22574" name="Oval 45"/>
          <p:cNvSpPr>
            <a:spLocks noChangeArrowheads="1"/>
          </p:cNvSpPr>
          <p:nvPr/>
        </p:nvSpPr>
        <p:spPr bwMode="auto">
          <a:xfrm>
            <a:off x="1250950" y="5292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75" name="Oval 46"/>
          <p:cNvSpPr>
            <a:spLocks noChangeArrowheads="1"/>
          </p:cNvSpPr>
          <p:nvPr/>
        </p:nvSpPr>
        <p:spPr bwMode="auto">
          <a:xfrm>
            <a:off x="946150" y="582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76" name="Oval 47"/>
          <p:cNvSpPr>
            <a:spLocks noChangeArrowheads="1"/>
          </p:cNvSpPr>
          <p:nvPr/>
        </p:nvSpPr>
        <p:spPr bwMode="auto">
          <a:xfrm>
            <a:off x="1479550" y="582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77" name="Oval 48"/>
          <p:cNvSpPr>
            <a:spLocks noChangeArrowheads="1"/>
          </p:cNvSpPr>
          <p:nvPr/>
        </p:nvSpPr>
        <p:spPr bwMode="auto">
          <a:xfrm>
            <a:off x="6254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78" name="Oval 49"/>
          <p:cNvSpPr>
            <a:spLocks noChangeArrowheads="1"/>
          </p:cNvSpPr>
          <p:nvPr/>
        </p:nvSpPr>
        <p:spPr bwMode="auto">
          <a:xfrm>
            <a:off x="10826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79" name="Oval 50"/>
          <p:cNvSpPr>
            <a:spLocks noChangeArrowheads="1"/>
          </p:cNvSpPr>
          <p:nvPr/>
        </p:nvSpPr>
        <p:spPr bwMode="auto">
          <a:xfrm>
            <a:off x="14636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80" name="Line 51"/>
          <p:cNvSpPr>
            <a:spLocks noChangeShapeType="1"/>
          </p:cNvSpPr>
          <p:nvPr/>
        </p:nvSpPr>
        <p:spPr bwMode="auto">
          <a:xfrm flipH="1">
            <a:off x="1174750" y="55975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Line 52"/>
          <p:cNvSpPr>
            <a:spLocks noChangeShapeType="1"/>
          </p:cNvSpPr>
          <p:nvPr/>
        </p:nvSpPr>
        <p:spPr bwMode="auto">
          <a:xfrm>
            <a:off x="1479550" y="5597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Line 53"/>
          <p:cNvSpPr>
            <a:spLocks noChangeShapeType="1"/>
          </p:cNvSpPr>
          <p:nvPr/>
        </p:nvSpPr>
        <p:spPr bwMode="auto">
          <a:xfrm flipH="1">
            <a:off x="793750" y="60547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4"/>
          <p:cNvSpPr>
            <a:spLocks noChangeShapeType="1"/>
          </p:cNvSpPr>
          <p:nvPr/>
        </p:nvSpPr>
        <p:spPr bwMode="auto">
          <a:xfrm>
            <a:off x="1098550" y="613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Line 55"/>
          <p:cNvSpPr>
            <a:spLocks noChangeShapeType="1"/>
          </p:cNvSpPr>
          <p:nvPr/>
        </p:nvSpPr>
        <p:spPr bwMode="auto">
          <a:xfrm flipH="1">
            <a:off x="1555750" y="613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56"/>
          <p:cNvSpPr>
            <a:spLocks noChangeShapeType="1"/>
          </p:cNvSpPr>
          <p:nvPr/>
        </p:nvSpPr>
        <p:spPr bwMode="auto">
          <a:xfrm>
            <a:off x="854075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Text Box 57"/>
          <p:cNvSpPr txBox="1">
            <a:spLocks noChangeArrowheads="1"/>
          </p:cNvSpPr>
          <p:nvPr/>
        </p:nvSpPr>
        <p:spPr bwMode="auto">
          <a:xfrm>
            <a:off x="625475" y="5334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1844675" y="408781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2588" name="Oval 62"/>
          <p:cNvSpPr>
            <a:spLocks noChangeArrowheads="1"/>
          </p:cNvSpPr>
          <p:nvPr/>
        </p:nvSpPr>
        <p:spPr bwMode="auto">
          <a:xfrm>
            <a:off x="5334000" y="163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89" name="Oval 63"/>
          <p:cNvSpPr>
            <a:spLocks noChangeArrowheads="1"/>
          </p:cNvSpPr>
          <p:nvPr/>
        </p:nvSpPr>
        <p:spPr bwMode="auto">
          <a:xfrm>
            <a:off x="5029200" y="6969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90" name="Oval 64"/>
          <p:cNvSpPr>
            <a:spLocks noChangeArrowheads="1"/>
          </p:cNvSpPr>
          <p:nvPr/>
        </p:nvSpPr>
        <p:spPr bwMode="auto">
          <a:xfrm>
            <a:off x="5562600" y="6969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91" name="Oval 65"/>
          <p:cNvSpPr>
            <a:spLocks noChangeArrowheads="1"/>
          </p:cNvSpPr>
          <p:nvPr/>
        </p:nvSpPr>
        <p:spPr bwMode="auto">
          <a:xfrm>
            <a:off x="46482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92" name="Oval 66"/>
          <p:cNvSpPr>
            <a:spLocks noChangeArrowheads="1"/>
          </p:cNvSpPr>
          <p:nvPr/>
        </p:nvSpPr>
        <p:spPr bwMode="auto">
          <a:xfrm>
            <a:off x="51054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93" name="Oval 67"/>
          <p:cNvSpPr>
            <a:spLocks noChangeArrowheads="1"/>
          </p:cNvSpPr>
          <p:nvPr/>
        </p:nvSpPr>
        <p:spPr bwMode="auto">
          <a:xfrm>
            <a:off x="54864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94" name="Line 68"/>
          <p:cNvSpPr>
            <a:spLocks noChangeShapeType="1"/>
          </p:cNvSpPr>
          <p:nvPr/>
        </p:nvSpPr>
        <p:spPr bwMode="auto">
          <a:xfrm flipH="1">
            <a:off x="5257800" y="4683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69"/>
          <p:cNvSpPr>
            <a:spLocks noChangeShapeType="1"/>
          </p:cNvSpPr>
          <p:nvPr/>
        </p:nvSpPr>
        <p:spPr bwMode="auto">
          <a:xfrm>
            <a:off x="5562600" y="468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70"/>
          <p:cNvSpPr>
            <a:spLocks noChangeShapeType="1"/>
          </p:cNvSpPr>
          <p:nvPr/>
        </p:nvSpPr>
        <p:spPr bwMode="auto">
          <a:xfrm flipH="1">
            <a:off x="4876800" y="9255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Line 71"/>
          <p:cNvSpPr>
            <a:spLocks noChangeShapeType="1"/>
          </p:cNvSpPr>
          <p:nvPr/>
        </p:nvSpPr>
        <p:spPr bwMode="auto">
          <a:xfrm>
            <a:off x="5181600" y="10017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2"/>
          <p:cNvSpPr>
            <a:spLocks noChangeShapeType="1"/>
          </p:cNvSpPr>
          <p:nvPr/>
        </p:nvSpPr>
        <p:spPr bwMode="auto">
          <a:xfrm flipH="1">
            <a:off x="5638800" y="10017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73"/>
          <p:cNvSpPr>
            <a:spLocks noChangeShapeType="1"/>
          </p:cNvSpPr>
          <p:nvPr/>
        </p:nvSpPr>
        <p:spPr bwMode="auto">
          <a:xfrm flipH="1">
            <a:off x="5851525" y="30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Text Box 74"/>
          <p:cNvSpPr txBox="1">
            <a:spLocks noChangeArrowheads="1"/>
          </p:cNvSpPr>
          <p:nvPr/>
        </p:nvSpPr>
        <p:spPr bwMode="auto">
          <a:xfrm>
            <a:off x="4311650" y="188118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14.</a:t>
            </a:r>
          </a:p>
        </p:txBody>
      </p:sp>
      <p:sp>
        <p:nvSpPr>
          <p:cNvPr id="22601" name="Oval 75"/>
          <p:cNvSpPr>
            <a:spLocks noChangeArrowheads="1"/>
          </p:cNvSpPr>
          <p:nvPr/>
        </p:nvSpPr>
        <p:spPr bwMode="auto">
          <a:xfrm>
            <a:off x="5334000" y="191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02" name="Oval 76"/>
          <p:cNvSpPr>
            <a:spLocks noChangeArrowheads="1"/>
          </p:cNvSpPr>
          <p:nvPr/>
        </p:nvSpPr>
        <p:spPr bwMode="auto">
          <a:xfrm>
            <a:off x="5029200" y="2449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03" name="Oval 77"/>
          <p:cNvSpPr>
            <a:spLocks noChangeArrowheads="1"/>
          </p:cNvSpPr>
          <p:nvPr/>
        </p:nvSpPr>
        <p:spPr bwMode="auto">
          <a:xfrm>
            <a:off x="5562600" y="2449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04" name="Oval 78"/>
          <p:cNvSpPr>
            <a:spLocks noChangeArrowheads="1"/>
          </p:cNvSpPr>
          <p:nvPr/>
        </p:nvSpPr>
        <p:spPr bwMode="auto">
          <a:xfrm>
            <a:off x="46482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05" name="Oval 79"/>
          <p:cNvSpPr>
            <a:spLocks noChangeArrowheads="1"/>
          </p:cNvSpPr>
          <p:nvPr/>
        </p:nvSpPr>
        <p:spPr bwMode="auto">
          <a:xfrm>
            <a:off x="51054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06" name="Oval 80"/>
          <p:cNvSpPr>
            <a:spLocks noChangeArrowheads="1"/>
          </p:cNvSpPr>
          <p:nvPr/>
        </p:nvSpPr>
        <p:spPr bwMode="auto">
          <a:xfrm>
            <a:off x="54864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07" name="Line 81"/>
          <p:cNvSpPr>
            <a:spLocks noChangeShapeType="1"/>
          </p:cNvSpPr>
          <p:nvPr/>
        </p:nvSpPr>
        <p:spPr bwMode="auto">
          <a:xfrm flipH="1">
            <a:off x="5257800" y="22209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Line 82"/>
          <p:cNvSpPr>
            <a:spLocks noChangeShapeType="1"/>
          </p:cNvSpPr>
          <p:nvPr/>
        </p:nvSpPr>
        <p:spPr bwMode="auto">
          <a:xfrm>
            <a:off x="5562600" y="222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Line 83"/>
          <p:cNvSpPr>
            <a:spLocks noChangeShapeType="1"/>
          </p:cNvSpPr>
          <p:nvPr/>
        </p:nvSpPr>
        <p:spPr bwMode="auto">
          <a:xfrm flipH="1">
            <a:off x="4876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Line 84"/>
          <p:cNvSpPr>
            <a:spLocks noChangeShapeType="1"/>
          </p:cNvSpPr>
          <p:nvPr/>
        </p:nvSpPr>
        <p:spPr bwMode="auto">
          <a:xfrm>
            <a:off x="5181600" y="2754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Line 85"/>
          <p:cNvSpPr>
            <a:spLocks noChangeShapeType="1"/>
          </p:cNvSpPr>
          <p:nvPr/>
        </p:nvSpPr>
        <p:spPr bwMode="auto">
          <a:xfrm flipH="1">
            <a:off x="5638800" y="2754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Line 86"/>
          <p:cNvSpPr>
            <a:spLocks noChangeShapeType="1"/>
          </p:cNvSpPr>
          <p:nvPr/>
        </p:nvSpPr>
        <p:spPr bwMode="auto">
          <a:xfrm flipH="1">
            <a:off x="5775325" y="2362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Text Box 87"/>
          <p:cNvSpPr txBox="1">
            <a:spLocks noChangeArrowheads="1"/>
          </p:cNvSpPr>
          <p:nvPr/>
        </p:nvSpPr>
        <p:spPr bwMode="auto">
          <a:xfrm>
            <a:off x="6156325" y="19812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14" name="Text Box 88"/>
          <p:cNvSpPr txBox="1">
            <a:spLocks noChangeArrowheads="1"/>
          </p:cNvSpPr>
          <p:nvPr/>
        </p:nvSpPr>
        <p:spPr bwMode="auto">
          <a:xfrm>
            <a:off x="4387850" y="35163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15.</a:t>
            </a:r>
          </a:p>
        </p:txBody>
      </p:sp>
      <p:sp>
        <p:nvSpPr>
          <p:cNvPr id="22615" name="Oval 89"/>
          <p:cNvSpPr>
            <a:spLocks noChangeArrowheads="1"/>
          </p:cNvSpPr>
          <p:nvPr/>
        </p:nvSpPr>
        <p:spPr bwMode="auto">
          <a:xfrm>
            <a:off x="5410200" y="3551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16" name="Oval 90"/>
          <p:cNvSpPr>
            <a:spLocks noChangeArrowheads="1"/>
          </p:cNvSpPr>
          <p:nvPr/>
        </p:nvSpPr>
        <p:spPr bwMode="auto">
          <a:xfrm>
            <a:off x="5105400" y="4084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17" name="Oval 91"/>
          <p:cNvSpPr>
            <a:spLocks noChangeArrowheads="1"/>
          </p:cNvSpPr>
          <p:nvPr/>
        </p:nvSpPr>
        <p:spPr bwMode="auto">
          <a:xfrm>
            <a:off x="5638800" y="4084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18" name="Oval 92"/>
          <p:cNvSpPr>
            <a:spLocks noChangeArrowheads="1"/>
          </p:cNvSpPr>
          <p:nvPr/>
        </p:nvSpPr>
        <p:spPr bwMode="auto">
          <a:xfrm>
            <a:off x="47244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19" name="Oval 93"/>
          <p:cNvSpPr>
            <a:spLocks noChangeArrowheads="1"/>
          </p:cNvSpPr>
          <p:nvPr/>
        </p:nvSpPr>
        <p:spPr bwMode="auto">
          <a:xfrm>
            <a:off x="51816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20" name="Oval 94"/>
          <p:cNvSpPr>
            <a:spLocks noChangeArrowheads="1"/>
          </p:cNvSpPr>
          <p:nvPr/>
        </p:nvSpPr>
        <p:spPr bwMode="auto">
          <a:xfrm>
            <a:off x="55626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21" name="Line 95"/>
          <p:cNvSpPr>
            <a:spLocks noChangeShapeType="1"/>
          </p:cNvSpPr>
          <p:nvPr/>
        </p:nvSpPr>
        <p:spPr bwMode="auto">
          <a:xfrm flipH="1">
            <a:off x="5334000" y="38560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Line 96"/>
          <p:cNvSpPr>
            <a:spLocks noChangeShapeType="1"/>
          </p:cNvSpPr>
          <p:nvPr/>
        </p:nvSpPr>
        <p:spPr bwMode="auto">
          <a:xfrm>
            <a:off x="5638800" y="38560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3" name="Line 97"/>
          <p:cNvSpPr>
            <a:spLocks noChangeShapeType="1"/>
          </p:cNvSpPr>
          <p:nvPr/>
        </p:nvSpPr>
        <p:spPr bwMode="auto">
          <a:xfrm flipH="1">
            <a:off x="4953000" y="43132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Line 98"/>
          <p:cNvSpPr>
            <a:spLocks noChangeShapeType="1"/>
          </p:cNvSpPr>
          <p:nvPr/>
        </p:nvSpPr>
        <p:spPr bwMode="auto">
          <a:xfrm>
            <a:off x="5257800" y="4389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Line 99"/>
          <p:cNvSpPr>
            <a:spLocks noChangeShapeType="1"/>
          </p:cNvSpPr>
          <p:nvPr/>
        </p:nvSpPr>
        <p:spPr bwMode="auto">
          <a:xfrm flipH="1">
            <a:off x="5715000" y="4389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Text Box 102"/>
          <p:cNvSpPr txBox="1">
            <a:spLocks noChangeArrowheads="1"/>
          </p:cNvSpPr>
          <p:nvPr/>
        </p:nvSpPr>
        <p:spPr bwMode="auto">
          <a:xfrm>
            <a:off x="4403725" y="515778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16.</a:t>
            </a:r>
          </a:p>
        </p:txBody>
      </p:sp>
      <p:sp>
        <p:nvSpPr>
          <p:cNvPr id="22627" name="Oval 103"/>
          <p:cNvSpPr>
            <a:spLocks noChangeArrowheads="1"/>
          </p:cNvSpPr>
          <p:nvPr/>
        </p:nvSpPr>
        <p:spPr bwMode="auto">
          <a:xfrm>
            <a:off x="5426075" y="5192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28" name="Oval 104"/>
          <p:cNvSpPr>
            <a:spLocks noChangeArrowheads="1"/>
          </p:cNvSpPr>
          <p:nvPr/>
        </p:nvSpPr>
        <p:spPr bwMode="auto">
          <a:xfrm>
            <a:off x="5121275" y="572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29" name="Oval 105"/>
          <p:cNvSpPr>
            <a:spLocks noChangeArrowheads="1"/>
          </p:cNvSpPr>
          <p:nvPr/>
        </p:nvSpPr>
        <p:spPr bwMode="auto">
          <a:xfrm>
            <a:off x="5654675" y="572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30" name="Oval 106"/>
          <p:cNvSpPr>
            <a:spLocks noChangeArrowheads="1"/>
          </p:cNvSpPr>
          <p:nvPr/>
        </p:nvSpPr>
        <p:spPr bwMode="auto">
          <a:xfrm>
            <a:off x="47402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31" name="Oval 107"/>
          <p:cNvSpPr>
            <a:spLocks noChangeArrowheads="1"/>
          </p:cNvSpPr>
          <p:nvPr/>
        </p:nvSpPr>
        <p:spPr bwMode="auto">
          <a:xfrm>
            <a:off x="51974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32" name="Oval 108"/>
          <p:cNvSpPr>
            <a:spLocks noChangeArrowheads="1"/>
          </p:cNvSpPr>
          <p:nvPr/>
        </p:nvSpPr>
        <p:spPr bwMode="auto">
          <a:xfrm>
            <a:off x="55784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33" name="Line 109"/>
          <p:cNvSpPr>
            <a:spLocks noChangeShapeType="1"/>
          </p:cNvSpPr>
          <p:nvPr/>
        </p:nvSpPr>
        <p:spPr bwMode="auto">
          <a:xfrm flipH="1">
            <a:off x="5349875" y="54975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Line 110"/>
          <p:cNvSpPr>
            <a:spLocks noChangeShapeType="1"/>
          </p:cNvSpPr>
          <p:nvPr/>
        </p:nvSpPr>
        <p:spPr bwMode="auto">
          <a:xfrm>
            <a:off x="5654675" y="5497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" name="Line 111"/>
          <p:cNvSpPr>
            <a:spLocks noChangeShapeType="1"/>
          </p:cNvSpPr>
          <p:nvPr/>
        </p:nvSpPr>
        <p:spPr bwMode="auto">
          <a:xfrm flipH="1">
            <a:off x="4968875" y="59547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Line 112"/>
          <p:cNvSpPr>
            <a:spLocks noChangeShapeType="1"/>
          </p:cNvSpPr>
          <p:nvPr/>
        </p:nvSpPr>
        <p:spPr bwMode="auto">
          <a:xfrm>
            <a:off x="5273675" y="603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Line 113"/>
          <p:cNvSpPr>
            <a:spLocks noChangeShapeType="1"/>
          </p:cNvSpPr>
          <p:nvPr/>
        </p:nvSpPr>
        <p:spPr bwMode="auto">
          <a:xfrm flipH="1">
            <a:off x="5730875" y="603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8" name="Text Box 116"/>
          <p:cNvSpPr txBox="1">
            <a:spLocks noChangeArrowheads="1"/>
          </p:cNvSpPr>
          <p:nvPr/>
        </p:nvSpPr>
        <p:spPr bwMode="auto">
          <a:xfrm>
            <a:off x="6172200" y="6858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2639" name="Text Box 119"/>
          <p:cNvSpPr txBox="1">
            <a:spLocks noChangeArrowheads="1"/>
          </p:cNvSpPr>
          <p:nvPr/>
        </p:nvSpPr>
        <p:spPr bwMode="auto">
          <a:xfrm>
            <a:off x="4327525" y="9683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13.</a:t>
            </a:r>
          </a:p>
        </p:txBody>
      </p:sp>
      <p:sp>
        <p:nvSpPr>
          <p:cNvPr id="22640" name="Text Box 120"/>
          <p:cNvSpPr txBox="1">
            <a:spLocks noChangeArrowheads="1"/>
          </p:cNvSpPr>
          <p:nvPr/>
        </p:nvSpPr>
        <p:spPr bwMode="auto">
          <a:xfrm>
            <a:off x="6080125" y="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41" name="Text Box 123"/>
          <p:cNvSpPr txBox="1">
            <a:spLocks noChangeArrowheads="1"/>
          </p:cNvSpPr>
          <p:nvPr/>
        </p:nvSpPr>
        <p:spPr bwMode="auto">
          <a:xfrm>
            <a:off x="1844675" y="7620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2" name="Text Box 124"/>
          <p:cNvSpPr txBox="1">
            <a:spLocks noChangeArrowheads="1"/>
          </p:cNvSpPr>
          <p:nvPr/>
        </p:nvSpPr>
        <p:spPr bwMode="auto">
          <a:xfrm>
            <a:off x="1844675" y="10048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3" name="Text Box 126"/>
          <p:cNvSpPr txBox="1">
            <a:spLocks noChangeArrowheads="1"/>
          </p:cNvSpPr>
          <p:nvPr/>
        </p:nvSpPr>
        <p:spPr bwMode="auto">
          <a:xfrm>
            <a:off x="1844675" y="4343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4" name="Text Box 128"/>
          <p:cNvSpPr txBox="1">
            <a:spLocks noChangeArrowheads="1"/>
          </p:cNvSpPr>
          <p:nvPr/>
        </p:nvSpPr>
        <p:spPr bwMode="auto">
          <a:xfrm>
            <a:off x="6248400" y="24384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5" name="Line 129"/>
          <p:cNvSpPr>
            <a:spLocks noChangeShapeType="1"/>
          </p:cNvSpPr>
          <p:nvPr/>
        </p:nvSpPr>
        <p:spPr bwMode="auto">
          <a:xfrm flipH="1">
            <a:off x="5546725" y="4419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6" name="Text Box 130"/>
          <p:cNvSpPr txBox="1">
            <a:spLocks noChangeArrowheads="1"/>
          </p:cNvSpPr>
          <p:nvPr/>
        </p:nvSpPr>
        <p:spPr bwMode="auto">
          <a:xfrm>
            <a:off x="5927725" y="4038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47" name="Text Box 131"/>
          <p:cNvSpPr txBox="1">
            <a:spLocks noChangeArrowheads="1"/>
          </p:cNvSpPr>
          <p:nvPr/>
        </p:nvSpPr>
        <p:spPr bwMode="auto">
          <a:xfrm>
            <a:off x="6248400" y="37480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8" name="Text Box 132"/>
          <p:cNvSpPr txBox="1">
            <a:spLocks noChangeArrowheads="1"/>
          </p:cNvSpPr>
          <p:nvPr/>
        </p:nvSpPr>
        <p:spPr bwMode="auto">
          <a:xfrm>
            <a:off x="6248400" y="3962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9" name="Line 133"/>
          <p:cNvSpPr>
            <a:spLocks noChangeShapeType="1"/>
          </p:cNvSpPr>
          <p:nvPr/>
        </p:nvSpPr>
        <p:spPr bwMode="auto">
          <a:xfrm flipH="1">
            <a:off x="5870575" y="5638800"/>
            <a:ext cx="3619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Text Box 134"/>
          <p:cNvSpPr txBox="1">
            <a:spLocks noChangeArrowheads="1"/>
          </p:cNvSpPr>
          <p:nvPr/>
        </p:nvSpPr>
        <p:spPr bwMode="auto">
          <a:xfrm>
            <a:off x="6156325" y="5257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51" name="Text Box 135"/>
          <p:cNvSpPr txBox="1">
            <a:spLocks noChangeArrowheads="1"/>
          </p:cNvSpPr>
          <p:nvPr/>
        </p:nvSpPr>
        <p:spPr bwMode="auto">
          <a:xfrm>
            <a:off x="1828800" y="24384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C</a:t>
            </a:r>
          </a:p>
        </p:txBody>
      </p:sp>
      <p:sp>
        <p:nvSpPr>
          <p:cNvPr id="22652" name="Text Box 136"/>
          <p:cNvSpPr txBox="1">
            <a:spLocks noChangeArrowheads="1"/>
          </p:cNvSpPr>
          <p:nvPr/>
        </p:nvSpPr>
        <p:spPr bwMode="auto">
          <a:xfrm>
            <a:off x="6172200" y="57150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E</a:t>
            </a:r>
          </a:p>
        </p:txBody>
      </p:sp>
      <p:sp>
        <p:nvSpPr>
          <p:cNvPr id="22653" name="Text Box 137"/>
          <p:cNvSpPr txBox="1">
            <a:spLocks noChangeArrowheads="1"/>
          </p:cNvSpPr>
          <p:nvPr/>
        </p:nvSpPr>
        <p:spPr bwMode="auto">
          <a:xfrm>
            <a:off x="1828800" y="56388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6F2F2F-9C0F-4CF7-A0F3-FD67A556B36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3555" name="Oval 2"/>
          <p:cNvSpPr>
            <a:spLocks noChangeArrowheads="1"/>
          </p:cNvSpPr>
          <p:nvPr/>
        </p:nvSpPr>
        <p:spPr bwMode="auto">
          <a:xfrm>
            <a:off x="1295400" y="263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990600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524000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6096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0668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14478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>
            <a:off x="1219200" y="5683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1524000" y="568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H="1">
            <a:off x="838200" y="1025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1143000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H="1">
            <a:off x="1600200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136525" y="10477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17.</a:t>
            </a:r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136525" y="19812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18.</a:t>
            </a: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1295400" y="201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990600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524000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6096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10668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14478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 flipH="1">
            <a:off x="1219200" y="23209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1524000" y="232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 flipH="1">
            <a:off x="838200" y="27781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>
            <a:off x="1143000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7"/>
          <p:cNvSpPr>
            <a:spLocks noChangeShapeType="1"/>
          </p:cNvSpPr>
          <p:nvPr/>
        </p:nvSpPr>
        <p:spPr bwMode="auto">
          <a:xfrm flipH="1">
            <a:off x="1600200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Text Box 30"/>
          <p:cNvSpPr txBox="1">
            <a:spLocks noChangeArrowheads="1"/>
          </p:cNvSpPr>
          <p:nvPr/>
        </p:nvSpPr>
        <p:spPr bwMode="auto">
          <a:xfrm>
            <a:off x="212725" y="361632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19.</a:t>
            </a:r>
          </a:p>
        </p:txBody>
      </p:sp>
      <p:sp>
        <p:nvSpPr>
          <p:cNvPr id="23580" name="Oval 31"/>
          <p:cNvSpPr>
            <a:spLocks noChangeArrowheads="1"/>
          </p:cNvSpPr>
          <p:nvPr/>
        </p:nvSpPr>
        <p:spPr bwMode="auto">
          <a:xfrm>
            <a:off x="1371600" y="365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81" name="Oval 32"/>
          <p:cNvSpPr>
            <a:spLocks noChangeArrowheads="1"/>
          </p:cNvSpPr>
          <p:nvPr/>
        </p:nvSpPr>
        <p:spPr bwMode="auto">
          <a:xfrm>
            <a:off x="1066800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82" name="Oval 33"/>
          <p:cNvSpPr>
            <a:spLocks noChangeArrowheads="1"/>
          </p:cNvSpPr>
          <p:nvPr/>
        </p:nvSpPr>
        <p:spPr bwMode="auto">
          <a:xfrm>
            <a:off x="1600200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83" name="Oval 34"/>
          <p:cNvSpPr>
            <a:spLocks noChangeArrowheads="1"/>
          </p:cNvSpPr>
          <p:nvPr/>
        </p:nvSpPr>
        <p:spPr bwMode="auto">
          <a:xfrm>
            <a:off x="6858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84" name="Oval 35"/>
          <p:cNvSpPr>
            <a:spLocks noChangeArrowheads="1"/>
          </p:cNvSpPr>
          <p:nvPr/>
        </p:nvSpPr>
        <p:spPr bwMode="auto">
          <a:xfrm>
            <a:off x="11430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85" name="Oval 36"/>
          <p:cNvSpPr>
            <a:spLocks noChangeArrowheads="1"/>
          </p:cNvSpPr>
          <p:nvPr/>
        </p:nvSpPr>
        <p:spPr bwMode="auto">
          <a:xfrm>
            <a:off x="15240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86" name="Line 37"/>
          <p:cNvSpPr>
            <a:spLocks noChangeShapeType="1"/>
          </p:cNvSpPr>
          <p:nvPr/>
        </p:nvSpPr>
        <p:spPr bwMode="auto">
          <a:xfrm flipH="1">
            <a:off x="1295400" y="39560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38"/>
          <p:cNvSpPr>
            <a:spLocks noChangeShapeType="1"/>
          </p:cNvSpPr>
          <p:nvPr/>
        </p:nvSpPr>
        <p:spPr bwMode="auto">
          <a:xfrm>
            <a:off x="1600200" y="39560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9"/>
          <p:cNvSpPr>
            <a:spLocks noChangeShapeType="1"/>
          </p:cNvSpPr>
          <p:nvPr/>
        </p:nvSpPr>
        <p:spPr bwMode="auto">
          <a:xfrm flipH="1">
            <a:off x="914400" y="44132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40"/>
          <p:cNvSpPr>
            <a:spLocks noChangeShapeType="1"/>
          </p:cNvSpPr>
          <p:nvPr/>
        </p:nvSpPr>
        <p:spPr bwMode="auto">
          <a:xfrm>
            <a:off x="1219200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41"/>
          <p:cNvSpPr>
            <a:spLocks noChangeShapeType="1"/>
          </p:cNvSpPr>
          <p:nvPr/>
        </p:nvSpPr>
        <p:spPr bwMode="auto">
          <a:xfrm flipH="1">
            <a:off x="1676400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Text Box 44"/>
          <p:cNvSpPr txBox="1">
            <a:spLocks noChangeArrowheads="1"/>
          </p:cNvSpPr>
          <p:nvPr/>
        </p:nvSpPr>
        <p:spPr bwMode="auto">
          <a:xfrm>
            <a:off x="228600" y="5257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20.</a:t>
            </a:r>
          </a:p>
        </p:txBody>
      </p:sp>
      <p:sp>
        <p:nvSpPr>
          <p:cNvPr id="23592" name="Text Box 58"/>
          <p:cNvSpPr txBox="1">
            <a:spLocks noChangeArrowheads="1"/>
          </p:cNvSpPr>
          <p:nvPr/>
        </p:nvSpPr>
        <p:spPr bwMode="auto">
          <a:xfrm>
            <a:off x="2425700" y="408781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3593" name="Text Box 60"/>
          <p:cNvSpPr txBox="1">
            <a:spLocks noChangeArrowheads="1"/>
          </p:cNvSpPr>
          <p:nvPr/>
        </p:nvSpPr>
        <p:spPr bwMode="auto">
          <a:xfrm>
            <a:off x="2425700" y="10048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3594" name="Text Box 62"/>
          <p:cNvSpPr txBox="1">
            <a:spLocks noChangeArrowheads="1"/>
          </p:cNvSpPr>
          <p:nvPr/>
        </p:nvSpPr>
        <p:spPr bwMode="auto">
          <a:xfrm>
            <a:off x="2425700" y="4343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3595" name="Text Box 64"/>
          <p:cNvSpPr txBox="1">
            <a:spLocks noChangeArrowheads="1"/>
          </p:cNvSpPr>
          <p:nvPr/>
        </p:nvSpPr>
        <p:spPr bwMode="auto">
          <a:xfrm>
            <a:off x="2425700" y="7620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3596" name="Line 65"/>
          <p:cNvSpPr>
            <a:spLocks noChangeShapeType="1"/>
          </p:cNvSpPr>
          <p:nvPr/>
        </p:nvSpPr>
        <p:spPr bwMode="auto">
          <a:xfrm flipH="1">
            <a:off x="1695450" y="1143000"/>
            <a:ext cx="3619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Text Box 66"/>
          <p:cNvSpPr txBox="1">
            <a:spLocks noChangeArrowheads="1"/>
          </p:cNvSpPr>
          <p:nvPr/>
        </p:nvSpPr>
        <p:spPr bwMode="auto">
          <a:xfrm>
            <a:off x="1981200" y="762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598" name="Line 67"/>
          <p:cNvSpPr>
            <a:spLocks noChangeShapeType="1"/>
          </p:cNvSpPr>
          <p:nvPr/>
        </p:nvSpPr>
        <p:spPr bwMode="auto">
          <a:xfrm flipH="1">
            <a:off x="1847850" y="22098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Text Box 68"/>
          <p:cNvSpPr txBox="1">
            <a:spLocks noChangeArrowheads="1"/>
          </p:cNvSpPr>
          <p:nvPr/>
        </p:nvSpPr>
        <p:spPr bwMode="auto">
          <a:xfrm>
            <a:off x="1981200" y="1828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600" name="Line 69"/>
          <p:cNvSpPr>
            <a:spLocks noChangeShapeType="1"/>
          </p:cNvSpPr>
          <p:nvPr/>
        </p:nvSpPr>
        <p:spPr bwMode="auto">
          <a:xfrm flipH="1">
            <a:off x="1905000" y="41148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Text Box 70"/>
          <p:cNvSpPr txBox="1">
            <a:spLocks noChangeArrowheads="1"/>
          </p:cNvSpPr>
          <p:nvPr/>
        </p:nvSpPr>
        <p:spPr bwMode="auto">
          <a:xfrm>
            <a:off x="2038350" y="3733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602" name="Text Box 71"/>
          <p:cNvSpPr txBox="1">
            <a:spLocks noChangeArrowheads="1"/>
          </p:cNvSpPr>
          <p:nvPr/>
        </p:nvSpPr>
        <p:spPr bwMode="auto">
          <a:xfrm>
            <a:off x="838200" y="5330825"/>
            <a:ext cx="570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both printTree(t.right) calls from F and D return.  Done.</a:t>
            </a:r>
          </a:p>
        </p:txBody>
      </p:sp>
      <p:sp>
        <p:nvSpPr>
          <p:cNvPr id="23603" name="Text Box 72"/>
          <p:cNvSpPr txBox="1">
            <a:spLocks noChangeArrowheads="1"/>
          </p:cNvSpPr>
          <p:nvPr/>
        </p:nvSpPr>
        <p:spPr bwMode="auto">
          <a:xfrm>
            <a:off x="2425700" y="24384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4C6E80-E9A9-405F-9C4D-38FC1A23D85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 Trees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Trees can be used to work with arithmetic expressions.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leaves are operands.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other nodes are operators.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expression can be evaluated by recursively evaluating the left and right subtrees, then applying the operator at the root.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98741B-AF09-4422-AC02-A41B1E6105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graphicFrame>
        <p:nvGraphicFramePr>
          <p:cNvPr id="25603" name="Object 1024"/>
          <p:cNvGraphicFramePr>
            <a:graphicFrameLocks noChangeAspect="1"/>
          </p:cNvGraphicFramePr>
          <p:nvPr/>
        </p:nvGraphicFramePr>
        <p:xfrm>
          <a:off x="304800" y="228600"/>
          <a:ext cx="861060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Bitmap Image" r:id="rId3" imgW="6477904" imgH="4076190" progId="Paint.Picture">
                  <p:embed/>
                </p:oleObj>
              </mc:Choice>
              <mc:Fallback>
                <p:oleObj name="Bitmap Image" r:id="rId3" imgW="6477904" imgH="407619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610600" cy="541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971800" y="6172200"/>
            <a:ext cx="288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(a+b*c) + ((d*e+f)*g)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36E034-58B5-45CB-AB23-153EA0508E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 Trees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Traversing an expression tree can produce these results:</a:t>
            </a:r>
          </a:p>
          <a:p>
            <a:pPr eaLnBrk="1" hangingPunct="1"/>
            <a:r>
              <a:rPr lang="en-US" altLang="en-US"/>
              <a:t>Inorder traversal:  infix notation,   a+b</a:t>
            </a:r>
          </a:p>
          <a:p>
            <a:pPr eaLnBrk="1" hangingPunct="1"/>
            <a:r>
              <a:rPr lang="en-US" altLang="en-US"/>
              <a:t>Preorder traversal:  prefix notation, +ab</a:t>
            </a:r>
          </a:p>
          <a:p>
            <a:pPr eaLnBrk="1" hangingPunct="1"/>
            <a:r>
              <a:rPr lang="en-US" altLang="en-US"/>
              <a:t>Postorder traversal:  postfix notation, ab+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12A878-293E-4E69-BCE0-7F19928EB50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an Expression Tree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can use a stack to construct an expression tree from a postfix expression.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algorithm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Read a symbol.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it is an operand, create a node and push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it is an operator, create a node, then pop two entries and make them children (1</a:t>
            </a:r>
            <a:r>
              <a:rPr lang="en-US" altLang="en-US" baseline="30000"/>
              <a:t>st</a:t>
            </a:r>
            <a:r>
              <a:rPr lang="en-US" altLang="en-US"/>
              <a:t> one is right child, 2</a:t>
            </a:r>
            <a:r>
              <a:rPr lang="en-US" altLang="en-US" baseline="30000"/>
              <a:t>nd</a:t>
            </a:r>
            <a:r>
              <a:rPr lang="en-US" altLang="en-US"/>
              <a:t> one is left child), then push the operator node.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Repeat for all symbols.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642088-3276-4128-97A2-1CBEF64AAB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355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Postfix Expression: ab+c*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2954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334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334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9050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6670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19050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9050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572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6200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288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33600" y="1524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10185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905000" y="152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124200" y="2667000"/>
            <a:ext cx="13589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make tree,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 parent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3200400" y="1447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962400" y="1447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2004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200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3397250" y="1981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4146550" y="182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41148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 flipV="1">
            <a:off x="3733800" y="2057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3733800" y="2209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49530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>
            <a:off x="50292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>
            <a:off x="57912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>
            <a:off x="5029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>
            <a:off x="50292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Text Box 35"/>
          <p:cNvSpPr txBox="1">
            <a:spLocks noChangeArrowheads="1"/>
          </p:cNvSpPr>
          <p:nvPr/>
        </p:nvSpPr>
        <p:spPr bwMode="auto">
          <a:xfrm>
            <a:off x="5226050" y="2057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5029200" y="167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Text Box 37"/>
          <p:cNvSpPr txBox="1">
            <a:spLocks noChangeArrowheads="1"/>
          </p:cNvSpPr>
          <p:nvPr/>
        </p:nvSpPr>
        <p:spPr bwMode="auto">
          <a:xfrm>
            <a:off x="5975350" y="1905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09" name="Text Box 38"/>
          <p:cNvSpPr txBox="1">
            <a:spLocks noChangeArrowheads="1"/>
          </p:cNvSpPr>
          <p:nvPr/>
        </p:nvSpPr>
        <p:spPr bwMode="auto">
          <a:xfrm>
            <a:off x="59436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10" name="Line 39"/>
          <p:cNvSpPr>
            <a:spLocks noChangeShapeType="1"/>
          </p:cNvSpPr>
          <p:nvPr/>
        </p:nvSpPr>
        <p:spPr bwMode="auto">
          <a:xfrm flipV="1">
            <a:off x="5562600" y="2133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40"/>
          <p:cNvSpPr>
            <a:spLocks noChangeShapeType="1"/>
          </p:cNvSpPr>
          <p:nvPr/>
        </p:nvSpPr>
        <p:spPr bwMode="auto">
          <a:xfrm>
            <a:off x="5562600" y="228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Text Box 41"/>
          <p:cNvSpPr txBox="1">
            <a:spLocks noChangeArrowheads="1"/>
          </p:cNvSpPr>
          <p:nvPr/>
        </p:nvSpPr>
        <p:spPr bwMode="auto">
          <a:xfrm>
            <a:off x="5257800" y="1676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13" name="Text Box 42"/>
          <p:cNvSpPr txBox="1">
            <a:spLocks noChangeArrowheads="1"/>
          </p:cNvSpPr>
          <p:nvPr/>
        </p:nvSpPr>
        <p:spPr bwMode="auto">
          <a:xfrm>
            <a:off x="6629400" y="2667000"/>
            <a:ext cx="13589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make tree,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 parent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itchFamily="18" charset="0"/>
            </a:endParaRPr>
          </a:p>
        </p:txBody>
      </p:sp>
      <p:sp>
        <p:nvSpPr>
          <p:cNvPr id="28714" name="Line 43"/>
          <p:cNvSpPr>
            <a:spLocks noChangeShapeType="1"/>
          </p:cNvSpPr>
          <p:nvPr/>
        </p:nvSpPr>
        <p:spPr bwMode="auto">
          <a:xfrm>
            <a:off x="67056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5" name="Line 44"/>
          <p:cNvSpPr>
            <a:spLocks noChangeShapeType="1"/>
          </p:cNvSpPr>
          <p:nvPr/>
        </p:nvSpPr>
        <p:spPr bwMode="auto">
          <a:xfrm>
            <a:off x="74676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6" name="Line 45"/>
          <p:cNvSpPr>
            <a:spLocks noChangeShapeType="1"/>
          </p:cNvSpPr>
          <p:nvPr/>
        </p:nvSpPr>
        <p:spPr bwMode="auto">
          <a:xfrm>
            <a:off x="67056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Line 46"/>
          <p:cNvSpPr>
            <a:spLocks noChangeShapeType="1"/>
          </p:cNvSpPr>
          <p:nvPr/>
        </p:nvSpPr>
        <p:spPr bwMode="auto">
          <a:xfrm>
            <a:off x="6705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8" name="Text Box 47"/>
          <p:cNvSpPr txBox="1">
            <a:spLocks noChangeArrowheads="1"/>
          </p:cNvSpPr>
          <p:nvPr/>
        </p:nvSpPr>
        <p:spPr bwMode="auto">
          <a:xfrm>
            <a:off x="7643813" y="2057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19" name="Line 48"/>
          <p:cNvSpPr>
            <a:spLocks noChangeShapeType="1"/>
          </p:cNvSpPr>
          <p:nvPr/>
        </p:nvSpPr>
        <p:spPr bwMode="auto">
          <a:xfrm>
            <a:off x="6705600" y="167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Text Box 49"/>
          <p:cNvSpPr txBox="1">
            <a:spLocks noChangeArrowheads="1"/>
          </p:cNvSpPr>
          <p:nvPr/>
        </p:nvSpPr>
        <p:spPr bwMode="auto">
          <a:xfrm>
            <a:off x="8332788" y="1905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8301038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22" name="Line 51"/>
          <p:cNvSpPr>
            <a:spLocks noChangeShapeType="1"/>
          </p:cNvSpPr>
          <p:nvPr/>
        </p:nvSpPr>
        <p:spPr bwMode="auto">
          <a:xfrm flipV="1">
            <a:off x="7920038" y="2133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3" name="Line 52"/>
          <p:cNvSpPr>
            <a:spLocks noChangeShapeType="1"/>
          </p:cNvSpPr>
          <p:nvPr/>
        </p:nvSpPr>
        <p:spPr bwMode="auto">
          <a:xfrm>
            <a:off x="7920038" y="228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Text Box 53"/>
          <p:cNvSpPr txBox="1">
            <a:spLocks noChangeArrowheads="1"/>
          </p:cNvSpPr>
          <p:nvPr/>
        </p:nvSpPr>
        <p:spPr bwMode="auto">
          <a:xfrm>
            <a:off x="7772400" y="1524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25" name="Text Box 54"/>
          <p:cNvSpPr txBox="1">
            <a:spLocks noChangeArrowheads="1"/>
          </p:cNvSpPr>
          <p:nvPr/>
        </p:nvSpPr>
        <p:spPr bwMode="auto">
          <a:xfrm>
            <a:off x="6934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*</a:t>
            </a:r>
          </a:p>
        </p:txBody>
      </p:sp>
      <p:sp>
        <p:nvSpPr>
          <p:cNvPr id="28726" name="Line 55"/>
          <p:cNvSpPr>
            <a:spLocks noChangeShapeType="1"/>
          </p:cNvSpPr>
          <p:nvPr/>
        </p:nvSpPr>
        <p:spPr bwMode="auto">
          <a:xfrm>
            <a:off x="72390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7" name="Line 56"/>
          <p:cNvSpPr>
            <a:spLocks noChangeShapeType="1"/>
          </p:cNvSpPr>
          <p:nvPr/>
        </p:nvSpPr>
        <p:spPr bwMode="auto">
          <a:xfrm flipV="1">
            <a:off x="72390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8" name="Text Box 57"/>
          <p:cNvSpPr txBox="1">
            <a:spLocks noChangeArrowheads="1"/>
          </p:cNvSpPr>
          <p:nvPr/>
        </p:nvSpPr>
        <p:spPr bwMode="auto">
          <a:xfrm>
            <a:off x="4786313" y="5181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29" name="Text Box 58"/>
          <p:cNvSpPr txBox="1">
            <a:spLocks noChangeArrowheads="1"/>
          </p:cNvSpPr>
          <p:nvPr/>
        </p:nvSpPr>
        <p:spPr bwMode="auto">
          <a:xfrm>
            <a:off x="5167313" y="5867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30" name="Text Box 59"/>
          <p:cNvSpPr txBox="1">
            <a:spLocks noChangeArrowheads="1"/>
          </p:cNvSpPr>
          <p:nvPr/>
        </p:nvSpPr>
        <p:spPr bwMode="auto">
          <a:xfrm>
            <a:off x="4329113" y="586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31" name="Line 60"/>
          <p:cNvSpPr>
            <a:spLocks noChangeShapeType="1"/>
          </p:cNvSpPr>
          <p:nvPr/>
        </p:nvSpPr>
        <p:spPr bwMode="auto">
          <a:xfrm flipV="1">
            <a:off x="4557713" y="556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2" name="Line 61"/>
          <p:cNvSpPr>
            <a:spLocks noChangeShapeType="1"/>
          </p:cNvSpPr>
          <p:nvPr/>
        </p:nvSpPr>
        <p:spPr bwMode="auto">
          <a:xfrm>
            <a:off x="5014913" y="5562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Text Box 62"/>
          <p:cNvSpPr txBox="1">
            <a:spLocks noChangeArrowheads="1"/>
          </p:cNvSpPr>
          <p:nvPr/>
        </p:nvSpPr>
        <p:spPr bwMode="auto">
          <a:xfrm>
            <a:off x="5700713" y="5105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34" name="Text Box 63"/>
          <p:cNvSpPr txBox="1">
            <a:spLocks noChangeArrowheads="1"/>
          </p:cNvSpPr>
          <p:nvPr/>
        </p:nvSpPr>
        <p:spPr bwMode="auto">
          <a:xfrm>
            <a:off x="52578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*</a:t>
            </a:r>
          </a:p>
        </p:txBody>
      </p:sp>
      <p:sp>
        <p:nvSpPr>
          <p:cNvPr id="28735" name="Line 64"/>
          <p:cNvSpPr>
            <a:spLocks noChangeShapeType="1"/>
          </p:cNvSpPr>
          <p:nvPr/>
        </p:nvSpPr>
        <p:spPr bwMode="auto">
          <a:xfrm flipH="1" flipV="1">
            <a:off x="54864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6" name="Line 65"/>
          <p:cNvSpPr>
            <a:spLocks noChangeShapeType="1"/>
          </p:cNvSpPr>
          <p:nvPr/>
        </p:nvSpPr>
        <p:spPr bwMode="auto">
          <a:xfrm flipV="1">
            <a:off x="5029200" y="4724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7" name="Text Box 66"/>
          <p:cNvSpPr txBox="1">
            <a:spLocks noChangeArrowheads="1"/>
          </p:cNvSpPr>
          <p:nvPr/>
        </p:nvSpPr>
        <p:spPr bwMode="auto">
          <a:xfrm>
            <a:off x="517525" y="514667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Result is an Expression Tree: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0CD26F-E5DE-41C5-A9B1-0C69407377D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Binary Search Tree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en-US"/>
              <a:t>A binary search tree has, for every node, all node values in its left subtree smaller than it, and all node values in its right subtree larger than it.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3124200" y="3581400"/>
            <a:ext cx="2971800" cy="2590800"/>
            <a:chOff x="3456" y="288"/>
            <a:chExt cx="1872" cy="1632"/>
          </a:xfrm>
        </p:grpSpPr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851AEC-A194-42C7-9CD9-10815CAA8E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 Code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For source code, see:</a:t>
            </a:r>
          </a:p>
          <a:p>
            <a:pPr eaLnBrk="1" hangingPunct="1"/>
            <a:r>
              <a:rPr lang="en-US" altLang="en-US"/>
              <a:t>BinarySearchTree.java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AFFF60-F312-4214-9240-3E1BE3D9B8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Preliminaries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tree is a collection of nodes.</a:t>
            </a:r>
          </a:p>
          <a:p>
            <a:pPr eaLnBrk="1" hangingPunct="1"/>
            <a:r>
              <a:rPr lang="en-US" altLang="en-US"/>
              <a:t>The top node is called the root node.</a:t>
            </a:r>
          </a:p>
          <a:p>
            <a:pPr eaLnBrk="1" hangingPunct="1"/>
            <a:r>
              <a:rPr lang="en-US" altLang="en-US"/>
              <a:t>The root is connected to zero or more subtrees.</a:t>
            </a:r>
          </a:p>
          <a:p>
            <a:pPr eaLnBrk="1" hangingPunct="1"/>
            <a:r>
              <a:rPr lang="en-US" altLang="en-US"/>
              <a:t>The root of each subtree is a child of its parent.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AF519D-C5EF-4BB7-A03F-98F4AC37A85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Public and Private Methods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The BinarySearchTree code has public methods which in turn call corresponding private methods.</a:t>
            </a:r>
          </a:p>
          <a:p>
            <a:pPr eaLnBrk="1" hangingPunct="1"/>
            <a:r>
              <a:rPr lang="en-US" altLang="en-US"/>
              <a:t>This allows the private methods to be recursive by having a parameter to support the recursion.</a:t>
            </a:r>
          </a:p>
          <a:p>
            <a:pPr eaLnBrk="1" hangingPunct="1"/>
            <a:r>
              <a:rPr lang="en-US" altLang="en-US"/>
              <a:t>This way the client only sees the simpler public methods.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206CC8-3434-4396-8E08-8E9F962B2BA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6019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/>
              <a:t> private boolean contains( AnyType x, BinaryNode&lt;AnyType&gt; t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{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t == null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false;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  int compareResult = x.compareTo( t.element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compareResult &lt;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contains( x, t.left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 if( compareResult &gt;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contains( x, t.right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true;    // Match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}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 flipV="1">
            <a:off x="2209800" y="2743200"/>
            <a:ext cx="3200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5486400" y="3048000"/>
            <a:ext cx="219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End of search, not found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3886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535613" y="4076700"/>
            <a:ext cx="258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x&lt;element, so search left tree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flipH="1">
            <a:off x="3886200" y="48387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535613" y="4648200"/>
            <a:ext cx="2693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x&gt;element, so search right tree</a:t>
            </a: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>
            <a:off x="3962400" y="54165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5535613" y="5226050"/>
            <a:ext cx="1789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Found, return node.</a:t>
            </a:r>
          </a:p>
        </p:txBody>
      </p:sp>
      <p:grpSp>
        <p:nvGrpSpPr>
          <p:cNvPr id="32781" name="Group 36"/>
          <p:cNvGrpSpPr>
            <a:grpSpLocks/>
          </p:cNvGrpSpPr>
          <p:nvPr/>
        </p:nvGrpSpPr>
        <p:grpSpPr bwMode="auto">
          <a:xfrm>
            <a:off x="5943600" y="228600"/>
            <a:ext cx="2971800" cy="2590800"/>
            <a:chOff x="3456" y="288"/>
            <a:chExt cx="1872" cy="1632"/>
          </a:xfrm>
        </p:grpSpPr>
        <p:sp>
          <p:nvSpPr>
            <p:cNvPr id="32782" name="Oval 1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32783" name="Oval 1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32784" name="Oval 1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2785" name="Oval 1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2786" name="Oval 1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32787" name="Oval 2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32788" name="Oval 2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32789" name="Oval 2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32790" name="Oval 2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32791" name="Oval 2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3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2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3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4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DCC010-2133-4D5E-A20A-4DC4DA333A5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private BinaryNode&lt;AnyType&gt; insert( AnyType x, BinaryNode&lt;AnyType&gt; t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if( t == null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    return new BinaryNode&lt;AnyType&gt;( x, null, null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  int compareResult = x.compareTo( t.element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if( compareResult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    t.left = insert( x, t.left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else if( compareResult &gt;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    t.right = insert( x, t.right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    ;  // Duplicate; do nothing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return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}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H="1">
            <a:off x="25908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105400" y="3124200"/>
            <a:ext cx="295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End of search, just insert here.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H="1">
            <a:off x="3532188" y="47005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5105400" y="4495800"/>
            <a:ext cx="279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x&lt;element, insert to left side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H="1">
            <a:off x="3532188" y="52339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5105400" y="5029200"/>
            <a:ext cx="292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x&gt;element, insert to right side</a:t>
            </a:r>
          </a:p>
        </p:txBody>
      </p:sp>
      <p:grpSp>
        <p:nvGrpSpPr>
          <p:cNvPr id="33803" name="Group 10"/>
          <p:cNvGrpSpPr>
            <a:grpSpLocks/>
          </p:cNvGrpSpPr>
          <p:nvPr/>
        </p:nvGrpSpPr>
        <p:grpSpPr bwMode="auto">
          <a:xfrm>
            <a:off x="6019800" y="152400"/>
            <a:ext cx="2971800" cy="2590800"/>
            <a:chOff x="3456" y="288"/>
            <a:chExt cx="1872" cy="1632"/>
          </a:xfrm>
        </p:grpSpPr>
        <p:sp>
          <p:nvSpPr>
            <p:cNvPr id="33804" name="Oval 11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33805" name="Oval 12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33806" name="Oval 13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3807" name="Oval 14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3808" name="Oval 15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33809" name="Oval 16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33810" name="Oval 17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33811" name="Oval 18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33812" name="Oval 19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33813" name="Oval 20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C41A57-C61B-421E-9CF3-75E4DD68244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98120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36220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52400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V="1">
            <a:off x="1752600" y="2198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2209800" y="21986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04800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2559050" y="1055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 flipH="1" flipV="1">
            <a:off x="2819400" y="14366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 flipV="1">
            <a:off x="2254250" y="1436688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05000" y="3189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V="1">
            <a:off x="2133600" y="2884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228600" y="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 5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560705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598805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514985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34" name="Line 19"/>
          <p:cNvSpPr>
            <a:spLocks noChangeShapeType="1"/>
          </p:cNvSpPr>
          <p:nvPr/>
        </p:nvSpPr>
        <p:spPr bwMode="auto">
          <a:xfrm flipV="1">
            <a:off x="5378450" y="2198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>
            <a:off x="5835650" y="21986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667385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6184900" y="1055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H="1" flipV="1">
            <a:off x="6445250" y="14366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 flipV="1">
            <a:off x="5880100" y="1436688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5530850" y="3189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 flipV="1">
            <a:off x="5759450" y="2884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>
            <a:off x="2362200" y="7508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1828800" y="381000"/>
            <a:ext cx="1217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&lt;, Go left</a:t>
            </a:r>
          </a:p>
        </p:txBody>
      </p:sp>
      <p:sp>
        <p:nvSpPr>
          <p:cNvPr id="34844" name="Line 29"/>
          <p:cNvSpPr>
            <a:spLocks noChangeShapeType="1"/>
          </p:cNvSpPr>
          <p:nvPr/>
        </p:nvSpPr>
        <p:spPr bwMode="auto">
          <a:xfrm>
            <a:off x="5349875" y="15890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Text Box 30"/>
          <p:cNvSpPr txBox="1">
            <a:spLocks noChangeArrowheads="1"/>
          </p:cNvSpPr>
          <p:nvPr/>
        </p:nvSpPr>
        <p:spPr bwMode="auto">
          <a:xfrm>
            <a:off x="4724400" y="1219200"/>
            <a:ext cx="137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&gt;, Go right</a:t>
            </a:r>
          </a:p>
        </p:txBody>
      </p:sp>
      <p:sp>
        <p:nvSpPr>
          <p:cNvPr id="34846" name="Text Box 31"/>
          <p:cNvSpPr txBox="1">
            <a:spLocks noChangeArrowheads="1"/>
          </p:cNvSpPr>
          <p:nvPr/>
        </p:nvSpPr>
        <p:spPr bwMode="auto">
          <a:xfrm>
            <a:off x="19050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47" name="Text Box 32"/>
          <p:cNvSpPr txBox="1">
            <a:spLocks noChangeArrowheads="1"/>
          </p:cNvSpPr>
          <p:nvPr/>
        </p:nvSpPr>
        <p:spPr bwMode="auto">
          <a:xfrm>
            <a:off x="22860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48" name="Text Box 33"/>
          <p:cNvSpPr txBox="1">
            <a:spLocks noChangeArrowheads="1"/>
          </p:cNvSpPr>
          <p:nvPr/>
        </p:nvSpPr>
        <p:spPr bwMode="auto">
          <a:xfrm>
            <a:off x="1447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49" name="Line 34"/>
          <p:cNvSpPr>
            <a:spLocks noChangeShapeType="1"/>
          </p:cNvSpPr>
          <p:nvPr/>
        </p:nvSpPr>
        <p:spPr bwMode="auto">
          <a:xfrm flipV="1">
            <a:off x="1676400" y="5181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5"/>
          <p:cNvSpPr>
            <a:spLocks noChangeShapeType="1"/>
          </p:cNvSpPr>
          <p:nvPr/>
        </p:nvSpPr>
        <p:spPr bwMode="auto">
          <a:xfrm>
            <a:off x="21336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Text Box 36"/>
          <p:cNvSpPr txBox="1">
            <a:spLocks noChangeArrowheads="1"/>
          </p:cNvSpPr>
          <p:nvPr/>
        </p:nvSpPr>
        <p:spPr bwMode="auto">
          <a:xfrm>
            <a:off x="29718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52" name="Text Box 37"/>
          <p:cNvSpPr txBox="1">
            <a:spLocks noChangeArrowheads="1"/>
          </p:cNvSpPr>
          <p:nvPr/>
        </p:nvSpPr>
        <p:spPr bwMode="auto">
          <a:xfrm>
            <a:off x="248285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53" name="Line 38"/>
          <p:cNvSpPr>
            <a:spLocks noChangeShapeType="1"/>
          </p:cNvSpPr>
          <p:nvPr/>
        </p:nvSpPr>
        <p:spPr bwMode="auto">
          <a:xfrm flipH="1" flipV="1">
            <a:off x="27432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9"/>
          <p:cNvSpPr>
            <a:spLocks noChangeShapeType="1"/>
          </p:cNvSpPr>
          <p:nvPr/>
        </p:nvSpPr>
        <p:spPr bwMode="auto">
          <a:xfrm flipV="1">
            <a:off x="2178050" y="4419600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Text Box 40"/>
          <p:cNvSpPr txBox="1">
            <a:spLocks noChangeArrowheads="1"/>
          </p:cNvSpPr>
          <p:nvPr/>
        </p:nvSpPr>
        <p:spPr bwMode="auto">
          <a:xfrm>
            <a:off x="1828800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56" name="Line 41"/>
          <p:cNvSpPr>
            <a:spLocks noChangeShapeType="1"/>
          </p:cNvSpPr>
          <p:nvPr/>
        </p:nvSpPr>
        <p:spPr bwMode="auto">
          <a:xfrm flipV="1">
            <a:off x="2057400" y="5867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2"/>
          <p:cNvSpPr>
            <a:spLocks noChangeShapeType="1"/>
          </p:cNvSpPr>
          <p:nvPr/>
        </p:nvSpPr>
        <p:spPr bwMode="auto">
          <a:xfrm flipH="1">
            <a:off x="2590800" y="5562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Text Box 43"/>
          <p:cNvSpPr txBox="1">
            <a:spLocks noChangeArrowheads="1"/>
          </p:cNvSpPr>
          <p:nvPr/>
        </p:nvSpPr>
        <p:spPr bwMode="auto">
          <a:xfrm>
            <a:off x="3275013" y="5334000"/>
            <a:ext cx="137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&gt;, Go right</a:t>
            </a:r>
          </a:p>
        </p:txBody>
      </p:sp>
      <p:sp>
        <p:nvSpPr>
          <p:cNvPr id="34859" name="Text Box 44"/>
          <p:cNvSpPr txBox="1">
            <a:spLocks noChangeArrowheads="1"/>
          </p:cNvSpPr>
          <p:nvPr/>
        </p:nvSpPr>
        <p:spPr bwMode="auto">
          <a:xfrm>
            <a:off x="5659438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60" name="Text Box 45"/>
          <p:cNvSpPr txBox="1">
            <a:spLocks noChangeArrowheads="1"/>
          </p:cNvSpPr>
          <p:nvPr/>
        </p:nvSpPr>
        <p:spPr bwMode="auto">
          <a:xfrm>
            <a:off x="6040438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61" name="Text Box 46"/>
          <p:cNvSpPr txBox="1">
            <a:spLocks noChangeArrowheads="1"/>
          </p:cNvSpPr>
          <p:nvPr/>
        </p:nvSpPr>
        <p:spPr bwMode="auto">
          <a:xfrm>
            <a:off x="5202238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62" name="Line 47"/>
          <p:cNvSpPr>
            <a:spLocks noChangeShapeType="1"/>
          </p:cNvSpPr>
          <p:nvPr/>
        </p:nvSpPr>
        <p:spPr bwMode="auto">
          <a:xfrm flipV="1">
            <a:off x="5430838" y="5105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Line 48"/>
          <p:cNvSpPr>
            <a:spLocks noChangeShapeType="1"/>
          </p:cNvSpPr>
          <p:nvPr/>
        </p:nvSpPr>
        <p:spPr bwMode="auto">
          <a:xfrm>
            <a:off x="5888038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Text Box 49"/>
          <p:cNvSpPr txBox="1">
            <a:spLocks noChangeArrowheads="1"/>
          </p:cNvSpPr>
          <p:nvPr/>
        </p:nvSpPr>
        <p:spPr bwMode="auto">
          <a:xfrm>
            <a:off x="6726238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65" name="Text Box 50"/>
          <p:cNvSpPr txBox="1">
            <a:spLocks noChangeArrowheads="1"/>
          </p:cNvSpPr>
          <p:nvPr/>
        </p:nvSpPr>
        <p:spPr bwMode="auto">
          <a:xfrm>
            <a:off x="6237288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66" name="Line 51"/>
          <p:cNvSpPr>
            <a:spLocks noChangeShapeType="1"/>
          </p:cNvSpPr>
          <p:nvPr/>
        </p:nvSpPr>
        <p:spPr bwMode="auto">
          <a:xfrm flipH="1" flipV="1">
            <a:off x="6497638" y="4343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Line 52"/>
          <p:cNvSpPr>
            <a:spLocks noChangeShapeType="1"/>
          </p:cNvSpPr>
          <p:nvPr/>
        </p:nvSpPr>
        <p:spPr bwMode="auto">
          <a:xfrm flipV="1">
            <a:off x="5932488" y="4343400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Text Box 53"/>
          <p:cNvSpPr txBox="1">
            <a:spLocks noChangeArrowheads="1"/>
          </p:cNvSpPr>
          <p:nvPr/>
        </p:nvSpPr>
        <p:spPr bwMode="auto">
          <a:xfrm>
            <a:off x="5583238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69" name="Line 54"/>
          <p:cNvSpPr>
            <a:spLocks noChangeShapeType="1"/>
          </p:cNvSpPr>
          <p:nvPr/>
        </p:nvSpPr>
        <p:spPr bwMode="auto">
          <a:xfrm flipV="1">
            <a:off x="5811838" y="579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Line 55"/>
          <p:cNvSpPr>
            <a:spLocks noChangeShapeType="1"/>
          </p:cNvSpPr>
          <p:nvPr/>
        </p:nvSpPr>
        <p:spPr bwMode="auto">
          <a:xfrm flipH="1">
            <a:off x="6802438" y="5715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Text Box 56"/>
          <p:cNvSpPr txBox="1">
            <a:spLocks noChangeArrowheads="1"/>
          </p:cNvSpPr>
          <p:nvPr/>
        </p:nvSpPr>
        <p:spPr bwMode="auto">
          <a:xfrm>
            <a:off x="7029450" y="5257800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Null, insert here</a:t>
            </a:r>
          </a:p>
        </p:txBody>
      </p:sp>
      <p:sp>
        <p:nvSpPr>
          <p:cNvPr id="34872" name="Text Box 57"/>
          <p:cNvSpPr txBox="1">
            <a:spLocks noChangeArrowheads="1"/>
          </p:cNvSpPr>
          <p:nvPr/>
        </p:nvSpPr>
        <p:spPr bwMode="auto">
          <a:xfrm>
            <a:off x="6465888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34873" name="Line 58"/>
          <p:cNvSpPr>
            <a:spLocks noChangeShapeType="1"/>
          </p:cNvSpPr>
          <p:nvPr/>
        </p:nvSpPr>
        <p:spPr bwMode="auto">
          <a:xfrm flipH="1" flipV="1">
            <a:off x="6269038" y="5791200"/>
            <a:ext cx="2730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Text Box 59"/>
          <p:cNvSpPr txBox="1">
            <a:spLocks noChangeArrowheads="1"/>
          </p:cNvSpPr>
          <p:nvPr/>
        </p:nvSpPr>
        <p:spPr bwMode="auto">
          <a:xfrm>
            <a:off x="1495425" y="685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1)</a:t>
            </a:r>
          </a:p>
        </p:txBody>
      </p:sp>
      <p:sp>
        <p:nvSpPr>
          <p:cNvPr id="34875" name="Text Box 60"/>
          <p:cNvSpPr txBox="1">
            <a:spLocks noChangeArrowheads="1"/>
          </p:cNvSpPr>
          <p:nvPr/>
        </p:nvSpPr>
        <p:spPr bwMode="auto">
          <a:xfrm>
            <a:off x="5181600" y="685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2)</a:t>
            </a:r>
          </a:p>
        </p:txBody>
      </p:sp>
      <p:sp>
        <p:nvSpPr>
          <p:cNvPr id="34876" name="Text Box 61"/>
          <p:cNvSpPr txBox="1">
            <a:spLocks noChangeArrowheads="1"/>
          </p:cNvSpPr>
          <p:nvPr/>
        </p:nvSpPr>
        <p:spPr bwMode="auto">
          <a:xfrm>
            <a:off x="1447800" y="40227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3)</a:t>
            </a:r>
          </a:p>
        </p:txBody>
      </p:sp>
      <p:sp>
        <p:nvSpPr>
          <p:cNvPr id="34877" name="Text Box 62"/>
          <p:cNvSpPr txBox="1">
            <a:spLocks noChangeArrowheads="1"/>
          </p:cNvSpPr>
          <p:nvPr/>
        </p:nvSpPr>
        <p:spPr bwMode="auto">
          <a:xfrm>
            <a:off x="5257800" y="40227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4)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6A454F-939C-4532-931E-4F7B3555BC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553200" y="3048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Remove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76200" y="76200"/>
            <a:ext cx="7772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/>
              <a:t>private BinaryNode&lt;AnyType&gt; remove( AnyType x, BinaryNode&lt;AnyType&gt; t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{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t == null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t;   // Item not found; do nothing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  int compareResult = x.compareTo( t.element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compareResult &lt;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t.left = remove( x, t.left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 if( compareResult &gt;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t.right = remove( x, t.right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 if( t.left != null &amp;&amp; t.right != null ) // Two children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{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t.element = findMin( t.right ).element;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t.right = remove( t.element, t.right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}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 = ( t.left != null ) ? t.left : t.right;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return 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}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H="1" flipV="1">
            <a:off x="1981200" y="838200"/>
            <a:ext cx="3276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334000" y="914400"/>
            <a:ext cx="249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End of search, not found.</a:t>
            </a: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3836988" y="24907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410200" y="2286000"/>
            <a:ext cx="297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x&lt;element, remove to left side</a:t>
            </a:r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H="1">
            <a:off x="3838575" y="3100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411788" y="2895600"/>
            <a:ext cx="310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x&gt;element, remove to right side</a:t>
            </a: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 flipH="1">
            <a:off x="4476750" y="3938588"/>
            <a:ext cx="890588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410200" y="3657600"/>
            <a:ext cx="287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Repl element w/min element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on right subtree</a:t>
            </a: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H="1" flipV="1">
            <a:off x="4324350" y="4343400"/>
            <a:ext cx="99060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5391150" y="4237038"/>
            <a:ext cx="219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Remove min element.</a:t>
            </a:r>
          </a:p>
        </p:txBody>
      </p:sp>
      <p:sp>
        <p:nvSpPr>
          <p:cNvPr id="35855" name="Oval 16"/>
          <p:cNvSpPr>
            <a:spLocks noChangeArrowheads="1"/>
          </p:cNvSpPr>
          <p:nvPr/>
        </p:nvSpPr>
        <p:spPr bwMode="auto">
          <a:xfrm>
            <a:off x="6324600" y="5105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56" name="Oval 17"/>
          <p:cNvSpPr>
            <a:spLocks noChangeArrowheads="1"/>
          </p:cNvSpPr>
          <p:nvPr/>
        </p:nvSpPr>
        <p:spPr bwMode="auto">
          <a:xfrm>
            <a:off x="60198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1</a:t>
            </a:r>
          </a:p>
        </p:txBody>
      </p:sp>
      <p:sp>
        <p:nvSpPr>
          <p:cNvPr id="35857" name="Oval 18"/>
          <p:cNvSpPr>
            <a:spLocks noChangeArrowheads="1"/>
          </p:cNvSpPr>
          <p:nvPr/>
        </p:nvSpPr>
        <p:spPr bwMode="auto">
          <a:xfrm>
            <a:off x="65532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58" name="Oval 19"/>
          <p:cNvSpPr>
            <a:spLocks noChangeArrowheads="1"/>
          </p:cNvSpPr>
          <p:nvPr/>
        </p:nvSpPr>
        <p:spPr bwMode="auto">
          <a:xfrm>
            <a:off x="632460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 flipH="1">
            <a:off x="6197600" y="52959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>
            <a:off x="6515100" y="5334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 flipH="1">
            <a:off x="6477000" y="556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473825" y="5715000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min</a:t>
            </a:r>
          </a:p>
        </p:txBody>
      </p:sp>
      <p:sp>
        <p:nvSpPr>
          <p:cNvPr id="35863" name="Text Box 24"/>
          <p:cNvSpPr txBox="1">
            <a:spLocks noChangeArrowheads="1"/>
          </p:cNvSpPr>
          <p:nvPr/>
        </p:nvSpPr>
        <p:spPr bwMode="auto">
          <a:xfrm>
            <a:off x="6711950" y="5029200"/>
            <a:ext cx="831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2.replace</a:t>
            </a: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 flipH="1" flipV="1">
            <a:off x="6553200" y="5257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39"/>
          <p:cNvSpPr txBox="1">
            <a:spLocks noChangeArrowheads="1"/>
          </p:cNvSpPr>
          <p:nvPr/>
        </p:nvSpPr>
        <p:spPr bwMode="auto">
          <a:xfrm>
            <a:off x="5334000" y="57912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3.remove</a:t>
            </a:r>
          </a:p>
        </p:txBody>
      </p:sp>
      <p:sp>
        <p:nvSpPr>
          <p:cNvPr id="35866" name="Line 40"/>
          <p:cNvSpPr>
            <a:spLocks noChangeShapeType="1"/>
          </p:cNvSpPr>
          <p:nvPr/>
        </p:nvSpPr>
        <p:spPr bwMode="auto">
          <a:xfrm flipV="1">
            <a:off x="6096000" y="5867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Text Box 42"/>
          <p:cNvSpPr txBox="1">
            <a:spLocks noChangeArrowheads="1"/>
          </p:cNvSpPr>
          <p:nvPr/>
        </p:nvSpPr>
        <p:spPr bwMode="auto">
          <a:xfrm>
            <a:off x="5410200" y="6172200"/>
            <a:ext cx="3074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 is left subtree if present,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else t is right subtree.</a:t>
            </a:r>
          </a:p>
        </p:txBody>
      </p:sp>
      <p:sp>
        <p:nvSpPr>
          <p:cNvPr id="35868" name="Line 43"/>
          <p:cNvSpPr>
            <a:spLocks noChangeShapeType="1"/>
          </p:cNvSpPr>
          <p:nvPr/>
        </p:nvSpPr>
        <p:spPr bwMode="auto">
          <a:xfrm flipH="1" flipV="1">
            <a:off x="4038600" y="5638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Text Box 51"/>
          <p:cNvSpPr txBox="1">
            <a:spLocks noChangeArrowheads="1"/>
          </p:cNvSpPr>
          <p:nvPr/>
        </p:nvSpPr>
        <p:spPr bwMode="auto">
          <a:xfrm>
            <a:off x="1295400" y="63246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t</a:t>
            </a:r>
          </a:p>
        </p:txBody>
      </p:sp>
      <p:sp>
        <p:nvSpPr>
          <p:cNvPr id="35870" name="Line 59"/>
          <p:cNvSpPr>
            <a:spLocks noChangeShapeType="1"/>
          </p:cNvSpPr>
          <p:nvPr/>
        </p:nvSpPr>
        <p:spPr bwMode="auto">
          <a:xfrm flipV="1">
            <a:off x="1524000" y="6172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63"/>
          <p:cNvSpPr>
            <a:spLocks noChangeShapeType="1"/>
          </p:cNvSpPr>
          <p:nvPr/>
        </p:nvSpPr>
        <p:spPr bwMode="auto">
          <a:xfrm flipV="1">
            <a:off x="1828800" y="6400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64"/>
          <p:cNvSpPr txBox="1">
            <a:spLocks noChangeArrowheads="1"/>
          </p:cNvSpPr>
          <p:nvPr/>
        </p:nvSpPr>
        <p:spPr bwMode="auto">
          <a:xfrm>
            <a:off x="13716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delete</a:t>
            </a: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3581400" y="59436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t</a:t>
            </a:r>
          </a:p>
        </p:txBody>
      </p:sp>
      <p:sp>
        <p:nvSpPr>
          <p:cNvPr id="35874" name="Line 69"/>
          <p:cNvSpPr>
            <a:spLocks noChangeShapeType="1"/>
          </p:cNvSpPr>
          <p:nvPr/>
        </p:nvSpPr>
        <p:spPr bwMode="auto">
          <a:xfrm flipH="1">
            <a:off x="3124200" y="609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Oval 7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76" name="Oval 71"/>
          <p:cNvSpPr>
            <a:spLocks noChangeArrowheads="1"/>
          </p:cNvSpPr>
          <p:nvPr/>
        </p:nvSpPr>
        <p:spPr bwMode="auto">
          <a:xfrm>
            <a:off x="76962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1</a:t>
            </a:r>
          </a:p>
        </p:txBody>
      </p:sp>
      <p:sp>
        <p:nvSpPr>
          <p:cNvPr id="35877" name="Oval 72"/>
          <p:cNvSpPr>
            <a:spLocks noChangeArrowheads="1"/>
          </p:cNvSpPr>
          <p:nvPr/>
        </p:nvSpPr>
        <p:spPr bwMode="auto">
          <a:xfrm>
            <a:off x="82296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78" name="Line 74"/>
          <p:cNvSpPr>
            <a:spLocks noChangeShapeType="1"/>
          </p:cNvSpPr>
          <p:nvPr/>
        </p:nvSpPr>
        <p:spPr bwMode="auto">
          <a:xfrm flipH="1">
            <a:off x="7874000" y="52959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75"/>
          <p:cNvSpPr>
            <a:spLocks noChangeShapeType="1"/>
          </p:cNvSpPr>
          <p:nvPr/>
        </p:nvSpPr>
        <p:spPr bwMode="auto">
          <a:xfrm>
            <a:off x="8191500" y="5334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Oval 82"/>
          <p:cNvSpPr>
            <a:spLocks noChangeArrowheads="1"/>
          </p:cNvSpPr>
          <p:nvPr/>
        </p:nvSpPr>
        <p:spPr bwMode="auto">
          <a:xfrm>
            <a:off x="17526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81" name="Oval 84"/>
          <p:cNvSpPr>
            <a:spLocks noChangeArrowheads="1"/>
          </p:cNvSpPr>
          <p:nvPr/>
        </p:nvSpPr>
        <p:spPr bwMode="auto">
          <a:xfrm>
            <a:off x="1981200" y="6172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82" name="Oval 85"/>
          <p:cNvSpPr>
            <a:spLocks noChangeArrowheads="1"/>
          </p:cNvSpPr>
          <p:nvPr/>
        </p:nvSpPr>
        <p:spPr bwMode="auto">
          <a:xfrm>
            <a:off x="2209800" y="647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83" name="Line 87"/>
          <p:cNvSpPr>
            <a:spLocks noChangeShapeType="1"/>
          </p:cNvSpPr>
          <p:nvPr/>
        </p:nvSpPr>
        <p:spPr bwMode="auto">
          <a:xfrm>
            <a:off x="1943100" y="6096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88"/>
          <p:cNvSpPr>
            <a:spLocks noChangeShapeType="1"/>
          </p:cNvSpPr>
          <p:nvPr/>
        </p:nvSpPr>
        <p:spPr bwMode="auto">
          <a:xfrm>
            <a:off x="2184400" y="63754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Oval 95"/>
          <p:cNvSpPr>
            <a:spLocks noChangeArrowheads="1"/>
          </p:cNvSpPr>
          <p:nvPr/>
        </p:nvSpPr>
        <p:spPr bwMode="auto">
          <a:xfrm>
            <a:off x="26670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86" name="Oval 97"/>
          <p:cNvSpPr>
            <a:spLocks noChangeArrowheads="1"/>
          </p:cNvSpPr>
          <p:nvPr/>
        </p:nvSpPr>
        <p:spPr bwMode="auto">
          <a:xfrm>
            <a:off x="3124200" y="647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87" name="Line 98"/>
          <p:cNvSpPr>
            <a:spLocks noChangeShapeType="1"/>
          </p:cNvSpPr>
          <p:nvPr/>
        </p:nvSpPr>
        <p:spPr bwMode="auto">
          <a:xfrm>
            <a:off x="2857500" y="6096000"/>
            <a:ext cx="342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Text Box 100"/>
          <p:cNvSpPr txBox="1">
            <a:spLocks noChangeArrowheads="1"/>
          </p:cNvSpPr>
          <p:nvPr/>
        </p:nvSpPr>
        <p:spPr bwMode="auto">
          <a:xfrm>
            <a:off x="5105400" y="50292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1.remove</a:t>
            </a:r>
          </a:p>
        </p:txBody>
      </p:sp>
      <p:sp>
        <p:nvSpPr>
          <p:cNvPr id="35889" name="Line 101"/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Freeform 105"/>
          <p:cNvSpPr>
            <a:spLocks/>
          </p:cNvSpPr>
          <p:nvPr/>
        </p:nvSpPr>
        <p:spPr bwMode="auto">
          <a:xfrm>
            <a:off x="6553200" y="5334000"/>
            <a:ext cx="571500" cy="457200"/>
          </a:xfrm>
          <a:custGeom>
            <a:avLst/>
            <a:gdLst>
              <a:gd name="T0" fmla="*/ 2147483647 w 360"/>
              <a:gd name="T1" fmla="*/ 0 h 288"/>
              <a:gd name="T2" fmla="*/ 2147483647 w 360"/>
              <a:gd name="T3" fmla="*/ 2147483647 h 288"/>
              <a:gd name="T4" fmla="*/ 0 w 360"/>
              <a:gd name="T5" fmla="*/ 2147483647 h 288"/>
              <a:gd name="T6" fmla="*/ 0 60000 65536"/>
              <a:gd name="T7" fmla="*/ 0 60000 65536"/>
              <a:gd name="T8" fmla="*/ 0 60000 65536"/>
              <a:gd name="T9" fmla="*/ 0 w 360"/>
              <a:gd name="T10" fmla="*/ 0 h 288"/>
              <a:gd name="T11" fmla="*/ 360 w 36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288">
                <a:moveTo>
                  <a:pt x="144" y="0"/>
                </a:moveTo>
                <a:cubicBezTo>
                  <a:pt x="252" y="48"/>
                  <a:pt x="360" y="96"/>
                  <a:pt x="336" y="144"/>
                </a:cubicBezTo>
                <a:cubicBezTo>
                  <a:pt x="312" y="192"/>
                  <a:pt x="156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380915-E00E-4B02-91BD-65DA22B3AFE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286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5240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9718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620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5240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4384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1905000" y="2438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114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66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1905000" y="3200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1905000" y="4267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1905000" y="5257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44958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05400" y="1905000"/>
            <a:ext cx="2667000" cy="3276600"/>
            <a:chOff x="3216" y="1200"/>
            <a:chExt cx="1680" cy="2064"/>
          </a:xfrm>
        </p:grpSpPr>
        <p:sp>
          <p:nvSpPr>
            <p:cNvPr id="36885" name="Oval 18"/>
            <p:cNvSpPr>
              <a:spLocks noChangeArrowheads="1"/>
            </p:cNvSpPr>
            <p:nvPr/>
          </p:nvSpPr>
          <p:spPr bwMode="auto">
            <a:xfrm>
              <a:off x="417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36886" name="Oval 19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36887" name="Oval 20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36888" name="Oval 21"/>
            <p:cNvSpPr>
              <a:spLocks noChangeArrowheads="1"/>
            </p:cNvSpPr>
            <p:nvPr/>
          </p:nvSpPr>
          <p:spPr bwMode="auto">
            <a:xfrm>
              <a:off x="3216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6889" name="Oval 22"/>
            <p:cNvSpPr>
              <a:spLocks noChangeArrowheads="1"/>
            </p:cNvSpPr>
            <p:nvPr/>
          </p:nvSpPr>
          <p:spPr bwMode="auto">
            <a:xfrm>
              <a:off x="4128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6890" name="Oval 23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 flipH="1">
              <a:off x="3936" y="144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 flipH="1">
              <a:off x="3456" y="1968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4416" y="14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3936" y="192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 flipH="1">
              <a:off x="3936" y="259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3" name="TextBox 29"/>
          <p:cNvSpPr txBox="1">
            <a:spLocks noChangeArrowheads="1"/>
          </p:cNvSpPr>
          <p:nvPr/>
        </p:nvSpPr>
        <p:spPr bwMode="auto">
          <a:xfrm>
            <a:off x="1371600" y="13716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Remove 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96000" y="1371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424DB1-837C-4C25-896B-9DC6646494D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Average Binary Search Tree Depth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on a node in a binary search tree are O(d) where d is the depth of the node.</a:t>
            </a:r>
          </a:p>
          <a:p>
            <a:pPr eaLnBrk="1" hangingPunct="1"/>
            <a:r>
              <a:rPr lang="en-US" altLang="en-US"/>
              <a:t>The sum of the depths of all nodes is called the “internal path length” of a tree.</a:t>
            </a:r>
          </a:p>
          <a:p>
            <a:pPr eaLnBrk="1" hangingPunct="1"/>
            <a:r>
              <a:rPr lang="en-US" altLang="en-US"/>
              <a:t>Let D(N) be the internal path length of a tree of N nodes.</a:t>
            </a:r>
          </a:p>
          <a:p>
            <a:pPr eaLnBrk="1" hangingPunct="1"/>
            <a:r>
              <a:rPr lang="en-US" altLang="en-US"/>
              <a:t>D(1) is 0, since the tree just contains a root node.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DEAB9C-D6DF-40BB-BE10-7C684D06EF6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/>
              <a:t>A tree of N nodes contains a root and two subtrees.</a:t>
            </a:r>
          </a:p>
          <a:p>
            <a:pPr eaLnBrk="1" hangingPunct="1"/>
            <a:r>
              <a:rPr lang="en-US" altLang="en-US"/>
              <a:t>If the left subtree has i nodes, then the right subtree has N - i - 1 nodes.</a:t>
            </a:r>
          </a:p>
          <a:p>
            <a:pPr eaLnBrk="1" hangingPunct="1"/>
            <a:endParaRPr lang="en-US" alt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2672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35052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9530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7432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41910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3886200" y="3657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H="1">
            <a:off x="3124200" y="4495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4648200" y="3657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886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6232525" y="30845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N=5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203325" y="46085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 = 3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6156325" y="4608513"/>
            <a:ext cx="142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 – i – 1 = 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7412FF-98AA-4049-82AA-6548919EA68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 eaLnBrk="1" hangingPunct="1"/>
            <a:r>
              <a:rPr lang="en-US" altLang="en-US" sz="2400"/>
              <a:t>The root has depth zero, and all N-1 nodes in the left subtree and the right subtree are one level deeper.</a:t>
            </a:r>
          </a:p>
          <a:p>
            <a:pPr eaLnBrk="1" hangingPunct="1"/>
            <a:r>
              <a:rPr lang="en-US" altLang="en-US" sz="2400"/>
              <a:t>So, a recurrence formula can be written as: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D(N) = D(i) + D(N-i-1) + N – 1</a:t>
            </a:r>
          </a:p>
          <a:p>
            <a:pPr eaLnBrk="1" hangingPunct="1"/>
            <a:r>
              <a:rPr lang="en-US" altLang="en-US" sz="2400"/>
              <a:t>If all subtrees are equally likely, then the average value of both D(i) and D(N-i-1) is: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</a:t>
            </a:r>
            <a:r>
              <a:rPr lang="en-US" altLang="en-US" sz="2400" baseline="-25000"/>
              <a:t>N-1</a:t>
            </a:r>
            <a:r>
              <a:rPr lang="en-US" altLang="en-US" sz="2400"/>
              <a:t>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	 (1/N)  </a:t>
            </a:r>
            <a:r>
              <a:rPr lang="en-US" altLang="en-US" sz="2400">
                <a:cs typeface="Arial" charset="0"/>
              </a:rPr>
              <a:t>∑ D(j)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</a:t>
            </a:r>
            <a:r>
              <a:rPr lang="en-US" altLang="en-US" sz="2400" baseline="30000"/>
              <a:t>j=0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	                             </a:t>
            </a:r>
            <a:r>
              <a:rPr lang="en-US" altLang="en-US" sz="2400" baseline="-25000"/>
              <a:t>N-1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/>
              <a:t>So, D(N) = (2/N) [ </a:t>
            </a:r>
            <a:r>
              <a:rPr lang="en-US" altLang="en-US" sz="2400">
                <a:cs typeface="Arial" charset="0"/>
              </a:rPr>
              <a:t>∑ D(j) ] + N - 1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               </a:t>
            </a:r>
            <a:r>
              <a:rPr lang="en-US" altLang="en-US" sz="2400" baseline="30000"/>
              <a:t>j=0</a:t>
            </a:r>
          </a:p>
          <a:p>
            <a:pPr eaLnBrk="1" hangingPunct="1"/>
            <a:r>
              <a:rPr lang="en-US" altLang="en-US" sz="2400"/>
              <a:t>The solution of this recurrence formula is O(N log N).</a:t>
            </a:r>
          </a:p>
          <a:p>
            <a:pPr eaLnBrk="1" hangingPunct="1"/>
            <a:r>
              <a:rPr lang="en-US" altLang="en-US" sz="2400"/>
              <a:t>Thus, the expected depth of a node is O(log N).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17358C-CE97-4111-ABF3-9B6FF90632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/>
              <a:t>An Adelson-Velskii and Landis tree, or AVL tree, is a binary search tree with a balance condition.</a:t>
            </a:r>
          </a:p>
          <a:p>
            <a:pPr eaLnBrk="1" hangingPunct="1"/>
            <a:r>
              <a:rPr lang="en-US" altLang="en-US"/>
              <a:t>The balance condition requires that for every node the left and right subtrees can differ in height by at most one.</a:t>
            </a:r>
          </a:p>
          <a:p>
            <a:pPr eaLnBrk="1" hangingPunct="1"/>
            <a:r>
              <a:rPr lang="en-US" altLang="en-US"/>
              <a:t>Ensures O(log N) depth.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1B5A1F-F023-4492-87FB-CF16D9AA39A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685800" y="457200"/>
          <a:ext cx="7772400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Bitmap Image" r:id="rId3" imgW="3591426" imgH="2647619" progId="Paint.Picture">
                  <p:embed/>
                </p:oleObj>
              </mc:Choice>
              <mc:Fallback>
                <p:oleObj name="Bitmap Image" r:id="rId3" imgW="3591426" imgH="26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772400" cy="573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88925" y="27305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latin typeface="Times New Roman" pitchFamily="18" charset="0"/>
              </a:rPr>
              <a:t>Tree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88925" y="5984875"/>
            <a:ext cx="675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 nodes, n-1 edges (edge to every node except root)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1854FF-6B7B-4E23-9420-A319D376FB4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1987" name="Oval 102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8" name="Oval 1027"/>
          <p:cNvSpPr>
            <a:spLocks noChangeArrowheads="1"/>
          </p:cNvSpPr>
          <p:nvPr/>
        </p:nvSpPr>
        <p:spPr bwMode="auto">
          <a:xfrm>
            <a:off x="4283075" y="38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9" name="Oval 1028"/>
          <p:cNvSpPr>
            <a:spLocks noChangeArrowheads="1"/>
          </p:cNvSpPr>
          <p:nvPr/>
        </p:nvSpPr>
        <p:spPr bwMode="auto">
          <a:xfrm>
            <a:off x="6019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0" name="Oval 1029"/>
          <p:cNvSpPr>
            <a:spLocks noChangeArrowheads="1"/>
          </p:cNvSpPr>
          <p:nvPr/>
        </p:nvSpPr>
        <p:spPr bwMode="auto">
          <a:xfrm>
            <a:off x="25908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1" name="Oval 1030"/>
          <p:cNvSpPr>
            <a:spLocks noChangeArrowheads="1"/>
          </p:cNvSpPr>
          <p:nvPr/>
        </p:nvSpPr>
        <p:spPr bwMode="auto">
          <a:xfrm>
            <a:off x="55626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2" name="Line 1031"/>
          <p:cNvSpPr>
            <a:spLocks noChangeShapeType="1"/>
          </p:cNvSpPr>
          <p:nvPr/>
        </p:nvSpPr>
        <p:spPr bwMode="auto">
          <a:xfrm flipH="1" flipV="1">
            <a:off x="4740275" y="914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032"/>
          <p:cNvSpPr>
            <a:spLocks noChangeShapeType="1"/>
          </p:cNvSpPr>
          <p:nvPr/>
        </p:nvSpPr>
        <p:spPr bwMode="auto">
          <a:xfrm flipH="1">
            <a:off x="3810000" y="990600"/>
            <a:ext cx="54927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033"/>
          <p:cNvSpPr>
            <a:spLocks noChangeShapeType="1"/>
          </p:cNvSpPr>
          <p:nvPr/>
        </p:nvSpPr>
        <p:spPr bwMode="auto">
          <a:xfrm>
            <a:off x="5486400" y="2286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Text Box 1034"/>
          <p:cNvSpPr txBox="1">
            <a:spLocks noChangeArrowheads="1"/>
          </p:cNvSpPr>
          <p:nvPr/>
        </p:nvSpPr>
        <p:spPr bwMode="auto">
          <a:xfrm>
            <a:off x="50895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1996" name="Text Box 1035"/>
          <p:cNvSpPr txBox="1">
            <a:spLocks noChangeArrowheads="1"/>
          </p:cNvSpPr>
          <p:nvPr/>
        </p:nvSpPr>
        <p:spPr bwMode="auto">
          <a:xfrm>
            <a:off x="5699125" y="3089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1997" name="Text Box 1036"/>
          <p:cNvSpPr txBox="1">
            <a:spLocks noChangeArrowheads="1"/>
          </p:cNvSpPr>
          <p:nvPr/>
        </p:nvSpPr>
        <p:spPr bwMode="auto">
          <a:xfrm>
            <a:off x="27273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1998" name="Text Box 1037"/>
          <p:cNvSpPr txBox="1">
            <a:spLocks noChangeArrowheads="1"/>
          </p:cNvSpPr>
          <p:nvPr/>
        </p:nvSpPr>
        <p:spPr bwMode="auto">
          <a:xfrm>
            <a:off x="4419600" y="422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1999" name="Text Box 1038"/>
          <p:cNvSpPr txBox="1">
            <a:spLocks noChangeArrowheads="1"/>
          </p:cNvSpPr>
          <p:nvPr/>
        </p:nvSpPr>
        <p:spPr bwMode="auto">
          <a:xfrm>
            <a:off x="61722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2000" name="Oval 1039"/>
          <p:cNvSpPr>
            <a:spLocks noChangeArrowheads="1"/>
          </p:cNvSpPr>
          <p:nvPr/>
        </p:nvSpPr>
        <p:spPr bwMode="auto">
          <a:xfrm>
            <a:off x="19050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1" name="Line 1040"/>
          <p:cNvSpPr>
            <a:spLocks noChangeShapeType="1"/>
          </p:cNvSpPr>
          <p:nvPr/>
        </p:nvSpPr>
        <p:spPr bwMode="auto">
          <a:xfrm flipH="1">
            <a:off x="22860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1041"/>
          <p:cNvSpPr txBox="1">
            <a:spLocks noChangeArrowheads="1"/>
          </p:cNvSpPr>
          <p:nvPr/>
        </p:nvSpPr>
        <p:spPr bwMode="auto">
          <a:xfrm>
            <a:off x="2041525" y="4308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2003" name="Line 1042"/>
          <p:cNvSpPr>
            <a:spLocks noChangeShapeType="1"/>
          </p:cNvSpPr>
          <p:nvPr/>
        </p:nvSpPr>
        <p:spPr bwMode="auto">
          <a:xfrm>
            <a:off x="6019800" y="3657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Oval 1043"/>
          <p:cNvSpPr>
            <a:spLocks noChangeArrowheads="1"/>
          </p:cNvSpPr>
          <p:nvPr/>
        </p:nvSpPr>
        <p:spPr bwMode="auto">
          <a:xfrm>
            <a:off x="3352800" y="175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5" name="Text Box 1044"/>
          <p:cNvSpPr txBox="1">
            <a:spLocks noChangeArrowheads="1"/>
          </p:cNvSpPr>
          <p:nvPr/>
        </p:nvSpPr>
        <p:spPr bwMode="auto">
          <a:xfrm>
            <a:off x="3505200" y="182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2006" name="Line 1045"/>
          <p:cNvSpPr>
            <a:spLocks noChangeShapeType="1"/>
          </p:cNvSpPr>
          <p:nvPr/>
        </p:nvSpPr>
        <p:spPr bwMode="auto">
          <a:xfrm flipH="1">
            <a:off x="3048000" y="2362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1046"/>
          <p:cNvSpPr txBox="1">
            <a:spLocks noChangeArrowheads="1"/>
          </p:cNvSpPr>
          <p:nvPr/>
        </p:nvSpPr>
        <p:spPr bwMode="auto">
          <a:xfrm>
            <a:off x="228600" y="5105400"/>
            <a:ext cx="8124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Balanced, but not an AVL tree because only the root node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has been balanced.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An AVL tree balances left and right subtrees for every node,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not just the root node.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FF9C88-D029-4F0B-87A2-D0B2A54BAB6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3011" name="Oval 2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Oval 3"/>
          <p:cNvSpPr>
            <a:spLocks noChangeArrowheads="1"/>
          </p:cNvSpPr>
          <p:nvPr/>
        </p:nvSpPr>
        <p:spPr bwMode="auto">
          <a:xfrm>
            <a:off x="69342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0960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8580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 flipV="1">
            <a:off x="7391400" y="2057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6553200" y="2133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0" y="4724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7893050" y="2860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6994525" y="5375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6232525" y="2860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70725" y="1565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3022" name="Oval 16"/>
          <p:cNvSpPr>
            <a:spLocks noChangeArrowheads="1"/>
          </p:cNvSpPr>
          <p:nvPr/>
        </p:nvSpPr>
        <p:spPr bwMode="auto">
          <a:xfrm>
            <a:off x="52578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3" name="Line 17"/>
          <p:cNvSpPr>
            <a:spLocks noChangeShapeType="1"/>
          </p:cNvSpPr>
          <p:nvPr/>
        </p:nvSpPr>
        <p:spPr bwMode="auto">
          <a:xfrm flipH="1">
            <a:off x="5715000" y="3429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18"/>
          <p:cNvSpPr txBox="1">
            <a:spLocks noChangeArrowheads="1"/>
          </p:cNvSpPr>
          <p:nvPr/>
        </p:nvSpPr>
        <p:spPr bwMode="auto">
          <a:xfrm>
            <a:off x="53943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3025" name="Oval 19"/>
          <p:cNvSpPr>
            <a:spLocks noChangeArrowheads="1"/>
          </p:cNvSpPr>
          <p:nvPr/>
        </p:nvSpPr>
        <p:spPr bwMode="auto">
          <a:xfrm>
            <a:off x="35052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6" name="Oval 20"/>
          <p:cNvSpPr>
            <a:spLocks noChangeArrowheads="1"/>
          </p:cNvSpPr>
          <p:nvPr/>
        </p:nvSpPr>
        <p:spPr bwMode="auto">
          <a:xfrm>
            <a:off x="26670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7" name="Oval 21"/>
          <p:cNvSpPr>
            <a:spLocks noChangeArrowheads="1"/>
          </p:cNvSpPr>
          <p:nvPr/>
        </p:nvSpPr>
        <p:spPr bwMode="auto">
          <a:xfrm>
            <a:off x="22860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8" name="Oval 22"/>
          <p:cNvSpPr>
            <a:spLocks noChangeArrowheads="1"/>
          </p:cNvSpPr>
          <p:nvPr/>
        </p:nvSpPr>
        <p:spPr bwMode="auto">
          <a:xfrm>
            <a:off x="18288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9" name="Oval 23"/>
          <p:cNvSpPr>
            <a:spLocks noChangeArrowheads="1"/>
          </p:cNvSpPr>
          <p:nvPr/>
        </p:nvSpPr>
        <p:spPr bwMode="auto">
          <a:xfrm>
            <a:off x="31242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0" name="Line 24"/>
          <p:cNvSpPr>
            <a:spLocks noChangeShapeType="1"/>
          </p:cNvSpPr>
          <p:nvPr/>
        </p:nvSpPr>
        <p:spPr bwMode="auto">
          <a:xfrm flipH="1" flipV="1">
            <a:off x="3124200" y="1981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5"/>
          <p:cNvSpPr>
            <a:spLocks noChangeShapeType="1"/>
          </p:cNvSpPr>
          <p:nvPr/>
        </p:nvSpPr>
        <p:spPr bwMode="auto">
          <a:xfrm flipH="1">
            <a:off x="2286000" y="2057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7"/>
          <p:cNvSpPr>
            <a:spLocks noChangeShapeType="1"/>
          </p:cNvSpPr>
          <p:nvPr/>
        </p:nvSpPr>
        <p:spPr bwMode="auto">
          <a:xfrm flipH="1">
            <a:off x="3429000" y="32766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Text Box 28"/>
          <p:cNvSpPr txBox="1">
            <a:spLocks noChangeArrowheads="1"/>
          </p:cNvSpPr>
          <p:nvPr/>
        </p:nvSpPr>
        <p:spPr bwMode="auto">
          <a:xfrm>
            <a:off x="35655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43034" name="Text Box 29"/>
          <p:cNvSpPr txBox="1">
            <a:spLocks noChangeArrowheads="1"/>
          </p:cNvSpPr>
          <p:nvPr/>
        </p:nvSpPr>
        <p:spPr bwMode="auto">
          <a:xfrm>
            <a:off x="32607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3035" name="Text Box 30"/>
          <p:cNvSpPr txBox="1">
            <a:spLocks noChangeArrowheads="1"/>
          </p:cNvSpPr>
          <p:nvPr/>
        </p:nvSpPr>
        <p:spPr bwMode="auto">
          <a:xfrm>
            <a:off x="19653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3036" name="Text Box 31"/>
          <p:cNvSpPr txBox="1">
            <a:spLocks noChangeArrowheads="1"/>
          </p:cNvSpPr>
          <p:nvPr/>
        </p:nvSpPr>
        <p:spPr bwMode="auto">
          <a:xfrm>
            <a:off x="2803525" y="148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3037" name="Text Box 32"/>
          <p:cNvSpPr txBox="1">
            <a:spLocks noChangeArrowheads="1"/>
          </p:cNvSpPr>
          <p:nvPr/>
        </p:nvSpPr>
        <p:spPr bwMode="auto">
          <a:xfrm>
            <a:off x="24384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3038" name="Oval 33"/>
          <p:cNvSpPr>
            <a:spLocks noChangeArrowheads="1"/>
          </p:cNvSpPr>
          <p:nvPr/>
        </p:nvSpPr>
        <p:spPr bwMode="auto">
          <a:xfrm>
            <a:off x="9906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9" name="Line 34"/>
          <p:cNvSpPr>
            <a:spLocks noChangeShapeType="1"/>
          </p:cNvSpPr>
          <p:nvPr/>
        </p:nvSpPr>
        <p:spPr bwMode="auto">
          <a:xfrm flipH="1">
            <a:off x="1447800" y="335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35"/>
          <p:cNvSpPr txBox="1">
            <a:spLocks noChangeArrowheads="1"/>
          </p:cNvSpPr>
          <p:nvPr/>
        </p:nvSpPr>
        <p:spPr bwMode="auto">
          <a:xfrm>
            <a:off x="1127125" y="4079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3041" name="Line 36"/>
          <p:cNvSpPr>
            <a:spLocks noChangeShapeType="1"/>
          </p:cNvSpPr>
          <p:nvPr/>
        </p:nvSpPr>
        <p:spPr bwMode="auto">
          <a:xfrm>
            <a:off x="22098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Oval 37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3" name="Text Box 38"/>
          <p:cNvSpPr txBox="1">
            <a:spLocks noChangeArrowheads="1"/>
          </p:cNvSpPr>
          <p:nvPr/>
        </p:nvSpPr>
        <p:spPr bwMode="auto">
          <a:xfrm>
            <a:off x="190500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3044" name="Line 39"/>
          <p:cNvSpPr>
            <a:spLocks noChangeShapeType="1"/>
          </p:cNvSpPr>
          <p:nvPr/>
        </p:nvSpPr>
        <p:spPr bwMode="auto">
          <a:xfrm flipH="1">
            <a:off x="2209800" y="4648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Text Box 40"/>
          <p:cNvSpPr txBox="1">
            <a:spLocks noChangeArrowheads="1"/>
          </p:cNvSpPr>
          <p:nvPr/>
        </p:nvSpPr>
        <p:spPr bwMode="auto">
          <a:xfrm>
            <a:off x="669925" y="1676400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AVL tree</a:t>
            </a:r>
          </a:p>
        </p:txBody>
      </p:sp>
      <p:sp>
        <p:nvSpPr>
          <p:cNvPr id="43046" name="Oval 41"/>
          <p:cNvSpPr>
            <a:spLocks noChangeArrowheads="1"/>
          </p:cNvSpPr>
          <p:nvPr/>
        </p:nvSpPr>
        <p:spPr bwMode="auto">
          <a:xfrm>
            <a:off x="64008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7" name="Text Box 42"/>
          <p:cNvSpPr txBox="1">
            <a:spLocks noChangeArrowheads="1"/>
          </p:cNvSpPr>
          <p:nvPr/>
        </p:nvSpPr>
        <p:spPr bwMode="auto">
          <a:xfrm>
            <a:off x="65532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3048" name="Oval 43"/>
          <p:cNvSpPr>
            <a:spLocks noChangeArrowheads="1"/>
          </p:cNvSpPr>
          <p:nvPr/>
        </p:nvSpPr>
        <p:spPr bwMode="auto">
          <a:xfrm>
            <a:off x="58674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9" name="Text Box 44"/>
          <p:cNvSpPr txBox="1">
            <a:spLocks noChangeArrowheads="1"/>
          </p:cNvSpPr>
          <p:nvPr/>
        </p:nvSpPr>
        <p:spPr bwMode="auto">
          <a:xfrm>
            <a:off x="60198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3050" name="Line 45"/>
          <p:cNvSpPr>
            <a:spLocks noChangeShapeType="1"/>
          </p:cNvSpPr>
          <p:nvPr/>
        </p:nvSpPr>
        <p:spPr bwMode="auto">
          <a:xfrm flipH="1">
            <a:off x="6324600" y="4724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46"/>
          <p:cNvSpPr>
            <a:spLocks noChangeShapeType="1"/>
          </p:cNvSpPr>
          <p:nvPr/>
        </p:nvSpPr>
        <p:spPr bwMode="auto">
          <a:xfrm>
            <a:off x="6477000" y="3429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Text Box 47"/>
          <p:cNvSpPr txBox="1">
            <a:spLocks noChangeArrowheads="1"/>
          </p:cNvSpPr>
          <p:nvPr/>
        </p:nvSpPr>
        <p:spPr bwMode="auto">
          <a:xfrm>
            <a:off x="4495800" y="1600200"/>
            <a:ext cx="215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Not AVL tree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 these AVL Trees?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5" grpId="0"/>
      <p:bldP spid="430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8BB8AC-A585-45CF-8DE0-BD7A160B9D7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AVL Tree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insert can violate the AVL property.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After an insert, we must rebalance the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can be done with one of two operations depending upon where the inserted node is compared to its first imbalanced ancestor: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Single rotation: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ancestor’s left child’s left subtree, or to its right child’s right subtree. (outside)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Double rotation: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ancestor’s left child’s right subtree, or to its right child’s left subtree. (inside)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E965E5-B0F9-45E2-9806-9C331599970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Rotation</a:t>
            </a:r>
          </a:p>
        </p:txBody>
      </p:sp>
      <p:sp>
        <p:nvSpPr>
          <p:cNvPr id="45060" name="Oval 5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5061" name="Oval 7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5062" name="AutoShape 8"/>
          <p:cNvSpPr>
            <a:spLocks noChangeArrowheads="1"/>
          </p:cNvSpPr>
          <p:nvPr/>
        </p:nvSpPr>
        <p:spPr bwMode="auto">
          <a:xfrm>
            <a:off x="533400" y="3810000"/>
            <a:ext cx="762000" cy="1600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45063" name="AutoShape 10"/>
          <p:cNvSpPr>
            <a:spLocks noChangeArrowheads="1"/>
          </p:cNvSpPr>
          <p:nvPr/>
        </p:nvSpPr>
        <p:spPr bwMode="auto">
          <a:xfrm>
            <a:off x="1600200" y="3810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Y</a:t>
            </a:r>
          </a:p>
        </p:txBody>
      </p:sp>
      <p:sp>
        <p:nvSpPr>
          <p:cNvPr id="45064" name="AutoShape 11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Z</a:t>
            </a:r>
          </a:p>
        </p:txBody>
      </p:sp>
      <p:sp>
        <p:nvSpPr>
          <p:cNvPr id="45065" name="Line 12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3"/>
          <p:cNvSpPr>
            <a:spLocks noChangeShapeType="1"/>
          </p:cNvSpPr>
          <p:nvPr/>
        </p:nvSpPr>
        <p:spPr bwMode="auto">
          <a:xfrm flipH="1">
            <a:off x="914400" y="3352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6"/>
          <p:cNvSpPr>
            <a:spLocks noChangeShapeType="1"/>
          </p:cNvSpPr>
          <p:nvPr/>
        </p:nvSpPr>
        <p:spPr bwMode="auto">
          <a:xfrm>
            <a:off x="1524000" y="3276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7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5070" name="Oval 19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5071" name="AutoShape 23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Y</a:t>
            </a:r>
          </a:p>
        </p:txBody>
      </p:sp>
      <p:sp>
        <p:nvSpPr>
          <p:cNvPr id="45072" name="AutoShape 24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Z</a:t>
            </a:r>
          </a:p>
        </p:txBody>
      </p:sp>
      <p:sp>
        <p:nvSpPr>
          <p:cNvPr id="45073" name="Line 25"/>
          <p:cNvSpPr>
            <a:spLocks noChangeShapeType="1"/>
          </p:cNvSpPr>
          <p:nvPr/>
        </p:nvSpPr>
        <p:spPr bwMode="auto">
          <a:xfrm flipH="1">
            <a:off x="5943600" y="2514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AutoShape 31"/>
          <p:cNvSpPr>
            <a:spLocks noChangeArrowheads="1"/>
          </p:cNvSpPr>
          <p:nvPr/>
        </p:nvSpPr>
        <p:spPr bwMode="auto">
          <a:xfrm>
            <a:off x="5562600" y="3124200"/>
            <a:ext cx="762000" cy="1600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45078" name="Text Box 33"/>
          <p:cNvSpPr txBox="1">
            <a:spLocks noChangeArrowheads="1"/>
          </p:cNvSpPr>
          <p:nvPr/>
        </p:nvSpPr>
        <p:spPr bwMode="auto">
          <a:xfrm>
            <a:off x="1676400" y="5715000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k2 is unbalanced.  To fix it, we do a single rotation, making k1 the new root.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5C287C-FE5F-4DC7-BB36-F5226AE293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Single Rotation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2667000" y="175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1828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25908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9906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H="1">
            <a:off x="2286000" y="2286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H="1">
            <a:off x="1447800" y="3657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3124200" y="2362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23622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34893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11271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1965325" y="3089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27273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6098" name="Oval 17"/>
          <p:cNvSpPr>
            <a:spLocks noChangeArrowheads="1"/>
          </p:cNvSpPr>
          <p:nvPr/>
        </p:nvSpPr>
        <p:spPr bwMode="auto">
          <a:xfrm>
            <a:off x="152400" y="563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 flipH="1">
            <a:off x="609600" y="4953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19"/>
          <p:cNvSpPr txBox="1">
            <a:spLocks noChangeArrowheads="1"/>
          </p:cNvSpPr>
          <p:nvPr/>
        </p:nvSpPr>
        <p:spPr bwMode="auto">
          <a:xfrm>
            <a:off x="288925" y="568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46101" name="Oval 20"/>
          <p:cNvSpPr>
            <a:spLocks noChangeArrowheads="1"/>
          </p:cNvSpPr>
          <p:nvPr/>
        </p:nvSpPr>
        <p:spPr bwMode="auto">
          <a:xfrm>
            <a:off x="73152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2" name="Oval 21"/>
          <p:cNvSpPr>
            <a:spLocks noChangeArrowheads="1"/>
          </p:cNvSpPr>
          <p:nvPr/>
        </p:nvSpPr>
        <p:spPr bwMode="auto">
          <a:xfrm>
            <a:off x="64770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3" name="Oval 22"/>
          <p:cNvSpPr>
            <a:spLocks noChangeArrowheads="1"/>
          </p:cNvSpPr>
          <p:nvPr/>
        </p:nvSpPr>
        <p:spPr bwMode="auto">
          <a:xfrm>
            <a:off x="65532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4" name="Oval 23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5" name="Oval 24"/>
          <p:cNvSpPr>
            <a:spLocks noChangeArrowheads="1"/>
          </p:cNvSpPr>
          <p:nvPr/>
        </p:nvSpPr>
        <p:spPr bwMode="auto">
          <a:xfrm>
            <a:off x="80010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6" name="Line 25"/>
          <p:cNvSpPr>
            <a:spLocks noChangeShapeType="1"/>
          </p:cNvSpPr>
          <p:nvPr/>
        </p:nvSpPr>
        <p:spPr bwMode="auto">
          <a:xfrm flipH="1" flipV="1">
            <a:off x="6934200" y="2362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26"/>
          <p:cNvSpPr>
            <a:spLocks noChangeShapeType="1"/>
          </p:cNvSpPr>
          <p:nvPr/>
        </p:nvSpPr>
        <p:spPr bwMode="auto">
          <a:xfrm flipH="1">
            <a:off x="6096000" y="2438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27"/>
          <p:cNvSpPr>
            <a:spLocks noChangeShapeType="1"/>
          </p:cNvSpPr>
          <p:nvPr/>
        </p:nvSpPr>
        <p:spPr bwMode="auto">
          <a:xfrm>
            <a:off x="7772400" y="3657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28"/>
          <p:cNvSpPr>
            <a:spLocks noChangeShapeType="1"/>
          </p:cNvSpPr>
          <p:nvPr/>
        </p:nvSpPr>
        <p:spPr bwMode="auto">
          <a:xfrm flipH="1">
            <a:off x="7010400" y="3657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7375525" y="3165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8137525" y="4613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6112" name="Text Box 31"/>
          <p:cNvSpPr txBox="1">
            <a:spLocks noChangeArrowheads="1"/>
          </p:cNvSpPr>
          <p:nvPr/>
        </p:nvSpPr>
        <p:spPr bwMode="auto">
          <a:xfrm>
            <a:off x="5775325" y="3165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6113" name="Text Box 32"/>
          <p:cNvSpPr txBox="1">
            <a:spLocks noChangeArrowheads="1"/>
          </p:cNvSpPr>
          <p:nvPr/>
        </p:nvSpPr>
        <p:spPr bwMode="auto">
          <a:xfrm>
            <a:off x="6613525" y="187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6114" name="Text Box 33"/>
          <p:cNvSpPr txBox="1">
            <a:spLocks noChangeArrowheads="1"/>
          </p:cNvSpPr>
          <p:nvPr/>
        </p:nvSpPr>
        <p:spPr bwMode="auto">
          <a:xfrm>
            <a:off x="67056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6115" name="Oval 34"/>
          <p:cNvSpPr>
            <a:spLocks noChangeArrowheads="1"/>
          </p:cNvSpPr>
          <p:nvPr/>
        </p:nvSpPr>
        <p:spPr bwMode="auto">
          <a:xfrm>
            <a:off x="4800600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 flipH="1">
            <a:off x="5257800" y="3733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Text Box 36"/>
          <p:cNvSpPr txBox="1">
            <a:spLocks noChangeArrowheads="1"/>
          </p:cNvSpPr>
          <p:nvPr/>
        </p:nvSpPr>
        <p:spPr bwMode="auto">
          <a:xfrm>
            <a:off x="4937125" y="4460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46118" name="Text Box 37"/>
          <p:cNvSpPr txBox="1">
            <a:spLocks noChangeArrowheads="1"/>
          </p:cNvSpPr>
          <p:nvPr/>
        </p:nvSpPr>
        <p:spPr bwMode="auto">
          <a:xfrm>
            <a:off x="2209800" y="5851525"/>
            <a:ext cx="4906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4 is unbalanced.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2 becomes new root, its right subtree becomes left subtree of node 4</a:t>
            </a:r>
          </a:p>
        </p:txBody>
      </p:sp>
      <p:sp>
        <p:nvSpPr>
          <p:cNvPr id="46119" name="Line 38"/>
          <p:cNvSpPr>
            <a:spLocks noChangeShapeType="1"/>
          </p:cNvSpPr>
          <p:nvPr/>
        </p:nvSpPr>
        <p:spPr bwMode="auto">
          <a:xfrm>
            <a:off x="9144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0" name="Text Box 39"/>
          <p:cNvSpPr txBox="1">
            <a:spLocks noChangeArrowheads="1"/>
          </p:cNvSpPr>
          <p:nvPr/>
        </p:nvSpPr>
        <p:spPr bwMode="auto">
          <a:xfrm>
            <a:off x="212725" y="2022475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New root</a:t>
            </a:r>
          </a:p>
        </p:txBody>
      </p:sp>
      <p:sp>
        <p:nvSpPr>
          <p:cNvPr id="46121" name="Text Box 42"/>
          <p:cNvSpPr txBox="1">
            <a:spLocks noChangeArrowheads="1"/>
          </p:cNvSpPr>
          <p:nvPr/>
        </p:nvSpPr>
        <p:spPr bwMode="auto">
          <a:xfrm>
            <a:off x="3200400" y="4953000"/>
            <a:ext cx="2182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Becomes left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child of 4 (old root)</a:t>
            </a:r>
          </a:p>
        </p:txBody>
      </p:sp>
      <p:sp>
        <p:nvSpPr>
          <p:cNvPr id="46122" name="Line 43"/>
          <p:cNvSpPr>
            <a:spLocks noChangeShapeType="1"/>
          </p:cNvSpPr>
          <p:nvPr/>
        </p:nvSpPr>
        <p:spPr bwMode="auto">
          <a:xfrm flipH="1" flipV="1">
            <a:off x="3276600" y="472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1767A9-7800-4899-9551-8F31402710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Rotation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k3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1905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45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13716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3622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>
            <a:off x="8382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524000" y="3276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17526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22860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k3</a:t>
            </a:r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5638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>
            <a:off x="49530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47125" name="AutoShape 21"/>
          <p:cNvSpPr>
            <a:spLocks noChangeArrowheads="1"/>
          </p:cNvSpPr>
          <p:nvPr/>
        </p:nvSpPr>
        <p:spPr bwMode="auto">
          <a:xfrm>
            <a:off x="60198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47126" name="AutoShape 22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47127" name="AutoShape 23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60198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H="1">
            <a:off x="53340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6019800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1676400" y="5715000"/>
            <a:ext cx="601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k3 is unbalanced.  To fix it, we do a double rotation, making k2 the new root.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DE3C81-9E78-41F1-B753-E2E4D85AD69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Double Rotation</a:t>
            </a:r>
          </a:p>
        </p:txBody>
      </p:sp>
      <p:sp>
        <p:nvSpPr>
          <p:cNvPr id="48132" name="Text Box 39"/>
          <p:cNvSpPr txBox="1">
            <a:spLocks noChangeArrowheads="1"/>
          </p:cNvSpPr>
          <p:nvPr/>
        </p:nvSpPr>
        <p:spPr bwMode="auto">
          <a:xfrm>
            <a:off x="457200" y="4724400"/>
            <a:ext cx="3962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has been inserted?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is not balanced?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is the new root?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nodes are the roots children?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Where does Node 5 go?   </a:t>
            </a:r>
          </a:p>
        </p:txBody>
      </p:sp>
      <p:grpSp>
        <p:nvGrpSpPr>
          <p:cNvPr id="48133" name="Group 85"/>
          <p:cNvGrpSpPr>
            <a:grpSpLocks/>
          </p:cNvGrpSpPr>
          <p:nvPr/>
        </p:nvGrpSpPr>
        <p:grpSpPr bwMode="auto">
          <a:xfrm>
            <a:off x="1322388" y="1524000"/>
            <a:ext cx="1922462" cy="2976563"/>
            <a:chOff x="1322388" y="1752600"/>
            <a:chExt cx="1922462" cy="2976265"/>
          </a:xfrm>
        </p:grpSpPr>
        <p:sp>
          <p:nvSpPr>
            <p:cNvPr id="48156" name="Oval 5"/>
            <p:cNvSpPr>
              <a:spLocks noChangeArrowheads="1"/>
            </p:cNvSpPr>
            <p:nvPr/>
          </p:nvSpPr>
          <p:spPr bwMode="auto">
            <a:xfrm>
              <a:off x="1954213" y="17526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7" name="Oval 6"/>
            <p:cNvSpPr>
              <a:spLocks noChangeArrowheads="1"/>
            </p:cNvSpPr>
            <p:nvPr/>
          </p:nvSpPr>
          <p:spPr bwMode="auto">
            <a:xfrm>
              <a:off x="1322388" y="25908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8" name="Oval 9"/>
            <p:cNvSpPr>
              <a:spLocks noChangeArrowheads="1"/>
            </p:cNvSpPr>
            <p:nvPr/>
          </p:nvSpPr>
          <p:spPr bwMode="auto">
            <a:xfrm>
              <a:off x="2411413" y="26670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9" name="Line 10"/>
            <p:cNvSpPr>
              <a:spLocks noChangeShapeType="1"/>
            </p:cNvSpPr>
            <p:nvPr/>
          </p:nvSpPr>
          <p:spPr bwMode="auto">
            <a:xfrm flipH="1">
              <a:off x="1676400" y="21336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12"/>
            <p:cNvSpPr>
              <a:spLocks noChangeShapeType="1"/>
            </p:cNvSpPr>
            <p:nvPr/>
          </p:nvSpPr>
          <p:spPr bwMode="auto">
            <a:xfrm>
              <a:off x="2259013" y="2133600"/>
              <a:ext cx="255587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Text Box 14"/>
            <p:cNvSpPr txBox="1">
              <a:spLocks noChangeArrowheads="1"/>
            </p:cNvSpPr>
            <p:nvPr/>
          </p:nvSpPr>
          <p:spPr bwMode="auto">
            <a:xfrm>
              <a:off x="1954213" y="1752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62" name="Text Box 15"/>
            <p:cNvSpPr txBox="1">
              <a:spLocks noChangeArrowheads="1"/>
            </p:cNvSpPr>
            <p:nvPr/>
          </p:nvSpPr>
          <p:spPr bwMode="auto">
            <a:xfrm>
              <a:off x="2411413" y="2667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63" name="Text Box 17"/>
            <p:cNvSpPr txBox="1">
              <a:spLocks noChangeArrowheads="1"/>
            </p:cNvSpPr>
            <p:nvPr/>
          </p:nvSpPr>
          <p:spPr bwMode="auto">
            <a:xfrm>
              <a:off x="1398588" y="2590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64" name="Oval 44"/>
            <p:cNvSpPr>
              <a:spLocks noChangeArrowheads="1"/>
            </p:cNvSpPr>
            <p:nvPr/>
          </p:nvSpPr>
          <p:spPr bwMode="auto">
            <a:xfrm>
              <a:off x="2133600" y="35052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65" name="Text Box 45"/>
            <p:cNvSpPr txBox="1">
              <a:spLocks noChangeArrowheads="1"/>
            </p:cNvSpPr>
            <p:nvPr/>
          </p:nvSpPr>
          <p:spPr bwMode="auto">
            <a:xfrm>
              <a:off x="21336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66" name="Line 46"/>
            <p:cNvSpPr>
              <a:spLocks noChangeShapeType="1"/>
            </p:cNvSpPr>
            <p:nvPr/>
          </p:nvSpPr>
          <p:spPr bwMode="auto">
            <a:xfrm flipH="1">
              <a:off x="2362200" y="30480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47"/>
            <p:cNvSpPr>
              <a:spLocks noChangeShapeType="1"/>
            </p:cNvSpPr>
            <p:nvPr/>
          </p:nvSpPr>
          <p:spPr bwMode="auto">
            <a:xfrm>
              <a:off x="2743200" y="30480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Oval 48"/>
            <p:cNvSpPr>
              <a:spLocks noChangeArrowheads="1"/>
            </p:cNvSpPr>
            <p:nvPr/>
          </p:nvSpPr>
          <p:spPr bwMode="auto">
            <a:xfrm>
              <a:off x="2667000" y="35052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69" name="Text Box 49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170" name="Oval 50"/>
            <p:cNvSpPr>
              <a:spLocks noChangeArrowheads="1"/>
            </p:cNvSpPr>
            <p:nvPr/>
          </p:nvSpPr>
          <p:spPr bwMode="auto">
            <a:xfrm>
              <a:off x="1752600" y="4267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71" name="Text Box 51"/>
            <p:cNvSpPr txBox="1">
              <a:spLocks noChangeArrowheads="1"/>
            </p:cNvSpPr>
            <p:nvPr/>
          </p:nvSpPr>
          <p:spPr bwMode="auto">
            <a:xfrm>
              <a:off x="1752600" y="42672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72" name="Line 55"/>
            <p:cNvSpPr>
              <a:spLocks noChangeShapeType="1"/>
            </p:cNvSpPr>
            <p:nvPr/>
          </p:nvSpPr>
          <p:spPr bwMode="auto">
            <a:xfrm flipV="1">
              <a:off x="2057400" y="3886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Text Box 85"/>
            <p:cNvSpPr txBox="1">
              <a:spLocks noChangeArrowheads="1"/>
            </p:cNvSpPr>
            <p:nvPr/>
          </p:nvSpPr>
          <p:spPr bwMode="auto">
            <a:xfrm>
              <a:off x="2819400" y="25908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k1</a:t>
              </a:r>
            </a:p>
          </p:txBody>
        </p:sp>
        <p:sp>
          <p:nvSpPr>
            <p:cNvPr id="48174" name="Text Box 86"/>
            <p:cNvSpPr txBox="1">
              <a:spLocks noChangeArrowheads="1"/>
            </p:cNvSpPr>
            <p:nvPr/>
          </p:nvSpPr>
          <p:spPr bwMode="auto">
            <a:xfrm>
              <a:off x="1676400" y="35052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k2</a:t>
              </a:r>
            </a:p>
          </p:txBody>
        </p:sp>
        <p:sp>
          <p:nvSpPr>
            <p:cNvPr id="48175" name="Text Box 87"/>
            <p:cNvSpPr txBox="1">
              <a:spLocks noChangeArrowheads="1"/>
            </p:cNvSpPr>
            <p:nvPr/>
          </p:nvSpPr>
          <p:spPr bwMode="auto">
            <a:xfrm>
              <a:off x="2438400" y="17526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k3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0" y="1600200"/>
            <a:ext cx="2482850" cy="2209800"/>
            <a:chOff x="4876800" y="1828800"/>
            <a:chExt cx="2482850" cy="2209800"/>
          </a:xfrm>
        </p:grpSpPr>
        <p:sp>
          <p:nvSpPr>
            <p:cNvPr id="48136" name="Oval 5"/>
            <p:cNvSpPr>
              <a:spLocks noChangeArrowheads="1"/>
            </p:cNvSpPr>
            <p:nvPr/>
          </p:nvSpPr>
          <p:spPr bwMode="auto">
            <a:xfrm>
              <a:off x="6069013" y="18288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7" name="Oval 6"/>
            <p:cNvSpPr>
              <a:spLocks noChangeArrowheads="1"/>
            </p:cNvSpPr>
            <p:nvPr/>
          </p:nvSpPr>
          <p:spPr bwMode="auto">
            <a:xfrm>
              <a:off x="5437188" y="26670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8" name="Oval 9"/>
            <p:cNvSpPr>
              <a:spLocks noChangeArrowheads="1"/>
            </p:cNvSpPr>
            <p:nvPr/>
          </p:nvSpPr>
          <p:spPr bwMode="auto">
            <a:xfrm>
              <a:off x="6526213" y="2743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 flipH="1">
              <a:off x="5791200" y="22098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6373813" y="2209800"/>
              <a:ext cx="255587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Text Box 14"/>
            <p:cNvSpPr txBox="1">
              <a:spLocks noChangeArrowheads="1"/>
            </p:cNvSpPr>
            <p:nvPr/>
          </p:nvSpPr>
          <p:spPr bwMode="auto">
            <a:xfrm>
              <a:off x="6069013" y="1828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42" name="Text Box 15"/>
            <p:cNvSpPr txBox="1">
              <a:spLocks noChangeArrowheads="1"/>
            </p:cNvSpPr>
            <p:nvPr/>
          </p:nvSpPr>
          <p:spPr bwMode="auto">
            <a:xfrm>
              <a:off x="6526213" y="2743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43" name="Text Box 17"/>
            <p:cNvSpPr txBox="1">
              <a:spLocks noChangeArrowheads="1"/>
            </p:cNvSpPr>
            <p:nvPr/>
          </p:nvSpPr>
          <p:spPr bwMode="auto">
            <a:xfrm>
              <a:off x="5513388" y="2667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44" name="Oval 44"/>
            <p:cNvSpPr>
              <a:spLocks noChangeArrowheads="1"/>
            </p:cNvSpPr>
            <p:nvPr/>
          </p:nvSpPr>
          <p:spPr bwMode="auto">
            <a:xfrm>
              <a:off x="5715000" y="35814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45" name="Text Box 45"/>
            <p:cNvSpPr txBox="1">
              <a:spLocks noChangeArrowheads="1"/>
            </p:cNvSpPr>
            <p:nvPr/>
          </p:nvSpPr>
          <p:spPr bwMode="auto">
            <a:xfrm>
              <a:off x="5791200" y="3581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46" name="Line 46"/>
            <p:cNvSpPr>
              <a:spLocks noChangeShapeType="1"/>
            </p:cNvSpPr>
            <p:nvPr/>
          </p:nvSpPr>
          <p:spPr bwMode="auto">
            <a:xfrm>
              <a:off x="5715000" y="30480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47"/>
            <p:cNvSpPr>
              <a:spLocks noChangeShapeType="1"/>
            </p:cNvSpPr>
            <p:nvPr/>
          </p:nvSpPr>
          <p:spPr bwMode="auto">
            <a:xfrm>
              <a:off x="6858000" y="31242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Oval 48"/>
            <p:cNvSpPr>
              <a:spLocks noChangeArrowheads="1"/>
            </p:cNvSpPr>
            <p:nvPr/>
          </p:nvSpPr>
          <p:spPr bwMode="auto">
            <a:xfrm>
              <a:off x="6781800" y="35814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49" name="Text Box 49"/>
            <p:cNvSpPr txBox="1">
              <a:spLocks noChangeArrowheads="1"/>
            </p:cNvSpPr>
            <p:nvPr/>
          </p:nvSpPr>
          <p:spPr bwMode="auto">
            <a:xfrm>
              <a:off x="6858000" y="3581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150" name="Text Box 85"/>
            <p:cNvSpPr txBox="1">
              <a:spLocks noChangeArrowheads="1"/>
            </p:cNvSpPr>
            <p:nvPr/>
          </p:nvSpPr>
          <p:spPr bwMode="auto">
            <a:xfrm>
              <a:off x="6934200" y="26670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k3</a:t>
              </a:r>
            </a:p>
          </p:txBody>
        </p:sp>
        <p:sp>
          <p:nvSpPr>
            <p:cNvPr id="48151" name="Text Box 86"/>
            <p:cNvSpPr txBox="1">
              <a:spLocks noChangeArrowheads="1"/>
            </p:cNvSpPr>
            <p:nvPr/>
          </p:nvSpPr>
          <p:spPr bwMode="auto">
            <a:xfrm>
              <a:off x="5029200" y="27432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k1</a:t>
              </a:r>
            </a:p>
          </p:txBody>
        </p:sp>
        <p:sp>
          <p:nvSpPr>
            <p:cNvPr id="48152" name="Text Box 87"/>
            <p:cNvSpPr txBox="1">
              <a:spLocks noChangeArrowheads="1"/>
            </p:cNvSpPr>
            <p:nvPr/>
          </p:nvSpPr>
          <p:spPr bwMode="auto">
            <a:xfrm>
              <a:off x="6553200" y="18288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k2</a:t>
              </a:r>
            </a:p>
          </p:txBody>
        </p:sp>
        <p:sp>
          <p:nvSpPr>
            <p:cNvPr id="48153" name="Oval 6"/>
            <p:cNvSpPr>
              <a:spLocks noChangeArrowheads="1"/>
            </p:cNvSpPr>
            <p:nvPr/>
          </p:nvSpPr>
          <p:spPr bwMode="auto">
            <a:xfrm>
              <a:off x="4876800" y="3505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4" name="Line 10"/>
            <p:cNvSpPr>
              <a:spLocks noChangeShapeType="1"/>
            </p:cNvSpPr>
            <p:nvPr/>
          </p:nvSpPr>
          <p:spPr bwMode="auto">
            <a:xfrm flipH="1">
              <a:off x="5230812" y="30480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17"/>
            <p:cNvSpPr txBox="1">
              <a:spLocks noChangeArrowheads="1"/>
            </p:cNvSpPr>
            <p:nvPr/>
          </p:nvSpPr>
          <p:spPr bwMode="auto">
            <a:xfrm>
              <a:off x="49530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4572000" y="4724400"/>
            <a:ext cx="3581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5.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6.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Nodes 4 and 8.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Becomes node 4’s right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1B6144-D511-41D6-8598-DE8AD9C3CA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9155" name="Slide Number Placeholder 5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D87C2B9-59ED-4153-81DD-4575BF3DB5EC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 Tree Code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For source code, see: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AVLTree.java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79C7A2-14ED-41F4-91A0-F454D06D91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Splay Trees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Rotates accessed node to the root to make future accesses cheaper.</a:t>
            </a:r>
          </a:p>
          <a:p>
            <a:pPr eaLnBrk="1" hangingPunct="1"/>
            <a:r>
              <a:rPr lang="en-US" altLang="en-US"/>
              <a:t>Guarantees O(M log N) over M operations starting with an empty tree.</a:t>
            </a:r>
          </a:p>
          <a:p>
            <a:pPr eaLnBrk="1" hangingPunct="1"/>
            <a:r>
              <a:rPr lang="en-US" altLang="en-US"/>
              <a:t>O(log N) amortized cost per operation.</a:t>
            </a:r>
          </a:p>
          <a:p>
            <a:pPr eaLnBrk="1" hangingPunct="1"/>
            <a:r>
              <a:rPr lang="en-US" altLang="en-US"/>
              <a:t>Not the same as O(log N) cost per operation, since some operations may not be O(log N).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4735A5-803B-42DF-B5D4-B42BE62643B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Splay Tree Rotations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Rotations occur in three cases:</a:t>
            </a:r>
          </a:p>
          <a:p>
            <a:pPr eaLnBrk="1" hangingPunct="1"/>
            <a:r>
              <a:rPr lang="en-US" altLang="en-US"/>
              <a:t>Child of root:  rotate child with root</a:t>
            </a:r>
          </a:p>
          <a:p>
            <a:pPr eaLnBrk="1" hangingPunct="1"/>
            <a:r>
              <a:rPr lang="en-US" altLang="en-US"/>
              <a:t>zig-zag:  inside, use zig-zag rotation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         (same as double rotation)</a:t>
            </a:r>
          </a:p>
          <a:p>
            <a:pPr eaLnBrk="1" hangingPunct="1"/>
            <a:r>
              <a:rPr lang="en-US" altLang="en-US"/>
              <a:t>zig-zig:   outside, use zig-zig rotation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47EFBF-F61D-49EA-A4A3-1A71EB38ED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685800" y="457200"/>
          <a:ext cx="7772400" cy="573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Bitmap Image" r:id="rId3" imgW="3591426" imgH="2647619" progId="Paint.Picture">
                  <p:embed/>
                </p:oleObj>
              </mc:Choice>
              <mc:Fallback>
                <p:oleObj name="Bitmap Image" r:id="rId3" imgW="3591426" imgH="26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772400" cy="573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651125" y="193675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Root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Child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400800" y="762000"/>
            <a:ext cx="2514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Siblings (B,C,D,E because all have same parent A)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974725" y="5424488"/>
            <a:ext cx="258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Leaves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(F, G, H, I, M, N, K, L)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3429000" y="457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1219200" y="1752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7391400" y="1752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 flipV="1">
            <a:off x="1219200" y="4572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V="1">
            <a:off x="1600200" y="44196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2286000" y="5562600"/>
            <a:ext cx="2667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838200" y="12954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Parent</a:t>
            </a:r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685800" y="2819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133350" y="258763"/>
            <a:ext cx="1314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itchFamily="18" charset="0"/>
              </a:rPr>
              <a:t>Terms</a:t>
            </a:r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685800" y="28194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75F8BD-684A-4459-BDD9-2080095B4E6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Splay Tree:  zig-zag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05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45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13716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23622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8382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1524000" y="3276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7526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22860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4038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5638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49530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2246" name="AutoShape 22"/>
          <p:cNvSpPr>
            <a:spLocks noChangeArrowheads="1"/>
          </p:cNvSpPr>
          <p:nvPr/>
        </p:nvSpPr>
        <p:spPr bwMode="auto">
          <a:xfrm>
            <a:off x="60198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2247" name="AutoShape 23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2248" name="AutoShape 24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60198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>
            <a:off x="53340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6019800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B0359C-6348-49A0-8AF7-F0AAA3B14F1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Splay Tree:  zig-zig</a:t>
            </a:r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2133600" y="190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>
            <a:off x="8382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1447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152400" y="4800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3256" name="AutoShape 9"/>
          <p:cNvSpPr>
            <a:spLocks noChangeArrowheads="1"/>
          </p:cNvSpPr>
          <p:nvPr/>
        </p:nvSpPr>
        <p:spPr bwMode="auto">
          <a:xfrm>
            <a:off x="1219200" y="4800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3257" name="AutoShape 10"/>
          <p:cNvSpPr>
            <a:spLocks noChangeArrowheads="1"/>
          </p:cNvSpPr>
          <p:nvPr/>
        </p:nvSpPr>
        <p:spPr bwMode="auto">
          <a:xfrm>
            <a:off x="1981200" y="3810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3258" name="AutoShape 11"/>
          <p:cNvSpPr>
            <a:spLocks noChangeArrowheads="1"/>
          </p:cNvSpPr>
          <p:nvPr/>
        </p:nvSpPr>
        <p:spPr bwMode="auto">
          <a:xfrm>
            <a:off x="2743200" y="2819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 flipH="1">
            <a:off x="1828800" y="2362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3"/>
          <p:cNvSpPr>
            <a:spLocks noChangeShapeType="1"/>
          </p:cNvSpPr>
          <p:nvPr/>
        </p:nvSpPr>
        <p:spPr bwMode="auto">
          <a:xfrm flipH="1">
            <a:off x="1143000" y="3276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>
            <a:off x="1905000" y="3276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7"/>
          <p:cNvSpPr>
            <a:spLocks noChangeShapeType="1"/>
          </p:cNvSpPr>
          <p:nvPr/>
        </p:nvSpPr>
        <p:spPr bwMode="auto">
          <a:xfrm>
            <a:off x="2514600" y="2286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8"/>
          <p:cNvSpPr>
            <a:spLocks noChangeShapeType="1"/>
          </p:cNvSpPr>
          <p:nvPr/>
        </p:nvSpPr>
        <p:spPr bwMode="auto">
          <a:xfrm flipH="1">
            <a:off x="533400" y="4267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9"/>
          <p:cNvSpPr>
            <a:spLocks noChangeShapeType="1"/>
          </p:cNvSpPr>
          <p:nvPr/>
        </p:nvSpPr>
        <p:spPr bwMode="auto">
          <a:xfrm>
            <a:off x="1219200" y="4267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20"/>
          <p:cNvSpPr>
            <a:spLocks noChangeShapeType="1"/>
          </p:cNvSpPr>
          <p:nvPr/>
        </p:nvSpPr>
        <p:spPr bwMode="auto">
          <a:xfrm>
            <a:off x="4038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Oval 21"/>
          <p:cNvSpPr>
            <a:spLocks noChangeArrowheads="1"/>
          </p:cNvSpPr>
          <p:nvPr/>
        </p:nvSpPr>
        <p:spPr bwMode="auto">
          <a:xfrm>
            <a:off x="76200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3267" name="Oval 22"/>
          <p:cNvSpPr>
            <a:spLocks noChangeArrowheads="1"/>
          </p:cNvSpPr>
          <p:nvPr/>
        </p:nvSpPr>
        <p:spPr bwMode="auto">
          <a:xfrm>
            <a:off x="5943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3268" name="Oval 23"/>
          <p:cNvSpPr>
            <a:spLocks noChangeArrowheads="1"/>
          </p:cNvSpPr>
          <p:nvPr/>
        </p:nvSpPr>
        <p:spPr bwMode="auto">
          <a:xfrm>
            <a:off x="6858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3269" name="AutoShape 24"/>
          <p:cNvSpPr>
            <a:spLocks noChangeArrowheads="1"/>
          </p:cNvSpPr>
          <p:nvPr/>
        </p:nvSpPr>
        <p:spPr bwMode="auto">
          <a:xfrm>
            <a:off x="5181600" y="31242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3270" name="AutoShape 25"/>
          <p:cNvSpPr>
            <a:spLocks noChangeArrowheads="1"/>
          </p:cNvSpPr>
          <p:nvPr/>
        </p:nvSpPr>
        <p:spPr bwMode="auto">
          <a:xfrm>
            <a:off x="6172200" y="4038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3271" name="AutoShape 26"/>
          <p:cNvSpPr>
            <a:spLocks noChangeArrowheads="1"/>
          </p:cNvSpPr>
          <p:nvPr/>
        </p:nvSpPr>
        <p:spPr bwMode="auto">
          <a:xfrm>
            <a:off x="6858000" y="4953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3272" name="AutoShape 27"/>
          <p:cNvSpPr>
            <a:spLocks noChangeArrowheads="1"/>
          </p:cNvSpPr>
          <p:nvPr/>
        </p:nvSpPr>
        <p:spPr bwMode="auto">
          <a:xfrm>
            <a:off x="7924800" y="4953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3273" name="Line 28"/>
          <p:cNvSpPr>
            <a:spLocks noChangeShapeType="1"/>
          </p:cNvSpPr>
          <p:nvPr/>
        </p:nvSpPr>
        <p:spPr bwMode="auto">
          <a:xfrm flipH="1">
            <a:off x="7239000" y="4267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29"/>
          <p:cNvSpPr>
            <a:spLocks noChangeShapeType="1"/>
          </p:cNvSpPr>
          <p:nvPr/>
        </p:nvSpPr>
        <p:spPr bwMode="auto">
          <a:xfrm flipH="1">
            <a:off x="6553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30"/>
          <p:cNvSpPr>
            <a:spLocks noChangeShapeType="1"/>
          </p:cNvSpPr>
          <p:nvPr/>
        </p:nvSpPr>
        <p:spPr bwMode="auto">
          <a:xfrm>
            <a:off x="7239000" y="3429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31"/>
          <p:cNvSpPr>
            <a:spLocks noChangeShapeType="1"/>
          </p:cNvSpPr>
          <p:nvPr/>
        </p:nvSpPr>
        <p:spPr bwMode="auto">
          <a:xfrm>
            <a:off x="63246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Line 32"/>
          <p:cNvSpPr>
            <a:spLocks noChangeShapeType="1"/>
          </p:cNvSpPr>
          <p:nvPr/>
        </p:nvSpPr>
        <p:spPr bwMode="auto">
          <a:xfrm flipH="1">
            <a:off x="5562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34"/>
          <p:cNvSpPr>
            <a:spLocks noChangeShapeType="1"/>
          </p:cNvSpPr>
          <p:nvPr/>
        </p:nvSpPr>
        <p:spPr bwMode="auto">
          <a:xfrm flipH="1" flipV="1">
            <a:off x="8001000" y="4267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C369B7-E428-4862-A87B-393972BC51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057400" cy="639762"/>
          </a:xfrm>
        </p:spPr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3352800" y="2209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k1</a:t>
            </a:r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2819400" y="1676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k2</a:t>
            </a:r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3429000" y="121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k3</a:t>
            </a:r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4038600" y="838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k4</a:t>
            </a:r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4648200" y="457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k5</a:t>
            </a:r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 flipH="1">
            <a:off x="4267200" y="60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 flipH="1">
            <a:off x="3657600" y="1066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 flipH="1">
            <a:off x="3048000" y="1447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30480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AutoShape 14"/>
          <p:cNvSpPr>
            <a:spLocks noChangeArrowheads="1"/>
          </p:cNvSpPr>
          <p:nvPr/>
        </p:nvSpPr>
        <p:spPr bwMode="auto">
          <a:xfrm>
            <a:off x="2209800" y="21336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54286" name="AutoShape 15"/>
          <p:cNvSpPr>
            <a:spLocks noChangeArrowheads="1"/>
          </p:cNvSpPr>
          <p:nvPr/>
        </p:nvSpPr>
        <p:spPr bwMode="auto">
          <a:xfrm>
            <a:off x="2971800" y="26670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54287" name="AutoShape 16"/>
          <p:cNvSpPr>
            <a:spLocks noChangeArrowheads="1"/>
          </p:cNvSpPr>
          <p:nvPr/>
        </p:nvSpPr>
        <p:spPr bwMode="auto">
          <a:xfrm>
            <a:off x="3581400" y="26670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C</a:t>
            </a:r>
          </a:p>
        </p:txBody>
      </p:sp>
      <p:sp>
        <p:nvSpPr>
          <p:cNvPr id="54288" name="AutoShape 17"/>
          <p:cNvSpPr>
            <a:spLocks noChangeArrowheads="1"/>
          </p:cNvSpPr>
          <p:nvPr/>
        </p:nvSpPr>
        <p:spPr bwMode="auto">
          <a:xfrm>
            <a:off x="3810000" y="16764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</a:t>
            </a:r>
          </a:p>
        </p:txBody>
      </p:sp>
      <p:sp>
        <p:nvSpPr>
          <p:cNvPr id="54289" name="AutoShape 18"/>
          <p:cNvSpPr>
            <a:spLocks noChangeArrowheads="1"/>
          </p:cNvSpPr>
          <p:nvPr/>
        </p:nvSpPr>
        <p:spPr bwMode="auto">
          <a:xfrm>
            <a:off x="4343400" y="12192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</a:t>
            </a:r>
          </a:p>
        </p:txBody>
      </p:sp>
      <p:sp>
        <p:nvSpPr>
          <p:cNvPr id="54290" name="AutoShape 19"/>
          <p:cNvSpPr>
            <a:spLocks noChangeArrowheads="1"/>
          </p:cNvSpPr>
          <p:nvPr/>
        </p:nvSpPr>
        <p:spPr bwMode="auto">
          <a:xfrm>
            <a:off x="4953000" y="9144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</a:t>
            </a: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 flipH="1">
            <a:off x="3124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505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>
            <a:off x="4191000" y="990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4"/>
          <p:cNvSpPr>
            <a:spLocks noChangeShapeType="1"/>
          </p:cNvSpPr>
          <p:nvPr/>
        </p:nvSpPr>
        <p:spPr bwMode="auto">
          <a:xfrm>
            <a:off x="4800600" y="60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>
            <a:off x="3657600" y="144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 flipH="1">
            <a:off x="2438400" y="1905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Text Box 48"/>
          <p:cNvSpPr txBox="1">
            <a:spLocks noChangeArrowheads="1"/>
          </p:cNvSpPr>
          <p:nvPr/>
        </p:nvSpPr>
        <p:spPr bwMode="auto">
          <a:xfrm>
            <a:off x="669925" y="798513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Access k1</a:t>
            </a:r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6400800" y="12192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zig-zag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438400" y="3733800"/>
            <a:ext cx="2819400" cy="2286000"/>
            <a:chOff x="1536" y="2352"/>
            <a:chExt cx="1776" cy="1440"/>
          </a:xfrm>
        </p:grpSpPr>
        <p:sp>
          <p:nvSpPr>
            <p:cNvPr id="54301" name="Oval 27"/>
            <p:cNvSpPr>
              <a:spLocks noChangeArrowheads="1"/>
            </p:cNvSpPr>
            <p:nvPr/>
          </p:nvSpPr>
          <p:spPr bwMode="auto">
            <a:xfrm>
              <a:off x="2112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4302" name="Oval 28"/>
            <p:cNvSpPr>
              <a:spLocks noChangeArrowheads="1"/>
            </p:cNvSpPr>
            <p:nvPr/>
          </p:nvSpPr>
          <p:spPr bwMode="auto">
            <a:xfrm>
              <a:off x="1776" y="32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4303" name="Oval 29"/>
            <p:cNvSpPr>
              <a:spLocks noChangeArrowheads="1"/>
            </p:cNvSpPr>
            <p:nvPr/>
          </p:nvSpPr>
          <p:spPr bwMode="auto">
            <a:xfrm>
              <a:off x="2400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4304" name="Oval 30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4305" name="Oval 31"/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4306" name="Line 32"/>
            <p:cNvSpPr>
              <a:spLocks noChangeShapeType="1"/>
            </p:cNvSpPr>
            <p:nvPr/>
          </p:nvSpPr>
          <p:spPr bwMode="auto">
            <a:xfrm flipH="1">
              <a:off x="2640" y="24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Line 34"/>
            <p:cNvSpPr>
              <a:spLocks noChangeShapeType="1"/>
            </p:cNvSpPr>
            <p:nvPr/>
          </p:nvSpPr>
          <p:spPr bwMode="auto">
            <a:xfrm flipH="1">
              <a:off x="2256" y="273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AutoShape 36"/>
            <p:cNvSpPr>
              <a:spLocks noChangeArrowheads="1"/>
            </p:cNvSpPr>
            <p:nvPr/>
          </p:nvSpPr>
          <p:spPr bwMode="auto">
            <a:xfrm>
              <a:off x="1536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4310" name="AutoShape 37"/>
            <p:cNvSpPr>
              <a:spLocks noChangeArrowheads="1"/>
            </p:cNvSpPr>
            <p:nvPr/>
          </p:nvSpPr>
          <p:spPr bwMode="auto">
            <a:xfrm>
              <a:off x="1872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4311" name="AutoShape 38"/>
            <p:cNvSpPr>
              <a:spLocks noChangeArrowheads="1"/>
            </p:cNvSpPr>
            <p:nvPr/>
          </p:nvSpPr>
          <p:spPr bwMode="auto">
            <a:xfrm>
              <a:off x="2160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4312" name="AutoShape 39"/>
            <p:cNvSpPr>
              <a:spLocks noChangeArrowheads="1"/>
            </p:cNvSpPr>
            <p:nvPr/>
          </p:nvSpPr>
          <p:spPr bwMode="auto">
            <a:xfrm>
              <a:off x="2544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4313" name="AutoShape 40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4314" name="AutoShape 41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4315" name="Line 42"/>
            <p:cNvSpPr>
              <a:spLocks noChangeShapeType="1"/>
            </p:cNvSpPr>
            <p:nvPr/>
          </p:nvSpPr>
          <p:spPr bwMode="auto">
            <a:xfrm flipH="1">
              <a:off x="192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Line 43"/>
            <p:cNvSpPr>
              <a:spLocks noChangeShapeType="1"/>
            </p:cNvSpPr>
            <p:nvPr/>
          </p:nvSpPr>
          <p:spPr bwMode="auto">
            <a:xfrm>
              <a:off x="2256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7" name="Line 44"/>
            <p:cNvSpPr>
              <a:spLocks noChangeShapeType="1"/>
            </p:cNvSpPr>
            <p:nvPr/>
          </p:nvSpPr>
          <p:spPr bwMode="auto">
            <a:xfrm>
              <a:off x="2592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45"/>
            <p:cNvSpPr>
              <a:spLocks noChangeShapeType="1"/>
            </p:cNvSpPr>
            <p:nvPr/>
          </p:nvSpPr>
          <p:spPr bwMode="auto">
            <a:xfrm>
              <a:off x="2976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Line 46"/>
            <p:cNvSpPr>
              <a:spLocks noChangeShapeType="1"/>
            </p:cNvSpPr>
            <p:nvPr/>
          </p:nvSpPr>
          <p:spPr bwMode="auto">
            <a:xfrm>
              <a:off x="249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Line 47"/>
            <p:cNvSpPr>
              <a:spLocks noChangeShapeType="1"/>
            </p:cNvSpPr>
            <p:nvPr/>
          </p:nvSpPr>
          <p:spPr bwMode="auto">
            <a:xfrm flipH="1">
              <a:off x="1680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Line 50"/>
            <p:cNvSpPr>
              <a:spLocks noChangeShapeType="1"/>
            </p:cNvSpPr>
            <p:nvPr/>
          </p:nvSpPr>
          <p:spPr bwMode="auto">
            <a:xfrm flipH="1">
              <a:off x="225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6400800" y="573088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 or zig-zag?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3" grpId="0"/>
      <p:bldP spid="881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556052-2581-4DFF-B578-B346FF18CB1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2743200" y="533400"/>
            <a:ext cx="2819400" cy="2286000"/>
            <a:chOff x="1536" y="2352"/>
            <a:chExt cx="1776" cy="1440"/>
          </a:xfrm>
        </p:grpSpPr>
        <p:sp>
          <p:nvSpPr>
            <p:cNvPr id="55326" name="Oval 5"/>
            <p:cNvSpPr>
              <a:spLocks noChangeArrowheads="1"/>
            </p:cNvSpPr>
            <p:nvPr/>
          </p:nvSpPr>
          <p:spPr bwMode="auto">
            <a:xfrm>
              <a:off x="2112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5327" name="Oval 6"/>
            <p:cNvSpPr>
              <a:spLocks noChangeArrowheads="1"/>
            </p:cNvSpPr>
            <p:nvPr/>
          </p:nvSpPr>
          <p:spPr bwMode="auto">
            <a:xfrm>
              <a:off x="1776" y="32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5328" name="Oval 7"/>
            <p:cNvSpPr>
              <a:spLocks noChangeArrowheads="1"/>
            </p:cNvSpPr>
            <p:nvPr/>
          </p:nvSpPr>
          <p:spPr bwMode="auto">
            <a:xfrm>
              <a:off x="2400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5329" name="Oval 8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5330" name="Oval 9"/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5331" name="Line 10"/>
            <p:cNvSpPr>
              <a:spLocks noChangeShapeType="1"/>
            </p:cNvSpPr>
            <p:nvPr/>
          </p:nvSpPr>
          <p:spPr bwMode="auto">
            <a:xfrm flipH="1">
              <a:off x="2640" y="24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2" name="Line 11"/>
            <p:cNvSpPr>
              <a:spLocks noChangeShapeType="1"/>
            </p:cNvSpPr>
            <p:nvPr/>
          </p:nvSpPr>
          <p:spPr bwMode="auto">
            <a:xfrm flipH="1">
              <a:off x="2256" y="273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12"/>
            <p:cNvSpPr>
              <a:spLocks noChangeShapeType="1"/>
            </p:cNvSpPr>
            <p:nvPr/>
          </p:nvSpPr>
          <p:spPr bwMode="auto">
            <a:xfrm>
              <a:off x="1872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AutoShape 13"/>
            <p:cNvSpPr>
              <a:spLocks noChangeArrowheads="1"/>
            </p:cNvSpPr>
            <p:nvPr/>
          </p:nvSpPr>
          <p:spPr bwMode="auto">
            <a:xfrm>
              <a:off x="1536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5335" name="AutoShape 14"/>
            <p:cNvSpPr>
              <a:spLocks noChangeArrowheads="1"/>
            </p:cNvSpPr>
            <p:nvPr/>
          </p:nvSpPr>
          <p:spPr bwMode="auto">
            <a:xfrm>
              <a:off x="1872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5336" name="AutoShape 15"/>
            <p:cNvSpPr>
              <a:spLocks noChangeArrowheads="1"/>
            </p:cNvSpPr>
            <p:nvPr/>
          </p:nvSpPr>
          <p:spPr bwMode="auto">
            <a:xfrm>
              <a:off x="2160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5337" name="AutoShape 16"/>
            <p:cNvSpPr>
              <a:spLocks noChangeArrowheads="1"/>
            </p:cNvSpPr>
            <p:nvPr/>
          </p:nvSpPr>
          <p:spPr bwMode="auto">
            <a:xfrm>
              <a:off x="2544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5338" name="AutoShape 17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5339" name="AutoShape 18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5340" name="Line 19"/>
            <p:cNvSpPr>
              <a:spLocks noChangeShapeType="1"/>
            </p:cNvSpPr>
            <p:nvPr/>
          </p:nvSpPr>
          <p:spPr bwMode="auto">
            <a:xfrm flipH="1">
              <a:off x="192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Line 20"/>
            <p:cNvSpPr>
              <a:spLocks noChangeShapeType="1"/>
            </p:cNvSpPr>
            <p:nvPr/>
          </p:nvSpPr>
          <p:spPr bwMode="auto">
            <a:xfrm>
              <a:off x="2256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Line 21"/>
            <p:cNvSpPr>
              <a:spLocks noChangeShapeType="1"/>
            </p:cNvSpPr>
            <p:nvPr/>
          </p:nvSpPr>
          <p:spPr bwMode="auto">
            <a:xfrm>
              <a:off x="2592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Line 22"/>
            <p:cNvSpPr>
              <a:spLocks noChangeShapeType="1"/>
            </p:cNvSpPr>
            <p:nvPr/>
          </p:nvSpPr>
          <p:spPr bwMode="auto">
            <a:xfrm>
              <a:off x="2976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Line 23"/>
            <p:cNvSpPr>
              <a:spLocks noChangeShapeType="1"/>
            </p:cNvSpPr>
            <p:nvPr/>
          </p:nvSpPr>
          <p:spPr bwMode="auto">
            <a:xfrm>
              <a:off x="249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Line 24"/>
            <p:cNvSpPr>
              <a:spLocks noChangeShapeType="1"/>
            </p:cNvSpPr>
            <p:nvPr/>
          </p:nvSpPr>
          <p:spPr bwMode="auto">
            <a:xfrm flipH="1">
              <a:off x="1680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Line 25"/>
            <p:cNvSpPr>
              <a:spLocks noChangeShapeType="1"/>
            </p:cNvSpPr>
            <p:nvPr/>
          </p:nvSpPr>
          <p:spPr bwMode="auto">
            <a:xfrm flipH="1">
              <a:off x="225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6400800" y="11430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819400" y="4114800"/>
            <a:ext cx="3352800" cy="1828800"/>
            <a:chOff x="1776" y="2592"/>
            <a:chExt cx="2112" cy="1152"/>
          </a:xfrm>
        </p:grpSpPr>
        <p:sp>
          <p:nvSpPr>
            <p:cNvPr id="55305" name="Oval 29"/>
            <p:cNvSpPr>
              <a:spLocks noChangeArrowheads="1"/>
            </p:cNvSpPr>
            <p:nvPr/>
          </p:nvSpPr>
          <p:spPr bwMode="auto">
            <a:xfrm>
              <a:off x="2784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5306" name="Oval 30"/>
            <p:cNvSpPr>
              <a:spLocks noChangeArrowheads="1"/>
            </p:cNvSpPr>
            <p:nvPr/>
          </p:nvSpPr>
          <p:spPr bwMode="auto">
            <a:xfrm>
              <a:off x="2016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5307" name="Oval 31"/>
            <p:cNvSpPr>
              <a:spLocks noChangeArrowheads="1"/>
            </p:cNvSpPr>
            <p:nvPr/>
          </p:nvSpPr>
          <p:spPr bwMode="auto">
            <a:xfrm>
              <a:off x="2832" y="31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5308" name="Oval 32"/>
            <p:cNvSpPr>
              <a:spLocks noChangeArrowheads="1"/>
            </p:cNvSpPr>
            <p:nvPr/>
          </p:nvSpPr>
          <p:spPr bwMode="auto">
            <a:xfrm>
              <a:off x="3168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5309" name="Oval 33"/>
            <p:cNvSpPr>
              <a:spLocks noChangeArrowheads="1"/>
            </p:cNvSpPr>
            <p:nvPr/>
          </p:nvSpPr>
          <p:spPr bwMode="auto">
            <a:xfrm>
              <a:off x="3504" y="31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5310" name="Line 34"/>
            <p:cNvSpPr>
              <a:spLocks noChangeShapeType="1"/>
            </p:cNvSpPr>
            <p:nvPr/>
          </p:nvSpPr>
          <p:spPr bwMode="auto">
            <a:xfrm flipH="1">
              <a:off x="3408" y="32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Line 35"/>
            <p:cNvSpPr>
              <a:spLocks noChangeShapeType="1"/>
            </p:cNvSpPr>
            <p:nvPr/>
          </p:nvSpPr>
          <p:spPr bwMode="auto">
            <a:xfrm flipH="1" flipV="1">
              <a:off x="2928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36"/>
            <p:cNvSpPr>
              <a:spLocks noChangeShapeType="1"/>
            </p:cNvSpPr>
            <p:nvPr/>
          </p:nvSpPr>
          <p:spPr bwMode="auto">
            <a:xfrm>
              <a:off x="2112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AutoShape 37"/>
            <p:cNvSpPr>
              <a:spLocks noChangeArrowheads="1"/>
            </p:cNvSpPr>
            <p:nvPr/>
          </p:nvSpPr>
          <p:spPr bwMode="auto">
            <a:xfrm>
              <a:off x="1776" y="326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5314" name="AutoShape 38"/>
            <p:cNvSpPr>
              <a:spLocks noChangeArrowheads="1"/>
            </p:cNvSpPr>
            <p:nvPr/>
          </p:nvSpPr>
          <p:spPr bwMode="auto">
            <a:xfrm>
              <a:off x="2112" y="326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5315" name="AutoShape 39"/>
            <p:cNvSpPr>
              <a:spLocks noChangeArrowheads="1"/>
            </p:cNvSpPr>
            <p:nvPr/>
          </p:nvSpPr>
          <p:spPr bwMode="auto">
            <a:xfrm>
              <a:off x="2592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5316" name="AutoShape 40"/>
            <p:cNvSpPr>
              <a:spLocks noChangeArrowheads="1"/>
            </p:cNvSpPr>
            <p:nvPr/>
          </p:nvSpPr>
          <p:spPr bwMode="auto">
            <a:xfrm>
              <a:off x="2976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5317" name="AutoShape 41"/>
            <p:cNvSpPr>
              <a:spLocks noChangeArrowheads="1"/>
            </p:cNvSpPr>
            <p:nvPr/>
          </p:nvSpPr>
          <p:spPr bwMode="auto">
            <a:xfrm>
              <a:off x="3312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5318" name="AutoShape 42"/>
            <p:cNvSpPr>
              <a:spLocks noChangeArrowheads="1"/>
            </p:cNvSpPr>
            <p:nvPr/>
          </p:nvSpPr>
          <p:spPr bwMode="auto">
            <a:xfrm>
              <a:off x="3648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5319" name="Line 43"/>
            <p:cNvSpPr>
              <a:spLocks noChangeShapeType="1"/>
            </p:cNvSpPr>
            <p:nvPr/>
          </p:nvSpPr>
          <p:spPr bwMode="auto">
            <a:xfrm flipH="1">
              <a:off x="2112" y="2736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44"/>
            <p:cNvSpPr>
              <a:spLocks noChangeShapeType="1"/>
            </p:cNvSpPr>
            <p:nvPr/>
          </p:nvSpPr>
          <p:spPr bwMode="auto">
            <a:xfrm flipH="1">
              <a:off x="2976" y="297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45"/>
            <p:cNvSpPr>
              <a:spLocks noChangeShapeType="1"/>
            </p:cNvSpPr>
            <p:nvPr/>
          </p:nvSpPr>
          <p:spPr bwMode="auto">
            <a:xfrm>
              <a:off x="3312" y="297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46"/>
            <p:cNvSpPr>
              <a:spLocks noChangeShapeType="1"/>
            </p:cNvSpPr>
            <p:nvPr/>
          </p:nvSpPr>
          <p:spPr bwMode="auto">
            <a:xfrm>
              <a:off x="3648" y="326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47"/>
            <p:cNvSpPr>
              <a:spLocks noChangeShapeType="1"/>
            </p:cNvSpPr>
            <p:nvPr/>
          </p:nvSpPr>
          <p:spPr bwMode="auto">
            <a:xfrm>
              <a:off x="2928" y="32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48"/>
            <p:cNvSpPr>
              <a:spLocks noChangeShapeType="1"/>
            </p:cNvSpPr>
            <p:nvPr/>
          </p:nvSpPr>
          <p:spPr bwMode="auto">
            <a:xfrm flipH="1">
              <a:off x="19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49"/>
            <p:cNvSpPr>
              <a:spLocks noChangeShapeType="1"/>
            </p:cNvSpPr>
            <p:nvPr/>
          </p:nvSpPr>
          <p:spPr bwMode="auto">
            <a:xfrm flipH="1">
              <a:off x="2688" y="32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41" name="Text Box 53"/>
          <p:cNvSpPr txBox="1">
            <a:spLocks noChangeArrowheads="1"/>
          </p:cNvSpPr>
          <p:nvPr/>
        </p:nvSpPr>
        <p:spPr bwMode="auto">
          <a:xfrm>
            <a:off x="6400800" y="573088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 or zig-zag?</a:t>
            </a:r>
          </a:p>
        </p:txBody>
      </p:sp>
      <p:sp>
        <p:nvSpPr>
          <p:cNvPr id="55303" name="Rectangle 59"/>
          <p:cNvSpPr>
            <a:spLocks noChangeArrowheads="1"/>
          </p:cNvSpPr>
          <p:nvPr/>
        </p:nvSpPr>
        <p:spPr bwMode="auto">
          <a:xfrm>
            <a:off x="457200" y="274638"/>
            <a:ext cx="2057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55304" name="Text Box 60"/>
          <p:cNvSpPr txBox="1">
            <a:spLocks noChangeArrowheads="1"/>
          </p:cNvSpPr>
          <p:nvPr/>
        </p:nvSpPr>
        <p:spPr bwMode="auto">
          <a:xfrm>
            <a:off x="669925" y="798513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Access k1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4" grpId="0"/>
      <p:bldP spid="891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Splay Tree</a:t>
            </a:r>
          </a:p>
        </p:txBody>
      </p:sp>
      <p:sp>
        <p:nvSpPr>
          <p:cNvPr id="563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Remember to keep performing rotations until the accessed node becomes the root.</a:t>
            </a:r>
          </a:p>
        </p:txBody>
      </p:sp>
      <p:sp>
        <p:nvSpPr>
          <p:cNvPr id="563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29060B-6CEB-4F9E-8F75-CB1B5608813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5247F1-4A7C-4681-92EC-65D17B87D28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storing a tree on disk, it is desirable to reduce the height to reduce disk accesses.</a:t>
            </a:r>
          </a:p>
          <a:p>
            <a:pPr eaLnBrk="1" hangingPunct="1"/>
            <a:r>
              <a:rPr lang="en-US" altLang="en-US"/>
              <a:t>This can be done with a larger branching factor.</a:t>
            </a:r>
          </a:p>
          <a:p>
            <a:pPr eaLnBrk="1" hangingPunct="1"/>
            <a:r>
              <a:rPr lang="en-US" altLang="en-US"/>
              <a:t>An M-ary search tree uses M-1 keys for M branches.</a:t>
            </a:r>
          </a:p>
          <a:p>
            <a:pPr eaLnBrk="1" hangingPunct="1"/>
            <a:r>
              <a:rPr lang="en-US" altLang="en-US"/>
              <a:t>It has height of log</a:t>
            </a:r>
            <a:r>
              <a:rPr lang="en-US" altLang="en-US" baseline="-25000"/>
              <a:t>M</a:t>
            </a:r>
            <a:r>
              <a:rPr lang="en-US" altLang="en-US"/>
              <a:t>N. 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B-tree presented by the book is called a “B+-tree”.  </a:t>
            </a:r>
          </a:p>
          <a:p>
            <a:r>
              <a:rPr lang="en-US" altLang="en-US"/>
              <a:t>The B+-tree stores data only in the leaf nodes.</a:t>
            </a:r>
          </a:p>
          <a:p>
            <a:r>
              <a:rPr lang="en-US" altLang="en-US"/>
              <a:t>A regular B-tree stores data throughout the tree.</a:t>
            </a:r>
          </a:p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8E6A25-3DC7-41AE-AC54-C7B00C083AE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9F9925-2FCD-42DF-B57F-4AC22FCDA6C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B+-Tree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B+-tree is an M-ary tree with these properties:</a:t>
            </a:r>
          </a:p>
          <a:p>
            <a:pPr eaLnBrk="1" hangingPunct="1"/>
            <a:r>
              <a:rPr lang="en-US" altLang="en-US"/>
              <a:t>Data items stored only in the leaves</a:t>
            </a:r>
          </a:p>
          <a:p>
            <a:pPr eaLnBrk="1" hangingPunct="1"/>
            <a:r>
              <a:rPr lang="en-US" altLang="en-US"/>
              <a:t>Nonleaf nodes store up to M-1 keys</a:t>
            </a:r>
          </a:p>
          <a:p>
            <a:pPr eaLnBrk="1" hangingPunct="1"/>
            <a:r>
              <a:rPr lang="en-US" altLang="en-US"/>
              <a:t>The root is either a leaf or has 2 to M children.</a:t>
            </a:r>
          </a:p>
          <a:p>
            <a:pPr eaLnBrk="1" hangingPunct="1"/>
            <a:r>
              <a:rPr lang="en-US" altLang="en-US"/>
              <a:t>All nonleaf nodes have  M/2  to M children.</a:t>
            </a:r>
          </a:p>
          <a:p>
            <a:pPr eaLnBrk="1" hangingPunct="1"/>
            <a:r>
              <a:rPr lang="en-US" altLang="en-US"/>
              <a:t>All leaf nodes are at the same depth and have  L/2  to L data items, for some L.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46482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4648200" y="3733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8382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>
            <a:off x="838200" y="4648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53340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>
            <a:off x="5257800" y="3733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14478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1371600" y="4648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9C9459-1E65-4A27-95B4-58D807B31E9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0420" name="Rectangle 9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30289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</a:t>
            </a:r>
          </a:p>
        </p:txBody>
      </p:sp>
      <p:sp>
        <p:nvSpPr>
          <p:cNvPr id="60422" name="Rectangle 11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0423" name="Rectangle 12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0424" name="Rectangle 13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0425" name="Rectangle 16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0426" name="Rectangle 17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0427" name="Rectangle 18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0428" name="Rectangle 19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0429" name="Rectangle 20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0430" name="Rectangle 21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0431" name="Rectangle 22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0432" name="Rectangle 23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0433" name="Rectangle 24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0434" name="Rectangle 25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0435" name="Rectangle 26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0436" name="Rectangle 27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0437" name="Rectangle 28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0438" name="Rectangle 29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0439" name="Rectangle 3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0440" name="Line 36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Line 37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2" name="Line 38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3" name="Line 39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4" name="Line 40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5" name="Line 41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6" name="Line 42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7" name="Line 43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8" name="Line 45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9" name="Line 46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0" name="Line 47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Line 48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2" name="Line 49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3" name="Line 52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4" name="Line 53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5" name="Line 54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6" name="Line 55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7" name="Line 56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8" name="Line 57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9" name="Line 58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0" name="Line 59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1" name="Line 60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2" name="Line 61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3" name="Line 62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4" name="Line 63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5" name="Line 64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6" name="Line 65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7" name="Line 66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8" name="Line 67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9" name="Line 68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0" name="Line 69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1" name="Line 70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2" name="Line 71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3" name="Line 72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4" name="Line 73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5" name="Line 74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6" name="Line 75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7" name="Line 76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8" name="Line 77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9" name="Line 78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0" name="Line 79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1" name="Line 80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2" name="Line 81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3" name="Line 82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4" name="Line 83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5" name="Line 84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6" name="Line 85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7" name="Line 86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8" name="Line 87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9" name="Line 88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0" name="Text Box 89"/>
          <p:cNvSpPr txBox="1">
            <a:spLocks noChangeArrowheads="1"/>
          </p:cNvSpPr>
          <p:nvPr/>
        </p:nvSpPr>
        <p:spPr bwMode="auto">
          <a:xfrm>
            <a:off x="3663950" y="5867400"/>
            <a:ext cx="205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B+-tree, M=5, L=5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67607A-D1DB-4BA3-9AAB-7EE4E782A0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61443" name="Text Box 75"/>
          <p:cNvSpPr txBox="1">
            <a:spLocks noChangeArrowheads="1"/>
          </p:cNvSpPr>
          <p:nvPr/>
        </p:nvSpPr>
        <p:spPr bwMode="auto">
          <a:xfrm>
            <a:off x="4114800" y="57912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57</a:t>
            </a:r>
          </a:p>
        </p:txBody>
      </p:sp>
      <p:sp>
        <p:nvSpPr>
          <p:cNvPr id="61444" name="Rectangle 80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1445" name="Rectangle 81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1446" name="Rectangle 82"/>
          <p:cNvSpPr>
            <a:spLocks noChangeArrowheads="1"/>
          </p:cNvSpPr>
          <p:nvPr/>
        </p:nvSpPr>
        <p:spPr bwMode="auto">
          <a:xfrm>
            <a:off x="30289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</a:t>
            </a:r>
          </a:p>
        </p:txBody>
      </p:sp>
      <p:sp>
        <p:nvSpPr>
          <p:cNvPr id="61447" name="Rectangle 83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1448" name="Rectangle 84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1449" name="Rectangle 85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1450" name="Rectangle 86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1451" name="Rectangle 87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1452" name="Rectangle 88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1453" name="Rectangle 89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1454" name="Rectangle 90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1455" name="Rectangle 91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1456" name="Rectangle 92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1457" name="Rectangle 93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1458" name="Rectangle 94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1459" name="Rectangle 95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1460" name="Rectangle 96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1461" name="Rectangle 97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1462" name="Rectangle 98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1463" name="Rectangle 99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1464" name="Rectangle 100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1465" name="Line 101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6" name="Line 102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Line 103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Line 104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105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106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107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108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109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110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111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Line 112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7" name="Line 113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8" name="Line 114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Line 115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Line 116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1" name="Line 117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2" name="Line 118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3" name="Line 119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120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121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Line 122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Line 123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124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125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126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127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128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129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130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131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132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133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134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135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0" name="Line 136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Line 137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2" name="Line 138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3" name="Line 139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4" name="Line 140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5" name="Line 141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6" name="Line 142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7" name="Line 143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8" name="Line 144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9" name="Line 145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0" name="Line 146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1" name="Line 147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2" name="Line 148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3" name="Line 149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4" name="Line 150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8622AA-87B4-45A3-A749-59E967A38E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Tree Terminology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Grandchild and Grandparent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Path:  from node n</a:t>
            </a:r>
            <a:r>
              <a:rPr lang="en-US" altLang="en-US" sz="2400" baseline="-25000"/>
              <a:t>1 </a:t>
            </a:r>
            <a:r>
              <a:rPr lang="en-US" altLang="en-US" sz="2400"/>
              <a:t>to n</a:t>
            </a:r>
            <a:r>
              <a:rPr lang="en-US" altLang="en-US" sz="2400" baseline="-25000"/>
              <a:t>k </a:t>
            </a:r>
            <a:r>
              <a:rPr lang="en-US" altLang="en-US" sz="2400"/>
              <a:t>such that n</a:t>
            </a:r>
            <a:r>
              <a:rPr lang="en-US" altLang="en-US" sz="2400" baseline="-25000"/>
              <a:t>i</a:t>
            </a:r>
            <a:r>
              <a:rPr lang="en-US" altLang="en-US" sz="2400"/>
              <a:t> has parent n</a:t>
            </a:r>
            <a:r>
              <a:rPr lang="en-US" altLang="en-US" sz="2400" baseline="-25000"/>
              <a:t>i+1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Length of path:  number of edges on the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Node depth:  length from root (root at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Node height: length to deepest descendant leaf (leaf at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Tree depth: length from root to deepest leaf (= tree height)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Ancestor:  if path exists up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Descendant: if path exists down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Proper Ancestor/Descendant:  refers to ancestor or descendant other than itself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63E048-C554-47DB-A6F9-CF333814778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3028950" y="2667000"/>
            <a:ext cx="1847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48  51  54    57</a:t>
            </a: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2473" name="Rectangle 10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2474" name="Rectangle 11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2475" name="Rectangle 12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2478" name="Rectangle 15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2479" name="Rectangle 16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</p:txBody>
      </p:sp>
      <p:sp>
        <p:nvSpPr>
          <p:cNvPr id="62480" name="Rectangle 17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2481" name="Rectangle 18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2482" name="Rectangle 19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2483" name="Rectangle 20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2484" name="Rectangle 21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2485" name="Rectangle 22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2486" name="Rectangle 23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2487" name="Rectangle 2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2488" name="Line 25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26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27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28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29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30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31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Line 32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6" name="Line 33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Line 34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Line 35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Line 36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0" name="Line 37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1" name="Line 38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2" name="Line 39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3" name="Line 40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4" name="Line 41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5" name="Line 42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6" name="Line 43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7" name="Line 44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8" name="Line 45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9" name="Line 46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0" name="Line 47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1" name="Line 48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2" name="Line 49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3" name="Line 50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4" name="Line 51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5" name="Line 52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6" name="Line 53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7" name="Line 54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8" name="Line 55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9" name="Line 56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0" name="Line 57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1" name="Line 58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2" name="Line 59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3" name="Line 60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4" name="Line 61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5" name="Line 62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6" name="Line 63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7" name="Line 64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8" name="Line 65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9" name="Line 66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0" name="Line 67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1" name="Line 68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2" name="Line 69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3" name="Line 70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4" name="Line 71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5" name="Line 72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6" name="Line 73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7" name="Line 74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8" name="Text Box 75"/>
          <p:cNvSpPr txBox="1">
            <a:spLocks noChangeArrowheads="1"/>
          </p:cNvSpPr>
          <p:nvPr/>
        </p:nvSpPr>
        <p:spPr bwMode="auto">
          <a:xfrm>
            <a:off x="3200400" y="5791200"/>
            <a:ext cx="282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55, causes leaf split</a:t>
            </a:r>
          </a:p>
        </p:txBody>
      </p:sp>
      <p:sp>
        <p:nvSpPr>
          <p:cNvPr id="62539" name="Rectangle 76"/>
          <p:cNvSpPr>
            <a:spLocks noChangeArrowheads="1"/>
          </p:cNvSpPr>
          <p:nvPr/>
        </p:nvSpPr>
        <p:spPr bwMode="auto">
          <a:xfrm>
            <a:off x="47244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2540" name="Line 77"/>
          <p:cNvSpPr>
            <a:spLocks noChangeShapeType="1"/>
          </p:cNvSpPr>
          <p:nvPr/>
        </p:nvSpPr>
        <p:spPr bwMode="auto">
          <a:xfrm>
            <a:off x="441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1" name="Line 78"/>
          <p:cNvSpPr>
            <a:spLocks noChangeShapeType="1"/>
          </p:cNvSpPr>
          <p:nvPr/>
        </p:nvSpPr>
        <p:spPr bwMode="auto">
          <a:xfrm>
            <a:off x="4724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2" name="Line 79"/>
          <p:cNvSpPr>
            <a:spLocks noChangeShapeType="1"/>
          </p:cNvSpPr>
          <p:nvPr/>
        </p:nvSpPr>
        <p:spPr bwMode="auto">
          <a:xfrm>
            <a:off x="48006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B4CBCE-B1DC-4296-A37E-01F0CAE9E11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581400" y="11430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26  41  66  87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457200" y="2667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</a:t>
            </a: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3028950" y="2667000"/>
            <a:ext cx="1847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48  51  54    57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666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1104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3498" name="Rectangle 11"/>
          <p:cNvSpPr>
            <a:spLocks noChangeArrowheads="1"/>
          </p:cNvSpPr>
          <p:nvPr/>
        </p:nvSpPr>
        <p:spPr bwMode="auto">
          <a:xfrm>
            <a:off x="1543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1981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63500" name="Rectangle 13"/>
          <p:cNvSpPr>
            <a:spLocks noChangeArrowheads="1"/>
          </p:cNvSpPr>
          <p:nvPr/>
        </p:nvSpPr>
        <p:spPr bwMode="auto">
          <a:xfrm>
            <a:off x="228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3501" name="Rectangle 14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3502" name="Rectangle 15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3503" name="Rectangle 16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</p:txBody>
      </p:sp>
      <p:sp>
        <p:nvSpPr>
          <p:cNvPr id="63504" name="Rectangle 17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3506" name="Rectangle 19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3507" name="Rectangle 20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3508" name="Rectangle 21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3509" name="Rectangle 22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3510" name="Rectangle 23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3511" name="Rectangle 2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3512" name="Line 25"/>
          <p:cNvSpPr>
            <a:spLocks noChangeShapeType="1"/>
          </p:cNvSpPr>
          <p:nvPr/>
        </p:nvSpPr>
        <p:spPr bwMode="auto">
          <a:xfrm>
            <a:off x="584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6"/>
          <p:cNvSpPr>
            <a:spLocks noChangeShapeType="1"/>
          </p:cNvSpPr>
          <p:nvPr/>
        </p:nvSpPr>
        <p:spPr bwMode="auto">
          <a:xfrm>
            <a:off x="762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7"/>
          <p:cNvSpPr>
            <a:spLocks noChangeShapeType="1"/>
          </p:cNvSpPr>
          <p:nvPr/>
        </p:nvSpPr>
        <p:spPr bwMode="auto">
          <a:xfrm>
            <a:off x="863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28"/>
          <p:cNvSpPr>
            <a:spLocks noChangeShapeType="1"/>
          </p:cNvSpPr>
          <p:nvPr/>
        </p:nvSpPr>
        <p:spPr bwMode="auto">
          <a:xfrm>
            <a:off x="1143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3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4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5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6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7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8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9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40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41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2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Line 43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7" name="Line 44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8" name="Line 45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9" name="Line 46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0" name="Line 47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1" name="Line 48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2" name="Line 49"/>
          <p:cNvSpPr>
            <a:spLocks noChangeShapeType="1"/>
          </p:cNvSpPr>
          <p:nvPr/>
        </p:nvSpPr>
        <p:spPr bwMode="auto">
          <a:xfrm>
            <a:off x="3733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0"/>
          <p:cNvSpPr>
            <a:spLocks noChangeShapeType="1"/>
          </p:cNvSpPr>
          <p:nvPr/>
        </p:nvSpPr>
        <p:spPr bwMode="auto">
          <a:xfrm>
            <a:off x="4368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1"/>
          <p:cNvSpPr>
            <a:spLocks noChangeShapeType="1"/>
          </p:cNvSpPr>
          <p:nvPr/>
        </p:nvSpPr>
        <p:spPr bwMode="auto">
          <a:xfrm>
            <a:off x="44704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2"/>
          <p:cNvSpPr>
            <a:spLocks noChangeShapeType="1"/>
          </p:cNvSpPr>
          <p:nvPr/>
        </p:nvSpPr>
        <p:spPr bwMode="auto">
          <a:xfrm flipH="1">
            <a:off x="4768850" y="1143000"/>
            <a:ext cx="12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3"/>
          <p:cNvSpPr>
            <a:spLocks noChangeShapeType="1"/>
          </p:cNvSpPr>
          <p:nvPr/>
        </p:nvSpPr>
        <p:spPr bwMode="auto">
          <a:xfrm>
            <a:off x="4876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4"/>
          <p:cNvSpPr>
            <a:spLocks noChangeShapeType="1"/>
          </p:cNvSpPr>
          <p:nvPr/>
        </p:nvSpPr>
        <p:spPr bwMode="auto">
          <a:xfrm>
            <a:off x="5181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5"/>
          <p:cNvSpPr>
            <a:spLocks noChangeShapeType="1"/>
          </p:cNvSpPr>
          <p:nvPr/>
        </p:nvSpPr>
        <p:spPr bwMode="auto">
          <a:xfrm flipH="1">
            <a:off x="4572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6"/>
          <p:cNvSpPr>
            <a:spLocks noChangeShapeType="1"/>
          </p:cNvSpPr>
          <p:nvPr/>
        </p:nvSpPr>
        <p:spPr bwMode="auto">
          <a:xfrm>
            <a:off x="8382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7"/>
          <p:cNvSpPr>
            <a:spLocks noChangeShapeType="1"/>
          </p:cNvSpPr>
          <p:nvPr/>
        </p:nvSpPr>
        <p:spPr bwMode="auto">
          <a:xfrm>
            <a:off x="12192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58"/>
          <p:cNvSpPr>
            <a:spLocks noChangeShapeType="1"/>
          </p:cNvSpPr>
          <p:nvPr/>
        </p:nvSpPr>
        <p:spPr bwMode="auto">
          <a:xfrm>
            <a:off x="152400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9"/>
          <p:cNvSpPr>
            <a:spLocks noChangeShapeType="1"/>
          </p:cNvSpPr>
          <p:nvPr/>
        </p:nvSpPr>
        <p:spPr bwMode="auto">
          <a:xfrm>
            <a:off x="1905000" y="2971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0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1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2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3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4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5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6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7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68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69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0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1"/>
          <p:cNvSpPr>
            <a:spLocks noChangeShapeType="1"/>
          </p:cNvSpPr>
          <p:nvPr/>
        </p:nvSpPr>
        <p:spPr bwMode="auto">
          <a:xfrm flipH="1">
            <a:off x="1657350" y="1447800"/>
            <a:ext cx="24574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2"/>
          <p:cNvSpPr>
            <a:spLocks noChangeShapeType="1"/>
          </p:cNvSpPr>
          <p:nvPr/>
        </p:nvSpPr>
        <p:spPr bwMode="auto">
          <a:xfrm flipH="1">
            <a:off x="3689350" y="1447800"/>
            <a:ext cx="7302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3"/>
          <p:cNvSpPr>
            <a:spLocks noChangeShapeType="1"/>
          </p:cNvSpPr>
          <p:nvPr/>
        </p:nvSpPr>
        <p:spPr bwMode="auto">
          <a:xfrm>
            <a:off x="4800600" y="1447800"/>
            <a:ext cx="10477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4"/>
          <p:cNvSpPr>
            <a:spLocks noChangeShapeType="1"/>
          </p:cNvSpPr>
          <p:nvPr/>
        </p:nvSpPr>
        <p:spPr bwMode="auto">
          <a:xfrm>
            <a:off x="5257800" y="1447800"/>
            <a:ext cx="24955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Text Box 75"/>
          <p:cNvSpPr txBox="1">
            <a:spLocks noChangeArrowheads="1"/>
          </p:cNvSpPr>
          <p:nvPr/>
        </p:nvSpPr>
        <p:spPr bwMode="auto">
          <a:xfrm>
            <a:off x="2362200" y="5791200"/>
            <a:ext cx="445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40, causes leaf split and parent split</a:t>
            </a:r>
          </a:p>
        </p:txBody>
      </p:sp>
      <p:sp>
        <p:nvSpPr>
          <p:cNvPr id="63559" name="Rectangle 76"/>
          <p:cNvSpPr>
            <a:spLocks noChangeArrowheads="1"/>
          </p:cNvSpPr>
          <p:nvPr/>
        </p:nvSpPr>
        <p:spPr bwMode="auto">
          <a:xfrm>
            <a:off x="47244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3560" name="Line 77"/>
          <p:cNvSpPr>
            <a:spLocks noChangeShapeType="1"/>
          </p:cNvSpPr>
          <p:nvPr/>
        </p:nvSpPr>
        <p:spPr bwMode="auto">
          <a:xfrm>
            <a:off x="441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78"/>
          <p:cNvSpPr>
            <a:spLocks noChangeShapeType="1"/>
          </p:cNvSpPr>
          <p:nvPr/>
        </p:nvSpPr>
        <p:spPr bwMode="auto">
          <a:xfrm>
            <a:off x="4724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79"/>
          <p:cNvSpPr>
            <a:spLocks noChangeShapeType="1"/>
          </p:cNvSpPr>
          <p:nvPr/>
        </p:nvSpPr>
        <p:spPr bwMode="auto">
          <a:xfrm>
            <a:off x="48006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Rectangle 80"/>
          <p:cNvSpPr>
            <a:spLocks noChangeArrowheads="1"/>
          </p:cNvSpPr>
          <p:nvPr/>
        </p:nvSpPr>
        <p:spPr bwMode="auto">
          <a:xfrm>
            <a:off x="2362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3564" name="Rectangle 81"/>
          <p:cNvSpPr>
            <a:spLocks noChangeArrowheads="1"/>
          </p:cNvSpPr>
          <p:nvPr/>
        </p:nvSpPr>
        <p:spPr bwMode="auto">
          <a:xfrm>
            <a:off x="14478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35  38</a:t>
            </a:r>
          </a:p>
        </p:txBody>
      </p:sp>
      <p:sp>
        <p:nvSpPr>
          <p:cNvPr id="63565" name="Line 82"/>
          <p:cNvSpPr>
            <a:spLocks noChangeShapeType="1"/>
          </p:cNvSpPr>
          <p:nvPr/>
        </p:nvSpPr>
        <p:spPr bwMode="auto">
          <a:xfrm>
            <a:off x="15748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6" name="Line 83"/>
          <p:cNvSpPr>
            <a:spLocks noChangeShapeType="1"/>
          </p:cNvSpPr>
          <p:nvPr/>
        </p:nvSpPr>
        <p:spPr bwMode="auto">
          <a:xfrm>
            <a:off x="187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7" name="Line 84"/>
          <p:cNvSpPr>
            <a:spLocks noChangeShapeType="1"/>
          </p:cNvSpPr>
          <p:nvPr/>
        </p:nvSpPr>
        <p:spPr bwMode="auto">
          <a:xfrm>
            <a:off x="1981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8" name="Line 85"/>
          <p:cNvSpPr>
            <a:spLocks noChangeShapeType="1"/>
          </p:cNvSpPr>
          <p:nvPr/>
        </p:nvSpPr>
        <p:spPr bwMode="auto">
          <a:xfrm>
            <a:off x="2260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9" name="Line 90"/>
          <p:cNvSpPr>
            <a:spLocks noChangeShapeType="1"/>
          </p:cNvSpPr>
          <p:nvPr/>
        </p:nvSpPr>
        <p:spPr bwMode="auto">
          <a:xfrm>
            <a:off x="2286000" y="2971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91"/>
          <p:cNvSpPr>
            <a:spLocks noChangeShapeType="1"/>
          </p:cNvSpPr>
          <p:nvPr/>
        </p:nvSpPr>
        <p:spPr bwMode="auto">
          <a:xfrm>
            <a:off x="4038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Line 92"/>
          <p:cNvSpPr>
            <a:spLocks noChangeShapeType="1"/>
          </p:cNvSpPr>
          <p:nvPr/>
        </p:nvSpPr>
        <p:spPr bwMode="auto">
          <a:xfrm>
            <a:off x="41402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2" name="Line 93"/>
          <p:cNvSpPr>
            <a:spLocks noChangeShapeType="1"/>
          </p:cNvSpPr>
          <p:nvPr/>
        </p:nvSpPr>
        <p:spPr bwMode="auto">
          <a:xfrm flipH="1">
            <a:off x="990600" y="137160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B+-Tree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Suppose a node in a B+-tree is stored in a disk block, and suppose the block holds 8192 bytes.</a:t>
            </a:r>
          </a:p>
          <a:p>
            <a:r>
              <a:rPr lang="en-US" altLang="en-US" sz="2400" dirty="0"/>
              <a:t>If each key is 32 bytes, and there are M-1 keys, and each of the M pointers takes 4 bytes, then each node uses 36M-32 bytes.  </a:t>
            </a:r>
          </a:p>
          <a:p>
            <a:r>
              <a:rPr lang="en-US" altLang="en-US" sz="2400" dirty="0"/>
              <a:t>Solving for M gives M=228.    (M=(8192+32)/36=228.44)</a:t>
            </a:r>
          </a:p>
          <a:p>
            <a:r>
              <a:rPr lang="en-US" altLang="en-US" sz="2400" dirty="0"/>
              <a:t>If each data record is 256 bytes, we could fit 32 records in a block.  Thus L=32.            (L=8192/256=32)</a:t>
            </a:r>
          </a:p>
          <a:p>
            <a:r>
              <a:rPr lang="en-US" altLang="en-US" sz="2400" dirty="0"/>
              <a:t>Since each leaf could be half full, 10 million records could take 625000 leaves.</a:t>
            </a:r>
          </a:p>
          <a:p>
            <a:r>
              <a:rPr lang="en-US" altLang="en-US" sz="2400" dirty="0"/>
              <a:t>If each internal node branches at least 114 ways, then the leaves are no deeper than level 4.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9448E7-C23A-415F-80E9-FD4654E5727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A9EE55-6076-4692-92C2-45263F040A9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Sets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Set interface represents a Collection that does not allow duplicates.</a:t>
            </a:r>
          </a:p>
          <a:p>
            <a:pPr eaLnBrk="1" hangingPunct="1"/>
            <a:r>
              <a:rPr lang="en-US" altLang="en-US"/>
              <a:t>The SortedSet interface is a Set that keeps items in sorted order.</a:t>
            </a:r>
          </a:p>
          <a:p>
            <a:pPr eaLnBrk="1" hangingPunct="1"/>
            <a:r>
              <a:rPr lang="en-US" altLang="en-US"/>
              <a:t>The TreeSet class implements a SortedSet.</a:t>
            </a:r>
          </a:p>
          <a:p>
            <a:pPr eaLnBrk="1" hangingPunct="1"/>
            <a:r>
              <a:rPr lang="en-US" altLang="en-US"/>
              <a:t>Its basic operations take worst-case logarithmic time.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EEE291-DB8A-4B5B-B1C3-F11B022AFC2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Maps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Map interface represents a Collection of keys and their values.</a:t>
            </a:r>
          </a:p>
          <a:p>
            <a:pPr eaLnBrk="1" hangingPunct="1"/>
            <a:r>
              <a:rPr lang="en-US" altLang="en-US"/>
              <a:t>The SortedMap interface is a Map that keeps items in sorted order.</a:t>
            </a:r>
          </a:p>
          <a:p>
            <a:pPr eaLnBrk="1" hangingPunct="1"/>
            <a:r>
              <a:rPr lang="en-US" altLang="en-US"/>
              <a:t>The TreeMap class implements a SortedMap .</a:t>
            </a:r>
          </a:p>
          <a:p>
            <a:pPr eaLnBrk="1" hangingPunct="1"/>
            <a:r>
              <a:rPr lang="en-US" altLang="en-US"/>
              <a:t>Its basic operations take worst-case logarithmic time.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99C2E7-2C94-4263-8586-4049A9AA329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DC3B16-D9D6-483A-BE94-47CAA22ACBF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819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724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651125" y="242888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Tree height is 3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0" y="2133600"/>
            <a:ext cx="1649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Grandchildren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of A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D at height 2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974725" y="5424488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Tree depth is 3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3886200" y="60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1676400" y="1752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>
            <a:off x="7391400" y="1752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flipV="1">
            <a:off x="2667000" y="55626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838200" y="1344613"/>
            <a:ext cx="141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 at depth 1</a:t>
            </a:r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>
            <a:off x="685800" y="2819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133350" y="258763"/>
            <a:ext cx="1314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itchFamily="18" charset="0"/>
              </a:rPr>
              <a:t>Terms</a:t>
            </a:r>
          </a:p>
        </p:txBody>
      </p:sp>
      <p:sp>
        <p:nvSpPr>
          <p:cNvPr id="8207" name="Line 18"/>
          <p:cNvSpPr>
            <a:spLocks noChangeShapeType="1"/>
          </p:cNvSpPr>
          <p:nvPr/>
        </p:nvSpPr>
        <p:spPr bwMode="auto">
          <a:xfrm>
            <a:off x="685800" y="28194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7239000" y="1371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E at height 1</a:t>
            </a:r>
          </a:p>
        </p:txBody>
      </p:sp>
      <p:sp>
        <p:nvSpPr>
          <p:cNvPr id="8209" name="Line 21"/>
          <p:cNvSpPr>
            <a:spLocks noChangeShapeType="1"/>
          </p:cNvSpPr>
          <p:nvPr/>
        </p:nvSpPr>
        <p:spPr bwMode="auto">
          <a:xfrm flipH="1">
            <a:off x="5715000" y="13716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7146925" y="47244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 has ancestors of N, J, D, A.</a:t>
            </a:r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 flipH="1">
            <a:off x="68580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Rectangle 24"/>
          <p:cNvSpPr>
            <a:spLocks noChangeArrowheads="1"/>
          </p:cNvSpPr>
          <p:nvPr/>
        </p:nvSpPr>
        <p:spPr bwMode="auto">
          <a:xfrm>
            <a:off x="3733800" y="6248400"/>
            <a:ext cx="395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 has proper ancestors of J, D, A</a:t>
            </a:r>
          </a:p>
        </p:txBody>
      </p:sp>
      <p:sp>
        <p:nvSpPr>
          <p:cNvPr id="8213" name="Line 25"/>
          <p:cNvSpPr>
            <a:spLocks noChangeShapeType="1"/>
          </p:cNvSpPr>
          <p:nvPr/>
        </p:nvSpPr>
        <p:spPr bwMode="auto">
          <a:xfrm flipV="1">
            <a:off x="5105400" y="5867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73D900-DD19-4FC8-9D3A-82AC741490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binary tree can be implemented by storing the data for a node plus the two child pointers.</a:t>
            </a:r>
          </a:p>
          <a:p>
            <a:pPr eaLnBrk="1" hangingPunct="1"/>
            <a:r>
              <a:rPr lang="en-US" altLang="en-US"/>
              <a:t>Trees having more than two children may be implemented using linked lists of nodes as shown on the next slide.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9A4BFF-B607-4F1F-AA4D-73D21A9F9F1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graphicFrame>
        <p:nvGraphicFramePr>
          <p:cNvPr id="10243" name="Object 0"/>
          <p:cNvGraphicFramePr>
            <a:graphicFrameLocks noChangeAspect="1"/>
          </p:cNvGraphicFramePr>
          <p:nvPr/>
        </p:nvGraphicFramePr>
        <p:xfrm>
          <a:off x="152400" y="917575"/>
          <a:ext cx="54864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Bitmap Image" r:id="rId3" imgW="3648584" imgH="2580952" progId="Paint.Picture">
                  <p:embed/>
                </p:oleObj>
              </mc:Choice>
              <mc:Fallback>
                <p:oleObj name="Bitmap Image" r:id="rId3" imgW="3648584" imgH="258095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17575"/>
                        <a:ext cx="54864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28600" y="4708525"/>
            <a:ext cx="22272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class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Object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firstChild;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nextSibling;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}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tx1"/>
                </a:solidFill>
              </a:rPr>
              <a:t>Tree using Linked List</a:t>
            </a:r>
          </a:p>
        </p:txBody>
      </p:sp>
      <p:graphicFrame>
        <p:nvGraphicFramePr>
          <p:cNvPr id="10246" name="Object 1"/>
          <p:cNvGraphicFramePr>
            <a:graphicFrameLocks noChangeAspect="1"/>
          </p:cNvGraphicFramePr>
          <p:nvPr/>
        </p:nvGraphicFramePr>
        <p:xfrm>
          <a:off x="5487988" y="3892550"/>
          <a:ext cx="2960687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Bitmap Image" r:id="rId5" imgW="3714440" imgH="2647490" progId="Paint.Picture">
                  <p:embed/>
                </p:oleObj>
              </mc:Choice>
              <mc:Fallback>
                <p:oleObj name="Bitmap Image" r:id="rId5" imgW="3714440" imgH="26474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3892550"/>
                        <a:ext cx="2960687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384925" y="1260475"/>
            <a:ext cx="2038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This structure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implements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this tree: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5715000" y="1676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7086600" y="2590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10574</TotalTime>
  <Words>3869</Words>
  <Application>Microsoft Office PowerPoint</Application>
  <PresentationFormat>On-screen Show (4:3)</PresentationFormat>
  <Paragraphs>1215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Times New Roman</vt:lpstr>
      <vt:lpstr>blank</vt:lpstr>
      <vt:lpstr>Bitmap Image</vt:lpstr>
      <vt:lpstr>Chapter 4</vt:lpstr>
      <vt:lpstr>Trees</vt:lpstr>
      <vt:lpstr>Preliminaries</vt:lpstr>
      <vt:lpstr>PowerPoint Presentation</vt:lpstr>
      <vt:lpstr>PowerPoint Presentation</vt:lpstr>
      <vt:lpstr>Other Tree Terminology</vt:lpstr>
      <vt:lpstr>PowerPoint Presentation</vt:lpstr>
      <vt:lpstr>Tree Implementation</vt:lpstr>
      <vt:lpstr>Tree using Linked List</vt:lpstr>
      <vt:lpstr>Tree Traversal</vt:lpstr>
      <vt:lpstr>Tree Traversal</vt:lpstr>
      <vt:lpstr>Tree for Directory Structure</vt:lpstr>
      <vt:lpstr>Preorder</vt:lpstr>
      <vt:lpstr>Postorder</vt:lpstr>
      <vt:lpstr>Binary Trees</vt:lpstr>
      <vt:lpstr>Binary Tree</vt:lpstr>
      <vt:lpstr>Inorder Printing</vt:lpstr>
      <vt:lpstr>Preorder Printing</vt:lpstr>
      <vt:lpstr>Postorder Printing</vt:lpstr>
      <vt:lpstr>PowerPoint Presentation</vt:lpstr>
      <vt:lpstr>PowerPoint Presentation</vt:lpstr>
      <vt:lpstr>PowerPoint Presentation</vt:lpstr>
      <vt:lpstr>Expression Trees</vt:lpstr>
      <vt:lpstr>PowerPoint Presentation</vt:lpstr>
      <vt:lpstr>Expression Trees</vt:lpstr>
      <vt:lpstr>Constructing an Expression Tree</vt:lpstr>
      <vt:lpstr>PowerPoint Presentation</vt:lpstr>
      <vt:lpstr>Binary Search Tree</vt:lpstr>
      <vt:lpstr>Binary Search Tree Code</vt:lpstr>
      <vt:lpstr>PowerPoint Presentation</vt:lpstr>
      <vt:lpstr>Find</vt:lpstr>
      <vt:lpstr>Insert</vt:lpstr>
      <vt:lpstr>PowerPoint Presentation</vt:lpstr>
      <vt:lpstr>PowerPoint Presentation</vt:lpstr>
      <vt:lpstr>Remove</vt:lpstr>
      <vt:lpstr>Average Binary Search Tree Depth</vt:lpstr>
      <vt:lpstr>PowerPoint Presentation</vt:lpstr>
      <vt:lpstr>PowerPoint Presentation</vt:lpstr>
      <vt:lpstr>AVL Tree</vt:lpstr>
      <vt:lpstr>PowerPoint Presentation</vt:lpstr>
      <vt:lpstr>PowerPoint Presentation</vt:lpstr>
      <vt:lpstr>AVL Tree</vt:lpstr>
      <vt:lpstr>Single Rotation</vt:lpstr>
      <vt:lpstr>Single Rotation</vt:lpstr>
      <vt:lpstr>Double Rotation</vt:lpstr>
      <vt:lpstr>PowerPoint Presentation</vt:lpstr>
      <vt:lpstr>PowerPoint Presentation</vt:lpstr>
      <vt:lpstr>Splay Trees</vt:lpstr>
      <vt:lpstr>Splay Tree Rotations</vt:lpstr>
      <vt:lpstr>Splay Tree:  zig-zag</vt:lpstr>
      <vt:lpstr>Splay Tree:  zig-zig</vt:lpstr>
      <vt:lpstr>Example</vt:lpstr>
      <vt:lpstr>PowerPoint Presentation</vt:lpstr>
      <vt:lpstr>Splay Tree</vt:lpstr>
      <vt:lpstr>B-Trees</vt:lpstr>
      <vt:lpstr>B-Trees</vt:lpstr>
      <vt:lpstr>B+-Tree</vt:lpstr>
      <vt:lpstr>PowerPoint Presentation</vt:lpstr>
      <vt:lpstr>PowerPoint Presentation</vt:lpstr>
      <vt:lpstr>PowerPoint Presentation</vt:lpstr>
      <vt:lpstr>PowerPoint Presentation</vt:lpstr>
      <vt:lpstr>B+-Tree</vt:lpstr>
      <vt:lpstr>Java Sets</vt:lpstr>
      <vt:lpstr>Java Maps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ozbirn</dc:creator>
  <cp:lastModifiedBy>GREGORY OZBIRN</cp:lastModifiedBy>
  <cp:revision>248</cp:revision>
  <dcterms:created xsi:type="dcterms:W3CDTF">2001-09-22T20:29:28Z</dcterms:created>
  <dcterms:modified xsi:type="dcterms:W3CDTF">2020-08-15T23:22:02Z</dcterms:modified>
</cp:coreProperties>
</file>