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99" r:id="rId4"/>
    <p:sldId id="259" r:id="rId5"/>
    <p:sldId id="260" r:id="rId6"/>
    <p:sldId id="263" r:id="rId7"/>
    <p:sldId id="283" r:id="rId8"/>
    <p:sldId id="261" r:id="rId9"/>
    <p:sldId id="262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94" r:id="rId18"/>
    <p:sldId id="295" r:id="rId19"/>
    <p:sldId id="270" r:id="rId20"/>
    <p:sldId id="331" r:id="rId21"/>
    <p:sldId id="272" r:id="rId22"/>
    <p:sldId id="271" r:id="rId23"/>
    <p:sldId id="292" r:id="rId24"/>
    <p:sldId id="301" r:id="rId25"/>
    <p:sldId id="293" r:id="rId26"/>
    <p:sldId id="302" r:id="rId27"/>
    <p:sldId id="273" r:id="rId28"/>
    <p:sldId id="318" r:id="rId29"/>
    <p:sldId id="319" r:id="rId30"/>
    <p:sldId id="274" r:id="rId31"/>
    <p:sldId id="275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04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30" r:id="rId56"/>
    <p:sldId id="276" r:id="rId57"/>
    <p:sldId id="303" r:id="rId58"/>
    <p:sldId id="280" r:id="rId59"/>
    <p:sldId id="281" r:id="rId60"/>
    <p:sldId id="300" r:id="rId61"/>
    <p:sldId id="297" r:id="rId62"/>
    <p:sldId id="277" r:id="rId63"/>
    <p:sldId id="298" r:id="rId64"/>
    <p:sldId id="28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7" autoAdjust="0"/>
    <p:restoredTop sz="90929"/>
  </p:normalViewPr>
  <p:slideViewPr>
    <p:cSldViewPr>
      <p:cViewPr varScale="1">
        <p:scale>
          <a:sx n="85" d="100"/>
          <a:sy n="85" d="100"/>
        </p:scale>
        <p:origin x="3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8B83A-F9B0-470A-B8F1-BE66AA0F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8B83A-F9B0-470A-B8F1-BE66AA0F3D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4A7E-4587-404C-AFF0-8B7BD2B90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EF6C4-68A2-47B1-BB43-56E8E5E7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E1F7B-4590-49C3-8C84-E8496CC6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9D6-5997-437E-AA16-4C439D67D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C757-0148-41D8-BD5F-A147C603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737E-05D9-402E-B344-BF5E1350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DE90-98F9-4DEB-B31C-54DBF1213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444D-D420-4856-A21C-31976875A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8DB2-2876-42E2-A25F-EDBED71E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FA0B-3B7C-44C6-8912-D11FDFA70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E60-A3E8-4A67-A872-711E099AA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E36288-8D2B-451E-A9E8-F132D98B8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© 2020 by Greg Ozbirn, UT-Dallas, for use with Data Structures book by Mark Allen Weiss</a:t>
            </a:r>
            <a:endParaRPr 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CB85C8-311B-44E0-A291-74F70B79033A}" type="slidenum">
              <a:rPr lang="en-US" sz="1400" smtClean="0"/>
              <a:pPr eaLnBrk="1" hangingPunct="1"/>
              <a:t>1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Chapter 5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Hashing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37D89F-2F40-4454-A85F-C7B8314158C3}" type="slidenum">
              <a:rPr lang="en-US" sz="1400" smtClean="0"/>
              <a:pPr eaLnBrk="1" hangingPunct="1"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800"/>
              <a:t>{</a:t>
            </a:r>
          </a:p>
          <a:p>
            <a:pPr eaLnBrk="1" hangingPunct="1">
              <a:buFontTx/>
              <a:buNone/>
            </a:pPr>
            <a:r>
              <a:rPr lang="en-US" sz="2800"/>
              <a:t>     return (key.charAt(0) + 27 * key.charAt(1) +</a:t>
            </a:r>
          </a:p>
          <a:p>
            <a:pPr eaLnBrk="1" hangingPunct="1">
              <a:buFontTx/>
              <a:buNone/>
            </a:pPr>
            <a:r>
              <a:rPr lang="en-US" sz="2800"/>
              <a:t>                 729 * key.charAt(2) ) % tableSize;</a:t>
            </a:r>
          </a:p>
          <a:p>
            <a:pPr eaLnBrk="1" hangingPunct="1">
              <a:buFontTx/>
              <a:buNone/>
            </a:pPr>
            <a:r>
              <a:rPr lang="en-US" sz="2800"/>
              <a:t>}</a:t>
            </a:r>
          </a:p>
          <a:p>
            <a:pPr eaLnBrk="1" hangingPunct="1">
              <a:buFontTx/>
              <a:buNone/>
            </a:pPr>
            <a:r>
              <a:rPr lang="en-US" sz="2800"/>
              <a:t>// 729 is 27*27, and 27 is 26 letters plus space.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9E85D0-F3AA-49F5-956C-701A51DDB48B}" type="slidenum">
              <a:rPr lang="en-US" sz="1400" smtClean="0"/>
              <a:pPr eaLnBrk="1" hangingPunct="1"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improved hash function uses Horner’s rule to extend the previous example to use all of the characters in a key.</a:t>
            </a:r>
          </a:p>
          <a:p>
            <a:pPr eaLnBrk="1" hangingPunct="1"/>
            <a:r>
              <a:rPr lang="en-US"/>
              <a:t>If there are too many characters in the key, a sample of characters may be chosen (for example, every other character).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6F0329-B499-4078-A269-E755C4E29FB8}" type="slidenum">
              <a:rPr lang="en-US" sz="1400" smtClean="0"/>
              <a:pPr eaLnBrk="1" hangingPunct="1"/>
              <a:t>12</a:t>
            </a:fld>
            <a:endParaRPr lang="en-US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Horner’s Rule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Horner’s Rule gives us a simple way to compute a polynomial using multiplication and addition: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 </a:t>
            </a:r>
            <a:r>
              <a:rPr lang="en-US" sz="2000"/>
              <a:t>     </a:t>
            </a:r>
            <a:r>
              <a:rPr lang="en-US" sz="2400"/>
              <a:t>a</a:t>
            </a:r>
            <a:r>
              <a:rPr lang="en-US" sz="2400" baseline="-25000"/>
              <a:t>0</a:t>
            </a:r>
            <a:r>
              <a:rPr lang="en-US" sz="2400"/>
              <a:t> + a</a:t>
            </a:r>
            <a:r>
              <a:rPr lang="en-US" sz="2400" baseline="-25000"/>
              <a:t>1</a:t>
            </a:r>
            <a:r>
              <a:rPr lang="en-US" sz="2400"/>
              <a:t>x +a</a:t>
            </a:r>
            <a:r>
              <a:rPr lang="en-US" sz="2400" baseline="-25000"/>
              <a:t>2</a:t>
            </a:r>
            <a:r>
              <a:rPr lang="en-US" sz="2400"/>
              <a:t>x</a:t>
            </a:r>
            <a:r>
              <a:rPr lang="en-US" sz="2400" baseline="30000"/>
              <a:t>2</a:t>
            </a:r>
            <a:r>
              <a:rPr lang="en-US" sz="2400"/>
              <a:t> … +a</a:t>
            </a:r>
            <a:r>
              <a:rPr lang="en-US" sz="2400" baseline="-25000"/>
              <a:t>n</a:t>
            </a:r>
            <a:r>
              <a:rPr lang="en-US" sz="2400"/>
              <a:t>x</a:t>
            </a:r>
            <a:r>
              <a:rPr lang="en-US" sz="2400" baseline="30000"/>
              <a:t>n</a:t>
            </a:r>
            <a:r>
              <a:rPr lang="en-US" sz="2400"/>
              <a:t>  = a</a:t>
            </a:r>
            <a:r>
              <a:rPr lang="en-US" sz="2400" baseline="-25000"/>
              <a:t>0</a:t>
            </a:r>
            <a:r>
              <a:rPr lang="en-US" sz="2400"/>
              <a:t> + x(a</a:t>
            </a:r>
            <a:r>
              <a:rPr lang="en-US" sz="2400" baseline="-25000"/>
              <a:t>1</a:t>
            </a:r>
            <a:r>
              <a:rPr lang="en-US" sz="2400"/>
              <a:t> + x(a</a:t>
            </a:r>
            <a:r>
              <a:rPr lang="en-US" sz="2400" baseline="-25000"/>
              <a:t>2</a:t>
            </a:r>
            <a:r>
              <a:rPr lang="en-US" sz="2400"/>
              <a:t> + … + xa</a:t>
            </a:r>
            <a:r>
              <a:rPr lang="en-US" sz="2400" baseline="-25000"/>
              <a:t>n</a:t>
            </a:r>
            <a:r>
              <a:rPr lang="en-US" sz="2400"/>
              <a:t>)…)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For example: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/>
              <a:t>      a</a:t>
            </a:r>
            <a:r>
              <a:rPr lang="en-US" sz="2400" baseline="-25000"/>
              <a:t>0</a:t>
            </a:r>
            <a:r>
              <a:rPr lang="en-US" sz="2400"/>
              <a:t> + a</a:t>
            </a:r>
            <a:r>
              <a:rPr lang="en-US" sz="2400" baseline="-25000"/>
              <a:t>1</a:t>
            </a:r>
            <a:r>
              <a:rPr lang="en-US" sz="2400"/>
              <a:t>37 +a</a:t>
            </a:r>
            <a:r>
              <a:rPr lang="en-US" sz="2400" baseline="-25000"/>
              <a:t>2</a:t>
            </a:r>
            <a:r>
              <a:rPr lang="en-US" sz="2400"/>
              <a:t>37</a:t>
            </a:r>
            <a:r>
              <a:rPr lang="en-US" sz="2400" baseline="30000"/>
              <a:t>2</a:t>
            </a:r>
            <a:r>
              <a:rPr lang="en-US" sz="2400"/>
              <a:t>   =  a</a:t>
            </a:r>
            <a:r>
              <a:rPr lang="en-US" sz="2400" baseline="-25000"/>
              <a:t>0</a:t>
            </a:r>
            <a:r>
              <a:rPr lang="en-US" sz="2400"/>
              <a:t> + 37(a</a:t>
            </a:r>
            <a:r>
              <a:rPr lang="en-US" sz="2400" baseline="-25000"/>
              <a:t>1</a:t>
            </a:r>
            <a:r>
              <a:rPr lang="en-US" sz="2400"/>
              <a:t> + 37(a</a:t>
            </a:r>
            <a:r>
              <a:rPr lang="en-US" sz="2400" baseline="-25000"/>
              <a:t>2</a:t>
            </a:r>
            <a:r>
              <a:rPr lang="en-US" sz="2400"/>
              <a:t>))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/>
              <a:t>                            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/>
              <a:t>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74C2EE-2FFE-479A-8223-22280020281D}" type="slidenum">
              <a:rPr lang="en-US" sz="1400" smtClean="0"/>
              <a:pPr eaLnBrk="1" hangingPunct="1"/>
              <a:t>13</a:t>
            </a:fld>
            <a:endParaRPr lang="en-US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sz="2400"/>
              <a:t>    int hashVal = 0;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for (int i=0; i&lt;key.length(); i++)</a:t>
            </a:r>
          </a:p>
          <a:p>
            <a:pPr eaLnBrk="1" hangingPunct="1">
              <a:buFontTx/>
              <a:buNone/>
            </a:pPr>
            <a:r>
              <a:rPr lang="en-US" sz="2400"/>
              <a:t>         hashVal = 37*hashVal + key.charAt(i);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hashVal %= tableSize;</a:t>
            </a:r>
          </a:p>
          <a:p>
            <a:pPr eaLnBrk="1" hangingPunct="1">
              <a:buFontTx/>
              <a:buNone/>
            </a:pPr>
            <a:r>
              <a:rPr lang="en-US" sz="2400"/>
              <a:t>    if (hashVal &lt; 0)</a:t>
            </a:r>
          </a:p>
          <a:p>
            <a:pPr eaLnBrk="1" hangingPunct="1">
              <a:buFontTx/>
              <a:buNone/>
            </a:pPr>
            <a:r>
              <a:rPr lang="en-US" sz="2400"/>
              <a:t>         hashVal += tableSize;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return hashVal;</a:t>
            </a:r>
          </a:p>
          <a:p>
            <a:pPr eaLnBrk="1" hangingPunct="1"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6477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00600" y="35052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If key = “ABC”, computes:</a:t>
            </a:r>
          </a:p>
          <a:p>
            <a:pPr eaLnBrk="1" hangingPunct="1"/>
            <a:r>
              <a:rPr lang="en-US" sz="2000"/>
              <a:t>  37 * 0 + 65 = 65</a:t>
            </a:r>
          </a:p>
          <a:p>
            <a:pPr eaLnBrk="1" hangingPunct="1"/>
            <a:r>
              <a:rPr lang="en-US" sz="2000"/>
              <a:t>  37 * 65 + 66 = 2471</a:t>
            </a:r>
          </a:p>
          <a:p>
            <a:pPr eaLnBrk="1" hangingPunct="1"/>
            <a:r>
              <a:rPr lang="en-US" sz="2000"/>
              <a:t>  37 * 2471 + 67 = 91494</a:t>
            </a:r>
          </a:p>
          <a:p>
            <a:pPr eaLnBrk="1" hangingPunct="1"/>
            <a:r>
              <a:rPr lang="en-US" sz="2000"/>
              <a:t>same as:</a:t>
            </a:r>
          </a:p>
          <a:p>
            <a:pPr eaLnBrk="1" hangingPunct="1"/>
            <a:r>
              <a:rPr lang="en-US" sz="2000"/>
              <a:t>  C + B*37 + A*37</a:t>
            </a:r>
            <a:r>
              <a:rPr lang="en-US" sz="2000" baseline="30000"/>
              <a:t>2</a:t>
            </a:r>
          </a:p>
          <a:p>
            <a:pPr eaLnBrk="1" hangingPunct="1"/>
            <a:r>
              <a:rPr lang="en-US" sz="2000" baseline="30000"/>
              <a:t> </a:t>
            </a:r>
            <a:r>
              <a:rPr lang="en-US" sz="2000"/>
              <a:t> 67 + 66*37 + 65*1369 = 91494</a:t>
            </a:r>
          </a:p>
          <a:p>
            <a:pPr eaLnBrk="1" hangingPunct="1"/>
            <a:endParaRPr lang="en-US" sz="2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875" y="4495800"/>
            <a:ext cx="10509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Handle if</a:t>
            </a:r>
          </a:p>
          <a:p>
            <a:pPr eaLnBrk="1" hangingPunct="1"/>
            <a:r>
              <a:rPr lang="en-US" sz="1800"/>
              <a:t>overflow</a:t>
            </a:r>
          </a:p>
          <a:p>
            <a:pPr eaLnBrk="1" hangingPunct="1"/>
            <a:r>
              <a:rPr lang="en-US" sz="1800"/>
              <a:t>made </a:t>
            </a:r>
          </a:p>
          <a:p>
            <a:pPr eaLnBrk="1" hangingPunct="1"/>
            <a:r>
              <a:rPr lang="en-US" sz="1800"/>
              <a:t>hashVal</a:t>
            </a:r>
          </a:p>
          <a:p>
            <a:pPr eaLnBrk="1" hangingPunct="1"/>
            <a:r>
              <a:rPr lang="en-US" sz="1800"/>
              <a:t>negative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9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9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391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88550F-1693-4B70-949C-62A9EF844437}" type="slidenum">
              <a:rPr lang="en-US" sz="1400" smtClean="0"/>
              <a:pPr eaLnBrk="1" hangingPunct="1"/>
              <a:t>14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It is possible for a hash function to hash two keys to the same location.</a:t>
            </a:r>
          </a:p>
          <a:p>
            <a:pPr eaLnBrk="1" hangingPunct="1"/>
            <a:r>
              <a:rPr lang="en-US"/>
              <a:t>This is called a collision.</a:t>
            </a:r>
          </a:p>
          <a:p>
            <a:pPr eaLnBrk="1" hangingPunct="1"/>
            <a:r>
              <a:rPr lang="en-US"/>
              <a:t>The next few slides deal with ways of handling collisions.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970FF6-810E-417D-98F3-D9A9BA9C69B7}" type="slidenum">
              <a:rPr lang="en-US" sz="1400" smtClean="0"/>
              <a:pPr eaLnBrk="1" hangingPunct="1"/>
              <a:t>15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One way to handle collisions is to keep a list of all elements that hash to the same location.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find can then be performed by first hashing to a location, then traversing the list at that location to find the element.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insert can insert the element at the front of the list for easy access.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Duplicates can be handled by having a counter on each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353A14-2D01-4DF1-9A24-16256B89EDAD}" type="slidenum">
              <a:rPr lang="en-US" sz="1400" smtClean="0"/>
              <a:pPr eaLnBrk="1" hangingPunct="1"/>
              <a:t>16</a:t>
            </a:fld>
            <a:endParaRPr lang="en-US" sz="140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16535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7"/>
          <p:cNvSpPr>
            <a:spLocks noChangeShapeType="1"/>
          </p:cNvSpPr>
          <p:nvPr/>
        </p:nvSpPr>
        <p:spPr bwMode="auto">
          <a:xfrm>
            <a:off x="216535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16535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216535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>
            <a:off x="216535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2667000" y="11430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5257800" y="1066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2819400" y="3124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2819400" y="4343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3917950" y="838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152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422" name="Text Box 21"/>
          <p:cNvSpPr txBox="1">
            <a:spLocks noChangeArrowheads="1"/>
          </p:cNvSpPr>
          <p:nvPr/>
        </p:nvSpPr>
        <p:spPr bwMode="auto">
          <a:xfrm>
            <a:off x="1524000" y="1962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7423" name="Text Box 22"/>
          <p:cNvSpPr txBox="1">
            <a:spLocks noChangeArrowheads="1"/>
          </p:cNvSpPr>
          <p:nvPr/>
        </p:nvSpPr>
        <p:spPr bwMode="auto">
          <a:xfrm>
            <a:off x="1524000" y="3009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7424" name="Text Box 23"/>
          <p:cNvSpPr txBox="1">
            <a:spLocks noChangeArrowheads="1"/>
          </p:cNvSpPr>
          <p:nvPr/>
        </p:nvSpPr>
        <p:spPr bwMode="auto">
          <a:xfrm>
            <a:off x="1524000" y="4057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7425" name="Text Box 24"/>
          <p:cNvSpPr txBox="1">
            <a:spLocks noChangeArrowheads="1"/>
          </p:cNvSpPr>
          <p:nvPr/>
        </p:nvSpPr>
        <p:spPr bwMode="auto">
          <a:xfrm>
            <a:off x="15240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5105400" y="9144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31"/>
          <p:cNvSpPr>
            <a:spLocks noChangeShapeType="1"/>
          </p:cNvSpPr>
          <p:nvPr/>
        </p:nvSpPr>
        <p:spPr bwMode="auto">
          <a:xfrm>
            <a:off x="4191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32"/>
          <p:cNvSpPr>
            <a:spLocks noChangeShapeType="1"/>
          </p:cNvSpPr>
          <p:nvPr/>
        </p:nvSpPr>
        <p:spPr bwMode="auto">
          <a:xfrm>
            <a:off x="4191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>
            <a:off x="6248400" y="91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4"/>
          <p:cNvSpPr>
            <a:spLocks noChangeShapeType="1"/>
          </p:cNvSpPr>
          <p:nvPr/>
        </p:nvSpPr>
        <p:spPr bwMode="auto">
          <a:xfrm flipH="1">
            <a:off x="48768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35"/>
          <p:cNvSpPr>
            <a:spLocks noChangeShapeType="1"/>
          </p:cNvSpPr>
          <p:nvPr/>
        </p:nvSpPr>
        <p:spPr bwMode="auto">
          <a:xfrm flipH="1">
            <a:off x="4953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36"/>
          <p:cNvSpPr>
            <a:spLocks noChangeShapeType="1"/>
          </p:cNvSpPr>
          <p:nvPr/>
        </p:nvSpPr>
        <p:spPr bwMode="auto">
          <a:xfrm flipH="1">
            <a:off x="50292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7"/>
          <p:cNvSpPr>
            <a:spLocks noChangeShapeType="1"/>
          </p:cNvSpPr>
          <p:nvPr/>
        </p:nvSpPr>
        <p:spPr bwMode="auto">
          <a:xfrm flipV="1">
            <a:off x="5105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38"/>
          <p:cNvSpPr>
            <a:spLocks noChangeShapeType="1"/>
          </p:cNvSpPr>
          <p:nvPr/>
        </p:nvSpPr>
        <p:spPr bwMode="auto">
          <a:xfrm>
            <a:off x="6477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39"/>
          <p:cNvSpPr>
            <a:spLocks noChangeShapeType="1"/>
          </p:cNvSpPr>
          <p:nvPr/>
        </p:nvSpPr>
        <p:spPr bwMode="auto">
          <a:xfrm flipH="1">
            <a:off x="71628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40"/>
          <p:cNvSpPr>
            <a:spLocks noChangeShapeType="1"/>
          </p:cNvSpPr>
          <p:nvPr/>
        </p:nvSpPr>
        <p:spPr bwMode="auto">
          <a:xfrm flipH="1">
            <a:off x="7239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41"/>
          <p:cNvSpPr>
            <a:spLocks noChangeShapeType="1"/>
          </p:cNvSpPr>
          <p:nvPr/>
        </p:nvSpPr>
        <p:spPr bwMode="auto">
          <a:xfrm flipH="1">
            <a:off x="73152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42"/>
          <p:cNvSpPr>
            <a:spLocks noChangeShapeType="1"/>
          </p:cNvSpPr>
          <p:nvPr/>
        </p:nvSpPr>
        <p:spPr bwMode="auto">
          <a:xfrm flipV="1">
            <a:off x="73914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4191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48768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45"/>
          <p:cNvSpPr>
            <a:spLocks noChangeShapeType="1"/>
          </p:cNvSpPr>
          <p:nvPr/>
        </p:nvSpPr>
        <p:spPr bwMode="auto">
          <a:xfrm flipH="1">
            <a:off x="49530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6"/>
          <p:cNvSpPr>
            <a:spLocks noChangeShapeType="1"/>
          </p:cNvSpPr>
          <p:nvPr/>
        </p:nvSpPr>
        <p:spPr bwMode="auto">
          <a:xfrm flipH="1">
            <a:off x="5029200" y="594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47"/>
          <p:cNvSpPr>
            <a:spLocks noChangeShapeType="1"/>
          </p:cNvSpPr>
          <p:nvPr/>
        </p:nvSpPr>
        <p:spPr bwMode="auto">
          <a:xfrm flipV="1">
            <a:off x="5105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48"/>
          <p:cNvSpPr>
            <a:spLocks noChangeShapeType="1"/>
          </p:cNvSpPr>
          <p:nvPr/>
        </p:nvSpPr>
        <p:spPr bwMode="auto">
          <a:xfrm>
            <a:off x="41910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49"/>
          <p:cNvSpPr>
            <a:spLocks noChangeShapeType="1"/>
          </p:cNvSpPr>
          <p:nvPr/>
        </p:nvSpPr>
        <p:spPr bwMode="auto">
          <a:xfrm flipH="1">
            <a:off x="4876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50"/>
          <p:cNvSpPr>
            <a:spLocks noChangeShapeType="1"/>
          </p:cNvSpPr>
          <p:nvPr/>
        </p:nvSpPr>
        <p:spPr bwMode="auto">
          <a:xfrm flipH="1">
            <a:off x="4953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51"/>
          <p:cNvSpPr>
            <a:spLocks noChangeShapeType="1"/>
          </p:cNvSpPr>
          <p:nvPr/>
        </p:nvSpPr>
        <p:spPr bwMode="auto">
          <a:xfrm flipH="1">
            <a:off x="50292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52"/>
          <p:cNvSpPr>
            <a:spLocks noChangeShapeType="1"/>
          </p:cNvSpPr>
          <p:nvPr/>
        </p:nvSpPr>
        <p:spPr bwMode="auto">
          <a:xfrm flipV="1">
            <a:off x="5105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53"/>
          <p:cNvSpPr>
            <a:spLocks noChangeShapeType="1"/>
          </p:cNvSpPr>
          <p:nvPr/>
        </p:nvSpPr>
        <p:spPr bwMode="auto">
          <a:xfrm>
            <a:off x="4191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54"/>
          <p:cNvSpPr>
            <a:spLocks noChangeShapeType="1"/>
          </p:cNvSpPr>
          <p:nvPr/>
        </p:nvSpPr>
        <p:spPr bwMode="auto">
          <a:xfrm flipH="1">
            <a:off x="4876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55"/>
          <p:cNvSpPr>
            <a:spLocks noChangeShapeType="1"/>
          </p:cNvSpPr>
          <p:nvPr/>
        </p:nvSpPr>
        <p:spPr bwMode="auto">
          <a:xfrm flipH="1">
            <a:off x="4953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56"/>
          <p:cNvSpPr>
            <a:spLocks noChangeShapeType="1"/>
          </p:cNvSpPr>
          <p:nvPr/>
        </p:nvSpPr>
        <p:spPr bwMode="auto">
          <a:xfrm flipH="1">
            <a:off x="5029200" y="472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V="1">
            <a:off x="5105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29146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both Tim</a:t>
            </a:r>
          </a:p>
          <a:p>
            <a:pPr eaLnBrk="1" hangingPunct="1"/>
            <a:r>
              <a:rPr lang="en-US"/>
              <a:t>and Bob were</a:t>
            </a:r>
          </a:p>
          <a:p>
            <a:pPr eaLnBrk="1" hangingPunct="1"/>
            <a:r>
              <a:rPr lang="en-US"/>
              <a:t>hashed to the same</a:t>
            </a:r>
          </a:p>
          <a:p>
            <a:pPr eaLnBrk="1" hangingPunct="1"/>
            <a:r>
              <a:rPr lang="en-US"/>
              <a:t>index 0.  A chain</a:t>
            </a:r>
          </a:p>
          <a:p>
            <a:pPr eaLnBrk="1" hangingPunct="1"/>
            <a:r>
              <a:rPr lang="en-US"/>
              <a:t>in the form of a linked</a:t>
            </a:r>
          </a:p>
          <a:p>
            <a:pPr eaLnBrk="1" hangingPunct="1"/>
            <a:r>
              <a:rPr lang="en-US"/>
              <a:t>list is used to keep</a:t>
            </a:r>
          </a:p>
          <a:p>
            <a:pPr eaLnBrk="1" hangingPunct="1"/>
            <a:r>
              <a:rPr lang="en-US"/>
              <a:t>them there (separate</a:t>
            </a:r>
          </a:p>
          <a:p>
            <a:pPr eaLnBrk="1" hangingPunct="1"/>
            <a:r>
              <a:rPr lang="en-US"/>
              <a:t>chaining).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347AE-28F6-478F-B032-AACC8251A334}" type="slidenum">
              <a:rPr lang="en-US" sz="1400" smtClean="0"/>
              <a:pPr eaLnBrk="1" hangingPunct="1"/>
              <a:t>17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ratio of the number of elements to the table size is defined as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So, if we want to hash 100 elements into a table of size 100, then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=1.0.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The average list should therefore be 1 node.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7B07C4-3B09-4C53-8D8A-E63997EF7F2F}" type="slidenum">
              <a:rPr lang="en-US" sz="1400" smtClean="0"/>
              <a:pPr eaLnBrk="1" hangingPunct="1"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An unsuccessful search traverses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 nodes on average.</a:t>
            </a:r>
            <a:endParaRPr lang="el-GR" sz="24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successful search traverses 1+(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/2) nodes on average.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This is because the list will contain the target node plus some number of other nodes.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 expected number of other nodes would be (N-1)/M, which is N/M-1/M, which is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-1/M.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If the table size M is large, then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-1/M ≈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So, on average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/2 other nodes would be traversed.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So, with separate chaining, the load factor should be around 1 (i.e.,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 ≈ 1).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46D2C1-B7B1-494A-8F42-5C5AC1D870CB}" type="slidenum">
              <a:rPr lang="en-US" sz="1400" smtClean="0"/>
              <a:pPr eaLnBrk="1" hangingPunct="1"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Open Addressing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Chaining has the drawback of having to allocate new nodes in the list, which in some languages takes time.</a:t>
            </a:r>
          </a:p>
          <a:p>
            <a:pPr eaLnBrk="1" hangingPunct="1"/>
            <a:r>
              <a:rPr lang="en-US" sz="2800" dirty="0"/>
              <a:t>An approach called Open Addressing simply stores the colliding element in an alternate cell.</a:t>
            </a:r>
          </a:p>
          <a:p>
            <a:pPr eaLnBrk="1" hangingPunct="1"/>
            <a:r>
              <a:rPr lang="en-US" sz="2800" dirty="0"/>
              <a:t>The alternate cell is determined by another function, known as the collision resolution strategy. </a:t>
            </a:r>
          </a:p>
          <a:p>
            <a:pPr eaLnBrk="1" hangingPunct="1"/>
            <a:r>
              <a:rPr lang="en-US" sz="2800" dirty="0"/>
              <a:t>Alternate cells are tried until an empty cell is found (this is called probing).</a:t>
            </a:r>
          </a:p>
          <a:p>
            <a:r>
              <a:rPr lang="en-US" sz="2800" dirty="0"/>
              <a:t>Because all the data go inside the table, a bigger table is needed, with a load factor below λ = 0.5.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DFA3F-FEB5-4EE7-A119-308DC14E0056}" type="slidenum">
              <a:rPr lang="en-US" sz="1400" smtClean="0"/>
              <a:pPr eaLnBrk="1" hangingPunct="1"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Hashing is a technique that can perform inserts, deletions, and finds in constant average time.</a:t>
            </a:r>
          </a:p>
          <a:p>
            <a:pPr eaLnBrk="1" hangingPunct="1"/>
            <a:r>
              <a:rPr lang="en-US"/>
              <a:t>It does not support some of the tree operations like findMin and findMax which require an ordering of elements.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formally, cells h</a:t>
            </a:r>
            <a:r>
              <a:rPr lang="en-US" baseline="-25000" dirty="0"/>
              <a:t>0</a:t>
            </a:r>
            <a:r>
              <a:rPr lang="en-US" dirty="0"/>
              <a:t>(x), h</a:t>
            </a:r>
            <a:r>
              <a:rPr lang="en-US" baseline="-25000" dirty="0"/>
              <a:t>1</a:t>
            </a:r>
            <a:r>
              <a:rPr lang="en-US" dirty="0"/>
              <a:t>(x), h</a:t>
            </a:r>
            <a:r>
              <a:rPr lang="en-US" baseline="-25000" dirty="0"/>
              <a:t>2</a:t>
            </a:r>
            <a:r>
              <a:rPr lang="en-US" dirty="0"/>
              <a:t>(x), … are tried in succession, where:</a:t>
            </a:r>
            <a:br>
              <a:rPr lang="en-US" dirty="0"/>
            </a:br>
            <a:r>
              <a:rPr lang="en-US" sz="2400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(x) = (hash(x) + f(i)) mod </a:t>
            </a:r>
            <a:r>
              <a:rPr lang="en-US" sz="2400" dirty="0" err="1"/>
              <a:t>TableSize</a:t>
            </a:r>
            <a:r>
              <a:rPr lang="en-US" sz="2400" dirty="0"/>
              <a:t>, with f(0) = 0. </a:t>
            </a:r>
          </a:p>
          <a:p>
            <a:r>
              <a:rPr lang="en-US" dirty="0"/>
              <a:t>The function, f, is the collision resolution strategy.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220E1A-E06D-4251-A4F8-E4DC9A788D4C}" type="slidenum">
              <a:rPr lang="en-US" sz="1400" smtClean="0"/>
              <a:pPr eaLnBrk="1" hangingPunct="1"/>
              <a:t>21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 Resolution Strategies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common collision resolution strategies:</a:t>
            </a:r>
          </a:p>
          <a:p>
            <a:pPr lvl="1" eaLnBrk="1" hangingPunct="1"/>
            <a:r>
              <a:rPr lang="en-US" sz="3200" dirty="0"/>
              <a:t>Linear Probing</a:t>
            </a:r>
          </a:p>
          <a:p>
            <a:pPr lvl="1" eaLnBrk="1" hangingPunct="1"/>
            <a:r>
              <a:rPr lang="en-US" sz="3200" dirty="0"/>
              <a:t>Quadratic Probing</a:t>
            </a:r>
          </a:p>
          <a:p>
            <a:pPr lvl="1" eaLnBrk="1" hangingPunct="1"/>
            <a:r>
              <a:rPr lang="en-US" sz="3200" dirty="0"/>
              <a:t>Double Hashing</a:t>
            </a:r>
          </a:p>
          <a:p>
            <a:pPr lvl="1" eaLnBrk="1" hangingPunct="1"/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C289A3-E44F-40DC-AE7D-5A40F3E90F1B}" type="slidenum">
              <a:rPr lang="en-US" sz="1400" smtClean="0"/>
              <a:pPr eaLnBrk="1" hangingPunct="1"/>
              <a:t>22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Here the collision resolution strategy is a linear function, typically f(i) = i.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means that cells are tried sequentially after the colliding cell until an empty cell is found.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approach may suffer from primary clustering, where several values collide, requiring a long search for an empty cell, then taking that cell so that the next collision must search even farther.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985F49-5D48-436C-88B1-9286E13ACD4F}" type="slidenum">
              <a:rPr lang="en-US" sz="1400" smtClean="0"/>
              <a:pPr eaLnBrk="1" hangingPunct="1"/>
              <a:t>23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Expected number of probes required:</a:t>
            </a:r>
          </a:p>
          <a:p>
            <a:pPr eaLnBrk="1" hangingPunct="1"/>
            <a:r>
              <a:rPr lang="en-US"/>
              <a:t>Insertions and unsuccessful searches:</a:t>
            </a:r>
          </a:p>
          <a:p>
            <a:pPr eaLnBrk="1" hangingPunct="1">
              <a:buFontTx/>
              <a:buNone/>
            </a:pPr>
            <a:r>
              <a:rPr lang="en-US"/>
              <a:t>		½(1 + 1/(1-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)</a:t>
            </a:r>
            <a:r>
              <a:rPr lang="en-US" baseline="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Successful searches:</a:t>
            </a:r>
          </a:p>
          <a:p>
            <a:pPr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/>
              <a:t>½(1 + 1/(1-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baseline="3000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l-GR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can see the effect of clustering by comparing with a </a:t>
            </a:r>
            <a:r>
              <a:rPr lang="en-US" sz="2800" i="1"/>
              <a:t>random</a:t>
            </a:r>
            <a:r>
              <a:rPr lang="en-US" sz="2800"/>
              <a:t> collision resolution strategy.  </a:t>
            </a:r>
          </a:p>
          <a:p>
            <a:r>
              <a:rPr lang="en-US" sz="2800"/>
              <a:t>In this case, the expected number of probes is given by the fraction of empty cells: (1-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)</a:t>
            </a:r>
            <a:endParaRPr lang="en-US" sz="2800"/>
          </a:p>
          <a:p>
            <a:r>
              <a:rPr lang="en-US" sz="2800"/>
              <a:t>For example, if 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=.75, 25% are empty.</a:t>
            </a:r>
          </a:p>
          <a:p>
            <a:r>
              <a:rPr lang="en-US" sz="2800">
                <a:cs typeface="Times New Roman" pitchFamily="18" charset="0"/>
              </a:rPr>
              <a:t>The expected number of probes is 1/(1-</a:t>
            </a:r>
            <a:r>
              <a:rPr lang="el-GR" sz="2800">
                <a:cs typeface="Times New Roman" pitchFamily="18" charset="0"/>
              </a:rPr>
              <a:t> λ</a:t>
            </a:r>
            <a:r>
              <a:rPr lang="en-US" sz="2800">
                <a:cs typeface="Times New Roman" pitchFamily="18" charset="0"/>
              </a:rPr>
              <a:t>).</a:t>
            </a:r>
          </a:p>
          <a:p>
            <a:r>
              <a:rPr lang="en-US" sz="2800"/>
              <a:t>1/(1-.75) = 1/.25 = 4 probes.</a:t>
            </a:r>
          </a:p>
          <a:p>
            <a:r>
              <a:rPr lang="en-US" sz="2800"/>
              <a:t>If 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=.90, 10% are empty.  1/(1-.9) = 10 probes.</a:t>
            </a:r>
            <a:endParaRPr lang="en-US" sz="280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CFF394-74A7-462E-84DC-2B7C7260EAE2}" type="slidenum">
              <a:rPr lang="en-US" sz="1400" smtClean="0"/>
              <a:pPr eaLnBrk="1" hangingPunct="1"/>
              <a:t>24</a:t>
            </a:fld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BE844E-6316-4CB8-9AA2-CA33467090B9}" type="slidenum">
              <a:rPr lang="en-US" sz="1400" smtClean="0"/>
              <a:pPr eaLnBrk="1" hangingPunct="1"/>
              <a:t>25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If clustering is included: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If table is 75% full,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=.75: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cs typeface="Times New Roman" pitchFamily="18" charset="0"/>
              </a:rPr>
              <a:t>       Insert:  </a:t>
            </a:r>
            <a:r>
              <a:rPr lang="en-US" sz="2800"/>
              <a:t>½(1 + 1/(1-</a:t>
            </a:r>
            <a:r>
              <a:rPr lang="en-US" sz="2800">
                <a:cs typeface="Times New Roman" pitchFamily="18" charset="0"/>
              </a:rPr>
              <a:t>.75)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= ½(1+1/.0625) = 8.5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itchFamily="18" charset="0"/>
              </a:rPr>
              <a:t>     If table is 90% full,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=.9: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   Insert:  ½(1 + 1/(1-</a:t>
            </a:r>
            <a:r>
              <a:rPr lang="en-US" sz="2800" dirty="0">
                <a:cs typeface="Times New Roman" pitchFamily="18" charset="0"/>
              </a:rPr>
              <a:t>.9)</a:t>
            </a:r>
            <a:r>
              <a:rPr lang="en-US" sz="2800" baseline="30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) = ½(1+1/.01) = 50.5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So, for 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US" sz="2800" dirty="0">
                <a:cs typeface="Times New Roman" pitchFamily="18" charset="0"/>
              </a:rPr>
              <a:t>=.75 and 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US" sz="2800" dirty="0">
                <a:cs typeface="Times New Roman" pitchFamily="18" charset="0"/>
              </a:rPr>
              <a:t>=.90, it requires 8.5 and 50.5 probes versus 4 and 10 probes if clustering did not occur.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If table is 50% full,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=.5: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    Unsuccessful search and insert: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	   ½(1 + 1/(1-</a:t>
            </a:r>
            <a:r>
              <a:rPr lang="en-US">
                <a:cs typeface="Times New Roman" pitchFamily="18" charset="0"/>
              </a:rPr>
              <a:t>.5)</a:t>
            </a:r>
            <a:r>
              <a:rPr lang="en-US" baseline="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 = ½(1+1/.25) = 2.5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    Successful search:</a:t>
            </a:r>
            <a:endParaRPr lang="el-GR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/>
              <a:t>      ½(1 + 1/(1-</a:t>
            </a:r>
            <a:r>
              <a:rPr lang="en-US">
                <a:cs typeface="Times New Roman" pitchFamily="18" charset="0"/>
              </a:rPr>
              <a:t>.5)) = ½(1+1/.5) = 1.5</a:t>
            </a:r>
          </a:p>
          <a:p>
            <a:pPr>
              <a:buFontTx/>
              <a:buNone/>
            </a:pPr>
            <a:endParaRPr lang="en-US">
              <a:cs typeface="Times New Roman" pitchFamily="18" charset="0"/>
            </a:endParaRPr>
          </a:p>
          <a:p>
            <a:r>
              <a:rPr lang="en-US"/>
              <a:t>So, for linear probing, it is best if the table does not exceed half full.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C5F3D4-0EA9-40D4-89CE-780CAD9962D9}" type="slidenum">
              <a:rPr lang="en-US" sz="1400" smtClean="0"/>
              <a:pPr eaLnBrk="1" hangingPunct="1"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15DCB-EF55-424F-9503-453007A883B9}" type="slidenum">
              <a:rPr lang="en-US" sz="1400" smtClean="0"/>
              <a:pPr eaLnBrk="1" hangingPunct="1"/>
              <a:t>27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the function is quadratic, typically f(i) = i</a:t>
            </a:r>
            <a:r>
              <a:rPr lang="en-US" sz="2800" baseline="30000"/>
              <a:t>2</a:t>
            </a:r>
            <a:r>
              <a:rPr lang="en-US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first look at an element 1 away, then 4 away, then 9 away, etc., from the original cell.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While this avoids primary clustering, it leads to secondary clustering, because the same series of alternate cells will be searched on a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quadratic probing is used and the table size is prime, then a new element can always be inserted if the table is at least half empty.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</p:spPr>
            <p:txBody>
              <a:bodyPr/>
              <a:lstStyle/>
              <a:p>
                <a:r>
                  <a:rPr lang="en-US" sz="2400" dirty="0"/>
                  <a:t>Let the table size, M, be a prime number &gt; 3.</a:t>
                </a:r>
              </a:p>
              <a:p>
                <a:r>
                  <a:rPr lang="en-US" sz="2400" dirty="0"/>
                  <a:t>Prove: 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including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Let 0 &lt;= i, j &lt;=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b="0" dirty="0"/>
                  <a:t>   and   i ≠ j</a:t>
                </a:r>
              </a:p>
              <a:p>
                <a:r>
                  <a:rPr lang="en-US" sz="2400" dirty="0"/>
                  <a:t>If not distinct, (h(x) +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% M  = (h(x) +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% M for some i, j</a:t>
                </a:r>
              </a:p>
              <a:p>
                <a:r>
                  <a:rPr lang="en-US" sz="2400" dirty="0"/>
                  <a:t>Then     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= 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          </a:t>
                </a:r>
              </a:p>
              <a:p>
                <a:r>
                  <a:rPr lang="en-US" sz="2400" dirty="0"/>
                  <a:t>             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- 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= 0</a:t>
                </a:r>
              </a:p>
              <a:p>
                <a:r>
                  <a:rPr lang="en-US" sz="2400" dirty="0"/>
                  <a:t>             (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-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) % M = 0</a:t>
                </a:r>
              </a:p>
              <a:p>
                <a:r>
                  <a:rPr lang="en-US" sz="2400" dirty="0"/>
                  <a:t>             (</a:t>
                </a:r>
                <a:r>
                  <a:rPr lang="en-US" sz="2400" dirty="0" err="1"/>
                  <a:t>i+j</a:t>
                </a:r>
                <a:r>
                  <a:rPr lang="en-US" sz="2400" dirty="0"/>
                  <a:t>)(i-j) % M = 0</a:t>
                </a:r>
              </a:p>
              <a:p>
                <a:r>
                  <a:rPr lang="en-US" sz="2400" dirty="0"/>
                  <a:t>If a*b % p = 0, and p is prime, then either </a:t>
                </a:r>
                <a:r>
                  <a:rPr lang="en-US" sz="2400" dirty="0" err="1"/>
                  <a:t>a%p</a:t>
                </a:r>
                <a:r>
                  <a:rPr lang="en-US" sz="2400" dirty="0"/>
                  <a:t> or </a:t>
                </a:r>
                <a:r>
                  <a:rPr lang="en-US" sz="2400" dirty="0" err="1"/>
                  <a:t>b%p</a:t>
                </a:r>
                <a:r>
                  <a:rPr lang="en-US" sz="2400" dirty="0"/>
                  <a:t>  = 0.</a:t>
                </a:r>
              </a:p>
              <a:p>
                <a:r>
                  <a:rPr lang="en-US" sz="2400" dirty="0"/>
                  <a:t>Since i</a:t>
                </a:r>
                <a:r>
                  <a:rPr lang="en-US" sz="2400" b="0" dirty="0"/>
                  <a:t> ≠ </a:t>
                </a:r>
                <a:r>
                  <a:rPr lang="en-US" sz="2400" dirty="0"/>
                  <a:t>j, then i-j cannot be zero and since both are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dirty="0"/>
                  <a:t>, the difference cannot be large enough to divide by M.</a:t>
                </a:r>
              </a:p>
              <a:p>
                <a:r>
                  <a:rPr lang="en-US" sz="2400" dirty="0"/>
                  <a:t>Likewise </a:t>
                </a:r>
                <a:r>
                  <a:rPr lang="en-US" sz="2400" dirty="0" err="1"/>
                  <a:t>i+j</a:t>
                </a:r>
                <a:r>
                  <a:rPr lang="en-US" sz="2400" dirty="0"/>
                  <a:t> cannot be large enough to divide by M.</a:t>
                </a:r>
              </a:p>
              <a:p>
                <a:r>
                  <a:rPr lang="en-US" sz="2400" dirty="0"/>
                  <a:t>Therefore, there are no such i, j and the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  <a:blipFill rotWithShape="1">
                <a:blip r:embed="rId2"/>
                <a:stretch>
                  <a:fillRect l="-945" t="-810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6" y="685800"/>
            <a:ext cx="765565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an array of items.</a:t>
            </a:r>
          </a:p>
          <a:p>
            <a:pPr eaLnBrk="1" hangingPunct="1"/>
            <a:r>
              <a:rPr lang="en-US"/>
              <a:t>We could directly access any item by its index if we knew which index to use.</a:t>
            </a:r>
          </a:p>
          <a:p>
            <a:pPr eaLnBrk="1" hangingPunct="1"/>
            <a:r>
              <a:rPr lang="en-US"/>
              <a:t>Hashing works by converting the key of the item we wish to find into an index.</a:t>
            </a:r>
          </a:p>
          <a:p>
            <a:pPr eaLnBrk="1" hangingPunct="1"/>
            <a:r>
              <a:rPr lang="en-US"/>
              <a:t>The conversion routine is called a hash function.</a:t>
            </a:r>
          </a:p>
          <a:p>
            <a:pPr eaLnBrk="1" hangingPunct="1"/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737555-50F4-4706-8A02-C32090B7B86E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107AE-1604-424F-901F-9E19D64231F1}" type="slidenum">
              <a:rPr lang="en-US" sz="1400" smtClean="0"/>
              <a:pPr eaLnBrk="1" hangingPunct="1"/>
              <a:t>30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Hashing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If a collision occurs, a second hash function is applied to x and then multiplied by i.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Here a popular choice is f(i) = i*hash</a:t>
            </a:r>
            <a:r>
              <a:rPr lang="en-US" baseline="-25000"/>
              <a:t>2</a:t>
            </a:r>
            <a:r>
              <a:rPr lang="en-US"/>
              <a:t>(x).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hash</a:t>
            </a:r>
            <a:r>
              <a:rPr lang="en-US" baseline="-25000"/>
              <a:t>2</a:t>
            </a:r>
            <a:r>
              <a:rPr lang="en-US"/>
              <a:t>(x) could be R – (x mod R) where R is a prime smaller than the table size.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Double hashing can perform hashing well but is more complicated and likely to be slower than quadratic probing.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0ABB38-1715-4107-8D98-16B7CA76D7B8}" type="slidenum">
              <a:rPr lang="en-US" sz="1400" smtClean="0"/>
              <a:pPr eaLnBrk="1" hangingPunct="1"/>
              <a:t>31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Rehashing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 a hash table becomes full, insertions will take longer and longer.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solution is to build another table twice as large and use a new hash function to move everything from the original table to the new table.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Could rehash at some load factor, or perhaps when an insert fails.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it possible to get worst-case O(1) access time rather than only average-case?</a:t>
            </a:r>
          </a:p>
          <a:p>
            <a:r>
              <a:rPr lang="en-US" sz="2400" dirty="0"/>
              <a:t>Consider separate chaining, the more lists there are, the shorter the lists will be.</a:t>
            </a:r>
          </a:p>
          <a:p>
            <a:r>
              <a:rPr lang="en-US" sz="2400" dirty="0"/>
              <a:t>Suppose N is known and the table is large enough so that the probability of a collision is ½.</a:t>
            </a:r>
          </a:p>
          <a:p>
            <a:r>
              <a:rPr lang="en-US" sz="2400" dirty="0"/>
              <a:t>The items could be hashed into the table and if a collision occurs, the table could be cleared, another hash function independent of the first chosen and the hashing repeated.</a:t>
            </a:r>
          </a:p>
          <a:p>
            <a:r>
              <a:rPr lang="en-US" sz="2400" dirty="0"/>
              <a:t>Since the collision probability is ½, this would only take 2 attempts on average.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</p:spPr>
            <p:txBody>
              <a:bodyPr/>
              <a:lstStyle/>
              <a:p>
                <a:r>
                  <a:rPr lang="en-US" sz="2800" dirty="0"/>
                  <a:t>Suppose M=N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Let </a:t>
                </a:r>
                <a:r>
                  <a:rPr lang="en-US" sz="2800" dirty="0" err="1"/>
                  <a:t>Cij</a:t>
                </a:r>
                <a:r>
                  <a:rPr lang="en-US" sz="2800" dirty="0"/>
                  <a:t> be the expected number of collisions between any two items i, j.</a:t>
                </a:r>
              </a:p>
              <a:p>
                <a:r>
                  <a:rPr lang="en-US" sz="2800" dirty="0"/>
                  <a:t>Since the probability that two particular items collide is 1/M, </a:t>
                </a:r>
                <a:r>
                  <a:rPr lang="en-US" sz="2800" dirty="0" err="1"/>
                  <a:t>Cij</a:t>
                </a:r>
                <a:r>
                  <a:rPr lang="en-US" sz="2800" dirty="0"/>
                  <a:t> = 1/M.</a:t>
                </a:r>
              </a:p>
              <a:p>
                <a:r>
                  <a:rPr lang="en-US" sz="2800" dirty="0"/>
                  <a:t>The total expected collisions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𝐶𝑖𝑗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There are N(N-1)/2 pairs of items, so the sum becomes N(N-1)/2M = N(N-1)/2N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&lt; ½</a:t>
                </a:r>
              </a:p>
              <a:p>
                <a:r>
                  <a:rPr lang="en-US" sz="2800" dirty="0"/>
                  <a:t>Since the expected number is &lt; ½, then the probability of a collision is &lt; ½.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  <a:blipFill rotWithShape="1">
                <a:blip r:embed="rId2"/>
                <a:stretch>
                  <a:fillRect l="-1412" t="-1269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N</a:t>
            </a:r>
            <a:r>
              <a:rPr lang="en-US" baseline="30000" dirty="0"/>
              <a:t>2</a:t>
            </a:r>
            <a:r>
              <a:rPr lang="en-US" dirty="0"/>
              <a:t> is a large table size.</a:t>
            </a:r>
          </a:p>
          <a:p>
            <a:r>
              <a:rPr lang="en-US" dirty="0"/>
              <a:t>Suppose however that the table size is N, but collisions are resolved in a second hash table dedicated to that particular cell.</a:t>
            </a:r>
          </a:p>
          <a:p>
            <a:r>
              <a:rPr lang="en-US" dirty="0"/>
              <a:t>Since the collisions are expected to be small, this second hash table can be quadratic in the number of items colliding in the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013"/>
            <a:ext cx="58864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6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secondary table can be constructed several times until it is collision free.</a:t>
            </a:r>
          </a:p>
          <a:p>
            <a:r>
              <a:rPr lang="en-US" dirty="0"/>
              <a:t>This scheme is known as Perfect Hashing.</a:t>
            </a:r>
          </a:p>
          <a:p>
            <a:r>
              <a:rPr lang="en-US" dirty="0"/>
              <a:t>With the proper choice of hash functions, the space used by the secondary tables can be made linear, implying O(1) worst case access time in linear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800" dirty="0"/>
              <a:t>Cuckoo hashing uses two hash tables.</a:t>
            </a:r>
          </a:p>
          <a:p>
            <a:r>
              <a:rPr lang="en-US" sz="2800" dirty="0"/>
              <a:t>Each item can be in one or the other, thus resulting in constant worst-case access time.</a:t>
            </a:r>
          </a:p>
          <a:p>
            <a:r>
              <a:rPr lang="en-US" sz="2800" dirty="0"/>
              <a:t>An item is placed into the first table, and if it is occupied, that item is bumped out and put into the other table.</a:t>
            </a:r>
          </a:p>
          <a:p>
            <a:r>
              <a:rPr lang="en-US" sz="2800" dirty="0"/>
              <a:t>This can cascade until an empty cell is found.</a:t>
            </a:r>
          </a:p>
          <a:p>
            <a:r>
              <a:rPr lang="en-US" sz="2800" dirty="0"/>
              <a:t>The likelihood of a cycle can be made very small by keeping the load &lt; 0.5.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14325"/>
            <a:ext cx="52673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82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32" y="168166"/>
            <a:ext cx="521017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8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9CBD80-0C72-41A8-9211-3A621889EFF6}" type="slidenum">
              <a:rPr lang="en-US" sz="1400" smtClean="0"/>
              <a:pPr eaLnBrk="1" hangingPunct="1"/>
              <a:t>4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Each key is mapped into some number in the range of the table (0 to array size – 1).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mapping is the job of the hash function.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hashing function should be a simple algorithm that distributes the keys evenly among the cells.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8" y="273268"/>
            <a:ext cx="51530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16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04800"/>
            <a:ext cx="5172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3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Hopscotch Hashing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improvement on Linear Probing.</a:t>
            </a:r>
          </a:p>
          <a:p>
            <a:r>
              <a:rPr lang="en-US"/>
              <a:t>Guarantees an inserted item is no farther than a fixed distance from the hash location.</a:t>
            </a:r>
          </a:p>
          <a:p>
            <a:r>
              <a:rPr lang="en-US"/>
              <a:t>Frees a spot close to its hash location by sliding other entries down while maintaining their distance from their hash locations.</a:t>
            </a:r>
          </a:p>
          <a:p>
            <a:r>
              <a:rPr lang="en-US"/>
              <a:t>If unsuccessful, rehash.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33693B-38C9-4A87-BE71-C6A7038888DA}" type="slidenum">
              <a:rPr lang="en-US" sz="1400" smtClean="0"/>
              <a:pPr eaLnBrk="1" hangingPunct="1"/>
              <a:t>42</a:t>
            </a:fld>
            <a:endParaRPr 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Hopscotch Hashing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entries are within a constant distance of the hash location, finds can be done in constant worst-case time.</a:t>
            </a:r>
          </a:p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4C6946-29DE-4A56-BB03-BD38C75402FD}" type="slidenum">
              <a:rPr lang="en-US" sz="1400" smtClean="0"/>
              <a:pPr eaLnBrk="1" hangingPunct="1"/>
              <a:t>43</a:t>
            </a:fld>
            <a:endParaRPr 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912813"/>
            <a:ext cx="64579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FA41CF-8F1F-4798-97F4-124D8FBA5032}" type="slidenum">
              <a:rPr lang="en-US" sz="1400" smtClean="0"/>
              <a:pPr eaLnBrk="1" hangingPunct="1"/>
              <a:t>45</a:t>
            </a:fld>
            <a:endParaRPr lang="en-US" sz="140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836613"/>
            <a:ext cx="6743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883903-6D91-4E4F-9CEF-8D3C5361E0F5}" type="slidenum">
              <a:rPr lang="en-US" sz="1400" smtClean="0"/>
              <a:pPr eaLnBrk="1" hangingPunct="1"/>
              <a:t>46</a:t>
            </a:fld>
            <a:endParaRPr lang="en-US" sz="140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63588"/>
            <a:ext cx="5734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32D32-41EF-453B-A006-0140A5374D3D}" type="slidenum">
              <a:rPr lang="en-US" sz="1400" smtClean="0"/>
              <a:pPr eaLnBrk="1" hangingPunct="1"/>
              <a:t>47</a:t>
            </a:fld>
            <a:endParaRPr lang="en-US" sz="140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2710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E0D49-2E3F-488A-8146-4CDA4C61FFAB}" type="slidenum">
              <a:rPr lang="en-US" sz="1400" smtClean="0"/>
              <a:pPr eaLnBrk="1" hangingPunct="1"/>
              <a:t>48</a:t>
            </a:fld>
            <a:endParaRPr lang="en-US" sz="140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920750"/>
            <a:ext cx="64579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377C01-8B3D-4F97-9753-7132CDCBDDFC}" type="slidenum">
              <a:rPr lang="en-US" sz="1400" smtClean="0"/>
              <a:pPr eaLnBrk="1" hangingPunct="1"/>
              <a:t>49</a:t>
            </a:fld>
            <a:endParaRPr lang="en-US" sz="140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743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29CE0F-6A93-437B-955C-3B2AB5D63FC2}" type="slidenum">
              <a:rPr lang="en-US" sz="1400" smtClean="0"/>
              <a:pPr eaLnBrk="1" hangingPunct="1"/>
              <a:t>5</a:t>
            </a:fld>
            <a:endParaRPr lang="en-US" sz="140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334000" y="556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33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3340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53340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3340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334000" y="2362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533400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334000" y="129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15038" y="1336675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19800" y="243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0" y="4038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96000" y="5105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692650" y="83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6926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6926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69265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69265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926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6167" name="Text Box 27"/>
          <p:cNvSpPr txBox="1">
            <a:spLocks noChangeArrowheads="1"/>
          </p:cNvSpPr>
          <p:nvPr/>
        </p:nvSpPr>
        <p:spPr bwMode="auto">
          <a:xfrm>
            <a:off x="46926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6168" name="Text Box 28"/>
          <p:cNvSpPr txBox="1">
            <a:spLocks noChangeArrowheads="1"/>
          </p:cNvSpPr>
          <p:nvPr/>
        </p:nvSpPr>
        <p:spPr bwMode="auto">
          <a:xfrm>
            <a:off x="469265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7</a:t>
            </a:r>
          </a:p>
        </p:txBody>
      </p:sp>
      <p:sp>
        <p:nvSpPr>
          <p:cNvPr id="6169" name="Text Box 29"/>
          <p:cNvSpPr txBox="1">
            <a:spLocks noChangeArrowheads="1"/>
          </p:cNvSpPr>
          <p:nvPr/>
        </p:nvSpPr>
        <p:spPr bwMode="auto">
          <a:xfrm>
            <a:off x="46926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6170" name="Text Box 30"/>
          <p:cNvSpPr txBox="1">
            <a:spLocks noChangeArrowheads="1"/>
          </p:cNvSpPr>
          <p:nvPr/>
        </p:nvSpPr>
        <p:spPr bwMode="auto">
          <a:xfrm>
            <a:off x="46926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6171" name="Text Box 35"/>
          <p:cNvSpPr txBox="1">
            <a:spLocks noChangeArrowheads="1"/>
          </p:cNvSpPr>
          <p:nvPr/>
        </p:nvSpPr>
        <p:spPr bwMode="auto">
          <a:xfrm>
            <a:off x="228600" y="2438400"/>
            <a:ext cx="717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 </a:t>
            </a:r>
          </a:p>
          <a:p>
            <a:pPr eaLnBrk="1" hangingPunct="1"/>
            <a:r>
              <a:rPr lang="en-US"/>
              <a:t>Sue </a:t>
            </a:r>
          </a:p>
          <a:p>
            <a:pPr eaLnBrk="1" hangingPunct="1"/>
            <a:r>
              <a:rPr lang="en-US"/>
              <a:t>Tim</a:t>
            </a:r>
          </a:p>
          <a:p>
            <a:pPr eaLnBrk="1" hangingPunct="1"/>
            <a:r>
              <a:rPr lang="en-US"/>
              <a:t>Bob</a:t>
            </a:r>
          </a:p>
        </p:txBody>
      </p:sp>
      <p:sp>
        <p:nvSpPr>
          <p:cNvPr id="6172" name="Line 36"/>
          <p:cNvSpPr>
            <a:spLocks noChangeShapeType="1"/>
          </p:cNvSpPr>
          <p:nvPr/>
        </p:nvSpPr>
        <p:spPr bwMode="auto">
          <a:xfrm>
            <a:off x="1066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7"/>
          <p:cNvSpPr txBox="1">
            <a:spLocks noChangeArrowheads="1"/>
          </p:cNvSpPr>
          <p:nvPr/>
        </p:nvSpPr>
        <p:spPr bwMode="auto">
          <a:xfrm>
            <a:off x="1752600" y="3013075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6174" name="Line 38"/>
          <p:cNvSpPr>
            <a:spLocks noChangeShapeType="1"/>
          </p:cNvSpPr>
          <p:nvPr/>
        </p:nvSpPr>
        <p:spPr bwMode="auto">
          <a:xfrm>
            <a:off x="3733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Text Box 39"/>
          <p:cNvSpPr txBox="1">
            <a:spLocks noChangeArrowheads="1"/>
          </p:cNvSpPr>
          <p:nvPr/>
        </p:nvSpPr>
        <p:spPr bwMode="auto">
          <a:xfrm>
            <a:off x="288925" y="4918075"/>
            <a:ext cx="432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the hash function has </a:t>
            </a:r>
          </a:p>
          <a:p>
            <a:pPr eaLnBrk="1" hangingPunct="1"/>
            <a:r>
              <a:rPr lang="en-US"/>
              <a:t>mapped Tim to index 1, Bob to 3,</a:t>
            </a:r>
          </a:p>
          <a:p>
            <a:pPr eaLnBrk="1" hangingPunct="1"/>
            <a:r>
              <a:rPr lang="en-US"/>
              <a:t>Joe to 6, and Sue to 8.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1F2F7F-8FDC-4704-B18B-11332D554148}" type="slidenum">
              <a:rPr lang="en-US" sz="1400" smtClean="0"/>
              <a:pPr eaLnBrk="1" hangingPunct="1"/>
              <a:t>50</a:t>
            </a:fld>
            <a:endParaRPr lang="en-US" sz="140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927100"/>
            <a:ext cx="62103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28EE69-A7F6-41F3-BDA2-10AF468AF4C9}" type="slidenum">
              <a:rPr lang="en-US" sz="1400" smtClean="0"/>
              <a:pPr eaLnBrk="1" hangingPunct="1"/>
              <a:t>51</a:t>
            </a:fld>
            <a:endParaRPr lang="en-US" sz="140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31863"/>
            <a:ext cx="609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F4C05C-9C02-4F72-AE95-C59B9BF86468}" type="slidenum">
              <a:rPr lang="en-US" sz="1400" smtClean="0"/>
              <a:pPr eaLnBrk="1" hangingPunct="1"/>
              <a:t>52</a:t>
            </a:fld>
            <a:endParaRPr lang="en-US" sz="140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933450"/>
            <a:ext cx="64674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C26643-61F5-48FD-BE95-DB1E0449DA1C}" type="slidenum">
              <a:rPr lang="en-US" sz="1400" smtClean="0"/>
              <a:pPr eaLnBrk="1" hangingPunct="1"/>
              <a:t>53</a:t>
            </a:fld>
            <a:endParaRPr lang="en-US" sz="140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36625"/>
            <a:ext cx="53149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09D4A7-4AB0-46A3-A4B4-0BCC31B5F05D}" type="slidenum">
              <a:rPr lang="en-US" sz="1400" smtClean="0"/>
              <a:pPr eaLnBrk="1" hangingPunct="1"/>
              <a:t>54</a:t>
            </a:fld>
            <a:endParaRPr lang="en-US" sz="140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257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</p:spPr>
            <p:txBody>
              <a:bodyPr/>
              <a:lstStyle/>
              <a:p>
                <a:r>
                  <a:rPr lang="en-US" sz="2800" dirty="0"/>
                  <a:t>It is possible to define a family of hash functions so that a hash function can be randomly chosen.</a:t>
                </a:r>
              </a:p>
              <a:p>
                <a:r>
                  <a:rPr lang="en-US" sz="2800" dirty="0"/>
                  <a:t>A family of hash functions is universal if for any x ≠ y, the number of hash functions h in H such that h(x) = h(y)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800" dirty="0"/>
                  <a:t> / M.</a:t>
                </a:r>
              </a:p>
              <a:p>
                <a:r>
                  <a:rPr lang="en-US" sz="2800" dirty="0"/>
                  <a:t>This implies if a hash function is chosen from the family randomly, the probability of a collision is 1/M.</a:t>
                </a:r>
              </a:p>
              <a:p>
                <a:r>
                  <a:rPr lang="en-US" sz="2800" dirty="0"/>
                  <a:t>Makes it difficult for a given set of keys to cause worst-case performance.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  <a:blipFill rotWithShape="1">
                <a:blip r:embed="rId2"/>
                <a:stretch>
                  <a:fillRect l="-1412" t="-1333" r="-2196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5F6081-CD49-424B-97CD-A138FBF2F97A}" type="slidenum">
              <a:rPr lang="en-US" sz="1400" smtClean="0"/>
              <a:pPr eaLnBrk="1" hangingPunct="1"/>
              <a:t>56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Extendible Hashing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Another way to deal with a growing hash table is extendible hashing.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idea is similar to a B-tree with a height that is always 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root level is called a directory whose entries point to the leaves.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the table grows, a leaf in the directory may be split to provide for this growth.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may be done without affecting the other leaves.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Extendible Hashing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demonstrated here using 6-bit integers as data, with leaves holding 4 records (M=4).</a:t>
            </a:r>
          </a:p>
          <a:p>
            <a:r>
              <a:rPr lang="en-US" dirty="0"/>
              <a:t>D will represent the number of bits used by the directory.  Thus it has 2</a:t>
            </a:r>
            <a:r>
              <a:rPr lang="en-US" baseline="30000" dirty="0"/>
              <a:t>D </a:t>
            </a:r>
            <a:r>
              <a:rPr lang="en-US" dirty="0"/>
              <a:t>entries.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r>
              <a:rPr lang="en-US" dirty="0"/>
              <a:t>represents the number of leading bits the entries in a leaf have in common.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7F2F3-AE34-4C6A-A5CD-973C117955A1}" type="slidenum">
              <a:rPr lang="en-US" sz="1400" smtClean="0"/>
              <a:pPr eaLnBrk="1" hangingPunct="1"/>
              <a:t>57</a:t>
            </a:fld>
            <a:endParaRPr 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DC227-F1CC-410A-AEE6-844996F78128}" type="slidenum">
              <a:rPr lang="en-US" sz="1400" smtClean="0"/>
              <a:pPr eaLnBrk="1" hangingPunct="1"/>
              <a:t>58</a:t>
            </a:fld>
            <a:endParaRPr lang="en-US" sz="14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2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100100, causes directory split and leaf split: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209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1051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89585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912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8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9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30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31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32"/>
          <p:cNvSpPr>
            <a:spLocks noChangeShapeType="1"/>
          </p:cNvSpPr>
          <p:nvPr/>
        </p:nvSpPr>
        <p:spPr bwMode="auto">
          <a:xfrm>
            <a:off x="2286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33"/>
          <p:cNvSpPr>
            <a:spLocks noChangeShapeType="1"/>
          </p:cNvSpPr>
          <p:nvPr/>
        </p:nvSpPr>
        <p:spPr bwMode="auto">
          <a:xfrm flipH="1">
            <a:off x="2743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Rectangle 34"/>
          <p:cNvSpPr>
            <a:spLocks noChangeArrowheads="1"/>
          </p:cNvSpPr>
          <p:nvPr/>
        </p:nvSpPr>
        <p:spPr bwMode="auto">
          <a:xfrm>
            <a:off x="40005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11" name="Line 35"/>
          <p:cNvSpPr>
            <a:spLocks noChangeShapeType="1"/>
          </p:cNvSpPr>
          <p:nvPr/>
        </p:nvSpPr>
        <p:spPr bwMode="auto">
          <a:xfrm>
            <a:off x="3505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6"/>
          <p:cNvSpPr>
            <a:spLocks noChangeShapeType="1"/>
          </p:cNvSpPr>
          <p:nvPr/>
        </p:nvSpPr>
        <p:spPr bwMode="auto">
          <a:xfrm flipH="1">
            <a:off x="3657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8"/>
          <p:cNvSpPr>
            <a:spLocks noChangeShapeType="1"/>
          </p:cNvSpPr>
          <p:nvPr/>
        </p:nvSpPr>
        <p:spPr bwMode="auto">
          <a:xfrm>
            <a:off x="5105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9"/>
          <p:cNvSpPr>
            <a:spLocks noChangeShapeType="1"/>
          </p:cNvSpPr>
          <p:nvPr/>
        </p:nvSpPr>
        <p:spPr bwMode="auto">
          <a:xfrm>
            <a:off x="5638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40"/>
          <p:cNvSpPr>
            <a:spLocks noChangeShapeType="1"/>
          </p:cNvSpPr>
          <p:nvPr/>
        </p:nvSpPr>
        <p:spPr bwMode="auto">
          <a:xfrm flipH="1">
            <a:off x="61722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2C6BAF-E626-4888-81AD-FCC533746F67}" type="slidenum">
              <a:rPr lang="en-US" sz="1400" smtClean="0"/>
              <a:pPr eaLnBrk="1" hangingPunct="1"/>
              <a:t>59</a:t>
            </a:fld>
            <a:endParaRPr lang="en-US" sz="1400"/>
          </a:p>
        </p:txBody>
      </p:sp>
      <p:sp>
        <p:nvSpPr>
          <p:cNvPr id="47107" name="Text Box 14"/>
          <p:cNvSpPr txBox="1">
            <a:spLocks noChangeArrowheads="1"/>
          </p:cNvSpPr>
          <p:nvPr/>
        </p:nvSpPr>
        <p:spPr bwMode="auto">
          <a:xfrm>
            <a:off x="457200" y="3048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000000, causes leaf split:</a:t>
            </a:r>
          </a:p>
        </p:txBody>
      </p:sp>
      <p:sp>
        <p:nvSpPr>
          <p:cNvPr id="47108" name="Rectangle 15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09" name="Rectangle 16"/>
          <p:cNvSpPr>
            <a:spLocks noChangeArrowheads="1"/>
          </p:cNvSpPr>
          <p:nvPr/>
        </p:nvSpPr>
        <p:spPr bwMode="auto">
          <a:xfrm>
            <a:off x="26670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  <a:p>
            <a:pPr algn="ctr"/>
            <a:endParaRPr lang="en-US" sz="1600"/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35623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53530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12" name="Rectangle 19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3" name="Line 20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1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22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5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6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7"/>
          <p:cNvSpPr>
            <a:spLocks noChangeShapeType="1"/>
          </p:cNvSpPr>
          <p:nvPr/>
        </p:nvSpPr>
        <p:spPr bwMode="auto">
          <a:xfrm flipH="1">
            <a:off x="22098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 flipH="1">
            <a:off x="28956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Rectangle 29"/>
          <p:cNvSpPr>
            <a:spLocks noChangeArrowheads="1"/>
          </p:cNvSpPr>
          <p:nvPr/>
        </p:nvSpPr>
        <p:spPr bwMode="auto">
          <a:xfrm>
            <a:off x="44577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23" name="Line 30"/>
          <p:cNvSpPr>
            <a:spLocks noChangeShapeType="1"/>
          </p:cNvSpPr>
          <p:nvPr/>
        </p:nvSpPr>
        <p:spPr bwMode="auto">
          <a:xfrm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31"/>
          <p:cNvSpPr>
            <a:spLocks noChangeShapeType="1"/>
          </p:cNvSpPr>
          <p:nvPr/>
        </p:nvSpPr>
        <p:spPr bwMode="auto">
          <a:xfrm flipH="1">
            <a:off x="38862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32"/>
          <p:cNvSpPr>
            <a:spLocks noChangeShapeType="1"/>
          </p:cNvSpPr>
          <p:nvPr/>
        </p:nvSpPr>
        <p:spPr bwMode="auto">
          <a:xfrm>
            <a:off x="4495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3"/>
          <p:cNvSpPr>
            <a:spLocks noChangeShapeType="1"/>
          </p:cNvSpPr>
          <p:nvPr/>
        </p:nvSpPr>
        <p:spPr bwMode="auto">
          <a:xfrm>
            <a:off x="5105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34"/>
          <p:cNvSpPr>
            <a:spLocks noChangeShapeType="1"/>
          </p:cNvSpPr>
          <p:nvPr/>
        </p:nvSpPr>
        <p:spPr bwMode="auto">
          <a:xfrm>
            <a:off x="5638800" y="4267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35"/>
          <p:cNvSpPr>
            <a:spLocks noChangeShapeType="1"/>
          </p:cNvSpPr>
          <p:nvPr/>
        </p:nvSpPr>
        <p:spPr bwMode="auto">
          <a:xfrm>
            <a:off x="6248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Rectangle 36"/>
          <p:cNvSpPr>
            <a:spLocks noChangeArrowheads="1"/>
          </p:cNvSpPr>
          <p:nvPr/>
        </p:nvSpPr>
        <p:spPr bwMode="auto">
          <a:xfrm>
            <a:off x="2133600" y="381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30" name="Rectangle 37"/>
          <p:cNvSpPr>
            <a:spLocks noChangeArrowheads="1"/>
          </p:cNvSpPr>
          <p:nvPr/>
        </p:nvSpPr>
        <p:spPr bwMode="auto">
          <a:xfrm>
            <a:off x="2209800" y="1371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7131" name="Rectangle 38"/>
          <p:cNvSpPr>
            <a:spLocks noChangeArrowheads="1"/>
          </p:cNvSpPr>
          <p:nvPr/>
        </p:nvSpPr>
        <p:spPr bwMode="auto">
          <a:xfrm>
            <a:off x="31051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2" name="Rectangle 39"/>
          <p:cNvSpPr>
            <a:spLocks noChangeArrowheads="1"/>
          </p:cNvSpPr>
          <p:nvPr/>
        </p:nvSpPr>
        <p:spPr bwMode="auto">
          <a:xfrm>
            <a:off x="48958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33" name="Rectangle 40"/>
          <p:cNvSpPr>
            <a:spLocks noChangeArrowheads="1"/>
          </p:cNvSpPr>
          <p:nvPr/>
        </p:nvSpPr>
        <p:spPr bwMode="auto">
          <a:xfrm>
            <a:off x="57912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4" name="Line 41"/>
          <p:cNvSpPr>
            <a:spLocks noChangeShapeType="1"/>
          </p:cNvSpPr>
          <p:nvPr/>
        </p:nvSpPr>
        <p:spPr bwMode="auto">
          <a:xfrm>
            <a:off x="42672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2"/>
          <p:cNvSpPr>
            <a:spLocks noChangeShapeType="1"/>
          </p:cNvSpPr>
          <p:nvPr/>
        </p:nvSpPr>
        <p:spPr bwMode="auto">
          <a:xfrm>
            <a:off x="48006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3"/>
          <p:cNvSpPr>
            <a:spLocks noChangeShapeType="1"/>
          </p:cNvSpPr>
          <p:nvPr/>
        </p:nvSpPr>
        <p:spPr bwMode="auto">
          <a:xfrm>
            <a:off x="5334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4"/>
          <p:cNvSpPr>
            <a:spLocks noChangeShapeType="1"/>
          </p:cNvSpPr>
          <p:nvPr/>
        </p:nvSpPr>
        <p:spPr bwMode="auto">
          <a:xfrm>
            <a:off x="2667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5"/>
          <p:cNvSpPr>
            <a:spLocks noChangeShapeType="1"/>
          </p:cNvSpPr>
          <p:nvPr/>
        </p:nvSpPr>
        <p:spPr bwMode="auto">
          <a:xfrm>
            <a:off x="3200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46"/>
          <p:cNvSpPr>
            <a:spLocks noChangeShapeType="1"/>
          </p:cNvSpPr>
          <p:nvPr/>
        </p:nvSpPr>
        <p:spPr bwMode="auto">
          <a:xfrm>
            <a:off x="37338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7"/>
          <p:cNvSpPr>
            <a:spLocks noChangeShapeType="1"/>
          </p:cNvSpPr>
          <p:nvPr/>
        </p:nvSpPr>
        <p:spPr bwMode="auto">
          <a:xfrm>
            <a:off x="5867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8"/>
          <p:cNvSpPr>
            <a:spLocks noChangeShapeType="1"/>
          </p:cNvSpPr>
          <p:nvPr/>
        </p:nvSpPr>
        <p:spPr bwMode="auto">
          <a:xfrm>
            <a:off x="22860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9"/>
          <p:cNvSpPr>
            <a:spLocks noChangeShapeType="1"/>
          </p:cNvSpPr>
          <p:nvPr/>
        </p:nvSpPr>
        <p:spPr bwMode="auto">
          <a:xfrm flipH="1">
            <a:off x="27432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Rectangle 50"/>
          <p:cNvSpPr>
            <a:spLocks noChangeArrowheads="1"/>
          </p:cNvSpPr>
          <p:nvPr/>
        </p:nvSpPr>
        <p:spPr bwMode="auto">
          <a:xfrm>
            <a:off x="40005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44" name="Line 51"/>
          <p:cNvSpPr>
            <a:spLocks noChangeShapeType="1"/>
          </p:cNvSpPr>
          <p:nvPr/>
        </p:nvSpPr>
        <p:spPr bwMode="auto">
          <a:xfrm>
            <a:off x="35052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52"/>
          <p:cNvSpPr>
            <a:spLocks noChangeShapeType="1"/>
          </p:cNvSpPr>
          <p:nvPr/>
        </p:nvSpPr>
        <p:spPr bwMode="auto">
          <a:xfrm flipH="1">
            <a:off x="36576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53"/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54"/>
          <p:cNvSpPr>
            <a:spLocks noChangeShapeType="1"/>
          </p:cNvSpPr>
          <p:nvPr/>
        </p:nvSpPr>
        <p:spPr bwMode="auto">
          <a:xfrm>
            <a:off x="5105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55"/>
          <p:cNvSpPr>
            <a:spLocks noChangeShapeType="1"/>
          </p:cNvSpPr>
          <p:nvPr/>
        </p:nvSpPr>
        <p:spPr bwMode="auto">
          <a:xfrm>
            <a:off x="56388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6"/>
          <p:cNvSpPr>
            <a:spLocks noChangeShapeType="1"/>
          </p:cNvSpPr>
          <p:nvPr/>
        </p:nvSpPr>
        <p:spPr bwMode="auto">
          <a:xfrm flipH="1">
            <a:off x="6172200" y="83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Rectangle 57"/>
          <p:cNvSpPr>
            <a:spLocks noChangeArrowheads="1"/>
          </p:cNvSpPr>
          <p:nvPr/>
        </p:nvSpPr>
        <p:spPr bwMode="auto">
          <a:xfrm>
            <a:off x="17526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000000</a:t>
            </a:r>
          </a:p>
          <a:p>
            <a:pPr algn="ctr"/>
            <a:r>
              <a:rPr lang="en-US" sz="1600"/>
              <a:t> 000100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does the hash function convert a key to an index?</a:t>
            </a:r>
          </a:p>
          <a:p>
            <a:pPr eaLnBrk="1" hangingPunct="1"/>
            <a:r>
              <a:rPr lang="en-US"/>
              <a:t>For integer keys, a simple function like “key mod tablesize” may work fine.</a:t>
            </a:r>
          </a:p>
          <a:p>
            <a:pPr eaLnBrk="1" hangingPunct="1"/>
            <a:r>
              <a:rPr lang="en-US"/>
              <a:t>However, it could be trouble if the keys all end in zero, and the table size is 10.</a:t>
            </a:r>
          </a:p>
          <a:p>
            <a:pPr eaLnBrk="1" hangingPunct="1"/>
            <a:r>
              <a:rPr lang="en-US"/>
              <a:t>It is best in such cases if the table size is a prime number.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BDA9EC-5589-4EB9-9FBA-A4BF7B9807DB}" type="slidenum">
              <a:rPr lang="en-US" sz="1400" smtClean="0"/>
              <a:pPr eaLnBrk="1" hangingPunct="1"/>
              <a:t>6</a:t>
            </a:fld>
            <a:endParaRPr 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B621-3CF5-4DC2-80E4-947F486CE480}" type="slidenum">
              <a:rPr lang="en-US" sz="1400" smtClean="0"/>
              <a:pPr eaLnBrk="1" hangingPunct="1"/>
              <a:t>60</a:t>
            </a:fld>
            <a:endParaRPr lang="en-US" sz="14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111010, 111011, 111100 requires two splits: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04800" y="3810000"/>
            <a:ext cx="822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0000 0001 0010 0011 0100 0101 0110 0111 1000 1001 1010 1011 1100 1101 1110 1111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066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0480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70866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r>
              <a:rPr lang="en-US" sz="1600"/>
              <a:t>111010</a:t>
            </a:r>
          </a:p>
          <a:p>
            <a:pPr algn="ctr"/>
            <a:r>
              <a:rPr lang="en-US" sz="1600"/>
              <a:t>111011</a:t>
            </a: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23733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>
            <a:off x="33956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4419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>
            <a:off x="838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>
            <a:off x="13493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>
            <a:off x="18621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59547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>
            <a:off x="685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33"/>
          <p:cNvSpPr>
            <a:spLocks noChangeShapeType="1"/>
          </p:cNvSpPr>
          <p:nvPr/>
        </p:nvSpPr>
        <p:spPr bwMode="auto">
          <a:xfrm flipH="1">
            <a:off x="1752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38"/>
          <p:cNvSpPr>
            <a:spLocks noChangeShapeType="1"/>
          </p:cNvSpPr>
          <p:nvPr/>
        </p:nvSpPr>
        <p:spPr bwMode="auto">
          <a:xfrm flipH="1">
            <a:off x="7543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21"/>
          <p:cNvSpPr>
            <a:spLocks noChangeShapeType="1"/>
          </p:cNvSpPr>
          <p:nvPr/>
        </p:nvSpPr>
        <p:spPr bwMode="auto">
          <a:xfrm>
            <a:off x="64658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22"/>
          <p:cNvSpPr>
            <a:spLocks noChangeShapeType="1"/>
          </p:cNvSpPr>
          <p:nvPr/>
        </p:nvSpPr>
        <p:spPr bwMode="auto">
          <a:xfrm>
            <a:off x="69770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>
            <a:off x="74898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28"/>
          <p:cNvSpPr>
            <a:spLocks noChangeShapeType="1"/>
          </p:cNvSpPr>
          <p:nvPr/>
        </p:nvSpPr>
        <p:spPr bwMode="auto">
          <a:xfrm>
            <a:off x="28844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29"/>
          <p:cNvSpPr>
            <a:spLocks noChangeShapeType="1"/>
          </p:cNvSpPr>
          <p:nvPr/>
        </p:nvSpPr>
        <p:spPr bwMode="auto">
          <a:xfrm>
            <a:off x="39084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30"/>
          <p:cNvSpPr>
            <a:spLocks noChangeShapeType="1"/>
          </p:cNvSpPr>
          <p:nvPr/>
        </p:nvSpPr>
        <p:spPr bwMode="auto">
          <a:xfrm>
            <a:off x="54435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31"/>
          <p:cNvSpPr>
            <a:spLocks noChangeShapeType="1"/>
          </p:cNvSpPr>
          <p:nvPr/>
        </p:nvSpPr>
        <p:spPr bwMode="auto">
          <a:xfrm>
            <a:off x="8001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23"/>
          <p:cNvSpPr>
            <a:spLocks noChangeShapeType="1"/>
          </p:cNvSpPr>
          <p:nvPr/>
        </p:nvSpPr>
        <p:spPr bwMode="auto">
          <a:xfrm>
            <a:off x="49307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Rectangle 20"/>
          <p:cNvSpPr>
            <a:spLocks noChangeArrowheads="1"/>
          </p:cNvSpPr>
          <p:nvPr/>
        </p:nvSpPr>
        <p:spPr bwMode="auto">
          <a:xfrm>
            <a:off x="7924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111100</a:t>
            </a:r>
          </a:p>
          <a:p>
            <a:pPr algn="ctr"/>
            <a:endParaRPr lang="en-US" sz="1600"/>
          </a:p>
        </p:txBody>
      </p:sp>
      <p:sp>
        <p:nvSpPr>
          <p:cNvPr id="48167" name="Line 40"/>
          <p:cNvSpPr>
            <a:spLocks noChangeShapeType="1"/>
          </p:cNvSpPr>
          <p:nvPr/>
        </p:nvSpPr>
        <p:spPr bwMode="auto">
          <a:xfrm flipH="1">
            <a:off x="66294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81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32"/>
          <p:cNvSpPr>
            <a:spLocks noChangeShapeType="1"/>
          </p:cNvSpPr>
          <p:nvPr/>
        </p:nvSpPr>
        <p:spPr bwMode="auto">
          <a:xfrm>
            <a:off x="10668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33"/>
          <p:cNvSpPr>
            <a:spLocks noChangeShapeType="1"/>
          </p:cNvSpPr>
          <p:nvPr/>
        </p:nvSpPr>
        <p:spPr bwMode="auto">
          <a:xfrm flipH="1">
            <a:off x="1524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32"/>
          <p:cNvSpPr>
            <a:spLocks noChangeShapeType="1"/>
          </p:cNvSpPr>
          <p:nvPr/>
        </p:nvSpPr>
        <p:spPr bwMode="auto">
          <a:xfrm>
            <a:off x="2667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33"/>
          <p:cNvSpPr>
            <a:spLocks noChangeShapeType="1"/>
          </p:cNvSpPr>
          <p:nvPr/>
        </p:nvSpPr>
        <p:spPr bwMode="auto">
          <a:xfrm flipH="1">
            <a:off x="3733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32"/>
          <p:cNvSpPr>
            <a:spLocks noChangeShapeType="1"/>
          </p:cNvSpPr>
          <p:nvPr/>
        </p:nvSpPr>
        <p:spPr bwMode="auto">
          <a:xfrm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33"/>
          <p:cNvSpPr>
            <a:spLocks noChangeShapeType="1"/>
          </p:cNvSpPr>
          <p:nvPr/>
        </p:nvSpPr>
        <p:spPr bwMode="auto">
          <a:xfrm flipH="1"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38"/>
          <p:cNvSpPr>
            <a:spLocks noChangeShapeType="1"/>
          </p:cNvSpPr>
          <p:nvPr/>
        </p:nvSpPr>
        <p:spPr bwMode="auto">
          <a:xfrm>
            <a:off x="830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Rectangle 6"/>
          <p:cNvSpPr>
            <a:spLocks noChangeArrowheads="1"/>
          </p:cNvSpPr>
          <p:nvPr/>
        </p:nvSpPr>
        <p:spPr bwMode="auto">
          <a:xfrm>
            <a:off x="5105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77" name="Rectangle 6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78" name="Line 32"/>
          <p:cNvSpPr>
            <a:spLocks noChangeShapeType="1"/>
          </p:cNvSpPr>
          <p:nvPr/>
        </p:nvSpPr>
        <p:spPr bwMode="auto">
          <a:xfrm>
            <a:off x="4724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33"/>
          <p:cNvSpPr>
            <a:spLocks noChangeShapeType="1"/>
          </p:cNvSpPr>
          <p:nvPr/>
        </p:nvSpPr>
        <p:spPr bwMode="auto">
          <a:xfrm flipH="1">
            <a:off x="57912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Line 32"/>
          <p:cNvSpPr>
            <a:spLocks noChangeShapeType="1"/>
          </p:cNvSpPr>
          <p:nvPr/>
        </p:nvSpPr>
        <p:spPr bwMode="auto">
          <a:xfrm>
            <a:off x="5105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33"/>
          <p:cNvSpPr>
            <a:spLocks noChangeShapeType="1"/>
          </p:cNvSpPr>
          <p:nvPr/>
        </p:nvSpPr>
        <p:spPr bwMode="auto">
          <a:xfrm flipH="1">
            <a:off x="55626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94D018-E26B-4965-AE41-BF45E2439DFC}" type="slidenum">
              <a:rPr lang="en-US" sz="1400" smtClean="0"/>
              <a:pPr eaLnBrk="1" hangingPunct="1"/>
              <a:t>61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Hash Tables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 implementations of Set and Map are the classes HashSet and HashMap.</a:t>
            </a:r>
          </a:p>
          <a:p>
            <a:pPr eaLnBrk="1" hangingPunct="1"/>
            <a:r>
              <a:rPr lang="en-US"/>
              <a:t>These require the “equals” and “hashCode” methods to be defined on the hashed objects.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D1A03-59B4-43B1-BCE7-B413AFBC4A1D}" type="slidenum">
              <a:rPr lang="en-US" sz="1400" smtClean="0"/>
              <a:pPr eaLnBrk="1" hangingPunct="1"/>
              <a:t>62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Hashing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 tables are often used where quick access is needed.  </a:t>
            </a:r>
          </a:p>
          <a:p>
            <a:pPr eaLnBrk="1" hangingPunct="1"/>
            <a:r>
              <a:rPr lang="en-US"/>
              <a:t>Compilers use hash tables to manage the symbol table.</a:t>
            </a:r>
          </a:p>
          <a:p>
            <a:pPr eaLnBrk="1" hangingPunct="1"/>
            <a:r>
              <a:rPr lang="en-US"/>
              <a:t>Online spell-checkers may use a hash table to check for words in a dictionary.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F647B4-01AB-44D0-9944-A1F87DE2336B}" type="slidenum">
              <a:rPr lang="en-US" sz="1400" smtClean="0"/>
              <a:pPr eaLnBrk="1" hangingPunct="1"/>
              <a:t>63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Author’s Code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SeparateChainingHashTable.java</a:t>
            </a:r>
          </a:p>
          <a:p>
            <a:pPr lvl="1" eaLnBrk="1" hangingPunct="1"/>
            <a:r>
              <a:rPr lang="en-US"/>
              <a:t>Implementation for separate chaining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QuadraticProbingHashTable.java</a:t>
            </a:r>
          </a:p>
          <a:p>
            <a:pPr lvl="1" eaLnBrk="1" hangingPunct="1"/>
            <a:r>
              <a:rPr lang="en-US"/>
              <a:t>Implementation for quadratic probing hash table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89B065-7EA5-40C9-9932-8BAECE6FA2FC}" type="slidenum">
              <a:rPr lang="en-US" sz="1400" smtClean="0"/>
              <a:pPr eaLnBrk="1" hangingPunct="1"/>
              <a:t>64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BEA10-7126-42B5-AF27-3D20E08EBBE0}" type="slidenum">
              <a:rPr lang="en-US" sz="1400" smtClean="0"/>
              <a:pPr eaLnBrk="1" hangingPunct="1"/>
              <a:t>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For string keys, one simple algorithm sums the ASCII value of each character of the key, then mods the result by the table size.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is simple but doesn’t result in a suitable distribution for a large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For example, if keys are at most 8 characters, and if the max ASCII value in the key is 127, then the table size is limited to 8*127 = 1016.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table is large (maybe 10000), then only the first 10% of the table is getting mapped into.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5D9C43-0956-45F0-914A-B1A5438F8724}" type="slidenum">
              <a:rPr lang="en-US" sz="1400" smtClean="0"/>
              <a:pPr eaLnBrk="1" hangingPunct="1"/>
              <a:t>8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// use sum of ASCII vals mod tablesize to hash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public static int hash(String key, int tableSize)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int hashVal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for (int i=0; i &lt; key.length( );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    hashVal += key.charAt(i);   // sum ASCII of each 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return hashVal % tableSize;    // mod sum by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611FB9-9CA4-4565-91B6-65497A36DB3B}" type="slidenum">
              <a:rPr lang="en-US" sz="1400" smtClean="0"/>
              <a:pPr eaLnBrk="1" hangingPunct="1"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Another hash function creates a larger range of values by using the first 3 characters of the key as values in a polynomial function (this assumes all keys have at least 3 characters).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this approach may be subject to the distribution of characters in the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example, many keys might begin with “be” but none with “qz”.  So, large areas of the table might never be hashed 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3233</Words>
  <Application>Microsoft Office PowerPoint</Application>
  <PresentationFormat>On-screen Show (4:3)</PresentationFormat>
  <Paragraphs>466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Cambria Math</vt:lpstr>
      <vt:lpstr>Times New Roman</vt:lpstr>
      <vt:lpstr>Default Design</vt:lpstr>
      <vt:lpstr>Chapter 5</vt:lpstr>
      <vt:lpstr>Hashing</vt:lpstr>
      <vt:lpstr>Hashing</vt:lpstr>
      <vt:lpstr>Hashing</vt:lpstr>
      <vt:lpstr>PowerPoint Presentation</vt:lpstr>
      <vt:lpstr>Hash Function</vt:lpstr>
      <vt:lpstr>Hash Function</vt:lpstr>
      <vt:lpstr>Hash Function</vt:lpstr>
      <vt:lpstr>Hash Function</vt:lpstr>
      <vt:lpstr>Hash Functions</vt:lpstr>
      <vt:lpstr>Hash Functions</vt:lpstr>
      <vt:lpstr>Horner’s Rule</vt:lpstr>
      <vt:lpstr>PowerPoint Presentation</vt:lpstr>
      <vt:lpstr>Collisions</vt:lpstr>
      <vt:lpstr>Separate Chaining</vt:lpstr>
      <vt:lpstr>PowerPoint Presentation</vt:lpstr>
      <vt:lpstr>Separate Chaining</vt:lpstr>
      <vt:lpstr>Separate Chaining</vt:lpstr>
      <vt:lpstr>Open Addressing</vt:lpstr>
      <vt:lpstr>Open Addressing</vt:lpstr>
      <vt:lpstr>Collision Resolution Strategies</vt:lpstr>
      <vt:lpstr>Linear Probing</vt:lpstr>
      <vt:lpstr>Linear Probing</vt:lpstr>
      <vt:lpstr>Linear Probing</vt:lpstr>
      <vt:lpstr>Linear Probing</vt:lpstr>
      <vt:lpstr>Linear Probing</vt:lpstr>
      <vt:lpstr>Quadratic Probing</vt:lpstr>
      <vt:lpstr>PowerPoint Presentation</vt:lpstr>
      <vt:lpstr>PowerPoint Presentation</vt:lpstr>
      <vt:lpstr>Double Hashing</vt:lpstr>
      <vt:lpstr>Rehashing</vt:lpstr>
      <vt:lpstr>Perfect Hashing</vt:lpstr>
      <vt:lpstr>Perfect Hashing</vt:lpstr>
      <vt:lpstr>Perfect Hashing</vt:lpstr>
      <vt:lpstr>PowerPoint Presentation</vt:lpstr>
      <vt:lpstr>Perfect Hashing</vt:lpstr>
      <vt:lpstr>Cuckoo Hashing</vt:lpstr>
      <vt:lpstr>PowerPoint Presentation</vt:lpstr>
      <vt:lpstr>PowerPoint Presentation</vt:lpstr>
      <vt:lpstr>PowerPoint Presentation</vt:lpstr>
      <vt:lpstr>PowerPoint Presentation</vt:lpstr>
      <vt:lpstr>Hopscotch Hashing</vt:lpstr>
      <vt:lpstr>Hopscotch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Hashing</vt:lpstr>
      <vt:lpstr>Extendible Hashing</vt:lpstr>
      <vt:lpstr>Extendible Hashing</vt:lpstr>
      <vt:lpstr>PowerPoint Presentation</vt:lpstr>
      <vt:lpstr>PowerPoint Presentation</vt:lpstr>
      <vt:lpstr>PowerPoint Presentation</vt:lpstr>
      <vt:lpstr>Java Hash Tables</vt:lpstr>
      <vt:lpstr>Applications of Hashing</vt:lpstr>
      <vt:lpstr>Author’s Code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Greg Ozbirn</dc:creator>
  <cp:lastModifiedBy>GREGORY OZBIRN</cp:lastModifiedBy>
  <cp:revision>379</cp:revision>
  <dcterms:created xsi:type="dcterms:W3CDTF">2001-10-01T05:45:26Z</dcterms:created>
  <dcterms:modified xsi:type="dcterms:W3CDTF">2020-08-15T23:22:08Z</dcterms:modified>
</cp:coreProperties>
</file>