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2" r:id="rId3"/>
    <p:sldId id="257" r:id="rId4"/>
    <p:sldId id="259" r:id="rId5"/>
    <p:sldId id="261" r:id="rId6"/>
    <p:sldId id="263" r:id="rId7"/>
    <p:sldId id="264" r:id="rId8"/>
    <p:sldId id="291" r:id="rId9"/>
    <p:sldId id="289" r:id="rId10"/>
    <p:sldId id="293" r:id="rId11"/>
    <p:sldId id="266" r:id="rId12"/>
    <p:sldId id="265" r:id="rId13"/>
    <p:sldId id="26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6" r:id="rId24"/>
    <p:sldId id="278" r:id="rId25"/>
    <p:sldId id="280" r:id="rId26"/>
    <p:sldId id="281" r:id="rId27"/>
    <p:sldId id="283" r:id="rId28"/>
    <p:sldId id="284" r:id="rId29"/>
    <p:sldId id="282" r:id="rId30"/>
    <p:sldId id="294" r:id="rId31"/>
    <p:sldId id="295" r:id="rId32"/>
    <p:sldId id="290" r:id="rId33"/>
    <p:sldId id="285" r:id="rId34"/>
    <p:sldId id="286" r:id="rId35"/>
    <p:sldId id="296" r:id="rId36"/>
    <p:sldId id="287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4" r:id="rId46"/>
    <p:sldId id="316" r:id="rId47"/>
    <p:sldId id="317" r:id="rId48"/>
    <p:sldId id="318" r:id="rId49"/>
    <p:sldId id="320" r:id="rId50"/>
    <p:sldId id="321" r:id="rId51"/>
    <p:sldId id="322" r:id="rId52"/>
    <p:sldId id="323" r:id="rId53"/>
    <p:sldId id="319" r:id="rId54"/>
    <p:sldId id="326" r:id="rId55"/>
    <p:sldId id="324" r:id="rId56"/>
    <p:sldId id="325" r:id="rId57"/>
    <p:sldId id="29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89" d="100"/>
          <a:sy n="89" d="100"/>
        </p:scale>
        <p:origin x="5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199C45-A36D-4B20-91C8-0002EB0F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EAF270-3D30-467F-8E2A-7FCC42FA5168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D-</a:t>
            </a:r>
          </a:p>
        </p:txBody>
      </p:sp>
    </p:spTree>
    <p:extLst>
      <p:ext uri="{BB962C8B-B14F-4D97-AF65-F5344CB8AC3E}">
        <p14:creationId xmlns:p14="http://schemas.microsoft.com/office/powerpoint/2010/main" val="286732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D1B4D-7FA1-4557-80C0-37CB6881F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9E57-EF3E-4C60-87B7-058C3CFA1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E8B4D-F4F1-4B74-B3B1-A8FC68B3F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0CE17-1915-4DC4-888B-91E4C1A2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F8B2-E586-402F-9E39-2319F272C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42B1-1F95-4554-B708-D42A6A888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308A-30BF-4D77-B4D5-4A4CEC602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C1CC-8934-4726-AA0A-3C0EC94AA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EFF9-A312-4B83-BEB3-831A99684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3F22A-8291-4BC7-9034-9E419879F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F960A-231E-4916-9D3A-F427FBDEA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D83E10-45F7-438A-8393-340043D97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2020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0FCE13-7F0D-40F5-8F9B-FFC9761405A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Priority Queues (Heaps)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2FC4C2-FBE5-48BF-AB21-E37C901390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4114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36576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44958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31242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37846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44450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51054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40386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35052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44958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>
            <a:off x="4572000" y="205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4876800" y="1981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4038600" y="205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8093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Here the nodes are numbered top-down, left-to-right.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Notice that any left child’s number is 2x its parent’s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Notice that any right child’s number is 2x+1 its parent’s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Any parent number is x/2 (integer division).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4403725" y="57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32607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4997450" y="144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31686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38798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45910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53022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F048B3-3A1A-44A5-9556-4323884524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 in Arrays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numbering of the previous slide, it is easy to store a heap in an array.</a:t>
            </a:r>
          </a:p>
          <a:p>
            <a:pPr eaLnBrk="1" hangingPunct="1"/>
            <a:r>
              <a:rPr lang="en-US" altLang="en-US"/>
              <a:t>An advantage is that no links (pointers) are required between elements, and operations to traverse the tree are fast and easy.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50F153-6883-498F-9446-5517BD7AD6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Heap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binary heap can be stored in an array: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25475" y="3200400"/>
            <a:ext cx="3886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6629400" y="3200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0198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72390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51816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60960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70104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79248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6477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H="1">
            <a:off x="5638800" y="4419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7162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H="1">
            <a:off x="7315200" y="4495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77724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6324600" y="4495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6781800" y="3276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6096000" y="3962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7315200" y="4038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2578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6172200" y="5029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71628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80010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10064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1463675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1844675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22256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2682875" y="3352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3063875" y="3352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34448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3345" name="Line 32"/>
          <p:cNvSpPr>
            <a:spLocks noChangeShapeType="1"/>
          </p:cNvSpPr>
          <p:nvPr/>
        </p:nvSpPr>
        <p:spPr bwMode="auto">
          <a:xfrm>
            <a:off x="10064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>
            <a:off x="13874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1844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2225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2606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2987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>
            <a:off x="34448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>
            <a:off x="38258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0"/>
          <p:cNvSpPr>
            <a:spLocks noChangeShapeType="1"/>
          </p:cNvSpPr>
          <p:nvPr/>
        </p:nvSpPr>
        <p:spPr bwMode="auto">
          <a:xfrm>
            <a:off x="4130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Text Box 41"/>
          <p:cNvSpPr txBox="1">
            <a:spLocks noChangeArrowheads="1"/>
          </p:cNvSpPr>
          <p:nvPr/>
        </p:nvSpPr>
        <p:spPr bwMode="auto">
          <a:xfrm>
            <a:off x="533400" y="385127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0   1   2    3   4   5   6    7   8   9</a:t>
            </a:r>
          </a:p>
        </p:txBody>
      </p:sp>
      <p:sp>
        <p:nvSpPr>
          <p:cNvPr id="13355" name="Text Box 42"/>
          <p:cNvSpPr txBox="1">
            <a:spLocks noChangeArrowheads="1"/>
          </p:cNvSpPr>
          <p:nvPr/>
        </p:nvSpPr>
        <p:spPr bwMode="auto">
          <a:xfrm>
            <a:off x="609600" y="4876800"/>
            <a:ext cx="3352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Parent:  i/2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Left child:  2i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Right Child 2i+1</a:t>
            </a:r>
          </a:p>
        </p:txBody>
      </p:sp>
      <p:sp>
        <p:nvSpPr>
          <p:cNvPr id="13356" name="Text Box 43"/>
          <p:cNvSpPr txBox="1">
            <a:spLocks noChangeArrowheads="1"/>
          </p:cNvSpPr>
          <p:nvPr/>
        </p:nvSpPr>
        <p:spPr bwMode="auto">
          <a:xfrm>
            <a:off x="7239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3357" name="Text Box 44"/>
          <p:cNvSpPr txBox="1">
            <a:spLocks noChangeArrowheads="1"/>
          </p:cNvSpPr>
          <p:nvPr/>
        </p:nvSpPr>
        <p:spPr bwMode="auto">
          <a:xfrm>
            <a:off x="56388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3358" name="Text Box 45"/>
          <p:cNvSpPr txBox="1">
            <a:spLocks noChangeArrowheads="1"/>
          </p:cNvSpPr>
          <p:nvPr/>
        </p:nvSpPr>
        <p:spPr bwMode="auto">
          <a:xfrm>
            <a:off x="781685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3359" name="Text Box 46"/>
          <p:cNvSpPr txBox="1">
            <a:spLocks noChangeArrowheads="1"/>
          </p:cNvSpPr>
          <p:nvPr/>
        </p:nvSpPr>
        <p:spPr bwMode="auto">
          <a:xfrm>
            <a:off x="53022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13360" name="Text Box 47"/>
          <p:cNvSpPr txBox="1">
            <a:spLocks noChangeArrowheads="1"/>
          </p:cNvSpPr>
          <p:nvPr/>
        </p:nvSpPr>
        <p:spPr bwMode="auto">
          <a:xfrm>
            <a:off x="62420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13361" name="Text Box 48"/>
          <p:cNvSpPr txBox="1">
            <a:spLocks noChangeArrowheads="1"/>
          </p:cNvSpPr>
          <p:nvPr/>
        </p:nvSpPr>
        <p:spPr bwMode="auto">
          <a:xfrm>
            <a:off x="71818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13362" name="Text Box 49"/>
          <p:cNvSpPr txBox="1">
            <a:spLocks noChangeArrowheads="1"/>
          </p:cNvSpPr>
          <p:nvPr/>
        </p:nvSpPr>
        <p:spPr bwMode="auto">
          <a:xfrm>
            <a:off x="81216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AC7FC7-3ABD-4F7C-A781-04434B6616E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Heap-Order Property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find the minimum quickly, it is helpful to have the smallest value at the root.  </a:t>
            </a:r>
          </a:p>
          <a:p>
            <a:pPr eaLnBrk="1" hangingPunct="1"/>
            <a:r>
              <a:rPr lang="en-US" altLang="en-US"/>
              <a:t>If we consider that any subtree should also be a heap, then any node should be smaller than all of its descendants.</a:t>
            </a:r>
          </a:p>
          <a:p>
            <a:pPr eaLnBrk="1" hangingPunct="1"/>
            <a:r>
              <a:rPr lang="en-US" altLang="en-US"/>
              <a:t>This is called the heap-order property.</a:t>
            </a:r>
          </a:p>
          <a:p>
            <a:pPr eaLnBrk="1" hangingPunct="1"/>
            <a:r>
              <a:rPr lang="en-US" altLang="en-US"/>
              <a:t>This allows the findMin operation in O(1).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97ACC4-4FC5-469A-BB11-A245B465E3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To insert, we have to do two things:</a:t>
            </a:r>
          </a:p>
          <a:p>
            <a:pPr eaLnBrk="1" hangingPunct="1"/>
            <a:r>
              <a:rPr lang="en-US" altLang="en-US"/>
              <a:t>Insert into the next available node (to preserve the structure)</a:t>
            </a:r>
          </a:p>
          <a:p>
            <a:pPr eaLnBrk="1" hangingPunct="1"/>
            <a:r>
              <a:rPr lang="en-US" altLang="en-US"/>
              <a:t>Re-arrange the heap to preserve the heap-order property.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EEC7D3-F943-4582-BF30-4C12BC0CE3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create a new node in the next available position in the heap.</a:t>
            </a:r>
          </a:p>
          <a:p>
            <a:pPr eaLnBrk="1" hangingPunct="1"/>
            <a:r>
              <a:rPr lang="en-US" altLang="en-US"/>
              <a:t>Then check the ordering, if it is okay, end.</a:t>
            </a:r>
          </a:p>
          <a:p>
            <a:pPr eaLnBrk="1" hangingPunct="1"/>
            <a:r>
              <a:rPr lang="en-US" altLang="en-US"/>
              <a:t>If not, swap it with its parent.</a:t>
            </a:r>
          </a:p>
          <a:p>
            <a:pPr eaLnBrk="1" hangingPunct="1"/>
            <a:r>
              <a:rPr lang="en-US" altLang="en-US"/>
              <a:t>Repeat swapping until it is in its proper position.</a:t>
            </a:r>
          </a:p>
          <a:p>
            <a:pPr eaLnBrk="1" hangingPunct="1"/>
            <a:r>
              <a:rPr lang="en-US" altLang="en-US"/>
              <a:t>This is called a “percolate up”.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457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06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62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905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3622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1828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11430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762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0668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8288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1981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286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6576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3276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7432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67056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391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8229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58674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67818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62484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5626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5181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486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62484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64008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6705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80772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H="1">
            <a:off x="76962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162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4572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1066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16764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22860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762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1905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3810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1447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61" name="Oval 53"/>
          <p:cNvSpPr>
            <a:spLocks noChangeArrowheads="1"/>
          </p:cNvSpPr>
          <p:nvPr/>
        </p:nvSpPr>
        <p:spPr bwMode="auto">
          <a:xfrm>
            <a:off x="3276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62" name="Oval 54"/>
          <p:cNvSpPr>
            <a:spLocks noChangeArrowheads="1"/>
          </p:cNvSpPr>
          <p:nvPr/>
        </p:nvSpPr>
        <p:spPr bwMode="auto">
          <a:xfrm>
            <a:off x="236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H="1">
            <a:off x="182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 flipH="1">
            <a:off x="11430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 flipH="1">
            <a:off x="762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10668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18288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H="1">
            <a:off x="19812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2286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36576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H="1">
            <a:off x="32766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27432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>
            <a:off x="54864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60960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6324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79" name="Oval 71"/>
          <p:cNvSpPr>
            <a:spLocks noChangeArrowheads="1"/>
          </p:cNvSpPr>
          <p:nvPr/>
        </p:nvSpPr>
        <p:spPr bwMode="auto">
          <a:xfrm>
            <a:off x="73914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8229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5867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7696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 flipH="1">
            <a:off x="62484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 flipH="1">
            <a:off x="51816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54864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62484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 flipH="1">
            <a:off x="64008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67056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80772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 flipH="1">
            <a:off x="76962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162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136525" y="107950"/>
            <a:ext cx="1360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14.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37338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(1)</a:t>
            </a: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82296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(2)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3733800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8223250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4572000" y="107950"/>
            <a:ext cx="173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Move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by swapping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31.</a:t>
            </a:r>
          </a:p>
        </p:txBody>
      </p:sp>
      <p:sp>
        <p:nvSpPr>
          <p:cNvPr id="17500" name="Text Box 92"/>
          <p:cNvSpPr txBox="1">
            <a:spLocks noChangeArrowheads="1"/>
          </p:cNvSpPr>
          <p:nvPr/>
        </p:nvSpPr>
        <p:spPr bwMode="auto">
          <a:xfrm>
            <a:off x="152400" y="3429000"/>
            <a:ext cx="1352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Move up,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swap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21.</a:t>
            </a: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4652963" y="3429000"/>
            <a:ext cx="1824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Fill hole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14.  Done.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B4DAD8-4FFF-4D12-80B1-A5B9F3BE8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Insert into the priority queue, maintaining heap order.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Duplicates are allowed.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@param x the item to insert.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public void insert( AnyType x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if( currentSize == array.length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enlargeArray( array.length * 2 + 1 );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// Percolate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int hole = ++currentSize;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for(array[0]=x; x.compareTo( array[ hole / 2 ] ) &lt; 0; hole /= 2 )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array[ hole ] = array[ hole / 2 ];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array[ hole ]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 flipH="1" flipV="1">
            <a:off x="4800600" y="4267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244975" y="5257800"/>
            <a:ext cx="2760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While x &lt; parent of hole.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239000" y="5335588"/>
            <a:ext cx="1243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Go up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level.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67818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286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228600" y="4419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28600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460375" y="5715000"/>
            <a:ext cx="242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Slide parent into hole.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2514600" y="4860925"/>
            <a:ext cx="1524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057400" y="5272088"/>
            <a:ext cx="177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 x in hole.</a:t>
            </a:r>
          </a:p>
        </p:txBody>
      </p:sp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509588" y="6264275"/>
            <a:ext cx="571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Put x in array[0] initially to serve as a stopping point.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EF996F-42C7-408A-8B54-04F978E173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deleteMin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To deleteMin, we have to do two things:</a:t>
            </a:r>
          </a:p>
          <a:p>
            <a:pPr eaLnBrk="1" hangingPunct="1"/>
            <a:r>
              <a:rPr lang="en-US" altLang="en-US"/>
              <a:t>Remove the root value (the minimum).</a:t>
            </a:r>
          </a:p>
          <a:p>
            <a:pPr eaLnBrk="1" hangingPunct="1"/>
            <a:r>
              <a:rPr lang="en-US" altLang="en-US"/>
              <a:t>Re-arrange the heap to preserve the heap-order property.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0107DE-2B2D-41ED-80CB-6759915CE41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deleteMin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First delete the value at the root node.</a:t>
            </a:r>
          </a:p>
          <a:p>
            <a:pPr eaLnBrk="1" hangingPunct="1"/>
            <a:r>
              <a:rPr lang="en-US" altLang="en-US" sz="2800"/>
              <a:t>A delete means there is one less node in the tree and since it still must be a complete tree, the last node in the tree will be removed and its value put elsewhere.</a:t>
            </a:r>
          </a:p>
          <a:p>
            <a:pPr eaLnBrk="1" hangingPunct="1"/>
            <a:r>
              <a:rPr lang="en-US" altLang="en-US" sz="2800"/>
              <a:t>Next slide the smaller of the root’s two children into the root.</a:t>
            </a:r>
          </a:p>
          <a:p>
            <a:pPr eaLnBrk="1" hangingPunct="1"/>
            <a:r>
              <a:rPr lang="en-US" altLang="en-US" sz="2800"/>
              <a:t>Repeat sliding the “hole” node down until the last node value can occupy this node while preserving the heap-order property. This is called a “percolate down”.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785134-D042-4E9E-87ED-B3364C89136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queue is a FIFO data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item in the queue is treated equally.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may be times when we wish to prioritize the items in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priority queue is a data structure that orders its items by priority.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Items can be enqueued, but will be dequeued according to priority (minimum value next).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67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E38514-88A8-43E5-9FD9-1CAB132AE1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457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06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67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762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905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9718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23622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1828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11430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762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10668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18288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1981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2286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36576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3276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27432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Oval 2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29" name="Oval 2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30" name="Oval 25"/>
          <p:cNvSpPr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31" name="Oval 26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33" name="Oval 28"/>
          <p:cNvSpPr>
            <a:spLocks noChangeArrowheads="1"/>
          </p:cNvSpPr>
          <p:nvPr/>
        </p:nvSpPr>
        <p:spPr bwMode="auto">
          <a:xfrm>
            <a:off x="7391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34" name="Oval 29"/>
          <p:cNvSpPr>
            <a:spLocks noChangeArrowheads="1"/>
          </p:cNvSpPr>
          <p:nvPr/>
        </p:nvSpPr>
        <p:spPr bwMode="auto">
          <a:xfrm>
            <a:off x="8229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35" name="Oval 30"/>
          <p:cNvSpPr>
            <a:spLocks noChangeArrowheads="1"/>
          </p:cNvSpPr>
          <p:nvPr/>
        </p:nvSpPr>
        <p:spPr bwMode="auto">
          <a:xfrm>
            <a:off x="58674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67818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62484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 flipH="1">
            <a:off x="55626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 flipH="1">
            <a:off x="5181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6"/>
          <p:cNvSpPr>
            <a:spLocks noChangeShapeType="1"/>
          </p:cNvSpPr>
          <p:nvPr/>
        </p:nvSpPr>
        <p:spPr bwMode="auto">
          <a:xfrm>
            <a:off x="5486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>
            <a:off x="62484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 flipH="1">
            <a:off x="64008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6705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>
            <a:off x="80772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 flipH="1">
            <a:off x="76962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7162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Oval 43"/>
          <p:cNvSpPr>
            <a:spLocks noChangeArrowheads="1"/>
          </p:cNvSpPr>
          <p:nvPr/>
        </p:nvSpPr>
        <p:spPr bwMode="auto">
          <a:xfrm>
            <a:off x="4572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49" name="Oval 44"/>
          <p:cNvSpPr>
            <a:spLocks noChangeArrowheads="1"/>
          </p:cNvSpPr>
          <p:nvPr/>
        </p:nvSpPr>
        <p:spPr bwMode="auto">
          <a:xfrm>
            <a:off x="10668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16764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762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1905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3810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14478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56" name="Oval 51"/>
          <p:cNvSpPr>
            <a:spLocks noChangeArrowheads="1"/>
          </p:cNvSpPr>
          <p:nvPr/>
        </p:nvSpPr>
        <p:spPr bwMode="auto">
          <a:xfrm>
            <a:off x="3276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57" name="Oval 52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H="1">
            <a:off x="18288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4"/>
          <p:cNvSpPr>
            <a:spLocks noChangeShapeType="1"/>
          </p:cNvSpPr>
          <p:nvPr/>
        </p:nvSpPr>
        <p:spPr bwMode="auto">
          <a:xfrm flipH="1">
            <a:off x="11430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762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10668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57"/>
          <p:cNvSpPr>
            <a:spLocks noChangeShapeType="1"/>
          </p:cNvSpPr>
          <p:nvPr/>
        </p:nvSpPr>
        <p:spPr bwMode="auto">
          <a:xfrm>
            <a:off x="18288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58"/>
          <p:cNvSpPr>
            <a:spLocks noChangeShapeType="1"/>
          </p:cNvSpPr>
          <p:nvPr/>
        </p:nvSpPr>
        <p:spPr bwMode="auto">
          <a:xfrm flipH="1">
            <a:off x="19812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Line 59"/>
          <p:cNvSpPr>
            <a:spLocks noChangeShapeType="1"/>
          </p:cNvSpPr>
          <p:nvPr/>
        </p:nvSpPr>
        <p:spPr bwMode="auto">
          <a:xfrm>
            <a:off x="2286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0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1"/>
          <p:cNvSpPr>
            <a:spLocks noChangeShapeType="1"/>
          </p:cNvSpPr>
          <p:nvPr/>
        </p:nvSpPr>
        <p:spPr bwMode="auto">
          <a:xfrm flipH="1">
            <a:off x="32766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62"/>
          <p:cNvSpPr>
            <a:spLocks noChangeShapeType="1"/>
          </p:cNvSpPr>
          <p:nvPr/>
        </p:nvSpPr>
        <p:spPr bwMode="auto">
          <a:xfrm>
            <a:off x="27432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60960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5181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6324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73" name="Oval 68"/>
          <p:cNvSpPr>
            <a:spLocks noChangeArrowheads="1"/>
          </p:cNvSpPr>
          <p:nvPr/>
        </p:nvSpPr>
        <p:spPr bwMode="auto">
          <a:xfrm>
            <a:off x="73914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74" name="Oval 69"/>
          <p:cNvSpPr>
            <a:spLocks noChangeArrowheads="1"/>
          </p:cNvSpPr>
          <p:nvPr/>
        </p:nvSpPr>
        <p:spPr bwMode="auto">
          <a:xfrm>
            <a:off x="8229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75" name="Oval 70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76" name="Oval 71"/>
          <p:cNvSpPr>
            <a:spLocks noChangeArrowheads="1"/>
          </p:cNvSpPr>
          <p:nvPr/>
        </p:nvSpPr>
        <p:spPr bwMode="auto">
          <a:xfrm>
            <a:off x="76962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77" name="Oval 72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78" name="Line 73"/>
          <p:cNvSpPr>
            <a:spLocks noChangeShapeType="1"/>
          </p:cNvSpPr>
          <p:nvPr/>
        </p:nvSpPr>
        <p:spPr bwMode="auto">
          <a:xfrm flipH="1">
            <a:off x="62484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74"/>
          <p:cNvSpPr>
            <a:spLocks noChangeShapeType="1"/>
          </p:cNvSpPr>
          <p:nvPr/>
        </p:nvSpPr>
        <p:spPr bwMode="auto">
          <a:xfrm flipH="1">
            <a:off x="55626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75"/>
          <p:cNvSpPr>
            <a:spLocks noChangeShapeType="1"/>
          </p:cNvSpPr>
          <p:nvPr/>
        </p:nvSpPr>
        <p:spPr bwMode="auto">
          <a:xfrm flipH="1">
            <a:off x="51816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76"/>
          <p:cNvSpPr>
            <a:spLocks noChangeShapeType="1"/>
          </p:cNvSpPr>
          <p:nvPr/>
        </p:nvSpPr>
        <p:spPr bwMode="auto">
          <a:xfrm>
            <a:off x="54864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77"/>
          <p:cNvSpPr>
            <a:spLocks noChangeShapeType="1"/>
          </p:cNvSpPr>
          <p:nvPr/>
        </p:nvSpPr>
        <p:spPr bwMode="auto">
          <a:xfrm>
            <a:off x="62484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78"/>
          <p:cNvSpPr>
            <a:spLocks noChangeShapeType="1"/>
          </p:cNvSpPr>
          <p:nvPr/>
        </p:nvSpPr>
        <p:spPr bwMode="auto">
          <a:xfrm flipH="1">
            <a:off x="6400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79"/>
          <p:cNvSpPr>
            <a:spLocks noChangeShapeType="1"/>
          </p:cNvSpPr>
          <p:nvPr/>
        </p:nvSpPr>
        <p:spPr bwMode="auto">
          <a:xfrm>
            <a:off x="67056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0"/>
          <p:cNvSpPr>
            <a:spLocks noChangeShapeType="1"/>
          </p:cNvSpPr>
          <p:nvPr/>
        </p:nvSpPr>
        <p:spPr bwMode="auto">
          <a:xfrm>
            <a:off x="80772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1"/>
          <p:cNvSpPr>
            <a:spLocks noChangeShapeType="1"/>
          </p:cNvSpPr>
          <p:nvPr/>
        </p:nvSpPr>
        <p:spPr bwMode="auto">
          <a:xfrm flipH="1">
            <a:off x="76962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82"/>
          <p:cNvSpPr>
            <a:spLocks noChangeShapeType="1"/>
          </p:cNvSpPr>
          <p:nvPr/>
        </p:nvSpPr>
        <p:spPr bwMode="auto">
          <a:xfrm>
            <a:off x="71628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Text Box 83"/>
          <p:cNvSpPr txBox="1">
            <a:spLocks noChangeArrowheads="1"/>
          </p:cNvSpPr>
          <p:nvPr/>
        </p:nvSpPr>
        <p:spPr bwMode="auto">
          <a:xfrm>
            <a:off x="136525" y="152400"/>
            <a:ext cx="1417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of 13</a:t>
            </a:r>
          </a:p>
        </p:txBody>
      </p:sp>
      <p:sp>
        <p:nvSpPr>
          <p:cNvPr id="21589" name="Text Box 84"/>
          <p:cNvSpPr txBox="1">
            <a:spLocks noChangeArrowheads="1"/>
          </p:cNvSpPr>
          <p:nvPr/>
        </p:nvSpPr>
        <p:spPr bwMode="auto">
          <a:xfrm>
            <a:off x="37338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(1)</a:t>
            </a:r>
          </a:p>
        </p:txBody>
      </p:sp>
      <p:sp>
        <p:nvSpPr>
          <p:cNvPr id="21590" name="Text Box 85"/>
          <p:cNvSpPr txBox="1">
            <a:spLocks noChangeArrowheads="1"/>
          </p:cNvSpPr>
          <p:nvPr/>
        </p:nvSpPr>
        <p:spPr bwMode="auto">
          <a:xfrm>
            <a:off x="82296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(2)</a:t>
            </a:r>
          </a:p>
        </p:txBody>
      </p:sp>
      <p:sp>
        <p:nvSpPr>
          <p:cNvPr id="21591" name="Text Box 86"/>
          <p:cNvSpPr txBox="1">
            <a:spLocks noChangeArrowheads="1"/>
          </p:cNvSpPr>
          <p:nvPr/>
        </p:nvSpPr>
        <p:spPr bwMode="auto">
          <a:xfrm>
            <a:off x="3733800" y="3352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21592" name="Text Box 87"/>
          <p:cNvSpPr txBox="1">
            <a:spLocks noChangeArrowheads="1"/>
          </p:cNvSpPr>
          <p:nvPr/>
        </p:nvSpPr>
        <p:spPr bwMode="auto">
          <a:xfrm>
            <a:off x="8223250" y="3352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21593" name="Text Box 88"/>
          <p:cNvSpPr txBox="1">
            <a:spLocks noChangeArrowheads="1"/>
          </p:cNvSpPr>
          <p:nvPr/>
        </p:nvSpPr>
        <p:spPr bwMode="auto">
          <a:xfrm>
            <a:off x="4572000" y="127000"/>
            <a:ext cx="2020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 hole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 root, test 31.</a:t>
            </a:r>
          </a:p>
        </p:txBody>
      </p:sp>
      <p:sp>
        <p:nvSpPr>
          <p:cNvPr id="21594" name="Text Box 89"/>
          <p:cNvSpPr txBox="1">
            <a:spLocks noChangeArrowheads="1"/>
          </p:cNvSpPr>
          <p:nvPr/>
        </p:nvSpPr>
        <p:spPr bwMode="auto">
          <a:xfrm>
            <a:off x="152400" y="35814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14 up</a:t>
            </a:r>
          </a:p>
        </p:txBody>
      </p:sp>
      <p:sp>
        <p:nvSpPr>
          <p:cNvPr id="21595" name="Text Box 90"/>
          <p:cNvSpPr txBox="1">
            <a:spLocks noChangeArrowheads="1"/>
          </p:cNvSpPr>
          <p:nvPr/>
        </p:nvSpPr>
        <p:spPr bwMode="auto">
          <a:xfrm>
            <a:off x="4572000" y="35814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19 up</a:t>
            </a:r>
          </a:p>
        </p:txBody>
      </p:sp>
      <p:sp>
        <p:nvSpPr>
          <p:cNvPr id="21596" name="Text Box 91"/>
          <p:cNvSpPr txBox="1">
            <a:spLocks noChangeArrowheads="1"/>
          </p:cNvSpPr>
          <p:nvPr/>
        </p:nvSpPr>
        <p:spPr bwMode="auto">
          <a:xfrm>
            <a:off x="6689725" y="2667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97" name="Text Box 92"/>
          <p:cNvSpPr txBox="1">
            <a:spLocks noChangeArrowheads="1"/>
          </p:cNvSpPr>
          <p:nvPr/>
        </p:nvSpPr>
        <p:spPr bwMode="auto">
          <a:xfrm>
            <a:off x="22860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98" name="Text Box 93"/>
          <p:cNvSpPr txBox="1">
            <a:spLocks noChangeArrowheads="1"/>
          </p:cNvSpPr>
          <p:nvPr/>
        </p:nvSpPr>
        <p:spPr bwMode="auto">
          <a:xfrm>
            <a:off x="67056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88D315-C59D-4CE9-A5CA-A1573AF409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066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676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762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2971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3810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1447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2362200" y="144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18288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>
            <a:off x="11430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>
            <a:off x="7620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066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18288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19812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22860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6576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H="1">
            <a:off x="3276600" y="2667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27432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4876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2552" name="Oval 2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2553" name="Oval 24"/>
          <p:cNvSpPr>
            <a:spLocks noChangeArrowheads="1"/>
          </p:cNvSpPr>
          <p:nvPr/>
        </p:nvSpPr>
        <p:spPr bwMode="auto">
          <a:xfrm>
            <a:off x="6096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2554" name="Oval 25"/>
          <p:cNvSpPr>
            <a:spLocks noChangeArrowheads="1"/>
          </p:cNvSpPr>
          <p:nvPr/>
        </p:nvSpPr>
        <p:spPr bwMode="auto">
          <a:xfrm>
            <a:off x="5181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2555" name="Oval 26"/>
          <p:cNvSpPr>
            <a:spLocks noChangeArrowheads="1"/>
          </p:cNvSpPr>
          <p:nvPr/>
        </p:nvSpPr>
        <p:spPr bwMode="auto">
          <a:xfrm>
            <a:off x="6324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2556" name="Oval 27"/>
          <p:cNvSpPr>
            <a:spLocks noChangeArrowheads="1"/>
          </p:cNvSpPr>
          <p:nvPr/>
        </p:nvSpPr>
        <p:spPr bwMode="auto">
          <a:xfrm>
            <a:off x="73914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57" name="Oval 28"/>
          <p:cNvSpPr>
            <a:spLocks noChangeArrowheads="1"/>
          </p:cNvSpPr>
          <p:nvPr/>
        </p:nvSpPr>
        <p:spPr bwMode="auto">
          <a:xfrm>
            <a:off x="8229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2558" name="Oval 29"/>
          <p:cNvSpPr>
            <a:spLocks noChangeArrowheads="1"/>
          </p:cNvSpPr>
          <p:nvPr/>
        </p:nvSpPr>
        <p:spPr bwMode="auto">
          <a:xfrm>
            <a:off x="58674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59" name="Oval 30"/>
          <p:cNvSpPr>
            <a:spLocks noChangeArrowheads="1"/>
          </p:cNvSpPr>
          <p:nvPr/>
        </p:nvSpPr>
        <p:spPr bwMode="auto">
          <a:xfrm>
            <a:off x="76962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2560" name="Oval 31"/>
          <p:cNvSpPr>
            <a:spLocks noChangeArrowheads="1"/>
          </p:cNvSpPr>
          <p:nvPr/>
        </p:nvSpPr>
        <p:spPr bwMode="auto">
          <a:xfrm>
            <a:off x="6781800" y="144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 flipH="1">
            <a:off x="62484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55626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34"/>
          <p:cNvSpPr>
            <a:spLocks noChangeShapeType="1"/>
          </p:cNvSpPr>
          <p:nvPr/>
        </p:nvSpPr>
        <p:spPr bwMode="auto">
          <a:xfrm flipH="1">
            <a:off x="51816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5"/>
          <p:cNvSpPr>
            <a:spLocks noChangeShapeType="1"/>
          </p:cNvSpPr>
          <p:nvPr/>
        </p:nvSpPr>
        <p:spPr bwMode="auto">
          <a:xfrm>
            <a:off x="54864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6"/>
          <p:cNvSpPr>
            <a:spLocks noChangeShapeType="1"/>
          </p:cNvSpPr>
          <p:nvPr/>
        </p:nvSpPr>
        <p:spPr bwMode="auto">
          <a:xfrm>
            <a:off x="62484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64008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>
            <a:off x="80772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 flipH="1">
            <a:off x="7696200" y="2667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71628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Text Box 41"/>
          <p:cNvSpPr txBox="1">
            <a:spLocks noChangeArrowheads="1"/>
          </p:cNvSpPr>
          <p:nvPr/>
        </p:nvSpPr>
        <p:spPr bwMode="auto">
          <a:xfrm>
            <a:off x="3733800" y="3886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8153400" y="3886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152400" y="14478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26 up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4572000" y="1447800"/>
            <a:ext cx="1284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Put 31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hole</a:t>
            </a:r>
          </a:p>
        </p:txBody>
      </p:sp>
      <p:sp>
        <p:nvSpPr>
          <p:cNvPr id="22574" name="Text Box 45"/>
          <p:cNvSpPr txBox="1">
            <a:spLocks noChangeArrowheads="1"/>
          </p:cNvSpPr>
          <p:nvPr/>
        </p:nvSpPr>
        <p:spPr bwMode="auto">
          <a:xfrm>
            <a:off x="22860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F82B5-CF38-4E84-8CB0-F388AA0FDB1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1000" y="400050"/>
            <a:ext cx="8534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Remove the smallest item from the priority queue.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@return the smallest item, or throw an UnderflowException if empty.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public AnyType deleteMin(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if( isEmpty( 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throw new UnderflowException(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AnyType minItem = findMin(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array[ 1 ] = array[ currentSize--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percolateDown( 1 );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return minItem;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}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 flipH="1">
            <a:off x="4495800" y="3733800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95788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256213" y="4433888"/>
            <a:ext cx="2635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Move last element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value to root and reduce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heap size by 1.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971800" y="5562600"/>
            <a:ext cx="3338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Percolate root down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proper position in the heap.</a:t>
            </a: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 flipV="1">
            <a:off x="2819400" y="4114800"/>
            <a:ext cx="471488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23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Save minimum item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H="1">
            <a:off x="44196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04800" y="6096000"/>
            <a:ext cx="243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Return minimum item</a:t>
            </a: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V="1">
            <a:off x="1905000" y="4724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7C0D79-2152-4AF8-BE74-7AB34A5842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* Internal method to percolate down in the heap.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* @param hole the index at which the percolate begins.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private void percolateDown( int hole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int child;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AnyType tmp = array[ hole ];     // save the value to percolate down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for( ; hole * 2 &lt;= currentSize; hole = child )  // go down level by level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child = hole * 2;    // left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if( child != currentSize &amp;&amp;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    array[ child + 1 ].compareTo( array[ child ] )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child++;  // if right child exists and is less than left child, use right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if( array[ child ].compareTo( tmp ) &lt; 0 )  // if tmp &gt; child, slide child up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array[ hole ] = array[ child 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        break;   // found proper position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    array[ hole ] = tmp;   // put the “extra” value into the empty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4EA590-B084-44D9-97A9-09E56CB8B39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Other Heap Operations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Finding the maximum is not as easy.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maximum will reside in a leaf due to the heap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the leaves represent half of the nodes in the tree, so it is basically a linear scan.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a large heap this is not good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 of course have a heap supporting maximum values if this is the desired operation instead of finding minimums.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other operations, we might require another data structure (such as a hash table) in addition to the heap.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4B789B-767C-45F9-94AA-318AD8F6178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Heap Operations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Other heap operations might include these:</a:t>
            </a:r>
          </a:p>
          <a:p>
            <a:pPr eaLnBrk="1" hangingPunct="1"/>
            <a:r>
              <a:rPr lang="en-US" altLang="en-US"/>
              <a:t>decreaseKey – requires percolate up</a:t>
            </a:r>
          </a:p>
          <a:p>
            <a:pPr eaLnBrk="1" hangingPunct="1"/>
            <a:r>
              <a:rPr lang="en-US" altLang="en-US"/>
              <a:t>increaseKey – requires percolate down</a:t>
            </a:r>
          </a:p>
          <a:p>
            <a:pPr eaLnBrk="1" hangingPunct="1"/>
            <a:r>
              <a:rPr lang="en-US" altLang="en-US"/>
              <a:t>delete – decreaseKey to minimum then deleteMin.</a:t>
            </a:r>
          </a:p>
          <a:p>
            <a:pPr eaLnBrk="1" hangingPunct="1"/>
            <a:r>
              <a:rPr lang="en-US" altLang="en-US"/>
              <a:t>buildHeap – takes N items and builds a heap.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4B0A38-757E-406D-9152-1764DF7D2B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buildHeap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* Establish heap order property from an arbitrary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* arrangement of items. Runs in linear time.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private void buildHeap(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   for( int i = currentSize / 2; i &gt; 0; i--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       percolateDown( i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}</a:t>
            </a:r>
            <a:endParaRPr lang="en-US" altLang="en-US" sz="18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69925" y="5908675"/>
            <a:ext cx="749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currentSize/2 is rightmost node at height=1, this is chosen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because percolateDown will slide nodes down to the leaves.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106625-4D0D-48F9-91FC-416D953C303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buildHeap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buildHeap can be done in O(N) time.</a:t>
            </a:r>
          </a:p>
          <a:p>
            <a:pPr eaLnBrk="1" hangingPunct="1"/>
            <a:r>
              <a:rPr lang="en-US" altLang="en-US" sz="2800"/>
              <a:t>To see this, first note that a percolate down could occur for every parent node.</a:t>
            </a:r>
          </a:p>
          <a:p>
            <a:pPr eaLnBrk="1" hangingPunct="1"/>
            <a:r>
              <a:rPr lang="en-US" altLang="en-US" sz="2800"/>
              <a:t>Each percolate down could move that node to the bottom of the tree.  This distance corresponds to the node’s height. </a:t>
            </a:r>
          </a:p>
          <a:p>
            <a:pPr eaLnBrk="1" hangingPunct="1"/>
            <a:r>
              <a:rPr lang="en-US" altLang="en-US" sz="2800"/>
              <a:t>So, we could compute the sum of the heights of all of the nodes and show that this is O(N).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A135C3-D50F-4B0B-98CA-14683941146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Proof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A perfect binary tree has 2</a:t>
            </a:r>
            <a:r>
              <a:rPr lang="en-US" altLang="en-US" sz="2400" baseline="30000"/>
              <a:t>i</a:t>
            </a:r>
            <a:r>
              <a:rPr lang="en-US" altLang="en-US" sz="2400"/>
              <a:t> nodes at height h-i: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2</a:t>
            </a:r>
            <a:r>
              <a:rPr lang="en-US" altLang="en-US" sz="2400" baseline="30000"/>
              <a:t>0</a:t>
            </a:r>
            <a:r>
              <a:rPr lang="en-US" altLang="en-US" sz="2400"/>
              <a:t> nodes at h-0, 2</a:t>
            </a:r>
            <a:r>
              <a:rPr lang="en-US" altLang="en-US" sz="2400" baseline="30000"/>
              <a:t>1</a:t>
            </a:r>
            <a:r>
              <a:rPr lang="en-US" altLang="en-US" sz="2400"/>
              <a:t> nodes at h-1, etc.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The sum of the heights of these nodes is: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          </a:t>
            </a:r>
            <a:r>
              <a:rPr lang="en-US" altLang="en-US" sz="2400" baseline="-25000"/>
              <a:t>h</a:t>
            </a:r>
            <a:endParaRPr lang="en-US" altLang="en-US" sz="240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   S = </a:t>
            </a:r>
            <a:r>
              <a:rPr lang="en-US" altLang="en-US" sz="2400">
                <a:cs typeface="Times New Roman" pitchFamily="18" charset="0"/>
              </a:rPr>
              <a:t>Σ</a:t>
            </a:r>
            <a:r>
              <a:rPr lang="en-US" altLang="en-US" sz="2400"/>
              <a:t> 2</a:t>
            </a:r>
            <a:r>
              <a:rPr lang="en-US" altLang="en-US" sz="2400" baseline="30000"/>
              <a:t>i</a:t>
            </a:r>
            <a:r>
              <a:rPr lang="en-US" altLang="en-US" sz="2400"/>
              <a:t>(h-i)  = h + 2(h-1) + 4(h-2) + … + 2</a:t>
            </a:r>
            <a:r>
              <a:rPr lang="en-US" altLang="en-US" sz="2400" baseline="30000"/>
              <a:t>h-2</a:t>
            </a:r>
            <a:r>
              <a:rPr lang="en-US" altLang="en-US" sz="2400"/>
              <a:t>(2) + 2</a:t>
            </a:r>
            <a:r>
              <a:rPr lang="en-US" altLang="en-US" sz="2400" baseline="30000"/>
              <a:t>h-1</a:t>
            </a:r>
            <a:r>
              <a:rPr lang="en-US" altLang="en-US" sz="2400"/>
              <a:t>(1)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         </a:t>
            </a:r>
            <a:r>
              <a:rPr lang="en-US" altLang="en-US" sz="2400" baseline="30000"/>
              <a:t>i=0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We can now compute 2S by multiplying both sides by 2.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2S = 2h + 4(h-1) + 8(h-2) + … + 2</a:t>
            </a:r>
            <a:r>
              <a:rPr lang="en-US" altLang="en-US" sz="2400" baseline="30000"/>
              <a:t>h-1</a:t>
            </a:r>
            <a:r>
              <a:rPr lang="en-US" altLang="en-US" sz="2400"/>
              <a:t>(2) +  2</a:t>
            </a:r>
            <a:r>
              <a:rPr lang="en-US" altLang="en-US" sz="2400" baseline="30000"/>
              <a:t>h</a:t>
            </a:r>
            <a:r>
              <a:rPr lang="en-US" altLang="en-US" sz="2400"/>
              <a:t>(1)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Now if the two equations are subtracted, many terms cancel: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2S – S = -h + 2 + 4 + 8 + … + 2</a:t>
            </a:r>
            <a:r>
              <a:rPr lang="en-US" altLang="en-US" sz="2400" baseline="30000"/>
              <a:t>h-1 </a:t>
            </a:r>
            <a:r>
              <a:rPr lang="en-US" altLang="en-US" sz="2400" baseline="-25000"/>
              <a:t> </a:t>
            </a:r>
            <a:r>
              <a:rPr lang="en-US" altLang="en-US" sz="2400"/>
              <a:t>+ 2</a:t>
            </a:r>
            <a:r>
              <a:rPr lang="en-US" altLang="en-US" sz="2400" baseline="30000"/>
              <a:t>h</a:t>
            </a:r>
          </a:p>
          <a:p>
            <a:pPr eaLnBrk="1" hangingPunct="1">
              <a:buFontTx/>
              <a:buNone/>
            </a:pPr>
            <a:r>
              <a:rPr lang="en-US" altLang="en-US" sz="2400" baseline="30000"/>
              <a:t>                       </a:t>
            </a:r>
            <a:r>
              <a:rPr lang="en-US" altLang="en-US" sz="2400"/>
              <a:t>=  (1 + 2 + 4 + 8 + … + 2</a:t>
            </a:r>
            <a:r>
              <a:rPr lang="en-US" altLang="en-US" sz="2400" baseline="30000"/>
              <a:t>h-1 </a:t>
            </a:r>
            <a:r>
              <a:rPr lang="en-US" altLang="en-US" sz="2400" baseline="-25000"/>
              <a:t> </a:t>
            </a:r>
            <a:r>
              <a:rPr lang="en-US" altLang="en-US" sz="2400"/>
              <a:t>+ 2</a:t>
            </a:r>
            <a:r>
              <a:rPr lang="en-US" altLang="en-US" sz="2400" baseline="30000"/>
              <a:t>h</a:t>
            </a:r>
            <a:r>
              <a:rPr lang="en-US" altLang="en-US" sz="2400"/>
              <a:t>) + (-h) - 1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S = (2</a:t>
            </a:r>
            <a:r>
              <a:rPr lang="en-US" altLang="en-US" sz="2400" baseline="30000"/>
              <a:t>h+1</a:t>
            </a:r>
            <a:r>
              <a:rPr lang="en-US" altLang="en-US" sz="2400"/>
              <a:t> – 1) – (h+1)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Since a complete tree has between 2</a:t>
            </a:r>
            <a:r>
              <a:rPr lang="en-US" altLang="en-US" sz="2400" baseline="30000"/>
              <a:t>h</a:t>
            </a:r>
            <a:r>
              <a:rPr lang="en-US" altLang="en-US" sz="2400"/>
              <a:t> and 2</a:t>
            </a:r>
            <a:r>
              <a:rPr lang="en-US" altLang="en-US" sz="2400" baseline="30000"/>
              <a:t>h+1</a:t>
            </a:r>
            <a:r>
              <a:rPr lang="en-US" altLang="en-US" sz="2400"/>
              <a:t> – 1 nodes, S is O(N), therefore buildHeap is O(N).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71800" y="2895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962400" y="28956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0" y="2955925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Priority Queues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Selection Problem:  find the kth largest element.</a:t>
            </a:r>
          </a:p>
          <a:p>
            <a:pPr eaLnBrk="1" hangingPunct="1"/>
            <a:r>
              <a:rPr lang="en-US" altLang="en-US"/>
              <a:t>First we consider two algorithms without using heaps:</a:t>
            </a:r>
          </a:p>
          <a:p>
            <a:pPr marL="971550" lvl="1" indent="-514350" eaLnBrk="1" hangingPunct="1">
              <a:buFont typeface="Times New Roman" pitchFamily="18" charset="0"/>
              <a:buAutoNum type="arabicPeriod"/>
            </a:pPr>
            <a:r>
              <a:rPr lang="en-US" altLang="en-US"/>
              <a:t>Sort list, return element at position k.</a:t>
            </a:r>
          </a:p>
          <a:p>
            <a:pPr marL="971550" lvl="1" indent="-514350" eaLnBrk="1" hangingPunct="1">
              <a:buFont typeface="Times New Roman" pitchFamily="18" charset="0"/>
              <a:buAutoNum type="arabicPeriod"/>
            </a:pPr>
            <a:r>
              <a:rPr lang="en-US" altLang="en-US"/>
              <a:t>Sort first k elements.  For each remaining element, insert it into proper position in list if larger than kth element.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1A5352-D7CC-494F-A04A-5BC78DAB87E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91AE1C-9761-4679-85BE-C8E42E6FD20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Queues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Consider jobs sent to a print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is desirable to print small jobs first so that they don’t wait a disproportionately long time for a large job to finish.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consider processes waiting in a queue to run on the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is desirable to run short processes first so that they aren’t kept waiting on longer processes to finish.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0D3859-F701-46BB-B486-F86F3D73B3B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5240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</a:t>
            </a:r>
            <a:r>
              <a:rPr lang="en-US" altLang="en-US" sz="2400" baseline="30000"/>
              <a:t>rd</a:t>
            </a:r>
            <a:r>
              <a:rPr lang="en-US" altLang="en-US" sz="2400"/>
              <a:t> largest element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8862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7432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787650" y="3089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sort</a:t>
            </a: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 flipH="1">
            <a:off x="4953000" y="46069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308725" y="43434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rd</a:t>
            </a:r>
            <a:r>
              <a:rPr lang="en-US" altLang="en-US" sz="2400"/>
              <a:t> largest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3810000" y="2286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Algorithm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15725B-18E5-4AA6-92CC-552A3DF9791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4572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</a:t>
            </a:r>
            <a:r>
              <a:rPr lang="en-US" altLang="en-US" sz="2400" baseline="30000"/>
              <a:t>rd</a:t>
            </a:r>
            <a:r>
              <a:rPr lang="en-US" altLang="en-US" sz="2400"/>
              <a:t> largest element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3048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3231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17526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1600200" y="2590800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sort 1</a:t>
            </a:r>
            <a:r>
              <a:rPr lang="en-US" altLang="en-US" sz="2400" baseline="30000"/>
              <a:t>st</a:t>
            </a:r>
            <a:r>
              <a:rPr lang="en-US" altLang="en-US" sz="2400"/>
              <a:t> 3</a:t>
            </a:r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 flipH="1">
            <a:off x="7315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7010400" y="17526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rd</a:t>
            </a:r>
            <a:r>
              <a:rPr lang="en-US" altLang="en-US" sz="2400"/>
              <a:t> largest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810000" y="2286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Algorithm 2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4191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5334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1" name="Text Box 16"/>
          <p:cNvSpPr txBox="1">
            <a:spLocks noChangeArrowheads="1"/>
          </p:cNvSpPr>
          <p:nvPr/>
        </p:nvSpPr>
        <p:spPr bwMode="auto">
          <a:xfrm>
            <a:off x="64008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8743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>
            <a:off x="304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3048000" y="44196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4191000" y="449580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9457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5334000" y="4495800"/>
            <a:ext cx="838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Skip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2822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3457,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6371</a:t>
            </a:r>
          </a:p>
        </p:txBody>
      </p: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400800" y="457200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8743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V="1">
            <a:off x="7620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C8AF0E-6C9C-44FC-A9F7-FF4CB737522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Problem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Now we consider two heap algorithms:</a:t>
            </a:r>
          </a:p>
          <a:p>
            <a:pPr eaLnBrk="1" hangingPunct="1"/>
            <a:r>
              <a:rPr lang="en-US" altLang="en-US" sz="2800"/>
              <a:t>First Algorithm:  read elements into an array using buildHeap, then apply k deleteMin operations.  (need to use a max-ordered heap for this).</a:t>
            </a:r>
          </a:p>
          <a:p>
            <a:pPr eaLnBrk="1" hangingPunct="1"/>
            <a:r>
              <a:rPr lang="en-US" altLang="en-US" sz="2800"/>
              <a:t>buildHeap is O(N), each deleteMin is O(log N).</a:t>
            </a:r>
          </a:p>
          <a:p>
            <a:pPr eaLnBrk="1" hangingPunct="1"/>
            <a:r>
              <a:rPr lang="en-US" altLang="en-US" sz="2800"/>
              <a:t>Result is O(N) + O(k log N)</a:t>
            </a:r>
          </a:p>
          <a:p>
            <a:pPr eaLnBrk="1" hangingPunct="1"/>
            <a:r>
              <a:rPr lang="en-US" altLang="en-US" sz="2800"/>
              <a:t>If k is O(N/log N), this will be O(N).</a:t>
            </a:r>
          </a:p>
          <a:p>
            <a:pPr eaLnBrk="1" hangingPunct="1"/>
            <a:r>
              <a:rPr lang="en-US" altLang="en-US" sz="2800"/>
              <a:t>If k is larger, this will be O(k log N).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51FA4A-023B-4E8D-9A4F-57F59B9604A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Problem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Second Algorithm: to find kth largest element, the first k elements are placed into a heap by calling buildHeap in O(k) time.</a:t>
            </a:r>
          </a:p>
          <a:p>
            <a:pPr eaLnBrk="1" hangingPunct="1"/>
            <a:r>
              <a:rPr lang="en-US" altLang="en-US" sz="2400"/>
              <a:t>Let S</a:t>
            </a:r>
            <a:r>
              <a:rPr lang="en-US" altLang="en-US" sz="2400" baseline="-25000"/>
              <a:t>k</a:t>
            </a:r>
            <a:r>
              <a:rPr lang="en-US" altLang="en-US" sz="2400"/>
              <a:t> be the kth largest in the set.  For each remaining element larger than S</a:t>
            </a:r>
            <a:r>
              <a:rPr lang="en-US" altLang="en-US" sz="2400" baseline="-25000"/>
              <a:t>k</a:t>
            </a:r>
            <a:r>
              <a:rPr lang="en-US" altLang="en-US" sz="2400"/>
              <a:t>, remove S</a:t>
            </a:r>
            <a:r>
              <a:rPr lang="en-US" altLang="en-US" sz="2400" baseline="-25000"/>
              <a:t>k</a:t>
            </a:r>
            <a:r>
              <a:rPr lang="en-US" altLang="en-US" sz="2400"/>
              <a:t> and insert the new element.</a:t>
            </a:r>
          </a:p>
          <a:p>
            <a:pPr eaLnBrk="1" hangingPunct="1"/>
            <a:r>
              <a:rPr lang="en-US" altLang="en-US" sz="2400"/>
              <a:t>When done, the k largest elements will be in the heap, with the kth largest at the root.</a:t>
            </a:r>
          </a:p>
          <a:p>
            <a:pPr eaLnBrk="1" hangingPunct="1"/>
            <a:r>
              <a:rPr lang="en-US" altLang="en-US" sz="2400"/>
              <a:t>buildHeap is O(k), each deleteMin and insert is O(log k).</a:t>
            </a:r>
          </a:p>
          <a:p>
            <a:pPr eaLnBrk="1" hangingPunct="1"/>
            <a:r>
              <a:rPr lang="en-US" altLang="en-US" sz="2400"/>
              <a:t>Result is O(k) + O( (N-k) log k) = O(N log k)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A697EE-9062-47FD-9FFC-24F8013CB28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 Simulation (Bank)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computer simulation can simulate the passage of time by incrementing a counter at regular intervals and checking whether any event is due at this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is not very efficient since there may be long spans between events.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simulation can instead be conducted as a series of events.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example, a bank involves customers arriving and then later leaving the teller, each of which is an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create the simulation, we can place all events into a priority queue and then see which event is next.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0D1245-121D-4430-89EE-B2250E49F2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3124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Name   Arrival  Duration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Joe         </a:t>
            </a: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/>
              <a:t>              7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Bob        </a:t>
            </a:r>
            <a:r>
              <a:rPr lang="en-US" altLang="en-US" sz="2000">
                <a:solidFill>
                  <a:srgbClr val="FF0000"/>
                </a:solidFill>
              </a:rPr>
              <a:t>6</a:t>
            </a:r>
            <a:r>
              <a:rPr lang="en-US" altLang="en-US" sz="2000"/>
              <a:t>              2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Tim        </a:t>
            </a:r>
            <a:r>
              <a:rPr lang="en-US" altLang="en-US" sz="2000">
                <a:solidFill>
                  <a:srgbClr val="FF0000"/>
                </a:solidFill>
              </a:rPr>
              <a:t>9  </a:t>
            </a:r>
            <a:r>
              <a:rPr lang="en-US" altLang="en-US" sz="2000"/>
              <a:t>            3 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076325" y="430213"/>
            <a:ext cx="2505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Customer arrival times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648200" y="1322388"/>
            <a:ext cx="4191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Name   Arrival  Duration    Departs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Bob        6              2                 </a:t>
            </a:r>
            <a:r>
              <a:rPr lang="en-US" altLang="en-US" sz="2000">
                <a:solidFill>
                  <a:srgbClr val="FF0000"/>
                </a:solidFill>
              </a:rPr>
              <a:t>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Joe         3              7           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  <a:r>
              <a:rPr lang="en-US" altLang="en-US" sz="2000"/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Tim        9              3                </a:t>
            </a:r>
            <a:r>
              <a:rPr lang="en-US" altLang="en-US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5199063" y="457200"/>
            <a:ext cx="2801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Customer departure times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2803525" y="3581400"/>
            <a:ext cx="2911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Next Event Priority Queue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3:  Joe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6:  Bob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8:  Bob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9: Tim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10: Joe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12: Tim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FB938-CFED-4949-8F4A-D365C766C8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d-Heaps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d-Heap is a generalization of a binary heap, except a d-Heap has d children per parent.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results in a shallower tree which improves performance of inserts.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However, the deleteMin operation may suffer because finding the minimum child of a node is now harder.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E7D9A-5B7A-421A-A576-29B46C4783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685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12954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8917" name="Oval 7"/>
          <p:cNvSpPr>
            <a:spLocks noChangeArrowheads="1"/>
          </p:cNvSpPr>
          <p:nvPr/>
        </p:nvSpPr>
        <p:spPr bwMode="auto">
          <a:xfrm>
            <a:off x="1295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18" name="Oval 8"/>
          <p:cNvSpPr>
            <a:spLocks noChangeArrowheads="1"/>
          </p:cNvSpPr>
          <p:nvPr/>
        </p:nvSpPr>
        <p:spPr bwMode="auto">
          <a:xfrm>
            <a:off x="2971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8919" name="Oval 11"/>
          <p:cNvSpPr>
            <a:spLocks noChangeArrowheads="1"/>
          </p:cNvSpPr>
          <p:nvPr/>
        </p:nvSpPr>
        <p:spPr bwMode="auto">
          <a:xfrm>
            <a:off x="2133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8920" name="Oval 12"/>
          <p:cNvSpPr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8921" name="Oval 13"/>
          <p:cNvSpPr>
            <a:spLocks noChangeArrowheads="1"/>
          </p:cNvSpPr>
          <p:nvPr/>
        </p:nvSpPr>
        <p:spPr bwMode="auto">
          <a:xfrm>
            <a:off x="45720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 flipH="1">
            <a:off x="2590800" y="1295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5"/>
          <p:cNvSpPr>
            <a:spLocks noChangeShapeType="1"/>
          </p:cNvSpPr>
          <p:nvPr/>
        </p:nvSpPr>
        <p:spPr bwMode="auto">
          <a:xfrm flipH="1">
            <a:off x="16764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6"/>
          <p:cNvSpPr>
            <a:spLocks noChangeShapeType="1"/>
          </p:cNvSpPr>
          <p:nvPr/>
        </p:nvSpPr>
        <p:spPr bwMode="auto">
          <a:xfrm flipH="1">
            <a:off x="9906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7"/>
          <p:cNvSpPr>
            <a:spLocks noChangeShapeType="1"/>
          </p:cNvSpPr>
          <p:nvPr/>
        </p:nvSpPr>
        <p:spPr bwMode="auto">
          <a:xfrm flipH="1">
            <a:off x="1524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8"/>
          <p:cNvSpPr>
            <a:spLocks noChangeShapeType="1"/>
          </p:cNvSpPr>
          <p:nvPr/>
        </p:nvSpPr>
        <p:spPr bwMode="auto">
          <a:xfrm>
            <a:off x="25146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Text Box 24"/>
          <p:cNvSpPr txBox="1">
            <a:spLocks noChangeArrowheads="1"/>
          </p:cNvSpPr>
          <p:nvPr/>
        </p:nvSpPr>
        <p:spPr bwMode="auto">
          <a:xfrm>
            <a:off x="457200" y="685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3-heap</a:t>
            </a:r>
          </a:p>
        </p:txBody>
      </p:sp>
      <p:sp>
        <p:nvSpPr>
          <p:cNvPr id="38928" name="Oval 27"/>
          <p:cNvSpPr>
            <a:spLocks noChangeArrowheads="1"/>
          </p:cNvSpPr>
          <p:nvPr/>
        </p:nvSpPr>
        <p:spPr bwMode="auto">
          <a:xfrm>
            <a:off x="70104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8929" name="Line 30"/>
          <p:cNvSpPr>
            <a:spLocks noChangeShapeType="1"/>
          </p:cNvSpPr>
          <p:nvPr/>
        </p:nvSpPr>
        <p:spPr bwMode="auto">
          <a:xfrm>
            <a:off x="5029200" y="1295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31"/>
          <p:cNvSpPr>
            <a:spLocks noChangeShapeType="1"/>
          </p:cNvSpPr>
          <p:nvPr/>
        </p:nvSpPr>
        <p:spPr bwMode="auto">
          <a:xfrm flipV="1">
            <a:off x="48006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Oval 32"/>
          <p:cNvSpPr>
            <a:spLocks noChangeArrowheads="1"/>
          </p:cNvSpPr>
          <p:nvPr/>
        </p:nvSpPr>
        <p:spPr bwMode="auto">
          <a:xfrm>
            <a:off x="2133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8932" name="Line 33"/>
          <p:cNvSpPr>
            <a:spLocks noChangeShapeType="1"/>
          </p:cNvSpPr>
          <p:nvPr/>
        </p:nvSpPr>
        <p:spPr bwMode="auto">
          <a:xfrm flipV="1">
            <a:off x="2362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Oval 34"/>
          <p:cNvSpPr>
            <a:spLocks noChangeArrowheads="1"/>
          </p:cNvSpPr>
          <p:nvPr/>
        </p:nvSpPr>
        <p:spPr bwMode="auto">
          <a:xfrm>
            <a:off x="3733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8934" name="Oval 35"/>
          <p:cNvSpPr>
            <a:spLocks noChangeArrowheads="1"/>
          </p:cNvSpPr>
          <p:nvPr/>
        </p:nvSpPr>
        <p:spPr bwMode="auto">
          <a:xfrm>
            <a:off x="5410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8935" name="Line 36"/>
          <p:cNvSpPr>
            <a:spLocks noChangeShapeType="1"/>
          </p:cNvSpPr>
          <p:nvPr/>
        </p:nvSpPr>
        <p:spPr bwMode="auto">
          <a:xfrm flipH="1">
            <a:off x="41148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37"/>
          <p:cNvSpPr>
            <a:spLocks noChangeShapeType="1"/>
          </p:cNvSpPr>
          <p:nvPr/>
        </p:nvSpPr>
        <p:spPr bwMode="auto">
          <a:xfrm>
            <a:off x="49530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Oval 38"/>
          <p:cNvSpPr>
            <a:spLocks noChangeArrowheads="1"/>
          </p:cNvSpPr>
          <p:nvPr/>
        </p:nvSpPr>
        <p:spPr bwMode="auto">
          <a:xfrm>
            <a:off x="4572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8938" name="Line 39"/>
          <p:cNvSpPr>
            <a:spLocks noChangeShapeType="1"/>
          </p:cNvSpPr>
          <p:nvPr/>
        </p:nvSpPr>
        <p:spPr bwMode="auto">
          <a:xfrm flipV="1">
            <a:off x="48006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Oval 40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8940" name="Oval 41"/>
          <p:cNvSpPr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8941" name="Line 42"/>
          <p:cNvSpPr>
            <a:spLocks noChangeShapeType="1"/>
          </p:cNvSpPr>
          <p:nvPr/>
        </p:nvSpPr>
        <p:spPr bwMode="auto">
          <a:xfrm flipH="1">
            <a:off x="655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43"/>
          <p:cNvSpPr>
            <a:spLocks noChangeShapeType="1"/>
          </p:cNvSpPr>
          <p:nvPr/>
        </p:nvSpPr>
        <p:spPr bwMode="auto">
          <a:xfrm>
            <a:off x="73914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Oval 44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8944" name="Line 45"/>
          <p:cNvSpPr>
            <a:spLocks noChangeShapeType="1"/>
          </p:cNvSpPr>
          <p:nvPr/>
        </p:nvSpPr>
        <p:spPr bwMode="auto">
          <a:xfrm flipV="1">
            <a:off x="72390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29D417-F9D5-4D73-AEAF-9B8248EF24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Leftist Heaps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Leftist heaps are designed to support the efficient merging of two heaps.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Leftist heaps use a “null path length” of a node, which is the length of the shortest path from the node to a node without two children.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leftist heap property is that for every node, the npl of its left child is at least as large as the npl of its right child.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6E74B1-0C95-489B-B34B-218F80CDC6E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Leftist Heaps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node with zero or one child has npl=0.</a:t>
            </a:r>
          </a:p>
          <a:p>
            <a:pPr eaLnBrk="1" hangingPunct="1"/>
            <a:r>
              <a:rPr lang="en-US" altLang="en-US"/>
              <a:t>A null has npl=-1.</a:t>
            </a:r>
          </a:p>
          <a:p>
            <a:pPr eaLnBrk="1" hangingPunct="1"/>
            <a:r>
              <a:rPr lang="en-US" altLang="en-US"/>
              <a:t>The npl of any node is one more than the minimum npl’s of its children.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6ECB01-B80F-4374-98BF-21166A33E6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priority queue is a data structure that supports at least two operations: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insert – to add items to the queue (enqueue)</a:t>
            </a:r>
          </a:p>
          <a:p>
            <a:pPr eaLnBrk="1" hangingPunct="1"/>
            <a:r>
              <a:rPr lang="en-US" altLang="en-US"/>
              <a:t>deleteMin – to remove the minimum item in the queue (similar to dequeue).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A3243B-D937-4002-AA87-EC238B18D3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1524000" y="47244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Leftist heap</a:t>
            </a:r>
          </a:p>
        </p:txBody>
      </p:sp>
      <p:grpSp>
        <p:nvGrpSpPr>
          <p:cNvPr id="41988" name="Group 50"/>
          <p:cNvGrpSpPr>
            <a:grpSpLocks/>
          </p:cNvGrpSpPr>
          <p:nvPr/>
        </p:nvGrpSpPr>
        <p:grpSpPr bwMode="auto">
          <a:xfrm>
            <a:off x="1295400" y="1371600"/>
            <a:ext cx="1828800" cy="2971800"/>
            <a:chOff x="816" y="864"/>
            <a:chExt cx="1152" cy="1872"/>
          </a:xfrm>
        </p:grpSpPr>
        <p:sp>
          <p:nvSpPr>
            <p:cNvPr id="42005" name="Oval 12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6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7" name="Oval 14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8" name="Oval 17"/>
            <p:cNvSpPr>
              <a:spLocks noChangeArrowheads="1"/>
            </p:cNvSpPr>
            <p:nvPr/>
          </p:nvSpPr>
          <p:spPr bwMode="auto">
            <a:xfrm>
              <a:off x="1104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2009" name="Oval 18"/>
            <p:cNvSpPr>
              <a:spLocks noChangeArrowheads="1"/>
            </p:cNvSpPr>
            <p:nvPr/>
          </p:nvSpPr>
          <p:spPr bwMode="auto">
            <a:xfrm>
              <a:off x="1680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10" name="Oval 19"/>
            <p:cNvSpPr>
              <a:spLocks noChangeArrowheads="1"/>
            </p:cNvSpPr>
            <p:nvPr/>
          </p:nvSpPr>
          <p:spPr bwMode="auto">
            <a:xfrm>
              <a:off x="1392" y="8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>
              <a:off x="1344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31"/>
            <p:cNvSpPr>
              <a:spLocks noChangeShapeType="1"/>
            </p:cNvSpPr>
            <p:nvPr/>
          </p:nvSpPr>
          <p:spPr bwMode="auto">
            <a:xfrm flipH="1">
              <a:off x="1008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32"/>
            <p:cNvSpPr>
              <a:spLocks noChangeShapeType="1"/>
            </p:cNvSpPr>
            <p:nvPr/>
          </p:nvSpPr>
          <p:spPr bwMode="auto">
            <a:xfrm flipH="1">
              <a:off x="1296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33"/>
            <p:cNvSpPr>
              <a:spLocks noChangeShapeType="1"/>
            </p:cNvSpPr>
            <p:nvPr/>
          </p:nvSpPr>
          <p:spPr bwMode="auto">
            <a:xfrm flipH="1">
              <a:off x="1296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34"/>
            <p:cNvSpPr>
              <a:spLocks noChangeShapeType="1"/>
            </p:cNvSpPr>
            <p:nvPr/>
          </p:nvSpPr>
          <p:spPr bwMode="auto">
            <a:xfrm>
              <a:off x="1632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715000" y="1371600"/>
            <a:ext cx="1828800" cy="2971800"/>
            <a:chOff x="3600" y="864"/>
            <a:chExt cx="1152" cy="1872"/>
          </a:xfrm>
        </p:grpSpPr>
        <p:sp>
          <p:nvSpPr>
            <p:cNvPr id="41992" name="Oval 35"/>
            <p:cNvSpPr>
              <a:spLocks noChangeArrowheads="1"/>
            </p:cNvSpPr>
            <p:nvPr/>
          </p:nvSpPr>
          <p:spPr bwMode="auto">
            <a:xfrm>
              <a:off x="3888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3" name="Oval 36"/>
            <p:cNvSpPr>
              <a:spLocks noChangeArrowheads="1"/>
            </p:cNvSpPr>
            <p:nvPr/>
          </p:nvSpPr>
          <p:spPr bwMode="auto">
            <a:xfrm>
              <a:off x="360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4" name="Oval 37"/>
            <p:cNvSpPr>
              <a:spLocks noChangeArrowheads="1"/>
            </p:cNvSpPr>
            <p:nvPr/>
          </p:nvSpPr>
          <p:spPr bwMode="auto">
            <a:xfrm>
              <a:off x="417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1995" name="Oval 38"/>
            <p:cNvSpPr>
              <a:spLocks noChangeArrowheads="1"/>
            </p:cNvSpPr>
            <p:nvPr/>
          </p:nvSpPr>
          <p:spPr bwMode="auto">
            <a:xfrm>
              <a:off x="3888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1*</a:t>
              </a:r>
            </a:p>
          </p:txBody>
        </p:sp>
        <p:sp>
          <p:nvSpPr>
            <p:cNvPr id="41996" name="Oval 39"/>
            <p:cNvSpPr>
              <a:spLocks noChangeArrowheads="1"/>
            </p:cNvSpPr>
            <p:nvPr/>
          </p:nvSpPr>
          <p:spPr bwMode="auto">
            <a:xfrm>
              <a:off x="4464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7" name="Oval 40"/>
            <p:cNvSpPr>
              <a:spLocks noChangeArrowheads="1"/>
            </p:cNvSpPr>
            <p:nvPr/>
          </p:nvSpPr>
          <p:spPr bwMode="auto">
            <a:xfrm>
              <a:off x="4176" y="8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1998" name="Line 41"/>
            <p:cNvSpPr>
              <a:spLocks noChangeShapeType="1"/>
            </p:cNvSpPr>
            <p:nvPr/>
          </p:nvSpPr>
          <p:spPr bwMode="auto">
            <a:xfrm>
              <a:off x="4128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42"/>
            <p:cNvSpPr>
              <a:spLocks noChangeShapeType="1"/>
            </p:cNvSpPr>
            <p:nvPr/>
          </p:nvSpPr>
          <p:spPr bwMode="auto">
            <a:xfrm flipH="1">
              <a:off x="3792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43"/>
            <p:cNvSpPr>
              <a:spLocks noChangeShapeType="1"/>
            </p:cNvSpPr>
            <p:nvPr/>
          </p:nvSpPr>
          <p:spPr bwMode="auto">
            <a:xfrm flipH="1">
              <a:off x="4080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44"/>
            <p:cNvSpPr>
              <a:spLocks noChangeShapeType="1"/>
            </p:cNvSpPr>
            <p:nvPr/>
          </p:nvSpPr>
          <p:spPr bwMode="auto">
            <a:xfrm flipH="1">
              <a:off x="4080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45"/>
            <p:cNvSpPr>
              <a:spLocks noChangeShapeType="1"/>
            </p:cNvSpPr>
            <p:nvPr/>
          </p:nvSpPr>
          <p:spPr bwMode="auto">
            <a:xfrm>
              <a:off x="4416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Oval 46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4" name="Line 47"/>
            <p:cNvSpPr>
              <a:spLocks noChangeShapeType="1"/>
            </p:cNvSpPr>
            <p:nvPr/>
          </p:nvSpPr>
          <p:spPr bwMode="auto">
            <a:xfrm>
              <a:off x="4416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5791200" y="4724400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 leftist heap</a:t>
            </a:r>
          </a:p>
        </p:txBody>
      </p:sp>
      <p:sp>
        <p:nvSpPr>
          <p:cNvPr id="41991" name="Line 49"/>
          <p:cNvSpPr>
            <a:spLocks noChangeShapeType="1"/>
          </p:cNvSpPr>
          <p:nvPr/>
        </p:nvSpPr>
        <p:spPr bwMode="auto">
          <a:xfrm>
            <a:off x="4572000" y="6858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4" grpId="0"/>
      <p:bldP spid="676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FF9537-35D5-4D9D-84B1-09227E2431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merge two leftist heaps, recursively merge the heap with the larger root with the right subheap of the heap with the smaller root.</a:t>
            </a:r>
          </a:p>
          <a:p>
            <a:pPr eaLnBrk="1" hangingPunct="1"/>
            <a:r>
              <a:rPr lang="en-US" altLang="en-US"/>
              <a:t>If a merge results in a leftist violation, swap the two subheaps.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10924-FACE-4858-8B7D-4EC4D3209C1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2098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6954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277495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22098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19812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 flipH="1">
            <a:off x="1524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 flipH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 flipH="1">
            <a:off x="23622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266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2514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1905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19"/>
          <p:cNvSpPr txBox="1">
            <a:spLocks noChangeArrowheads="1"/>
          </p:cNvSpPr>
          <p:nvPr/>
        </p:nvSpPr>
        <p:spPr bwMode="auto">
          <a:xfrm>
            <a:off x="21336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4051" name="Text Box 20"/>
          <p:cNvSpPr txBox="1">
            <a:spLocks noChangeArrowheads="1"/>
          </p:cNvSpPr>
          <p:nvPr/>
        </p:nvSpPr>
        <p:spPr bwMode="auto">
          <a:xfrm>
            <a:off x="60960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55816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4053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5867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63246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54864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4058" name="Text Box 27"/>
          <p:cNvSpPr txBox="1">
            <a:spLocks noChangeArrowheads="1"/>
          </p:cNvSpPr>
          <p:nvPr/>
        </p:nvSpPr>
        <p:spPr bwMode="auto">
          <a:xfrm>
            <a:off x="67818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H="1">
            <a:off x="58674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9"/>
          <p:cNvSpPr>
            <a:spLocks noChangeShapeType="1"/>
          </p:cNvSpPr>
          <p:nvPr/>
        </p:nvSpPr>
        <p:spPr bwMode="auto">
          <a:xfrm flipH="1">
            <a:off x="5410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30"/>
          <p:cNvSpPr>
            <a:spLocks noChangeShapeType="1"/>
          </p:cNvSpPr>
          <p:nvPr/>
        </p:nvSpPr>
        <p:spPr bwMode="auto">
          <a:xfrm flipH="1">
            <a:off x="57150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2"/>
          <p:cNvSpPr>
            <a:spLocks noChangeShapeType="1"/>
          </p:cNvSpPr>
          <p:nvPr/>
        </p:nvSpPr>
        <p:spPr bwMode="auto">
          <a:xfrm flipH="1">
            <a:off x="647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3"/>
          <p:cNvSpPr>
            <a:spLocks noChangeShapeType="1"/>
          </p:cNvSpPr>
          <p:nvPr/>
        </p:nvSpPr>
        <p:spPr bwMode="auto">
          <a:xfrm>
            <a:off x="64008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4"/>
          <p:cNvSpPr>
            <a:spLocks noChangeShapeType="1"/>
          </p:cNvSpPr>
          <p:nvPr/>
        </p:nvSpPr>
        <p:spPr bwMode="auto">
          <a:xfrm>
            <a:off x="5791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Text Box 35"/>
          <p:cNvSpPr txBox="1">
            <a:spLocks noChangeArrowheads="1"/>
          </p:cNvSpPr>
          <p:nvPr/>
        </p:nvSpPr>
        <p:spPr bwMode="auto">
          <a:xfrm>
            <a:off x="60198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4066" name="Line 36"/>
          <p:cNvSpPr>
            <a:spLocks noChangeShapeType="1"/>
          </p:cNvSpPr>
          <p:nvPr/>
        </p:nvSpPr>
        <p:spPr bwMode="auto">
          <a:xfrm>
            <a:off x="67818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Text Box 37"/>
          <p:cNvSpPr txBox="1">
            <a:spLocks noChangeArrowheads="1"/>
          </p:cNvSpPr>
          <p:nvPr/>
        </p:nvSpPr>
        <p:spPr bwMode="auto">
          <a:xfrm>
            <a:off x="914400" y="255905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44068" name="Text Box 40"/>
          <p:cNvSpPr txBox="1">
            <a:spLocks noChangeArrowheads="1"/>
          </p:cNvSpPr>
          <p:nvPr/>
        </p:nvSpPr>
        <p:spPr bwMode="auto">
          <a:xfrm>
            <a:off x="26225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4069" name="Text Box 43"/>
          <p:cNvSpPr txBox="1">
            <a:spLocks noChangeArrowheads="1"/>
          </p:cNvSpPr>
          <p:nvPr/>
        </p:nvSpPr>
        <p:spPr bwMode="auto">
          <a:xfrm>
            <a:off x="2286000" y="4267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4070" name="Text Box 45"/>
          <p:cNvSpPr txBox="1">
            <a:spLocks noChangeArrowheads="1"/>
          </p:cNvSpPr>
          <p:nvPr/>
        </p:nvSpPr>
        <p:spPr bwMode="auto">
          <a:xfrm>
            <a:off x="2057400" y="480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4071" name="Line 49"/>
          <p:cNvSpPr>
            <a:spLocks noChangeShapeType="1"/>
          </p:cNvSpPr>
          <p:nvPr/>
        </p:nvSpPr>
        <p:spPr bwMode="auto">
          <a:xfrm flipH="1">
            <a:off x="22098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50"/>
          <p:cNvSpPr>
            <a:spLocks noChangeShapeType="1"/>
          </p:cNvSpPr>
          <p:nvPr/>
        </p:nvSpPr>
        <p:spPr bwMode="auto">
          <a:xfrm flipH="1">
            <a:off x="25146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53"/>
          <p:cNvSpPr txBox="1">
            <a:spLocks noChangeArrowheads="1"/>
          </p:cNvSpPr>
          <p:nvPr/>
        </p:nvSpPr>
        <p:spPr bwMode="auto">
          <a:xfrm>
            <a:off x="2438400" y="31448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4074" name="Text Box 54"/>
          <p:cNvSpPr txBox="1">
            <a:spLocks noChangeArrowheads="1"/>
          </p:cNvSpPr>
          <p:nvPr/>
        </p:nvSpPr>
        <p:spPr bwMode="auto">
          <a:xfrm>
            <a:off x="6400800" y="3554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4075" name="Text Box 55"/>
          <p:cNvSpPr txBox="1">
            <a:spLocks noChangeArrowheads="1"/>
          </p:cNvSpPr>
          <p:nvPr/>
        </p:nvSpPr>
        <p:spPr bwMode="auto">
          <a:xfrm>
            <a:off x="5886450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4076" name="Text Box 56"/>
          <p:cNvSpPr txBox="1">
            <a:spLocks noChangeArrowheads="1"/>
          </p:cNvSpPr>
          <p:nvPr/>
        </p:nvSpPr>
        <p:spPr bwMode="auto">
          <a:xfrm>
            <a:off x="6858000" y="396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4077" name="Text Box 57"/>
          <p:cNvSpPr txBox="1">
            <a:spLocks noChangeArrowheads="1"/>
          </p:cNvSpPr>
          <p:nvPr/>
        </p:nvSpPr>
        <p:spPr bwMode="auto">
          <a:xfrm>
            <a:off x="54102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78" name="Text Box 58"/>
          <p:cNvSpPr txBox="1">
            <a:spLocks noChangeArrowheads="1"/>
          </p:cNvSpPr>
          <p:nvPr/>
        </p:nvSpPr>
        <p:spPr bwMode="auto">
          <a:xfrm>
            <a:off x="61722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4079" name="Text Box 59"/>
          <p:cNvSpPr txBox="1">
            <a:spLocks noChangeArrowheads="1"/>
          </p:cNvSpPr>
          <p:nvPr/>
        </p:nvSpPr>
        <p:spPr bwMode="auto">
          <a:xfrm>
            <a:off x="66294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4080" name="Text Box 60"/>
          <p:cNvSpPr txBox="1">
            <a:spLocks noChangeArrowheads="1"/>
          </p:cNvSpPr>
          <p:nvPr/>
        </p:nvSpPr>
        <p:spPr bwMode="auto">
          <a:xfrm>
            <a:off x="5791200" y="5029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4081" name="Text Box 61"/>
          <p:cNvSpPr txBox="1">
            <a:spLocks noChangeArrowheads="1"/>
          </p:cNvSpPr>
          <p:nvPr/>
        </p:nvSpPr>
        <p:spPr bwMode="auto">
          <a:xfrm>
            <a:off x="70866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82" name="Line 62"/>
          <p:cNvSpPr>
            <a:spLocks noChangeShapeType="1"/>
          </p:cNvSpPr>
          <p:nvPr/>
        </p:nvSpPr>
        <p:spPr bwMode="auto">
          <a:xfrm flipH="1">
            <a:off x="61722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63"/>
          <p:cNvSpPr>
            <a:spLocks noChangeShapeType="1"/>
          </p:cNvSpPr>
          <p:nvPr/>
        </p:nvSpPr>
        <p:spPr bwMode="auto">
          <a:xfrm flipH="1">
            <a:off x="57150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64"/>
          <p:cNvSpPr>
            <a:spLocks noChangeShapeType="1"/>
          </p:cNvSpPr>
          <p:nvPr/>
        </p:nvSpPr>
        <p:spPr bwMode="auto">
          <a:xfrm flipH="1">
            <a:off x="60198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65"/>
          <p:cNvSpPr>
            <a:spLocks noChangeShapeType="1"/>
          </p:cNvSpPr>
          <p:nvPr/>
        </p:nvSpPr>
        <p:spPr bwMode="auto">
          <a:xfrm flipH="1">
            <a:off x="67818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66"/>
          <p:cNvSpPr>
            <a:spLocks noChangeShapeType="1"/>
          </p:cNvSpPr>
          <p:nvPr/>
        </p:nvSpPr>
        <p:spPr bwMode="auto">
          <a:xfrm>
            <a:off x="67056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67"/>
          <p:cNvSpPr>
            <a:spLocks noChangeShapeType="1"/>
          </p:cNvSpPr>
          <p:nvPr/>
        </p:nvSpPr>
        <p:spPr bwMode="auto">
          <a:xfrm>
            <a:off x="60960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Text Box 68"/>
          <p:cNvSpPr txBox="1">
            <a:spLocks noChangeArrowheads="1"/>
          </p:cNvSpPr>
          <p:nvPr/>
        </p:nvSpPr>
        <p:spPr bwMode="auto">
          <a:xfrm>
            <a:off x="6324600" y="31448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4089" name="Line 69"/>
          <p:cNvSpPr>
            <a:spLocks noChangeShapeType="1"/>
          </p:cNvSpPr>
          <p:nvPr/>
        </p:nvSpPr>
        <p:spPr bwMode="auto">
          <a:xfrm>
            <a:off x="70866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4CC832-6B3C-43D6-843F-EFAF022EC9F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470150" y="665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21336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905000" y="17319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>
            <a:off x="2057400" y="15033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H="1">
            <a:off x="23622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286000" y="7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5065" name="Text Box 12"/>
          <p:cNvSpPr txBox="1">
            <a:spLocks noChangeArrowheads="1"/>
          </p:cNvSpPr>
          <p:nvPr/>
        </p:nvSpPr>
        <p:spPr bwMode="auto">
          <a:xfrm>
            <a:off x="6248400" y="665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5066" name="Text Box 15"/>
          <p:cNvSpPr txBox="1">
            <a:spLocks noChangeArrowheads="1"/>
          </p:cNvSpPr>
          <p:nvPr/>
        </p:nvSpPr>
        <p:spPr bwMode="auto">
          <a:xfrm>
            <a:off x="60198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64770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68" name="Line 21"/>
          <p:cNvSpPr>
            <a:spLocks noChangeShapeType="1"/>
          </p:cNvSpPr>
          <p:nvPr/>
        </p:nvSpPr>
        <p:spPr bwMode="auto">
          <a:xfrm flipH="1">
            <a:off x="61722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24"/>
          <p:cNvSpPr txBox="1">
            <a:spLocks noChangeArrowheads="1"/>
          </p:cNvSpPr>
          <p:nvPr/>
        </p:nvSpPr>
        <p:spPr bwMode="auto">
          <a:xfrm>
            <a:off x="6172200" y="7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5070" name="Line 25"/>
          <p:cNvSpPr>
            <a:spLocks noChangeShapeType="1"/>
          </p:cNvSpPr>
          <p:nvPr/>
        </p:nvSpPr>
        <p:spPr bwMode="auto">
          <a:xfrm>
            <a:off x="64770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27"/>
          <p:cNvSpPr txBox="1">
            <a:spLocks noChangeArrowheads="1"/>
          </p:cNvSpPr>
          <p:nvPr/>
        </p:nvSpPr>
        <p:spPr bwMode="auto">
          <a:xfrm>
            <a:off x="990600" y="2189163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  <p:sp>
        <p:nvSpPr>
          <p:cNvPr id="45072" name="Text Box 28"/>
          <p:cNvSpPr txBox="1">
            <a:spLocks noChangeArrowheads="1"/>
          </p:cNvSpPr>
          <p:nvPr/>
        </p:nvSpPr>
        <p:spPr bwMode="auto">
          <a:xfrm>
            <a:off x="2514600" y="3179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73" name="Text Box 29"/>
          <p:cNvSpPr txBox="1">
            <a:spLocks noChangeArrowheads="1"/>
          </p:cNvSpPr>
          <p:nvPr/>
        </p:nvSpPr>
        <p:spPr bwMode="auto">
          <a:xfrm>
            <a:off x="2178050" y="37131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74" name="Text Box 30"/>
          <p:cNvSpPr txBox="1">
            <a:spLocks noChangeArrowheads="1"/>
          </p:cNvSpPr>
          <p:nvPr/>
        </p:nvSpPr>
        <p:spPr bwMode="auto">
          <a:xfrm>
            <a:off x="1949450" y="4246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75" name="Line 31"/>
          <p:cNvSpPr>
            <a:spLocks noChangeShapeType="1"/>
          </p:cNvSpPr>
          <p:nvPr/>
        </p:nvSpPr>
        <p:spPr bwMode="auto">
          <a:xfrm flipH="1">
            <a:off x="2101850" y="4017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32"/>
          <p:cNvSpPr>
            <a:spLocks noChangeShapeType="1"/>
          </p:cNvSpPr>
          <p:nvPr/>
        </p:nvSpPr>
        <p:spPr bwMode="auto">
          <a:xfrm flipH="1">
            <a:off x="2406650" y="34845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Text Box 33"/>
          <p:cNvSpPr txBox="1">
            <a:spLocks noChangeArrowheads="1"/>
          </p:cNvSpPr>
          <p:nvPr/>
        </p:nvSpPr>
        <p:spPr bwMode="auto">
          <a:xfrm>
            <a:off x="2330450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5078" name="Text Box 36"/>
          <p:cNvSpPr txBox="1">
            <a:spLocks noChangeArrowheads="1"/>
          </p:cNvSpPr>
          <p:nvPr/>
        </p:nvSpPr>
        <p:spPr bwMode="auto">
          <a:xfrm>
            <a:off x="6248400" y="3179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79" name="Text Box 38"/>
          <p:cNvSpPr txBox="1">
            <a:spLocks noChangeArrowheads="1"/>
          </p:cNvSpPr>
          <p:nvPr/>
        </p:nvSpPr>
        <p:spPr bwMode="auto">
          <a:xfrm>
            <a:off x="6216650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5080" name="Text Box 40"/>
          <p:cNvSpPr txBox="1">
            <a:spLocks noChangeArrowheads="1"/>
          </p:cNvSpPr>
          <p:nvPr/>
        </p:nvSpPr>
        <p:spPr bwMode="auto">
          <a:xfrm>
            <a:off x="1066800" y="4627563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45081" name="Text Box 41"/>
          <p:cNvSpPr txBox="1">
            <a:spLocks noChangeArrowheads="1"/>
          </p:cNvSpPr>
          <p:nvPr/>
        </p:nvSpPr>
        <p:spPr bwMode="auto">
          <a:xfrm>
            <a:off x="2438400" y="49323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82" name="Text Box 42"/>
          <p:cNvSpPr txBox="1">
            <a:spLocks noChangeArrowheads="1"/>
          </p:cNvSpPr>
          <p:nvPr/>
        </p:nvSpPr>
        <p:spPr bwMode="auto">
          <a:xfrm>
            <a:off x="2101850" y="5465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83" name="Text Box 43"/>
          <p:cNvSpPr txBox="1">
            <a:spLocks noChangeArrowheads="1"/>
          </p:cNvSpPr>
          <p:nvPr/>
        </p:nvSpPr>
        <p:spPr bwMode="auto">
          <a:xfrm>
            <a:off x="1873250" y="59991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84" name="Line 44"/>
          <p:cNvSpPr>
            <a:spLocks noChangeShapeType="1"/>
          </p:cNvSpPr>
          <p:nvPr/>
        </p:nvSpPr>
        <p:spPr bwMode="auto">
          <a:xfrm flipH="1">
            <a:off x="2025650" y="57705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45"/>
          <p:cNvSpPr>
            <a:spLocks noChangeShapeType="1"/>
          </p:cNvSpPr>
          <p:nvPr/>
        </p:nvSpPr>
        <p:spPr bwMode="auto">
          <a:xfrm flipH="1">
            <a:off x="2330450" y="52371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Text Box 46"/>
          <p:cNvSpPr txBox="1">
            <a:spLocks noChangeArrowheads="1"/>
          </p:cNvSpPr>
          <p:nvPr/>
        </p:nvSpPr>
        <p:spPr bwMode="auto">
          <a:xfrm>
            <a:off x="2667000" y="5465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87" name="Line 47"/>
          <p:cNvSpPr>
            <a:spLocks noChangeShapeType="1"/>
          </p:cNvSpPr>
          <p:nvPr/>
        </p:nvSpPr>
        <p:spPr bwMode="auto">
          <a:xfrm>
            <a:off x="2590800" y="52371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2A9A37-B722-4C36-A1E3-BAD0A731DC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3624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02590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797300" y="1981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H="1">
            <a:off x="39497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H="1">
            <a:off x="425450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45910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45148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3981450" y="381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3752850" y="914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H="1">
            <a:off x="3905250" y="68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4210050" y="68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3048000" y="2438400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8 becomes right subtree of 7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376555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34290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3200400" y="4953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6098" name="Line 21"/>
          <p:cNvSpPr>
            <a:spLocks noChangeShapeType="1"/>
          </p:cNvSpPr>
          <p:nvPr/>
        </p:nvSpPr>
        <p:spPr bwMode="auto">
          <a:xfrm flipH="1">
            <a:off x="33528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22"/>
          <p:cNvSpPr>
            <a:spLocks noChangeShapeType="1"/>
          </p:cNvSpPr>
          <p:nvPr/>
        </p:nvSpPr>
        <p:spPr bwMode="auto">
          <a:xfrm flipH="1">
            <a:off x="36576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399415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6101" name="Line 24"/>
          <p:cNvSpPr>
            <a:spLocks noChangeShapeType="1"/>
          </p:cNvSpPr>
          <p:nvPr/>
        </p:nvSpPr>
        <p:spPr bwMode="auto">
          <a:xfrm>
            <a:off x="391795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5"/>
          <p:cNvSpPr txBox="1">
            <a:spLocks noChangeArrowheads="1"/>
          </p:cNvSpPr>
          <p:nvPr/>
        </p:nvSpPr>
        <p:spPr bwMode="auto">
          <a:xfrm>
            <a:off x="411480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441960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6104" name="Line 27"/>
          <p:cNvSpPr>
            <a:spLocks noChangeShapeType="1"/>
          </p:cNvSpPr>
          <p:nvPr/>
        </p:nvSpPr>
        <p:spPr bwMode="auto">
          <a:xfrm flipH="1">
            <a:off x="40386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8"/>
          <p:cNvSpPr>
            <a:spLocks noChangeShapeType="1"/>
          </p:cNvSpPr>
          <p:nvPr/>
        </p:nvSpPr>
        <p:spPr bwMode="auto">
          <a:xfrm>
            <a:off x="4343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Text Box 29"/>
          <p:cNvSpPr txBox="1">
            <a:spLocks noChangeArrowheads="1"/>
          </p:cNvSpPr>
          <p:nvPr/>
        </p:nvSpPr>
        <p:spPr bwMode="auto">
          <a:xfrm>
            <a:off x="2895600" y="5410200"/>
            <a:ext cx="308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subtree swap due to leftist violation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84371F-9F0D-4BD8-99D4-A4FE19D355C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79850" y="1246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543300" y="1779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314700" y="2312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3467100" y="2084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 flipH="1">
            <a:off x="3771900" y="1550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4108450" y="1779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4032250" y="1550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229100" y="712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4533900" y="1246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4152900" y="1017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4457700" y="1017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19500" y="228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3105150" y="636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2628900" y="1169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3390900" y="1169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7122" name="Text Box 22"/>
          <p:cNvSpPr txBox="1">
            <a:spLocks noChangeArrowheads="1"/>
          </p:cNvSpPr>
          <p:nvPr/>
        </p:nvSpPr>
        <p:spPr bwMode="auto">
          <a:xfrm>
            <a:off x="3009900" y="1703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7123" name="Line 24"/>
          <p:cNvSpPr>
            <a:spLocks noChangeShapeType="1"/>
          </p:cNvSpPr>
          <p:nvPr/>
        </p:nvSpPr>
        <p:spPr bwMode="auto">
          <a:xfrm flipH="1">
            <a:off x="3390900" y="484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5"/>
          <p:cNvSpPr>
            <a:spLocks noChangeShapeType="1"/>
          </p:cNvSpPr>
          <p:nvPr/>
        </p:nvSpPr>
        <p:spPr bwMode="auto">
          <a:xfrm flipH="1">
            <a:off x="2933700" y="941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6"/>
          <p:cNvSpPr>
            <a:spLocks noChangeShapeType="1"/>
          </p:cNvSpPr>
          <p:nvPr/>
        </p:nvSpPr>
        <p:spPr bwMode="auto">
          <a:xfrm flipH="1">
            <a:off x="3238500" y="1474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3924300" y="484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9"/>
          <p:cNvSpPr>
            <a:spLocks noChangeShapeType="1"/>
          </p:cNvSpPr>
          <p:nvPr/>
        </p:nvSpPr>
        <p:spPr bwMode="auto">
          <a:xfrm>
            <a:off x="3314700" y="941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Text Box 31"/>
          <p:cNvSpPr txBox="1">
            <a:spLocks noChangeArrowheads="1"/>
          </p:cNvSpPr>
          <p:nvPr/>
        </p:nvSpPr>
        <p:spPr bwMode="auto">
          <a:xfrm>
            <a:off x="2857500" y="2770188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 becomes right subtree of 6</a:t>
            </a:r>
          </a:p>
        </p:txBody>
      </p:sp>
      <p:sp>
        <p:nvSpPr>
          <p:cNvPr id="47129" name="Text Box 32"/>
          <p:cNvSpPr txBox="1">
            <a:spLocks noChangeArrowheads="1"/>
          </p:cNvSpPr>
          <p:nvPr/>
        </p:nvSpPr>
        <p:spPr bwMode="auto">
          <a:xfrm>
            <a:off x="3695700" y="32273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7130" name="Text Box 33"/>
          <p:cNvSpPr txBox="1">
            <a:spLocks noChangeArrowheads="1"/>
          </p:cNvSpPr>
          <p:nvPr/>
        </p:nvSpPr>
        <p:spPr bwMode="auto">
          <a:xfrm>
            <a:off x="3181350" y="36353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2705100" y="4168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7132" name="Text Box 36"/>
          <p:cNvSpPr txBox="1">
            <a:spLocks noChangeArrowheads="1"/>
          </p:cNvSpPr>
          <p:nvPr/>
        </p:nvSpPr>
        <p:spPr bwMode="auto">
          <a:xfrm>
            <a:off x="3467100" y="4168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7133" name="Text Box 38"/>
          <p:cNvSpPr txBox="1">
            <a:spLocks noChangeArrowheads="1"/>
          </p:cNvSpPr>
          <p:nvPr/>
        </p:nvSpPr>
        <p:spPr bwMode="auto">
          <a:xfrm>
            <a:off x="3086100" y="4702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7134" name="Line 40"/>
          <p:cNvSpPr>
            <a:spLocks noChangeShapeType="1"/>
          </p:cNvSpPr>
          <p:nvPr/>
        </p:nvSpPr>
        <p:spPr bwMode="auto">
          <a:xfrm flipH="1">
            <a:off x="3467100" y="3482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1"/>
          <p:cNvSpPr>
            <a:spLocks noChangeShapeType="1"/>
          </p:cNvSpPr>
          <p:nvPr/>
        </p:nvSpPr>
        <p:spPr bwMode="auto">
          <a:xfrm flipH="1">
            <a:off x="3009900" y="3940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2"/>
          <p:cNvSpPr>
            <a:spLocks noChangeShapeType="1"/>
          </p:cNvSpPr>
          <p:nvPr/>
        </p:nvSpPr>
        <p:spPr bwMode="auto">
          <a:xfrm flipH="1">
            <a:off x="3314700" y="4473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5"/>
          <p:cNvSpPr>
            <a:spLocks noChangeShapeType="1"/>
          </p:cNvSpPr>
          <p:nvPr/>
        </p:nvSpPr>
        <p:spPr bwMode="auto">
          <a:xfrm>
            <a:off x="4000500" y="3482975"/>
            <a:ext cx="60960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6"/>
          <p:cNvSpPr>
            <a:spLocks noChangeShapeType="1"/>
          </p:cNvSpPr>
          <p:nvPr/>
        </p:nvSpPr>
        <p:spPr bwMode="auto">
          <a:xfrm>
            <a:off x="3390900" y="3940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47"/>
          <p:cNvSpPr txBox="1">
            <a:spLocks noChangeArrowheads="1"/>
          </p:cNvSpPr>
          <p:nvPr/>
        </p:nvSpPr>
        <p:spPr bwMode="auto">
          <a:xfrm>
            <a:off x="4927600" y="4930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7140" name="Text Box 48"/>
          <p:cNvSpPr txBox="1">
            <a:spLocks noChangeArrowheads="1"/>
          </p:cNvSpPr>
          <p:nvPr/>
        </p:nvSpPr>
        <p:spPr bwMode="auto">
          <a:xfrm>
            <a:off x="4591050" y="546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7141" name="Text Box 49"/>
          <p:cNvSpPr txBox="1">
            <a:spLocks noChangeArrowheads="1"/>
          </p:cNvSpPr>
          <p:nvPr/>
        </p:nvSpPr>
        <p:spPr bwMode="auto">
          <a:xfrm>
            <a:off x="4362450" y="5997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7142" name="Line 50"/>
          <p:cNvSpPr>
            <a:spLocks noChangeShapeType="1"/>
          </p:cNvSpPr>
          <p:nvPr/>
        </p:nvSpPr>
        <p:spPr bwMode="auto">
          <a:xfrm flipH="1">
            <a:off x="4514850" y="5768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51"/>
          <p:cNvSpPr>
            <a:spLocks noChangeShapeType="1"/>
          </p:cNvSpPr>
          <p:nvPr/>
        </p:nvSpPr>
        <p:spPr bwMode="auto">
          <a:xfrm flipH="1">
            <a:off x="4819650" y="5235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Text Box 52"/>
          <p:cNvSpPr txBox="1">
            <a:spLocks noChangeArrowheads="1"/>
          </p:cNvSpPr>
          <p:nvPr/>
        </p:nvSpPr>
        <p:spPr bwMode="auto">
          <a:xfrm>
            <a:off x="5156200" y="546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45" name="Line 53"/>
          <p:cNvSpPr>
            <a:spLocks noChangeShapeType="1"/>
          </p:cNvSpPr>
          <p:nvPr/>
        </p:nvSpPr>
        <p:spPr bwMode="auto">
          <a:xfrm>
            <a:off x="5080000" y="5235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Text Box 54"/>
          <p:cNvSpPr txBox="1">
            <a:spLocks noChangeArrowheads="1"/>
          </p:cNvSpPr>
          <p:nvPr/>
        </p:nvSpPr>
        <p:spPr bwMode="auto">
          <a:xfrm>
            <a:off x="5276850" y="43973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7147" name="Text Box 55"/>
          <p:cNvSpPr txBox="1">
            <a:spLocks noChangeArrowheads="1"/>
          </p:cNvSpPr>
          <p:nvPr/>
        </p:nvSpPr>
        <p:spPr bwMode="auto">
          <a:xfrm>
            <a:off x="5581650" y="4930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7148" name="Line 56"/>
          <p:cNvSpPr>
            <a:spLocks noChangeShapeType="1"/>
          </p:cNvSpPr>
          <p:nvPr/>
        </p:nvSpPr>
        <p:spPr bwMode="auto">
          <a:xfrm flipH="1">
            <a:off x="5200650" y="4702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7"/>
          <p:cNvSpPr>
            <a:spLocks noChangeShapeType="1"/>
          </p:cNvSpPr>
          <p:nvPr/>
        </p:nvSpPr>
        <p:spPr bwMode="auto">
          <a:xfrm>
            <a:off x="5505450" y="4702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Text Box 58"/>
          <p:cNvSpPr txBox="1">
            <a:spLocks noChangeArrowheads="1"/>
          </p:cNvSpPr>
          <p:nvPr/>
        </p:nvSpPr>
        <p:spPr bwMode="auto">
          <a:xfrm>
            <a:off x="4667250" y="3913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7151" name="Text Box 59"/>
          <p:cNvSpPr txBox="1">
            <a:spLocks noChangeArrowheads="1"/>
          </p:cNvSpPr>
          <p:nvPr/>
        </p:nvSpPr>
        <p:spPr bwMode="auto">
          <a:xfrm>
            <a:off x="4152900" y="4321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7152" name="Text Box 60"/>
          <p:cNvSpPr txBox="1">
            <a:spLocks noChangeArrowheads="1"/>
          </p:cNvSpPr>
          <p:nvPr/>
        </p:nvSpPr>
        <p:spPr bwMode="auto">
          <a:xfrm>
            <a:off x="3676650" y="4854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53" name="Text Box 61"/>
          <p:cNvSpPr txBox="1">
            <a:spLocks noChangeArrowheads="1"/>
          </p:cNvSpPr>
          <p:nvPr/>
        </p:nvSpPr>
        <p:spPr bwMode="auto">
          <a:xfrm>
            <a:off x="4438650" y="4854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7154" name="Text Box 62"/>
          <p:cNvSpPr txBox="1">
            <a:spLocks noChangeArrowheads="1"/>
          </p:cNvSpPr>
          <p:nvPr/>
        </p:nvSpPr>
        <p:spPr bwMode="auto">
          <a:xfrm>
            <a:off x="4057650" y="53879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7155" name="Line 63"/>
          <p:cNvSpPr>
            <a:spLocks noChangeShapeType="1"/>
          </p:cNvSpPr>
          <p:nvPr/>
        </p:nvSpPr>
        <p:spPr bwMode="auto">
          <a:xfrm flipH="1">
            <a:off x="4438650" y="41687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64"/>
          <p:cNvSpPr>
            <a:spLocks noChangeShapeType="1"/>
          </p:cNvSpPr>
          <p:nvPr/>
        </p:nvSpPr>
        <p:spPr bwMode="auto">
          <a:xfrm flipH="1">
            <a:off x="3981450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Line 65"/>
          <p:cNvSpPr>
            <a:spLocks noChangeShapeType="1"/>
          </p:cNvSpPr>
          <p:nvPr/>
        </p:nvSpPr>
        <p:spPr bwMode="auto">
          <a:xfrm flipH="1">
            <a:off x="4286250" y="51593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8" name="Line 66"/>
          <p:cNvSpPr>
            <a:spLocks noChangeShapeType="1"/>
          </p:cNvSpPr>
          <p:nvPr/>
        </p:nvSpPr>
        <p:spPr bwMode="auto">
          <a:xfrm>
            <a:off x="4972050" y="41687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67"/>
          <p:cNvSpPr>
            <a:spLocks noChangeShapeType="1"/>
          </p:cNvSpPr>
          <p:nvPr/>
        </p:nvSpPr>
        <p:spPr bwMode="auto">
          <a:xfrm>
            <a:off x="4362450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Text Box 68"/>
          <p:cNvSpPr txBox="1">
            <a:spLocks noChangeArrowheads="1"/>
          </p:cNvSpPr>
          <p:nvPr/>
        </p:nvSpPr>
        <p:spPr bwMode="auto">
          <a:xfrm>
            <a:off x="3048000" y="6324600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 becomes right subtree of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ACA0B-D60D-4AB8-953A-E00FD24126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905250" y="30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95300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47675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523875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4857750" y="2057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 flipH="1">
            <a:off x="3676650" y="560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H="1">
            <a:off x="478155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>
            <a:off x="508635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4210050" y="560388"/>
            <a:ext cx="6096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516255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3460750" y="2008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3124200" y="2541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2895600" y="3074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>
            <a:off x="3048000" y="2846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 flipH="1">
            <a:off x="3352800" y="2312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3689350" y="2541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3613150" y="2312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3810000" y="1474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114800" y="2008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>
            <a:off x="3733800" y="1779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4038600" y="1779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3200400" y="990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2686050" y="1398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2209800" y="1931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971800" y="1931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2590800" y="2465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8157" name="Line 30"/>
          <p:cNvSpPr>
            <a:spLocks noChangeShapeType="1"/>
          </p:cNvSpPr>
          <p:nvPr/>
        </p:nvSpPr>
        <p:spPr bwMode="auto">
          <a:xfrm flipH="1">
            <a:off x="2971800" y="1246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31"/>
          <p:cNvSpPr>
            <a:spLocks noChangeShapeType="1"/>
          </p:cNvSpPr>
          <p:nvPr/>
        </p:nvSpPr>
        <p:spPr bwMode="auto">
          <a:xfrm flipH="1">
            <a:off x="2514600" y="1703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32"/>
          <p:cNvSpPr>
            <a:spLocks noChangeShapeType="1"/>
          </p:cNvSpPr>
          <p:nvPr/>
        </p:nvSpPr>
        <p:spPr bwMode="auto">
          <a:xfrm flipH="1">
            <a:off x="2819400" y="2236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33"/>
          <p:cNvSpPr>
            <a:spLocks noChangeShapeType="1"/>
          </p:cNvSpPr>
          <p:nvPr/>
        </p:nvSpPr>
        <p:spPr bwMode="auto">
          <a:xfrm>
            <a:off x="3505200" y="1246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34"/>
          <p:cNvSpPr>
            <a:spLocks noChangeShapeType="1"/>
          </p:cNvSpPr>
          <p:nvPr/>
        </p:nvSpPr>
        <p:spPr bwMode="auto">
          <a:xfrm>
            <a:off x="2895600" y="1703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2895600" y="3733800"/>
            <a:ext cx="308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subtree swap due to leftist violation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3613150" y="4405313"/>
            <a:ext cx="149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complete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F5C665-4DAA-40DD-869A-E8E14D0F969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leftist heap of r nodes on the right path must have at least 2</a:t>
            </a:r>
            <a:r>
              <a:rPr lang="en-US" altLang="en-US" sz="2800" baseline="30000"/>
              <a:t>r</a:t>
            </a:r>
            <a:r>
              <a:rPr lang="en-US" altLang="en-US" sz="2800"/>
              <a:t>-1 nodes (proof is in textbook).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N &gt;= 2</a:t>
            </a:r>
            <a:r>
              <a:rPr lang="en-US" altLang="en-US" sz="2800" baseline="30000"/>
              <a:t>r</a:t>
            </a:r>
            <a:r>
              <a:rPr lang="en-US" altLang="en-US" sz="2800"/>
              <a:t>-1, then N+1&gt;=2</a:t>
            </a:r>
            <a:r>
              <a:rPr lang="en-US" altLang="en-US" sz="2800" baseline="30000"/>
              <a:t>r</a:t>
            </a:r>
            <a:r>
              <a:rPr lang="en-US" altLang="en-US" sz="2800"/>
              <a:t>, and r &lt;= log(N+1)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Because a merge is proportional to the sum of the lengths of the right paths, a merge is O(log 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An insert can be viewed as merging a one-node tree into another tree, so an insert is O(log 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 deleteMin can be performed by deleting the root and merging the two subheaps, so deleteMin is also O(log N).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15F1BF-2408-41E7-9483-36D97F061E3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Skew Heaps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skew heap performs merges in amortized O(log N) time.</a:t>
            </a:r>
          </a:p>
          <a:p>
            <a:pPr eaLnBrk="1" hangingPunct="1"/>
            <a:r>
              <a:rPr lang="en-US" altLang="en-US"/>
              <a:t>The recursive merge routine is similar to leftist heaps, but the left and right subheaps are always swapped.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F707E0-B756-4EF7-9302-B798892942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2098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6954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277495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22098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19812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 flipH="1">
            <a:off x="1524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 flipH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 flipH="1">
            <a:off x="23622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266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>
            <a:off x="2514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>
            <a:off x="1905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21336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1219" name="Text Box 20"/>
          <p:cNvSpPr txBox="1">
            <a:spLocks noChangeArrowheads="1"/>
          </p:cNvSpPr>
          <p:nvPr/>
        </p:nvSpPr>
        <p:spPr bwMode="auto">
          <a:xfrm>
            <a:off x="60960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1220" name="Text Box 21"/>
          <p:cNvSpPr txBox="1">
            <a:spLocks noChangeArrowheads="1"/>
          </p:cNvSpPr>
          <p:nvPr/>
        </p:nvSpPr>
        <p:spPr bwMode="auto">
          <a:xfrm>
            <a:off x="55816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1222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23" name="Text Box 24"/>
          <p:cNvSpPr txBox="1">
            <a:spLocks noChangeArrowheads="1"/>
          </p:cNvSpPr>
          <p:nvPr/>
        </p:nvSpPr>
        <p:spPr bwMode="auto">
          <a:xfrm>
            <a:off x="5867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63246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54864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67818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 flipH="1">
            <a:off x="58674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 flipH="1">
            <a:off x="5410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 flipH="1">
            <a:off x="57150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 flipH="1">
            <a:off x="647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>
            <a:off x="64008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5791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60198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>
            <a:off x="67818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914400" y="255905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470150" y="3505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2133600" y="4038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1905000" y="4572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1239" name="Line 40"/>
          <p:cNvSpPr>
            <a:spLocks noChangeShapeType="1"/>
          </p:cNvSpPr>
          <p:nvPr/>
        </p:nvSpPr>
        <p:spPr bwMode="auto">
          <a:xfrm flipH="1">
            <a:off x="20574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41"/>
          <p:cNvSpPr>
            <a:spLocks noChangeShapeType="1"/>
          </p:cNvSpPr>
          <p:nvPr/>
        </p:nvSpPr>
        <p:spPr bwMode="auto">
          <a:xfrm flipH="1">
            <a:off x="23622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2438400" y="2971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1242" name="Text Box 43"/>
          <p:cNvSpPr txBox="1">
            <a:spLocks noChangeArrowheads="1"/>
          </p:cNvSpPr>
          <p:nvPr/>
        </p:nvSpPr>
        <p:spPr bwMode="auto">
          <a:xfrm>
            <a:off x="6324600" y="2971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1243" name="Text Box 44"/>
          <p:cNvSpPr txBox="1">
            <a:spLocks noChangeArrowheads="1"/>
          </p:cNvSpPr>
          <p:nvPr/>
        </p:nvSpPr>
        <p:spPr bwMode="auto">
          <a:xfrm>
            <a:off x="6324600" y="34020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1244" name="Text Box 45"/>
          <p:cNvSpPr txBox="1">
            <a:spLocks noChangeArrowheads="1"/>
          </p:cNvSpPr>
          <p:nvPr/>
        </p:nvSpPr>
        <p:spPr bwMode="auto">
          <a:xfrm>
            <a:off x="5810250" y="3810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1245" name="Text Box 46"/>
          <p:cNvSpPr txBox="1">
            <a:spLocks noChangeArrowheads="1"/>
          </p:cNvSpPr>
          <p:nvPr/>
        </p:nvSpPr>
        <p:spPr bwMode="auto">
          <a:xfrm>
            <a:off x="67818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1246" name="Text Box 47"/>
          <p:cNvSpPr txBox="1">
            <a:spLocks noChangeArrowheads="1"/>
          </p:cNvSpPr>
          <p:nvPr/>
        </p:nvSpPr>
        <p:spPr bwMode="auto">
          <a:xfrm>
            <a:off x="53340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47" name="Text Box 48"/>
          <p:cNvSpPr txBox="1">
            <a:spLocks noChangeArrowheads="1"/>
          </p:cNvSpPr>
          <p:nvPr/>
        </p:nvSpPr>
        <p:spPr bwMode="auto">
          <a:xfrm>
            <a:off x="60960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1248" name="Text Box 49"/>
          <p:cNvSpPr txBox="1">
            <a:spLocks noChangeArrowheads="1"/>
          </p:cNvSpPr>
          <p:nvPr/>
        </p:nvSpPr>
        <p:spPr bwMode="auto">
          <a:xfrm>
            <a:off x="65532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1249" name="Text Box 50"/>
          <p:cNvSpPr txBox="1">
            <a:spLocks noChangeArrowheads="1"/>
          </p:cNvSpPr>
          <p:nvPr/>
        </p:nvSpPr>
        <p:spPr bwMode="auto">
          <a:xfrm>
            <a:off x="5715000" y="487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1250" name="Text Box 51"/>
          <p:cNvSpPr txBox="1">
            <a:spLocks noChangeArrowheads="1"/>
          </p:cNvSpPr>
          <p:nvPr/>
        </p:nvSpPr>
        <p:spPr bwMode="auto">
          <a:xfrm>
            <a:off x="70104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51" name="Line 52"/>
          <p:cNvSpPr>
            <a:spLocks noChangeShapeType="1"/>
          </p:cNvSpPr>
          <p:nvPr/>
        </p:nvSpPr>
        <p:spPr bwMode="auto">
          <a:xfrm flipH="1">
            <a:off x="6096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2" name="Line 53"/>
          <p:cNvSpPr>
            <a:spLocks noChangeShapeType="1"/>
          </p:cNvSpPr>
          <p:nvPr/>
        </p:nvSpPr>
        <p:spPr bwMode="auto">
          <a:xfrm flipH="1">
            <a:off x="56388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54"/>
          <p:cNvSpPr>
            <a:spLocks noChangeShapeType="1"/>
          </p:cNvSpPr>
          <p:nvPr/>
        </p:nvSpPr>
        <p:spPr bwMode="auto">
          <a:xfrm flipH="1">
            <a:off x="5943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55"/>
          <p:cNvSpPr>
            <a:spLocks noChangeShapeType="1"/>
          </p:cNvSpPr>
          <p:nvPr/>
        </p:nvSpPr>
        <p:spPr bwMode="auto">
          <a:xfrm flipH="1">
            <a:off x="67056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56"/>
          <p:cNvSpPr>
            <a:spLocks noChangeShapeType="1"/>
          </p:cNvSpPr>
          <p:nvPr/>
        </p:nvSpPr>
        <p:spPr bwMode="auto">
          <a:xfrm>
            <a:off x="6629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57"/>
          <p:cNvSpPr>
            <a:spLocks noChangeShapeType="1"/>
          </p:cNvSpPr>
          <p:nvPr/>
        </p:nvSpPr>
        <p:spPr bwMode="auto">
          <a:xfrm>
            <a:off x="60198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Line 58"/>
          <p:cNvSpPr>
            <a:spLocks noChangeShapeType="1"/>
          </p:cNvSpPr>
          <p:nvPr/>
        </p:nvSpPr>
        <p:spPr bwMode="auto">
          <a:xfrm>
            <a:off x="70104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8" name="Text Box 59"/>
          <p:cNvSpPr txBox="1">
            <a:spLocks noChangeArrowheads="1"/>
          </p:cNvSpPr>
          <p:nvPr/>
        </p:nvSpPr>
        <p:spPr bwMode="auto">
          <a:xfrm>
            <a:off x="990600" y="57150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FD5081-AA9E-4089-9037-055E7D40ADB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667000" y="28956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Priority Queue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 flipH="1">
            <a:off x="9906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63246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H="1" flipV="1">
            <a:off x="25146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25146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 flipV="1">
            <a:off x="79248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79248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371600" y="31242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477000" y="31242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deleteMin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F06CFE-0E93-4933-A1F8-83249328A31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4701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213360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905000" y="1981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20574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 flipH="1">
            <a:off x="236220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2438400" y="38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6324600" y="38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2234" name="Text Box 13"/>
          <p:cNvSpPr txBox="1">
            <a:spLocks noChangeArrowheads="1"/>
          </p:cNvSpPr>
          <p:nvPr/>
        </p:nvSpPr>
        <p:spPr bwMode="auto">
          <a:xfrm>
            <a:off x="63436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2235" name="Text Box 16"/>
          <p:cNvSpPr txBox="1">
            <a:spLocks noChangeArrowheads="1"/>
          </p:cNvSpPr>
          <p:nvPr/>
        </p:nvSpPr>
        <p:spPr bwMode="auto">
          <a:xfrm>
            <a:off x="61150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2236" name="Text Box 18"/>
          <p:cNvSpPr txBox="1">
            <a:spLocks noChangeArrowheads="1"/>
          </p:cNvSpPr>
          <p:nvPr/>
        </p:nvSpPr>
        <p:spPr bwMode="auto">
          <a:xfrm>
            <a:off x="65722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2237" name="Line 22"/>
          <p:cNvSpPr>
            <a:spLocks noChangeShapeType="1"/>
          </p:cNvSpPr>
          <p:nvPr/>
        </p:nvSpPr>
        <p:spPr bwMode="auto">
          <a:xfrm flipH="1">
            <a:off x="62674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25"/>
          <p:cNvSpPr>
            <a:spLocks noChangeShapeType="1"/>
          </p:cNvSpPr>
          <p:nvPr/>
        </p:nvSpPr>
        <p:spPr bwMode="auto">
          <a:xfrm>
            <a:off x="65722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Text Box 26"/>
          <p:cNvSpPr txBox="1">
            <a:spLocks noChangeArrowheads="1"/>
          </p:cNvSpPr>
          <p:nvPr/>
        </p:nvSpPr>
        <p:spPr bwMode="auto">
          <a:xfrm>
            <a:off x="2133600" y="25146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  <p:sp>
        <p:nvSpPr>
          <p:cNvPr id="52240" name="Text Box 27"/>
          <p:cNvSpPr txBox="1">
            <a:spLocks noChangeArrowheads="1"/>
          </p:cNvSpPr>
          <p:nvPr/>
        </p:nvSpPr>
        <p:spPr bwMode="auto">
          <a:xfrm>
            <a:off x="247015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2241" name="Text Box 28"/>
          <p:cNvSpPr txBox="1">
            <a:spLocks noChangeArrowheads="1"/>
          </p:cNvSpPr>
          <p:nvPr/>
        </p:nvSpPr>
        <p:spPr bwMode="auto">
          <a:xfrm>
            <a:off x="21336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2242" name="Text Box 29"/>
          <p:cNvSpPr txBox="1">
            <a:spLocks noChangeArrowheads="1"/>
          </p:cNvSpPr>
          <p:nvPr/>
        </p:nvSpPr>
        <p:spPr bwMode="auto">
          <a:xfrm>
            <a:off x="1905000" y="4953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2243" name="Line 30"/>
          <p:cNvSpPr>
            <a:spLocks noChangeShapeType="1"/>
          </p:cNvSpPr>
          <p:nvPr/>
        </p:nvSpPr>
        <p:spPr bwMode="auto">
          <a:xfrm flipH="1">
            <a:off x="2057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31"/>
          <p:cNvSpPr>
            <a:spLocks noChangeShapeType="1"/>
          </p:cNvSpPr>
          <p:nvPr/>
        </p:nvSpPr>
        <p:spPr bwMode="auto">
          <a:xfrm flipH="1">
            <a:off x="2362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Text Box 32"/>
          <p:cNvSpPr txBox="1">
            <a:spLocks noChangeArrowheads="1"/>
          </p:cNvSpPr>
          <p:nvPr/>
        </p:nvSpPr>
        <p:spPr bwMode="auto">
          <a:xfrm>
            <a:off x="24384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2246" name="Text Box 33"/>
          <p:cNvSpPr txBox="1">
            <a:spLocks noChangeArrowheads="1"/>
          </p:cNvSpPr>
          <p:nvPr/>
        </p:nvSpPr>
        <p:spPr bwMode="auto">
          <a:xfrm>
            <a:off x="63246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2247" name="Text Box 36"/>
          <p:cNvSpPr txBox="1">
            <a:spLocks noChangeArrowheads="1"/>
          </p:cNvSpPr>
          <p:nvPr/>
        </p:nvSpPr>
        <p:spPr bwMode="auto">
          <a:xfrm>
            <a:off x="6324600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2248" name="Text Box 39"/>
          <p:cNvSpPr txBox="1">
            <a:spLocks noChangeArrowheads="1"/>
          </p:cNvSpPr>
          <p:nvPr/>
        </p:nvSpPr>
        <p:spPr bwMode="auto">
          <a:xfrm>
            <a:off x="2133600" y="54864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0C3653-D6CF-4BC1-A00C-8197989030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470150" y="457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274320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251460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H="1">
            <a:off x="266700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H="1">
            <a:off x="2362200" y="76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207645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3257" name="Text Box 12"/>
          <p:cNvSpPr txBox="1">
            <a:spLocks noChangeArrowheads="1"/>
          </p:cNvSpPr>
          <p:nvPr/>
        </p:nvSpPr>
        <p:spPr bwMode="auto">
          <a:xfrm>
            <a:off x="2133600" y="2057400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  <p:sp>
        <p:nvSpPr>
          <p:cNvPr id="53258" name="Line 13"/>
          <p:cNvSpPr>
            <a:spLocks noChangeShapeType="1"/>
          </p:cNvSpPr>
          <p:nvPr/>
        </p:nvSpPr>
        <p:spPr bwMode="auto">
          <a:xfrm>
            <a:off x="2667000" y="76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4"/>
          <p:cNvSpPr txBox="1">
            <a:spLocks noChangeArrowheads="1"/>
          </p:cNvSpPr>
          <p:nvPr/>
        </p:nvSpPr>
        <p:spPr bwMode="auto">
          <a:xfrm>
            <a:off x="2514600" y="2819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3260" name="Text Box 15"/>
          <p:cNvSpPr txBox="1">
            <a:spLocks noChangeArrowheads="1"/>
          </p:cNvSpPr>
          <p:nvPr/>
        </p:nvSpPr>
        <p:spPr bwMode="auto">
          <a:xfrm>
            <a:off x="2895600" y="3352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3261" name="Line 17"/>
          <p:cNvSpPr>
            <a:spLocks noChangeShapeType="1"/>
          </p:cNvSpPr>
          <p:nvPr/>
        </p:nvSpPr>
        <p:spPr bwMode="auto">
          <a:xfrm flipH="1">
            <a:off x="24384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>
            <a:off x="2743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19"/>
          <p:cNvSpPr txBox="1">
            <a:spLocks noChangeArrowheads="1"/>
          </p:cNvSpPr>
          <p:nvPr/>
        </p:nvSpPr>
        <p:spPr bwMode="auto">
          <a:xfrm>
            <a:off x="216535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3264" name="Text Box 20"/>
          <p:cNvSpPr txBox="1">
            <a:spLocks noChangeArrowheads="1"/>
          </p:cNvSpPr>
          <p:nvPr/>
        </p:nvSpPr>
        <p:spPr bwMode="auto">
          <a:xfrm>
            <a:off x="243840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3265" name="Text Box 21"/>
          <p:cNvSpPr txBox="1">
            <a:spLocks noChangeArrowheads="1"/>
          </p:cNvSpPr>
          <p:nvPr/>
        </p:nvSpPr>
        <p:spPr bwMode="auto">
          <a:xfrm>
            <a:off x="22098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3266" name="Line 22"/>
          <p:cNvSpPr>
            <a:spLocks noChangeShapeType="1"/>
          </p:cNvSpPr>
          <p:nvPr/>
        </p:nvSpPr>
        <p:spPr bwMode="auto">
          <a:xfrm flipH="1">
            <a:off x="2362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23"/>
          <p:cNvSpPr>
            <a:spLocks noChangeShapeType="1"/>
          </p:cNvSpPr>
          <p:nvPr/>
        </p:nvSpPr>
        <p:spPr bwMode="auto">
          <a:xfrm flipH="1">
            <a:off x="2057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177165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3269" name="Line 25"/>
          <p:cNvSpPr>
            <a:spLocks noChangeShapeType="1"/>
          </p:cNvSpPr>
          <p:nvPr/>
        </p:nvSpPr>
        <p:spPr bwMode="auto">
          <a:xfrm>
            <a:off x="23622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Text Box 26"/>
          <p:cNvSpPr txBox="1">
            <a:spLocks noChangeArrowheads="1"/>
          </p:cNvSpPr>
          <p:nvPr/>
        </p:nvSpPr>
        <p:spPr bwMode="auto">
          <a:xfrm>
            <a:off x="2209800" y="5029200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F73B95-B42F-45D9-8620-9F19AC96E0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267200" y="15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762500" y="560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42862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50482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66725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4280" name="Line 12"/>
          <p:cNvSpPr>
            <a:spLocks noChangeShapeType="1"/>
          </p:cNvSpPr>
          <p:nvPr/>
        </p:nvSpPr>
        <p:spPr bwMode="auto">
          <a:xfrm flipH="1">
            <a:off x="3733800" y="4079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 flipH="1">
            <a:off x="45910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4"/>
          <p:cNvSpPr>
            <a:spLocks noChangeShapeType="1"/>
          </p:cNvSpPr>
          <p:nvPr/>
        </p:nvSpPr>
        <p:spPr bwMode="auto">
          <a:xfrm flipH="1">
            <a:off x="48958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6"/>
          <p:cNvSpPr>
            <a:spLocks noChangeShapeType="1"/>
          </p:cNvSpPr>
          <p:nvPr/>
        </p:nvSpPr>
        <p:spPr bwMode="auto">
          <a:xfrm>
            <a:off x="4572000" y="407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7"/>
          <p:cNvSpPr>
            <a:spLocks noChangeShapeType="1"/>
          </p:cNvSpPr>
          <p:nvPr/>
        </p:nvSpPr>
        <p:spPr bwMode="auto">
          <a:xfrm>
            <a:off x="49720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3448050" y="5603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4286" name="Text Box 20"/>
          <p:cNvSpPr txBox="1">
            <a:spLocks noChangeArrowheads="1"/>
          </p:cNvSpPr>
          <p:nvPr/>
        </p:nvSpPr>
        <p:spPr bwMode="auto">
          <a:xfrm>
            <a:off x="38290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4287" name="Line 21"/>
          <p:cNvSpPr>
            <a:spLocks noChangeShapeType="1"/>
          </p:cNvSpPr>
          <p:nvPr/>
        </p:nvSpPr>
        <p:spPr bwMode="auto">
          <a:xfrm flipH="1">
            <a:off x="33718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22"/>
          <p:cNvSpPr>
            <a:spLocks noChangeShapeType="1"/>
          </p:cNvSpPr>
          <p:nvPr/>
        </p:nvSpPr>
        <p:spPr bwMode="auto">
          <a:xfrm>
            <a:off x="36766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Text Box 23"/>
          <p:cNvSpPr txBox="1">
            <a:spLocks noChangeArrowheads="1"/>
          </p:cNvSpPr>
          <p:nvPr/>
        </p:nvSpPr>
        <p:spPr bwMode="auto">
          <a:xfrm>
            <a:off x="3098800" y="1093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4290" name="Text Box 24"/>
          <p:cNvSpPr txBox="1">
            <a:spLocks noChangeArrowheads="1"/>
          </p:cNvSpPr>
          <p:nvPr/>
        </p:nvSpPr>
        <p:spPr bwMode="auto">
          <a:xfrm>
            <a:off x="337185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4291" name="Text Box 25"/>
          <p:cNvSpPr txBox="1">
            <a:spLocks noChangeArrowheads="1"/>
          </p:cNvSpPr>
          <p:nvPr/>
        </p:nvSpPr>
        <p:spPr bwMode="auto">
          <a:xfrm>
            <a:off x="3143250" y="2160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4292" name="Line 26"/>
          <p:cNvSpPr>
            <a:spLocks noChangeShapeType="1"/>
          </p:cNvSpPr>
          <p:nvPr/>
        </p:nvSpPr>
        <p:spPr bwMode="auto">
          <a:xfrm flipH="1">
            <a:off x="3295650" y="1931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7"/>
          <p:cNvSpPr>
            <a:spLocks noChangeShapeType="1"/>
          </p:cNvSpPr>
          <p:nvPr/>
        </p:nvSpPr>
        <p:spPr bwMode="auto">
          <a:xfrm flipH="1">
            <a:off x="29908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Text Box 28"/>
          <p:cNvSpPr txBox="1">
            <a:spLocks noChangeArrowheads="1"/>
          </p:cNvSpPr>
          <p:nvPr/>
        </p:nvSpPr>
        <p:spPr bwMode="auto">
          <a:xfrm>
            <a:off x="270510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295" name="Line 29"/>
          <p:cNvSpPr>
            <a:spLocks noChangeShapeType="1"/>
          </p:cNvSpPr>
          <p:nvPr/>
        </p:nvSpPr>
        <p:spPr bwMode="auto">
          <a:xfrm>
            <a:off x="32956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Text Box 30"/>
          <p:cNvSpPr txBox="1">
            <a:spLocks noChangeArrowheads="1"/>
          </p:cNvSpPr>
          <p:nvPr/>
        </p:nvSpPr>
        <p:spPr bwMode="auto">
          <a:xfrm>
            <a:off x="3124200" y="2617788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  <p:sp>
        <p:nvSpPr>
          <p:cNvPr id="54297" name="Text Box 31"/>
          <p:cNvSpPr txBox="1">
            <a:spLocks noChangeArrowheads="1"/>
          </p:cNvSpPr>
          <p:nvPr/>
        </p:nvSpPr>
        <p:spPr bwMode="auto">
          <a:xfrm>
            <a:off x="4438650" y="3200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54298" name="Text Box 32"/>
          <p:cNvSpPr txBox="1">
            <a:spLocks noChangeArrowheads="1"/>
          </p:cNvSpPr>
          <p:nvPr/>
        </p:nvSpPr>
        <p:spPr bwMode="auto">
          <a:xfrm>
            <a:off x="5067300" y="3760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4299" name="Text Box 34"/>
          <p:cNvSpPr txBox="1">
            <a:spLocks noChangeArrowheads="1"/>
          </p:cNvSpPr>
          <p:nvPr/>
        </p:nvSpPr>
        <p:spPr bwMode="auto">
          <a:xfrm>
            <a:off x="459105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54300" name="Text Box 35"/>
          <p:cNvSpPr txBox="1">
            <a:spLocks noChangeArrowheads="1"/>
          </p:cNvSpPr>
          <p:nvPr/>
        </p:nvSpPr>
        <p:spPr bwMode="auto">
          <a:xfrm>
            <a:off x="535305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54301" name="Text Box 37"/>
          <p:cNvSpPr txBox="1">
            <a:spLocks noChangeArrowheads="1"/>
          </p:cNvSpPr>
          <p:nvPr/>
        </p:nvSpPr>
        <p:spPr bwMode="auto">
          <a:xfrm>
            <a:off x="4972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54302" name="Line 39"/>
          <p:cNvSpPr>
            <a:spLocks noChangeShapeType="1"/>
          </p:cNvSpPr>
          <p:nvPr/>
        </p:nvSpPr>
        <p:spPr bwMode="auto">
          <a:xfrm flipH="1">
            <a:off x="3676650" y="3455988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40"/>
          <p:cNvSpPr>
            <a:spLocks noChangeShapeType="1"/>
          </p:cNvSpPr>
          <p:nvPr/>
        </p:nvSpPr>
        <p:spPr bwMode="auto">
          <a:xfrm flipH="1">
            <a:off x="4895850" y="4065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41"/>
          <p:cNvSpPr>
            <a:spLocks noChangeShapeType="1"/>
          </p:cNvSpPr>
          <p:nvPr/>
        </p:nvSpPr>
        <p:spPr bwMode="auto">
          <a:xfrm flipH="1">
            <a:off x="52006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44"/>
          <p:cNvSpPr>
            <a:spLocks noChangeShapeType="1"/>
          </p:cNvSpPr>
          <p:nvPr/>
        </p:nvSpPr>
        <p:spPr bwMode="auto">
          <a:xfrm>
            <a:off x="474345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45"/>
          <p:cNvSpPr>
            <a:spLocks noChangeShapeType="1"/>
          </p:cNvSpPr>
          <p:nvPr/>
        </p:nvSpPr>
        <p:spPr bwMode="auto">
          <a:xfrm>
            <a:off x="5276850" y="4065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Text Box 46"/>
          <p:cNvSpPr txBox="1">
            <a:spLocks noChangeArrowheads="1"/>
          </p:cNvSpPr>
          <p:nvPr/>
        </p:nvSpPr>
        <p:spPr bwMode="auto">
          <a:xfrm>
            <a:off x="342900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4308" name="Text Box 47"/>
          <p:cNvSpPr txBox="1">
            <a:spLocks noChangeArrowheads="1"/>
          </p:cNvSpPr>
          <p:nvPr/>
        </p:nvSpPr>
        <p:spPr bwMode="auto">
          <a:xfrm>
            <a:off x="392430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4309" name="Text Box 48"/>
          <p:cNvSpPr txBox="1">
            <a:spLocks noChangeArrowheads="1"/>
          </p:cNvSpPr>
          <p:nvPr/>
        </p:nvSpPr>
        <p:spPr bwMode="auto">
          <a:xfrm>
            <a:off x="3448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310" name="Text Box 49"/>
          <p:cNvSpPr txBox="1">
            <a:spLocks noChangeArrowheads="1"/>
          </p:cNvSpPr>
          <p:nvPr/>
        </p:nvSpPr>
        <p:spPr bwMode="auto">
          <a:xfrm>
            <a:off x="4210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4311" name="Text Box 50"/>
          <p:cNvSpPr txBox="1">
            <a:spLocks noChangeArrowheads="1"/>
          </p:cNvSpPr>
          <p:nvPr/>
        </p:nvSpPr>
        <p:spPr bwMode="auto">
          <a:xfrm>
            <a:off x="382905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4312" name="Line 51"/>
          <p:cNvSpPr>
            <a:spLocks noChangeShapeType="1"/>
          </p:cNvSpPr>
          <p:nvPr/>
        </p:nvSpPr>
        <p:spPr bwMode="auto">
          <a:xfrm flipH="1">
            <a:off x="2895600" y="41417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Line 52"/>
          <p:cNvSpPr>
            <a:spLocks noChangeShapeType="1"/>
          </p:cNvSpPr>
          <p:nvPr/>
        </p:nvSpPr>
        <p:spPr bwMode="auto">
          <a:xfrm flipH="1">
            <a:off x="37528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Line 53"/>
          <p:cNvSpPr>
            <a:spLocks noChangeShapeType="1"/>
          </p:cNvSpPr>
          <p:nvPr/>
        </p:nvSpPr>
        <p:spPr bwMode="auto">
          <a:xfrm flipH="1">
            <a:off x="40576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54"/>
          <p:cNvSpPr>
            <a:spLocks noChangeShapeType="1"/>
          </p:cNvSpPr>
          <p:nvPr/>
        </p:nvSpPr>
        <p:spPr bwMode="auto">
          <a:xfrm>
            <a:off x="3733800" y="4141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55"/>
          <p:cNvSpPr>
            <a:spLocks noChangeShapeType="1"/>
          </p:cNvSpPr>
          <p:nvPr/>
        </p:nvSpPr>
        <p:spPr bwMode="auto">
          <a:xfrm>
            <a:off x="41338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Text Box 56"/>
          <p:cNvSpPr txBox="1">
            <a:spLocks noChangeArrowheads="1"/>
          </p:cNvSpPr>
          <p:nvPr/>
        </p:nvSpPr>
        <p:spPr bwMode="auto">
          <a:xfrm>
            <a:off x="2609850" y="4294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4318" name="Text Box 57"/>
          <p:cNvSpPr txBox="1">
            <a:spLocks noChangeArrowheads="1"/>
          </p:cNvSpPr>
          <p:nvPr/>
        </p:nvSpPr>
        <p:spPr bwMode="auto">
          <a:xfrm>
            <a:off x="29908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4319" name="Line 58"/>
          <p:cNvSpPr>
            <a:spLocks noChangeShapeType="1"/>
          </p:cNvSpPr>
          <p:nvPr/>
        </p:nvSpPr>
        <p:spPr bwMode="auto">
          <a:xfrm flipH="1">
            <a:off x="25336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Line 59"/>
          <p:cNvSpPr>
            <a:spLocks noChangeShapeType="1"/>
          </p:cNvSpPr>
          <p:nvPr/>
        </p:nvSpPr>
        <p:spPr bwMode="auto">
          <a:xfrm>
            <a:off x="28384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Text Box 60"/>
          <p:cNvSpPr txBox="1">
            <a:spLocks noChangeArrowheads="1"/>
          </p:cNvSpPr>
          <p:nvPr/>
        </p:nvSpPr>
        <p:spPr bwMode="auto">
          <a:xfrm>
            <a:off x="2260600" y="48275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4322" name="Text Box 61"/>
          <p:cNvSpPr txBox="1">
            <a:spLocks noChangeArrowheads="1"/>
          </p:cNvSpPr>
          <p:nvPr/>
        </p:nvSpPr>
        <p:spPr bwMode="auto">
          <a:xfrm>
            <a:off x="253365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4323" name="Text Box 62"/>
          <p:cNvSpPr txBox="1">
            <a:spLocks noChangeArrowheads="1"/>
          </p:cNvSpPr>
          <p:nvPr/>
        </p:nvSpPr>
        <p:spPr bwMode="auto">
          <a:xfrm>
            <a:off x="2305050" y="5894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4324" name="Line 63"/>
          <p:cNvSpPr>
            <a:spLocks noChangeShapeType="1"/>
          </p:cNvSpPr>
          <p:nvPr/>
        </p:nvSpPr>
        <p:spPr bwMode="auto">
          <a:xfrm flipH="1">
            <a:off x="2457450" y="5665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64"/>
          <p:cNvSpPr>
            <a:spLocks noChangeShapeType="1"/>
          </p:cNvSpPr>
          <p:nvPr/>
        </p:nvSpPr>
        <p:spPr bwMode="auto">
          <a:xfrm flipH="1">
            <a:off x="21526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Text Box 65"/>
          <p:cNvSpPr txBox="1">
            <a:spLocks noChangeArrowheads="1"/>
          </p:cNvSpPr>
          <p:nvPr/>
        </p:nvSpPr>
        <p:spPr bwMode="auto">
          <a:xfrm>
            <a:off x="186690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327" name="Line 66"/>
          <p:cNvSpPr>
            <a:spLocks noChangeShapeType="1"/>
          </p:cNvSpPr>
          <p:nvPr/>
        </p:nvSpPr>
        <p:spPr bwMode="auto">
          <a:xfrm>
            <a:off x="24574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Text Box 67"/>
          <p:cNvSpPr txBox="1">
            <a:spLocks noChangeArrowheads="1"/>
          </p:cNvSpPr>
          <p:nvPr/>
        </p:nvSpPr>
        <p:spPr bwMode="auto">
          <a:xfrm>
            <a:off x="3276600" y="6172200"/>
            <a:ext cx="2722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subtrees, done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566DB1-1938-4E3A-BA7A-69A8E5FD47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Binomial Queues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Binomial queues have O(log N) time on insert, deleteMin, and merge, but have O(1) average time on an insert.</a:t>
            </a:r>
          </a:p>
          <a:p>
            <a:pPr eaLnBrk="1" hangingPunct="1"/>
            <a:r>
              <a:rPr lang="en-US" altLang="en-US"/>
              <a:t>Binomial queues are essentially a forest of heap-ordered trees where each tree of height k has exactly 2</a:t>
            </a:r>
            <a:r>
              <a:rPr lang="en-US" altLang="en-US" baseline="30000"/>
              <a:t>k </a:t>
            </a:r>
            <a:r>
              <a:rPr lang="en-US" altLang="en-US"/>
              <a:t>nodes, and there can be at most one tree of each height.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Binomial Queues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04" t="-2074" r="-313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BED03-90A4-4FDB-8F2F-5BE1E8D93C99}" type="slidenum">
              <a:rPr lang="en-US" altLang="en-US" sz="1400" smtClean="0"/>
              <a:pPr eaLnBrk="1" hangingPunct="1"/>
              <a:t>54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B297E3-AD78-4B01-8ED7-8D89F990DD1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949575" y="304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400425" y="8826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18</a:t>
            </a: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3254375" y="60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937125" y="336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5387975" y="914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21</a:t>
            </a: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5241925" y="641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5622925" y="565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073775" y="1143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927725" y="8699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5311775" y="609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647700" y="5953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2965450" y="1860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14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3416300" y="2438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>
            <a:off x="3270250" y="2165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8"/>
          <p:cNvSpPr txBox="1">
            <a:spLocks noChangeArrowheads="1"/>
          </p:cNvSpPr>
          <p:nvPr/>
        </p:nvSpPr>
        <p:spPr bwMode="auto">
          <a:xfrm>
            <a:off x="4953000" y="18923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23</a:t>
            </a:r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5403850" y="2470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51</a:t>
            </a:r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>
            <a:off x="5257800" y="2197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5638800" y="21209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6089650" y="26987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66" name="Line 23"/>
          <p:cNvSpPr>
            <a:spLocks noChangeShapeType="1"/>
          </p:cNvSpPr>
          <p:nvPr/>
        </p:nvSpPr>
        <p:spPr bwMode="auto">
          <a:xfrm>
            <a:off x="5943600" y="2425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4"/>
          <p:cNvSpPr>
            <a:spLocks noChangeShapeType="1"/>
          </p:cNvSpPr>
          <p:nvPr/>
        </p:nvSpPr>
        <p:spPr bwMode="auto">
          <a:xfrm>
            <a:off x="5327650" y="21653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663575" y="21510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2035175" y="1905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3559175" y="2971800"/>
            <a:ext cx="154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h1 and h2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7016750" y="4527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7467600" y="5105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18</a:t>
            </a:r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>
            <a:off x="7321550" y="4832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Text Box 31"/>
          <p:cNvSpPr txBox="1">
            <a:spLocks noChangeArrowheads="1"/>
          </p:cNvSpPr>
          <p:nvPr/>
        </p:nvSpPr>
        <p:spPr bwMode="auto">
          <a:xfrm>
            <a:off x="4425950" y="38417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57375" name="Text Box 32"/>
          <p:cNvSpPr txBox="1">
            <a:spLocks noChangeArrowheads="1"/>
          </p:cNvSpPr>
          <p:nvPr/>
        </p:nvSpPr>
        <p:spPr bwMode="auto">
          <a:xfrm>
            <a:off x="4876800" y="4419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21</a:t>
            </a:r>
          </a:p>
        </p:txBody>
      </p:sp>
      <p:sp>
        <p:nvSpPr>
          <p:cNvPr id="57376" name="Line 33"/>
          <p:cNvSpPr>
            <a:spLocks noChangeShapeType="1"/>
          </p:cNvSpPr>
          <p:nvPr/>
        </p:nvSpPr>
        <p:spPr bwMode="auto">
          <a:xfrm>
            <a:off x="4730750" y="41465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Text Box 34"/>
          <p:cNvSpPr txBox="1">
            <a:spLocks noChangeArrowheads="1"/>
          </p:cNvSpPr>
          <p:nvPr/>
        </p:nvSpPr>
        <p:spPr bwMode="auto">
          <a:xfrm>
            <a:off x="5105400" y="419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78" name="Text Box 35"/>
          <p:cNvSpPr txBox="1">
            <a:spLocks noChangeArrowheads="1"/>
          </p:cNvSpPr>
          <p:nvPr/>
        </p:nvSpPr>
        <p:spPr bwMode="auto">
          <a:xfrm>
            <a:off x="5562600" y="4800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79" name="Line 36"/>
          <p:cNvSpPr>
            <a:spLocks noChangeShapeType="1"/>
          </p:cNvSpPr>
          <p:nvPr/>
        </p:nvSpPr>
        <p:spPr bwMode="auto">
          <a:xfrm>
            <a:off x="5410200" y="4495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37"/>
          <p:cNvSpPr>
            <a:spLocks noChangeShapeType="1"/>
          </p:cNvSpPr>
          <p:nvPr/>
        </p:nvSpPr>
        <p:spPr bwMode="auto">
          <a:xfrm>
            <a:off x="48006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1" name="Text Box 38"/>
          <p:cNvSpPr txBox="1">
            <a:spLocks noChangeArrowheads="1"/>
          </p:cNvSpPr>
          <p:nvPr/>
        </p:nvSpPr>
        <p:spPr bwMode="auto">
          <a:xfrm>
            <a:off x="6184900" y="41783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14</a:t>
            </a:r>
          </a:p>
        </p:txBody>
      </p:sp>
      <p:sp>
        <p:nvSpPr>
          <p:cNvPr id="57382" name="Text Box 39"/>
          <p:cNvSpPr txBox="1">
            <a:spLocks noChangeArrowheads="1"/>
          </p:cNvSpPr>
          <p:nvPr/>
        </p:nvSpPr>
        <p:spPr bwMode="auto">
          <a:xfrm>
            <a:off x="6635750" y="4756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57383" name="Line 40"/>
          <p:cNvSpPr>
            <a:spLocks noChangeShapeType="1"/>
          </p:cNvSpPr>
          <p:nvPr/>
        </p:nvSpPr>
        <p:spPr bwMode="auto">
          <a:xfrm>
            <a:off x="6489700" y="4483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4" name="Text Box 41"/>
          <p:cNvSpPr txBox="1">
            <a:spLocks noChangeArrowheads="1"/>
          </p:cNvSpPr>
          <p:nvPr/>
        </p:nvSpPr>
        <p:spPr bwMode="auto">
          <a:xfrm>
            <a:off x="2819400" y="388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23</a:t>
            </a:r>
          </a:p>
        </p:txBody>
      </p:sp>
      <p:sp>
        <p:nvSpPr>
          <p:cNvPr id="57385" name="Text Box 42"/>
          <p:cNvSpPr txBox="1">
            <a:spLocks noChangeArrowheads="1"/>
          </p:cNvSpPr>
          <p:nvPr/>
        </p:nvSpPr>
        <p:spPr bwMode="auto">
          <a:xfrm>
            <a:off x="3270250" y="44640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51</a:t>
            </a:r>
          </a:p>
        </p:txBody>
      </p:sp>
      <p:sp>
        <p:nvSpPr>
          <p:cNvPr id="57386" name="Line 43"/>
          <p:cNvSpPr>
            <a:spLocks noChangeShapeType="1"/>
          </p:cNvSpPr>
          <p:nvPr/>
        </p:nvSpPr>
        <p:spPr bwMode="auto">
          <a:xfrm>
            <a:off x="31242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Text Box 44"/>
          <p:cNvSpPr txBox="1">
            <a:spLocks noChangeArrowheads="1"/>
          </p:cNvSpPr>
          <p:nvPr/>
        </p:nvSpPr>
        <p:spPr bwMode="auto">
          <a:xfrm>
            <a:off x="3505200" y="4114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88" name="Text Box 45"/>
          <p:cNvSpPr txBox="1">
            <a:spLocks noChangeArrowheads="1"/>
          </p:cNvSpPr>
          <p:nvPr/>
        </p:nvSpPr>
        <p:spPr bwMode="auto">
          <a:xfrm>
            <a:off x="3956050" y="46926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89" name="Line 46"/>
          <p:cNvSpPr>
            <a:spLocks noChangeShapeType="1"/>
          </p:cNvSpPr>
          <p:nvPr/>
        </p:nvSpPr>
        <p:spPr bwMode="auto">
          <a:xfrm>
            <a:off x="38100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Line 47"/>
          <p:cNvSpPr>
            <a:spLocks noChangeShapeType="1"/>
          </p:cNvSpPr>
          <p:nvPr/>
        </p:nvSpPr>
        <p:spPr bwMode="auto">
          <a:xfrm>
            <a:off x="3194050" y="41592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1" name="Text Box 48"/>
          <p:cNvSpPr txBox="1">
            <a:spLocks noChangeArrowheads="1"/>
          </p:cNvSpPr>
          <p:nvPr/>
        </p:nvSpPr>
        <p:spPr bwMode="auto">
          <a:xfrm>
            <a:off x="1828800" y="3810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13</a:t>
            </a:r>
          </a:p>
        </p:txBody>
      </p:sp>
      <p:sp>
        <p:nvSpPr>
          <p:cNvPr id="57392" name="Line 49"/>
          <p:cNvSpPr>
            <a:spLocks noChangeShapeType="1"/>
          </p:cNvSpPr>
          <p:nvPr/>
        </p:nvSpPr>
        <p:spPr bwMode="auto">
          <a:xfrm>
            <a:off x="6635750" y="44513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3" name="Line 50"/>
          <p:cNvSpPr>
            <a:spLocks noChangeShapeType="1"/>
          </p:cNvSpPr>
          <p:nvPr/>
        </p:nvSpPr>
        <p:spPr bwMode="auto">
          <a:xfrm>
            <a:off x="4953000" y="40386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TextBox 1"/>
          <p:cNvSpPr txBox="1">
            <a:spLocks noChangeArrowheads="1"/>
          </p:cNvSpPr>
          <p:nvPr/>
        </p:nvSpPr>
        <p:spPr bwMode="auto">
          <a:xfrm>
            <a:off x="1828800" y="58674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Combine trees with same height.</a:t>
            </a:r>
          </a:p>
          <a:p>
            <a:pPr eaLnBrk="1" hangingPunct="1"/>
            <a:r>
              <a:rPr lang="en-US" altLang="en-US" sz="1800"/>
              <a:t>If three trees, choose two to combine and leave third tree.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2CD53A-8571-44CC-BB5F-DF182FACE7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Priority Queues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1.5 introduced a PriorityQueue class.</a:t>
            </a:r>
          </a:p>
          <a:p>
            <a:pPr eaLnBrk="1" hangingPunct="1"/>
            <a:r>
              <a:rPr lang="en-US" altLang="en-US"/>
              <a:t>Methods:</a:t>
            </a:r>
          </a:p>
          <a:p>
            <a:pPr lvl="1" eaLnBrk="1" hangingPunct="1"/>
            <a:r>
              <a:rPr lang="en-US" altLang="en-US"/>
              <a:t>add is like the insert operation</a:t>
            </a:r>
          </a:p>
          <a:p>
            <a:pPr lvl="1" eaLnBrk="1" hangingPunct="1"/>
            <a:r>
              <a:rPr lang="en-US" altLang="en-US"/>
              <a:t>remove is like the deleteMin operation</a:t>
            </a:r>
          </a:p>
          <a:p>
            <a:pPr lvl="1" eaLnBrk="1" hangingPunct="1"/>
            <a:r>
              <a:rPr lang="en-US" altLang="en-US"/>
              <a:t>element is like the findMin operation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94BDFF-4094-467B-AD0F-5E3D9AD131E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30D20-C2C7-4846-B6A4-9BBF78303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list:  insert to front O(1), search for minimum O(N).</a:t>
            </a:r>
          </a:p>
          <a:p>
            <a:pPr eaLnBrk="1" hangingPunct="1"/>
            <a:r>
              <a:rPr lang="en-US" altLang="en-US"/>
              <a:t>Sorted linked list:  insert in correct position is O(N), but finding minimum is O(1).</a:t>
            </a:r>
          </a:p>
          <a:p>
            <a:pPr eaLnBrk="1" hangingPunct="1"/>
            <a:r>
              <a:rPr lang="en-US" altLang="en-US"/>
              <a:t>Balanced Search Tree:  insert and remove minimum in O(log N).</a:t>
            </a:r>
          </a:p>
          <a:p>
            <a:pPr eaLnBrk="1" hangingPunct="1"/>
            <a:r>
              <a:rPr lang="en-US" altLang="en-US"/>
              <a:t>Binary Heap:  insert and remove minimum in O(log N)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BFB6F3-E9A6-4EA1-8890-53AD17B9F6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Heap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structure of a heap is a binary tree that is completely filled except possibly the bottom level, which is filled left to right.  (Complete Binary Tree).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complete binary tree of height h always has between 2</a:t>
            </a:r>
            <a:r>
              <a:rPr lang="en-US" altLang="en-US" baseline="30000"/>
              <a:t>h</a:t>
            </a:r>
            <a:r>
              <a:rPr lang="en-US" altLang="en-US"/>
              <a:t> and 2</a:t>
            </a:r>
            <a:r>
              <a:rPr lang="en-US" altLang="en-US" baseline="30000"/>
              <a:t>h+1</a:t>
            </a:r>
            <a:r>
              <a:rPr lang="en-US" altLang="en-US"/>
              <a:t> – 1 nodes, which leads to performance of O(log 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C08816-AE65-4DDB-A821-E87E962493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133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16764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 flipH="1">
            <a:off x="20574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 flipH="1">
            <a:off x="15240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25146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46"/>
          <p:cNvSpPr>
            <a:spLocks noChangeArrowheads="1"/>
          </p:cNvSpPr>
          <p:nvPr/>
        </p:nvSpPr>
        <p:spPr bwMode="auto">
          <a:xfrm>
            <a:off x="2133600" y="990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h</a:t>
            </a:r>
            <a:endParaRPr lang="en-US" altLang="en-US" sz="2400"/>
          </a:p>
        </p:txBody>
      </p:sp>
      <p:sp>
        <p:nvSpPr>
          <p:cNvPr id="9227" name="Freeform 47"/>
          <p:cNvSpPr>
            <a:spLocks/>
          </p:cNvSpPr>
          <p:nvPr/>
        </p:nvSpPr>
        <p:spPr bwMode="auto">
          <a:xfrm>
            <a:off x="838200" y="2133600"/>
            <a:ext cx="190500" cy="1828800"/>
          </a:xfrm>
          <a:custGeom>
            <a:avLst/>
            <a:gdLst>
              <a:gd name="T0" fmla="*/ 2147483647 w 312"/>
              <a:gd name="T1" fmla="*/ 0 h 1440"/>
              <a:gd name="T2" fmla="*/ 2147483647 w 312"/>
              <a:gd name="T3" fmla="*/ 2147483647 h 1440"/>
              <a:gd name="T4" fmla="*/ 2147483647 w 312"/>
              <a:gd name="T5" fmla="*/ 2147483647 h 1440"/>
              <a:gd name="T6" fmla="*/ 2147483647 w 312"/>
              <a:gd name="T7" fmla="*/ 2147483647 h 1440"/>
              <a:gd name="T8" fmla="*/ 2147483647 w 312"/>
              <a:gd name="T9" fmla="*/ 2147483647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1440"/>
              <a:gd name="T17" fmla="*/ 312 w 3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1440">
                <a:moveTo>
                  <a:pt x="312" y="0"/>
                </a:moveTo>
                <a:cubicBezTo>
                  <a:pt x="180" y="132"/>
                  <a:pt x="48" y="264"/>
                  <a:pt x="24" y="384"/>
                </a:cubicBezTo>
                <a:cubicBezTo>
                  <a:pt x="0" y="504"/>
                  <a:pt x="168" y="624"/>
                  <a:pt x="168" y="720"/>
                </a:cubicBezTo>
                <a:cubicBezTo>
                  <a:pt x="168" y="816"/>
                  <a:pt x="8" y="840"/>
                  <a:pt x="24" y="960"/>
                </a:cubicBezTo>
                <a:cubicBezTo>
                  <a:pt x="40" y="1080"/>
                  <a:pt x="216" y="1320"/>
                  <a:pt x="264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48"/>
          <p:cNvSpPr txBox="1">
            <a:spLocks noChangeArrowheads="1"/>
          </p:cNvSpPr>
          <p:nvPr/>
        </p:nvSpPr>
        <p:spPr bwMode="auto">
          <a:xfrm>
            <a:off x="76200" y="2895600"/>
            <a:ext cx="58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h=2</a:t>
            </a:r>
          </a:p>
        </p:txBody>
      </p:sp>
      <p:sp>
        <p:nvSpPr>
          <p:cNvPr id="9229" name="Rectangle 49"/>
          <p:cNvSpPr>
            <a:spLocks noChangeArrowheads="1"/>
          </p:cNvSpPr>
          <p:nvPr/>
        </p:nvSpPr>
        <p:spPr bwMode="auto">
          <a:xfrm>
            <a:off x="1676400" y="4572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2</a:t>
            </a:r>
            <a:r>
              <a:rPr lang="en-US" altLang="en-US" sz="2400"/>
              <a:t> = 4</a:t>
            </a:r>
          </a:p>
        </p:txBody>
      </p:sp>
      <p:sp>
        <p:nvSpPr>
          <p:cNvPr id="9230" name="Oval 50"/>
          <p:cNvSpPr>
            <a:spLocks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9231" name="Oval 51"/>
          <p:cNvSpPr>
            <a:spLocks noChangeArrowheads="1"/>
          </p:cNvSpPr>
          <p:nvPr/>
        </p:nvSpPr>
        <p:spPr bwMode="auto">
          <a:xfrm>
            <a:off x="6019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9232" name="Oval 52"/>
          <p:cNvSpPr>
            <a:spLocks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9233" name="Oval 53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9234" name="Oval 54"/>
          <p:cNvSpPr>
            <a:spLocks noChangeArrowheads="1"/>
          </p:cNvSpPr>
          <p:nvPr/>
        </p:nvSpPr>
        <p:spPr bwMode="auto">
          <a:xfrm>
            <a:off x="6146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9235" name="Oval 55"/>
          <p:cNvSpPr>
            <a:spLocks noChangeArrowheads="1"/>
          </p:cNvSpPr>
          <p:nvPr/>
        </p:nvSpPr>
        <p:spPr bwMode="auto">
          <a:xfrm>
            <a:off x="6807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7467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9237" name="Line 57"/>
          <p:cNvSpPr>
            <a:spLocks noChangeShapeType="1"/>
          </p:cNvSpPr>
          <p:nvPr/>
        </p:nvSpPr>
        <p:spPr bwMode="auto">
          <a:xfrm flipH="1">
            <a:off x="64008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58"/>
          <p:cNvSpPr>
            <a:spLocks noChangeShapeType="1"/>
          </p:cNvSpPr>
          <p:nvPr/>
        </p:nvSpPr>
        <p:spPr bwMode="auto">
          <a:xfrm flipH="1">
            <a:off x="58674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59"/>
          <p:cNvSpPr>
            <a:spLocks noChangeShapeType="1"/>
          </p:cNvSpPr>
          <p:nvPr/>
        </p:nvSpPr>
        <p:spPr bwMode="auto">
          <a:xfrm>
            <a:off x="68580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60"/>
          <p:cNvSpPr>
            <a:spLocks noChangeShapeType="1"/>
          </p:cNvSpPr>
          <p:nvPr/>
        </p:nvSpPr>
        <p:spPr bwMode="auto">
          <a:xfrm flipH="1">
            <a:off x="69342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61"/>
          <p:cNvSpPr>
            <a:spLocks noChangeShapeType="1"/>
          </p:cNvSpPr>
          <p:nvPr/>
        </p:nvSpPr>
        <p:spPr bwMode="auto">
          <a:xfrm>
            <a:off x="7239000" y="3124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62"/>
          <p:cNvSpPr>
            <a:spLocks noChangeShapeType="1"/>
          </p:cNvSpPr>
          <p:nvPr/>
        </p:nvSpPr>
        <p:spPr bwMode="auto">
          <a:xfrm>
            <a:off x="64008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Rectangle 63"/>
          <p:cNvSpPr>
            <a:spLocks noChangeArrowheads="1"/>
          </p:cNvSpPr>
          <p:nvPr/>
        </p:nvSpPr>
        <p:spPr bwMode="auto">
          <a:xfrm>
            <a:off x="6248400" y="1066800"/>
            <a:ext cx="111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h+1</a:t>
            </a:r>
            <a:r>
              <a:rPr lang="en-US" altLang="en-US" sz="2400"/>
              <a:t> – 1</a:t>
            </a:r>
          </a:p>
        </p:txBody>
      </p:sp>
      <p:sp>
        <p:nvSpPr>
          <p:cNvPr id="9244" name="Freeform 64"/>
          <p:cNvSpPr>
            <a:spLocks/>
          </p:cNvSpPr>
          <p:nvPr/>
        </p:nvSpPr>
        <p:spPr bwMode="auto">
          <a:xfrm>
            <a:off x="5181600" y="2133600"/>
            <a:ext cx="190500" cy="1828800"/>
          </a:xfrm>
          <a:custGeom>
            <a:avLst/>
            <a:gdLst>
              <a:gd name="T0" fmla="*/ 2147483647 w 312"/>
              <a:gd name="T1" fmla="*/ 0 h 1440"/>
              <a:gd name="T2" fmla="*/ 2147483647 w 312"/>
              <a:gd name="T3" fmla="*/ 2147483647 h 1440"/>
              <a:gd name="T4" fmla="*/ 2147483647 w 312"/>
              <a:gd name="T5" fmla="*/ 2147483647 h 1440"/>
              <a:gd name="T6" fmla="*/ 2147483647 w 312"/>
              <a:gd name="T7" fmla="*/ 2147483647 h 1440"/>
              <a:gd name="T8" fmla="*/ 2147483647 w 312"/>
              <a:gd name="T9" fmla="*/ 2147483647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1440"/>
              <a:gd name="T17" fmla="*/ 312 w 3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1440">
                <a:moveTo>
                  <a:pt x="312" y="0"/>
                </a:moveTo>
                <a:cubicBezTo>
                  <a:pt x="180" y="132"/>
                  <a:pt x="48" y="264"/>
                  <a:pt x="24" y="384"/>
                </a:cubicBezTo>
                <a:cubicBezTo>
                  <a:pt x="0" y="504"/>
                  <a:pt x="168" y="624"/>
                  <a:pt x="168" y="720"/>
                </a:cubicBezTo>
                <a:cubicBezTo>
                  <a:pt x="168" y="816"/>
                  <a:pt x="8" y="840"/>
                  <a:pt x="24" y="960"/>
                </a:cubicBezTo>
                <a:cubicBezTo>
                  <a:pt x="40" y="1080"/>
                  <a:pt x="216" y="1320"/>
                  <a:pt x="264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Text Box 65"/>
          <p:cNvSpPr txBox="1">
            <a:spLocks noChangeArrowheads="1"/>
          </p:cNvSpPr>
          <p:nvPr/>
        </p:nvSpPr>
        <p:spPr bwMode="auto">
          <a:xfrm>
            <a:off x="4419600" y="2895600"/>
            <a:ext cx="58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h=2</a:t>
            </a:r>
          </a:p>
        </p:txBody>
      </p:sp>
      <p:sp>
        <p:nvSpPr>
          <p:cNvPr id="9246" name="Rectangle 66"/>
          <p:cNvSpPr>
            <a:spLocks noChangeArrowheads="1"/>
          </p:cNvSpPr>
          <p:nvPr/>
        </p:nvSpPr>
        <p:spPr bwMode="auto">
          <a:xfrm>
            <a:off x="6019800" y="4572000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2+1</a:t>
            </a:r>
            <a:r>
              <a:rPr lang="en-US" altLang="en-US" sz="2400"/>
              <a:t> – 1 = 7</a:t>
            </a:r>
          </a:p>
        </p:txBody>
      </p:sp>
      <p:sp>
        <p:nvSpPr>
          <p:cNvPr id="9247" name="Text Box 67"/>
          <p:cNvSpPr txBox="1">
            <a:spLocks noChangeArrowheads="1"/>
          </p:cNvSpPr>
          <p:nvPr/>
        </p:nvSpPr>
        <p:spPr bwMode="auto">
          <a:xfrm>
            <a:off x="593725" y="5908675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complete binary tree has between 2</a:t>
            </a:r>
            <a:r>
              <a:rPr lang="en-US" altLang="en-US" sz="2400" baseline="30000"/>
              <a:t>h</a:t>
            </a:r>
            <a:r>
              <a:rPr lang="en-US" altLang="en-US" sz="2400"/>
              <a:t> and 2</a:t>
            </a:r>
            <a:r>
              <a:rPr lang="en-US" altLang="en-US" sz="2400" baseline="30000"/>
              <a:t>h+1</a:t>
            </a:r>
            <a:r>
              <a:rPr lang="en-US" altLang="en-US" sz="2400"/>
              <a:t> – 1 nodes.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CCE240-A82D-44F2-BF1E-C4D8F53AF1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Binary Tree Terminology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/>
              <a:t>Full Binary Tree:  every node is either a leaf or has two children.</a:t>
            </a:r>
          </a:p>
          <a:p>
            <a:pPr eaLnBrk="1" hangingPunct="1"/>
            <a:r>
              <a:rPr lang="en-US" altLang="en-US" sz="2400"/>
              <a:t>Complete Binary Tree:  every node has two children except the last level which is filled from left to right</a:t>
            </a:r>
            <a:r>
              <a:rPr lang="en-US" altLang="en-US"/>
              <a:t> 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Perfect Binary Tree:   has exactly 2</a:t>
            </a:r>
            <a:r>
              <a:rPr lang="en-US" altLang="en-US" sz="2400" baseline="30000"/>
              <a:t>h+1</a:t>
            </a:r>
            <a:r>
              <a:rPr lang="en-US" altLang="en-US" sz="2400"/>
              <a:t> – 1  nodes where h is the height.</a:t>
            </a:r>
          </a:p>
        </p:txBody>
      </p:sp>
      <p:sp>
        <p:nvSpPr>
          <p:cNvPr id="10245" name="Oval 1049"/>
          <p:cNvSpPr>
            <a:spLocks noChangeArrowheads="1"/>
          </p:cNvSpPr>
          <p:nvPr/>
        </p:nvSpPr>
        <p:spPr bwMode="auto">
          <a:xfrm>
            <a:off x="1371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46" name="Oval 1050"/>
          <p:cNvSpPr>
            <a:spLocks noChangeArrowheads="1"/>
          </p:cNvSpPr>
          <p:nvPr/>
        </p:nvSpPr>
        <p:spPr bwMode="auto">
          <a:xfrm>
            <a:off x="914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47" name="Oval 1051"/>
          <p:cNvSpPr>
            <a:spLocks noChangeArrowheads="1"/>
          </p:cNvSpPr>
          <p:nvPr/>
        </p:nvSpPr>
        <p:spPr bwMode="auto">
          <a:xfrm>
            <a:off x="1752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48" name="Oval 1052"/>
          <p:cNvSpPr>
            <a:spLocks noChangeArrowheads="1"/>
          </p:cNvSpPr>
          <p:nvPr/>
        </p:nvSpPr>
        <p:spPr bwMode="auto">
          <a:xfrm>
            <a:off x="381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49" name="Oval 1053"/>
          <p:cNvSpPr>
            <a:spLocks noChangeArrowheads="1"/>
          </p:cNvSpPr>
          <p:nvPr/>
        </p:nvSpPr>
        <p:spPr bwMode="auto">
          <a:xfrm>
            <a:off x="10414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50" name="Line 1056"/>
          <p:cNvSpPr>
            <a:spLocks noChangeShapeType="1"/>
          </p:cNvSpPr>
          <p:nvPr/>
        </p:nvSpPr>
        <p:spPr bwMode="auto">
          <a:xfrm flipH="1">
            <a:off x="1295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57"/>
          <p:cNvSpPr>
            <a:spLocks noChangeShapeType="1"/>
          </p:cNvSpPr>
          <p:nvPr/>
        </p:nvSpPr>
        <p:spPr bwMode="auto">
          <a:xfrm flipH="1">
            <a:off x="762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058"/>
          <p:cNvSpPr>
            <a:spLocks noChangeShapeType="1"/>
          </p:cNvSpPr>
          <p:nvPr/>
        </p:nvSpPr>
        <p:spPr bwMode="auto">
          <a:xfrm>
            <a:off x="17526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061"/>
          <p:cNvSpPr>
            <a:spLocks noChangeShapeType="1"/>
          </p:cNvSpPr>
          <p:nvPr/>
        </p:nvSpPr>
        <p:spPr bwMode="auto">
          <a:xfrm>
            <a:off x="12954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Oval 1069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55" name="Oval 1070"/>
          <p:cNvSpPr>
            <a:spLocks noChangeArrowheads="1"/>
          </p:cNvSpPr>
          <p:nvPr/>
        </p:nvSpPr>
        <p:spPr bwMode="auto">
          <a:xfrm>
            <a:off x="4038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56" name="Oval 1071"/>
          <p:cNvSpPr>
            <a:spLocks noChangeArrowheads="1"/>
          </p:cNvSpPr>
          <p:nvPr/>
        </p:nvSpPr>
        <p:spPr bwMode="auto">
          <a:xfrm>
            <a:off x="48768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57" name="Oval 1072"/>
          <p:cNvSpPr>
            <a:spLocks noChangeArrowheads="1"/>
          </p:cNvSpPr>
          <p:nvPr/>
        </p:nvSpPr>
        <p:spPr bwMode="auto">
          <a:xfrm>
            <a:off x="35052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58" name="Oval 1073"/>
          <p:cNvSpPr>
            <a:spLocks noChangeArrowheads="1"/>
          </p:cNvSpPr>
          <p:nvPr/>
        </p:nvSpPr>
        <p:spPr bwMode="auto">
          <a:xfrm>
            <a:off x="41656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59" name="Oval 1074"/>
          <p:cNvSpPr>
            <a:spLocks noChangeArrowheads="1"/>
          </p:cNvSpPr>
          <p:nvPr/>
        </p:nvSpPr>
        <p:spPr bwMode="auto">
          <a:xfrm>
            <a:off x="4826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60" name="Line 1076"/>
          <p:cNvSpPr>
            <a:spLocks noChangeShapeType="1"/>
          </p:cNvSpPr>
          <p:nvPr/>
        </p:nvSpPr>
        <p:spPr bwMode="auto">
          <a:xfrm flipH="1">
            <a:off x="44196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077"/>
          <p:cNvSpPr>
            <a:spLocks noChangeShapeType="1"/>
          </p:cNvSpPr>
          <p:nvPr/>
        </p:nvSpPr>
        <p:spPr bwMode="auto">
          <a:xfrm flipH="1">
            <a:off x="3886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078"/>
          <p:cNvSpPr>
            <a:spLocks noChangeShapeType="1"/>
          </p:cNvSpPr>
          <p:nvPr/>
        </p:nvSpPr>
        <p:spPr bwMode="auto">
          <a:xfrm>
            <a:off x="48768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1079"/>
          <p:cNvSpPr>
            <a:spLocks noChangeShapeType="1"/>
          </p:cNvSpPr>
          <p:nvPr/>
        </p:nvSpPr>
        <p:spPr bwMode="auto">
          <a:xfrm flipH="1">
            <a:off x="4953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1081"/>
          <p:cNvSpPr>
            <a:spLocks noChangeShapeType="1"/>
          </p:cNvSpPr>
          <p:nvPr/>
        </p:nvSpPr>
        <p:spPr bwMode="auto">
          <a:xfrm>
            <a:off x="44196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Oval 1082"/>
          <p:cNvSpPr>
            <a:spLocks noChangeArrowheads="1"/>
          </p:cNvSpPr>
          <p:nvPr/>
        </p:nvSpPr>
        <p:spPr bwMode="auto">
          <a:xfrm>
            <a:off x="7315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66" name="Oval 1083"/>
          <p:cNvSpPr>
            <a:spLocks noChangeArrowheads="1"/>
          </p:cNvSpPr>
          <p:nvPr/>
        </p:nvSpPr>
        <p:spPr bwMode="auto">
          <a:xfrm>
            <a:off x="68580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67" name="Oval 1084"/>
          <p:cNvSpPr>
            <a:spLocks noChangeArrowheads="1"/>
          </p:cNvSpPr>
          <p:nvPr/>
        </p:nvSpPr>
        <p:spPr bwMode="auto">
          <a:xfrm>
            <a:off x="7696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68" name="Oval 1085"/>
          <p:cNvSpPr>
            <a:spLocks noChangeArrowheads="1"/>
          </p:cNvSpPr>
          <p:nvPr/>
        </p:nvSpPr>
        <p:spPr bwMode="auto">
          <a:xfrm>
            <a:off x="63246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69" name="Oval 1086"/>
          <p:cNvSpPr>
            <a:spLocks noChangeArrowheads="1"/>
          </p:cNvSpPr>
          <p:nvPr/>
        </p:nvSpPr>
        <p:spPr bwMode="auto">
          <a:xfrm>
            <a:off x="6985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70" name="Oval 1087"/>
          <p:cNvSpPr>
            <a:spLocks noChangeArrowheads="1"/>
          </p:cNvSpPr>
          <p:nvPr/>
        </p:nvSpPr>
        <p:spPr bwMode="auto">
          <a:xfrm>
            <a:off x="76454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71" name="Oval 1088"/>
          <p:cNvSpPr>
            <a:spLocks noChangeArrowheads="1"/>
          </p:cNvSpPr>
          <p:nvPr/>
        </p:nvSpPr>
        <p:spPr bwMode="auto">
          <a:xfrm>
            <a:off x="83058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0272" name="Line 1089"/>
          <p:cNvSpPr>
            <a:spLocks noChangeShapeType="1"/>
          </p:cNvSpPr>
          <p:nvPr/>
        </p:nvSpPr>
        <p:spPr bwMode="auto">
          <a:xfrm flipH="1">
            <a:off x="7239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1090"/>
          <p:cNvSpPr>
            <a:spLocks noChangeShapeType="1"/>
          </p:cNvSpPr>
          <p:nvPr/>
        </p:nvSpPr>
        <p:spPr bwMode="auto">
          <a:xfrm flipH="1">
            <a:off x="67056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1091"/>
          <p:cNvSpPr>
            <a:spLocks noChangeShapeType="1"/>
          </p:cNvSpPr>
          <p:nvPr/>
        </p:nvSpPr>
        <p:spPr bwMode="auto">
          <a:xfrm>
            <a:off x="76962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1092"/>
          <p:cNvSpPr>
            <a:spLocks noChangeShapeType="1"/>
          </p:cNvSpPr>
          <p:nvPr/>
        </p:nvSpPr>
        <p:spPr bwMode="auto">
          <a:xfrm flipH="1">
            <a:off x="77724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1093"/>
          <p:cNvSpPr>
            <a:spLocks noChangeShapeType="1"/>
          </p:cNvSpPr>
          <p:nvPr/>
        </p:nvSpPr>
        <p:spPr bwMode="auto">
          <a:xfrm>
            <a:off x="8077200" y="5257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Line 1094"/>
          <p:cNvSpPr>
            <a:spLocks noChangeShapeType="1"/>
          </p:cNvSpPr>
          <p:nvPr/>
        </p:nvSpPr>
        <p:spPr bwMode="auto">
          <a:xfrm>
            <a:off x="7239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Text Box 1095"/>
          <p:cNvSpPr txBox="1">
            <a:spLocks noChangeArrowheads="1"/>
          </p:cNvSpPr>
          <p:nvPr/>
        </p:nvSpPr>
        <p:spPr bwMode="auto">
          <a:xfrm>
            <a:off x="1295400" y="62484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Full</a:t>
            </a:r>
          </a:p>
        </p:txBody>
      </p:sp>
      <p:sp>
        <p:nvSpPr>
          <p:cNvPr id="10279" name="Text Box 1096"/>
          <p:cNvSpPr txBox="1">
            <a:spLocks noChangeArrowheads="1"/>
          </p:cNvSpPr>
          <p:nvPr/>
        </p:nvSpPr>
        <p:spPr bwMode="auto">
          <a:xfrm>
            <a:off x="4043363" y="6213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Complete</a:t>
            </a:r>
          </a:p>
        </p:txBody>
      </p:sp>
      <p:sp>
        <p:nvSpPr>
          <p:cNvPr id="10280" name="Text Box 1097"/>
          <p:cNvSpPr txBox="1">
            <a:spLocks noChangeArrowheads="1"/>
          </p:cNvSpPr>
          <p:nvPr/>
        </p:nvSpPr>
        <p:spPr bwMode="auto">
          <a:xfrm>
            <a:off x="7107238" y="6213475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Perfect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</TotalTime>
  <Words>3473</Words>
  <Application>Microsoft Office PowerPoint</Application>
  <PresentationFormat>On-screen Show (4:3)</PresentationFormat>
  <Paragraphs>854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Times New Roman</vt:lpstr>
      <vt:lpstr>Default Design</vt:lpstr>
      <vt:lpstr>Priority Queues (Heaps)</vt:lpstr>
      <vt:lpstr>Introduction</vt:lpstr>
      <vt:lpstr>Priority Queues</vt:lpstr>
      <vt:lpstr>Model</vt:lpstr>
      <vt:lpstr>PowerPoint Presentation</vt:lpstr>
      <vt:lpstr>Implementations</vt:lpstr>
      <vt:lpstr>Binary Heap</vt:lpstr>
      <vt:lpstr>PowerPoint Presentation</vt:lpstr>
      <vt:lpstr>Binary Tree Terminology</vt:lpstr>
      <vt:lpstr>PowerPoint Presentation</vt:lpstr>
      <vt:lpstr>Heaps in Arrays</vt:lpstr>
      <vt:lpstr>Binary Heap</vt:lpstr>
      <vt:lpstr>Heap-Order Property</vt:lpstr>
      <vt:lpstr>Insert</vt:lpstr>
      <vt:lpstr>Insert</vt:lpstr>
      <vt:lpstr>PowerPoint Presentation</vt:lpstr>
      <vt:lpstr>PowerPoint Presentation</vt:lpstr>
      <vt:lpstr>deleteMin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Heap Operations</vt:lpstr>
      <vt:lpstr>Other Heap Operations</vt:lpstr>
      <vt:lpstr>buildHeap</vt:lpstr>
      <vt:lpstr>buildHeap</vt:lpstr>
      <vt:lpstr>Proof</vt:lpstr>
      <vt:lpstr>Applications of Priority Queues</vt:lpstr>
      <vt:lpstr>PowerPoint Presentation</vt:lpstr>
      <vt:lpstr>PowerPoint Presentation</vt:lpstr>
      <vt:lpstr>Selection Problem</vt:lpstr>
      <vt:lpstr>Selection Problem</vt:lpstr>
      <vt:lpstr>Event Simulation (Bank)</vt:lpstr>
      <vt:lpstr>PowerPoint Presentation</vt:lpstr>
      <vt:lpstr>d-Heaps</vt:lpstr>
      <vt:lpstr>PowerPoint Presentation</vt:lpstr>
      <vt:lpstr>Leftist Heaps</vt:lpstr>
      <vt:lpstr>Leftist Heaps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</vt:lpstr>
      <vt:lpstr>Skew Heaps</vt:lpstr>
      <vt:lpstr>PowerPoint Presentation</vt:lpstr>
      <vt:lpstr>PowerPoint Presentation</vt:lpstr>
      <vt:lpstr>PowerPoint Presentation</vt:lpstr>
      <vt:lpstr>PowerPoint Presentation</vt:lpstr>
      <vt:lpstr>Binomial Queues</vt:lpstr>
      <vt:lpstr>Binomial Queues</vt:lpstr>
      <vt:lpstr>PowerPoint Presentation</vt:lpstr>
      <vt:lpstr>Java Priority Queues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 (Heaps)</dc:title>
  <dc:creator>ozbirn</dc:creator>
  <cp:lastModifiedBy>GREGORY OZBIRN</cp:lastModifiedBy>
  <cp:revision>108</cp:revision>
  <dcterms:created xsi:type="dcterms:W3CDTF">2001-10-12T20:12:42Z</dcterms:created>
  <dcterms:modified xsi:type="dcterms:W3CDTF">2020-08-15T23:22:13Z</dcterms:modified>
</cp:coreProperties>
</file>