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85" r:id="rId3"/>
    <p:sldId id="258" r:id="rId4"/>
    <p:sldId id="259" r:id="rId5"/>
    <p:sldId id="261" r:id="rId6"/>
    <p:sldId id="262" r:id="rId7"/>
    <p:sldId id="260" r:id="rId8"/>
    <p:sldId id="264" r:id="rId9"/>
    <p:sldId id="263" r:id="rId10"/>
    <p:sldId id="265" r:id="rId11"/>
    <p:sldId id="292" r:id="rId12"/>
    <p:sldId id="293" r:id="rId13"/>
    <p:sldId id="286" r:id="rId14"/>
    <p:sldId id="266" r:id="rId15"/>
    <p:sldId id="267" r:id="rId16"/>
    <p:sldId id="268" r:id="rId17"/>
    <p:sldId id="269" r:id="rId18"/>
    <p:sldId id="270" r:id="rId19"/>
    <p:sldId id="282" r:id="rId20"/>
    <p:sldId id="274" r:id="rId21"/>
    <p:sldId id="288" r:id="rId22"/>
    <p:sldId id="290" r:id="rId23"/>
    <p:sldId id="283" r:id="rId24"/>
    <p:sldId id="287" r:id="rId25"/>
    <p:sldId id="278" r:id="rId26"/>
    <p:sldId id="289" r:id="rId27"/>
    <p:sldId id="291" r:id="rId28"/>
    <p:sldId id="275" r:id="rId29"/>
    <p:sldId id="279" r:id="rId30"/>
    <p:sldId id="276" r:id="rId31"/>
    <p:sldId id="294" r:id="rId32"/>
    <p:sldId id="295" r:id="rId33"/>
    <p:sldId id="280" r:id="rId34"/>
    <p:sldId id="284" r:id="rId35"/>
    <p:sldId id="277" r:id="rId36"/>
    <p:sldId id="281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60" autoAdjust="0"/>
  </p:normalViewPr>
  <p:slideViewPr>
    <p:cSldViewPr>
      <p:cViewPr varScale="1">
        <p:scale>
          <a:sx n="89" d="100"/>
          <a:sy n="89" d="100"/>
        </p:scale>
        <p:origin x="57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F3CF369-1F42-4594-A67B-1FCE7962B4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205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41D41B-6E2C-43AE-A60A-F7B89AE30C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5A91B2-AE7D-465E-9EB0-A9D723C052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84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E962F3-F495-4925-9011-0CB5AA0681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8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D37823-F351-4129-A32A-F88FC4E8A6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7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03676-55C9-4E5C-A872-84F3369F30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7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DF0824-F119-44C9-80BE-902339792B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70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4113A8-296E-43D8-9AC4-4B9906FD8C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48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3C3F43-0C47-4B0E-82C5-88FA7F978A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42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183462-1230-4CE1-932E-775F9B355D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18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5237A1-64F9-49DB-A901-2A6B1D08DE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19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5ABF91-AFBE-4FEE-95F4-CD35C7764F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75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C2D1981-242D-409B-B440-738038CCFA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96675A0-3795-44FB-9323-213D0BDED5B7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The Disjoint Set ADT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Chapter 8</a:t>
            </a:r>
          </a:p>
        </p:txBody>
      </p:sp>
      <p:sp>
        <p:nvSpPr>
          <p:cNvPr id="2053" name="Text Box 4"/>
          <p:cNvSpPr txBox="1">
            <a:spLocks noChangeArrowheads="1"/>
          </p:cNvSpPr>
          <p:nvPr/>
        </p:nvSpPr>
        <p:spPr bwMode="auto">
          <a:xfrm>
            <a:off x="0" y="6248400"/>
            <a:ext cx="9204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charset="0"/>
              </a:rPr>
              <a:t>Fall 2020</a:t>
            </a:r>
            <a:endParaRPr lang="en-US" altLang="en-US" sz="1400" dirty="0">
              <a:latin typeface="Arial" charset="0"/>
            </a:endParaRPr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2209800" y="6248400"/>
            <a:ext cx="46942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charset="0"/>
              </a:rPr>
              <a:t>© 2020 by Greg Ozbirn, UT-Dallas, for use with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charset="0"/>
              </a:rPr>
              <a:t>Data Structures book by Mark Allen Weiss</a:t>
            </a:r>
            <a:endParaRPr lang="en-US" altLang="en-US" sz="1400" dirty="0">
              <a:latin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E6FEF5F-3BBE-4C7B-818E-59A47864E6D3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1126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Dynamic Equivalence</a:t>
            </a:r>
          </a:p>
        </p:txBody>
      </p:sp>
      <p:sp>
        <p:nvSpPr>
          <p:cNvPr id="1126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We start with a list of N sets, each with one element, and no relation between the elements.</a:t>
            </a:r>
          </a:p>
          <a:p>
            <a:pPr eaLnBrk="1" hangingPunct="1"/>
            <a:r>
              <a:rPr lang="en-US" altLang="en-US"/>
              <a:t>Since all sets are unique, they are disjoint.</a:t>
            </a:r>
          </a:p>
          <a:p>
            <a:pPr eaLnBrk="1" hangingPunct="1"/>
            <a:r>
              <a:rPr lang="en-US" altLang="en-US"/>
              <a:t>We then define two operations:</a:t>
            </a:r>
          </a:p>
          <a:p>
            <a:pPr lvl="1" eaLnBrk="1" hangingPunct="1"/>
            <a:r>
              <a:rPr lang="en-US" altLang="en-US"/>
              <a:t>Find:    returns the name of the set containing a given element.</a:t>
            </a:r>
          </a:p>
          <a:p>
            <a:pPr lvl="1" eaLnBrk="1" hangingPunct="1"/>
            <a:r>
              <a:rPr lang="en-US" altLang="en-US"/>
              <a:t>Union:  merges two equivalence classes into one.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Dynamic Equivalence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operations on the sets do not involve comparing their relative values.</a:t>
            </a:r>
          </a:p>
          <a:p>
            <a:pPr eaLnBrk="1" hangingPunct="1"/>
            <a:r>
              <a:rPr lang="en-US" altLang="en-US"/>
              <a:t>For this reason, the values of the elements in the sets are simply representative values and can be number 0 to N-1.</a:t>
            </a:r>
          </a:p>
          <a:p>
            <a:pPr eaLnBrk="1" hangingPunct="1"/>
            <a:r>
              <a:rPr lang="en-US" altLang="en-US"/>
              <a:t>Actual data items would need to be mapped to these values for an application to use them.</a:t>
            </a: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97FC3B2-091C-4DDE-8F25-8DF0DB5E3D15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Dynamic Equivalence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find operation returns the name of a set, but the name is somewhat arbitrary since we merely wish to know if find(a) == find(b).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E22EEA5-E30D-410D-805B-217B8DED81CF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C9BFD1E-B41B-4334-B0F4-5E1F55DFE724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Dynamic Equivalence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An array could be used by letting the index represent the element, and the value represent the set it belongs to (its name).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 find could then be done in O(1) time.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However, a union would take O(N) time, since a union would need to scan the list changing all elements of the sets to the merged set’s name.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DF70E1F-FE16-410D-A987-2A862B6E65DB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Basic Data Structure</a:t>
            </a:r>
          </a:p>
        </p:txBody>
      </p:sp>
      <p:sp>
        <p:nvSpPr>
          <p:cNvPr id="1536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We can use a tree to represent a set. </a:t>
            </a:r>
          </a:p>
          <a:p>
            <a:pPr eaLnBrk="1" hangingPunct="1"/>
            <a:r>
              <a:rPr lang="en-US" altLang="en-US"/>
              <a:t>The root node can act as the name of the set.</a:t>
            </a:r>
          </a:p>
          <a:p>
            <a:pPr eaLnBrk="1" hangingPunct="1"/>
            <a:r>
              <a:rPr lang="en-US" altLang="en-US"/>
              <a:t>Other members of the set will be children of the root.</a:t>
            </a:r>
          </a:p>
          <a:p>
            <a:pPr eaLnBrk="1" hangingPunct="1"/>
            <a:r>
              <a:rPr lang="en-US" altLang="en-US"/>
              <a:t>We can store the tree in an array in the following way:</a:t>
            </a:r>
          </a:p>
          <a:p>
            <a:pPr lvl="1" eaLnBrk="1" hangingPunct="1"/>
            <a:r>
              <a:rPr lang="en-US" altLang="en-US"/>
              <a:t>If i is a root, then let s[i] = -1.</a:t>
            </a:r>
          </a:p>
          <a:p>
            <a:pPr lvl="1" eaLnBrk="1" hangingPunct="1"/>
            <a:r>
              <a:rPr lang="en-US" altLang="en-US"/>
              <a:t>If i is not a root, then let s[i] = parent of i.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0BA5DF5-A324-45B3-91C3-A7FC0564839B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1676400" cy="914400"/>
          </a:xfrm>
        </p:spPr>
        <p:txBody>
          <a:bodyPr/>
          <a:lstStyle/>
          <a:p>
            <a:pPr eaLnBrk="1" hangingPunct="1"/>
            <a:r>
              <a:rPr lang="en-US" altLang="en-US"/>
              <a:t>Trees</a:t>
            </a:r>
          </a:p>
        </p:txBody>
      </p:sp>
      <p:sp>
        <p:nvSpPr>
          <p:cNvPr id="16388" name="Oval 4"/>
          <p:cNvSpPr>
            <a:spLocks noChangeArrowheads="1"/>
          </p:cNvSpPr>
          <p:nvPr/>
        </p:nvSpPr>
        <p:spPr bwMode="auto">
          <a:xfrm>
            <a:off x="1676400" y="1524000"/>
            <a:ext cx="841375" cy="7588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16389" name="Oval 5"/>
          <p:cNvSpPr>
            <a:spLocks noChangeArrowheads="1"/>
          </p:cNvSpPr>
          <p:nvPr/>
        </p:nvSpPr>
        <p:spPr bwMode="auto">
          <a:xfrm>
            <a:off x="3276600" y="1524000"/>
            <a:ext cx="841375" cy="7588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16390" name="Oval 6"/>
          <p:cNvSpPr>
            <a:spLocks noChangeArrowheads="1"/>
          </p:cNvSpPr>
          <p:nvPr/>
        </p:nvSpPr>
        <p:spPr bwMode="auto">
          <a:xfrm>
            <a:off x="4876800" y="1524000"/>
            <a:ext cx="841375" cy="7588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16391" name="Oval 7"/>
          <p:cNvSpPr>
            <a:spLocks noChangeArrowheads="1"/>
          </p:cNvSpPr>
          <p:nvPr/>
        </p:nvSpPr>
        <p:spPr bwMode="auto">
          <a:xfrm>
            <a:off x="6477000" y="1524000"/>
            <a:ext cx="841375" cy="7588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 flipV="1">
            <a:off x="21336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 flipV="1">
            <a:off x="37338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4" name="Line 10"/>
          <p:cNvSpPr>
            <a:spLocks noChangeShapeType="1"/>
          </p:cNvSpPr>
          <p:nvPr/>
        </p:nvSpPr>
        <p:spPr bwMode="auto">
          <a:xfrm flipV="1">
            <a:off x="53340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5" name="Line 11"/>
          <p:cNvSpPr>
            <a:spLocks noChangeShapeType="1"/>
          </p:cNvSpPr>
          <p:nvPr/>
        </p:nvSpPr>
        <p:spPr bwMode="auto">
          <a:xfrm flipV="1">
            <a:off x="69342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6" name="Oval 12"/>
          <p:cNvSpPr>
            <a:spLocks noChangeArrowheads="1"/>
          </p:cNvSpPr>
          <p:nvPr/>
        </p:nvSpPr>
        <p:spPr bwMode="auto">
          <a:xfrm>
            <a:off x="1600200" y="4346575"/>
            <a:ext cx="841375" cy="7588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16397" name="Oval 13"/>
          <p:cNvSpPr>
            <a:spLocks noChangeArrowheads="1"/>
          </p:cNvSpPr>
          <p:nvPr/>
        </p:nvSpPr>
        <p:spPr bwMode="auto">
          <a:xfrm>
            <a:off x="3200400" y="4346575"/>
            <a:ext cx="841375" cy="7588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16398" name="Oval 14"/>
          <p:cNvSpPr>
            <a:spLocks noChangeArrowheads="1"/>
          </p:cNvSpPr>
          <p:nvPr/>
        </p:nvSpPr>
        <p:spPr bwMode="auto">
          <a:xfrm>
            <a:off x="4800600" y="4422775"/>
            <a:ext cx="841375" cy="7588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16399" name="Oval 15"/>
          <p:cNvSpPr>
            <a:spLocks noChangeArrowheads="1"/>
          </p:cNvSpPr>
          <p:nvPr/>
        </p:nvSpPr>
        <p:spPr bwMode="auto">
          <a:xfrm>
            <a:off x="5562600" y="5718175"/>
            <a:ext cx="841375" cy="7588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 flipV="1">
            <a:off x="2057400" y="366077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1" name="Line 17"/>
          <p:cNvSpPr>
            <a:spLocks noChangeShapeType="1"/>
          </p:cNvSpPr>
          <p:nvPr/>
        </p:nvSpPr>
        <p:spPr bwMode="auto">
          <a:xfrm flipV="1">
            <a:off x="3657600" y="366077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2" name="Line 18"/>
          <p:cNvSpPr>
            <a:spLocks noChangeShapeType="1"/>
          </p:cNvSpPr>
          <p:nvPr/>
        </p:nvSpPr>
        <p:spPr bwMode="auto">
          <a:xfrm flipV="1">
            <a:off x="5257800" y="366077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3" name="Line 19"/>
          <p:cNvSpPr>
            <a:spLocks noChangeShapeType="1"/>
          </p:cNvSpPr>
          <p:nvPr/>
        </p:nvSpPr>
        <p:spPr bwMode="auto">
          <a:xfrm flipH="1" flipV="1">
            <a:off x="5486400" y="5108575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4" name="Text Box 20"/>
          <p:cNvSpPr txBox="1">
            <a:spLocks noChangeArrowheads="1"/>
          </p:cNvSpPr>
          <p:nvPr/>
        </p:nvSpPr>
        <p:spPr bwMode="auto">
          <a:xfrm>
            <a:off x="6384925" y="3775075"/>
            <a:ext cx="1530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Union(2,3)</a:t>
            </a:r>
          </a:p>
        </p:txBody>
      </p:sp>
      <p:sp>
        <p:nvSpPr>
          <p:cNvPr id="16405" name="Rectangle 21"/>
          <p:cNvSpPr>
            <a:spLocks noChangeArrowheads="1"/>
          </p:cNvSpPr>
          <p:nvPr/>
        </p:nvSpPr>
        <p:spPr bwMode="auto">
          <a:xfrm>
            <a:off x="457200" y="2667000"/>
            <a:ext cx="2438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6406" name="Line 23"/>
          <p:cNvSpPr>
            <a:spLocks noChangeShapeType="1"/>
          </p:cNvSpPr>
          <p:nvPr/>
        </p:nvSpPr>
        <p:spPr bwMode="auto">
          <a:xfrm>
            <a:off x="1066800" y="2667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7" name="Line 24"/>
          <p:cNvSpPr>
            <a:spLocks noChangeShapeType="1"/>
          </p:cNvSpPr>
          <p:nvPr/>
        </p:nvSpPr>
        <p:spPr bwMode="auto">
          <a:xfrm>
            <a:off x="1676400" y="2667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8" name="Line 25"/>
          <p:cNvSpPr>
            <a:spLocks noChangeShapeType="1"/>
          </p:cNvSpPr>
          <p:nvPr/>
        </p:nvSpPr>
        <p:spPr bwMode="auto">
          <a:xfrm>
            <a:off x="2286000" y="2667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9" name="Text Box 28"/>
          <p:cNvSpPr txBox="1">
            <a:spLocks noChangeArrowheads="1"/>
          </p:cNvSpPr>
          <p:nvPr/>
        </p:nvSpPr>
        <p:spPr bwMode="auto">
          <a:xfrm>
            <a:off x="517525" y="27432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-1</a:t>
            </a:r>
          </a:p>
        </p:txBody>
      </p:sp>
      <p:sp>
        <p:nvSpPr>
          <p:cNvPr id="16410" name="Text Box 29"/>
          <p:cNvSpPr txBox="1">
            <a:spLocks noChangeArrowheads="1"/>
          </p:cNvSpPr>
          <p:nvPr/>
        </p:nvSpPr>
        <p:spPr bwMode="auto">
          <a:xfrm>
            <a:off x="1162050" y="27432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-1</a:t>
            </a:r>
          </a:p>
        </p:txBody>
      </p:sp>
      <p:sp>
        <p:nvSpPr>
          <p:cNvPr id="16411" name="Text Box 30"/>
          <p:cNvSpPr txBox="1">
            <a:spLocks noChangeArrowheads="1"/>
          </p:cNvSpPr>
          <p:nvPr/>
        </p:nvSpPr>
        <p:spPr bwMode="auto">
          <a:xfrm>
            <a:off x="1771650" y="27432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-1</a:t>
            </a:r>
          </a:p>
        </p:txBody>
      </p:sp>
      <p:sp>
        <p:nvSpPr>
          <p:cNvPr id="16412" name="Text Box 31"/>
          <p:cNvSpPr txBox="1">
            <a:spLocks noChangeArrowheads="1"/>
          </p:cNvSpPr>
          <p:nvPr/>
        </p:nvSpPr>
        <p:spPr bwMode="auto">
          <a:xfrm>
            <a:off x="2381250" y="27432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-1</a:t>
            </a:r>
          </a:p>
        </p:txBody>
      </p:sp>
      <p:sp>
        <p:nvSpPr>
          <p:cNvPr id="16413" name="Rectangle 32"/>
          <p:cNvSpPr>
            <a:spLocks noChangeArrowheads="1"/>
          </p:cNvSpPr>
          <p:nvPr/>
        </p:nvSpPr>
        <p:spPr bwMode="auto">
          <a:xfrm>
            <a:off x="457200" y="5562600"/>
            <a:ext cx="2438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6414" name="Line 33"/>
          <p:cNvSpPr>
            <a:spLocks noChangeShapeType="1"/>
          </p:cNvSpPr>
          <p:nvPr/>
        </p:nvSpPr>
        <p:spPr bwMode="auto">
          <a:xfrm>
            <a:off x="1066800" y="5562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5" name="Line 34"/>
          <p:cNvSpPr>
            <a:spLocks noChangeShapeType="1"/>
          </p:cNvSpPr>
          <p:nvPr/>
        </p:nvSpPr>
        <p:spPr bwMode="auto">
          <a:xfrm>
            <a:off x="1676400" y="5562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6" name="Line 35"/>
          <p:cNvSpPr>
            <a:spLocks noChangeShapeType="1"/>
          </p:cNvSpPr>
          <p:nvPr/>
        </p:nvSpPr>
        <p:spPr bwMode="auto">
          <a:xfrm>
            <a:off x="2286000" y="5562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7" name="Text Box 36"/>
          <p:cNvSpPr txBox="1">
            <a:spLocks noChangeArrowheads="1"/>
          </p:cNvSpPr>
          <p:nvPr/>
        </p:nvSpPr>
        <p:spPr bwMode="auto">
          <a:xfrm>
            <a:off x="517525" y="56388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-1</a:t>
            </a:r>
          </a:p>
        </p:txBody>
      </p:sp>
      <p:sp>
        <p:nvSpPr>
          <p:cNvPr id="16418" name="Text Box 37"/>
          <p:cNvSpPr txBox="1">
            <a:spLocks noChangeArrowheads="1"/>
          </p:cNvSpPr>
          <p:nvPr/>
        </p:nvSpPr>
        <p:spPr bwMode="auto">
          <a:xfrm>
            <a:off x="1162050" y="56388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-1</a:t>
            </a:r>
          </a:p>
        </p:txBody>
      </p:sp>
      <p:sp>
        <p:nvSpPr>
          <p:cNvPr id="16419" name="Text Box 38"/>
          <p:cNvSpPr txBox="1">
            <a:spLocks noChangeArrowheads="1"/>
          </p:cNvSpPr>
          <p:nvPr/>
        </p:nvSpPr>
        <p:spPr bwMode="auto">
          <a:xfrm>
            <a:off x="1771650" y="56388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-1</a:t>
            </a:r>
          </a:p>
        </p:txBody>
      </p:sp>
      <p:sp>
        <p:nvSpPr>
          <p:cNvPr id="16420" name="Text Box 39"/>
          <p:cNvSpPr txBox="1">
            <a:spLocks noChangeArrowheads="1"/>
          </p:cNvSpPr>
          <p:nvPr/>
        </p:nvSpPr>
        <p:spPr bwMode="auto">
          <a:xfrm>
            <a:off x="2381250" y="5638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16421" name="Text Box 40"/>
          <p:cNvSpPr txBox="1">
            <a:spLocks noChangeArrowheads="1"/>
          </p:cNvSpPr>
          <p:nvPr/>
        </p:nvSpPr>
        <p:spPr bwMode="auto">
          <a:xfrm>
            <a:off x="517525" y="3165475"/>
            <a:ext cx="2241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0     1       2     3</a:t>
            </a:r>
          </a:p>
        </p:txBody>
      </p:sp>
      <p:sp>
        <p:nvSpPr>
          <p:cNvPr id="16422" name="Text Box 41"/>
          <p:cNvSpPr txBox="1">
            <a:spLocks noChangeArrowheads="1"/>
          </p:cNvSpPr>
          <p:nvPr/>
        </p:nvSpPr>
        <p:spPr bwMode="auto">
          <a:xfrm>
            <a:off x="533400" y="6172200"/>
            <a:ext cx="2165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0     1       2    3</a:t>
            </a:r>
          </a:p>
        </p:txBody>
      </p:sp>
      <p:sp>
        <p:nvSpPr>
          <p:cNvPr id="16423" name="Text Box 42"/>
          <p:cNvSpPr txBox="1">
            <a:spLocks noChangeArrowheads="1"/>
          </p:cNvSpPr>
          <p:nvPr/>
        </p:nvSpPr>
        <p:spPr bwMode="auto">
          <a:xfrm>
            <a:off x="3124200" y="2667000"/>
            <a:ext cx="2738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(0,1,2,3 are all roots)</a:t>
            </a:r>
          </a:p>
        </p:txBody>
      </p:sp>
      <p:sp>
        <p:nvSpPr>
          <p:cNvPr id="16424" name="Text Box 43"/>
          <p:cNvSpPr txBox="1">
            <a:spLocks noChangeArrowheads="1"/>
          </p:cNvSpPr>
          <p:nvPr/>
        </p:nvSpPr>
        <p:spPr bwMode="auto">
          <a:xfrm>
            <a:off x="3124200" y="5638800"/>
            <a:ext cx="14859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(3 has 2 as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its parent)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78B1675-46FD-4384-BFC3-2D0F7F83C00F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1741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Trees</a:t>
            </a:r>
          </a:p>
        </p:txBody>
      </p:sp>
      <p:sp>
        <p:nvSpPr>
          <p:cNvPr id="1741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So, to perform a union of two sets, we merge two trees in the array, by making one tree’s root a child of the other tree’s root.</a:t>
            </a:r>
          </a:p>
          <a:p>
            <a:pPr eaLnBrk="1" hangingPunct="1"/>
            <a:r>
              <a:rPr lang="en-US" altLang="en-US"/>
              <a:t>This takes O(1) time (constant time).</a:t>
            </a:r>
          </a:p>
          <a:p>
            <a:pPr eaLnBrk="1" hangingPunct="1"/>
            <a:r>
              <a:rPr lang="en-US" altLang="en-US"/>
              <a:t>Each set is stored as a separate tree.</a:t>
            </a:r>
          </a:p>
          <a:p>
            <a:pPr eaLnBrk="1" hangingPunct="1"/>
            <a:r>
              <a:rPr lang="en-US" altLang="en-US"/>
              <a:t>A collection of trees is called a forest.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75FA111-3C14-4964-A484-5A847465F7C9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1843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Find(x)</a:t>
            </a:r>
          </a:p>
        </p:txBody>
      </p:sp>
      <p:sp>
        <p:nvSpPr>
          <p:cNvPr id="1843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find(x) command can return the root of the tree containing x.</a:t>
            </a:r>
          </a:p>
          <a:p>
            <a:pPr eaLnBrk="1" hangingPunct="1"/>
            <a:r>
              <a:rPr lang="en-US" altLang="en-US"/>
              <a:t>Because a tree may be N-1 elements deep, the running time of find is O(N).</a:t>
            </a:r>
          </a:p>
          <a:p>
            <a:pPr eaLnBrk="1" hangingPunct="1"/>
            <a:r>
              <a:rPr lang="en-US" altLang="en-US"/>
              <a:t>So, a series of M operations could take O(MN).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825DC7D-31C5-4504-A5A2-76E3EF11BF7A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8229600" cy="5791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public class DisjSets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        /** Construct the disjoint sets object.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         * @param numElements the initial number of disjoint sets.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         */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        public DisjSets( int numElements 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      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            s = new int [ numElements ];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            for( int i = 0; i &lt; s.length; i++ 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                s[ i ] = -1;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   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8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        /**   Union two disjoint sets.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         *     Assume root1 and root2 are distinct and represent set names.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         * @param root1 the root of set 1.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         * @param root2 the root of set 2.          */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        public void union( int root1, int root2 )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      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            s[ root2 ] = root1;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        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28A1C98-3F14-426F-98D6-751652087F06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04800"/>
            <a:ext cx="7772400" cy="6248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8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        /** Perform a find.   Error checks omitted again for simplicity.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         * @param x the element being searched for.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         * @return the set containing x.         */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        public int find( int x 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      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            if( s[ x ] &lt; 0 )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                return x;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            else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                return find( s[ x ] 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   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8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        private int [ ] s;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38DE71E-304C-4739-AA2D-5A24C3F0AE01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Disjoint Set ADT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This chapter introduces the disjoint set ADT.</a:t>
            </a:r>
          </a:p>
          <a:p>
            <a:pPr eaLnBrk="1" hangingPunct="1"/>
            <a:r>
              <a:rPr lang="en-US" altLang="en-US" sz="2800"/>
              <a:t>The disjoint set involves two basic operations, union and find, and so its algorithm is often called the union/find algorithm.</a:t>
            </a:r>
          </a:p>
          <a:p>
            <a:pPr eaLnBrk="1" hangingPunct="1"/>
            <a:r>
              <a:rPr lang="en-US" altLang="en-US" sz="2800"/>
              <a:t>The author introduces the disjoint set ADT with a discussion of equivalence relations and the dynamic equivalence problem.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4BBED43-A63F-4E7D-B62B-CC8680744279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/>
          </a:p>
        </p:txBody>
      </p:sp>
      <p:sp>
        <p:nvSpPr>
          <p:cNvPr id="2150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Smart Union Algorithms</a:t>
            </a:r>
          </a:p>
        </p:txBody>
      </p:sp>
      <p:sp>
        <p:nvSpPr>
          <p:cNvPr id="2150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We can improve the union operation by making the tree with fewer nodes be a child of the tree having more nodes.</a:t>
            </a:r>
          </a:p>
          <a:p>
            <a:pPr eaLnBrk="1" hangingPunct="1"/>
            <a:r>
              <a:rPr lang="en-US" altLang="en-US"/>
              <a:t>This is called union-by-size.</a:t>
            </a:r>
          </a:p>
          <a:p>
            <a:pPr eaLnBrk="1" hangingPunct="1"/>
            <a:r>
              <a:rPr lang="en-US" altLang="en-US"/>
              <a:t>To make tree size comparisons easy, the array entry for a root can store the negative of the tree size rather than -1.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7B8EAAF-B0BC-4128-91DD-98F227A93877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/>
          </a:p>
        </p:txBody>
      </p:sp>
      <p:sp>
        <p:nvSpPr>
          <p:cNvPr id="22531" name="Oval 4"/>
          <p:cNvSpPr>
            <a:spLocks noChangeArrowheads="1"/>
          </p:cNvSpPr>
          <p:nvPr/>
        </p:nvSpPr>
        <p:spPr bwMode="auto">
          <a:xfrm>
            <a:off x="3810000" y="14478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22532" name="Oval 5"/>
          <p:cNvSpPr>
            <a:spLocks noChangeArrowheads="1"/>
          </p:cNvSpPr>
          <p:nvPr/>
        </p:nvSpPr>
        <p:spPr bwMode="auto">
          <a:xfrm>
            <a:off x="4191000" y="18288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22533" name="Line 6"/>
          <p:cNvSpPr>
            <a:spLocks noChangeShapeType="1"/>
          </p:cNvSpPr>
          <p:nvPr/>
        </p:nvSpPr>
        <p:spPr bwMode="auto">
          <a:xfrm flipV="1">
            <a:off x="4038600" y="1066800"/>
            <a:ext cx="1588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4" name="Line 7"/>
          <p:cNvSpPr>
            <a:spLocks noChangeShapeType="1"/>
          </p:cNvSpPr>
          <p:nvPr/>
        </p:nvSpPr>
        <p:spPr bwMode="auto">
          <a:xfrm flipH="1" flipV="1">
            <a:off x="4114800" y="1676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5" name="Oval 8"/>
          <p:cNvSpPr>
            <a:spLocks noChangeArrowheads="1"/>
          </p:cNvSpPr>
          <p:nvPr/>
        </p:nvSpPr>
        <p:spPr bwMode="auto">
          <a:xfrm>
            <a:off x="5864225" y="14478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22536" name="Oval 9"/>
          <p:cNvSpPr>
            <a:spLocks noChangeArrowheads="1"/>
          </p:cNvSpPr>
          <p:nvPr/>
        </p:nvSpPr>
        <p:spPr bwMode="auto">
          <a:xfrm>
            <a:off x="6245225" y="19812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22537" name="Oval 10"/>
          <p:cNvSpPr>
            <a:spLocks noChangeArrowheads="1"/>
          </p:cNvSpPr>
          <p:nvPr/>
        </p:nvSpPr>
        <p:spPr bwMode="auto">
          <a:xfrm>
            <a:off x="6702425" y="19812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</a:t>
            </a:r>
          </a:p>
        </p:txBody>
      </p:sp>
      <p:sp>
        <p:nvSpPr>
          <p:cNvPr id="22538" name="Oval 11"/>
          <p:cNvSpPr>
            <a:spLocks noChangeArrowheads="1"/>
          </p:cNvSpPr>
          <p:nvPr/>
        </p:nvSpPr>
        <p:spPr bwMode="auto">
          <a:xfrm>
            <a:off x="7162800" y="25146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22539" name="Line 12"/>
          <p:cNvSpPr>
            <a:spLocks noChangeShapeType="1"/>
          </p:cNvSpPr>
          <p:nvPr/>
        </p:nvSpPr>
        <p:spPr bwMode="auto">
          <a:xfrm flipV="1">
            <a:off x="6092825" y="1066800"/>
            <a:ext cx="1588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0" name="Line 13"/>
          <p:cNvSpPr>
            <a:spLocks noChangeShapeType="1"/>
          </p:cNvSpPr>
          <p:nvPr/>
        </p:nvSpPr>
        <p:spPr bwMode="auto">
          <a:xfrm flipH="1" flipV="1">
            <a:off x="6169025" y="16002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1" name="Line 14"/>
          <p:cNvSpPr>
            <a:spLocks noChangeShapeType="1"/>
          </p:cNvSpPr>
          <p:nvPr/>
        </p:nvSpPr>
        <p:spPr bwMode="auto">
          <a:xfrm flipH="1" flipV="1">
            <a:off x="7010400" y="2209800"/>
            <a:ext cx="228600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2" name="Line 15"/>
          <p:cNvSpPr>
            <a:spLocks noChangeShapeType="1"/>
          </p:cNvSpPr>
          <p:nvPr/>
        </p:nvSpPr>
        <p:spPr bwMode="auto">
          <a:xfrm flipH="1" flipV="1">
            <a:off x="6092825" y="1676400"/>
            <a:ext cx="228600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3" name="Oval 17"/>
          <p:cNvSpPr>
            <a:spLocks noChangeArrowheads="1"/>
          </p:cNvSpPr>
          <p:nvPr/>
        </p:nvSpPr>
        <p:spPr bwMode="auto">
          <a:xfrm>
            <a:off x="1905000" y="13716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22544" name="Oval 18"/>
          <p:cNvSpPr>
            <a:spLocks noChangeArrowheads="1"/>
          </p:cNvSpPr>
          <p:nvPr/>
        </p:nvSpPr>
        <p:spPr bwMode="auto">
          <a:xfrm>
            <a:off x="2289175" y="17526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22545" name="Line 19"/>
          <p:cNvSpPr>
            <a:spLocks noChangeShapeType="1"/>
          </p:cNvSpPr>
          <p:nvPr/>
        </p:nvSpPr>
        <p:spPr bwMode="auto">
          <a:xfrm flipH="1" flipV="1">
            <a:off x="2209800" y="16002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6" name="Line 20"/>
          <p:cNvSpPr>
            <a:spLocks noChangeShapeType="1"/>
          </p:cNvSpPr>
          <p:nvPr/>
        </p:nvSpPr>
        <p:spPr bwMode="auto">
          <a:xfrm flipV="1">
            <a:off x="2057400" y="990600"/>
            <a:ext cx="1588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7" name="Text Box 22"/>
          <p:cNvSpPr txBox="1">
            <a:spLocks noChangeArrowheads="1"/>
          </p:cNvSpPr>
          <p:nvPr/>
        </p:nvSpPr>
        <p:spPr bwMode="auto">
          <a:xfrm>
            <a:off x="365125" y="2698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2548" name="Text Box 24"/>
          <p:cNvSpPr txBox="1">
            <a:spLocks noChangeArrowheads="1"/>
          </p:cNvSpPr>
          <p:nvPr/>
        </p:nvSpPr>
        <p:spPr bwMode="auto">
          <a:xfrm>
            <a:off x="365125" y="346075"/>
            <a:ext cx="2011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Union-by-size:</a:t>
            </a:r>
          </a:p>
        </p:txBody>
      </p:sp>
      <p:sp>
        <p:nvSpPr>
          <p:cNvPr id="22549" name="Rectangle 25"/>
          <p:cNvSpPr>
            <a:spLocks noChangeArrowheads="1"/>
          </p:cNvSpPr>
          <p:nvPr/>
        </p:nvSpPr>
        <p:spPr bwMode="auto">
          <a:xfrm>
            <a:off x="1447800" y="2590800"/>
            <a:ext cx="1462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union(2,4)</a:t>
            </a:r>
          </a:p>
        </p:txBody>
      </p:sp>
      <p:sp>
        <p:nvSpPr>
          <p:cNvPr id="22550" name="Line 28"/>
          <p:cNvSpPr>
            <a:spLocks noChangeShapeType="1"/>
          </p:cNvSpPr>
          <p:nvPr/>
        </p:nvSpPr>
        <p:spPr bwMode="auto">
          <a:xfrm flipH="1" flipV="1">
            <a:off x="6178550" y="3962400"/>
            <a:ext cx="12890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1" name="Oval 30"/>
          <p:cNvSpPr>
            <a:spLocks noChangeArrowheads="1"/>
          </p:cNvSpPr>
          <p:nvPr/>
        </p:nvSpPr>
        <p:spPr bwMode="auto">
          <a:xfrm>
            <a:off x="5867400" y="38862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22552" name="Oval 31"/>
          <p:cNvSpPr>
            <a:spLocks noChangeArrowheads="1"/>
          </p:cNvSpPr>
          <p:nvPr/>
        </p:nvSpPr>
        <p:spPr bwMode="auto">
          <a:xfrm>
            <a:off x="6248400" y="44196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22553" name="Oval 32"/>
          <p:cNvSpPr>
            <a:spLocks noChangeArrowheads="1"/>
          </p:cNvSpPr>
          <p:nvPr/>
        </p:nvSpPr>
        <p:spPr bwMode="auto">
          <a:xfrm>
            <a:off x="6705600" y="44196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</a:t>
            </a:r>
          </a:p>
        </p:txBody>
      </p:sp>
      <p:sp>
        <p:nvSpPr>
          <p:cNvPr id="22554" name="Oval 33"/>
          <p:cNvSpPr>
            <a:spLocks noChangeArrowheads="1"/>
          </p:cNvSpPr>
          <p:nvPr/>
        </p:nvSpPr>
        <p:spPr bwMode="auto">
          <a:xfrm>
            <a:off x="7165975" y="49530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22555" name="Line 34"/>
          <p:cNvSpPr>
            <a:spLocks noChangeShapeType="1"/>
          </p:cNvSpPr>
          <p:nvPr/>
        </p:nvSpPr>
        <p:spPr bwMode="auto">
          <a:xfrm flipV="1">
            <a:off x="6096000" y="3505200"/>
            <a:ext cx="1588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6" name="Line 35"/>
          <p:cNvSpPr>
            <a:spLocks noChangeShapeType="1"/>
          </p:cNvSpPr>
          <p:nvPr/>
        </p:nvSpPr>
        <p:spPr bwMode="auto">
          <a:xfrm flipH="1" flipV="1">
            <a:off x="6172200" y="40386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7" name="Line 36"/>
          <p:cNvSpPr>
            <a:spLocks noChangeShapeType="1"/>
          </p:cNvSpPr>
          <p:nvPr/>
        </p:nvSpPr>
        <p:spPr bwMode="auto">
          <a:xfrm flipH="1" flipV="1">
            <a:off x="7013575" y="4648200"/>
            <a:ext cx="228600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8" name="Line 37"/>
          <p:cNvSpPr>
            <a:spLocks noChangeShapeType="1"/>
          </p:cNvSpPr>
          <p:nvPr/>
        </p:nvSpPr>
        <p:spPr bwMode="auto">
          <a:xfrm flipH="1" flipV="1">
            <a:off x="6096000" y="4114800"/>
            <a:ext cx="228600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9" name="Oval 38"/>
          <p:cNvSpPr>
            <a:spLocks noChangeArrowheads="1"/>
          </p:cNvSpPr>
          <p:nvPr/>
        </p:nvSpPr>
        <p:spPr bwMode="auto">
          <a:xfrm>
            <a:off x="2130425" y="38100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22560" name="Oval 39"/>
          <p:cNvSpPr>
            <a:spLocks noChangeArrowheads="1"/>
          </p:cNvSpPr>
          <p:nvPr/>
        </p:nvSpPr>
        <p:spPr bwMode="auto">
          <a:xfrm>
            <a:off x="2514600" y="41910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22561" name="Line 40"/>
          <p:cNvSpPr>
            <a:spLocks noChangeShapeType="1"/>
          </p:cNvSpPr>
          <p:nvPr/>
        </p:nvSpPr>
        <p:spPr bwMode="auto">
          <a:xfrm flipH="1" flipV="1">
            <a:off x="2435225" y="4038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2" name="Line 41"/>
          <p:cNvSpPr>
            <a:spLocks noChangeShapeType="1"/>
          </p:cNvSpPr>
          <p:nvPr/>
        </p:nvSpPr>
        <p:spPr bwMode="auto">
          <a:xfrm flipV="1">
            <a:off x="2282825" y="3429000"/>
            <a:ext cx="1588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3" name="Text Box 42"/>
          <p:cNvSpPr txBox="1">
            <a:spLocks noChangeArrowheads="1"/>
          </p:cNvSpPr>
          <p:nvPr/>
        </p:nvSpPr>
        <p:spPr bwMode="auto">
          <a:xfrm>
            <a:off x="1447800" y="5562600"/>
            <a:ext cx="683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merge tree with fewer nodes into tree with more nodes</a:t>
            </a:r>
          </a:p>
        </p:txBody>
      </p:sp>
      <p:sp>
        <p:nvSpPr>
          <p:cNvPr id="22564" name="Oval 43"/>
          <p:cNvSpPr>
            <a:spLocks noChangeArrowheads="1"/>
          </p:cNvSpPr>
          <p:nvPr/>
        </p:nvSpPr>
        <p:spPr bwMode="auto">
          <a:xfrm>
            <a:off x="7467600" y="44196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22565" name="Oval 44"/>
          <p:cNvSpPr>
            <a:spLocks noChangeArrowheads="1"/>
          </p:cNvSpPr>
          <p:nvPr/>
        </p:nvSpPr>
        <p:spPr bwMode="auto">
          <a:xfrm>
            <a:off x="7927975" y="49530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22566" name="Line 45"/>
          <p:cNvSpPr>
            <a:spLocks noChangeShapeType="1"/>
          </p:cNvSpPr>
          <p:nvPr/>
        </p:nvSpPr>
        <p:spPr bwMode="auto">
          <a:xfrm flipH="1" flipV="1">
            <a:off x="7775575" y="4648200"/>
            <a:ext cx="228600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F866C04-A5BA-4CAD-90DB-89AA7B5CBA84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/>
          </a:p>
        </p:txBody>
      </p:sp>
      <p:sp>
        <p:nvSpPr>
          <p:cNvPr id="23555" name="Line 4"/>
          <p:cNvSpPr>
            <a:spLocks noChangeShapeType="1"/>
          </p:cNvSpPr>
          <p:nvPr/>
        </p:nvSpPr>
        <p:spPr bwMode="auto">
          <a:xfrm flipH="1" flipV="1">
            <a:off x="5943600" y="2057400"/>
            <a:ext cx="12890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6" name="Oval 5"/>
          <p:cNvSpPr>
            <a:spLocks noChangeArrowheads="1"/>
          </p:cNvSpPr>
          <p:nvPr/>
        </p:nvSpPr>
        <p:spPr bwMode="auto">
          <a:xfrm>
            <a:off x="5632450" y="19812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23557" name="Oval 6"/>
          <p:cNvSpPr>
            <a:spLocks noChangeArrowheads="1"/>
          </p:cNvSpPr>
          <p:nvPr/>
        </p:nvSpPr>
        <p:spPr bwMode="auto">
          <a:xfrm>
            <a:off x="6013450" y="25146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23558" name="Oval 7"/>
          <p:cNvSpPr>
            <a:spLocks noChangeArrowheads="1"/>
          </p:cNvSpPr>
          <p:nvPr/>
        </p:nvSpPr>
        <p:spPr bwMode="auto">
          <a:xfrm>
            <a:off x="6470650" y="25146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</a:t>
            </a:r>
          </a:p>
        </p:txBody>
      </p:sp>
      <p:sp>
        <p:nvSpPr>
          <p:cNvPr id="23559" name="Oval 8"/>
          <p:cNvSpPr>
            <a:spLocks noChangeArrowheads="1"/>
          </p:cNvSpPr>
          <p:nvPr/>
        </p:nvSpPr>
        <p:spPr bwMode="auto">
          <a:xfrm>
            <a:off x="6931025" y="30480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23560" name="Line 9"/>
          <p:cNvSpPr>
            <a:spLocks noChangeShapeType="1"/>
          </p:cNvSpPr>
          <p:nvPr/>
        </p:nvSpPr>
        <p:spPr bwMode="auto">
          <a:xfrm flipV="1">
            <a:off x="5861050" y="1600200"/>
            <a:ext cx="1588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1" name="Line 10"/>
          <p:cNvSpPr>
            <a:spLocks noChangeShapeType="1"/>
          </p:cNvSpPr>
          <p:nvPr/>
        </p:nvSpPr>
        <p:spPr bwMode="auto">
          <a:xfrm flipH="1" flipV="1">
            <a:off x="5937250" y="21336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2" name="Line 11"/>
          <p:cNvSpPr>
            <a:spLocks noChangeShapeType="1"/>
          </p:cNvSpPr>
          <p:nvPr/>
        </p:nvSpPr>
        <p:spPr bwMode="auto">
          <a:xfrm flipH="1" flipV="1">
            <a:off x="6778625" y="2743200"/>
            <a:ext cx="228600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3" name="Line 12"/>
          <p:cNvSpPr>
            <a:spLocks noChangeShapeType="1"/>
          </p:cNvSpPr>
          <p:nvPr/>
        </p:nvSpPr>
        <p:spPr bwMode="auto">
          <a:xfrm flipH="1" flipV="1">
            <a:off x="5861050" y="2209800"/>
            <a:ext cx="228600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4" name="Oval 13"/>
          <p:cNvSpPr>
            <a:spLocks noChangeArrowheads="1"/>
          </p:cNvSpPr>
          <p:nvPr/>
        </p:nvSpPr>
        <p:spPr bwMode="auto">
          <a:xfrm>
            <a:off x="1895475" y="19050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23565" name="Oval 14"/>
          <p:cNvSpPr>
            <a:spLocks noChangeArrowheads="1"/>
          </p:cNvSpPr>
          <p:nvPr/>
        </p:nvSpPr>
        <p:spPr bwMode="auto">
          <a:xfrm>
            <a:off x="2279650" y="22860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23566" name="Line 15"/>
          <p:cNvSpPr>
            <a:spLocks noChangeShapeType="1"/>
          </p:cNvSpPr>
          <p:nvPr/>
        </p:nvSpPr>
        <p:spPr bwMode="auto">
          <a:xfrm flipH="1" flipV="1">
            <a:off x="2200275" y="2133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7" name="Line 16"/>
          <p:cNvSpPr>
            <a:spLocks noChangeShapeType="1"/>
          </p:cNvSpPr>
          <p:nvPr/>
        </p:nvSpPr>
        <p:spPr bwMode="auto">
          <a:xfrm flipV="1">
            <a:off x="2047875" y="1524000"/>
            <a:ext cx="1588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8" name="Text Box 17"/>
          <p:cNvSpPr txBox="1">
            <a:spLocks noChangeArrowheads="1"/>
          </p:cNvSpPr>
          <p:nvPr/>
        </p:nvSpPr>
        <p:spPr bwMode="auto">
          <a:xfrm>
            <a:off x="1219200" y="4724400"/>
            <a:ext cx="7205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0 and 4 are roots.  -2 and -6 indicate 2 nodes and 6 nodes.</a:t>
            </a:r>
          </a:p>
        </p:txBody>
      </p:sp>
      <p:sp>
        <p:nvSpPr>
          <p:cNvPr id="23569" name="Oval 18"/>
          <p:cNvSpPr>
            <a:spLocks noChangeArrowheads="1"/>
          </p:cNvSpPr>
          <p:nvPr/>
        </p:nvSpPr>
        <p:spPr bwMode="auto">
          <a:xfrm>
            <a:off x="7232650" y="25146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23570" name="Oval 19"/>
          <p:cNvSpPr>
            <a:spLocks noChangeArrowheads="1"/>
          </p:cNvSpPr>
          <p:nvPr/>
        </p:nvSpPr>
        <p:spPr bwMode="auto">
          <a:xfrm>
            <a:off x="7693025" y="30480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23571" name="Line 20"/>
          <p:cNvSpPr>
            <a:spLocks noChangeShapeType="1"/>
          </p:cNvSpPr>
          <p:nvPr/>
        </p:nvSpPr>
        <p:spPr bwMode="auto">
          <a:xfrm flipH="1" flipV="1">
            <a:off x="7540625" y="2743200"/>
            <a:ext cx="228600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2" name="Rectangle 21"/>
          <p:cNvSpPr>
            <a:spLocks noChangeArrowheads="1"/>
          </p:cNvSpPr>
          <p:nvPr/>
        </p:nvSpPr>
        <p:spPr bwMode="auto">
          <a:xfrm>
            <a:off x="2209800" y="3540125"/>
            <a:ext cx="4876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3573" name="Line 22"/>
          <p:cNvSpPr>
            <a:spLocks noChangeShapeType="1"/>
          </p:cNvSpPr>
          <p:nvPr/>
        </p:nvSpPr>
        <p:spPr bwMode="auto">
          <a:xfrm>
            <a:off x="2819400" y="35401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4" name="Line 23"/>
          <p:cNvSpPr>
            <a:spLocks noChangeShapeType="1"/>
          </p:cNvSpPr>
          <p:nvPr/>
        </p:nvSpPr>
        <p:spPr bwMode="auto">
          <a:xfrm>
            <a:off x="3429000" y="35401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5" name="Line 24"/>
          <p:cNvSpPr>
            <a:spLocks noChangeShapeType="1"/>
          </p:cNvSpPr>
          <p:nvPr/>
        </p:nvSpPr>
        <p:spPr bwMode="auto">
          <a:xfrm>
            <a:off x="4038600" y="35401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6" name="Text Box 25"/>
          <p:cNvSpPr txBox="1">
            <a:spLocks noChangeArrowheads="1"/>
          </p:cNvSpPr>
          <p:nvPr/>
        </p:nvSpPr>
        <p:spPr bwMode="auto">
          <a:xfrm>
            <a:off x="2270125" y="3616325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-2</a:t>
            </a:r>
          </a:p>
        </p:txBody>
      </p:sp>
      <p:sp>
        <p:nvSpPr>
          <p:cNvPr id="23577" name="Text Box 26"/>
          <p:cNvSpPr txBox="1">
            <a:spLocks noChangeArrowheads="1"/>
          </p:cNvSpPr>
          <p:nvPr/>
        </p:nvSpPr>
        <p:spPr bwMode="auto">
          <a:xfrm>
            <a:off x="2914650" y="36163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23578" name="Text Box 27"/>
          <p:cNvSpPr txBox="1">
            <a:spLocks noChangeArrowheads="1"/>
          </p:cNvSpPr>
          <p:nvPr/>
        </p:nvSpPr>
        <p:spPr bwMode="auto">
          <a:xfrm>
            <a:off x="3524250" y="36163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23579" name="Text Box 28"/>
          <p:cNvSpPr txBox="1">
            <a:spLocks noChangeArrowheads="1"/>
          </p:cNvSpPr>
          <p:nvPr/>
        </p:nvSpPr>
        <p:spPr bwMode="auto">
          <a:xfrm>
            <a:off x="4133850" y="36163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23580" name="Text Box 29"/>
          <p:cNvSpPr txBox="1">
            <a:spLocks noChangeArrowheads="1"/>
          </p:cNvSpPr>
          <p:nvPr/>
        </p:nvSpPr>
        <p:spPr bwMode="auto">
          <a:xfrm>
            <a:off x="2270125" y="4038600"/>
            <a:ext cx="4679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0     1       2     3      4     5       6      7</a:t>
            </a:r>
          </a:p>
        </p:txBody>
      </p:sp>
      <p:sp>
        <p:nvSpPr>
          <p:cNvPr id="23581" name="Line 31"/>
          <p:cNvSpPr>
            <a:spLocks noChangeShapeType="1"/>
          </p:cNvSpPr>
          <p:nvPr/>
        </p:nvSpPr>
        <p:spPr bwMode="auto">
          <a:xfrm>
            <a:off x="5238750" y="35401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2" name="Line 32"/>
          <p:cNvSpPr>
            <a:spLocks noChangeShapeType="1"/>
          </p:cNvSpPr>
          <p:nvPr/>
        </p:nvSpPr>
        <p:spPr bwMode="auto">
          <a:xfrm>
            <a:off x="5848350" y="35401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3" name="Line 33"/>
          <p:cNvSpPr>
            <a:spLocks noChangeShapeType="1"/>
          </p:cNvSpPr>
          <p:nvPr/>
        </p:nvSpPr>
        <p:spPr bwMode="auto">
          <a:xfrm>
            <a:off x="6457950" y="35401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4" name="Text Box 34"/>
          <p:cNvSpPr txBox="1">
            <a:spLocks noChangeArrowheads="1"/>
          </p:cNvSpPr>
          <p:nvPr/>
        </p:nvSpPr>
        <p:spPr bwMode="auto">
          <a:xfrm>
            <a:off x="4689475" y="3616325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-6</a:t>
            </a:r>
          </a:p>
        </p:txBody>
      </p:sp>
      <p:sp>
        <p:nvSpPr>
          <p:cNvPr id="23585" name="Text Box 35"/>
          <p:cNvSpPr txBox="1">
            <a:spLocks noChangeArrowheads="1"/>
          </p:cNvSpPr>
          <p:nvPr/>
        </p:nvSpPr>
        <p:spPr bwMode="auto">
          <a:xfrm>
            <a:off x="5334000" y="36163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23586" name="Text Box 36"/>
          <p:cNvSpPr txBox="1">
            <a:spLocks noChangeArrowheads="1"/>
          </p:cNvSpPr>
          <p:nvPr/>
        </p:nvSpPr>
        <p:spPr bwMode="auto">
          <a:xfrm>
            <a:off x="5943600" y="36163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23587" name="Text Box 37"/>
          <p:cNvSpPr txBox="1">
            <a:spLocks noChangeArrowheads="1"/>
          </p:cNvSpPr>
          <p:nvPr/>
        </p:nvSpPr>
        <p:spPr bwMode="auto">
          <a:xfrm>
            <a:off x="6553200" y="36163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</a:t>
            </a:r>
          </a:p>
        </p:txBody>
      </p:sp>
      <p:sp>
        <p:nvSpPr>
          <p:cNvPr id="23588" name="Line 39"/>
          <p:cNvSpPr>
            <a:spLocks noChangeShapeType="1"/>
          </p:cNvSpPr>
          <p:nvPr/>
        </p:nvSpPr>
        <p:spPr bwMode="auto">
          <a:xfrm>
            <a:off x="4648200" y="3530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9" name="Text Box 40"/>
          <p:cNvSpPr txBox="1">
            <a:spLocks noChangeArrowheads="1"/>
          </p:cNvSpPr>
          <p:nvPr/>
        </p:nvSpPr>
        <p:spPr bwMode="auto">
          <a:xfrm>
            <a:off x="365125" y="346075"/>
            <a:ext cx="2011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Union-by-size: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A94F670-0CDF-4D81-B144-934B94A7245F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Smart Union Algorithms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Union by size will cause the depth of a node to be no more than log 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To see this, consider that every node is initially a tree of depth 0.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If a union causes its depth to grow, it is because it has been placed into a tree that has at least twice as many nodes.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This can only be done log N times.</a:t>
            </a:r>
            <a:endParaRPr lang="en-US" altLang="en-US"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C176554-CD18-4B6B-9FAB-C65B97274F50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/>
          </a:p>
        </p:txBody>
      </p:sp>
      <p:sp>
        <p:nvSpPr>
          <p:cNvPr id="25603" name="Oval 5"/>
          <p:cNvSpPr>
            <a:spLocks noChangeArrowheads="1"/>
          </p:cNvSpPr>
          <p:nvPr/>
        </p:nvSpPr>
        <p:spPr bwMode="auto">
          <a:xfrm>
            <a:off x="685800" y="762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25604" name="Oval 6"/>
          <p:cNvSpPr>
            <a:spLocks noChangeArrowheads="1"/>
          </p:cNvSpPr>
          <p:nvPr/>
        </p:nvSpPr>
        <p:spPr bwMode="auto">
          <a:xfrm>
            <a:off x="1676400" y="762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25605" name="Oval 7"/>
          <p:cNvSpPr>
            <a:spLocks noChangeArrowheads="1"/>
          </p:cNvSpPr>
          <p:nvPr/>
        </p:nvSpPr>
        <p:spPr bwMode="auto">
          <a:xfrm>
            <a:off x="2667000" y="762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25606" name="Oval 8"/>
          <p:cNvSpPr>
            <a:spLocks noChangeArrowheads="1"/>
          </p:cNvSpPr>
          <p:nvPr/>
        </p:nvSpPr>
        <p:spPr bwMode="auto">
          <a:xfrm>
            <a:off x="3657600" y="762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25607" name="Line 9"/>
          <p:cNvSpPr>
            <a:spLocks noChangeShapeType="1"/>
          </p:cNvSpPr>
          <p:nvPr/>
        </p:nvSpPr>
        <p:spPr bwMode="auto">
          <a:xfrm flipV="1">
            <a:off x="838200" y="487363"/>
            <a:ext cx="1588" cy="274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8" name="Line 10"/>
          <p:cNvSpPr>
            <a:spLocks noChangeShapeType="1"/>
          </p:cNvSpPr>
          <p:nvPr/>
        </p:nvSpPr>
        <p:spPr bwMode="auto">
          <a:xfrm flipV="1">
            <a:off x="1828800" y="487363"/>
            <a:ext cx="1588" cy="274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9" name="Line 11"/>
          <p:cNvSpPr>
            <a:spLocks noChangeShapeType="1"/>
          </p:cNvSpPr>
          <p:nvPr/>
        </p:nvSpPr>
        <p:spPr bwMode="auto">
          <a:xfrm flipV="1">
            <a:off x="2819400" y="487363"/>
            <a:ext cx="1588" cy="274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0" name="Line 12"/>
          <p:cNvSpPr>
            <a:spLocks noChangeShapeType="1"/>
          </p:cNvSpPr>
          <p:nvPr/>
        </p:nvSpPr>
        <p:spPr bwMode="auto">
          <a:xfrm flipV="1">
            <a:off x="3810000" y="487363"/>
            <a:ext cx="1588" cy="274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1" name="Oval 13"/>
          <p:cNvSpPr>
            <a:spLocks noChangeArrowheads="1"/>
          </p:cNvSpPr>
          <p:nvPr/>
        </p:nvSpPr>
        <p:spPr bwMode="auto">
          <a:xfrm>
            <a:off x="4648200" y="762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25612" name="Oval 14"/>
          <p:cNvSpPr>
            <a:spLocks noChangeArrowheads="1"/>
          </p:cNvSpPr>
          <p:nvPr/>
        </p:nvSpPr>
        <p:spPr bwMode="auto">
          <a:xfrm>
            <a:off x="5791200" y="762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25613" name="Oval 15"/>
          <p:cNvSpPr>
            <a:spLocks noChangeArrowheads="1"/>
          </p:cNvSpPr>
          <p:nvPr/>
        </p:nvSpPr>
        <p:spPr bwMode="auto">
          <a:xfrm>
            <a:off x="6781800" y="762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</a:t>
            </a:r>
          </a:p>
        </p:txBody>
      </p:sp>
      <p:sp>
        <p:nvSpPr>
          <p:cNvPr id="25614" name="Line 16"/>
          <p:cNvSpPr>
            <a:spLocks noChangeShapeType="1"/>
          </p:cNvSpPr>
          <p:nvPr/>
        </p:nvSpPr>
        <p:spPr bwMode="auto">
          <a:xfrm flipV="1">
            <a:off x="4800600" y="487363"/>
            <a:ext cx="1588" cy="274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5" name="Line 17"/>
          <p:cNvSpPr>
            <a:spLocks noChangeShapeType="1"/>
          </p:cNvSpPr>
          <p:nvPr/>
        </p:nvSpPr>
        <p:spPr bwMode="auto">
          <a:xfrm flipV="1">
            <a:off x="5943600" y="487363"/>
            <a:ext cx="1588" cy="274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6" name="Line 18"/>
          <p:cNvSpPr>
            <a:spLocks noChangeShapeType="1"/>
          </p:cNvSpPr>
          <p:nvPr/>
        </p:nvSpPr>
        <p:spPr bwMode="auto">
          <a:xfrm flipV="1">
            <a:off x="6934200" y="487363"/>
            <a:ext cx="1588" cy="274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7" name="Oval 19"/>
          <p:cNvSpPr>
            <a:spLocks noChangeArrowheads="1"/>
          </p:cNvSpPr>
          <p:nvPr/>
        </p:nvSpPr>
        <p:spPr bwMode="auto">
          <a:xfrm>
            <a:off x="7696200" y="762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25618" name="Line 20"/>
          <p:cNvSpPr>
            <a:spLocks noChangeShapeType="1"/>
          </p:cNvSpPr>
          <p:nvPr/>
        </p:nvSpPr>
        <p:spPr bwMode="auto">
          <a:xfrm flipV="1">
            <a:off x="7848600" y="487363"/>
            <a:ext cx="1588" cy="274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9" name="Text Box 21"/>
          <p:cNvSpPr txBox="1">
            <a:spLocks noChangeArrowheads="1"/>
          </p:cNvSpPr>
          <p:nvPr/>
        </p:nvSpPr>
        <p:spPr bwMode="auto">
          <a:xfrm>
            <a:off x="365125" y="14288"/>
            <a:ext cx="5753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Watch the depth of element 7 as unions are performed:</a:t>
            </a:r>
          </a:p>
        </p:txBody>
      </p:sp>
      <p:sp>
        <p:nvSpPr>
          <p:cNvPr id="25620" name="Text Box 22"/>
          <p:cNvSpPr txBox="1">
            <a:spLocks noChangeArrowheads="1"/>
          </p:cNvSpPr>
          <p:nvPr/>
        </p:nvSpPr>
        <p:spPr bwMode="auto">
          <a:xfrm>
            <a:off x="365125" y="1371600"/>
            <a:ext cx="5543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union(0,1);      union(2,3);    union(4,5);   union(6,7);</a:t>
            </a:r>
          </a:p>
        </p:txBody>
      </p:sp>
      <p:sp>
        <p:nvSpPr>
          <p:cNvPr id="25621" name="Oval 23"/>
          <p:cNvSpPr>
            <a:spLocks noChangeArrowheads="1"/>
          </p:cNvSpPr>
          <p:nvPr/>
        </p:nvSpPr>
        <p:spPr bwMode="auto">
          <a:xfrm>
            <a:off x="685800" y="22098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25622" name="Oval 24"/>
          <p:cNvSpPr>
            <a:spLocks noChangeArrowheads="1"/>
          </p:cNvSpPr>
          <p:nvPr/>
        </p:nvSpPr>
        <p:spPr bwMode="auto">
          <a:xfrm>
            <a:off x="1069975" y="25908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25623" name="Oval 25"/>
          <p:cNvSpPr>
            <a:spLocks noChangeArrowheads="1"/>
          </p:cNvSpPr>
          <p:nvPr/>
        </p:nvSpPr>
        <p:spPr bwMode="auto">
          <a:xfrm>
            <a:off x="2667000" y="22098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25624" name="Oval 26"/>
          <p:cNvSpPr>
            <a:spLocks noChangeArrowheads="1"/>
          </p:cNvSpPr>
          <p:nvPr/>
        </p:nvSpPr>
        <p:spPr bwMode="auto">
          <a:xfrm>
            <a:off x="3048000" y="25908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25625" name="Line 27"/>
          <p:cNvSpPr>
            <a:spLocks noChangeShapeType="1"/>
          </p:cNvSpPr>
          <p:nvPr/>
        </p:nvSpPr>
        <p:spPr bwMode="auto">
          <a:xfrm flipV="1">
            <a:off x="914400" y="1828800"/>
            <a:ext cx="1588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6" name="Line 29"/>
          <p:cNvSpPr>
            <a:spLocks noChangeShapeType="1"/>
          </p:cNvSpPr>
          <p:nvPr/>
        </p:nvSpPr>
        <p:spPr bwMode="auto">
          <a:xfrm flipV="1">
            <a:off x="2895600" y="1828800"/>
            <a:ext cx="1588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7" name="Oval 31"/>
          <p:cNvSpPr>
            <a:spLocks noChangeArrowheads="1"/>
          </p:cNvSpPr>
          <p:nvPr/>
        </p:nvSpPr>
        <p:spPr bwMode="auto">
          <a:xfrm>
            <a:off x="4648200" y="22098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25628" name="Oval 32"/>
          <p:cNvSpPr>
            <a:spLocks noChangeArrowheads="1"/>
          </p:cNvSpPr>
          <p:nvPr/>
        </p:nvSpPr>
        <p:spPr bwMode="auto">
          <a:xfrm>
            <a:off x="5029200" y="25908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25629" name="Oval 33"/>
          <p:cNvSpPr>
            <a:spLocks noChangeArrowheads="1"/>
          </p:cNvSpPr>
          <p:nvPr/>
        </p:nvSpPr>
        <p:spPr bwMode="auto">
          <a:xfrm>
            <a:off x="6781800" y="22098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</a:t>
            </a:r>
          </a:p>
        </p:txBody>
      </p:sp>
      <p:sp>
        <p:nvSpPr>
          <p:cNvPr id="25630" name="Line 34"/>
          <p:cNvSpPr>
            <a:spLocks noChangeShapeType="1"/>
          </p:cNvSpPr>
          <p:nvPr/>
        </p:nvSpPr>
        <p:spPr bwMode="auto">
          <a:xfrm flipV="1">
            <a:off x="4876800" y="1828800"/>
            <a:ext cx="1588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1" name="Line 36"/>
          <p:cNvSpPr>
            <a:spLocks noChangeShapeType="1"/>
          </p:cNvSpPr>
          <p:nvPr/>
        </p:nvSpPr>
        <p:spPr bwMode="auto">
          <a:xfrm flipV="1">
            <a:off x="7010400" y="1828800"/>
            <a:ext cx="1588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2" name="Oval 37"/>
          <p:cNvSpPr>
            <a:spLocks noChangeArrowheads="1"/>
          </p:cNvSpPr>
          <p:nvPr/>
        </p:nvSpPr>
        <p:spPr bwMode="auto">
          <a:xfrm>
            <a:off x="7162800" y="25908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25633" name="Line 39"/>
          <p:cNvSpPr>
            <a:spLocks noChangeShapeType="1"/>
          </p:cNvSpPr>
          <p:nvPr/>
        </p:nvSpPr>
        <p:spPr bwMode="auto">
          <a:xfrm flipH="1" flipV="1">
            <a:off x="990600" y="2438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4" name="Oval 42"/>
          <p:cNvSpPr>
            <a:spLocks noChangeArrowheads="1"/>
          </p:cNvSpPr>
          <p:nvPr/>
        </p:nvSpPr>
        <p:spPr bwMode="auto">
          <a:xfrm>
            <a:off x="533400" y="41148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25635" name="Oval 43"/>
          <p:cNvSpPr>
            <a:spLocks noChangeArrowheads="1"/>
          </p:cNvSpPr>
          <p:nvPr/>
        </p:nvSpPr>
        <p:spPr bwMode="auto">
          <a:xfrm>
            <a:off x="914400" y="46482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25636" name="Oval 44"/>
          <p:cNvSpPr>
            <a:spLocks noChangeArrowheads="1"/>
          </p:cNvSpPr>
          <p:nvPr/>
        </p:nvSpPr>
        <p:spPr bwMode="auto">
          <a:xfrm>
            <a:off x="1371600" y="46482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25637" name="Oval 45"/>
          <p:cNvSpPr>
            <a:spLocks noChangeArrowheads="1"/>
          </p:cNvSpPr>
          <p:nvPr/>
        </p:nvSpPr>
        <p:spPr bwMode="auto">
          <a:xfrm>
            <a:off x="1831975" y="51816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25638" name="Line 46"/>
          <p:cNvSpPr>
            <a:spLocks noChangeShapeType="1"/>
          </p:cNvSpPr>
          <p:nvPr/>
        </p:nvSpPr>
        <p:spPr bwMode="auto">
          <a:xfrm flipV="1">
            <a:off x="762000" y="3733800"/>
            <a:ext cx="1588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9" name="Line 47"/>
          <p:cNvSpPr>
            <a:spLocks noChangeShapeType="1"/>
          </p:cNvSpPr>
          <p:nvPr/>
        </p:nvSpPr>
        <p:spPr bwMode="auto">
          <a:xfrm flipH="1" flipV="1">
            <a:off x="838200" y="42672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40" name="Line 48"/>
          <p:cNvSpPr>
            <a:spLocks noChangeShapeType="1"/>
          </p:cNvSpPr>
          <p:nvPr/>
        </p:nvSpPr>
        <p:spPr bwMode="auto">
          <a:xfrm flipH="1" flipV="1">
            <a:off x="1679575" y="4876800"/>
            <a:ext cx="228600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41" name="Line 55"/>
          <p:cNvSpPr>
            <a:spLocks noChangeShapeType="1"/>
          </p:cNvSpPr>
          <p:nvPr/>
        </p:nvSpPr>
        <p:spPr bwMode="auto">
          <a:xfrm flipH="1" flipV="1">
            <a:off x="762000" y="4343400"/>
            <a:ext cx="228600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42" name="Text Box 58"/>
          <p:cNvSpPr txBox="1">
            <a:spLocks noChangeArrowheads="1"/>
          </p:cNvSpPr>
          <p:nvPr/>
        </p:nvSpPr>
        <p:spPr bwMode="auto">
          <a:xfrm>
            <a:off x="533400" y="3276600"/>
            <a:ext cx="3086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union(0,2);      union(4,6);    </a:t>
            </a:r>
          </a:p>
        </p:txBody>
      </p:sp>
      <p:sp>
        <p:nvSpPr>
          <p:cNvPr id="25643" name="Line 59"/>
          <p:cNvSpPr>
            <a:spLocks noChangeShapeType="1"/>
          </p:cNvSpPr>
          <p:nvPr/>
        </p:nvSpPr>
        <p:spPr bwMode="auto">
          <a:xfrm flipH="1" flipV="1">
            <a:off x="2971800" y="2438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44" name="Line 60"/>
          <p:cNvSpPr>
            <a:spLocks noChangeShapeType="1"/>
          </p:cNvSpPr>
          <p:nvPr/>
        </p:nvSpPr>
        <p:spPr bwMode="auto">
          <a:xfrm flipH="1" flipV="1">
            <a:off x="4953000" y="2438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45" name="Line 61"/>
          <p:cNvSpPr>
            <a:spLocks noChangeShapeType="1"/>
          </p:cNvSpPr>
          <p:nvPr/>
        </p:nvSpPr>
        <p:spPr bwMode="auto">
          <a:xfrm flipH="1" flipV="1">
            <a:off x="7086600" y="2438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46" name="Oval 62"/>
          <p:cNvSpPr>
            <a:spLocks noChangeArrowheads="1"/>
          </p:cNvSpPr>
          <p:nvPr/>
        </p:nvSpPr>
        <p:spPr bwMode="auto">
          <a:xfrm>
            <a:off x="2206625" y="41148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25647" name="Oval 63"/>
          <p:cNvSpPr>
            <a:spLocks noChangeArrowheads="1"/>
          </p:cNvSpPr>
          <p:nvPr/>
        </p:nvSpPr>
        <p:spPr bwMode="auto">
          <a:xfrm>
            <a:off x="2587625" y="46482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25648" name="Oval 64"/>
          <p:cNvSpPr>
            <a:spLocks noChangeArrowheads="1"/>
          </p:cNvSpPr>
          <p:nvPr/>
        </p:nvSpPr>
        <p:spPr bwMode="auto">
          <a:xfrm>
            <a:off x="3044825" y="46482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</a:t>
            </a:r>
          </a:p>
        </p:txBody>
      </p:sp>
      <p:sp>
        <p:nvSpPr>
          <p:cNvPr id="25649" name="Oval 65"/>
          <p:cNvSpPr>
            <a:spLocks noChangeArrowheads="1"/>
          </p:cNvSpPr>
          <p:nvPr/>
        </p:nvSpPr>
        <p:spPr bwMode="auto">
          <a:xfrm>
            <a:off x="3505200" y="51816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25650" name="Line 66"/>
          <p:cNvSpPr>
            <a:spLocks noChangeShapeType="1"/>
          </p:cNvSpPr>
          <p:nvPr/>
        </p:nvSpPr>
        <p:spPr bwMode="auto">
          <a:xfrm flipV="1">
            <a:off x="2435225" y="3733800"/>
            <a:ext cx="1588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51" name="Line 67"/>
          <p:cNvSpPr>
            <a:spLocks noChangeShapeType="1"/>
          </p:cNvSpPr>
          <p:nvPr/>
        </p:nvSpPr>
        <p:spPr bwMode="auto">
          <a:xfrm flipH="1" flipV="1">
            <a:off x="2511425" y="42672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52" name="Line 68"/>
          <p:cNvSpPr>
            <a:spLocks noChangeShapeType="1"/>
          </p:cNvSpPr>
          <p:nvPr/>
        </p:nvSpPr>
        <p:spPr bwMode="auto">
          <a:xfrm flipH="1" flipV="1">
            <a:off x="3352800" y="4876800"/>
            <a:ext cx="228600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53" name="Line 69"/>
          <p:cNvSpPr>
            <a:spLocks noChangeShapeType="1"/>
          </p:cNvSpPr>
          <p:nvPr/>
        </p:nvSpPr>
        <p:spPr bwMode="auto">
          <a:xfrm flipH="1" flipV="1">
            <a:off x="2435225" y="4343400"/>
            <a:ext cx="228600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54" name="Oval 70"/>
          <p:cNvSpPr>
            <a:spLocks noChangeArrowheads="1"/>
          </p:cNvSpPr>
          <p:nvPr/>
        </p:nvSpPr>
        <p:spPr bwMode="auto">
          <a:xfrm>
            <a:off x="4800600" y="41148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25655" name="Oval 71"/>
          <p:cNvSpPr>
            <a:spLocks noChangeArrowheads="1"/>
          </p:cNvSpPr>
          <p:nvPr/>
        </p:nvSpPr>
        <p:spPr bwMode="auto">
          <a:xfrm>
            <a:off x="5181600" y="46482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25656" name="Oval 72"/>
          <p:cNvSpPr>
            <a:spLocks noChangeArrowheads="1"/>
          </p:cNvSpPr>
          <p:nvPr/>
        </p:nvSpPr>
        <p:spPr bwMode="auto">
          <a:xfrm>
            <a:off x="5638800" y="46482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25657" name="Oval 73"/>
          <p:cNvSpPr>
            <a:spLocks noChangeArrowheads="1"/>
          </p:cNvSpPr>
          <p:nvPr/>
        </p:nvSpPr>
        <p:spPr bwMode="auto">
          <a:xfrm>
            <a:off x="6099175" y="51816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25658" name="Line 74"/>
          <p:cNvSpPr>
            <a:spLocks noChangeShapeType="1"/>
          </p:cNvSpPr>
          <p:nvPr/>
        </p:nvSpPr>
        <p:spPr bwMode="auto">
          <a:xfrm flipV="1">
            <a:off x="5029200" y="3733800"/>
            <a:ext cx="1588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59" name="Line 75"/>
          <p:cNvSpPr>
            <a:spLocks noChangeShapeType="1"/>
          </p:cNvSpPr>
          <p:nvPr/>
        </p:nvSpPr>
        <p:spPr bwMode="auto">
          <a:xfrm flipH="1" flipV="1">
            <a:off x="5105400" y="42672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60" name="Line 76"/>
          <p:cNvSpPr>
            <a:spLocks noChangeShapeType="1"/>
          </p:cNvSpPr>
          <p:nvPr/>
        </p:nvSpPr>
        <p:spPr bwMode="auto">
          <a:xfrm flipH="1" flipV="1">
            <a:off x="5946775" y="4876800"/>
            <a:ext cx="228600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61" name="Line 77"/>
          <p:cNvSpPr>
            <a:spLocks noChangeShapeType="1"/>
          </p:cNvSpPr>
          <p:nvPr/>
        </p:nvSpPr>
        <p:spPr bwMode="auto">
          <a:xfrm flipH="1" flipV="1">
            <a:off x="5029200" y="4343400"/>
            <a:ext cx="228600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62" name="Text Box 78"/>
          <p:cNvSpPr txBox="1">
            <a:spLocks noChangeArrowheads="1"/>
          </p:cNvSpPr>
          <p:nvPr/>
        </p:nvSpPr>
        <p:spPr bwMode="auto">
          <a:xfrm>
            <a:off x="4724400" y="3276600"/>
            <a:ext cx="1698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union(0,4);      </a:t>
            </a:r>
          </a:p>
        </p:txBody>
      </p:sp>
      <p:sp>
        <p:nvSpPr>
          <p:cNvPr id="25663" name="Oval 79"/>
          <p:cNvSpPr>
            <a:spLocks noChangeArrowheads="1"/>
          </p:cNvSpPr>
          <p:nvPr/>
        </p:nvSpPr>
        <p:spPr bwMode="auto">
          <a:xfrm>
            <a:off x="6473825" y="4651375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25664" name="Oval 80"/>
          <p:cNvSpPr>
            <a:spLocks noChangeArrowheads="1"/>
          </p:cNvSpPr>
          <p:nvPr/>
        </p:nvSpPr>
        <p:spPr bwMode="auto">
          <a:xfrm>
            <a:off x="6854825" y="5184775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25665" name="Oval 81"/>
          <p:cNvSpPr>
            <a:spLocks noChangeArrowheads="1"/>
          </p:cNvSpPr>
          <p:nvPr/>
        </p:nvSpPr>
        <p:spPr bwMode="auto">
          <a:xfrm>
            <a:off x="7312025" y="5184775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</a:t>
            </a:r>
          </a:p>
        </p:txBody>
      </p:sp>
      <p:sp>
        <p:nvSpPr>
          <p:cNvPr id="25666" name="Oval 82"/>
          <p:cNvSpPr>
            <a:spLocks noChangeArrowheads="1"/>
          </p:cNvSpPr>
          <p:nvPr/>
        </p:nvSpPr>
        <p:spPr bwMode="auto">
          <a:xfrm>
            <a:off x="7772400" y="5718175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25667" name="Line 83"/>
          <p:cNvSpPr>
            <a:spLocks noChangeShapeType="1"/>
          </p:cNvSpPr>
          <p:nvPr/>
        </p:nvSpPr>
        <p:spPr bwMode="auto">
          <a:xfrm flipH="1" flipV="1">
            <a:off x="5105400" y="4191000"/>
            <a:ext cx="1447800" cy="420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68" name="Line 84"/>
          <p:cNvSpPr>
            <a:spLocks noChangeShapeType="1"/>
          </p:cNvSpPr>
          <p:nvPr/>
        </p:nvSpPr>
        <p:spPr bwMode="auto">
          <a:xfrm flipH="1" flipV="1">
            <a:off x="6778625" y="4803775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69" name="Line 85"/>
          <p:cNvSpPr>
            <a:spLocks noChangeShapeType="1"/>
          </p:cNvSpPr>
          <p:nvPr/>
        </p:nvSpPr>
        <p:spPr bwMode="auto">
          <a:xfrm flipH="1" flipV="1">
            <a:off x="7620000" y="5413375"/>
            <a:ext cx="228600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70" name="Line 86"/>
          <p:cNvSpPr>
            <a:spLocks noChangeShapeType="1"/>
          </p:cNvSpPr>
          <p:nvPr/>
        </p:nvSpPr>
        <p:spPr bwMode="auto">
          <a:xfrm flipH="1" flipV="1">
            <a:off x="6702425" y="4879975"/>
            <a:ext cx="228600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71" name="Text Box 87"/>
          <p:cNvSpPr txBox="1">
            <a:spLocks noChangeArrowheads="1"/>
          </p:cNvSpPr>
          <p:nvPr/>
        </p:nvSpPr>
        <p:spPr bwMode="auto">
          <a:xfrm>
            <a:off x="544513" y="6221413"/>
            <a:ext cx="62436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There are 8 elements, and element 7 has depth 3:   log 8 = 3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4409E85-9695-4DB8-A7BA-2070ED16E0F4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/>
          </a:p>
        </p:txBody>
      </p:sp>
      <p:sp>
        <p:nvSpPr>
          <p:cNvPr id="26627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Smart Union Algorithms</a:t>
            </a:r>
          </a:p>
        </p:txBody>
      </p:sp>
      <p:sp>
        <p:nvSpPr>
          <p:cNvPr id="26628" name="Rectangle 10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Another smart way to do the union is by height, which means merging the shorter tree with the taller tree.</a:t>
            </a:r>
          </a:p>
          <a:p>
            <a:pPr eaLnBrk="1" hangingPunct="1"/>
            <a:r>
              <a:rPr lang="en-US" altLang="en-US"/>
              <a:t>This also results in tree depth of at most O(log N), and thus the find operation will be O(log N).</a:t>
            </a:r>
          </a:p>
          <a:p>
            <a:pPr eaLnBrk="1" hangingPunct="1"/>
            <a:r>
              <a:rPr lang="en-US" altLang="en-US"/>
              <a:t>Therefore, a series of M operations would take O(M log N) with either algorithm.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A2A89F4-4FD6-405F-9E2F-A1100DC5450C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/>
          </a:p>
        </p:txBody>
      </p:sp>
      <p:sp>
        <p:nvSpPr>
          <p:cNvPr id="27651" name="Oval 4"/>
          <p:cNvSpPr>
            <a:spLocks noChangeArrowheads="1"/>
          </p:cNvSpPr>
          <p:nvPr/>
        </p:nvSpPr>
        <p:spPr bwMode="auto">
          <a:xfrm>
            <a:off x="3810000" y="14478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27652" name="Oval 5"/>
          <p:cNvSpPr>
            <a:spLocks noChangeArrowheads="1"/>
          </p:cNvSpPr>
          <p:nvPr/>
        </p:nvSpPr>
        <p:spPr bwMode="auto">
          <a:xfrm>
            <a:off x="4191000" y="18288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27653" name="Line 6"/>
          <p:cNvSpPr>
            <a:spLocks noChangeShapeType="1"/>
          </p:cNvSpPr>
          <p:nvPr/>
        </p:nvSpPr>
        <p:spPr bwMode="auto">
          <a:xfrm flipV="1">
            <a:off x="4038600" y="1066800"/>
            <a:ext cx="1588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4" name="Line 7"/>
          <p:cNvSpPr>
            <a:spLocks noChangeShapeType="1"/>
          </p:cNvSpPr>
          <p:nvPr/>
        </p:nvSpPr>
        <p:spPr bwMode="auto">
          <a:xfrm flipH="1" flipV="1">
            <a:off x="4114800" y="1676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5" name="Oval 8"/>
          <p:cNvSpPr>
            <a:spLocks noChangeArrowheads="1"/>
          </p:cNvSpPr>
          <p:nvPr/>
        </p:nvSpPr>
        <p:spPr bwMode="auto">
          <a:xfrm>
            <a:off x="5864225" y="14478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27656" name="Oval 9"/>
          <p:cNvSpPr>
            <a:spLocks noChangeArrowheads="1"/>
          </p:cNvSpPr>
          <p:nvPr/>
        </p:nvSpPr>
        <p:spPr bwMode="auto">
          <a:xfrm>
            <a:off x="6245225" y="19812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27657" name="Oval 10"/>
          <p:cNvSpPr>
            <a:spLocks noChangeArrowheads="1"/>
          </p:cNvSpPr>
          <p:nvPr/>
        </p:nvSpPr>
        <p:spPr bwMode="auto">
          <a:xfrm>
            <a:off x="6702425" y="19812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</a:t>
            </a:r>
          </a:p>
        </p:txBody>
      </p:sp>
      <p:sp>
        <p:nvSpPr>
          <p:cNvPr id="27658" name="Oval 11"/>
          <p:cNvSpPr>
            <a:spLocks noChangeArrowheads="1"/>
          </p:cNvSpPr>
          <p:nvPr/>
        </p:nvSpPr>
        <p:spPr bwMode="auto">
          <a:xfrm>
            <a:off x="7162800" y="25146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27659" name="Line 12"/>
          <p:cNvSpPr>
            <a:spLocks noChangeShapeType="1"/>
          </p:cNvSpPr>
          <p:nvPr/>
        </p:nvSpPr>
        <p:spPr bwMode="auto">
          <a:xfrm flipV="1">
            <a:off x="6092825" y="1066800"/>
            <a:ext cx="1588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0" name="Line 13"/>
          <p:cNvSpPr>
            <a:spLocks noChangeShapeType="1"/>
          </p:cNvSpPr>
          <p:nvPr/>
        </p:nvSpPr>
        <p:spPr bwMode="auto">
          <a:xfrm flipH="1" flipV="1">
            <a:off x="6169025" y="16002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1" name="Line 14"/>
          <p:cNvSpPr>
            <a:spLocks noChangeShapeType="1"/>
          </p:cNvSpPr>
          <p:nvPr/>
        </p:nvSpPr>
        <p:spPr bwMode="auto">
          <a:xfrm flipH="1" flipV="1">
            <a:off x="7010400" y="2209800"/>
            <a:ext cx="228600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2" name="Line 15"/>
          <p:cNvSpPr>
            <a:spLocks noChangeShapeType="1"/>
          </p:cNvSpPr>
          <p:nvPr/>
        </p:nvSpPr>
        <p:spPr bwMode="auto">
          <a:xfrm flipH="1" flipV="1">
            <a:off x="6092825" y="1676400"/>
            <a:ext cx="228600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3" name="Oval 16"/>
          <p:cNvSpPr>
            <a:spLocks noChangeArrowheads="1"/>
          </p:cNvSpPr>
          <p:nvPr/>
        </p:nvSpPr>
        <p:spPr bwMode="auto">
          <a:xfrm>
            <a:off x="1905000" y="13716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27664" name="Oval 17"/>
          <p:cNvSpPr>
            <a:spLocks noChangeArrowheads="1"/>
          </p:cNvSpPr>
          <p:nvPr/>
        </p:nvSpPr>
        <p:spPr bwMode="auto">
          <a:xfrm>
            <a:off x="2289175" y="17526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27665" name="Line 18"/>
          <p:cNvSpPr>
            <a:spLocks noChangeShapeType="1"/>
          </p:cNvSpPr>
          <p:nvPr/>
        </p:nvSpPr>
        <p:spPr bwMode="auto">
          <a:xfrm flipH="1" flipV="1">
            <a:off x="2209800" y="16002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6" name="Line 19"/>
          <p:cNvSpPr>
            <a:spLocks noChangeShapeType="1"/>
          </p:cNvSpPr>
          <p:nvPr/>
        </p:nvSpPr>
        <p:spPr bwMode="auto">
          <a:xfrm flipV="1">
            <a:off x="2057400" y="990600"/>
            <a:ext cx="1588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7" name="Text Box 20"/>
          <p:cNvSpPr txBox="1">
            <a:spLocks noChangeArrowheads="1"/>
          </p:cNvSpPr>
          <p:nvPr/>
        </p:nvSpPr>
        <p:spPr bwMode="auto">
          <a:xfrm>
            <a:off x="365125" y="2698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7668" name="Text Box 21"/>
          <p:cNvSpPr txBox="1">
            <a:spLocks noChangeArrowheads="1"/>
          </p:cNvSpPr>
          <p:nvPr/>
        </p:nvSpPr>
        <p:spPr bwMode="auto">
          <a:xfrm>
            <a:off x="365125" y="346075"/>
            <a:ext cx="2298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Union-by-height:</a:t>
            </a:r>
          </a:p>
        </p:txBody>
      </p:sp>
      <p:sp>
        <p:nvSpPr>
          <p:cNvPr id="27669" name="Rectangle 22"/>
          <p:cNvSpPr>
            <a:spLocks noChangeArrowheads="1"/>
          </p:cNvSpPr>
          <p:nvPr/>
        </p:nvSpPr>
        <p:spPr bwMode="auto">
          <a:xfrm>
            <a:off x="1447800" y="2590800"/>
            <a:ext cx="1462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union(2,4)</a:t>
            </a:r>
          </a:p>
        </p:txBody>
      </p:sp>
      <p:sp>
        <p:nvSpPr>
          <p:cNvPr id="27670" name="Line 23"/>
          <p:cNvSpPr>
            <a:spLocks noChangeShapeType="1"/>
          </p:cNvSpPr>
          <p:nvPr/>
        </p:nvSpPr>
        <p:spPr bwMode="auto">
          <a:xfrm flipH="1" flipV="1">
            <a:off x="6178550" y="3962400"/>
            <a:ext cx="12890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1" name="Oval 24"/>
          <p:cNvSpPr>
            <a:spLocks noChangeArrowheads="1"/>
          </p:cNvSpPr>
          <p:nvPr/>
        </p:nvSpPr>
        <p:spPr bwMode="auto">
          <a:xfrm>
            <a:off x="5867400" y="38862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27672" name="Oval 25"/>
          <p:cNvSpPr>
            <a:spLocks noChangeArrowheads="1"/>
          </p:cNvSpPr>
          <p:nvPr/>
        </p:nvSpPr>
        <p:spPr bwMode="auto">
          <a:xfrm>
            <a:off x="6248400" y="44196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27673" name="Oval 26"/>
          <p:cNvSpPr>
            <a:spLocks noChangeArrowheads="1"/>
          </p:cNvSpPr>
          <p:nvPr/>
        </p:nvSpPr>
        <p:spPr bwMode="auto">
          <a:xfrm>
            <a:off x="6705600" y="44196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</a:t>
            </a:r>
          </a:p>
        </p:txBody>
      </p:sp>
      <p:sp>
        <p:nvSpPr>
          <p:cNvPr id="27674" name="Oval 27"/>
          <p:cNvSpPr>
            <a:spLocks noChangeArrowheads="1"/>
          </p:cNvSpPr>
          <p:nvPr/>
        </p:nvSpPr>
        <p:spPr bwMode="auto">
          <a:xfrm>
            <a:off x="7165975" y="49530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27675" name="Line 28"/>
          <p:cNvSpPr>
            <a:spLocks noChangeShapeType="1"/>
          </p:cNvSpPr>
          <p:nvPr/>
        </p:nvSpPr>
        <p:spPr bwMode="auto">
          <a:xfrm flipV="1">
            <a:off x="6096000" y="3505200"/>
            <a:ext cx="1588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6" name="Line 29"/>
          <p:cNvSpPr>
            <a:spLocks noChangeShapeType="1"/>
          </p:cNvSpPr>
          <p:nvPr/>
        </p:nvSpPr>
        <p:spPr bwMode="auto">
          <a:xfrm flipH="1" flipV="1">
            <a:off x="6172200" y="40386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7" name="Line 30"/>
          <p:cNvSpPr>
            <a:spLocks noChangeShapeType="1"/>
          </p:cNvSpPr>
          <p:nvPr/>
        </p:nvSpPr>
        <p:spPr bwMode="auto">
          <a:xfrm flipH="1" flipV="1">
            <a:off x="7013575" y="4648200"/>
            <a:ext cx="228600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8" name="Line 31"/>
          <p:cNvSpPr>
            <a:spLocks noChangeShapeType="1"/>
          </p:cNvSpPr>
          <p:nvPr/>
        </p:nvSpPr>
        <p:spPr bwMode="auto">
          <a:xfrm flipH="1" flipV="1">
            <a:off x="6096000" y="4114800"/>
            <a:ext cx="228600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9" name="Oval 32"/>
          <p:cNvSpPr>
            <a:spLocks noChangeArrowheads="1"/>
          </p:cNvSpPr>
          <p:nvPr/>
        </p:nvSpPr>
        <p:spPr bwMode="auto">
          <a:xfrm>
            <a:off x="2130425" y="38100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27680" name="Oval 33"/>
          <p:cNvSpPr>
            <a:spLocks noChangeArrowheads="1"/>
          </p:cNvSpPr>
          <p:nvPr/>
        </p:nvSpPr>
        <p:spPr bwMode="auto">
          <a:xfrm>
            <a:off x="2514600" y="41910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27681" name="Line 34"/>
          <p:cNvSpPr>
            <a:spLocks noChangeShapeType="1"/>
          </p:cNvSpPr>
          <p:nvPr/>
        </p:nvSpPr>
        <p:spPr bwMode="auto">
          <a:xfrm flipH="1" flipV="1">
            <a:off x="2435225" y="4038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82" name="Line 35"/>
          <p:cNvSpPr>
            <a:spLocks noChangeShapeType="1"/>
          </p:cNvSpPr>
          <p:nvPr/>
        </p:nvSpPr>
        <p:spPr bwMode="auto">
          <a:xfrm flipV="1">
            <a:off x="2282825" y="3429000"/>
            <a:ext cx="1588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83" name="Text Box 36"/>
          <p:cNvSpPr txBox="1">
            <a:spLocks noChangeArrowheads="1"/>
          </p:cNvSpPr>
          <p:nvPr/>
        </p:nvSpPr>
        <p:spPr bwMode="auto">
          <a:xfrm>
            <a:off x="1447800" y="5562600"/>
            <a:ext cx="7156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merge tree with lesser height into tree with greater height</a:t>
            </a:r>
          </a:p>
        </p:txBody>
      </p:sp>
      <p:sp>
        <p:nvSpPr>
          <p:cNvPr id="27684" name="Oval 37"/>
          <p:cNvSpPr>
            <a:spLocks noChangeArrowheads="1"/>
          </p:cNvSpPr>
          <p:nvPr/>
        </p:nvSpPr>
        <p:spPr bwMode="auto">
          <a:xfrm>
            <a:off x="7467600" y="44196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27685" name="Oval 38"/>
          <p:cNvSpPr>
            <a:spLocks noChangeArrowheads="1"/>
          </p:cNvSpPr>
          <p:nvPr/>
        </p:nvSpPr>
        <p:spPr bwMode="auto">
          <a:xfrm>
            <a:off x="7927975" y="49530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27686" name="Line 39"/>
          <p:cNvSpPr>
            <a:spLocks noChangeShapeType="1"/>
          </p:cNvSpPr>
          <p:nvPr/>
        </p:nvSpPr>
        <p:spPr bwMode="auto">
          <a:xfrm flipH="1" flipV="1">
            <a:off x="7775575" y="4648200"/>
            <a:ext cx="228600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BB3C8EB-C347-481C-9BEB-EABBF38B3403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/>
          </a:p>
        </p:txBody>
      </p:sp>
      <p:sp>
        <p:nvSpPr>
          <p:cNvPr id="28675" name="Line 4"/>
          <p:cNvSpPr>
            <a:spLocks noChangeShapeType="1"/>
          </p:cNvSpPr>
          <p:nvPr/>
        </p:nvSpPr>
        <p:spPr bwMode="auto">
          <a:xfrm flipH="1" flipV="1">
            <a:off x="5943600" y="1905000"/>
            <a:ext cx="12890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6" name="Oval 5"/>
          <p:cNvSpPr>
            <a:spLocks noChangeArrowheads="1"/>
          </p:cNvSpPr>
          <p:nvPr/>
        </p:nvSpPr>
        <p:spPr bwMode="auto">
          <a:xfrm>
            <a:off x="5632450" y="18288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28677" name="Oval 6"/>
          <p:cNvSpPr>
            <a:spLocks noChangeArrowheads="1"/>
          </p:cNvSpPr>
          <p:nvPr/>
        </p:nvSpPr>
        <p:spPr bwMode="auto">
          <a:xfrm>
            <a:off x="6013450" y="23622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28678" name="Oval 7"/>
          <p:cNvSpPr>
            <a:spLocks noChangeArrowheads="1"/>
          </p:cNvSpPr>
          <p:nvPr/>
        </p:nvSpPr>
        <p:spPr bwMode="auto">
          <a:xfrm>
            <a:off x="6470650" y="23622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</a:t>
            </a:r>
          </a:p>
        </p:txBody>
      </p:sp>
      <p:sp>
        <p:nvSpPr>
          <p:cNvPr id="28679" name="Oval 8"/>
          <p:cNvSpPr>
            <a:spLocks noChangeArrowheads="1"/>
          </p:cNvSpPr>
          <p:nvPr/>
        </p:nvSpPr>
        <p:spPr bwMode="auto">
          <a:xfrm>
            <a:off x="6931025" y="28956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28680" name="Line 9"/>
          <p:cNvSpPr>
            <a:spLocks noChangeShapeType="1"/>
          </p:cNvSpPr>
          <p:nvPr/>
        </p:nvSpPr>
        <p:spPr bwMode="auto">
          <a:xfrm flipV="1">
            <a:off x="5861050" y="1447800"/>
            <a:ext cx="1588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1" name="Line 10"/>
          <p:cNvSpPr>
            <a:spLocks noChangeShapeType="1"/>
          </p:cNvSpPr>
          <p:nvPr/>
        </p:nvSpPr>
        <p:spPr bwMode="auto">
          <a:xfrm flipH="1" flipV="1">
            <a:off x="5937250" y="19812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2" name="Line 11"/>
          <p:cNvSpPr>
            <a:spLocks noChangeShapeType="1"/>
          </p:cNvSpPr>
          <p:nvPr/>
        </p:nvSpPr>
        <p:spPr bwMode="auto">
          <a:xfrm flipH="1" flipV="1">
            <a:off x="6778625" y="2590800"/>
            <a:ext cx="228600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3" name="Line 12"/>
          <p:cNvSpPr>
            <a:spLocks noChangeShapeType="1"/>
          </p:cNvSpPr>
          <p:nvPr/>
        </p:nvSpPr>
        <p:spPr bwMode="auto">
          <a:xfrm flipH="1" flipV="1">
            <a:off x="5861050" y="2057400"/>
            <a:ext cx="228600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4" name="Oval 13"/>
          <p:cNvSpPr>
            <a:spLocks noChangeArrowheads="1"/>
          </p:cNvSpPr>
          <p:nvPr/>
        </p:nvSpPr>
        <p:spPr bwMode="auto">
          <a:xfrm>
            <a:off x="1895475" y="17526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28685" name="Oval 14"/>
          <p:cNvSpPr>
            <a:spLocks noChangeArrowheads="1"/>
          </p:cNvSpPr>
          <p:nvPr/>
        </p:nvSpPr>
        <p:spPr bwMode="auto">
          <a:xfrm>
            <a:off x="2279650" y="21336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28686" name="Line 15"/>
          <p:cNvSpPr>
            <a:spLocks noChangeShapeType="1"/>
          </p:cNvSpPr>
          <p:nvPr/>
        </p:nvSpPr>
        <p:spPr bwMode="auto">
          <a:xfrm flipH="1" flipV="1">
            <a:off x="2200275" y="19812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7" name="Line 16"/>
          <p:cNvSpPr>
            <a:spLocks noChangeShapeType="1"/>
          </p:cNvSpPr>
          <p:nvPr/>
        </p:nvSpPr>
        <p:spPr bwMode="auto">
          <a:xfrm flipV="1">
            <a:off x="2047875" y="1371600"/>
            <a:ext cx="1588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8" name="Text Box 17"/>
          <p:cNvSpPr txBox="1">
            <a:spLocks noChangeArrowheads="1"/>
          </p:cNvSpPr>
          <p:nvPr/>
        </p:nvSpPr>
        <p:spPr bwMode="auto">
          <a:xfrm>
            <a:off x="1219200" y="4724400"/>
            <a:ext cx="69246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0 and 4 are roots.  -2 and -3 indicate heights 1 and 2.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It is one less since a 1-node tree would be height 0, and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since 0 is not negative, -1 is used.</a:t>
            </a:r>
          </a:p>
        </p:txBody>
      </p:sp>
      <p:sp>
        <p:nvSpPr>
          <p:cNvPr id="28689" name="Oval 18"/>
          <p:cNvSpPr>
            <a:spLocks noChangeArrowheads="1"/>
          </p:cNvSpPr>
          <p:nvPr/>
        </p:nvSpPr>
        <p:spPr bwMode="auto">
          <a:xfrm>
            <a:off x="7232650" y="23622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28690" name="Oval 19"/>
          <p:cNvSpPr>
            <a:spLocks noChangeArrowheads="1"/>
          </p:cNvSpPr>
          <p:nvPr/>
        </p:nvSpPr>
        <p:spPr bwMode="auto">
          <a:xfrm>
            <a:off x="7693025" y="28956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28691" name="Line 20"/>
          <p:cNvSpPr>
            <a:spLocks noChangeShapeType="1"/>
          </p:cNvSpPr>
          <p:nvPr/>
        </p:nvSpPr>
        <p:spPr bwMode="auto">
          <a:xfrm flipH="1" flipV="1">
            <a:off x="7540625" y="2590800"/>
            <a:ext cx="228600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2" name="Rectangle 21"/>
          <p:cNvSpPr>
            <a:spLocks noChangeArrowheads="1"/>
          </p:cNvSpPr>
          <p:nvPr/>
        </p:nvSpPr>
        <p:spPr bwMode="auto">
          <a:xfrm>
            <a:off x="2209800" y="3540125"/>
            <a:ext cx="4876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8693" name="Line 22"/>
          <p:cNvSpPr>
            <a:spLocks noChangeShapeType="1"/>
          </p:cNvSpPr>
          <p:nvPr/>
        </p:nvSpPr>
        <p:spPr bwMode="auto">
          <a:xfrm>
            <a:off x="2819400" y="35401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4" name="Line 23"/>
          <p:cNvSpPr>
            <a:spLocks noChangeShapeType="1"/>
          </p:cNvSpPr>
          <p:nvPr/>
        </p:nvSpPr>
        <p:spPr bwMode="auto">
          <a:xfrm>
            <a:off x="3429000" y="35401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5" name="Line 24"/>
          <p:cNvSpPr>
            <a:spLocks noChangeShapeType="1"/>
          </p:cNvSpPr>
          <p:nvPr/>
        </p:nvSpPr>
        <p:spPr bwMode="auto">
          <a:xfrm>
            <a:off x="4038600" y="35401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6" name="Text Box 25"/>
          <p:cNvSpPr txBox="1">
            <a:spLocks noChangeArrowheads="1"/>
          </p:cNvSpPr>
          <p:nvPr/>
        </p:nvSpPr>
        <p:spPr bwMode="auto">
          <a:xfrm>
            <a:off x="2270125" y="3616325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-2</a:t>
            </a:r>
          </a:p>
        </p:txBody>
      </p:sp>
      <p:sp>
        <p:nvSpPr>
          <p:cNvPr id="28697" name="Text Box 26"/>
          <p:cNvSpPr txBox="1">
            <a:spLocks noChangeArrowheads="1"/>
          </p:cNvSpPr>
          <p:nvPr/>
        </p:nvSpPr>
        <p:spPr bwMode="auto">
          <a:xfrm>
            <a:off x="2914650" y="36163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28698" name="Text Box 27"/>
          <p:cNvSpPr txBox="1">
            <a:spLocks noChangeArrowheads="1"/>
          </p:cNvSpPr>
          <p:nvPr/>
        </p:nvSpPr>
        <p:spPr bwMode="auto">
          <a:xfrm>
            <a:off x="3524250" y="36163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28699" name="Text Box 28"/>
          <p:cNvSpPr txBox="1">
            <a:spLocks noChangeArrowheads="1"/>
          </p:cNvSpPr>
          <p:nvPr/>
        </p:nvSpPr>
        <p:spPr bwMode="auto">
          <a:xfrm>
            <a:off x="4133850" y="36163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28700" name="Text Box 29"/>
          <p:cNvSpPr txBox="1">
            <a:spLocks noChangeArrowheads="1"/>
          </p:cNvSpPr>
          <p:nvPr/>
        </p:nvSpPr>
        <p:spPr bwMode="auto">
          <a:xfrm>
            <a:off x="2270125" y="4038600"/>
            <a:ext cx="4679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0     1       2     3      4     5       6      7</a:t>
            </a:r>
          </a:p>
        </p:txBody>
      </p:sp>
      <p:sp>
        <p:nvSpPr>
          <p:cNvPr id="28701" name="Line 30"/>
          <p:cNvSpPr>
            <a:spLocks noChangeShapeType="1"/>
          </p:cNvSpPr>
          <p:nvPr/>
        </p:nvSpPr>
        <p:spPr bwMode="auto">
          <a:xfrm>
            <a:off x="5238750" y="35401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2" name="Line 31"/>
          <p:cNvSpPr>
            <a:spLocks noChangeShapeType="1"/>
          </p:cNvSpPr>
          <p:nvPr/>
        </p:nvSpPr>
        <p:spPr bwMode="auto">
          <a:xfrm>
            <a:off x="5848350" y="35401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3" name="Line 32"/>
          <p:cNvSpPr>
            <a:spLocks noChangeShapeType="1"/>
          </p:cNvSpPr>
          <p:nvPr/>
        </p:nvSpPr>
        <p:spPr bwMode="auto">
          <a:xfrm>
            <a:off x="6457950" y="35401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4" name="Text Box 33"/>
          <p:cNvSpPr txBox="1">
            <a:spLocks noChangeArrowheads="1"/>
          </p:cNvSpPr>
          <p:nvPr/>
        </p:nvSpPr>
        <p:spPr bwMode="auto">
          <a:xfrm>
            <a:off x="4689475" y="3616325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-3</a:t>
            </a:r>
          </a:p>
        </p:txBody>
      </p:sp>
      <p:sp>
        <p:nvSpPr>
          <p:cNvPr id="28705" name="Text Box 34"/>
          <p:cNvSpPr txBox="1">
            <a:spLocks noChangeArrowheads="1"/>
          </p:cNvSpPr>
          <p:nvPr/>
        </p:nvSpPr>
        <p:spPr bwMode="auto">
          <a:xfrm>
            <a:off x="5334000" y="36163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28706" name="Text Box 35"/>
          <p:cNvSpPr txBox="1">
            <a:spLocks noChangeArrowheads="1"/>
          </p:cNvSpPr>
          <p:nvPr/>
        </p:nvSpPr>
        <p:spPr bwMode="auto">
          <a:xfrm>
            <a:off x="5943600" y="36163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28707" name="Text Box 36"/>
          <p:cNvSpPr txBox="1">
            <a:spLocks noChangeArrowheads="1"/>
          </p:cNvSpPr>
          <p:nvPr/>
        </p:nvSpPr>
        <p:spPr bwMode="auto">
          <a:xfrm>
            <a:off x="6553200" y="36163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</a:t>
            </a:r>
          </a:p>
        </p:txBody>
      </p:sp>
      <p:sp>
        <p:nvSpPr>
          <p:cNvPr id="28708" name="Line 37"/>
          <p:cNvSpPr>
            <a:spLocks noChangeShapeType="1"/>
          </p:cNvSpPr>
          <p:nvPr/>
        </p:nvSpPr>
        <p:spPr bwMode="auto">
          <a:xfrm>
            <a:off x="4648200" y="3530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9" name="Text Box 38"/>
          <p:cNvSpPr txBox="1">
            <a:spLocks noChangeArrowheads="1"/>
          </p:cNvSpPr>
          <p:nvPr/>
        </p:nvSpPr>
        <p:spPr bwMode="auto">
          <a:xfrm>
            <a:off x="365125" y="346075"/>
            <a:ext cx="2298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Union-by-height: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5ED3B59-09EF-4010-8133-99DD5C96FB91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Path Compression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Path compression is done to make finds faster.</a:t>
            </a:r>
          </a:p>
          <a:p>
            <a:pPr eaLnBrk="1" hangingPunct="1"/>
            <a:r>
              <a:rPr lang="en-US" altLang="en-US" sz="2800"/>
              <a:t>When a find(x) is performed, every node on the path to x is made a child of the root.</a:t>
            </a:r>
          </a:p>
          <a:p>
            <a:pPr eaLnBrk="1" hangingPunct="1"/>
            <a:r>
              <a:rPr lang="en-US" altLang="en-US" sz="2800"/>
              <a:t>Future finds on these nodes is thus faster.</a:t>
            </a:r>
          </a:p>
          <a:p>
            <a:pPr eaLnBrk="1" hangingPunct="1"/>
            <a:r>
              <a:rPr lang="en-US" altLang="en-US" sz="2800"/>
              <a:t>This turns out to be quite easy to do.</a:t>
            </a:r>
          </a:p>
          <a:p>
            <a:pPr eaLnBrk="1" hangingPunct="1"/>
            <a:endParaRPr lang="en-US" altLang="en-US" sz="2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94B4875-11BA-4071-82A3-AFFC3B9E4985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/>
          </a:p>
        </p:txBody>
      </p:sp>
      <p:sp>
        <p:nvSpPr>
          <p:cNvPr id="30723" name="Oval 4"/>
          <p:cNvSpPr>
            <a:spLocks noChangeArrowheads="1"/>
          </p:cNvSpPr>
          <p:nvPr/>
        </p:nvSpPr>
        <p:spPr bwMode="auto">
          <a:xfrm>
            <a:off x="1143000" y="1524000"/>
            <a:ext cx="612775" cy="6127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30724" name="Oval 5"/>
          <p:cNvSpPr>
            <a:spLocks noChangeArrowheads="1"/>
          </p:cNvSpPr>
          <p:nvPr/>
        </p:nvSpPr>
        <p:spPr bwMode="auto">
          <a:xfrm>
            <a:off x="685800" y="2438400"/>
            <a:ext cx="612775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30725" name="Oval 6"/>
          <p:cNvSpPr>
            <a:spLocks noChangeArrowheads="1"/>
          </p:cNvSpPr>
          <p:nvPr/>
        </p:nvSpPr>
        <p:spPr bwMode="auto">
          <a:xfrm>
            <a:off x="1905000" y="2590800"/>
            <a:ext cx="612775" cy="6127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30726" name="Oval 7"/>
          <p:cNvSpPr>
            <a:spLocks noChangeArrowheads="1"/>
          </p:cNvSpPr>
          <p:nvPr/>
        </p:nvSpPr>
        <p:spPr bwMode="auto">
          <a:xfrm>
            <a:off x="2438400" y="3657600"/>
            <a:ext cx="612775" cy="6127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30727" name="Line 8"/>
          <p:cNvSpPr>
            <a:spLocks noChangeShapeType="1"/>
          </p:cNvSpPr>
          <p:nvPr/>
        </p:nvSpPr>
        <p:spPr bwMode="auto">
          <a:xfrm flipV="1">
            <a:off x="16002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8" name="Line 9"/>
          <p:cNvSpPr>
            <a:spLocks noChangeShapeType="1"/>
          </p:cNvSpPr>
          <p:nvPr/>
        </p:nvSpPr>
        <p:spPr bwMode="auto">
          <a:xfrm flipV="1">
            <a:off x="1066800" y="2057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9" name="Line 10"/>
          <p:cNvSpPr>
            <a:spLocks noChangeShapeType="1"/>
          </p:cNvSpPr>
          <p:nvPr/>
        </p:nvSpPr>
        <p:spPr bwMode="auto">
          <a:xfrm flipH="1" flipV="1">
            <a:off x="1676400" y="20574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0" name="Line 11"/>
          <p:cNvSpPr>
            <a:spLocks noChangeShapeType="1"/>
          </p:cNvSpPr>
          <p:nvPr/>
        </p:nvSpPr>
        <p:spPr bwMode="auto">
          <a:xfrm flipH="1" flipV="1">
            <a:off x="2362200" y="32004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1" name="Oval 12"/>
          <p:cNvSpPr>
            <a:spLocks noChangeArrowheads="1"/>
          </p:cNvSpPr>
          <p:nvPr/>
        </p:nvSpPr>
        <p:spPr bwMode="auto">
          <a:xfrm>
            <a:off x="3429000" y="5791200"/>
            <a:ext cx="612775" cy="6127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30732" name="Line 13"/>
          <p:cNvSpPr>
            <a:spLocks noChangeShapeType="1"/>
          </p:cNvSpPr>
          <p:nvPr/>
        </p:nvSpPr>
        <p:spPr bwMode="auto">
          <a:xfrm flipH="1" flipV="1">
            <a:off x="3429000" y="5257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3" name="Line 14"/>
          <p:cNvSpPr>
            <a:spLocks noChangeShapeType="1"/>
          </p:cNvSpPr>
          <p:nvPr/>
        </p:nvSpPr>
        <p:spPr bwMode="auto">
          <a:xfrm>
            <a:off x="4724400" y="228600"/>
            <a:ext cx="0" cy="632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1" name="Text Box 27"/>
          <p:cNvSpPr txBox="1">
            <a:spLocks noChangeArrowheads="1"/>
          </p:cNvSpPr>
          <p:nvPr/>
        </p:nvSpPr>
        <p:spPr bwMode="auto">
          <a:xfrm>
            <a:off x="4953000" y="228600"/>
            <a:ext cx="1817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After Find(4)</a:t>
            </a:r>
          </a:p>
        </p:txBody>
      </p:sp>
      <p:sp>
        <p:nvSpPr>
          <p:cNvPr id="30735" name="Oval 28"/>
          <p:cNvSpPr>
            <a:spLocks noChangeArrowheads="1"/>
          </p:cNvSpPr>
          <p:nvPr/>
        </p:nvSpPr>
        <p:spPr bwMode="auto">
          <a:xfrm>
            <a:off x="2971800" y="4648200"/>
            <a:ext cx="612775" cy="6127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30736" name="Line 29"/>
          <p:cNvSpPr>
            <a:spLocks noChangeShapeType="1"/>
          </p:cNvSpPr>
          <p:nvPr/>
        </p:nvSpPr>
        <p:spPr bwMode="auto">
          <a:xfrm flipH="1" flipV="1">
            <a:off x="2895600" y="41910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5105400" y="838200"/>
            <a:ext cx="3584575" cy="3432175"/>
            <a:chOff x="3216" y="528"/>
            <a:chExt cx="2258" cy="2162"/>
          </a:xfrm>
        </p:grpSpPr>
        <p:sp>
          <p:nvSpPr>
            <p:cNvPr id="30738" name="Oval 17"/>
            <p:cNvSpPr>
              <a:spLocks noChangeArrowheads="1"/>
            </p:cNvSpPr>
            <p:nvPr/>
          </p:nvSpPr>
          <p:spPr bwMode="auto">
            <a:xfrm>
              <a:off x="3598" y="960"/>
              <a:ext cx="386" cy="3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0</a:t>
              </a:r>
            </a:p>
          </p:txBody>
        </p:sp>
        <p:sp>
          <p:nvSpPr>
            <p:cNvPr id="30739" name="Oval 18"/>
            <p:cNvSpPr>
              <a:spLocks noChangeArrowheads="1"/>
            </p:cNvSpPr>
            <p:nvPr/>
          </p:nvSpPr>
          <p:spPr bwMode="auto">
            <a:xfrm>
              <a:off x="3216" y="1536"/>
              <a:ext cx="386" cy="3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1</a:t>
              </a:r>
            </a:p>
          </p:txBody>
        </p:sp>
        <p:sp>
          <p:nvSpPr>
            <p:cNvPr id="30740" name="Oval 19"/>
            <p:cNvSpPr>
              <a:spLocks noChangeArrowheads="1"/>
            </p:cNvSpPr>
            <p:nvPr/>
          </p:nvSpPr>
          <p:spPr bwMode="auto">
            <a:xfrm>
              <a:off x="3744" y="1536"/>
              <a:ext cx="386" cy="3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2</a:t>
              </a:r>
            </a:p>
          </p:txBody>
        </p:sp>
        <p:sp>
          <p:nvSpPr>
            <p:cNvPr id="30741" name="Oval 20"/>
            <p:cNvSpPr>
              <a:spLocks noChangeArrowheads="1"/>
            </p:cNvSpPr>
            <p:nvPr/>
          </p:nvSpPr>
          <p:spPr bwMode="auto">
            <a:xfrm>
              <a:off x="4224" y="1536"/>
              <a:ext cx="386" cy="3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3</a:t>
              </a:r>
            </a:p>
          </p:txBody>
        </p:sp>
        <p:sp>
          <p:nvSpPr>
            <p:cNvPr id="30742" name="Line 21"/>
            <p:cNvSpPr>
              <a:spLocks noChangeShapeType="1"/>
            </p:cNvSpPr>
            <p:nvPr/>
          </p:nvSpPr>
          <p:spPr bwMode="auto">
            <a:xfrm flipV="1">
              <a:off x="3886" y="52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3" name="Line 22"/>
            <p:cNvSpPr>
              <a:spLocks noChangeShapeType="1"/>
            </p:cNvSpPr>
            <p:nvPr/>
          </p:nvSpPr>
          <p:spPr bwMode="auto">
            <a:xfrm flipV="1">
              <a:off x="3504" y="1296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4" name="Line 23"/>
            <p:cNvSpPr>
              <a:spLocks noChangeShapeType="1"/>
            </p:cNvSpPr>
            <p:nvPr/>
          </p:nvSpPr>
          <p:spPr bwMode="auto">
            <a:xfrm flipH="1" flipV="1">
              <a:off x="3840" y="1344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5" name="Line 24"/>
            <p:cNvSpPr>
              <a:spLocks noChangeShapeType="1"/>
            </p:cNvSpPr>
            <p:nvPr/>
          </p:nvSpPr>
          <p:spPr bwMode="auto">
            <a:xfrm flipH="1" flipV="1">
              <a:off x="3936" y="1248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6" name="Oval 25"/>
            <p:cNvSpPr>
              <a:spLocks noChangeArrowheads="1"/>
            </p:cNvSpPr>
            <p:nvPr/>
          </p:nvSpPr>
          <p:spPr bwMode="auto">
            <a:xfrm>
              <a:off x="4800" y="1584"/>
              <a:ext cx="386" cy="3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4</a:t>
              </a:r>
            </a:p>
          </p:txBody>
        </p:sp>
        <p:sp>
          <p:nvSpPr>
            <p:cNvPr id="30747" name="Line 26"/>
            <p:cNvSpPr>
              <a:spLocks noChangeShapeType="1"/>
            </p:cNvSpPr>
            <p:nvPr/>
          </p:nvSpPr>
          <p:spPr bwMode="auto">
            <a:xfrm flipH="1" flipV="1">
              <a:off x="3984" y="1200"/>
              <a:ext cx="96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8" name="Oval 30"/>
            <p:cNvSpPr>
              <a:spLocks noChangeArrowheads="1"/>
            </p:cNvSpPr>
            <p:nvPr/>
          </p:nvSpPr>
          <p:spPr bwMode="auto">
            <a:xfrm>
              <a:off x="5088" y="2304"/>
              <a:ext cx="386" cy="3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5</a:t>
              </a:r>
            </a:p>
          </p:txBody>
        </p:sp>
        <p:sp>
          <p:nvSpPr>
            <p:cNvPr id="30749" name="Line 31"/>
            <p:cNvSpPr>
              <a:spLocks noChangeShapeType="1"/>
            </p:cNvSpPr>
            <p:nvPr/>
          </p:nvSpPr>
          <p:spPr bwMode="auto">
            <a:xfrm flipH="1" flipV="1">
              <a:off x="5088" y="196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5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6DD7ED3-5340-4E1E-AE15-3FDDDEB34575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Equivalence Relations</a:t>
            </a:r>
          </a:p>
        </p:txBody>
      </p:sp>
      <p:sp>
        <p:nvSpPr>
          <p:cNvPr id="410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relation R is defined for a set if for every a,b in the set, aRb is either true or false.</a:t>
            </a:r>
          </a:p>
          <a:p>
            <a:pPr eaLnBrk="1" hangingPunct="1"/>
            <a:r>
              <a:rPr lang="en-US" altLang="en-US"/>
              <a:t>An equivalence relation has 3 properties:</a:t>
            </a:r>
          </a:p>
          <a:p>
            <a:pPr lvl="1" eaLnBrk="1" hangingPunct="1"/>
            <a:r>
              <a:rPr lang="en-US" altLang="en-US"/>
              <a:t>Reflexive:    a R a  for all a in S</a:t>
            </a:r>
          </a:p>
          <a:p>
            <a:pPr lvl="1" eaLnBrk="1" hangingPunct="1"/>
            <a:r>
              <a:rPr lang="en-US" altLang="en-US"/>
              <a:t>Symmetric:  a R b  if and only if  b R a</a:t>
            </a:r>
          </a:p>
          <a:p>
            <a:pPr lvl="1" eaLnBrk="1" hangingPunct="1"/>
            <a:r>
              <a:rPr lang="en-US" altLang="en-US"/>
              <a:t>Transitive:   a R b  and  b R c  =&gt; a R c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A275CDC-9C1F-4772-A0E7-DA87F16EA15A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/>
          </a:p>
        </p:txBody>
      </p:sp>
      <p:sp>
        <p:nvSpPr>
          <p:cNvPr id="31747" name="Rectangle 2"/>
          <p:cNvSpPr>
            <a:spLocks noChangeArrowheads="1"/>
          </p:cNvSpPr>
          <p:nvPr/>
        </p:nvSpPr>
        <p:spPr bwMode="auto">
          <a:xfrm>
            <a:off x="685800" y="762000"/>
            <a:ext cx="77724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800"/>
              <a:t>public int find(int x)</a:t>
            </a:r>
          </a:p>
          <a:p>
            <a:pPr eaLnBrk="1" hangingPunct="1">
              <a:buFontTx/>
              <a:buNone/>
            </a:pPr>
            <a:r>
              <a:rPr lang="en-US" altLang="en-US" sz="2800"/>
              <a:t>{</a:t>
            </a:r>
          </a:p>
          <a:p>
            <a:pPr eaLnBrk="1" hangingPunct="1">
              <a:buFontTx/>
              <a:buNone/>
            </a:pPr>
            <a:r>
              <a:rPr lang="en-US" altLang="en-US" sz="2800"/>
              <a:t>        if (s[x] &lt; 0)</a:t>
            </a:r>
          </a:p>
          <a:p>
            <a:pPr eaLnBrk="1" hangingPunct="1">
              <a:buFontTx/>
              <a:buNone/>
            </a:pPr>
            <a:r>
              <a:rPr lang="en-US" altLang="en-US" sz="2800"/>
              <a:t>             return x;</a:t>
            </a:r>
          </a:p>
          <a:p>
            <a:pPr eaLnBrk="1" hangingPunct="1">
              <a:buFontTx/>
              <a:buNone/>
            </a:pPr>
            <a:r>
              <a:rPr lang="en-US" altLang="en-US" sz="2800"/>
              <a:t>        else</a:t>
            </a:r>
          </a:p>
          <a:p>
            <a:pPr eaLnBrk="1" hangingPunct="1">
              <a:buFontTx/>
              <a:buNone/>
            </a:pPr>
            <a:r>
              <a:rPr lang="en-US" altLang="en-US" sz="2800"/>
              <a:t>             return s[x] = find(s[x]);</a:t>
            </a:r>
          </a:p>
          <a:p>
            <a:pPr eaLnBrk="1" hangingPunct="1">
              <a:buFontTx/>
              <a:buNone/>
            </a:pPr>
            <a:r>
              <a:rPr lang="en-US" altLang="en-US" sz="2800"/>
              <a:t>}</a:t>
            </a:r>
          </a:p>
        </p:txBody>
      </p:sp>
      <p:sp>
        <p:nvSpPr>
          <p:cNvPr id="31748" name="Text Box 3"/>
          <p:cNvSpPr txBox="1">
            <a:spLocks noChangeArrowheads="1"/>
          </p:cNvSpPr>
          <p:nvPr/>
        </p:nvSpPr>
        <p:spPr bwMode="auto">
          <a:xfrm>
            <a:off x="5715000" y="381000"/>
            <a:ext cx="3124200" cy="408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   find(4)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      find(3)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         find(2)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            find(1)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               find(0)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               0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            s[1] = 0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         s[2] = 0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       s[3] = 0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    s[4] = 0</a:t>
            </a:r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549275" y="5216525"/>
            <a:ext cx="3657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1750" name="Line 5"/>
          <p:cNvSpPr>
            <a:spLocks noChangeShapeType="1"/>
          </p:cNvSpPr>
          <p:nvPr/>
        </p:nvSpPr>
        <p:spPr bwMode="auto">
          <a:xfrm>
            <a:off x="1158875" y="521652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1" name="Line 6"/>
          <p:cNvSpPr>
            <a:spLocks noChangeShapeType="1"/>
          </p:cNvSpPr>
          <p:nvPr/>
        </p:nvSpPr>
        <p:spPr bwMode="auto">
          <a:xfrm>
            <a:off x="1768475" y="521652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2" name="Line 7"/>
          <p:cNvSpPr>
            <a:spLocks noChangeShapeType="1"/>
          </p:cNvSpPr>
          <p:nvPr/>
        </p:nvSpPr>
        <p:spPr bwMode="auto">
          <a:xfrm>
            <a:off x="2378075" y="521652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3" name="Line 8"/>
          <p:cNvSpPr>
            <a:spLocks noChangeShapeType="1"/>
          </p:cNvSpPr>
          <p:nvPr/>
        </p:nvSpPr>
        <p:spPr bwMode="auto">
          <a:xfrm>
            <a:off x="2987675" y="521652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4" name="Line 9"/>
          <p:cNvSpPr>
            <a:spLocks noChangeShapeType="1"/>
          </p:cNvSpPr>
          <p:nvPr/>
        </p:nvSpPr>
        <p:spPr bwMode="auto">
          <a:xfrm>
            <a:off x="3597275" y="521652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5" name="Text Box 12"/>
          <p:cNvSpPr txBox="1">
            <a:spLocks noChangeArrowheads="1"/>
          </p:cNvSpPr>
          <p:nvPr/>
        </p:nvSpPr>
        <p:spPr bwMode="auto">
          <a:xfrm>
            <a:off x="381000" y="5943600"/>
            <a:ext cx="368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  0      1      2      3      4      5</a:t>
            </a:r>
          </a:p>
        </p:txBody>
      </p:sp>
      <p:sp>
        <p:nvSpPr>
          <p:cNvPr id="31756" name="Text Box 13"/>
          <p:cNvSpPr txBox="1">
            <a:spLocks noChangeArrowheads="1"/>
          </p:cNvSpPr>
          <p:nvPr/>
        </p:nvSpPr>
        <p:spPr bwMode="auto">
          <a:xfrm>
            <a:off x="3060700" y="53689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31757" name="Text Box 14"/>
          <p:cNvSpPr txBox="1">
            <a:spLocks noChangeArrowheads="1"/>
          </p:cNvSpPr>
          <p:nvPr/>
        </p:nvSpPr>
        <p:spPr bwMode="auto">
          <a:xfrm>
            <a:off x="3657600" y="53689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31758" name="Text Box 15"/>
          <p:cNvSpPr txBox="1">
            <a:spLocks noChangeArrowheads="1"/>
          </p:cNvSpPr>
          <p:nvPr/>
        </p:nvSpPr>
        <p:spPr bwMode="auto">
          <a:xfrm>
            <a:off x="2465388" y="53689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31759" name="Text Box 16"/>
          <p:cNvSpPr txBox="1">
            <a:spLocks noChangeArrowheads="1"/>
          </p:cNvSpPr>
          <p:nvPr/>
        </p:nvSpPr>
        <p:spPr bwMode="auto">
          <a:xfrm>
            <a:off x="1870075" y="53689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31760" name="Text Box 17"/>
          <p:cNvSpPr txBox="1">
            <a:spLocks noChangeArrowheads="1"/>
          </p:cNvSpPr>
          <p:nvPr/>
        </p:nvSpPr>
        <p:spPr bwMode="auto">
          <a:xfrm>
            <a:off x="1306513" y="5368925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31761" name="Text Box 18"/>
          <p:cNvSpPr txBox="1">
            <a:spLocks noChangeArrowheads="1"/>
          </p:cNvSpPr>
          <p:nvPr/>
        </p:nvSpPr>
        <p:spPr bwMode="auto">
          <a:xfrm>
            <a:off x="609600" y="5368925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-1</a:t>
            </a:r>
          </a:p>
        </p:txBody>
      </p:sp>
      <p:sp>
        <p:nvSpPr>
          <p:cNvPr id="31762" name="Rectangle 19"/>
          <p:cNvSpPr>
            <a:spLocks noChangeArrowheads="1"/>
          </p:cNvSpPr>
          <p:nvPr/>
        </p:nvSpPr>
        <p:spPr bwMode="auto">
          <a:xfrm>
            <a:off x="5029200" y="5181600"/>
            <a:ext cx="3657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1763" name="Line 20"/>
          <p:cNvSpPr>
            <a:spLocks noChangeShapeType="1"/>
          </p:cNvSpPr>
          <p:nvPr/>
        </p:nvSpPr>
        <p:spPr bwMode="auto">
          <a:xfrm>
            <a:off x="5638800" y="518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4" name="Line 21"/>
          <p:cNvSpPr>
            <a:spLocks noChangeShapeType="1"/>
          </p:cNvSpPr>
          <p:nvPr/>
        </p:nvSpPr>
        <p:spPr bwMode="auto">
          <a:xfrm>
            <a:off x="6248400" y="518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5" name="Line 22"/>
          <p:cNvSpPr>
            <a:spLocks noChangeShapeType="1"/>
          </p:cNvSpPr>
          <p:nvPr/>
        </p:nvSpPr>
        <p:spPr bwMode="auto">
          <a:xfrm>
            <a:off x="6858000" y="518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6" name="Line 23"/>
          <p:cNvSpPr>
            <a:spLocks noChangeShapeType="1"/>
          </p:cNvSpPr>
          <p:nvPr/>
        </p:nvSpPr>
        <p:spPr bwMode="auto">
          <a:xfrm>
            <a:off x="7467600" y="518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7" name="Line 24"/>
          <p:cNvSpPr>
            <a:spLocks noChangeShapeType="1"/>
          </p:cNvSpPr>
          <p:nvPr/>
        </p:nvSpPr>
        <p:spPr bwMode="auto">
          <a:xfrm>
            <a:off x="8077200" y="518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8" name="Text Box 25"/>
          <p:cNvSpPr txBox="1">
            <a:spLocks noChangeArrowheads="1"/>
          </p:cNvSpPr>
          <p:nvPr/>
        </p:nvSpPr>
        <p:spPr bwMode="auto">
          <a:xfrm>
            <a:off x="4860925" y="5908675"/>
            <a:ext cx="368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  0      1      2      3      4      5</a:t>
            </a:r>
          </a:p>
        </p:txBody>
      </p:sp>
      <p:sp>
        <p:nvSpPr>
          <p:cNvPr id="31769" name="Text Box 26"/>
          <p:cNvSpPr txBox="1">
            <a:spLocks noChangeArrowheads="1"/>
          </p:cNvSpPr>
          <p:nvPr/>
        </p:nvSpPr>
        <p:spPr bwMode="auto">
          <a:xfrm>
            <a:off x="7540625" y="533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31770" name="Text Box 27"/>
          <p:cNvSpPr txBox="1">
            <a:spLocks noChangeArrowheads="1"/>
          </p:cNvSpPr>
          <p:nvPr/>
        </p:nvSpPr>
        <p:spPr bwMode="auto">
          <a:xfrm>
            <a:off x="8137525" y="533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31771" name="Text Box 28"/>
          <p:cNvSpPr txBox="1">
            <a:spLocks noChangeArrowheads="1"/>
          </p:cNvSpPr>
          <p:nvPr/>
        </p:nvSpPr>
        <p:spPr bwMode="auto">
          <a:xfrm>
            <a:off x="6945313" y="533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31772" name="Text Box 29"/>
          <p:cNvSpPr txBox="1">
            <a:spLocks noChangeArrowheads="1"/>
          </p:cNvSpPr>
          <p:nvPr/>
        </p:nvSpPr>
        <p:spPr bwMode="auto">
          <a:xfrm>
            <a:off x="6350000" y="533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31773" name="Text Box 30"/>
          <p:cNvSpPr txBox="1">
            <a:spLocks noChangeArrowheads="1"/>
          </p:cNvSpPr>
          <p:nvPr/>
        </p:nvSpPr>
        <p:spPr bwMode="auto">
          <a:xfrm>
            <a:off x="5786438" y="53340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31774" name="Text Box 31"/>
          <p:cNvSpPr txBox="1">
            <a:spLocks noChangeArrowheads="1"/>
          </p:cNvSpPr>
          <p:nvPr/>
        </p:nvSpPr>
        <p:spPr bwMode="auto">
          <a:xfrm>
            <a:off x="5089525" y="53340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-1</a:t>
            </a:r>
          </a:p>
        </p:txBody>
      </p:sp>
      <p:sp>
        <p:nvSpPr>
          <p:cNvPr id="31775" name="Line 32"/>
          <p:cNvSpPr>
            <a:spLocks noChangeShapeType="1"/>
          </p:cNvSpPr>
          <p:nvPr/>
        </p:nvSpPr>
        <p:spPr bwMode="auto">
          <a:xfrm>
            <a:off x="4572000" y="48768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Performance</a:t>
            </a:r>
          </a:p>
        </p:txBody>
      </p:sp>
      <p:sp>
        <p:nvSpPr>
          <p:cNvPr id="32771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When path compression is used with a smart union algorithm, any sequence of M union/find operations takes O(M log*N) time, where M=</a:t>
            </a:r>
            <a:r>
              <a:rPr lang="el-GR" altLang="en-US"/>
              <a:t>Ω</a:t>
            </a:r>
            <a:r>
              <a:rPr lang="en-US" altLang="en-US"/>
              <a:t>(N).</a:t>
            </a:r>
          </a:p>
          <a:p>
            <a:r>
              <a:rPr lang="en-US" altLang="en-US"/>
              <a:t>log*N is the number of times the log must be applied until the result is &lt;= 1.</a:t>
            </a:r>
          </a:p>
          <a:p>
            <a:r>
              <a:rPr lang="en-US" altLang="en-US"/>
              <a:t>Example:   log* 65536 = 4, because log 65536=16, log 16 = 4, log 4 = 2, log 2 = 1.</a:t>
            </a:r>
          </a:p>
        </p:txBody>
      </p:sp>
      <p:sp>
        <p:nvSpPr>
          <p:cNvPr id="3277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5E59202-CCAD-4266-84CC-FB63B71539E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Performance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log* 2</a:t>
            </a:r>
            <a:r>
              <a:rPr lang="en-US" altLang="en-US" baseline="30000"/>
              <a:t>65536 </a:t>
            </a:r>
            <a:r>
              <a:rPr lang="en-US" altLang="en-US"/>
              <a:t>= 5, and 2</a:t>
            </a:r>
            <a:r>
              <a:rPr lang="en-US" altLang="en-US" baseline="30000"/>
              <a:t>65536 </a:t>
            </a:r>
            <a:r>
              <a:rPr lang="en-US" altLang="en-US"/>
              <a:t>is a 20000-digit number.</a:t>
            </a:r>
          </a:p>
          <a:p>
            <a:r>
              <a:rPr lang="en-US" altLang="en-US"/>
              <a:t>So, log* N grows extremely slow.</a:t>
            </a:r>
          </a:p>
          <a:p>
            <a:r>
              <a:rPr lang="en-US" altLang="en-US"/>
              <a:t>Because log* N grows so slow, the performance is almost linear across a series of operations.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5088426-B769-423C-97B3-D11450C9649A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3A613D0-2975-45E0-892D-96EE37530C35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/>
          </a:p>
        </p:txBody>
      </p:sp>
      <p:sp>
        <p:nvSpPr>
          <p:cNvPr id="3481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Maze Generation</a:t>
            </a:r>
          </a:p>
        </p:txBody>
      </p:sp>
      <p:sp>
        <p:nvSpPr>
          <p:cNvPr id="3482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Union/find operations can aid in the construction of a maze.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Suppose the maze is to be created so that there is a path from the upper left cell to the lower right cell.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Further suppose that there is a path to any cell, meaning all cells are connected (this results in many false paths).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CE97F5B-A737-447E-90FB-9AF4478EEA2B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0"/>
          </a:p>
        </p:txBody>
      </p:sp>
      <p:sp>
        <p:nvSpPr>
          <p:cNvPr id="358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Maze Generation</a:t>
            </a:r>
          </a:p>
        </p:txBody>
      </p:sp>
      <p:sp>
        <p:nvSpPr>
          <p:cNvPr id="3584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We could begin with each cell in a different set.</a:t>
            </a:r>
          </a:p>
          <a:p>
            <a:pPr eaLnBrk="1" hangingPunct="1"/>
            <a:r>
              <a:rPr lang="en-US" altLang="en-US" sz="2800"/>
              <a:t>We then randomly pick a cell and wall.</a:t>
            </a:r>
          </a:p>
          <a:p>
            <a:pPr eaLnBrk="1" hangingPunct="1"/>
            <a:r>
              <a:rPr lang="en-US" altLang="en-US" sz="2800"/>
              <a:t>If this cell is not yet connected, we knock down the wall and union it to the set containing the first cell.</a:t>
            </a:r>
          </a:p>
          <a:p>
            <a:pPr eaLnBrk="1" hangingPunct="1"/>
            <a:r>
              <a:rPr lang="en-US" altLang="en-US" sz="2800"/>
              <a:t>We continue until all cells are connected, implying a path from the upper left to lower right cells.</a:t>
            </a:r>
          </a:p>
          <a:p>
            <a:pPr eaLnBrk="1" hangingPunct="1"/>
            <a:endParaRPr lang="en-US" altLang="en-US" sz="2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E1246BE-8D19-4F07-A1B9-03C91130C8D8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400"/>
          </a:p>
        </p:txBody>
      </p:sp>
      <p:sp>
        <p:nvSpPr>
          <p:cNvPr id="36867" name="Line 4"/>
          <p:cNvSpPr>
            <a:spLocks noChangeShapeType="1"/>
          </p:cNvSpPr>
          <p:nvPr/>
        </p:nvSpPr>
        <p:spPr bwMode="auto">
          <a:xfrm>
            <a:off x="1143000" y="720725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8" name="Line 5"/>
          <p:cNvSpPr>
            <a:spLocks noChangeShapeType="1"/>
          </p:cNvSpPr>
          <p:nvPr/>
        </p:nvSpPr>
        <p:spPr bwMode="auto">
          <a:xfrm>
            <a:off x="1725613" y="720725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9" name="Line 6"/>
          <p:cNvSpPr>
            <a:spLocks noChangeShapeType="1"/>
          </p:cNvSpPr>
          <p:nvPr/>
        </p:nvSpPr>
        <p:spPr bwMode="auto">
          <a:xfrm>
            <a:off x="2286000" y="720725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0" name="Line 7"/>
          <p:cNvSpPr>
            <a:spLocks noChangeShapeType="1"/>
          </p:cNvSpPr>
          <p:nvPr/>
        </p:nvSpPr>
        <p:spPr bwMode="auto">
          <a:xfrm>
            <a:off x="2819400" y="720725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1" name="Line 8"/>
          <p:cNvSpPr>
            <a:spLocks noChangeShapeType="1"/>
          </p:cNvSpPr>
          <p:nvPr/>
        </p:nvSpPr>
        <p:spPr bwMode="auto">
          <a:xfrm>
            <a:off x="609600" y="1177925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2" name="Line 9"/>
          <p:cNvSpPr>
            <a:spLocks noChangeShapeType="1"/>
          </p:cNvSpPr>
          <p:nvPr/>
        </p:nvSpPr>
        <p:spPr bwMode="auto">
          <a:xfrm>
            <a:off x="609600" y="1635125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3" name="Line 10"/>
          <p:cNvSpPr>
            <a:spLocks noChangeShapeType="1"/>
          </p:cNvSpPr>
          <p:nvPr/>
        </p:nvSpPr>
        <p:spPr bwMode="auto">
          <a:xfrm>
            <a:off x="609600" y="2092325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4" name="Line 11"/>
          <p:cNvSpPr>
            <a:spLocks noChangeShapeType="1"/>
          </p:cNvSpPr>
          <p:nvPr/>
        </p:nvSpPr>
        <p:spPr bwMode="auto">
          <a:xfrm>
            <a:off x="609600" y="2549525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5" name="Line 12"/>
          <p:cNvSpPr>
            <a:spLocks noChangeShapeType="1"/>
          </p:cNvSpPr>
          <p:nvPr/>
        </p:nvSpPr>
        <p:spPr bwMode="auto">
          <a:xfrm>
            <a:off x="609600" y="1177925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Line 13"/>
          <p:cNvSpPr>
            <a:spLocks noChangeShapeType="1"/>
          </p:cNvSpPr>
          <p:nvPr/>
        </p:nvSpPr>
        <p:spPr bwMode="auto">
          <a:xfrm>
            <a:off x="609600" y="3006725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7" name="Line 14"/>
          <p:cNvSpPr>
            <a:spLocks noChangeShapeType="1"/>
          </p:cNvSpPr>
          <p:nvPr/>
        </p:nvSpPr>
        <p:spPr bwMode="auto">
          <a:xfrm>
            <a:off x="1143000" y="720725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8" name="Line 15"/>
          <p:cNvSpPr>
            <a:spLocks noChangeShapeType="1"/>
          </p:cNvSpPr>
          <p:nvPr/>
        </p:nvSpPr>
        <p:spPr bwMode="auto">
          <a:xfrm>
            <a:off x="3352800" y="720725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9" name="Text Box 16"/>
          <p:cNvSpPr txBox="1">
            <a:spLocks noChangeArrowheads="1"/>
          </p:cNvSpPr>
          <p:nvPr/>
        </p:nvSpPr>
        <p:spPr bwMode="auto">
          <a:xfrm>
            <a:off x="669925" y="685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36880" name="Text Box 17"/>
          <p:cNvSpPr txBox="1">
            <a:spLocks noChangeArrowheads="1"/>
          </p:cNvSpPr>
          <p:nvPr/>
        </p:nvSpPr>
        <p:spPr bwMode="auto">
          <a:xfrm>
            <a:off x="1127125" y="685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36881" name="Text Box 18"/>
          <p:cNvSpPr txBox="1">
            <a:spLocks noChangeArrowheads="1"/>
          </p:cNvSpPr>
          <p:nvPr/>
        </p:nvSpPr>
        <p:spPr bwMode="auto">
          <a:xfrm>
            <a:off x="1736725" y="685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36882" name="Text Box 19"/>
          <p:cNvSpPr txBox="1">
            <a:spLocks noChangeArrowheads="1"/>
          </p:cNvSpPr>
          <p:nvPr/>
        </p:nvSpPr>
        <p:spPr bwMode="auto">
          <a:xfrm>
            <a:off x="2270125" y="685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36883" name="Text Box 20"/>
          <p:cNvSpPr txBox="1">
            <a:spLocks noChangeArrowheads="1"/>
          </p:cNvSpPr>
          <p:nvPr/>
        </p:nvSpPr>
        <p:spPr bwMode="auto">
          <a:xfrm>
            <a:off x="2803525" y="685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36884" name="Text Box 21"/>
          <p:cNvSpPr txBox="1">
            <a:spLocks noChangeArrowheads="1"/>
          </p:cNvSpPr>
          <p:nvPr/>
        </p:nvSpPr>
        <p:spPr bwMode="auto">
          <a:xfrm>
            <a:off x="685800" y="11779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36885" name="Text Box 22"/>
          <p:cNvSpPr txBox="1">
            <a:spLocks noChangeArrowheads="1"/>
          </p:cNvSpPr>
          <p:nvPr/>
        </p:nvSpPr>
        <p:spPr bwMode="auto">
          <a:xfrm>
            <a:off x="1143000" y="11779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</a:t>
            </a:r>
          </a:p>
        </p:txBody>
      </p:sp>
      <p:sp>
        <p:nvSpPr>
          <p:cNvPr id="36886" name="Text Box 23"/>
          <p:cNvSpPr txBox="1">
            <a:spLocks noChangeArrowheads="1"/>
          </p:cNvSpPr>
          <p:nvPr/>
        </p:nvSpPr>
        <p:spPr bwMode="auto">
          <a:xfrm>
            <a:off x="1752600" y="11779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36887" name="Text Box 24"/>
          <p:cNvSpPr txBox="1">
            <a:spLocks noChangeArrowheads="1"/>
          </p:cNvSpPr>
          <p:nvPr/>
        </p:nvSpPr>
        <p:spPr bwMode="auto">
          <a:xfrm>
            <a:off x="2286000" y="11779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8</a:t>
            </a:r>
          </a:p>
        </p:txBody>
      </p:sp>
      <p:sp>
        <p:nvSpPr>
          <p:cNvPr id="36888" name="Text Box 25"/>
          <p:cNvSpPr txBox="1">
            <a:spLocks noChangeArrowheads="1"/>
          </p:cNvSpPr>
          <p:nvPr/>
        </p:nvSpPr>
        <p:spPr bwMode="auto">
          <a:xfrm>
            <a:off x="2819400" y="11779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9</a:t>
            </a:r>
          </a:p>
        </p:txBody>
      </p:sp>
      <p:sp>
        <p:nvSpPr>
          <p:cNvPr id="36889" name="Text Box 26"/>
          <p:cNvSpPr txBox="1">
            <a:spLocks noChangeArrowheads="1"/>
          </p:cNvSpPr>
          <p:nvPr/>
        </p:nvSpPr>
        <p:spPr bwMode="auto">
          <a:xfrm>
            <a:off x="685800" y="16351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10</a:t>
            </a:r>
          </a:p>
        </p:txBody>
      </p:sp>
      <p:sp>
        <p:nvSpPr>
          <p:cNvPr id="36890" name="Text Box 27"/>
          <p:cNvSpPr txBox="1">
            <a:spLocks noChangeArrowheads="1"/>
          </p:cNvSpPr>
          <p:nvPr/>
        </p:nvSpPr>
        <p:spPr bwMode="auto">
          <a:xfrm>
            <a:off x="1143000" y="16351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11</a:t>
            </a:r>
          </a:p>
        </p:txBody>
      </p:sp>
      <p:sp>
        <p:nvSpPr>
          <p:cNvPr id="36891" name="Text Box 28"/>
          <p:cNvSpPr txBox="1">
            <a:spLocks noChangeArrowheads="1"/>
          </p:cNvSpPr>
          <p:nvPr/>
        </p:nvSpPr>
        <p:spPr bwMode="auto">
          <a:xfrm>
            <a:off x="1752600" y="16351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12</a:t>
            </a:r>
          </a:p>
        </p:txBody>
      </p:sp>
      <p:sp>
        <p:nvSpPr>
          <p:cNvPr id="36892" name="Text Box 29"/>
          <p:cNvSpPr txBox="1">
            <a:spLocks noChangeArrowheads="1"/>
          </p:cNvSpPr>
          <p:nvPr/>
        </p:nvSpPr>
        <p:spPr bwMode="auto">
          <a:xfrm>
            <a:off x="2286000" y="16351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13</a:t>
            </a:r>
          </a:p>
        </p:txBody>
      </p:sp>
      <p:sp>
        <p:nvSpPr>
          <p:cNvPr id="36893" name="Text Box 30"/>
          <p:cNvSpPr txBox="1">
            <a:spLocks noChangeArrowheads="1"/>
          </p:cNvSpPr>
          <p:nvPr/>
        </p:nvSpPr>
        <p:spPr bwMode="auto">
          <a:xfrm>
            <a:off x="2819400" y="16351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14</a:t>
            </a:r>
          </a:p>
        </p:txBody>
      </p:sp>
      <p:sp>
        <p:nvSpPr>
          <p:cNvPr id="36894" name="Text Box 31"/>
          <p:cNvSpPr txBox="1">
            <a:spLocks noChangeArrowheads="1"/>
          </p:cNvSpPr>
          <p:nvPr/>
        </p:nvSpPr>
        <p:spPr bwMode="auto">
          <a:xfrm>
            <a:off x="685800" y="20923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15</a:t>
            </a:r>
          </a:p>
        </p:txBody>
      </p:sp>
      <p:sp>
        <p:nvSpPr>
          <p:cNvPr id="36895" name="Text Box 32"/>
          <p:cNvSpPr txBox="1">
            <a:spLocks noChangeArrowheads="1"/>
          </p:cNvSpPr>
          <p:nvPr/>
        </p:nvSpPr>
        <p:spPr bwMode="auto">
          <a:xfrm>
            <a:off x="1143000" y="20923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16</a:t>
            </a:r>
          </a:p>
        </p:txBody>
      </p:sp>
      <p:sp>
        <p:nvSpPr>
          <p:cNvPr id="36896" name="Text Box 33"/>
          <p:cNvSpPr txBox="1">
            <a:spLocks noChangeArrowheads="1"/>
          </p:cNvSpPr>
          <p:nvPr/>
        </p:nvSpPr>
        <p:spPr bwMode="auto">
          <a:xfrm>
            <a:off x="1752600" y="20923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17</a:t>
            </a:r>
          </a:p>
        </p:txBody>
      </p:sp>
      <p:sp>
        <p:nvSpPr>
          <p:cNvPr id="36897" name="Text Box 34"/>
          <p:cNvSpPr txBox="1">
            <a:spLocks noChangeArrowheads="1"/>
          </p:cNvSpPr>
          <p:nvPr/>
        </p:nvSpPr>
        <p:spPr bwMode="auto">
          <a:xfrm>
            <a:off x="2286000" y="20923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18</a:t>
            </a:r>
          </a:p>
        </p:txBody>
      </p:sp>
      <p:sp>
        <p:nvSpPr>
          <p:cNvPr id="36898" name="Text Box 35"/>
          <p:cNvSpPr txBox="1">
            <a:spLocks noChangeArrowheads="1"/>
          </p:cNvSpPr>
          <p:nvPr/>
        </p:nvSpPr>
        <p:spPr bwMode="auto">
          <a:xfrm>
            <a:off x="2819400" y="20923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19</a:t>
            </a:r>
          </a:p>
        </p:txBody>
      </p:sp>
      <p:sp>
        <p:nvSpPr>
          <p:cNvPr id="36899" name="Text Box 36"/>
          <p:cNvSpPr txBox="1">
            <a:spLocks noChangeArrowheads="1"/>
          </p:cNvSpPr>
          <p:nvPr/>
        </p:nvSpPr>
        <p:spPr bwMode="auto">
          <a:xfrm>
            <a:off x="685800" y="25495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20</a:t>
            </a:r>
          </a:p>
        </p:txBody>
      </p:sp>
      <p:sp>
        <p:nvSpPr>
          <p:cNvPr id="36900" name="Text Box 37"/>
          <p:cNvSpPr txBox="1">
            <a:spLocks noChangeArrowheads="1"/>
          </p:cNvSpPr>
          <p:nvPr/>
        </p:nvSpPr>
        <p:spPr bwMode="auto">
          <a:xfrm>
            <a:off x="1143000" y="25495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21</a:t>
            </a:r>
          </a:p>
        </p:txBody>
      </p:sp>
      <p:sp>
        <p:nvSpPr>
          <p:cNvPr id="36901" name="Text Box 38"/>
          <p:cNvSpPr txBox="1">
            <a:spLocks noChangeArrowheads="1"/>
          </p:cNvSpPr>
          <p:nvPr/>
        </p:nvSpPr>
        <p:spPr bwMode="auto">
          <a:xfrm>
            <a:off x="1752600" y="25495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22</a:t>
            </a:r>
          </a:p>
        </p:txBody>
      </p:sp>
      <p:sp>
        <p:nvSpPr>
          <p:cNvPr id="36902" name="Text Box 39"/>
          <p:cNvSpPr txBox="1">
            <a:spLocks noChangeArrowheads="1"/>
          </p:cNvSpPr>
          <p:nvPr/>
        </p:nvSpPr>
        <p:spPr bwMode="auto">
          <a:xfrm>
            <a:off x="2286000" y="25495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23</a:t>
            </a:r>
          </a:p>
        </p:txBody>
      </p:sp>
      <p:sp>
        <p:nvSpPr>
          <p:cNvPr id="36903" name="Text Box 40"/>
          <p:cNvSpPr txBox="1">
            <a:spLocks noChangeArrowheads="1"/>
          </p:cNvSpPr>
          <p:nvPr/>
        </p:nvSpPr>
        <p:spPr bwMode="auto">
          <a:xfrm>
            <a:off x="2819400" y="25495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24</a:t>
            </a:r>
          </a:p>
        </p:txBody>
      </p:sp>
      <p:sp>
        <p:nvSpPr>
          <p:cNvPr id="36904" name="Line 49"/>
          <p:cNvSpPr>
            <a:spLocks noChangeShapeType="1"/>
          </p:cNvSpPr>
          <p:nvPr/>
        </p:nvSpPr>
        <p:spPr bwMode="auto">
          <a:xfrm>
            <a:off x="3063875" y="4378325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05" name="Line 50"/>
          <p:cNvSpPr>
            <a:spLocks noChangeShapeType="1"/>
          </p:cNvSpPr>
          <p:nvPr/>
        </p:nvSpPr>
        <p:spPr bwMode="auto">
          <a:xfrm>
            <a:off x="3063875" y="6207125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06" name="Line 51"/>
          <p:cNvSpPr>
            <a:spLocks noChangeShapeType="1"/>
          </p:cNvSpPr>
          <p:nvPr/>
        </p:nvSpPr>
        <p:spPr bwMode="auto">
          <a:xfrm>
            <a:off x="3597275" y="3921125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07" name="Line 52"/>
          <p:cNvSpPr>
            <a:spLocks noChangeShapeType="1"/>
          </p:cNvSpPr>
          <p:nvPr/>
        </p:nvSpPr>
        <p:spPr bwMode="auto">
          <a:xfrm>
            <a:off x="5807075" y="3921125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08" name="Text Box 53"/>
          <p:cNvSpPr txBox="1">
            <a:spLocks noChangeArrowheads="1"/>
          </p:cNvSpPr>
          <p:nvPr/>
        </p:nvSpPr>
        <p:spPr bwMode="auto">
          <a:xfrm>
            <a:off x="3124200" y="3886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36909" name="Text Box 54"/>
          <p:cNvSpPr txBox="1">
            <a:spLocks noChangeArrowheads="1"/>
          </p:cNvSpPr>
          <p:nvPr/>
        </p:nvSpPr>
        <p:spPr bwMode="auto">
          <a:xfrm>
            <a:off x="3581400" y="3886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36910" name="Text Box 55"/>
          <p:cNvSpPr txBox="1">
            <a:spLocks noChangeArrowheads="1"/>
          </p:cNvSpPr>
          <p:nvPr/>
        </p:nvSpPr>
        <p:spPr bwMode="auto">
          <a:xfrm>
            <a:off x="4191000" y="3886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36911" name="Text Box 56"/>
          <p:cNvSpPr txBox="1">
            <a:spLocks noChangeArrowheads="1"/>
          </p:cNvSpPr>
          <p:nvPr/>
        </p:nvSpPr>
        <p:spPr bwMode="auto">
          <a:xfrm>
            <a:off x="4724400" y="3886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36912" name="Text Box 57"/>
          <p:cNvSpPr txBox="1">
            <a:spLocks noChangeArrowheads="1"/>
          </p:cNvSpPr>
          <p:nvPr/>
        </p:nvSpPr>
        <p:spPr bwMode="auto">
          <a:xfrm>
            <a:off x="5257800" y="3886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36913" name="Text Box 58"/>
          <p:cNvSpPr txBox="1">
            <a:spLocks noChangeArrowheads="1"/>
          </p:cNvSpPr>
          <p:nvPr/>
        </p:nvSpPr>
        <p:spPr bwMode="auto">
          <a:xfrm>
            <a:off x="3140075" y="43783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36914" name="Text Box 59"/>
          <p:cNvSpPr txBox="1">
            <a:spLocks noChangeArrowheads="1"/>
          </p:cNvSpPr>
          <p:nvPr/>
        </p:nvSpPr>
        <p:spPr bwMode="auto">
          <a:xfrm>
            <a:off x="3597275" y="43783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</a:t>
            </a:r>
          </a:p>
        </p:txBody>
      </p:sp>
      <p:sp>
        <p:nvSpPr>
          <p:cNvPr id="36915" name="Text Box 60"/>
          <p:cNvSpPr txBox="1">
            <a:spLocks noChangeArrowheads="1"/>
          </p:cNvSpPr>
          <p:nvPr/>
        </p:nvSpPr>
        <p:spPr bwMode="auto">
          <a:xfrm>
            <a:off x="4206875" y="43783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36916" name="Text Box 61"/>
          <p:cNvSpPr txBox="1">
            <a:spLocks noChangeArrowheads="1"/>
          </p:cNvSpPr>
          <p:nvPr/>
        </p:nvSpPr>
        <p:spPr bwMode="auto">
          <a:xfrm>
            <a:off x="4740275" y="43783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8</a:t>
            </a:r>
          </a:p>
        </p:txBody>
      </p:sp>
      <p:sp>
        <p:nvSpPr>
          <p:cNvPr id="36917" name="Text Box 62"/>
          <p:cNvSpPr txBox="1">
            <a:spLocks noChangeArrowheads="1"/>
          </p:cNvSpPr>
          <p:nvPr/>
        </p:nvSpPr>
        <p:spPr bwMode="auto">
          <a:xfrm>
            <a:off x="5273675" y="43783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9</a:t>
            </a:r>
          </a:p>
        </p:txBody>
      </p:sp>
      <p:sp>
        <p:nvSpPr>
          <p:cNvPr id="36918" name="Text Box 63"/>
          <p:cNvSpPr txBox="1">
            <a:spLocks noChangeArrowheads="1"/>
          </p:cNvSpPr>
          <p:nvPr/>
        </p:nvSpPr>
        <p:spPr bwMode="auto">
          <a:xfrm>
            <a:off x="3140075" y="48355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10</a:t>
            </a:r>
          </a:p>
        </p:txBody>
      </p:sp>
      <p:sp>
        <p:nvSpPr>
          <p:cNvPr id="36919" name="Text Box 64"/>
          <p:cNvSpPr txBox="1">
            <a:spLocks noChangeArrowheads="1"/>
          </p:cNvSpPr>
          <p:nvPr/>
        </p:nvSpPr>
        <p:spPr bwMode="auto">
          <a:xfrm>
            <a:off x="3597275" y="48355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11</a:t>
            </a:r>
          </a:p>
        </p:txBody>
      </p:sp>
      <p:sp>
        <p:nvSpPr>
          <p:cNvPr id="36920" name="Text Box 65"/>
          <p:cNvSpPr txBox="1">
            <a:spLocks noChangeArrowheads="1"/>
          </p:cNvSpPr>
          <p:nvPr/>
        </p:nvSpPr>
        <p:spPr bwMode="auto">
          <a:xfrm>
            <a:off x="4206875" y="48355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12</a:t>
            </a:r>
          </a:p>
        </p:txBody>
      </p:sp>
      <p:sp>
        <p:nvSpPr>
          <p:cNvPr id="36921" name="Text Box 66"/>
          <p:cNvSpPr txBox="1">
            <a:spLocks noChangeArrowheads="1"/>
          </p:cNvSpPr>
          <p:nvPr/>
        </p:nvSpPr>
        <p:spPr bwMode="auto">
          <a:xfrm>
            <a:off x="4740275" y="48355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13</a:t>
            </a:r>
          </a:p>
        </p:txBody>
      </p:sp>
      <p:sp>
        <p:nvSpPr>
          <p:cNvPr id="36922" name="Text Box 67"/>
          <p:cNvSpPr txBox="1">
            <a:spLocks noChangeArrowheads="1"/>
          </p:cNvSpPr>
          <p:nvPr/>
        </p:nvSpPr>
        <p:spPr bwMode="auto">
          <a:xfrm>
            <a:off x="5273675" y="48355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14</a:t>
            </a:r>
          </a:p>
        </p:txBody>
      </p:sp>
      <p:sp>
        <p:nvSpPr>
          <p:cNvPr id="36923" name="Text Box 68"/>
          <p:cNvSpPr txBox="1">
            <a:spLocks noChangeArrowheads="1"/>
          </p:cNvSpPr>
          <p:nvPr/>
        </p:nvSpPr>
        <p:spPr bwMode="auto">
          <a:xfrm>
            <a:off x="3140075" y="52927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15</a:t>
            </a:r>
          </a:p>
        </p:txBody>
      </p:sp>
      <p:sp>
        <p:nvSpPr>
          <p:cNvPr id="36924" name="Text Box 69"/>
          <p:cNvSpPr txBox="1">
            <a:spLocks noChangeArrowheads="1"/>
          </p:cNvSpPr>
          <p:nvPr/>
        </p:nvSpPr>
        <p:spPr bwMode="auto">
          <a:xfrm>
            <a:off x="3597275" y="52927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16</a:t>
            </a:r>
          </a:p>
        </p:txBody>
      </p:sp>
      <p:sp>
        <p:nvSpPr>
          <p:cNvPr id="36925" name="Text Box 70"/>
          <p:cNvSpPr txBox="1">
            <a:spLocks noChangeArrowheads="1"/>
          </p:cNvSpPr>
          <p:nvPr/>
        </p:nvSpPr>
        <p:spPr bwMode="auto">
          <a:xfrm>
            <a:off x="4206875" y="52927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17</a:t>
            </a:r>
          </a:p>
        </p:txBody>
      </p:sp>
      <p:sp>
        <p:nvSpPr>
          <p:cNvPr id="36926" name="Text Box 71"/>
          <p:cNvSpPr txBox="1">
            <a:spLocks noChangeArrowheads="1"/>
          </p:cNvSpPr>
          <p:nvPr/>
        </p:nvSpPr>
        <p:spPr bwMode="auto">
          <a:xfrm>
            <a:off x="4740275" y="52927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18</a:t>
            </a:r>
          </a:p>
        </p:txBody>
      </p:sp>
      <p:sp>
        <p:nvSpPr>
          <p:cNvPr id="36927" name="Text Box 72"/>
          <p:cNvSpPr txBox="1">
            <a:spLocks noChangeArrowheads="1"/>
          </p:cNvSpPr>
          <p:nvPr/>
        </p:nvSpPr>
        <p:spPr bwMode="auto">
          <a:xfrm>
            <a:off x="5273675" y="52927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19</a:t>
            </a:r>
          </a:p>
        </p:txBody>
      </p:sp>
      <p:sp>
        <p:nvSpPr>
          <p:cNvPr id="36928" name="Text Box 73"/>
          <p:cNvSpPr txBox="1">
            <a:spLocks noChangeArrowheads="1"/>
          </p:cNvSpPr>
          <p:nvPr/>
        </p:nvSpPr>
        <p:spPr bwMode="auto">
          <a:xfrm>
            <a:off x="3140075" y="57499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20</a:t>
            </a:r>
          </a:p>
        </p:txBody>
      </p:sp>
      <p:sp>
        <p:nvSpPr>
          <p:cNvPr id="36929" name="Text Box 74"/>
          <p:cNvSpPr txBox="1">
            <a:spLocks noChangeArrowheads="1"/>
          </p:cNvSpPr>
          <p:nvPr/>
        </p:nvSpPr>
        <p:spPr bwMode="auto">
          <a:xfrm>
            <a:off x="3597275" y="57499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21</a:t>
            </a:r>
          </a:p>
        </p:txBody>
      </p:sp>
      <p:sp>
        <p:nvSpPr>
          <p:cNvPr id="36930" name="Text Box 75"/>
          <p:cNvSpPr txBox="1">
            <a:spLocks noChangeArrowheads="1"/>
          </p:cNvSpPr>
          <p:nvPr/>
        </p:nvSpPr>
        <p:spPr bwMode="auto">
          <a:xfrm>
            <a:off x="4206875" y="57499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22</a:t>
            </a:r>
          </a:p>
        </p:txBody>
      </p:sp>
      <p:sp>
        <p:nvSpPr>
          <p:cNvPr id="36931" name="Text Box 76"/>
          <p:cNvSpPr txBox="1">
            <a:spLocks noChangeArrowheads="1"/>
          </p:cNvSpPr>
          <p:nvPr/>
        </p:nvSpPr>
        <p:spPr bwMode="auto">
          <a:xfrm>
            <a:off x="4740275" y="57499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23</a:t>
            </a:r>
          </a:p>
        </p:txBody>
      </p:sp>
      <p:sp>
        <p:nvSpPr>
          <p:cNvPr id="36932" name="Text Box 77"/>
          <p:cNvSpPr txBox="1">
            <a:spLocks noChangeArrowheads="1"/>
          </p:cNvSpPr>
          <p:nvPr/>
        </p:nvSpPr>
        <p:spPr bwMode="auto">
          <a:xfrm>
            <a:off x="5273675" y="57499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24</a:t>
            </a:r>
          </a:p>
        </p:txBody>
      </p:sp>
      <p:sp>
        <p:nvSpPr>
          <p:cNvPr id="36933" name="Line 78"/>
          <p:cNvSpPr>
            <a:spLocks noChangeShapeType="1"/>
          </p:cNvSpPr>
          <p:nvPr/>
        </p:nvSpPr>
        <p:spPr bwMode="auto">
          <a:xfrm>
            <a:off x="3597275" y="43783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34" name="Line 79"/>
          <p:cNvSpPr>
            <a:spLocks noChangeShapeType="1"/>
          </p:cNvSpPr>
          <p:nvPr/>
        </p:nvSpPr>
        <p:spPr bwMode="auto">
          <a:xfrm flipV="1">
            <a:off x="4130675" y="57499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35" name="Line 80"/>
          <p:cNvSpPr>
            <a:spLocks noChangeShapeType="1"/>
          </p:cNvSpPr>
          <p:nvPr/>
        </p:nvSpPr>
        <p:spPr bwMode="auto">
          <a:xfrm flipV="1">
            <a:off x="4130675" y="48355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36" name="Line 82"/>
          <p:cNvSpPr>
            <a:spLocks noChangeShapeType="1"/>
          </p:cNvSpPr>
          <p:nvPr/>
        </p:nvSpPr>
        <p:spPr bwMode="auto">
          <a:xfrm flipV="1">
            <a:off x="4664075" y="48355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37" name="Line 86"/>
          <p:cNvSpPr>
            <a:spLocks noChangeShapeType="1"/>
          </p:cNvSpPr>
          <p:nvPr/>
        </p:nvSpPr>
        <p:spPr bwMode="auto">
          <a:xfrm flipV="1">
            <a:off x="5273675" y="39211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38" name="Line 88"/>
          <p:cNvSpPr>
            <a:spLocks noChangeShapeType="1"/>
          </p:cNvSpPr>
          <p:nvPr/>
        </p:nvSpPr>
        <p:spPr bwMode="auto">
          <a:xfrm>
            <a:off x="4664075" y="5749925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39" name="Line 89"/>
          <p:cNvSpPr>
            <a:spLocks noChangeShapeType="1"/>
          </p:cNvSpPr>
          <p:nvPr/>
        </p:nvSpPr>
        <p:spPr bwMode="auto">
          <a:xfrm>
            <a:off x="5791200" y="2168525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40" name="Line 90"/>
          <p:cNvSpPr>
            <a:spLocks noChangeShapeType="1"/>
          </p:cNvSpPr>
          <p:nvPr/>
        </p:nvSpPr>
        <p:spPr bwMode="auto">
          <a:xfrm>
            <a:off x="5257800" y="1254125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41" name="Line 91"/>
          <p:cNvSpPr>
            <a:spLocks noChangeShapeType="1"/>
          </p:cNvSpPr>
          <p:nvPr/>
        </p:nvSpPr>
        <p:spPr bwMode="auto">
          <a:xfrm>
            <a:off x="5257800" y="1711325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42" name="Line 92"/>
          <p:cNvSpPr>
            <a:spLocks noChangeShapeType="1"/>
          </p:cNvSpPr>
          <p:nvPr/>
        </p:nvSpPr>
        <p:spPr bwMode="auto">
          <a:xfrm>
            <a:off x="5791200" y="2168525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43" name="Line 93"/>
          <p:cNvSpPr>
            <a:spLocks noChangeShapeType="1"/>
          </p:cNvSpPr>
          <p:nvPr/>
        </p:nvSpPr>
        <p:spPr bwMode="auto">
          <a:xfrm>
            <a:off x="5257800" y="1254125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44" name="Line 94"/>
          <p:cNvSpPr>
            <a:spLocks noChangeShapeType="1"/>
          </p:cNvSpPr>
          <p:nvPr/>
        </p:nvSpPr>
        <p:spPr bwMode="auto">
          <a:xfrm>
            <a:off x="5257800" y="3082925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45" name="Line 95"/>
          <p:cNvSpPr>
            <a:spLocks noChangeShapeType="1"/>
          </p:cNvSpPr>
          <p:nvPr/>
        </p:nvSpPr>
        <p:spPr bwMode="auto">
          <a:xfrm>
            <a:off x="5791200" y="796925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46" name="Line 96"/>
          <p:cNvSpPr>
            <a:spLocks noChangeShapeType="1"/>
          </p:cNvSpPr>
          <p:nvPr/>
        </p:nvSpPr>
        <p:spPr bwMode="auto">
          <a:xfrm>
            <a:off x="8001000" y="796925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47" name="Text Box 97"/>
          <p:cNvSpPr txBox="1">
            <a:spLocks noChangeArrowheads="1"/>
          </p:cNvSpPr>
          <p:nvPr/>
        </p:nvSpPr>
        <p:spPr bwMode="auto">
          <a:xfrm>
            <a:off x="5318125" y="762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36948" name="Text Box 98"/>
          <p:cNvSpPr txBox="1">
            <a:spLocks noChangeArrowheads="1"/>
          </p:cNvSpPr>
          <p:nvPr/>
        </p:nvSpPr>
        <p:spPr bwMode="auto">
          <a:xfrm>
            <a:off x="5775325" y="762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36949" name="Text Box 99"/>
          <p:cNvSpPr txBox="1">
            <a:spLocks noChangeArrowheads="1"/>
          </p:cNvSpPr>
          <p:nvPr/>
        </p:nvSpPr>
        <p:spPr bwMode="auto">
          <a:xfrm>
            <a:off x="6384925" y="762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36950" name="Text Box 100"/>
          <p:cNvSpPr txBox="1">
            <a:spLocks noChangeArrowheads="1"/>
          </p:cNvSpPr>
          <p:nvPr/>
        </p:nvSpPr>
        <p:spPr bwMode="auto">
          <a:xfrm>
            <a:off x="6918325" y="762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36951" name="Text Box 101"/>
          <p:cNvSpPr txBox="1">
            <a:spLocks noChangeArrowheads="1"/>
          </p:cNvSpPr>
          <p:nvPr/>
        </p:nvSpPr>
        <p:spPr bwMode="auto">
          <a:xfrm>
            <a:off x="7451725" y="762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36952" name="Text Box 102"/>
          <p:cNvSpPr txBox="1">
            <a:spLocks noChangeArrowheads="1"/>
          </p:cNvSpPr>
          <p:nvPr/>
        </p:nvSpPr>
        <p:spPr bwMode="auto">
          <a:xfrm>
            <a:off x="5334000" y="12541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36953" name="Text Box 103"/>
          <p:cNvSpPr txBox="1">
            <a:spLocks noChangeArrowheads="1"/>
          </p:cNvSpPr>
          <p:nvPr/>
        </p:nvSpPr>
        <p:spPr bwMode="auto">
          <a:xfrm>
            <a:off x="5791200" y="12541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</a:t>
            </a:r>
          </a:p>
        </p:txBody>
      </p:sp>
      <p:sp>
        <p:nvSpPr>
          <p:cNvPr id="36954" name="Text Box 104"/>
          <p:cNvSpPr txBox="1">
            <a:spLocks noChangeArrowheads="1"/>
          </p:cNvSpPr>
          <p:nvPr/>
        </p:nvSpPr>
        <p:spPr bwMode="auto">
          <a:xfrm>
            <a:off x="6400800" y="12541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36955" name="Text Box 105"/>
          <p:cNvSpPr txBox="1">
            <a:spLocks noChangeArrowheads="1"/>
          </p:cNvSpPr>
          <p:nvPr/>
        </p:nvSpPr>
        <p:spPr bwMode="auto">
          <a:xfrm>
            <a:off x="6934200" y="12541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8</a:t>
            </a:r>
          </a:p>
        </p:txBody>
      </p:sp>
      <p:sp>
        <p:nvSpPr>
          <p:cNvPr id="36956" name="Text Box 106"/>
          <p:cNvSpPr txBox="1">
            <a:spLocks noChangeArrowheads="1"/>
          </p:cNvSpPr>
          <p:nvPr/>
        </p:nvSpPr>
        <p:spPr bwMode="auto">
          <a:xfrm>
            <a:off x="7467600" y="12541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9</a:t>
            </a:r>
          </a:p>
        </p:txBody>
      </p:sp>
      <p:sp>
        <p:nvSpPr>
          <p:cNvPr id="36957" name="Text Box 107"/>
          <p:cNvSpPr txBox="1">
            <a:spLocks noChangeArrowheads="1"/>
          </p:cNvSpPr>
          <p:nvPr/>
        </p:nvSpPr>
        <p:spPr bwMode="auto">
          <a:xfrm>
            <a:off x="5334000" y="17113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10</a:t>
            </a:r>
          </a:p>
        </p:txBody>
      </p:sp>
      <p:sp>
        <p:nvSpPr>
          <p:cNvPr id="36958" name="Text Box 108"/>
          <p:cNvSpPr txBox="1">
            <a:spLocks noChangeArrowheads="1"/>
          </p:cNvSpPr>
          <p:nvPr/>
        </p:nvSpPr>
        <p:spPr bwMode="auto">
          <a:xfrm>
            <a:off x="5791200" y="17113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11</a:t>
            </a:r>
          </a:p>
        </p:txBody>
      </p:sp>
      <p:sp>
        <p:nvSpPr>
          <p:cNvPr id="36959" name="Text Box 109"/>
          <p:cNvSpPr txBox="1">
            <a:spLocks noChangeArrowheads="1"/>
          </p:cNvSpPr>
          <p:nvPr/>
        </p:nvSpPr>
        <p:spPr bwMode="auto">
          <a:xfrm>
            <a:off x="6400800" y="17113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12</a:t>
            </a:r>
          </a:p>
        </p:txBody>
      </p:sp>
      <p:sp>
        <p:nvSpPr>
          <p:cNvPr id="36960" name="Text Box 110"/>
          <p:cNvSpPr txBox="1">
            <a:spLocks noChangeArrowheads="1"/>
          </p:cNvSpPr>
          <p:nvPr/>
        </p:nvSpPr>
        <p:spPr bwMode="auto">
          <a:xfrm>
            <a:off x="6934200" y="17113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13</a:t>
            </a:r>
          </a:p>
        </p:txBody>
      </p:sp>
      <p:sp>
        <p:nvSpPr>
          <p:cNvPr id="36961" name="Text Box 111"/>
          <p:cNvSpPr txBox="1">
            <a:spLocks noChangeArrowheads="1"/>
          </p:cNvSpPr>
          <p:nvPr/>
        </p:nvSpPr>
        <p:spPr bwMode="auto">
          <a:xfrm>
            <a:off x="7467600" y="17113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14</a:t>
            </a:r>
          </a:p>
        </p:txBody>
      </p:sp>
      <p:sp>
        <p:nvSpPr>
          <p:cNvPr id="36962" name="Text Box 112"/>
          <p:cNvSpPr txBox="1">
            <a:spLocks noChangeArrowheads="1"/>
          </p:cNvSpPr>
          <p:nvPr/>
        </p:nvSpPr>
        <p:spPr bwMode="auto">
          <a:xfrm>
            <a:off x="5334000" y="21685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15</a:t>
            </a:r>
          </a:p>
        </p:txBody>
      </p:sp>
      <p:sp>
        <p:nvSpPr>
          <p:cNvPr id="36963" name="Text Box 113"/>
          <p:cNvSpPr txBox="1">
            <a:spLocks noChangeArrowheads="1"/>
          </p:cNvSpPr>
          <p:nvPr/>
        </p:nvSpPr>
        <p:spPr bwMode="auto">
          <a:xfrm>
            <a:off x="5791200" y="21685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16</a:t>
            </a:r>
          </a:p>
        </p:txBody>
      </p:sp>
      <p:sp>
        <p:nvSpPr>
          <p:cNvPr id="36964" name="Text Box 114"/>
          <p:cNvSpPr txBox="1">
            <a:spLocks noChangeArrowheads="1"/>
          </p:cNvSpPr>
          <p:nvPr/>
        </p:nvSpPr>
        <p:spPr bwMode="auto">
          <a:xfrm>
            <a:off x="6400800" y="21685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17</a:t>
            </a:r>
          </a:p>
        </p:txBody>
      </p:sp>
      <p:sp>
        <p:nvSpPr>
          <p:cNvPr id="36965" name="Text Box 115"/>
          <p:cNvSpPr txBox="1">
            <a:spLocks noChangeArrowheads="1"/>
          </p:cNvSpPr>
          <p:nvPr/>
        </p:nvSpPr>
        <p:spPr bwMode="auto">
          <a:xfrm>
            <a:off x="6934200" y="21685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18</a:t>
            </a:r>
          </a:p>
        </p:txBody>
      </p:sp>
      <p:sp>
        <p:nvSpPr>
          <p:cNvPr id="36966" name="Text Box 116"/>
          <p:cNvSpPr txBox="1">
            <a:spLocks noChangeArrowheads="1"/>
          </p:cNvSpPr>
          <p:nvPr/>
        </p:nvSpPr>
        <p:spPr bwMode="auto">
          <a:xfrm>
            <a:off x="7467600" y="21685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19</a:t>
            </a:r>
          </a:p>
        </p:txBody>
      </p:sp>
      <p:sp>
        <p:nvSpPr>
          <p:cNvPr id="36967" name="Text Box 117"/>
          <p:cNvSpPr txBox="1">
            <a:spLocks noChangeArrowheads="1"/>
          </p:cNvSpPr>
          <p:nvPr/>
        </p:nvSpPr>
        <p:spPr bwMode="auto">
          <a:xfrm>
            <a:off x="5334000" y="26257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20</a:t>
            </a:r>
          </a:p>
        </p:txBody>
      </p:sp>
      <p:sp>
        <p:nvSpPr>
          <p:cNvPr id="36968" name="Text Box 118"/>
          <p:cNvSpPr txBox="1">
            <a:spLocks noChangeArrowheads="1"/>
          </p:cNvSpPr>
          <p:nvPr/>
        </p:nvSpPr>
        <p:spPr bwMode="auto">
          <a:xfrm>
            <a:off x="5791200" y="26257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21</a:t>
            </a:r>
          </a:p>
        </p:txBody>
      </p:sp>
      <p:sp>
        <p:nvSpPr>
          <p:cNvPr id="36969" name="Text Box 119"/>
          <p:cNvSpPr txBox="1">
            <a:spLocks noChangeArrowheads="1"/>
          </p:cNvSpPr>
          <p:nvPr/>
        </p:nvSpPr>
        <p:spPr bwMode="auto">
          <a:xfrm>
            <a:off x="6400800" y="26257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22</a:t>
            </a:r>
          </a:p>
        </p:txBody>
      </p:sp>
      <p:sp>
        <p:nvSpPr>
          <p:cNvPr id="36970" name="Text Box 120"/>
          <p:cNvSpPr txBox="1">
            <a:spLocks noChangeArrowheads="1"/>
          </p:cNvSpPr>
          <p:nvPr/>
        </p:nvSpPr>
        <p:spPr bwMode="auto">
          <a:xfrm>
            <a:off x="6934200" y="26257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23</a:t>
            </a:r>
          </a:p>
        </p:txBody>
      </p:sp>
      <p:sp>
        <p:nvSpPr>
          <p:cNvPr id="36971" name="Text Box 121"/>
          <p:cNvSpPr txBox="1">
            <a:spLocks noChangeArrowheads="1"/>
          </p:cNvSpPr>
          <p:nvPr/>
        </p:nvSpPr>
        <p:spPr bwMode="auto">
          <a:xfrm>
            <a:off x="7467600" y="26257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24</a:t>
            </a:r>
          </a:p>
        </p:txBody>
      </p:sp>
      <p:sp>
        <p:nvSpPr>
          <p:cNvPr id="36972" name="Line 122"/>
          <p:cNvSpPr>
            <a:spLocks noChangeShapeType="1"/>
          </p:cNvSpPr>
          <p:nvPr/>
        </p:nvSpPr>
        <p:spPr bwMode="auto">
          <a:xfrm>
            <a:off x="5791200" y="12541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73" name="Line 123"/>
          <p:cNvSpPr>
            <a:spLocks noChangeShapeType="1"/>
          </p:cNvSpPr>
          <p:nvPr/>
        </p:nvSpPr>
        <p:spPr bwMode="auto">
          <a:xfrm flipV="1">
            <a:off x="6324600" y="26257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74" name="Line 124"/>
          <p:cNvSpPr>
            <a:spLocks noChangeShapeType="1"/>
          </p:cNvSpPr>
          <p:nvPr/>
        </p:nvSpPr>
        <p:spPr bwMode="auto">
          <a:xfrm flipV="1">
            <a:off x="6324600" y="17113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75" name="Line 125"/>
          <p:cNvSpPr>
            <a:spLocks noChangeShapeType="1"/>
          </p:cNvSpPr>
          <p:nvPr/>
        </p:nvSpPr>
        <p:spPr bwMode="auto">
          <a:xfrm flipV="1">
            <a:off x="6324600" y="7969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76" name="Line 126"/>
          <p:cNvSpPr>
            <a:spLocks noChangeShapeType="1"/>
          </p:cNvSpPr>
          <p:nvPr/>
        </p:nvSpPr>
        <p:spPr bwMode="auto">
          <a:xfrm flipV="1">
            <a:off x="6858000" y="17113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77" name="Line 127"/>
          <p:cNvSpPr>
            <a:spLocks noChangeShapeType="1"/>
          </p:cNvSpPr>
          <p:nvPr/>
        </p:nvSpPr>
        <p:spPr bwMode="auto">
          <a:xfrm flipV="1">
            <a:off x="6858000" y="26257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78" name="Line 128"/>
          <p:cNvSpPr>
            <a:spLocks noChangeShapeType="1"/>
          </p:cNvSpPr>
          <p:nvPr/>
        </p:nvSpPr>
        <p:spPr bwMode="auto">
          <a:xfrm flipV="1">
            <a:off x="6858000" y="7969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79" name="Line 129"/>
          <p:cNvSpPr>
            <a:spLocks noChangeShapeType="1"/>
          </p:cNvSpPr>
          <p:nvPr/>
        </p:nvSpPr>
        <p:spPr bwMode="auto">
          <a:xfrm>
            <a:off x="7467600" y="2168525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80" name="Line 130"/>
          <p:cNvSpPr>
            <a:spLocks noChangeShapeType="1"/>
          </p:cNvSpPr>
          <p:nvPr/>
        </p:nvSpPr>
        <p:spPr bwMode="auto">
          <a:xfrm flipV="1">
            <a:off x="7467600" y="7969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81" name="Line 131"/>
          <p:cNvSpPr>
            <a:spLocks noChangeShapeType="1"/>
          </p:cNvSpPr>
          <p:nvPr/>
        </p:nvSpPr>
        <p:spPr bwMode="auto">
          <a:xfrm>
            <a:off x="5257800" y="2625725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82" name="Line 132"/>
          <p:cNvSpPr>
            <a:spLocks noChangeShapeType="1"/>
          </p:cNvSpPr>
          <p:nvPr/>
        </p:nvSpPr>
        <p:spPr bwMode="auto">
          <a:xfrm>
            <a:off x="6858000" y="2625725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83" name="Line 133"/>
          <p:cNvSpPr>
            <a:spLocks noChangeShapeType="1"/>
          </p:cNvSpPr>
          <p:nvPr/>
        </p:nvSpPr>
        <p:spPr bwMode="auto">
          <a:xfrm flipH="1">
            <a:off x="4114800" y="4419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84" name="Line 134"/>
          <p:cNvSpPr>
            <a:spLocks noChangeShapeType="1"/>
          </p:cNvSpPr>
          <p:nvPr/>
        </p:nvSpPr>
        <p:spPr bwMode="auto">
          <a:xfrm flipH="1">
            <a:off x="3048000" y="4419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85" name="Line 135"/>
          <p:cNvSpPr>
            <a:spLocks noChangeShapeType="1"/>
          </p:cNvSpPr>
          <p:nvPr/>
        </p:nvSpPr>
        <p:spPr bwMode="auto">
          <a:xfrm>
            <a:off x="4191000" y="4876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86" name="Line 136"/>
          <p:cNvSpPr>
            <a:spLocks noChangeShapeType="1"/>
          </p:cNvSpPr>
          <p:nvPr/>
        </p:nvSpPr>
        <p:spPr bwMode="auto">
          <a:xfrm>
            <a:off x="3581400" y="5334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87" name="Line 137"/>
          <p:cNvSpPr>
            <a:spLocks noChangeShapeType="1"/>
          </p:cNvSpPr>
          <p:nvPr/>
        </p:nvSpPr>
        <p:spPr bwMode="auto">
          <a:xfrm>
            <a:off x="3048000" y="5791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88" name="Line 138"/>
          <p:cNvSpPr>
            <a:spLocks noChangeShapeType="1"/>
          </p:cNvSpPr>
          <p:nvPr/>
        </p:nvSpPr>
        <p:spPr bwMode="auto">
          <a:xfrm flipV="1">
            <a:off x="3581400" y="5334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89" name="Line 139"/>
          <p:cNvSpPr>
            <a:spLocks noChangeShapeType="1"/>
          </p:cNvSpPr>
          <p:nvPr/>
        </p:nvSpPr>
        <p:spPr bwMode="auto">
          <a:xfrm>
            <a:off x="4724400" y="4876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90" name="Line 140"/>
          <p:cNvSpPr>
            <a:spLocks noChangeShapeType="1"/>
          </p:cNvSpPr>
          <p:nvPr/>
        </p:nvSpPr>
        <p:spPr bwMode="auto">
          <a:xfrm flipV="1">
            <a:off x="5257800" y="5334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6744B12-B947-43AE-8DC8-46D9584DB8DA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400"/>
          </a:p>
        </p:txBody>
      </p:sp>
      <p:sp>
        <p:nvSpPr>
          <p:cNvPr id="37891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09600" y="266700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/>
              <a:t>End of Slides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9F1D2A8-A5BA-4594-82BB-35EC50FFDB99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Equivalence Relations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Is the &lt;= operator an equivalence relation?</a:t>
            </a:r>
          </a:p>
          <a:p>
            <a:pPr lvl="1" eaLnBrk="1" hangingPunct="1"/>
            <a:r>
              <a:rPr lang="en-US" altLang="en-US"/>
              <a:t>It is reflexive (a&lt;=a)</a:t>
            </a:r>
          </a:p>
          <a:p>
            <a:pPr lvl="1" eaLnBrk="1" hangingPunct="1"/>
            <a:r>
              <a:rPr lang="en-US" altLang="en-US"/>
              <a:t>It is transitive (a&lt;=b and b&lt;=c  means a&lt;=c)</a:t>
            </a:r>
          </a:p>
          <a:p>
            <a:pPr lvl="1" eaLnBrk="1" hangingPunct="1"/>
            <a:r>
              <a:rPr lang="en-US" altLang="en-US"/>
              <a:t>But it is not symmetric (a&lt;=b  does not mean b&lt;=a).</a:t>
            </a:r>
          </a:p>
          <a:p>
            <a:pPr eaLnBrk="1" hangingPunct="1"/>
            <a:r>
              <a:rPr lang="en-US" altLang="en-US"/>
              <a:t>So &lt;= is not an equivalence relation.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4C597D1-31BC-4883-92A2-EF9C1811A766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Examples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Is electrical connectivity between components an equivalence relation? </a:t>
            </a:r>
          </a:p>
          <a:p>
            <a:pPr lvl="1" eaLnBrk="1" hangingPunct="1"/>
            <a:r>
              <a:rPr lang="en-US" altLang="en-US" sz="2400"/>
              <a:t>It is reflexive since a component is connected to itself.</a:t>
            </a:r>
          </a:p>
          <a:p>
            <a:pPr lvl="1" eaLnBrk="1" hangingPunct="1"/>
            <a:r>
              <a:rPr lang="en-US" altLang="en-US" sz="2400"/>
              <a:t>It is symmetric since if a is connected to b then b is connected to a.</a:t>
            </a:r>
          </a:p>
          <a:p>
            <a:pPr lvl="1" eaLnBrk="1" hangingPunct="1"/>
            <a:r>
              <a:rPr lang="en-US" altLang="en-US" sz="2400"/>
              <a:t>It is transitive since if a connects to b and b connects to c then a has connectivity to c.</a:t>
            </a:r>
          </a:p>
          <a:p>
            <a:pPr eaLnBrk="1" hangingPunct="1"/>
            <a:r>
              <a:rPr lang="en-US" altLang="en-US" sz="2800"/>
              <a:t>So, electrical connectivity is an equivalence relation.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4CA2E8E-343F-4655-9C25-8D04B5BABE1D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Examples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Is travel between cities in a country an equivalence relation?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It is reflexive because you may travel from the city to itself.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It is symmetric because traveling from a to b implies travel is possible from b to a.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It is transitive because traveling from a to b and from b to c implies travel from a to c.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So, travel between cities in a country is an equivalence relation.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7965903-3349-4B0D-B174-6EF470B08B69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Dynamic Equivalence</a:t>
            </a:r>
          </a:p>
        </p:txBody>
      </p:sp>
      <p:sp>
        <p:nvSpPr>
          <p:cNvPr id="819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We use ~ to mean an equivalence relation.</a:t>
            </a:r>
          </a:p>
          <a:p>
            <a:pPr eaLnBrk="1" hangingPunct="1"/>
            <a:r>
              <a:rPr lang="en-US" altLang="en-US"/>
              <a:t>We would like to decide if a~b for any a,b.</a:t>
            </a:r>
          </a:p>
          <a:p>
            <a:pPr eaLnBrk="1" hangingPunct="1"/>
            <a:r>
              <a:rPr lang="en-US" altLang="en-US"/>
              <a:t>This could be done in constant time with a 2D array of Boolean values. </a:t>
            </a:r>
          </a:p>
          <a:p>
            <a:pPr eaLnBrk="1" hangingPunct="1"/>
            <a:r>
              <a:rPr lang="en-US" altLang="en-US"/>
              <a:t>For example, if for any a,b we inspect the array, we would find either true or false, telling us if a~b or not.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21F9936-1E6C-4708-A31F-3A7A0CFD78BA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921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Dynamic Equivalence</a:t>
            </a:r>
          </a:p>
        </p:txBody>
      </p:sp>
      <p:sp>
        <p:nvSpPr>
          <p:cNvPr id="922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/>
              <a:t>A 2D array would contain all of the relation information explicitly.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However, the data may not come to us in this form, it may come implicitly.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For example: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/>
              <a:t>     a1~a2, a3~a4, a5~a1, a4~a2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/>
              <a:t>	implies that all pairs in {a1, a2, a3, a4, a5} are related.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We would like to be able to determine this quickly.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933EDB1-F2D5-4B80-91CD-2788BE371542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Dynamic Equivalence</a:t>
            </a:r>
          </a:p>
        </p:txBody>
      </p:sp>
      <p:sp>
        <p:nvSpPr>
          <p:cNvPr id="1024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equivalence class of an element, </a:t>
            </a:r>
            <a:r>
              <a:rPr lang="en-US" altLang="en-US" i="1"/>
              <a:t>a</a:t>
            </a:r>
            <a:r>
              <a:rPr lang="en-US" altLang="en-US"/>
              <a:t>, is the subset of S that relates to </a:t>
            </a:r>
            <a:r>
              <a:rPr lang="en-US" altLang="en-US" i="1"/>
              <a:t>a</a:t>
            </a:r>
            <a:r>
              <a:rPr lang="en-US" altLang="en-US"/>
              <a:t>.</a:t>
            </a:r>
          </a:p>
          <a:p>
            <a:pPr eaLnBrk="1" hangingPunct="1"/>
            <a:r>
              <a:rPr lang="en-US" altLang="en-US"/>
              <a:t>The equivalence class of </a:t>
            </a:r>
            <a:r>
              <a:rPr lang="en-US" altLang="en-US" i="1"/>
              <a:t>a</a:t>
            </a:r>
            <a:r>
              <a:rPr lang="en-US" altLang="en-US"/>
              <a:t> partitions S into two sets, the set that relates to </a:t>
            </a:r>
            <a:r>
              <a:rPr lang="en-US" altLang="en-US" i="1"/>
              <a:t>a</a:t>
            </a:r>
            <a:r>
              <a:rPr lang="en-US" altLang="en-US"/>
              <a:t> and the set that does not.</a:t>
            </a:r>
          </a:p>
          <a:p>
            <a:pPr eaLnBrk="1" hangingPunct="1"/>
            <a:r>
              <a:rPr lang="en-US" altLang="en-US"/>
              <a:t>So, to know if </a:t>
            </a:r>
            <a:r>
              <a:rPr lang="en-US" altLang="en-US" i="1"/>
              <a:t>a</a:t>
            </a:r>
            <a:r>
              <a:rPr lang="en-US" altLang="en-US"/>
              <a:t>~</a:t>
            </a:r>
            <a:r>
              <a:rPr lang="en-US" altLang="en-US" i="1"/>
              <a:t>b</a:t>
            </a:r>
            <a:r>
              <a:rPr lang="en-US" altLang="en-US"/>
              <a:t>, we need to know if </a:t>
            </a:r>
            <a:r>
              <a:rPr lang="en-US" altLang="en-US" i="1"/>
              <a:t>a</a:t>
            </a:r>
            <a:r>
              <a:rPr lang="en-US" altLang="en-US"/>
              <a:t> and </a:t>
            </a:r>
            <a:r>
              <a:rPr lang="en-US" altLang="en-US" i="1"/>
              <a:t>b</a:t>
            </a:r>
            <a:r>
              <a:rPr lang="en-US" altLang="en-US"/>
              <a:t> belong to the same equivalence class.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9290</TotalTime>
  <Words>2299</Words>
  <Application>Microsoft Office PowerPoint</Application>
  <PresentationFormat>On-screen Show (4:3)</PresentationFormat>
  <Paragraphs>444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Arial</vt:lpstr>
      <vt:lpstr>Times New Roman</vt:lpstr>
      <vt:lpstr>Default Design</vt:lpstr>
      <vt:lpstr>The Disjoint Set ADT</vt:lpstr>
      <vt:lpstr>Disjoint Set ADT</vt:lpstr>
      <vt:lpstr>Equivalence Relations</vt:lpstr>
      <vt:lpstr>Equivalence Relations</vt:lpstr>
      <vt:lpstr>Examples</vt:lpstr>
      <vt:lpstr>Examples</vt:lpstr>
      <vt:lpstr>Dynamic Equivalence</vt:lpstr>
      <vt:lpstr>Dynamic Equivalence</vt:lpstr>
      <vt:lpstr>Dynamic Equivalence</vt:lpstr>
      <vt:lpstr>Dynamic Equivalence</vt:lpstr>
      <vt:lpstr>Dynamic Equivalence</vt:lpstr>
      <vt:lpstr>Dynamic Equivalence</vt:lpstr>
      <vt:lpstr>Dynamic Equivalence</vt:lpstr>
      <vt:lpstr>Basic Data Structure</vt:lpstr>
      <vt:lpstr>Trees</vt:lpstr>
      <vt:lpstr>Trees</vt:lpstr>
      <vt:lpstr>Find(x)</vt:lpstr>
      <vt:lpstr>PowerPoint Presentation</vt:lpstr>
      <vt:lpstr>PowerPoint Presentation</vt:lpstr>
      <vt:lpstr>Smart Union Algorithms</vt:lpstr>
      <vt:lpstr>PowerPoint Presentation</vt:lpstr>
      <vt:lpstr>PowerPoint Presentation</vt:lpstr>
      <vt:lpstr>Smart Union Algorithms</vt:lpstr>
      <vt:lpstr>PowerPoint Presentation</vt:lpstr>
      <vt:lpstr>Smart Union Algorithms</vt:lpstr>
      <vt:lpstr>PowerPoint Presentation</vt:lpstr>
      <vt:lpstr>PowerPoint Presentation</vt:lpstr>
      <vt:lpstr>Path Compression</vt:lpstr>
      <vt:lpstr>PowerPoint Presentation</vt:lpstr>
      <vt:lpstr>PowerPoint Presentation</vt:lpstr>
      <vt:lpstr>Performance</vt:lpstr>
      <vt:lpstr>Performance</vt:lpstr>
      <vt:lpstr>Maze Generation</vt:lpstr>
      <vt:lpstr>Maze Generation</vt:lpstr>
      <vt:lpstr>PowerPoint Presentation</vt:lpstr>
      <vt:lpstr>End of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Disjoint Set ADT</dc:title>
  <dc:creator>Greg Ozbirn</dc:creator>
  <cp:lastModifiedBy>GREGORY OZBIRN</cp:lastModifiedBy>
  <cp:revision>912</cp:revision>
  <dcterms:created xsi:type="dcterms:W3CDTF">2001-10-31T04:11:45Z</dcterms:created>
  <dcterms:modified xsi:type="dcterms:W3CDTF">2020-08-15T23:22:24Z</dcterms:modified>
</cp:coreProperties>
</file>