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257" r:id="rId3"/>
    <p:sldId id="263" r:id="rId4"/>
    <p:sldId id="264" r:id="rId5"/>
    <p:sldId id="258" r:id="rId6"/>
    <p:sldId id="460" r:id="rId7"/>
    <p:sldId id="265" r:id="rId8"/>
    <p:sldId id="266" r:id="rId9"/>
    <p:sldId id="267" r:id="rId10"/>
    <p:sldId id="268" r:id="rId11"/>
    <p:sldId id="269" r:id="rId12"/>
    <p:sldId id="259" r:id="rId13"/>
    <p:sldId id="271" r:id="rId14"/>
    <p:sldId id="274" r:id="rId15"/>
    <p:sldId id="272" r:id="rId16"/>
    <p:sldId id="273" r:id="rId17"/>
    <p:sldId id="270" r:id="rId18"/>
    <p:sldId id="260" r:id="rId19"/>
    <p:sldId id="275" r:id="rId20"/>
    <p:sldId id="276" r:id="rId21"/>
    <p:sldId id="261" r:id="rId22"/>
    <p:sldId id="277" r:id="rId23"/>
    <p:sldId id="278" r:id="rId24"/>
    <p:sldId id="279" r:id="rId25"/>
    <p:sldId id="280" r:id="rId26"/>
    <p:sldId id="281" r:id="rId27"/>
    <p:sldId id="282" r:id="rId28"/>
    <p:sldId id="345" r:id="rId29"/>
    <p:sldId id="283" r:id="rId30"/>
    <p:sldId id="284" r:id="rId31"/>
    <p:sldId id="286" r:id="rId32"/>
    <p:sldId id="356" r:id="rId33"/>
    <p:sldId id="357" r:id="rId34"/>
    <p:sldId id="459" r:id="rId35"/>
    <p:sldId id="361" r:id="rId36"/>
    <p:sldId id="362" r:id="rId37"/>
    <p:sldId id="363" r:id="rId38"/>
    <p:sldId id="364" r:id="rId39"/>
    <p:sldId id="365" r:id="rId40"/>
    <p:sldId id="366" r:id="rId41"/>
    <p:sldId id="367" r:id="rId42"/>
    <p:sldId id="426" r:id="rId43"/>
    <p:sldId id="427" r:id="rId44"/>
    <p:sldId id="428" r:id="rId45"/>
    <p:sldId id="447" r:id="rId46"/>
    <p:sldId id="368" r:id="rId47"/>
    <p:sldId id="369" r:id="rId48"/>
    <p:sldId id="370" r:id="rId49"/>
    <p:sldId id="371" r:id="rId50"/>
    <p:sldId id="372" r:id="rId51"/>
    <p:sldId id="373" r:id="rId52"/>
    <p:sldId id="450" r:id="rId53"/>
    <p:sldId id="429" r:id="rId54"/>
    <p:sldId id="458" r:id="rId55"/>
    <p:sldId id="374" r:id="rId56"/>
    <p:sldId id="375" r:id="rId57"/>
    <p:sldId id="376" r:id="rId58"/>
    <p:sldId id="377" r:id="rId59"/>
    <p:sldId id="378" r:id="rId60"/>
    <p:sldId id="379" r:id="rId61"/>
    <p:sldId id="380" r:id="rId62"/>
    <p:sldId id="381" r:id="rId63"/>
    <p:sldId id="382" r:id="rId64"/>
    <p:sldId id="383" r:id="rId65"/>
    <p:sldId id="384" r:id="rId66"/>
    <p:sldId id="451" r:id="rId67"/>
    <p:sldId id="448" r:id="rId68"/>
    <p:sldId id="449" r:id="rId69"/>
    <p:sldId id="452" r:id="rId70"/>
    <p:sldId id="453" r:id="rId71"/>
    <p:sldId id="454" r:id="rId72"/>
    <p:sldId id="385" r:id="rId73"/>
    <p:sldId id="461" r:id="rId74"/>
    <p:sldId id="386" r:id="rId75"/>
    <p:sldId id="387" r:id="rId76"/>
    <p:sldId id="388" r:id="rId77"/>
    <p:sldId id="389" r:id="rId78"/>
    <p:sldId id="390" r:id="rId79"/>
    <p:sldId id="391" r:id="rId80"/>
    <p:sldId id="392" r:id="rId81"/>
    <p:sldId id="393" r:id="rId82"/>
    <p:sldId id="462" r:id="rId83"/>
    <p:sldId id="394" r:id="rId84"/>
    <p:sldId id="395" r:id="rId85"/>
    <p:sldId id="396" r:id="rId86"/>
    <p:sldId id="397" r:id="rId87"/>
    <p:sldId id="398" r:id="rId88"/>
    <p:sldId id="399" r:id="rId89"/>
    <p:sldId id="400" r:id="rId90"/>
    <p:sldId id="401" r:id="rId91"/>
    <p:sldId id="402" r:id="rId92"/>
    <p:sldId id="403" r:id="rId93"/>
    <p:sldId id="404" r:id="rId94"/>
    <p:sldId id="405" r:id="rId95"/>
    <p:sldId id="406" r:id="rId96"/>
    <p:sldId id="407" r:id="rId97"/>
    <p:sldId id="408" r:id="rId98"/>
    <p:sldId id="455" r:id="rId99"/>
    <p:sldId id="409" r:id="rId100"/>
    <p:sldId id="410" r:id="rId101"/>
    <p:sldId id="411" r:id="rId102"/>
    <p:sldId id="412" r:id="rId103"/>
    <p:sldId id="456" r:id="rId104"/>
    <p:sldId id="413" r:id="rId105"/>
    <p:sldId id="414" r:id="rId106"/>
    <p:sldId id="430" r:id="rId107"/>
    <p:sldId id="431" r:id="rId108"/>
    <p:sldId id="434" r:id="rId109"/>
    <p:sldId id="432" r:id="rId110"/>
    <p:sldId id="433" r:id="rId111"/>
    <p:sldId id="457" r:id="rId112"/>
    <p:sldId id="415" r:id="rId113"/>
    <p:sldId id="436" r:id="rId114"/>
    <p:sldId id="437" r:id="rId115"/>
    <p:sldId id="438" r:id="rId116"/>
    <p:sldId id="439" r:id="rId117"/>
    <p:sldId id="441" r:id="rId118"/>
    <p:sldId id="440" r:id="rId119"/>
    <p:sldId id="435" r:id="rId120"/>
    <p:sldId id="416" r:id="rId121"/>
    <p:sldId id="417" r:id="rId122"/>
    <p:sldId id="418" r:id="rId123"/>
    <p:sldId id="419" r:id="rId124"/>
    <p:sldId id="420" r:id="rId125"/>
    <p:sldId id="421" r:id="rId126"/>
    <p:sldId id="422" r:id="rId127"/>
    <p:sldId id="423" r:id="rId128"/>
    <p:sldId id="424" r:id="rId129"/>
    <p:sldId id="442" r:id="rId130"/>
    <p:sldId id="443" r:id="rId131"/>
    <p:sldId id="444" r:id="rId132"/>
    <p:sldId id="445" r:id="rId133"/>
    <p:sldId id="446" r:id="rId134"/>
    <p:sldId id="425" r:id="rId1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90615" autoAdjust="0"/>
  </p:normalViewPr>
  <p:slideViewPr>
    <p:cSldViewPr>
      <p:cViewPr varScale="1">
        <p:scale>
          <a:sx n="85" d="100"/>
          <a:sy n="85" d="100"/>
        </p:scale>
        <p:origin x="5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C2C9C9-165D-4BD4-8E69-2E2A59222C1A}" type="slidenum">
              <a:rPr lang="en-US"/>
              <a:pPr>
                <a:defRPr/>
              </a:pPr>
              <a:t>‹#›</a:t>
            </a:fld>
            <a:endParaRPr lang="en-US"/>
          </a:p>
        </p:txBody>
      </p:sp>
    </p:spTree>
    <p:extLst>
      <p:ext uri="{BB962C8B-B14F-4D97-AF65-F5344CB8AC3E}">
        <p14:creationId xmlns:p14="http://schemas.microsoft.com/office/powerpoint/2010/main" val="2316552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C01E47-BAA2-4C3F-BAEA-F4C17F5B5230}" type="slidenum">
              <a:rPr lang="en-US"/>
              <a:pPr>
                <a:defRPr/>
              </a:pPr>
              <a:t>‹#›</a:t>
            </a:fld>
            <a:endParaRPr lang="en-US"/>
          </a:p>
        </p:txBody>
      </p:sp>
    </p:spTree>
    <p:extLst>
      <p:ext uri="{BB962C8B-B14F-4D97-AF65-F5344CB8AC3E}">
        <p14:creationId xmlns:p14="http://schemas.microsoft.com/office/powerpoint/2010/main" val="386792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9CA3DD-E113-4C8A-9E3D-AB33FB78F567}" type="slidenum">
              <a:rPr lang="en-US"/>
              <a:pPr>
                <a:defRPr/>
              </a:pPr>
              <a:t>‹#›</a:t>
            </a:fld>
            <a:endParaRPr lang="en-US"/>
          </a:p>
        </p:txBody>
      </p:sp>
    </p:spTree>
    <p:extLst>
      <p:ext uri="{BB962C8B-B14F-4D97-AF65-F5344CB8AC3E}">
        <p14:creationId xmlns:p14="http://schemas.microsoft.com/office/powerpoint/2010/main" val="214687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C404B6-E03B-4338-BE2E-9D38A83E9523}" type="slidenum">
              <a:rPr lang="en-US"/>
              <a:pPr>
                <a:defRPr/>
              </a:pPr>
              <a:t>‹#›</a:t>
            </a:fld>
            <a:endParaRPr lang="en-US"/>
          </a:p>
        </p:txBody>
      </p:sp>
    </p:spTree>
    <p:extLst>
      <p:ext uri="{BB962C8B-B14F-4D97-AF65-F5344CB8AC3E}">
        <p14:creationId xmlns:p14="http://schemas.microsoft.com/office/powerpoint/2010/main" val="4179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5E10FB-A9A7-4C65-B78A-138CF0FA69D0}" type="slidenum">
              <a:rPr lang="en-US"/>
              <a:pPr>
                <a:defRPr/>
              </a:pPr>
              <a:t>‹#›</a:t>
            </a:fld>
            <a:endParaRPr lang="en-US"/>
          </a:p>
        </p:txBody>
      </p:sp>
    </p:spTree>
    <p:extLst>
      <p:ext uri="{BB962C8B-B14F-4D97-AF65-F5344CB8AC3E}">
        <p14:creationId xmlns:p14="http://schemas.microsoft.com/office/powerpoint/2010/main" val="424134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1290C8-114D-4C7C-8C89-9151943EBA05}" type="slidenum">
              <a:rPr lang="en-US"/>
              <a:pPr>
                <a:defRPr/>
              </a:pPr>
              <a:t>‹#›</a:t>
            </a:fld>
            <a:endParaRPr lang="en-US"/>
          </a:p>
        </p:txBody>
      </p:sp>
    </p:spTree>
    <p:extLst>
      <p:ext uri="{BB962C8B-B14F-4D97-AF65-F5344CB8AC3E}">
        <p14:creationId xmlns:p14="http://schemas.microsoft.com/office/powerpoint/2010/main" val="18749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FEA216-6ED8-42F2-AED5-9653DF6D7E97}" type="slidenum">
              <a:rPr lang="en-US"/>
              <a:pPr>
                <a:defRPr/>
              </a:pPr>
              <a:t>‹#›</a:t>
            </a:fld>
            <a:endParaRPr lang="en-US"/>
          </a:p>
        </p:txBody>
      </p:sp>
    </p:spTree>
    <p:extLst>
      <p:ext uri="{BB962C8B-B14F-4D97-AF65-F5344CB8AC3E}">
        <p14:creationId xmlns:p14="http://schemas.microsoft.com/office/powerpoint/2010/main" val="40672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8D6B6C-9E58-465D-8FA9-B4D4564C5466}" type="slidenum">
              <a:rPr lang="en-US"/>
              <a:pPr>
                <a:defRPr/>
              </a:pPr>
              <a:t>‹#›</a:t>
            </a:fld>
            <a:endParaRPr lang="en-US"/>
          </a:p>
        </p:txBody>
      </p:sp>
    </p:spTree>
    <p:extLst>
      <p:ext uri="{BB962C8B-B14F-4D97-AF65-F5344CB8AC3E}">
        <p14:creationId xmlns:p14="http://schemas.microsoft.com/office/powerpoint/2010/main" val="375460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CA18F-1513-46F8-B33F-108AB33309C2}" type="slidenum">
              <a:rPr lang="en-US"/>
              <a:pPr>
                <a:defRPr/>
              </a:pPr>
              <a:t>‹#›</a:t>
            </a:fld>
            <a:endParaRPr lang="en-US"/>
          </a:p>
        </p:txBody>
      </p:sp>
    </p:spTree>
    <p:extLst>
      <p:ext uri="{BB962C8B-B14F-4D97-AF65-F5344CB8AC3E}">
        <p14:creationId xmlns:p14="http://schemas.microsoft.com/office/powerpoint/2010/main" val="971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79A563D-453D-40E4-992E-A80DC66364DB}" type="slidenum">
              <a:rPr lang="en-US"/>
              <a:pPr>
                <a:defRPr/>
              </a:pPr>
              <a:t>‹#›</a:t>
            </a:fld>
            <a:endParaRPr lang="en-US"/>
          </a:p>
        </p:txBody>
      </p:sp>
    </p:spTree>
    <p:extLst>
      <p:ext uri="{BB962C8B-B14F-4D97-AF65-F5344CB8AC3E}">
        <p14:creationId xmlns:p14="http://schemas.microsoft.com/office/powerpoint/2010/main" val="32423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9B8198-E463-45F4-B25F-F4EB52F35817}" type="slidenum">
              <a:rPr lang="en-US"/>
              <a:pPr>
                <a:defRPr/>
              </a:pPr>
              <a:t>‹#›</a:t>
            </a:fld>
            <a:endParaRPr lang="en-US"/>
          </a:p>
        </p:txBody>
      </p:sp>
    </p:spTree>
    <p:extLst>
      <p:ext uri="{BB962C8B-B14F-4D97-AF65-F5344CB8AC3E}">
        <p14:creationId xmlns:p14="http://schemas.microsoft.com/office/powerpoint/2010/main" val="28072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92791D-6ECB-4DF7-9666-19DBCE70C780}" type="slidenum">
              <a:rPr lang="en-US"/>
              <a:pPr>
                <a:defRPr/>
              </a:pPr>
              <a:t>‹#›</a:t>
            </a:fld>
            <a:endParaRPr lang="en-US"/>
          </a:p>
        </p:txBody>
      </p:sp>
    </p:spTree>
    <p:extLst>
      <p:ext uri="{BB962C8B-B14F-4D97-AF65-F5344CB8AC3E}">
        <p14:creationId xmlns:p14="http://schemas.microsoft.com/office/powerpoint/2010/main" val="20624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D39EDEA-02C8-446F-AB50-46F956AE3F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22B69B0-86DD-4E19-8384-B430E3B03EE1}" type="slidenum">
              <a:rPr lang="en-US" altLang="en-US" sz="1400" smtClean="0"/>
              <a:pPr eaLnBrk="1" hangingPunct="1">
                <a:spcBef>
                  <a:spcPct val="0"/>
                </a:spcBef>
                <a:buFontTx/>
                <a:buNone/>
              </a:pPr>
              <a:t>1</a:t>
            </a:fld>
            <a:endParaRPr lang="en-US" altLang="en-US" sz="1400"/>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a:t>Graph Algorithms</a:t>
            </a:r>
          </a:p>
        </p:txBody>
      </p:sp>
      <p:sp>
        <p:nvSpPr>
          <p:cNvPr id="2052" name="Rectangle 3"/>
          <p:cNvSpPr>
            <a:spLocks noGrp="1" noChangeArrowheads="1"/>
          </p:cNvSpPr>
          <p:nvPr>
            <p:ph type="subTitle" idx="1"/>
          </p:nvPr>
        </p:nvSpPr>
        <p:spPr/>
        <p:txBody>
          <a:bodyPr/>
          <a:lstStyle/>
          <a:p>
            <a:pPr eaLnBrk="1" hangingPunct="1"/>
            <a:r>
              <a:rPr lang="en-US" altLang="en-US"/>
              <a:t>Chapter 9</a:t>
            </a:r>
          </a:p>
        </p:txBody>
      </p:sp>
      <p:sp>
        <p:nvSpPr>
          <p:cNvPr id="2053"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latin typeface="Arial" charset="0"/>
              </a:rPr>
              <a:t>Fall 2020</a:t>
            </a:r>
            <a:endParaRPr lang="en-US" altLang="en-US" sz="1400" dirty="0">
              <a:latin typeface="Arial" charset="0"/>
            </a:endParaRPr>
          </a:p>
        </p:txBody>
      </p:sp>
      <p:sp>
        <p:nvSpPr>
          <p:cNvPr id="2054" name="Rectangle 5"/>
          <p:cNvSpPr>
            <a:spLocks noChangeArrowheads="1"/>
          </p:cNvSpPr>
          <p:nvPr/>
        </p:nvSpPr>
        <p:spPr bwMode="auto">
          <a:xfrm>
            <a:off x="2209800" y="6248400"/>
            <a:ext cx="469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1400">
                <a:latin typeface="Arial" charset="0"/>
              </a:rPr>
              <a:t>© 2020 by Greg Ozbirn, UT-Dallas, for use with </a:t>
            </a:r>
          </a:p>
          <a:p>
            <a:pPr algn="ctr" eaLnBrk="1" hangingPunct="1">
              <a:spcBef>
                <a:spcPct val="0"/>
              </a:spcBef>
              <a:buFontTx/>
              <a:buNone/>
            </a:pPr>
            <a:r>
              <a:rPr lang="en-US" altLang="en-US" sz="1400">
                <a:latin typeface="Arial" charset="0"/>
              </a:rPr>
              <a:t>Data Structures book by Mark Allen Weiss</a:t>
            </a:r>
            <a:endParaRPr lang="en-US" altLang="en-US" sz="1400"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981DCCB-BC9F-4DF6-B2D9-DC187F738463}" type="slidenum">
              <a:rPr lang="en-US" altLang="en-US" sz="1400" smtClean="0"/>
              <a:pPr eaLnBrk="1" hangingPunct="1">
                <a:spcBef>
                  <a:spcPct val="0"/>
                </a:spcBef>
                <a:buFontTx/>
                <a:buNone/>
              </a:pPr>
              <a:t>10</a:t>
            </a:fld>
            <a:endParaRPr lang="en-US" altLang="en-US" sz="1400"/>
          </a:p>
        </p:txBody>
      </p:sp>
      <p:sp>
        <p:nvSpPr>
          <p:cNvPr id="11267"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8"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9"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0"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1"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2"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3"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1"/>
          <p:cNvSpPr>
            <a:spLocks noChangeShapeType="1"/>
          </p:cNvSpPr>
          <p:nvPr/>
        </p:nvSpPr>
        <p:spPr bwMode="auto">
          <a:xfrm>
            <a:off x="4114800" y="3733800"/>
            <a:ext cx="1447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Text Box 13"/>
          <p:cNvSpPr txBox="1">
            <a:spLocks noChangeArrowheads="1"/>
          </p:cNvSpPr>
          <p:nvPr/>
        </p:nvSpPr>
        <p:spPr bwMode="auto">
          <a:xfrm>
            <a:off x="669925" y="323850"/>
            <a:ext cx="4881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an undirected graph</a:t>
            </a:r>
          </a:p>
        </p:txBody>
      </p:sp>
      <p:sp>
        <p:nvSpPr>
          <p:cNvPr id="11279" name="Line 14"/>
          <p:cNvSpPr>
            <a:spLocks noChangeShapeType="1"/>
          </p:cNvSpPr>
          <p:nvPr/>
        </p:nvSpPr>
        <p:spPr bwMode="auto">
          <a:xfrm>
            <a:off x="3505200" y="2438400"/>
            <a:ext cx="1524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AB3A9FE-0CF5-4F6F-BC3F-14A0C4F50FD1}" type="slidenum">
              <a:rPr lang="en-US" altLang="en-US" sz="1400" smtClean="0"/>
              <a:pPr eaLnBrk="1" hangingPunct="1">
                <a:spcBef>
                  <a:spcPct val="0"/>
                </a:spcBef>
                <a:buFontTx/>
                <a:buNone/>
              </a:pPr>
              <a:t>100</a:t>
            </a:fld>
            <a:endParaRPr lang="en-US" altLang="en-US" sz="1400"/>
          </a:p>
        </p:txBody>
      </p:sp>
      <p:sp>
        <p:nvSpPr>
          <p:cNvPr id="103427"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28"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29"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30"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31"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32"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33"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8"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0"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3441"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2"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443"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44"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45"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6"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3447"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48"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9"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0"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2"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3"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54"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3455"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3456"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57"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103458"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59"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0"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61"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62"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63"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64"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5"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66"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67"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68"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9"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0"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71"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72"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73"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4" name="Text Box 49"/>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75" name="Oval 50"/>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76" name="Oval 51"/>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77" name="Oval 52"/>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78" name="Oval 53"/>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9" name="Oval 54"/>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80" name="Oval 55"/>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81" name="Oval 56"/>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82" name="Line 57"/>
          <p:cNvSpPr>
            <a:spLocks noChangeShapeType="1"/>
          </p:cNvSpPr>
          <p:nvPr/>
        </p:nvSpPr>
        <p:spPr bwMode="auto">
          <a:xfrm>
            <a:off x="58674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3" name="Line 58"/>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4" name="Line 59"/>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5" name="Text Box 60"/>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6" name="Text Box 61"/>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87" name="Oval 62"/>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88" name="Text Box 63"/>
          <p:cNvSpPr txBox="1">
            <a:spLocks noChangeArrowheads="1"/>
          </p:cNvSpPr>
          <p:nvPr/>
        </p:nvSpPr>
        <p:spPr bwMode="auto">
          <a:xfrm>
            <a:off x="6172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9" name="Oval 64"/>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90" name="Oval 65"/>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91" name="Oval 66"/>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92" name="Oval 67"/>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93" name="Oval 68"/>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94" name="Oval 69"/>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95" name="Line 70"/>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6" name="Line 71"/>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7" name="Line 72"/>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8" name="Text Box 73"/>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99" name="Text Box 74"/>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0" name="Oval 75"/>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01" name="Text Box 76"/>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2" name="Oval 77"/>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03" name="Oval 78"/>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04" name="Oval 79"/>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05" name="Oval 80"/>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06" name="Oval 81"/>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07" name="Oval 82"/>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08" name="Line 83"/>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09" name="Line 84"/>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0" name="Line 85"/>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Text Box 86"/>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2" name="Text Box 87"/>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3" name="Text Box 88"/>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4" name="Oval 89"/>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15" name="Line 90"/>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6" name="Line 91"/>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7" name="Text Box 92"/>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18" name="Text Box 93"/>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9" name="Oval 94"/>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20" name="Oval 95"/>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21" name="Oval 96"/>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22" name="Oval 97"/>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23" name="Oval 98"/>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24" name="Oval 99"/>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25" name="Line 100"/>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101"/>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102"/>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103"/>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9" name="Text Box 104"/>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0" name="Text Box 105"/>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531" name="Text Box 106"/>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2" name="Text Box 107"/>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3" name="Oval 108"/>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34" name="Line 109"/>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5" name="Line 110"/>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6" name="Text Box 111"/>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37" name="Text Box 112"/>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8" name="Oval 113"/>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39" name="Oval 114"/>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40" name="Oval 115"/>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41" name="Oval 116"/>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42" name="Oval 117"/>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43" name="Oval 118"/>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44" name="Oval 119"/>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45" name="Text Box 120"/>
          <p:cNvSpPr txBox="1">
            <a:spLocks noChangeArrowheads="1"/>
          </p:cNvSpPr>
          <p:nvPr/>
        </p:nvSpPr>
        <p:spPr bwMode="auto">
          <a:xfrm>
            <a:off x="24384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46" name="Line 121"/>
          <p:cNvSpPr>
            <a:spLocks noChangeShapeType="1"/>
          </p:cNvSpPr>
          <p:nvPr/>
        </p:nvSpPr>
        <p:spPr bwMode="auto">
          <a:xfrm>
            <a:off x="21336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7" name="Line 122"/>
          <p:cNvSpPr>
            <a:spLocks noChangeShapeType="1"/>
          </p:cNvSpPr>
          <p:nvPr/>
        </p:nvSpPr>
        <p:spPr bwMode="auto">
          <a:xfrm>
            <a:off x="5867400" y="3124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8" name="Text Box 123"/>
          <p:cNvSpPr txBox="1">
            <a:spLocks noChangeArrowheads="1"/>
          </p:cNvSpPr>
          <p:nvPr/>
        </p:nvSpPr>
        <p:spPr bwMode="auto">
          <a:xfrm>
            <a:off x="6172200" y="3092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1E3B2D4-8F72-4A1C-8EA7-5424585206C5}" type="slidenum">
              <a:rPr lang="en-US" altLang="en-US" sz="1400" smtClean="0"/>
              <a:pPr eaLnBrk="1" hangingPunct="1">
                <a:spcBef>
                  <a:spcPct val="0"/>
                </a:spcBef>
                <a:buFontTx/>
                <a:buNone/>
              </a:pPr>
              <a:t>101</a:t>
            </a:fld>
            <a:endParaRPr lang="en-US" altLang="en-US" sz="1400"/>
          </a:p>
        </p:txBody>
      </p:sp>
      <p:sp>
        <p:nvSpPr>
          <p:cNvPr id="104451" name="Text Box 2"/>
          <p:cNvSpPr txBox="1">
            <a:spLocks noChangeArrowheads="1"/>
          </p:cNvSpPr>
          <p:nvPr/>
        </p:nvSpPr>
        <p:spPr bwMode="auto">
          <a:xfrm>
            <a:off x="685800" y="1752600"/>
            <a:ext cx="4229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 	      Weight	   Action</a:t>
            </a:r>
          </a:p>
          <a:p>
            <a:pPr eaLnBrk="1" hangingPunct="1">
              <a:spcBef>
                <a:spcPct val="0"/>
              </a:spcBef>
              <a:buFontTx/>
              <a:buNone/>
            </a:pPr>
            <a:r>
              <a:rPr lang="en-US" altLang="en-US" sz="2400"/>
              <a:t>---------------------------------------</a:t>
            </a:r>
          </a:p>
          <a:p>
            <a:pPr eaLnBrk="1" hangingPunct="1">
              <a:spcBef>
                <a:spcPct val="0"/>
              </a:spcBef>
              <a:buFontTx/>
              <a:buNone/>
            </a:pPr>
            <a:r>
              <a:rPr lang="en-US" altLang="en-US" sz="2400"/>
              <a:t>(v1,v4)		1	  Accepted</a:t>
            </a:r>
          </a:p>
          <a:p>
            <a:pPr eaLnBrk="1" hangingPunct="1">
              <a:spcBef>
                <a:spcPct val="0"/>
              </a:spcBef>
              <a:buFontTx/>
              <a:buNone/>
            </a:pPr>
            <a:r>
              <a:rPr lang="en-US" altLang="en-US" sz="2400"/>
              <a:t>(v6,v7)		1	  Accepted</a:t>
            </a:r>
          </a:p>
          <a:p>
            <a:pPr eaLnBrk="1" hangingPunct="1">
              <a:spcBef>
                <a:spcPct val="0"/>
              </a:spcBef>
              <a:buFontTx/>
              <a:buNone/>
            </a:pPr>
            <a:r>
              <a:rPr lang="en-US" altLang="en-US" sz="2400"/>
              <a:t>(v1,v2)		2	  Accepted</a:t>
            </a:r>
          </a:p>
          <a:p>
            <a:pPr eaLnBrk="1" hangingPunct="1">
              <a:spcBef>
                <a:spcPct val="0"/>
              </a:spcBef>
              <a:buFontTx/>
              <a:buNone/>
            </a:pPr>
            <a:r>
              <a:rPr lang="en-US" altLang="en-US" sz="2400"/>
              <a:t>(v3,v4)		2	  Accepted</a:t>
            </a:r>
          </a:p>
          <a:p>
            <a:pPr eaLnBrk="1" hangingPunct="1">
              <a:spcBef>
                <a:spcPct val="0"/>
              </a:spcBef>
              <a:buFontTx/>
              <a:buNone/>
            </a:pPr>
            <a:r>
              <a:rPr lang="en-US" altLang="en-US" sz="2400"/>
              <a:t>(v2,v4)		3	  Rejected</a:t>
            </a:r>
          </a:p>
          <a:p>
            <a:pPr eaLnBrk="1" hangingPunct="1">
              <a:spcBef>
                <a:spcPct val="0"/>
              </a:spcBef>
              <a:buFontTx/>
              <a:buNone/>
            </a:pPr>
            <a:r>
              <a:rPr lang="en-US" altLang="en-US" sz="2400"/>
              <a:t>(v1,v3)		4	  Rejected</a:t>
            </a:r>
          </a:p>
          <a:p>
            <a:pPr eaLnBrk="1" hangingPunct="1">
              <a:spcBef>
                <a:spcPct val="0"/>
              </a:spcBef>
              <a:buFontTx/>
              <a:buNone/>
            </a:pPr>
            <a:r>
              <a:rPr lang="en-US" altLang="en-US" sz="2400"/>
              <a:t>(v4,v7)		4	  Accepted</a:t>
            </a:r>
          </a:p>
          <a:p>
            <a:pPr eaLnBrk="1" hangingPunct="1">
              <a:spcBef>
                <a:spcPct val="0"/>
              </a:spcBef>
              <a:buFontTx/>
              <a:buNone/>
            </a:pPr>
            <a:r>
              <a:rPr lang="en-US" altLang="en-US" sz="2400"/>
              <a:t>(v3,v6)		5	  Rejected</a:t>
            </a:r>
          </a:p>
          <a:p>
            <a:pPr eaLnBrk="1" hangingPunct="1">
              <a:spcBef>
                <a:spcPct val="0"/>
              </a:spcBef>
              <a:buFontTx/>
              <a:buNone/>
            </a:pPr>
            <a:r>
              <a:rPr lang="en-US" altLang="en-US" sz="2400"/>
              <a:t>(v5,v7)		6	  Accepted</a:t>
            </a:r>
          </a:p>
        </p:txBody>
      </p:sp>
      <p:sp>
        <p:nvSpPr>
          <p:cNvPr id="104452" name="Rectangle 3"/>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Kruskal’s Algorithm</a:t>
            </a:r>
          </a:p>
        </p:txBody>
      </p:sp>
      <p:sp>
        <p:nvSpPr>
          <p:cNvPr id="104453" name="Oval 4"/>
          <p:cNvSpPr>
            <a:spLocks noChangeArrowheads="1"/>
          </p:cNvSpPr>
          <p:nvPr/>
        </p:nvSpPr>
        <p:spPr bwMode="auto">
          <a:xfrm>
            <a:off x="5638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4454" name="Oval 5"/>
          <p:cNvSpPr>
            <a:spLocks noChangeArrowheads="1"/>
          </p:cNvSpPr>
          <p:nvPr/>
        </p:nvSpPr>
        <p:spPr bwMode="auto">
          <a:xfrm>
            <a:off x="63246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4455" name="Oval 6"/>
          <p:cNvSpPr>
            <a:spLocks noChangeArrowheads="1"/>
          </p:cNvSpPr>
          <p:nvPr/>
        </p:nvSpPr>
        <p:spPr bwMode="auto">
          <a:xfrm>
            <a:off x="76200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4456" name="Oval 7"/>
          <p:cNvSpPr>
            <a:spLocks noChangeArrowheads="1"/>
          </p:cNvSpPr>
          <p:nvPr/>
        </p:nvSpPr>
        <p:spPr bwMode="auto">
          <a:xfrm>
            <a:off x="8305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4457" name="Oval 8"/>
          <p:cNvSpPr>
            <a:spLocks noChangeArrowheads="1"/>
          </p:cNvSpPr>
          <p:nvPr/>
        </p:nvSpPr>
        <p:spPr bwMode="auto">
          <a:xfrm>
            <a:off x="63246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4458" name="Oval 9"/>
          <p:cNvSpPr>
            <a:spLocks noChangeArrowheads="1"/>
          </p:cNvSpPr>
          <p:nvPr/>
        </p:nvSpPr>
        <p:spPr bwMode="auto">
          <a:xfrm>
            <a:off x="76200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4459" name="Line 10"/>
          <p:cNvSpPr>
            <a:spLocks noChangeShapeType="1"/>
          </p:cNvSpPr>
          <p:nvPr/>
        </p:nvSpPr>
        <p:spPr bwMode="auto">
          <a:xfrm>
            <a:off x="5943600" y="3244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0" name="Line 11"/>
          <p:cNvSpPr>
            <a:spLocks noChangeShapeType="1"/>
          </p:cNvSpPr>
          <p:nvPr/>
        </p:nvSpPr>
        <p:spPr bwMode="auto">
          <a:xfrm>
            <a:off x="6629400" y="28638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1" name="Line 12"/>
          <p:cNvSpPr>
            <a:spLocks noChangeShapeType="1"/>
          </p:cNvSpPr>
          <p:nvPr/>
        </p:nvSpPr>
        <p:spPr bwMode="auto">
          <a:xfrm flipH="1">
            <a:off x="6629400" y="3321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2" name="Line 13"/>
          <p:cNvSpPr>
            <a:spLocks noChangeShapeType="1"/>
          </p:cNvSpPr>
          <p:nvPr/>
        </p:nvSpPr>
        <p:spPr bwMode="auto">
          <a:xfrm flipH="1">
            <a:off x="7848600" y="324485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3" name="Line 14"/>
          <p:cNvSpPr>
            <a:spLocks noChangeShapeType="1"/>
          </p:cNvSpPr>
          <p:nvPr/>
        </p:nvSpPr>
        <p:spPr bwMode="auto">
          <a:xfrm>
            <a:off x="7924800" y="27876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4" name="Line 15"/>
          <p:cNvSpPr>
            <a:spLocks noChangeShapeType="1"/>
          </p:cNvSpPr>
          <p:nvPr/>
        </p:nvSpPr>
        <p:spPr bwMode="auto">
          <a:xfrm flipH="1">
            <a:off x="7239000" y="324485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5" name="Line 16"/>
          <p:cNvSpPr>
            <a:spLocks noChangeShapeType="1"/>
          </p:cNvSpPr>
          <p:nvPr/>
        </p:nvSpPr>
        <p:spPr bwMode="auto">
          <a:xfrm>
            <a:off x="6629400" y="27114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6" name="Text Box 17"/>
          <p:cNvSpPr txBox="1">
            <a:spLocks noChangeArrowheads="1"/>
          </p:cNvSpPr>
          <p:nvPr/>
        </p:nvSpPr>
        <p:spPr bwMode="auto">
          <a:xfrm>
            <a:off x="72390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4467" name="Text Box 18"/>
          <p:cNvSpPr txBox="1">
            <a:spLocks noChangeArrowheads="1"/>
          </p:cNvSpPr>
          <p:nvPr/>
        </p:nvSpPr>
        <p:spPr bwMode="auto">
          <a:xfrm>
            <a:off x="67056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68" name="Text Box 19"/>
          <p:cNvSpPr txBox="1">
            <a:spLocks noChangeArrowheads="1"/>
          </p:cNvSpPr>
          <p:nvPr/>
        </p:nvSpPr>
        <p:spPr bwMode="auto">
          <a:xfrm>
            <a:off x="8001000" y="3397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4469" name="Text Box 20"/>
          <p:cNvSpPr txBox="1">
            <a:spLocks noChangeArrowheads="1"/>
          </p:cNvSpPr>
          <p:nvPr/>
        </p:nvSpPr>
        <p:spPr bwMode="auto">
          <a:xfrm>
            <a:off x="69342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70" name="Text Box 21"/>
          <p:cNvSpPr txBox="1">
            <a:spLocks noChangeArrowheads="1"/>
          </p:cNvSpPr>
          <p:nvPr/>
        </p:nvSpPr>
        <p:spPr bwMode="auto">
          <a:xfrm>
            <a:off x="58674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71" name="Text Box 22"/>
          <p:cNvSpPr txBox="1">
            <a:spLocks noChangeArrowheads="1"/>
          </p:cNvSpPr>
          <p:nvPr/>
        </p:nvSpPr>
        <p:spPr bwMode="auto">
          <a:xfrm>
            <a:off x="6934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72" name="Text Box 23"/>
          <p:cNvSpPr txBox="1">
            <a:spLocks noChangeArrowheads="1"/>
          </p:cNvSpPr>
          <p:nvPr/>
        </p:nvSpPr>
        <p:spPr bwMode="auto">
          <a:xfrm>
            <a:off x="8077200" y="263525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4473" name="Oval 24"/>
          <p:cNvSpPr>
            <a:spLocks noChangeArrowheads="1"/>
          </p:cNvSpPr>
          <p:nvPr/>
        </p:nvSpPr>
        <p:spPr bwMode="auto">
          <a:xfrm>
            <a:off x="69342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4474" name="Line 25"/>
          <p:cNvSpPr>
            <a:spLocks noChangeShapeType="1"/>
          </p:cNvSpPr>
          <p:nvPr/>
        </p:nvSpPr>
        <p:spPr bwMode="auto">
          <a:xfrm>
            <a:off x="5943600" y="33210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5" name="Line 26"/>
          <p:cNvSpPr>
            <a:spLocks noChangeShapeType="1"/>
          </p:cNvSpPr>
          <p:nvPr/>
        </p:nvSpPr>
        <p:spPr bwMode="auto">
          <a:xfrm flipH="1">
            <a:off x="59436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6" name="Line 27"/>
          <p:cNvSpPr>
            <a:spLocks noChangeShapeType="1"/>
          </p:cNvSpPr>
          <p:nvPr/>
        </p:nvSpPr>
        <p:spPr bwMode="auto">
          <a:xfrm>
            <a:off x="6629400" y="37020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7" name="Line 28"/>
          <p:cNvSpPr>
            <a:spLocks noChangeShapeType="1"/>
          </p:cNvSpPr>
          <p:nvPr/>
        </p:nvSpPr>
        <p:spPr bwMode="auto">
          <a:xfrm flipH="1">
            <a:off x="72390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8" name="Line 29"/>
          <p:cNvSpPr>
            <a:spLocks noChangeShapeType="1"/>
          </p:cNvSpPr>
          <p:nvPr/>
        </p:nvSpPr>
        <p:spPr bwMode="auto">
          <a:xfrm>
            <a:off x="7239000" y="33210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9" name="Text Box 30"/>
          <p:cNvSpPr txBox="1">
            <a:spLocks noChangeArrowheads="1"/>
          </p:cNvSpPr>
          <p:nvPr/>
        </p:nvSpPr>
        <p:spPr bwMode="auto">
          <a:xfrm>
            <a:off x="7315200" y="32131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80" name="Text Box 31"/>
          <p:cNvSpPr txBox="1">
            <a:spLocks noChangeArrowheads="1"/>
          </p:cNvSpPr>
          <p:nvPr/>
        </p:nvSpPr>
        <p:spPr bwMode="auto">
          <a:xfrm>
            <a:off x="6553200" y="3244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4481" name="Text Box 32"/>
          <p:cNvSpPr txBox="1">
            <a:spLocks noChangeArrowheads="1"/>
          </p:cNvSpPr>
          <p:nvPr/>
        </p:nvSpPr>
        <p:spPr bwMode="auto">
          <a:xfrm>
            <a:off x="6019800" y="3441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4482" name="Text Box 33"/>
          <p:cNvSpPr txBox="1">
            <a:spLocks noChangeArrowheads="1"/>
          </p:cNvSpPr>
          <p:nvPr/>
        </p:nvSpPr>
        <p:spPr bwMode="auto">
          <a:xfrm>
            <a:off x="62484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83" name="Text Box 34"/>
          <p:cNvSpPr txBox="1">
            <a:spLocks noChangeArrowheads="1"/>
          </p:cNvSpPr>
          <p:nvPr/>
        </p:nvSpPr>
        <p:spPr bwMode="auto">
          <a:xfrm>
            <a:off x="76962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8FA6E1C-ED5B-4172-94BB-F65A4DE01B66}" type="slidenum">
              <a:rPr lang="en-US" altLang="en-US" sz="1400" smtClean="0"/>
              <a:pPr eaLnBrk="1" hangingPunct="1">
                <a:spcBef>
                  <a:spcPct val="0"/>
                </a:spcBef>
                <a:buFontTx/>
                <a:buNone/>
              </a:pPr>
              <a:t>102</a:t>
            </a:fld>
            <a:endParaRPr lang="en-US" altLang="en-US" sz="1400"/>
          </a:p>
        </p:txBody>
      </p:sp>
      <p:sp>
        <p:nvSpPr>
          <p:cNvPr id="105475"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t>Pseudocode for Kruskal’s Algorithm</a:t>
            </a:r>
          </a:p>
          <a:p>
            <a:pPr eaLnBrk="1" hangingPunct="1">
              <a:lnSpc>
                <a:spcPct val="90000"/>
              </a:lnSpc>
              <a:spcBef>
                <a:spcPct val="0"/>
              </a:spcBef>
              <a:buFontTx/>
              <a:buNone/>
            </a:pPr>
            <a:r>
              <a:rPr lang="en-US" altLang="en-US" sz="2000"/>
              <a:t>public void kruskal()</a:t>
            </a:r>
          </a:p>
          <a:p>
            <a:pPr eaLnBrk="1" hangingPunct="1">
              <a:lnSpc>
                <a:spcPct val="90000"/>
              </a:lnSpc>
              <a:spcBef>
                <a:spcPct val="0"/>
              </a:spcBef>
              <a:buFontTx/>
              <a:buNone/>
            </a:pPr>
            <a:r>
              <a:rPr lang="en-US" altLang="en-US" sz="2000"/>
              <a:t>{</a:t>
            </a:r>
          </a:p>
          <a:p>
            <a:pPr eaLnBrk="1" hangingPunct="1">
              <a:lnSpc>
                <a:spcPct val="90000"/>
              </a:lnSpc>
              <a:spcBef>
                <a:spcPct val="0"/>
              </a:spcBef>
              <a:buFontTx/>
              <a:buNone/>
            </a:pPr>
            <a:r>
              <a:rPr lang="en-US" altLang="en-US" sz="2000"/>
              <a:t>    int edgesAccepted = 0;</a:t>
            </a:r>
          </a:p>
          <a:p>
            <a:pPr eaLnBrk="1" hangingPunct="1">
              <a:lnSpc>
                <a:spcPct val="90000"/>
              </a:lnSpc>
              <a:spcBef>
                <a:spcPct val="0"/>
              </a:spcBef>
              <a:buFontTx/>
              <a:buNone/>
            </a:pPr>
            <a:r>
              <a:rPr lang="en-US" altLang="en-US" sz="2000"/>
              <a:t>    DisjSet ds = new DisjSet(NUM_VERTICES);</a:t>
            </a:r>
          </a:p>
          <a:p>
            <a:pPr eaLnBrk="1" hangingPunct="1">
              <a:lnSpc>
                <a:spcPct val="90000"/>
              </a:lnSpc>
              <a:spcBef>
                <a:spcPct val="0"/>
              </a:spcBef>
              <a:buFontTx/>
              <a:buNone/>
            </a:pPr>
            <a:r>
              <a:rPr lang="en-US" altLang="en-US" sz="2000"/>
              <a:t>    PriorityQueue&lt;Edge&gt; pq = new PriorityQueue&lt;Edge&gt;( getEdges() );</a:t>
            </a:r>
          </a:p>
          <a:p>
            <a:pPr eaLnBrk="1" hangingPunct="1">
              <a:lnSpc>
                <a:spcPct val="90000"/>
              </a:lnSpc>
              <a:spcBef>
                <a:spcPct val="0"/>
              </a:spcBef>
              <a:buFontTx/>
              <a:buNone/>
            </a:pPr>
            <a:r>
              <a:rPr lang="en-US" altLang="en-US" sz="2000"/>
              <a:t>    Edge e; Vertex u, v;</a:t>
            </a:r>
          </a:p>
          <a:p>
            <a:pPr eaLnBrk="1" hangingPunct="1">
              <a:lnSpc>
                <a:spcPct val="90000"/>
              </a:lnSpc>
              <a:spcBef>
                <a:spcPct val="0"/>
              </a:spcBef>
              <a:buFontTx/>
              <a:buNone/>
            </a:pPr>
            <a:endParaRPr lang="en-US" altLang="en-US" sz="2000"/>
          </a:p>
          <a:p>
            <a:pPr eaLnBrk="1" hangingPunct="1">
              <a:lnSpc>
                <a:spcPct val="90000"/>
              </a:lnSpc>
              <a:spcBef>
                <a:spcPct val="0"/>
              </a:spcBef>
              <a:buFontTx/>
              <a:buNone/>
            </a:pPr>
            <a:r>
              <a:rPr lang="en-US" altLang="en-US" sz="2000"/>
              <a:t>    while (edgesAccepted &lt; NUM_VERTICES – 1)</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e = pq.deleteMin( );  // get minimum edge = (u,v)</a:t>
            </a:r>
          </a:p>
          <a:p>
            <a:pPr eaLnBrk="1" hangingPunct="1">
              <a:lnSpc>
                <a:spcPct val="90000"/>
              </a:lnSpc>
              <a:spcBef>
                <a:spcPct val="0"/>
              </a:spcBef>
              <a:buFontTx/>
              <a:buNone/>
            </a:pPr>
            <a:r>
              <a:rPr lang="en-US" altLang="en-US" sz="2000"/>
              <a:t>        SetType uset = ds.find( u ); // find set vertex u is in.</a:t>
            </a:r>
          </a:p>
          <a:p>
            <a:pPr eaLnBrk="1" hangingPunct="1">
              <a:lnSpc>
                <a:spcPct val="90000"/>
              </a:lnSpc>
              <a:spcBef>
                <a:spcPct val="0"/>
              </a:spcBef>
              <a:buFontTx/>
              <a:buNone/>
            </a:pPr>
            <a:r>
              <a:rPr lang="en-US" altLang="en-US" sz="2000"/>
              <a:t>        SetType vset = ds.find( v ); // find set vertex v is in.</a:t>
            </a:r>
          </a:p>
          <a:p>
            <a:pPr eaLnBrk="1" hangingPunct="1">
              <a:lnSpc>
                <a:spcPct val="90000"/>
              </a:lnSpc>
              <a:spcBef>
                <a:spcPct val="0"/>
              </a:spcBef>
              <a:buFontTx/>
              <a:buNone/>
            </a:pPr>
            <a:r>
              <a:rPr lang="en-US" altLang="en-US" sz="2000"/>
              <a:t>         if (uset != vset)    // if not same set (not yet connected)</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 accept the edge</a:t>
            </a:r>
          </a:p>
          <a:p>
            <a:pPr eaLnBrk="1" hangingPunct="1">
              <a:lnSpc>
                <a:spcPct val="90000"/>
              </a:lnSpc>
              <a:spcBef>
                <a:spcPct val="0"/>
              </a:spcBef>
              <a:buFontTx/>
              <a:buNone/>
            </a:pPr>
            <a:r>
              <a:rPr lang="en-US" altLang="en-US" sz="2000"/>
              <a:t>             edgesAccepted++;</a:t>
            </a:r>
          </a:p>
          <a:p>
            <a:pPr eaLnBrk="1" hangingPunct="1">
              <a:lnSpc>
                <a:spcPct val="90000"/>
              </a:lnSpc>
              <a:spcBef>
                <a:spcPct val="0"/>
              </a:spcBef>
              <a:buFontTx/>
              <a:buNone/>
            </a:pPr>
            <a:r>
              <a:rPr lang="en-US" altLang="en-US" sz="2000"/>
              <a:t>             ds.union(uset, vset); // connect them</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22E5D-C97A-4590-B1D8-2EE0CA6CEA93}" type="slidenum">
              <a:rPr lang="en-US" altLang="en-US" sz="1400" smtClean="0"/>
              <a:pPr eaLnBrk="1" hangingPunct="1">
                <a:spcBef>
                  <a:spcPct val="0"/>
                </a:spcBef>
                <a:buFontTx/>
                <a:buNone/>
              </a:pPr>
              <a:t>103</a:t>
            </a:fld>
            <a:endParaRPr lang="en-US" altLang="en-US" sz="1400"/>
          </a:p>
        </p:txBody>
      </p:sp>
      <p:sp>
        <p:nvSpPr>
          <p:cNvPr id="106499"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18C4D49F-E7A4-41CB-9FCF-579B983AE8FB}" type="slidenum">
              <a:rPr lang="en-US" altLang="en-US" sz="1400"/>
              <a:pPr algn="r" eaLnBrk="1" hangingPunct="1">
                <a:spcBef>
                  <a:spcPct val="0"/>
                </a:spcBef>
                <a:buFontTx/>
                <a:buNone/>
              </a:pPr>
              <a:t>103</a:t>
            </a:fld>
            <a:endParaRPr lang="en-US" altLang="en-US" sz="1400"/>
          </a:p>
        </p:txBody>
      </p:sp>
      <p:sp>
        <p:nvSpPr>
          <p:cNvPr id="106500"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solidFill>
                  <a:schemeClr val="bg2"/>
                </a:solidFill>
              </a:rPr>
              <a:t>Pseudocode for Kruskal’s Algorithm</a:t>
            </a:r>
          </a:p>
          <a:p>
            <a:pPr eaLnBrk="1" hangingPunct="1">
              <a:lnSpc>
                <a:spcPct val="90000"/>
              </a:lnSpc>
              <a:spcBef>
                <a:spcPct val="0"/>
              </a:spcBef>
              <a:buFontTx/>
              <a:buNone/>
            </a:pPr>
            <a:r>
              <a:rPr lang="en-US" altLang="en-US" sz="2000">
                <a:solidFill>
                  <a:schemeClr val="bg2"/>
                </a:solidFill>
              </a:rPr>
              <a:t>public void kruskal()</a:t>
            </a:r>
          </a:p>
          <a:p>
            <a:pPr eaLnBrk="1" hangingPunct="1">
              <a:lnSpc>
                <a:spcPct val="90000"/>
              </a:lnSpc>
              <a:spcBef>
                <a:spcPct val="0"/>
              </a:spcBef>
              <a:buFontTx/>
              <a:buNone/>
            </a:pPr>
            <a:r>
              <a:rPr lang="en-US" altLang="en-US" sz="2000">
                <a:solidFill>
                  <a:schemeClr val="bg2"/>
                </a:solidFill>
              </a:rPr>
              <a:t>{</a:t>
            </a:r>
          </a:p>
          <a:p>
            <a:pPr eaLnBrk="1" hangingPunct="1">
              <a:lnSpc>
                <a:spcPct val="90000"/>
              </a:lnSpc>
              <a:spcBef>
                <a:spcPct val="0"/>
              </a:spcBef>
              <a:buFontTx/>
              <a:buNone/>
            </a:pPr>
            <a:r>
              <a:rPr lang="en-US" altLang="en-US" sz="2000">
                <a:solidFill>
                  <a:schemeClr val="bg2"/>
                </a:solidFill>
              </a:rPr>
              <a:t>    int edgesAccepted = 0;</a:t>
            </a:r>
          </a:p>
          <a:p>
            <a:pPr eaLnBrk="1" hangingPunct="1">
              <a:lnSpc>
                <a:spcPct val="90000"/>
              </a:lnSpc>
              <a:spcBef>
                <a:spcPct val="0"/>
              </a:spcBef>
              <a:buFontTx/>
              <a:buNone/>
            </a:pPr>
            <a:r>
              <a:rPr lang="en-US" altLang="en-US" sz="2000">
                <a:solidFill>
                  <a:schemeClr val="bg2"/>
                </a:solidFill>
              </a:rPr>
              <a:t>    DisjSet ds = new DisjSet(NUM_VERTICES);</a:t>
            </a:r>
          </a:p>
          <a:p>
            <a:pPr eaLnBrk="1" hangingPunct="1">
              <a:lnSpc>
                <a:spcPct val="90000"/>
              </a:lnSpc>
              <a:spcBef>
                <a:spcPct val="0"/>
              </a:spcBef>
              <a:buFontTx/>
              <a:buNone/>
            </a:pPr>
            <a:r>
              <a:rPr lang="en-US" altLang="en-US" sz="2000">
                <a:solidFill>
                  <a:schemeClr val="bg2"/>
                </a:solidFill>
              </a:rPr>
              <a:t>    PriorityQueue&lt;Edge&gt; pq = new PriorityQueue&lt;Edge&gt;( getEdges() );</a:t>
            </a:r>
          </a:p>
          <a:p>
            <a:pPr eaLnBrk="1" hangingPunct="1">
              <a:lnSpc>
                <a:spcPct val="90000"/>
              </a:lnSpc>
              <a:spcBef>
                <a:spcPct val="0"/>
              </a:spcBef>
              <a:buFontTx/>
              <a:buNone/>
            </a:pPr>
            <a:r>
              <a:rPr lang="en-US" altLang="en-US" sz="2000">
                <a:solidFill>
                  <a:schemeClr val="bg2"/>
                </a:solidFill>
              </a:rPr>
              <a:t>    Edge e; Vertex u, v;</a:t>
            </a:r>
          </a:p>
          <a:p>
            <a:pPr eaLnBrk="1" hangingPunct="1">
              <a:lnSpc>
                <a:spcPct val="90000"/>
              </a:lnSpc>
              <a:spcBef>
                <a:spcPct val="0"/>
              </a:spcBef>
              <a:buFontTx/>
              <a:buNone/>
            </a:pPr>
            <a:endParaRPr lang="en-US" altLang="en-US" sz="2000">
              <a:solidFill>
                <a:schemeClr val="bg2"/>
              </a:solidFill>
            </a:endParaRPr>
          </a:p>
          <a:p>
            <a:pPr eaLnBrk="1" hangingPunct="1">
              <a:lnSpc>
                <a:spcPct val="90000"/>
              </a:lnSpc>
              <a:spcBef>
                <a:spcPct val="0"/>
              </a:spcBef>
              <a:buFontTx/>
              <a:buNone/>
            </a:pPr>
            <a:r>
              <a:rPr lang="en-US" altLang="en-US" sz="2000">
                <a:solidFill>
                  <a:schemeClr val="bg2"/>
                </a:solidFill>
              </a:rPr>
              <a:t>    while (edgesAccepted &lt; NUM_VERTICES – 1)</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e = pq.deleteMin( );  // get minimum edge = (u,v)</a:t>
            </a:r>
          </a:p>
          <a:p>
            <a:pPr eaLnBrk="1" hangingPunct="1">
              <a:lnSpc>
                <a:spcPct val="90000"/>
              </a:lnSpc>
              <a:spcBef>
                <a:spcPct val="0"/>
              </a:spcBef>
              <a:buFontTx/>
              <a:buNone/>
            </a:pPr>
            <a:r>
              <a:rPr lang="en-US" altLang="en-US" sz="2000">
                <a:solidFill>
                  <a:schemeClr val="bg2"/>
                </a:solidFill>
              </a:rPr>
              <a:t>        SetType uset = ds.find( u ); // find set vertex u is in.</a:t>
            </a:r>
          </a:p>
          <a:p>
            <a:pPr eaLnBrk="1" hangingPunct="1">
              <a:lnSpc>
                <a:spcPct val="90000"/>
              </a:lnSpc>
              <a:spcBef>
                <a:spcPct val="0"/>
              </a:spcBef>
              <a:buFontTx/>
              <a:buNone/>
            </a:pPr>
            <a:r>
              <a:rPr lang="en-US" altLang="en-US" sz="2000">
                <a:solidFill>
                  <a:schemeClr val="bg2"/>
                </a:solidFill>
              </a:rPr>
              <a:t>        SetType vset = ds.find( v ); // find set vertex v is in.</a:t>
            </a:r>
          </a:p>
          <a:p>
            <a:pPr eaLnBrk="1" hangingPunct="1">
              <a:lnSpc>
                <a:spcPct val="90000"/>
              </a:lnSpc>
              <a:spcBef>
                <a:spcPct val="0"/>
              </a:spcBef>
              <a:buFontTx/>
              <a:buNone/>
            </a:pPr>
            <a:r>
              <a:rPr lang="en-US" altLang="en-US" sz="2000">
                <a:solidFill>
                  <a:schemeClr val="bg2"/>
                </a:solidFill>
              </a:rPr>
              <a:t>         if (uset != vset)    // if not same set (not yet connected)</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 accept the edge</a:t>
            </a:r>
          </a:p>
          <a:p>
            <a:pPr eaLnBrk="1" hangingPunct="1">
              <a:lnSpc>
                <a:spcPct val="90000"/>
              </a:lnSpc>
              <a:spcBef>
                <a:spcPct val="0"/>
              </a:spcBef>
              <a:buFontTx/>
              <a:buNone/>
            </a:pPr>
            <a:r>
              <a:rPr lang="en-US" altLang="en-US" sz="2000">
                <a:solidFill>
                  <a:schemeClr val="bg2"/>
                </a:solidFill>
              </a:rPr>
              <a:t>             edgesAccepted++;</a:t>
            </a:r>
          </a:p>
          <a:p>
            <a:pPr eaLnBrk="1" hangingPunct="1">
              <a:lnSpc>
                <a:spcPct val="90000"/>
              </a:lnSpc>
              <a:spcBef>
                <a:spcPct val="0"/>
              </a:spcBef>
              <a:buFontTx/>
              <a:buNone/>
            </a:pPr>
            <a:r>
              <a:rPr lang="en-US" altLang="en-US" sz="2000">
                <a:solidFill>
                  <a:schemeClr val="bg2"/>
                </a:solidFill>
              </a:rPr>
              <a:t>             ds.union(uset, vset); // connect them</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p:txBody>
      </p:sp>
      <p:sp>
        <p:nvSpPr>
          <p:cNvPr id="106501" name="TextBox 4"/>
          <p:cNvSpPr txBox="1">
            <a:spLocks noChangeArrowheads="1"/>
          </p:cNvSpPr>
          <p:nvPr/>
        </p:nvSpPr>
        <p:spPr bwMode="auto">
          <a:xfrm>
            <a:off x="7315200" y="2362200"/>
            <a:ext cx="162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a:t>
            </a:r>
          </a:p>
          <a:p>
            <a:pPr eaLnBrk="1" hangingPunct="1">
              <a:spcBef>
                <a:spcPct val="0"/>
              </a:spcBef>
              <a:buFontTx/>
              <a:buNone/>
            </a:pPr>
            <a:endParaRPr lang="en-US" altLang="en-US" sz="2400"/>
          </a:p>
        </p:txBody>
      </p:sp>
      <p:cxnSp>
        <p:nvCxnSpPr>
          <p:cNvPr id="6" name="Straight Arrow Connector 5"/>
          <p:cNvCxnSpPr/>
          <p:nvPr/>
        </p:nvCxnSpPr>
        <p:spPr>
          <a:xfrm rot="10800000" flipV="1">
            <a:off x="6324600" y="27432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503" name="TextBox 6"/>
          <p:cNvSpPr txBox="1">
            <a:spLocks noChangeArrowheads="1"/>
          </p:cNvSpPr>
          <p:nvPr/>
        </p:nvSpPr>
        <p:spPr bwMode="auto">
          <a:xfrm>
            <a:off x="457200" y="6019800"/>
            <a:ext cx="771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 since each edge is deleted which is log|E| time.</a:t>
            </a:r>
          </a:p>
          <a:p>
            <a:pPr eaLnBrk="1" hangingPunct="1">
              <a:spcBef>
                <a:spcPct val="0"/>
              </a:spcBef>
              <a:buFontTx/>
              <a:buNone/>
            </a:pPr>
            <a:r>
              <a:rPr lang="en-US" altLang="en-US" sz="2400"/>
              <a:t>Could say O(|E|log|V|) since |E| = O(|V|</a:t>
            </a:r>
            <a:r>
              <a:rPr lang="en-US" altLang="en-US" sz="2400" baseline="30000"/>
              <a:t>2</a:t>
            </a:r>
            <a:r>
              <a:rPr lang="en-US" altLang="en-US" sz="240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82DBC-4C11-414C-BB04-FBE1E8040306}" type="slidenum">
              <a:rPr lang="en-US" altLang="en-US" sz="1400" smtClean="0"/>
              <a:pPr eaLnBrk="1" hangingPunct="1">
                <a:spcBef>
                  <a:spcPct val="0"/>
                </a:spcBef>
                <a:buFontTx/>
                <a:buNone/>
              </a:pPr>
              <a:t>104</a:t>
            </a:fld>
            <a:endParaRPr lang="en-US" altLang="en-US" sz="1400"/>
          </a:p>
        </p:txBody>
      </p:sp>
      <p:sp>
        <p:nvSpPr>
          <p:cNvPr id="107523" name="Rectangle 1026"/>
          <p:cNvSpPr>
            <a:spLocks noGrp="1" noChangeArrowheads="1"/>
          </p:cNvSpPr>
          <p:nvPr>
            <p:ph type="title"/>
          </p:nvPr>
        </p:nvSpPr>
        <p:spPr/>
        <p:txBody>
          <a:bodyPr/>
          <a:lstStyle/>
          <a:p>
            <a:pPr eaLnBrk="1" hangingPunct="1"/>
            <a:r>
              <a:rPr lang="en-US" altLang="en-US"/>
              <a:t>Depth-First Search</a:t>
            </a:r>
          </a:p>
        </p:txBody>
      </p:sp>
      <p:sp>
        <p:nvSpPr>
          <p:cNvPr id="107524" name="Rectangle 1027"/>
          <p:cNvSpPr>
            <a:spLocks noGrp="1" noChangeArrowheads="1"/>
          </p:cNvSpPr>
          <p:nvPr>
            <p:ph type="body" idx="1"/>
          </p:nvPr>
        </p:nvSpPr>
        <p:spPr>
          <a:xfrm>
            <a:off x="457200" y="1981200"/>
            <a:ext cx="8001000" cy="4419600"/>
          </a:xfrm>
        </p:spPr>
        <p:txBody>
          <a:bodyPr/>
          <a:lstStyle/>
          <a:p>
            <a:pPr eaLnBrk="1" hangingPunct="1">
              <a:lnSpc>
                <a:spcPct val="90000"/>
              </a:lnSpc>
            </a:pPr>
            <a:r>
              <a:rPr lang="en-US" altLang="en-US" sz="2800"/>
              <a:t>A depth-first search is a generalization of a preorder traversal to apply to graphs.</a:t>
            </a:r>
          </a:p>
          <a:p>
            <a:pPr eaLnBrk="1" hangingPunct="1">
              <a:lnSpc>
                <a:spcPct val="90000"/>
              </a:lnSpc>
            </a:pPr>
            <a:r>
              <a:rPr lang="en-US" altLang="en-US" sz="2800"/>
              <a:t>Start at some vertex v, recursively traverse all vertices adjacent to v.</a:t>
            </a:r>
          </a:p>
          <a:p>
            <a:pPr eaLnBrk="1" hangingPunct="1">
              <a:lnSpc>
                <a:spcPct val="90000"/>
              </a:lnSpc>
            </a:pPr>
            <a:r>
              <a:rPr lang="en-US" altLang="en-US" sz="2800"/>
              <a:t>When a vertex is visited, we mark it so as to avoid problems caused by cycles in the graph.</a:t>
            </a:r>
          </a:p>
          <a:p>
            <a:pPr eaLnBrk="1" hangingPunct="1">
              <a:lnSpc>
                <a:spcPct val="90000"/>
              </a:lnSpc>
            </a:pPr>
            <a:r>
              <a:rPr lang="en-US" altLang="en-US" sz="2800"/>
              <a:t>If the graph is not connected, it will need to be called again for each unconnected portion so that all vertices are visited.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CFE6C99-CFAB-44DF-8789-AB8D8A5DF804}" type="slidenum">
              <a:rPr lang="en-US" altLang="en-US" sz="1400" smtClean="0"/>
              <a:pPr eaLnBrk="1" hangingPunct="1">
                <a:spcBef>
                  <a:spcPct val="0"/>
                </a:spcBef>
                <a:buFontTx/>
                <a:buNone/>
              </a:pPr>
              <a:t>105</a:t>
            </a:fld>
            <a:endParaRPr lang="en-US" altLang="en-US" sz="1400"/>
          </a:p>
        </p:txBody>
      </p:sp>
      <p:sp>
        <p:nvSpPr>
          <p:cNvPr id="108547" name="Text Box 2"/>
          <p:cNvSpPr txBox="1">
            <a:spLocks noChangeArrowheads="1"/>
          </p:cNvSpPr>
          <p:nvPr/>
        </p:nvSpPr>
        <p:spPr bwMode="auto">
          <a:xfrm>
            <a:off x="898525" y="654050"/>
            <a:ext cx="66611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3600"/>
              <a:t>// pseudocode for depth-first search</a:t>
            </a:r>
          </a:p>
          <a:p>
            <a:pPr eaLnBrk="1" hangingPunct="1">
              <a:spcBef>
                <a:spcPct val="0"/>
              </a:spcBef>
              <a:buFontTx/>
              <a:buNone/>
            </a:pPr>
            <a:endParaRPr lang="en-US" altLang="en-US" sz="3600"/>
          </a:p>
          <a:p>
            <a:pPr eaLnBrk="1" hangingPunct="1">
              <a:spcBef>
                <a:spcPct val="0"/>
              </a:spcBef>
              <a:buFontTx/>
              <a:buNone/>
            </a:pPr>
            <a:r>
              <a:rPr lang="en-US" altLang="en-US" sz="3600"/>
              <a:t>void dfs( Vertex v)</a:t>
            </a:r>
          </a:p>
          <a:p>
            <a:pPr eaLnBrk="1" hangingPunct="1">
              <a:spcBef>
                <a:spcPct val="0"/>
              </a:spcBef>
              <a:buFontTx/>
              <a:buNone/>
            </a:pPr>
            <a:r>
              <a:rPr lang="en-US" altLang="en-US" sz="3600"/>
              <a:t>{</a:t>
            </a:r>
          </a:p>
          <a:p>
            <a:pPr eaLnBrk="1" hangingPunct="1">
              <a:spcBef>
                <a:spcPct val="0"/>
              </a:spcBef>
              <a:buFontTx/>
              <a:buNone/>
            </a:pPr>
            <a:r>
              <a:rPr lang="en-US" altLang="en-US" sz="3600"/>
              <a:t>     v.visited = true;</a:t>
            </a:r>
          </a:p>
          <a:p>
            <a:pPr eaLnBrk="1" hangingPunct="1">
              <a:spcBef>
                <a:spcPct val="0"/>
              </a:spcBef>
              <a:buFontTx/>
              <a:buNone/>
            </a:pPr>
            <a:r>
              <a:rPr lang="en-US" altLang="en-US" sz="3600"/>
              <a:t>     for each Vertex w adjacent to v</a:t>
            </a:r>
          </a:p>
          <a:p>
            <a:pPr eaLnBrk="1" hangingPunct="1">
              <a:spcBef>
                <a:spcPct val="0"/>
              </a:spcBef>
              <a:buFontTx/>
              <a:buNone/>
            </a:pPr>
            <a:r>
              <a:rPr lang="en-US" altLang="en-US" sz="3600"/>
              <a:t>           if ( !w.visited )</a:t>
            </a:r>
          </a:p>
          <a:p>
            <a:pPr eaLnBrk="1" hangingPunct="1">
              <a:spcBef>
                <a:spcPct val="0"/>
              </a:spcBef>
              <a:buFontTx/>
              <a:buNone/>
            </a:pPr>
            <a:r>
              <a:rPr lang="en-US" altLang="en-US" sz="3600"/>
              <a:t>                dfs ( w );</a:t>
            </a:r>
          </a:p>
          <a:p>
            <a:pPr eaLnBrk="1" hangingPunct="1">
              <a:spcBef>
                <a:spcPct val="0"/>
              </a:spcBef>
              <a:buFontTx/>
              <a:buNone/>
            </a:pPr>
            <a:r>
              <a:rPr lang="en-US" altLang="en-US" sz="3600"/>
              <a:t>}</a:t>
            </a:r>
          </a:p>
        </p:txBody>
      </p:sp>
      <p:sp>
        <p:nvSpPr>
          <p:cNvPr id="108548" name="TextBox 3"/>
          <p:cNvSpPr txBox="1">
            <a:spLocks noChangeArrowheads="1"/>
          </p:cNvSpPr>
          <p:nvPr/>
        </p:nvSpPr>
        <p:spPr bwMode="auto">
          <a:xfrm>
            <a:off x="914400" y="6019800"/>
            <a:ext cx="689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O(|E|+|V|) since each edge and vertex are visited once.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1A29B2-738B-4B26-AE94-F0BCDF2C62BD}" type="slidenum">
              <a:rPr lang="en-US" altLang="en-US" sz="1400" smtClean="0"/>
              <a:pPr eaLnBrk="1" hangingPunct="1">
                <a:spcBef>
                  <a:spcPct val="0"/>
                </a:spcBef>
                <a:buFontTx/>
                <a:buNone/>
              </a:pPr>
              <a:t>106</a:t>
            </a:fld>
            <a:endParaRPr lang="en-US" altLang="en-US" sz="1400"/>
          </a:p>
        </p:txBody>
      </p:sp>
      <p:sp>
        <p:nvSpPr>
          <p:cNvPr id="109571"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09572"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09573"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09574"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09575"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09576"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7"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8"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1"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2"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3"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09584"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1542F49-ECF4-41A4-ADC9-A8A6B64E790A}" type="slidenum">
              <a:rPr lang="en-US" altLang="en-US" sz="1400" smtClean="0"/>
              <a:pPr eaLnBrk="1" hangingPunct="1">
                <a:spcBef>
                  <a:spcPct val="0"/>
                </a:spcBef>
                <a:buFontTx/>
                <a:buNone/>
              </a:pPr>
              <a:t>107</a:t>
            </a:fld>
            <a:endParaRPr lang="en-US" altLang="en-US" sz="1400"/>
          </a:p>
        </p:txBody>
      </p:sp>
      <p:sp>
        <p:nvSpPr>
          <p:cNvPr id="110595"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0596"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0597"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0598"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0599"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0600"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1"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2"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3"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4"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5"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6"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7"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0608"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42F12CD-AFA0-4036-B859-AD67E221C764}" type="slidenum">
              <a:rPr lang="en-US" altLang="en-US" sz="1400" smtClean="0"/>
              <a:pPr eaLnBrk="1" hangingPunct="1">
                <a:spcBef>
                  <a:spcPct val="0"/>
                </a:spcBef>
                <a:buFontTx/>
                <a:buNone/>
              </a:pPr>
              <a:t>108</a:t>
            </a:fld>
            <a:endParaRPr lang="en-US" altLang="en-US" sz="1400"/>
          </a:p>
        </p:txBody>
      </p:sp>
      <p:sp>
        <p:nvSpPr>
          <p:cNvPr id="111619"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162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1621"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162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162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162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1632"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1BCC1C0-9568-43FB-9380-DF3EB77DCC7F}" type="slidenum">
              <a:rPr lang="en-US" altLang="en-US" sz="1400" smtClean="0"/>
              <a:pPr eaLnBrk="1" hangingPunct="1">
                <a:spcBef>
                  <a:spcPct val="0"/>
                </a:spcBef>
                <a:buFontTx/>
                <a:buNone/>
              </a:pPr>
              <a:t>109</a:t>
            </a:fld>
            <a:endParaRPr lang="en-US" altLang="en-US" sz="1400"/>
          </a:p>
        </p:txBody>
      </p:sp>
      <p:sp>
        <p:nvSpPr>
          <p:cNvPr id="11264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2644"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2645"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264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264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264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2"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2656"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DD7FE0B-C202-4490-ABA2-326B2276821F}" type="slidenum">
              <a:rPr lang="en-US" altLang="en-US" sz="1400" smtClean="0"/>
              <a:pPr eaLnBrk="1" hangingPunct="1">
                <a:spcBef>
                  <a:spcPct val="0"/>
                </a:spcBef>
                <a:buFontTx/>
                <a:buNone/>
              </a:pPr>
              <a:t>11</a:t>
            </a:fld>
            <a:endParaRPr lang="en-US" altLang="en-US" sz="1400"/>
          </a:p>
        </p:txBody>
      </p:sp>
      <p:sp>
        <p:nvSpPr>
          <p:cNvPr id="1229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2"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3"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4"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5"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6"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7"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0"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Text Box 14"/>
          <p:cNvSpPr txBox="1">
            <a:spLocks noChangeArrowheads="1"/>
          </p:cNvSpPr>
          <p:nvPr/>
        </p:nvSpPr>
        <p:spPr bwMode="auto">
          <a:xfrm>
            <a:off x="669925" y="323850"/>
            <a:ext cx="5321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Acyclic Graph (DAG)</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31812DD-664C-49F8-A889-7D932E44F5DE}" type="slidenum">
              <a:rPr lang="en-US" altLang="en-US" sz="1400" smtClean="0"/>
              <a:pPr eaLnBrk="1" hangingPunct="1">
                <a:spcBef>
                  <a:spcPct val="0"/>
                </a:spcBef>
                <a:buFontTx/>
                <a:buNone/>
              </a:pPr>
              <a:t>110</a:t>
            </a:fld>
            <a:endParaRPr lang="en-US" altLang="en-US" sz="1400"/>
          </a:p>
        </p:txBody>
      </p:sp>
      <p:sp>
        <p:nvSpPr>
          <p:cNvPr id="11366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3668"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366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3670" name="Oval 5"/>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367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3672"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3680" name="Text Box 16"/>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2"/>
          <p:cNvSpPr>
            <a:spLocks noGrp="1"/>
          </p:cNvSpPr>
          <p:nvPr>
            <p:ph type="title"/>
          </p:nvPr>
        </p:nvSpPr>
        <p:spPr/>
        <p:txBody>
          <a:bodyPr/>
          <a:lstStyle/>
          <a:p>
            <a:r>
              <a:rPr lang="en-US" altLang="en-US"/>
              <a:t>Depth-first Spanning Tree</a:t>
            </a:r>
          </a:p>
        </p:txBody>
      </p:sp>
      <p:sp>
        <p:nvSpPr>
          <p:cNvPr id="114691" name="Content Placeholder 3"/>
          <p:cNvSpPr>
            <a:spLocks noGrp="1"/>
          </p:cNvSpPr>
          <p:nvPr>
            <p:ph idx="1"/>
          </p:nvPr>
        </p:nvSpPr>
        <p:spPr/>
        <p:txBody>
          <a:bodyPr/>
          <a:lstStyle/>
          <a:p>
            <a:pPr eaLnBrk="1" hangingPunct="1">
              <a:lnSpc>
                <a:spcPct val="90000"/>
              </a:lnSpc>
            </a:pPr>
            <a:r>
              <a:rPr lang="en-US" altLang="en-US"/>
              <a:t>A depth-first search of a graph can produce a depth-first spanning tree.</a:t>
            </a:r>
          </a:p>
          <a:p>
            <a:pPr eaLnBrk="1" hangingPunct="1">
              <a:lnSpc>
                <a:spcPct val="90000"/>
              </a:lnSpc>
            </a:pPr>
            <a:r>
              <a:rPr lang="en-US" altLang="en-US"/>
              <a:t>An edge to an unvisited node is called a tree edge.</a:t>
            </a:r>
          </a:p>
          <a:p>
            <a:pPr eaLnBrk="1" hangingPunct="1">
              <a:lnSpc>
                <a:spcPct val="90000"/>
              </a:lnSpc>
            </a:pPr>
            <a:r>
              <a:rPr lang="en-US" altLang="en-US"/>
              <a:t>An edge to a visited node is called a back edge.</a:t>
            </a:r>
          </a:p>
          <a:p>
            <a:endParaRPr lang="en-US" altLang="en-US"/>
          </a:p>
        </p:txBody>
      </p:sp>
      <p:sp>
        <p:nvSpPr>
          <p:cNvPr id="1146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72BDEF6-1925-42BA-8101-1C067B83471B}" type="slidenum">
              <a:rPr lang="en-US" altLang="en-US" sz="1400" smtClean="0"/>
              <a:pPr eaLnBrk="1" hangingPunct="1">
                <a:spcBef>
                  <a:spcPct val="0"/>
                </a:spcBef>
                <a:buFontTx/>
                <a:buNone/>
              </a:pPr>
              <a:t>111</a:t>
            </a:fld>
            <a:endParaRPr lang="en-US" altLang="en-US" sz="1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EB0BA7C-E25A-4E8B-B0EF-FAE07E509C59}" type="slidenum">
              <a:rPr lang="en-US" altLang="en-US" sz="1400" smtClean="0"/>
              <a:pPr eaLnBrk="1" hangingPunct="1">
                <a:spcBef>
                  <a:spcPct val="0"/>
                </a:spcBef>
                <a:buFontTx/>
                <a:buNone/>
              </a:pPr>
              <a:t>112</a:t>
            </a:fld>
            <a:endParaRPr lang="en-US" altLang="en-US" sz="1400"/>
          </a:p>
        </p:txBody>
      </p:sp>
      <p:sp>
        <p:nvSpPr>
          <p:cNvPr id="115715" name="Oval 2"/>
          <p:cNvSpPr>
            <a:spLocks noChangeArrowheads="1"/>
          </p:cNvSpPr>
          <p:nvPr/>
        </p:nvSpPr>
        <p:spPr bwMode="auto">
          <a:xfrm>
            <a:off x="4572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16" name="Oval 3"/>
          <p:cNvSpPr>
            <a:spLocks noChangeArrowheads="1"/>
          </p:cNvSpPr>
          <p:nvPr/>
        </p:nvSpPr>
        <p:spPr bwMode="auto">
          <a:xfrm>
            <a:off x="19050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17" name="Oval 4"/>
          <p:cNvSpPr>
            <a:spLocks noChangeArrowheads="1"/>
          </p:cNvSpPr>
          <p:nvPr/>
        </p:nvSpPr>
        <p:spPr bwMode="auto">
          <a:xfrm>
            <a:off x="1905000" y="2971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18" name="Oval 5"/>
          <p:cNvSpPr>
            <a:spLocks noChangeArrowheads="1"/>
          </p:cNvSpPr>
          <p:nvPr/>
        </p:nvSpPr>
        <p:spPr bwMode="auto">
          <a:xfrm>
            <a:off x="33528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19" name="Oval 6"/>
          <p:cNvSpPr>
            <a:spLocks noChangeArrowheads="1"/>
          </p:cNvSpPr>
          <p:nvPr/>
        </p:nvSpPr>
        <p:spPr bwMode="auto">
          <a:xfrm>
            <a:off x="19050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20" name="Line 7"/>
          <p:cNvSpPr>
            <a:spLocks noChangeShapeType="1"/>
          </p:cNvSpPr>
          <p:nvPr/>
        </p:nvSpPr>
        <p:spPr bwMode="auto">
          <a:xfrm>
            <a:off x="2133600" y="2209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Line 8"/>
          <p:cNvSpPr>
            <a:spLocks noChangeShapeType="1"/>
          </p:cNvSpPr>
          <p:nvPr/>
        </p:nvSpPr>
        <p:spPr bwMode="auto">
          <a:xfrm>
            <a:off x="2133600" y="9906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2" name="Line 9"/>
          <p:cNvSpPr>
            <a:spLocks noChangeShapeType="1"/>
          </p:cNvSpPr>
          <p:nvPr/>
        </p:nvSpPr>
        <p:spPr bwMode="auto">
          <a:xfrm>
            <a:off x="990600" y="1981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3" name="Line 10"/>
          <p:cNvSpPr>
            <a:spLocks noChangeShapeType="1"/>
          </p:cNvSpPr>
          <p:nvPr/>
        </p:nvSpPr>
        <p:spPr bwMode="auto">
          <a:xfrm>
            <a:off x="838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4" name="Line 11"/>
          <p:cNvSpPr>
            <a:spLocks noChangeShapeType="1"/>
          </p:cNvSpPr>
          <p:nvPr/>
        </p:nvSpPr>
        <p:spPr bwMode="auto">
          <a:xfrm flipV="1">
            <a:off x="8382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5" name="Line 12"/>
          <p:cNvSpPr>
            <a:spLocks noChangeShapeType="1"/>
          </p:cNvSpPr>
          <p:nvPr/>
        </p:nvSpPr>
        <p:spPr bwMode="auto">
          <a:xfrm flipH="1" flipV="1">
            <a:off x="24384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6" name="Line 13"/>
          <p:cNvSpPr>
            <a:spLocks noChangeShapeType="1"/>
          </p:cNvSpPr>
          <p:nvPr/>
        </p:nvSpPr>
        <p:spPr bwMode="auto">
          <a:xfrm flipH="1">
            <a:off x="2362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7" name="Oval 14"/>
          <p:cNvSpPr>
            <a:spLocks noChangeArrowheads="1"/>
          </p:cNvSpPr>
          <p:nvPr/>
        </p:nvSpPr>
        <p:spPr bwMode="auto">
          <a:xfrm>
            <a:off x="55626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28" name="Oval 15"/>
          <p:cNvSpPr>
            <a:spLocks noChangeArrowheads="1"/>
          </p:cNvSpPr>
          <p:nvPr/>
        </p:nvSpPr>
        <p:spPr bwMode="auto">
          <a:xfrm>
            <a:off x="55626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29" name="Oval 16"/>
          <p:cNvSpPr>
            <a:spLocks noChangeArrowheads="1"/>
          </p:cNvSpPr>
          <p:nvPr/>
        </p:nvSpPr>
        <p:spPr bwMode="auto">
          <a:xfrm>
            <a:off x="5562600" y="3124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30" name="Oval 17"/>
          <p:cNvSpPr>
            <a:spLocks noChangeArrowheads="1"/>
          </p:cNvSpPr>
          <p:nvPr/>
        </p:nvSpPr>
        <p:spPr bwMode="auto">
          <a:xfrm>
            <a:off x="65532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31" name="Oval 18"/>
          <p:cNvSpPr>
            <a:spLocks noChangeArrowheads="1"/>
          </p:cNvSpPr>
          <p:nvPr/>
        </p:nvSpPr>
        <p:spPr bwMode="auto">
          <a:xfrm>
            <a:off x="70104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32" name="Line 19"/>
          <p:cNvSpPr>
            <a:spLocks noChangeShapeType="1"/>
          </p:cNvSpPr>
          <p:nvPr/>
        </p:nvSpPr>
        <p:spPr bwMode="auto">
          <a:xfrm flipV="1">
            <a:off x="5791200" y="3581400"/>
            <a:ext cx="46038" cy="762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3" name="Line 20"/>
          <p:cNvSpPr>
            <a:spLocks noChangeShapeType="1"/>
          </p:cNvSpPr>
          <p:nvPr/>
        </p:nvSpPr>
        <p:spPr bwMode="auto">
          <a:xfrm>
            <a:off x="5791200" y="2209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4" name="Line 21"/>
          <p:cNvSpPr>
            <a:spLocks noChangeShapeType="1"/>
          </p:cNvSpPr>
          <p:nvPr/>
        </p:nvSpPr>
        <p:spPr bwMode="auto">
          <a:xfrm flipV="1">
            <a:off x="5943600" y="914400"/>
            <a:ext cx="10668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5" name="Line 22"/>
          <p:cNvSpPr>
            <a:spLocks noChangeShapeType="1"/>
          </p:cNvSpPr>
          <p:nvPr/>
        </p:nvSpPr>
        <p:spPr bwMode="auto">
          <a:xfrm flipH="1" flipV="1">
            <a:off x="6019800" y="3505200"/>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6" name="Text Box 23"/>
          <p:cNvSpPr txBox="1">
            <a:spLocks noChangeArrowheads="1"/>
          </p:cNvSpPr>
          <p:nvPr/>
        </p:nvSpPr>
        <p:spPr bwMode="auto">
          <a:xfrm>
            <a:off x="288925" y="3698875"/>
            <a:ext cx="16668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15737" name="Freeform 24"/>
          <p:cNvSpPr>
            <a:spLocks/>
          </p:cNvSpPr>
          <p:nvPr/>
        </p:nvSpPr>
        <p:spPr bwMode="auto">
          <a:xfrm>
            <a:off x="5181600" y="2057400"/>
            <a:ext cx="457200" cy="2362200"/>
          </a:xfrm>
          <a:custGeom>
            <a:avLst/>
            <a:gdLst>
              <a:gd name="T0" fmla="*/ 2147483647 w 288"/>
              <a:gd name="T1" fmla="*/ 2147483647 h 1488"/>
              <a:gd name="T2" fmla="*/ 0 w 288"/>
              <a:gd name="T3" fmla="*/ 2147483647 h 1488"/>
              <a:gd name="T4" fmla="*/ 2147483647 w 288"/>
              <a:gd name="T5" fmla="*/ 0 h 1488"/>
              <a:gd name="T6" fmla="*/ 0 60000 65536"/>
              <a:gd name="T7" fmla="*/ 0 60000 65536"/>
              <a:gd name="T8" fmla="*/ 0 60000 65536"/>
              <a:gd name="T9" fmla="*/ 0 w 288"/>
              <a:gd name="T10" fmla="*/ 0 h 1488"/>
              <a:gd name="T11" fmla="*/ 288 w 288"/>
              <a:gd name="T12" fmla="*/ 1488 h 1488"/>
            </a:gdLst>
            <a:ahLst/>
            <a:cxnLst>
              <a:cxn ang="T6">
                <a:pos x="T0" y="T1"/>
              </a:cxn>
              <a:cxn ang="T7">
                <a:pos x="T2" y="T3"/>
              </a:cxn>
              <a:cxn ang="T8">
                <a:pos x="T4" y="T5"/>
              </a:cxn>
            </a:cxnLst>
            <a:rect l="T9" t="T10" r="T11" b="T12"/>
            <a:pathLst>
              <a:path w="288" h="1488">
                <a:moveTo>
                  <a:pt x="288" y="1488"/>
                </a:moveTo>
                <a:cubicBezTo>
                  <a:pt x="144" y="1228"/>
                  <a:pt x="0" y="968"/>
                  <a:pt x="0" y="720"/>
                </a:cubicBezTo>
                <a:cubicBezTo>
                  <a:pt x="0" y="472"/>
                  <a:pt x="240" y="120"/>
                  <a:pt x="288"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8" name="Freeform 25"/>
          <p:cNvSpPr>
            <a:spLocks/>
          </p:cNvSpPr>
          <p:nvPr/>
        </p:nvSpPr>
        <p:spPr bwMode="auto">
          <a:xfrm>
            <a:off x="4635500" y="762000"/>
            <a:ext cx="2374900" cy="3810000"/>
          </a:xfrm>
          <a:custGeom>
            <a:avLst/>
            <a:gdLst>
              <a:gd name="T0" fmla="*/ 2147483647 w 1496"/>
              <a:gd name="T1" fmla="*/ 2147483647 h 2400"/>
              <a:gd name="T2" fmla="*/ 2147483647 w 1496"/>
              <a:gd name="T3" fmla="*/ 2147483647 h 2400"/>
              <a:gd name="T4" fmla="*/ 2147483647 w 1496"/>
              <a:gd name="T5" fmla="*/ 2147483647 h 2400"/>
              <a:gd name="T6" fmla="*/ 2147483647 w 1496"/>
              <a:gd name="T7" fmla="*/ 0 h 2400"/>
              <a:gd name="T8" fmla="*/ 0 60000 65536"/>
              <a:gd name="T9" fmla="*/ 0 60000 65536"/>
              <a:gd name="T10" fmla="*/ 0 60000 65536"/>
              <a:gd name="T11" fmla="*/ 0 60000 65536"/>
              <a:gd name="T12" fmla="*/ 0 w 1496"/>
              <a:gd name="T13" fmla="*/ 0 h 2400"/>
              <a:gd name="T14" fmla="*/ 1496 w 1496"/>
              <a:gd name="T15" fmla="*/ 2400 h 2400"/>
            </a:gdLst>
            <a:ahLst/>
            <a:cxnLst>
              <a:cxn ang="T8">
                <a:pos x="T0" y="T1"/>
              </a:cxn>
              <a:cxn ang="T9">
                <a:pos x="T2" y="T3"/>
              </a:cxn>
              <a:cxn ang="T10">
                <a:pos x="T4" y="T5"/>
              </a:cxn>
              <a:cxn ang="T11">
                <a:pos x="T6" y="T7"/>
              </a:cxn>
            </a:cxnLst>
            <a:rect l="T12" t="T13" r="T14" b="T15"/>
            <a:pathLst>
              <a:path w="1496" h="2400">
                <a:moveTo>
                  <a:pt x="584" y="2400"/>
                </a:moveTo>
                <a:cubicBezTo>
                  <a:pt x="300" y="2120"/>
                  <a:pt x="16" y="1840"/>
                  <a:pt x="8" y="1488"/>
                </a:cubicBezTo>
                <a:cubicBezTo>
                  <a:pt x="0" y="1136"/>
                  <a:pt x="288" y="536"/>
                  <a:pt x="536" y="288"/>
                </a:cubicBezTo>
                <a:cubicBezTo>
                  <a:pt x="784" y="40"/>
                  <a:pt x="1140" y="20"/>
                  <a:pt x="149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9" name="Text Box 26"/>
          <p:cNvSpPr txBox="1">
            <a:spLocks noChangeArrowheads="1"/>
          </p:cNvSpPr>
          <p:nvPr/>
        </p:nvSpPr>
        <p:spPr bwMode="auto">
          <a:xfrm>
            <a:off x="1981200" y="6073775"/>
            <a:ext cx="456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Depth-first Spanning Tree</a:t>
            </a:r>
          </a:p>
        </p:txBody>
      </p:sp>
      <p:sp>
        <p:nvSpPr>
          <p:cNvPr id="115740" name="Text Box 27"/>
          <p:cNvSpPr txBox="1">
            <a:spLocks noChangeArrowheads="1"/>
          </p:cNvSpPr>
          <p:nvPr/>
        </p:nvSpPr>
        <p:spPr bwMode="auto">
          <a:xfrm>
            <a:off x="3794125" y="193675"/>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Back edge</a:t>
            </a:r>
          </a:p>
        </p:txBody>
      </p:sp>
      <p:sp>
        <p:nvSpPr>
          <p:cNvPr id="115741" name="Line 28"/>
          <p:cNvSpPr>
            <a:spLocks noChangeShapeType="1"/>
          </p:cNvSpPr>
          <p:nvPr/>
        </p:nvSpPr>
        <p:spPr bwMode="auto">
          <a:xfrm>
            <a:off x="4800600" y="8382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2" name="Line 29"/>
          <p:cNvSpPr>
            <a:spLocks noChangeShapeType="1"/>
          </p:cNvSpPr>
          <p:nvPr/>
        </p:nvSpPr>
        <p:spPr bwMode="auto">
          <a:xfrm flipV="1">
            <a:off x="6934200" y="990600"/>
            <a:ext cx="304800" cy="3352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3" name="Text Box 30"/>
          <p:cNvSpPr txBox="1">
            <a:spLocks noChangeArrowheads="1"/>
          </p:cNvSpPr>
          <p:nvPr/>
        </p:nvSpPr>
        <p:spPr bwMode="auto">
          <a:xfrm>
            <a:off x="5181600" y="5105400"/>
            <a:ext cx="3660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Tree edges are to unvisited nodes.</a:t>
            </a:r>
          </a:p>
          <a:p>
            <a:pPr eaLnBrk="1" hangingPunct="1">
              <a:spcBef>
                <a:spcPct val="0"/>
              </a:spcBef>
              <a:buFontTx/>
              <a:buNone/>
            </a:pPr>
            <a:r>
              <a:rPr lang="en-US" altLang="en-US" sz="2000"/>
              <a:t>Back edges are to visited nodes.</a:t>
            </a:r>
          </a:p>
        </p:txBody>
      </p:sp>
      <p:sp>
        <p:nvSpPr>
          <p:cNvPr id="115744" name="Text Box 27"/>
          <p:cNvSpPr txBox="1">
            <a:spLocks noChangeArrowheads="1"/>
          </p:cNvSpPr>
          <p:nvPr/>
        </p:nvSpPr>
        <p:spPr bwMode="auto">
          <a:xfrm>
            <a:off x="7467600" y="1219200"/>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Tree edge</a:t>
            </a:r>
          </a:p>
        </p:txBody>
      </p:sp>
      <p:sp>
        <p:nvSpPr>
          <p:cNvPr id="115745" name="Line 28"/>
          <p:cNvSpPr>
            <a:spLocks noChangeShapeType="1"/>
          </p:cNvSpPr>
          <p:nvPr/>
        </p:nvSpPr>
        <p:spPr bwMode="auto">
          <a:xfrm flipH="1" flipV="1">
            <a:off x="6629400" y="1295400"/>
            <a:ext cx="838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4B721F5-A49B-4183-8D74-00B6D0D271B6}" type="slidenum">
              <a:rPr lang="en-US" altLang="en-US" sz="1400" smtClean="0"/>
              <a:pPr eaLnBrk="1" hangingPunct="1">
                <a:spcBef>
                  <a:spcPct val="0"/>
                </a:spcBef>
                <a:buFontTx/>
                <a:buNone/>
              </a:pPr>
              <a:t>113</a:t>
            </a:fld>
            <a:endParaRPr lang="en-US" altLang="en-US" sz="1400"/>
          </a:p>
        </p:txBody>
      </p:sp>
      <p:sp>
        <p:nvSpPr>
          <p:cNvPr id="116739"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674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6741"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674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674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674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6752"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B05662B-C2D6-4D00-A3EC-F00181970BC3}" type="slidenum">
              <a:rPr lang="en-US" altLang="en-US" sz="1400" smtClean="0"/>
              <a:pPr eaLnBrk="1" hangingPunct="1">
                <a:spcBef>
                  <a:spcPct val="0"/>
                </a:spcBef>
                <a:buFontTx/>
                <a:buNone/>
              </a:pPr>
              <a:t>114</a:t>
            </a:fld>
            <a:endParaRPr lang="en-US" altLang="en-US" sz="1400"/>
          </a:p>
        </p:txBody>
      </p:sp>
      <p:sp>
        <p:nvSpPr>
          <p:cNvPr id="11776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7764"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7765"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776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776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776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6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777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7776"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9E437AA-C228-4F6E-AA2C-713FD32AB001}" type="slidenum">
              <a:rPr lang="en-US" altLang="en-US" sz="1400" smtClean="0"/>
              <a:pPr eaLnBrk="1" hangingPunct="1">
                <a:spcBef>
                  <a:spcPct val="0"/>
                </a:spcBef>
                <a:buFontTx/>
                <a:buNone/>
              </a:pPr>
              <a:t>115</a:t>
            </a:fld>
            <a:endParaRPr lang="en-US" altLang="en-US" sz="1400"/>
          </a:p>
        </p:txBody>
      </p:sp>
      <p:sp>
        <p:nvSpPr>
          <p:cNvPr id="11878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8788"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878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8790"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879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8792" name="Line 7"/>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79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6"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879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8800"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C6C4AD-CEF3-4C2D-9FBB-7B621B78D10E}" type="slidenum">
              <a:rPr lang="en-US" altLang="en-US" sz="1400" smtClean="0"/>
              <a:pPr eaLnBrk="1" hangingPunct="1">
                <a:spcBef>
                  <a:spcPct val="0"/>
                </a:spcBef>
                <a:buFontTx/>
                <a:buNone/>
              </a:pPr>
              <a:t>116</a:t>
            </a:fld>
            <a:endParaRPr lang="en-US" altLang="en-US" sz="1400"/>
          </a:p>
        </p:txBody>
      </p:sp>
      <p:sp>
        <p:nvSpPr>
          <p:cNvPr id="11981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9812"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19813" name="Oval 16"/>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9814" name="Oval 17"/>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9815" name="Oval 18"/>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9816" name="Oval 19"/>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9817" name="Oval 20"/>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9818" name="Line 21"/>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19" name="Line 22"/>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0" name="Line 23"/>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1" name="Line 24"/>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2" name="Line 25"/>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3" name="Line 26"/>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4" name="Line 27"/>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8A4AB3A-B19E-4682-902F-40EF389F6F91}" type="slidenum">
              <a:rPr lang="en-US" altLang="en-US" sz="1400" smtClean="0"/>
              <a:pPr eaLnBrk="1" hangingPunct="1">
                <a:spcBef>
                  <a:spcPct val="0"/>
                </a:spcBef>
                <a:buFontTx/>
                <a:buNone/>
              </a:pPr>
              <a:t>117</a:t>
            </a:fld>
            <a:endParaRPr lang="en-US" altLang="en-US" sz="1400"/>
          </a:p>
        </p:txBody>
      </p:sp>
      <p:sp>
        <p:nvSpPr>
          <p:cNvPr id="120835"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0836" name="Text Box 3"/>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20837"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0838"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0839"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0840" name="Oval 7"/>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0841"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0842"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843"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4"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5"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6"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7" name="Line 14"/>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8" name="Line 15"/>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78A89C-068C-4580-85AF-2B5B5FD4FE05}" type="slidenum">
              <a:rPr lang="en-US" altLang="en-US" sz="1400" smtClean="0"/>
              <a:pPr eaLnBrk="1" hangingPunct="1">
                <a:spcBef>
                  <a:spcPct val="0"/>
                </a:spcBef>
                <a:buFontTx/>
                <a:buNone/>
              </a:pPr>
              <a:t>118</a:t>
            </a:fld>
            <a:endParaRPr lang="en-US" altLang="en-US" sz="1400"/>
          </a:p>
        </p:txBody>
      </p:sp>
      <p:sp>
        <p:nvSpPr>
          <p:cNvPr id="121859" name="Rectangle 16"/>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1860" name="Text Box 17"/>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1861" name="Oval 18"/>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1862" name="Oval 19"/>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1863" name="Oval 20"/>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1864" name="Oval 21"/>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1865" name="Oval 22"/>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1866" name="Line 23"/>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867" name="Line 24"/>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8" name="Line 25"/>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9" name="Line 26"/>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0" name="Line 27"/>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1" name="Line 28"/>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2" name="Line 29"/>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E228140-7D92-438C-9EEB-69CCA3D17A95}" type="slidenum">
              <a:rPr lang="en-US" altLang="en-US" sz="1400" smtClean="0"/>
              <a:pPr eaLnBrk="1" hangingPunct="1">
                <a:spcBef>
                  <a:spcPct val="0"/>
                </a:spcBef>
                <a:buFontTx/>
                <a:buNone/>
              </a:pPr>
              <a:t>119</a:t>
            </a:fld>
            <a:endParaRPr lang="en-US" altLang="en-US" sz="1400"/>
          </a:p>
        </p:txBody>
      </p:sp>
      <p:sp>
        <p:nvSpPr>
          <p:cNvPr id="122883"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2884" name="Text Box 3"/>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2885"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2886"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2887"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2888" name="Oval 7"/>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2889"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2890"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2"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3"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4"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5" name="Line 14"/>
          <p:cNvSpPr>
            <a:spLocks noChangeShapeType="1"/>
          </p:cNvSpPr>
          <p:nvPr/>
        </p:nvSpPr>
        <p:spPr bwMode="auto">
          <a:xfrm flipH="1" flipV="1">
            <a:off x="5334000" y="1447800"/>
            <a:ext cx="2057400" cy="160020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6" name="Line 15"/>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02ABC9-AA3B-454F-B6ED-202A6767B9B7}" type="slidenum">
              <a:rPr lang="en-US" altLang="en-US" sz="1400" smtClean="0"/>
              <a:pPr eaLnBrk="1" hangingPunct="1">
                <a:spcBef>
                  <a:spcPct val="0"/>
                </a:spcBef>
                <a:buFontTx/>
                <a:buNone/>
              </a:pPr>
              <a:t>12</a:t>
            </a:fld>
            <a:endParaRPr lang="en-US" altLang="en-US" sz="1400"/>
          </a:p>
        </p:txBody>
      </p:sp>
      <p:sp>
        <p:nvSpPr>
          <p:cNvPr id="13315" name="Rectangle 2"/>
          <p:cNvSpPr>
            <a:spLocks noGrp="1" noChangeArrowheads="1"/>
          </p:cNvSpPr>
          <p:nvPr>
            <p:ph type="title"/>
          </p:nvPr>
        </p:nvSpPr>
        <p:spPr/>
        <p:txBody>
          <a:bodyPr/>
          <a:lstStyle/>
          <a:p>
            <a:pPr eaLnBrk="1" hangingPunct="1"/>
            <a:r>
              <a:rPr lang="en-US" altLang="en-US"/>
              <a:t>Definitions</a:t>
            </a:r>
          </a:p>
        </p:txBody>
      </p:sp>
      <p:sp>
        <p:nvSpPr>
          <p:cNvPr id="13316" name="Rectangle 3"/>
          <p:cNvSpPr>
            <a:spLocks noGrp="1" noChangeArrowheads="1"/>
          </p:cNvSpPr>
          <p:nvPr>
            <p:ph type="body" idx="1"/>
          </p:nvPr>
        </p:nvSpPr>
        <p:spPr/>
        <p:txBody>
          <a:bodyPr/>
          <a:lstStyle/>
          <a:p>
            <a:pPr eaLnBrk="1" hangingPunct="1">
              <a:lnSpc>
                <a:spcPct val="90000"/>
              </a:lnSpc>
            </a:pPr>
            <a:r>
              <a:rPr lang="en-US" altLang="en-US"/>
              <a:t>A graph is connected if there is a path from every vertex to every other vertex.</a:t>
            </a:r>
          </a:p>
          <a:p>
            <a:pPr eaLnBrk="1" hangingPunct="1">
              <a:lnSpc>
                <a:spcPct val="90000"/>
              </a:lnSpc>
            </a:pPr>
            <a:r>
              <a:rPr lang="en-US" altLang="en-US"/>
              <a:t>A directed graph with paths between all vertices is said to be strongly connected.</a:t>
            </a:r>
          </a:p>
          <a:p>
            <a:pPr eaLnBrk="1" hangingPunct="1">
              <a:lnSpc>
                <a:spcPct val="90000"/>
              </a:lnSpc>
            </a:pPr>
            <a:r>
              <a:rPr lang="en-US" altLang="en-US"/>
              <a:t>A directed graph is weakly connected if its undirected representation is connected.</a:t>
            </a:r>
          </a:p>
          <a:p>
            <a:pPr eaLnBrk="1" hangingPunct="1">
              <a:lnSpc>
                <a:spcPct val="90000"/>
              </a:lnSpc>
            </a:pPr>
            <a:r>
              <a:rPr lang="en-US" altLang="en-US"/>
              <a:t>A complete graph has edges between every pair of vertices.</a:t>
            </a:r>
          </a:p>
          <a:p>
            <a:pPr eaLnBrk="1" hangingPunct="1">
              <a:lnSpc>
                <a:spcPct val="90000"/>
              </a:lnSpc>
            </a:pPr>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4D9EF0-E1D6-426D-ACEE-3B2EB8EB58D4}" type="slidenum">
              <a:rPr lang="en-US" altLang="en-US" sz="1400" smtClean="0"/>
              <a:pPr eaLnBrk="1" hangingPunct="1">
                <a:spcBef>
                  <a:spcPct val="0"/>
                </a:spcBef>
                <a:buFontTx/>
                <a:buNone/>
              </a:pPr>
              <a:t>120</a:t>
            </a:fld>
            <a:endParaRPr lang="en-US" altLang="en-US" sz="1400"/>
          </a:p>
        </p:txBody>
      </p:sp>
      <p:sp>
        <p:nvSpPr>
          <p:cNvPr id="123907" name="Rectangle 2"/>
          <p:cNvSpPr>
            <a:spLocks noGrp="1" noChangeArrowheads="1"/>
          </p:cNvSpPr>
          <p:nvPr>
            <p:ph type="title"/>
          </p:nvPr>
        </p:nvSpPr>
        <p:spPr>
          <a:xfrm>
            <a:off x="685800" y="228600"/>
            <a:ext cx="7772400" cy="990600"/>
          </a:xfrm>
        </p:spPr>
        <p:txBody>
          <a:bodyPr/>
          <a:lstStyle/>
          <a:p>
            <a:pPr eaLnBrk="1" hangingPunct="1"/>
            <a:r>
              <a:rPr lang="en-US" altLang="en-US"/>
              <a:t>Biconnectivity</a:t>
            </a:r>
          </a:p>
        </p:txBody>
      </p:sp>
      <p:sp>
        <p:nvSpPr>
          <p:cNvPr id="123908" name="Rectangle 3"/>
          <p:cNvSpPr>
            <a:spLocks noGrp="1" noChangeArrowheads="1"/>
          </p:cNvSpPr>
          <p:nvPr>
            <p:ph type="body" idx="1"/>
          </p:nvPr>
        </p:nvSpPr>
        <p:spPr>
          <a:xfrm>
            <a:off x="685800" y="1295400"/>
            <a:ext cx="7772400" cy="1752600"/>
          </a:xfrm>
        </p:spPr>
        <p:txBody>
          <a:bodyPr/>
          <a:lstStyle/>
          <a:p>
            <a:pPr eaLnBrk="1" hangingPunct="1"/>
            <a:r>
              <a:rPr lang="en-US" altLang="en-US"/>
              <a:t>A connected undirected graph is biconnected if there are no vertices whose removal disconnects the rest of the graph.</a:t>
            </a:r>
          </a:p>
        </p:txBody>
      </p:sp>
      <p:sp>
        <p:nvSpPr>
          <p:cNvPr id="123909" name="Oval 4"/>
          <p:cNvSpPr>
            <a:spLocks noChangeArrowheads="1"/>
          </p:cNvSpPr>
          <p:nvPr/>
        </p:nvSpPr>
        <p:spPr bwMode="auto">
          <a:xfrm>
            <a:off x="4572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10" name="Oval 5"/>
          <p:cNvSpPr>
            <a:spLocks noChangeArrowheads="1"/>
          </p:cNvSpPr>
          <p:nvPr/>
        </p:nvSpPr>
        <p:spPr bwMode="auto">
          <a:xfrm>
            <a:off x="1905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11" name="Oval 6"/>
          <p:cNvSpPr>
            <a:spLocks noChangeArrowheads="1"/>
          </p:cNvSpPr>
          <p:nvPr/>
        </p:nvSpPr>
        <p:spPr bwMode="auto">
          <a:xfrm>
            <a:off x="1905000" y="5715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12" name="Oval 7"/>
          <p:cNvSpPr>
            <a:spLocks noChangeArrowheads="1"/>
          </p:cNvSpPr>
          <p:nvPr/>
        </p:nvSpPr>
        <p:spPr bwMode="auto">
          <a:xfrm>
            <a:off x="33528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13" name="Oval 8"/>
          <p:cNvSpPr>
            <a:spLocks noChangeArrowheads="1"/>
          </p:cNvSpPr>
          <p:nvPr/>
        </p:nvSpPr>
        <p:spPr bwMode="auto">
          <a:xfrm>
            <a:off x="1905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14" name="Line 9"/>
          <p:cNvSpPr>
            <a:spLocks noChangeShapeType="1"/>
          </p:cNvSpPr>
          <p:nvPr/>
        </p:nvSpPr>
        <p:spPr bwMode="auto">
          <a:xfrm>
            <a:off x="2133600" y="4953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5" name="Line 10"/>
          <p:cNvSpPr>
            <a:spLocks noChangeShapeType="1"/>
          </p:cNvSpPr>
          <p:nvPr/>
        </p:nvSpPr>
        <p:spPr bwMode="auto">
          <a:xfrm>
            <a:off x="2133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6" name="Line 11"/>
          <p:cNvSpPr>
            <a:spLocks noChangeShapeType="1"/>
          </p:cNvSpPr>
          <p:nvPr/>
        </p:nvSpPr>
        <p:spPr bwMode="auto">
          <a:xfrm>
            <a:off x="990600" y="4724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7" name="Line 12"/>
          <p:cNvSpPr>
            <a:spLocks noChangeShapeType="1"/>
          </p:cNvSpPr>
          <p:nvPr/>
        </p:nvSpPr>
        <p:spPr bwMode="auto">
          <a:xfrm>
            <a:off x="838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8" name="Line 13"/>
          <p:cNvSpPr>
            <a:spLocks noChangeShapeType="1"/>
          </p:cNvSpPr>
          <p:nvPr/>
        </p:nvSpPr>
        <p:spPr bwMode="auto">
          <a:xfrm flipV="1">
            <a:off x="8382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14"/>
          <p:cNvSpPr>
            <a:spLocks noChangeShapeType="1"/>
          </p:cNvSpPr>
          <p:nvPr/>
        </p:nvSpPr>
        <p:spPr bwMode="auto">
          <a:xfrm flipH="1" flipV="1">
            <a:off x="24384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15"/>
          <p:cNvSpPr>
            <a:spLocks noChangeShapeType="1"/>
          </p:cNvSpPr>
          <p:nvPr/>
        </p:nvSpPr>
        <p:spPr bwMode="auto">
          <a:xfrm flipH="1">
            <a:off x="2362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1" name="Text Box 16"/>
          <p:cNvSpPr txBox="1">
            <a:spLocks noChangeArrowheads="1"/>
          </p:cNvSpPr>
          <p:nvPr/>
        </p:nvSpPr>
        <p:spPr bwMode="auto">
          <a:xfrm>
            <a:off x="441325" y="6213475"/>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Biconnected</a:t>
            </a:r>
          </a:p>
        </p:txBody>
      </p:sp>
      <p:sp>
        <p:nvSpPr>
          <p:cNvPr id="123922" name="Oval 17"/>
          <p:cNvSpPr>
            <a:spLocks noChangeArrowheads="1"/>
          </p:cNvSpPr>
          <p:nvPr/>
        </p:nvSpPr>
        <p:spPr bwMode="auto">
          <a:xfrm>
            <a:off x="4572000" y="3352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23" name="Oval 18"/>
          <p:cNvSpPr>
            <a:spLocks noChangeArrowheads="1"/>
          </p:cNvSpPr>
          <p:nvPr/>
        </p:nvSpPr>
        <p:spPr bwMode="auto">
          <a:xfrm>
            <a:off x="6096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24" name="Oval 19"/>
          <p:cNvSpPr>
            <a:spLocks noChangeArrowheads="1"/>
          </p:cNvSpPr>
          <p:nvPr/>
        </p:nvSpPr>
        <p:spPr bwMode="auto">
          <a:xfrm>
            <a:off x="4572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25" name="Oval 20"/>
          <p:cNvSpPr>
            <a:spLocks noChangeArrowheads="1"/>
          </p:cNvSpPr>
          <p:nvPr/>
        </p:nvSpPr>
        <p:spPr bwMode="auto">
          <a:xfrm>
            <a:off x="7620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26" name="Oval 21"/>
          <p:cNvSpPr>
            <a:spLocks noChangeArrowheads="1"/>
          </p:cNvSpPr>
          <p:nvPr/>
        </p:nvSpPr>
        <p:spPr bwMode="auto">
          <a:xfrm>
            <a:off x="6096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27" name="Line 22"/>
          <p:cNvSpPr>
            <a:spLocks noChangeShapeType="1"/>
          </p:cNvSpPr>
          <p:nvPr/>
        </p:nvSpPr>
        <p:spPr bwMode="auto">
          <a:xfrm>
            <a:off x="6477000" y="48768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8" name="Line 23"/>
          <p:cNvSpPr>
            <a:spLocks noChangeShapeType="1"/>
          </p:cNvSpPr>
          <p:nvPr/>
        </p:nvSpPr>
        <p:spPr bwMode="auto">
          <a:xfrm>
            <a:off x="6324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9" name="Line 24"/>
          <p:cNvSpPr>
            <a:spLocks noChangeShapeType="1"/>
          </p:cNvSpPr>
          <p:nvPr/>
        </p:nvSpPr>
        <p:spPr bwMode="auto">
          <a:xfrm>
            <a:off x="5105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0" name="Line 25"/>
          <p:cNvSpPr>
            <a:spLocks noChangeShapeType="1"/>
          </p:cNvSpPr>
          <p:nvPr/>
        </p:nvSpPr>
        <p:spPr bwMode="auto">
          <a:xfrm>
            <a:off x="48768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1" name="Line 26"/>
          <p:cNvSpPr>
            <a:spLocks noChangeShapeType="1"/>
          </p:cNvSpPr>
          <p:nvPr/>
        </p:nvSpPr>
        <p:spPr bwMode="auto">
          <a:xfrm flipV="1">
            <a:off x="5105400" y="3505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2" name="Line 27"/>
          <p:cNvSpPr>
            <a:spLocks noChangeShapeType="1"/>
          </p:cNvSpPr>
          <p:nvPr/>
        </p:nvSpPr>
        <p:spPr bwMode="auto">
          <a:xfrm flipH="1" flipV="1">
            <a:off x="6629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3" name="Line 28"/>
          <p:cNvSpPr>
            <a:spLocks noChangeShapeType="1"/>
          </p:cNvSpPr>
          <p:nvPr/>
        </p:nvSpPr>
        <p:spPr bwMode="auto">
          <a:xfrm flipH="1">
            <a:off x="78486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4" name="Oval 29"/>
          <p:cNvSpPr>
            <a:spLocks noChangeArrowheads="1"/>
          </p:cNvSpPr>
          <p:nvPr/>
        </p:nvSpPr>
        <p:spPr bwMode="auto">
          <a:xfrm>
            <a:off x="7620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3935" name="Oval 30"/>
          <p:cNvSpPr>
            <a:spLocks noChangeArrowheads="1"/>
          </p:cNvSpPr>
          <p:nvPr/>
        </p:nvSpPr>
        <p:spPr bwMode="auto">
          <a:xfrm>
            <a:off x="4572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3936" name="Line 31"/>
          <p:cNvSpPr>
            <a:spLocks noChangeShapeType="1"/>
          </p:cNvSpPr>
          <p:nvPr/>
        </p:nvSpPr>
        <p:spPr bwMode="auto">
          <a:xfrm flipH="1">
            <a:off x="4876800" y="3810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7" name="Text Box 32"/>
          <p:cNvSpPr txBox="1">
            <a:spLocks noChangeArrowheads="1"/>
          </p:cNvSpPr>
          <p:nvPr/>
        </p:nvSpPr>
        <p:spPr bwMode="auto">
          <a:xfrm>
            <a:off x="4632325" y="6213475"/>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Not biconnected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1C2F9A-FD28-43DA-B9B5-A1DDE7A1C083}" type="slidenum">
              <a:rPr lang="en-US" altLang="en-US" sz="1400" smtClean="0"/>
              <a:pPr eaLnBrk="1" hangingPunct="1">
                <a:spcBef>
                  <a:spcPct val="0"/>
                </a:spcBef>
                <a:buFontTx/>
                <a:buNone/>
              </a:pPr>
              <a:t>121</a:t>
            </a:fld>
            <a:endParaRPr lang="en-US" altLang="en-US" sz="1400"/>
          </a:p>
        </p:txBody>
      </p:sp>
      <p:sp>
        <p:nvSpPr>
          <p:cNvPr id="124931" name="Rectangle 1026"/>
          <p:cNvSpPr>
            <a:spLocks noGrp="1" noChangeArrowheads="1"/>
          </p:cNvSpPr>
          <p:nvPr>
            <p:ph type="title"/>
          </p:nvPr>
        </p:nvSpPr>
        <p:spPr>
          <a:xfrm>
            <a:off x="685800" y="381000"/>
            <a:ext cx="7772400" cy="1143000"/>
          </a:xfrm>
        </p:spPr>
        <p:txBody>
          <a:bodyPr/>
          <a:lstStyle/>
          <a:p>
            <a:pPr eaLnBrk="1" hangingPunct="1"/>
            <a:r>
              <a:rPr lang="en-US" altLang="en-US"/>
              <a:t>Biconnectivity</a:t>
            </a:r>
          </a:p>
        </p:txBody>
      </p:sp>
      <p:sp>
        <p:nvSpPr>
          <p:cNvPr id="124932" name="Rectangle 1027"/>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US"/>
              <a:t>If a graph is not biconnected, the vertices whose removal would disconnect the graph are called articulation points.</a:t>
            </a:r>
          </a:p>
          <a:p>
            <a:pPr eaLnBrk="1" hangingPunct="1">
              <a:lnSpc>
                <a:spcPct val="90000"/>
              </a:lnSpc>
            </a:pPr>
            <a:r>
              <a:rPr lang="en-US" altLang="en-US"/>
              <a:t>These are important, for example, in a network of computers, if the articulation node goes down, the network is disconnected.</a:t>
            </a:r>
          </a:p>
          <a:p>
            <a:pPr eaLnBrk="1" hangingPunct="1">
              <a:lnSpc>
                <a:spcPct val="90000"/>
              </a:lnSpc>
            </a:pPr>
            <a:r>
              <a:rPr lang="en-US" altLang="en-US"/>
              <a:t>If a graph is biconnected, then a node going down (a computer in a network or an intersection of streets) still permits traffic to flow.</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2DC296E-414C-4FEC-BAD6-4549ECFA63BA}" type="slidenum">
              <a:rPr lang="en-US" altLang="en-US" sz="1400" smtClean="0"/>
              <a:pPr eaLnBrk="1" hangingPunct="1">
                <a:spcBef>
                  <a:spcPct val="0"/>
                </a:spcBef>
                <a:buFontTx/>
                <a:buNone/>
              </a:pPr>
              <a:t>122</a:t>
            </a:fld>
            <a:endParaRPr lang="en-US" altLang="en-US" sz="1400"/>
          </a:p>
        </p:txBody>
      </p:sp>
      <p:sp>
        <p:nvSpPr>
          <p:cNvPr id="125955" name="Rectangle 1026"/>
          <p:cNvSpPr>
            <a:spLocks noGrp="1" noChangeArrowheads="1"/>
          </p:cNvSpPr>
          <p:nvPr>
            <p:ph type="title"/>
          </p:nvPr>
        </p:nvSpPr>
        <p:spPr/>
        <p:txBody>
          <a:bodyPr/>
          <a:lstStyle/>
          <a:p>
            <a:pPr eaLnBrk="1" hangingPunct="1"/>
            <a:r>
              <a:rPr lang="en-US" altLang="en-US"/>
              <a:t>Articulation Points</a:t>
            </a:r>
          </a:p>
        </p:txBody>
      </p:sp>
      <p:sp>
        <p:nvSpPr>
          <p:cNvPr id="125956" name="Rectangle 1027"/>
          <p:cNvSpPr>
            <a:spLocks noGrp="1" noChangeArrowheads="1"/>
          </p:cNvSpPr>
          <p:nvPr>
            <p:ph type="body" idx="1"/>
          </p:nvPr>
        </p:nvSpPr>
        <p:spPr/>
        <p:txBody>
          <a:bodyPr/>
          <a:lstStyle/>
          <a:p>
            <a:pPr eaLnBrk="1" hangingPunct="1">
              <a:lnSpc>
                <a:spcPct val="90000"/>
              </a:lnSpc>
            </a:pPr>
            <a:r>
              <a:rPr lang="en-US" altLang="en-US"/>
              <a:t>A depth-first search provides a way to find all articulation points in a connected graph.</a:t>
            </a:r>
          </a:p>
          <a:p>
            <a:pPr eaLnBrk="1" hangingPunct="1">
              <a:lnSpc>
                <a:spcPct val="90000"/>
              </a:lnSpc>
            </a:pPr>
            <a:r>
              <a:rPr lang="en-US" altLang="en-US"/>
              <a:t>We can number the vertices (in preorder) as we perform the depth first search.  Num(v).</a:t>
            </a:r>
          </a:p>
          <a:p>
            <a:pPr eaLnBrk="1" hangingPunct="1">
              <a:lnSpc>
                <a:spcPct val="90000"/>
              </a:lnSpc>
            </a:pPr>
            <a:r>
              <a:rPr lang="en-US" altLang="en-US"/>
              <a:t>We also compute the lowest numbered vertex reachable from each node by taking zero or more edges followed by possibly one back edge.  Low(v).</a:t>
            </a:r>
          </a:p>
          <a:p>
            <a:pPr eaLnBrk="1" hangingPunct="1">
              <a:lnSpc>
                <a:spcPct val="90000"/>
              </a:lnSpc>
            </a:pPr>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427BF5E-3646-4559-9684-076CC03FA0C5}" type="slidenum">
              <a:rPr lang="en-US" altLang="en-US" sz="1400" smtClean="0"/>
              <a:pPr eaLnBrk="1" hangingPunct="1">
                <a:spcBef>
                  <a:spcPct val="0"/>
                </a:spcBef>
                <a:buFontTx/>
                <a:buNone/>
              </a:pPr>
              <a:t>123</a:t>
            </a:fld>
            <a:endParaRPr lang="en-US" altLang="en-US" sz="1400"/>
          </a:p>
        </p:txBody>
      </p:sp>
      <p:sp>
        <p:nvSpPr>
          <p:cNvPr id="126979" name="Rectangle 1026"/>
          <p:cNvSpPr>
            <a:spLocks noGrp="1" noChangeArrowheads="1"/>
          </p:cNvSpPr>
          <p:nvPr>
            <p:ph type="title"/>
          </p:nvPr>
        </p:nvSpPr>
        <p:spPr/>
        <p:txBody>
          <a:bodyPr/>
          <a:lstStyle/>
          <a:p>
            <a:pPr eaLnBrk="1" hangingPunct="1"/>
            <a:r>
              <a:rPr lang="en-US" altLang="en-US"/>
              <a:t>Articulation Points</a:t>
            </a:r>
          </a:p>
        </p:txBody>
      </p:sp>
      <p:sp>
        <p:nvSpPr>
          <p:cNvPr id="126980" name="Rectangle 1027"/>
          <p:cNvSpPr>
            <a:spLocks noGrp="1" noChangeArrowheads="1"/>
          </p:cNvSpPr>
          <p:nvPr>
            <p:ph type="body" idx="1"/>
          </p:nvPr>
        </p:nvSpPr>
        <p:spPr>
          <a:xfrm>
            <a:off x="685800" y="1981200"/>
            <a:ext cx="7772400" cy="4191000"/>
          </a:xfrm>
        </p:spPr>
        <p:txBody>
          <a:bodyPr/>
          <a:lstStyle/>
          <a:p>
            <a:pPr eaLnBrk="1" hangingPunct="1"/>
            <a:r>
              <a:rPr lang="en-US" altLang="en-US"/>
              <a:t>A root is an articulation point if it has more than one child.</a:t>
            </a:r>
          </a:p>
          <a:p>
            <a:pPr eaLnBrk="1" hangingPunct="1"/>
            <a:r>
              <a:rPr lang="en-US" altLang="en-US"/>
              <a:t>Any other vertex is an articulation point if and only if v has some child w such that Low(w) &gt;= Num(v).</a:t>
            </a:r>
          </a:p>
          <a:p>
            <a:pPr eaLnBrk="1" hangingPunct="1"/>
            <a:r>
              <a:rPr lang="en-US" altLang="en-US"/>
              <a:t>This means it can’t reach anything above this vertex without going through this vertex.</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1EDEA7-CAD6-4F05-8178-1D9F0A4329EB}" type="slidenum">
              <a:rPr lang="en-US" altLang="en-US" sz="1400" smtClean="0"/>
              <a:pPr eaLnBrk="1" hangingPunct="1">
                <a:spcBef>
                  <a:spcPct val="0"/>
                </a:spcBef>
                <a:buFontTx/>
                <a:buNone/>
              </a:pPr>
              <a:t>124</a:t>
            </a:fld>
            <a:endParaRPr lang="en-US" altLang="en-US" sz="1400"/>
          </a:p>
        </p:txBody>
      </p:sp>
      <p:sp>
        <p:nvSpPr>
          <p:cNvPr id="128003" name="Oval 2"/>
          <p:cNvSpPr>
            <a:spLocks noChangeArrowheads="1"/>
          </p:cNvSpPr>
          <p:nvPr/>
        </p:nvSpPr>
        <p:spPr bwMode="auto">
          <a:xfrm>
            <a:off x="457200" y="381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04" name="Oval 3"/>
          <p:cNvSpPr>
            <a:spLocks noChangeArrowheads="1"/>
          </p:cNvSpPr>
          <p:nvPr/>
        </p:nvSpPr>
        <p:spPr bwMode="auto">
          <a:xfrm>
            <a:off x="1981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05" name="Oval 4"/>
          <p:cNvSpPr>
            <a:spLocks noChangeArrowheads="1"/>
          </p:cNvSpPr>
          <p:nvPr/>
        </p:nvSpPr>
        <p:spPr bwMode="auto">
          <a:xfrm>
            <a:off x="457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06" name="Oval 5"/>
          <p:cNvSpPr>
            <a:spLocks noChangeArrowheads="1"/>
          </p:cNvSpPr>
          <p:nvPr/>
        </p:nvSpPr>
        <p:spPr bwMode="auto">
          <a:xfrm>
            <a:off x="3505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07" name="Oval 6"/>
          <p:cNvSpPr>
            <a:spLocks noChangeArrowheads="1"/>
          </p:cNvSpPr>
          <p:nvPr/>
        </p:nvSpPr>
        <p:spPr bwMode="auto">
          <a:xfrm>
            <a:off x="1981200" y="30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08" name="Line 7"/>
          <p:cNvSpPr>
            <a:spLocks noChangeShapeType="1"/>
          </p:cNvSpPr>
          <p:nvPr/>
        </p:nvSpPr>
        <p:spPr bwMode="auto">
          <a:xfrm>
            <a:off x="2362200" y="19050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09" name="Line 8"/>
          <p:cNvSpPr>
            <a:spLocks noChangeShapeType="1"/>
          </p:cNvSpPr>
          <p:nvPr/>
        </p:nvSpPr>
        <p:spPr bwMode="auto">
          <a:xfrm>
            <a:off x="2209800" y="762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0" name="Line 9"/>
          <p:cNvSpPr>
            <a:spLocks noChangeShapeType="1"/>
          </p:cNvSpPr>
          <p:nvPr/>
        </p:nvSpPr>
        <p:spPr bwMode="auto">
          <a:xfrm>
            <a:off x="990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1" name="Line 10"/>
          <p:cNvSpPr>
            <a:spLocks noChangeShapeType="1"/>
          </p:cNvSpPr>
          <p:nvPr/>
        </p:nvSpPr>
        <p:spPr bwMode="auto">
          <a:xfrm>
            <a:off x="7620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2" name="Line 11"/>
          <p:cNvSpPr>
            <a:spLocks noChangeShapeType="1"/>
          </p:cNvSpPr>
          <p:nvPr/>
        </p:nvSpPr>
        <p:spPr bwMode="auto">
          <a:xfrm flipV="1">
            <a:off x="990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3" name="Line 12"/>
          <p:cNvSpPr>
            <a:spLocks noChangeShapeType="1"/>
          </p:cNvSpPr>
          <p:nvPr/>
        </p:nvSpPr>
        <p:spPr bwMode="auto">
          <a:xfrm flipH="1" flipV="1">
            <a:off x="2514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4" name="Line 13"/>
          <p:cNvSpPr>
            <a:spLocks noChangeShapeType="1"/>
          </p:cNvSpPr>
          <p:nvPr/>
        </p:nvSpPr>
        <p:spPr bwMode="auto">
          <a:xfrm flipH="1">
            <a:off x="37338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5" name="Oval 14"/>
          <p:cNvSpPr>
            <a:spLocks noChangeArrowheads="1"/>
          </p:cNvSpPr>
          <p:nvPr/>
        </p:nvSpPr>
        <p:spPr bwMode="auto">
          <a:xfrm>
            <a:off x="3505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16" name="Oval 15"/>
          <p:cNvSpPr>
            <a:spLocks noChangeArrowheads="1"/>
          </p:cNvSpPr>
          <p:nvPr/>
        </p:nvSpPr>
        <p:spPr bwMode="auto">
          <a:xfrm>
            <a:off x="457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17" name="Line 16"/>
          <p:cNvSpPr>
            <a:spLocks noChangeShapeType="1"/>
          </p:cNvSpPr>
          <p:nvPr/>
        </p:nvSpPr>
        <p:spPr bwMode="auto">
          <a:xfrm flipH="1">
            <a:off x="7620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Oval 17"/>
          <p:cNvSpPr>
            <a:spLocks noChangeArrowheads="1"/>
          </p:cNvSpPr>
          <p:nvPr/>
        </p:nvSpPr>
        <p:spPr bwMode="auto">
          <a:xfrm>
            <a:off x="5943600" y="1828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19" name="Oval 18"/>
          <p:cNvSpPr>
            <a:spLocks noChangeArrowheads="1"/>
          </p:cNvSpPr>
          <p:nvPr/>
        </p:nvSpPr>
        <p:spPr bwMode="auto">
          <a:xfrm>
            <a:off x="4648200" y="411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20" name="Oval 19"/>
          <p:cNvSpPr>
            <a:spLocks noChangeArrowheads="1"/>
          </p:cNvSpPr>
          <p:nvPr/>
        </p:nvSpPr>
        <p:spPr bwMode="auto">
          <a:xfrm>
            <a:off x="5410200" y="2895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21" name="Oval 20"/>
          <p:cNvSpPr>
            <a:spLocks noChangeArrowheads="1"/>
          </p:cNvSpPr>
          <p:nvPr/>
        </p:nvSpPr>
        <p:spPr bwMode="auto">
          <a:xfrm>
            <a:off x="4038600" y="5105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22" name="Oval 21"/>
          <p:cNvSpPr>
            <a:spLocks noChangeArrowheads="1"/>
          </p:cNvSpPr>
          <p:nvPr/>
        </p:nvSpPr>
        <p:spPr bwMode="auto">
          <a:xfrm>
            <a:off x="6324600" y="91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23" name="Oval 22"/>
          <p:cNvSpPr>
            <a:spLocks noChangeArrowheads="1"/>
          </p:cNvSpPr>
          <p:nvPr/>
        </p:nvSpPr>
        <p:spPr bwMode="auto">
          <a:xfrm>
            <a:off x="3200400" y="6019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24" name="Oval 23"/>
          <p:cNvSpPr>
            <a:spLocks noChangeArrowheads="1"/>
          </p:cNvSpPr>
          <p:nvPr/>
        </p:nvSpPr>
        <p:spPr bwMode="auto">
          <a:xfrm>
            <a:off x="6324600" y="3733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25" name="Line 24"/>
          <p:cNvSpPr>
            <a:spLocks noChangeShapeType="1"/>
          </p:cNvSpPr>
          <p:nvPr/>
        </p:nvSpPr>
        <p:spPr bwMode="auto">
          <a:xfrm flipH="1">
            <a:off x="6324600" y="1371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6" name="Line 25"/>
          <p:cNvSpPr>
            <a:spLocks noChangeShapeType="1"/>
          </p:cNvSpPr>
          <p:nvPr/>
        </p:nvSpPr>
        <p:spPr bwMode="auto">
          <a:xfrm flipH="1">
            <a:off x="5867400" y="22860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7" name="Line 26"/>
          <p:cNvSpPr>
            <a:spLocks noChangeShapeType="1"/>
          </p:cNvSpPr>
          <p:nvPr/>
        </p:nvSpPr>
        <p:spPr bwMode="auto">
          <a:xfrm flipH="1">
            <a:off x="5105400" y="33528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8" name="Line 27"/>
          <p:cNvSpPr>
            <a:spLocks noChangeShapeType="1"/>
          </p:cNvSpPr>
          <p:nvPr/>
        </p:nvSpPr>
        <p:spPr bwMode="auto">
          <a:xfrm flipH="1">
            <a:off x="4495800" y="4572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9" name="Line 28"/>
          <p:cNvSpPr>
            <a:spLocks noChangeShapeType="1"/>
          </p:cNvSpPr>
          <p:nvPr/>
        </p:nvSpPr>
        <p:spPr bwMode="auto">
          <a:xfrm flipH="1">
            <a:off x="3657600" y="5562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0" name="Line 29"/>
          <p:cNvSpPr>
            <a:spLocks noChangeShapeType="1"/>
          </p:cNvSpPr>
          <p:nvPr/>
        </p:nvSpPr>
        <p:spPr bwMode="auto">
          <a:xfrm>
            <a:off x="5867400" y="3276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1" name="Freeform 30"/>
          <p:cNvSpPr>
            <a:spLocks/>
          </p:cNvSpPr>
          <p:nvPr/>
        </p:nvSpPr>
        <p:spPr bwMode="auto">
          <a:xfrm>
            <a:off x="4610100" y="1219200"/>
            <a:ext cx="1714500" cy="2971800"/>
          </a:xfrm>
          <a:custGeom>
            <a:avLst/>
            <a:gdLst>
              <a:gd name="T0" fmla="*/ 2147483647 w 1080"/>
              <a:gd name="T1" fmla="*/ 2147483647 h 1872"/>
              <a:gd name="T2" fmla="*/ 2147483647 w 1080"/>
              <a:gd name="T3" fmla="*/ 2147483647 h 1872"/>
              <a:gd name="T4" fmla="*/ 2147483647 w 1080"/>
              <a:gd name="T5" fmla="*/ 0 h 1872"/>
              <a:gd name="T6" fmla="*/ 0 60000 65536"/>
              <a:gd name="T7" fmla="*/ 0 60000 65536"/>
              <a:gd name="T8" fmla="*/ 0 60000 65536"/>
              <a:gd name="T9" fmla="*/ 0 w 1080"/>
              <a:gd name="T10" fmla="*/ 0 h 1872"/>
              <a:gd name="T11" fmla="*/ 1080 w 1080"/>
              <a:gd name="T12" fmla="*/ 1872 h 1872"/>
            </a:gdLst>
            <a:ahLst/>
            <a:cxnLst>
              <a:cxn ang="T6">
                <a:pos x="T0" y="T1"/>
              </a:cxn>
              <a:cxn ang="T7">
                <a:pos x="T2" y="T3"/>
              </a:cxn>
              <a:cxn ang="T8">
                <a:pos x="T4" y="T5"/>
              </a:cxn>
            </a:cxnLst>
            <a:rect l="T9" t="T10" r="T11" b="T12"/>
            <a:pathLst>
              <a:path w="1080" h="1872">
                <a:moveTo>
                  <a:pt x="72" y="1872"/>
                </a:moveTo>
                <a:cubicBezTo>
                  <a:pt x="36" y="1524"/>
                  <a:pt x="0" y="1176"/>
                  <a:pt x="168" y="864"/>
                </a:cubicBezTo>
                <a:cubicBezTo>
                  <a:pt x="336" y="552"/>
                  <a:pt x="928" y="144"/>
                  <a:pt x="1080"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2" name="Freeform 31"/>
          <p:cNvSpPr>
            <a:spLocks/>
          </p:cNvSpPr>
          <p:nvPr/>
        </p:nvSpPr>
        <p:spPr bwMode="auto">
          <a:xfrm>
            <a:off x="3352800" y="4419600"/>
            <a:ext cx="1295400" cy="1600200"/>
          </a:xfrm>
          <a:custGeom>
            <a:avLst/>
            <a:gdLst>
              <a:gd name="T0" fmla="*/ 0 w 816"/>
              <a:gd name="T1" fmla="*/ 2147483647 h 1008"/>
              <a:gd name="T2" fmla="*/ 2147483647 w 816"/>
              <a:gd name="T3" fmla="*/ 2147483647 h 1008"/>
              <a:gd name="T4" fmla="*/ 2147483647 w 816"/>
              <a:gd name="T5" fmla="*/ 0 h 1008"/>
              <a:gd name="T6" fmla="*/ 0 60000 65536"/>
              <a:gd name="T7" fmla="*/ 0 60000 65536"/>
              <a:gd name="T8" fmla="*/ 0 60000 65536"/>
              <a:gd name="T9" fmla="*/ 0 w 816"/>
              <a:gd name="T10" fmla="*/ 0 h 1008"/>
              <a:gd name="T11" fmla="*/ 816 w 816"/>
              <a:gd name="T12" fmla="*/ 1008 h 1008"/>
            </a:gdLst>
            <a:ahLst/>
            <a:cxnLst>
              <a:cxn ang="T6">
                <a:pos x="T0" y="T1"/>
              </a:cxn>
              <a:cxn ang="T7">
                <a:pos x="T2" y="T3"/>
              </a:cxn>
              <a:cxn ang="T8">
                <a:pos x="T4" y="T5"/>
              </a:cxn>
            </a:cxnLst>
            <a:rect l="T9" t="T10" r="T11" b="T12"/>
            <a:pathLst>
              <a:path w="816" h="1008">
                <a:moveTo>
                  <a:pt x="0" y="1008"/>
                </a:moveTo>
                <a:cubicBezTo>
                  <a:pt x="4" y="804"/>
                  <a:pt x="8" y="600"/>
                  <a:pt x="144" y="432"/>
                </a:cubicBezTo>
                <a:cubicBezTo>
                  <a:pt x="280" y="264"/>
                  <a:pt x="548" y="132"/>
                  <a:pt x="81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3" name="Text Box 32"/>
          <p:cNvSpPr txBox="1">
            <a:spLocks noChangeArrowheads="1"/>
          </p:cNvSpPr>
          <p:nvPr/>
        </p:nvSpPr>
        <p:spPr bwMode="auto">
          <a:xfrm>
            <a:off x="6842125" y="879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128034" name="Text Box 33"/>
          <p:cNvSpPr txBox="1">
            <a:spLocks noChangeArrowheads="1"/>
          </p:cNvSpPr>
          <p:nvPr/>
        </p:nvSpPr>
        <p:spPr bwMode="auto">
          <a:xfrm>
            <a:off x="6461125" y="18700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2/1</a:t>
            </a:r>
          </a:p>
        </p:txBody>
      </p:sp>
      <p:sp>
        <p:nvSpPr>
          <p:cNvPr id="128035" name="Text Box 34"/>
          <p:cNvSpPr txBox="1">
            <a:spLocks noChangeArrowheads="1"/>
          </p:cNvSpPr>
          <p:nvPr/>
        </p:nvSpPr>
        <p:spPr bwMode="auto">
          <a:xfrm>
            <a:off x="6003925" y="2784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3/1</a:t>
            </a:r>
          </a:p>
        </p:txBody>
      </p:sp>
      <p:sp>
        <p:nvSpPr>
          <p:cNvPr id="128036" name="Text Box 35"/>
          <p:cNvSpPr txBox="1">
            <a:spLocks noChangeArrowheads="1"/>
          </p:cNvSpPr>
          <p:nvPr/>
        </p:nvSpPr>
        <p:spPr bwMode="auto">
          <a:xfrm>
            <a:off x="5165725" y="4232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4/1</a:t>
            </a:r>
          </a:p>
        </p:txBody>
      </p:sp>
      <p:sp>
        <p:nvSpPr>
          <p:cNvPr id="128037" name="Text Box 36"/>
          <p:cNvSpPr txBox="1">
            <a:spLocks noChangeArrowheads="1"/>
          </p:cNvSpPr>
          <p:nvPr/>
        </p:nvSpPr>
        <p:spPr bwMode="auto">
          <a:xfrm>
            <a:off x="4556125" y="51466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5/4</a:t>
            </a:r>
          </a:p>
        </p:txBody>
      </p:sp>
      <p:sp>
        <p:nvSpPr>
          <p:cNvPr id="128038" name="Text Box 37"/>
          <p:cNvSpPr txBox="1">
            <a:spLocks noChangeArrowheads="1"/>
          </p:cNvSpPr>
          <p:nvPr/>
        </p:nvSpPr>
        <p:spPr bwMode="auto">
          <a:xfrm>
            <a:off x="3870325" y="6137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6/4</a:t>
            </a:r>
          </a:p>
        </p:txBody>
      </p:sp>
      <p:sp>
        <p:nvSpPr>
          <p:cNvPr id="128039" name="Text Box 38"/>
          <p:cNvSpPr txBox="1">
            <a:spLocks noChangeArrowheads="1"/>
          </p:cNvSpPr>
          <p:nvPr/>
        </p:nvSpPr>
        <p:spPr bwMode="auto">
          <a:xfrm>
            <a:off x="6918325" y="36988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7/7</a:t>
            </a:r>
          </a:p>
        </p:txBody>
      </p:sp>
      <p:sp>
        <p:nvSpPr>
          <p:cNvPr id="128040" name="Text Box 39"/>
          <p:cNvSpPr txBox="1">
            <a:spLocks noChangeArrowheads="1"/>
          </p:cNvSpPr>
          <p:nvPr/>
        </p:nvSpPr>
        <p:spPr bwMode="auto">
          <a:xfrm>
            <a:off x="76200" y="3429000"/>
            <a:ext cx="312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 and D are articulation</a:t>
            </a:r>
          </a:p>
          <a:p>
            <a:pPr eaLnBrk="1" hangingPunct="1">
              <a:spcBef>
                <a:spcPct val="0"/>
              </a:spcBef>
              <a:buFontTx/>
              <a:buNone/>
            </a:pPr>
            <a:r>
              <a:rPr lang="en-US" altLang="en-US" sz="2400"/>
              <a:t>points because they have a child whose low is greater than or equal to their own number.</a:t>
            </a:r>
          </a:p>
        </p:txBody>
      </p:sp>
      <p:sp>
        <p:nvSpPr>
          <p:cNvPr id="128041" name="Line 40"/>
          <p:cNvSpPr>
            <a:spLocks noChangeShapeType="1"/>
          </p:cNvSpPr>
          <p:nvPr/>
        </p:nvSpPr>
        <p:spPr bwMode="auto">
          <a:xfrm flipH="1" flipV="1">
            <a:off x="5029200" y="54864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42" name="Text Box 41"/>
          <p:cNvSpPr txBox="1">
            <a:spLocks noChangeArrowheads="1"/>
          </p:cNvSpPr>
          <p:nvPr/>
        </p:nvSpPr>
        <p:spPr bwMode="auto">
          <a:xfrm>
            <a:off x="5410200" y="5638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Low</a:t>
            </a:r>
          </a:p>
        </p:txBody>
      </p:sp>
      <p:sp>
        <p:nvSpPr>
          <p:cNvPr id="128043" name="Text Box 42"/>
          <p:cNvSpPr txBox="1">
            <a:spLocks noChangeArrowheads="1"/>
          </p:cNvSpPr>
          <p:nvPr/>
        </p:nvSpPr>
        <p:spPr bwMode="auto">
          <a:xfrm>
            <a:off x="54102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Num</a:t>
            </a:r>
          </a:p>
        </p:txBody>
      </p:sp>
      <p:sp>
        <p:nvSpPr>
          <p:cNvPr id="128044" name="Line 43"/>
          <p:cNvSpPr>
            <a:spLocks noChangeShapeType="1"/>
          </p:cNvSpPr>
          <p:nvPr/>
        </p:nvSpPr>
        <p:spPr bwMode="auto">
          <a:xfrm flipH="1" flipV="1">
            <a:off x="5334000" y="46482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09E4843-C7AD-4D75-9A43-8F2669F67658}" type="slidenum">
              <a:rPr lang="en-US" altLang="en-US" sz="1400" smtClean="0"/>
              <a:pPr eaLnBrk="1" hangingPunct="1">
                <a:spcBef>
                  <a:spcPct val="0"/>
                </a:spcBef>
                <a:buFontTx/>
                <a:buNone/>
              </a:pPr>
              <a:t>125</a:t>
            </a:fld>
            <a:endParaRPr lang="en-US" altLang="en-US" sz="1400"/>
          </a:p>
        </p:txBody>
      </p:sp>
      <p:sp>
        <p:nvSpPr>
          <p:cNvPr id="129027" name="Rectangle 1026"/>
          <p:cNvSpPr>
            <a:spLocks noGrp="1" noChangeArrowheads="1"/>
          </p:cNvSpPr>
          <p:nvPr>
            <p:ph type="title"/>
          </p:nvPr>
        </p:nvSpPr>
        <p:spPr/>
        <p:txBody>
          <a:bodyPr/>
          <a:lstStyle/>
          <a:p>
            <a:pPr eaLnBrk="1" hangingPunct="1"/>
            <a:r>
              <a:rPr lang="en-US" altLang="en-US"/>
              <a:t>Euler Circuits</a:t>
            </a:r>
          </a:p>
        </p:txBody>
      </p:sp>
      <p:sp>
        <p:nvSpPr>
          <p:cNvPr id="129028" name="Rectangle 1027"/>
          <p:cNvSpPr>
            <a:spLocks noGrp="1" noChangeArrowheads="1"/>
          </p:cNvSpPr>
          <p:nvPr>
            <p:ph type="body" idx="1"/>
          </p:nvPr>
        </p:nvSpPr>
        <p:spPr>
          <a:xfrm>
            <a:off x="685800" y="1981200"/>
            <a:ext cx="7772400" cy="1676400"/>
          </a:xfrm>
        </p:spPr>
        <p:txBody>
          <a:bodyPr/>
          <a:lstStyle/>
          <a:p>
            <a:pPr eaLnBrk="1" hangingPunct="1"/>
            <a:r>
              <a:rPr lang="en-US" altLang="en-US"/>
              <a:t>Try to draw these figures without lifting the pen off of the paper and without drawing any line more than once:</a:t>
            </a:r>
          </a:p>
        </p:txBody>
      </p:sp>
      <p:sp>
        <p:nvSpPr>
          <p:cNvPr id="129029" name="Rectangle 1028"/>
          <p:cNvSpPr>
            <a:spLocks noChangeArrowheads="1"/>
          </p:cNvSpPr>
          <p:nvPr/>
        </p:nvSpPr>
        <p:spPr bwMode="auto">
          <a:xfrm>
            <a:off x="381000" y="49530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0" name="Line 1029"/>
          <p:cNvSpPr>
            <a:spLocks noChangeShapeType="1"/>
          </p:cNvSpPr>
          <p:nvPr/>
        </p:nvSpPr>
        <p:spPr bwMode="auto">
          <a:xfrm>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1" name="Line 1030"/>
          <p:cNvSpPr>
            <a:spLocks noChangeShapeType="1"/>
          </p:cNvSpPr>
          <p:nvPr/>
        </p:nvSpPr>
        <p:spPr bwMode="auto">
          <a:xfrm flipV="1">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2" name="Line 1031"/>
          <p:cNvSpPr>
            <a:spLocks noChangeShapeType="1"/>
          </p:cNvSpPr>
          <p:nvPr/>
        </p:nvSpPr>
        <p:spPr bwMode="auto">
          <a:xfrm flipV="1">
            <a:off x="3810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3" name="Line 1032"/>
          <p:cNvSpPr>
            <a:spLocks noChangeShapeType="1"/>
          </p:cNvSpPr>
          <p:nvPr/>
        </p:nvSpPr>
        <p:spPr bwMode="auto">
          <a:xfrm flipH="1" flipV="1">
            <a:off x="16002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4" name="Rectangle 1033"/>
          <p:cNvSpPr>
            <a:spLocks noChangeArrowheads="1"/>
          </p:cNvSpPr>
          <p:nvPr/>
        </p:nvSpPr>
        <p:spPr bwMode="auto">
          <a:xfrm>
            <a:off x="32766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5" name="Line 1034"/>
          <p:cNvSpPr>
            <a:spLocks noChangeShapeType="1"/>
          </p:cNvSpPr>
          <p:nvPr/>
        </p:nvSpPr>
        <p:spPr bwMode="auto">
          <a:xfrm>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6" name="Line 1035"/>
          <p:cNvSpPr>
            <a:spLocks noChangeShapeType="1"/>
          </p:cNvSpPr>
          <p:nvPr/>
        </p:nvSpPr>
        <p:spPr bwMode="auto">
          <a:xfrm flipV="1">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7" name="Line 1036"/>
          <p:cNvSpPr>
            <a:spLocks noChangeShapeType="1"/>
          </p:cNvSpPr>
          <p:nvPr/>
        </p:nvSpPr>
        <p:spPr bwMode="auto">
          <a:xfrm flipV="1">
            <a:off x="32766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8" name="Line 1037"/>
          <p:cNvSpPr>
            <a:spLocks noChangeShapeType="1"/>
          </p:cNvSpPr>
          <p:nvPr/>
        </p:nvSpPr>
        <p:spPr bwMode="auto">
          <a:xfrm flipH="1" flipV="1">
            <a:off x="44958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9" name="Rectangle 1038"/>
          <p:cNvSpPr>
            <a:spLocks noChangeArrowheads="1"/>
          </p:cNvSpPr>
          <p:nvPr/>
        </p:nvSpPr>
        <p:spPr bwMode="auto">
          <a:xfrm>
            <a:off x="61722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40" name="Line 1039"/>
          <p:cNvSpPr>
            <a:spLocks noChangeShapeType="1"/>
          </p:cNvSpPr>
          <p:nvPr/>
        </p:nvSpPr>
        <p:spPr bwMode="auto">
          <a:xfrm>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1" name="Line 1040"/>
          <p:cNvSpPr>
            <a:spLocks noChangeShapeType="1"/>
          </p:cNvSpPr>
          <p:nvPr/>
        </p:nvSpPr>
        <p:spPr bwMode="auto">
          <a:xfrm flipV="1">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2" name="Line 1041"/>
          <p:cNvSpPr>
            <a:spLocks noChangeShapeType="1"/>
          </p:cNvSpPr>
          <p:nvPr/>
        </p:nvSpPr>
        <p:spPr bwMode="auto">
          <a:xfrm>
            <a:off x="32766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3" name="Line 1042"/>
          <p:cNvSpPr>
            <a:spLocks noChangeShapeType="1"/>
          </p:cNvSpPr>
          <p:nvPr/>
        </p:nvSpPr>
        <p:spPr bwMode="auto">
          <a:xfrm flipH="1">
            <a:off x="44958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9368816-78EC-4AB1-BF3F-4193063A850C}" type="slidenum">
              <a:rPr lang="en-US" altLang="en-US" sz="1400" smtClean="0"/>
              <a:pPr eaLnBrk="1" hangingPunct="1">
                <a:spcBef>
                  <a:spcPct val="0"/>
                </a:spcBef>
                <a:buFontTx/>
                <a:buNone/>
              </a:pPr>
              <a:t>126</a:t>
            </a:fld>
            <a:endParaRPr lang="en-US" altLang="en-US" sz="1400"/>
          </a:p>
        </p:txBody>
      </p:sp>
      <p:sp>
        <p:nvSpPr>
          <p:cNvPr id="130051" name="Rectangle 1026"/>
          <p:cNvSpPr>
            <a:spLocks noGrp="1" noChangeArrowheads="1"/>
          </p:cNvSpPr>
          <p:nvPr>
            <p:ph type="title"/>
          </p:nvPr>
        </p:nvSpPr>
        <p:spPr/>
        <p:txBody>
          <a:bodyPr/>
          <a:lstStyle/>
          <a:p>
            <a:pPr eaLnBrk="1" hangingPunct="1"/>
            <a:r>
              <a:rPr lang="en-US" altLang="en-US"/>
              <a:t>Euler Circuits</a:t>
            </a:r>
          </a:p>
        </p:txBody>
      </p:sp>
      <p:sp>
        <p:nvSpPr>
          <p:cNvPr id="130052" name="Rectangle 1027"/>
          <p:cNvSpPr>
            <a:spLocks noGrp="1" noChangeArrowheads="1"/>
          </p:cNvSpPr>
          <p:nvPr>
            <p:ph type="body" idx="1"/>
          </p:nvPr>
        </p:nvSpPr>
        <p:spPr/>
        <p:txBody>
          <a:bodyPr/>
          <a:lstStyle/>
          <a:p>
            <a:pPr eaLnBrk="1" hangingPunct="1">
              <a:buFontTx/>
              <a:buNone/>
            </a:pPr>
            <a:r>
              <a:rPr lang="en-US" altLang="en-US"/>
              <a:t>Euler Path:</a:t>
            </a:r>
          </a:p>
          <a:p>
            <a:pPr eaLnBrk="1" hangingPunct="1"/>
            <a:r>
              <a:rPr lang="en-US" altLang="en-US"/>
              <a:t>Find a path that visits each edge exactly once.</a:t>
            </a:r>
          </a:p>
          <a:p>
            <a:pPr eaLnBrk="1" hangingPunct="1">
              <a:buFontTx/>
              <a:buNone/>
            </a:pPr>
            <a:r>
              <a:rPr lang="en-US" altLang="en-US"/>
              <a:t>Euler Circuit:</a:t>
            </a:r>
          </a:p>
          <a:p>
            <a:pPr eaLnBrk="1" hangingPunct="1"/>
            <a:r>
              <a:rPr lang="en-US" altLang="en-US"/>
              <a:t>Find a cycle that begins and ends at the same point that visits each edge exactly once.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590159-96FF-45A1-A1E4-12DF6E2F71C0}" type="slidenum">
              <a:rPr lang="en-US" altLang="en-US" sz="1400" smtClean="0"/>
              <a:pPr eaLnBrk="1" hangingPunct="1">
                <a:spcBef>
                  <a:spcPct val="0"/>
                </a:spcBef>
                <a:buFontTx/>
                <a:buNone/>
              </a:pPr>
              <a:t>127</a:t>
            </a:fld>
            <a:endParaRPr lang="en-US" altLang="en-US" sz="1400"/>
          </a:p>
        </p:txBody>
      </p:sp>
      <p:sp>
        <p:nvSpPr>
          <p:cNvPr id="131075" name="Rectangle 2"/>
          <p:cNvSpPr>
            <a:spLocks noGrp="1" noChangeArrowheads="1"/>
          </p:cNvSpPr>
          <p:nvPr>
            <p:ph type="title"/>
          </p:nvPr>
        </p:nvSpPr>
        <p:spPr/>
        <p:txBody>
          <a:bodyPr/>
          <a:lstStyle/>
          <a:p>
            <a:pPr eaLnBrk="1" hangingPunct="1"/>
            <a:r>
              <a:rPr lang="en-US" altLang="en-US"/>
              <a:t>Euler Circuits</a:t>
            </a:r>
          </a:p>
        </p:txBody>
      </p:sp>
      <p:sp>
        <p:nvSpPr>
          <p:cNvPr id="131076" name="Rectangle 3"/>
          <p:cNvSpPr>
            <a:spLocks noGrp="1" noChangeArrowheads="1"/>
          </p:cNvSpPr>
          <p:nvPr>
            <p:ph type="body" idx="1"/>
          </p:nvPr>
        </p:nvSpPr>
        <p:spPr/>
        <p:txBody>
          <a:bodyPr/>
          <a:lstStyle/>
          <a:p>
            <a:pPr eaLnBrk="1" hangingPunct="1"/>
            <a:r>
              <a:rPr lang="en-US" altLang="en-US"/>
              <a:t>Euler circuits can be solved by constructing a graph where there is a vertex at each intersection in the figure and an edge for each line.</a:t>
            </a:r>
          </a:p>
          <a:p>
            <a:pPr eaLnBrk="1" hangingPunct="1"/>
            <a:endParaRPr lang="en-US" altLang="en-US"/>
          </a:p>
        </p:txBody>
      </p:sp>
      <p:sp>
        <p:nvSpPr>
          <p:cNvPr id="131077" name="Oval 4"/>
          <p:cNvSpPr>
            <a:spLocks noChangeArrowheads="1"/>
          </p:cNvSpPr>
          <p:nvPr/>
        </p:nvSpPr>
        <p:spPr bwMode="auto">
          <a:xfrm>
            <a:off x="2590800" y="4800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8" name="Oval 5"/>
          <p:cNvSpPr>
            <a:spLocks noChangeArrowheads="1"/>
          </p:cNvSpPr>
          <p:nvPr/>
        </p:nvSpPr>
        <p:spPr bwMode="auto">
          <a:xfrm>
            <a:off x="4114800" y="533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9" name="Oval 6"/>
          <p:cNvSpPr>
            <a:spLocks noChangeArrowheads="1"/>
          </p:cNvSpPr>
          <p:nvPr/>
        </p:nvSpPr>
        <p:spPr bwMode="auto">
          <a:xfrm>
            <a:off x="2590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0" name="Oval 7"/>
          <p:cNvSpPr>
            <a:spLocks noChangeArrowheads="1"/>
          </p:cNvSpPr>
          <p:nvPr/>
        </p:nvSpPr>
        <p:spPr bwMode="auto">
          <a:xfrm>
            <a:off x="5638800" y="472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1" name="Line 8"/>
          <p:cNvSpPr>
            <a:spLocks noChangeShapeType="1"/>
          </p:cNvSpPr>
          <p:nvPr/>
        </p:nvSpPr>
        <p:spPr bwMode="auto">
          <a:xfrm>
            <a:off x="4648200" y="5638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2" name="Line 9"/>
          <p:cNvSpPr>
            <a:spLocks noChangeShapeType="1"/>
          </p:cNvSpPr>
          <p:nvPr/>
        </p:nvSpPr>
        <p:spPr bwMode="auto">
          <a:xfrm>
            <a:off x="5943600" y="5257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3" name="Line 10"/>
          <p:cNvSpPr>
            <a:spLocks noChangeShapeType="1"/>
          </p:cNvSpPr>
          <p:nvPr/>
        </p:nvSpPr>
        <p:spPr bwMode="auto">
          <a:xfrm flipV="1">
            <a:off x="3048000" y="42672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4" name="Line 11"/>
          <p:cNvSpPr>
            <a:spLocks noChangeShapeType="1"/>
          </p:cNvSpPr>
          <p:nvPr/>
        </p:nvSpPr>
        <p:spPr bwMode="auto">
          <a:xfrm flipV="1">
            <a:off x="3124200" y="56388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5" name="Line 12"/>
          <p:cNvSpPr>
            <a:spLocks noChangeShapeType="1"/>
          </p:cNvSpPr>
          <p:nvPr/>
        </p:nvSpPr>
        <p:spPr bwMode="auto">
          <a:xfrm>
            <a:off x="4648200" y="42672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6" name="Line 13"/>
          <p:cNvSpPr>
            <a:spLocks noChangeShapeType="1"/>
          </p:cNvSpPr>
          <p:nvPr/>
        </p:nvSpPr>
        <p:spPr bwMode="auto">
          <a:xfrm flipH="1" flipV="1">
            <a:off x="3124200" y="6172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7" name="Oval 14"/>
          <p:cNvSpPr>
            <a:spLocks noChangeArrowheads="1"/>
          </p:cNvSpPr>
          <p:nvPr/>
        </p:nvSpPr>
        <p:spPr bwMode="auto">
          <a:xfrm>
            <a:off x="5638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8" name="Oval 15"/>
          <p:cNvSpPr>
            <a:spLocks noChangeArrowheads="1"/>
          </p:cNvSpPr>
          <p:nvPr/>
        </p:nvSpPr>
        <p:spPr bwMode="auto">
          <a:xfrm>
            <a:off x="4114800" y="3962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9" name="Line 16"/>
          <p:cNvSpPr>
            <a:spLocks noChangeShapeType="1"/>
          </p:cNvSpPr>
          <p:nvPr/>
        </p:nvSpPr>
        <p:spPr bwMode="auto">
          <a:xfrm flipH="1">
            <a:off x="28956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0" name="Line 17"/>
          <p:cNvSpPr>
            <a:spLocks noChangeShapeType="1"/>
          </p:cNvSpPr>
          <p:nvPr/>
        </p:nvSpPr>
        <p:spPr bwMode="auto">
          <a:xfrm flipH="1" flipV="1">
            <a:off x="3124200" y="4953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1" name="Line 18"/>
          <p:cNvSpPr>
            <a:spLocks noChangeShapeType="1"/>
          </p:cNvSpPr>
          <p:nvPr/>
        </p:nvSpPr>
        <p:spPr bwMode="auto">
          <a:xfrm flipV="1">
            <a:off x="4648200" y="50292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2" name="Line 19"/>
          <p:cNvSpPr>
            <a:spLocks noChangeShapeType="1"/>
          </p:cNvSpPr>
          <p:nvPr/>
        </p:nvSpPr>
        <p:spPr bwMode="auto">
          <a:xfrm>
            <a:off x="3124200" y="50292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E5B74B1-A4D4-4512-B700-64DDE91CB617}" type="slidenum">
              <a:rPr lang="en-US" altLang="en-US" sz="1400" smtClean="0"/>
              <a:pPr eaLnBrk="1" hangingPunct="1">
                <a:spcBef>
                  <a:spcPct val="0"/>
                </a:spcBef>
                <a:buFontTx/>
                <a:buNone/>
              </a:pPr>
              <a:t>128</a:t>
            </a:fld>
            <a:endParaRPr lang="en-US" altLang="en-US" sz="1400"/>
          </a:p>
        </p:txBody>
      </p:sp>
      <p:sp>
        <p:nvSpPr>
          <p:cNvPr id="132099" name="Oval 2"/>
          <p:cNvSpPr>
            <a:spLocks noChangeArrowheads="1"/>
          </p:cNvSpPr>
          <p:nvPr/>
        </p:nvSpPr>
        <p:spPr bwMode="auto">
          <a:xfrm>
            <a:off x="609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0" name="Oval 3"/>
          <p:cNvSpPr>
            <a:spLocks noChangeArrowheads="1"/>
          </p:cNvSpPr>
          <p:nvPr/>
        </p:nvSpPr>
        <p:spPr bwMode="auto">
          <a:xfrm>
            <a:off x="2133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1" name="Oval 4"/>
          <p:cNvSpPr>
            <a:spLocks noChangeArrowheads="1"/>
          </p:cNvSpPr>
          <p:nvPr/>
        </p:nvSpPr>
        <p:spPr bwMode="auto">
          <a:xfrm>
            <a:off x="609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2" name="Oval 5"/>
          <p:cNvSpPr>
            <a:spLocks noChangeArrowheads="1"/>
          </p:cNvSpPr>
          <p:nvPr/>
        </p:nvSpPr>
        <p:spPr bwMode="auto">
          <a:xfrm>
            <a:off x="3657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3" name="Line 6"/>
          <p:cNvSpPr>
            <a:spLocks noChangeShapeType="1"/>
          </p:cNvSpPr>
          <p:nvPr/>
        </p:nvSpPr>
        <p:spPr bwMode="auto">
          <a:xfrm>
            <a:off x="2667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4" name="Line 7"/>
          <p:cNvSpPr>
            <a:spLocks noChangeShapeType="1"/>
          </p:cNvSpPr>
          <p:nvPr/>
        </p:nvSpPr>
        <p:spPr bwMode="auto">
          <a:xfrm>
            <a:off x="3962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5" name="Line 8"/>
          <p:cNvSpPr>
            <a:spLocks noChangeShapeType="1"/>
          </p:cNvSpPr>
          <p:nvPr/>
        </p:nvSpPr>
        <p:spPr bwMode="auto">
          <a:xfrm flipV="1">
            <a:off x="1066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6" name="Line 9"/>
          <p:cNvSpPr>
            <a:spLocks noChangeShapeType="1"/>
          </p:cNvSpPr>
          <p:nvPr/>
        </p:nvSpPr>
        <p:spPr bwMode="auto">
          <a:xfrm flipV="1">
            <a:off x="1143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7" name="Line 10"/>
          <p:cNvSpPr>
            <a:spLocks noChangeShapeType="1"/>
          </p:cNvSpPr>
          <p:nvPr/>
        </p:nvSpPr>
        <p:spPr bwMode="auto">
          <a:xfrm>
            <a:off x="2667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8" name="Line 11"/>
          <p:cNvSpPr>
            <a:spLocks noChangeShapeType="1"/>
          </p:cNvSpPr>
          <p:nvPr/>
        </p:nvSpPr>
        <p:spPr bwMode="auto">
          <a:xfrm flipH="1" flipV="1">
            <a:off x="1143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9" name="Oval 12"/>
          <p:cNvSpPr>
            <a:spLocks noChangeArrowheads="1"/>
          </p:cNvSpPr>
          <p:nvPr/>
        </p:nvSpPr>
        <p:spPr bwMode="auto">
          <a:xfrm>
            <a:off x="3657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0" name="Oval 13"/>
          <p:cNvSpPr>
            <a:spLocks noChangeArrowheads="1"/>
          </p:cNvSpPr>
          <p:nvPr/>
        </p:nvSpPr>
        <p:spPr bwMode="auto">
          <a:xfrm>
            <a:off x="2133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1" name="Line 14"/>
          <p:cNvSpPr>
            <a:spLocks noChangeShapeType="1"/>
          </p:cNvSpPr>
          <p:nvPr/>
        </p:nvSpPr>
        <p:spPr bwMode="auto">
          <a:xfrm flipH="1">
            <a:off x="914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2" name="Line 15"/>
          <p:cNvSpPr>
            <a:spLocks noChangeShapeType="1"/>
          </p:cNvSpPr>
          <p:nvPr/>
        </p:nvSpPr>
        <p:spPr bwMode="auto">
          <a:xfrm flipH="1" flipV="1">
            <a:off x="1143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3" name="Line 16"/>
          <p:cNvSpPr>
            <a:spLocks noChangeShapeType="1"/>
          </p:cNvSpPr>
          <p:nvPr/>
        </p:nvSpPr>
        <p:spPr bwMode="auto">
          <a:xfrm flipV="1">
            <a:off x="2667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4" name="Line 17"/>
          <p:cNvSpPr>
            <a:spLocks noChangeShapeType="1"/>
          </p:cNvSpPr>
          <p:nvPr/>
        </p:nvSpPr>
        <p:spPr bwMode="auto">
          <a:xfrm>
            <a:off x="1143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5" name="Rectangle 18"/>
          <p:cNvSpPr>
            <a:spLocks noGrp="1" noChangeArrowheads="1"/>
          </p:cNvSpPr>
          <p:nvPr>
            <p:ph type="body" idx="1"/>
          </p:nvPr>
        </p:nvSpPr>
        <p:spPr>
          <a:xfrm>
            <a:off x="304800" y="3429000"/>
            <a:ext cx="8229600" cy="3048000"/>
          </a:xfrm>
        </p:spPr>
        <p:txBody>
          <a:bodyPr/>
          <a:lstStyle/>
          <a:p>
            <a:pPr eaLnBrk="1" hangingPunct="1">
              <a:spcBef>
                <a:spcPct val="0"/>
              </a:spcBef>
            </a:pPr>
            <a:r>
              <a:rPr lang="en-US" altLang="en-US"/>
              <a:t>Any connected graph, all of whose vertices have even degree, must have an Euler circuit.</a:t>
            </a:r>
          </a:p>
          <a:p>
            <a:pPr eaLnBrk="1" hangingPunct="1">
              <a:spcBef>
                <a:spcPct val="0"/>
              </a:spcBef>
            </a:pPr>
            <a:r>
              <a:rPr lang="en-US" altLang="en-US"/>
              <a:t>If the graph has no more than two vertices with odd degree, it has an Euler path.</a:t>
            </a:r>
          </a:p>
        </p:txBody>
      </p:sp>
      <p:sp>
        <p:nvSpPr>
          <p:cNvPr id="132116" name="Oval 19"/>
          <p:cNvSpPr>
            <a:spLocks noChangeArrowheads="1"/>
          </p:cNvSpPr>
          <p:nvPr/>
        </p:nvSpPr>
        <p:spPr bwMode="auto">
          <a:xfrm>
            <a:off x="4800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7" name="Oval 20"/>
          <p:cNvSpPr>
            <a:spLocks noChangeArrowheads="1"/>
          </p:cNvSpPr>
          <p:nvPr/>
        </p:nvSpPr>
        <p:spPr bwMode="auto">
          <a:xfrm>
            <a:off x="6324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8" name="Oval 21"/>
          <p:cNvSpPr>
            <a:spLocks noChangeArrowheads="1"/>
          </p:cNvSpPr>
          <p:nvPr/>
        </p:nvSpPr>
        <p:spPr bwMode="auto">
          <a:xfrm>
            <a:off x="4800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9" name="Oval 22"/>
          <p:cNvSpPr>
            <a:spLocks noChangeArrowheads="1"/>
          </p:cNvSpPr>
          <p:nvPr/>
        </p:nvSpPr>
        <p:spPr bwMode="auto">
          <a:xfrm>
            <a:off x="7848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0" name="Line 23"/>
          <p:cNvSpPr>
            <a:spLocks noChangeShapeType="1"/>
          </p:cNvSpPr>
          <p:nvPr/>
        </p:nvSpPr>
        <p:spPr bwMode="auto">
          <a:xfrm>
            <a:off x="6858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1" name="Line 24"/>
          <p:cNvSpPr>
            <a:spLocks noChangeShapeType="1"/>
          </p:cNvSpPr>
          <p:nvPr/>
        </p:nvSpPr>
        <p:spPr bwMode="auto">
          <a:xfrm>
            <a:off x="8153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2" name="Line 25"/>
          <p:cNvSpPr>
            <a:spLocks noChangeShapeType="1"/>
          </p:cNvSpPr>
          <p:nvPr/>
        </p:nvSpPr>
        <p:spPr bwMode="auto">
          <a:xfrm flipV="1">
            <a:off x="5257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26"/>
          <p:cNvSpPr>
            <a:spLocks noChangeShapeType="1"/>
          </p:cNvSpPr>
          <p:nvPr/>
        </p:nvSpPr>
        <p:spPr bwMode="auto">
          <a:xfrm flipV="1">
            <a:off x="5334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4" name="Line 27"/>
          <p:cNvSpPr>
            <a:spLocks noChangeShapeType="1"/>
          </p:cNvSpPr>
          <p:nvPr/>
        </p:nvSpPr>
        <p:spPr bwMode="auto">
          <a:xfrm>
            <a:off x="6858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5" name="Line 28"/>
          <p:cNvSpPr>
            <a:spLocks noChangeShapeType="1"/>
          </p:cNvSpPr>
          <p:nvPr/>
        </p:nvSpPr>
        <p:spPr bwMode="auto">
          <a:xfrm flipH="1" flipV="1">
            <a:off x="5334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6" name="Oval 29"/>
          <p:cNvSpPr>
            <a:spLocks noChangeArrowheads="1"/>
          </p:cNvSpPr>
          <p:nvPr/>
        </p:nvSpPr>
        <p:spPr bwMode="auto">
          <a:xfrm>
            <a:off x="7848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7" name="Oval 30"/>
          <p:cNvSpPr>
            <a:spLocks noChangeArrowheads="1"/>
          </p:cNvSpPr>
          <p:nvPr/>
        </p:nvSpPr>
        <p:spPr bwMode="auto">
          <a:xfrm>
            <a:off x="6324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8" name="Line 31"/>
          <p:cNvSpPr>
            <a:spLocks noChangeShapeType="1"/>
          </p:cNvSpPr>
          <p:nvPr/>
        </p:nvSpPr>
        <p:spPr bwMode="auto">
          <a:xfrm flipH="1">
            <a:off x="5105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9" name="Line 32"/>
          <p:cNvSpPr>
            <a:spLocks noChangeShapeType="1"/>
          </p:cNvSpPr>
          <p:nvPr/>
        </p:nvSpPr>
        <p:spPr bwMode="auto">
          <a:xfrm flipH="1" flipV="1">
            <a:off x="5334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0" name="Line 33"/>
          <p:cNvSpPr>
            <a:spLocks noChangeShapeType="1"/>
          </p:cNvSpPr>
          <p:nvPr/>
        </p:nvSpPr>
        <p:spPr bwMode="auto">
          <a:xfrm flipV="1">
            <a:off x="6858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1" name="Line 34"/>
          <p:cNvSpPr>
            <a:spLocks noChangeShapeType="1"/>
          </p:cNvSpPr>
          <p:nvPr/>
        </p:nvSpPr>
        <p:spPr bwMode="auto">
          <a:xfrm>
            <a:off x="5334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2" name="Text Box 35"/>
          <p:cNvSpPr txBox="1">
            <a:spLocks noChangeArrowheads="1"/>
          </p:cNvSpPr>
          <p:nvPr/>
        </p:nvSpPr>
        <p:spPr bwMode="auto">
          <a:xfrm>
            <a:off x="6461125" y="2784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2133" name="Text Box 36"/>
          <p:cNvSpPr txBox="1">
            <a:spLocks noChangeArrowheads="1"/>
          </p:cNvSpPr>
          <p:nvPr/>
        </p:nvSpPr>
        <p:spPr bwMode="auto">
          <a:xfrm>
            <a:off x="6934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2134" name="Text Box 37"/>
          <p:cNvSpPr txBox="1">
            <a:spLocks noChangeArrowheads="1"/>
          </p:cNvSpPr>
          <p:nvPr/>
        </p:nvSpPr>
        <p:spPr bwMode="auto">
          <a:xfrm>
            <a:off x="5911850" y="232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2135" name="Text Box 38"/>
          <p:cNvSpPr txBox="1">
            <a:spLocks noChangeArrowheads="1"/>
          </p:cNvSpPr>
          <p:nvPr/>
        </p:nvSpPr>
        <p:spPr bwMode="auto">
          <a:xfrm>
            <a:off x="4632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2136" name="Text Box 39"/>
          <p:cNvSpPr txBox="1">
            <a:spLocks noChangeArrowheads="1"/>
          </p:cNvSpPr>
          <p:nvPr/>
        </p:nvSpPr>
        <p:spPr bwMode="auto">
          <a:xfrm>
            <a:off x="55467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2137" name="Text Box 40"/>
          <p:cNvSpPr txBox="1">
            <a:spLocks noChangeArrowheads="1"/>
          </p:cNvSpPr>
          <p:nvPr/>
        </p:nvSpPr>
        <p:spPr bwMode="auto">
          <a:xfrm>
            <a:off x="7223125" y="57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2138" name="Text Box 41"/>
          <p:cNvSpPr txBox="1">
            <a:spLocks noChangeArrowheads="1"/>
          </p:cNvSpPr>
          <p:nvPr/>
        </p:nvSpPr>
        <p:spPr bwMode="auto">
          <a:xfrm>
            <a:off x="64611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2139" name="Text Box 42"/>
          <p:cNvSpPr txBox="1">
            <a:spLocks noChangeArrowheads="1"/>
          </p:cNvSpPr>
          <p:nvPr/>
        </p:nvSpPr>
        <p:spPr bwMode="auto">
          <a:xfrm>
            <a:off x="55467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132140" name="Text Box 43"/>
          <p:cNvSpPr txBox="1">
            <a:spLocks noChangeArrowheads="1"/>
          </p:cNvSpPr>
          <p:nvPr/>
        </p:nvSpPr>
        <p:spPr bwMode="auto">
          <a:xfrm>
            <a:off x="6994525" y="1641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9</a:t>
            </a:r>
          </a:p>
        </p:txBody>
      </p:sp>
      <p:sp>
        <p:nvSpPr>
          <p:cNvPr id="132141" name="Text Box 44"/>
          <p:cNvSpPr txBox="1">
            <a:spLocks noChangeArrowheads="1"/>
          </p:cNvSpPr>
          <p:nvPr/>
        </p:nvSpPr>
        <p:spPr bwMode="auto">
          <a:xfrm>
            <a:off x="8213725" y="19462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E2A819-0755-4FDE-810D-7E207A985F4F}" type="slidenum">
              <a:rPr lang="en-US" altLang="en-US" sz="1400" smtClean="0"/>
              <a:pPr eaLnBrk="1" hangingPunct="1">
                <a:spcBef>
                  <a:spcPct val="0"/>
                </a:spcBef>
                <a:buFontTx/>
                <a:buNone/>
              </a:pPr>
              <a:t>129</a:t>
            </a:fld>
            <a:endParaRPr lang="en-US" altLang="en-US" sz="1400"/>
          </a:p>
        </p:txBody>
      </p:sp>
      <p:sp>
        <p:nvSpPr>
          <p:cNvPr id="133123" name="Rectangle 2"/>
          <p:cNvSpPr>
            <a:spLocks noGrp="1" noChangeArrowheads="1"/>
          </p:cNvSpPr>
          <p:nvPr>
            <p:ph type="title"/>
          </p:nvPr>
        </p:nvSpPr>
        <p:spPr/>
        <p:txBody>
          <a:bodyPr/>
          <a:lstStyle/>
          <a:p>
            <a:pPr eaLnBrk="1" hangingPunct="1"/>
            <a:r>
              <a:rPr lang="en-US" altLang="en-US"/>
              <a:t>Euler Circuits</a:t>
            </a:r>
          </a:p>
        </p:txBody>
      </p:sp>
      <p:sp>
        <p:nvSpPr>
          <p:cNvPr id="133124" name="Rectangle 3"/>
          <p:cNvSpPr>
            <a:spLocks noGrp="1" noChangeArrowheads="1"/>
          </p:cNvSpPr>
          <p:nvPr>
            <p:ph type="body" idx="1"/>
          </p:nvPr>
        </p:nvSpPr>
        <p:spPr/>
        <p:txBody>
          <a:bodyPr/>
          <a:lstStyle/>
          <a:p>
            <a:pPr eaLnBrk="1" hangingPunct="1">
              <a:lnSpc>
                <a:spcPct val="90000"/>
              </a:lnSpc>
            </a:pPr>
            <a:r>
              <a:rPr lang="en-US" altLang="en-US" sz="2800"/>
              <a:t>Euler circuits can be found using a series of depth-first searches.</a:t>
            </a:r>
          </a:p>
          <a:p>
            <a:pPr eaLnBrk="1" hangingPunct="1">
              <a:lnSpc>
                <a:spcPct val="90000"/>
              </a:lnSpc>
            </a:pPr>
            <a:r>
              <a:rPr lang="en-US" altLang="en-US" sz="2800"/>
              <a:t>If the search returns to a node with no untraversed edges, the algorithm picks the first vertex on the path that has an untraversed edge and performs a depth-first search again from that vertex, splicing its list of traversed vertices into the first traversal.</a:t>
            </a:r>
          </a:p>
          <a:p>
            <a:pPr eaLnBrk="1" hangingPunct="1">
              <a:lnSpc>
                <a:spcPct val="90000"/>
              </a:lnSpc>
            </a:pPr>
            <a:r>
              <a:rPr lang="en-US" altLang="en-US" sz="2800"/>
              <a:t>This continues until all edges are visited.</a:t>
            </a:r>
          </a:p>
          <a:p>
            <a:pPr eaLnBrk="1" hangingPunct="1">
              <a:lnSpc>
                <a:spcPct val="90000"/>
              </a:lnSpc>
            </a:pPr>
            <a:r>
              <a:rPr lang="en-US" altLang="en-US" sz="2800"/>
              <a:t>The resulting set of vertices is an Euler circuit.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06DA0D4-3DD5-43A0-8F9A-463518E46401}" type="slidenum">
              <a:rPr lang="en-US" altLang="en-US" sz="1400" smtClean="0"/>
              <a:pPr eaLnBrk="1" hangingPunct="1">
                <a:spcBef>
                  <a:spcPct val="0"/>
                </a:spcBef>
                <a:buFontTx/>
                <a:buNone/>
              </a:pPr>
              <a:t>13</a:t>
            </a:fld>
            <a:endParaRPr lang="en-US" altLang="en-US" sz="1400"/>
          </a:p>
        </p:txBody>
      </p:sp>
      <p:sp>
        <p:nvSpPr>
          <p:cNvPr id="14339" name="Text Box 23"/>
          <p:cNvSpPr txBox="1">
            <a:spLocks noChangeArrowheads="1"/>
          </p:cNvSpPr>
          <p:nvPr/>
        </p:nvSpPr>
        <p:spPr bwMode="auto">
          <a:xfrm>
            <a:off x="593725" y="552450"/>
            <a:ext cx="3436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Connected Graph</a:t>
            </a:r>
          </a:p>
        </p:txBody>
      </p:sp>
      <p:sp>
        <p:nvSpPr>
          <p:cNvPr id="14340" name="Oval 24"/>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1" name="Oval 2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2" name="Oval 26"/>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3" name="Oval 2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4" name="Oval 28"/>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5" name="Oval 2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6" name="Line 30"/>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31"/>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32"/>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33"/>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34"/>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67BF855-2329-4A17-B593-2F116C44C563}" type="slidenum">
              <a:rPr lang="en-US" altLang="en-US" sz="1400" smtClean="0"/>
              <a:pPr eaLnBrk="1" hangingPunct="1">
                <a:spcBef>
                  <a:spcPct val="0"/>
                </a:spcBef>
                <a:buFontTx/>
                <a:buNone/>
              </a:pPr>
              <a:t>130</a:t>
            </a:fld>
            <a:endParaRPr lang="en-US" altLang="en-US" sz="1400"/>
          </a:p>
        </p:txBody>
      </p:sp>
      <p:sp>
        <p:nvSpPr>
          <p:cNvPr id="134147" name="Oval 2"/>
          <p:cNvSpPr>
            <a:spLocks noChangeArrowheads="1"/>
          </p:cNvSpPr>
          <p:nvPr/>
        </p:nvSpPr>
        <p:spPr bwMode="auto">
          <a:xfrm>
            <a:off x="6553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48" name="Oval 3"/>
          <p:cNvSpPr>
            <a:spLocks noChangeArrowheads="1"/>
          </p:cNvSpPr>
          <p:nvPr/>
        </p:nvSpPr>
        <p:spPr bwMode="auto">
          <a:xfrm>
            <a:off x="6553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49" name="Oval 4"/>
          <p:cNvSpPr>
            <a:spLocks noChangeArrowheads="1"/>
          </p:cNvSpPr>
          <p:nvPr/>
        </p:nvSpPr>
        <p:spPr bwMode="auto">
          <a:xfrm>
            <a:off x="3505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50" name="Oval 5"/>
          <p:cNvSpPr>
            <a:spLocks noChangeArrowheads="1"/>
          </p:cNvSpPr>
          <p:nvPr/>
        </p:nvSpPr>
        <p:spPr bwMode="auto">
          <a:xfrm>
            <a:off x="3505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51" name="Oval 6"/>
          <p:cNvSpPr>
            <a:spLocks noChangeArrowheads="1"/>
          </p:cNvSpPr>
          <p:nvPr/>
        </p:nvSpPr>
        <p:spPr bwMode="auto">
          <a:xfrm>
            <a:off x="990600" y="1447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52" name="Line 7"/>
          <p:cNvSpPr>
            <a:spLocks noChangeShapeType="1"/>
          </p:cNvSpPr>
          <p:nvPr/>
        </p:nvSpPr>
        <p:spPr bwMode="auto">
          <a:xfrm flipH="1">
            <a:off x="4191000" y="1143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3" name="Line 8"/>
          <p:cNvSpPr>
            <a:spLocks noChangeShapeType="1"/>
          </p:cNvSpPr>
          <p:nvPr/>
        </p:nvSpPr>
        <p:spPr bwMode="auto">
          <a:xfrm flipH="1">
            <a:off x="4191000" y="25908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4" name="Line 9"/>
          <p:cNvSpPr>
            <a:spLocks noChangeShapeType="1"/>
          </p:cNvSpPr>
          <p:nvPr/>
        </p:nvSpPr>
        <p:spPr bwMode="auto">
          <a:xfrm flipH="1">
            <a:off x="1676400" y="12954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5" name="Line 10"/>
          <p:cNvSpPr>
            <a:spLocks noChangeShapeType="1"/>
          </p:cNvSpPr>
          <p:nvPr/>
        </p:nvSpPr>
        <p:spPr bwMode="auto">
          <a:xfrm flipH="1" flipV="1">
            <a:off x="1676400" y="19050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6" name="Line 11"/>
          <p:cNvSpPr>
            <a:spLocks noChangeShapeType="1"/>
          </p:cNvSpPr>
          <p:nvPr/>
        </p:nvSpPr>
        <p:spPr bwMode="auto">
          <a:xfrm>
            <a:off x="3886200" y="1524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7" name="Line 13"/>
          <p:cNvSpPr>
            <a:spLocks noChangeShapeType="1"/>
          </p:cNvSpPr>
          <p:nvPr/>
        </p:nvSpPr>
        <p:spPr bwMode="auto">
          <a:xfrm>
            <a:off x="4191000" y="12954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8" name="Line 14"/>
          <p:cNvSpPr>
            <a:spLocks noChangeShapeType="1"/>
          </p:cNvSpPr>
          <p:nvPr/>
        </p:nvSpPr>
        <p:spPr bwMode="auto">
          <a:xfrm flipV="1">
            <a:off x="4191000" y="1295400"/>
            <a:ext cx="2362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9" name="Text Box 15"/>
          <p:cNvSpPr txBox="1">
            <a:spLocks noChangeArrowheads="1"/>
          </p:cNvSpPr>
          <p:nvPr/>
        </p:nvSpPr>
        <p:spPr bwMode="auto">
          <a:xfrm>
            <a:off x="7467600" y="29718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
        <p:nvSpPr>
          <p:cNvPr id="134160" name="Oval 16"/>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61" name="Oval 17"/>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62" name="Oval 18"/>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63" name="Oval 19"/>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64" name="Oval 20"/>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65" name="Line 21"/>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6" name="Line 22"/>
          <p:cNvSpPr>
            <a:spLocks noChangeShapeType="1"/>
          </p:cNvSpPr>
          <p:nvPr/>
        </p:nvSpPr>
        <p:spPr bwMode="auto">
          <a:xfrm flipH="1">
            <a:off x="4191000" y="5410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7" name="Line 23"/>
          <p:cNvSpPr>
            <a:spLocks noChangeShapeType="1"/>
          </p:cNvSpPr>
          <p:nvPr/>
        </p:nvSpPr>
        <p:spPr bwMode="auto">
          <a:xfrm flipH="1">
            <a:off x="1676400" y="4114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8" name="Line 24"/>
          <p:cNvSpPr>
            <a:spLocks noChangeShapeType="1"/>
          </p:cNvSpPr>
          <p:nvPr/>
        </p:nvSpPr>
        <p:spPr bwMode="auto">
          <a:xfrm flipH="1" flipV="1">
            <a:off x="1676400" y="4724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9" name="Line 25"/>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0" name="Line 26"/>
          <p:cNvSpPr>
            <a:spLocks noChangeShapeType="1"/>
          </p:cNvSpPr>
          <p:nvPr/>
        </p:nvSpPr>
        <p:spPr bwMode="auto">
          <a:xfrm>
            <a:off x="4191000" y="4114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1" name="Line 27"/>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2" name="Text Box 28"/>
          <p:cNvSpPr txBox="1">
            <a:spLocks noChangeArrowheads="1"/>
          </p:cNvSpPr>
          <p:nvPr/>
        </p:nvSpPr>
        <p:spPr bwMode="auto">
          <a:xfrm>
            <a:off x="1965325" y="6137275"/>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Path:   A, C, D, A, stuck at A</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0335CA3-0086-46C2-A66B-901861A33906}" type="slidenum">
              <a:rPr lang="en-US" altLang="en-US" sz="1400" smtClean="0"/>
              <a:pPr eaLnBrk="1" hangingPunct="1">
                <a:spcBef>
                  <a:spcPct val="0"/>
                </a:spcBef>
                <a:buFontTx/>
                <a:buNone/>
              </a:pPr>
              <a:t>131</a:t>
            </a:fld>
            <a:endParaRPr lang="en-US" altLang="en-US" sz="1400"/>
          </a:p>
        </p:txBody>
      </p:sp>
      <p:sp>
        <p:nvSpPr>
          <p:cNvPr id="135171" name="Oval 3"/>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72" name="Oval 4"/>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73" name="Oval 5"/>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74" name="Oval 6"/>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75" name="Oval 7"/>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76" name="Line 8"/>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7" name="Line 9"/>
          <p:cNvSpPr>
            <a:spLocks noChangeShapeType="1"/>
          </p:cNvSpPr>
          <p:nvPr/>
        </p:nvSpPr>
        <p:spPr bwMode="auto">
          <a:xfrm flipH="1">
            <a:off x="4191000" y="5410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8" name="Line 10"/>
          <p:cNvSpPr>
            <a:spLocks noChangeShapeType="1"/>
          </p:cNvSpPr>
          <p:nvPr/>
        </p:nvSpPr>
        <p:spPr bwMode="auto">
          <a:xfrm flipH="1">
            <a:off x="1676400" y="4114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9" name="Line 11"/>
          <p:cNvSpPr>
            <a:spLocks noChangeShapeType="1"/>
          </p:cNvSpPr>
          <p:nvPr/>
        </p:nvSpPr>
        <p:spPr bwMode="auto">
          <a:xfrm flipH="1" flipV="1">
            <a:off x="1676400" y="4724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0" name="Line 12"/>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1" name="Line 13"/>
          <p:cNvSpPr>
            <a:spLocks noChangeShapeType="1"/>
          </p:cNvSpPr>
          <p:nvPr/>
        </p:nvSpPr>
        <p:spPr bwMode="auto">
          <a:xfrm>
            <a:off x="4191000" y="4114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2" name="Line 14"/>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3" name="Text Box 15"/>
          <p:cNvSpPr txBox="1">
            <a:spLocks noChangeArrowheads="1"/>
          </p:cNvSpPr>
          <p:nvPr/>
        </p:nvSpPr>
        <p:spPr bwMode="auto">
          <a:xfrm>
            <a:off x="228600" y="6172200"/>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path:   A, C, D, A</a:t>
            </a:r>
          </a:p>
        </p:txBody>
      </p:sp>
      <p:sp>
        <p:nvSpPr>
          <p:cNvPr id="135184" name="Text Box 16"/>
          <p:cNvSpPr txBox="1">
            <a:spLocks noChangeArrowheads="1"/>
          </p:cNvSpPr>
          <p:nvPr/>
        </p:nvSpPr>
        <p:spPr bwMode="auto">
          <a:xfrm>
            <a:off x="7543800" y="1524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DFS(C)</a:t>
            </a:r>
          </a:p>
        </p:txBody>
      </p:sp>
      <p:sp>
        <p:nvSpPr>
          <p:cNvPr id="135185" name="Oval 17"/>
          <p:cNvSpPr>
            <a:spLocks noChangeArrowheads="1"/>
          </p:cNvSpPr>
          <p:nvPr/>
        </p:nvSpPr>
        <p:spPr bwMode="auto">
          <a:xfrm>
            <a:off x="6629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86" name="Oval 18"/>
          <p:cNvSpPr>
            <a:spLocks noChangeArrowheads="1"/>
          </p:cNvSpPr>
          <p:nvPr/>
        </p:nvSpPr>
        <p:spPr bwMode="auto">
          <a:xfrm>
            <a:off x="6629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87" name="Oval 19"/>
          <p:cNvSpPr>
            <a:spLocks noChangeArrowheads="1"/>
          </p:cNvSpPr>
          <p:nvPr/>
        </p:nvSpPr>
        <p:spPr bwMode="auto">
          <a:xfrm>
            <a:off x="3581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88" name="Oval 20"/>
          <p:cNvSpPr>
            <a:spLocks noChangeArrowheads="1"/>
          </p:cNvSpPr>
          <p:nvPr/>
        </p:nvSpPr>
        <p:spPr bwMode="auto">
          <a:xfrm>
            <a:off x="3581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89" name="Oval 21"/>
          <p:cNvSpPr>
            <a:spLocks noChangeArrowheads="1"/>
          </p:cNvSpPr>
          <p:nvPr/>
        </p:nvSpPr>
        <p:spPr bwMode="auto">
          <a:xfrm>
            <a:off x="1066800" y="121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90" name="Line 22"/>
          <p:cNvSpPr>
            <a:spLocks noChangeShapeType="1"/>
          </p:cNvSpPr>
          <p:nvPr/>
        </p:nvSpPr>
        <p:spPr bwMode="auto">
          <a:xfrm flipH="1">
            <a:off x="4267200" y="914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1" name="Line 23"/>
          <p:cNvSpPr>
            <a:spLocks noChangeShapeType="1"/>
          </p:cNvSpPr>
          <p:nvPr/>
        </p:nvSpPr>
        <p:spPr bwMode="auto">
          <a:xfrm flipH="1">
            <a:off x="4267200" y="2362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2" name="Line 24"/>
          <p:cNvSpPr>
            <a:spLocks noChangeShapeType="1"/>
          </p:cNvSpPr>
          <p:nvPr/>
        </p:nvSpPr>
        <p:spPr bwMode="auto">
          <a:xfrm flipH="1">
            <a:off x="1752600" y="1066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3" name="Line 25"/>
          <p:cNvSpPr>
            <a:spLocks noChangeShapeType="1"/>
          </p:cNvSpPr>
          <p:nvPr/>
        </p:nvSpPr>
        <p:spPr bwMode="auto">
          <a:xfrm flipH="1" flipV="1">
            <a:off x="1752600" y="1676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3962400" y="1295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5" name="Line 27"/>
          <p:cNvSpPr>
            <a:spLocks noChangeShapeType="1"/>
          </p:cNvSpPr>
          <p:nvPr/>
        </p:nvSpPr>
        <p:spPr bwMode="auto">
          <a:xfrm>
            <a:off x="4267200" y="1066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6" name="Line 28"/>
          <p:cNvSpPr>
            <a:spLocks noChangeShapeType="1"/>
          </p:cNvSpPr>
          <p:nvPr/>
        </p:nvSpPr>
        <p:spPr bwMode="auto">
          <a:xfrm flipV="1">
            <a:off x="4267200" y="1066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7" name="Text Box 30"/>
          <p:cNvSpPr txBox="1">
            <a:spLocks noChangeArrowheads="1"/>
          </p:cNvSpPr>
          <p:nvPr/>
        </p:nvSpPr>
        <p:spPr bwMode="auto">
          <a:xfrm>
            <a:off x="0" y="49213"/>
            <a:ext cx="521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C is first vertex on path having untraversed edges</a:t>
            </a:r>
          </a:p>
        </p:txBody>
      </p:sp>
      <p:sp>
        <p:nvSpPr>
          <p:cNvPr id="135198" name="Line 31"/>
          <p:cNvSpPr>
            <a:spLocks noChangeShapeType="1"/>
          </p:cNvSpPr>
          <p:nvPr/>
        </p:nvSpPr>
        <p:spPr bwMode="auto">
          <a:xfrm>
            <a:off x="2819400" y="457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9" name="Text Box 32"/>
          <p:cNvSpPr txBox="1">
            <a:spLocks noChangeArrowheads="1"/>
          </p:cNvSpPr>
          <p:nvPr/>
        </p:nvSpPr>
        <p:spPr bwMode="auto">
          <a:xfrm>
            <a:off x="3810000" y="6172200"/>
            <a:ext cx="329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path:   C, E, D, B, C</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774105-D671-477C-86D8-B0AFADF6CA39}" type="slidenum">
              <a:rPr lang="en-US" altLang="en-US" sz="1400" smtClean="0"/>
              <a:pPr eaLnBrk="1" hangingPunct="1">
                <a:spcBef>
                  <a:spcPct val="0"/>
                </a:spcBef>
                <a:buFontTx/>
                <a:buNone/>
              </a:pPr>
              <a:t>132</a:t>
            </a:fld>
            <a:endParaRPr lang="en-US" altLang="en-US" sz="1400"/>
          </a:p>
        </p:txBody>
      </p:sp>
      <p:sp>
        <p:nvSpPr>
          <p:cNvPr id="136195" name="Oval 14"/>
          <p:cNvSpPr>
            <a:spLocks noChangeArrowheads="1"/>
          </p:cNvSpPr>
          <p:nvPr/>
        </p:nvSpPr>
        <p:spPr bwMode="auto">
          <a:xfrm>
            <a:off x="6553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6196" name="Oval 15"/>
          <p:cNvSpPr>
            <a:spLocks noChangeArrowheads="1"/>
          </p:cNvSpPr>
          <p:nvPr/>
        </p:nvSpPr>
        <p:spPr bwMode="auto">
          <a:xfrm>
            <a:off x="6553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6197" name="Oval 16"/>
          <p:cNvSpPr>
            <a:spLocks noChangeArrowheads="1"/>
          </p:cNvSpPr>
          <p:nvPr/>
        </p:nvSpPr>
        <p:spPr bwMode="auto">
          <a:xfrm>
            <a:off x="3505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6198" name="Oval 17"/>
          <p:cNvSpPr>
            <a:spLocks noChangeArrowheads="1"/>
          </p:cNvSpPr>
          <p:nvPr/>
        </p:nvSpPr>
        <p:spPr bwMode="auto">
          <a:xfrm>
            <a:off x="3505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6199" name="Oval 18"/>
          <p:cNvSpPr>
            <a:spLocks noChangeArrowheads="1"/>
          </p:cNvSpPr>
          <p:nvPr/>
        </p:nvSpPr>
        <p:spPr bwMode="auto">
          <a:xfrm>
            <a:off x="990600" y="914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6200" name="Line 19"/>
          <p:cNvSpPr>
            <a:spLocks noChangeShapeType="1"/>
          </p:cNvSpPr>
          <p:nvPr/>
        </p:nvSpPr>
        <p:spPr bwMode="auto">
          <a:xfrm flipH="1">
            <a:off x="4191000" y="6096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1" name="Line 20"/>
          <p:cNvSpPr>
            <a:spLocks noChangeShapeType="1"/>
          </p:cNvSpPr>
          <p:nvPr/>
        </p:nvSpPr>
        <p:spPr bwMode="auto">
          <a:xfrm flipH="1">
            <a:off x="4191000" y="20574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2" name="Line 21"/>
          <p:cNvSpPr>
            <a:spLocks noChangeShapeType="1"/>
          </p:cNvSpPr>
          <p:nvPr/>
        </p:nvSpPr>
        <p:spPr bwMode="auto">
          <a:xfrm flipH="1">
            <a:off x="1676400" y="7620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3" name="Line 22"/>
          <p:cNvSpPr>
            <a:spLocks noChangeShapeType="1"/>
          </p:cNvSpPr>
          <p:nvPr/>
        </p:nvSpPr>
        <p:spPr bwMode="auto">
          <a:xfrm flipH="1" flipV="1">
            <a:off x="1676400" y="13716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4" name="Line 23"/>
          <p:cNvSpPr>
            <a:spLocks noChangeShapeType="1"/>
          </p:cNvSpPr>
          <p:nvPr/>
        </p:nvSpPr>
        <p:spPr bwMode="auto">
          <a:xfrm>
            <a:off x="3886200" y="9906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5" name="Line 24"/>
          <p:cNvSpPr>
            <a:spLocks noChangeShapeType="1"/>
          </p:cNvSpPr>
          <p:nvPr/>
        </p:nvSpPr>
        <p:spPr bwMode="auto">
          <a:xfrm>
            <a:off x="4191000" y="7620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flipV="1">
            <a:off x="4191000" y="7620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7" name="Text Box 26"/>
          <p:cNvSpPr txBox="1">
            <a:spLocks noChangeArrowheads="1"/>
          </p:cNvSpPr>
          <p:nvPr/>
        </p:nvSpPr>
        <p:spPr bwMode="auto">
          <a:xfrm>
            <a:off x="228600" y="2667000"/>
            <a:ext cx="318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result:   </a:t>
            </a:r>
            <a:r>
              <a:rPr lang="en-US" altLang="en-US" sz="2400">
                <a:solidFill>
                  <a:srgbClr val="CC3300"/>
                </a:solidFill>
              </a:rPr>
              <a:t>A, C, D, A</a:t>
            </a:r>
          </a:p>
        </p:txBody>
      </p:sp>
      <p:sp>
        <p:nvSpPr>
          <p:cNvPr id="136208" name="Text Box 27"/>
          <p:cNvSpPr txBox="1">
            <a:spLocks noChangeArrowheads="1"/>
          </p:cNvSpPr>
          <p:nvPr/>
        </p:nvSpPr>
        <p:spPr bwMode="auto">
          <a:xfrm>
            <a:off x="3810000" y="2667000"/>
            <a:ext cx="345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result:   </a:t>
            </a:r>
            <a:r>
              <a:rPr lang="en-US" altLang="en-US" sz="2400">
                <a:solidFill>
                  <a:schemeClr val="accent2"/>
                </a:solidFill>
              </a:rPr>
              <a:t>C, E, D, B, C</a:t>
            </a:r>
          </a:p>
        </p:txBody>
      </p:sp>
      <p:sp>
        <p:nvSpPr>
          <p:cNvPr id="136209" name="Line 28"/>
          <p:cNvSpPr>
            <a:spLocks noChangeShapeType="1"/>
          </p:cNvSpPr>
          <p:nvPr/>
        </p:nvSpPr>
        <p:spPr bwMode="auto">
          <a:xfrm>
            <a:off x="2590800" y="3124200"/>
            <a:ext cx="609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0" name="Line 29"/>
          <p:cNvSpPr>
            <a:spLocks noChangeShapeType="1"/>
          </p:cNvSpPr>
          <p:nvPr/>
        </p:nvSpPr>
        <p:spPr bwMode="auto">
          <a:xfrm flipH="1">
            <a:off x="4419600" y="3276600"/>
            <a:ext cx="18288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1" name="Text Box 30"/>
          <p:cNvSpPr txBox="1">
            <a:spLocks noChangeArrowheads="1"/>
          </p:cNvSpPr>
          <p:nvPr/>
        </p:nvSpPr>
        <p:spPr bwMode="auto">
          <a:xfrm>
            <a:off x="1066800" y="45720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6212" name="Text Box 31"/>
          <p:cNvSpPr txBox="1">
            <a:spLocks noChangeArrowheads="1"/>
          </p:cNvSpPr>
          <p:nvPr/>
        </p:nvSpPr>
        <p:spPr bwMode="auto">
          <a:xfrm>
            <a:off x="7010400" y="3851275"/>
            <a:ext cx="1752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 C </a:t>
            </a:r>
          </a:p>
          <a:p>
            <a:pPr eaLnBrk="1" hangingPunct="1">
              <a:spcBef>
                <a:spcPct val="0"/>
              </a:spcBef>
              <a:buFontTx/>
              <a:buNone/>
            </a:pPr>
            <a:r>
              <a:rPr lang="en-US" altLang="en-US" sz="2400"/>
              <a:t>in prior path </a:t>
            </a:r>
          </a:p>
          <a:p>
            <a:pPr eaLnBrk="1" hangingPunct="1">
              <a:spcBef>
                <a:spcPct val="0"/>
              </a:spcBef>
              <a:buFontTx/>
              <a:buNone/>
            </a:pPr>
            <a:r>
              <a:rPr lang="en-US" altLang="en-US" sz="2400"/>
              <a:t>with </a:t>
            </a:r>
          </a:p>
          <a:p>
            <a:pPr eaLnBrk="1" hangingPunct="1">
              <a:spcBef>
                <a:spcPct val="0"/>
              </a:spcBef>
              <a:buFontTx/>
              <a:buNone/>
            </a:pPr>
            <a:r>
              <a:rPr lang="en-US" altLang="en-US" sz="2400"/>
              <a:t>new path</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B346833-57AA-4E91-A85B-B2C42B03844F}" type="slidenum">
              <a:rPr lang="en-US" altLang="en-US" sz="1400" smtClean="0"/>
              <a:pPr eaLnBrk="1" hangingPunct="1">
                <a:spcBef>
                  <a:spcPct val="0"/>
                </a:spcBef>
                <a:buFontTx/>
                <a:buNone/>
              </a:pPr>
              <a:t>133</a:t>
            </a:fld>
            <a:endParaRPr lang="en-US" altLang="en-US" sz="1400"/>
          </a:p>
        </p:txBody>
      </p:sp>
      <p:sp>
        <p:nvSpPr>
          <p:cNvPr id="137219" name="Oval 2"/>
          <p:cNvSpPr>
            <a:spLocks noChangeArrowheads="1"/>
          </p:cNvSpPr>
          <p:nvPr/>
        </p:nvSpPr>
        <p:spPr bwMode="auto">
          <a:xfrm>
            <a:off x="6553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7220" name="Oval 3"/>
          <p:cNvSpPr>
            <a:spLocks noChangeArrowheads="1"/>
          </p:cNvSpPr>
          <p:nvPr/>
        </p:nvSpPr>
        <p:spPr bwMode="auto">
          <a:xfrm>
            <a:off x="6553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7221" name="Oval 4"/>
          <p:cNvSpPr>
            <a:spLocks noChangeArrowheads="1"/>
          </p:cNvSpPr>
          <p:nvPr/>
        </p:nvSpPr>
        <p:spPr bwMode="auto">
          <a:xfrm>
            <a:off x="3505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7222" name="Oval 5"/>
          <p:cNvSpPr>
            <a:spLocks noChangeArrowheads="1"/>
          </p:cNvSpPr>
          <p:nvPr/>
        </p:nvSpPr>
        <p:spPr bwMode="auto">
          <a:xfrm>
            <a:off x="3505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7223" name="Oval 6"/>
          <p:cNvSpPr>
            <a:spLocks noChangeArrowheads="1"/>
          </p:cNvSpPr>
          <p:nvPr/>
        </p:nvSpPr>
        <p:spPr bwMode="auto">
          <a:xfrm>
            <a:off x="990600" y="2743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7224" name="Line 7"/>
          <p:cNvSpPr>
            <a:spLocks noChangeShapeType="1"/>
          </p:cNvSpPr>
          <p:nvPr/>
        </p:nvSpPr>
        <p:spPr bwMode="auto">
          <a:xfrm flipH="1">
            <a:off x="4191000" y="2438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5" name="Line 8"/>
          <p:cNvSpPr>
            <a:spLocks noChangeShapeType="1"/>
          </p:cNvSpPr>
          <p:nvPr/>
        </p:nvSpPr>
        <p:spPr bwMode="auto">
          <a:xfrm flipH="1">
            <a:off x="4191000" y="3886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6" name="Line 9"/>
          <p:cNvSpPr>
            <a:spLocks noChangeShapeType="1"/>
          </p:cNvSpPr>
          <p:nvPr/>
        </p:nvSpPr>
        <p:spPr bwMode="auto">
          <a:xfrm flipH="1">
            <a:off x="1676400" y="2590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7" name="Line 10"/>
          <p:cNvSpPr>
            <a:spLocks noChangeShapeType="1"/>
          </p:cNvSpPr>
          <p:nvPr/>
        </p:nvSpPr>
        <p:spPr bwMode="auto">
          <a:xfrm flipH="1" flipV="1">
            <a:off x="1676400" y="3200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8" name="Line 11"/>
          <p:cNvSpPr>
            <a:spLocks noChangeShapeType="1"/>
          </p:cNvSpPr>
          <p:nvPr/>
        </p:nvSpPr>
        <p:spPr bwMode="auto">
          <a:xfrm>
            <a:off x="3886200" y="2819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9" name="Line 12"/>
          <p:cNvSpPr>
            <a:spLocks noChangeShapeType="1"/>
          </p:cNvSpPr>
          <p:nvPr/>
        </p:nvSpPr>
        <p:spPr bwMode="auto">
          <a:xfrm>
            <a:off x="4191000" y="2590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0" name="Line 13"/>
          <p:cNvSpPr>
            <a:spLocks noChangeShapeType="1"/>
          </p:cNvSpPr>
          <p:nvPr/>
        </p:nvSpPr>
        <p:spPr bwMode="auto">
          <a:xfrm flipV="1">
            <a:off x="4191000" y="2590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1" name="Text Box 14"/>
          <p:cNvSpPr txBox="1">
            <a:spLocks noChangeArrowheads="1"/>
          </p:cNvSpPr>
          <p:nvPr/>
        </p:nvSpPr>
        <p:spPr bwMode="auto">
          <a:xfrm>
            <a:off x="51657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7232" name="Text Box 15"/>
          <p:cNvSpPr txBox="1">
            <a:spLocks noChangeArrowheads="1"/>
          </p:cNvSpPr>
          <p:nvPr/>
        </p:nvSpPr>
        <p:spPr bwMode="auto">
          <a:xfrm>
            <a:off x="3505200"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7233" name="Text Box 16"/>
          <p:cNvSpPr txBox="1">
            <a:spLocks noChangeArrowheads="1"/>
          </p:cNvSpPr>
          <p:nvPr/>
        </p:nvSpPr>
        <p:spPr bwMode="auto">
          <a:xfrm>
            <a:off x="48768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7234" name="Text Box 17"/>
          <p:cNvSpPr txBox="1">
            <a:spLocks noChangeArrowheads="1"/>
          </p:cNvSpPr>
          <p:nvPr/>
        </p:nvSpPr>
        <p:spPr bwMode="auto">
          <a:xfrm>
            <a:off x="2362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7235" name="Text Box 18"/>
          <p:cNvSpPr txBox="1">
            <a:spLocks noChangeArrowheads="1"/>
          </p:cNvSpPr>
          <p:nvPr/>
        </p:nvSpPr>
        <p:spPr bwMode="auto">
          <a:xfrm>
            <a:off x="1676400" y="50292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7236" name="Text Box 19"/>
          <p:cNvSpPr txBox="1">
            <a:spLocks noChangeArrowheads="1"/>
          </p:cNvSpPr>
          <p:nvPr/>
        </p:nvSpPr>
        <p:spPr bwMode="auto">
          <a:xfrm>
            <a:off x="25146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7237" name="Text Box 20"/>
          <p:cNvSpPr txBox="1">
            <a:spLocks noChangeArrowheads="1"/>
          </p:cNvSpPr>
          <p:nvPr/>
        </p:nvSpPr>
        <p:spPr bwMode="auto">
          <a:xfrm>
            <a:off x="52578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7238" name="Text Box 21"/>
          <p:cNvSpPr txBox="1">
            <a:spLocks noChangeArrowheads="1"/>
          </p:cNvSpPr>
          <p:nvPr/>
        </p:nvSpPr>
        <p:spPr bwMode="auto">
          <a:xfrm>
            <a:off x="58674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7239" name="Rectangle 2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Euler Circuit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E829F45-6155-436B-B554-2AB3032741C7}" type="slidenum">
              <a:rPr lang="en-US" altLang="en-US" sz="1400" smtClean="0"/>
              <a:pPr eaLnBrk="1" hangingPunct="1">
                <a:spcBef>
                  <a:spcPct val="0"/>
                </a:spcBef>
                <a:buFontTx/>
                <a:buNone/>
              </a:pPr>
              <a:t>134</a:t>
            </a:fld>
            <a:endParaRPr lang="en-US" altLang="en-US" sz="1400"/>
          </a:p>
        </p:txBody>
      </p:sp>
      <p:sp>
        <p:nvSpPr>
          <p:cNvPr id="138243" name="Rectangle 2"/>
          <p:cNvSpPr>
            <a:spLocks noGrp="1" noChangeArrowheads="1"/>
          </p:cNvSpPr>
          <p:nvPr>
            <p:ph type="title"/>
          </p:nvPr>
        </p:nvSpPr>
        <p:spPr>
          <a:xfrm>
            <a:off x="685800" y="2743200"/>
            <a:ext cx="7772400" cy="1143000"/>
          </a:xfrm>
        </p:spPr>
        <p:txBody>
          <a:bodyPr/>
          <a:lstStyle/>
          <a:p>
            <a:pPr eaLnBrk="1" hangingPunct="1"/>
            <a:r>
              <a:rPr lang="en-US" altLang="en-US" sz="3600"/>
              <a:t>End of 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9E5FC8B-CA0E-4AEE-A2E3-4FB188D0B466}" type="slidenum">
              <a:rPr lang="en-US" altLang="en-US" sz="1400" smtClean="0"/>
              <a:pPr eaLnBrk="1" hangingPunct="1">
                <a:spcBef>
                  <a:spcPct val="0"/>
                </a:spcBef>
                <a:buFontTx/>
                <a:buNone/>
              </a:pPr>
              <a:t>14</a:t>
            </a:fld>
            <a:endParaRPr lang="en-US" altLang="en-US" sz="1400"/>
          </a:p>
        </p:txBody>
      </p:sp>
      <p:sp>
        <p:nvSpPr>
          <p:cNvPr id="15363" name="Text Box 2"/>
          <p:cNvSpPr txBox="1">
            <a:spLocks noChangeArrowheads="1"/>
          </p:cNvSpPr>
          <p:nvPr/>
        </p:nvSpPr>
        <p:spPr bwMode="auto">
          <a:xfrm>
            <a:off x="593725" y="552450"/>
            <a:ext cx="4656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Graph that is not connected</a:t>
            </a:r>
          </a:p>
        </p:txBody>
      </p:sp>
      <p:sp>
        <p:nvSpPr>
          <p:cNvPr id="15364" name="Oval 3"/>
          <p:cNvSpPr>
            <a:spLocks noChangeArrowheads="1"/>
          </p:cNvSpPr>
          <p:nvPr/>
        </p:nvSpPr>
        <p:spPr bwMode="auto">
          <a:xfrm>
            <a:off x="3886200"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6" name="Oval 5"/>
          <p:cNvSpPr>
            <a:spLocks noChangeArrowheads="1"/>
          </p:cNvSpPr>
          <p:nvPr/>
        </p:nvSpPr>
        <p:spPr bwMode="auto">
          <a:xfrm>
            <a:off x="5105400"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8" name="Oval 7"/>
          <p:cNvSpPr>
            <a:spLocks noChangeArrowheads="1"/>
          </p:cNvSpPr>
          <p:nvPr/>
        </p:nvSpPr>
        <p:spPr bwMode="auto">
          <a:xfrm>
            <a:off x="60198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70" name="Line 9"/>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4572000"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flipH="1" flipV="1">
            <a:off x="5867400"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DD77AF5-9B88-4032-8962-FCA17E24B415}" type="slidenum">
              <a:rPr lang="en-US" altLang="en-US" sz="1400" smtClean="0"/>
              <a:pPr eaLnBrk="1" hangingPunct="1">
                <a:spcBef>
                  <a:spcPct val="0"/>
                </a:spcBef>
                <a:buFontTx/>
                <a:buNone/>
              </a:pPr>
              <a:t>15</a:t>
            </a:fld>
            <a:endParaRPr lang="en-US" altLang="en-US" sz="1400"/>
          </a:p>
        </p:txBody>
      </p:sp>
      <p:sp>
        <p:nvSpPr>
          <p:cNvPr id="16387" name="Oval 1026"/>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8" name="Oval 1028"/>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9" name="Oval 1029"/>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0" name="Oval 1031"/>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1" name="Line 1032"/>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Line 1033"/>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3" name="Line 1036"/>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394" name="Text Box 1040"/>
          <p:cNvSpPr txBox="1">
            <a:spLocks noChangeArrowheads="1"/>
          </p:cNvSpPr>
          <p:nvPr/>
        </p:nvSpPr>
        <p:spPr bwMode="auto">
          <a:xfrm>
            <a:off x="593725" y="55245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Weakly Connected Graph</a:t>
            </a:r>
          </a:p>
        </p:txBody>
      </p:sp>
      <p:sp>
        <p:nvSpPr>
          <p:cNvPr id="16395" name="Text Box 1041"/>
          <p:cNvSpPr txBox="1">
            <a:spLocks noChangeArrowheads="1"/>
          </p:cNvSpPr>
          <p:nvPr/>
        </p:nvSpPr>
        <p:spPr bwMode="auto">
          <a:xfrm>
            <a:off x="212725" y="6061075"/>
            <a:ext cx="529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Underlying undirected graph is connected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42AB8D9-39F0-4395-8F25-0BE1836296C4}" type="slidenum">
              <a:rPr lang="en-US" altLang="en-US" sz="1400" smtClean="0"/>
              <a:pPr eaLnBrk="1" hangingPunct="1">
                <a:spcBef>
                  <a:spcPct val="0"/>
                </a:spcBef>
                <a:buFontTx/>
                <a:buNone/>
              </a:pPr>
              <a:t>16</a:t>
            </a:fld>
            <a:endParaRPr lang="en-US" altLang="en-US" sz="1400"/>
          </a:p>
        </p:txBody>
      </p:sp>
      <p:sp>
        <p:nvSpPr>
          <p:cNvPr id="1741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2" name="Oval 3"/>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3" name="Oval 4"/>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4" name="Oval 5"/>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5" name="Line 6"/>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418" name="Text Box 9"/>
          <p:cNvSpPr txBox="1">
            <a:spLocks noChangeArrowheads="1"/>
          </p:cNvSpPr>
          <p:nvPr/>
        </p:nvSpPr>
        <p:spPr bwMode="auto">
          <a:xfrm>
            <a:off x="593725" y="552450"/>
            <a:ext cx="4937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Strongly Connected Graph</a:t>
            </a:r>
          </a:p>
        </p:txBody>
      </p:sp>
      <p:sp>
        <p:nvSpPr>
          <p:cNvPr id="17419" name="Line 10"/>
          <p:cNvSpPr>
            <a:spLocks noChangeShapeType="1"/>
          </p:cNvSpPr>
          <p:nvPr/>
        </p:nvSpPr>
        <p:spPr bwMode="auto">
          <a:xfrm flipH="1" flipV="1">
            <a:off x="3581400" y="2209800"/>
            <a:ext cx="1371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Text Box 11"/>
          <p:cNvSpPr txBox="1">
            <a:spLocks noChangeArrowheads="1"/>
          </p:cNvSpPr>
          <p:nvPr/>
        </p:nvSpPr>
        <p:spPr bwMode="auto">
          <a:xfrm>
            <a:off x="288925" y="6061075"/>
            <a:ext cx="594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reachable from every other vertex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3CBE3B6-2DA9-4FC7-A0EA-D6573F3AAD20}" type="slidenum">
              <a:rPr lang="en-US" altLang="en-US" sz="1400" smtClean="0"/>
              <a:pPr eaLnBrk="1" hangingPunct="1">
                <a:spcBef>
                  <a:spcPct val="0"/>
                </a:spcBef>
                <a:buFontTx/>
                <a:buNone/>
              </a:pPr>
              <a:t>17</a:t>
            </a:fld>
            <a:endParaRPr lang="en-US" altLang="en-US" sz="1400"/>
          </a:p>
        </p:txBody>
      </p:sp>
      <p:sp>
        <p:nvSpPr>
          <p:cNvPr id="18435" name="Oval 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6" name="Oval 6"/>
          <p:cNvSpPr>
            <a:spLocks noChangeArrowheads="1"/>
          </p:cNvSpPr>
          <p:nvPr/>
        </p:nvSpPr>
        <p:spPr bwMode="auto">
          <a:xfrm>
            <a:off x="5410200" y="22098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7" name="Oval 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8" name="Oval 8"/>
          <p:cNvSpPr>
            <a:spLocks noChangeArrowheads="1"/>
          </p:cNvSpPr>
          <p:nvPr/>
        </p:nvSpPr>
        <p:spPr bwMode="auto">
          <a:xfrm>
            <a:off x="63246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9" name="Oval 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40" name="Line 10"/>
          <p:cNvSpPr>
            <a:spLocks noChangeShapeType="1"/>
          </p:cNvSpPr>
          <p:nvPr/>
        </p:nvSpPr>
        <p:spPr bwMode="auto">
          <a:xfrm flipH="1">
            <a:off x="2808288" y="2438400"/>
            <a:ext cx="163512" cy="140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2"/>
          <p:cNvSpPr>
            <a:spLocks noChangeShapeType="1"/>
          </p:cNvSpPr>
          <p:nvPr/>
        </p:nvSpPr>
        <p:spPr bwMode="auto">
          <a:xfrm flipH="1" flipV="1">
            <a:off x="3048000" y="4572000"/>
            <a:ext cx="750888"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4"/>
          <p:cNvSpPr>
            <a:spLocks noChangeShapeType="1"/>
          </p:cNvSpPr>
          <p:nvPr/>
        </p:nvSpPr>
        <p:spPr bwMode="auto">
          <a:xfrm flipH="1" flipV="1">
            <a:off x="6019800" y="2971800"/>
            <a:ext cx="60960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8"/>
          <p:cNvSpPr>
            <a:spLocks noChangeShapeType="1"/>
          </p:cNvSpPr>
          <p:nvPr/>
        </p:nvSpPr>
        <p:spPr bwMode="auto">
          <a:xfrm>
            <a:off x="3352800" y="2514600"/>
            <a:ext cx="60960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20"/>
          <p:cNvSpPr>
            <a:spLocks noChangeShapeType="1"/>
          </p:cNvSpPr>
          <p:nvPr/>
        </p:nvSpPr>
        <p:spPr bwMode="auto">
          <a:xfrm flipV="1">
            <a:off x="4495800" y="4648200"/>
            <a:ext cx="1905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22"/>
          <p:cNvSpPr>
            <a:spLocks noChangeShapeType="1"/>
          </p:cNvSpPr>
          <p:nvPr/>
        </p:nvSpPr>
        <p:spPr bwMode="auto">
          <a:xfrm>
            <a:off x="3581400" y="2362200"/>
            <a:ext cx="281940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24"/>
          <p:cNvSpPr>
            <a:spLocks noChangeShapeType="1"/>
          </p:cNvSpPr>
          <p:nvPr/>
        </p:nvSpPr>
        <p:spPr bwMode="auto">
          <a:xfrm>
            <a:off x="3657600" y="2209800"/>
            <a:ext cx="1752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25"/>
          <p:cNvSpPr>
            <a:spLocks noChangeShapeType="1"/>
          </p:cNvSpPr>
          <p:nvPr/>
        </p:nvSpPr>
        <p:spPr bwMode="auto">
          <a:xfrm flipV="1">
            <a:off x="2895600" y="27432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26"/>
          <p:cNvSpPr>
            <a:spLocks noChangeShapeType="1"/>
          </p:cNvSpPr>
          <p:nvPr/>
        </p:nvSpPr>
        <p:spPr bwMode="auto">
          <a:xfrm flipV="1">
            <a:off x="4419600" y="3048000"/>
            <a:ext cx="12954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7"/>
          <p:cNvSpPr>
            <a:spLocks noChangeShapeType="1"/>
          </p:cNvSpPr>
          <p:nvPr/>
        </p:nvSpPr>
        <p:spPr bwMode="auto">
          <a:xfrm>
            <a:off x="3200400" y="4343400"/>
            <a:ext cx="3124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28"/>
          <p:cNvSpPr txBox="1">
            <a:spLocks noChangeArrowheads="1"/>
          </p:cNvSpPr>
          <p:nvPr/>
        </p:nvSpPr>
        <p:spPr bwMode="auto">
          <a:xfrm>
            <a:off x="593725" y="552450"/>
            <a:ext cx="3278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Complete Graph</a:t>
            </a:r>
          </a:p>
        </p:txBody>
      </p:sp>
      <p:sp>
        <p:nvSpPr>
          <p:cNvPr id="18451" name="Text Box 29"/>
          <p:cNvSpPr txBox="1">
            <a:spLocks noChangeArrowheads="1"/>
          </p:cNvSpPr>
          <p:nvPr/>
        </p:nvSpPr>
        <p:spPr bwMode="auto">
          <a:xfrm>
            <a:off x="441325" y="6137275"/>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connects to every other vertex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6241E12-8E35-4BF8-8FD6-17456202C06B}" type="slidenum">
              <a:rPr lang="en-US" altLang="en-US" sz="1400" smtClean="0"/>
              <a:pPr eaLnBrk="1" hangingPunct="1">
                <a:spcBef>
                  <a:spcPct val="0"/>
                </a:spcBef>
                <a:buFontTx/>
                <a:buNone/>
              </a:pPr>
              <a:t>18</a:t>
            </a:fld>
            <a:endParaRPr lang="en-US" altLang="en-US" sz="1400"/>
          </a:p>
        </p:txBody>
      </p:sp>
      <p:sp>
        <p:nvSpPr>
          <p:cNvPr id="19459" name="Rectangle 2"/>
          <p:cNvSpPr>
            <a:spLocks noGrp="1" noChangeArrowheads="1"/>
          </p:cNvSpPr>
          <p:nvPr>
            <p:ph type="title"/>
          </p:nvPr>
        </p:nvSpPr>
        <p:spPr/>
        <p:txBody>
          <a:bodyPr/>
          <a:lstStyle/>
          <a:p>
            <a:pPr eaLnBrk="1" hangingPunct="1"/>
            <a:r>
              <a:rPr lang="en-US" altLang="en-US"/>
              <a:t>Examples</a:t>
            </a:r>
          </a:p>
        </p:txBody>
      </p:sp>
      <p:sp>
        <p:nvSpPr>
          <p:cNvPr id="19460" name="Rectangle 3"/>
          <p:cNvSpPr>
            <a:spLocks noGrp="1" noChangeArrowheads="1"/>
          </p:cNvSpPr>
          <p:nvPr>
            <p:ph type="body" idx="1"/>
          </p:nvPr>
        </p:nvSpPr>
        <p:spPr/>
        <p:txBody>
          <a:bodyPr/>
          <a:lstStyle/>
          <a:p>
            <a:pPr eaLnBrk="1" hangingPunct="1"/>
            <a:r>
              <a:rPr lang="en-US" altLang="en-US"/>
              <a:t>An airport system can be modeled as a graph.</a:t>
            </a:r>
          </a:p>
          <a:p>
            <a:pPr eaLnBrk="1" hangingPunct="1"/>
            <a:r>
              <a:rPr lang="en-US" altLang="en-US"/>
              <a:t>Each airport can be a vertex.</a:t>
            </a:r>
          </a:p>
          <a:p>
            <a:pPr eaLnBrk="1" hangingPunct="1"/>
            <a:r>
              <a:rPr lang="en-US" altLang="en-US"/>
              <a:t>Edges can represent non-stop flights.</a:t>
            </a:r>
          </a:p>
          <a:p>
            <a:pPr eaLnBrk="1" hangingPunct="1"/>
            <a:r>
              <a:rPr lang="en-US" altLang="en-US"/>
              <a:t>Edges could have weights representing the distance or cost of the flight.</a:t>
            </a:r>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5C47C1C-E45E-406E-8184-CB1E35C09EF3}" type="slidenum">
              <a:rPr lang="en-US" altLang="en-US" sz="1400" smtClean="0"/>
              <a:pPr eaLnBrk="1" hangingPunct="1">
                <a:spcBef>
                  <a:spcPct val="0"/>
                </a:spcBef>
                <a:buFontTx/>
                <a:buNone/>
              </a:pPr>
              <a:t>19</a:t>
            </a:fld>
            <a:endParaRPr lang="en-US" altLang="en-US" sz="1400"/>
          </a:p>
        </p:txBody>
      </p:sp>
      <p:sp>
        <p:nvSpPr>
          <p:cNvPr id="20483"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0484"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048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0486"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048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0488"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048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0490"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C64CA3-FE11-45A9-B980-753785FDC560}" type="slidenum">
              <a:rPr lang="en-US" altLang="en-US" sz="1400" smtClean="0"/>
              <a:pPr eaLnBrk="1" hangingPunct="1">
                <a:spcBef>
                  <a:spcPct val="0"/>
                </a:spcBef>
                <a:buFontTx/>
                <a:buNone/>
              </a:pPr>
              <a:t>2</a:t>
            </a:fld>
            <a:endParaRPr lang="en-US" altLang="en-US" sz="1400"/>
          </a:p>
        </p:txBody>
      </p:sp>
      <p:sp>
        <p:nvSpPr>
          <p:cNvPr id="3075" name="Rectangle 2"/>
          <p:cNvSpPr>
            <a:spLocks noGrp="1" noChangeArrowheads="1"/>
          </p:cNvSpPr>
          <p:nvPr>
            <p:ph type="title"/>
          </p:nvPr>
        </p:nvSpPr>
        <p:spPr/>
        <p:txBody>
          <a:bodyPr/>
          <a:lstStyle/>
          <a:p>
            <a:pPr eaLnBrk="1" hangingPunct="1"/>
            <a:r>
              <a:rPr lang="en-US" altLang="en-US"/>
              <a:t>Definitions</a:t>
            </a:r>
          </a:p>
        </p:txBody>
      </p:sp>
      <p:sp>
        <p:nvSpPr>
          <p:cNvPr id="30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sz="2800"/>
              <a:t>A graph G = (V,E) consists of vertices, V, and edges, E.</a:t>
            </a:r>
          </a:p>
          <a:p>
            <a:pPr eaLnBrk="1" hangingPunct="1">
              <a:lnSpc>
                <a:spcPct val="90000"/>
              </a:lnSpc>
            </a:pPr>
            <a:r>
              <a:rPr lang="en-US" altLang="en-US" sz="2800"/>
              <a:t>Each edge is a pair (v,w) where v and w are in V.</a:t>
            </a:r>
          </a:p>
          <a:p>
            <a:pPr eaLnBrk="1" hangingPunct="1">
              <a:lnSpc>
                <a:spcPct val="90000"/>
              </a:lnSpc>
            </a:pPr>
            <a:r>
              <a:rPr lang="en-US" altLang="en-US" sz="2800"/>
              <a:t>If the edge has direction then the graph is a directed graph, or digraph.</a:t>
            </a:r>
          </a:p>
          <a:p>
            <a:pPr eaLnBrk="1" hangingPunct="1">
              <a:lnSpc>
                <a:spcPct val="90000"/>
              </a:lnSpc>
            </a:pPr>
            <a:r>
              <a:rPr lang="en-US" altLang="en-US" sz="2800"/>
              <a:t>Two vertices are adjacent if there is an edge between them (or an edge in the direction for a directed graph).</a:t>
            </a:r>
          </a:p>
          <a:p>
            <a:pPr eaLnBrk="1" hangingPunct="1">
              <a:lnSpc>
                <a:spcPct val="90000"/>
              </a:lnSpc>
            </a:pPr>
            <a:r>
              <a:rPr lang="en-US" altLang="en-US" sz="2800"/>
              <a:t>An edge can also have a value representing weight or cost.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17CBB6B-CE6A-4D49-A111-D09C54C88550}" type="slidenum">
              <a:rPr lang="en-US" altLang="en-US" sz="1400" smtClean="0"/>
              <a:pPr eaLnBrk="1" hangingPunct="1">
                <a:spcBef>
                  <a:spcPct val="0"/>
                </a:spcBef>
                <a:buFontTx/>
                <a:buNone/>
              </a:pPr>
              <a:t>20</a:t>
            </a:fld>
            <a:endParaRPr lang="en-US" altLang="en-US" sz="1400"/>
          </a:p>
        </p:txBody>
      </p:sp>
      <p:sp>
        <p:nvSpPr>
          <p:cNvPr id="21507"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1508"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1509"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1510"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1511"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1512"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1513"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1514"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Text Box 14"/>
          <p:cNvSpPr txBox="1">
            <a:spLocks noChangeArrowheads="1"/>
          </p:cNvSpPr>
          <p:nvPr/>
        </p:nvSpPr>
        <p:spPr bwMode="auto">
          <a:xfrm>
            <a:off x="2895600" y="3429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.75</a:t>
            </a:r>
          </a:p>
        </p:txBody>
      </p:sp>
      <p:sp>
        <p:nvSpPr>
          <p:cNvPr id="21520" name="Text Box 15"/>
          <p:cNvSpPr txBox="1">
            <a:spLocks noChangeArrowheads="1"/>
          </p:cNvSpPr>
          <p:nvPr/>
        </p:nvSpPr>
        <p:spPr bwMode="auto">
          <a:xfrm>
            <a:off x="3489325" y="2479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1" name="Text Box 16"/>
          <p:cNvSpPr txBox="1">
            <a:spLocks noChangeArrowheads="1"/>
          </p:cNvSpPr>
          <p:nvPr/>
        </p:nvSpPr>
        <p:spPr bwMode="auto">
          <a:xfrm>
            <a:off x="3946525" y="4079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2" name="Text Box 17"/>
          <p:cNvSpPr txBox="1">
            <a:spLocks noChangeArrowheads="1"/>
          </p:cNvSpPr>
          <p:nvPr/>
        </p:nvSpPr>
        <p:spPr bwMode="auto">
          <a:xfrm>
            <a:off x="4403725" y="2555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21523" name="Text Box 18"/>
          <p:cNvSpPr txBox="1">
            <a:spLocks noChangeArrowheads="1"/>
          </p:cNvSpPr>
          <p:nvPr/>
        </p:nvSpPr>
        <p:spPr bwMode="auto">
          <a:xfrm>
            <a:off x="56991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4" name="Text Box 19"/>
          <p:cNvSpPr txBox="1">
            <a:spLocks noChangeArrowheads="1"/>
          </p:cNvSpPr>
          <p:nvPr/>
        </p:nvSpPr>
        <p:spPr bwMode="auto">
          <a:xfrm>
            <a:off x="288925" y="62134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flight duration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0F13026-3D25-4D4E-808E-4A3BFA9D647D}" type="slidenum">
              <a:rPr lang="en-US" altLang="en-US" sz="1400" smtClean="0"/>
              <a:pPr eaLnBrk="1" hangingPunct="1">
                <a:spcBef>
                  <a:spcPct val="0"/>
                </a:spcBef>
                <a:buFontTx/>
                <a:buNone/>
              </a:pPr>
              <a:t>21</a:t>
            </a:fld>
            <a:endParaRPr lang="en-US" altLang="en-US" sz="1400"/>
          </a:p>
        </p:txBody>
      </p:sp>
      <p:sp>
        <p:nvSpPr>
          <p:cNvPr id="22531" name="Rectangle 2"/>
          <p:cNvSpPr>
            <a:spLocks noGrp="1" noChangeArrowheads="1"/>
          </p:cNvSpPr>
          <p:nvPr>
            <p:ph type="title"/>
          </p:nvPr>
        </p:nvSpPr>
        <p:spPr/>
        <p:txBody>
          <a:bodyPr/>
          <a:lstStyle/>
          <a:p>
            <a:pPr eaLnBrk="1" hangingPunct="1"/>
            <a:r>
              <a:rPr lang="en-US" altLang="en-US"/>
              <a:t>Examples</a:t>
            </a:r>
          </a:p>
        </p:txBody>
      </p:sp>
      <p:sp>
        <p:nvSpPr>
          <p:cNvPr id="22532" name="Rectangle 3"/>
          <p:cNvSpPr>
            <a:spLocks noGrp="1" noChangeArrowheads="1"/>
          </p:cNvSpPr>
          <p:nvPr>
            <p:ph type="body" idx="1"/>
          </p:nvPr>
        </p:nvSpPr>
        <p:spPr/>
        <p:txBody>
          <a:bodyPr/>
          <a:lstStyle/>
          <a:p>
            <a:pPr eaLnBrk="1" hangingPunct="1"/>
            <a:r>
              <a:rPr lang="en-US" altLang="en-US"/>
              <a:t>Traffic flow can be modeled as a graph.</a:t>
            </a:r>
          </a:p>
          <a:p>
            <a:pPr eaLnBrk="1" hangingPunct="1"/>
            <a:r>
              <a:rPr lang="en-US" altLang="en-US"/>
              <a:t>Each street intersection can be a vertex, and each street an edge.</a:t>
            </a:r>
          </a:p>
          <a:p>
            <a:pPr eaLnBrk="1" hangingPunct="1"/>
            <a:r>
              <a:rPr lang="en-US" altLang="en-US"/>
              <a:t>Edges could have values representing capacity or speed limits.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39BB65B-17EF-4790-B12D-879751598CDF}" type="slidenum">
              <a:rPr lang="en-US" altLang="en-US" sz="1400" smtClean="0"/>
              <a:pPr eaLnBrk="1" hangingPunct="1">
                <a:spcBef>
                  <a:spcPct val="0"/>
                </a:spcBef>
                <a:buFontTx/>
                <a:buNone/>
              </a:pPr>
              <a:t>22</a:t>
            </a:fld>
            <a:endParaRPr lang="en-US" altLang="en-US" sz="1400"/>
          </a:p>
        </p:txBody>
      </p:sp>
      <p:sp>
        <p:nvSpPr>
          <p:cNvPr id="23555" name="Text Box 2"/>
          <p:cNvSpPr txBox="1">
            <a:spLocks noChangeArrowheads="1"/>
          </p:cNvSpPr>
          <p:nvPr/>
        </p:nvSpPr>
        <p:spPr bwMode="auto">
          <a:xfrm>
            <a:off x="593725" y="552450"/>
            <a:ext cx="3941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Traffic Flow System</a:t>
            </a:r>
          </a:p>
        </p:txBody>
      </p:sp>
      <p:sp>
        <p:nvSpPr>
          <p:cNvPr id="23556" name="Oval 3"/>
          <p:cNvSpPr>
            <a:spLocks noChangeArrowheads="1"/>
          </p:cNvSpPr>
          <p:nvPr/>
        </p:nvSpPr>
        <p:spPr bwMode="auto">
          <a:xfrm>
            <a:off x="8382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/Coit</a:t>
            </a:r>
          </a:p>
        </p:txBody>
      </p:sp>
      <p:sp>
        <p:nvSpPr>
          <p:cNvPr id="23557" name="Oval 4"/>
          <p:cNvSpPr>
            <a:spLocks noChangeArrowheads="1"/>
          </p:cNvSpPr>
          <p:nvPr/>
        </p:nvSpPr>
        <p:spPr bwMode="auto">
          <a:xfrm>
            <a:off x="838200" y="43434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Coit/</a:t>
            </a:r>
          </a:p>
          <a:p>
            <a:pPr algn="ctr" eaLnBrk="1" hangingPunct="1">
              <a:spcBef>
                <a:spcPct val="0"/>
              </a:spcBef>
              <a:buFontTx/>
              <a:buNone/>
            </a:pPr>
            <a:r>
              <a:rPr lang="en-US" altLang="en-US" sz="2400"/>
              <a:t>Arapaho</a:t>
            </a:r>
          </a:p>
        </p:txBody>
      </p:sp>
      <p:sp>
        <p:nvSpPr>
          <p:cNvPr id="23558" name="Oval 6"/>
          <p:cNvSpPr>
            <a:spLocks noChangeArrowheads="1"/>
          </p:cNvSpPr>
          <p:nvPr/>
        </p:nvSpPr>
        <p:spPr bwMode="auto">
          <a:xfrm>
            <a:off x="35814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/Floyd</a:t>
            </a:r>
          </a:p>
        </p:txBody>
      </p:sp>
      <p:sp>
        <p:nvSpPr>
          <p:cNvPr id="23559" name="Oval 8"/>
          <p:cNvSpPr>
            <a:spLocks noChangeArrowheads="1"/>
          </p:cNvSpPr>
          <p:nvPr/>
        </p:nvSpPr>
        <p:spPr bwMode="auto">
          <a:xfrm>
            <a:off x="63246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 </a:t>
            </a:r>
          </a:p>
          <a:p>
            <a:pPr algn="ctr" eaLnBrk="1" hangingPunct="1">
              <a:spcBef>
                <a:spcPct val="0"/>
              </a:spcBef>
              <a:buFontTx/>
              <a:buNone/>
            </a:pPr>
            <a:r>
              <a:rPr lang="en-US" altLang="en-US" sz="2400"/>
              <a:t>/75</a:t>
            </a:r>
          </a:p>
        </p:txBody>
      </p:sp>
      <p:sp>
        <p:nvSpPr>
          <p:cNvPr id="23560" name="Line 9"/>
          <p:cNvSpPr>
            <a:spLocks noChangeShapeType="1"/>
          </p:cNvSpPr>
          <p:nvPr/>
        </p:nvSpPr>
        <p:spPr bwMode="auto">
          <a:xfrm flipH="1">
            <a:off x="1524000" y="3505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13"/>
          <p:cNvSpPr>
            <a:spLocks noChangeShapeType="1"/>
          </p:cNvSpPr>
          <p:nvPr/>
        </p:nvSpPr>
        <p:spPr bwMode="auto">
          <a:xfrm>
            <a:off x="22098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Text Box 15"/>
          <p:cNvSpPr txBox="1">
            <a:spLocks noChangeArrowheads="1"/>
          </p:cNvSpPr>
          <p:nvPr/>
        </p:nvSpPr>
        <p:spPr bwMode="auto">
          <a:xfrm>
            <a:off x="1752600" y="3657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23563" name="Text Box 16"/>
          <p:cNvSpPr txBox="1">
            <a:spLocks noChangeArrowheads="1"/>
          </p:cNvSpPr>
          <p:nvPr/>
        </p:nvSpPr>
        <p:spPr bwMode="auto">
          <a:xfrm>
            <a:off x="2667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1.3</a:t>
            </a:r>
          </a:p>
        </p:txBody>
      </p:sp>
      <p:sp>
        <p:nvSpPr>
          <p:cNvPr id="23564" name="Text Box 17"/>
          <p:cNvSpPr txBox="1">
            <a:spLocks noChangeArrowheads="1"/>
          </p:cNvSpPr>
          <p:nvPr/>
        </p:nvSpPr>
        <p:spPr bwMode="auto">
          <a:xfrm>
            <a:off x="5334000" y="2286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1.8</a:t>
            </a:r>
          </a:p>
        </p:txBody>
      </p:sp>
      <p:sp>
        <p:nvSpPr>
          <p:cNvPr id="23565" name="Text Box 19"/>
          <p:cNvSpPr txBox="1">
            <a:spLocks noChangeArrowheads="1"/>
          </p:cNvSpPr>
          <p:nvPr/>
        </p:nvSpPr>
        <p:spPr bwMode="auto">
          <a:xfrm>
            <a:off x="838200" y="6096000"/>
            <a:ext cx="692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distance between intersections</a:t>
            </a:r>
          </a:p>
        </p:txBody>
      </p:sp>
      <p:sp>
        <p:nvSpPr>
          <p:cNvPr id="23566" name="Line 20"/>
          <p:cNvSpPr>
            <a:spLocks noChangeShapeType="1"/>
          </p:cNvSpPr>
          <p:nvPr/>
        </p:nvSpPr>
        <p:spPr bwMode="auto">
          <a:xfrm flipH="1" flipV="1">
            <a:off x="49530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A27D5C7-97CB-488B-B368-B857B17FF49C}" type="slidenum">
              <a:rPr lang="en-US" altLang="en-US" sz="1400" smtClean="0"/>
              <a:pPr eaLnBrk="1" hangingPunct="1">
                <a:spcBef>
                  <a:spcPct val="0"/>
                </a:spcBef>
                <a:buFontTx/>
                <a:buNone/>
              </a:pPr>
              <a:t>23</a:t>
            </a:fld>
            <a:endParaRPr lang="en-US" altLang="en-US" sz="1400"/>
          </a:p>
        </p:txBody>
      </p:sp>
      <p:sp>
        <p:nvSpPr>
          <p:cNvPr id="24579" name="Rectangle 2"/>
          <p:cNvSpPr>
            <a:spLocks noGrp="1" noChangeArrowheads="1"/>
          </p:cNvSpPr>
          <p:nvPr>
            <p:ph type="title"/>
          </p:nvPr>
        </p:nvSpPr>
        <p:spPr/>
        <p:txBody>
          <a:bodyPr/>
          <a:lstStyle/>
          <a:p>
            <a:pPr eaLnBrk="1" hangingPunct="1"/>
            <a:r>
              <a:rPr lang="en-US" altLang="en-US"/>
              <a:t>Representation of Graphs</a:t>
            </a:r>
          </a:p>
        </p:txBody>
      </p:sp>
      <p:sp>
        <p:nvSpPr>
          <p:cNvPr id="24580" name="Rectangle 3"/>
          <p:cNvSpPr>
            <a:spLocks noGrp="1" noChangeArrowheads="1"/>
          </p:cNvSpPr>
          <p:nvPr>
            <p:ph type="body" idx="1"/>
          </p:nvPr>
        </p:nvSpPr>
        <p:spPr/>
        <p:txBody>
          <a:bodyPr/>
          <a:lstStyle/>
          <a:p>
            <a:pPr eaLnBrk="1" hangingPunct="1">
              <a:lnSpc>
                <a:spcPct val="90000"/>
              </a:lnSpc>
            </a:pPr>
            <a:r>
              <a:rPr lang="en-US" altLang="en-US" sz="2800"/>
              <a:t>A simple choice is a 2D array.</a:t>
            </a:r>
          </a:p>
          <a:p>
            <a:pPr eaLnBrk="1" hangingPunct="1">
              <a:lnSpc>
                <a:spcPct val="90000"/>
              </a:lnSpc>
            </a:pPr>
            <a:r>
              <a:rPr lang="en-US" altLang="en-US" sz="2800"/>
              <a:t>This is called an Adjacency Matrix.</a:t>
            </a:r>
          </a:p>
          <a:p>
            <a:pPr eaLnBrk="1" hangingPunct="1">
              <a:lnSpc>
                <a:spcPct val="90000"/>
              </a:lnSpc>
            </a:pPr>
            <a:r>
              <a:rPr lang="en-US" altLang="en-US" sz="2800"/>
              <a:t>Space requirement is </a:t>
            </a:r>
            <a:r>
              <a:rPr lang="en-US" altLang="en-US" sz="2800">
                <a:cs typeface="Times New Roman" pitchFamily="18" charset="0"/>
              </a:rPr>
              <a:t>Θ</a:t>
            </a:r>
            <a:r>
              <a:rPr lang="en-US" altLang="en-US" sz="2800"/>
              <a:t>(|V|</a:t>
            </a:r>
            <a:r>
              <a:rPr lang="en-US" altLang="en-US" sz="2800" baseline="30000"/>
              <a:t>2</a:t>
            </a:r>
            <a:r>
              <a:rPr lang="en-US" altLang="en-US" sz="2800"/>
              <a:t>), where |V| denotes the number of vertices.</a:t>
            </a:r>
          </a:p>
          <a:p>
            <a:pPr eaLnBrk="1" hangingPunct="1">
              <a:lnSpc>
                <a:spcPct val="90000"/>
              </a:lnSpc>
            </a:pPr>
            <a:r>
              <a:rPr lang="en-US" altLang="en-US" sz="2800"/>
              <a:t>If the graph is dense, |E| = </a:t>
            </a:r>
            <a:r>
              <a:rPr lang="en-US" altLang="en-US" sz="2800">
                <a:cs typeface="Times New Roman" pitchFamily="18" charset="0"/>
              </a:rPr>
              <a:t>Θ(|V|</a:t>
            </a:r>
            <a:r>
              <a:rPr lang="en-US" altLang="en-US" sz="2800" baseline="30000">
                <a:cs typeface="Times New Roman" pitchFamily="18" charset="0"/>
              </a:rPr>
              <a:t>2</a:t>
            </a:r>
            <a:r>
              <a:rPr lang="en-US" altLang="en-US" sz="2800">
                <a:cs typeface="Times New Roman" pitchFamily="18" charset="0"/>
              </a:rPr>
              <a:t>), this is okay.</a:t>
            </a:r>
            <a:endParaRPr lang="en-US" altLang="en-US" sz="2800"/>
          </a:p>
          <a:p>
            <a:pPr eaLnBrk="1" hangingPunct="1">
              <a:lnSpc>
                <a:spcPct val="90000"/>
              </a:lnSpc>
            </a:pPr>
            <a:r>
              <a:rPr lang="en-US" altLang="en-US" sz="2800"/>
              <a:t>If the graph is sparse, so that there are few edges compared to the number of possible edges, it is a poor use of space.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491091-226B-4F31-B79D-35042736C29F}" type="slidenum">
              <a:rPr lang="en-US" altLang="en-US" sz="1400" smtClean="0"/>
              <a:pPr eaLnBrk="1" hangingPunct="1">
                <a:spcBef>
                  <a:spcPct val="0"/>
                </a:spcBef>
                <a:buFontTx/>
                <a:buNone/>
              </a:pPr>
              <a:t>24</a:t>
            </a:fld>
            <a:endParaRPr lang="en-US" altLang="en-US" sz="1400"/>
          </a:p>
        </p:txBody>
      </p:sp>
      <p:sp>
        <p:nvSpPr>
          <p:cNvPr id="25603" name="Text Box 2"/>
          <p:cNvSpPr txBox="1">
            <a:spLocks noChangeArrowheads="1"/>
          </p:cNvSpPr>
          <p:nvPr/>
        </p:nvSpPr>
        <p:spPr bwMode="auto">
          <a:xfrm>
            <a:off x="1066800" y="2625725"/>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5604" name="Text Box 3"/>
          <p:cNvSpPr txBox="1">
            <a:spLocks noChangeArrowheads="1"/>
          </p:cNvSpPr>
          <p:nvPr/>
        </p:nvSpPr>
        <p:spPr bwMode="auto">
          <a:xfrm>
            <a:off x="2133600" y="1863725"/>
            <a:ext cx="512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DFW   HOU   SHV   BNA</a:t>
            </a:r>
          </a:p>
        </p:txBody>
      </p:sp>
      <p:sp>
        <p:nvSpPr>
          <p:cNvPr id="25605" name="Text Box 4"/>
          <p:cNvSpPr txBox="1">
            <a:spLocks noChangeArrowheads="1"/>
          </p:cNvSpPr>
          <p:nvPr/>
        </p:nvSpPr>
        <p:spPr bwMode="auto">
          <a:xfrm>
            <a:off x="2330450" y="262572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0         0         1          0         0         1      </a:t>
            </a:r>
          </a:p>
        </p:txBody>
      </p:sp>
      <p:sp>
        <p:nvSpPr>
          <p:cNvPr id="25606" name="Text Box 5"/>
          <p:cNvSpPr txBox="1">
            <a:spLocks noChangeArrowheads="1"/>
          </p:cNvSpPr>
          <p:nvPr/>
        </p:nvSpPr>
        <p:spPr bwMode="auto">
          <a:xfrm>
            <a:off x="2330450" y="318135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7" name="Text Box 6"/>
          <p:cNvSpPr txBox="1">
            <a:spLocks noChangeArrowheads="1"/>
          </p:cNvSpPr>
          <p:nvPr/>
        </p:nvSpPr>
        <p:spPr bwMode="auto">
          <a:xfrm>
            <a:off x="2330450" y="3738563"/>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1         1         0          1         1         0</a:t>
            </a:r>
          </a:p>
        </p:txBody>
      </p:sp>
      <p:sp>
        <p:nvSpPr>
          <p:cNvPr id="25608" name="Text Box 7"/>
          <p:cNvSpPr txBox="1">
            <a:spLocks noChangeArrowheads="1"/>
          </p:cNvSpPr>
          <p:nvPr/>
        </p:nvSpPr>
        <p:spPr bwMode="auto">
          <a:xfrm>
            <a:off x="2330450" y="429577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9" name="Text Box 8"/>
          <p:cNvSpPr txBox="1">
            <a:spLocks noChangeArrowheads="1"/>
          </p:cNvSpPr>
          <p:nvPr/>
        </p:nvSpPr>
        <p:spPr bwMode="auto">
          <a:xfrm>
            <a:off x="2330450" y="4852988"/>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10" name="Text Box 9"/>
          <p:cNvSpPr txBox="1">
            <a:spLocks noChangeArrowheads="1"/>
          </p:cNvSpPr>
          <p:nvPr/>
        </p:nvSpPr>
        <p:spPr bwMode="auto">
          <a:xfrm>
            <a:off x="2330450" y="5410200"/>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1         0         0          0         0         0 </a:t>
            </a:r>
          </a:p>
        </p:txBody>
      </p:sp>
      <p:sp>
        <p:nvSpPr>
          <p:cNvPr id="25611" name="Text Box 10"/>
          <p:cNvSpPr txBox="1">
            <a:spLocks noChangeArrowheads="1"/>
          </p:cNvSpPr>
          <p:nvPr/>
        </p:nvSpPr>
        <p:spPr bwMode="auto">
          <a:xfrm>
            <a:off x="1143000" y="6096000"/>
            <a:ext cx="704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Sparse matrix, mostly zeroes.  Space required is </a:t>
            </a:r>
            <a:r>
              <a:rPr lang="en-US" altLang="en-US" sz="2400">
                <a:cs typeface="Times New Roman" pitchFamily="18" charset="0"/>
              </a:rPr>
              <a:t>Θ(|</a:t>
            </a:r>
            <a:r>
              <a:rPr lang="en-US" altLang="en-US" sz="2400"/>
              <a:t>V|)</a:t>
            </a:r>
            <a:r>
              <a:rPr lang="en-US" altLang="en-US" sz="2400" baseline="30000"/>
              <a:t>2</a:t>
            </a:r>
            <a:r>
              <a:rPr lang="en-US" altLang="en-US" sz="2400"/>
              <a:t>.</a:t>
            </a:r>
          </a:p>
        </p:txBody>
      </p:sp>
      <p:sp>
        <p:nvSpPr>
          <p:cNvPr id="25612" name="Rectangle 11"/>
          <p:cNvSpPr>
            <a:spLocks noGrp="1" noChangeArrowheads="1"/>
          </p:cNvSpPr>
          <p:nvPr>
            <p:ph type="title"/>
          </p:nvPr>
        </p:nvSpPr>
        <p:spPr>
          <a:xfrm>
            <a:off x="685800" y="304800"/>
            <a:ext cx="7772400" cy="1143000"/>
          </a:xfrm>
        </p:spPr>
        <p:txBody>
          <a:bodyPr/>
          <a:lstStyle/>
          <a:p>
            <a:pPr eaLnBrk="1" hangingPunct="1"/>
            <a:r>
              <a:rPr lang="en-US" altLang="en-US"/>
              <a:t>Adjacency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9F63E03-70A1-4361-B5D6-BF673662DB8B}" type="slidenum">
              <a:rPr lang="en-US" altLang="en-US" sz="1400" smtClean="0"/>
              <a:pPr eaLnBrk="1" hangingPunct="1">
                <a:spcBef>
                  <a:spcPct val="0"/>
                </a:spcBef>
                <a:buFontTx/>
                <a:buNone/>
              </a:pPr>
              <a:t>25</a:t>
            </a:fld>
            <a:endParaRPr lang="en-US" altLang="en-US" sz="1400"/>
          </a:p>
        </p:txBody>
      </p:sp>
      <p:sp>
        <p:nvSpPr>
          <p:cNvPr id="26627" name="Rectangle 2"/>
          <p:cNvSpPr>
            <a:spLocks noGrp="1" noChangeArrowheads="1"/>
          </p:cNvSpPr>
          <p:nvPr>
            <p:ph type="title"/>
          </p:nvPr>
        </p:nvSpPr>
        <p:spPr/>
        <p:txBody>
          <a:bodyPr/>
          <a:lstStyle/>
          <a:p>
            <a:pPr eaLnBrk="1" hangingPunct="1"/>
            <a:r>
              <a:rPr lang="en-US" altLang="en-US"/>
              <a:t>Adjacency List</a:t>
            </a:r>
          </a:p>
        </p:txBody>
      </p:sp>
      <p:sp>
        <p:nvSpPr>
          <p:cNvPr id="26628" name="Rectangle 3"/>
          <p:cNvSpPr>
            <a:spLocks noGrp="1" noChangeArrowheads="1"/>
          </p:cNvSpPr>
          <p:nvPr>
            <p:ph type="body" idx="1"/>
          </p:nvPr>
        </p:nvSpPr>
        <p:spPr/>
        <p:txBody>
          <a:bodyPr/>
          <a:lstStyle/>
          <a:p>
            <a:pPr eaLnBrk="1" hangingPunct="1"/>
            <a:r>
              <a:rPr lang="en-US" altLang="en-US"/>
              <a:t>For a sparse graph (|E| &lt;&lt; |V|</a:t>
            </a:r>
            <a:r>
              <a:rPr lang="en-US" altLang="en-US" baseline="30000"/>
              <a:t>2</a:t>
            </a:r>
            <a:r>
              <a:rPr lang="en-US" altLang="en-US"/>
              <a:t>), an adjacency list is a better solution.</a:t>
            </a:r>
          </a:p>
          <a:p>
            <a:pPr eaLnBrk="1" hangingPunct="1"/>
            <a:r>
              <a:rPr lang="en-US" altLang="en-US"/>
              <a:t>For each vertex, we keep a list of all adjacent vertices.</a:t>
            </a:r>
          </a:p>
          <a:p>
            <a:pPr eaLnBrk="1" hangingPunct="1"/>
            <a:r>
              <a:rPr lang="en-US" altLang="en-US"/>
              <a:t>The space required is O(|E| + |V|) which is linear in the size of the graph.</a:t>
            </a:r>
          </a:p>
          <a:p>
            <a:pPr eaLnBrk="1" hangingPunct="1">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75A852-483C-4F91-9ABC-D665F8894A51}" type="slidenum">
              <a:rPr lang="en-US" altLang="en-US" sz="1400" smtClean="0"/>
              <a:pPr eaLnBrk="1" hangingPunct="1">
                <a:spcBef>
                  <a:spcPct val="0"/>
                </a:spcBef>
                <a:buFontTx/>
                <a:buNone/>
              </a:pPr>
              <a:t>26</a:t>
            </a:fld>
            <a:endParaRPr lang="en-US" altLang="en-US" sz="1400"/>
          </a:p>
        </p:txBody>
      </p:sp>
      <p:sp>
        <p:nvSpPr>
          <p:cNvPr id="27651" name="Text Box 2"/>
          <p:cNvSpPr txBox="1">
            <a:spLocks noChangeArrowheads="1"/>
          </p:cNvSpPr>
          <p:nvPr/>
        </p:nvSpPr>
        <p:spPr bwMode="auto">
          <a:xfrm>
            <a:off x="1066800" y="1295400"/>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7652" name="Line 3"/>
          <p:cNvSpPr>
            <a:spLocks noChangeShapeType="1"/>
          </p:cNvSpPr>
          <p:nvPr/>
        </p:nvSpPr>
        <p:spPr bwMode="auto">
          <a:xfrm>
            <a:off x="21336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3" name="Line 4"/>
          <p:cNvSpPr>
            <a:spLocks noChangeShapeType="1"/>
          </p:cNvSpPr>
          <p:nvPr/>
        </p:nvSpPr>
        <p:spPr bwMode="auto">
          <a:xfrm>
            <a:off x="2133600" y="4267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2133600" y="20716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2133600" y="26209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2133600" y="316865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2133600" y="37179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Text Box 9"/>
          <p:cNvSpPr txBox="1">
            <a:spLocks noChangeArrowheads="1"/>
          </p:cNvSpPr>
          <p:nvPr/>
        </p:nvSpPr>
        <p:spPr bwMode="auto">
          <a:xfrm>
            <a:off x="2895600" y="1295400"/>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           BNA</a:t>
            </a:r>
          </a:p>
        </p:txBody>
      </p:sp>
      <p:sp>
        <p:nvSpPr>
          <p:cNvPr id="27659" name="Text Box 10"/>
          <p:cNvSpPr txBox="1">
            <a:spLocks noChangeArrowheads="1"/>
          </p:cNvSpPr>
          <p:nvPr/>
        </p:nvSpPr>
        <p:spPr bwMode="auto">
          <a:xfrm>
            <a:off x="2895600" y="4038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a:t>
            </a:r>
          </a:p>
        </p:txBody>
      </p:sp>
      <p:sp>
        <p:nvSpPr>
          <p:cNvPr id="27660" name="Text Box 11"/>
          <p:cNvSpPr txBox="1">
            <a:spLocks noChangeArrowheads="1"/>
          </p:cNvSpPr>
          <p:nvPr/>
        </p:nvSpPr>
        <p:spPr bwMode="auto">
          <a:xfrm>
            <a:off x="2895600" y="1843088"/>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1" name="Text Box 12"/>
          <p:cNvSpPr txBox="1">
            <a:spLocks noChangeArrowheads="1"/>
          </p:cNvSpPr>
          <p:nvPr/>
        </p:nvSpPr>
        <p:spPr bwMode="auto">
          <a:xfrm>
            <a:off x="2895600" y="2392363"/>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HOU           SHV</a:t>
            </a:r>
          </a:p>
        </p:txBody>
      </p:sp>
      <p:sp>
        <p:nvSpPr>
          <p:cNvPr id="27662" name="Text Box 13"/>
          <p:cNvSpPr txBox="1">
            <a:spLocks noChangeArrowheads="1"/>
          </p:cNvSpPr>
          <p:nvPr/>
        </p:nvSpPr>
        <p:spPr bwMode="auto">
          <a:xfrm>
            <a:off x="2895600" y="294005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3" name="Text Box 14"/>
          <p:cNvSpPr txBox="1">
            <a:spLocks noChangeArrowheads="1"/>
          </p:cNvSpPr>
          <p:nvPr/>
        </p:nvSpPr>
        <p:spPr bwMode="auto">
          <a:xfrm>
            <a:off x="2895600" y="3489325"/>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4" name="Text Box 15"/>
          <p:cNvSpPr txBox="1">
            <a:spLocks noChangeArrowheads="1"/>
          </p:cNvSpPr>
          <p:nvPr/>
        </p:nvSpPr>
        <p:spPr bwMode="auto">
          <a:xfrm>
            <a:off x="1127125" y="568007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Adjacency list</a:t>
            </a:r>
          </a:p>
        </p:txBody>
      </p:sp>
      <p:sp>
        <p:nvSpPr>
          <p:cNvPr id="27665" name="Line 16"/>
          <p:cNvSpPr>
            <a:spLocks noChangeShapeType="1"/>
          </p:cNvSpPr>
          <p:nvPr/>
        </p:nvSpPr>
        <p:spPr bwMode="auto">
          <a:xfrm>
            <a:off x="38100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7"/>
          <p:cNvSpPr>
            <a:spLocks noChangeShapeType="1"/>
          </p:cNvSpPr>
          <p:nvPr/>
        </p:nvSpPr>
        <p:spPr bwMode="auto">
          <a:xfrm>
            <a:off x="38100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18"/>
          <p:cNvSpPr>
            <a:spLocks noChangeShapeType="1"/>
          </p:cNvSpPr>
          <p:nvPr/>
        </p:nvSpPr>
        <p:spPr bwMode="auto">
          <a:xfrm>
            <a:off x="5257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19"/>
          <p:cNvSpPr>
            <a:spLocks noChangeShapeType="1"/>
          </p:cNvSpPr>
          <p:nvPr/>
        </p:nvSpPr>
        <p:spPr bwMode="auto">
          <a:xfrm>
            <a:off x="6781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CD9ECF7-B373-4D07-B8B4-114D2F5D432B}" type="slidenum">
              <a:rPr lang="en-US" altLang="en-US" sz="1400" smtClean="0"/>
              <a:pPr eaLnBrk="1" hangingPunct="1">
                <a:spcBef>
                  <a:spcPct val="0"/>
                </a:spcBef>
                <a:buFontTx/>
                <a:buNone/>
              </a:pPr>
              <a:t>27</a:t>
            </a:fld>
            <a:endParaRPr lang="en-US" altLang="en-US" sz="1400"/>
          </a:p>
        </p:txBody>
      </p:sp>
      <p:sp>
        <p:nvSpPr>
          <p:cNvPr id="28675" name="Rectangle 2"/>
          <p:cNvSpPr>
            <a:spLocks noGrp="1" noChangeArrowheads="1"/>
          </p:cNvSpPr>
          <p:nvPr>
            <p:ph type="title"/>
          </p:nvPr>
        </p:nvSpPr>
        <p:spPr/>
        <p:txBody>
          <a:bodyPr/>
          <a:lstStyle/>
          <a:p>
            <a:pPr eaLnBrk="1" hangingPunct="1"/>
            <a:r>
              <a:rPr lang="en-US" altLang="en-US"/>
              <a:t>Topological Sort</a:t>
            </a:r>
          </a:p>
        </p:txBody>
      </p:sp>
      <p:sp>
        <p:nvSpPr>
          <p:cNvPr id="286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a:t>A topological sort is an ordering of vertices in a directed acyclic graph such that if there is a path from v</a:t>
            </a:r>
            <a:r>
              <a:rPr lang="en-US" altLang="en-US" baseline="-25000"/>
              <a:t>i</a:t>
            </a:r>
            <a:r>
              <a:rPr lang="en-US" altLang="en-US"/>
              <a:t> to v</a:t>
            </a:r>
            <a:r>
              <a:rPr lang="en-US" altLang="en-US" baseline="-25000"/>
              <a:t>j</a:t>
            </a:r>
            <a:r>
              <a:rPr lang="en-US" altLang="en-US"/>
              <a:t>, then v</a:t>
            </a:r>
            <a:r>
              <a:rPr lang="en-US" altLang="en-US" baseline="-25000"/>
              <a:t>j</a:t>
            </a:r>
            <a:r>
              <a:rPr lang="en-US" altLang="en-US"/>
              <a:t> appears after v</a:t>
            </a:r>
            <a:r>
              <a:rPr lang="en-US" altLang="en-US" baseline="-25000"/>
              <a:t>i</a:t>
            </a:r>
            <a:r>
              <a:rPr lang="en-US" altLang="en-US"/>
              <a:t> in the ordering.</a:t>
            </a:r>
          </a:p>
          <a:p>
            <a:pPr eaLnBrk="1" hangingPunct="1">
              <a:lnSpc>
                <a:spcPct val="90000"/>
              </a:lnSpc>
            </a:pPr>
            <a:r>
              <a:rPr lang="en-US" altLang="en-US"/>
              <a:t>It is not a unique ordering.</a:t>
            </a:r>
          </a:p>
          <a:p>
            <a:pPr eaLnBrk="1" hangingPunct="1">
              <a:lnSpc>
                <a:spcPct val="90000"/>
              </a:lnSpc>
            </a:pPr>
            <a:r>
              <a:rPr lang="en-US" altLang="en-US"/>
              <a:t>Informally, a topological sort is a list of the vertices of a DAG in which all the successors of any given vertex appear in the sequence after that vertex.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65B5494-D7AE-4A40-BB0F-94F8F2D7E496}" type="slidenum">
              <a:rPr lang="en-US" altLang="en-US" sz="1400" smtClean="0"/>
              <a:pPr eaLnBrk="1" hangingPunct="1">
                <a:spcBef>
                  <a:spcPct val="0"/>
                </a:spcBef>
                <a:buFontTx/>
                <a:buNone/>
              </a:pPr>
              <a:t>28</a:t>
            </a:fld>
            <a:endParaRPr lang="en-US" altLang="en-US" sz="1400"/>
          </a:p>
        </p:txBody>
      </p:sp>
      <p:sp>
        <p:nvSpPr>
          <p:cNvPr id="29699" name="Rectangle 2"/>
          <p:cNvSpPr>
            <a:spLocks noGrp="1" noChangeArrowheads="1"/>
          </p:cNvSpPr>
          <p:nvPr>
            <p:ph type="title"/>
          </p:nvPr>
        </p:nvSpPr>
        <p:spPr/>
        <p:txBody>
          <a:bodyPr/>
          <a:lstStyle/>
          <a:p>
            <a:pPr eaLnBrk="1" hangingPunct="1"/>
            <a:r>
              <a:rPr lang="en-US" altLang="en-US"/>
              <a:t>Topological Sort</a:t>
            </a:r>
          </a:p>
        </p:txBody>
      </p:sp>
      <p:sp>
        <p:nvSpPr>
          <p:cNvPr id="29700" name="Rectangle 3"/>
          <p:cNvSpPr>
            <a:spLocks noGrp="1" noChangeArrowheads="1"/>
          </p:cNvSpPr>
          <p:nvPr>
            <p:ph type="body" idx="1"/>
          </p:nvPr>
        </p:nvSpPr>
        <p:spPr/>
        <p:txBody>
          <a:bodyPr/>
          <a:lstStyle/>
          <a:p>
            <a:pPr eaLnBrk="1" hangingPunct="1"/>
            <a:r>
              <a:rPr lang="en-US" altLang="en-US"/>
              <a:t>An example would be courses and their prerequisites.</a:t>
            </a:r>
          </a:p>
          <a:p>
            <a:pPr eaLnBrk="1" hangingPunct="1"/>
            <a:r>
              <a:rPr lang="en-US" altLang="en-US"/>
              <a:t>Any ordering that does not violate the prerequisite requirement would be a topological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6F57A18-DFC6-4833-8D3E-4B195CFA0684}" type="slidenum">
              <a:rPr lang="en-US" altLang="en-US" sz="1400" smtClean="0"/>
              <a:pPr eaLnBrk="1" hangingPunct="1">
                <a:spcBef>
                  <a:spcPct val="0"/>
                </a:spcBef>
                <a:buFontTx/>
                <a:buNone/>
              </a:pPr>
              <a:t>29</a:t>
            </a:fld>
            <a:endParaRPr lang="en-US" altLang="en-US" sz="1400"/>
          </a:p>
        </p:txBody>
      </p:sp>
      <p:sp>
        <p:nvSpPr>
          <p:cNvPr id="30723" name="Oval 2"/>
          <p:cNvSpPr>
            <a:spLocks noChangeArrowheads="1"/>
          </p:cNvSpPr>
          <p:nvPr/>
        </p:nvSpPr>
        <p:spPr bwMode="auto">
          <a:xfrm>
            <a:off x="8382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30724" name="Oval 3"/>
          <p:cNvSpPr>
            <a:spLocks noChangeArrowheads="1"/>
          </p:cNvSpPr>
          <p:nvPr/>
        </p:nvSpPr>
        <p:spPr bwMode="auto">
          <a:xfrm>
            <a:off x="23622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30725" name="Oval 4"/>
          <p:cNvSpPr>
            <a:spLocks noChangeArrowheads="1"/>
          </p:cNvSpPr>
          <p:nvPr/>
        </p:nvSpPr>
        <p:spPr bwMode="auto">
          <a:xfrm>
            <a:off x="23622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30726" name="Oval 5"/>
          <p:cNvSpPr>
            <a:spLocks noChangeArrowheads="1"/>
          </p:cNvSpPr>
          <p:nvPr/>
        </p:nvSpPr>
        <p:spPr bwMode="auto">
          <a:xfrm flipH="1">
            <a:off x="74676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i</a:t>
            </a:r>
          </a:p>
        </p:txBody>
      </p:sp>
      <p:sp>
        <p:nvSpPr>
          <p:cNvPr id="30727" name="Oval 6"/>
          <p:cNvSpPr>
            <a:spLocks noChangeArrowheads="1"/>
          </p:cNvSpPr>
          <p:nvPr/>
        </p:nvSpPr>
        <p:spPr bwMode="auto">
          <a:xfrm flipH="1">
            <a:off x="59436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30728" name="Oval 7"/>
          <p:cNvSpPr>
            <a:spLocks noChangeArrowheads="1"/>
          </p:cNvSpPr>
          <p:nvPr/>
        </p:nvSpPr>
        <p:spPr bwMode="auto">
          <a:xfrm flipH="1">
            <a:off x="59436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a:t>
            </a:r>
          </a:p>
        </p:txBody>
      </p:sp>
      <p:sp>
        <p:nvSpPr>
          <p:cNvPr id="30729" name="Oval 8"/>
          <p:cNvSpPr>
            <a:spLocks noChangeArrowheads="1"/>
          </p:cNvSpPr>
          <p:nvPr/>
        </p:nvSpPr>
        <p:spPr bwMode="auto">
          <a:xfrm flipH="1">
            <a:off x="4191000" y="2667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30730" name="Oval 9"/>
          <p:cNvSpPr>
            <a:spLocks noChangeArrowheads="1"/>
          </p:cNvSpPr>
          <p:nvPr/>
        </p:nvSpPr>
        <p:spPr bwMode="auto">
          <a:xfrm flipH="1">
            <a:off x="4114800" y="3048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30731" name="Oval 10"/>
          <p:cNvSpPr>
            <a:spLocks noChangeArrowheads="1"/>
          </p:cNvSpPr>
          <p:nvPr/>
        </p:nvSpPr>
        <p:spPr bwMode="auto">
          <a:xfrm flipH="1">
            <a:off x="4267200" y="49530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30732" name="Line 11"/>
          <p:cNvSpPr>
            <a:spLocks noChangeShapeType="1"/>
          </p:cNvSpPr>
          <p:nvPr/>
        </p:nvSpPr>
        <p:spPr bwMode="auto">
          <a:xfrm flipV="1">
            <a:off x="1600200" y="22098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16002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1676400" y="3124200"/>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flipV="1">
            <a:off x="3124200" y="914400"/>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3124200" y="441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flipV="1">
            <a:off x="5029200" y="44958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flipV="1">
            <a:off x="67056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9" name="Line 18"/>
          <p:cNvSpPr>
            <a:spLocks noChangeShapeType="1"/>
          </p:cNvSpPr>
          <p:nvPr/>
        </p:nvSpPr>
        <p:spPr bwMode="auto">
          <a:xfrm>
            <a:off x="4876800" y="914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0" name="Line 19"/>
          <p:cNvSpPr>
            <a:spLocks noChangeShapeType="1"/>
          </p:cNvSpPr>
          <p:nvPr/>
        </p:nvSpPr>
        <p:spPr bwMode="auto">
          <a:xfrm>
            <a:off x="6705600" y="22098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1" name="Line 20"/>
          <p:cNvSpPr>
            <a:spLocks noChangeShapeType="1"/>
          </p:cNvSpPr>
          <p:nvPr/>
        </p:nvSpPr>
        <p:spPr bwMode="auto">
          <a:xfrm>
            <a:off x="3124200" y="2057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2" name="Line 21"/>
          <p:cNvSpPr>
            <a:spLocks noChangeShapeType="1"/>
          </p:cNvSpPr>
          <p:nvPr/>
        </p:nvSpPr>
        <p:spPr bwMode="auto">
          <a:xfrm flipV="1">
            <a:off x="4953000" y="21336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3" name="Line 22"/>
          <p:cNvSpPr>
            <a:spLocks noChangeShapeType="1"/>
          </p:cNvSpPr>
          <p:nvPr/>
        </p:nvSpPr>
        <p:spPr bwMode="auto">
          <a:xfrm>
            <a:off x="5029200" y="31242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4" name="Line 23"/>
          <p:cNvSpPr>
            <a:spLocks noChangeShapeType="1"/>
          </p:cNvSpPr>
          <p:nvPr/>
        </p:nvSpPr>
        <p:spPr bwMode="auto">
          <a:xfrm>
            <a:off x="4953000" y="33528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5" name="Line 24"/>
          <p:cNvSpPr>
            <a:spLocks noChangeShapeType="1"/>
          </p:cNvSpPr>
          <p:nvPr/>
        </p:nvSpPr>
        <p:spPr bwMode="auto">
          <a:xfrm>
            <a:off x="3200400" y="41910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Text Box 25"/>
          <p:cNvSpPr txBox="1">
            <a:spLocks noChangeArrowheads="1"/>
          </p:cNvSpPr>
          <p:nvPr/>
        </p:nvSpPr>
        <p:spPr bwMode="auto">
          <a:xfrm>
            <a:off x="304800" y="5715000"/>
            <a:ext cx="325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 = a,b,c,d,e,f,g,h,i</a:t>
            </a:r>
          </a:p>
        </p:txBody>
      </p:sp>
      <p:sp>
        <p:nvSpPr>
          <p:cNvPr id="30747" name="Text Box 26"/>
          <p:cNvSpPr txBox="1">
            <a:spLocks noChangeArrowheads="1"/>
          </p:cNvSpPr>
          <p:nvPr/>
        </p:nvSpPr>
        <p:spPr bwMode="auto">
          <a:xfrm>
            <a:off x="6232525" y="4800600"/>
            <a:ext cx="27797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Other possibilites:</a:t>
            </a:r>
          </a:p>
          <a:p>
            <a:pPr eaLnBrk="1" hangingPunct="1">
              <a:spcBef>
                <a:spcPct val="0"/>
              </a:spcBef>
              <a:buFontTx/>
              <a:buNone/>
            </a:pPr>
            <a:r>
              <a:rPr lang="en-US" altLang="en-US" sz="2400"/>
              <a:t>S = {a,b,c,f,e,d,h,g,i}</a:t>
            </a:r>
          </a:p>
          <a:p>
            <a:pPr eaLnBrk="1" hangingPunct="1">
              <a:spcBef>
                <a:spcPct val="0"/>
              </a:spcBef>
              <a:buFontTx/>
              <a:buNone/>
            </a:pPr>
            <a:r>
              <a:rPr lang="en-US" altLang="en-US" sz="2400"/>
              <a:t>S = {a,b,d,e,g,c,f,h,i}</a:t>
            </a:r>
          </a:p>
          <a:p>
            <a:pPr eaLnBrk="1" hangingPunct="1">
              <a:spcBef>
                <a:spcPct val="0"/>
              </a:spcBef>
              <a:buFontTx/>
              <a:buNone/>
            </a:pPr>
            <a:r>
              <a:rPr lang="en-US" altLang="en-US" sz="2400"/>
              <a:t>S = {a,c,f,b,d,e,h,g,i}</a:t>
            </a:r>
          </a:p>
        </p:txBody>
      </p:sp>
      <p:sp>
        <p:nvSpPr>
          <p:cNvPr id="30748" name="Text Box 27"/>
          <p:cNvSpPr txBox="1">
            <a:spLocks noChangeArrowheads="1"/>
          </p:cNvSpPr>
          <p:nvPr/>
        </p:nvSpPr>
        <p:spPr bwMode="auto">
          <a:xfrm>
            <a:off x="136525" y="117475"/>
            <a:ext cx="231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Topological Sort </a:t>
            </a:r>
          </a:p>
          <a:p>
            <a:pPr eaLnBrk="1" hangingPunct="1">
              <a:spcBef>
                <a:spcPct val="0"/>
              </a:spcBef>
              <a:buFontTx/>
              <a:buNone/>
            </a:pPr>
            <a:r>
              <a:rPr lang="en-US" altLang="en-US" sz="2400"/>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2416C17-ED11-4A02-BA50-30AB47B191E1}" type="slidenum">
              <a:rPr lang="en-US" altLang="en-US" sz="1400" smtClean="0"/>
              <a:pPr eaLnBrk="1" hangingPunct="1">
                <a:spcBef>
                  <a:spcPct val="0"/>
                </a:spcBef>
                <a:buFontTx/>
                <a:buNone/>
              </a:pPr>
              <a:t>3</a:t>
            </a:fld>
            <a:endParaRPr lang="en-US" altLang="en-US" sz="1400"/>
          </a:p>
        </p:txBody>
      </p:sp>
      <p:sp>
        <p:nvSpPr>
          <p:cNvPr id="4099"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0"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1"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2"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3"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4"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5" name="Line 8"/>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9"/>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Line 11"/>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Text Box 13"/>
          <p:cNvSpPr txBox="1">
            <a:spLocks noChangeArrowheads="1"/>
          </p:cNvSpPr>
          <p:nvPr/>
        </p:nvSpPr>
        <p:spPr bwMode="auto">
          <a:xfrm>
            <a:off x="522288" y="178752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Vertices</a:t>
            </a:r>
          </a:p>
        </p:txBody>
      </p:sp>
      <p:sp>
        <p:nvSpPr>
          <p:cNvPr id="4111" name="Line 14"/>
          <p:cNvSpPr>
            <a:spLocks noChangeShapeType="1"/>
          </p:cNvSpPr>
          <p:nvPr/>
        </p:nvSpPr>
        <p:spPr bwMode="auto">
          <a:xfrm>
            <a:off x="1817688" y="2016125"/>
            <a:ext cx="762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Line 15"/>
          <p:cNvSpPr>
            <a:spLocks noChangeShapeType="1"/>
          </p:cNvSpPr>
          <p:nvPr/>
        </p:nvSpPr>
        <p:spPr bwMode="auto">
          <a:xfrm>
            <a:off x="1512888" y="2320925"/>
            <a:ext cx="762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Text Box 16"/>
          <p:cNvSpPr txBox="1">
            <a:spLocks noChangeArrowheads="1"/>
          </p:cNvSpPr>
          <p:nvPr/>
        </p:nvSpPr>
        <p:spPr bwMode="auto">
          <a:xfrm>
            <a:off x="1192213" y="54102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a:t>
            </a:r>
          </a:p>
        </p:txBody>
      </p:sp>
      <p:sp>
        <p:nvSpPr>
          <p:cNvPr id="4114" name="Line 17"/>
          <p:cNvSpPr>
            <a:spLocks noChangeShapeType="1"/>
          </p:cNvSpPr>
          <p:nvPr/>
        </p:nvSpPr>
        <p:spPr bwMode="auto">
          <a:xfrm flipV="1">
            <a:off x="2274888" y="4835525"/>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5" name="Text Box 18"/>
          <p:cNvSpPr txBox="1">
            <a:spLocks noChangeArrowheads="1"/>
          </p:cNvSpPr>
          <p:nvPr/>
        </p:nvSpPr>
        <p:spPr bwMode="auto">
          <a:xfrm>
            <a:off x="6313488" y="2701925"/>
            <a:ext cx="237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Adjacent Vertices</a:t>
            </a:r>
          </a:p>
        </p:txBody>
      </p:sp>
      <p:sp>
        <p:nvSpPr>
          <p:cNvPr id="4116" name="Line 19"/>
          <p:cNvSpPr>
            <a:spLocks noChangeShapeType="1"/>
          </p:cNvSpPr>
          <p:nvPr/>
        </p:nvSpPr>
        <p:spPr bwMode="auto">
          <a:xfrm flipH="1">
            <a:off x="6542088" y="3235325"/>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7" name="Line 20"/>
          <p:cNvSpPr>
            <a:spLocks noChangeShapeType="1"/>
          </p:cNvSpPr>
          <p:nvPr/>
        </p:nvSpPr>
        <p:spPr bwMode="auto">
          <a:xfrm flipH="1">
            <a:off x="5703888" y="3006725"/>
            <a:ext cx="533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8" name="Text Box 21"/>
          <p:cNvSpPr txBox="1">
            <a:spLocks noChangeArrowheads="1"/>
          </p:cNvSpPr>
          <p:nvPr/>
        </p:nvSpPr>
        <p:spPr bwMode="auto">
          <a:xfrm>
            <a:off x="2041525" y="323850"/>
            <a:ext cx="3108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Undirected Graph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2F6C5E-9595-4D94-96C6-795F29CA2B32}" type="slidenum">
              <a:rPr lang="en-US" altLang="en-US" sz="1400" smtClean="0"/>
              <a:pPr eaLnBrk="1" hangingPunct="1">
                <a:spcBef>
                  <a:spcPct val="0"/>
                </a:spcBef>
                <a:buFontTx/>
                <a:buNone/>
              </a:pPr>
              <a:t>30</a:t>
            </a:fld>
            <a:endParaRPr lang="en-US" altLang="en-US" sz="1400"/>
          </a:p>
        </p:txBody>
      </p:sp>
      <p:sp>
        <p:nvSpPr>
          <p:cNvPr id="31747" name="Rectangle 2"/>
          <p:cNvSpPr>
            <a:spLocks noGrp="1" noChangeArrowheads="1"/>
          </p:cNvSpPr>
          <p:nvPr>
            <p:ph type="title"/>
          </p:nvPr>
        </p:nvSpPr>
        <p:spPr/>
        <p:txBody>
          <a:bodyPr/>
          <a:lstStyle/>
          <a:p>
            <a:pPr eaLnBrk="1" hangingPunct="1"/>
            <a:r>
              <a:rPr lang="en-US" altLang="en-US" sz="3600"/>
              <a:t>Algorithm to Produce a Topological Sort</a:t>
            </a:r>
          </a:p>
        </p:txBody>
      </p:sp>
      <p:sp>
        <p:nvSpPr>
          <p:cNvPr id="31748" name="Rectangle 3"/>
          <p:cNvSpPr>
            <a:spLocks noGrp="1" noChangeArrowheads="1"/>
          </p:cNvSpPr>
          <p:nvPr>
            <p:ph type="body" idx="1"/>
          </p:nvPr>
        </p:nvSpPr>
        <p:spPr/>
        <p:txBody>
          <a:bodyPr/>
          <a:lstStyle/>
          <a:p>
            <a:pPr eaLnBrk="1" hangingPunct="1">
              <a:buFontTx/>
              <a:buNone/>
            </a:pPr>
            <a:r>
              <a:rPr lang="en-US" altLang="en-US"/>
              <a:t>Repeat the following steps until the graph is empty: </a:t>
            </a:r>
          </a:p>
          <a:p>
            <a:pPr eaLnBrk="1" hangingPunct="1">
              <a:buFontTx/>
              <a:buAutoNum type="arabicPeriod"/>
            </a:pPr>
            <a:r>
              <a:rPr lang="en-US" altLang="en-US"/>
              <a:t>Select a vertex that has indegree zero. </a:t>
            </a:r>
          </a:p>
          <a:p>
            <a:pPr eaLnBrk="1" hangingPunct="1">
              <a:buFontTx/>
              <a:buAutoNum type="arabicPeriod"/>
            </a:pPr>
            <a:r>
              <a:rPr lang="en-US" altLang="en-US"/>
              <a:t>Add the vertex to the sort. </a:t>
            </a:r>
          </a:p>
          <a:p>
            <a:pPr eaLnBrk="1" hangingPunct="1">
              <a:buFontTx/>
              <a:buAutoNum type="arabicPeriod"/>
            </a:pPr>
            <a:r>
              <a:rPr lang="en-US" altLang="en-US"/>
              <a:t>Delete the vertex and all the edges emanating from it from the graph. </a:t>
            </a:r>
          </a:p>
          <a:p>
            <a:pPr eaLnBrk="1" hangingPunct="1"/>
            <a:endParaRPr lang="en-US" altLang="en-US"/>
          </a:p>
        </p:txBody>
      </p:sp>
      <p:sp>
        <p:nvSpPr>
          <p:cNvPr id="31749" name="Text Box 4"/>
          <p:cNvSpPr txBox="1">
            <a:spLocks noChangeArrowheads="1"/>
          </p:cNvSpPr>
          <p:nvPr/>
        </p:nvSpPr>
        <p:spPr bwMode="auto">
          <a:xfrm>
            <a:off x="762000" y="58324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Indegree zero means no incoming edges.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F986DF6-0688-45A9-B847-79D661AE9C63}" type="slidenum">
              <a:rPr lang="en-US" altLang="en-US" sz="1400" smtClean="0"/>
              <a:pPr eaLnBrk="1" hangingPunct="1">
                <a:spcBef>
                  <a:spcPct val="0"/>
                </a:spcBef>
                <a:buFontTx/>
                <a:buNone/>
              </a:pPr>
              <a:t>31</a:t>
            </a:fld>
            <a:endParaRPr lang="en-US" altLang="en-US" sz="1400"/>
          </a:p>
        </p:txBody>
      </p:sp>
      <p:sp>
        <p:nvSpPr>
          <p:cNvPr id="32771" name="Text Box 2"/>
          <p:cNvSpPr txBox="1">
            <a:spLocks noChangeArrowheads="1"/>
          </p:cNvSpPr>
          <p:nvPr/>
        </p:nvSpPr>
        <p:spPr bwMode="auto">
          <a:xfrm>
            <a:off x="76200" y="157163"/>
            <a:ext cx="8915400" cy="639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a:t>//Pseudocode for topological sort:</a:t>
            </a:r>
          </a:p>
          <a:p>
            <a:pPr eaLnBrk="1" hangingPunct="1">
              <a:lnSpc>
                <a:spcPct val="80000"/>
              </a:lnSpc>
              <a:spcBef>
                <a:spcPct val="0"/>
              </a:spcBef>
              <a:buFontTx/>
              <a:buNone/>
            </a:pPr>
            <a:r>
              <a:rPr lang="en-US" altLang="en-US"/>
              <a:t>void topsort( ) throws CycleFoundException</a:t>
            </a:r>
          </a:p>
          <a:p>
            <a:pPr eaLnBrk="1" hangingPunct="1">
              <a:lnSpc>
                <a:spcPct val="80000"/>
              </a:lnSpc>
              <a:spcBef>
                <a:spcPct val="0"/>
              </a:spcBef>
              <a:buFontTx/>
              <a:buNone/>
            </a:pPr>
            <a:r>
              <a:rPr lang="en-US" altLang="en-US"/>
              <a:t>{</a:t>
            </a:r>
          </a:p>
          <a:p>
            <a:pPr eaLnBrk="1" hangingPunct="1">
              <a:lnSpc>
                <a:spcPct val="80000"/>
              </a:lnSpc>
              <a:spcBef>
                <a:spcPct val="0"/>
              </a:spcBef>
              <a:buFontTx/>
              <a:buNone/>
            </a:pPr>
            <a:r>
              <a:rPr lang="en-US" altLang="en-US"/>
              <a:t>     Vertex v, w;</a:t>
            </a:r>
          </a:p>
          <a:p>
            <a:pPr eaLnBrk="1" hangingPunct="1">
              <a:lnSpc>
                <a:spcPct val="80000"/>
              </a:lnSpc>
              <a:spcBef>
                <a:spcPct val="0"/>
              </a:spcBef>
              <a:buFontTx/>
              <a:buNone/>
            </a:pPr>
            <a:endParaRPr lang="en-US" altLang="en-US"/>
          </a:p>
          <a:p>
            <a:pPr eaLnBrk="1" hangingPunct="1">
              <a:lnSpc>
                <a:spcPct val="80000"/>
              </a:lnSpc>
              <a:spcBef>
                <a:spcPct val="0"/>
              </a:spcBef>
              <a:buFontTx/>
              <a:buNone/>
            </a:pPr>
            <a:r>
              <a:rPr lang="en-US" altLang="en-US"/>
              <a:t>     for (int counter = 0; </a:t>
            </a:r>
          </a:p>
          <a:p>
            <a:pPr eaLnBrk="1" hangingPunct="1">
              <a:lnSpc>
                <a:spcPct val="80000"/>
              </a:lnSpc>
              <a:spcBef>
                <a:spcPct val="0"/>
              </a:spcBef>
              <a:buFontTx/>
              <a:buNone/>
            </a:pPr>
            <a:r>
              <a:rPr lang="en-US" altLang="en-US"/>
              <a:t>            counter &lt; NUM_VERTICES; counter++)</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           v = findNewVertexOfDegreeZero( );</a:t>
            </a:r>
          </a:p>
          <a:p>
            <a:pPr eaLnBrk="1" hangingPunct="1">
              <a:lnSpc>
                <a:spcPct val="80000"/>
              </a:lnSpc>
              <a:spcBef>
                <a:spcPct val="0"/>
              </a:spcBef>
              <a:buFontTx/>
              <a:buNone/>
            </a:pPr>
            <a:r>
              <a:rPr lang="en-US" altLang="en-US"/>
              <a:t>           if (v == null)  // none found</a:t>
            </a:r>
          </a:p>
          <a:p>
            <a:pPr eaLnBrk="1" hangingPunct="1">
              <a:lnSpc>
                <a:spcPct val="80000"/>
              </a:lnSpc>
              <a:spcBef>
                <a:spcPct val="0"/>
              </a:spcBef>
              <a:buFontTx/>
              <a:buNone/>
            </a:pPr>
            <a:r>
              <a:rPr lang="en-US" altLang="en-US"/>
              <a:t>                  throw new CycleFoundException( );       </a:t>
            </a:r>
          </a:p>
          <a:p>
            <a:pPr eaLnBrk="1" hangingPunct="1">
              <a:lnSpc>
                <a:spcPct val="80000"/>
              </a:lnSpc>
              <a:spcBef>
                <a:spcPct val="0"/>
              </a:spcBef>
              <a:buFontTx/>
              <a:buNone/>
            </a:pPr>
            <a:r>
              <a:rPr lang="en-US" altLang="en-US"/>
              <a:t>           v.topNum = counter;   // give it a topolog. num</a:t>
            </a:r>
          </a:p>
          <a:p>
            <a:pPr eaLnBrk="1" hangingPunct="1">
              <a:lnSpc>
                <a:spcPct val="80000"/>
              </a:lnSpc>
              <a:spcBef>
                <a:spcPct val="0"/>
              </a:spcBef>
              <a:buFontTx/>
              <a:buNone/>
            </a:pPr>
            <a:r>
              <a:rPr lang="en-US" altLang="en-US"/>
              <a:t>           for each w adjacent to v   </a:t>
            </a:r>
          </a:p>
          <a:p>
            <a:pPr eaLnBrk="1" hangingPunct="1">
              <a:lnSpc>
                <a:spcPct val="80000"/>
              </a:lnSpc>
              <a:spcBef>
                <a:spcPct val="0"/>
              </a:spcBef>
              <a:buFontTx/>
              <a:buNone/>
            </a:pPr>
            <a:r>
              <a:rPr lang="en-US" altLang="en-US"/>
              <a:t>                 w.indegree--;  // reduce indegree of adj. v’s</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99F9931-9D5E-4281-9A56-0B71378FA958}" type="slidenum">
              <a:rPr lang="en-US" altLang="en-US" sz="1400" smtClean="0"/>
              <a:pPr eaLnBrk="1" hangingPunct="1">
                <a:spcBef>
                  <a:spcPct val="0"/>
                </a:spcBef>
                <a:buFontTx/>
                <a:buNone/>
              </a:pPr>
              <a:t>32</a:t>
            </a:fld>
            <a:endParaRPr lang="en-US" altLang="en-US" sz="1400"/>
          </a:p>
        </p:txBody>
      </p:sp>
      <p:sp>
        <p:nvSpPr>
          <p:cNvPr id="33795" name="Rectangle 4"/>
          <p:cNvSpPr>
            <a:spLocks noGrp="1" noChangeArrowheads="1"/>
          </p:cNvSpPr>
          <p:nvPr>
            <p:ph type="title"/>
          </p:nvPr>
        </p:nvSpPr>
        <p:spPr/>
        <p:txBody>
          <a:bodyPr/>
          <a:lstStyle/>
          <a:p>
            <a:pPr eaLnBrk="1" hangingPunct="1"/>
            <a:r>
              <a:rPr lang="en-US" altLang="en-US"/>
              <a:t>Topological Sort</a:t>
            </a:r>
          </a:p>
        </p:txBody>
      </p:sp>
      <p:sp>
        <p:nvSpPr>
          <p:cNvPr id="33796" name="Rectangle 5"/>
          <p:cNvSpPr>
            <a:spLocks noGrp="1" noChangeArrowheads="1"/>
          </p:cNvSpPr>
          <p:nvPr>
            <p:ph type="body" idx="1"/>
          </p:nvPr>
        </p:nvSpPr>
        <p:spPr/>
        <p:txBody>
          <a:bodyPr/>
          <a:lstStyle/>
          <a:p>
            <a:pPr eaLnBrk="1" hangingPunct="1"/>
            <a:r>
              <a:rPr lang="en-US" altLang="en-US" sz="2800"/>
              <a:t>The running time of the algorithm is O(|V|</a:t>
            </a:r>
            <a:r>
              <a:rPr lang="en-US" altLang="en-US" sz="2800" baseline="30000"/>
              <a:t>2</a:t>
            </a:r>
            <a:r>
              <a:rPr lang="en-US" altLang="en-US" sz="2800"/>
              <a:t>) since each call to find the indegree zero vertex is a linear scan of all of V, and there are |V| calls.</a:t>
            </a:r>
          </a:p>
          <a:p>
            <a:pPr eaLnBrk="1" hangingPunct="1"/>
            <a:r>
              <a:rPr lang="en-US" altLang="en-US" sz="2800"/>
              <a:t>The running time can be improved by keeping the indegree zero vertices separate after we identify them.  This yields a running time of O(|E| + |V|).</a:t>
            </a:r>
          </a:p>
          <a:p>
            <a:pPr eaLnBrk="1" hangingPunct="1"/>
            <a:r>
              <a:rPr lang="en-US" altLang="en-US" sz="2800"/>
              <a:t>Since we identify them as we reduce indegree of adjacent vertices, we can simply put them into a queue at that time, avoiding the linear scan.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D249484-673D-4044-A98B-F017A2308D4A}" type="slidenum">
              <a:rPr lang="en-US" altLang="en-US" sz="1400" smtClean="0"/>
              <a:pPr eaLnBrk="1" hangingPunct="1">
                <a:spcBef>
                  <a:spcPct val="0"/>
                </a:spcBef>
                <a:buFontTx/>
                <a:buNone/>
              </a:pPr>
              <a:t>33</a:t>
            </a:fld>
            <a:endParaRPr lang="en-US" altLang="en-US" sz="1400"/>
          </a:p>
        </p:txBody>
      </p:sp>
      <p:sp>
        <p:nvSpPr>
          <p:cNvPr id="34819" name="Text Box 4"/>
          <p:cNvSpPr txBox="1">
            <a:spLocks noChangeArrowheads="1"/>
          </p:cNvSpPr>
          <p:nvPr/>
        </p:nvSpPr>
        <p:spPr bwMode="auto">
          <a:xfrm>
            <a:off x="0" y="187325"/>
            <a:ext cx="914400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t>void topsort( ) throws CycleFoundException</a:t>
            </a:r>
          </a:p>
          <a:p>
            <a:pPr eaLnBrk="1" hangingPunct="1">
              <a:lnSpc>
                <a:spcPct val="80000"/>
              </a:lnSpc>
              <a:spcBef>
                <a:spcPct val="0"/>
              </a:spcBef>
              <a:buFontTx/>
              <a:buNone/>
            </a:pPr>
            <a:r>
              <a:rPr lang="en-US" altLang="en-US" sz="2400"/>
              <a:t>{</a:t>
            </a:r>
          </a:p>
          <a:p>
            <a:pPr eaLnBrk="1" hangingPunct="1">
              <a:lnSpc>
                <a:spcPct val="80000"/>
              </a:lnSpc>
              <a:spcBef>
                <a:spcPct val="0"/>
              </a:spcBef>
              <a:buFontTx/>
              <a:buNone/>
            </a:pPr>
            <a:r>
              <a:rPr lang="en-US" altLang="en-US" sz="2400"/>
              <a:t>     Queue&lt;Vertex&gt; q = new Queue&lt;Vertex&gt;(); </a:t>
            </a:r>
          </a:p>
          <a:p>
            <a:pPr eaLnBrk="1" hangingPunct="1">
              <a:lnSpc>
                <a:spcPct val="80000"/>
              </a:lnSpc>
              <a:spcBef>
                <a:spcPct val="0"/>
              </a:spcBef>
              <a:buFontTx/>
              <a:buNone/>
            </a:pPr>
            <a:r>
              <a:rPr lang="en-US" altLang="en-US" sz="2400"/>
              <a:t>     int counter=0;</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for each Vertex v</a:t>
            </a:r>
          </a:p>
          <a:p>
            <a:pPr eaLnBrk="1" hangingPunct="1">
              <a:lnSpc>
                <a:spcPct val="80000"/>
              </a:lnSpc>
              <a:spcBef>
                <a:spcPct val="0"/>
              </a:spcBef>
              <a:buFontTx/>
              <a:buNone/>
            </a:pPr>
            <a:r>
              <a:rPr lang="en-US" altLang="en-US" sz="2400"/>
              <a:t>          if (v.indegree == 0)</a:t>
            </a:r>
          </a:p>
          <a:p>
            <a:pPr eaLnBrk="1" hangingPunct="1">
              <a:lnSpc>
                <a:spcPct val="80000"/>
              </a:lnSpc>
              <a:spcBef>
                <a:spcPct val="0"/>
              </a:spcBef>
              <a:buFontTx/>
              <a:buNone/>
            </a:pPr>
            <a:r>
              <a:rPr lang="en-US" altLang="en-US" sz="2400"/>
              <a:t>              q.enqueue(v);              // enqueue indegree zero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while (!q.isEmpty() ) </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Vertex v = q.dequeue();</a:t>
            </a:r>
          </a:p>
          <a:p>
            <a:pPr eaLnBrk="1" hangingPunct="1">
              <a:lnSpc>
                <a:spcPct val="80000"/>
              </a:lnSpc>
              <a:spcBef>
                <a:spcPct val="0"/>
              </a:spcBef>
              <a:buFontTx/>
              <a:buNone/>
            </a:pPr>
            <a:r>
              <a:rPr lang="en-US" altLang="en-US" sz="2400"/>
              <a:t>          v.topNum = ++counter;   // give it a topolog. num</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for each Vertex w adjacent to v </a:t>
            </a:r>
          </a:p>
          <a:p>
            <a:pPr eaLnBrk="1" hangingPunct="1">
              <a:lnSpc>
                <a:spcPct val="80000"/>
              </a:lnSpc>
              <a:spcBef>
                <a:spcPct val="0"/>
              </a:spcBef>
              <a:buFontTx/>
              <a:buNone/>
            </a:pPr>
            <a:r>
              <a:rPr lang="en-US" altLang="en-US" sz="2400"/>
              <a:t>               if ( --w.indegree == 0)</a:t>
            </a:r>
          </a:p>
          <a:p>
            <a:pPr eaLnBrk="1" hangingPunct="1">
              <a:lnSpc>
                <a:spcPct val="80000"/>
              </a:lnSpc>
              <a:spcBef>
                <a:spcPct val="0"/>
              </a:spcBef>
              <a:buFontTx/>
              <a:buNone/>
            </a:pPr>
            <a:r>
              <a:rPr lang="en-US" altLang="en-US" sz="2400"/>
              <a:t>                   q.enqueue(w);        // enqueue newly identified indegree zero</a:t>
            </a:r>
          </a:p>
          <a:p>
            <a:pPr eaLnBrk="1" hangingPunct="1">
              <a:lnSpc>
                <a:spcPct val="80000"/>
              </a:lnSpc>
              <a:spcBef>
                <a:spcPct val="0"/>
              </a:spcBef>
              <a:buFontTx/>
              <a:buNone/>
            </a:pPr>
            <a:r>
              <a:rPr lang="en-US" altLang="en-US" sz="2400"/>
              <a:t>      }                                          //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if (counter != NUM_VERTICES)</a:t>
            </a:r>
          </a:p>
          <a:p>
            <a:pPr eaLnBrk="1" hangingPunct="1">
              <a:lnSpc>
                <a:spcPct val="80000"/>
              </a:lnSpc>
              <a:spcBef>
                <a:spcPct val="0"/>
              </a:spcBef>
              <a:buFontTx/>
              <a:buNone/>
            </a:pPr>
            <a:r>
              <a:rPr lang="en-US" altLang="en-US" sz="2400"/>
              <a:t>           throw new CycleFoundException( );</a:t>
            </a:r>
          </a:p>
          <a:p>
            <a:pPr eaLnBrk="1" hangingPunct="1">
              <a:lnSpc>
                <a:spcPct val="80000"/>
              </a:lnSpc>
              <a:spcBef>
                <a:spcPct val="0"/>
              </a:spcBef>
              <a:buFontTx/>
              <a:buNone/>
            </a:pPr>
            <a:r>
              <a:rPr lang="en-US" altLang="en-US" sz="24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D3F120E-4EC3-4EC8-B592-DBF9399F8EBF}" type="slidenum">
              <a:rPr lang="en-US" altLang="en-US" sz="1400" smtClean="0"/>
              <a:pPr eaLnBrk="1" hangingPunct="1">
                <a:spcBef>
                  <a:spcPct val="0"/>
                </a:spcBef>
                <a:buFontTx/>
                <a:buNone/>
              </a:pPr>
              <a:t>34</a:t>
            </a:fld>
            <a:endParaRPr lang="en-US" altLang="en-US" sz="1400"/>
          </a:p>
        </p:txBody>
      </p:sp>
      <p:sp>
        <p:nvSpPr>
          <p:cNvPr id="35843" name="Text Box 4"/>
          <p:cNvSpPr txBox="1">
            <a:spLocks noChangeArrowheads="1"/>
          </p:cNvSpPr>
          <p:nvPr/>
        </p:nvSpPr>
        <p:spPr bwMode="auto">
          <a:xfrm>
            <a:off x="0" y="187325"/>
            <a:ext cx="9144000" cy="659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solidFill>
                  <a:schemeClr val="bg2"/>
                </a:solidFill>
              </a:rPr>
              <a:t>void topsort( ) throws CycleFoundException</a:t>
            </a:r>
          </a:p>
          <a:p>
            <a:pPr eaLnBrk="1" hangingPunct="1">
              <a:lnSpc>
                <a:spcPct val="80000"/>
              </a:lnSpc>
              <a:spcBef>
                <a:spcPct val="0"/>
              </a:spcBef>
              <a:buFontTx/>
              <a:buNone/>
            </a:pPr>
            <a:r>
              <a:rPr lang="en-US" altLang="en-US" sz="2400">
                <a:solidFill>
                  <a:schemeClr val="bg2"/>
                </a:solidFill>
              </a:rPr>
              <a:t>{</a:t>
            </a:r>
          </a:p>
          <a:p>
            <a:pPr eaLnBrk="1" hangingPunct="1">
              <a:lnSpc>
                <a:spcPct val="80000"/>
              </a:lnSpc>
              <a:spcBef>
                <a:spcPct val="0"/>
              </a:spcBef>
              <a:buFontTx/>
              <a:buNone/>
            </a:pPr>
            <a:r>
              <a:rPr lang="en-US" altLang="en-US" sz="2400">
                <a:solidFill>
                  <a:schemeClr val="bg2"/>
                </a:solidFill>
              </a:rPr>
              <a:t>     Queue&lt;Vertex&gt; q = new Queue&lt;Vertex&gt;(); </a:t>
            </a:r>
          </a:p>
          <a:p>
            <a:pPr eaLnBrk="1" hangingPunct="1">
              <a:lnSpc>
                <a:spcPct val="80000"/>
              </a:lnSpc>
              <a:spcBef>
                <a:spcPct val="0"/>
              </a:spcBef>
              <a:buFontTx/>
              <a:buNone/>
            </a:pPr>
            <a:r>
              <a:rPr lang="en-US" altLang="en-US" sz="2400">
                <a:solidFill>
                  <a:schemeClr val="bg2"/>
                </a:solidFill>
              </a:rPr>
              <a:t>     int counter=0;</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for each Vertex v</a:t>
            </a:r>
          </a:p>
          <a:p>
            <a:pPr eaLnBrk="1" hangingPunct="1">
              <a:lnSpc>
                <a:spcPct val="80000"/>
              </a:lnSpc>
              <a:spcBef>
                <a:spcPct val="0"/>
              </a:spcBef>
              <a:buFontTx/>
              <a:buNone/>
            </a:pPr>
            <a:r>
              <a:rPr lang="en-US" altLang="en-US" sz="2400">
                <a:solidFill>
                  <a:schemeClr val="bg2"/>
                </a:solidFill>
              </a:rPr>
              <a:t>          if (v.indegree == 0)</a:t>
            </a:r>
          </a:p>
          <a:p>
            <a:pPr eaLnBrk="1" hangingPunct="1">
              <a:lnSpc>
                <a:spcPct val="80000"/>
              </a:lnSpc>
              <a:spcBef>
                <a:spcPct val="0"/>
              </a:spcBef>
              <a:buFontTx/>
              <a:buNone/>
            </a:pPr>
            <a:r>
              <a:rPr lang="en-US" altLang="en-US" sz="2400">
                <a:solidFill>
                  <a:schemeClr val="bg2"/>
                </a:solidFill>
              </a:rPr>
              <a:t>              q.enqueue(v);              // enqueue indegree zero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while (!q.isEmpty() ) </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Vertex v = q.dequeue();</a:t>
            </a:r>
          </a:p>
          <a:p>
            <a:pPr eaLnBrk="1" hangingPunct="1">
              <a:lnSpc>
                <a:spcPct val="80000"/>
              </a:lnSpc>
              <a:spcBef>
                <a:spcPct val="0"/>
              </a:spcBef>
              <a:buFontTx/>
              <a:buNone/>
            </a:pPr>
            <a:r>
              <a:rPr lang="en-US" altLang="en-US" sz="2400">
                <a:solidFill>
                  <a:schemeClr val="bg2"/>
                </a:solidFill>
              </a:rPr>
              <a:t>          v.topNum = ++counter;   // give it a topolog. num</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for each Vertex w adjacent to v </a:t>
            </a:r>
          </a:p>
          <a:p>
            <a:pPr eaLnBrk="1" hangingPunct="1">
              <a:lnSpc>
                <a:spcPct val="80000"/>
              </a:lnSpc>
              <a:spcBef>
                <a:spcPct val="0"/>
              </a:spcBef>
              <a:buFontTx/>
              <a:buNone/>
            </a:pPr>
            <a:r>
              <a:rPr lang="en-US" altLang="en-US" sz="2400">
                <a:solidFill>
                  <a:schemeClr val="bg2"/>
                </a:solidFill>
              </a:rPr>
              <a:t>               if ( --w.indegree == 0)</a:t>
            </a:r>
          </a:p>
          <a:p>
            <a:pPr eaLnBrk="1" hangingPunct="1">
              <a:lnSpc>
                <a:spcPct val="80000"/>
              </a:lnSpc>
              <a:spcBef>
                <a:spcPct val="0"/>
              </a:spcBef>
              <a:buFontTx/>
              <a:buNone/>
            </a:pPr>
            <a:r>
              <a:rPr lang="en-US" altLang="en-US" sz="2400">
                <a:solidFill>
                  <a:schemeClr val="bg2"/>
                </a:solidFill>
              </a:rPr>
              <a:t>                   q.enqueue(w);        // enqueue newly identified indegree zero</a:t>
            </a:r>
          </a:p>
          <a:p>
            <a:pPr eaLnBrk="1" hangingPunct="1">
              <a:lnSpc>
                <a:spcPct val="80000"/>
              </a:lnSpc>
              <a:spcBef>
                <a:spcPct val="0"/>
              </a:spcBef>
              <a:buFontTx/>
              <a:buNone/>
            </a:pPr>
            <a:r>
              <a:rPr lang="en-US" altLang="en-US" sz="2400">
                <a:solidFill>
                  <a:schemeClr val="bg2"/>
                </a:solidFill>
              </a:rPr>
              <a:t>      }                                          //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if (counter != NUM_VERTICES)</a:t>
            </a:r>
          </a:p>
          <a:p>
            <a:pPr eaLnBrk="1" hangingPunct="1">
              <a:lnSpc>
                <a:spcPct val="80000"/>
              </a:lnSpc>
              <a:spcBef>
                <a:spcPct val="0"/>
              </a:spcBef>
              <a:buFontTx/>
              <a:buNone/>
            </a:pPr>
            <a:r>
              <a:rPr lang="en-US" altLang="en-US" sz="2400">
                <a:solidFill>
                  <a:schemeClr val="bg2"/>
                </a:solidFill>
              </a:rPr>
              <a:t>           throw new CycleFoundException( );</a:t>
            </a:r>
          </a:p>
          <a:p>
            <a:pPr eaLnBrk="1" hangingPunct="1">
              <a:lnSpc>
                <a:spcPct val="80000"/>
              </a:lnSpc>
              <a:spcBef>
                <a:spcPct val="0"/>
              </a:spcBef>
              <a:buFontTx/>
              <a:buNone/>
            </a:pPr>
            <a:r>
              <a:rPr lang="en-US" altLang="en-US" sz="2400">
                <a:solidFill>
                  <a:schemeClr val="bg2"/>
                </a:solidFill>
              </a:rPr>
              <a:t>} </a:t>
            </a:r>
          </a:p>
        </p:txBody>
      </p:sp>
      <p:sp>
        <p:nvSpPr>
          <p:cNvPr id="35844" name="Text Box 5"/>
          <p:cNvSpPr txBox="1">
            <a:spLocks noChangeArrowheads="1"/>
          </p:cNvSpPr>
          <p:nvPr/>
        </p:nvSpPr>
        <p:spPr bwMode="auto">
          <a:xfrm>
            <a:off x="5751513" y="259080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dequeues</a:t>
            </a:r>
          </a:p>
        </p:txBody>
      </p:sp>
      <p:sp>
        <p:nvSpPr>
          <p:cNvPr id="35845" name="Line 6"/>
          <p:cNvSpPr>
            <a:spLocks noChangeShapeType="1"/>
          </p:cNvSpPr>
          <p:nvPr/>
        </p:nvSpPr>
        <p:spPr bwMode="auto">
          <a:xfrm flipH="1">
            <a:off x="3810000" y="2895600"/>
            <a:ext cx="1905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6" name="Text Box 7"/>
          <p:cNvSpPr txBox="1">
            <a:spLocks noChangeArrowheads="1"/>
          </p:cNvSpPr>
          <p:nvPr/>
        </p:nvSpPr>
        <p:spPr bwMode="auto">
          <a:xfrm>
            <a:off x="5767388" y="4191000"/>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compares</a:t>
            </a:r>
          </a:p>
        </p:txBody>
      </p:sp>
      <p:sp>
        <p:nvSpPr>
          <p:cNvPr id="35847" name="Line 8"/>
          <p:cNvSpPr>
            <a:spLocks noChangeShapeType="1"/>
          </p:cNvSpPr>
          <p:nvPr/>
        </p:nvSpPr>
        <p:spPr bwMode="auto">
          <a:xfrm flipH="1">
            <a:off x="4038600" y="4419600"/>
            <a:ext cx="17287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5CBE50-E6B7-4093-8340-0A45299D81B8}" type="slidenum">
              <a:rPr lang="en-US" altLang="en-US" sz="1400" smtClean="0"/>
              <a:pPr eaLnBrk="1" hangingPunct="1">
                <a:spcBef>
                  <a:spcPct val="0"/>
                </a:spcBef>
                <a:buFontTx/>
                <a:buNone/>
              </a:pPr>
              <a:t>35</a:t>
            </a:fld>
            <a:endParaRPr lang="en-US" altLang="en-US" sz="1400"/>
          </a:p>
        </p:txBody>
      </p:sp>
      <p:sp>
        <p:nvSpPr>
          <p:cNvPr id="36867" name="Rectangle 2"/>
          <p:cNvSpPr>
            <a:spLocks noGrp="1" noChangeArrowheads="1"/>
          </p:cNvSpPr>
          <p:nvPr>
            <p:ph type="title"/>
          </p:nvPr>
        </p:nvSpPr>
        <p:spPr/>
        <p:txBody>
          <a:bodyPr/>
          <a:lstStyle/>
          <a:p>
            <a:pPr eaLnBrk="1" hangingPunct="1"/>
            <a:r>
              <a:rPr lang="en-US" altLang="en-US"/>
              <a:t>Shortest-Path Algorithms</a:t>
            </a:r>
          </a:p>
        </p:txBody>
      </p:sp>
      <p:sp>
        <p:nvSpPr>
          <p:cNvPr id="36868" name="Rectangle 3"/>
          <p:cNvSpPr>
            <a:spLocks noGrp="1" noChangeArrowheads="1"/>
          </p:cNvSpPr>
          <p:nvPr>
            <p:ph type="body" idx="1"/>
          </p:nvPr>
        </p:nvSpPr>
        <p:spPr/>
        <p:txBody>
          <a:bodyPr/>
          <a:lstStyle/>
          <a:p>
            <a:pPr eaLnBrk="1" hangingPunct="1">
              <a:buFontTx/>
              <a:buNone/>
            </a:pPr>
            <a:r>
              <a:rPr lang="en-US" altLang="en-US"/>
              <a:t>Two kinds of path lengths:</a:t>
            </a:r>
          </a:p>
          <a:p>
            <a:pPr eaLnBrk="1" hangingPunct="1"/>
            <a:r>
              <a:rPr lang="en-US" altLang="en-US"/>
              <a:t>Weighted path length:  the sum of the weights on the path.</a:t>
            </a:r>
          </a:p>
          <a:p>
            <a:pPr eaLnBrk="1" hangingPunct="1"/>
            <a:r>
              <a:rPr lang="en-US" altLang="en-US"/>
              <a:t>Unweighted path length:  the number of edges in the path, N-1.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A178909-6D62-4E6F-93B9-E7B31266F0CA}" type="slidenum">
              <a:rPr lang="en-US" altLang="en-US" sz="1400" smtClean="0"/>
              <a:pPr eaLnBrk="1" hangingPunct="1">
                <a:spcBef>
                  <a:spcPct val="0"/>
                </a:spcBef>
                <a:buFontTx/>
                <a:buNone/>
              </a:pPr>
              <a:t>36</a:t>
            </a:fld>
            <a:endParaRPr lang="en-US" altLang="en-US" sz="1400"/>
          </a:p>
        </p:txBody>
      </p:sp>
      <p:sp>
        <p:nvSpPr>
          <p:cNvPr id="37891" name="Rectangle 2"/>
          <p:cNvSpPr>
            <a:spLocks noGrp="1" noChangeArrowheads="1"/>
          </p:cNvSpPr>
          <p:nvPr>
            <p:ph type="title"/>
          </p:nvPr>
        </p:nvSpPr>
        <p:spPr/>
        <p:txBody>
          <a:bodyPr/>
          <a:lstStyle/>
          <a:p>
            <a:pPr eaLnBrk="1" hangingPunct="1"/>
            <a:r>
              <a:rPr lang="en-US" altLang="en-US"/>
              <a:t>Shortest-Path Algorithms</a:t>
            </a:r>
          </a:p>
        </p:txBody>
      </p:sp>
      <p:sp>
        <p:nvSpPr>
          <p:cNvPr id="37892" name="Rectangle 3"/>
          <p:cNvSpPr>
            <a:spLocks noGrp="1" noChangeArrowheads="1"/>
          </p:cNvSpPr>
          <p:nvPr>
            <p:ph type="body" idx="1"/>
          </p:nvPr>
        </p:nvSpPr>
        <p:spPr/>
        <p:txBody>
          <a:bodyPr/>
          <a:lstStyle/>
          <a:p>
            <a:pPr eaLnBrk="1" hangingPunct="1"/>
            <a:r>
              <a:rPr lang="en-US" altLang="en-US"/>
              <a:t>Single-source shortest path problem:  find the shortest weighted path from a vertex, s, to every other vertex in the graph.</a:t>
            </a: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B7F1E05-682D-4D79-BE6E-288BEEBC23ED}" type="slidenum">
              <a:rPr lang="en-US" altLang="en-US" sz="1400" smtClean="0"/>
              <a:pPr eaLnBrk="1" hangingPunct="1">
                <a:spcBef>
                  <a:spcPct val="0"/>
                </a:spcBef>
                <a:buFontTx/>
                <a:buNone/>
              </a:pPr>
              <a:t>37</a:t>
            </a:fld>
            <a:endParaRPr lang="en-US" altLang="en-US" sz="1400"/>
          </a:p>
        </p:txBody>
      </p:sp>
      <p:sp>
        <p:nvSpPr>
          <p:cNvPr id="38915" name="Oval 2"/>
          <p:cNvSpPr>
            <a:spLocks noChangeArrowheads="1"/>
          </p:cNvSpPr>
          <p:nvPr/>
        </p:nvSpPr>
        <p:spPr bwMode="auto">
          <a:xfrm>
            <a:off x="6858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38916"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38917"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3891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3891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3892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3892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3892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5"/>
          <p:cNvSpPr>
            <a:spLocks noChangeShapeType="1"/>
          </p:cNvSpPr>
          <p:nvPr/>
        </p:nvSpPr>
        <p:spPr bwMode="auto">
          <a:xfrm>
            <a:off x="2971800" y="1711325"/>
            <a:ext cx="1143000" cy="7620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Line 18"/>
          <p:cNvSpPr>
            <a:spLocks noChangeShapeType="1"/>
          </p:cNvSpPr>
          <p:nvPr/>
        </p:nvSpPr>
        <p:spPr bwMode="auto">
          <a:xfrm>
            <a:off x="4800600" y="3006725"/>
            <a:ext cx="990600" cy="6096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2" name="Line 19"/>
          <p:cNvSpPr>
            <a:spLocks noChangeShapeType="1"/>
          </p:cNvSpPr>
          <p:nvPr/>
        </p:nvSpPr>
        <p:spPr bwMode="auto">
          <a:xfrm>
            <a:off x="3048000" y="3844925"/>
            <a:ext cx="2743200" cy="0"/>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4" name="Text Box 21"/>
          <p:cNvSpPr txBox="1">
            <a:spLocks noChangeArrowheads="1"/>
          </p:cNvSpPr>
          <p:nvPr/>
        </p:nvSpPr>
        <p:spPr bwMode="auto">
          <a:xfrm>
            <a:off x="4098925" y="99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5" name="Text Box 22"/>
          <p:cNvSpPr txBox="1">
            <a:spLocks noChangeArrowheads="1"/>
          </p:cNvSpPr>
          <p:nvPr/>
        </p:nvSpPr>
        <p:spPr bwMode="auto">
          <a:xfrm>
            <a:off x="411480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36" name="Text Box 23"/>
          <p:cNvSpPr txBox="1">
            <a:spLocks noChangeArrowheads="1"/>
          </p:cNvSpPr>
          <p:nvPr/>
        </p:nvSpPr>
        <p:spPr bwMode="auto">
          <a:xfrm>
            <a:off x="14319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38937" name="Text Box 24"/>
          <p:cNvSpPr txBox="1">
            <a:spLocks noChangeArrowheads="1"/>
          </p:cNvSpPr>
          <p:nvPr/>
        </p:nvSpPr>
        <p:spPr bwMode="auto">
          <a:xfrm>
            <a:off x="1431925"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38938" name="Text Box 25"/>
          <p:cNvSpPr txBox="1">
            <a:spLocks noChangeArrowheads="1"/>
          </p:cNvSpPr>
          <p:nvPr/>
        </p:nvSpPr>
        <p:spPr bwMode="auto">
          <a:xfrm>
            <a:off x="2422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9" name="Text Box 26"/>
          <p:cNvSpPr txBox="1">
            <a:spLocks noChangeArrowheads="1"/>
          </p:cNvSpPr>
          <p:nvPr/>
        </p:nvSpPr>
        <p:spPr bwMode="auto">
          <a:xfrm>
            <a:off x="31845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40" name="Text Box 27"/>
          <p:cNvSpPr txBox="1">
            <a:spLocks noChangeArrowheads="1"/>
          </p:cNvSpPr>
          <p:nvPr/>
        </p:nvSpPr>
        <p:spPr bwMode="auto">
          <a:xfrm>
            <a:off x="53943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38941" name="Text Box 28"/>
          <p:cNvSpPr txBox="1">
            <a:spLocks noChangeArrowheads="1"/>
          </p:cNvSpPr>
          <p:nvPr/>
        </p:nvSpPr>
        <p:spPr bwMode="auto">
          <a:xfrm>
            <a:off x="3260725"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38942" name="Text Box 29"/>
          <p:cNvSpPr txBox="1">
            <a:spLocks noChangeArrowheads="1"/>
          </p:cNvSpPr>
          <p:nvPr/>
        </p:nvSpPr>
        <p:spPr bwMode="auto">
          <a:xfrm>
            <a:off x="5165725"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4</a:t>
            </a:r>
          </a:p>
        </p:txBody>
      </p:sp>
      <p:sp>
        <p:nvSpPr>
          <p:cNvPr id="38943" name="Text Box 30"/>
          <p:cNvSpPr txBox="1">
            <a:spLocks noChangeArrowheads="1"/>
          </p:cNvSpPr>
          <p:nvPr/>
        </p:nvSpPr>
        <p:spPr bwMode="auto">
          <a:xfrm>
            <a:off x="69945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38944" name="Text Box 31"/>
          <p:cNvSpPr txBox="1">
            <a:spLocks noChangeArrowheads="1"/>
          </p:cNvSpPr>
          <p:nvPr/>
        </p:nvSpPr>
        <p:spPr bwMode="auto">
          <a:xfrm>
            <a:off x="60039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45" name="Text Box 32"/>
          <p:cNvSpPr txBox="1">
            <a:spLocks noChangeArrowheads="1"/>
          </p:cNvSpPr>
          <p:nvPr/>
        </p:nvSpPr>
        <p:spPr bwMode="auto">
          <a:xfrm>
            <a:off x="6842125" y="167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38946" name="Text Box 33"/>
          <p:cNvSpPr txBox="1">
            <a:spLocks noChangeArrowheads="1"/>
          </p:cNvSpPr>
          <p:nvPr/>
        </p:nvSpPr>
        <p:spPr bwMode="auto">
          <a:xfrm>
            <a:off x="657225" y="5257800"/>
            <a:ext cx="7419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Shortest weighted path from v1 to v6 is 6.  </a:t>
            </a:r>
          </a:p>
          <a:p>
            <a:pPr eaLnBrk="1" hangingPunct="1">
              <a:spcBef>
                <a:spcPct val="0"/>
              </a:spcBef>
              <a:buFontTx/>
              <a:buNone/>
            </a:pPr>
            <a:r>
              <a:rPr lang="en-US" altLang="en-US"/>
              <a:t>Shortest unweighted path from v1 to v6 is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EAC106-5880-4545-81CF-0377450FC170}" type="slidenum">
              <a:rPr lang="en-US" altLang="en-US" sz="1400" smtClean="0"/>
              <a:pPr eaLnBrk="1" hangingPunct="1">
                <a:spcBef>
                  <a:spcPct val="0"/>
                </a:spcBef>
                <a:buFontTx/>
                <a:buNone/>
              </a:pPr>
              <a:t>38</a:t>
            </a:fld>
            <a:endParaRPr lang="en-US" altLang="en-US" sz="1400"/>
          </a:p>
        </p:txBody>
      </p:sp>
      <p:sp>
        <p:nvSpPr>
          <p:cNvPr id="39939" name="Rectangle 2"/>
          <p:cNvSpPr>
            <a:spLocks noGrp="1" noChangeArrowheads="1"/>
          </p:cNvSpPr>
          <p:nvPr>
            <p:ph type="title"/>
          </p:nvPr>
        </p:nvSpPr>
        <p:spPr/>
        <p:txBody>
          <a:bodyPr/>
          <a:lstStyle/>
          <a:p>
            <a:pPr eaLnBrk="1" hangingPunct="1"/>
            <a:r>
              <a:rPr lang="en-US" altLang="en-US"/>
              <a:t>Examples</a:t>
            </a:r>
          </a:p>
        </p:txBody>
      </p:sp>
      <p:sp>
        <p:nvSpPr>
          <p:cNvPr id="39940" name="Rectangle 3"/>
          <p:cNvSpPr>
            <a:spLocks noGrp="1" noChangeArrowheads="1"/>
          </p:cNvSpPr>
          <p:nvPr>
            <p:ph type="body" idx="1"/>
          </p:nvPr>
        </p:nvSpPr>
        <p:spPr/>
        <p:txBody>
          <a:bodyPr/>
          <a:lstStyle/>
          <a:p>
            <a:pPr eaLnBrk="1" hangingPunct="1"/>
            <a:r>
              <a:rPr lang="en-US" altLang="en-US"/>
              <a:t>If the vertices represent computers, the edges could represent links between them, with values as the communication costs.</a:t>
            </a:r>
          </a:p>
          <a:p>
            <a:pPr eaLnBrk="1" hangingPunct="1"/>
            <a:r>
              <a:rPr lang="en-US" altLang="en-US"/>
              <a:t>The shortest path is then the cheapest route.</a:t>
            </a:r>
          </a:p>
          <a:p>
            <a:pPr eaLnBrk="1" hangingPunct="1"/>
            <a:r>
              <a:rPr lang="en-US" altLang="en-US"/>
              <a:t>If the vertices represent airplane or other traffic routes, the shortest path represents the best route between two points.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F748E20-5DA8-4054-BE11-9B817C196A36}" type="slidenum">
              <a:rPr lang="en-US" altLang="en-US" sz="1400" smtClean="0"/>
              <a:pPr eaLnBrk="1" hangingPunct="1">
                <a:spcBef>
                  <a:spcPct val="0"/>
                </a:spcBef>
                <a:buFontTx/>
                <a:buNone/>
              </a:pPr>
              <a:t>39</a:t>
            </a:fld>
            <a:endParaRPr lang="en-US" altLang="en-US" sz="1400"/>
          </a:p>
        </p:txBody>
      </p:sp>
      <p:sp>
        <p:nvSpPr>
          <p:cNvPr id="40963" name="Rectangle 2"/>
          <p:cNvSpPr>
            <a:spLocks noGrp="1" noChangeArrowheads="1"/>
          </p:cNvSpPr>
          <p:nvPr>
            <p:ph type="title"/>
          </p:nvPr>
        </p:nvSpPr>
        <p:spPr/>
        <p:txBody>
          <a:bodyPr/>
          <a:lstStyle/>
          <a:p>
            <a:pPr eaLnBrk="1" hangingPunct="1"/>
            <a:r>
              <a:rPr lang="en-US" altLang="en-US"/>
              <a:t>Unweighted Shortest Paths</a:t>
            </a:r>
          </a:p>
        </p:txBody>
      </p:sp>
      <p:sp>
        <p:nvSpPr>
          <p:cNvPr id="40964" name="Rectangle 3"/>
          <p:cNvSpPr>
            <a:spLocks noGrp="1" noChangeArrowheads="1"/>
          </p:cNvSpPr>
          <p:nvPr>
            <p:ph type="body" idx="1"/>
          </p:nvPr>
        </p:nvSpPr>
        <p:spPr/>
        <p:txBody>
          <a:bodyPr/>
          <a:lstStyle/>
          <a:p>
            <a:pPr eaLnBrk="1" hangingPunct="1"/>
            <a:r>
              <a:rPr lang="en-US" altLang="en-US"/>
              <a:t>An unweighted shortest path problem can be solved by treating all edges as having weight = 1.</a:t>
            </a:r>
          </a:p>
          <a:p>
            <a:pPr eaLnBrk="1" hangingPunct="1"/>
            <a:r>
              <a:rPr lang="en-US" altLang="en-US"/>
              <a:t>Therefore, it can be solved as a special case of the weighted shortest path problem.</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1E3E1B-D7D9-4E9B-9923-196A17769BF2}" type="slidenum">
              <a:rPr lang="en-US" altLang="en-US" sz="1400" smtClean="0"/>
              <a:pPr eaLnBrk="1" hangingPunct="1">
                <a:spcBef>
                  <a:spcPct val="0"/>
                </a:spcBef>
                <a:buFontTx/>
                <a:buNone/>
              </a:pPr>
              <a:t>4</a:t>
            </a:fld>
            <a:endParaRPr lang="en-US" altLang="en-US" sz="1400"/>
          </a:p>
        </p:txBody>
      </p:sp>
      <p:sp>
        <p:nvSpPr>
          <p:cNvPr id="5123"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6"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8"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9"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3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Text Box 21"/>
          <p:cNvSpPr txBox="1">
            <a:spLocks noChangeArrowheads="1"/>
          </p:cNvSpPr>
          <p:nvPr/>
        </p:nvSpPr>
        <p:spPr bwMode="auto">
          <a:xfrm>
            <a:off x="2708275" y="323850"/>
            <a:ext cx="270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Graph</a:t>
            </a:r>
          </a:p>
        </p:txBody>
      </p:sp>
      <p:sp>
        <p:nvSpPr>
          <p:cNvPr id="5135" name="Text Box 22"/>
          <p:cNvSpPr txBox="1">
            <a:spLocks noChangeArrowheads="1"/>
          </p:cNvSpPr>
          <p:nvPr/>
        </p:nvSpPr>
        <p:spPr bwMode="auto">
          <a:xfrm>
            <a:off x="5486400" y="3810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(also called Digraph)</a:t>
            </a:r>
          </a:p>
        </p:txBody>
      </p:sp>
      <p:sp>
        <p:nvSpPr>
          <p:cNvPr id="5136" name="Text Box 23"/>
          <p:cNvSpPr txBox="1">
            <a:spLocks noChangeArrowheads="1"/>
          </p:cNvSpPr>
          <p:nvPr/>
        </p:nvSpPr>
        <p:spPr bwMode="auto">
          <a:xfrm>
            <a:off x="1203325" y="6061075"/>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Edges have direction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2A78E11-4932-4B2F-BA31-7FBB88D7C2F6}" type="slidenum">
              <a:rPr lang="en-US" altLang="en-US" sz="1400" smtClean="0"/>
              <a:pPr eaLnBrk="1" hangingPunct="1">
                <a:spcBef>
                  <a:spcPct val="0"/>
                </a:spcBef>
                <a:buFontTx/>
                <a:buNone/>
              </a:pPr>
              <a:t>40</a:t>
            </a:fld>
            <a:endParaRPr lang="en-US" altLang="en-US" sz="1400"/>
          </a:p>
        </p:txBody>
      </p:sp>
      <p:sp>
        <p:nvSpPr>
          <p:cNvPr id="41987" name="Rectangle 2"/>
          <p:cNvSpPr>
            <a:spLocks noGrp="1" noChangeArrowheads="1"/>
          </p:cNvSpPr>
          <p:nvPr>
            <p:ph type="title"/>
          </p:nvPr>
        </p:nvSpPr>
        <p:spPr>
          <a:xfrm>
            <a:off x="685800" y="228600"/>
            <a:ext cx="7772400" cy="1143000"/>
          </a:xfrm>
        </p:spPr>
        <p:txBody>
          <a:bodyPr/>
          <a:lstStyle/>
          <a:p>
            <a:pPr eaLnBrk="1" hangingPunct="1"/>
            <a:r>
              <a:rPr lang="en-US" altLang="en-US"/>
              <a:t>Unweighted Shortest Paths</a:t>
            </a:r>
          </a:p>
        </p:txBody>
      </p:sp>
      <p:sp>
        <p:nvSpPr>
          <p:cNvPr id="41988" name="Rectangle 3"/>
          <p:cNvSpPr>
            <a:spLocks noGrp="1" noChangeArrowheads="1"/>
          </p:cNvSpPr>
          <p:nvPr>
            <p:ph type="body" idx="1"/>
          </p:nvPr>
        </p:nvSpPr>
        <p:spPr>
          <a:xfrm>
            <a:off x="457200" y="1600200"/>
            <a:ext cx="8001000" cy="4953000"/>
          </a:xfrm>
        </p:spPr>
        <p:txBody>
          <a:bodyPr/>
          <a:lstStyle/>
          <a:p>
            <a:pPr eaLnBrk="1" hangingPunct="1"/>
            <a:r>
              <a:rPr lang="en-US" altLang="en-US"/>
              <a:t>We can determine distances from a vertex by starting with the vertex and finding all adjacent vertices.  These have length 1.</a:t>
            </a:r>
          </a:p>
          <a:p>
            <a:pPr eaLnBrk="1" hangingPunct="1"/>
            <a:r>
              <a:rPr lang="en-US" altLang="en-US"/>
              <a:t>Then we move to each of the adjacent vertices and find all of their adjacent vertices not already visited.  These have length 2.</a:t>
            </a:r>
          </a:p>
          <a:p>
            <a:pPr eaLnBrk="1" hangingPunct="1"/>
            <a:r>
              <a:rPr lang="en-US" altLang="en-US"/>
              <a:t>We continue until all vertices are visited.</a:t>
            </a:r>
          </a:p>
          <a:p>
            <a:pPr eaLnBrk="1" hangingPunct="1"/>
            <a:r>
              <a:rPr lang="en-US" altLang="en-US"/>
              <a:t>This is called a breadth-first search.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E1A0D72-6147-4323-941D-4E5255F49784}" type="slidenum">
              <a:rPr lang="en-US" altLang="en-US" sz="1400" smtClean="0"/>
              <a:pPr eaLnBrk="1" hangingPunct="1">
                <a:spcBef>
                  <a:spcPct val="0"/>
                </a:spcBef>
                <a:buFontTx/>
                <a:buNone/>
              </a:pPr>
              <a:t>41</a:t>
            </a:fld>
            <a:endParaRPr lang="en-US" altLang="en-US" sz="1400"/>
          </a:p>
        </p:txBody>
      </p:sp>
      <p:sp>
        <p:nvSpPr>
          <p:cNvPr id="43011"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3012"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3013"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3014"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3015"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3016"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3017"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3018"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9"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1"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2"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3"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4"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5"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6"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7"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8"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9"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30" name="Text Box 21"/>
          <p:cNvSpPr txBox="1">
            <a:spLocks noChangeArrowheads="1"/>
          </p:cNvSpPr>
          <p:nvPr/>
        </p:nvSpPr>
        <p:spPr bwMode="auto">
          <a:xfrm>
            <a:off x="657225" y="5257800"/>
            <a:ext cx="490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Start at v3.</a:t>
            </a:r>
          </a:p>
        </p:txBody>
      </p:sp>
      <p:sp>
        <p:nvSpPr>
          <p:cNvPr id="43031"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3032"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3"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4"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5"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6"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3037"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4E4D05-1BD8-49F3-AC08-CDFCF5A44CB1}" type="slidenum">
              <a:rPr lang="en-US" altLang="en-US" sz="1400" smtClean="0"/>
              <a:pPr eaLnBrk="1" hangingPunct="1">
                <a:spcBef>
                  <a:spcPct val="0"/>
                </a:spcBef>
                <a:buFontTx/>
                <a:buNone/>
              </a:pPr>
              <a:t>42</a:t>
            </a:fld>
            <a:endParaRPr lang="en-US" altLang="en-US" sz="1400"/>
          </a:p>
        </p:txBody>
      </p:sp>
      <p:sp>
        <p:nvSpPr>
          <p:cNvPr id="44035"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4036"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4037"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403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403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404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404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404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8"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1"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4"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v1 and v6.  (Length = 1)</a:t>
            </a:r>
          </a:p>
        </p:txBody>
      </p:sp>
      <p:sp>
        <p:nvSpPr>
          <p:cNvPr id="44055"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4056"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7"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8"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59"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60"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4061"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203C96D-7051-4318-9ABE-23EEF29AAF6A}" type="slidenum">
              <a:rPr lang="en-US" altLang="en-US" sz="1400" smtClean="0"/>
              <a:pPr eaLnBrk="1" hangingPunct="1">
                <a:spcBef>
                  <a:spcPct val="0"/>
                </a:spcBef>
                <a:buFontTx/>
                <a:buNone/>
              </a:pPr>
              <a:t>43</a:t>
            </a:fld>
            <a:endParaRPr lang="en-US" altLang="en-US" sz="1400"/>
          </a:p>
        </p:txBody>
      </p:sp>
      <p:sp>
        <p:nvSpPr>
          <p:cNvPr id="45059"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5060"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5061"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5062"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5063"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5064"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5065"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5066"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7"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8"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69"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0"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1"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2"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3"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4"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5"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6"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7"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8"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v2 and v4.  (Length = 2)</a:t>
            </a:r>
          </a:p>
        </p:txBody>
      </p:sp>
      <p:sp>
        <p:nvSpPr>
          <p:cNvPr id="45079"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5080"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1"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2"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3"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4"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5085"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32A0EA3-027C-49EF-A82A-CEA58CA2CF0B}" type="slidenum">
              <a:rPr lang="en-US" altLang="en-US" sz="1400" smtClean="0"/>
              <a:pPr eaLnBrk="1" hangingPunct="1">
                <a:spcBef>
                  <a:spcPct val="0"/>
                </a:spcBef>
                <a:buFontTx/>
                <a:buNone/>
              </a:pPr>
              <a:t>44</a:t>
            </a:fld>
            <a:endParaRPr lang="en-US" altLang="en-US" sz="1400"/>
          </a:p>
        </p:txBody>
      </p:sp>
      <p:sp>
        <p:nvSpPr>
          <p:cNvPr id="46083"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6084"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6085"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6086" name="Oval 5"/>
          <p:cNvSpPr>
            <a:spLocks noChangeArrowheads="1"/>
          </p:cNvSpPr>
          <p:nvPr/>
        </p:nvSpPr>
        <p:spPr bwMode="auto">
          <a:xfrm flipH="1">
            <a:off x="73152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6087"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6088" name="Oval 7"/>
          <p:cNvSpPr>
            <a:spLocks noChangeArrowheads="1"/>
          </p:cNvSpPr>
          <p:nvPr/>
        </p:nvSpPr>
        <p:spPr bwMode="auto">
          <a:xfrm flipH="1">
            <a:off x="57912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6089"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6090"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2"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3"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5"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6"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7"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8"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9"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0"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1"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2"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v5 and v7.  (Length = 3)</a:t>
            </a:r>
          </a:p>
        </p:txBody>
      </p:sp>
      <p:sp>
        <p:nvSpPr>
          <p:cNvPr id="46103"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6104"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5"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6"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7"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8"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6109"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236C9CD-E497-451A-99FC-8F18FB9DD8DF}" type="slidenum">
              <a:rPr lang="en-US" altLang="en-US" sz="1400" smtClean="0"/>
              <a:pPr eaLnBrk="1" hangingPunct="1">
                <a:spcBef>
                  <a:spcPct val="0"/>
                </a:spcBef>
                <a:buFontTx/>
                <a:buNone/>
              </a:pPr>
              <a:t>45</a:t>
            </a:fld>
            <a:endParaRPr lang="en-US" altLang="en-US" sz="1400"/>
          </a:p>
        </p:txBody>
      </p:sp>
      <p:sp>
        <p:nvSpPr>
          <p:cNvPr id="47107" name="Rectangle 2"/>
          <p:cNvSpPr>
            <a:spLocks noGrp="1" noChangeArrowheads="1"/>
          </p:cNvSpPr>
          <p:nvPr>
            <p:ph type="title"/>
          </p:nvPr>
        </p:nvSpPr>
        <p:spPr/>
        <p:txBody>
          <a:bodyPr/>
          <a:lstStyle/>
          <a:p>
            <a:pPr eaLnBrk="1" hangingPunct="1"/>
            <a:r>
              <a:rPr lang="en-US" altLang="en-US"/>
              <a:t>Unweighted Shortest Paths</a:t>
            </a:r>
          </a:p>
        </p:txBody>
      </p:sp>
      <p:sp>
        <p:nvSpPr>
          <p:cNvPr id="47108" name="Rectangle 3"/>
          <p:cNvSpPr>
            <a:spLocks noGrp="1" noChangeArrowheads="1"/>
          </p:cNvSpPr>
          <p:nvPr>
            <p:ph type="body" idx="1"/>
          </p:nvPr>
        </p:nvSpPr>
        <p:spPr/>
        <p:txBody>
          <a:bodyPr/>
          <a:lstStyle/>
          <a:p>
            <a:pPr eaLnBrk="1" hangingPunct="1"/>
            <a:r>
              <a:rPr lang="en-US" altLang="en-US"/>
              <a:t>In order to write code for this, we can use a table to keep track of each vertex as it is visited.</a:t>
            </a:r>
          </a:p>
          <a:p>
            <a:pPr eaLnBrk="1" hangingPunct="1"/>
            <a:r>
              <a:rPr lang="en-US" altLang="en-US"/>
              <a:t>This is shown on the following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A8808F6-9A68-4CD9-92F0-BB69313598B3}" type="slidenum">
              <a:rPr lang="en-US" altLang="en-US" sz="1400" smtClean="0"/>
              <a:pPr eaLnBrk="1" hangingPunct="1">
                <a:spcBef>
                  <a:spcPct val="0"/>
                </a:spcBef>
                <a:buFontTx/>
                <a:buNone/>
              </a:pPr>
              <a:t>46</a:t>
            </a:fld>
            <a:endParaRPr lang="en-US" altLang="en-US" sz="1400"/>
          </a:p>
        </p:txBody>
      </p:sp>
      <p:sp>
        <p:nvSpPr>
          <p:cNvPr id="48131"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	0</a:t>
            </a:r>
          </a:p>
          <a:p>
            <a:pPr eaLnBrk="1" hangingPunct="1">
              <a:spcBef>
                <a:spcPct val="0"/>
              </a:spcBef>
              <a:buFontTx/>
              <a:buNone/>
            </a:pPr>
            <a:r>
              <a:rPr lang="en-US" altLang="en-US" sz="2400"/>
              <a:t>v2	F		 ∞ 	0</a:t>
            </a:r>
          </a:p>
          <a:p>
            <a:pPr eaLnBrk="1" hangingPunct="1">
              <a:spcBef>
                <a:spcPct val="0"/>
              </a:spcBef>
              <a:buFontTx/>
              <a:buNone/>
            </a:pPr>
            <a:r>
              <a:rPr lang="en-US" altLang="en-US" sz="2400"/>
              <a:t>v3	F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 	0</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8132" name="Text Box 9"/>
          <p:cNvSpPr txBox="1">
            <a:spLocks noChangeArrowheads="1"/>
          </p:cNvSpPr>
          <p:nvPr/>
        </p:nvSpPr>
        <p:spPr bwMode="auto">
          <a:xfrm>
            <a:off x="838200" y="4648200"/>
            <a:ext cx="723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known is set to true after a vertex is processed.</a:t>
            </a:r>
          </a:p>
          <a:p>
            <a:pPr eaLnBrk="1" hangingPunct="1">
              <a:spcBef>
                <a:spcPct val="0"/>
              </a:spcBef>
              <a:buFontTx/>
              <a:buNone/>
            </a:pPr>
            <a:r>
              <a:rPr lang="en-US" altLang="en-US" sz="2400"/>
              <a:t>dv is distance from v3.</a:t>
            </a:r>
          </a:p>
          <a:p>
            <a:pPr eaLnBrk="1" hangingPunct="1">
              <a:spcBef>
                <a:spcPct val="0"/>
              </a:spcBef>
              <a:buFontTx/>
              <a:buNone/>
            </a:pPr>
            <a:r>
              <a:rPr lang="en-US" altLang="en-US" sz="2400"/>
              <a:t>Start all vertices at infinite distance except v3 which is 0.</a:t>
            </a:r>
          </a:p>
          <a:p>
            <a:pPr eaLnBrk="1" hangingPunct="1">
              <a:spcBef>
                <a:spcPct val="0"/>
              </a:spcBef>
              <a:buFontTx/>
              <a:buNone/>
            </a:pPr>
            <a:r>
              <a:rPr lang="en-US" altLang="en-US" sz="2400"/>
              <a:t>pv is the previous vertex used to reach this vertex.</a:t>
            </a:r>
          </a:p>
        </p:txBody>
      </p:sp>
      <p:sp>
        <p:nvSpPr>
          <p:cNvPr id="48133" name="Text Box 10"/>
          <p:cNvSpPr txBox="1">
            <a:spLocks noChangeArrowheads="1"/>
          </p:cNvSpPr>
          <p:nvPr/>
        </p:nvSpPr>
        <p:spPr bwMode="auto">
          <a:xfrm>
            <a:off x="304800" y="1524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402C5A-E84F-495D-81FD-52F2729ABB4D}" type="slidenum">
              <a:rPr lang="en-US" altLang="en-US" sz="1400" smtClean="0"/>
              <a:pPr eaLnBrk="1" hangingPunct="1">
                <a:spcBef>
                  <a:spcPct val="0"/>
                </a:spcBef>
                <a:buFontTx/>
                <a:buNone/>
              </a:pPr>
              <a:t>47</a:t>
            </a:fld>
            <a:endParaRPr lang="en-US" altLang="en-US" sz="1400"/>
          </a:p>
        </p:txBody>
      </p:sp>
      <p:sp>
        <p:nvSpPr>
          <p:cNvPr id="49155"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1	v3</a:t>
            </a:r>
          </a:p>
          <a:p>
            <a:pPr eaLnBrk="1" hangingPunct="1">
              <a:spcBef>
                <a:spcPct val="0"/>
              </a:spcBef>
              <a:buFontTx/>
              <a:buNone/>
            </a:pPr>
            <a:r>
              <a:rPr lang="en-US" altLang="en-US" sz="2400"/>
              <a:t>v2	F		 ∞	0</a:t>
            </a:r>
          </a:p>
          <a:p>
            <a:pPr eaLnBrk="1" hangingPunct="1">
              <a:spcBef>
                <a:spcPct val="0"/>
              </a:spcBef>
              <a:buFontTx/>
              <a:buNone/>
            </a:pPr>
            <a:r>
              <a:rPr lang="en-US" altLang="en-US" sz="2400"/>
              <a:t>v3	T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9156" name="Text Box 7"/>
          <p:cNvSpPr txBox="1">
            <a:spLocks noChangeArrowheads="1"/>
          </p:cNvSpPr>
          <p:nvPr/>
        </p:nvSpPr>
        <p:spPr bwMode="auto">
          <a:xfrm>
            <a:off x="838200" y="4648200"/>
            <a:ext cx="7072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v3 is known.</a:t>
            </a:r>
          </a:p>
          <a:p>
            <a:pPr eaLnBrk="1" hangingPunct="1">
              <a:spcBef>
                <a:spcPct val="0"/>
              </a:spcBef>
              <a:buFontTx/>
              <a:buNone/>
            </a:pPr>
            <a:r>
              <a:rPr lang="en-US" altLang="en-US" sz="2400"/>
              <a:t>Find v1 and v6 at distance 1 (from v3).  </a:t>
            </a:r>
          </a:p>
        </p:txBody>
      </p:sp>
      <p:sp>
        <p:nvSpPr>
          <p:cNvPr id="49157" name="Text Box 8"/>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49158" name="Oval 9"/>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9159" name="Oval 10"/>
          <p:cNvSpPr>
            <a:spLocks noChangeArrowheads="1"/>
          </p:cNvSpPr>
          <p:nvPr/>
        </p:nvSpPr>
        <p:spPr bwMode="auto">
          <a:xfrm>
            <a:off x="6778625" y="22891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9160" name="Oval 11"/>
          <p:cNvSpPr>
            <a:spLocks noChangeArrowheads="1"/>
          </p:cNvSpPr>
          <p:nvPr/>
        </p:nvSpPr>
        <p:spPr bwMode="auto">
          <a:xfrm>
            <a:off x="67786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9161" name="Oval 12"/>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9162" name="Oval 13"/>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9163" name="Oval 14"/>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9164" name="Oval 15"/>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9165" name="Line 16"/>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17"/>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7" name="Line 18"/>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8" name="Line 19"/>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9" name="Line 20"/>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0" name="Line 21"/>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Line 22"/>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23"/>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3" name="Line 24"/>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25"/>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5" name="Line 26"/>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6" name="Line 27"/>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E833404-79F7-46EE-AC6E-305B3A38D469}" type="slidenum">
              <a:rPr lang="en-US" altLang="en-US" sz="1400" smtClean="0"/>
              <a:pPr eaLnBrk="1" hangingPunct="1">
                <a:spcBef>
                  <a:spcPct val="0"/>
                </a:spcBef>
                <a:buFontTx/>
                <a:buNone/>
              </a:pPr>
              <a:t>48</a:t>
            </a:fld>
            <a:endParaRPr lang="en-US" altLang="en-US" sz="1400"/>
          </a:p>
        </p:txBody>
      </p:sp>
      <p:sp>
        <p:nvSpPr>
          <p:cNvPr id="50179"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F		  2	v1</a:t>
            </a:r>
          </a:p>
          <a:p>
            <a:pPr eaLnBrk="1" hangingPunct="1">
              <a:spcBef>
                <a:spcPct val="0"/>
              </a:spcBef>
              <a:buFontTx/>
              <a:buNone/>
            </a:pPr>
            <a:r>
              <a:rPr lang="en-US" altLang="en-US" sz="2400"/>
              <a:t>v3	T		  0	0</a:t>
            </a:r>
          </a:p>
          <a:p>
            <a:pPr eaLnBrk="1" hangingPunct="1">
              <a:spcBef>
                <a:spcPct val="0"/>
              </a:spcBef>
              <a:buFontTx/>
              <a:buNone/>
            </a:pPr>
            <a:r>
              <a:rPr lang="en-US" altLang="en-US" sz="2400"/>
              <a:t>v4	F		  2	v1</a:t>
            </a:r>
          </a:p>
          <a:p>
            <a:pPr eaLnBrk="1" hangingPunct="1">
              <a:spcBef>
                <a:spcPct val="0"/>
              </a:spcBef>
              <a:buFontTx/>
              <a:buNone/>
            </a:pPr>
            <a:r>
              <a:rPr lang="en-US" altLang="en-US" sz="2400"/>
              <a:t>v5	F		 ∞ 	0</a:t>
            </a:r>
          </a:p>
          <a:p>
            <a:pPr eaLnBrk="1" hangingPunct="1">
              <a:spcBef>
                <a:spcPct val="0"/>
              </a:spcBef>
              <a:buFontTx/>
              <a:buNone/>
            </a:pPr>
            <a:r>
              <a:rPr lang="en-US" altLang="en-US" sz="2400"/>
              <a:t>v6	T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50180" name="Text Box 5"/>
          <p:cNvSpPr txBox="1">
            <a:spLocks noChangeArrowheads="1"/>
          </p:cNvSpPr>
          <p:nvPr/>
        </p:nvSpPr>
        <p:spPr bwMode="auto">
          <a:xfrm>
            <a:off x="838200" y="4648200"/>
            <a:ext cx="70723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v1 is known.</a:t>
            </a:r>
          </a:p>
          <a:p>
            <a:pPr eaLnBrk="1" hangingPunct="1">
              <a:spcBef>
                <a:spcPct val="0"/>
              </a:spcBef>
              <a:buFontTx/>
              <a:buNone/>
            </a:pPr>
            <a:r>
              <a:rPr lang="en-US" altLang="en-US" sz="2400"/>
              <a:t>Find v2 and v4 at distance 2.</a:t>
            </a:r>
          </a:p>
          <a:p>
            <a:pPr eaLnBrk="1" hangingPunct="1">
              <a:spcBef>
                <a:spcPct val="0"/>
              </a:spcBef>
              <a:buFontTx/>
              <a:buNone/>
            </a:pPr>
            <a:r>
              <a:rPr lang="en-US" altLang="en-US" sz="2400"/>
              <a:t>pv is v1 because that is how we reached v2 and v4.</a:t>
            </a:r>
          </a:p>
          <a:p>
            <a:pPr eaLnBrk="1" hangingPunct="1">
              <a:spcBef>
                <a:spcPct val="0"/>
              </a:spcBef>
              <a:buFontTx/>
              <a:buNone/>
            </a:pPr>
            <a:r>
              <a:rPr lang="en-US" altLang="en-US" sz="2400"/>
              <a:t>v6 is known, has no successors.</a:t>
            </a:r>
          </a:p>
        </p:txBody>
      </p:sp>
      <p:sp>
        <p:nvSpPr>
          <p:cNvPr id="50181" name="Text Box 6"/>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0182" name="Oval 7"/>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0183" name="Oval 8"/>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0184" name="Oval 9"/>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0185" name="Oval 10"/>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0186" name="Oval 11"/>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0187" name="Oval 12"/>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0188" name="Oval 13"/>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0189" name="Line 14"/>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Line 15"/>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1" name="Line 16"/>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2" name="Line 17"/>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3" name="Line 18"/>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4" name="Line 19"/>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5" name="Line 20"/>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6" name="Line 21"/>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7" name="Line 22"/>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8" name="Line 23"/>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9" name="Line 24"/>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00" name="Line 25"/>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3DEFE96-F0D2-48DA-B749-B092977F9496}" type="slidenum">
              <a:rPr lang="en-US" altLang="en-US" sz="1400" smtClean="0"/>
              <a:pPr eaLnBrk="1" hangingPunct="1">
                <a:spcBef>
                  <a:spcPct val="0"/>
                </a:spcBef>
                <a:buFontTx/>
                <a:buNone/>
              </a:pPr>
              <a:t>49</a:t>
            </a:fld>
            <a:endParaRPr lang="en-US" altLang="en-US" sz="1400"/>
          </a:p>
        </p:txBody>
      </p:sp>
      <p:sp>
        <p:nvSpPr>
          <p:cNvPr id="51203"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F		  3	v2</a:t>
            </a:r>
          </a:p>
          <a:p>
            <a:pPr eaLnBrk="1" hangingPunct="1">
              <a:spcBef>
                <a:spcPct val="0"/>
              </a:spcBef>
              <a:buFontTx/>
              <a:buNone/>
            </a:pPr>
            <a:r>
              <a:rPr lang="en-US" altLang="en-US" sz="2400"/>
              <a:t>v6	T		  1	v3</a:t>
            </a:r>
          </a:p>
          <a:p>
            <a:pPr eaLnBrk="1" hangingPunct="1">
              <a:spcBef>
                <a:spcPct val="0"/>
              </a:spcBef>
              <a:buFontTx/>
              <a:buNone/>
            </a:pPr>
            <a:r>
              <a:rPr lang="en-US" altLang="en-US" sz="2400"/>
              <a:t>v7	F		  3	v4</a:t>
            </a:r>
          </a:p>
          <a:p>
            <a:pPr eaLnBrk="1" hangingPunct="1">
              <a:spcBef>
                <a:spcPct val="0"/>
              </a:spcBef>
              <a:buFontTx/>
              <a:buNone/>
            </a:pPr>
            <a:endParaRPr lang="en-US" altLang="en-US" sz="2400"/>
          </a:p>
        </p:txBody>
      </p:sp>
      <p:sp>
        <p:nvSpPr>
          <p:cNvPr id="51204" name="Text Box 3"/>
          <p:cNvSpPr txBox="1">
            <a:spLocks noChangeArrowheads="1"/>
          </p:cNvSpPr>
          <p:nvPr/>
        </p:nvSpPr>
        <p:spPr bwMode="auto">
          <a:xfrm>
            <a:off x="838200" y="4495800"/>
            <a:ext cx="7072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v2 is known.</a:t>
            </a:r>
          </a:p>
          <a:p>
            <a:pPr eaLnBrk="1" hangingPunct="1">
              <a:spcBef>
                <a:spcPct val="0"/>
              </a:spcBef>
              <a:buFontTx/>
              <a:buNone/>
            </a:pPr>
            <a:r>
              <a:rPr lang="en-US" altLang="en-US" sz="2400"/>
              <a:t>Find v5 at distance 3.</a:t>
            </a:r>
          </a:p>
          <a:p>
            <a:pPr eaLnBrk="1" hangingPunct="1">
              <a:spcBef>
                <a:spcPct val="0"/>
              </a:spcBef>
              <a:buFontTx/>
              <a:buNone/>
            </a:pPr>
            <a:r>
              <a:rPr lang="en-US" altLang="en-US" sz="2400"/>
              <a:t>pv is v2 for v5 because that is how we reached v5.</a:t>
            </a:r>
          </a:p>
          <a:p>
            <a:pPr eaLnBrk="1" hangingPunct="1">
              <a:spcBef>
                <a:spcPct val="0"/>
              </a:spcBef>
              <a:buFontTx/>
              <a:buNone/>
            </a:pPr>
            <a:r>
              <a:rPr lang="en-US" altLang="en-US" sz="2400"/>
              <a:t>v4 is known.</a:t>
            </a:r>
          </a:p>
          <a:p>
            <a:pPr eaLnBrk="1" hangingPunct="1">
              <a:spcBef>
                <a:spcPct val="0"/>
              </a:spcBef>
              <a:buFontTx/>
              <a:buNone/>
            </a:pPr>
            <a:r>
              <a:rPr lang="en-US" altLang="en-US" sz="2400"/>
              <a:t>Find v7 at distance 3.</a:t>
            </a:r>
          </a:p>
          <a:p>
            <a:pPr eaLnBrk="1" hangingPunct="1">
              <a:spcBef>
                <a:spcPct val="0"/>
              </a:spcBef>
              <a:buFontTx/>
              <a:buNone/>
            </a:pPr>
            <a:r>
              <a:rPr lang="en-US" altLang="en-US" sz="2400"/>
              <a:t>pv is v4 for v7 because that is how we reached v7.</a:t>
            </a:r>
          </a:p>
        </p:txBody>
      </p:sp>
      <p:sp>
        <p:nvSpPr>
          <p:cNvPr id="51205"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1206"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1207"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1208"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1209" name="Oval 8"/>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1210"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1211" name="Oval 10"/>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1212"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1213"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4"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5"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6"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7"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8"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0"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1"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2"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3"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4"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AAD054C-72D8-48A7-9484-DEBA274FF678}" type="slidenum">
              <a:rPr lang="en-US" altLang="en-US" sz="1400" smtClean="0"/>
              <a:pPr eaLnBrk="1" hangingPunct="1">
                <a:spcBef>
                  <a:spcPct val="0"/>
                </a:spcBef>
                <a:buFontTx/>
                <a:buNone/>
              </a:pPr>
              <a:t>5</a:t>
            </a:fld>
            <a:endParaRPr lang="en-US" altLang="en-US" sz="1400"/>
          </a:p>
        </p:txBody>
      </p:sp>
      <p:sp>
        <p:nvSpPr>
          <p:cNvPr id="6147" name="Rectangle 2"/>
          <p:cNvSpPr>
            <a:spLocks noGrp="1" noChangeArrowheads="1"/>
          </p:cNvSpPr>
          <p:nvPr>
            <p:ph type="title"/>
          </p:nvPr>
        </p:nvSpPr>
        <p:spPr/>
        <p:txBody>
          <a:bodyPr/>
          <a:lstStyle/>
          <a:p>
            <a:pPr eaLnBrk="1" hangingPunct="1"/>
            <a:r>
              <a:rPr lang="en-US" altLang="en-US"/>
              <a:t>Definitions</a:t>
            </a:r>
          </a:p>
        </p:txBody>
      </p:sp>
      <p:sp>
        <p:nvSpPr>
          <p:cNvPr id="6148" name="Rectangle 3"/>
          <p:cNvSpPr>
            <a:spLocks noGrp="1" noChangeArrowheads="1"/>
          </p:cNvSpPr>
          <p:nvPr>
            <p:ph type="body" idx="1"/>
          </p:nvPr>
        </p:nvSpPr>
        <p:spPr>
          <a:xfrm>
            <a:off x="457200" y="1905000"/>
            <a:ext cx="8077200" cy="4114800"/>
          </a:xfrm>
        </p:spPr>
        <p:txBody>
          <a:bodyPr/>
          <a:lstStyle/>
          <a:p>
            <a:pPr eaLnBrk="1" hangingPunct="1"/>
            <a:r>
              <a:rPr lang="en-US" altLang="en-US" sz="2800"/>
              <a:t>A path is a sequence of vertices connected by edges.</a:t>
            </a:r>
          </a:p>
          <a:p>
            <a:pPr eaLnBrk="1" hangingPunct="1"/>
            <a:r>
              <a:rPr lang="en-US" altLang="en-US" sz="2800"/>
              <a:t>The length of the path is the number of edges (N-1).</a:t>
            </a:r>
          </a:p>
          <a:p>
            <a:pPr eaLnBrk="1" hangingPunct="1"/>
            <a:r>
              <a:rPr lang="en-US" altLang="en-US" sz="2800"/>
              <a:t>A vertex can have a path to itself, either of length zero with no edges, or else a loop of one edge.</a:t>
            </a:r>
          </a:p>
          <a:p>
            <a:pPr eaLnBrk="1" hangingPunct="1"/>
            <a:r>
              <a:rPr lang="en-US" altLang="en-US" sz="2800"/>
              <a:t>A simple path has distinct vertices, except the first and last vertex could be the same.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BA209D7-CDA8-4567-A41C-DF0005477F69}" type="slidenum">
              <a:rPr lang="en-US" altLang="en-US" sz="1400" smtClean="0"/>
              <a:pPr eaLnBrk="1" hangingPunct="1">
                <a:spcBef>
                  <a:spcPct val="0"/>
                </a:spcBef>
                <a:buFontTx/>
                <a:buNone/>
              </a:pPr>
              <a:t>50</a:t>
            </a:fld>
            <a:endParaRPr lang="en-US" altLang="en-US" sz="1400"/>
          </a:p>
        </p:txBody>
      </p:sp>
      <p:sp>
        <p:nvSpPr>
          <p:cNvPr id="52227"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T		  3	v2</a:t>
            </a:r>
          </a:p>
          <a:p>
            <a:pPr eaLnBrk="1" hangingPunct="1">
              <a:spcBef>
                <a:spcPct val="0"/>
              </a:spcBef>
              <a:buFontTx/>
              <a:buNone/>
            </a:pPr>
            <a:r>
              <a:rPr lang="en-US" altLang="en-US" sz="2400"/>
              <a:t>v6	T		  1	v3</a:t>
            </a:r>
          </a:p>
          <a:p>
            <a:pPr eaLnBrk="1" hangingPunct="1">
              <a:spcBef>
                <a:spcPct val="0"/>
              </a:spcBef>
              <a:buFontTx/>
              <a:buNone/>
            </a:pPr>
            <a:r>
              <a:rPr lang="en-US" altLang="en-US" sz="2400"/>
              <a:t>v7	T		  3	v4</a:t>
            </a:r>
          </a:p>
          <a:p>
            <a:pPr eaLnBrk="1" hangingPunct="1">
              <a:spcBef>
                <a:spcPct val="0"/>
              </a:spcBef>
              <a:buFontTx/>
              <a:buNone/>
            </a:pPr>
            <a:endParaRPr lang="en-US" altLang="en-US" sz="2400"/>
          </a:p>
        </p:txBody>
      </p:sp>
      <p:sp>
        <p:nvSpPr>
          <p:cNvPr id="52228" name="Text Box 3"/>
          <p:cNvSpPr txBox="1">
            <a:spLocks noChangeArrowheads="1"/>
          </p:cNvSpPr>
          <p:nvPr/>
        </p:nvSpPr>
        <p:spPr bwMode="auto">
          <a:xfrm>
            <a:off x="838200" y="4495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v5 is known and has no unknown successors.  Same for v7.</a:t>
            </a:r>
          </a:p>
          <a:p>
            <a:pPr eaLnBrk="1" hangingPunct="1">
              <a:spcBef>
                <a:spcPct val="0"/>
              </a:spcBef>
              <a:buFontTx/>
              <a:buNone/>
            </a:pPr>
            <a:r>
              <a:rPr lang="en-US" altLang="en-US" sz="2400"/>
              <a:t>All vertices are now known, algorithm is done.</a:t>
            </a:r>
          </a:p>
          <a:p>
            <a:pPr eaLnBrk="1" hangingPunct="1">
              <a:spcBef>
                <a:spcPct val="0"/>
              </a:spcBef>
              <a:buFontTx/>
              <a:buNone/>
            </a:pPr>
            <a:r>
              <a:rPr lang="en-US" altLang="en-US" sz="2400"/>
              <a:t>dv gives distance to each vertex.</a:t>
            </a:r>
          </a:p>
          <a:p>
            <a:pPr eaLnBrk="1" hangingPunct="1">
              <a:spcBef>
                <a:spcPct val="0"/>
              </a:spcBef>
              <a:buFontTx/>
              <a:buNone/>
            </a:pPr>
            <a:r>
              <a:rPr lang="en-US" altLang="en-US" sz="2400"/>
              <a:t>To find the path from v3 to v7:</a:t>
            </a:r>
          </a:p>
          <a:p>
            <a:pPr eaLnBrk="1" hangingPunct="1">
              <a:spcBef>
                <a:spcPct val="0"/>
              </a:spcBef>
              <a:buFontTx/>
              <a:buNone/>
            </a:pPr>
            <a:r>
              <a:rPr lang="en-US" altLang="en-US" sz="2400"/>
              <a:t>   trace pv from v7:</a:t>
            </a:r>
          </a:p>
          <a:p>
            <a:pPr eaLnBrk="1" hangingPunct="1">
              <a:spcBef>
                <a:spcPct val="0"/>
              </a:spcBef>
              <a:buFontTx/>
              <a:buNone/>
            </a:pPr>
            <a:r>
              <a:rPr lang="en-US" altLang="en-US" sz="2400"/>
              <a:t>       v7 -&gt; v4 -&gt; v1 -&gt; v3, so path is v3, v1, v4, v7</a:t>
            </a:r>
          </a:p>
        </p:txBody>
      </p:sp>
      <p:sp>
        <p:nvSpPr>
          <p:cNvPr id="52229"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2230"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2231"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2232"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2233" name="Oval 8"/>
          <p:cNvSpPr>
            <a:spLocks noChangeArrowheads="1"/>
          </p:cNvSpPr>
          <p:nvPr/>
        </p:nvSpPr>
        <p:spPr bwMode="auto">
          <a:xfrm flipH="1">
            <a:off x="8378825" y="2746375"/>
            <a:ext cx="384175"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2234"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2235" name="Oval 10"/>
          <p:cNvSpPr>
            <a:spLocks noChangeArrowheads="1"/>
          </p:cNvSpPr>
          <p:nvPr/>
        </p:nvSpPr>
        <p:spPr bwMode="auto">
          <a:xfrm flipH="1">
            <a:off x="78454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2236"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2237"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8"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9"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0"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1"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2"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3"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4"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5"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6"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7"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8"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07F03FE-4797-41E8-932F-521EDBA0CF16}" type="slidenum">
              <a:rPr lang="en-US" altLang="en-US" sz="1400" smtClean="0"/>
              <a:pPr eaLnBrk="1" hangingPunct="1">
                <a:spcBef>
                  <a:spcPct val="0"/>
                </a:spcBef>
                <a:buFontTx/>
                <a:buNone/>
              </a:pPr>
              <a:t>51</a:t>
            </a:fld>
            <a:endParaRPr lang="en-US" altLang="en-US" sz="1400"/>
          </a:p>
        </p:txBody>
      </p:sp>
      <p:sp>
        <p:nvSpPr>
          <p:cNvPr id="53251" name="Text Box 2"/>
          <p:cNvSpPr txBox="1">
            <a:spLocks noChangeArrowheads="1"/>
          </p:cNvSpPr>
          <p:nvPr/>
        </p:nvSpPr>
        <p:spPr bwMode="auto">
          <a:xfrm>
            <a:off x="288925" y="76200"/>
            <a:ext cx="7058025"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Pseudocode for unweighted shortest-path problem.</a:t>
            </a:r>
          </a:p>
          <a:p>
            <a:pPr eaLnBrk="1" hangingPunct="1">
              <a:spcBef>
                <a:spcPct val="0"/>
              </a:spcBef>
              <a:buFontTx/>
              <a:buNone/>
            </a:pPr>
            <a:r>
              <a:rPr lang="en-US" altLang="en-US" sz="2000"/>
              <a:t>void unweighted( Vertex s )</a:t>
            </a:r>
          </a:p>
          <a:p>
            <a:pPr eaLnBrk="1" hangingPunct="1">
              <a:spcBef>
                <a:spcPct val="0"/>
              </a:spcBef>
              <a:buFontTx/>
              <a:buNone/>
            </a:pPr>
            <a:r>
              <a:rPr lang="en-US" altLang="en-US" sz="2000"/>
              <a: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a:t>
            </a:r>
          </a:p>
          <a:p>
            <a:pPr eaLnBrk="1" hangingPunct="1">
              <a:spcBef>
                <a:spcPct val="0"/>
              </a:spcBef>
              <a:buFontTx/>
              <a:buNone/>
            </a:pPr>
            <a:r>
              <a:rPr lang="en-US" altLang="en-US" sz="2000"/>
              <a:t>          v.dist = INFINITY; v.known = false;</a:t>
            </a:r>
          </a:p>
          <a:p>
            <a:pPr eaLnBrk="1" hangingPunct="1">
              <a:spcBef>
                <a:spcPct val="0"/>
              </a:spcBef>
              <a:buFontTx/>
              <a:buNone/>
            </a:pPr>
            <a:r>
              <a:rPr lang="en-US" altLang="en-US" sz="2000"/>
              <a:t>     }</a:t>
            </a:r>
          </a:p>
          <a:p>
            <a:pPr eaLnBrk="1" hangingPunct="1">
              <a:spcBef>
                <a:spcPct val="0"/>
              </a:spcBef>
              <a:buFontTx/>
              <a:buNone/>
            </a:pPr>
            <a:endParaRPr lang="en-US" altLang="en-US" sz="2000"/>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for (int currDist = 0; currDist &lt; NUM_VERTICES; currDist++ )</a:t>
            </a:r>
          </a:p>
          <a:p>
            <a:pPr eaLnBrk="1" hangingPunct="1">
              <a:spcBef>
                <a:spcPct val="0"/>
              </a:spcBef>
              <a:buFontTx/>
              <a:buNone/>
            </a:pPr>
            <a:r>
              <a:rPr lang="en-US" altLang="en-US" sz="2000"/>
              <a:t>          for each Vertex v</a:t>
            </a:r>
          </a:p>
          <a:p>
            <a:pPr eaLnBrk="1" hangingPunct="1">
              <a:spcBef>
                <a:spcPct val="0"/>
              </a:spcBef>
              <a:buFontTx/>
              <a:buNone/>
            </a:pPr>
            <a:r>
              <a:rPr lang="en-US" altLang="en-US" sz="2000"/>
              <a:t>                if ( !v.known  &amp;&amp;  v.dist == currDist )</a:t>
            </a:r>
          </a:p>
          <a:p>
            <a:pPr eaLnBrk="1" hangingPunct="1">
              <a:spcBef>
                <a:spcPct val="0"/>
              </a:spcBef>
              <a:buFontTx/>
              <a:buNone/>
            </a:pPr>
            <a:r>
              <a:rPr lang="en-US" altLang="en-US" sz="2000"/>
              <a:t>                {</a:t>
            </a:r>
          </a:p>
          <a:p>
            <a:pPr eaLnBrk="1" hangingPunct="1">
              <a:spcBef>
                <a:spcPct val="0"/>
              </a:spcBef>
              <a:buFontTx/>
              <a:buNone/>
            </a:pPr>
            <a:r>
              <a:rPr lang="en-US" altLang="en-US" sz="2000"/>
              <a:t>                      v.known = true;</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a:t>
            </a:r>
          </a:p>
          <a:p>
            <a:pPr eaLnBrk="1" hangingPunct="1">
              <a:spcBef>
                <a:spcPct val="0"/>
              </a:spcBef>
              <a:buFontTx/>
              <a:buNone/>
            </a:pPr>
            <a:r>
              <a:rPr lang="en-US" altLang="en-US" sz="2000"/>
              <a:t>                                   w.dist = currDist + 1;</a:t>
            </a:r>
          </a:p>
          <a:p>
            <a:pPr eaLnBrk="1" hangingPunct="1">
              <a:spcBef>
                <a:spcPct val="0"/>
              </a:spcBef>
              <a:buFontTx/>
              <a:buNone/>
            </a:pPr>
            <a:r>
              <a:rPr lang="en-US" altLang="en-US" sz="2000"/>
              <a:t>                                   w.path = v;</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  // can be made more efficient by enqueueing the w’s as next v’s.</a:t>
            </a:r>
          </a:p>
        </p:txBody>
      </p:sp>
      <p:sp>
        <p:nvSpPr>
          <p:cNvPr id="53252" name="Oval 3"/>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3253" name="Oval 4"/>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3254" name="Oval 5"/>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3255" name="Oval 6"/>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3256" name="Oval 7"/>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3257" name="Oval 8"/>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3258" name="Oval 9"/>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3259" name="Line 10"/>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0" name="Line 11"/>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1" name="Line 12"/>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2" name="Line 13"/>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3" name="Line 14"/>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4" name="Line 15"/>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5" name="Line 16"/>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6" name="Line 17"/>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7" name="Line 18"/>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8" name="Line 19"/>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9" name="Line 20"/>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70" name="Line 21"/>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2F65EB-1098-480C-9113-898A6A023783}" type="slidenum">
              <a:rPr lang="en-US" altLang="en-US" sz="1400" smtClean="0"/>
              <a:pPr eaLnBrk="1" hangingPunct="1">
                <a:spcBef>
                  <a:spcPct val="0"/>
                </a:spcBef>
                <a:buFontTx/>
                <a:buNone/>
              </a:pPr>
              <a:t>52</a:t>
            </a:fld>
            <a:endParaRPr lang="en-US" altLang="en-US" sz="1400"/>
          </a:p>
        </p:txBody>
      </p:sp>
      <p:sp>
        <p:nvSpPr>
          <p:cNvPr id="5427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708B408-D21D-4F31-AA76-C97FE8B84A75}" type="slidenum">
              <a:rPr lang="en-US" altLang="en-US" sz="1400"/>
              <a:pPr algn="r" eaLnBrk="1" hangingPunct="1">
                <a:spcBef>
                  <a:spcPct val="0"/>
                </a:spcBef>
                <a:buFontTx/>
                <a:buNone/>
              </a:pPr>
              <a:t>52</a:t>
            </a:fld>
            <a:endParaRPr lang="en-US" altLang="en-US" sz="1400"/>
          </a:p>
        </p:txBody>
      </p:sp>
      <p:sp>
        <p:nvSpPr>
          <p:cNvPr id="54276" name="Text Box 2"/>
          <p:cNvSpPr txBox="1">
            <a:spLocks noChangeArrowheads="1"/>
          </p:cNvSpPr>
          <p:nvPr/>
        </p:nvSpPr>
        <p:spPr bwMode="auto">
          <a:xfrm>
            <a:off x="288925" y="76200"/>
            <a:ext cx="7058025"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2000" dirty="0" err="1">
                <a:solidFill>
                  <a:schemeClr val="bg2"/>
                </a:solidFill>
              </a:rPr>
              <a:t>Pseudocode</a:t>
            </a:r>
            <a:r>
              <a:rPr lang="en-US" sz="2000" dirty="0">
                <a:solidFill>
                  <a:schemeClr val="bg2"/>
                </a:solidFill>
              </a:rPr>
              <a:t> for </a:t>
            </a:r>
            <a:r>
              <a:rPr lang="en-US" sz="2000" dirty="0" err="1">
                <a:solidFill>
                  <a:schemeClr val="bg2"/>
                </a:solidFill>
              </a:rPr>
              <a:t>unweighted</a:t>
            </a:r>
            <a:r>
              <a:rPr lang="en-US" sz="2000" dirty="0">
                <a:solidFill>
                  <a:schemeClr val="bg2"/>
                </a:solidFill>
              </a:rPr>
              <a:t> shortest-path problem.</a:t>
            </a:r>
          </a:p>
          <a:p>
            <a:pPr eaLnBrk="1" hangingPunct="1">
              <a:defRPr/>
            </a:pPr>
            <a:r>
              <a:rPr lang="en-US" sz="2000" dirty="0">
                <a:solidFill>
                  <a:schemeClr val="bg2"/>
                </a:solidFill>
              </a:rPr>
              <a:t>void </a:t>
            </a:r>
            <a:r>
              <a:rPr lang="en-US" sz="2000" dirty="0" err="1">
                <a:solidFill>
                  <a:schemeClr val="bg2"/>
                </a:solidFill>
              </a:rPr>
              <a:t>unweighted</a:t>
            </a:r>
            <a:r>
              <a:rPr lang="en-US" sz="2000" dirty="0">
                <a:solidFill>
                  <a:schemeClr val="bg2"/>
                </a:solidFill>
              </a:rPr>
              <a:t>( Vertex s )</a:t>
            </a:r>
          </a:p>
          <a:p>
            <a:pPr eaLnBrk="1" hangingPunct="1">
              <a:defRPr/>
            </a:pPr>
            <a:r>
              <a:rPr lang="en-US" sz="2000" dirty="0">
                <a:solidFill>
                  <a:schemeClr val="bg2"/>
                </a:solidFill>
              </a:rPr>
              <a:t>{</a:t>
            </a:r>
          </a:p>
          <a:p>
            <a:pPr eaLnBrk="1" hangingPunct="1">
              <a:defRPr/>
            </a:pPr>
            <a:r>
              <a:rPr lang="en-US" sz="2000" dirty="0">
                <a:solidFill>
                  <a:schemeClr val="tx2">
                    <a:lumMod val="50000"/>
                    <a:lumOff val="50000"/>
                  </a:schemeClr>
                </a:solidFill>
              </a:rPr>
              <a:t>    for each Vertex v</a:t>
            </a:r>
          </a:p>
          <a:p>
            <a:pPr eaLnBrk="1" hangingPunct="1">
              <a:defRPr/>
            </a:pPr>
            <a:r>
              <a:rPr lang="en-US" sz="2000" dirty="0">
                <a:solidFill>
                  <a:schemeClr val="tx2">
                    <a:lumMod val="50000"/>
                    <a:lumOff val="50000"/>
                  </a:schemeClr>
                </a:solidFill>
              </a:rPr>
              <a:t>    {</a:t>
            </a:r>
          </a:p>
          <a:p>
            <a:pPr eaLnBrk="1" hangingPunct="1">
              <a:defRPr/>
            </a:pPr>
            <a:r>
              <a:rPr lang="en-US" sz="2000" dirty="0">
                <a:solidFill>
                  <a:schemeClr val="tx2">
                    <a:lumMod val="50000"/>
                    <a:lumOff val="50000"/>
                  </a:schemeClr>
                </a:solidFill>
              </a:rPr>
              <a:t>          </a:t>
            </a:r>
            <a:r>
              <a:rPr lang="en-US" sz="2000" dirty="0" err="1">
                <a:solidFill>
                  <a:schemeClr val="tx2">
                    <a:lumMod val="50000"/>
                    <a:lumOff val="50000"/>
                  </a:schemeClr>
                </a:solidFill>
              </a:rPr>
              <a:t>v.dist</a:t>
            </a:r>
            <a:r>
              <a:rPr lang="en-US" sz="2000" dirty="0">
                <a:solidFill>
                  <a:schemeClr val="tx2">
                    <a:lumMod val="50000"/>
                    <a:lumOff val="50000"/>
                  </a:schemeClr>
                </a:solidFill>
              </a:rPr>
              <a:t> = INFINITY; </a:t>
            </a:r>
            <a:r>
              <a:rPr lang="en-US" sz="2000" dirty="0" err="1">
                <a:solidFill>
                  <a:schemeClr val="tx2">
                    <a:lumMod val="50000"/>
                    <a:lumOff val="50000"/>
                  </a:schemeClr>
                </a:solidFill>
              </a:rPr>
              <a:t>v.known</a:t>
            </a:r>
            <a:r>
              <a:rPr lang="en-US" sz="2000" dirty="0">
                <a:solidFill>
                  <a:schemeClr val="tx2">
                    <a:lumMod val="50000"/>
                    <a:lumOff val="50000"/>
                  </a:schemeClr>
                </a:solidFill>
              </a:rPr>
              <a:t> = false;</a:t>
            </a:r>
          </a:p>
          <a:p>
            <a:pPr eaLnBrk="1" hangingPunct="1">
              <a:defRPr/>
            </a:pPr>
            <a:r>
              <a:rPr lang="en-US" sz="2000" dirty="0">
                <a:solidFill>
                  <a:schemeClr val="tx2">
                    <a:lumMod val="50000"/>
                    <a:lumOff val="50000"/>
                  </a:schemeClr>
                </a:solidFill>
              </a:rPr>
              <a:t>    }</a:t>
            </a:r>
          </a:p>
          <a:p>
            <a:pPr eaLnBrk="1" hangingPunct="1">
              <a:defRPr/>
            </a:pPr>
            <a:r>
              <a:rPr lang="en-US" sz="2000" dirty="0">
                <a:solidFill>
                  <a:schemeClr val="bg2"/>
                </a:solidFill>
              </a:rPr>
              <a:t>    </a:t>
            </a:r>
            <a:r>
              <a:rPr lang="en-US" sz="2000" dirty="0" err="1">
                <a:solidFill>
                  <a:schemeClr val="bg2"/>
                </a:solidFill>
              </a:rPr>
              <a:t>s.dist</a:t>
            </a:r>
            <a:r>
              <a:rPr lang="en-US" sz="2000" dirty="0">
                <a:solidFill>
                  <a:schemeClr val="bg2"/>
                </a:solidFill>
              </a:rPr>
              <a:t> = 0;  // start source vertex at distance zero</a:t>
            </a:r>
          </a:p>
          <a:p>
            <a:pPr eaLnBrk="1" hangingPunct="1">
              <a:defRPr/>
            </a:pPr>
            <a:r>
              <a:rPr lang="en-US" sz="2000" dirty="0">
                <a:solidFill>
                  <a:schemeClr val="bg2"/>
                </a:solidFill>
              </a:rPr>
              <a:t>    for (</a:t>
            </a:r>
            <a:r>
              <a:rPr lang="en-US" sz="2000" dirty="0" err="1">
                <a:solidFill>
                  <a:schemeClr val="bg2"/>
                </a:solidFill>
              </a:rPr>
              <a:t>int</a:t>
            </a:r>
            <a:r>
              <a:rPr lang="en-US" sz="2000" dirty="0">
                <a:solidFill>
                  <a:schemeClr val="bg2"/>
                </a:solidFill>
              </a:rPr>
              <a:t> </a:t>
            </a:r>
            <a:r>
              <a:rPr lang="en-US" sz="2000" dirty="0" err="1">
                <a:solidFill>
                  <a:schemeClr val="bg2"/>
                </a:solidFill>
              </a:rPr>
              <a:t>currDist</a:t>
            </a:r>
            <a:r>
              <a:rPr lang="en-US" sz="2000" dirty="0">
                <a:solidFill>
                  <a:schemeClr val="bg2"/>
                </a:solidFill>
              </a:rPr>
              <a:t> = 0; </a:t>
            </a:r>
            <a:r>
              <a:rPr lang="en-US" sz="2000" dirty="0" err="1">
                <a:solidFill>
                  <a:schemeClr val="bg2"/>
                </a:solidFill>
              </a:rPr>
              <a:t>currDist</a:t>
            </a:r>
            <a:r>
              <a:rPr lang="en-US" sz="2000" dirty="0">
                <a:solidFill>
                  <a:schemeClr val="bg2"/>
                </a:solidFill>
              </a:rPr>
              <a:t> &lt; NUM_VERTICES; </a:t>
            </a:r>
            <a:r>
              <a:rPr lang="en-US" sz="2000" dirty="0" err="1">
                <a:solidFill>
                  <a:schemeClr val="bg2"/>
                </a:solidFill>
              </a:rPr>
              <a:t>currDist</a:t>
            </a:r>
            <a:r>
              <a:rPr lang="en-US" sz="2000" dirty="0">
                <a:solidFill>
                  <a:schemeClr val="bg2"/>
                </a:solidFill>
              </a:rPr>
              <a:t>++ )</a:t>
            </a:r>
          </a:p>
          <a:p>
            <a:pPr eaLnBrk="1" hangingPunct="1">
              <a:defRPr/>
            </a:pPr>
            <a:r>
              <a:rPr lang="en-US" sz="2000" dirty="0">
                <a:solidFill>
                  <a:schemeClr val="bg2"/>
                </a:solidFill>
              </a:rPr>
              <a:t>          for each Vertex v</a:t>
            </a:r>
          </a:p>
          <a:p>
            <a:pPr eaLnBrk="1" hangingPunct="1">
              <a:defRPr/>
            </a:pPr>
            <a:r>
              <a:rPr lang="en-US" sz="2000" dirty="0">
                <a:solidFill>
                  <a:schemeClr val="bg2"/>
                </a:solidFill>
              </a:rPr>
              <a:t>                if ( !</a:t>
            </a:r>
            <a:r>
              <a:rPr lang="en-US" sz="2000" dirty="0" err="1">
                <a:solidFill>
                  <a:schemeClr val="bg2"/>
                </a:solidFill>
              </a:rPr>
              <a:t>v.known</a:t>
            </a:r>
            <a:r>
              <a:rPr lang="en-US" sz="2000" dirty="0">
                <a:solidFill>
                  <a:schemeClr val="bg2"/>
                </a:solidFill>
              </a:rPr>
              <a:t>  &amp;&amp;  </a:t>
            </a:r>
            <a:r>
              <a:rPr lang="en-US" sz="2000" dirty="0" err="1">
                <a:solidFill>
                  <a:schemeClr val="bg2"/>
                </a:solidFill>
              </a:rPr>
              <a:t>v.dist</a:t>
            </a:r>
            <a:r>
              <a:rPr lang="en-US" sz="2000" dirty="0">
                <a:solidFill>
                  <a:schemeClr val="bg2"/>
                </a:solidFill>
              </a:rPr>
              <a:t> == </a:t>
            </a:r>
            <a:r>
              <a:rPr lang="en-US" sz="2000" dirty="0" err="1">
                <a:solidFill>
                  <a:schemeClr val="bg2"/>
                </a:solidFill>
              </a:rPr>
              <a:t>currDist</a:t>
            </a:r>
            <a:r>
              <a:rPr lang="en-US" sz="2000" dirty="0">
                <a:solidFill>
                  <a:schemeClr val="bg2"/>
                </a:solidFill>
              </a:rPr>
              <a:t> )</a:t>
            </a:r>
          </a:p>
          <a:p>
            <a:pPr eaLnBrk="1" hangingPunct="1">
              <a:defRPr/>
            </a:pPr>
            <a:r>
              <a:rPr lang="en-US" sz="2000" dirty="0">
                <a:solidFill>
                  <a:schemeClr val="bg2"/>
                </a:solidFill>
              </a:rPr>
              <a:t>                {</a:t>
            </a:r>
          </a:p>
          <a:p>
            <a:pPr eaLnBrk="1" hangingPunct="1">
              <a:defRPr/>
            </a:pPr>
            <a:r>
              <a:rPr lang="en-US" sz="2000" dirty="0">
                <a:solidFill>
                  <a:schemeClr val="bg2"/>
                </a:solidFill>
              </a:rPr>
              <a:t>                      </a:t>
            </a:r>
            <a:r>
              <a:rPr lang="en-US" sz="2000" dirty="0" err="1">
                <a:solidFill>
                  <a:schemeClr val="bg2"/>
                </a:solidFill>
              </a:rPr>
              <a:t>v.known</a:t>
            </a:r>
            <a:r>
              <a:rPr lang="en-US" sz="2000" dirty="0">
                <a:solidFill>
                  <a:schemeClr val="bg2"/>
                </a:solidFill>
              </a:rPr>
              <a:t> = true;</a:t>
            </a:r>
          </a:p>
          <a:p>
            <a:pPr eaLnBrk="1" hangingPunct="1">
              <a:defRPr/>
            </a:pPr>
            <a:r>
              <a:rPr lang="en-US" sz="2000" dirty="0">
                <a:solidFill>
                  <a:schemeClr val="bg2"/>
                </a:solidFill>
              </a:rPr>
              <a:t>                      for each Vertex w adjacent to v</a:t>
            </a:r>
          </a:p>
          <a:p>
            <a:pPr eaLnBrk="1" hangingPunct="1">
              <a:defRPr/>
            </a:pPr>
            <a:r>
              <a:rPr lang="en-US" sz="2000" dirty="0">
                <a:solidFill>
                  <a:schemeClr val="bg2"/>
                </a:solidFill>
              </a:rPr>
              <a:t>                            if (</a:t>
            </a:r>
            <a:r>
              <a:rPr lang="en-US" sz="2000" dirty="0" err="1">
                <a:solidFill>
                  <a:schemeClr val="bg2"/>
                </a:solidFill>
              </a:rPr>
              <a:t>w.dist</a:t>
            </a:r>
            <a:r>
              <a:rPr lang="en-US" sz="2000" dirty="0">
                <a:solidFill>
                  <a:schemeClr val="bg2"/>
                </a:solidFill>
              </a:rPr>
              <a:t> == INFINITY)</a:t>
            </a:r>
          </a:p>
          <a:p>
            <a:pPr eaLnBrk="1" hangingPunct="1">
              <a:defRPr/>
            </a:pPr>
            <a:r>
              <a:rPr lang="en-US" sz="2000" dirty="0">
                <a:solidFill>
                  <a:schemeClr val="bg2"/>
                </a:solidFill>
              </a:rPr>
              <a:t>                            {</a:t>
            </a:r>
          </a:p>
          <a:p>
            <a:pPr eaLnBrk="1" hangingPunct="1">
              <a:defRPr/>
            </a:pPr>
            <a:r>
              <a:rPr lang="en-US" sz="2000" dirty="0">
                <a:solidFill>
                  <a:schemeClr val="bg2"/>
                </a:solidFill>
              </a:rPr>
              <a:t>                                   </a:t>
            </a:r>
            <a:r>
              <a:rPr lang="en-US" sz="2000" dirty="0" err="1">
                <a:solidFill>
                  <a:schemeClr val="bg2"/>
                </a:solidFill>
              </a:rPr>
              <a:t>w.dist</a:t>
            </a:r>
            <a:r>
              <a:rPr lang="en-US" sz="2000" dirty="0">
                <a:solidFill>
                  <a:schemeClr val="bg2"/>
                </a:solidFill>
              </a:rPr>
              <a:t> = </a:t>
            </a:r>
            <a:r>
              <a:rPr lang="en-US" sz="2000" dirty="0" err="1">
                <a:solidFill>
                  <a:schemeClr val="bg2"/>
                </a:solidFill>
              </a:rPr>
              <a:t>currDist</a:t>
            </a:r>
            <a:r>
              <a:rPr lang="en-US" sz="2000" dirty="0">
                <a:solidFill>
                  <a:schemeClr val="bg2"/>
                </a:solidFill>
              </a:rPr>
              <a:t> + 1;</a:t>
            </a:r>
          </a:p>
          <a:p>
            <a:pPr eaLnBrk="1" hangingPunct="1">
              <a:defRPr/>
            </a:pPr>
            <a:r>
              <a:rPr lang="en-US" sz="2000" dirty="0">
                <a:solidFill>
                  <a:schemeClr val="bg2"/>
                </a:solidFill>
              </a:rPr>
              <a:t>                                   </a:t>
            </a:r>
            <a:r>
              <a:rPr lang="en-US" sz="2000" dirty="0" err="1">
                <a:solidFill>
                  <a:schemeClr val="bg2"/>
                </a:solidFill>
              </a:rPr>
              <a:t>w.path</a:t>
            </a:r>
            <a:r>
              <a:rPr lang="en-US" sz="2000" dirty="0">
                <a:solidFill>
                  <a:schemeClr val="bg2"/>
                </a:solidFill>
              </a:rPr>
              <a:t> = v;</a:t>
            </a:r>
          </a:p>
          <a:p>
            <a:pPr eaLnBrk="1" hangingPunct="1">
              <a:defRPr/>
            </a:pPr>
            <a:r>
              <a:rPr lang="en-US" sz="2000" dirty="0">
                <a:solidFill>
                  <a:schemeClr val="bg2"/>
                </a:solidFill>
              </a:rPr>
              <a:t>                             }</a:t>
            </a:r>
          </a:p>
          <a:p>
            <a:pPr eaLnBrk="1" hangingPunct="1">
              <a:defRPr/>
            </a:pPr>
            <a:r>
              <a:rPr lang="en-US" sz="2000" dirty="0">
                <a:solidFill>
                  <a:schemeClr val="bg2"/>
                </a:solidFill>
              </a:rPr>
              <a:t>                 }</a:t>
            </a:r>
          </a:p>
          <a:p>
            <a:pPr eaLnBrk="1" hangingPunct="1">
              <a:defRPr/>
            </a:pPr>
            <a:r>
              <a:rPr lang="en-US" sz="2000" dirty="0">
                <a:solidFill>
                  <a:schemeClr val="bg2"/>
                </a:solidFill>
              </a:rPr>
              <a:t>}</a:t>
            </a:r>
          </a:p>
        </p:txBody>
      </p:sp>
      <p:sp>
        <p:nvSpPr>
          <p:cNvPr id="54277" name="TextBox 23"/>
          <p:cNvSpPr txBox="1">
            <a:spLocks noChangeArrowheads="1"/>
          </p:cNvSpPr>
          <p:nvPr/>
        </p:nvSpPr>
        <p:spPr bwMode="auto">
          <a:xfrm>
            <a:off x="7772400" y="17478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6" name="Straight Arrow Connector 25"/>
          <p:cNvCxnSpPr/>
          <p:nvPr/>
        </p:nvCxnSpPr>
        <p:spPr>
          <a:xfrm flipH="1">
            <a:off x="6858000" y="2171700"/>
            <a:ext cx="862013"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79" name="TextBox 26"/>
          <p:cNvSpPr txBox="1">
            <a:spLocks noChangeArrowheads="1"/>
          </p:cNvSpPr>
          <p:nvPr/>
        </p:nvSpPr>
        <p:spPr bwMode="auto">
          <a:xfrm>
            <a:off x="7772400" y="28956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8" name="Straight Arrow Connector 27"/>
          <p:cNvCxnSpPr/>
          <p:nvPr/>
        </p:nvCxnSpPr>
        <p:spPr>
          <a:xfrm rot="10800000">
            <a:off x="3276600" y="3048000"/>
            <a:ext cx="441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1" name="TextBox 30"/>
          <p:cNvSpPr txBox="1">
            <a:spLocks noChangeArrowheads="1"/>
          </p:cNvSpPr>
          <p:nvPr/>
        </p:nvSpPr>
        <p:spPr bwMode="auto">
          <a:xfrm>
            <a:off x="7772400" y="42672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32" name="Straight Arrow Connector 31"/>
          <p:cNvCxnSpPr/>
          <p:nvPr/>
        </p:nvCxnSpPr>
        <p:spPr>
          <a:xfrm rot="10800000">
            <a:off x="6096000" y="4419600"/>
            <a:ext cx="1600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3" name="TextBox 33"/>
          <p:cNvSpPr txBox="1">
            <a:spLocks noChangeArrowheads="1"/>
          </p:cNvSpPr>
          <p:nvPr/>
        </p:nvSpPr>
        <p:spPr bwMode="auto">
          <a:xfrm>
            <a:off x="2438400" y="6096000"/>
            <a:ext cx="320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r>
              <a:rPr lang="en-US" altLang="en-US" sz="2400" baseline="30000"/>
              <a:t>2</a:t>
            </a:r>
            <a:r>
              <a:rPr lang="en-US" altLang="en-US" sz="2400"/>
              <a:t> + |E|)   =   O(|V|</a:t>
            </a:r>
            <a:r>
              <a:rPr lang="en-US" altLang="en-US" sz="2400" baseline="30000"/>
              <a:t>2</a:t>
            </a:r>
            <a:r>
              <a:rPr lang="en-US" altLang="en-US" sz="2400"/>
              <a:t>)</a:t>
            </a:r>
          </a:p>
        </p:txBody>
      </p:sp>
      <p:sp>
        <p:nvSpPr>
          <p:cNvPr id="54284" name="TextBox 23"/>
          <p:cNvSpPr txBox="1">
            <a:spLocks noChangeArrowheads="1"/>
          </p:cNvSpPr>
          <p:nvPr/>
        </p:nvSpPr>
        <p:spPr bwMode="auto">
          <a:xfrm>
            <a:off x="7720013" y="533400"/>
            <a:ext cx="957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3" name="Straight Arrow Connector 12"/>
          <p:cNvCxnSpPr/>
          <p:nvPr/>
        </p:nvCxnSpPr>
        <p:spPr>
          <a:xfrm flipH="1">
            <a:off x="3581400" y="763588"/>
            <a:ext cx="4114800" cy="379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AA479C0-CF35-4DC1-AE69-BDADD512F091}" type="slidenum">
              <a:rPr lang="en-US" altLang="en-US" sz="1400" smtClean="0"/>
              <a:pPr eaLnBrk="1" hangingPunct="1">
                <a:spcBef>
                  <a:spcPct val="0"/>
                </a:spcBef>
                <a:buFontTx/>
                <a:buNone/>
              </a:pPr>
              <a:t>53</a:t>
            </a:fld>
            <a:endParaRPr lang="en-US" altLang="en-US" sz="1400"/>
          </a:p>
        </p:txBody>
      </p:sp>
      <p:sp>
        <p:nvSpPr>
          <p:cNvPr id="55299"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void unweighted( Vertex s )     // using queue</a:t>
            </a:r>
          </a:p>
          <a:p>
            <a:pPr eaLnBrk="1" hangingPunct="1">
              <a:spcBef>
                <a:spcPct val="0"/>
              </a:spcBef>
              <a:buFontTx/>
              <a:buNone/>
            </a:pPr>
            <a:r>
              <a:rPr lang="en-US" altLang="en-US" sz="2000"/>
              <a:t>{</a:t>
            </a:r>
          </a:p>
          <a:p>
            <a:pPr eaLnBrk="1" hangingPunct="1">
              <a:spcBef>
                <a:spcPct val="0"/>
              </a:spcBef>
              <a:buFontTx/>
              <a:buNone/>
            </a:pPr>
            <a:r>
              <a:rPr lang="en-US" altLang="en-US" sz="2000"/>
              <a:t>    Queue &lt;Vertex&gt; q = new Queue&lt;Vertex&gt;();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v.dist = INFINITY;</a:t>
            </a:r>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q.enqueue(s);    // enqueue source vertex</a:t>
            </a:r>
          </a:p>
          <a:p>
            <a:pPr eaLnBrk="1" hangingPunct="1">
              <a:spcBef>
                <a:spcPct val="0"/>
              </a:spcBef>
              <a:buFontTx/>
              <a:buNone/>
            </a:pPr>
            <a:r>
              <a:rPr lang="en-US" altLang="en-US" sz="2000"/>
              <a:t>    </a:t>
            </a:r>
          </a:p>
          <a:p>
            <a:pPr eaLnBrk="1" hangingPunct="1">
              <a:spcBef>
                <a:spcPct val="0"/>
              </a:spcBef>
              <a:buFontTx/>
              <a:buNone/>
            </a:pPr>
            <a:r>
              <a:rPr lang="en-US" altLang="en-US" sz="2000"/>
              <a:t>    while ( !q.isEmpty())</a:t>
            </a:r>
          </a:p>
          <a:p>
            <a:pPr eaLnBrk="1" hangingPunct="1">
              <a:spcBef>
                <a:spcPct val="0"/>
              </a:spcBef>
              <a:buFontTx/>
              <a:buNone/>
            </a:pPr>
            <a:r>
              <a:rPr lang="en-US" altLang="en-US" sz="2000"/>
              <a:t>    {</a:t>
            </a:r>
          </a:p>
          <a:p>
            <a:pPr eaLnBrk="1" hangingPunct="1">
              <a:spcBef>
                <a:spcPct val="0"/>
              </a:spcBef>
              <a:buFontTx/>
              <a:buNone/>
            </a:pPr>
            <a:r>
              <a:rPr lang="en-US" altLang="en-US" sz="2000"/>
              <a:t>          Vertex v = q.dequeue();</a:t>
            </a:r>
          </a:p>
          <a:p>
            <a:pPr eaLnBrk="1" hangingPunct="1">
              <a:spcBef>
                <a:spcPct val="0"/>
              </a:spcBef>
              <a:buFontTx/>
              <a:buNone/>
            </a:pPr>
            <a:r>
              <a:rPr lang="en-US" altLang="en-US" sz="2000"/>
              <a:t>          </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 </a:t>
            </a:r>
          </a:p>
          <a:p>
            <a:pPr eaLnBrk="1" hangingPunct="1">
              <a:spcBef>
                <a:spcPct val="0"/>
              </a:spcBef>
              <a:buFontTx/>
              <a:buNone/>
            </a:pPr>
            <a:r>
              <a:rPr lang="en-US" altLang="en-US" sz="2000"/>
              <a:t>                 w.dist = v.dist + 1;</a:t>
            </a:r>
          </a:p>
          <a:p>
            <a:pPr eaLnBrk="1" hangingPunct="1">
              <a:spcBef>
                <a:spcPct val="0"/>
              </a:spcBef>
              <a:buFontTx/>
              <a:buNone/>
            </a:pPr>
            <a:r>
              <a:rPr lang="en-US" altLang="en-US" sz="2000"/>
              <a:t>                 w.path = v;</a:t>
            </a:r>
          </a:p>
          <a:p>
            <a:pPr eaLnBrk="1" hangingPunct="1">
              <a:spcBef>
                <a:spcPct val="0"/>
              </a:spcBef>
              <a:buFontTx/>
              <a:buNone/>
            </a:pPr>
            <a:r>
              <a:rPr lang="en-US" altLang="en-US" sz="2000"/>
              <a:t>                 q.enqueue(w);</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a:t>
            </a:r>
          </a:p>
        </p:txBody>
      </p:sp>
      <p:sp>
        <p:nvSpPr>
          <p:cNvPr id="55300"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5301"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5302"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5303"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5304"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5305"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5306"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5307"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8"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9"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0"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1"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2"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3"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4"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5"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6"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8"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4208C06-08B5-432A-AE45-FD8F21DA2EE3}" type="slidenum">
              <a:rPr lang="en-US" altLang="en-US" sz="1400" smtClean="0"/>
              <a:pPr eaLnBrk="1" hangingPunct="1">
                <a:spcBef>
                  <a:spcPct val="0"/>
                </a:spcBef>
                <a:buFontTx/>
                <a:buNone/>
              </a:pPr>
              <a:t>54</a:t>
            </a:fld>
            <a:endParaRPr lang="en-US" altLang="en-US" sz="1400"/>
          </a:p>
        </p:txBody>
      </p:sp>
      <p:sp>
        <p:nvSpPr>
          <p:cNvPr id="56323"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F6BF628-C934-400B-823B-7BB641233F0A}" type="slidenum">
              <a:rPr lang="en-US" altLang="en-US" sz="1400"/>
              <a:pPr algn="r" eaLnBrk="1" hangingPunct="1">
                <a:spcBef>
                  <a:spcPct val="0"/>
                </a:spcBef>
                <a:buFontTx/>
                <a:buNone/>
              </a:pPr>
              <a:t>54</a:t>
            </a:fld>
            <a:endParaRPr lang="en-US" altLang="en-US" sz="1400"/>
          </a:p>
        </p:txBody>
      </p:sp>
      <p:sp>
        <p:nvSpPr>
          <p:cNvPr id="56324"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solidFill>
                  <a:schemeClr val="bg2"/>
                </a:solidFill>
              </a:rPr>
              <a:t>void unweighted( Vertex s )     // using queue</a:t>
            </a:r>
          </a:p>
          <a:p>
            <a:pPr eaLnBrk="1" hangingPunct="1">
              <a:spcBef>
                <a:spcPct val="0"/>
              </a:spcBef>
              <a:buFontTx/>
              <a:buNone/>
            </a:pPr>
            <a:r>
              <a:rPr lang="en-US" altLang="en-US" sz="2000">
                <a:solidFill>
                  <a:schemeClr val="bg2"/>
                </a:solidFill>
              </a:rPr>
              <a:t>{</a:t>
            </a:r>
          </a:p>
          <a:p>
            <a:pPr eaLnBrk="1" hangingPunct="1">
              <a:spcBef>
                <a:spcPct val="0"/>
              </a:spcBef>
              <a:buFontTx/>
              <a:buNone/>
            </a:pPr>
            <a:r>
              <a:rPr lang="en-US" altLang="en-US" sz="2000">
                <a:solidFill>
                  <a:schemeClr val="bg2"/>
                </a:solidFill>
              </a:rPr>
              <a:t>    Queue &lt;Vertex&gt; q = new Queue&lt;Vertex&gt;();</a:t>
            </a:r>
          </a:p>
          <a:p>
            <a:pPr eaLnBrk="1" hangingPunct="1">
              <a:spcBef>
                <a:spcPct val="0"/>
              </a:spcBef>
              <a:buFontTx/>
              <a:buNone/>
            </a:pPr>
            <a:r>
              <a:rPr lang="en-US" altLang="en-US" sz="2000">
                <a:solidFill>
                  <a:schemeClr val="bg2"/>
                </a:solidFill>
              </a:rPr>
              <a:t>    for each Vertex v</a:t>
            </a:r>
          </a:p>
          <a:p>
            <a:pPr eaLnBrk="1" hangingPunct="1">
              <a:spcBef>
                <a:spcPct val="0"/>
              </a:spcBef>
              <a:buFontTx/>
              <a:buNone/>
            </a:pPr>
            <a:r>
              <a:rPr lang="en-US" altLang="en-US" sz="2000">
                <a:solidFill>
                  <a:schemeClr val="bg2"/>
                </a:solidFill>
              </a:rPr>
              <a:t>        v.dist = INFINITY;</a:t>
            </a:r>
          </a:p>
          <a:p>
            <a:pPr eaLnBrk="1" hangingPunct="1">
              <a:spcBef>
                <a:spcPct val="0"/>
              </a:spcBef>
              <a:buFontTx/>
              <a:buNone/>
            </a:pPr>
            <a:r>
              <a:rPr lang="en-US" altLang="en-US" sz="2000">
                <a:solidFill>
                  <a:schemeClr val="bg2"/>
                </a:solidFill>
              </a:rPr>
              <a:t>    s.dist = 0;          // start source vertex at distance zero</a:t>
            </a:r>
          </a:p>
          <a:p>
            <a:pPr eaLnBrk="1" hangingPunct="1">
              <a:spcBef>
                <a:spcPct val="0"/>
              </a:spcBef>
              <a:buFontTx/>
              <a:buNone/>
            </a:pPr>
            <a:r>
              <a:rPr lang="en-US" altLang="en-US" sz="2000">
                <a:solidFill>
                  <a:schemeClr val="bg2"/>
                </a:solidFill>
              </a:rPr>
              <a:t>    q.enqueue(s);    // enqueue source vertex</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while ( !q.isEmpty())</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Vertex v = q.dequeue();</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for each Vertex w adjacent to v</a:t>
            </a:r>
          </a:p>
          <a:p>
            <a:pPr eaLnBrk="1" hangingPunct="1">
              <a:spcBef>
                <a:spcPct val="0"/>
              </a:spcBef>
              <a:buFontTx/>
              <a:buNone/>
            </a:pPr>
            <a:r>
              <a:rPr lang="en-US" altLang="en-US" sz="2000">
                <a:solidFill>
                  <a:schemeClr val="bg2"/>
                </a:solidFill>
              </a:rPr>
              <a:t>               if (w.dist == INFINITY)</a:t>
            </a:r>
          </a:p>
          <a:p>
            <a:pPr eaLnBrk="1" hangingPunct="1">
              <a:spcBef>
                <a:spcPct val="0"/>
              </a:spcBef>
              <a:buFontTx/>
              <a:buNone/>
            </a:pPr>
            <a:r>
              <a:rPr lang="en-US" altLang="en-US" sz="2000">
                <a:solidFill>
                  <a:schemeClr val="bg2"/>
                </a:solidFill>
              </a:rPr>
              <a:t>              { </a:t>
            </a:r>
          </a:p>
          <a:p>
            <a:pPr eaLnBrk="1" hangingPunct="1">
              <a:spcBef>
                <a:spcPct val="0"/>
              </a:spcBef>
              <a:buFontTx/>
              <a:buNone/>
            </a:pPr>
            <a:r>
              <a:rPr lang="en-US" altLang="en-US" sz="2000">
                <a:solidFill>
                  <a:schemeClr val="bg2"/>
                </a:solidFill>
              </a:rPr>
              <a:t>                 w.dist = v.dist + 1;</a:t>
            </a:r>
          </a:p>
          <a:p>
            <a:pPr eaLnBrk="1" hangingPunct="1">
              <a:spcBef>
                <a:spcPct val="0"/>
              </a:spcBef>
              <a:buFontTx/>
              <a:buNone/>
            </a:pPr>
            <a:r>
              <a:rPr lang="en-US" altLang="en-US" sz="2000">
                <a:solidFill>
                  <a:schemeClr val="bg2"/>
                </a:solidFill>
              </a:rPr>
              <a:t>                 w.path = v;</a:t>
            </a:r>
          </a:p>
          <a:p>
            <a:pPr eaLnBrk="1" hangingPunct="1">
              <a:spcBef>
                <a:spcPct val="0"/>
              </a:spcBef>
              <a:buFontTx/>
              <a:buNone/>
            </a:pPr>
            <a:r>
              <a:rPr lang="en-US" altLang="en-US" sz="2000">
                <a:solidFill>
                  <a:schemeClr val="bg2"/>
                </a:solidFill>
              </a:rPr>
              <a:t>                 q.enqueue(w);</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a:t>
            </a:r>
          </a:p>
        </p:txBody>
      </p:sp>
      <p:sp>
        <p:nvSpPr>
          <p:cNvPr id="56325"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6326"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6327"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6328"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6329"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6330"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6331"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6332"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3"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5"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6"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7"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8"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9"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0"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1"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2"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3"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4" name="Text Box 23"/>
          <p:cNvSpPr txBox="1">
            <a:spLocks noChangeArrowheads="1"/>
          </p:cNvSpPr>
          <p:nvPr/>
        </p:nvSpPr>
        <p:spPr bwMode="auto">
          <a:xfrm>
            <a:off x="4937125" y="6186488"/>
            <a:ext cx="134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O(|E| + |V|)</a:t>
            </a:r>
          </a:p>
        </p:txBody>
      </p:sp>
      <p:cxnSp>
        <p:nvCxnSpPr>
          <p:cNvPr id="26" name="Straight Arrow Connector 25"/>
          <p:cNvCxnSpPr/>
          <p:nvPr/>
        </p:nvCxnSpPr>
        <p:spPr>
          <a:xfrm rot="10800000" flipV="1">
            <a:off x="3048000" y="2362200"/>
            <a:ext cx="2819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346" name="TextBox 26"/>
          <p:cNvSpPr txBox="1">
            <a:spLocks noChangeArrowheads="1"/>
          </p:cNvSpPr>
          <p:nvPr/>
        </p:nvSpPr>
        <p:spPr bwMode="auto">
          <a:xfrm>
            <a:off x="5943600" y="20574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sp>
        <p:nvSpPr>
          <p:cNvPr id="56347" name="TextBox 30"/>
          <p:cNvSpPr txBox="1">
            <a:spLocks noChangeArrowheads="1"/>
          </p:cNvSpPr>
          <p:nvPr/>
        </p:nvSpPr>
        <p:spPr bwMode="auto">
          <a:xfrm>
            <a:off x="5943600" y="25908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29" name="Straight Arrow Connector 28"/>
          <p:cNvCxnSpPr>
            <a:stCxn id="56347" idx="1"/>
          </p:cNvCxnSpPr>
          <p:nvPr/>
        </p:nvCxnSpPr>
        <p:spPr>
          <a:xfrm rot="10800000" flipV="1">
            <a:off x="4343400" y="3006725"/>
            <a:ext cx="1600200" cy="955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F06DA00-2CE9-4DAD-AFE1-78C5B4F0F823}" type="slidenum">
              <a:rPr lang="en-US" altLang="en-US" sz="1400" smtClean="0"/>
              <a:pPr eaLnBrk="1" hangingPunct="1">
                <a:spcBef>
                  <a:spcPct val="0"/>
                </a:spcBef>
                <a:buFontTx/>
                <a:buNone/>
              </a:pPr>
              <a:t>55</a:t>
            </a:fld>
            <a:endParaRPr lang="en-US" altLang="en-US" sz="1400"/>
          </a:p>
        </p:txBody>
      </p:sp>
      <p:sp>
        <p:nvSpPr>
          <p:cNvPr id="57347" name="Rectangle 2"/>
          <p:cNvSpPr>
            <a:spLocks noGrp="1" noChangeArrowheads="1"/>
          </p:cNvSpPr>
          <p:nvPr>
            <p:ph type="title"/>
          </p:nvPr>
        </p:nvSpPr>
        <p:spPr/>
        <p:txBody>
          <a:bodyPr/>
          <a:lstStyle/>
          <a:p>
            <a:pPr eaLnBrk="1" hangingPunct="1"/>
            <a:r>
              <a:rPr lang="en-US" altLang="en-US"/>
              <a:t>Dijkstra’s Algorithm</a:t>
            </a:r>
          </a:p>
        </p:txBody>
      </p:sp>
      <p:sp>
        <p:nvSpPr>
          <p:cNvPr id="57348" name="Rectangle 3"/>
          <p:cNvSpPr>
            <a:spLocks noGrp="1" noChangeArrowheads="1"/>
          </p:cNvSpPr>
          <p:nvPr>
            <p:ph type="body" idx="1"/>
          </p:nvPr>
        </p:nvSpPr>
        <p:spPr/>
        <p:txBody>
          <a:bodyPr/>
          <a:lstStyle/>
          <a:p>
            <a:pPr eaLnBrk="1" hangingPunct="1"/>
            <a:r>
              <a:rPr lang="en-US" altLang="en-US"/>
              <a:t>Dijkstra’s algorithm solves the general (weighted) single-source shortest-path problem.</a:t>
            </a:r>
          </a:p>
          <a:p>
            <a:pPr eaLnBrk="1" hangingPunct="1"/>
            <a:r>
              <a:rPr lang="en-US" altLang="en-US"/>
              <a:t>It is a greedy algorithm.</a:t>
            </a:r>
          </a:p>
          <a:p>
            <a:pPr eaLnBrk="1" hangingPunct="1"/>
            <a:r>
              <a:rPr lang="en-US" altLang="en-US"/>
              <a:t>A greedy algorithm works in stages, and does what appears to be the best thing at each stage.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1784EAB-50F2-4D02-BFB6-6003B83AE3AA}" type="slidenum">
              <a:rPr lang="en-US" altLang="en-US" sz="1400" smtClean="0"/>
              <a:pPr eaLnBrk="1" hangingPunct="1">
                <a:spcBef>
                  <a:spcPct val="0"/>
                </a:spcBef>
                <a:buFontTx/>
                <a:buNone/>
              </a:pPr>
              <a:t>56</a:t>
            </a:fld>
            <a:endParaRPr lang="en-US" altLang="en-US" sz="1400"/>
          </a:p>
        </p:txBody>
      </p:sp>
      <p:sp>
        <p:nvSpPr>
          <p:cNvPr id="58371" name="Rectangle 2"/>
          <p:cNvSpPr>
            <a:spLocks noGrp="1" noChangeArrowheads="1"/>
          </p:cNvSpPr>
          <p:nvPr>
            <p:ph type="title"/>
          </p:nvPr>
        </p:nvSpPr>
        <p:spPr/>
        <p:txBody>
          <a:bodyPr/>
          <a:lstStyle/>
          <a:p>
            <a:pPr eaLnBrk="1" hangingPunct="1"/>
            <a:r>
              <a:rPr lang="en-US" altLang="en-US"/>
              <a:t>Dijkstra’s Algorithm</a:t>
            </a:r>
          </a:p>
        </p:txBody>
      </p:sp>
      <p:sp>
        <p:nvSpPr>
          <p:cNvPr id="58372" name="Rectangle 3"/>
          <p:cNvSpPr>
            <a:spLocks noGrp="1" noChangeArrowheads="1"/>
          </p:cNvSpPr>
          <p:nvPr>
            <p:ph type="body" idx="1"/>
          </p:nvPr>
        </p:nvSpPr>
        <p:spPr/>
        <p:txBody>
          <a:bodyPr/>
          <a:lstStyle/>
          <a:p>
            <a:pPr eaLnBrk="1" hangingPunct="1">
              <a:lnSpc>
                <a:spcPct val="90000"/>
              </a:lnSpc>
            </a:pPr>
            <a:r>
              <a:rPr lang="en-US" altLang="en-US"/>
              <a:t>The algorithm proceeds in stages.</a:t>
            </a:r>
          </a:p>
          <a:p>
            <a:pPr eaLnBrk="1" hangingPunct="1">
              <a:lnSpc>
                <a:spcPct val="90000"/>
              </a:lnSpc>
            </a:pPr>
            <a:r>
              <a:rPr lang="en-US" altLang="en-US"/>
              <a:t>At each stage, it selects a vertex which has the smallest distance among all the unknown vertices.</a:t>
            </a:r>
          </a:p>
          <a:p>
            <a:pPr eaLnBrk="1" hangingPunct="1">
              <a:lnSpc>
                <a:spcPct val="90000"/>
              </a:lnSpc>
            </a:pPr>
            <a:r>
              <a:rPr lang="en-US" altLang="en-US"/>
              <a:t>It then declares this vertex known, updates the table for the adjacent vertices if the cost is less than the current cost, and repeats this again for the next least distance vertex, until all vertices are known.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9425BE3-4907-4263-AA74-D40024A2006B}" type="slidenum">
              <a:rPr lang="en-US" altLang="en-US" sz="1400" smtClean="0"/>
              <a:pPr eaLnBrk="1" hangingPunct="1">
                <a:spcBef>
                  <a:spcPct val="0"/>
                </a:spcBef>
                <a:buFontTx/>
                <a:buNone/>
              </a:pPr>
              <a:t>57</a:t>
            </a:fld>
            <a:endParaRPr lang="en-US" altLang="en-US" sz="1400"/>
          </a:p>
        </p:txBody>
      </p:sp>
      <p:sp>
        <p:nvSpPr>
          <p:cNvPr id="5939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939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939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939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939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940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940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940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1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5941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1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2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5942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5942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2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5942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2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5942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942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59428"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2"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3"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4" name="Text Box 41"/>
          <p:cNvSpPr txBox="1">
            <a:spLocks noChangeArrowheads="1"/>
          </p:cNvSpPr>
          <p:nvPr/>
        </p:nvSpPr>
        <p:spPr bwMode="auto">
          <a:xfrm>
            <a:off x="5165725" y="3394075"/>
            <a:ext cx="34305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Find shortest path from v1</a:t>
            </a:r>
          </a:p>
          <a:p>
            <a:pPr eaLnBrk="1" hangingPunct="1">
              <a:spcBef>
                <a:spcPct val="0"/>
              </a:spcBef>
              <a:buFontTx/>
              <a:buNone/>
            </a:pPr>
            <a:r>
              <a:rPr lang="en-US" altLang="en-US" sz="2400"/>
              <a:t>to all other vertices.</a:t>
            </a:r>
          </a:p>
          <a:p>
            <a:pPr eaLnBrk="1" hangingPunct="1">
              <a:spcBef>
                <a:spcPct val="0"/>
              </a:spcBef>
              <a:buFontTx/>
              <a:buNone/>
            </a:pPr>
            <a:endParaRPr lang="en-US" altLang="en-US" sz="2400"/>
          </a:p>
          <a:p>
            <a:pPr eaLnBrk="1" hangingPunct="1">
              <a:spcBef>
                <a:spcPct val="0"/>
              </a:spcBef>
              <a:buFontTx/>
              <a:buNone/>
            </a:pPr>
            <a:r>
              <a:rPr lang="en-US" altLang="en-US" sz="2400"/>
              <a:t>Start with v1 at distance 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FD7DB1A-FE13-4E6C-8D95-09BA953FDCD9}" type="slidenum">
              <a:rPr lang="en-US" altLang="en-US" sz="1400" smtClean="0"/>
              <a:pPr eaLnBrk="1" hangingPunct="1">
                <a:spcBef>
                  <a:spcPct val="0"/>
                </a:spcBef>
                <a:buFontTx/>
                <a:buNone/>
              </a:pPr>
              <a:t>58</a:t>
            </a:fld>
            <a:endParaRPr lang="en-US" altLang="en-US" sz="1400"/>
          </a:p>
        </p:txBody>
      </p:sp>
      <p:sp>
        <p:nvSpPr>
          <p:cNvPr id="6041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042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042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042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042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042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0425"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042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2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3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044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044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044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044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045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045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0</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60452"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3"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4"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5"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6" name="Text Box 39"/>
          <p:cNvSpPr txBox="1">
            <a:spLocks noChangeArrowheads="1"/>
          </p:cNvSpPr>
          <p:nvPr/>
        </p:nvSpPr>
        <p:spPr bwMode="auto">
          <a:xfrm>
            <a:off x="5410200" y="3622675"/>
            <a:ext cx="33559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v2 and v4.</a:t>
            </a:r>
          </a:p>
          <a:p>
            <a:pPr eaLnBrk="1" hangingPunct="1">
              <a:spcBef>
                <a:spcPct val="0"/>
              </a:spcBef>
              <a:buFontTx/>
              <a:buNone/>
            </a:pPr>
            <a:r>
              <a:rPr lang="en-US" altLang="en-US" sz="2400"/>
              <a:t>Choose v4 since it has the</a:t>
            </a:r>
          </a:p>
          <a:p>
            <a:pPr eaLnBrk="1" hangingPunct="1">
              <a:spcBef>
                <a:spcPct val="0"/>
              </a:spcBef>
              <a:buFontTx/>
              <a:buNone/>
            </a:pPr>
            <a:r>
              <a:rPr lang="en-US" altLang="en-US" sz="2400"/>
              <a:t>least dv among all </a:t>
            </a:r>
          </a:p>
          <a:p>
            <a:pPr eaLnBrk="1" hangingPunct="1">
              <a:spcBef>
                <a:spcPct val="0"/>
              </a:spcBef>
              <a:buFontTx/>
              <a:buNone/>
            </a:pPr>
            <a:r>
              <a:rPr lang="en-US" altLang="en-US" sz="2400"/>
              <a:t>unknown vertices.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B255523-8B20-4B5E-B1F4-EF48FF14FE45}" type="slidenum">
              <a:rPr lang="en-US" altLang="en-US" sz="1400" smtClean="0"/>
              <a:pPr eaLnBrk="1" hangingPunct="1">
                <a:spcBef>
                  <a:spcPct val="0"/>
                </a:spcBef>
                <a:buFontTx/>
                <a:buNone/>
              </a:pPr>
              <a:t>59</a:t>
            </a:fld>
            <a:endParaRPr lang="en-US" altLang="en-US" sz="1400"/>
          </a:p>
        </p:txBody>
      </p:sp>
      <p:sp>
        <p:nvSpPr>
          <p:cNvPr id="61443"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144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144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144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1447"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144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144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145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3" name="Text Box 22"/>
          <p:cNvSpPr txBox="1">
            <a:spLocks noChangeArrowheads="1"/>
          </p:cNvSpPr>
          <p:nvPr/>
        </p:nvSpPr>
        <p:spPr bwMode="auto">
          <a:xfrm>
            <a:off x="4343400"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146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6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146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147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7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147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7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147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147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1476" name="Text Box 35"/>
          <p:cNvSpPr txBox="1">
            <a:spLocks noChangeArrowheads="1"/>
          </p:cNvSpPr>
          <p:nvPr/>
        </p:nvSpPr>
        <p:spPr bwMode="auto">
          <a:xfrm>
            <a:off x="5699125" y="3622675"/>
            <a:ext cx="2965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v3, v5, v6, v7.</a:t>
            </a:r>
          </a:p>
          <a:p>
            <a:pPr eaLnBrk="1" hangingPunct="1">
              <a:spcBef>
                <a:spcPct val="0"/>
              </a:spcBef>
              <a:buFontTx/>
              <a:buNone/>
            </a:pPr>
            <a:r>
              <a:rPr lang="en-US" altLang="en-US" sz="2400"/>
              <a:t>Choose v2 next since </a:t>
            </a:r>
          </a:p>
          <a:p>
            <a:pPr eaLnBrk="1" hangingPunct="1">
              <a:spcBef>
                <a:spcPct val="0"/>
              </a:spcBef>
              <a:buFontTx/>
              <a:buNone/>
            </a:pPr>
            <a:r>
              <a:rPr lang="en-US" altLang="en-US" sz="2400"/>
              <a:t>it has least dv among</a:t>
            </a:r>
          </a:p>
          <a:p>
            <a:pPr eaLnBrk="1" hangingPunct="1">
              <a:spcBef>
                <a:spcPct val="0"/>
              </a:spcBef>
              <a:buFontTx/>
              <a:buNone/>
            </a:pPr>
            <a:r>
              <a:rPr lang="en-US" altLang="en-US" sz="2400"/>
              <a:t>all unknown vertices.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Definitions</a:t>
            </a:r>
          </a:p>
        </p:txBody>
      </p:sp>
      <p:sp>
        <p:nvSpPr>
          <p:cNvPr id="7171" name="Content Placeholder 2"/>
          <p:cNvSpPr>
            <a:spLocks noGrp="1"/>
          </p:cNvSpPr>
          <p:nvPr>
            <p:ph idx="1"/>
          </p:nvPr>
        </p:nvSpPr>
        <p:spPr/>
        <p:txBody>
          <a:bodyPr/>
          <a:lstStyle/>
          <a:p>
            <a:r>
              <a:rPr lang="en-US" altLang="en-US" sz="2800"/>
              <a:t>A cycle is a path of length &gt;= 1 starting and ending at the same vertex.</a:t>
            </a:r>
          </a:p>
          <a:p>
            <a:r>
              <a:rPr lang="en-US" altLang="en-US" sz="2800"/>
              <a:t>In a directed graph, a path of u-v-u would be a cycle, since the (u,v) edge is different from the (v,u) edge.</a:t>
            </a:r>
          </a:p>
          <a:p>
            <a:r>
              <a:rPr lang="en-US" altLang="en-US" sz="2800"/>
              <a:t>In an undirected graph, the edges of a cycle must be distinct, so u-v-u is not a cycle.</a:t>
            </a:r>
          </a:p>
          <a:p>
            <a:r>
              <a:rPr lang="en-US" altLang="en-US" sz="2800"/>
              <a:t>A graph without cycles is called acyclic.</a:t>
            </a:r>
          </a:p>
          <a:p>
            <a:r>
              <a:rPr lang="en-US" altLang="en-US" sz="2800"/>
              <a:t>A directed acyclic graph is abbreviated DAG.</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433435E-A088-488C-AADA-5EF676D1748E}" type="slidenum">
              <a:rPr lang="en-US" altLang="en-US" sz="1400" smtClean="0"/>
              <a:pPr eaLnBrk="1" hangingPunct="1">
                <a:spcBef>
                  <a:spcPct val="0"/>
                </a:spcBef>
                <a:buFontTx/>
                <a:buNone/>
              </a:pPr>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5E25065-B94A-482F-BA8A-3CC89EB25F5B}" type="slidenum">
              <a:rPr lang="en-US" altLang="en-US" sz="1400" smtClean="0"/>
              <a:pPr eaLnBrk="1" hangingPunct="1">
                <a:spcBef>
                  <a:spcPct val="0"/>
                </a:spcBef>
                <a:buFontTx/>
                <a:buNone/>
              </a:pPr>
              <a:t>60</a:t>
            </a:fld>
            <a:endParaRPr lang="en-US" altLang="en-US" sz="1400"/>
          </a:p>
        </p:txBody>
      </p:sp>
      <p:sp>
        <p:nvSpPr>
          <p:cNvPr id="62467"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246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246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247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247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2472"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247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2474"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5"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6"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7"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8"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9"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0"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1"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2"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3"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4"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5"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8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8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248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9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249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249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249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249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249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2500" name="Text Box 35"/>
          <p:cNvSpPr txBox="1">
            <a:spLocks noChangeArrowheads="1"/>
          </p:cNvSpPr>
          <p:nvPr/>
        </p:nvSpPr>
        <p:spPr bwMode="auto">
          <a:xfrm>
            <a:off x="5699125" y="3622675"/>
            <a:ext cx="32734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v4 is already known.</a:t>
            </a:r>
          </a:p>
          <a:p>
            <a:pPr eaLnBrk="1" hangingPunct="1">
              <a:spcBef>
                <a:spcPct val="0"/>
              </a:spcBef>
              <a:buFontTx/>
              <a:buNone/>
            </a:pPr>
            <a:r>
              <a:rPr lang="en-US" altLang="en-US" sz="2400"/>
              <a:t>   v5 has cost 12 from v2 </a:t>
            </a:r>
          </a:p>
          <a:p>
            <a:pPr eaLnBrk="1" hangingPunct="1">
              <a:spcBef>
                <a:spcPct val="0"/>
              </a:spcBef>
              <a:buFontTx/>
              <a:buNone/>
            </a:pPr>
            <a:r>
              <a:rPr lang="en-US" altLang="en-US" sz="2400"/>
              <a:t>  which is not better than</a:t>
            </a:r>
          </a:p>
          <a:p>
            <a:pPr eaLnBrk="1" hangingPunct="1">
              <a:spcBef>
                <a:spcPct val="0"/>
              </a:spcBef>
              <a:buFontTx/>
              <a:buNone/>
            </a:pPr>
            <a:r>
              <a:rPr lang="en-US" altLang="en-US" sz="2400"/>
              <a:t>  what we already have.</a:t>
            </a:r>
          </a:p>
          <a:p>
            <a:pPr eaLnBrk="1" hangingPunct="1">
              <a:spcBef>
                <a:spcPct val="0"/>
              </a:spcBef>
              <a:buFontTx/>
              <a:buNone/>
            </a:pPr>
            <a:r>
              <a:rPr lang="en-US" altLang="en-US" sz="2400"/>
              <a:t>Choose v3 or v5 next, </a:t>
            </a:r>
          </a:p>
          <a:p>
            <a:pPr eaLnBrk="1" hangingPunct="1">
              <a:spcBef>
                <a:spcPct val="0"/>
              </a:spcBef>
              <a:buFontTx/>
              <a:buNone/>
            </a:pPr>
            <a:r>
              <a:rPr lang="en-US" altLang="en-US" sz="2400"/>
              <a:t>we will choose v3.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D1026D-0DD9-4C61-8963-4FC1792A9520}" type="slidenum">
              <a:rPr lang="en-US" altLang="en-US" sz="1400" smtClean="0"/>
              <a:pPr eaLnBrk="1" hangingPunct="1">
                <a:spcBef>
                  <a:spcPct val="0"/>
                </a:spcBef>
                <a:buFontTx/>
                <a:buNone/>
              </a:pPr>
              <a:t>61</a:t>
            </a:fld>
            <a:endParaRPr lang="en-US" altLang="en-US" sz="1400"/>
          </a:p>
        </p:txBody>
      </p:sp>
      <p:sp>
        <p:nvSpPr>
          <p:cNvPr id="6349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349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349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349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349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349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349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3498"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9"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0"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1"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2"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3"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4"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5"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6"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7"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8"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9"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1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351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351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351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352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2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352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352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3524" name="Text Box 35"/>
          <p:cNvSpPr txBox="1">
            <a:spLocks noChangeArrowheads="1"/>
          </p:cNvSpPr>
          <p:nvPr/>
        </p:nvSpPr>
        <p:spPr bwMode="auto">
          <a:xfrm>
            <a:off x="5638800" y="3733800"/>
            <a:ext cx="275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v3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v1 already known.</a:t>
            </a:r>
          </a:p>
          <a:p>
            <a:pPr eaLnBrk="1" hangingPunct="1">
              <a:spcBef>
                <a:spcPct val="0"/>
              </a:spcBef>
              <a:buFontTx/>
              <a:buNone/>
            </a:pPr>
            <a:r>
              <a:rPr lang="en-US" altLang="en-US" sz="2400"/>
              <a:t>   v6 updated to 8.</a:t>
            </a:r>
          </a:p>
          <a:p>
            <a:pPr eaLnBrk="1" hangingPunct="1">
              <a:spcBef>
                <a:spcPct val="0"/>
              </a:spcBef>
              <a:buFontTx/>
              <a:buNone/>
            </a:pPr>
            <a:r>
              <a:rPr lang="en-US" altLang="en-US" sz="2400"/>
              <a:t>Choose v5 next.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6813F94-8A91-47FB-978F-E53DFAB21141}" type="slidenum">
              <a:rPr lang="en-US" altLang="en-US" sz="1400" smtClean="0"/>
              <a:pPr eaLnBrk="1" hangingPunct="1">
                <a:spcBef>
                  <a:spcPct val="0"/>
                </a:spcBef>
                <a:buFontTx/>
                <a:buNone/>
              </a:pPr>
              <a:t>62</a:t>
            </a:fld>
            <a:endParaRPr lang="en-US" altLang="en-US" sz="1400"/>
          </a:p>
        </p:txBody>
      </p:sp>
      <p:sp>
        <p:nvSpPr>
          <p:cNvPr id="64515"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451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45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4518"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4519"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45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4521"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452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3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453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3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4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454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454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4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454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4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454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454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4548"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v5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v7 not improved.</a:t>
            </a:r>
          </a:p>
          <a:p>
            <a:pPr eaLnBrk="1" hangingPunct="1">
              <a:spcBef>
                <a:spcPct val="0"/>
              </a:spcBef>
              <a:buFontTx/>
              <a:buNone/>
            </a:pPr>
            <a:r>
              <a:rPr lang="en-US" altLang="en-US" sz="2400"/>
              <a:t>Choose v7 next.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DE2E05D-8FE7-4EBA-8E4A-403BBA732273}" type="slidenum">
              <a:rPr lang="en-US" altLang="en-US" sz="1400" smtClean="0"/>
              <a:pPr eaLnBrk="1" hangingPunct="1">
                <a:spcBef>
                  <a:spcPct val="0"/>
                </a:spcBef>
                <a:buFontTx/>
                <a:buNone/>
              </a:pPr>
              <a:t>63</a:t>
            </a:fld>
            <a:endParaRPr lang="en-US" altLang="en-US" sz="1400"/>
          </a:p>
        </p:txBody>
      </p:sp>
      <p:sp>
        <p:nvSpPr>
          <p:cNvPr id="65539"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554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554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5542"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5543"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5544"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554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554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4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5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556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556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556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556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557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557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6	v7</a:t>
            </a:r>
          </a:p>
          <a:p>
            <a:pPr eaLnBrk="1" hangingPunct="1">
              <a:spcBef>
                <a:spcPct val="0"/>
              </a:spcBef>
              <a:buFontTx/>
              <a:buNone/>
            </a:pPr>
            <a:r>
              <a:rPr lang="en-US" altLang="en-US" sz="2400"/>
              <a:t>v7	T		  5	v4</a:t>
            </a:r>
          </a:p>
        </p:txBody>
      </p:sp>
      <p:sp>
        <p:nvSpPr>
          <p:cNvPr id="65572"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v6 improved to 6.</a:t>
            </a:r>
          </a:p>
          <a:p>
            <a:pPr eaLnBrk="1" hangingPunct="1">
              <a:spcBef>
                <a:spcPct val="0"/>
              </a:spcBef>
              <a:buFontTx/>
              <a:buNone/>
            </a:pPr>
            <a:r>
              <a:rPr lang="en-US" altLang="en-US" sz="2400"/>
              <a:t>Choose v6 next.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071592-A2C3-446D-BC47-15C81CC80CBC}" type="slidenum">
              <a:rPr lang="en-US" altLang="en-US" sz="1400" smtClean="0"/>
              <a:pPr eaLnBrk="1" hangingPunct="1">
                <a:spcBef>
                  <a:spcPct val="0"/>
                </a:spcBef>
                <a:buFontTx/>
                <a:buNone/>
              </a:pPr>
              <a:t>64</a:t>
            </a:fld>
            <a:endParaRPr lang="en-US" altLang="en-US" sz="1400"/>
          </a:p>
        </p:txBody>
      </p:sp>
      <p:sp>
        <p:nvSpPr>
          <p:cNvPr id="6656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656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6565"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6566"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656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6568"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656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657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658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8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658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659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9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659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9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659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659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T		  6	v7</a:t>
            </a:r>
          </a:p>
          <a:p>
            <a:pPr eaLnBrk="1" hangingPunct="1">
              <a:spcBef>
                <a:spcPct val="0"/>
              </a:spcBef>
              <a:buFontTx/>
              <a:buNone/>
            </a:pPr>
            <a:r>
              <a:rPr lang="en-US" altLang="en-US" sz="2400"/>
              <a:t>v7	T		  5	v4</a:t>
            </a:r>
          </a:p>
        </p:txBody>
      </p:sp>
      <p:sp>
        <p:nvSpPr>
          <p:cNvPr id="66596" name="Text Box 35"/>
          <p:cNvSpPr txBox="1">
            <a:spLocks noChangeArrowheads="1"/>
          </p:cNvSpPr>
          <p:nvPr/>
        </p:nvSpPr>
        <p:spPr bwMode="auto">
          <a:xfrm>
            <a:off x="5638800" y="3733800"/>
            <a:ext cx="2759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None.</a:t>
            </a:r>
          </a:p>
          <a:p>
            <a:pPr eaLnBrk="1" hangingPunct="1">
              <a:spcBef>
                <a:spcPct val="0"/>
              </a:spcBef>
              <a:buFontTx/>
              <a:buNone/>
            </a:pPr>
            <a:r>
              <a:rPr lang="en-US" altLang="en-US" sz="2400"/>
              <a:t>Done.</a:t>
            </a:r>
          </a:p>
          <a:p>
            <a:pPr eaLnBrk="1" hangingPunct="1">
              <a:spcBef>
                <a:spcPct val="0"/>
              </a:spcBef>
              <a:buFontTx/>
              <a:buNone/>
            </a:pPr>
            <a:endParaRPr lang="en-US" altLang="en-US" sz="2400"/>
          </a:p>
          <a:p>
            <a:pPr eaLnBrk="1" hangingPunct="1">
              <a:spcBef>
                <a:spcPct val="0"/>
              </a:spcBef>
              <a:buFontTx/>
              <a:buNone/>
            </a:pPr>
            <a:r>
              <a:rPr lang="en-US" altLang="en-US" sz="2400"/>
              <a:t>Distances in dv.</a:t>
            </a:r>
          </a:p>
          <a:p>
            <a:pPr eaLnBrk="1" hangingPunct="1">
              <a:spcBef>
                <a:spcPct val="0"/>
              </a:spcBef>
              <a:buFontTx/>
              <a:buNone/>
            </a:pPr>
            <a:r>
              <a:rPr lang="en-US" altLang="en-US" sz="2400"/>
              <a:t>Path given by pv.</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C6EE287-D41B-4531-8F8C-B11FBF2BC3F9}" type="slidenum">
              <a:rPr lang="en-US" altLang="en-US" sz="1400" smtClean="0"/>
              <a:pPr eaLnBrk="1" hangingPunct="1">
                <a:spcBef>
                  <a:spcPct val="0"/>
                </a:spcBef>
                <a:buFontTx/>
                <a:buNone/>
              </a:pPr>
              <a:t>65</a:t>
            </a:fld>
            <a:endParaRPr lang="en-US" altLang="en-US" sz="1400"/>
          </a:p>
        </p:txBody>
      </p:sp>
      <p:sp>
        <p:nvSpPr>
          <p:cNvPr id="67587" name="Text Box 2"/>
          <p:cNvSpPr txBox="1">
            <a:spLocks noChangeArrowheads="1"/>
          </p:cNvSpPr>
          <p:nvPr/>
        </p:nvSpPr>
        <p:spPr bwMode="auto">
          <a:xfrm>
            <a:off x="288925" y="104775"/>
            <a:ext cx="7991475" cy="66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t>void dijkstra( Vertex s )</a:t>
            </a:r>
          </a:p>
          <a:p>
            <a:pPr eaLnBrk="1" hangingPunct="1">
              <a:lnSpc>
                <a:spcPct val="90000"/>
              </a:lnSpc>
              <a:spcBef>
                <a:spcPct val="0"/>
              </a:spcBef>
              <a:buFontTx/>
              <a:buNone/>
            </a:pPr>
            <a:r>
              <a:rPr lang="en-US" altLang="en-US" sz="2400"/>
              <a:t>{</a:t>
            </a:r>
          </a:p>
          <a:p>
            <a:pPr eaLnBrk="1" hangingPunct="1">
              <a:lnSpc>
                <a:spcPct val="90000"/>
              </a:lnSpc>
              <a:spcBef>
                <a:spcPct val="0"/>
              </a:spcBef>
              <a:buFontTx/>
              <a:buNone/>
            </a:pPr>
            <a:r>
              <a:rPr lang="en-US" altLang="en-US" sz="2400"/>
              <a:t>    for each Vertex v</a:t>
            </a:r>
          </a:p>
          <a:p>
            <a:pPr eaLnBrk="1" hangingPunct="1">
              <a:lnSpc>
                <a:spcPct val="90000"/>
              </a:lnSpc>
              <a:spcBef>
                <a:spcPct val="0"/>
              </a:spcBef>
              <a:buFontTx/>
              <a:buNone/>
            </a:pPr>
            <a:r>
              <a:rPr lang="en-US" altLang="en-US" sz="2400"/>
              <a:t>    {  v.dist = INFINITY; v.known = false; }</a:t>
            </a:r>
          </a:p>
          <a:p>
            <a:pPr eaLnBrk="1" hangingPunct="1">
              <a:lnSpc>
                <a:spcPct val="90000"/>
              </a:lnSpc>
              <a:spcBef>
                <a:spcPct val="0"/>
              </a:spcBef>
              <a:buFontTx/>
              <a:buNone/>
            </a:pPr>
            <a:r>
              <a:rPr lang="en-US" altLang="en-US" sz="2400"/>
              <a:t>    s.dist = 0;  // start source vertex at distance zero</a:t>
            </a:r>
          </a:p>
          <a:p>
            <a:pPr eaLnBrk="1" hangingPunct="1">
              <a:lnSpc>
                <a:spcPct val="90000"/>
              </a:lnSpc>
              <a:spcBef>
                <a:spcPct val="0"/>
              </a:spcBef>
              <a:buFontTx/>
              <a:buNone/>
            </a:pPr>
            <a:r>
              <a:rPr lang="en-US" altLang="en-US" sz="2400"/>
              <a:t>    for (; ;) {</a:t>
            </a:r>
          </a:p>
          <a:p>
            <a:pPr eaLnBrk="1" hangingPunct="1">
              <a:lnSpc>
                <a:spcPct val="90000"/>
              </a:lnSpc>
              <a:spcBef>
                <a:spcPct val="0"/>
              </a:spcBef>
              <a:buFontTx/>
              <a:buNone/>
            </a:pPr>
            <a:r>
              <a:rPr lang="en-US" altLang="en-US" sz="2400"/>
              <a:t>          Vertex v = smallest unknown distance vertex</a:t>
            </a:r>
          </a:p>
          <a:p>
            <a:pPr eaLnBrk="1" hangingPunct="1">
              <a:lnSpc>
                <a:spcPct val="90000"/>
              </a:lnSpc>
              <a:spcBef>
                <a:spcPct val="0"/>
              </a:spcBef>
              <a:buFontTx/>
              <a:buNone/>
            </a:pPr>
            <a:r>
              <a:rPr lang="en-US" altLang="en-US" sz="2400"/>
              <a:t>          if ( v == null) </a:t>
            </a:r>
          </a:p>
          <a:p>
            <a:pPr eaLnBrk="1" hangingPunct="1">
              <a:lnSpc>
                <a:spcPct val="90000"/>
              </a:lnSpc>
              <a:spcBef>
                <a:spcPct val="0"/>
              </a:spcBef>
              <a:buFontTx/>
              <a:buNone/>
            </a:pPr>
            <a:r>
              <a:rPr lang="en-US" altLang="en-US" sz="2400"/>
              <a:t>               break;</a:t>
            </a:r>
          </a:p>
          <a:p>
            <a:pPr eaLnBrk="1" hangingPunct="1">
              <a:lnSpc>
                <a:spcPct val="90000"/>
              </a:lnSpc>
              <a:spcBef>
                <a:spcPct val="0"/>
              </a:spcBef>
              <a:buFontTx/>
              <a:buNone/>
            </a:pPr>
            <a:r>
              <a:rPr lang="en-US" altLang="en-US" sz="2400"/>
              <a:t>          v.known = true;</a:t>
            </a:r>
          </a:p>
          <a:p>
            <a:pPr eaLnBrk="1" hangingPunct="1">
              <a:lnSpc>
                <a:spcPct val="90000"/>
              </a:lnSpc>
              <a:spcBef>
                <a:spcPct val="0"/>
              </a:spcBef>
              <a:buFontTx/>
              <a:buNone/>
            </a:pPr>
            <a:r>
              <a:rPr lang="en-US" altLang="en-US" sz="2400"/>
              <a:t>          for each Vertex w adjacent to v</a:t>
            </a:r>
          </a:p>
          <a:p>
            <a:pPr eaLnBrk="1" hangingPunct="1">
              <a:lnSpc>
                <a:spcPct val="90000"/>
              </a:lnSpc>
              <a:spcBef>
                <a:spcPct val="0"/>
              </a:spcBef>
              <a:buFontTx/>
              <a:buNone/>
            </a:pPr>
            <a:r>
              <a:rPr lang="en-US" altLang="en-US" sz="2400"/>
              <a:t>              if (!w.known)               </a:t>
            </a:r>
          </a:p>
          <a:p>
            <a:pPr eaLnBrk="1" hangingPunct="1">
              <a:lnSpc>
                <a:spcPct val="90000"/>
              </a:lnSpc>
              <a:spcBef>
                <a:spcPct val="0"/>
              </a:spcBef>
              <a:buFontTx/>
              <a:buNone/>
            </a:pPr>
            <a:r>
              <a:rPr lang="en-US" altLang="en-US" sz="2400"/>
              <a:t>                    if (v.dist + cvw &lt; w.dist)  // cvw is cost from v to w</a:t>
            </a:r>
          </a:p>
          <a:p>
            <a:pPr eaLnBrk="1" hangingPunct="1">
              <a:lnSpc>
                <a:spcPct val="90000"/>
              </a:lnSpc>
              <a:spcBef>
                <a:spcPct val="0"/>
              </a:spcBef>
              <a:buFontTx/>
              <a:buNone/>
            </a:pPr>
            <a:r>
              <a:rPr lang="en-US" altLang="en-US" sz="2400"/>
              <a:t>                    {     // update w</a:t>
            </a:r>
          </a:p>
          <a:p>
            <a:pPr eaLnBrk="1" hangingPunct="1">
              <a:lnSpc>
                <a:spcPct val="90000"/>
              </a:lnSpc>
              <a:spcBef>
                <a:spcPct val="0"/>
              </a:spcBef>
              <a:buFontTx/>
              <a:buNone/>
            </a:pPr>
            <a:r>
              <a:rPr lang="en-US" altLang="en-US" sz="2400"/>
              <a:t>                           decrease (w.dist to v.dist + cvw);</a:t>
            </a:r>
          </a:p>
          <a:p>
            <a:pPr eaLnBrk="1" hangingPunct="1">
              <a:lnSpc>
                <a:spcPct val="90000"/>
              </a:lnSpc>
              <a:spcBef>
                <a:spcPct val="0"/>
              </a:spcBef>
              <a:buFontTx/>
              <a:buNone/>
            </a:pPr>
            <a:r>
              <a:rPr lang="en-US" altLang="en-US" sz="2400"/>
              <a:t>                           w.path = v;</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    </a:t>
            </a:r>
          </a:p>
          <a:p>
            <a:pPr eaLnBrk="1" hangingPunct="1">
              <a:lnSpc>
                <a:spcPct val="90000"/>
              </a:lnSpc>
              <a:spcBef>
                <a:spcPct val="0"/>
              </a:spcBef>
              <a:buFontTx/>
              <a:buNone/>
            </a:pPr>
            <a:r>
              <a:rPr lang="en-US" altLang="en-US" sz="240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44C83C7-B7A0-4924-9B56-8345FE022DE9}" type="slidenum">
              <a:rPr lang="en-US" altLang="en-US" sz="1400" smtClean="0"/>
              <a:pPr eaLnBrk="1" hangingPunct="1">
                <a:spcBef>
                  <a:spcPct val="0"/>
                </a:spcBef>
                <a:buFontTx/>
                <a:buNone/>
              </a:pPr>
              <a:t>66</a:t>
            </a:fld>
            <a:endParaRPr lang="en-US" altLang="en-US" sz="1400"/>
          </a:p>
        </p:txBody>
      </p:sp>
      <p:sp>
        <p:nvSpPr>
          <p:cNvPr id="68611"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C6AE39D-7E31-4678-A7BA-54FDE0F580ED}" type="slidenum">
              <a:rPr lang="en-US" altLang="en-US" sz="1400"/>
              <a:pPr algn="r" eaLnBrk="1" hangingPunct="1">
                <a:spcBef>
                  <a:spcPct val="0"/>
                </a:spcBef>
                <a:buFontTx/>
                <a:buNone/>
              </a:pPr>
              <a:t>66</a:t>
            </a:fld>
            <a:endParaRPr lang="en-US" altLang="en-US" sz="1400"/>
          </a:p>
        </p:txBody>
      </p:sp>
      <p:sp>
        <p:nvSpPr>
          <p:cNvPr id="68612" name="Text Box 2"/>
          <p:cNvSpPr txBox="1">
            <a:spLocks noChangeArrowheads="1"/>
          </p:cNvSpPr>
          <p:nvPr/>
        </p:nvSpPr>
        <p:spPr bwMode="auto">
          <a:xfrm>
            <a:off x="288925" y="104775"/>
            <a:ext cx="8027988"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solidFill>
                  <a:schemeClr val="bg2"/>
                </a:solidFill>
              </a:rPr>
              <a:t>void dijkstra( Vertex s )</a:t>
            </a:r>
          </a:p>
          <a:p>
            <a:pPr eaLnBrk="1" hangingPunct="1">
              <a:lnSpc>
                <a:spcPct val="90000"/>
              </a:lnSpc>
              <a:spcBef>
                <a:spcPct val="0"/>
              </a:spcBef>
              <a:buFontTx/>
              <a:buNone/>
            </a:pPr>
            <a:r>
              <a:rPr lang="en-US" altLang="en-US" sz="2400">
                <a:solidFill>
                  <a:schemeClr val="bg2"/>
                </a:solidFill>
              </a:rPr>
              <a:t>{</a:t>
            </a:r>
          </a:p>
          <a:p>
            <a:pPr eaLnBrk="1" hangingPunct="1">
              <a:lnSpc>
                <a:spcPct val="90000"/>
              </a:lnSpc>
              <a:spcBef>
                <a:spcPct val="0"/>
              </a:spcBef>
              <a:buFontTx/>
              <a:buNone/>
            </a:pPr>
            <a:r>
              <a:rPr lang="en-US" altLang="en-US" sz="2400">
                <a:solidFill>
                  <a:schemeClr val="bg2"/>
                </a:solidFill>
              </a:rPr>
              <a:t>    for each Vertex v</a:t>
            </a:r>
          </a:p>
          <a:p>
            <a:pPr eaLnBrk="1" hangingPunct="1">
              <a:lnSpc>
                <a:spcPct val="90000"/>
              </a:lnSpc>
              <a:spcBef>
                <a:spcPct val="0"/>
              </a:spcBef>
              <a:buFontTx/>
              <a:buNone/>
            </a:pPr>
            <a:r>
              <a:rPr lang="en-US" altLang="en-US" sz="2400">
                <a:solidFill>
                  <a:schemeClr val="bg2"/>
                </a:solidFill>
              </a:rPr>
              <a:t>    {  v.dist = INFINITY; v.known = false; }</a:t>
            </a:r>
          </a:p>
          <a:p>
            <a:pPr eaLnBrk="1" hangingPunct="1">
              <a:lnSpc>
                <a:spcPct val="90000"/>
              </a:lnSpc>
              <a:spcBef>
                <a:spcPct val="0"/>
              </a:spcBef>
              <a:buFontTx/>
              <a:buNone/>
            </a:pPr>
            <a:r>
              <a:rPr lang="en-US" altLang="en-US" sz="2400">
                <a:solidFill>
                  <a:schemeClr val="bg2"/>
                </a:solidFill>
              </a:rPr>
              <a:t>    s.dist = 0;  // start source vertex at distance zero</a:t>
            </a:r>
          </a:p>
          <a:p>
            <a:pPr eaLnBrk="1" hangingPunct="1">
              <a:lnSpc>
                <a:spcPct val="90000"/>
              </a:lnSpc>
              <a:spcBef>
                <a:spcPct val="0"/>
              </a:spcBef>
              <a:buFontTx/>
              <a:buNone/>
            </a:pPr>
            <a:r>
              <a:rPr lang="en-US" altLang="en-US" sz="2400">
                <a:solidFill>
                  <a:schemeClr val="bg2"/>
                </a:solidFill>
              </a:rPr>
              <a:t>    for (; ;) {</a:t>
            </a:r>
          </a:p>
          <a:p>
            <a:pPr eaLnBrk="1" hangingPunct="1">
              <a:lnSpc>
                <a:spcPct val="90000"/>
              </a:lnSpc>
              <a:spcBef>
                <a:spcPct val="0"/>
              </a:spcBef>
              <a:buFontTx/>
              <a:buNone/>
            </a:pPr>
            <a:r>
              <a:rPr lang="en-US" altLang="en-US" sz="2400">
                <a:solidFill>
                  <a:schemeClr val="bg2"/>
                </a:solidFill>
              </a:rPr>
              <a:t>          Vertex v = smallest unknown distance vertex</a:t>
            </a:r>
          </a:p>
          <a:p>
            <a:pPr eaLnBrk="1" hangingPunct="1">
              <a:lnSpc>
                <a:spcPct val="90000"/>
              </a:lnSpc>
              <a:spcBef>
                <a:spcPct val="0"/>
              </a:spcBef>
              <a:buFontTx/>
              <a:buNone/>
            </a:pPr>
            <a:r>
              <a:rPr lang="en-US" altLang="en-US" sz="2400">
                <a:solidFill>
                  <a:schemeClr val="bg2"/>
                </a:solidFill>
              </a:rPr>
              <a:t>          if ( v == null) </a:t>
            </a:r>
          </a:p>
          <a:p>
            <a:pPr eaLnBrk="1" hangingPunct="1">
              <a:lnSpc>
                <a:spcPct val="90000"/>
              </a:lnSpc>
              <a:spcBef>
                <a:spcPct val="0"/>
              </a:spcBef>
              <a:buFontTx/>
              <a:buNone/>
            </a:pPr>
            <a:r>
              <a:rPr lang="en-US" altLang="en-US" sz="2400">
                <a:solidFill>
                  <a:schemeClr val="bg2"/>
                </a:solidFill>
              </a:rPr>
              <a:t>               break;</a:t>
            </a:r>
          </a:p>
          <a:p>
            <a:pPr eaLnBrk="1" hangingPunct="1">
              <a:lnSpc>
                <a:spcPct val="90000"/>
              </a:lnSpc>
              <a:spcBef>
                <a:spcPct val="0"/>
              </a:spcBef>
              <a:buFontTx/>
              <a:buNone/>
            </a:pPr>
            <a:r>
              <a:rPr lang="en-US" altLang="en-US" sz="2400">
                <a:solidFill>
                  <a:schemeClr val="bg2"/>
                </a:solidFill>
              </a:rPr>
              <a:t>          v.known = true;</a:t>
            </a:r>
          </a:p>
          <a:p>
            <a:pPr eaLnBrk="1" hangingPunct="1">
              <a:lnSpc>
                <a:spcPct val="90000"/>
              </a:lnSpc>
              <a:spcBef>
                <a:spcPct val="0"/>
              </a:spcBef>
              <a:buFontTx/>
              <a:buNone/>
            </a:pPr>
            <a:r>
              <a:rPr lang="en-US" altLang="en-US" sz="2400">
                <a:solidFill>
                  <a:schemeClr val="bg2"/>
                </a:solidFill>
              </a:rPr>
              <a:t>          for each Vertex w adjacent to v</a:t>
            </a:r>
          </a:p>
          <a:p>
            <a:pPr eaLnBrk="1" hangingPunct="1">
              <a:lnSpc>
                <a:spcPct val="90000"/>
              </a:lnSpc>
              <a:spcBef>
                <a:spcPct val="0"/>
              </a:spcBef>
              <a:buFontTx/>
              <a:buNone/>
            </a:pPr>
            <a:r>
              <a:rPr lang="en-US" altLang="en-US" sz="2400">
                <a:solidFill>
                  <a:schemeClr val="bg2"/>
                </a:solidFill>
              </a:rPr>
              <a:t>              if (!w.known)               </a:t>
            </a:r>
          </a:p>
          <a:p>
            <a:pPr eaLnBrk="1" hangingPunct="1">
              <a:lnSpc>
                <a:spcPct val="90000"/>
              </a:lnSpc>
              <a:spcBef>
                <a:spcPct val="0"/>
              </a:spcBef>
              <a:buFontTx/>
              <a:buNone/>
            </a:pPr>
            <a:r>
              <a:rPr lang="en-US" altLang="en-US" sz="2400">
                <a:solidFill>
                  <a:schemeClr val="bg2"/>
                </a:solidFill>
              </a:rPr>
              <a:t>                    if (v.dist + cvw &lt; w.dist)  // cvw is cost from v to w</a:t>
            </a:r>
          </a:p>
          <a:p>
            <a:pPr eaLnBrk="1" hangingPunct="1">
              <a:lnSpc>
                <a:spcPct val="90000"/>
              </a:lnSpc>
              <a:spcBef>
                <a:spcPct val="0"/>
              </a:spcBef>
              <a:buFontTx/>
              <a:buNone/>
            </a:pPr>
            <a:r>
              <a:rPr lang="en-US" altLang="en-US" sz="2400">
                <a:solidFill>
                  <a:schemeClr val="bg2"/>
                </a:solidFill>
              </a:rPr>
              <a:t>                    {     // update w</a:t>
            </a:r>
          </a:p>
          <a:p>
            <a:pPr eaLnBrk="1" hangingPunct="1">
              <a:lnSpc>
                <a:spcPct val="90000"/>
              </a:lnSpc>
              <a:spcBef>
                <a:spcPct val="0"/>
              </a:spcBef>
              <a:buFontTx/>
              <a:buNone/>
            </a:pPr>
            <a:r>
              <a:rPr lang="en-US" altLang="en-US" sz="2400">
                <a:solidFill>
                  <a:schemeClr val="bg2"/>
                </a:solidFill>
              </a:rPr>
              <a:t>                           decrease (w.dist to v.dist + cvw);</a:t>
            </a:r>
          </a:p>
          <a:p>
            <a:pPr eaLnBrk="1" hangingPunct="1">
              <a:lnSpc>
                <a:spcPct val="90000"/>
              </a:lnSpc>
              <a:spcBef>
                <a:spcPct val="0"/>
              </a:spcBef>
              <a:buFontTx/>
              <a:buNone/>
            </a:pPr>
            <a:r>
              <a:rPr lang="en-US" altLang="en-US" sz="2400">
                <a:solidFill>
                  <a:schemeClr val="bg2"/>
                </a:solidFill>
              </a:rPr>
              <a:t>                           w.path = v;</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    </a:t>
            </a:r>
          </a:p>
          <a:p>
            <a:pPr eaLnBrk="1" hangingPunct="1">
              <a:lnSpc>
                <a:spcPct val="90000"/>
              </a:lnSpc>
              <a:spcBef>
                <a:spcPct val="0"/>
              </a:spcBef>
              <a:buFontTx/>
              <a:buNone/>
            </a:pPr>
            <a:r>
              <a:rPr lang="en-US" altLang="en-US" sz="2400">
                <a:solidFill>
                  <a:schemeClr val="bg2"/>
                </a:solidFill>
              </a:rPr>
              <a:t>}</a:t>
            </a:r>
          </a:p>
        </p:txBody>
      </p:sp>
      <p:sp>
        <p:nvSpPr>
          <p:cNvPr id="68613" name="TextBox 4"/>
          <p:cNvSpPr txBox="1">
            <a:spLocks noChangeArrowheads="1"/>
          </p:cNvSpPr>
          <p:nvPr/>
        </p:nvSpPr>
        <p:spPr bwMode="auto">
          <a:xfrm>
            <a:off x="4038600" y="3048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7" name="Straight Arrow Connector 6"/>
          <p:cNvCxnSpPr/>
          <p:nvPr/>
        </p:nvCxnSpPr>
        <p:spPr>
          <a:xfrm rot="10800000" flipV="1">
            <a:off x="2895600" y="6858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5" name="TextBox 7"/>
          <p:cNvSpPr txBox="1">
            <a:spLocks noChangeArrowheads="1"/>
          </p:cNvSpPr>
          <p:nvPr/>
        </p:nvSpPr>
        <p:spPr bwMode="auto">
          <a:xfrm>
            <a:off x="7391400" y="2381250"/>
            <a:ext cx="150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or</a:t>
            </a:r>
          </a:p>
          <a:p>
            <a:pPr eaLnBrk="1" hangingPunct="1">
              <a:spcBef>
                <a:spcPct val="0"/>
              </a:spcBef>
              <a:buFontTx/>
              <a:buNone/>
            </a:pPr>
            <a:r>
              <a:rPr lang="en-US" altLang="en-US" sz="2400"/>
              <a:t>O(log|V|)</a:t>
            </a:r>
          </a:p>
          <a:p>
            <a:pPr eaLnBrk="1" hangingPunct="1">
              <a:spcBef>
                <a:spcPct val="0"/>
              </a:spcBef>
              <a:buFontTx/>
              <a:buNone/>
            </a:pPr>
            <a:r>
              <a:rPr lang="en-US" altLang="en-US" sz="2400"/>
              <a:t>using heap</a:t>
            </a:r>
          </a:p>
        </p:txBody>
      </p:sp>
      <p:cxnSp>
        <p:nvCxnSpPr>
          <p:cNvPr id="9" name="Straight Arrow Connector 8"/>
          <p:cNvCxnSpPr/>
          <p:nvPr/>
        </p:nvCxnSpPr>
        <p:spPr>
          <a:xfrm flipH="1" flipV="1">
            <a:off x="6629400" y="2390775"/>
            <a:ext cx="762000" cy="352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7" name="TextBox 10"/>
          <p:cNvSpPr txBox="1">
            <a:spLocks noChangeArrowheads="1"/>
          </p:cNvSpPr>
          <p:nvPr/>
        </p:nvSpPr>
        <p:spPr bwMode="auto">
          <a:xfrm>
            <a:off x="5988050" y="3652838"/>
            <a:ext cx="1860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in total</a:t>
            </a:r>
          </a:p>
        </p:txBody>
      </p:sp>
      <p:cxnSp>
        <p:nvCxnSpPr>
          <p:cNvPr id="12" name="Straight Arrow Connector 11"/>
          <p:cNvCxnSpPr>
            <a:stCxn id="68617" idx="1"/>
          </p:cNvCxnSpPr>
          <p:nvPr/>
        </p:nvCxnSpPr>
        <p:spPr>
          <a:xfrm flipH="1" flipV="1">
            <a:off x="5029200" y="3652838"/>
            <a:ext cx="958850"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9" name="TextBox 12"/>
          <p:cNvSpPr txBox="1">
            <a:spLocks noChangeArrowheads="1"/>
          </p:cNvSpPr>
          <p:nvPr/>
        </p:nvSpPr>
        <p:spPr bwMode="auto">
          <a:xfrm>
            <a:off x="6172200" y="5410200"/>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O(log|V|) using heap</a:t>
            </a:r>
          </a:p>
        </p:txBody>
      </p:sp>
      <p:cxnSp>
        <p:nvCxnSpPr>
          <p:cNvPr id="14" name="Straight Arrow Connector 13"/>
          <p:cNvCxnSpPr/>
          <p:nvPr/>
        </p:nvCxnSpPr>
        <p:spPr>
          <a:xfrm rot="10800000">
            <a:off x="5029200" y="5181600"/>
            <a:ext cx="1066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1" name="TextBox 4"/>
          <p:cNvSpPr txBox="1">
            <a:spLocks noChangeArrowheads="1"/>
          </p:cNvSpPr>
          <p:nvPr/>
        </p:nvSpPr>
        <p:spPr bwMode="auto">
          <a:xfrm>
            <a:off x="7391400" y="16716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7" name="Straight Arrow Connector 16"/>
          <p:cNvCxnSpPr/>
          <p:nvPr/>
        </p:nvCxnSpPr>
        <p:spPr>
          <a:xfrm flipH="1">
            <a:off x="4995863" y="1941513"/>
            <a:ext cx="23193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title"/>
          </p:nvPr>
        </p:nvSpPr>
        <p:spPr/>
        <p:txBody>
          <a:bodyPr/>
          <a:lstStyle/>
          <a:p>
            <a:pPr eaLnBrk="1" hangingPunct="1"/>
            <a:r>
              <a:rPr lang="en-US" altLang="en-US"/>
              <a:t>Dijkstra</a:t>
            </a:r>
          </a:p>
        </p:txBody>
      </p:sp>
      <p:sp>
        <p:nvSpPr>
          <p:cNvPr id="69635" name="Content Placeholder 3"/>
          <p:cNvSpPr>
            <a:spLocks noGrp="1"/>
          </p:cNvSpPr>
          <p:nvPr>
            <p:ph idx="1"/>
          </p:nvPr>
        </p:nvSpPr>
        <p:spPr/>
        <p:txBody>
          <a:bodyPr/>
          <a:lstStyle/>
          <a:p>
            <a:pPr eaLnBrk="1" hangingPunct="1"/>
            <a:r>
              <a:rPr lang="en-US" altLang="en-US" sz="2800"/>
              <a:t>If a linear scan of the vertices is used to find the vertex of least cost, this step takes O(|V|).</a:t>
            </a:r>
          </a:p>
          <a:p>
            <a:pPr eaLnBrk="1" hangingPunct="1"/>
            <a:r>
              <a:rPr lang="en-US" altLang="en-US" sz="2800"/>
              <a:t>Since the loop processes each vertex for O(|V|) time, then O(|V|</a:t>
            </a:r>
            <a:r>
              <a:rPr lang="en-US" altLang="en-US" sz="2800" baseline="30000"/>
              <a:t>2</a:t>
            </a:r>
            <a:r>
              <a:rPr lang="en-US" altLang="en-US" sz="2800"/>
              <a:t>) time is required.</a:t>
            </a:r>
          </a:p>
          <a:p>
            <a:pPr eaLnBrk="1" hangingPunct="1"/>
            <a:r>
              <a:rPr lang="en-US" altLang="en-US" sz="2800"/>
              <a:t>The inner update loop takes O(|E|) since the update is constant time.</a:t>
            </a:r>
          </a:p>
          <a:p>
            <a:pPr eaLnBrk="1" hangingPunct="1"/>
            <a:r>
              <a:rPr lang="en-US" altLang="en-US" sz="2800"/>
              <a:t>So, the running time is O(|E| + |V|</a:t>
            </a:r>
            <a:r>
              <a:rPr lang="en-US" altLang="en-US" sz="2800" baseline="30000"/>
              <a:t>2</a:t>
            </a:r>
            <a:r>
              <a:rPr lang="en-US" altLang="en-US" sz="2800"/>
              <a:t>).</a:t>
            </a:r>
          </a:p>
          <a:p>
            <a:pPr eaLnBrk="1" hangingPunct="1"/>
            <a:r>
              <a:rPr lang="en-US" altLang="en-US" sz="2800"/>
              <a:t>If the graph is dense so that |E| = </a:t>
            </a:r>
            <a:r>
              <a:rPr lang="el-GR" altLang="en-US" sz="2800"/>
              <a:t>Θ</a:t>
            </a:r>
            <a:r>
              <a:rPr lang="en-US" altLang="en-US" sz="2800"/>
              <a:t>(|V|</a:t>
            </a:r>
            <a:r>
              <a:rPr lang="en-US" altLang="en-US" sz="2800" baseline="30000"/>
              <a:t>2</a:t>
            </a:r>
            <a:r>
              <a:rPr lang="en-US" altLang="en-US" sz="2800"/>
              <a:t>), then the algorithm is linear in the number of edges.</a:t>
            </a:r>
          </a:p>
        </p:txBody>
      </p:sp>
      <p:sp>
        <p:nvSpPr>
          <p:cNvPr id="696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A687F83-31A9-4011-8BB4-DFF7C0F2107B}" type="slidenum">
              <a:rPr lang="en-US" altLang="en-US" sz="1400" smtClean="0"/>
              <a:pPr eaLnBrk="1" hangingPunct="1">
                <a:spcBef>
                  <a:spcPct val="0"/>
                </a:spcBef>
                <a:buFontTx/>
                <a:buNone/>
              </a:pPr>
              <a:t>67</a:t>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a:t>Dijkstra</a:t>
            </a:r>
          </a:p>
        </p:txBody>
      </p:sp>
      <p:sp>
        <p:nvSpPr>
          <p:cNvPr id="70659" name="Content Placeholder 2"/>
          <p:cNvSpPr>
            <a:spLocks noGrp="1"/>
          </p:cNvSpPr>
          <p:nvPr>
            <p:ph idx="1"/>
          </p:nvPr>
        </p:nvSpPr>
        <p:spPr/>
        <p:txBody>
          <a:bodyPr/>
          <a:lstStyle/>
          <a:p>
            <a:pPr eaLnBrk="1" hangingPunct="1"/>
            <a:r>
              <a:rPr lang="en-US" altLang="en-US" sz="2400"/>
              <a:t>If the graph is sparse, with |E| =</a:t>
            </a:r>
            <a:r>
              <a:rPr lang="el-GR" altLang="en-US" sz="2400"/>
              <a:t> Θ</a:t>
            </a:r>
            <a:r>
              <a:rPr lang="en-US" altLang="en-US" sz="2400"/>
              <a:t>(|V|), then the algorithm is too slow.</a:t>
            </a:r>
          </a:p>
          <a:p>
            <a:pPr eaLnBrk="1" hangingPunct="1"/>
            <a:r>
              <a:rPr lang="en-US" altLang="en-US" sz="2400"/>
              <a:t>It can be improved by using a priority queue for getting the next cheapest cost vertex.</a:t>
            </a:r>
          </a:p>
          <a:p>
            <a:pPr eaLnBrk="1" hangingPunct="1"/>
            <a:r>
              <a:rPr lang="en-US" altLang="en-US" sz="2400"/>
              <a:t>Removing each vertex is O(log|V|).</a:t>
            </a:r>
          </a:p>
          <a:p>
            <a:pPr eaLnBrk="1" hangingPunct="1"/>
            <a:r>
              <a:rPr lang="en-US" altLang="en-US" sz="2400"/>
              <a:t>The edge updates require a O(log|V|) “decreaseKey” for each edge over the course of the algorithm.</a:t>
            </a:r>
          </a:p>
          <a:p>
            <a:pPr eaLnBrk="1" hangingPunct="1"/>
            <a:r>
              <a:rPr lang="en-US" altLang="en-US" sz="2400"/>
              <a:t>So, the running time is:</a:t>
            </a:r>
          </a:p>
          <a:p>
            <a:pPr eaLnBrk="1" hangingPunct="1">
              <a:buFontTx/>
              <a:buNone/>
            </a:pPr>
            <a:r>
              <a:rPr lang="en-US" altLang="en-US" sz="1800"/>
              <a:t>           find next min</a:t>
            </a:r>
            <a:r>
              <a:rPr lang="en-US" altLang="en-US" sz="2400"/>
              <a:t>     </a:t>
            </a:r>
            <a:r>
              <a:rPr lang="en-US" altLang="en-US" sz="1800"/>
              <a:t>edge updates</a:t>
            </a:r>
            <a:endParaRPr lang="en-US" altLang="en-US" sz="2400"/>
          </a:p>
          <a:p>
            <a:pPr eaLnBrk="1" hangingPunct="1">
              <a:buFontTx/>
              <a:buNone/>
            </a:pPr>
            <a:r>
              <a:rPr lang="en-US" altLang="en-US" sz="2400"/>
              <a:t>     O(|V| log |V| + |E| log|V|)= O(|E| log|V|)</a:t>
            </a: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FE047CB-0CB3-48F2-9F5B-B620334A36BB}" type="slidenum">
              <a:rPr lang="en-US" altLang="en-US" sz="1400" smtClean="0"/>
              <a:pPr eaLnBrk="1" hangingPunct="1">
                <a:spcBef>
                  <a:spcPct val="0"/>
                </a:spcBef>
                <a:buFontTx/>
                <a:buNone/>
              </a:pPr>
              <a:t>68</a:t>
            </a:fld>
            <a:endParaRPr lang="en-US" altLang="en-US"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Negative Edges</a:t>
            </a:r>
          </a:p>
        </p:txBody>
      </p:sp>
      <p:sp>
        <p:nvSpPr>
          <p:cNvPr id="71683" name="Content Placeholder 2"/>
          <p:cNvSpPr>
            <a:spLocks noGrp="1"/>
          </p:cNvSpPr>
          <p:nvPr>
            <p:ph idx="1"/>
          </p:nvPr>
        </p:nvSpPr>
        <p:spPr/>
        <p:txBody>
          <a:bodyPr/>
          <a:lstStyle/>
          <a:p>
            <a:r>
              <a:rPr lang="en-US" altLang="en-US"/>
              <a:t>Dijkstra’s algorithm will not work if there are negative edges.</a:t>
            </a:r>
          </a:p>
          <a:p>
            <a:r>
              <a:rPr lang="en-US" altLang="en-US"/>
              <a:t>When a vertex is declared known, we have taken an edge that was the cheapest, assuming any other path would be more costly.  But this might not be so if some edge had a negative cost.</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6EAC24C-8D65-456E-9638-8274BA1CE990}" type="slidenum">
              <a:rPr lang="en-US" altLang="en-US" sz="1400" smtClean="0"/>
              <a:pPr eaLnBrk="1" hangingPunct="1">
                <a:spcBef>
                  <a:spcPct val="0"/>
                </a:spcBef>
                <a:buFontTx/>
                <a:buNone/>
              </a:pPr>
              <a:t>69</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3B0C5D-03BD-409E-8CE2-C4398A53D71E}" type="slidenum">
              <a:rPr lang="en-US" altLang="en-US" sz="1400" smtClean="0"/>
              <a:pPr eaLnBrk="1" hangingPunct="1">
                <a:spcBef>
                  <a:spcPct val="0"/>
                </a:spcBef>
                <a:buFontTx/>
                <a:buNone/>
              </a:pPr>
              <a:t>7</a:t>
            </a:fld>
            <a:endParaRPr lang="en-US" altLang="en-US" sz="1400"/>
          </a:p>
        </p:txBody>
      </p:sp>
      <p:sp>
        <p:nvSpPr>
          <p:cNvPr id="8195"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6"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7"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8"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9" name="Oval 6"/>
          <p:cNvSpPr>
            <a:spLocks noChangeArrowheads="1"/>
          </p:cNvSpPr>
          <p:nvPr/>
        </p:nvSpPr>
        <p:spPr bwMode="auto">
          <a:xfrm>
            <a:off x="5551488" y="3997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0"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1"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11"/>
          <p:cNvSpPr>
            <a:spLocks noChangeShapeType="1"/>
          </p:cNvSpPr>
          <p:nvPr/>
        </p:nvSpPr>
        <p:spPr bwMode="auto">
          <a:xfrm>
            <a:off x="4114800" y="3733800"/>
            <a:ext cx="1447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Text Box 17"/>
          <p:cNvSpPr txBox="1">
            <a:spLocks noChangeArrowheads="1"/>
          </p:cNvSpPr>
          <p:nvPr/>
        </p:nvSpPr>
        <p:spPr bwMode="auto">
          <a:xfrm>
            <a:off x="1981200" y="457200"/>
            <a:ext cx="355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Path (shown in blue)</a:t>
            </a:r>
          </a:p>
        </p:txBody>
      </p:sp>
      <p:sp>
        <p:nvSpPr>
          <p:cNvPr id="8207" name="Text Box 18"/>
          <p:cNvSpPr txBox="1">
            <a:spLocks noChangeArrowheads="1"/>
          </p:cNvSpPr>
          <p:nvPr/>
        </p:nvSpPr>
        <p:spPr bwMode="auto">
          <a:xfrm>
            <a:off x="457200" y="5943600"/>
            <a:ext cx="683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Length is 3 because there are 3 (N-1) edges in the path</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A7BC4FF-87F8-49B0-AAF1-F91602D35AE6}" type="slidenum">
              <a:rPr lang="en-US" altLang="en-US" sz="1400" smtClean="0"/>
              <a:pPr eaLnBrk="1" hangingPunct="1">
                <a:spcBef>
                  <a:spcPct val="0"/>
                </a:spcBef>
                <a:buFontTx/>
                <a:buNone/>
              </a:pPr>
              <a:t>70</a:t>
            </a:fld>
            <a:endParaRPr lang="en-US" altLang="en-US" sz="1400"/>
          </a:p>
        </p:txBody>
      </p:sp>
      <p:sp>
        <p:nvSpPr>
          <p:cNvPr id="72707"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A5FE543-FAF0-49AA-960F-688113CF2F9B}" type="slidenum">
              <a:rPr lang="en-US" altLang="en-US" sz="1400"/>
              <a:pPr algn="r" eaLnBrk="1" hangingPunct="1">
                <a:spcBef>
                  <a:spcPct val="0"/>
                </a:spcBef>
                <a:buFontTx/>
                <a:buNone/>
              </a:pPr>
              <a:t>70</a:t>
            </a:fld>
            <a:endParaRPr lang="en-US" altLang="en-US" sz="1400"/>
          </a:p>
        </p:txBody>
      </p:sp>
      <p:sp>
        <p:nvSpPr>
          <p:cNvPr id="72708" name="Oval 3"/>
          <p:cNvSpPr>
            <a:spLocks noChangeArrowheads="1"/>
          </p:cNvSpPr>
          <p:nvPr/>
        </p:nvSpPr>
        <p:spPr bwMode="auto">
          <a:xfrm>
            <a:off x="838200" y="457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72709" name="Oval 6"/>
          <p:cNvSpPr>
            <a:spLocks noChangeArrowheads="1"/>
          </p:cNvSpPr>
          <p:nvPr/>
        </p:nvSpPr>
        <p:spPr bwMode="auto">
          <a:xfrm flipH="1">
            <a:off x="4419600" y="381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72710" name="Oval 8"/>
          <p:cNvSpPr>
            <a:spLocks noChangeArrowheads="1"/>
          </p:cNvSpPr>
          <p:nvPr/>
        </p:nvSpPr>
        <p:spPr bwMode="auto">
          <a:xfrm flipH="1">
            <a:off x="2667000" y="1600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72711" name="Line 12"/>
          <p:cNvSpPr>
            <a:spLocks noChangeShapeType="1"/>
          </p:cNvSpPr>
          <p:nvPr/>
        </p:nvSpPr>
        <p:spPr bwMode="auto">
          <a:xfrm>
            <a:off x="1676400" y="838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2" name="Line 15"/>
          <p:cNvSpPr>
            <a:spLocks noChangeShapeType="1"/>
          </p:cNvSpPr>
          <p:nvPr/>
        </p:nvSpPr>
        <p:spPr bwMode="auto">
          <a:xfrm>
            <a:off x="1600200" y="990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3" name="Line 16"/>
          <p:cNvSpPr>
            <a:spLocks noChangeShapeType="1"/>
          </p:cNvSpPr>
          <p:nvPr/>
        </p:nvSpPr>
        <p:spPr bwMode="auto">
          <a:xfrm flipV="1">
            <a:off x="3429000" y="1066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14" name="Text Box 21"/>
          <p:cNvSpPr txBox="1">
            <a:spLocks noChangeArrowheads="1"/>
          </p:cNvSpPr>
          <p:nvPr/>
        </p:nvSpPr>
        <p:spPr bwMode="auto">
          <a:xfrm>
            <a:off x="2727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72715" name="Text Box 26"/>
          <p:cNvSpPr txBox="1">
            <a:spLocks noChangeArrowheads="1"/>
          </p:cNvSpPr>
          <p:nvPr/>
        </p:nvSpPr>
        <p:spPr bwMode="auto">
          <a:xfrm>
            <a:off x="18129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72716" name="Text Box 27"/>
          <p:cNvSpPr txBox="1">
            <a:spLocks noChangeArrowheads="1"/>
          </p:cNvSpPr>
          <p:nvPr/>
        </p:nvSpPr>
        <p:spPr bwMode="auto">
          <a:xfrm>
            <a:off x="4114800" y="1295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72717" name="Text Box 35"/>
          <p:cNvSpPr txBox="1">
            <a:spLocks noChangeArrowheads="1"/>
          </p:cNvSpPr>
          <p:nvPr/>
        </p:nvSpPr>
        <p:spPr bwMode="auto">
          <a:xfrm>
            <a:off x="609600" y="3124200"/>
            <a:ext cx="7315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75" indent="-396875"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en-US" altLang="en-US" sz="2400"/>
              <a:t>In the above graph, Dijkstra’s would choose the v1-v3 edge next at cost 4, when actually the other path is cheaper if a negative edge is allowed.</a:t>
            </a:r>
          </a:p>
          <a:p>
            <a:pPr eaLnBrk="1" hangingPunct="1">
              <a:spcBef>
                <a:spcPct val="0"/>
              </a:spcBef>
            </a:pPr>
            <a:endParaRPr lang="en-US" altLang="en-US" sz="2400"/>
          </a:p>
          <a:p>
            <a:pPr eaLnBrk="1" hangingPunct="1">
              <a:spcBef>
                <a:spcPct val="0"/>
              </a:spcBef>
            </a:pPr>
            <a:r>
              <a:rPr lang="en-US" altLang="en-US" sz="2400"/>
              <a:t>Graphs with negative edge costs can be solved with a modification to Dijkstra’s algorithm, but the running time is worse.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2"/>
          <p:cNvSpPr>
            <a:spLocks noGrp="1"/>
          </p:cNvSpPr>
          <p:nvPr>
            <p:ph type="title"/>
          </p:nvPr>
        </p:nvSpPr>
        <p:spPr/>
        <p:txBody>
          <a:bodyPr/>
          <a:lstStyle/>
          <a:p>
            <a:r>
              <a:rPr lang="en-US" altLang="en-US"/>
              <a:t>Acyclic Graphs</a:t>
            </a:r>
          </a:p>
        </p:txBody>
      </p:sp>
      <p:sp>
        <p:nvSpPr>
          <p:cNvPr id="73731" name="Content Placeholder 3"/>
          <p:cNvSpPr>
            <a:spLocks noGrp="1"/>
          </p:cNvSpPr>
          <p:nvPr>
            <p:ph idx="1"/>
          </p:nvPr>
        </p:nvSpPr>
        <p:spPr/>
        <p:txBody>
          <a:bodyPr/>
          <a:lstStyle/>
          <a:p>
            <a:r>
              <a:rPr lang="en-US" altLang="en-US"/>
              <a:t>If a graph is acyclic, Dijkstra’s algorithm can be improved by choosing vertices in topological order.</a:t>
            </a:r>
          </a:p>
          <a:p>
            <a:r>
              <a:rPr lang="en-US" altLang="en-US"/>
              <a:t>When a vertex is selected, its distance cannot be lowered since there are no incoming edges from unknown vertices.</a:t>
            </a:r>
          </a:p>
          <a:p>
            <a:endParaRPr lang="en-US" altLang="en-US"/>
          </a:p>
        </p:txBody>
      </p:sp>
      <p:sp>
        <p:nvSpPr>
          <p:cNvPr id="737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2F1AAEA-4359-482B-BF85-5ED1F2D33BC1}" type="slidenum">
              <a:rPr lang="en-US" altLang="en-US" sz="1400" smtClean="0"/>
              <a:pPr eaLnBrk="1" hangingPunct="1">
                <a:spcBef>
                  <a:spcPct val="0"/>
                </a:spcBef>
                <a:buFontTx/>
                <a:buNone/>
              </a:pPr>
              <a:t>71</a:t>
            </a:fld>
            <a:endParaRPr lang="en-US" altLang="en-US"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4BEDB4-2483-4CB2-A3B0-83E0E03DFE2A}" type="slidenum">
              <a:rPr lang="en-US" altLang="en-US" sz="1400" smtClean="0"/>
              <a:pPr eaLnBrk="1" hangingPunct="1">
                <a:spcBef>
                  <a:spcPct val="0"/>
                </a:spcBef>
                <a:buFontTx/>
                <a:buNone/>
              </a:pPr>
              <a:t>72</a:t>
            </a:fld>
            <a:endParaRPr lang="en-US" altLang="en-US" sz="1400"/>
          </a:p>
        </p:txBody>
      </p:sp>
      <p:sp>
        <p:nvSpPr>
          <p:cNvPr id="74755" name="Rectangle 2"/>
          <p:cNvSpPr>
            <a:spLocks noGrp="1" noChangeArrowheads="1"/>
          </p:cNvSpPr>
          <p:nvPr>
            <p:ph type="title"/>
          </p:nvPr>
        </p:nvSpPr>
        <p:spPr/>
        <p:txBody>
          <a:bodyPr/>
          <a:lstStyle/>
          <a:p>
            <a:pPr eaLnBrk="1" hangingPunct="1"/>
            <a:r>
              <a:rPr lang="en-US" altLang="en-US"/>
              <a:t>Network Flow Problems</a:t>
            </a:r>
          </a:p>
        </p:txBody>
      </p:sp>
      <p:sp>
        <p:nvSpPr>
          <p:cNvPr id="74756" name="Rectangle 3"/>
          <p:cNvSpPr>
            <a:spLocks noGrp="1" noChangeArrowheads="1"/>
          </p:cNvSpPr>
          <p:nvPr>
            <p:ph type="body" idx="1"/>
          </p:nvPr>
        </p:nvSpPr>
        <p:spPr/>
        <p:txBody>
          <a:bodyPr/>
          <a:lstStyle/>
          <a:p>
            <a:pPr eaLnBrk="1" hangingPunct="1"/>
            <a:r>
              <a:rPr lang="en-US" altLang="en-US"/>
              <a:t>Edges of a graph can represent capacity.</a:t>
            </a:r>
          </a:p>
          <a:p>
            <a:pPr eaLnBrk="1" hangingPunct="1"/>
            <a:r>
              <a:rPr lang="en-US" altLang="en-US"/>
              <a:t>In such a graph we might want to know the  maximum flow between two vertices, which we will refer to as the source and sink.</a:t>
            </a:r>
          </a:p>
          <a:p>
            <a:pPr eaLnBrk="1" hangingPunct="1"/>
            <a:r>
              <a:rPr lang="en-US" altLang="en-US"/>
              <a:t>Such problems occur in any kind of network involving flow, such as water through pipes or cars through streets.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Cuts</a:t>
            </a:r>
          </a:p>
        </p:txBody>
      </p:sp>
      <p:sp>
        <p:nvSpPr>
          <p:cNvPr id="75779" name="Content Placeholder 2"/>
          <p:cNvSpPr>
            <a:spLocks noGrp="1"/>
          </p:cNvSpPr>
          <p:nvPr>
            <p:ph idx="1"/>
          </p:nvPr>
        </p:nvSpPr>
        <p:spPr/>
        <p:txBody>
          <a:bodyPr/>
          <a:lstStyle/>
          <a:p>
            <a:r>
              <a:rPr lang="en-US" altLang="en-US"/>
              <a:t>Consider the flow from source s to sink t.</a:t>
            </a:r>
          </a:p>
          <a:p>
            <a:r>
              <a:rPr lang="en-US" altLang="en-US"/>
              <a:t>6 units may leave s, and 6 units may enter t.</a:t>
            </a:r>
          </a:p>
          <a:p>
            <a:r>
              <a:rPr lang="en-US" altLang="en-US"/>
              <a:t>But all flow must pass through the cut, which restricts the flow to 5.</a:t>
            </a:r>
          </a:p>
          <a:p>
            <a:r>
              <a:rPr lang="en-US" altLang="en-US"/>
              <a:t>Max flow = min cut.</a:t>
            </a: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F468BC-4C46-4CA6-905F-D635F40F7E52}" type="slidenum">
              <a:rPr lang="en-US" altLang="en-US" sz="1400" smtClean="0"/>
              <a:pPr eaLnBrk="1" hangingPunct="1">
                <a:spcBef>
                  <a:spcPct val="0"/>
                </a:spcBef>
                <a:buFontTx/>
                <a:buNone/>
              </a:pPr>
              <a:t>73</a:t>
            </a:fld>
            <a:endParaRPr lang="en-US" altLang="en-US" sz="1400"/>
          </a:p>
        </p:txBody>
      </p:sp>
      <p:sp>
        <p:nvSpPr>
          <p:cNvPr id="75781" name="Oval 2"/>
          <p:cNvSpPr>
            <a:spLocks noChangeArrowheads="1"/>
          </p:cNvSpPr>
          <p:nvPr/>
        </p:nvSpPr>
        <p:spPr bwMode="auto">
          <a:xfrm>
            <a:off x="6477000" y="4038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5782" name="Oval 3"/>
          <p:cNvSpPr>
            <a:spLocks noChangeArrowheads="1"/>
          </p:cNvSpPr>
          <p:nvPr/>
        </p:nvSpPr>
        <p:spPr bwMode="auto">
          <a:xfrm>
            <a:off x="57912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5783" name="Oval 4"/>
          <p:cNvSpPr>
            <a:spLocks noChangeArrowheads="1"/>
          </p:cNvSpPr>
          <p:nvPr/>
        </p:nvSpPr>
        <p:spPr bwMode="auto">
          <a:xfrm>
            <a:off x="70866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5784" name="Oval 5"/>
          <p:cNvSpPr>
            <a:spLocks noChangeArrowheads="1"/>
          </p:cNvSpPr>
          <p:nvPr/>
        </p:nvSpPr>
        <p:spPr bwMode="auto">
          <a:xfrm>
            <a:off x="6477000" y="6096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5785" name="Oval 6"/>
          <p:cNvSpPr>
            <a:spLocks noChangeArrowheads="1"/>
          </p:cNvSpPr>
          <p:nvPr/>
        </p:nvSpPr>
        <p:spPr bwMode="auto">
          <a:xfrm>
            <a:off x="57912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5786" name="Oval 7"/>
          <p:cNvSpPr>
            <a:spLocks noChangeArrowheads="1"/>
          </p:cNvSpPr>
          <p:nvPr/>
        </p:nvSpPr>
        <p:spPr bwMode="auto">
          <a:xfrm>
            <a:off x="70866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5787" name="Line 8"/>
          <p:cNvSpPr>
            <a:spLocks noChangeShapeType="1"/>
          </p:cNvSpPr>
          <p:nvPr/>
        </p:nvSpPr>
        <p:spPr bwMode="auto">
          <a:xfrm>
            <a:off x="59436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Line 9"/>
          <p:cNvSpPr>
            <a:spLocks noChangeShapeType="1"/>
          </p:cNvSpPr>
          <p:nvPr/>
        </p:nvSpPr>
        <p:spPr bwMode="auto">
          <a:xfrm>
            <a:off x="60960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9" name="Line 10"/>
          <p:cNvSpPr>
            <a:spLocks noChangeShapeType="1"/>
          </p:cNvSpPr>
          <p:nvPr/>
        </p:nvSpPr>
        <p:spPr bwMode="auto">
          <a:xfrm flipH="1">
            <a:off x="67056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0" name="Line 11"/>
          <p:cNvSpPr>
            <a:spLocks noChangeShapeType="1"/>
          </p:cNvSpPr>
          <p:nvPr/>
        </p:nvSpPr>
        <p:spPr bwMode="auto">
          <a:xfrm flipH="1">
            <a:off x="6019800" y="4267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1" name="Line 12"/>
          <p:cNvSpPr>
            <a:spLocks noChangeShapeType="1"/>
          </p:cNvSpPr>
          <p:nvPr/>
        </p:nvSpPr>
        <p:spPr bwMode="auto">
          <a:xfrm>
            <a:off x="6781800" y="4267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2" name="Line 13"/>
          <p:cNvSpPr>
            <a:spLocks noChangeShapeType="1"/>
          </p:cNvSpPr>
          <p:nvPr/>
        </p:nvSpPr>
        <p:spPr bwMode="auto">
          <a:xfrm>
            <a:off x="72390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3" name="Line 14"/>
          <p:cNvSpPr>
            <a:spLocks noChangeShapeType="1"/>
          </p:cNvSpPr>
          <p:nvPr/>
        </p:nvSpPr>
        <p:spPr bwMode="auto">
          <a:xfrm>
            <a:off x="6096000" y="4876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4" name="Line 15"/>
          <p:cNvSpPr>
            <a:spLocks noChangeShapeType="1"/>
          </p:cNvSpPr>
          <p:nvPr/>
        </p:nvSpPr>
        <p:spPr bwMode="auto">
          <a:xfrm>
            <a:off x="6019800" y="4953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5" name="Text Box 16"/>
          <p:cNvSpPr txBox="1">
            <a:spLocks noChangeArrowheads="1"/>
          </p:cNvSpPr>
          <p:nvPr/>
        </p:nvSpPr>
        <p:spPr bwMode="auto">
          <a:xfrm>
            <a:off x="6003925" y="4176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5796" name="Text Box 17"/>
          <p:cNvSpPr txBox="1">
            <a:spLocks noChangeArrowheads="1"/>
          </p:cNvSpPr>
          <p:nvPr/>
        </p:nvSpPr>
        <p:spPr bwMode="auto">
          <a:xfrm>
            <a:off x="5562600" y="4953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7" name="Text Box 18"/>
          <p:cNvSpPr txBox="1">
            <a:spLocks noChangeArrowheads="1"/>
          </p:cNvSpPr>
          <p:nvPr/>
        </p:nvSpPr>
        <p:spPr bwMode="auto">
          <a:xfrm>
            <a:off x="687705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798" name="Text Box 19"/>
          <p:cNvSpPr txBox="1">
            <a:spLocks noChangeArrowheads="1"/>
          </p:cNvSpPr>
          <p:nvPr/>
        </p:nvSpPr>
        <p:spPr bwMode="auto">
          <a:xfrm>
            <a:off x="70294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9" name="Text Box 20"/>
          <p:cNvSpPr txBox="1">
            <a:spLocks noChangeArrowheads="1"/>
          </p:cNvSpPr>
          <p:nvPr/>
        </p:nvSpPr>
        <p:spPr bwMode="auto">
          <a:xfrm>
            <a:off x="7334250" y="4997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800" name="Text Box 21"/>
          <p:cNvSpPr txBox="1">
            <a:spLocks noChangeArrowheads="1"/>
          </p:cNvSpPr>
          <p:nvPr/>
        </p:nvSpPr>
        <p:spPr bwMode="auto">
          <a:xfrm>
            <a:off x="60198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801" name="Text Box 22"/>
          <p:cNvSpPr txBox="1">
            <a:spLocks noChangeArrowheads="1"/>
          </p:cNvSpPr>
          <p:nvPr/>
        </p:nvSpPr>
        <p:spPr bwMode="auto">
          <a:xfrm>
            <a:off x="6477000" y="4540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5802" name="Text Box 23"/>
          <p:cNvSpPr txBox="1">
            <a:spLocks noChangeArrowheads="1"/>
          </p:cNvSpPr>
          <p:nvPr/>
        </p:nvSpPr>
        <p:spPr bwMode="auto">
          <a:xfrm>
            <a:off x="6477000" y="5226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32" name="Freeform 31"/>
          <p:cNvSpPr/>
          <p:nvPr/>
        </p:nvSpPr>
        <p:spPr>
          <a:xfrm>
            <a:off x="5108575" y="5108575"/>
            <a:ext cx="2405063" cy="1349375"/>
          </a:xfrm>
          <a:custGeom>
            <a:avLst/>
            <a:gdLst>
              <a:gd name="connsiteX0" fmla="*/ 0 w 2405700"/>
              <a:gd name="connsiteY0" fmla="*/ 0 h 1350246"/>
              <a:gd name="connsiteX1" fmla="*/ 1355834 w 2405700"/>
              <a:gd name="connsiteY1" fmla="*/ 362606 h 1350246"/>
              <a:gd name="connsiteX2" fmla="*/ 2333296 w 2405700"/>
              <a:gd name="connsiteY2" fmla="*/ 1277006 h 1350246"/>
              <a:gd name="connsiteX3" fmla="*/ 2333296 w 2405700"/>
              <a:gd name="connsiteY3" fmla="*/ 1292772 h 1350246"/>
            </a:gdLst>
            <a:ahLst/>
            <a:cxnLst>
              <a:cxn ang="0">
                <a:pos x="connsiteX0" y="connsiteY0"/>
              </a:cxn>
              <a:cxn ang="0">
                <a:pos x="connsiteX1" y="connsiteY1"/>
              </a:cxn>
              <a:cxn ang="0">
                <a:pos x="connsiteX2" y="connsiteY2"/>
              </a:cxn>
              <a:cxn ang="0">
                <a:pos x="connsiteX3" y="connsiteY3"/>
              </a:cxn>
            </a:cxnLst>
            <a:rect l="l" t="t" r="r" b="b"/>
            <a:pathLst>
              <a:path w="2405700" h="1350246">
                <a:moveTo>
                  <a:pt x="0" y="0"/>
                </a:moveTo>
                <a:cubicBezTo>
                  <a:pt x="483475" y="74886"/>
                  <a:pt x="966951" y="149772"/>
                  <a:pt x="1355834" y="362606"/>
                </a:cubicBezTo>
                <a:cubicBezTo>
                  <a:pt x="1744717" y="575440"/>
                  <a:pt x="2170386" y="1121978"/>
                  <a:pt x="2333296" y="1277006"/>
                </a:cubicBezTo>
                <a:cubicBezTo>
                  <a:pt x="2496206" y="1432034"/>
                  <a:pt x="2333296" y="1292772"/>
                  <a:pt x="2333296" y="1292772"/>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7CFB1D-C542-413E-83DB-0361C1DDDA1D}" type="slidenum">
              <a:rPr lang="en-US" altLang="en-US" sz="1400" smtClean="0"/>
              <a:pPr eaLnBrk="1" hangingPunct="1">
                <a:spcBef>
                  <a:spcPct val="0"/>
                </a:spcBef>
                <a:buFontTx/>
                <a:buNone/>
              </a:pPr>
              <a:t>74</a:t>
            </a:fld>
            <a:endParaRPr lang="en-US" altLang="en-US" sz="1400"/>
          </a:p>
        </p:txBody>
      </p:sp>
      <p:sp>
        <p:nvSpPr>
          <p:cNvPr id="76803" name="Rectangle 2"/>
          <p:cNvSpPr>
            <a:spLocks noGrp="1" noChangeArrowheads="1"/>
          </p:cNvSpPr>
          <p:nvPr>
            <p:ph type="title"/>
          </p:nvPr>
        </p:nvSpPr>
        <p:spPr/>
        <p:txBody>
          <a:bodyPr/>
          <a:lstStyle/>
          <a:p>
            <a:pPr eaLnBrk="1" hangingPunct="1"/>
            <a:r>
              <a:rPr lang="en-US" altLang="en-US"/>
              <a:t>Maximum Flow Algorithm</a:t>
            </a:r>
          </a:p>
        </p:txBody>
      </p:sp>
      <p:sp>
        <p:nvSpPr>
          <p:cNvPr id="76804" name="Rectangle 3"/>
          <p:cNvSpPr>
            <a:spLocks noGrp="1" noChangeArrowheads="1"/>
          </p:cNvSpPr>
          <p:nvPr>
            <p:ph type="body" idx="1"/>
          </p:nvPr>
        </p:nvSpPr>
        <p:spPr>
          <a:xfrm>
            <a:off x="685800" y="1981200"/>
            <a:ext cx="7772400" cy="4419600"/>
          </a:xfrm>
        </p:spPr>
        <p:txBody>
          <a:bodyPr/>
          <a:lstStyle/>
          <a:p>
            <a:pPr eaLnBrk="1" hangingPunct="1"/>
            <a:r>
              <a:rPr lang="en-US" altLang="en-US" sz="2800"/>
              <a:t>The algorithm proceeds in stages.</a:t>
            </a:r>
          </a:p>
          <a:p>
            <a:pPr eaLnBrk="1" hangingPunct="1"/>
            <a:r>
              <a:rPr lang="en-US" altLang="en-US" sz="2800"/>
              <a:t>We first construct a flow graph, Gf.</a:t>
            </a:r>
          </a:p>
          <a:p>
            <a:pPr eaLnBrk="1" hangingPunct="1"/>
            <a:r>
              <a:rPr lang="en-US" altLang="en-US" sz="2800"/>
              <a:t>Initially all edges show no flow.</a:t>
            </a:r>
          </a:p>
          <a:p>
            <a:pPr eaLnBrk="1" hangingPunct="1"/>
            <a:r>
              <a:rPr lang="en-US" altLang="en-US" sz="2800"/>
              <a:t>We then construct another graph called the residual graph, Gr, which is the difference between the original graph and the flow graph.  </a:t>
            </a:r>
          </a:p>
          <a:p>
            <a:pPr eaLnBrk="1" hangingPunct="1"/>
            <a:r>
              <a:rPr lang="en-US" altLang="en-US" sz="2800"/>
              <a:t>Gr tells how much more flow an edge can handle.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661ED7-9BED-4D5F-83D5-82FCFF62DF31}" type="slidenum">
              <a:rPr lang="en-US" altLang="en-US" sz="1400" smtClean="0"/>
              <a:pPr eaLnBrk="1" hangingPunct="1">
                <a:spcBef>
                  <a:spcPct val="0"/>
                </a:spcBef>
                <a:buFontTx/>
                <a:buNone/>
              </a:pPr>
              <a:t>75</a:t>
            </a:fld>
            <a:endParaRPr lang="en-US" altLang="en-US" sz="1400"/>
          </a:p>
        </p:txBody>
      </p:sp>
      <p:sp>
        <p:nvSpPr>
          <p:cNvPr id="77827" name="Rectangle 2"/>
          <p:cNvSpPr>
            <a:spLocks noGrp="1" noChangeArrowheads="1"/>
          </p:cNvSpPr>
          <p:nvPr>
            <p:ph type="title"/>
          </p:nvPr>
        </p:nvSpPr>
        <p:spPr/>
        <p:txBody>
          <a:bodyPr/>
          <a:lstStyle/>
          <a:p>
            <a:pPr eaLnBrk="1" hangingPunct="1"/>
            <a:r>
              <a:rPr lang="en-US" altLang="en-US"/>
              <a:t>Algorithm</a:t>
            </a:r>
          </a:p>
        </p:txBody>
      </p:sp>
      <p:sp>
        <p:nvSpPr>
          <p:cNvPr id="77828" name="Rectangle 3"/>
          <p:cNvSpPr>
            <a:spLocks noGrp="1" noChangeArrowheads="1"/>
          </p:cNvSpPr>
          <p:nvPr>
            <p:ph type="body" idx="1"/>
          </p:nvPr>
        </p:nvSpPr>
        <p:spPr/>
        <p:txBody>
          <a:bodyPr/>
          <a:lstStyle/>
          <a:p>
            <a:pPr eaLnBrk="1" hangingPunct="1"/>
            <a:r>
              <a:rPr lang="en-US" altLang="en-US" sz="2800"/>
              <a:t>At each stage, we find a path in Gr from s to t called the augmenting path.</a:t>
            </a:r>
          </a:p>
          <a:p>
            <a:pPr eaLnBrk="1" hangingPunct="1"/>
            <a:r>
              <a:rPr lang="en-US" altLang="en-US" sz="2800"/>
              <a:t>The minimum edge on this path is the amount of flow that may be added to every edge on the path.</a:t>
            </a:r>
          </a:p>
          <a:p>
            <a:pPr eaLnBrk="1" hangingPunct="1"/>
            <a:r>
              <a:rPr lang="en-US" altLang="en-US" sz="2800"/>
              <a:t>We then adjust Gf by this flow and reduce Gr.</a:t>
            </a:r>
          </a:p>
          <a:p>
            <a:pPr eaLnBrk="1" hangingPunct="1"/>
            <a:r>
              <a:rPr lang="en-US" altLang="en-US" sz="2800"/>
              <a:t>When all paths have been processed, we are done.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2315D0-3B4F-4ED8-BCD7-6F6ED4B908D9}" type="slidenum">
              <a:rPr lang="en-US" altLang="en-US" sz="1400" smtClean="0"/>
              <a:pPr eaLnBrk="1" hangingPunct="1">
                <a:spcBef>
                  <a:spcPct val="0"/>
                </a:spcBef>
                <a:buFontTx/>
                <a:buNone/>
              </a:pPr>
              <a:t>76</a:t>
            </a:fld>
            <a:endParaRPr lang="en-US" altLang="en-US" sz="1400"/>
          </a:p>
        </p:txBody>
      </p:sp>
      <p:sp>
        <p:nvSpPr>
          <p:cNvPr id="78851" name="Oval 2"/>
          <p:cNvSpPr>
            <a:spLocks noChangeArrowheads="1"/>
          </p:cNvSpPr>
          <p:nvPr/>
        </p:nvSpPr>
        <p:spPr bwMode="auto">
          <a:xfrm>
            <a:off x="1371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52" name="Oval 3"/>
          <p:cNvSpPr>
            <a:spLocks noChangeArrowheads="1"/>
          </p:cNvSpPr>
          <p:nvPr/>
        </p:nvSpPr>
        <p:spPr bwMode="auto">
          <a:xfrm>
            <a:off x="685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53" name="Oval 4"/>
          <p:cNvSpPr>
            <a:spLocks noChangeArrowheads="1"/>
          </p:cNvSpPr>
          <p:nvPr/>
        </p:nvSpPr>
        <p:spPr bwMode="auto">
          <a:xfrm>
            <a:off x="1981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54" name="Oval 5"/>
          <p:cNvSpPr>
            <a:spLocks noChangeArrowheads="1"/>
          </p:cNvSpPr>
          <p:nvPr/>
        </p:nvSpPr>
        <p:spPr bwMode="auto">
          <a:xfrm>
            <a:off x="1371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55" name="Oval 6"/>
          <p:cNvSpPr>
            <a:spLocks noChangeArrowheads="1"/>
          </p:cNvSpPr>
          <p:nvPr/>
        </p:nvSpPr>
        <p:spPr bwMode="auto">
          <a:xfrm>
            <a:off x="685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56" name="Oval 7"/>
          <p:cNvSpPr>
            <a:spLocks noChangeArrowheads="1"/>
          </p:cNvSpPr>
          <p:nvPr/>
        </p:nvSpPr>
        <p:spPr bwMode="auto">
          <a:xfrm>
            <a:off x="1981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57" name="Line 8"/>
          <p:cNvSpPr>
            <a:spLocks noChangeShapeType="1"/>
          </p:cNvSpPr>
          <p:nvPr/>
        </p:nvSpPr>
        <p:spPr bwMode="auto">
          <a:xfrm>
            <a:off x="838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Line 9"/>
          <p:cNvSpPr>
            <a:spLocks noChangeShapeType="1"/>
          </p:cNvSpPr>
          <p:nvPr/>
        </p:nvSpPr>
        <p:spPr bwMode="auto">
          <a:xfrm>
            <a:off x="990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10"/>
          <p:cNvSpPr>
            <a:spLocks noChangeShapeType="1"/>
          </p:cNvSpPr>
          <p:nvPr/>
        </p:nvSpPr>
        <p:spPr bwMode="auto">
          <a:xfrm flipH="1">
            <a:off x="1600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0" name="Line 11"/>
          <p:cNvSpPr>
            <a:spLocks noChangeShapeType="1"/>
          </p:cNvSpPr>
          <p:nvPr/>
        </p:nvSpPr>
        <p:spPr bwMode="auto">
          <a:xfrm flipH="1">
            <a:off x="914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1676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2" name="Line 13"/>
          <p:cNvSpPr>
            <a:spLocks noChangeShapeType="1"/>
          </p:cNvSpPr>
          <p:nvPr/>
        </p:nvSpPr>
        <p:spPr bwMode="auto">
          <a:xfrm>
            <a:off x="2133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3" name="Line 14"/>
          <p:cNvSpPr>
            <a:spLocks noChangeShapeType="1"/>
          </p:cNvSpPr>
          <p:nvPr/>
        </p:nvSpPr>
        <p:spPr bwMode="auto">
          <a:xfrm>
            <a:off x="990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4" name="Line 15"/>
          <p:cNvSpPr>
            <a:spLocks noChangeShapeType="1"/>
          </p:cNvSpPr>
          <p:nvPr/>
        </p:nvSpPr>
        <p:spPr bwMode="auto">
          <a:xfrm>
            <a:off x="914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5" name="Text Box 16"/>
          <p:cNvSpPr txBox="1">
            <a:spLocks noChangeArrowheads="1"/>
          </p:cNvSpPr>
          <p:nvPr/>
        </p:nvSpPr>
        <p:spPr bwMode="auto">
          <a:xfrm>
            <a:off x="898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66" name="Text Box 17"/>
          <p:cNvSpPr txBox="1">
            <a:spLocks noChangeArrowheads="1"/>
          </p:cNvSpPr>
          <p:nvPr/>
        </p:nvSpPr>
        <p:spPr bwMode="auto">
          <a:xfrm>
            <a:off x="457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7" name="Text Box 18"/>
          <p:cNvSpPr txBox="1">
            <a:spLocks noChangeArrowheads="1"/>
          </p:cNvSpPr>
          <p:nvPr/>
        </p:nvSpPr>
        <p:spPr bwMode="auto">
          <a:xfrm>
            <a:off x="1771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68" name="Text Box 19"/>
          <p:cNvSpPr txBox="1">
            <a:spLocks noChangeArrowheads="1"/>
          </p:cNvSpPr>
          <p:nvPr/>
        </p:nvSpPr>
        <p:spPr bwMode="auto">
          <a:xfrm>
            <a:off x="1924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9" name="Text Box 20"/>
          <p:cNvSpPr txBox="1">
            <a:spLocks noChangeArrowheads="1"/>
          </p:cNvSpPr>
          <p:nvPr/>
        </p:nvSpPr>
        <p:spPr bwMode="auto">
          <a:xfrm>
            <a:off x="2228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70" name="Text Box 21"/>
          <p:cNvSpPr txBox="1">
            <a:spLocks noChangeArrowheads="1"/>
          </p:cNvSpPr>
          <p:nvPr/>
        </p:nvSpPr>
        <p:spPr bwMode="auto">
          <a:xfrm>
            <a:off x="914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71" name="Text Box 22"/>
          <p:cNvSpPr txBox="1">
            <a:spLocks noChangeArrowheads="1"/>
          </p:cNvSpPr>
          <p:nvPr/>
        </p:nvSpPr>
        <p:spPr bwMode="auto">
          <a:xfrm>
            <a:off x="1371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872" name="Text Box 23"/>
          <p:cNvSpPr txBox="1">
            <a:spLocks noChangeArrowheads="1"/>
          </p:cNvSpPr>
          <p:nvPr/>
        </p:nvSpPr>
        <p:spPr bwMode="auto">
          <a:xfrm>
            <a:off x="1371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73" name="Oval 24"/>
          <p:cNvSpPr>
            <a:spLocks noChangeArrowheads="1"/>
          </p:cNvSpPr>
          <p:nvPr/>
        </p:nvSpPr>
        <p:spPr bwMode="auto">
          <a:xfrm>
            <a:off x="4343400" y="1828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74" name="Oval 25"/>
          <p:cNvSpPr>
            <a:spLocks noChangeArrowheads="1"/>
          </p:cNvSpPr>
          <p:nvPr/>
        </p:nvSpPr>
        <p:spPr bwMode="auto">
          <a:xfrm>
            <a:off x="36576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75" name="Oval 26"/>
          <p:cNvSpPr>
            <a:spLocks noChangeArrowheads="1"/>
          </p:cNvSpPr>
          <p:nvPr/>
        </p:nvSpPr>
        <p:spPr bwMode="auto">
          <a:xfrm>
            <a:off x="49530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76" name="Oval 27"/>
          <p:cNvSpPr>
            <a:spLocks noChangeArrowheads="1"/>
          </p:cNvSpPr>
          <p:nvPr/>
        </p:nvSpPr>
        <p:spPr bwMode="auto">
          <a:xfrm>
            <a:off x="4343400" y="3886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77" name="Oval 28"/>
          <p:cNvSpPr>
            <a:spLocks noChangeArrowheads="1"/>
          </p:cNvSpPr>
          <p:nvPr/>
        </p:nvSpPr>
        <p:spPr bwMode="auto">
          <a:xfrm>
            <a:off x="36576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78" name="Oval 29"/>
          <p:cNvSpPr>
            <a:spLocks noChangeArrowheads="1"/>
          </p:cNvSpPr>
          <p:nvPr/>
        </p:nvSpPr>
        <p:spPr bwMode="auto">
          <a:xfrm>
            <a:off x="49530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79" name="Line 30"/>
          <p:cNvSpPr>
            <a:spLocks noChangeShapeType="1"/>
          </p:cNvSpPr>
          <p:nvPr/>
        </p:nvSpPr>
        <p:spPr bwMode="auto">
          <a:xfrm>
            <a:off x="38100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0" name="Line 31"/>
          <p:cNvSpPr>
            <a:spLocks noChangeShapeType="1"/>
          </p:cNvSpPr>
          <p:nvPr/>
        </p:nvSpPr>
        <p:spPr bwMode="auto">
          <a:xfrm>
            <a:off x="39624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1" name="Line 32"/>
          <p:cNvSpPr>
            <a:spLocks noChangeShapeType="1"/>
          </p:cNvSpPr>
          <p:nvPr/>
        </p:nvSpPr>
        <p:spPr bwMode="auto">
          <a:xfrm flipH="1">
            <a:off x="45720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2" name="Line 33"/>
          <p:cNvSpPr>
            <a:spLocks noChangeShapeType="1"/>
          </p:cNvSpPr>
          <p:nvPr/>
        </p:nvSpPr>
        <p:spPr bwMode="auto">
          <a:xfrm flipH="1">
            <a:off x="3886200"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3" name="Line 34"/>
          <p:cNvSpPr>
            <a:spLocks noChangeShapeType="1"/>
          </p:cNvSpPr>
          <p:nvPr/>
        </p:nvSpPr>
        <p:spPr bwMode="auto">
          <a:xfrm>
            <a:off x="4648200" y="2057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4" name="Line 35"/>
          <p:cNvSpPr>
            <a:spLocks noChangeShapeType="1"/>
          </p:cNvSpPr>
          <p:nvPr/>
        </p:nvSpPr>
        <p:spPr bwMode="auto">
          <a:xfrm>
            <a:off x="51054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5" name="Line 36"/>
          <p:cNvSpPr>
            <a:spLocks noChangeShapeType="1"/>
          </p:cNvSpPr>
          <p:nvPr/>
        </p:nvSpPr>
        <p:spPr bwMode="auto">
          <a:xfrm>
            <a:off x="3962400" y="2667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6" name="Line 37"/>
          <p:cNvSpPr>
            <a:spLocks noChangeShapeType="1"/>
          </p:cNvSpPr>
          <p:nvPr/>
        </p:nvSpPr>
        <p:spPr bwMode="auto">
          <a:xfrm>
            <a:off x="3886200" y="2743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7" name="Text Box 38"/>
          <p:cNvSpPr txBox="1">
            <a:spLocks noChangeArrowheads="1"/>
          </p:cNvSpPr>
          <p:nvPr/>
        </p:nvSpPr>
        <p:spPr bwMode="auto">
          <a:xfrm>
            <a:off x="38703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8" name="Text Box 39"/>
          <p:cNvSpPr txBox="1">
            <a:spLocks noChangeArrowheads="1"/>
          </p:cNvSpPr>
          <p:nvPr/>
        </p:nvSpPr>
        <p:spPr bwMode="auto">
          <a:xfrm>
            <a:off x="34290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9" name="Text Box 40"/>
          <p:cNvSpPr txBox="1">
            <a:spLocks noChangeArrowheads="1"/>
          </p:cNvSpPr>
          <p:nvPr/>
        </p:nvSpPr>
        <p:spPr bwMode="auto">
          <a:xfrm>
            <a:off x="47434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0" name="Text Box 41"/>
          <p:cNvSpPr txBox="1">
            <a:spLocks noChangeArrowheads="1"/>
          </p:cNvSpPr>
          <p:nvPr/>
        </p:nvSpPr>
        <p:spPr bwMode="auto">
          <a:xfrm>
            <a:off x="48958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1" name="Text Box 42"/>
          <p:cNvSpPr txBox="1">
            <a:spLocks noChangeArrowheads="1"/>
          </p:cNvSpPr>
          <p:nvPr/>
        </p:nvSpPr>
        <p:spPr bwMode="auto">
          <a:xfrm>
            <a:off x="52006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2" name="Text Box 43"/>
          <p:cNvSpPr txBox="1">
            <a:spLocks noChangeArrowheads="1"/>
          </p:cNvSpPr>
          <p:nvPr/>
        </p:nvSpPr>
        <p:spPr bwMode="auto">
          <a:xfrm>
            <a:off x="3886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3" name="Text Box 44"/>
          <p:cNvSpPr txBox="1">
            <a:spLocks noChangeArrowheads="1"/>
          </p:cNvSpPr>
          <p:nvPr/>
        </p:nvSpPr>
        <p:spPr bwMode="auto">
          <a:xfrm>
            <a:off x="43434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4" name="Text Box 45"/>
          <p:cNvSpPr txBox="1">
            <a:spLocks noChangeArrowheads="1"/>
          </p:cNvSpPr>
          <p:nvPr/>
        </p:nvSpPr>
        <p:spPr bwMode="auto">
          <a:xfrm>
            <a:off x="43434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5" name="Oval 46"/>
          <p:cNvSpPr>
            <a:spLocks noChangeArrowheads="1"/>
          </p:cNvSpPr>
          <p:nvPr/>
        </p:nvSpPr>
        <p:spPr bwMode="auto">
          <a:xfrm>
            <a:off x="7086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96" name="Oval 47"/>
          <p:cNvSpPr>
            <a:spLocks noChangeArrowheads="1"/>
          </p:cNvSpPr>
          <p:nvPr/>
        </p:nvSpPr>
        <p:spPr bwMode="auto">
          <a:xfrm>
            <a:off x="6400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97" name="Oval 48"/>
          <p:cNvSpPr>
            <a:spLocks noChangeArrowheads="1"/>
          </p:cNvSpPr>
          <p:nvPr/>
        </p:nvSpPr>
        <p:spPr bwMode="auto">
          <a:xfrm>
            <a:off x="7696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98" name="Oval 49"/>
          <p:cNvSpPr>
            <a:spLocks noChangeArrowheads="1"/>
          </p:cNvSpPr>
          <p:nvPr/>
        </p:nvSpPr>
        <p:spPr bwMode="auto">
          <a:xfrm>
            <a:off x="7086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99" name="Oval 50"/>
          <p:cNvSpPr>
            <a:spLocks noChangeArrowheads="1"/>
          </p:cNvSpPr>
          <p:nvPr/>
        </p:nvSpPr>
        <p:spPr bwMode="auto">
          <a:xfrm>
            <a:off x="6400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900" name="Oval 51"/>
          <p:cNvSpPr>
            <a:spLocks noChangeArrowheads="1"/>
          </p:cNvSpPr>
          <p:nvPr/>
        </p:nvSpPr>
        <p:spPr bwMode="auto">
          <a:xfrm>
            <a:off x="7696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901" name="Line 52"/>
          <p:cNvSpPr>
            <a:spLocks noChangeShapeType="1"/>
          </p:cNvSpPr>
          <p:nvPr/>
        </p:nvSpPr>
        <p:spPr bwMode="auto">
          <a:xfrm>
            <a:off x="6553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2" name="Line 53"/>
          <p:cNvSpPr>
            <a:spLocks noChangeShapeType="1"/>
          </p:cNvSpPr>
          <p:nvPr/>
        </p:nvSpPr>
        <p:spPr bwMode="auto">
          <a:xfrm>
            <a:off x="6705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3" name="Line 54"/>
          <p:cNvSpPr>
            <a:spLocks noChangeShapeType="1"/>
          </p:cNvSpPr>
          <p:nvPr/>
        </p:nvSpPr>
        <p:spPr bwMode="auto">
          <a:xfrm flipH="1">
            <a:off x="7315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4" name="Line 55"/>
          <p:cNvSpPr>
            <a:spLocks noChangeShapeType="1"/>
          </p:cNvSpPr>
          <p:nvPr/>
        </p:nvSpPr>
        <p:spPr bwMode="auto">
          <a:xfrm flipH="1">
            <a:off x="6629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5" name="Line 56"/>
          <p:cNvSpPr>
            <a:spLocks noChangeShapeType="1"/>
          </p:cNvSpPr>
          <p:nvPr/>
        </p:nvSpPr>
        <p:spPr bwMode="auto">
          <a:xfrm>
            <a:off x="7391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6" name="Line 57"/>
          <p:cNvSpPr>
            <a:spLocks noChangeShapeType="1"/>
          </p:cNvSpPr>
          <p:nvPr/>
        </p:nvSpPr>
        <p:spPr bwMode="auto">
          <a:xfrm>
            <a:off x="7848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7" name="Line 58"/>
          <p:cNvSpPr>
            <a:spLocks noChangeShapeType="1"/>
          </p:cNvSpPr>
          <p:nvPr/>
        </p:nvSpPr>
        <p:spPr bwMode="auto">
          <a:xfrm>
            <a:off x="6705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8" name="Line 59"/>
          <p:cNvSpPr>
            <a:spLocks noChangeShapeType="1"/>
          </p:cNvSpPr>
          <p:nvPr/>
        </p:nvSpPr>
        <p:spPr bwMode="auto">
          <a:xfrm>
            <a:off x="6629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9" name="Text Box 60"/>
          <p:cNvSpPr txBox="1">
            <a:spLocks noChangeArrowheads="1"/>
          </p:cNvSpPr>
          <p:nvPr/>
        </p:nvSpPr>
        <p:spPr bwMode="auto">
          <a:xfrm>
            <a:off x="6613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0" name="Text Box 61"/>
          <p:cNvSpPr txBox="1">
            <a:spLocks noChangeArrowheads="1"/>
          </p:cNvSpPr>
          <p:nvPr/>
        </p:nvSpPr>
        <p:spPr bwMode="auto">
          <a:xfrm>
            <a:off x="6172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1" name="Text Box 62"/>
          <p:cNvSpPr txBox="1">
            <a:spLocks noChangeArrowheads="1"/>
          </p:cNvSpPr>
          <p:nvPr/>
        </p:nvSpPr>
        <p:spPr bwMode="auto">
          <a:xfrm>
            <a:off x="7486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2" name="Text Box 63"/>
          <p:cNvSpPr txBox="1">
            <a:spLocks noChangeArrowheads="1"/>
          </p:cNvSpPr>
          <p:nvPr/>
        </p:nvSpPr>
        <p:spPr bwMode="auto">
          <a:xfrm>
            <a:off x="7639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3" name="Text Box 64"/>
          <p:cNvSpPr txBox="1">
            <a:spLocks noChangeArrowheads="1"/>
          </p:cNvSpPr>
          <p:nvPr/>
        </p:nvSpPr>
        <p:spPr bwMode="auto">
          <a:xfrm>
            <a:off x="7943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4" name="Text Box 65"/>
          <p:cNvSpPr txBox="1">
            <a:spLocks noChangeArrowheads="1"/>
          </p:cNvSpPr>
          <p:nvPr/>
        </p:nvSpPr>
        <p:spPr bwMode="auto">
          <a:xfrm>
            <a:off x="6629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5" name="Text Box 66"/>
          <p:cNvSpPr txBox="1">
            <a:spLocks noChangeArrowheads="1"/>
          </p:cNvSpPr>
          <p:nvPr/>
        </p:nvSpPr>
        <p:spPr bwMode="auto">
          <a:xfrm>
            <a:off x="7086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916" name="Text Box 67"/>
          <p:cNvSpPr txBox="1">
            <a:spLocks noChangeArrowheads="1"/>
          </p:cNvSpPr>
          <p:nvPr/>
        </p:nvSpPr>
        <p:spPr bwMode="auto">
          <a:xfrm>
            <a:off x="7086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7" name="Text Box 68"/>
          <p:cNvSpPr txBox="1">
            <a:spLocks noChangeArrowheads="1"/>
          </p:cNvSpPr>
          <p:nvPr/>
        </p:nvSpPr>
        <p:spPr bwMode="auto">
          <a:xfrm>
            <a:off x="31845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8918" name="Text Box 69"/>
          <p:cNvSpPr txBox="1">
            <a:spLocks noChangeArrowheads="1"/>
          </p:cNvSpPr>
          <p:nvPr/>
        </p:nvSpPr>
        <p:spPr bwMode="auto">
          <a:xfrm>
            <a:off x="57753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8919" name="Text Box 70"/>
          <p:cNvSpPr txBox="1">
            <a:spLocks noChangeArrowheads="1"/>
          </p:cNvSpPr>
          <p:nvPr/>
        </p:nvSpPr>
        <p:spPr bwMode="auto">
          <a:xfrm>
            <a:off x="457200" y="4800600"/>
            <a:ext cx="825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Start with the flow graph, Gf all 0, and the residual graph, Gr = 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17A88F2-6756-44B7-BA36-2009292ECE3E}" type="slidenum">
              <a:rPr lang="en-US" altLang="en-US" sz="1400" smtClean="0"/>
              <a:pPr eaLnBrk="1" hangingPunct="1">
                <a:spcBef>
                  <a:spcPct val="0"/>
                </a:spcBef>
                <a:buFontTx/>
                <a:buNone/>
              </a:pPr>
              <a:t>77</a:t>
            </a:fld>
            <a:endParaRPr lang="en-US" altLang="en-US" sz="1400"/>
          </a:p>
        </p:txBody>
      </p:sp>
      <p:sp>
        <p:nvSpPr>
          <p:cNvPr id="79875" name="Oval 4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76" name="Oval 4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77" name="Oval 4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878" name="Oval 4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879" name="Oval 5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880" name="Oval 5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881" name="Line 5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2" name="Line 5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3" name="Line 5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4" name="Line 5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5" name="Line 5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6" name="Line 5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7" name="Line 5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8" name="Line 5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9" name="Text Box 6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0" name="Text Box 6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1" name="Text Box 6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2" name="Text Box 6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3" name="Text Box 6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4" name="Text Box 6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5" name="Text Box 6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6" name="Text Box 6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7" name="Oval 68"/>
          <p:cNvSpPr>
            <a:spLocks noChangeArrowheads="1"/>
          </p:cNvSpPr>
          <p:nvPr/>
        </p:nvSpPr>
        <p:spPr bwMode="auto">
          <a:xfrm>
            <a:off x="3067050"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98" name="Oval 69"/>
          <p:cNvSpPr>
            <a:spLocks noChangeArrowheads="1"/>
          </p:cNvSpPr>
          <p:nvPr/>
        </p:nvSpPr>
        <p:spPr bwMode="auto">
          <a:xfrm>
            <a:off x="23812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99" name="Oval 70"/>
          <p:cNvSpPr>
            <a:spLocks noChangeArrowheads="1"/>
          </p:cNvSpPr>
          <p:nvPr/>
        </p:nvSpPr>
        <p:spPr bwMode="auto">
          <a:xfrm>
            <a:off x="36766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00" name="Oval 71"/>
          <p:cNvSpPr>
            <a:spLocks noChangeArrowheads="1"/>
          </p:cNvSpPr>
          <p:nvPr/>
        </p:nvSpPr>
        <p:spPr bwMode="auto">
          <a:xfrm>
            <a:off x="3067050"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01" name="Oval 72"/>
          <p:cNvSpPr>
            <a:spLocks noChangeArrowheads="1"/>
          </p:cNvSpPr>
          <p:nvPr/>
        </p:nvSpPr>
        <p:spPr bwMode="auto">
          <a:xfrm>
            <a:off x="23812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02" name="Oval 73"/>
          <p:cNvSpPr>
            <a:spLocks noChangeArrowheads="1"/>
          </p:cNvSpPr>
          <p:nvPr/>
        </p:nvSpPr>
        <p:spPr bwMode="auto">
          <a:xfrm>
            <a:off x="36766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03" name="Line 74"/>
          <p:cNvSpPr>
            <a:spLocks noChangeShapeType="1"/>
          </p:cNvSpPr>
          <p:nvPr/>
        </p:nvSpPr>
        <p:spPr bwMode="auto">
          <a:xfrm>
            <a:off x="25336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4" name="Line 75"/>
          <p:cNvSpPr>
            <a:spLocks noChangeShapeType="1"/>
          </p:cNvSpPr>
          <p:nvPr/>
        </p:nvSpPr>
        <p:spPr bwMode="auto">
          <a:xfrm>
            <a:off x="26860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5" name="Line 76"/>
          <p:cNvSpPr>
            <a:spLocks noChangeShapeType="1"/>
          </p:cNvSpPr>
          <p:nvPr/>
        </p:nvSpPr>
        <p:spPr bwMode="auto">
          <a:xfrm flipH="1">
            <a:off x="32956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6" name="Line 77"/>
          <p:cNvSpPr>
            <a:spLocks noChangeShapeType="1"/>
          </p:cNvSpPr>
          <p:nvPr/>
        </p:nvSpPr>
        <p:spPr bwMode="auto">
          <a:xfrm flipH="1">
            <a:off x="2609850"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7" name="Line 78"/>
          <p:cNvSpPr>
            <a:spLocks noChangeShapeType="1"/>
          </p:cNvSpPr>
          <p:nvPr/>
        </p:nvSpPr>
        <p:spPr bwMode="auto">
          <a:xfrm>
            <a:off x="3371850"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8" name="Line 79"/>
          <p:cNvSpPr>
            <a:spLocks noChangeShapeType="1"/>
          </p:cNvSpPr>
          <p:nvPr/>
        </p:nvSpPr>
        <p:spPr bwMode="auto">
          <a:xfrm>
            <a:off x="38290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9" name="Line 80"/>
          <p:cNvSpPr>
            <a:spLocks noChangeShapeType="1"/>
          </p:cNvSpPr>
          <p:nvPr/>
        </p:nvSpPr>
        <p:spPr bwMode="auto">
          <a:xfrm>
            <a:off x="2686050"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0" name="Line 81"/>
          <p:cNvSpPr>
            <a:spLocks noChangeShapeType="1"/>
          </p:cNvSpPr>
          <p:nvPr/>
        </p:nvSpPr>
        <p:spPr bwMode="auto">
          <a:xfrm>
            <a:off x="2609850"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1" name="Text Box 82"/>
          <p:cNvSpPr txBox="1">
            <a:spLocks noChangeArrowheads="1"/>
          </p:cNvSpPr>
          <p:nvPr/>
        </p:nvSpPr>
        <p:spPr bwMode="auto">
          <a:xfrm>
            <a:off x="25939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2" name="Text Box 83"/>
          <p:cNvSpPr txBox="1">
            <a:spLocks noChangeArrowheads="1"/>
          </p:cNvSpPr>
          <p:nvPr/>
        </p:nvSpPr>
        <p:spPr bwMode="auto">
          <a:xfrm>
            <a:off x="21526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3" name="Text Box 84"/>
          <p:cNvSpPr txBox="1">
            <a:spLocks noChangeArrowheads="1"/>
          </p:cNvSpPr>
          <p:nvPr/>
        </p:nvSpPr>
        <p:spPr bwMode="auto">
          <a:xfrm>
            <a:off x="34671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4" name="Text Box 85"/>
          <p:cNvSpPr txBox="1">
            <a:spLocks noChangeArrowheads="1"/>
          </p:cNvSpPr>
          <p:nvPr/>
        </p:nvSpPr>
        <p:spPr bwMode="auto">
          <a:xfrm>
            <a:off x="36195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5" name="Text Box 86"/>
          <p:cNvSpPr txBox="1">
            <a:spLocks noChangeArrowheads="1"/>
          </p:cNvSpPr>
          <p:nvPr/>
        </p:nvSpPr>
        <p:spPr bwMode="auto">
          <a:xfrm>
            <a:off x="392430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6" name="Text Box 87"/>
          <p:cNvSpPr txBox="1">
            <a:spLocks noChangeArrowheads="1"/>
          </p:cNvSpPr>
          <p:nvPr/>
        </p:nvSpPr>
        <p:spPr bwMode="auto">
          <a:xfrm>
            <a:off x="26098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7" name="Text Box 88"/>
          <p:cNvSpPr txBox="1">
            <a:spLocks noChangeArrowheads="1"/>
          </p:cNvSpPr>
          <p:nvPr/>
        </p:nvSpPr>
        <p:spPr bwMode="auto">
          <a:xfrm>
            <a:off x="30670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8" name="Text Box 89"/>
          <p:cNvSpPr txBox="1">
            <a:spLocks noChangeArrowheads="1"/>
          </p:cNvSpPr>
          <p:nvPr/>
        </p:nvSpPr>
        <p:spPr bwMode="auto">
          <a:xfrm>
            <a:off x="30670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9" name="Oval 90"/>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20" name="Oval 91"/>
          <p:cNvSpPr>
            <a:spLocks noChangeArrowheads="1"/>
          </p:cNvSpPr>
          <p:nvPr/>
        </p:nvSpPr>
        <p:spPr bwMode="auto">
          <a:xfrm>
            <a:off x="51054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21" name="Oval 92"/>
          <p:cNvSpPr>
            <a:spLocks noChangeArrowheads="1"/>
          </p:cNvSpPr>
          <p:nvPr/>
        </p:nvSpPr>
        <p:spPr bwMode="auto">
          <a:xfrm>
            <a:off x="64008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22" name="Oval 93"/>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23" name="Oval 94"/>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24" name="Oval 95"/>
          <p:cNvSpPr>
            <a:spLocks noChangeArrowheads="1"/>
          </p:cNvSpPr>
          <p:nvPr/>
        </p:nvSpPr>
        <p:spPr bwMode="auto">
          <a:xfrm>
            <a:off x="64008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25" name="Line 96"/>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6" name="Line 97"/>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7" name="Line 98"/>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8" name="Line 99"/>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9" name="Line 100"/>
          <p:cNvSpPr>
            <a:spLocks noChangeShapeType="1"/>
          </p:cNvSpPr>
          <p:nvPr/>
        </p:nvSpPr>
        <p:spPr bwMode="auto">
          <a:xfrm>
            <a:off x="6096000" y="533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0" name="Line 101"/>
          <p:cNvSpPr>
            <a:spLocks noChangeShapeType="1"/>
          </p:cNvSpPr>
          <p:nvPr/>
        </p:nvSpPr>
        <p:spPr bwMode="auto">
          <a:xfrm>
            <a:off x="65532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1" name="Line 102"/>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2" name="Line 103"/>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3" name="Text Box 104"/>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34" name="Text Box 105"/>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5" name="Text Box 106"/>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6" name="Text Box 107"/>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7" name="Text Box 108"/>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8" name="Text Box 109"/>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9" name="Text Box 110"/>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40" name="Text Box 111"/>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41" name="Oval 112"/>
          <p:cNvSpPr>
            <a:spLocks noChangeArrowheads="1"/>
          </p:cNvSpPr>
          <p:nvPr/>
        </p:nvSpPr>
        <p:spPr bwMode="auto">
          <a:xfrm>
            <a:off x="5810250"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42" name="Oval 113"/>
          <p:cNvSpPr>
            <a:spLocks noChangeArrowheads="1"/>
          </p:cNvSpPr>
          <p:nvPr/>
        </p:nvSpPr>
        <p:spPr bwMode="auto">
          <a:xfrm>
            <a:off x="51244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43" name="Oval 114"/>
          <p:cNvSpPr>
            <a:spLocks noChangeArrowheads="1"/>
          </p:cNvSpPr>
          <p:nvPr/>
        </p:nvSpPr>
        <p:spPr bwMode="auto">
          <a:xfrm>
            <a:off x="64198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44" name="Oval 115"/>
          <p:cNvSpPr>
            <a:spLocks noChangeArrowheads="1"/>
          </p:cNvSpPr>
          <p:nvPr/>
        </p:nvSpPr>
        <p:spPr bwMode="auto">
          <a:xfrm>
            <a:off x="581025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45" name="Oval 116"/>
          <p:cNvSpPr>
            <a:spLocks noChangeArrowheads="1"/>
          </p:cNvSpPr>
          <p:nvPr/>
        </p:nvSpPr>
        <p:spPr bwMode="auto">
          <a:xfrm>
            <a:off x="51244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46" name="Oval 117"/>
          <p:cNvSpPr>
            <a:spLocks noChangeArrowheads="1"/>
          </p:cNvSpPr>
          <p:nvPr/>
        </p:nvSpPr>
        <p:spPr bwMode="auto">
          <a:xfrm>
            <a:off x="64198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47" name="Line 118"/>
          <p:cNvSpPr>
            <a:spLocks noChangeShapeType="1"/>
          </p:cNvSpPr>
          <p:nvPr/>
        </p:nvSpPr>
        <p:spPr bwMode="auto">
          <a:xfrm>
            <a:off x="52768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8" name="Line 119"/>
          <p:cNvSpPr>
            <a:spLocks noChangeShapeType="1"/>
          </p:cNvSpPr>
          <p:nvPr/>
        </p:nvSpPr>
        <p:spPr bwMode="auto">
          <a:xfrm>
            <a:off x="54292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9" name="Line 120"/>
          <p:cNvSpPr>
            <a:spLocks noChangeShapeType="1"/>
          </p:cNvSpPr>
          <p:nvPr/>
        </p:nvSpPr>
        <p:spPr bwMode="auto">
          <a:xfrm flipH="1">
            <a:off x="60388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0" name="Line 121"/>
          <p:cNvSpPr>
            <a:spLocks noChangeShapeType="1"/>
          </p:cNvSpPr>
          <p:nvPr/>
        </p:nvSpPr>
        <p:spPr bwMode="auto">
          <a:xfrm flipH="1">
            <a:off x="5353050"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1" name="Line 122"/>
          <p:cNvSpPr>
            <a:spLocks noChangeShapeType="1"/>
          </p:cNvSpPr>
          <p:nvPr/>
        </p:nvSpPr>
        <p:spPr bwMode="auto">
          <a:xfrm>
            <a:off x="5429250"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2" name="Line 123"/>
          <p:cNvSpPr>
            <a:spLocks noChangeShapeType="1"/>
          </p:cNvSpPr>
          <p:nvPr/>
        </p:nvSpPr>
        <p:spPr bwMode="auto">
          <a:xfrm>
            <a:off x="5353050"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3" name="Text Box 124"/>
          <p:cNvSpPr txBox="1">
            <a:spLocks noChangeArrowheads="1"/>
          </p:cNvSpPr>
          <p:nvPr/>
        </p:nvSpPr>
        <p:spPr bwMode="auto">
          <a:xfrm>
            <a:off x="53371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4" name="Text Box 125"/>
          <p:cNvSpPr txBox="1">
            <a:spLocks noChangeArrowheads="1"/>
          </p:cNvSpPr>
          <p:nvPr/>
        </p:nvSpPr>
        <p:spPr bwMode="auto">
          <a:xfrm>
            <a:off x="48958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55" name="Text Box 126"/>
          <p:cNvSpPr txBox="1">
            <a:spLocks noChangeArrowheads="1"/>
          </p:cNvSpPr>
          <p:nvPr/>
        </p:nvSpPr>
        <p:spPr bwMode="auto">
          <a:xfrm>
            <a:off x="62103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6" name="Text Box 127"/>
          <p:cNvSpPr txBox="1">
            <a:spLocks noChangeArrowheads="1"/>
          </p:cNvSpPr>
          <p:nvPr/>
        </p:nvSpPr>
        <p:spPr bwMode="auto">
          <a:xfrm>
            <a:off x="53530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57" name="Text Box 128"/>
          <p:cNvSpPr txBox="1">
            <a:spLocks noChangeArrowheads="1"/>
          </p:cNvSpPr>
          <p:nvPr/>
        </p:nvSpPr>
        <p:spPr bwMode="auto">
          <a:xfrm>
            <a:off x="58102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8" name="Text Box 129"/>
          <p:cNvSpPr txBox="1">
            <a:spLocks noChangeArrowheads="1"/>
          </p:cNvSpPr>
          <p:nvPr/>
        </p:nvSpPr>
        <p:spPr bwMode="auto">
          <a:xfrm>
            <a:off x="58102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9" name="Text Box 132"/>
          <p:cNvSpPr txBox="1">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79960" name="Text Box 133"/>
          <p:cNvSpPr txBox="1">
            <a:spLocks noChangeArrowheads="1"/>
          </p:cNvSpPr>
          <p:nvPr/>
        </p:nvSpPr>
        <p:spPr bwMode="auto">
          <a:xfrm>
            <a:off x="457200" y="2819400"/>
            <a:ext cx="698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s,b,d,t giving a flow of 2 through this path.</a:t>
            </a:r>
          </a:p>
        </p:txBody>
      </p:sp>
      <p:sp>
        <p:nvSpPr>
          <p:cNvPr id="79961" name="Line 100"/>
          <p:cNvSpPr>
            <a:spLocks noChangeShapeType="1"/>
          </p:cNvSpPr>
          <p:nvPr/>
        </p:nvSpPr>
        <p:spPr bwMode="auto">
          <a:xfrm>
            <a:off x="6096000" y="39179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2" name="Line 101"/>
          <p:cNvSpPr>
            <a:spLocks noChangeShapeType="1"/>
          </p:cNvSpPr>
          <p:nvPr/>
        </p:nvSpPr>
        <p:spPr bwMode="auto">
          <a:xfrm>
            <a:off x="65722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3" name="Text Box 107"/>
          <p:cNvSpPr txBox="1">
            <a:spLocks noChangeArrowheads="1"/>
          </p:cNvSpPr>
          <p:nvPr/>
        </p:nvSpPr>
        <p:spPr bwMode="auto">
          <a:xfrm>
            <a:off x="6343650" y="3810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4" name="Text Box 108"/>
          <p:cNvSpPr txBox="1">
            <a:spLocks noChangeArrowheads="1"/>
          </p:cNvSpPr>
          <p:nvPr/>
        </p:nvSpPr>
        <p:spPr bwMode="auto">
          <a:xfrm>
            <a:off x="6648450" y="464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5" name="Text Box 130"/>
          <p:cNvSpPr txBox="1">
            <a:spLocks noChangeArrowheads="1"/>
          </p:cNvSpPr>
          <p:nvPr/>
        </p:nvSpPr>
        <p:spPr bwMode="auto">
          <a:xfrm>
            <a:off x="19240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6" name="Text Box 131"/>
          <p:cNvSpPr txBox="1">
            <a:spLocks noChangeArrowheads="1"/>
          </p:cNvSpPr>
          <p:nvPr/>
        </p:nvSpPr>
        <p:spPr bwMode="auto">
          <a:xfrm>
            <a:off x="45148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9967"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8"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8ACC079-6465-4220-8639-6FB768420699}" type="slidenum">
              <a:rPr lang="en-US" altLang="en-US" sz="1400" smtClean="0"/>
              <a:pPr eaLnBrk="1" hangingPunct="1">
                <a:spcBef>
                  <a:spcPct val="0"/>
                </a:spcBef>
                <a:buFontTx/>
                <a:buNone/>
              </a:pPr>
              <a:t>78</a:t>
            </a:fld>
            <a:endParaRPr lang="en-US" altLang="en-US" sz="1400"/>
          </a:p>
        </p:txBody>
      </p:sp>
      <p:sp>
        <p:nvSpPr>
          <p:cNvPr id="80899"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00"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01"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02"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03"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04"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05"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8"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9"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0"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1"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2"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3"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4"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5"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6"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7"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8"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9"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0"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1"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22"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23"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24"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25"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26"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27"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8"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9"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0"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1"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2"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33"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34"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5"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6"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37"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38"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39"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40"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41"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42"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43"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44"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45"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6"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7"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8"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9"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0"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1"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2"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3"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4"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5"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6"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7"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8"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9"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0"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1"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62"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63"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64"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65" name="Oval 112"/>
          <p:cNvSpPr>
            <a:spLocks noChangeArrowheads="1"/>
          </p:cNvSpPr>
          <p:nvPr/>
        </p:nvSpPr>
        <p:spPr bwMode="auto">
          <a:xfrm>
            <a:off x="51054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66" name="Oval 113"/>
          <p:cNvSpPr>
            <a:spLocks noChangeArrowheads="1"/>
          </p:cNvSpPr>
          <p:nvPr/>
        </p:nvSpPr>
        <p:spPr bwMode="auto">
          <a:xfrm>
            <a:off x="64008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67"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8"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9"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0"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1"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2"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3"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4"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75"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6"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0977"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8"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9" name="Text Box 126"/>
          <p:cNvSpPr txBox="1">
            <a:spLocks noChangeArrowheads="1"/>
          </p:cNvSpPr>
          <p:nvPr/>
        </p:nvSpPr>
        <p:spPr bwMode="auto">
          <a:xfrm>
            <a:off x="457200" y="2819400"/>
            <a:ext cx="695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 giving a flow of 2 through this path.</a:t>
            </a:r>
          </a:p>
        </p:txBody>
      </p:sp>
      <p:sp>
        <p:nvSpPr>
          <p:cNvPr id="80980" name="Rectangle 127"/>
          <p:cNvSpPr>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80981"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82"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83"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4"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5"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6"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7"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8"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9"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0"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1"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92"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E007097-CEDB-4950-8551-A43739424614}" type="slidenum">
              <a:rPr lang="en-US" altLang="en-US" sz="1400" smtClean="0"/>
              <a:pPr eaLnBrk="1" hangingPunct="1">
                <a:spcBef>
                  <a:spcPct val="0"/>
                </a:spcBef>
                <a:buFontTx/>
                <a:buNone/>
              </a:pPr>
              <a:t>79</a:t>
            </a:fld>
            <a:endParaRPr lang="en-US" altLang="en-US" sz="1400"/>
          </a:p>
        </p:txBody>
      </p:sp>
      <p:sp>
        <p:nvSpPr>
          <p:cNvPr id="81923" name="Text Box 2"/>
          <p:cNvSpPr txBox="1">
            <a:spLocks noChangeArrowheads="1"/>
          </p:cNvSpPr>
          <p:nvPr/>
        </p:nvSpPr>
        <p:spPr bwMode="auto">
          <a:xfrm>
            <a:off x="457200" y="6019800"/>
            <a:ext cx="7359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 </a:t>
            </a:r>
          </a:p>
          <a:p>
            <a:pPr eaLnBrk="1" hangingPunct="1">
              <a:spcBef>
                <a:spcPct val="0"/>
              </a:spcBef>
              <a:buFontTx/>
              <a:buNone/>
            </a:pPr>
            <a:r>
              <a:rPr lang="en-US" altLang="en-US" sz="2400"/>
              <a:t>Done since no more paths from s to t.  Max flow s to t is 5.</a:t>
            </a:r>
          </a:p>
        </p:txBody>
      </p:sp>
      <p:sp>
        <p:nvSpPr>
          <p:cNvPr id="81924" name="Rectangle 121"/>
          <p:cNvSpPr>
            <a:spLocks noChangeArrowheads="1"/>
          </p:cNvSpPr>
          <p:nvPr/>
        </p:nvSpPr>
        <p:spPr bwMode="auto">
          <a:xfrm>
            <a:off x="554038" y="2819400"/>
            <a:ext cx="712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 giving a flow of 1 through this path.  </a:t>
            </a:r>
          </a:p>
        </p:txBody>
      </p:sp>
      <p:sp>
        <p:nvSpPr>
          <p:cNvPr id="81925"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26"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27"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28"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29"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30"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31"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2"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3"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4"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5"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6"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8"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9"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0"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1"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2"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3"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4"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5"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46"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47"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48"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49"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50"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51"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52"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53"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4"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5"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6"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7"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8"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59"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0"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1"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62"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63"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1964"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1965"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66"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67"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68"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69"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70"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71"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2"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3"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4"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5"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6"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7"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8"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9"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0"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1"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2"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3"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4"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5"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6"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7"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88"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89"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90"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91" name="Oval 112"/>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92" name="Oval 113"/>
          <p:cNvSpPr>
            <a:spLocks noChangeArrowheads="1"/>
          </p:cNvSpPr>
          <p:nvPr/>
        </p:nvSpPr>
        <p:spPr bwMode="auto">
          <a:xfrm>
            <a:off x="6400800" y="1676400"/>
            <a:ext cx="304800" cy="381000"/>
          </a:xfrm>
          <a:prstGeom prst="ellipse">
            <a:avLst/>
          </a:prstGeom>
          <a:solidFill>
            <a:srgbClr val="C0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93"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4"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5"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6"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7"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8"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9"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2000"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01"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2"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3"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4"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2005"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2006"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2007"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8"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9"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0"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1"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3"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4"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5"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6"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17" name="TextBox 214"/>
          <p:cNvSpPr txBox="1">
            <a:spLocks noChangeArrowheads="1"/>
          </p:cNvSpPr>
          <p:nvPr/>
        </p:nvSpPr>
        <p:spPr bwMode="auto">
          <a:xfrm>
            <a:off x="0" y="5105400"/>
            <a:ext cx="218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Flow of 5 reaches t,</a:t>
            </a:r>
          </a:p>
          <a:p>
            <a:pPr eaLnBrk="1" hangingPunct="1">
              <a:spcBef>
                <a:spcPct val="0"/>
              </a:spcBef>
              <a:buFontTx/>
              <a:buNone/>
            </a:pPr>
            <a:r>
              <a:rPr lang="en-US" altLang="en-US" sz="1600"/>
              <a:t>2 from one edge, 3 from</a:t>
            </a:r>
          </a:p>
          <a:p>
            <a:pPr eaLnBrk="1" hangingPunct="1">
              <a:spcBef>
                <a:spcPct val="0"/>
              </a:spcBef>
              <a:buFontTx/>
              <a:buNone/>
            </a:pPr>
            <a:r>
              <a:rPr lang="en-US" altLang="en-US" sz="1600"/>
              <a:t>the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033C29-5121-4FCD-8DBB-37A7FBBACC3D}" type="slidenum">
              <a:rPr lang="en-US" altLang="en-US" sz="1400" smtClean="0"/>
              <a:pPr eaLnBrk="1" hangingPunct="1">
                <a:spcBef>
                  <a:spcPct val="0"/>
                </a:spcBef>
                <a:buFontTx/>
                <a:buNone/>
              </a:pPr>
              <a:t>8</a:t>
            </a:fld>
            <a:endParaRPr lang="en-US" altLang="en-US" sz="1400"/>
          </a:p>
        </p:txBody>
      </p:sp>
      <p:sp>
        <p:nvSpPr>
          <p:cNvPr id="9219" name="Oval 2"/>
          <p:cNvSpPr>
            <a:spLocks noChangeArrowheads="1"/>
          </p:cNvSpPr>
          <p:nvPr/>
        </p:nvSpPr>
        <p:spPr bwMode="auto">
          <a:xfrm>
            <a:off x="3417888" y="3082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0" name="Oval 3"/>
          <p:cNvSpPr>
            <a:spLocks noChangeArrowheads="1"/>
          </p:cNvSpPr>
          <p:nvPr/>
        </p:nvSpPr>
        <p:spPr bwMode="auto">
          <a:xfrm>
            <a:off x="3722688" y="48355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1" name="Oval 4"/>
          <p:cNvSpPr>
            <a:spLocks noChangeArrowheads="1"/>
          </p:cNvSpPr>
          <p:nvPr/>
        </p:nvSpPr>
        <p:spPr bwMode="auto">
          <a:xfrm>
            <a:off x="4637088" y="2701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2" name="Oval 5"/>
          <p:cNvSpPr>
            <a:spLocks noChangeArrowheads="1"/>
          </p:cNvSpPr>
          <p:nvPr/>
        </p:nvSpPr>
        <p:spPr bwMode="auto">
          <a:xfrm>
            <a:off x="2808288" y="1711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3" name="Oval 6"/>
          <p:cNvSpPr>
            <a:spLocks noChangeArrowheads="1"/>
          </p:cNvSpPr>
          <p:nvPr/>
        </p:nvSpPr>
        <p:spPr bwMode="auto">
          <a:xfrm>
            <a:off x="5551488" y="3997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4" name="Oval 7"/>
          <p:cNvSpPr>
            <a:spLocks noChangeArrowheads="1"/>
          </p:cNvSpPr>
          <p:nvPr/>
        </p:nvSpPr>
        <p:spPr bwMode="auto">
          <a:xfrm>
            <a:off x="2351088" y="3844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5" name="Line 8"/>
          <p:cNvSpPr>
            <a:spLocks noChangeShapeType="1"/>
          </p:cNvSpPr>
          <p:nvPr/>
        </p:nvSpPr>
        <p:spPr bwMode="auto">
          <a:xfrm flipH="1">
            <a:off x="2808288" y="2514600"/>
            <a:ext cx="239712" cy="1330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flipV="1">
            <a:off x="3036888" y="3692525"/>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0"/>
          <p:cNvSpPr>
            <a:spLocks noChangeShapeType="1"/>
          </p:cNvSpPr>
          <p:nvPr/>
        </p:nvSpPr>
        <p:spPr bwMode="auto">
          <a:xfrm flipH="1" flipV="1">
            <a:off x="3113088" y="4530725"/>
            <a:ext cx="685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1"/>
          <p:cNvSpPr>
            <a:spLocks noChangeShapeType="1"/>
          </p:cNvSpPr>
          <p:nvPr/>
        </p:nvSpPr>
        <p:spPr bwMode="auto">
          <a:xfrm>
            <a:off x="4191000" y="3733800"/>
            <a:ext cx="1371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flipH="1" flipV="1">
            <a:off x="5399088" y="3387725"/>
            <a:ext cx="4572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Text Box 13"/>
          <p:cNvSpPr txBox="1">
            <a:spLocks noChangeArrowheads="1"/>
          </p:cNvSpPr>
          <p:nvPr/>
        </p:nvSpPr>
        <p:spPr bwMode="auto">
          <a:xfrm>
            <a:off x="838200" y="381000"/>
            <a:ext cx="6494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Loop is an edge from a vertex to itself.</a:t>
            </a:r>
          </a:p>
        </p:txBody>
      </p:sp>
      <p:sp>
        <p:nvSpPr>
          <p:cNvPr id="9231" name="Freeform 17"/>
          <p:cNvSpPr>
            <a:spLocks/>
          </p:cNvSpPr>
          <p:nvPr/>
        </p:nvSpPr>
        <p:spPr bwMode="auto">
          <a:xfrm>
            <a:off x="6324600" y="3657600"/>
            <a:ext cx="838200" cy="838200"/>
          </a:xfrm>
          <a:custGeom>
            <a:avLst/>
            <a:gdLst>
              <a:gd name="T0" fmla="*/ 0 w 888"/>
              <a:gd name="T1" fmla="*/ 2147483647 h 640"/>
              <a:gd name="T2" fmla="*/ 2147483647 w 888"/>
              <a:gd name="T3" fmla="*/ 2147483647 h 640"/>
              <a:gd name="T4" fmla="*/ 2147483647 w 888"/>
              <a:gd name="T5" fmla="*/ 2147483647 h 640"/>
              <a:gd name="T6" fmla="*/ 2147483647 w 888"/>
              <a:gd name="T7" fmla="*/ 2147483647 h 640"/>
              <a:gd name="T8" fmla="*/ 2147483647 w 888"/>
              <a:gd name="T9" fmla="*/ 2147483647 h 640"/>
              <a:gd name="T10" fmla="*/ 2147483647 w 888"/>
              <a:gd name="T11" fmla="*/ 2147483647 h 640"/>
              <a:gd name="T12" fmla="*/ 0 60000 65536"/>
              <a:gd name="T13" fmla="*/ 0 60000 65536"/>
              <a:gd name="T14" fmla="*/ 0 60000 65536"/>
              <a:gd name="T15" fmla="*/ 0 60000 65536"/>
              <a:gd name="T16" fmla="*/ 0 60000 65536"/>
              <a:gd name="T17" fmla="*/ 0 60000 65536"/>
              <a:gd name="T18" fmla="*/ 0 w 888"/>
              <a:gd name="T19" fmla="*/ 0 h 640"/>
              <a:gd name="T20" fmla="*/ 888 w 888"/>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888" h="640">
                <a:moveTo>
                  <a:pt x="0" y="432"/>
                </a:moveTo>
                <a:cubicBezTo>
                  <a:pt x="124" y="264"/>
                  <a:pt x="248" y="96"/>
                  <a:pt x="384" y="48"/>
                </a:cubicBezTo>
                <a:cubicBezTo>
                  <a:pt x="520" y="0"/>
                  <a:pt x="744" y="72"/>
                  <a:pt x="816" y="144"/>
                </a:cubicBezTo>
                <a:cubicBezTo>
                  <a:pt x="888" y="216"/>
                  <a:pt x="880" y="400"/>
                  <a:pt x="816" y="480"/>
                </a:cubicBezTo>
                <a:cubicBezTo>
                  <a:pt x="752" y="560"/>
                  <a:pt x="560" y="608"/>
                  <a:pt x="432" y="624"/>
                </a:cubicBezTo>
                <a:cubicBezTo>
                  <a:pt x="304" y="640"/>
                  <a:pt x="96" y="576"/>
                  <a:pt x="48"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Text Box 18"/>
          <p:cNvSpPr txBox="1">
            <a:spLocks noChangeArrowheads="1"/>
          </p:cNvSpPr>
          <p:nvPr/>
        </p:nvSpPr>
        <p:spPr bwMode="auto">
          <a:xfrm>
            <a:off x="7299325" y="3546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Loop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C07B2B-5191-4112-8894-55489DB93364}" type="slidenum">
              <a:rPr lang="en-US" altLang="en-US" sz="1400" smtClean="0"/>
              <a:pPr eaLnBrk="1" hangingPunct="1">
                <a:spcBef>
                  <a:spcPct val="0"/>
                </a:spcBef>
                <a:buFontTx/>
                <a:buNone/>
              </a:pPr>
              <a:t>80</a:t>
            </a:fld>
            <a:endParaRPr lang="en-US" altLang="en-US" sz="1400"/>
          </a:p>
        </p:txBody>
      </p:sp>
      <p:sp>
        <p:nvSpPr>
          <p:cNvPr id="82947" name="Rectangle 2"/>
          <p:cNvSpPr>
            <a:spLocks noGrp="1" noChangeArrowheads="1"/>
          </p:cNvSpPr>
          <p:nvPr>
            <p:ph type="title"/>
          </p:nvPr>
        </p:nvSpPr>
        <p:spPr/>
        <p:txBody>
          <a:bodyPr/>
          <a:lstStyle/>
          <a:p>
            <a:pPr eaLnBrk="1" hangingPunct="1"/>
            <a:r>
              <a:rPr lang="en-US" altLang="en-US"/>
              <a:t>Algorithm</a:t>
            </a:r>
          </a:p>
        </p:txBody>
      </p:sp>
      <p:sp>
        <p:nvSpPr>
          <p:cNvPr id="82948" name="Rectangle 3"/>
          <p:cNvSpPr>
            <a:spLocks noGrp="1" noChangeArrowheads="1"/>
          </p:cNvSpPr>
          <p:nvPr>
            <p:ph type="body" idx="1"/>
          </p:nvPr>
        </p:nvSpPr>
        <p:spPr/>
        <p:txBody>
          <a:bodyPr/>
          <a:lstStyle/>
          <a:p>
            <a:pPr eaLnBrk="1" hangingPunct="1"/>
            <a:r>
              <a:rPr lang="en-US" altLang="en-US"/>
              <a:t>Unfortunately, there is a problem with this algorithm.</a:t>
            </a:r>
          </a:p>
          <a:p>
            <a:pPr eaLnBrk="1" hangingPunct="1"/>
            <a:r>
              <a:rPr lang="en-US" altLang="en-US"/>
              <a:t>It is possible that the first path chosen results in having no other paths from s to t.</a:t>
            </a:r>
          </a:p>
          <a:p>
            <a:pPr eaLnBrk="1" hangingPunct="1"/>
            <a:r>
              <a:rPr lang="en-US" altLang="en-US"/>
              <a:t>This is seen on the following slides.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DBD41FC-CF82-4406-9AFC-27431A096333}" type="slidenum">
              <a:rPr lang="en-US" altLang="en-US" sz="1400" smtClean="0"/>
              <a:pPr eaLnBrk="1" hangingPunct="1">
                <a:spcBef>
                  <a:spcPct val="0"/>
                </a:spcBef>
                <a:buFontTx/>
                <a:buNone/>
              </a:pPr>
              <a:t>81</a:t>
            </a:fld>
            <a:endParaRPr lang="en-US" altLang="en-US" sz="1400"/>
          </a:p>
        </p:txBody>
      </p:sp>
      <p:sp>
        <p:nvSpPr>
          <p:cNvPr id="83971"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72"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73"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74"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75"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76"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77"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8"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9"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0"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1"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2"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3"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4"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5"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86"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7"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88"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9"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90"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91"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3992"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93"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94"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95"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96"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97"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98"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99"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0"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1"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2"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3"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4"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5"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6"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7"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8"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9"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0"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1"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2"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3"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4"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5" name="Oval 68"/>
          <p:cNvSpPr>
            <a:spLocks noChangeArrowheads="1"/>
          </p:cNvSpPr>
          <p:nvPr/>
        </p:nvSpPr>
        <p:spPr bwMode="auto">
          <a:xfrm>
            <a:off x="70866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16" name="Oval 69"/>
          <p:cNvSpPr>
            <a:spLocks noChangeArrowheads="1"/>
          </p:cNvSpPr>
          <p:nvPr/>
        </p:nvSpPr>
        <p:spPr bwMode="auto">
          <a:xfrm>
            <a:off x="64008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17"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18" name="Oval 71"/>
          <p:cNvSpPr>
            <a:spLocks noChangeArrowheads="1"/>
          </p:cNvSpPr>
          <p:nvPr/>
        </p:nvSpPr>
        <p:spPr bwMode="auto">
          <a:xfrm>
            <a:off x="70866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19" name="Oval 72"/>
          <p:cNvSpPr>
            <a:spLocks noChangeArrowheads="1"/>
          </p:cNvSpPr>
          <p:nvPr/>
        </p:nvSpPr>
        <p:spPr bwMode="auto">
          <a:xfrm>
            <a:off x="6400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20" name="Oval 73"/>
          <p:cNvSpPr>
            <a:spLocks noChangeArrowheads="1"/>
          </p:cNvSpPr>
          <p:nvPr/>
        </p:nvSpPr>
        <p:spPr bwMode="auto">
          <a:xfrm>
            <a:off x="76962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21"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2"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3"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4"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5"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6"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7"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8"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9"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0"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1"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2"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3"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4"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5"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36"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7"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38"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4039"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4040"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41"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42"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43"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44"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45"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46"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7"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8"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9"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0"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1"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2"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3"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4"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5"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6"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7"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8"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9"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0"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1"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62"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63"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64"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65"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66"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67"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68"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69"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0"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1"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2"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3"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4"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5"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6"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7"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78"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79"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0"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1"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2"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3"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84"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85"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B7FDEDB-4D65-4D23-8607-E65D214A3FEE}" type="slidenum">
              <a:rPr lang="en-US" altLang="en-US" sz="1400" smtClean="0"/>
              <a:pPr eaLnBrk="1" hangingPunct="1">
                <a:spcBef>
                  <a:spcPct val="0"/>
                </a:spcBef>
                <a:buFontTx/>
                <a:buNone/>
              </a:pPr>
              <a:t>82</a:t>
            </a:fld>
            <a:endParaRPr lang="en-US" altLang="en-US" sz="1400"/>
          </a:p>
        </p:txBody>
      </p:sp>
      <p:sp>
        <p:nvSpPr>
          <p:cNvPr id="8499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43A26DC-2B47-4E1C-BE92-C07B93C7D036}" type="slidenum">
              <a:rPr lang="en-US" altLang="en-US" sz="1400"/>
              <a:pPr algn="r" eaLnBrk="1" hangingPunct="1">
                <a:spcBef>
                  <a:spcPct val="0"/>
                </a:spcBef>
                <a:buFontTx/>
                <a:buNone/>
              </a:pPr>
              <a:t>82</a:t>
            </a:fld>
            <a:endParaRPr lang="en-US" altLang="en-US" sz="1400"/>
          </a:p>
        </p:txBody>
      </p:sp>
      <p:sp>
        <p:nvSpPr>
          <p:cNvPr id="84996"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997"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998"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999"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00"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01"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02"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3"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4"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5"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6"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7"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8"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9"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0"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1"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2"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3"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4"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5"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6"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17"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8"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19"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20"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21"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22"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23"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24"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5"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6"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7"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8"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9"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0"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1"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2"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3"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4"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5"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6"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7"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8"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9"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40" name="Oval 68"/>
          <p:cNvSpPr>
            <a:spLocks noChangeArrowheads="1"/>
          </p:cNvSpPr>
          <p:nvPr/>
        </p:nvSpPr>
        <p:spPr bwMode="auto">
          <a:xfrm>
            <a:off x="7086600" y="4159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41" name="Oval 69"/>
          <p:cNvSpPr>
            <a:spLocks noChangeArrowheads="1"/>
          </p:cNvSpPr>
          <p:nvPr/>
        </p:nvSpPr>
        <p:spPr bwMode="auto">
          <a:xfrm>
            <a:off x="6400800" y="1025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42"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43" name="Oval 71"/>
          <p:cNvSpPr>
            <a:spLocks noChangeArrowheads="1"/>
          </p:cNvSpPr>
          <p:nvPr/>
        </p:nvSpPr>
        <p:spPr bwMode="auto">
          <a:xfrm>
            <a:off x="7086600" y="24733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44" name="Oval 72"/>
          <p:cNvSpPr>
            <a:spLocks noChangeArrowheads="1"/>
          </p:cNvSpPr>
          <p:nvPr/>
        </p:nvSpPr>
        <p:spPr bwMode="auto">
          <a:xfrm>
            <a:off x="6400800" y="1787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45" name="Oval 73"/>
          <p:cNvSpPr>
            <a:spLocks noChangeArrowheads="1"/>
          </p:cNvSpPr>
          <p:nvPr/>
        </p:nvSpPr>
        <p:spPr bwMode="auto">
          <a:xfrm>
            <a:off x="7696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46"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7"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8"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9"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0"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1"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2"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3"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4"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55"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6"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57"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8"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9"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60"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1"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2"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063"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5064" name="Text Box 92"/>
          <p:cNvSpPr txBox="1">
            <a:spLocks noChangeArrowheads="1"/>
          </p:cNvSpPr>
          <p:nvPr/>
        </p:nvSpPr>
        <p:spPr bwMode="auto">
          <a:xfrm>
            <a:off x="457200" y="6172200"/>
            <a:ext cx="7043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There are no more paths from s to t and answer is short.</a:t>
            </a:r>
          </a:p>
        </p:txBody>
      </p:sp>
      <p:sp>
        <p:nvSpPr>
          <p:cNvPr id="85065"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a:t>
            </a:r>
          </a:p>
        </p:txBody>
      </p:sp>
      <p:sp>
        <p:nvSpPr>
          <p:cNvPr id="85066"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67"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68"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69"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70"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71"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72"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3"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4"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5"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6"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7"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8"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9"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80"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81"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2"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3"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4"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5"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6"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7"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8"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89"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90"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91"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92"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93"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94"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5"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6"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7"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8"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9"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0"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1"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2"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3"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4"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5"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6"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7"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8"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09"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10"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111"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D4A98-1EE9-48A9-A0FE-6140BA890758}" type="slidenum">
              <a:rPr lang="en-US" altLang="en-US" sz="1400" smtClean="0"/>
              <a:pPr eaLnBrk="1" hangingPunct="1">
                <a:spcBef>
                  <a:spcPct val="0"/>
                </a:spcBef>
                <a:buFontTx/>
                <a:buNone/>
              </a:pPr>
              <a:t>83</a:t>
            </a:fld>
            <a:endParaRPr lang="en-US" altLang="en-US" sz="1400"/>
          </a:p>
        </p:txBody>
      </p:sp>
      <p:sp>
        <p:nvSpPr>
          <p:cNvPr id="86019" name="Rectangle 2"/>
          <p:cNvSpPr>
            <a:spLocks noGrp="1" noChangeArrowheads="1"/>
          </p:cNvSpPr>
          <p:nvPr>
            <p:ph type="title"/>
          </p:nvPr>
        </p:nvSpPr>
        <p:spPr/>
        <p:txBody>
          <a:bodyPr/>
          <a:lstStyle/>
          <a:p>
            <a:pPr eaLnBrk="1" hangingPunct="1"/>
            <a:r>
              <a:rPr lang="en-US" altLang="en-US"/>
              <a:t>Algorithm</a:t>
            </a:r>
          </a:p>
        </p:txBody>
      </p:sp>
      <p:sp>
        <p:nvSpPr>
          <p:cNvPr id="86020" name="Rectangle 3"/>
          <p:cNvSpPr>
            <a:spLocks noGrp="1" noChangeArrowheads="1"/>
          </p:cNvSpPr>
          <p:nvPr>
            <p:ph type="body" idx="1"/>
          </p:nvPr>
        </p:nvSpPr>
        <p:spPr/>
        <p:txBody>
          <a:bodyPr/>
          <a:lstStyle/>
          <a:p>
            <a:pPr eaLnBrk="1" hangingPunct="1">
              <a:lnSpc>
                <a:spcPct val="90000"/>
              </a:lnSpc>
            </a:pPr>
            <a:r>
              <a:rPr lang="en-US" altLang="en-US" sz="2800"/>
              <a:t>The solution is to keep track of removed flows instead of deleting them. </a:t>
            </a:r>
          </a:p>
          <a:p>
            <a:pPr eaLnBrk="1" hangingPunct="1">
              <a:lnSpc>
                <a:spcPct val="90000"/>
              </a:lnSpc>
            </a:pPr>
            <a:r>
              <a:rPr lang="en-US" altLang="en-US" sz="2800"/>
              <a:t>This allows them to be “put back” if needed by another path.</a:t>
            </a:r>
          </a:p>
          <a:p>
            <a:pPr eaLnBrk="1" hangingPunct="1">
              <a:lnSpc>
                <a:spcPct val="90000"/>
              </a:lnSpc>
            </a:pPr>
            <a:r>
              <a:rPr lang="en-US" altLang="en-US" sz="2800"/>
              <a:t>We can keep track of them by adding a flow in the reverse direction to indicate we have taken flow from this path.</a:t>
            </a:r>
          </a:p>
          <a:p>
            <a:pPr eaLnBrk="1" hangingPunct="1">
              <a:lnSpc>
                <a:spcPct val="90000"/>
              </a:lnSpc>
            </a:pPr>
            <a:r>
              <a:rPr lang="en-US" altLang="en-US" sz="2800"/>
              <a:t>If the algorithm needs the flow in a later step, it can use this path, effectively reversing the earlier decision.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4CBF502-FE0A-4FC9-8DDE-64D2BBACCD0A}" type="slidenum">
              <a:rPr lang="en-US" altLang="en-US" sz="1400" smtClean="0"/>
              <a:pPr eaLnBrk="1" hangingPunct="1">
                <a:spcBef>
                  <a:spcPct val="0"/>
                </a:spcBef>
                <a:buFontTx/>
                <a:buNone/>
              </a:pPr>
              <a:t>84</a:t>
            </a:fld>
            <a:endParaRPr lang="en-US" altLang="en-US" sz="1400"/>
          </a:p>
        </p:txBody>
      </p:sp>
      <p:sp>
        <p:nvSpPr>
          <p:cNvPr id="87043" name="Oval 46"/>
          <p:cNvSpPr>
            <a:spLocks noChangeArrowheads="1"/>
          </p:cNvSpPr>
          <p:nvPr/>
        </p:nvSpPr>
        <p:spPr bwMode="auto">
          <a:xfrm>
            <a:off x="31242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44" name="Oval 47"/>
          <p:cNvSpPr>
            <a:spLocks noChangeArrowheads="1"/>
          </p:cNvSpPr>
          <p:nvPr/>
        </p:nvSpPr>
        <p:spPr bwMode="auto">
          <a:xfrm>
            <a:off x="24384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45" name="Oval 48"/>
          <p:cNvSpPr>
            <a:spLocks noChangeArrowheads="1"/>
          </p:cNvSpPr>
          <p:nvPr/>
        </p:nvSpPr>
        <p:spPr bwMode="auto">
          <a:xfrm>
            <a:off x="37338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46" name="Oval 49"/>
          <p:cNvSpPr>
            <a:spLocks noChangeArrowheads="1"/>
          </p:cNvSpPr>
          <p:nvPr/>
        </p:nvSpPr>
        <p:spPr bwMode="auto">
          <a:xfrm>
            <a:off x="31242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47" name="Oval 50"/>
          <p:cNvSpPr>
            <a:spLocks noChangeArrowheads="1"/>
          </p:cNvSpPr>
          <p:nvPr/>
        </p:nvSpPr>
        <p:spPr bwMode="auto">
          <a:xfrm>
            <a:off x="24384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48" name="Oval 51"/>
          <p:cNvSpPr>
            <a:spLocks noChangeArrowheads="1"/>
          </p:cNvSpPr>
          <p:nvPr/>
        </p:nvSpPr>
        <p:spPr bwMode="auto">
          <a:xfrm>
            <a:off x="37338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49" name="Line 52"/>
          <p:cNvSpPr>
            <a:spLocks noChangeShapeType="1"/>
          </p:cNvSpPr>
          <p:nvPr/>
        </p:nvSpPr>
        <p:spPr bwMode="auto">
          <a:xfrm>
            <a:off x="25908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0" name="Line 53"/>
          <p:cNvSpPr>
            <a:spLocks noChangeShapeType="1"/>
          </p:cNvSpPr>
          <p:nvPr/>
        </p:nvSpPr>
        <p:spPr bwMode="auto">
          <a:xfrm>
            <a:off x="27432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1" name="Line 54"/>
          <p:cNvSpPr>
            <a:spLocks noChangeShapeType="1"/>
          </p:cNvSpPr>
          <p:nvPr/>
        </p:nvSpPr>
        <p:spPr bwMode="auto">
          <a:xfrm flipH="1">
            <a:off x="33528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2" name="Line 55"/>
          <p:cNvSpPr>
            <a:spLocks noChangeShapeType="1"/>
          </p:cNvSpPr>
          <p:nvPr/>
        </p:nvSpPr>
        <p:spPr bwMode="auto">
          <a:xfrm flipH="1">
            <a:off x="26670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3" name="Line 56"/>
          <p:cNvSpPr>
            <a:spLocks noChangeShapeType="1"/>
          </p:cNvSpPr>
          <p:nvPr/>
        </p:nvSpPr>
        <p:spPr bwMode="auto">
          <a:xfrm>
            <a:off x="34290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4" name="Line 57"/>
          <p:cNvSpPr>
            <a:spLocks noChangeShapeType="1"/>
          </p:cNvSpPr>
          <p:nvPr/>
        </p:nvSpPr>
        <p:spPr bwMode="auto">
          <a:xfrm>
            <a:off x="38862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58"/>
          <p:cNvSpPr>
            <a:spLocks noChangeShapeType="1"/>
          </p:cNvSpPr>
          <p:nvPr/>
        </p:nvSpPr>
        <p:spPr bwMode="auto">
          <a:xfrm>
            <a:off x="27432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6" name="Line 59"/>
          <p:cNvSpPr>
            <a:spLocks noChangeShapeType="1"/>
          </p:cNvSpPr>
          <p:nvPr/>
        </p:nvSpPr>
        <p:spPr bwMode="auto">
          <a:xfrm>
            <a:off x="26670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7" name="Text Box 60"/>
          <p:cNvSpPr txBox="1">
            <a:spLocks noChangeArrowheads="1"/>
          </p:cNvSpPr>
          <p:nvPr/>
        </p:nvSpPr>
        <p:spPr bwMode="auto">
          <a:xfrm>
            <a:off x="26511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8" name="Text Box 61"/>
          <p:cNvSpPr txBox="1">
            <a:spLocks noChangeArrowheads="1"/>
          </p:cNvSpPr>
          <p:nvPr/>
        </p:nvSpPr>
        <p:spPr bwMode="auto">
          <a:xfrm>
            <a:off x="22098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9" name="Text Box 62"/>
          <p:cNvSpPr txBox="1">
            <a:spLocks noChangeArrowheads="1"/>
          </p:cNvSpPr>
          <p:nvPr/>
        </p:nvSpPr>
        <p:spPr bwMode="auto">
          <a:xfrm>
            <a:off x="35242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0" name="Text Box 63"/>
          <p:cNvSpPr txBox="1">
            <a:spLocks noChangeArrowheads="1"/>
          </p:cNvSpPr>
          <p:nvPr/>
        </p:nvSpPr>
        <p:spPr bwMode="auto">
          <a:xfrm>
            <a:off x="36766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1" name="Text Box 64"/>
          <p:cNvSpPr txBox="1">
            <a:spLocks noChangeArrowheads="1"/>
          </p:cNvSpPr>
          <p:nvPr/>
        </p:nvSpPr>
        <p:spPr bwMode="auto">
          <a:xfrm>
            <a:off x="39814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2" name="Text Box 65"/>
          <p:cNvSpPr txBox="1">
            <a:spLocks noChangeArrowheads="1"/>
          </p:cNvSpPr>
          <p:nvPr/>
        </p:nvSpPr>
        <p:spPr bwMode="auto">
          <a:xfrm>
            <a:off x="26670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3" name="Text Box 66"/>
          <p:cNvSpPr txBox="1">
            <a:spLocks noChangeArrowheads="1"/>
          </p:cNvSpPr>
          <p:nvPr/>
        </p:nvSpPr>
        <p:spPr bwMode="auto">
          <a:xfrm>
            <a:off x="31242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4" name="Text Box 67"/>
          <p:cNvSpPr txBox="1">
            <a:spLocks noChangeArrowheads="1"/>
          </p:cNvSpPr>
          <p:nvPr/>
        </p:nvSpPr>
        <p:spPr bwMode="auto">
          <a:xfrm>
            <a:off x="31242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5" name="Oval 68"/>
          <p:cNvSpPr>
            <a:spLocks noChangeArrowheads="1"/>
          </p:cNvSpPr>
          <p:nvPr/>
        </p:nvSpPr>
        <p:spPr bwMode="auto">
          <a:xfrm>
            <a:off x="58674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66" name="Oval 69"/>
          <p:cNvSpPr>
            <a:spLocks noChangeArrowheads="1"/>
          </p:cNvSpPr>
          <p:nvPr/>
        </p:nvSpPr>
        <p:spPr bwMode="auto">
          <a:xfrm>
            <a:off x="51816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67" name="Oval 70"/>
          <p:cNvSpPr>
            <a:spLocks noChangeArrowheads="1"/>
          </p:cNvSpPr>
          <p:nvPr/>
        </p:nvSpPr>
        <p:spPr bwMode="auto">
          <a:xfrm>
            <a:off x="64770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68" name="Oval 71"/>
          <p:cNvSpPr>
            <a:spLocks noChangeArrowheads="1"/>
          </p:cNvSpPr>
          <p:nvPr/>
        </p:nvSpPr>
        <p:spPr bwMode="auto">
          <a:xfrm>
            <a:off x="58674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69" name="Oval 72"/>
          <p:cNvSpPr>
            <a:spLocks noChangeArrowheads="1"/>
          </p:cNvSpPr>
          <p:nvPr/>
        </p:nvSpPr>
        <p:spPr bwMode="auto">
          <a:xfrm>
            <a:off x="51816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70" name="Oval 73"/>
          <p:cNvSpPr>
            <a:spLocks noChangeArrowheads="1"/>
          </p:cNvSpPr>
          <p:nvPr/>
        </p:nvSpPr>
        <p:spPr bwMode="auto">
          <a:xfrm>
            <a:off x="64770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71" name="Line 74"/>
          <p:cNvSpPr>
            <a:spLocks noChangeShapeType="1"/>
          </p:cNvSpPr>
          <p:nvPr/>
        </p:nvSpPr>
        <p:spPr bwMode="auto">
          <a:xfrm>
            <a:off x="53340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2" name="Line 75"/>
          <p:cNvSpPr>
            <a:spLocks noChangeShapeType="1"/>
          </p:cNvSpPr>
          <p:nvPr/>
        </p:nvSpPr>
        <p:spPr bwMode="auto">
          <a:xfrm>
            <a:off x="54864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3" name="Line 76"/>
          <p:cNvSpPr>
            <a:spLocks noChangeShapeType="1"/>
          </p:cNvSpPr>
          <p:nvPr/>
        </p:nvSpPr>
        <p:spPr bwMode="auto">
          <a:xfrm flipH="1">
            <a:off x="60960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4" name="Line 77"/>
          <p:cNvSpPr>
            <a:spLocks noChangeShapeType="1"/>
          </p:cNvSpPr>
          <p:nvPr/>
        </p:nvSpPr>
        <p:spPr bwMode="auto">
          <a:xfrm flipH="1">
            <a:off x="54102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5" name="Line 78"/>
          <p:cNvSpPr>
            <a:spLocks noChangeShapeType="1"/>
          </p:cNvSpPr>
          <p:nvPr/>
        </p:nvSpPr>
        <p:spPr bwMode="auto">
          <a:xfrm>
            <a:off x="61722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6" name="Line 79"/>
          <p:cNvSpPr>
            <a:spLocks noChangeShapeType="1"/>
          </p:cNvSpPr>
          <p:nvPr/>
        </p:nvSpPr>
        <p:spPr bwMode="auto">
          <a:xfrm>
            <a:off x="66294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7" name="Line 80"/>
          <p:cNvSpPr>
            <a:spLocks noChangeShapeType="1"/>
          </p:cNvSpPr>
          <p:nvPr/>
        </p:nvSpPr>
        <p:spPr bwMode="auto">
          <a:xfrm>
            <a:off x="54864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8" name="Line 81"/>
          <p:cNvSpPr>
            <a:spLocks noChangeShapeType="1"/>
          </p:cNvSpPr>
          <p:nvPr/>
        </p:nvSpPr>
        <p:spPr bwMode="auto">
          <a:xfrm>
            <a:off x="54102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9" name="Text Box 82"/>
          <p:cNvSpPr txBox="1">
            <a:spLocks noChangeArrowheads="1"/>
          </p:cNvSpPr>
          <p:nvPr/>
        </p:nvSpPr>
        <p:spPr bwMode="auto">
          <a:xfrm>
            <a:off x="5394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0" name="Text Box 83"/>
          <p:cNvSpPr txBox="1">
            <a:spLocks noChangeArrowheads="1"/>
          </p:cNvSpPr>
          <p:nvPr/>
        </p:nvSpPr>
        <p:spPr bwMode="auto">
          <a:xfrm>
            <a:off x="4953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1" name="Text Box 84"/>
          <p:cNvSpPr txBox="1">
            <a:spLocks noChangeArrowheads="1"/>
          </p:cNvSpPr>
          <p:nvPr/>
        </p:nvSpPr>
        <p:spPr bwMode="auto">
          <a:xfrm>
            <a:off x="6267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2" name="Text Box 85"/>
          <p:cNvSpPr txBox="1">
            <a:spLocks noChangeArrowheads="1"/>
          </p:cNvSpPr>
          <p:nvPr/>
        </p:nvSpPr>
        <p:spPr bwMode="auto">
          <a:xfrm>
            <a:off x="6419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3" name="Text Box 86"/>
          <p:cNvSpPr txBox="1">
            <a:spLocks noChangeArrowheads="1"/>
          </p:cNvSpPr>
          <p:nvPr/>
        </p:nvSpPr>
        <p:spPr bwMode="auto">
          <a:xfrm>
            <a:off x="6724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4" name="Text Box 87"/>
          <p:cNvSpPr txBox="1">
            <a:spLocks noChangeArrowheads="1"/>
          </p:cNvSpPr>
          <p:nvPr/>
        </p:nvSpPr>
        <p:spPr bwMode="auto">
          <a:xfrm>
            <a:off x="5410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5" name="Text Box 88"/>
          <p:cNvSpPr txBox="1">
            <a:spLocks noChangeArrowheads="1"/>
          </p:cNvSpPr>
          <p:nvPr/>
        </p:nvSpPr>
        <p:spPr bwMode="auto">
          <a:xfrm>
            <a:off x="5867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086" name="Text Box 89"/>
          <p:cNvSpPr txBox="1">
            <a:spLocks noChangeArrowheads="1"/>
          </p:cNvSpPr>
          <p:nvPr/>
        </p:nvSpPr>
        <p:spPr bwMode="auto">
          <a:xfrm>
            <a:off x="5867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7" name="Text Box 90"/>
          <p:cNvSpPr txBox="1">
            <a:spLocks noChangeArrowheads="1"/>
          </p:cNvSpPr>
          <p:nvPr/>
        </p:nvSpPr>
        <p:spPr bwMode="auto">
          <a:xfrm>
            <a:off x="19653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088" name="Text Box 91"/>
          <p:cNvSpPr txBox="1">
            <a:spLocks noChangeArrowheads="1"/>
          </p:cNvSpPr>
          <p:nvPr/>
        </p:nvSpPr>
        <p:spPr bwMode="auto">
          <a:xfrm>
            <a:off x="45561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089" name="Text Box 92"/>
          <p:cNvSpPr txBox="1">
            <a:spLocks noChangeArrowheads="1"/>
          </p:cNvSpPr>
          <p:nvPr/>
        </p:nvSpPr>
        <p:spPr bwMode="auto">
          <a:xfrm>
            <a:off x="457200" y="6248400"/>
            <a:ext cx="676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Keep track of what we used with reverse flow arrows.</a:t>
            </a:r>
          </a:p>
        </p:txBody>
      </p:sp>
      <p:sp>
        <p:nvSpPr>
          <p:cNvPr id="87090" name="Text Box 93"/>
          <p:cNvSpPr txBox="1">
            <a:spLocks noChangeArrowheads="1"/>
          </p:cNvSpPr>
          <p:nvPr/>
        </p:nvSpPr>
        <p:spPr bwMode="auto">
          <a:xfrm>
            <a:off x="457200" y="2971800"/>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7091" name="Oval 94"/>
          <p:cNvSpPr>
            <a:spLocks noChangeArrowheads="1"/>
          </p:cNvSpPr>
          <p:nvPr/>
        </p:nvSpPr>
        <p:spPr bwMode="auto">
          <a:xfrm>
            <a:off x="3124200"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92" name="Oval 95"/>
          <p:cNvSpPr>
            <a:spLocks noChangeArrowheads="1"/>
          </p:cNvSpPr>
          <p:nvPr/>
        </p:nvSpPr>
        <p:spPr bwMode="auto">
          <a:xfrm>
            <a:off x="24384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93" name="Oval 96"/>
          <p:cNvSpPr>
            <a:spLocks noChangeArrowheads="1"/>
          </p:cNvSpPr>
          <p:nvPr/>
        </p:nvSpPr>
        <p:spPr bwMode="auto">
          <a:xfrm>
            <a:off x="37338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94" name="Oval 97"/>
          <p:cNvSpPr>
            <a:spLocks noChangeArrowheads="1"/>
          </p:cNvSpPr>
          <p:nvPr/>
        </p:nvSpPr>
        <p:spPr bwMode="auto">
          <a:xfrm>
            <a:off x="3124200"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95" name="Oval 98"/>
          <p:cNvSpPr>
            <a:spLocks noChangeArrowheads="1"/>
          </p:cNvSpPr>
          <p:nvPr/>
        </p:nvSpPr>
        <p:spPr bwMode="auto">
          <a:xfrm>
            <a:off x="24384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96" name="Oval 99"/>
          <p:cNvSpPr>
            <a:spLocks noChangeArrowheads="1"/>
          </p:cNvSpPr>
          <p:nvPr/>
        </p:nvSpPr>
        <p:spPr bwMode="auto">
          <a:xfrm>
            <a:off x="37338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97" name="Line 100"/>
          <p:cNvSpPr>
            <a:spLocks noChangeShapeType="1"/>
          </p:cNvSpPr>
          <p:nvPr/>
        </p:nvSpPr>
        <p:spPr bwMode="auto">
          <a:xfrm>
            <a:off x="25908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8" name="Line 101"/>
          <p:cNvSpPr>
            <a:spLocks noChangeShapeType="1"/>
          </p:cNvSpPr>
          <p:nvPr/>
        </p:nvSpPr>
        <p:spPr bwMode="auto">
          <a:xfrm>
            <a:off x="27432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9" name="Line 102"/>
          <p:cNvSpPr>
            <a:spLocks noChangeShapeType="1"/>
          </p:cNvSpPr>
          <p:nvPr/>
        </p:nvSpPr>
        <p:spPr bwMode="auto">
          <a:xfrm flipH="1">
            <a:off x="33528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0" name="Line 103"/>
          <p:cNvSpPr>
            <a:spLocks noChangeShapeType="1"/>
          </p:cNvSpPr>
          <p:nvPr/>
        </p:nvSpPr>
        <p:spPr bwMode="auto">
          <a:xfrm flipH="1">
            <a:off x="2667000"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1" name="Line 104"/>
          <p:cNvSpPr>
            <a:spLocks noChangeShapeType="1"/>
          </p:cNvSpPr>
          <p:nvPr/>
        </p:nvSpPr>
        <p:spPr bwMode="auto">
          <a:xfrm>
            <a:off x="3429000"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2" name="Line 105"/>
          <p:cNvSpPr>
            <a:spLocks noChangeShapeType="1"/>
          </p:cNvSpPr>
          <p:nvPr/>
        </p:nvSpPr>
        <p:spPr bwMode="auto">
          <a:xfrm>
            <a:off x="38862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3" name="Line 106"/>
          <p:cNvSpPr>
            <a:spLocks noChangeShapeType="1"/>
          </p:cNvSpPr>
          <p:nvPr/>
        </p:nvSpPr>
        <p:spPr bwMode="auto">
          <a:xfrm>
            <a:off x="2743200"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4" name="Line 107"/>
          <p:cNvSpPr>
            <a:spLocks noChangeShapeType="1"/>
          </p:cNvSpPr>
          <p:nvPr/>
        </p:nvSpPr>
        <p:spPr bwMode="auto">
          <a:xfrm>
            <a:off x="2667000"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5" name="Text Box 108"/>
          <p:cNvSpPr txBox="1">
            <a:spLocks noChangeArrowheads="1"/>
          </p:cNvSpPr>
          <p:nvPr/>
        </p:nvSpPr>
        <p:spPr bwMode="auto">
          <a:xfrm>
            <a:off x="265112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6" name="Text Box 109"/>
          <p:cNvSpPr txBox="1">
            <a:spLocks noChangeArrowheads="1"/>
          </p:cNvSpPr>
          <p:nvPr/>
        </p:nvSpPr>
        <p:spPr bwMode="auto">
          <a:xfrm>
            <a:off x="22098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7" name="Text Box 110"/>
          <p:cNvSpPr txBox="1">
            <a:spLocks noChangeArrowheads="1"/>
          </p:cNvSpPr>
          <p:nvPr/>
        </p:nvSpPr>
        <p:spPr bwMode="auto">
          <a:xfrm>
            <a:off x="352425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8" name="Text Box 111"/>
          <p:cNvSpPr txBox="1">
            <a:spLocks noChangeArrowheads="1"/>
          </p:cNvSpPr>
          <p:nvPr/>
        </p:nvSpPr>
        <p:spPr bwMode="auto">
          <a:xfrm>
            <a:off x="36766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9" name="Text Box 112"/>
          <p:cNvSpPr txBox="1">
            <a:spLocks noChangeArrowheads="1"/>
          </p:cNvSpPr>
          <p:nvPr/>
        </p:nvSpPr>
        <p:spPr bwMode="auto">
          <a:xfrm>
            <a:off x="39814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0" name="Text Box 113"/>
          <p:cNvSpPr txBox="1">
            <a:spLocks noChangeArrowheads="1"/>
          </p:cNvSpPr>
          <p:nvPr/>
        </p:nvSpPr>
        <p:spPr bwMode="auto">
          <a:xfrm>
            <a:off x="26670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1" name="Text Box 114"/>
          <p:cNvSpPr txBox="1">
            <a:spLocks noChangeArrowheads="1"/>
          </p:cNvSpPr>
          <p:nvPr/>
        </p:nvSpPr>
        <p:spPr bwMode="auto">
          <a:xfrm>
            <a:off x="31242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2" name="Text Box 115"/>
          <p:cNvSpPr txBox="1">
            <a:spLocks noChangeArrowheads="1"/>
          </p:cNvSpPr>
          <p:nvPr/>
        </p:nvSpPr>
        <p:spPr bwMode="auto">
          <a:xfrm>
            <a:off x="31242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13" name="Oval 116"/>
          <p:cNvSpPr>
            <a:spLocks noChangeArrowheads="1"/>
          </p:cNvSpPr>
          <p:nvPr/>
        </p:nvSpPr>
        <p:spPr bwMode="auto">
          <a:xfrm>
            <a:off x="5867400"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114" name="Oval 117"/>
          <p:cNvSpPr>
            <a:spLocks noChangeArrowheads="1"/>
          </p:cNvSpPr>
          <p:nvPr/>
        </p:nvSpPr>
        <p:spPr bwMode="auto">
          <a:xfrm>
            <a:off x="51816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115" name="Oval 118"/>
          <p:cNvSpPr>
            <a:spLocks noChangeArrowheads="1"/>
          </p:cNvSpPr>
          <p:nvPr/>
        </p:nvSpPr>
        <p:spPr bwMode="auto">
          <a:xfrm>
            <a:off x="64770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116" name="Oval 119"/>
          <p:cNvSpPr>
            <a:spLocks noChangeArrowheads="1"/>
          </p:cNvSpPr>
          <p:nvPr/>
        </p:nvSpPr>
        <p:spPr bwMode="auto">
          <a:xfrm>
            <a:off x="5867400"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117" name="Oval 120"/>
          <p:cNvSpPr>
            <a:spLocks noChangeArrowheads="1"/>
          </p:cNvSpPr>
          <p:nvPr/>
        </p:nvSpPr>
        <p:spPr bwMode="auto">
          <a:xfrm>
            <a:off x="51816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118" name="Oval 121"/>
          <p:cNvSpPr>
            <a:spLocks noChangeArrowheads="1"/>
          </p:cNvSpPr>
          <p:nvPr/>
        </p:nvSpPr>
        <p:spPr bwMode="auto">
          <a:xfrm>
            <a:off x="64770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119" name="Line 122"/>
          <p:cNvSpPr>
            <a:spLocks noChangeShapeType="1"/>
          </p:cNvSpPr>
          <p:nvPr/>
        </p:nvSpPr>
        <p:spPr bwMode="auto">
          <a:xfrm>
            <a:off x="53340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0"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1"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2"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3" name="Line 126"/>
          <p:cNvSpPr>
            <a:spLocks noChangeShapeType="1"/>
          </p:cNvSpPr>
          <p:nvPr/>
        </p:nvSpPr>
        <p:spPr bwMode="auto">
          <a:xfrm>
            <a:off x="5486400"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4" name="Line 127"/>
          <p:cNvSpPr>
            <a:spLocks noChangeShapeType="1"/>
          </p:cNvSpPr>
          <p:nvPr/>
        </p:nvSpPr>
        <p:spPr bwMode="auto">
          <a:xfrm>
            <a:off x="5410200" y="468947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5" name="Text Box 128"/>
          <p:cNvSpPr txBox="1">
            <a:spLocks noChangeArrowheads="1"/>
          </p:cNvSpPr>
          <p:nvPr/>
        </p:nvSpPr>
        <p:spPr bwMode="auto">
          <a:xfrm>
            <a:off x="49530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6" name="Text Box 129"/>
          <p:cNvSpPr txBox="1">
            <a:spLocks noChangeArrowheads="1"/>
          </p:cNvSpPr>
          <p:nvPr/>
        </p:nvSpPr>
        <p:spPr bwMode="auto">
          <a:xfrm>
            <a:off x="64198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7" name="Text Box 130"/>
          <p:cNvSpPr txBox="1">
            <a:spLocks noChangeArrowheads="1"/>
          </p:cNvSpPr>
          <p:nvPr/>
        </p:nvSpPr>
        <p:spPr bwMode="auto">
          <a:xfrm>
            <a:off x="67246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8" name="Text Box 131"/>
          <p:cNvSpPr txBox="1">
            <a:spLocks noChangeArrowheads="1"/>
          </p:cNvSpPr>
          <p:nvPr/>
        </p:nvSpPr>
        <p:spPr bwMode="auto">
          <a:xfrm>
            <a:off x="54102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29" name="Text Box 132"/>
          <p:cNvSpPr txBox="1">
            <a:spLocks noChangeArrowheads="1"/>
          </p:cNvSpPr>
          <p:nvPr/>
        </p:nvSpPr>
        <p:spPr bwMode="auto">
          <a:xfrm>
            <a:off x="58674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0" name="Text Box 133"/>
          <p:cNvSpPr txBox="1">
            <a:spLocks noChangeArrowheads="1"/>
          </p:cNvSpPr>
          <p:nvPr/>
        </p:nvSpPr>
        <p:spPr bwMode="auto">
          <a:xfrm>
            <a:off x="58674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1" name="Text Box 136"/>
          <p:cNvSpPr txBox="1">
            <a:spLocks noChangeArrowheads="1"/>
          </p:cNvSpPr>
          <p:nvPr/>
        </p:nvSpPr>
        <p:spPr bwMode="auto">
          <a:xfrm>
            <a:off x="55816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2" name="Text Box 137"/>
          <p:cNvSpPr txBox="1">
            <a:spLocks noChangeArrowheads="1"/>
          </p:cNvSpPr>
          <p:nvPr/>
        </p:nvSpPr>
        <p:spPr bwMode="auto">
          <a:xfrm>
            <a:off x="62833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33" name="Freeform 138"/>
          <p:cNvSpPr>
            <a:spLocks/>
          </p:cNvSpPr>
          <p:nvPr/>
        </p:nvSpPr>
        <p:spPr bwMode="auto">
          <a:xfrm>
            <a:off x="5486400"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134" name="Text Box 139"/>
          <p:cNvSpPr txBox="1">
            <a:spLocks noChangeArrowheads="1"/>
          </p:cNvSpPr>
          <p:nvPr/>
        </p:nvSpPr>
        <p:spPr bwMode="auto">
          <a:xfrm>
            <a:off x="6267450" y="4657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35" name="Line 140"/>
          <p:cNvSpPr>
            <a:spLocks noChangeShapeType="1"/>
          </p:cNvSpPr>
          <p:nvPr/>
        </p:nvSpPr>
        <p:spPr bwMode="auto">
          <a:xfrm flipH="1">
            <a:off x="5486400" y="4689475"/>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6" name="Text Box 90"/>
          <p:cNvSpPr txBox="1">
            <a:spLocks noChangeArrowheads="1"/>
          </p:cNvSpPr>
          <p:nvPr/>
        </p:nvSpPr>
        <p:spPr bwMode="auto">
          <a:xfrm>
            <a:off x="19812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137" name="Text Box 91"/>
          <p:cNvSpPr txBox="1">
            <a:spLocks noChangeArrowheads="1"/>
          </p:cNvSpPr>
          <p:nvPr/>
        </p:nvSpPr>
        <p:spPr bwMode="auto">
          <a:xfrm>
            <a:off x="45720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138" name="Line 77"/>
          <p:cNvSpPr>
            <a:spLocks noChangeShapeType="1"/>
          </p:cNvSpPr>
          <p:nvPr/>
        </p:nvSpPr>
        <p:spPr bwMode="auto">
          <a:xfrm flipH="1">
            <a:off x="5413375" y="40036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9" name="Line 140"/>
          <p:cNvSpPr>
            <a:spLocks noChangeShapeType="1"/>
          </p:cNvSpPr>
          <p:nvPr/>
        </p:nvSpPr>
        <p:spPr bwMode="auto">
          <a:xfrm flipV="1">
            <a:off x="5680075" y="388143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0" name="Line 76"/>
          <p:cNvSpPr>
            <a:spLocks noChangeShapeType="1"/>
          </p:cNvSpPr>
          <p:nvPr/>
        </p:nvSpPr>
        <p:spPr bwMode="auto">
          <a:xfrm flipH="1">
            <a:off x="60960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Freeform 14"/>
          <p:cNvSpPr/>
          <p:nvPr/>
        </p:nvSpPr>
        <p:spPr>
          <a:xfrm>
            <a:off x="6172200" y="5597525"/>
            <a:ext cx="547688" cy="42545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7142" name="Line 140"/>
          <p:cNvSpPr>
            <a:spLocks noChangeShapeType="1"/>
          </p:cNvSpPr>
          <p:nvPr/>
        </p:nvSpPr>
        <p:spPr bwMode="auto">
          <a:xfrm flipH="1" flipV="1">
            <a:off x="6648450" y="5527675"/>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3" name="Text Box 130"/>
          <p:cNvSpPr txBox="1">
            <a:spLocks noChangeArrowheads="1"/>
          </p:cNvSpPr>
          <p:nvPr/>
        </p:nvSpPr>
        <p:spPr bwMode="auto">
          <a:xfrm>
            <a:off x="6662738" y="5854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44" name="Text Box 130"/>
          <p:cNvSpPr txBox="1">
            <a:spLocks noChangeArrowheads="1"/>
          </p:cNvSpPr>
          <p:nvPr/>
        </p:nvSpPr>
        <p:spPr bwMode="auto">
          <a:xfrm>
            <a:off x="5200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7" name="Freeform 16"/>
          <p:cNvSpPr/>
          <p:nvPr/>
        </p:nvSpPr>
        <p:spPr>
          <a:xfrm>
            <a:off x="5267325" y="391477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C645576-16C9-4D51-870C-C9A5F8A00EC0}" type="slidenum">
              <a:rPr lang="en-US" altLang="en-US" sz="1400" smtClean="0"/>
              <a:pPr eaLnBrk="1" hangingPunct="1">
                <a:spcBef>
                  <a:spcPct val="0"/>
                </a:spcBef>
                <a:buFontTx/>
                <a:buNone/>
              </a:pPr>
              <a:t>85</a:t>
            </a:fld>
            <a:endParaRPr lang="en-US" altLang="en-US" sz="1400"/>
          </a:p>
        </p:txBody>
      </p:sp>
      <p:sp>
        <p:nvSpPr>
          <p:cNvPr id="88067" name="Text Box 24"/>
          <p:cNvSpPr txBox="1">
            <a:spLocks noChangeArrowheads="1"/>
          </p:cNvSpPr>
          <p:nvPr/>
        </p:nvSpPr>
        <p:spPr bwMode="auto">
          <a:xfrm>
            <a:off x="381000" y="6248400"/>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flow is 5.</a:t>
            </a:r>
          </a:p>
        </p:txBody>
      </p:sp>
      <p:sp>
        <p:nvSpPr>
          <p:cNvPr id="88068" name="Oval 25"/>
          <p:cNvSpPr>
            <a:spLocks noChangeArrowheads="1"/>
          </p:cNvSpPr>
          <p:nvPr/>
        </p:nvSpPr>
        <p:spPr bwMode="auto">
          <a:xfrm>
            <a:off x="3140075"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69" name="Oval 26"/>
          <p:cNvSpPr>
            <a:spLocks noChangeArrowheads="1"/>
          </p:cNvSpPr>
          <p:nvPr/>
        </p:nvSpPr>
        <p:spPr bwMode="auto">
          <a:xfrm>
            <a:off x="24542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70" name="Oval 27"/>
          <p:cNvSpPr>
            <a:spLocks noChangeArrowheads="1"/>
          </p:cNvSpPr>
          <p:nvPr/>
        </p:nvSpPr>
        <p:spPr bwMode="auto">
          <a:xfrm>
            <a:off x="37496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71" name="Oval 28"/>
          <p:cNvSpPr>
            <a:spLocks noChangeArrowheads="1"/>
          </p:cNvSpPr>
          <p:nvPr/>
        </p:nvSpPr>
        <p:spPr bwMode="auto">
          <a:xfrm>
            <a:off x="3140075"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72" name="Oval 29"/>
          <p:cNvSpPr>
            <a:spLocks noChangeArrowheads="1"/>
          </p:cNvSpPr>
          <p:nvPr/>
        </p:nvSpPr>
        <p:spPr bwMode="auto">
          <a:xfrm>
            <a:off x="24542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73" name="Oval 30"/>
          <p:cNvSpPr>
            <a:spLocks noChangeArrowheads="1"/>
          </p:cNvSpPr>
          <p:nvPr/>
        </p:nvSpPr>
        <p:spPr bwMode="auto">
          <a:xfrm>
            <a:off x="37496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74" name="Line 31"/>
          <p:cNvSpPr>
            <a:spLocks noChangeShapeType="1"/>
          </p:cNvSpPr>
          <p:nvPr/>
        </p:nvSpPr>
        <p:spPr bwMode="auto">
          <a:xfrm>
            <a:off x="26066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5" name="Line 32"/>
          <p:cNvSpPr>
            <a:spLocks noChangeShapeType="1"/>
          </p:cNvSpPr>
          <p:nvPr/>
        </p:nvSpPr>
        <p:spPr bwMode="auto">
          <a:xfrm>
            <a:off x="27590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6" name="Line 33"/>
          <p:cNvSpPr>
            <a:spLocks noChangeShapeType="1"/>
          </p:cNvSpPr>
          <p:nvPr/>
        </p:nvSpPr>
        <p:spPr bwMode="auto">
          <a:xfrm flipH="1">
            <a:off x="33686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7" name="Line 34"/>
          <p:cNvSpPr>
            <a:spLocks noChangeShapeType="1"/>
          </p:cNvSpPr>
          <p:nvPr/>
        </p:nvSpPr>
        <p:spPr bwMode="auto">
          <a:xfrm flipH="1">
            <a:off x="2682875"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8" name="Line 35"/>
          <p:cNvSpPr>
            <a:spLocks noChangeShapeType="1"/>
          </p:cNvSpPr>
          <p:nvPr/>
        </p:nvSpPr>
        <p:spPr bwMode="auto">
          <a:xfrm>
            <a:off x="3444875"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9" name="Line 36"/>
          <p:cNvSpPr>
            <a:spLocks noChangeShapeType="1"/>
          </p:cNvSpPr>
          <p:nvPr/>
        </p:nvSpPr>
        <p:spPr bwMode="auto">
          <a:xfrm>
            <a:off x="39020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0" name="Line 37"/>
          <p:cNvSpPr>
            <a:spLocks noChangeShapeType="1"/>
          </p:cNvSpPr>
          <p:nvPr/>
        </p:nvSpPr>
        <p:spPr bwMode="auto">
          <a:xfrm>
            <a:off x="2759075"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1" name="Line 38"/>
          <p:cNvSpPr>
            <a:spLocks noChangeShapeType="1"/>
          </p:cNvSpPr>
          <p:nvPr/>
        </p:nvSpPr>
        <p:spPr bwMode="auto">
          <a:xfrm>
            <a:off x="2682875"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2" name="Text Box 39"/>
          <p:cNvSpPr txBox="1">
            <a:spLocks noChangeArrowheads="1"/>
          </p:cNvSpPr>
          <p:nvPr/>
        </p:nvSpPr>
        <p:spPr bwMode="auto">
          <a:xfrm>
            <a:off x="2667000"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3" name="Text Box 40"/>
          <p:cNvSpPr txBox="1">
            <a:spLocks noChangeArrowheads="1"/>
          </p:cNvSpPr>
          <p:nvPr/>
        </p:nvSpPr>
        <p:spPr bwMode="auto">
          <a:xfrm>
            <a:off x="2225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4" name="Text Box 41"/>
          <p:cNvSpPr txBox="1">
            <a:spLocks noChangeArrowheads="1"/>
          </p:cNvSpPr>
          <p:nvPr/>
        </p:nvSpPr>
        <p:spPr bwMode="auto">
          <a:xfrm>
            <a:off x="35401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5" name="Text Box 42"/>
          <p:cNvSpPr txBox="1">
            <a:spLocks noChangeArrowheads="1"/>
          </p:cNvSpPr>
          <p:nvPr/>
        </p:nvSpPr>
        <p:spPr bwMode="auto">
          <a:xfrm>
            <a:off x="3692525"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6" name="Text Box 43"/>
          <p:cNvSpPr txBox="1">
            <a:spLocks noChangeArrowheads="1"/>
          </p:cNvSpPr>
          <p:nvPr/>
        </p:nvSpPr>
        <p:spPr bwMode="auto">
          <a:xfrm>
            <a:off x="399732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7" name="Text Box 44"/>
          <p:cNvSpPr txBox="1">
            <a:spLocks noChangeArrowheads="1"/>
          </p:cNvSpPr>
          <p:nvPr/>
        </p:nvSpPr>
        <p:spPr bwMode="auto">
          <a:xfrm>
            <a:off x="26828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8" name="Text Box 45"/>
          <p:cNvSpPr txBox="1">
            <a:spLocks noChangeArrowheads="1"/>
          </p:cNvSpPr>
          <p:nvPr/>
        </p:nvSpPr>
        <p:spPr bwMode="auto">
          <a:xfrm>
            <a:off x="31400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089" name="Text Box 46"/>
          <p:cNvSpPr txBox="1">
            <a:spLocks noChangeArrowheads="1"/>
          </p:cNvSpPr>
          <p:nvPr/>
        </p:nvSpPr>
        <p:spPr bwMode="auto">
          <a:xfrm>
            <a:off x="31400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090" name="Oval 47"/>
          <p:cNvSpPr>
            <a:spLocks noChangeArrowheads="1"/>
          </p:cNvSpPr>
          <p:nvPr/>
        </p:nvSpPr>
        <p:spPr bwMode="auto">
          <a:xfrm>
            <a:off x="5883275"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91" name="Oval 48"/>
          <p:cNvSpPr>
            <a:spLocks noChangeArrowheads="1"/>
          </p:cNvSpPr>
          <p:nvPr/>
        </p:nvSpPr>
        <p:spPr bwMode="auto">
          <a:xfrm>
            <a:off x="51974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92" name="Oval 49"/>
          <p:cNvSpPr>
            <a:spLocks noChangeArrowheads="1"/>
          </p:cNvSpPr>
          <p:nvPr/>
        </p:nvSpPr>
        <p:spPr bwMode="auto">
          <a:xfrm>
            <a:off x="64928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93" name="Oval 50"/>
          <p:cNvSpPr>
            <a:spLocks noChangeArrowheads="1"/>
          </p:cNvSpPr>
          <p:nvPr/>
        </p:nvSpPr>
        <p:spPr bwMode="auto">
          <a:xfrm>
            <a:off x="5883275"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94" name="Oval 51"/>
          <p:cNvSpPr>
            <a:spLocks noChangeArrowheads="1"/>
          </p:cNvSpPr>
          <p:nvPr/>
        </p:nvSpPr>
        <p:spPr bwMode="auto">
          <a:xfrm>
            <a:off x="51974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95" name="Oval 52"/>
          <p:cNvSpPr>
            <a:spLocks noChangeArrowheads="1"/>
          </p:cNvSpPr>
          <p:nvPr/>
        </p:nvSpPr>
        <p:spPr bwMode="auto">
          <a:xfrm>
            <a:off x="64928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96" name="Line 53"/>
          <p:cNvSpPr>
            <a:spLocks noChangeShapeType="1"/>
          </p:cNvSpPr>
          <p:nvPr/>
        </p:nvSpPr>
        <p:spPr bwMode="auto">
          <a:xfrm>
            <a:off x="5349875"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7" name="Line 57"/>
          <p:cNvSpPr>
            <a:spLocks noChangeShapeType="1"/>
          </p:cNvSpPr>
          <p:nvPr/>
        </p:nvSpPr>
        <p:spPr bwMode="auto">
          <a:xfrm>
            <a:off x="5502275"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8" name="Line 58"/>
          <p:cNvSpPr>
            <a:spLocks noChangeShapeType="1"/>
          </p:cNvSpPr>
          <p:nvPr/>
        </p:nvSpPr>
        <p:spPr bwMode="auto">
          <a:xfrm>
            <a:off x="5426075" y="4689475"/>
            <a:ext cx="1066800" cy="5334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9" name="Text Box 59"/>
          <p:cNvSpPr txBox="1">
            <a:spLocks noChangeArrowheads="1"/>
          </p:cNvSpPr>
          <p:nvPr/>
        </p:nvSpPr>
        <p:spPr bwMode="auto">
          <a:xfrm>
            <a:off x="4892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0" name="Text Box 60"/>
          <p:cNvSpPr txBox="1">
            <a:spLocks noChangeArrowheads="1"/>
          </p:cNvSpPr>
          <p:nvPr/>
        </p:nvSpPr>
        <p:spPr bwMode="auto">
          <a:xfrm>
            <a:off x="6305550" y="403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1" name="Text Box 61"/>
          <p:cNvSpPr txBox="1">
            <a:spLocks noChangeArrowheads="1"/>
          </p:cNvSpPr>
          <p:nvPr/>
        </p:nvSpPr>
        <p:spPr bwMode="auto">
          <a:xfrm>
            <a:off x="64198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2" name="Text Box 62"/>
          <p:cNvSpPr txBox="1">
            <a:spLocks noChangeArrowheads="1"/>
          </p:cNvSpPr>
          <p:nvPr/>
        </p:nvSpPr>
        <p:spPr bwMode="auto">
          <a:xfrm>
            <a:off x="54260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3" name="Text Box 63"/>
          <p:cNvSpPr txBox="1">
            <a:spLocks noChangeArrowheads="1"/>
          </p:cNvSpPr>
          <p:nvPr/>
        </p:nvSpPr>
        <p:spPr bwMode="auto">
          <a:xfrm>
            <a:off x="58832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4" name="Text Box 64"/>
          <p:cNvSpPr txBox="1">
            <a:spLocks noChangeArrowheads="1"/>
          </p:cNvSpPr>
          <p:nvPr/>
        </p:nvSpPr>
        <p:spPr bwMode="auto">
          <a:xfrm>
            <a:off x="58832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5" name="Text Box 67"/>
          <p:cNvSpPr txBox="1">
            <a:spLocks noChangeArrowheads="1"/>
          </p:cNvSpPr>
          <p:nvPr/>
        </p:nvSpPr>
        <p:spPr bwMode="auto">
          <a:xfrm>
            <a:off x="542607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6" name="Text Box 68"/>
          <p:cNvSpPr txBox="1">
            <a:spLocks noChangeArrowheads="1"/>
          </p:cNvSpPr>
          <p:nvPr/>
        </p:nvSpPr>
        <p:spPr bwMode="auto">
          <a:xfrm>
            <a:off x="6691313" y="58324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7" name="Freeform 69"/>
          <p:cNvSpPr>
            <a:spLocks/>
          </p:cNvSpPr>
          <p:nvPr/>
        </p:nvSpPr>
        <p:spPr bwMode="auto">
          <a:xfrm>
            <a:off x="5502275"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08" name="Text Box 70"/>
          <p:cNvSpPr txBox="1">
            <a:spLocks noChangeArrowheads="1"/>
          </p:cNvSpPr>
          <p:nvPr/>
        </p:nvSpPr>
        <p:spPr bwMode="auto">
          <a:xfrm>
            <a:off x="60198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9" name="Line 71"/>
          <p:cNvSpPr>
            <a:spLocks noChangeShapeType="1"/>
          </p:cNvSpPr>
          <p:nvPr/>
        </p:nvSpPr>
        <p:spPr bwMode="auto">
          <a:xfrm flipH="1">
            <a:off x="5502275" y="46894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0" name="Freeform 72"/>
          <p:cNvSpPr>
            <a:spLocks/>
          </p:cNvSpPr>
          <p:nvPr/>
        </p:nvSpPr>
        <p:spPr bwMode="auto">
          <a:xfrm>
            <a:off x="5095875" y="4768850"/>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11" name="Text Box 73"/>
          <p:cNvSpPr txBox="1">
            <a:spLocks noChangeArrowheads="1"/>
          </p:cNvSpPr>
          <p:nvPr/>
        </p:nvSpPr>
        <p:spPr bwMode="auto">
          <a:xfrm>
            <a:off x="5368925" y="48418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12" name="Line 74"/>
          <p:cNvSpPr>
            <a:spLocks noChangeShapeType="1"/>
          </p:cNvSpPr>
          <p:nvPr/>
        </p:nvSpPr>
        <p:spPr bwMode="auto">
          <a:xfrm flipV="1">
            <a:off x="5173663" y="4648200"/>
            <a:ext cx="84137" cy="160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3" name="Text Box 97"/>
          <p:cNvSpPr txBox="1">
            <a:spLocks noChangeArrowheads="1"/>
          </p:cNvSpPr>
          <p:nvPr/>
        </p:nvSpPr>
        <p:spPr bwMode="auto">
          <a:xfrm>
            <a:off x="457200" y="2971800"/>
            <a:ext cx="711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s,b,d,a,c,t, using 2 of the 3 flow from d to a.</a:t>
            </a:r>
          </a:p>
        </p:txBody>
      </p:sp>
      <p:sp>
        <p:nvSpPr>
          <p:cNvPr id="88114" name="Oval 98"/>
          <p:cNvSpPr>
            <a:spLocks noChangeArrowheads="1"/>
          </p:cNvSpPr>
          <p:nvPr/>
        </p:nvSpPr>
        <p:spPr bwMode="auto">
          <a:xfrm>
            <a:off x="3140075" y="381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15" name="Oval 99"/>
          <p:cNvSpPr>
            <a:spLocks noChangeArrowheads="1"/>
          </p:cNvSpPr>
          <p:nvPr/>
        </p:nvSpPr>
        <p:spPr bwMode="auto">
          <a:xfrm>
            <a:off x="24542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16" name="Oval 100"/>
          <p:cNvSpPr>
            <a:spLocks noChangeArrowheads="1"/>
          </p:cNvSpPr>
          <p:nvPr/>
        </p:nvSpPr>
        <p:spPr bwMode="auto">
          <a:xfrm>
            <a:off x="37496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17" name="Oval 101"/>
          <p:cNvSpPr>
            <a:spLocks noChangeArrowheads="1"/>
          </p:cNvSpPr>
          <p:nvPr/>
        </p:nvSpPr>
        <p:spPr bwMode="auto">
          <a:xfrm>
            <a:off x="3140075"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18" name="Oval 102"/>
          <p:cNvSpPr>
            <a:spLocks noChangeArrowheads="1"/>
          </p:cNvSpPr>
          <p:nvPr/>
        </p:nvSpPr>
        <p:spPr bwMode="auto">
          <a:xfrm>
            <a:off x="24542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19" name="Oval 103"/>
          <p:cNvSpPr>
            <a:spLocks noChangeArrowheads="1"/>
          </p:cNvSpPr>
          <p:nvPr/>
        </p:nvSpPr>
        <p:spPr bwMode="auto">
          <a:xfrm>
            <a:off x="37496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20" name="Line 104"/>
          <p:cNvSpPr>
            <a:spLocks noChangeShapeType="1"/>
          </p:cNvSpPr>
          <p:nvPr/>
        </p:nvSpPr>
        <p:spPr bwMode="auto">
          <a:xfrm>
            <a:off x="26066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1" name="Line 105"/>
          <p:cNvSpPr>
            <a:spLocks noChangeShapeType="1"/>
          </p:cNvSpPr>
          <p:nvPr/>
        </p:nvSpPr>
        <p:spPr bwMode="auto">
          <a:xfrm>
            <a:off x="27590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2" name="Line 106"/>
          <p:cNvSpPr>
            <a:spLocks noChangeShapeType="1"/>
          </p:cNvSpPr>
          <p:nvPr/>
        </p:nvSpPr>
        <p:spPr bwMode="auto">
          <a:xfrm flipH="1">
            <a:off x="33686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3" name="Line 107"/>
          <p:cNvSpPr>
            <a:spLocks noChangeShapeType="1"/>
          </p:cNvSpPr>
          <p:nvPr/>
        </p:nvSpPr>
        <p:spPr bwMode="auto">
          <a:xfrm flipH="1">
            <a:off x="2682875" y="609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4" name="Line 108"/>
          <p:cNvSpPr>
            <a:spLocks noChangeShapeType="1"/>
          </p:cNvSpPr>
          <p:nvPr/>
        </p:nvSpPr>
        <p:spPr bwMode="auto">
          <a:xfrm>
            <a:off x="3444875" y="6096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5" name="Line 109"/>
          <p:cNvSpPr>
            <a:spLocks noChangeShapeType="1"/>
          </p:cNvSpPr>
          <p:nvPr/>
        </p:nvSpPr>
        <p:spPr bwMode="auto">
          <a:xfrm>
            <a:off x="39020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6" name="Line 110"/>
          <p:cNvSpPr>
            <a:spLocks noChangeShapeType="1"/>
          </p:cNvSpPr>
          <p:nvPr/>
        </p:nvSpPr>
        <p:spPr bwMode="auto">
          <a:xfrm>
            <a:off x="2759075" y="12192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7" name="Line 111"/>
          <p:cNvSpPr>
            <a:spLocks noChangeShapeType="1"/>
          </p:cNvSpPr>
          <p:nvPr/>
        </p:nvSpPr>
        <p:spPr bwMode="auto">
          <a:xfrm>
            <a:off x="2682875" y="12954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8" name="Text Box 112"/>
          <p:cNvSpPr txBox="1">
            <a:spLocks noChangeArrowheads="1"/>
          </p:cNvSpPr>
          <p:nvPr/>
        </p:nvSpPr>
        <p:spPr bwMode="auto">
          <a:xfrm>
            <a:off x="2667000" y="5191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29" name="Text Box 113"/>
          <p:cNvSpPr txBox="1">
            <a:spLocks noChangeArrowheads="1"/>
          </p:cNvSpPr>
          <p:nvPr/>
        </p:nvSpPr>
        <p:spPr bwMode="auto">
          <a:xfrm>
            <a:off x="222567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0" name="Text Box 114"/>
          <p:cNvSpPr txBox="1">
            <a:spLocks noChangeArrowheads="1"/>
          </p:cNvSpPr>
          <p:nvPr/>
        </p:nvSpPr>
        <p:spPr bwMode="auto">
          <a:xfrm>
            <a:off x="354012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1" name="Text Box 115"/>
          <p:cNvSpPr txBox="1">
            <a:spLocks noChangeArrowheads="1"/>
          </p:cNvSpPr>
          <p:nvPr/>
        </p:nvSpPr>
        <p:spPr bwMode="auto">
          <a:xfrm>
            <a:off x="3692525" y="501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2" name="Text Box 116"/>
          <p:cNvSpPr txBox="1">
            <a:spLocks noChangeArrowheads="1"/>
          </p:cNvSpPr>
          <p:nvPr/>
        </p:nvSpPr>
        <p:spPr bwMode="auto">
          <a:xfrm>
            <a:off x="399732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3" name="Text Box 117"/>
          <p:cNvSpPr txBox="1">
            <a:spLocks noChangeArrowheads="1"/>
          </p:cNvSpPr>
          <p:nvPr/>
        </p:nvSpPr>
        <p:spPr bwMode="auto">
          <a:xfrm>
            <a:off x="268287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4" name="Text Box 118"/>
          <p:cNvSpPr txBox="1">
            <a:spLocks noChangeArrowheads="1"/>
          </p:cNvSpPr>
          <p:nvPr/>
        </p:nvSpPr>
        <p:spPr bwMode="auto">
          <a:xfrm>
            <a:off x="3140075" y="88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5" name="Text Box 119"/>
          <p:cNvSpPr txBox="1">
            <a:spLocks noChangeArrowheads="1"/>
          </p:cNvSpPr>
          <p:nvPr/>
        </p:nvSpPr>
        <p:spPr bwMode="auto">
          <a:xfrm>
            <a:off x="3140075" y="156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6" name="Text Box 145"/>
          <p:cNvSpPr txBox="1">
            <a:spLocks noChangeArrowheads="1"/>
          </p:cNvSpPr>
          <p:nvPr/>
        </p:nvSpPr>
        <p:spPr bwMode="auto">
          <a:xfrm>
            <a:off x="19812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7" name="Text Box 146"/>
          <p:cNvSpPr txBox="1">
            <a:spLocks noChangeArrowheads="1"/>
          </p:cNvSpPr>
          <p:nvPr/>
        </p:nvSpPr>
        <p:spPr bwMode="auto">
          <a:xfrm>
            <a:off x="4572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38" name="Text Box 145"/>
          <p:cNvSpPr txBox="1">
            <a:spLocks noChangeArrowheads="1"/>
          </p:cNvSpPr>
          <p:nvPr/>
        </p:nvSpPr>
        <p:spPr bwMode="auto">
          <a:xfrm>
            <a:off x="19812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9" name="Text Box 146"/>
          <p:cNvSpPr txBox="1">
            <a:spLocks noChangeArrowheads="1"/>
          </p:cNvSpPr>
          <p:nvPr/>
        </p:nvSpPr>
        <p:spPr bwMode="auto">
          <a:xfrm>
            <a:off x="45720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40" name="Oval 116"/>
          <p:cNvSpPr>
            <a:spLocks noChangeArrowheads="1"/>
          </p:cNvSpPr>
          <p:nvPr/>
        </p:nvSpPr>
        <p:spPr bwMode="auto">
          <a:xfrm>
            <a:off x="5867400" y="3365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41" name="Oval 117"/>
          <p:cNvSpPr>
            <a:spLocks noChangeArrowheads="1"/>
          </p:cNvSpPr>
          <p:nvPr/>
        </p:nvSpPr>
        <p:spPr bwMode="auto">
          <a:xfrm>
            <a:off x="51816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42" name="Oval 118"/>
          <p:cNvSpPr>
            <a:spLocks noChangeArrowheads="1"/>
          </p:cNvSpPr>
          <p:nvPr/>
        </p:nvSpPr>
        <p:spPr bwMode="auto">
          <a:xfrm>
            <a:off x="64770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43" name="Oval 119"/>
          <p:cNvSpPr>
            <a:spLocks noChangeArrowheads="1"/>
          </p:cNvSpPr>
          <p:nvPr/>
        </p:nvSpPr>
        <p:spPr bwMode="auto">
          <a:xfrm>
            <a:off x="5867400" y="23939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44" name="Oval 120"/>
          <p:cNvSpPr>
            <a:spLocks noChangeArrowheads="1"/>
          </p:cNvSpPr>
          <p:nvPr/>
        </p:nvSpPr>
        <p:spPr bwMode="auto">
          <a:xfrm>
            <a:off x="51816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45" name="Oval 121"/>
          <p:cNvSpPr>
            <a:spLocks noChangeArrowheads="1"/>
          </p:cNvSpPr>
          <p:nvPr/>
        </p:nvSpPr>
        <p:spPr bwMode="auto">
          <a:xfrm>
            <a:off x="64770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46" name="Line 122"/>
          <p:cNvSpPr>
            <a:spLocks noChangeShapeType="1"/>
          </p:cNvSpPr>
          <p:nvPr/>
        </p:nvSpPr>
        <p:spPr bwMode="auto">
          <a:xfrm>
            <a:off x="53340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7" name="Line 123"/>
          <p:cNvSpPr>
            <a:spLocks noChangeShapeType="1"/>
          </p:cNvSpPr>
          <p:nvPr/>
        </p:nvSpPr>
        <p:spPr bwMode="auto">
          <a:xfrm>
            <a:off x="54864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8" name="Line 124"/>
          <p:cNvSpPr>
            <a:spLocks noChangeShapeType="1"/>
          </p:cNvSpPr>
          <p:nvPr/>
        </p:nvSpPr>
        <p:spPr bwMode="auto">
          <a:xfrm>
            <a:off x="6172200" y="5651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9" name="Line 125"/>
          <p:cNvSpPr>
            <a:spLocks noChangeShapeType="1"/>
          </p:cNvSpPr>
          <p:nvPr/>
        </p:nvSpPr>
        <p:spPr bwMode="auto">
          <a:xfrm>
            <a:off x="66294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0" name="Line 126"/>
          <p:cNvSpPr>
            <a:spLocks noChangeShapeType="1"/>
          </p:cNvSpPr>
          <p:nvPr/>
        </p:nvSpPr>
        <p:spPr bwMode="auto">
          <a:xfrm>
            <a:off x="5486400" y="11747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1" name="Line 127"/>
          <p:cNvSpPr>
            <a:spLocks noChangeShapeType="1"/>
          </p:cNvSpPr>
          <p:nvPr/>
        </p:nvSpPr>
        <p:spPr bwMode="auto">
          <a:xfrm>
            <a:off x="5410200" y="125095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2" name="Text Box 128"/>
          <p:cNvSpPr txBox="1">
            <a:spLocks noChangeArrowheads="1"/>
          </p:cNvSpPr>
          <p:nvPr/>
        </p:nvSpPr>
        <p:spPr bwMode="auto">
          <a:xfrm>
            <a:off x="495300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3" name="Text Box 129"/>
          <p:cNvSpPr txBox="1">
            <a:spLocks noChangeArrowheads="1"/>
          </p:cNvSpPr>
          <p:nvPr/>
        </p:nvSpPr>
        <p:spPr bwMode="auto">
          <a:xfrm>
            <a:off x="641985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4" name="Text Box 130"/>
          <p:cNvSpPr txBox="1">
            <a:spLocks noChangeArrowheads="1"/>
          </p:cNvSpPr>
          <p:nvPr/>
        </p:nvSpPr>
        <p:spPr bwMode="auto">
          <a:xfrm>
            <a:off x="672465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5" name="Text Box 131"/>
          <p:cNvSpPr txBox="1">
            <a:spLocks noChangeArrowheads="1"/>
          </p:cNvSpPr>
          <p:nvPr/>
        </p:nvSpPr>
        <p:spPr bwMode="auto">
          <a:xfrm>
            <a:off x="5410200" y="2209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56" name="Text Box 132"/>
          <p:cNvSpPr txBox="1">
            <a:spLocks noChangeArrowheads="1"/>
          </p:cNvSpPr>
          <p:nvPr/>
        </p:nvSpPr>
        <p:spPr bwMode="auto">
          <a:xfrm>
            <a:off x="5867400" y="83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7" name="Text Box 133"/>
          <p:cNvSpPr txBox="1">
            <a:spLocks noChangeArrowheads="1"/>
          </p:cNvSpPr>
          <p:nvPr/>
        </p:nvSpPr>
        <p:spPr bwMode="auto">
          <a:xfrm>
            <a:off x="5867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8" name="Text Box 137"/>
          <p:cNvSpPr txBox="1">
            <a:spLocks noChangeArrowheads="1"/>
          </p:cNvSpPr>
          <p:nvPr/>
        </p:nvSpPr>
        <p:spPr bwMode="auto">
          <a:xfrm>
            <a:off x="6343650" y="55689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59" name="Freeform 138"/>
          <p:cNvSpPr>
            <a:spLocks/>
          </p:cNvSpPr>
          <p:nvPr/>
        </p:nvSpPr>
        <p:spPr bwMode="auto">
          <a:xfrm>
            <a:off x="5486400" y="1250950"/>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60" name="Text Box 139"/>
          <p:cNvSpPr txBox="1">
            <a:spLocks noChangeArrowheads="1"/>
          </p:cNvSpPr>
          <p:nvPr/>
        </p:nvSpPr>
        <p:spPr bwMode="auto">
          <a:xfrm>
            <a:off x="626745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1" name="Line 140"/>
          <p:cNvSpPr>
            <a:spLocks noChangeShapeType="1"/>
          </p:cNvSpPr>
          <p:nvPr/>
        </p:nvSpPr>
        <p:spPr bwMode="auto">
          <a:xfrm flipH="1">
            <a:off x="5486400" y="1250950"/>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2" name="Line 77"/>
          <p:cNvSpPr>
            <a:spLocks noChangeShapeType="1"/>
          </p:cNvSpPr>
          <p:nvPr/>
        </p:nvSpPr>
        <p:spPr bwMode="auto">
          <a:xfrm flipH="1">
            <a:off x="5413375" y="5651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3" name="Line 76"/>
          <p:cNvSpPr>
            <a:spLocks noChangeShapeType="1"/>
          </p:cNvSpPr>
          <p:nvPr/>
        </p:nvSpPr>
        <p:spPr bwMode="auto">
          <a:xfrm flipH="1">
            <a:off x="60960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Freeform 132"/>
          <p:cNvSpPr/>
          <p:nvPr/>
        </p:nvSpPr>
        <p:spPr>
          <a:xfrm>
            <a:off x="6172200" y="2254250"/>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65" name="Line 140"/>
          <p:cNvSpPr>
            <a:spLocks noChangeShapeType="1"/>
          </p:cNvSpPr>
          <p:nvPr/>
        </p:nvSpPr>
        <p:spPr bwMode="auto">
          <a:xfrm flipH="1" flipV="1">
            <a:off x="6664325" y="2089150"/>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6" name="Text Box 130"/>
          <p:cNvSpPr txBox="1">
            <a:spLocks noChangeArrowheads="1"/>
          </p:cNvSpPr>
          <p:nvPr/>
        </p:nvSpPr>
        <p:spPr bwMode="auto">
          <a:xfrm>
            <a:off x="6662738" y="2416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7"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8"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9"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0" name="Text Box 59"/>
          <p:cNvSpPr txBox="1">
            <a:spLocks noChangeArrowheads="1"/>
          </p:cNvSpPr>
          <p:nvPr/>
        </p:nvSpPr>
        <p:spPr bwMode="auto">
          <a:xfrm>
            <a:off x="685800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71" name="Freeform 72"/>
          <p:cNvSpPr>
            <a:spLocks/>
          </p:cNvSpPr>
          <p:nvPr/>
        </p:nvSpPr>
        <p:spPr bwMode="auto">
          <a:xfrm flipH="1">
            <a:off x="6781800" y="4748213"/>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72" name="Line 74"/>
          <p:cNvSpPr>
            <a:spLocks noChangeShapeType="1"/>
          </p:cNvSpPr>
          <p:nvPr/>
        </p:nvSpPr>
        <p:spPr bwMode="auto">
          <a:xfrm flipH="1" flipV="1">
            <a:off x="6735763" y="4714875"/>
            <a:ext cx="96837" cy="1460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3" name="Text Box 60"/>
          <p:cNvSpPr txBox="1">
            <a:spLocks noChangeArrowheads="1"/>
          </p:cNvSpPr>
          <p:nvPr/>
        </p:nvSpPr>
        <p:spPr bwMode="auto">
          <a:xfrm>
            <a:off x="6577013" y="38163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2" name="Freeform 1"/>
          <p:cNvSpPr/>
          <p:nvPr/>
        </p:nvSpPr>
        <p:spPr>
          <a:xfrm>
            <a:off x="6324600" y="3897313"/>
            <a:ext cx="342900" cy="484187"/>
          </a:xfrm>
          <a:custGeom>
            <a:avLst/>
            <a:gdLst>
              <a:gd name="connsiteX0" fmla="*/ 0 w 476250"/>
              <a:gd name="connsiteY0" fmla="*/ 0 h 514350"/>
              <a:gd name="connsiteX1" fmla="*/ 371475 w 476250"/>
              <a:gd name="connsiteY1" fmla="*/ 171450 h 514350"/>
              <a:gd name="connsiteX2" fmla="*/ 476250 w 476250"/>
              <a:gd name="connsiteY2" fmla="*/ 514350 h 514350"/>
            </a:gdLst>
            <a:ahLst/>
            <a:cxnLst>
              <a:cxn ang="0">
                <a:pos x="connsiteX0" y="connsiteY0"/>
              </a:cxn>
              <a:cxn ang="0">
                <a:pos x="connsiteX1" y="connsiteY1"/>
              </a:cxn>
              <a:cxn ang="0">
                <a:pos x="connsiteX2" y="connsiteY2"/>
              </a:cxn>
            </a:cxnLst>
            <a:rect l="l" t="t" r="r" b="b"/>
            <a:pathLst>
              <a:path w="476250" h="514350">
                <a:moveTo>
                  <a:pt x="0" y="0"/>
                </a:moveTo>
                <a:cubicBezTo>
                  <a:pt x="146050" y="42862"/>
                  <a:pt x="292100" y="85725"/>
                  <a:pt x="371475" y="171450"/>
                </a:cubicBezTo>
                <a:cubicBezTo>
                  <a:pt x="450850" y="257175"/>
                  <a:pt x="463550" y="385762"/>
                  <a:pt x="476250" y="51435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5" name="Line 74"/>
          <p:cNvSpPr>
            <a:spLocks noChangeShapeType="1"/>
          </p:cNvSpPr>
          <p:nvPr/>
        </p:nvSpPr>
        <p:spPr bwMode="auto">
          <a:xfrm flipH="1" flipV="1">
            <a:off x="6162675" y="3879850"/>
            <a:ext cx="200025" cy="33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Freeform 2"/>
          <p:cNvSpPr/>
          <p:nvPr/>
        </p:nvSpPr>
        <p:spPr>
          <a:xfrm>
            <a:off x="5283200" y="5603875"/>
            <a:ext cx="585788" cy="361950"/>
          </a:xfrm>
          <a:custGeom>
            <a:avLst/>
            <a:gdLst>
              <a:gd name="connsiteX0" fmla="*/ 586214 w 586214"/>
              <a:gd name="connsiteY0" fmla="*/ 361507 h 363177"/>
              <a:gd name="connsiteX1" fmla="*/ 75851 w 586214"/>
              <a:gd name="connsiteY1" fmla="*/ 308344 h 363177"/>
              <a:gd name="connsiteX2" fmla="*/ 12056 w 586214"/>
              <a:gd name="connsiteY2" fmla="*/ 0 h 363177"/>
            </a:gdLst>
            <a:ahLst/>
            <a:cxnLst>
              <a:cxn ang="0">
                <a:pos x="connsiteX0" y="connsiteY0"/>
              </a:cxn>
              <a:cxn ang="0">
                <a:pos x="connsiteX1" y="connsiteY1"/>
              </a:cxn>
              <a:cxn ang="0">
                <a:pos x="connsiteX2" y="connsiteY2"/>
              </a:cxn>
            </a:cxnLst>
            <a:rect l="l" t="t" r="r" b="b"/>
            <a:pathLst>
              <a:path w="586214" h="363177">
                <a:moveTo>
                  <a:pt x="586214" y="361507"/>
                </a:moveTo>
                <a:cubicBezTo>
                  <a:pt x="378879" y="365051"/>
                  <a:pt x="171544" y="368595"/>
                  <a:pt x="75851" y="308344"/>
                </a:cubicBezTo>
                <a:cubicBezTo>
                  <a:pt x="-19842" y="248093"/>
                  <a:pt x="-3893" y="124046"/>
                  <a:pt x="12056"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7" name="Line 74"/>
          <p:cNvSpPr>
            <a:spLocks noChangeShapeType="1"/>
          </p:cNvSpPr>
          <p:nvPr/>
        </p:nvSpPr>
        <p:spPr bwMode="auto">
          <a:xfrm flipV="1">
            <a:off x="5283200" y="5522913"/>
            <a:ext cx="30163" cy="160337"/>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8" name="Text Box 63"/>
          <p:cNvSpPr txBox="1">
            <a:spLocks noChangeArrowheads="1"/>
          </p:cNvSpPr>
          <p:nvPr/>
        </p:nvSpPr>
        <p:spPr bwMode="auto">
          <a:xfrm>
            <a:off x="5630863" y="54451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79" name="Text Box 136"/>
          <p:cNvSpPr txBox="1">
            <a:spLocks noChangeArrowheads="1"/>
          </p:cNvSpPr>
          <p:nvPr/>
        </p:nvSpPr>
        <p:spPr bwMode="auto">
          <a:xfrm>
            <a:off x="5581650" y="762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0" name="Line 140"/>
          <p:cNvSpPr>
            <a:spLocks noChangeShapeType="1"/>
          </p:cNvSpPr>
          <p:nvPr/>
        </p:nvSpPr>
        <p:spPr bwMode="auto">
          <a:xfrm flipV="1">
            <a:off x="5680075" y="48418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1" name="Text Box 130"/>
          <p:cNvSpPr txBox="1">
            <a:spLocks noChangeArrowheads="1"/>
          </p:cNvSpPr>
          <p:nvPr/>
        </p:nvSpPr>
        <p:spPr bwMode="auto">
          <a:xfrm>
            <a:off x="5200650" y="381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54" name="Freeform 153"/>
          <p:cNvSpPr/>
          <p:nvPr/>
        </p:nvSpPr>
        <p:spPr>
          <a:xfrm>
            <a:off x="5267325" y="5175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3" name="Text Box 136"/>
          <p:cNvSpPr txBox="1">
            <a:spLocks noChangeArrowheads="1"/>
          </p:cNvSpPr>
          <p:nvPr/>
        </p:nvSpPr>
        <p:spPr bwMode="auto">
          <a:xfrm>
            <a:off x="5603875" y="4152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4" name="Line 140"/>
          <p:cNvSpPr>
            <a:spLocks noChangeShapeType="1"/>
          </p:cNvSpPr>
          <p:nvPr/>
        </p:nvSpPr>
        <p:spPr bwMode="auto">
          <a:xfrm flipV="1">
            <a:off x="5702300" y="3875088"/>
            <a:ext cx="207963"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Freeform 122"/>
          <p:cNvSpPr/>
          <p:nvPr/>
        </p:nvSpPr>
        <p:spPr>
          <a:xfrm>
            <a:off x="5289550" y="39084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24" name="Freeform 123"/>
          <p:cNvSpPr/>
          <p:nvPr/>
        </p:nvSpPr>
        <p:spPr>
          <a:xfrm>
            <a:off x="6188075" y="5692775"/>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7" name="Line 140"/>
          <p:cNvSpPr>
            <a:spLocks noChangeShapeType="1"/>
          </p:cNvSpPr>
          <p:nvPr/>
        </p:nvSpPr>
        <p:spPr bwMode="auto">
          <a:xfrm flipH="1" flipV="1">
            <a:off x="6680200" y="5527675"/>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8" name="Line 76"/>
          <p:cNvSpPr>
            <a:spLocks noChangeShapeType="1"/>
          </p:cNvSpPr>
          <p:nvPr/>
        </p:nvSpPr>
        <p:spPr bwMode="auto">
          <a:xfrm flipH="1">
            <a:off x="6096000" y="54197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9" name="Text Box 137"/>
          <p:cNvSpPr txBox="1">
            <a:spLocks noChangeArrowheads="1"/>
          </p:cNvSpPr>
          <p:nvPr/>
        </p:nvSpPr>
        <p:spPr bwMode="auto">
          <a:xfrm>
            <a:off x="63436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90" name="Line 77"/>
          <p:cNvSpPr>
            <a:spLocks noChangeShapeType="1"/>
          </p:cNvSpPr>
          <p:nvPr/>
        </p:nvSpPr>
        <p:spPr bwMode="auto">
          <a:xfrm flipH="1">
            <a:off x="5430838" y="402113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39F8CDA-949D-4B0C-99C8-C16989CBB11F}" type="slidenum">
              <a:rPr lang="en-US" altLang="en-US" sz="1400" smtClean="0"/>
              <a:pPr eaLnBrk="1" hangingPunct="1">
                <a:spcBef>
                  <a:spcPct val="0"/>
                </a:spcBef>
                <a:buFontTx/>
                <a:buNone/>
              </a:pPr>
              <a:t>86</a:t>
            </a:fld>
            <a:endParaRPr lang="en-US" altLang="en-US" sz="1400"/>
          </a:p>
        </p:txBody>
      </p:sp>
      <p:sp>
        <p:nvSpPr>
          <p:cNvPr id="89091" name="Rectangle 2"/>
          <p:cNvSpPr>
            <a:spLocks noGrp="1" noChangeArrowheads="1"/>
          </p:cNvSpPr>
          <p:nvPr>
            <p:ph type="title"/>
          </p:nvPr>
        </p:nvSpPr>
        <p:spPr/>
        <p:txBody>
          <a:bodyPr/>
          <a:lstStyle/>
          <a:p>
            <a:pPr eaLnBrk="1" hangingPunct="1"/>
            <a:r>
              <a:rPr lang="en-US" altLang="en-US"/>
              <a:t>Minimum Spanning Tree</a:t>
            </a:r>
          </a:p>
        </p:txBody>
      </p:sp>
      <p:sp>
        <p:nvSpPr>
          <p:cNvPr id="89092" name="Rectangle 3"/>
          <p:cNvSpPr>
            <a:spLocks noGrp="1" noChangeArrowheads="1"/>
          </p:cNvSpPr>
          <p:nvPr>
            <p:ph type="body" idx="1"/>
          </p:nvPr>
        </p:nvSpPr>
        <p:spPr/>
        <p:txBody>
          <a:bodyPr/>
          <a:lstStyle/>
          <a:p>
            <a:pPr eaLnBrk="1" hangingPunct="1"/>
            <a:r>
              <a:rPr lang="en-US" altLang="en-US"/>
              <a:t>Find the set of graph edges (tree) that connect all of the vertices at lowest cost.</a:t>
            </a:r>
          </a:p>
          <a:p>
            <a:pPr eaLnBrk="1" hangingPunct="1"/>
            <a:r>
              <a:rPr lang="en-US" altLang="en-US"/>
              <a:t>This tree will be acyclic.  Adding an edge not in this tree creates a cycle.</a:t>
            </a:r>
          </a:p>
          <a:p>
            <a:pPr eaLnBrk="1" hangingPunct="1"/>
            <a:r>
              <a:rPr lang="en-US" altLang="en-US"/>
              <a:t>Such a tree would be useful if, for example, we wanted to wire a house with a minimum amount of wire.</a:t>
            </a:r>
          </a:p>
          <a:p>
            <a:pPr eaLnBrk="1" hangingPunct="1"/>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83CA5F-A292-47AE-BBC9-F311A5C4A155}" type="slidenum">
              <a:rPr lang="en-US" altLang="en-US" sz="1400" smtClean="0"/>
              <a:pPr eaLnBrk="1" hangingPunct="1">
                <a:spcBef>
                  <a:spcPct val="0"/>
                </a:spcBef>
                <a:buFontTx/>
                <a:buNone/>
              </a:pPr>
              <a:t>87</a:t>
            </a:fld>
            <a:endParaRPr lang="en-US" altLang="en-US" sz="1400"/>
          </a:p>
        </p:txBody>
      </p:sp>
      <p:sp>
        <p:nvSpPr>
          <p:cNvPr id="9011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1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1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1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2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2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5" name="Text Box 22"/>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0136" name="Text Box 23"/>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37" name="Text Box 24"/>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8" name="Text Box 25"/>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39" name="Text Box 26"/>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0140" name="Text Box 27"/>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0141" name="Text Box 28"/>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42" name="Text Box 29"/>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43" name="Text Box 30"/>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0144" name="Text Box 31"/>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0145" name="Oval 32"/>
          <p:cNvSpPr>
            <a:spLocks noChangeArrowheads="1"/>
          </p:cNvSpPr>
          <p:nvPr/>
        </p:nvSpPr>
        <p:spPr bwMode="auto">
          <a:xfrm>
            <a:off x="7620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46" name="Oval 33"/>
          <p:cNvSpPr>
            <a:spLocks noChangeArrowheads="1"/>
          </p:cNvSpPr>
          <p:nvPr/>
        </p:nvSpPr>
        <p:spPr bwMode="auto">
          <a:xfrm>
            <a:off x="22860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47" name="Oval 34"/>
          <p:cNvSpPr>
            <a:spLocks noChangeArrowheads="1"/>
          </p:cNvSpPr>
          <p:nvPr/>
        </p:nvSpPr>
        <p:spPr bwMode="auto">
          <a:xfrm>
            <a:off x="22860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48" name="Oval 35"/>
          <p:cNvSpPr>
            <a:spLocks noChangeArrowheads="1"/>
          </p:cNvSpPr>
          <p:nvPr/>
        </p:nvSpPr>
        <p:spPr bwMode="auto">
          <a:xfrm flipH="1">
            <a:off x="73914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49" name="Oval 36"/>
          <p:cNvSpPr>
            <a:spLocks noChangeArrowheads="1"/>
          </p:cNvSpPr>
          <p:nvPr/>
        </p:nvSpPr>
        <p:spPr bwMode="auto">
          <a:xfrm flipH="1">
            <a:off x="58674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50" name="Oval 37"/>
          <p:cNvSpPr>
            <a:spLocks noChangeArrowheads="1"/>
          </p:cNvSpPr>
          <p:nvPr/>
        </p:nvSpPr>
        <p:spPr bwMode="auto">
          <a:xfrm flipH="1">
            <a:off x="58674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51" name="Oval 38"/>
          <p:cNvSpPr>
            <a:spLocks noChangeArrowheads="1"/>
          </p:cNvSpPr>
          <p:nvPr/>
        </p:nvSpPr>
        <p:spPr bwMode="auto">
          <a:xfrm flipH="1">
            <a:off x="4114800" y="4648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52" name="Line 39"/>
          <p:cNvSpPr>
            <a:spLocks noChangeShapeType="1"/>
          </p:cNvSpPr>
          <p:nvPr/>
        </p:nvSpPr>
        <p:spPr bwMode="auto">
          <a:xfrm>
            <a:off x="1600200" y="5105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3" name="Line 40"/>
          <p:cNvSpPr>
            <a:spLocks noChangeShapeType="1"/>
          </p:cNvSpPr>
          <p:nvPr/>
        </p:nvSpPr>
        <p:spPr bwMode="auto">
          <a:xfrm>
            <a:off x="3124200" y="3886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4" name="Line 41"/>
          <p:cNvSpPr>
            <a:spLocks noChangeShapeType="1"/>
          </p:cNvSpPr>
          <p:nvPr/>
        </p:nvSpPr>
        <p:spPr bwMode="auto">
          <a:xfrm flipV="1">
            <a:off x="6629400" y="5410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5" name="Line 42"/>
          <p:cNvSpPr>
            <a:spLocks noChangeShapeType="1"/>
          </p:cNvSpPr>
          <p:nvPr/>
        </p:nvSpPr>
        <p:spPr bwMode="auto">
          <a:xfrm>
            <a:off x="3048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6" name="Line 43"/>
          <p:cNvSpPr>
            <a:spLocks noChangeShapeType="1"/>
          </p:cNvSpPr>
          <p:nvPr/>
        </p:nvSpPr>
        <p:spPr bwMode="auto">
          <a:xfrm>
            <a:off x="4876800" y="5334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7" name="Line 44"/>
          <p:cNvSpPr>
            <a:spLocks noChangeShapeType="1"/>
          </p:cNvSpPr>
          <p:nvPr/>
        </p:nvSpPr>
        <p:spPr bwMode="auto">
          <a:xfrm>
            <a:off x="3124200" y="6172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8" name="Text Box 45"/>
          <p:cNvSpPr txBox="1">
            <a:spLocks noChangeArrowheads="1"/>
          </p:cNvSpPr>
          <p:nvPr/>
        </p:nvSpPr>
        <p:spPr bwMode="auto">
          <a:xfrm>
            <a:off x="4175125" y="3851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59" name="Text Box 46"/>
          <p:cNvSpPr txBox="1">
            <a:spLocks noChangeArrowheads="1"/>
          </p:cNvSpPr>
          <p:nvPr/>
        </p:nvSpPr>
        <p:spPr bwMode="auto">
          <a:xfrm>
            <a:off x="2498725"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60" name="Text Box 47"/>
          <p:cNvSpPr txBox="1">
            <a:spLocks noChangeArrowheads="1"/>
          </p:cNvSpPr>
          <p:nvPr/>
        </p:nvSpPr>
        <p:spPr bwMode="auto">
          <a:xfrm>
            <a:off x="3260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1" name="Text Box 48"/>
          <p:cNvSpPr txBox="1">
            <a:spLocks noChangeArrowheads="1"/>
          </p:cNvSpPr>
          <p:nvPr/>
        </p:nvSpPr>
        <p:spPr bwMode="auto">
          <a:xfrm>
            <a:off x="5241925" y="5222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62" name="Text Box 49"/>
          <p:cNvSpPr txBox="1">
            <a:spLocks noChangeArrowheads="1"/>
          </p:cNvSpPr>
          <p:nvPr/>
        </p:nvSpPr>
        <p:spPr bwMode="auto">
          <a:xfrm>
            <a:off x="7070725" y="560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63" name="Text Box 50"/>
          <p:cNvSpPr txBox="1">
            <a:spLocks noChangeArrowheads="1"/>
          </p:cNvSpPr>
          <p:nvPr/>
        </p:nvSpPr>
        <p:spPr bwMode="auto">
          <a:xfrm>
            <a:off x="4327525"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4" name="Text Box 51"/>
          <p:cNvSpPr txBox="1">
            <a:spLocks noChangeArrowheads="1"/>
          </p:cNvSpPr>
          <p:nvPr/>
        </p:nvSpPr>
        <p:spPr bwMode="auto">
          <a:xfrm>
            <a:off x="4343400" y="617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5" name="Text Box 52"/>
          <p:cNvSpPr txBox="1">
            <a:spLocks noChangeArrowheads="1"/>
          </p:cNvSpPr>
          <p:nvPr/>
        </p:nvSpPr>
        <p:spPr bwMode="auto">
          <a:xfrm>
            <a:off x="88900" y="3521075"/>
            <a:ext cx="181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Minimum</a:t>
            </a:r>
          </a:p>
          <a:p>
            <a:pPr eaLnBrk="1" hangingPunct="1">
              <a:spcBef>
                <a:spcPct val="0"/>
              </a:spcBef>
              <a:buFontTx/>
              <a:buNone/>
            </a:pPr>
            <a:r>
              <a:rPr lang="en-US" altLang="en-US" sz="2400"/>
              <a:t>spanning tree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1217B54-3E4A-4677-ADD7-7E0B2DF9484D}" type="slidenum">
              <a:rPr lang="en-US" altLang="en-US" sz="1400" smtClean="0"/>
              <a:pPr eaLnBrk="1" hangingPunct="1">
                <a:spcBef>
                  <a:spcPct val="0"/>
                </a:spcBef>
                <a:buFontTx/>
                <a:buNone/>
              </a:pPr>
              <a:t>88</a:t>
            </a:fld>
            <a:endParaRPr lang="en-US" altLang="en-US" sz="1400"/>
          </a:p>
        </p:txBody>
      </p:sp>
      <p:sp>
        <p:nvSpPr>
          <p:cNvPr id="91139" name="Rectangle 2"/>
          <p:cNvSpPr>
            <a:spLocks noGrp="1" noChangeArrowheads="1"/>
          </p:cNvSpPr>
          <p:nvPr>
            <p:ph type="title"/>
          </p:nvPr>
        </p:nvSpPr>
        <p:spPr/>
        <p:txBody>
          <a:bodyPr/>
          <a:lstStyle/>
          <a:p>
            <a:pPr eaLnBrk="1" hangingPunct="1"/>
            <a:r>
              <a:rPr lang="en-US" altLang="en-US"/>
              <a:t>Prim’s Algorithm</a:t>
            </a:r>
          </a:p>
        </p:txBody>
      </p:sp>
      <p:sp>
        <p:nvSpPr>
          <p:cNvPr id="91140" name="Rectangle 3"/>
          <p:cNvSpPr>
            <a:spLocks noGrp="1" noChangeArrowheads="1"/>
          </p:cNvSpPr>
          <p:nvPr>
            <p:ph type="body" idx="1"/>
          </p:nvPr>
        </p:nvSpPr>
        <p:spPr/>
        <p:txBody>
          <a:bodyPr/>
          <a:lstStyle/>
          <a:p>
            <a:pPr eaLnBrk="1" hangingPunct="1"/>
            <a:r>
              <a:rPr lang="en-US" altLang="en-US" sz="2800"/>
              <a:t>Prim’s algorithm grows the tree in successive stages.</a:t>
            </a:r>
          </a:p>
          <a:p>
            <a:pPr eaLnBrk="1" hangingPunct="1"/>
            <a:r>
              <a:rPr lang="en-US" altLang="en-US" sz="2800"/>
              <a:t>We first choose any vertex.</a:t>
            </a:r>
          </a:p>
          <a:p>
            <a:pPr eaLnBrk="1" hangingPunct="1"/>
            <a:r>
              <a:rPr lang="en-US" altLang="en-US" sz="2800"/>
              <a:t>Then we choose the edge with least cost from this vertex and add it to the tree.</a:t>
            </a:r>
          </a:p>
          <a:p>
            <a:pPr eaLnBrk="1" hangingPunct="1"/>
            <a:r>
              <a:rPr lang="en-US" altLang="en-US" sz="2800"/>
              <a:t>We then choose the least edge between vertices in the tree and those not in the tree and add it.</a:t>
            </a:r>
          </a:p>
          <a:p>
            <a:pPr eaLnBrk="1" hangingPunct="1"/>
            <a:r>
              <a:rPr lang="en-US" altLang="en-US" sz="2800"/>
              <a:t>This is repeated until all vertices are in the tree.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3057927-0F80-4354-9C9D-20DB026CBA77}" type="slidenum">
              <a:rPr lang="en-US" altLang="en-US" sz="1400" smtClean="0"/>
              <a:pPr eaLnBrk="1" hangingPunct="1">
                <a:spcBef>
                  <a:spcPct val="0"/>
                </a:spcBef>
                <a:buFontTx/>
                <a:buNone/>
              </a:pPr>
              <a:t>89</a:t>
            </a:fld>
            <a:endParaRPr lang="en-US" altLang="en-US" sz="1400"/>
          </a:p>
        </p:txBody>
      </p:sp>
      <p:sp>
        <p:nvSpPr>
          <p:cNvPr id="92163"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64"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65"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66"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67"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68"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169"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1"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2"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3"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4"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5"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6"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92177"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78"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179"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80"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81"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82"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92183"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184"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5"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6"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7"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8"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9"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90"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92191"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92192"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93"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92194"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95"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96"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97"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98"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99"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0"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1"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02"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03"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04"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05"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06"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07"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08"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9"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0" name="Line 49"/>
          <p:cNvSpPr>
            <a:spLocks noChangeShapeType="1"/>
          </p:cNvSpPr>
          <p:nvPr/>
        </p:nvSpPr>
        <p:spPr bwMode="auto">
          <a:xfrm>
            <a:off x="2133600" y="5454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1" name="Text Box 50"/>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12" name="Text Box 51"/>
          <p:cNvSpPr txBox="1">
            <a:spLocks noChangeArrowheads="1"/>
          </p:cNvSpPr>
          <p:nvPr/>
        </p:nvSpPr>
        <p:spPr bwMode="auto">
          <a:xfrm>
            <a:off x="2438400" y="514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13" name="Oval 52"/>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14" name="Oval 53"/>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15" name="Oval 54"/>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16" name="Oval 55"/>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17" name="Oval 56"/>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18" name="Oval 57"/>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19" name="Oval 58"/>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20" name="Line 59"/>
          <p:cNvSpPr>
            <a:spLocks noChangeShapeType="1"/>
          </p:cNvSpPr>
          <p:nvPr/>
        </p:nvSpPr>
        <p:spPr bwMode="auto">
          <a:xfrm>
            <a:off x="51816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1" name="Line 60"/>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2" name="Line 61"/>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3" name="Text Box 62"/>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24" name="Text Box 63"/>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5" name="Oval 64"/>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26" name="Text Box 65"/>
          <p:cNvSpPr txBox="1">
            <a:spLocks noChangeArrowheads="1"/>
          </p:cNvSpPr>
          <p:nvPr/>
        </p:nvSpPr>
        <p:spPr bwMode="auto">
          <a:xfrm>
            <a:off x="5486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7" name="Oval 66"/>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28" name="Oval 67"/>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29" name="Oval 68"/>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30" name="Oval 69"/>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31" name="Oval 70"/>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32" name="Oval 71"/>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33" name="Line 72"/>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4" name="Line 73"/>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5" name="Line 74"/>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6" name="Text Box 75"/>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37" name="Text Box 76"/>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38" name="Oval 77"/>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39" name="Line 78"/>
          <p:cNvSpPr>
            <a:spLocks noChangeShapeType="1"/>
          </p:cNvSpPr>
          <p:nvPr/>
        </p:nvSpPr>
        <p:spPr bwMode="auto">
          <a:xfrm>
            <a:off x="6477000" y="2743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0" name="Text Box 79"/>
          <p:cNvSpPr txBox="1">
            <a:spLocks noChangeArrowheads="1"/>
          </p:cNvSpPr>
          <p:nvPr/>
        </p:nvSpPr>
        <p:spPr bwMode="auto">
          <a:xfrm>
            <a:off x="65532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41" name="Text Box 80"/>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42" name="Oval 81"/>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43" name="Oval 82"/>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44" name="Oval 83"/>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45" name="Oval 84"/>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46" name="Oval 85"/>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47" name="Oval 86"/>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48" name="Line 87"/>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9" name="Line 88"/>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0" name="Line 89"/>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1" name="Text Box 90"/>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2" name="Text Box 91"/>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3" name="Text Box 92"/>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4" name="Oval 93"/>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55" name="Line 94"/>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6" name="Line 95"/>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7" name="Text Box 96"/>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58" name="Text Box 97"/>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9" name="Oval 98"/>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60" name="Oval 99"/>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61" name="Oval 100"/>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62" name="Oval 101"/>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63" name="Oval 102"/>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64" name="Oval 103"/>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65" name="Line 104"/>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6" name="Line 105"/>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7" name="Line 106"/>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8" name="Line 107"/>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9" name="Text Box 108"/>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0" name="Text Box 109"/>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271" name="Text Box 110"/>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2" name="Text Box 111"/>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3" name="Oval 112"/>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74" name="Line 113"/>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5" name="Line 114"/>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6" name="Text Box 115"/>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77" name="Text Box 116"/>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8" name="Oval 117"/>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79" name="Oval 118"/>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80" name="Oval 119"/>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81" name="Oval 120"/>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82" name="Oval 121"/>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83" name="Oval 122"/>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84" name="Oval 123"/>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14DC9D5-D8DA-4B98-8154-4B7E1331AD68}" type="slidenum">
              <a:rPr lang="en-US" altLang="en-US" sz="1400" smtClean="0"/>
              <a:pPr eaLnBrk="1" hangingPunct="1">
                <a:spcBef>
                  <a:spcPct val="0"/>
                </a:spcBef>
                <a:buFontTx/>
                <a:buNone/>
              </a:pPr>
              <a:t>9</a:t>
            </a:fld>
            <a:endParaRPr lang="en-US" altLang="en-US" sz="1400"/>
          </a:p>
        </p:txBody>
      </p:sp>
      <p:sp>
        <p:nvSpPr>
          <p:cNvPr id="10243" name="Oval 2"/>
          <p:cNvSpPr>
            <a:spLocks noChangeArrowheads="1"/>
          </p:cNvSpPr>
          <p:nvPr/>
        </p:nvSpPr>
        <p:spPr bwMode="auto">
          <a:xfrm>
            <a:off x="3417888" y="3082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6" name="Oval 5"/>
          <p:cNvSpPr>
            <a:spLocks noChangeArrowheads="1"/>
          </p:cNvSpPr>
          <p:nvPr/>
        </p:nvSpPr>
        <p:spPr bwMode="auto">
          <a:xfrm>
            <a:off x="2808288" y="17113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8" name="Oval 7"/>
          <p:cNvSpPr>
            <a:spLocks noChangeArrowheads="1"/>
          </p:cNvSpPr>
          <p:nvPr/>
        </p:nvSpPr>
        <p:spPr bwMode="auto">
          <a:xfrm>
            <a:off x="2351088" y="3844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9" name="Line 8"/>
          <p:cNvSpPr>
            <a:spLocks noChangeShapeType="1"/>
          </p:cNvSpPr>
          <p:nvPr/>
        </p:nvSpPr>
        <p:spPr bwMode="auto">
          <a:xfrm flipH="1">
            <a:off x="2808288" y="2549525"/>
            <a:ext cx="228600" cy="1295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flipV="1">
            <a:off x="3036888" y="3692525"/>
            <a:ext cx="4572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flipH="1" flipV="1">
            <a:off x="3429000" y="2514600"/>
            <a:ext cx="381000" cy="533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14"/>
          <p:cNvSpPr txBox="1">
            <a:spLocks noChangeArrowheads="1"/>
          </p:cNvSpPr>
          <p:nvPr/>
        </p:nvSpPr>
        <p:spPr bwMode="auto">
          <a:xfrm>
            <a:off x="669925" y="323850"/>
            <a:ext cx="4271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 directed 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B4F5D9-581B-4302-9F28-9FFC0F2DD241}" type="slidenum">
              <a:rPr lang="en-US" altLang="en-US" sz="1400" smtClean="0"/>
              <a:pPr eaLnBrk="1" hangingPunct="1">
                <a:spcBef>
                  <a:spcPct val="0"/>
                </a:spcBef>
                <a:buFontTx/>
                <a:buNone/>
              </a:pPr>
              <a:t>90</a:t>
            </a:fld>
            <a:endParaRPr lang="en-US" altLang="en-US" sz="1400"/>
          </a:p>
        </p:txBody>
      </p:sp>
      <p:sp>
        <p:nvSpPr>
          <p:cNvPr id="93187" name="Rectangle 2"/>
          <p:cNvSpPr>
            <a:spLocks noGrp="1" noChangeArrowheads="1"/>
          </p:cNvSpPr>
          <p:nvPr>
            <p:ph type="title"/>
          </p:nvPr>
        </p:nvSpPr>
        <p:spPr/>
        <p:txBody>
          <a:bodyPr/>
          <a:lstStyle/>
          <a:p>
            <a:pPr eaLnBrk="1" hangingPunct="1"/>
            <a:r>
              <a:rPr lang="en-US" altLang="en-US"/>
              <a:t>Prim’s Algorithm</a:t>
            </a:r>
          </a:p>
        </p:txBody>
      </p:sp>
      <p:sp>
        <p:nvSpPr>
          <p:cNvPr id="93188" name="Rectangle 3"/>
          <p:cNvSpPr>
            <a:spLocks noGrp="1" noChangeArrowheads="1"/>
          </p:cNvSpPr>
          <p:nvPr>
            <p:ph type="body" idx="1"/>
          </p:nvPr>
        </p:nvSpPr>
        <p:spPr/>
        <p:txBody>
          <a:bodyPr/>
          <a:lstStyle/>
          <a:p>
            <a:pPr eaLnBrk="1" hangingPunct="1"/>
            <a:r>
              <a:rPr lang="en-US" altLang="en-US"/>
              <a:t>Prim’s algorithm, a greedy algorithm, is essentially the same as Dijkstra’s algorithm for shortest paths.</a:t>
            </a:r>
          </a:p>
          <a:p>
            <a:pPr eaLnBrk="1" hangingPunct="1"/>
            <a:r>
              <a:rPr lang="en-US" altLang="en-US"/>
              <a:t>The main difference is the update rule.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6402B0-D634-4E71-9338-FF20CEC466EE}" type="slidenum">
              <a:rPr lang="en-US" altLang="en-US" sz="1400" smtClean="0"/>
              <a:pPr eaLnBrk="1" hangingPunct="1">
                <a:spcBef>
                  <a:spcPct val="0"/>
                </a:spcBef>
                <a:buFontTx/>
                <a:buNone/>
              </a:pPr>
              <a:t>91</a:t>
            </a:fld>
            <a:endParaRPr lang="en-US" altLang="en-US" sz="1400"/>
          </a:p>
        </p:txBody>
      </p:sp>
      <p:sp>
        <p:nvSpPr>
          <p:cNvPr id="94211"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4212"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421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421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4215"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421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4217"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421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423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423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423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424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424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424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424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4244"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5"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6"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7"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8"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9"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50" name="Text Box 41"/>
          <p:cNvSpPr txBox="1">
            <a:spLocks noChangeArrowheads="1"/>
          </p:cNvSpPr>
          <p:nvPr/>
        </p:nvSpPr>
        <p:spPr bwMode="auto">
          <a:xfrm>
            <a:off x="5699125" y="5070475"/>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v1</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867CAF-2F91-4F80-A107-E25393F5C3A4}" type="slidenum">
              <a:rPr lang="en-US" altLang="en-US" sz="1400" smtClean="0"/>
              <a:pPr eaLnBrk="1" hangingPunct="1">
                <a:spcBef>
                  <a:spcPct val="0"/>
                </a:spcBef>
                <a:buFontTx/>
                <a:buNone/>
              </a:pPr>
              <a:t>92</a:t>
            </a:fld>
            <a:endParaRPr lang="en-US" altLang="en-US" sz="1400"/>
          </a:p>
        </p:txBody>
      </p:sp>
      <p:sp>
        <p:nvSpPr>
          <p:cNvPr id="9523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523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523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523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523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524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524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524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5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525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5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6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526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526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6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526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526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526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526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4	v1</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5268" name="Freeform 35"/>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69" name="Freeform 36"/>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0" name="Freeform 37"/>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1" name="Text Box 38"/>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A2605-9AA9-4473-B5B2-4044C238066A}" type="slidenum">
              <a:rPr lang="en-US" altLang="en-US" sz="1400" smtClean="0"/>
              <a:pPr eaLnBrk="1" hangingPunct="1">
                <a:spcBef>
                  <a:spcPct val="0"/>
                </a:spcBef>
                <a:buFontTx/>
                <a:buNone/>
              </a:pPr>
              <a:t>93</a:t>
            </a:fld>
            <a:endParaRPr lang="en-US" altLang="en-US" sz="1400"/>
          </a:p>
        </p:txBody>
      </p:sp>
      <p:sp>
        <p:nvSpPr>
          <p:cNvPr id="9625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626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626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626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626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626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626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6266"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0"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1"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2"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3"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4"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5"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6"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7"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7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628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8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628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628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628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628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629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629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8	v4</a:t>
            </a:r>
          </a:p>
          <a:p>
            <a:pPr eaLnBrk="1" hangingPunct="1">
              <a:spcBef>
                <a:spcPct val="0"/>
              </a:spcBef>
              <a:buFontTx/>
              <a:buNone/>
            </a:pPr>
            <a:r>
              <a:rPr lang="en-US" altLang="en-US" sz="2400"/>
              <a:t>v7	F		  4	v4</a:t>
            </a:r>
          </a:p>
        </p:txBody>
      </p:sp>
      <p:sp>
        <p:nvSpPr>
          <p:cNvPr id="96292"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v2 and then v3.</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0850055-7C65-401A-B34A-F1B8795AC6BE}" type="slidenum">
              <a:rPr lang="en-US" altLang="en-US" sz="1400" smtClean="0"/>
              <a:pPr eaLnBrk="1" hangingPunct="1">
                <a:spcBef>
                  <a:spcPct val="0"/>
                </a:spcBef>
                <a:buFontTx/>
                <a:buNone/>
              </a:pPr>
              <a:t>94</a:t>
            </a:fld>
            <a:endParaRPr lang="en-US" altLang="en-US" sz="1400"/>
          </a:p>
        </p:txBody>
      </p:sp>
      <p:sp>
        <p:nvSpPr>
          <p:cNvPr id="9728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728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728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728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728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728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728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7290"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1"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2"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4"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5"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8"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9"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0"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1"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730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0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730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731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1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731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731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731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731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5	v3</a:t>
            </a:r>
          </a:p>
          <a:p>
            <a:pPr eaLnBrk="1" hangingPunct="1">
              <a:spcBef>
                <a:spcPct val="0"/>
              </a:spcBef>
              <a:buFontTx/>
              <a:buNone/>
            </a:pPr>
            <a:r>
              <a:rPr lang="en-US" altLang="en-US" sz="2400"/>
              <a:t>v7	F		  4	v4</a:t>
            </a:r>
          </a:p>
        </p:txBody>
      </p:sp>
      <p:sp>
        <p:nvSpPr>
          <p:cNvPr id="97316" name="Text Box 35"/>
          <p:cNvSpPr txBox="1">
            <a:spLocks noChangeArrowheads="1"/>
          </p:cNvSpPr>
          <p:nvPr/>
        </p:nvSpPr>
        <p:spPr bwMode="auto">
          <a:xfrm>
            <a:off x="5257800" y="3962400"/>
            <a:ext cx="343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and v3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9EA123-A439-4665-A7EF-6E4D31B3BE1E}" type="slidenum">
              <a:rPr lang="en-US" altLang="en-US" sz="1400" smtClean="0"/>
              <a:pPr eaLnBrk="1" hangingPunct="1">
                <a:spcBef>
                  <a:spcPct val="0"/>
                </a:spcBef>
                <a:buFontTx/>
                <a:buNone/>
              </a:pPr>
              <a:t>95</a:t>
            </a:fld>
            <a:endParaRPr lang="en-US" altLang="en-US" sz="1400"/>
          </a:p>
        </p:txBody>
      </p:sp>
      <p:sp>
        <p:nvSpPr>
          <p:cNvPr id="98307"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830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830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831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831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8312"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831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8314"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2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2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832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3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3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833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833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833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833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833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833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6	v7</a:t>
            </a:r>
          </a:p>
          <a:p>
            <a:pPr eaLnBrk="1" hangingPunct="1">
              <a:spcBef>
                <a:spcPct val="0"/>
              </a:spcBef>
              <a:buFontTx/>
              <a:buNone/>
            </a:pPr>
            <a:r>
              <a:rPr lang="en-US" altLang="en-US" sz="2400"/>
              <a:t>v6	F		  1	v7</a:t>
            </a:r>
          </a:p>
          <a:p>
            <a:pPr eaLnBrk="1" hangingPunct="1">
              <a:spcBef>
                <a:spcPct val="0"/>
              </a:spcBef>
              <a:buFontTx/>
              <a:buNone/>
            </a:pPr>
            <a:r>
              <a:rPr lang="en-US" altLang="en-US" sz="2400"/>
              <a:t>v7	T		  4	v4</a:t>
            </a:r>
          </a:p>
        </p:txBody>
      </p:sp>
      <p:sp>
        <p:nvSpPr>
          <p:cNvPr id="98340"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v6, and then v5.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6A8641-7E81-4323-A72B-D281F7DFBAE1}" type="slidenum">
              <a:rPr lang="en-US" altLang="en-US" sz="1400" smtClean="0"/>
              <a:pPr eaLnBrk="1" hangingPunct="1">
                <a:spcBef>
                  <a:spcPct val="0"/>
                </a:spcBef>
                <a:buFontTx/>
                <a:buNone/>
              </a:pPr>
              <a:t>96</a:t>
            </a:fld>
            <a:endParaRPr lang="en-US" altLang="en-US" sz="1400"/>
          </a:p>
        </p:txBody>
      </p:sp>
      <p:sp>
        <p:nvSpPr>
          <p:cNvPr id="9933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933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9333"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9334"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933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9336"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933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933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935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935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935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936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936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936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936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99364" name="Text Box 35"/>
          <p:cNvSpPr txBox="1">
            <a:spLocks noChangeArrowheads="1"/>
          </p:cNvSpPr>
          <p:nvPr/>
        </p:nvSpPr>
        <p:spPr bwMode="auto">
          <a:xfrm>
            <a:off x="5257800" y="3962400"/>
            <a:ext cx="3435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and v5 as known.</a:t>
            </a:r>
          </a:p>
          <a:p>
            <a:pPr eaLnBrk="1" hangingPunct="1">
              <a:spcBef>
                <a:spcPct val="0"/>
              </a:spcBef>
              <a:buFontTx/>
              <a:buNone/>
            </a:pPr>
            <a:r>
              <a:rPr lang="en-US" altLang="en-US" sz="2400"/>
              <a:t>Update adjacent vertices.</a:t>
            </a:r>
          </a:p>
          <a:p>
            <a:pPr eaLnBrk="1" hangingPunct="1">
              <a:spcBef>
                <a:spcPct val="0"/>
              </a:spcBef>
              <a:buFontTx/>
              <a:buNone/>
            </a:pPr>
            <a:br>
              <a:rPr lang="en-US" altLang="en-US" sz="2400"/>
            </a:br>
            <a:endParaRPr lang="en-US" altLang="en-US" sz="2400"/>
          </a:p>
          <a:p>
            <a:pPr eaLnBrk="1" hangingPunct="1">
              <a:spcBef>
                <a:spcPct val="0"/>
              </a:spcBef>
              <a:buFontTx/>
              <a:buNone/>
            </a:pPr>
            <a:endParaRPr lang="en-US"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7B90FC-AD95-4AEE-80FB-6D539C30B398}" type="slidenum">
              <a:rPr lang="en-US" altLang="en-US" sz="1400" smtClean="0"/>
              <a:pPr eaLnBrk="1" hangingPunct="1">
                <a:spcBef>
                  <a:spcPct val="0"/>
                </a:spcBef>
                <a:buFontTx/>
                <a:buNone/>
              </a:pPr>
              <a:t>97</a:t>
            </a:fld>
            <a:endParaRPr lang="en-US" altLang="en-US" sz="1400"/>
          </a:p>
        </p:txBody>
      </p:sp>
      <p:sp>
        <p:nvSpPr>
          <p:cNvPr id="10035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10035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10035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10035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10035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10036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10036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100362" name="Line 9"/>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10"/>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Line 11"/>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2"/>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Line 13"/>
          <p:cNvSpPr>
            <a:spLocks noChangeShapeType="1"/>
          </p:cNvSpPr>
          <p:nvPr/>
        </p:nvSpPr>
        <p:spPr bwMode="auto">
          <a:xfrm>
            <a:off x="4800600" y="1905000"/>
            <a:ext cx="1066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7" name="Line 14"/>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8" name="Text Box 15"/>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69" name="Text Box 16"/>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0" name="Text Box 17"/>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71" name="Text Box 18"/>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2" name="Text Box 1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00373" name="Text Box 2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00374" name="Text Box 21"/>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0375" name="Text Box 22"/>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100376" name="Text Box 23"/>
          <p:cNvSpPr txBox="1">
            <a:spLocks noChangeArrowheads="1"/>
          </p:cNvSpPr>
          <p:nvPr/>
        </p:nvSpPr>
        <p:spPr bwMode="auto">
          <a:xfrm>
            <a:off x="5562600" y="4038600"/>
            <a:ext cx="3368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since all are known. </a:t>
            </a:r>
          </a:p>
          <a:p>
            <a:pPr eaLnBrk="1" hangingPunct="1">
              <a:spcBef>
                <a:spcPct val="0"/>
              </a:spcBef>
              <a:buFontTx/>
              <a:buNone/>
            </a:pPr>
            <a:endParaRPr lang="en-US" altLang="en-US" sz="2400"/>
          </a:p>
          <a:p>
            <a:pPr eaLnBrk="1" hangingPunct="1">
              <a:spcBef>
                <a:spcPct val="0"/>
              </a:spcBef>
              <a:buFontTx/>
              <a:buNone/>
            </a:pPr>
            <a:r>
              <a:rPr lang="en-US" altLang="en-US" sz="2400"/>
              <a:t>Table gives tree:</a:t>
            </a:r>
          </a:p>
          <a:p>
            <a:pPr eaLnBrk="1" hangingPunct="1">
              <a:spcBef>
                <a:spcPct val="0"/>
              </a:spcBef>
              <a:buFontTx/>
              <a:buNone/>
            </a:pPr>
            <a:r>
              <a:rPr lang="en-US" altLang="en-US" sz="2400"/>
              <a:t>(v2,v1), (v3,v4), (v4,v1),</a:t>
            </a:r>
          </a:p>
          <a:p>
            <a:pPr eaLnBrk="1" hangingPunct="1">
              <a:spcBef>
                <a:spcPct val="0"/>
              </a:spcBef>
              <a:buFontTx/>
              <a:buNone/>
            </a:pPr>
            <a:r>
              <a:rPr lang="en-US" altLang="en-US" sz="2400"/>
              <a:t>(v5,v7), (v6,v7), (v7, v4)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p:txBody>
          <a:bodyPr/>
          <a:lstStyle/>
          <a:p>
            <a:r>
              <a:rPr lang="en-US" altLang="en-US"/>
              <a:t>Prim’s Algorithm</a:t>
            </a:r>
          </a:p>
        </p:txBody>
      </p:sp>
      <p:sp>
        <p:nvSpPr>
          <p:cNvPr id="101379" name="Content Placeholder 3"/>
          <p:cNvSpPr>
            <a:spLocks noGrp="1"/>
          </p:cNvSpPr>
          <p:nvPr>
            <p:ph idx="1"/>
          </p:nvPr>
        </p:nvSpPr>
        <p:spPr/>
        <p:txBody>
          <a:bodyPr/>
          <a:lstStyle/>
          <a:p>
            <a:r>
              <a:rPr lang="en-US" altLang="en-US"/>
              <a:t>Due to the similarity to Dijkstra’s algorithm, the runtime analysis is the same.</a:t>
            </a:r>
          </a:p>
          <a:p>
            <a:r>
              <a:rPr lang="en-US" altLang="en-US"/>
              <a:t>The algorithm runs in O(|E| log|V|) using a binary heap.</a:t>
            </a:r>
          </a:p>
        </p:txBody>
      </p:sp>
      <p:sp>
        <p:nvSpPr>
          <p:cNvPr id="1013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F19E9E5-0C1D-4DCD-9786-78DF6C9857EF}" type="slidenum">
              <a:rPr lang="en-US" altLang="en-US" sz="1400" smtClean="0"/>
              <a:pPr eaLnBrk="1" hangingPunct="1">
                <a:spcBef>
                  <a:spcPct val="0"/>
                </a:spcBef>
                <a:buFontTx/>
                <a:buNone/>
              </a:pPr>
              <a:t>98</a:t>
            </a:fld>
            <a:endParaRPr lang="en-US" altLang="en-US" sz="1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8E8FB37-C397-4181-9EE6-D60D50F5D19E}" type="slidenum">
              <a:rPr lang="en-US" altLang="en-US" sz="1400" smtClean="0"/>
              <a:pPr eaLnBrk="1" hangingPunct="1">
                <a:spcBef>
                  <a:spcPct val="0"/>
                </a:spcBef>
                <a:buFontTx/>
                <a:buNone/>
              </a:pPr>
              <a:t>99</a:t>
            </a:fld>
            <a:endParaRPr lang="en-US" altLang="en-US" sz="1400"/>
          </a:p>
        </p:txBody>
      </p:sp>
      <p:sp>
        <p:nvSpPr>
          <p:cNvPr id="102403" name="Rectangle 2"/>
          <p:cNvSpPr>
            <a:spLocks noGrp="1" noChangeArrowheads="1"/>
          </p:cNvSpPr>
          <p:nvPr>
            <p:ph type="title"/>
          </p:nvPr>
        </p:nvSpPr>
        <p:spPr/>
        <p:txBody>
          <a:bodyPr/>
          <a:lstStyle/>
          <a:p>
            <a:pPr eaLnBrk="1" hangingPunct="1"/>
            <a:r>
              <a:rPr lang="en-US" altLang="en-US"/>
              <a:t>Kruskal’s Algorithm</a:t>
            </a:r>
          </a:p>
        </p:txBody>
      </p:sp>
      <p:sp>
        <p:nvSpPr>
          <p:cNvPr id="102404" name="Rectangle 3"/>
          <p:cNvSpPr>
            <a:spLocks noGrp="1" noChangeArrowheads="1"/>
          </p:cNvSpPr>
          <p:nvPr>
            <p:ph type="body" idx="1"/>
          </p:nvPr>
        </p:nvSpPr>
        <p:spPr/>
        <p:txBody>
          <a:bodyPr/>
          <a:lstStyle/>
          <a:p>
            <a:pPr eaLnBrk="1" hangingPunct="1"/>
            <a:r>
              <a:rPr lang="en-US" altLang="en-US"/>
              <a:t>A second greedy algorithm, it continually selects the edges in order of smallest weight, and accepts the edge if it does not cause a cycle.</a:t>
            </a:r>
          </a:p>
          <a:p>
            <a:pPr eaLnBrk="1" hangingPunct="1"/>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31873</TotalTime>
  <Words>8913</Words>
  <Application>Microsoft Office PowerPoint</Application>
  <PresentationFormat>On-screen Show (4:3)</PresentationFormat>
  <Paragraphs>2403</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Arial</vt:lpstr>
      <vt:lpstr>Times New Roman</vt:lpstr>
      <vt:lpstr>Default Design</vt:lpstr>
      <vt:lpstr>Graph Algorithms</vt:lpstr>
      <vt:lpstr>Definitions</vt:lpstr>
      <vt:lpstr>PowerPoint Presentation</vt:lpstr>
      <vt:lpstr>PowerPoint Presentation</vt:lpstr>
      <vt:lpstr>Definitions</vt:lpstr>
      <vt:lpstr>Definitions</vt:lpstr>
      <vt:lpstr>PowerPoint Presentation</vt:lpstr>
      <vt:lpstr>PowerPoint Presentation</vt:lpstr>
      <vt:lpstr>PowerPoint Presentation</vt:lpstr>
      <vt:lpstr>PowerPoint Presentation</vt:lpstr>
      <vt:lpstr>PowerPoint Presentation</vt:lpstr>
      <vt:lpstr>Definitions</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Examples</vt:lpstr>
      <vt:lpstr>PowerPoint Presentation</vt:lpstr>
      <vt:lpstr>Representation of Graphs</vt:lpstr>
      <vt:lpstr>Adjacency Matrix</vt:lpstr>
      <vt:lpstr>Adjacency List</vt:lpstr>
      <vt:lpstr>PowerPoint Presentation</vt:lpstr>
      <vt:lpstr>Topological Sort</vt:lpstr>
      <vt:lpstr>Topological Sort</vt:lpstr>
      <vt:lpstr>PowerPoint Presentation</vt:lpstr>
      <vt:lpstr>Algorithm to Produce a Topological Sort</vt:lpstr>
      <vt:lpstr>PowerPoint Presentation</vt:lpstr>
      <vt:lpstr>Topological Sort</vt:lpstr>
      <vt:lpstr>PowerPoint Presentation</vt:lpstr>
      <vt:lpstr>PowerPoint Presentation</vt:lpstr>
      <vt:lpstr>Shortest-Path Algorithms</vt:lpstr>
      <vt:lpstr>Shortest-Path Algorithms</vt:lpstr>
      <vt:lpstr>PowerPoint Presentation</vt:lpstr>
      <vt:lpstr>Examples</vt:lpstr>
      <vt:lpstr>Unweighted Shortest Paths</vt:lpstr>
      <vt:lpstr>Unweighted Shortest Paths</vt:lpstr>
      <vt:lpstr>PowerPoint Presentation</vt:lpstr>
      <vt:lpstr>PowerPoint Presentation</vt:lpstr>
      <vt:lpstr>PowerPoint Presentation</vt:lpstr>
      <vt:lpstr>PowerPoint Presentation</vt:lpstr>
      <vt:lpstr>Unweighted Shortest Paths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vt:lpstr>
      <vt:lpstr>Dijkstra</vt:lpstr>
      <vt:lpstr>Negative Edges</vt:lpstr>
      <vt:lpstr>PowerPoint Presentation</vt:lpstr>
      <vt:lpstr>Acyclic Graphs</vt:lpstr>
      <vt:lpstr>Network Flow Problems</vt:lpstr>
      <vt:lpstr>Cuts</vt:lpstr>
      <vt:lpstr>Maximum Flow Algorithm</vt:lpstr>
      <vt:lpstr>Algorithm</vt:lpstr>
      <vt:lpstr>PowerPoint Presentation</vt:lpstr>
      <vt:lpstr>PowerPoint Presentation</vt:lpstr>
      <vt:lpstr>PowerPoint Presentation</vt:lpstr>
      <vt:lpstr>PowerPoint Presentation</vt:lpstr>
      <vt:lpstr>Algorithm</vt:lpstr>
      <vt:lpstr>PowerPoint Presentation</vt:lpstr>
      <vt:lpstr>PowerPoint Presentation</vt:lpstr>
      <vt:lpstr>Algorithm</vt:lpstr>
      <vt:lpstr>PowerPoint Presentation</vt:lpstr>
      <vt:lpstr>PowerPoint Presentation</vt:lpstr>
      <vt:lpstr>Minimum Spanning Tree</vt:lpstr>
      <vt:lpstr>PowerPoint Presentation</vt:lpstr>
      <vt:lpstr>Prim’s Algorithm</vt:lpstr>
      <vt:lpstr>PowerPoint Presentation</vt:lpstr>
      <vt:lpstr>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Kruskal’s Algorithm</vt:lpstr>
      <vt:lpstr>PowerPoint Presentation</vt:lpstr>
      <vt:lpstr>PowerPoint Presentation</vt:lpstr>
      <vt:lpstr>PowerPoint Presentation</vt:lpstr>
      <vt:lpstr>PowerPoint Presentation</vt:lpstr>
      <vt:lpstr>Depth-First Search</vt:lpstr>
      <vt:lpstr>PowerPoint Presentation</vt:lpstr>
      <vt:lpstr>PowerPoint Presentation</vt:lpstr>
      <vt:lpstr>PowerPoint Presentation</vt:lpstr>
      <vt:lpstr>PowerPoint Presentation</vt:lpstr>
      <vt:lpstr>PowerPoint Presentation</vt:lpstr>
      <vt:lpstr>PowerPoint Presentation</vt:lpstr>
      <vt:lpstr>Depth-first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Biconnectivity</vt:lpstr>
      <vt:lpstr>Biconnectivity</vt:lpstr>
      <vt:lpstr>Articulation Points</vt:lpstr>
      <vt:lpstr>Articulation Points</vt:lpstr>
      <vt:lpstr>PowerPoint Presentation</vt:lpstr>
      <vt:lpstr>Euler Circuits</vt:lpstr>
      <vt:lpstr>Euler Circuits</vt:lpstr>
      <vt:lpstr>Euler Circuits</vt:lpstr>
      <vt:lpstr>PowerPoint Presentation</vt:lpstr>
      <vt:lpstr>Euler Circuits</vt:lpstr>
      <vt:lpstr>PowerPoint Presentation</vt:lpstr>
      <vt:lpstr>PowerPoint Presentation</vt:lpstr>
      <vt:lpstr>PowerPoint Presentation</vt:lpstr>
      <vt:lpstr>PowerPoint Presentation</vt:lpstr>
      <vt:lpstr>End of Slides</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ozbirn</dc:creator>
  <cp:lastModifiedBy>GREGORY OZBIRN</cp:lastModifiedBy>
  <cp:revision>175</cp:revision>
  <dcterms:created xsi:type="dcterms:W3CDTF">2001-11-03T23:10:54Z</dcterms:created>
  <dcterms:modified xsi:type="dcterms:W3CDTF">2020-08-15T23:22:29Z</dcterms:modified>
</cp:coreProperties>
</file>