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5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FEF94-913A-4BE7-9A42-8DAC618D7A68}" type="datetimeFigureOut">
              <a:rPr lang="en-US"/>
              <a:pPr>
                <a:defRPr/>
              </a:pPr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C3D4A-0649-4409-A0C4-C15E4486C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2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85B9B-4D07-4E28-8ACD-DD57DF3017CD}" type="datetimeFigureOut">
              <a:rPr lang="en-US"/>
              <a:pPr>
                <a:defRPr/>
              </a:pPr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2C871-FBA6-428E-AC9A-F048C622D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1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451F2-95A3-40AF-9414-1902088245A0}" type="datetimeFigureOut">
              <a:rPr lang="en-US"/>
              <a:pPr>
                <a:defRPr/>
              </a:pPr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70821-2AC9-4D6D-98BA-937C733D7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2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965B3-A0CC-4A1C-93ED-F6FF7177FEA4}" type="datetimeFigureOut">
              <a:rPr lang="en-US"/>
              <a:pPr>
                <a:defRPr/>
              </a:pPr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D8AFE-A07B-40E3-9186-6E9BCB69F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7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665D5-725E-49AA-B250-587D1C4A2820}" type="datetimeFigureOut">
              <a:rPr lang="en-US"/>
              <a:pPr>
                <a:defRPr/>
              </a:pPr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4179F-D043-457B-8409-5C24A234A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969AD-2006-48A6-B90E-A057596747F9}" type="datetimeFigureOut">
              <a:rPr lang="en-US"/>
              <a:pPr>
                <a:defRPr/>
              </a:pPr>
              <a:t>8/15/2020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C9CE8-C01E-4179-B15C-9E277D6C7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7E145-B6DB-4FFC-B27C-1AD315C3D857}" type="datetimeFigureOut">
              <a:rPr lang="en-US"/>
              <a:pPr>
                <a:defRPr/>
              </a:pPr>
              <a:t>8/15/2020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84B56-2624-4BBD-B1BF-77D01AE54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24A86-8698-4570-AAFC-636FFAB1CB24}" type="datetimeFigureOut">
              <a:rPr lang="en-US"/>
              <a:pPr>
                <a:defRPr/>
              </a:pPr>
              <a:t>8/15/2020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D7367-67C2-490F-BFFA-642AF40A2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2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EC1C9-5D4D-4141-9391-34DA742770C2}" type="datetimeFigureOut">
              <a:rPr lang="en-US"/>
              <a:pPr>
                <a:defRPr/>
              </a:pPr>
              <a:t>8/15/2020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23379-BF38-4702-AB30-11A2B4552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4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3EC6A-5D3E-40A2-91BF-E3AEBDEBC031}" type="datetimeFigureOut">
              <a:rPr lang="en-US"/>
              <a:pPr>
                <a:defRPr/>
              </a:pPr>
              <a:t>8/15/2020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58316-3B61-4D25-80D7-8DB296B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2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639BF-F117-4FCE-B2A1-02C9E4696B04}" type="datetimeFigureOut">
              <a:rPr lang="en-US"/>
              <a:pPr>
                <a:defRPr/>
              </a:pPr>
              <a:t>8/15/2020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B148D-FFAC-4B33-9B89-2FFEA6BE6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9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C8CDF0A-2C1C-4BE6-9C45-A5CA5A091588}" type="datetimeFigureOut">
              <a:rPr lang="en-US"/>
              <a:pPr>
                <a:defRPr/>
              </a:pPr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98ED1DF-843F-4A1F-AC41-543DB581DA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Red-Black Trees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2667000" y="6096000"/>
            <a:ext cx="3962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© 2020 by Greg Ozbirn, UT-Dallas, based on Data Structures and Algorithms in Java by Goodrich and Tamassia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Fall 2020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1038225" y="1619250"/>
            <a:ext cx="357188" cy="3222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29" name="Oval 28"/>
          <p:cNvSpPr/>
          <p:nvPr/>
        </p:nvSpPr>
        <p:spPr>
          <a:xfrm>
            <a:off x="1717675" y="219075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1395413" y="2870200"/>
            <a:ext cx="357187" cy="320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cxnSp>
        <p:nvCxnSpPr>
          <p:cNvPr id="36" name="Straight Connector 35"/>
          <p:cNvCxnSpPr>
            <a:stCxn id="27" idx="3"/>
          </p:cNvCxnSpPr>
          <p:nvPr/>
        </p:nvCxnSpPr>
        <p:spPr>
          <a:xfrm rot="5400000">
            <a:off x="705644" y="1853407"/>
            <a:ext cx="344487" cy="425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5"/>
            <a:endCxn id="29" idx="1"/>
          </p:cNvCxnSpPr>
          <p:nvPr/>
        </p:nvCxnSpPr>
        <p:spPr>
          <a:xfrm rot="16200000" flipH="1">
            <a:off x="1384300" y="1852613"/>
            <a:ext cx="344487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1498600" y="2581275"/>
            <a:ext cx="404813" cy="19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2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Restructuring</a:t>
            </a:r>
          </a:p>
        </p:txBody>
      </p:sp>
      <p:sp>
        <p:nvSpPr>
          <p:cNvPr id="49" name="Oval 48"/>
          <p:cNvSpPr/>
          <p:nvPr/>
        </p:nvSpPr>
        <p:spPr>
          <a:xfrm>
            <a:off x="3886200" y="541020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51" name="Oval 50"/>
          <p:cNvSpPr/>
          <p:nvPr/>
        </p:nvSpPr>
        <p:spPr>
          <a:xfrm>
            <a:off x="5124450" y="546735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52" name="Oval 51"/>
          <p:cNvSpPr/>
          <p:nvPr/>
        </p:nvSpPr>
        <p:spPr>
          <a:xfrm>
            <a:off x="4495800" y="4724400"/>
            <a:ext cx="357188" cy="3222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cxnSp>
        <p:nvCxnSpPr>
          <p:cNvPr id="54" name="Straight Connector 53"/>
          <p:cNvCxnSpPr>
            <a:stCxn id="52" idx="5"/>
            <a:endCxn id="51" idx="1"/>
          </p:cNvCxnSpPr>
          <p:nvPr/>
        </p:nvCxnSpPr>
        <p:spPr>
          <a:xfrm rot="16200000" flipH="1">
            <a:off x="4730750" y="5068888"/>
            <a:ext cx="515937" cy="376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3"/>
            <a:endCxn id="49" idx="7"/>
          </p:cNvCxnSpPr>
          <p:nvPr/>
        </p:nvCxnSpPr>
        <p:spPr>
          <a:xfrm rot="5400000">
            <a:off x="4140200" y="5049838"/>
            <a:ext cx="458787" cy="357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8" name="TextBox 70"/>
          <p:cNvSpPr txBox="1">
            <a:spLocks noChangeArrowheads="1"/>
          </p:cNvSpPr>
          <p:nvPr/>
        </p:nvSpPr>
        <p:spPr bwMode="auto">
          <a:xfrm>
            <a:off x="327025" y="21336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</a:t>
            </a:r>
          </a:p>
        </p:txBody>
      </p:sp>
      <p:sp>
        <p:nvSpPr>
          <p:cNvPr id="74" name="Oval 73"/>
          <p:cNvSpPr/>
          <p:nvPr/>
        </p:nvSpPr>
        <p:spPr>
          <a:xfrm>
            <a:off x="3284538" y="1638300"/>
            <a:ext cx="357187" cy="3222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75" name="Oval 74"/>
          <p:cNvSpPr/>
          <p:nvPr/>
        </p:nvSpPr>
        <p:spPr>
          <a:xfrm>
            <a:off x="2667000" y="228600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76" name="Oval 75"/>
          <p:cNvSpPr/>
          <p:nvPr/>
        </p:nvSpPr>
        <p:spPr>
          <a:xfrm>
            <a:off x="3200400" y="297180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cxnSp>
        <p:nvCxnSpPr>
          <p:cNvPr id="77" name="Straight Connector 76"/>
          <p:cNvCxnSpPr>
            <a:stCxn id="74" idx="3"/>
          </p:cNvCxnSpPr>
          <p:nvPr/>
        </p:nvCxnSpPr>
        <p:spPr>
          <a:xfrm rot="5400000">
            <a:off x="2950369" y="1870869"/>
            <a:ext cx="346075" cy="42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5"/>
          </p:cNvCxnSpPr>
          <p:nvPr/>
        </p:nvCxnSpPr>
        <p:spPr>
          <a:xfrm rot="16200000" flipH="1">
            <a:off x="3665538" y="1836738"/>
            <a:ext cx="296862" cy="449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5"/>
            <a:endCxn id="76" idx="1"/>
          </p:cNvCxnSpPr>
          <p:nvPr/>
        </p:nvCxnSpPr>
        <p:spPr>
          <a:xfrm rot="16200000" flipH="1">
            <a:off x="2882900" y="2649538"/>
            <a:ext cx="458787" cy="28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5" name="TextBox 79"/>
          <p:cNvSpPr txBox="1">
            <a:spLocks noChangeArrowheads="1"/>
          </p:cNvSpPr>
          <p:nvPr/>
        </p:nvSpPr>
        <p:spPr bwMode="auto">
          <a:xfrm>
            <a:off x="4038600" y="21336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</a:t>
            </a:r>
          </a:p>
        </p:txBody>
      </p:sp>
      <p:sp>
        <p:nvSpPr>
          <p:cNvPr id="81" name="Oval 80"/>
          <p:cNvSpPr/>
          <p:nvPr/>
        </p:nvSpPr>
        <p:spPr>
          <a:xfrm>
            <a:off x="5570538" y="1638300"/>
            <a:ext cx="357187" cy="3222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6096000" y="220980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83" name="Oval 82"/>
          <p:cNvSpPr/>
          <p:nvPr/>
        </p:nvSpPr>
        <p:spPr>
          <a:xfrm>
            <a:off x="6477000" y="289560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cxnSp>
        <p:nvCxnSpPr>
          <p:cNvPr id="84" name="Straight Connector 83"/>
          <p:cNvCxnSpPr>
            <a:stCxn id="81" idx="3"/>
            <a:endCxn id="11292" idx="0"/>
          </p:cNvCxnSpPr>
          <p:nvPr/>
        </p:nvCxnSpPr>
        <p:spPr>
          <a:xfrm rot="5400000">
            <a:off x="5303045" y="1891506"/>
            <a:ext cx="296862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1" idx="5"/>
          </p:cNvCxnSpPr>
          <p:nvPr/>
        </p:nvCxnSpPr>
        <p:spPr>
          <a:xfrm rot="16200000" flipH="1">
            <a:off x="5875338" y="1912938"/>
            <a:ext cx="296862" cy="296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2" idx="5"/>
            <a:endCxn id="83" idx="0"/>
          </p:cNvCxnSpPr>
          <p:nvPr/>
        </p:nvCxnSpPr>
        <p:spPr>
          <a:xfrm rot="16200000" flipH="1">
            <a:off x="6323013" y="2562225"/>
            <a:ext cx="411162" cy="25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2" name="TextBox 86"/>
          <p:cNvSpPr txBox="1">
            <a:spLocks noChangeArrowheads="1"/>
          </p:cNvSpPr>
          <p:nvPr/>
        </p:nvSpPr>
        <p:spPr bwMode="auto">
          <a:xfrm>
            <a:off x="5105400" y="22098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</a:t>
            </a:r>
          </a:p>
        </p:txBody>
      </p:sp>
      <p:sp>
        <p:nvSpPr>
          <p:cNvPr id="106" name="Oval 105"/>
          <p:cNvSpPr/>
          <p:nvPr/>
        </p:nvSpPr>
        <p:spPr>
          <a:xfrm>
            <a:off x="7808913" y="1638300"/>
            <a:ext cx="357187" cy="3222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107" name="Oval 106"/>
          <p:cNvSpPr/>
          <p:nvPr/>
        </p:nvSpPr>
        <p:spPr>
          <a:xfrm>
            <a:off x="7497763" y="2209800"/>
            <a:ext cx="357187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108" name="Oval 107"/>
          <p:cNvSpPr/>
          <p:nvPr/>
        </p:nvSpPr>
        <p:spPr>
          <a:xfrm>
            <a:off x="7239000" y="2895600"/>
            <a:ext cx="357188" cy="322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cxnSp>
        <p:nvCxnSpPr>
          <p:cNvPr id="109" name="Straight Connector 108"/>
          <p:cNvCxnSpPr>
            <a:stCxn id="106" idx="3"/>
            <a:endCxn id="107" idx="0"/>
          </p:cNvCxnSpPr>
          <p:nvPr/>
        </p:nvCxnSpPr>
        <p:spPr>
          <a:xfrm rot="5400000">
            <a:off x="7620001" y="1968500"/>
            <a:ext cx="296862" cy="185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6" idx="5"/>
          </p:cNvCxnSpPr>
          <p:nvPr/>
        </p:nvCxnSpPr>
        <p:spPr>
          <a:xfrm rot="16200000" flipH="1">
            <a:off x="8114507" y="1912144"/>
            <a:ext cx="296862" cy="29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7" idx="3"/>
            <a:endCxn id="108" idx="0"/>
          </p:cNvCxnSpPr>
          <p:nvPr/>
        </p:nvCxnSpPr>
        <p:spPr>
          <a:xfrm rot="5400000">
            <a:off x="7278688" y="2624138"/>
            <a:ext cx="411162" cy="131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9" name="TextBox 111"/>
          <p:cNvSpPr txBox="1">
            <a:spLocks noChangeArrowheads="1"/>
          </p:cNvSpPr>
          <p:nvPr/>
        </p:nvSpPr>
        <p:spPr bwMode="auto">
          <a:xfrm>
            <a:off x="8259763" y="2133600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</a:t>
            </a:r>
          </a:p>
        </p:txBody>
      </p:sp>
      <p:sp>
        <p:nvSpPr>
          <p:cNvPr id="11300" name="TextBox 122"/>
          <p:cNvSpPr txBox="1">
            <a:spLocks noChangeArrowheads="1"/>
          </p:cNvSpPr>
          <p:nvPr/>
        </p:nvSpPr>
        <p:spPr bwMode="auto">
          <a:xfrm>
            <a:off x="1219200" y="3657600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Double rotation</a:t>
            </a:r>
          </a:p>
        </p:txBody>
      </p:sp>
      <p:sp>
        <p:nvSpPr>
          <p:cNvPr id="11301" name="TextBox 123"/>
          <p:cNvSpPr txBox="1">
            <a:spLocks noChangeArrowheads="1"/>
          </p:cNvSpPr>
          <p:nvPr/>
        </p:nvSpPr>
        <p:spPr bwMode="auto">
          <a:xfrm>
            <a:off x="5943600" y="3657600"/>
            <a:ext cx="1658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Single rotation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2286000" y="41148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10800000" flipV="1">
            <a:off x="5562600" y="41148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4" name="TextBox 131"/>
          <p:cNvSpPr txBox="1">
            <a:spLocks noChangeArrowheads="1"/>
          </p:cNvSpPr>
          <p:nvPr/>
        </p:nvSpPr>
        <p:spPr bwMode="auto">
          <a:xfrm>
            <a:off x="6781800" y="5105400"/>
            <a:ext cx="1903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Parent is black,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children are red.</a:t>
            </a:r>
          </a:p>
        </p:txBody>
      </p:sp>
      <p:sp>
        <p:nvSpPr>
          <p:cNvPr id="11305" name="TextBox 132"/>
          <p:cNvSpPr txBox="1">
            <a:spLocks noChangeArrowheads="1"/>
          </p:cNvSpPr>
          <p:nvPr/>
        </p:nvSpPr>
        <p:spPr bwMode="auto">
          <a:xfrm>
            <a:off x="304800" y="5638800"/>
            <a:ext cx="2903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The malformed 4-node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now a well-formed 4-node.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Recoloring</a:t>
            </a:r>
          </a:p>
        </p:txBody>
      </p:sp>
      <p:grpSp>
        <p:nvGrpSpPr>
          <p:cNvPr id="12291" name="Group 36"/>
          <p:cNvGrpSpPr>
            <a:grpSpLocks/>
          </p:cNvGrpSpPr>
          <p:nvPr/>
        </p:nvGrpSpPr>
        <p:grpSpPr bwMode="auto">
          <a:xfrm>
            <a:off x="685800" y="1703388"/>
            <a:ext cx="1924050" cy="1341437"/>
            <a:chOff x="685800" y="1703832"/>
            <a:chExt cx="1923288" cy="1341120"/>
          </a:xfrm>
        </p:grpSpPr>
        <p:sp>
          <p:nvSpPr>
            <p:cNvPr id="13" name="Oval 12"/>
            <p:cNvSpPr/>
            <p:nvPr/>
          </p:nvSpPr>
          <p:spPr>
            <a:xfrm>
              <a:off x="1725201" y="1703832"/>
              <a:ext cx="304679" cy="2745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b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304409" y="2191079"/>
              <a:ext cx="304679" cy="2745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029880" y="2770380"/>
              <a:ext cx="304679" cy="27457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</a:t>
              </a:r>
            </a:p>
          </p:txBody>
        </p:sp>
        <p:cxnSp>
          <p:nvCxnSpPr>
            <p:cNvPr id="17" name="Straight Connector 16"/>
            <p:cNvCxnSpPr>
              <a:stCxn id="13" idx="3"/>
            </p:cNvCxnSpPr>
            <p:nvPr/>
          </p:nvCxnSpPr>
          <p:spPr>
            <a:xfrm rot="5400000">
              <a:off x="1440333" y="1903045"/>
              <a:ext cx="295205" cy="363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3" idx="5"/>
              <a:endCxn id="15" idx="1"/>
            </p:cNvCxnSpPr>
            <p:nvPr/>
          </p:nvCxnSpPr>
          <p:spPr>
            <a:xfrm rot="16200000" flipH="1">
              <a:off x="2019542" y="1903045"/>
              <a:ext cx="295205" cy="36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2116337" y="2525182"/>
              <a:ext cx="345993" cy="166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6" name="TextBox 22"/>
            <p:cNvSpPr txBox="1">
              <a:spLocks noChangeArrowheads="1"/>
            </p:cNvSpPr>
            <p:nvPr/>
          </p:nvSpPr>
          <p:spPr bwMode="auto">
            <a:xfrm>
              <a:off x="685800" y="2209800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w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1218989" y="2210124"/>
              <a:ext cx="304679" cy="2745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</a:p>
          </p:txBody>
        </p:sp>
      </p:grpSp>
      <p:grpSp>
        <p:nvGrpSpPr>
          <p:cNvPr id="12292" name="Group 37"/>
          <p:cNvGrpSpPr>
            <a:grpSpLocks/>
          </p:cNvGrpSpPr>
          <p:nvPr/>
        </p:nvGrpSpPr>
        <p:grpSpPr bwMode="auto">
          <a:xfrm>
            <a:off x="688975" y="3733800"/>
            <a:ext cx="2282825" cy="1311275"/>
            <a:chOff x="688848" y="4069080"/>
            <a:chExt cx="2282952" cy="1310640"/>
          </a:xfrm>
        </p:grpSpPr>
        <p:sp>
          <p:nvSpPr>
            <p:cNvPr id="25" name="Oval 24"/>
            <p:cNvSpPr/>
            <p:nvPr/>
          </p:nvSpPr>
          <p:spPr>
            <a:xfrm>
              <a:off x="1728719" y="4069080"/>
              <a:ext cx="304817" cy="2745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b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306601" y="4556207"/>
              <a:ext cx="304817" cy="2745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2666983" y="5105216"/>
              <a:ext cx="304817" cy="2745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</a:t>
              </a:r>
            </a:p>
          </p:txBody>
        </p:sp>
        <p:cxnSp>
          <p:nvCxnSpPr>
            <p:cNvPr id="28" name="Straight Connector 27"/>
            <p:cNvCxnSpPr>
              <a:stCxn id="25" idx="3"/>
            </p:cNvCxnSpPr>
            <p:nvPr/>
          </p:nvCxnSpPr>
          <p:spPr>
            <a:xfrm rot="5400000">
              <a:off x="1443826" y="4268117"/>
              <a:ext cx="295132" cy="363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5"/>
              <a:endCxn id="26" idx="1"/>
            </p:cNvCxnSpPr>
            <p:nvPr/>
          </p:nvCxnSpPr>
          <p:spPr>
            <a:xfrm rot="16200000" flipH="1">
              <a:off x="2023296" y="4268117"/>
              <a:ext cx="295132" cy="363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6" idx="5"/>
              <a:endCxn id="27" idx="0"/>
            </p:cNvCxnSpPr>
            <p:nvPr/>
          </p:nvCxnSpPr>
          <p:spPr>
            <a:xfrm rot="16200000" flipH="1">
              <a:off x="2536092" y="4821917"/>
              <a:ext cx="314173" cy="252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8" name="TextBox 30"/>
            <p:cNvSpPr txBox="1">
              <a:spLocks noChangeArrowheads="1"/>
            </p:cNvSpPr>
            <p:nvPr/>
          </p:nvSpPr>
          <p:spPr bwMode="auto">
            <a:xfrm>
              <a:off x="688848" y="457504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w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1222278" y="4575248"/>
              <a:ext cx="304817" cy="2745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3429000" y="22860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212013" y="16764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7791450" y="2163763"/>
            <a:ext cx="304800" cy="2746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7516813" y="27432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cxnSp>
        <p:nvCxnSpPr>
          <p:cNvPr id="43" name="Straight Connector 42"/>
          <p:cNvCxnSpPr>
            <a:stCxn id="40" idx="3"/>
          </p:cNvCxnSpPr>
          <p:nvPr/>
        </p:nvCxnSpPr>
        <p:spPr>
          <a:xfrm rot="5400000">
            <a:off x="6927056" y="1875632"/>
            <a:ext cx="295275" cy="36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5"/>
            <a:endCxn id="41" idx="1"/>
          </p:cNvCxnSpPr>
          <p:nvPr/>
        </p:nvCxnSpPr>
        <p:spPr>
          <a:xfrm rot="16200000" flipH="1">
            <a:off x="7506494" y="1875632"/>
            <a:ext cx="295275" cy="36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7604125" y="2497138"/>
            <a:ext cx="344487" cy="166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0" name="TextBox 45"/>
          <p:cNvSpPr txBox="1">
            <a:spLocks noChangeArrowheads="1"/>
          </p:cNvSpPr>
          <p:nvPr/>
        </p:nvSpPr>
        <p:spPr bwMode="auto">
          <a:xfrm>
            <a:off x="6172200" y="2182813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</a:t>
            </a:r>
          </a:p>
        </p:txBody>
      </p:sp>
      <p:sp>
        <p:nvSpPr>
          <p:cNvPr id="47" name="Oval 46"/>
          <p:cNvSpPr/>
          <p:nvPr/>
        </p:nvSpPr>
        <p:spPr>
          <a:xfrm>
            <a:off x="6705600" y="2182813"/>
            <a:ext cx="304800" cy="2746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7288213" y="3779838"/>
            <a:ext cx="304800" cy="2746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7867650" y="4267200"/>
            <a:ext cx="304800" cy="2746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8226425" y="4816475"/>
            <a:ext cx="304800" cy="273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cxnSp>
        <p:nvCxnSpPr>
          <p:cNvPr id="52" name="Straight Connector 51"/>
          <p:cNvCxnSpPr>
            <a:stCxn id="49" idx="3"/>
          </p:cNvCxnSpPr>
          <p:nvPr/>
        </p:nvCxnSpPr>
        <p:spPr>
          <a:xfrm rot="5400000">
            <a:off x="7003256" y="3979069"/>
            <a:ext cx="295275" cy="36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5"/>
            <a:endCxn id="50" idx="1"/>
          </p:cNvCxnSpPr>
          <p:nvPr/>
        </p:nvCxnSpPr>
        <p:spPr>
          <a:xfrm rot="16200000" flipH="1">
            <a:off x="7582694" y="3979069"/>
            <a:ext cx="295275" cy="36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5"/>
            <a:endCxn id="51" idx="0"/>
          </p:cNvCxnSpPr>
          <p:nvPr/>
        </p:nvCxnSpPr>
        <p:spPr>
          <a:xfrm rot="16200000" flipH="1">
            <a:off x="8094663" y="4532313"/>
            <a:ext cx="315912" cy="25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8" name="TextBox 54"/>
          <p:cNvSpPr txBox="1">
            <a:spLocks noChangeArrowheads="1"/>
          </p:cNvSpPr>
          <p:nvPr/>
        </p:nvSpPr>
        <p:spPr bwMode="auto">
          <a:xfrm>
            <a:off x="6248400" y="4286250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</a:t>
            </a:r>
          </a:p>
        </p:txBody>
      </p:sp>
      <p:sp>
        <p:nvSpPr>
          <p:cNvPr id="56" name="Oval 55"/>
          <p:cNvSpPr/>
          <p:nvPr/>
        </p:nvSpPr>
        <p:spPr>
          <a:xfrm>
            <a:off x="6781800" y="4286250"/>
            <a:ext cx="304800" cy="2730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429000" y="4237038"/>
            <a:ext cx="19812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1" name="TextBox 57"/>
          <p:cNvSpPr txBox="1">
            <a:spLocks noChangeArrowheads="1"/>
          </p:cNvSpPr>
          <p:nvPr/>
        </p:nvSpPr>
        <p:spPr bwMode="auto">
          <a:xfrm>
            <a:off x="838200" y="6019800"/>
            <a:ext cx="7272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Note:  since b is now red, this can cause a double red with b’s parent.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If so, the two cases are considered again for b and its parent.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1725613" y="1703388"/>
            <a:ext cx="304800" cy="2746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4164013" y="1752600"/>
            <a:ext cx="304800" cy="2746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14" name="Oval 13"/>
          <p:cNvSpPr/>
          <p:nvPr/>
        </p:nvSpPr>
        <p:spPr>
          <a:xfrm>
            <a:off x="4743450" y="2239963"/>
            <a:ext cx="304800" cy="2746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cxnSp>
        <p:nvCxnSpPr>
          <p:cNvPr id="17" name="Straight Connector 16"/>
          <p:cNvCxnSpPr>
            <a:stCxn id="13" idx="5"/>
            <a:endCxn id="14" idx="1"/>
          </p:cNvCxnSpPr>
          <p:nvPr/>
        </p:nvCxnSpPr>
        <p:spPr>
          <a:xfrm rot="16200000" flipH="1">
            <a:off x="4458494" y="1951832"/>
            <a:ext cx="295275" cy="36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059613" y="1752600"/>
            <a:ext cx="304800" cy="2746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23" name="Oval 22"/>
          <p:cNvSpPr/>
          <p:nvPr/>
        </p:nvSpPr>
        <p:spPr>
          <a:xfrm>
            <a:off x="7639050" y="2239963"/>
            <a:ext cx="304800" cy="2746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24" name="Oval 23"/>
          <p:cNvSpPr/>
          <p:nvPr/>
        </p:nvSpPr>
        <p:spPr>
          <a:xfrm>
            <a:off x="8077200" y="28194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cxnSp>
        <p:nvCxnSpPr>
          <p:cNvPr id="26" name="Straight Connector 25"/>
          <p:cNvCxnSpPr>
            <a:stCxn id="22" idx="5"/>
            <a:endCxn id="23" idx="1"/>
          </p:cNvCxnSpPr>
          <p:nvPr/>
        </p:nvCxnSpPr>
        <p:spPr>
          <a:xfrm rot="16200000" flipH="1">
            <a:off x="7354094" y="1951832"/>
            <a:ext cx="295275" cy="36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5"/>
            <a:endCxn id="24" idx="1"/>
          </p:cNvCxnSpPr>
          <p:nvPr/>
        </p:nvCxnSpPr>
        <p:spPr>
          <a:xfrm rot="16200000" flipH="1">
            <a:off x="7817644" y="2555082"/>
            <a:ext cx="384175" cy="22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4" name="TextBox 29"/>
          <p:cNvSpPr txBox="1">
            <a:spLocks noChangeArrowheads="1"/>
          </p:cNvSpPr>
          <p:nvPr/>
        </p:nvSpPr>
        <p:spPr bwMode="auto">
          <a:xfrm>
            <a:off x="914400" y="3276600"/>
            <a:ext cx="1274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1.  Insert e</a:t>
            </a:r>
          </a:p>
        </p:txBody>
      </p:sp>
      <p:sp>
        <p:nvSpPr>
          <p:cNvPr id="13325" name="TextBox 30"/>
          <p:cNvSpPr txBox="1">
            <a:spLocks noChangeArrowheads="1"/>
          </p:cNvSpPr>
          <p:nvPr/>
        </p:nvSpPr>
        <p:spPr bwMode="auto">
          <a:xfrm>
            <a:off x="3505200" y="3276600"/>
            <a:ext cx="1274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2.  Insert h</a:t>
            </a:r>
          </a:p>
        </p:txBody>
      </p:sp>
      <p:sp>
        <p:nvSpPr>
          <p:cNvPr id="13326" name="TextBox 31"/>
          <p:cNvSpPr txBox="1">
            <a:spLocks noChangeArrowheads="1"/>
          </p:cNvSpPr>
          <p:nvPr/>
        </p:nvSpPr>
        <p:spPr bwMode="auto">
          <a:xfrm>
            <a:off x="6477000" y="3352800"/>
            <a:ext cx="208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 startAt="3"/>
            </a:pPr>
            <a:r>
              <a:rPr lang="en-US" altLang="en-US" sz="1800">
                <a:latin typeface="Arial" charset="0"/>
              </a:rPr>
              <a:t>Insert k, h has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null (black) sibling</a:t>
            </a:r>
          </a:p>
        </p:txBody>
      </p:sp>
      <p:sp>
        <p:nvSpPr>
          <p:cNvPr id="35" name="Oval 34"/>
          <p:cNvSpPr/>
          <p:nvPr/>
        </p:nvSpPr>
        <p:spPr>
          <a:xfrm>
            <a:off x="1295400" y="51054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36" name="Oval 35"/>
          <p:cNvSpPr/>
          <p:nvPr/>
        </p:nvSpPr>
        <p:spPr>
          <a:xfrm>
            <a:off x="1828800" y="4495800"/>
            <a:ext cx="304800" cy="2746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37" name="Oval 36"/>
          <p:cNvSpPr/>
          <p:nvPr/>
        </p:nvSpPr>
        <p:spPr>
          <a:xfrm>
            <a:off x="2286000" y="51054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cxnSp>
        <p:nvCxnSpPr>
          <p:cNvPr id="38" name="Straight Connector 37"/>
          <p:cNvCxnSpPr>
            <a:stCxn id="35" idx="7"/>
            <a:endCxn id="36" idx="3"/>
          </p:cNvCxnSpPr>
          <p:nvPr/>
        </p:nvCxnSpPr>
        <p:spPr>
          <a:xfrm rot="5400000" flipH="1" flipV="1">
            <a:off x="1506537" y="4778376"/>
            <a:ext cx="415925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6" idx="5"/>
            <a:endCxn id="37" idx="1"/>
          </p:cNvCxnSpPr>
          <p:nvPr/>
        </p:nvCxnSpPr>
        <p:spPr>
          <a:xfrm rot="16200000" flipH="1">
            <a:off x="2001837" y="4816476"/>
            <a:ext cx="415925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2" name="TextBox 39"/>
          <p:cNvSpPr txBox="1">
            <a:spLocks noChangeArrowheads="1"/>
          </p:cNvSpPr>
          <p:nvPr/>
        </p:nvSpPr>
        <p:spPr bwMode="auto">
          <a:xfrm>
            <a:off x="933450" y="6019800"/>
            <a:ext cx="178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 startAt="4"/>
            </a:pPr>
            <a:r>
              <a:rPr lang="en-US" altLang="en-US" sz="1800">
                <a:latin typeface="Arial" charset="0"/>
              </a:rPr>
              <a:t>Restructure</a:t>
            </a:r>
          </a:p>
        </p:txBody>
      </p:sp>
      <p:sp>
        <p:nvSpPr>
          <p:cNvPr id="48" name="Oval 47"/>
          <p:cNvSpPr/>
          <p:nvPr/>
        </p:nvSpPr>
        <p:spPr>
          <a:xfrm>
            <a:off x="3886200" y="51054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49" name="Oval 48"/>
          <p:cNvSpPr/>
          <p:nvPr/>
        </p:nvSpPr>
        <p:spPr>
          <a:xfrm>
            <a:off x="4419600" y="4495800"/>
            <a:ext cx="304800" cy="2746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50" name="Oval 49"/>
          <p:cNvSpPr/>
          <p:nvPr/>
        </p:nvSpPr>
        <p:spPr>
          <a:xfrm>
            <a:off x="4876800" y="51054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cxnSp>
        <p:nvCxnSpPr>
          <p:cNvPr id="51" name="Straight Connector 50"/>
          <p:cNvCxnSpPr>
            <a:stCxn id="48" idx="7"/>
            <a:endCxn id="49" idx="3"/>
          </p:cNvCxnSpPr>
          <p:nvPr/>
        </p:nvCxnSpPr>
        <p:spPr>
          <a:xfrm rot="5400000" flipH="1" flipV="1">
            <a:off x="4097337" y="4778376"/>
            <a:ext cx="415925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5"/>
            <a:endCxn id="50" idx="1"/>
          </p:cNvCxnSpPr>
          <p:nvPr/>
        </p:nvCxnSpPr>
        <p:spPr>
          <a:xfrm rot="16200000" flipH="1">
            <a:off x="4592637" y="4816476"/>
            <a:ext cx="415925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8" name="TextBox 52"/>
          <p:cNvSpPr txBox="1">
            <a:spLocks noChangeArrowheads="1"/>
          </p:cNvSpPr>
          <p:nvPr/>
        </p:nvSpPr>
        <p:spPr bwMode="auto">
          <a:xfrm>
            <a:off x="3524250" y="6019800"/>
            <a:ext cx="1979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 startAt="5"/>
            </a:pPr>
            <a:r>
              <a:rPr lang="en-US" altLang="en-US" sz="1800">
                <a:latin typeface="Arial" charset="0"/>
              </a:rPr>
              <a:t>Insert n, k has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red sibling</a:t>
            </a:r>
          </a:p>
        </p:txBody>
      </p:sp>
      <p:sp>
        <p:nvSpPr>
          <p:cNvPr id="55" name="Oval 54"/>
          <p:cNvSpPr/>
          <p:nvPr/>
        </p:nvSpPr>
        <p:spPr>
          <a:xfrm>
            <a:off x="5257800" y="5715000"/>
            <a:ext cx="304800" cy="274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</a:t>
            </a:r>
          </a:p>
        </p:txBody>
      </p:sp>
      <p:cxnSp>
        <p:nvCxnSpPr>
          <p:cNvPr id="57" name="Straight Connector 56"/>
          <p:cNvCxnSpPr>
            <a:stCxn id="50" idx="5"/>
            <a:endCxn id="55" idx="1"/>
          </p:cNvCxnSpPr>
          <p:nvPr/>
        </p:nvCxnSpPr>
        <p:spPr>
          <a:xfrm rot="16200000" flipH="1">
            <a:off x="5011737" y="5464176"/>
            <a:ext cx="415925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826250" y="5059363"/>
            <a:ext cx="304800" cy="2746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sp>
        <p:nvSpPr>
          <p:cNvPr id="60" name="Oval 59"/>
          <p:cNvSpPr/>
          <p:nvPr/>
        </p:nvSpPr>
        <p:spPr>
          <a:xfrm>
            <a:off x="7359650" y="4449763"/>
            <a:ext cx="304800" cy="2746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</a:t>
            </a:r>
          </a:p>
        </p:txBody>
      </p:sp>
      <p:sp>
        <p:nvSpPr>
          <p:cNvPr id="61" name="Oval 60"/>
          <p:cNvSpPr/>
          <p:nvPr/>
        </p:nvSpPr>
        <p:spPr>
          <a:xfrm>
            <a:off x="7816850" y="5059363"/>
            <a:ext cx="304800" cy="2746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cxnSp>
        <p:nvCxnSpPr>
          <p:cNvPr id="62" name="Straight Connector 61"/>
          <p:cNvCxnSpPr>
            <a:stCxn id="59" idx="7"/>
            <a:endCxn id="60" idx="3"/>
          </p:cNvCxnSpPr>
          <p:nvPr/>
        </p:nvCxnSpPr>
        <p:spPr>
          <a:xfrm rot="5400000" flipH="1" flipV="1">
            <a:off x="7037387" y="4733926"/>
            <a:ext cx="415925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5"/>
            <a:endCxn id="61" idx="1"/>
          </p:cNvCxnSpPr>
          <p:nvPr/>
        </p:nvCxnSpPr>
        <p:spPr>
          <a:xfrm rot="16200000" flipH="1">
            <a:off x="7532687" y="4772026"/>
            <a:ext cx="415925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197850" y="5668963"/>
            <a:ext cx="304800" cy="2746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</a:t>
            </a:r>
          </a:p>
        </p:txBody>
      </p:sp>
      <p:cxnSp>
        <p:nvCxnSpPr>
          <p:cNvPr id="65" name="Straight Connector 64"/>
          <p:cNvCxnSpPr>
            <a:stCxn id="61" idx="5"/>
            <a:endCxn id="64" idx="1"/>
          </p:cNvCxnSpPr>
          <p:nvPr/>
        </p:nvCxnSpPr>
        <p:spPr>
          <a:xfrm rot="16200000" flipH="1">
            <a:off x="7951787" y="5419726"/>
            <a:ext cx="415925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8" name="TextBox 65"/>
          <p:cNvSpPr txBox="1">
            <a:spLocks noChangeArrowheads="1"/>
          </p:cNvSpPr>
          <p:nvPr/>
        </p:nvSpPr>
        <p:spPr bwMode="auto">
          <a:xfrm>
            <a:off x="6629400" y="6172200"/>
            <a:ext cx="236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 startAt="6"/>
            </a:pPr>
            <a:r>
              <a:rPr lang="en-US" altLang="en-US" sz="1800">
                <a:latin typeface="Arial" charset="0"/>
              </a:rPr>
              <a:t>Recolor (root left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black)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Cascading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Notice that a recoloring causes the parent to be red.</a:t>
            </a:r>
          </a:p>
          <a:p>
            <a:r>
              <a:rPr lang="en-US" altLang="en-US"/>
              <a:t>This can create another double-red up the tree.</a:t>
            </a:r>
          </a:p>
          <a:p>
            <a:r>
              <a:rPr lang="en-US" altLang="en-US"/>
              <a:t>This is resolved using the same analysis, by considering the uncle and performing the appropriate operation.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altLang="en-US"/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Red-Black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Red-Black tree is a binary search tree with these traits: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Every node is either red or black.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 root is always black.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If a node is red, its children must be black.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Every path from any node to a null must have the same number of black nodes.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Operations on Red-Black trees are O(log N).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2400" y="9906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2514600" y="22098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5410200" y="2209800"/>
            <a:ext cx="762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3657600"/>
            <a:ext cx="762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096000" y="36576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4724400" y="36576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5105400"/>
            <a:ext cx="762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</a:t>
            </a:r>
          </a:p>
        </p:txBody>
      </p: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rot="5400000">
            <a:off x="3252787" y="1489076"/>
            <a:ext cx="733425" cy="90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  <a:endCxn id="6" idx="1"/>
          </p:cNvCxnSpPr>
          <p:nvPr/>
        </p:nvCxnSpPr>
        <p:spPr>
          <a:xfrm rot="16200000" flipH="1">
            <a:off x="4700587" y="1489076"/>
            <a:ext cx="733425" cy="90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  <a:endCxn id="7" idx="0"/>
          </p:cNvCxnSpPr>
          <p:nvPr/>
        </p:nvCxnSpPr>
        <p:spPr>
          <a:xfrm rot="16200000" flipH="1">
            <a:off x="2904332" y="3056731"/>
            <a:ext cx="862012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9" idx="0"/>
          </p:cNvCxnSpPr>
          <p:nvPr/>
        </p:nvCxnSpPr>
        <p:spPr>
          <a:xfrm rot="5400000">
            <a:off x="4882357" y="3018631"/>
            <a:ext cx="862012" cy="41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8" idx="0"/>
          </p:cNvCxnSpPr>
          <p:nvPr/>
        </p:nvCxnSpPr>
        <p:spPr>
          <a:xfrm rot="16200000" flipH="1">
            <a:off x="5838032" y="3018631"/>
            <a:ext cx="862012" cy="41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5"/>
            <a:endCxn id="10" idx="0"/>
          </p:cNvCxnSpPr>
          <p:nvPr/>
        </p:nvCxnSpPr>
        <p:spPr>
          <a:xfrm rot="16200000" flipH="1">
            <a:off x="5114132" y="4504531"/>
            <a:ext cx="862012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TextBox 14"/>
          <p:cNvSpPr txBox="1">
            <a:spLocks noChangeArrowheads="1"/>
          </p:cNvSpPr>
          <p:nvPr/>
        </p:nvSpPr>
        <p:spPr bwMode="auto">
          <a:xfrm>
            <a:off x="381000" y="533400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Red-Black tree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Red-Black Trees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Red-black trees can be thought of as binary tree representations of a 2-3-4 tree.</a:t>
            </a:r>
          </a:p>
          <a:p>
            <a:pPr eaLnBrk="1" hangingPunct="1"/>
            <a:r>
              <a:rPr lang="en-US" altLang="en-US"/>
              <a:t>A 2-3-4 tree is a B-tree of degree 4.</a:t>
            </a:r>
          </a:p>
          <a:p>
            <a:pPr eaLnBrk="1" hangingPunct="1"/>
            <a:r>
              <a:rPr lang="en-US" altLang="en-US"/>
              <a:t>This means each internal node has either 2, 3, or 4 children.</a:t>
            </a:r>
          </a:p>
          <a:p>
            <a:pPr eaLnBrk="1" hangingPunct="1"/>
            <a:r>
              <a:rPr lang="en-US" altLang="en-US"/>
              <a:t>The next slide illustrates this.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800" y="21336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        f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3505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        b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3505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        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</a:t>
            </a:r>
          </a:p>
        </p:txBody>
      </p:sp>
      <p:cxnSp>
        <p:nvCxnSpPr>
          <p:cNvPr id="9" name="Straight Connector 8"/>
          <p:cNvCxnSpPr>
            <a:stCxn id="4" idx="1"/>
            <a:endCxn id="5" idx="0"/>
          </p:cNvCxnSpPr>
          <p:nvPr/>
        </p:nvCxnSpPr>
        <p:spPr>
          <a:xfrm rot="10800000" flipV="1">
            <a:off x="2819400" y="2362200"/>
            <a:ext cx="1295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 rot="5400000">
            <a:off x="4267201" y="3048000"/>
            <a:ext cx="9144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7" idx="0"/>
          </p:cNvCxnSpPr>
          <p:nvPr/>
        </p:nvCxnSpPr>
        <p:spPr>
          <a:xfrm>
            <a:off x="5334000" y="2362200"/>
            <a:ext cx="1295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TextBox 9"/>
          <p:cNvSpPr txBox="1">
            <a:spLocks noChangeArrowheads="1"/>
          </p:cNvSpPr>
          <p:nvPr/>
        </p:nvSpPr>
        <p:spPr bwMode="auto">
          <a:xfrm>
            <a:off x="381000" y="533400"/>
            <a:ext cx="118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2-3-4 tree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4"/>
          <p:cNvGrpSpPr>
            <a:grpSpLocks/>
          </p:cNvGrpSpPr>
          <p:nvPr/>
        </p:nvGrpSpPr>
        <p:grpSpPr bwMode="auto">
          <a:xfrm>
            <a:off x="609600" y="1905000"/>
            <a:ext cx="2714625" cy="3000375"/>
            <a:chOff x="2514600" y="990600"/>
            <a:chExt cx="4343400" cy="4800600"/>
          </a:xfrm>
        </p:grpSpPr>
        <p:sp>
          <p:nvSpPr>
            <p:cNvPr id="2" name="Oval 1"/>
            <p:cNvSpPr/>
            <p:nvPr/>
          </p:nvSpPr>
          <p:spPr>
            <a:xfrm>
              <a:off x="3962400" y="990600"/>
              <a:ext cx="762000" cy="685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2514600" y="2209800"/>
              <a:ext cx="762000" cy="685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5410200" y="2209800"/>
              <a:ext cx="762000" cy="685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657600"/>
              <a:ext cx="762000" cy="685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b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096000" y="3657600"/>
              <a:ext cx="762000" cy="685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3657600"/>
              <a:ext cx="762000" cy="685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334000" y="5105400"/>
              <a:ext cx="762000" cy="685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e</a:t>
              </a:r>
            </a:p>
          </p:txBody>
        </p:sp>
        <p:cxnSp>
          <p:nvCxnSpPr>
            <p:cNvPr id="9" name="Straight Connector 8"/>
            <p:cNvCxnSpPr>
              <a:stCxn id="2" idx="3"/>
              <a:endCxn id="3" idx="7"/>
            </p:cNvCxnSpPr>
            <p:nvPr/>
          </p:nvCxnSpPr>
          <p:spPr>
            <a:xfrm rot="5400000">
              <a:off x="3251200" y="1488440"/>
              <a:ext cx="736600" cy="909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" idx="5"/>
              <a:endCxn id="4" idx="1"/>
            </p:cNvCxnSpPr>
            <p:nvPr/>
          </p:nvCxnSpPr>
          <p:spPr>
            <a:xfrm rot="16200000" flipH="1">
              <a:off x="4699000" y="1488440"/>
              <a:ext cx="736600" cy="909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" idx="5"/>
              <a:endCxn id="5" idx="0"/>
            </p:cNvCxnSpPr>
            <p:nvPr/>
          </p:nvCxnSpPr>
          <p:spPr>
            <a:xfrm rot="16200000" flipH="1">
              <a:off x="2903221" y="3055619"/>
              <a:ext cx="863600" cy="34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3"/>
              <a:endCxn id="7" idx="0"/>
            </p:cNvCxnSpPr>
            <p:nvPr/>
          </p:nvCxnSpPr>
          <p:spPr>
            <a:xfrm rot="5400000">
              <a:off x="4881880" y="3017520"/>
              <a:ext cx="863600" cy="416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5"/>
              <a:endCxn id="6" idx="0"/>
            </p:cNvCxnSpPr>
            <p:nvPr/>
          </p:nvCxnSpPr>
          <p:spPr>
            <a:xfrm rot="16200000" flipH="1">
              <a:off x="5836920" y="3017520"/>
              <a:ext cx="863600" cy="416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5"/>
              <a:endCxn id="8" idx="0"/>
            </p:cNvCxnSpPr>
            <p:nvPr/>
          </p:nvCxnSpPr>
          <p:spPr>
            <a:xfrm rot="16200000" flipH="1">
              <a:off x="5113021" y="4503419"/>
              <a:ext cx="863600" cy="34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1" name="Group 22"/>
          <p:cNvGrpSpPr>
            <a:grpSpLocks/>
          </p:cNvGrpSpPr>
          <p:nvPr/>
        </p:nvGrpSpPr>
        <p:grpSpPr bwMode="auto">
          <a:xfrm>
            <a:off x="4724400" y="2209800"/>
            <a:ext cx="3771900" cy="1371600"/>
            <a:chOff x="2209800" y="2133600"/>
            <a:chExt cx="5029200" cy="1828800"/>
          </a:xfrm>
        </p:grpSpPr>
        <p:sp>
          <p:nvSpPr>
            <p:cNvPr id="16" name="Rectangle 15"/>
            <p:cNvSpPr/>
            <p:nvPr/>
          </p:nvSpPr>
          <p:spPr>
            <a:xfrm>
              <a:off x="4114800" y="2133600"/>
              <a:ext cx="1219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        f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09800" y="3505200"/>
              <a:ext cx="1219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        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14800" y="3505200"/>
              <a:ext cx="1219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        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19800" y="3505200"/>
              <a:ext cx="1219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g</a:t>
              </a:r>
            </a:p>
          </p:txBody>
        </p:sp>
        <p:cxnSp>
          <p:nvCxnSpPr>
            <p:cNvPr id="20" name="Straight Connector 19"/>
            <p:cNvCxnSpPr>
              <a:stCxn id="16" idx="1"/>
              <a:endCxn id="17" idx="0"/>
            </p:cNvCxnSpPr>
            <p:nvPr/>
          </p:nvCxnSpPr>
          <p:spPr>
            <a:xfrm rot="10800000" flipV="1">
              <a:off x="2819400" y="2362200"/>
              <a:ext cx="12954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2"/>
              <a:endCxn id="18" idx="0"/>
            </p:cNvCxnSpPr>
            <p:nvPr/>
          </p:nvCxnSpPr>
          <p:spPr>
            <a:xfrm rot="5400000">
              <a:off x="4267200" y="30480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6" idx="3"/>
              <a:endCxn id="19" idx="0"/>
            </p:cNvCxnSpPr>
            <p:nvPr/>
          </p:nvCxnSpPr>
          <p:spPr>
            <a:xfrm>
              <a:off x="5334000" y="2362200"/>
              <a:ext cx="12954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2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the Trees Relate</a:t>
            </a:r>
          </a:p>
        </p:txBody>
      </p:sp>
      <p:sp>
        <p:nvSpPr>
          <p:cNvPr id="7173" name="TextBox 26"/>
          <p:cNvSpPr txBox="1">
            <a:spLocks noChangeArrowheads="1"/>
          </p:cNvSpPr>
          <p:nvPr/>
        </p:nvSpPr>
        <p:spPr bwMode="auto">
          <a:xfrm>
            <a:off x="533400" y="5181600"/>
            <a:ext cx="78184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Each black node represents a node in the 2-3-4 tree.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Each red node is in the same node with its black parent.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This explains why every path has the same number of black nodes.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Mappings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3633788"/>
            <a:ext cx="9144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        b</a:t>
            </a:r>
          </a:p>
        </p:txBody>
      </p:sp>
      <p:sp>
        <p:nvSpPr>
          <p:cNvPr id="4" name="Oval 3"/>
          <p:cNvSpPr/>
          <p:nvPr/>
        </p:nvSpPr>
        <p:spPr>
          <a:xfrm>
            <a:off x="5080000" y="2863850"/>
            <a:ext cx="476250" cy="428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461000" y="3768725"/>
            <a:ext cx="476250" cy="428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 rot="16200000" flipH="1">
            <a:off x="5322888" y="3392487"/>
            <a:ext cx="539750" cy="21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315200" y="3762375"/>
            <a:ext cx="476250" cy="428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7696200" y="2847975"/>
            <a:ext cx="476250" cy="428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cxnSp>
        <p:nvCxnSpPr>
          <p:cNvPr id="9" name="Straight Connector 8"/>
          <p:cNvCxnSpPr>
            <a:stCxn id="7" idx="0"/>
            <a:endCxn id="8" idx="3"/>
          </p:cNvCxnSpPr>
          <p:nvPr/>
        </p:nvCxnSpPr>
        <p:spPr>
          <a:xfrm rot="5400000" flipH="1" flipV="1">
            <a:off x="7385050" y="3381375"/>
            <a:ext cx="549275" cy="21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2" name="TextBox 16"/>
          <p:cNvSpPr txBox="1">
            <a:spLocks noChangeArrowheads="1"/>
          </p:cNvSpPr>
          <p:nvPr/>
        </p:nvSpPr>
        <p:spPr bwMode="auto">
          <a:xfrm>
            <a:off x="6477000" y="322897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71600" y="5362575"/>
            <a:ext cx="1371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      b     c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0" y="4800600"/>
            <a:ext cx="476250" cy="428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6781800" y="5705475"/>
            <a:ext cx="476250" cy="428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cxnSp>
        <p:nvCxnSpPr>
          <p:cNvPr id="21" name="Straight Connector 20"/>
          <p:cNvCxnSpPr>
            <a:stCxn id="19" idx="5"/>
            <a:endCxn id="20" idx="0"/>
          </p:cNvCxnSpPr>
          <p:nvPr/>
        </p:nvCxnSpPr>
        <p:spPr>
          <a:xfrm rot="16200000" flipH="1">
            <a:off x="6643688" y="5329237"/>
            <a:ext cx="539750" cy="212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943600" y="5705475"/>
            <a:ext cx="476250" cy="428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cxnSp>
        <p:nvCxnSpPr>
          <p:cNvPr id="24" name="Straight Connector 23"/>
          <p:cNvCxnSpPr>
            <a:stCxn id="19" idx="3"/>
            <a:endCxn id="23" idx="0"/>
          </p:cNvCxnSpPr>
          <p:nvPr/>
        </p:nvCxnSpPr>
        <p:spPr>
          <a:xfrm rot="5400000">
            <a:off x="6056313" y="5291137"/>
            <a:ext cx="539750" cy="28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71600" y="1905000"/>
            <a:ext cx="5334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29" name="Oval 28"/>
          <p:cNvSpPr/>
          <p:nvPr/>
        </p:nvSpPr>
        <p:spPr>
          <a:xfrm>
            <a:off x="6400800" y="1676400"/>
            <a:ext cx="476250" cy="4286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Inserting into a Red-Black Tree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inserted node is placed as in a binary search tree as a red node, unless it is the root.</a:t>
            </a:r>
          </a:p>
          <a:p>
            <a:pPr eaLnBrk="1" hangingPunct="1"/>
            <a:r>
              <a:rPr lang="en-US" altLang="en-US"/>
              <a:t>If the parent of the new node is also red, called a “double red”, the tree will have to be adjusted, since a red child must have a black parent.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Cases</a:t>
            </a:r>
          </a:p>
        </p:txBody>
      </p:sp>
      <p:sp>
        <p:nvSpPr>
          <p:cNvPr id="4" name="Oval 3"/>
          <p:cNvSpPr/>
          <p:nvPr/>
        </p:nvSpPr>
        <p:spPr>
          <a:xfrm>
            <a:off x="1698625" y="1630363"/>
            <a:ext cx="381000" cy="3429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974725" y="2239963"/>
            <a:ext cx="381000" cy="3429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22525" y="2239963"/>
            <a:ext cx="381000" cy="342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079625" y="2963863"/>
            <a:ext cx="381000" cy="342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rot="5400000">
            <a:off x="1343819" y="1878807"/>
            <a:ext cx="368300" cy="45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1"/>
          </p:cNvCxnSpPr>
          <p:nvPr/>
        </p:nvCxnSpPr>
        <p:spPr>
          <a:xfrm rot="16200000" flipH="1">
            <a:off x="2067719" y="1878807"/>
            <a:ext cx="368300" cy="45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189957" y="2656681"/>
            <a:ext cx="431800" cy="20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0" name="TextBox 17"/>
          <p:cNvSpPr txBox="1">
            <a:spLocks noChangeArrowheads="1"/>
          </p:cNvSpPr>
          <p:nvPr/>
        </p:nvSpPr>
        <p:spPr bwMode="auto">
          <a:xfrm>
            <a:off x="2544763" y="3094038"/>
            <a:ext cx="2444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z  </a:t>
            </a:r>
          </a:p>
        </p:txBody>
      </p:sp>
      <p:sp>
        <p:nvSpPr>
          <p:cNvPr id="10251" name="TextBox 20"/>
          <p:cNvSpPr txBox="1">
            <a:spLocks noChangeArrowheads="1"/>
          </p:cNvSpPr>
          <p:nvPr/>
        </p:nvSpPr>
        <p:spPr bwMode="auto">
          <a:xfrm>
            <a:off x="533400" y="2179638"/>
            <a:ext cx="2809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w</a:t>
            </a:r>
          </a:p>
        </p:txBody>
      </p:sp>
      <p:grpSp>
        <p:nvGrpSpPr>
          <p:cNvPr id="10252" name="Group 31"/>
          <p:cNvGrpSpPr>
            <a:grpSpLocks/>
          </p:cNvGrpSpPr>
          <p:nvPr/>
        </p:nvGrpSpPr>
        <p:grpSpPr bwMode="auto">
          <a:xfrm>
            <a:off x="533400" y="4191000"/>
            <a:ext cx="2743200" cy="2017713"/>
            <a:chOff x="533400" y="4171084"/>
            <a:chExt cx="3429945" cy="2522848"/>
          </a:xfrm>
        </p:grpSpPr>
        <p:sp>
          <p:nvSpPr>
            <p:cNvPr id="11" name="Oval 10"/>
            <p:cNvSpPr/>
            <p:nvPr/>
          </p:nvSpPr>
          <p:spPr>
            <a:xfrm>
              <a:off x="2037971" y="4429125"/>
              <a:ext cx="476381" cy="4287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132846" y="5191339"/>
              <a:ext cx="476381" cy="4287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943095" y="5191339"/>
              <a:ext cx="476381" cy="4287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514352" y="6096467"/>
              <a:ext cx="476381" cy="4287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b</a:t>
              </a:r>
            </a:p>
          </p:txBody>
        </p:sp>
        <p:cxnSp>
          <p:nvCxnSpPr>
            <p:cNvPr id="15" name="Straight Connector 14"/>
            <p:cNvCxnSpPr>
              <a:stCxn id="11" idx="3"/>
              <a:endCxn id="12" idx="7"/>
            </p:cNvCxnSpPr>
            <p:nvPr/>
          </p:nvCxnSpPr>
          <p:spPr>
            <a:xfrm rot="5400000">
              <a:off x="1593348" y="4740760"/>
              <a:ext cx="460504" cy="567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1" idx="5"/>
              <a:endCxn id="13" idx="1"/>
            </p:cNvCxnSpPr>
            <p:nvPr/>
          </p:nvCxnSpPr>
          <p:spPr>
            <a:xfrm rot="16200000" flipH="1">
              <a:off x="2498473" y="4740760"/>
              <a:ext cx="460504" cy="567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2650318" y="5712384"/>
              <a:ext cx="539901" cy="260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7" name="TextBox 21"/>
            <p:cNvSpPr txBox="1">
              <a:spLocks noChangeArrowheads="1"/>
            </p:cNvSpPr>
            <p:nvPr/>
          </p:nvSpPr>
          <p:spPr bwMode="auto">
            <a:xfrm>
              <a:off x="3048000" y="6324600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z  </a:t>
              </a:r>
            </a:p>
          </p:txBody>
        </p:sp>
        <p:sp>
          <p:nvSpPr>
            <p:cNvPr id="10268" name="TextBox 24"/>
            <p:cNvSpPr txBox="1">
              <a:spLocks noChangeArrowheads="1"/>
            </p:cNvSpPr>
            <p:nvPr/>
          </p:nvSpPr>
          <p:spPr bwMode="auto">
            <a:xfrm>
              <a:off x="533400" y="5181600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w</a:t>
              </a:r>
            </a:p>
          </p:txBody>
        </p:sp>
        <p:sp>
          <p:nvSpPr>
            <p:cNvPr id="10269" name="TextBox 21"/>
            <p:cNvSpPr txBox="1">
              <a:spLocks noChangeArrowheads="1"/>
            </p:cNvSpPr>
            <p:nvPr/>
          </p:nvSpPr>
          <p:spPr bwMode="auto">
            <a:xfrm>
              <a:off x="3582240" y="5409681"/>
              <a:ext cx="381105" cy="461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v  </a:t>
              </a:r>
            </a:p>
          </p:txBody>
        </p:sp>
        <p:sp>
          <p:nvSpPr>
            <p:cNvPr id="10270" name="TextBox 21"/>
            <p:cNvSpPr txBox="1">
              <a:spLocks noChangeArrowheads="1"/>
            </p:cNvSpPr>
            <p:nvPr/>
          </p:nvSpPr>
          <p:spPr bwMode="auto">
            <a:xfrm>
              <a:off x="2629477" y="4171084"/>
              <a:ext cx="381105" cy="461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u</a:t>
              </a:r>
            </a:p>
          </p:txBody>
        </p:sp>
      </p:grpSp>
      <p:sp>
        <p:nvSpPr>
          <p:cNvPr id="10253" name="TextBox 25"/>
          <p:cNvSpPr txBox="1">
            <a:spLocks noChangeArrowheads="1"/>
          </p:cNvSpPr>
          <p:nvPr/>
        </p:nvSpPr>
        <p:spPr bwMode="auto">
          <a:xfrm>
            <a:off x="381000" y="14478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1.</a:t>
            </a:r>
          </a:p>
        </p:txBody>
      </p:sp>
      <p:sp>
        <p:nvSpPr>
          <p:cNvPr id="10254" name="TextBox 26"/>
          <p:cNvSpPr txBox="1">
            <a:spLocks noChangeArrowheads="1"/>
          </p:cNvSpPr>
          <p:nvPr/>
        </p:nvSpPr>
        <p:spPr bwMode="auto">
          <a:xfrm>
            <a:off x="381000" y="41910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2.</a:t>
            </a:r>
          </a:p>
        </p:txBody>
      </p:sp>
      <p:sp>
        <p:nvSpPr>
          <p:cNvPr id="10255" name="TextBox 27"/>
          <p:cNvSpPr txBox="1">
            <a:spLocks noChangeArrowheads="1"/>
          </p:cNvSpPr>
          <p:nvPr/>
        </p:nvSpPr>
        <p:spPr bwMode="auto">
          <a:xfrm>
            <a:off x="4495800" y="1905000"/>
            <a:ext cx="3962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Inserting node z causes double red, and z’s parent has </a:t>
            </a:r>
            <a:r>
              <a:rPr lang="en-US" altLang="en-US" sz="1800" i="1">
                <a:latin typeface="Arial" charset="0"/>
              </a:rPr>
              <a:t>black</a:t>
            </a:r>
            <a:r>
              <a:rPr lang="en-US" altLang="en-US" sz="1800">
                <a:latin typeface="Arial" charset="0"/>
              </a:rPr>
              <a:t> sibling w.  This occurs when a 4-node is malformed:  must </a:t>
            </a:r>
            <a:r>
              <a:rPr lang="en-US" altLang="en-US" sz="1800" i="1">
                <a:latin typeface="Arial" charset="0"/>
              </a:rPr>
              <a:t>restructure</a:t>
            </a:r>
            <a:r>
              <a:rPr lang="en-US" altLang="en-US" sz="1800">
                <a:latin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256" name="TextBox 29"/>
          <p:cNvSpPr txBox="1">
            <a:spLocks noChangeArrowheads="1"/>
          </p:cNvSpPr>
          <p:nvPr/>
        </p:nvSpPr>
        <p:spPr bwMode="auto">
          <a:xfrm>
            <a:off x="4495800" y="4495800"/>
            <a:ext cx="3962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Inserting node z causes double red, and z’s parent has </a:t>
            </a:r>
            <a:r>
              <a:rPr lang="en-US" altLang="en-US" sz="1800" i="1">
                <a:latin typeface="Arial" charset="0"/>
              </a:rPr>
              <a:t>red</a:t>
            </a:r>
            <a:r>
              <a:rPr lang="en-US" altLang="en-US" sz="1800">
                <a:latin typeface="Arial" charset="0"/>
              </a:rPr>
              <a:t> sibling w.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This occurs when a 4-node overflows:  must </a:t>
            </a:r>
            <a:r>
              <a:rPr lang="en-US" altLang="en-US" sz="1800" i="1">
                <a:latin typeface="Arial" charset="0"/>
              </a:rPr>
              <a:t>recolor</a:t>
            </a:r>
            <a:r>
              <a:rPr lang="en-US" altLang="en-US" sz="1800">
                <a:latin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257" name="TextBox 32"/>
          <p:cNvSpPr txBox="1">
            <a:spLocks noChangeArrowheads="1"/>
          </p:cNvSpPr>
          <p:nvPr/>
        </p:nvSpPr>
        <p:spPr bwMode="auto">
          <a:xfrm>
            <a:off x="4572000" y="6096000"/>
            <a:ext cx="4083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Note:  these are partial trees so not 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of their subtrees are shown.</a:t>
            </a:r>
          </a:p>
        </p:txBody>
      </p:sp>
      <p:sp>
        <p:nvSpPr>
          <p:cNvPr id="10258" name="TextBox 21"/>
          <p:cNvSpPr txBox="1">
            <a:spLocks noChangeArrowheads="1"/>
          </p:cNvSpPr>
          <p:nvPr/>
        </p:nvSpPr>
        <p:spPr bwMode="auto">
          <a:xfrm>
            <a:off x="2819400" y="24384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v  </a:t>
            </a:r>
          </a:p>
        </p:txBody>
      </p:sp>
      <p:sp>
        <p:nvSpPr>
          <p:cNvPr id="10259" name="TextBox 21"/>
          <p:cNvSpPr txBox="1">
            <a:spLocks noChangeArrowheads="1"/>
          </p:cNvSpPr>
          <p:nvPr/>
        </p:nvSpPr>
        <p:spPr bwMode="auto">
          <a:xfrm>
            <a:off x="2133600" y="14478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561</Words>
  <Application>Microsoft Office PowerPoint</Application>
  <PresentationFormat>On-screen Show (4:3)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Red-Black Trees</vt:lpstr>
      <vt:lpstr>Red-Black Trees</vt:lpstr>
      <vt:lpstr>PowerPoint Presentation</vt:lpstr>
      <vt:lpstr>Red-Black Trees</vt:lpstr>
      <vt:lpstr>PowerPoint Presentation</vt:lpstr>
      <vt:lpstr>How the Trees Relate</vt:lpstr>
      <vt:lpstr>Mappings</vt:lpstr>
      <vt:lpstr>Inserting into a Red-Black Tree</vt:lpstr>
      <vt:lpstr>Two Cases</vt:lpstr>
      <vt:lpstr>Restructuring</vt:lpstr>
      <vt:lpstr>Recoloring</vt:lpstr>
      <vt:lpstr>Example</vt:lpstr>
      <vt:lpstr>Cascading</vt:lpstr>
      <vt:lpstr>End</vt:lpstr>
    </vt:vector>
  </TitlesOfParts>
  <Company>Department of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ozbirn</dc:creator>
  <cp:lastModifiedBy>GREGORY OZBIRN</cp:lastModifiedBy>
  <cp:revision>59</cp:revision>
  <dcterms:created xsi:type="dcterms:W3CDTF">2008-09-29T21:51:36Z</dcterms:created>
  <dcterms:modified xsi:type="dcterms:W3CDTF">2020-08-15T23:22:33Z</dcterms:modified>
</cp:coreProperties>
</file>