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859" r:id="rId3"/>
  </p:sldMasterIdLst>
  <p:notesMasterIdLst>
    <p:notesMasterId r:id="rId30"/>
  </p:notesMasterIdLst>
  <p:handoutMasterIdLst>
    <p:handoutMasterId r:id="rId31"/>
  </p:handoutMasterIdLst>
  <p:sldIdLst>
    <p:sldId id="355" r:id="rId4"/>
    <p:sldId id="328" r:id="rId5"/>
    <p:sldId id="356" r:id="rId6"/>
    <p:sldId id="329" r:id="rId7"/>
    <p:sldId id="331" r:id="rId8"/>
    <p:sldId id="332" r:id="rId9"/>
    <p:sldId id="353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43" r:id="rId20"/>
    <p:sldId id="354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2" r:id="rId2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750"/>
  </p:normalViewPr>
  <p:slideViewPr>
    <p:cSldViewPr snapToObjects="1">
      <p:cViewPr varScale="1">
        <p:scale>
          <a:sx n="97" d="100"/>
          <a:sy n="97" d="100"/>
        </p:scale>
        <p:origin x="2080" y="20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2698DDF-D000-4D4D-8B2A-103FCF6CE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6E85E2B-5378-E74E-A15E-7243163823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807093EB-DBAB-A944-BE44-5428A7B39E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C8631DEA-5DC3-6541-ADAE-616A23493D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E54B484-ECD3-CF47-A80B-16E85AF9CEE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DC72A33-3D61-7A46-8ED0-66425080AE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071F2D2-CC51-214C-88CE-86FDA38949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86EC624-A965-B344-87B7-23F6ECE5DE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67C339F-FFC9-6C4F-948E-2D4F830FBD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B67BCD7E-E9FF-D647-880E-D0FE057253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A4210E6A-9374-0848-BFB2-640951447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E3594-9095-3B47-A110-2B3D88B6D54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265947C-6B33-1E42-9DB1-CB022A1D8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482248-306A-D14E-9DFB-ADF48BD2912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9F37C89-D661-9E49-82DF-0547A705C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824B1E5-6DBD-6644-9EA7-46FDAE0FB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B3A43EA7-5994-A64E-8437-2A47E6D7E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4AEE34-9370-F04A-B939-8881D205F64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C1AE2EF-D8A1-824D-A2CA-E9693D575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819CFF3-B550-674E-AEA6-88E4540E9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51CF3D1-AAA0-9941-B5BA-F09E4FBEF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763E1A-8973-5A4A-8BD7-C4E1A678C7C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89FA527-A880-E546-9A1D-C8D41B081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9CD1FFE-3042-394C-B89C-CC270FC93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665897C-BED0-2741-8A8A-0032DBBF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389FF1-3C68-A243-ACCC-A3AC16D0C76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2AD5D84-286D-6F40-A307-20F05CE93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BE70C92-A07D-A547-B258-7B66992AE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5E8E2BD-4AA5-9643-B16A-D5EC1F53E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504D8E-1973-F544-8BD6-F31AF80B561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6419E9-2510-FA44-85D2-65BDE41AC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06DC621-1993-A74B-9DBF-8D00FF2CD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0666C236-B6FD-D54E-BBBF-2D548EAC6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D0E6D0-5E40-7E49-B9C2-B686FCC4A14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E4A8BFC-D64A-104F-BD3E-487A9BD89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62488DF-6D4D-B740-B5D0-D2C7570B1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multi-level index can be created for any type of first-level index (primary, secondary, clustering) as long as the first-level index consists of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than 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disk block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0DFB7A3-99B7-9D48-90D9-C3613FA12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82F5AB-831D-DD49-9A4F-AED63B78F0B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BD19831-1E4D-764D-BECC-34E1D60B8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910286C-7266-F145-A0CD-C0805051C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6028E233-C46A-124B-BE3E-73DA8B597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0F0DAB-991E-2A45-8E12-3EF7BC7AC76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8A2E0E8-7D4D-6C44-8E60-B1DB619D9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4FB7DA0-94AD-C342-A653-D681A91ED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FDD078DC-D66C-964C-8D34-122EB0BC9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E22739-1151-9D43-A531-001F3A7DFF3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406EDB1-7B8A-9D4A-B39A-94BD7EDC1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451F80E-4B3B-D843-8718-DC9B2AE5A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F2543D2B-A7FB-824D-8DB9-B8820304D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51A93B-2F0F-BE41-AC7E-B65BE1015B1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7F1A8A0-1C01-9441-8688-31C147F2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3741481-1BEE-E542-9B02-001AB258F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By following a pointer, we restrict our search at each level to a </a:t>
            </a:r>
            <a:r>
              <a:rPr lang="en-US" dirty="0" err="1">
                <a:cs typeface="+mn-cs"/>
              </a:rPr>
              <a:t>subtree</a:t>
            </a:r>
            <a:r>
              <a:rPr lang="en-US" dirty="0">
                <a:cs typeface="+mn-cs"/>
              </a:rPr>
              <a:t> of the the search tree and ignore all other nodes that are not in the </a:t>
            </a:r>
            <a:r>
              <a:rPr lang="en-US" dirty="0" err="1">
                <a:cs typeface="+mn-cs"/>
              </a:rPr>
              <a:t>subtree</a:t>
            </a:r>
            <a:r>
              <a:rPr lang="en-US" dirty="0">
                <a:cs typeface="+mn-cs"/>
              </a:rPr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3CAC98E9-3532-9C49-8AB5-FA121F4046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944F8B-BD75-5E45-B4B0-74D48E6679C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9851807-01E4-4E44-AD93-2191B7FEE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5EA92A-A8F5-3249-9F6E-DDFF811C4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C0DFE9E-7B34-6943-80ED-916AABE72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F3A2CB-A869-6943-84C1-879DD9115D9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24DC6D4-9F68-6647-8947-5CBF44602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ED3972D-A366-CA49-A2EC-8C66A1825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79B77D07-9B1F-2948-84A5-75B2F2F41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616214-6456-C441-8FA0-57F7F70D5D0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8F504D4-FCE5-634E-BD30-5A5F6ED9F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94D19E1-7955-344E-8575-2ED4D0030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5356B9ED-AFDB-2B4D-BA04-C02892078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EA44E7-7016-1747-83B2-A6BF5C241A3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51A0B4F-5E01-DD4D-B592-6C6E0E4E69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A51EFE4-4B97-D445-8182-E6D936EAB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D6BFF54F-5F36-8E46-A7E6-2B8F73FA0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1A08F2-D0EE-A540-A77E-651C1D81983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6734D14-0262-694D-B64C-2982CB412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FDFD91F-08F3-A342-A9EE-FF0564813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6742D53F-D728-CC40-8D64-DEE251E4E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400A9A-D496-5840-A561-83F7973F3C2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7927072-3653-734E-A333-3D46D348C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513A505-8026-1340-B329-E6B1BCA05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F25273B6-4676-9642-A430-E3B46D900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C47A7A-8D5E-B24B-BBE8-FBE118397FA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EDE8EFB-2C93-114B-9DF0-907BE922B0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C8FF4F1-2A13-834B-AAC6-52FE08D8D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F80C587F-EF61-0345-AA79-C17F12545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F9F5691-2E43-2B4E-B582-BF35BD4DE42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C776B8E-C029-B94C-9E39-7C49725C3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4B69511-1917-AC45-A68B-3526D0556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DBD14CAB-20E9-664C-A7E1-E8CC0F725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7CA08D-F443-314D-871E-6F27813E929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6A57A41-9B3B-7040-BA9E-F1DAD85C4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592C1B8-ED2E-9F42-B9FA-023F4B60A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23EC53D8-E36E-944B-98DD-7A8C9A1F9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742DEF-EC4A-A845-A40F-56ABA09303A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DE704C2-B6F5-6E4C-A2FC-9235C2692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AE77136-FC95-0345-ACC2-BF05F24D2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EAE5D34-6C19-994D-BDC3-58F9A66B8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2D146A-1B9E-974F-BCB7-DD1451D3477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BB2799A-434D-D840-A5D6-907F23F42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BFB62BD-268B-DD43-B9AE-C29B8CAA1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8D64A6B2-DCBB-E348-9346-FB2AA706F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AA3548-2D8D-EF4C-8C58-23A9993284B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8A5681E-3689-924B-91A1-33715A35C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5F2B450-0590-0B41-AAE8-083C96D14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83F8321-5DA2-2A41-B0B3-C10056EFD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FFD3C5-FEC6-B14F-9D35-3C3B5BD5941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946B7C6-B505-6B43-B825-0BD1B5163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382A230-D630-D045-8224-88F667369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46157D39-212A-B145-8D98-7F83F04BD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C3AFB0-E1FF-A847-9043-C1F8CF5E369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B217292-0352-634F-8F67-B6229B0A7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9857BFF-DA04-CE49-83B7-AC30015E5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one index entry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distinct value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the field; the index entry points to the first data block that contains records with that field value.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070A6F79-1797-8E47-9996-DE94BD127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84B622-1805-4448-BE7A-E44C318C7C4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959F606-49F0-5348-901F-CBBB33AB9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1BE6364-723B-5143-B64E-A082BAEFA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index entry points to the first data block that contains records with that field value.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1964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71413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1411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40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7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21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394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33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861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813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4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970183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984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081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87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A868FB1-3FFA-374B-84E3-C9A89D80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5E827-77BB-2C45-95A8-2979A83AB5FB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BAD1148-ECD0-564D-A9A0-30CCDDAF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34A9347-3075-F148-B367-09F4A2F7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EB91C-4E7C-9140-956C-00873CF85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2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D1E8-063F-034C-8ABA-C5D63014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21644-D358-144C-A76F-F277FFF5344C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23E7-AB94-8044-B979-CCE90B24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F7CA-E1D0-D340-B47A-CCFEDE9A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A0155-B228-C54D-AD80-45CFC3DFD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0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FE18EEA-C115-A34B-8555-BF3BF12D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313B-D45D-1946-9645-D307DB31C32C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16B2662-4D72-2542-978E-4DC9CB7D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66597E-E600-1E4B-80F3-DD1D6DC0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1662-76F5-B849-BF9B-506965811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94E16B-AB6F-E244-B3F4-E2B13C60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1DD0C-4088-A34A-8F0D-00E2E5E23584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9AE881-8625-F248-A713-F32ED0C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41C43E-A20D-244B-B8F4-B16AE5AC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AFBF4-40BB-6744-BB7D-D7C06E879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6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447544-0521-2B4A-BAB5-C258663C40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4DC61-47EF-6840-ACAE-E563E0710181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316FA8-D069-7D40-AA06-ECB431684E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FAF377-0371-8044-B428-9108133E2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42B91-B30C-CB45-9A18-8BD9E5F53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6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B2E3377-EDB7-364B-8FFC-2D7CCD8A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9805F-2C94-8145-ADC2-093FB9CD6902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00149C-553F-8646-BA29-F39E6AA6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E935D1-96AF-484C-8C8C-4E11EB0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925-5919-9D4B-815C-6819FAC93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0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89D761-0DC1-6E42-BC3F-9E46661A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6D2B9-05EE-0141-8B74-4C372E6B1A35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B9D2AF-5AE4-AF46-B0B2-20676774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0F1C12-7C56-8043-B3D1-F736DCEC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57DE-5489-CC44-91D5-991ACEDB8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24512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132F7B-00A5-6940-8A2B-592CAF29984B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4CEC0616-A9F0-3141-9B09-3B44CDF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60F9-B91E-4145-BB70-9E1627C2B6B7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B8748D1C-E7FB-AE4F-888E-894DFBA2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350" y="6235700"/>
            <a:ext cx="3805238" cy="320675"/>
          </a:xfrm>
        </p:spPr>
        <p:txBody>
          <a:bodyPr>
            <a:normAutofit/>
          </a:bodyPr>
          <a:lstStyle>
            <a:lvl1pPr>
              <a:defRPr dirty="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FF28975B-77E7-9C49-9D75-6075C89D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250B5-856B-6746-855B-4C39C2FFF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5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B11B08-4A78-B641-836B-5EBAA725F0F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0AD87BAA-D9E8-E245-B3A9-AF6E57A9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CC625693-BEA7-5245-A69D-FC8D7C2F4F15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2BAC593-1593-7A48-99CA-A92F4C84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63" y="6235700"/>
            <a:ext cx="3803650" cy="320675"/>
          </a:xfrm>
        </p:spPr>
        <p:txBody>
          <a:bodyPr>
            <a:normAutofit/>
          </a:bodyPr>
          <a:lstStyle>
            <a:lvl1pPr>
              <a:defRPr dirty="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352E66C-D6F3-F64F-8531-02E725D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17009-2917-4247-8D81-A2B26F1BB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1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78F3-70FB-5647-8FA5-5D227B1A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EF5F-F449-C942-AEDA-41D5BD72D88D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F522-1941-F443-BE6C-8D91D93A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ACC7-6E58-4A4E-B53E-F4670B4E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2B4F4-632B-D941-8DCB-66894A672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1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6872-0D00-DF48-90D4-88119AB0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00FD-42D5-4144-96D1-5FA7DFC5F7EB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EEB3-4C3D-2240-8506-C3A988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D532-AC48-5C46-A98D-8097D84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B259-58ED-9E45-9FA4-F4AB0413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9644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48369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9969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3634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63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6829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EAFFC1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4D170D-81FA-1549-AF5B-F4637741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B85DA0-5AD9-4E4C-93F2-5A479D237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349AC641-0440-5349-8D49-83D2B5DA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238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1">
            <a:extLst>
              <a:ext uri="{FF2B5EF4-FFF2-40B4-BE49-F238E27FC236}">
                <a16:creationId xmlns:a16="http://schemas.microsoft.com/office/drawing/2014/main" id="{7011BE25-A956-A342-A05D-281AA7BE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25"/>
              </a:spcBef>
              <a:defRPr/>
            </a:pPr>
            <a:r>
              <a:rPr lang="en-US" altLang="en-US" sz="1000">
                <a:solidFill>
                  <a:srgbClr val="000000"/>
                </a:solidFill>
                <a:latin typeface="Century Gothic" panose="020B0502020202020204" pitchFamily="34" charset="0"/>
                <a:ea typeface="ヒラギノ角ゴ Pro W3" panose="020B0300000000000000" pitchFamily="34" charset="-128"/>
              </a:rPr>
              <a:t>Copyright © 2011 Ramez Elmasri and Shamkant Navathe</a:t>
            </a:r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5BE05DDB-29CC-8E45-82D4-7285DC26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F3AC072E-0301-E84D-BDA8-4AA270B96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>
                <a:latin typeface="Century Gothic" panose="020B0502020202020204" pitchFamily="34" charset="0"/>
                <a:ea typeface="ヒラギノ角ゴ Pro W3" panose="020B0300000000000000" pitchFamily="34" charset="-128"/>
              </a:rPr>
              <a:t>Copyright © 2011 Pearson Education, Inc. Publishing as Pearson Addison-Wesley</a:t>
            </a:r>
          </a:p>
        </p:txBody>
      </p:sp>
      <p:pic>
        <p:nvPicPr>
          <p:cNvPr id="2051" name="Picture 12" descr="AW logo">
            <a:extLst>
              <a:ext uri="{FF2B5EF4-FFF2-40B4-BE49-F238E27FC236}">
                <a16:creationId xmlns:a16="http://schemas.microsoft.com/office/drawing/2014/main" id="{3E43C763-23C4-8D48-A247-D72BDC74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9">
            <a:extLst>
              <a:ext uri="{FF2B5EF4-FFF2-40B4-BE49-F238E27FC236}">
                <a16:creationId xmlns:a16="http://schemas.microsoft.com/office/drawing/2014/main" id="{57278300-78B0-5746-AFB7-9AB13ED2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>
            <a:extLst>
              <a:ext uri="{FF2B5EF4-FFF2-40B4-BE49-F238E27FC236}">
                <a16:creationId xmlns:a16="http://schemas.microsoft.com/office/drawing/2014/main" id="{B947866E-F0AC-F64B-AAD1-A2DFABDAC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65325"/>
            <a:ext cx="3276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b="1">
                <a:solidFill>
                  <a:srgbClr val="800000"/>
                </a:solidFill>
                <a:latin typeface="Century Gothic" pitchFamily="34" charset="0"/>
                <a:ea typeface="+mn-ea"/>
              </a:rPr>
              <a:t>Chapter 18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3200" b="1">
                <a:solidFill>
                  <a:srgbClr val="800000"/>
                </a:solidFill>
                <a:latin typeface="Century Gothic" pitchFamily="34" charset="0"/>
                <a:ea typeface="+mn-ea"/>
              </a:rPr>
              <a:t>Indexing Structures for Files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BEA6D-8997-F54B-A631-EF653ACFCBF9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606550" y="965200"/>
            <a:ext cx="5937250" cy="11874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8BDDA51D-5F77-7E4F-956A-FCA41F500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6550" y="2638425"/>
            <a:ext cx="593725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EC5D-6951-8645-9054-ED928417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8525" y="6238875"/>
            <a:ext cx="206533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dirty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0FD0703-E252-854C-AFE2-F929B4644ED6}" type="datetimeFigureOut">
              <a:rPr lang="en-US"/>
              <a:pPr>
                <a:defRPr/>
              </a:pPr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3AD-1EA6-AE4A-A232-1B039494D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1725" y="6235700"/>
            <a:ext cx="4557713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dirty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752E-27EC-4E47-BDFE-4812E261E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0713" y="6218238"/>
            <a:ext cx="365125" cy="36512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EFB945-7EAC-4444-913C-D2330D609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97" r:id="rId2"/>
    <p:sldLayoutId id="2147483905" r:id="rId3"/>
    <p:sldLayoutId id="2147483898" r:id="rId4"/>
    <p:sldLayoutId id="2147483899" r:id="rId5"/>
    <p:sldLayoutId id="2147483900" r:id="rId6"/>
    <p:sldLayoutId id="2147483901" r:id="rId7"/>
    <p:sldLayoutId id="2147483906" r:id="rId8"/>
    <p:sldLayoutId id="2147483907" r:id="rId9"/>
    <p:sldLayoutId id="2147483902" r:id="rId10"/>
    <p:sldLayoutId id="2147483903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6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77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Pink tissue paper">
            <a:extLst>
              <a:ext uri="{FF2B5EF4-FFF2-40B4-BE49-F238E27FC236}">
                <a16:creationId xmlns:a16="http://schemas.microsoft.com/office/drawing/2014/main" id="{EC88938D-3B94-564D-9759-F924CFE85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762000"/>
            <a:ext cx="77724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/>
              <a:t>Chapter 17</a:t>
            </a:r>
          </a:p>
        </p:txBody>
      </p:sp>
      <p:sp>
        <p:nvSpPr>
          <p:cNvPr id="3075" name="Rectangle 3" descr="Pink tissue paper">
            <a:extLst>
              <a:ext uri="{FF2B5EF4-FFF2-40B4-BE49-F238E27FC236}">
                <a16:creationId xmlns:a16="http://schemas.microsoft.com/office/drawing/2014/main" id="{27EB5B5F-3E7E-CA41-9B77-8318D4F3FB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300" y="2703513"/>
            <a:ext cx="6629400" cy="1905000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sz="4000" dirty="0"/>
              <a:t>Indexing Structures for Files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6C0C8F9-3378-EB47-8318-642B71907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93713"/>
            <a:ext cx="2819400" cy="20589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Another Clustering Index Example</a:t>
            </a:r>
          </a:p>
        </p:txBody>
      </p:sp>
      <p:pic>
        <p:nvPicPr>
          <p:cNvPr id="22530" name="Picture 11" descr="Pink tissue paper">
            <a:extLst>
              <a:ext uri="{FF2B5EF4-FFF2-40B4-BE49-F238E27FC236}">
                <a16:creationId xmlns:a16="http://schemas.microsoft.com/office/drawing/2014/main" id="{AE561051-7602-0A4C-A95B-005EEEF0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1125"/>
            <a:ext cx="5140325" cy="66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67601748-3EB9-594D-8EBA-D80B16C67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Single-Level Indexes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5D604B99-D8C5-C54B-A04F-7A746CCF3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Secondary Index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secondary index provides a secondary means of accessing a file for which some primary access already exists.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secondary index may be on a field which is a candidate key and has a unique value in every record, or a non-key with duplicate values.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index is an ordered file with two fields.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first field is of the same data type as some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non-ordering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the data file that is an indexing field. 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second field is either a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pointer or a record pointer.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can be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secondary indexes (and hence, indexing fields) for the same file.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one entry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record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data file; hence, it is a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dense index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49CB687-7E25-7A47-A1F3-47EFBC4A3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2438400" cy="2362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Example of a Dense Secondary Index</a:t>
            </a:r>
          </a:p>
        </p:txBody>
      </p:sp>
      <p:pic>
        <p:nvPicPr>
          <p:cNvPr id="26626" name="Picture 11" descr="Pink tissue paper">
            <a:extLst>
              <a:ext uri="{FF2B5EF4-FFF2-40B4-BE49-F238E27FC236}">
                <a16:creationId xmlns:a16="http://schemas.microsoft.com/office/drawing/2014/main" id="{1CC2537B-4B9A-1847-AC4E-A889DF3A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0"/>
            <a:ext cx="56165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6264F0D-F083-7945-AFB6-FD1439B41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608013"/>
            <a:ext cx="2514600" cy="1601787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Example of a Secondary Index</a:t>
            </a:r>
          </a:p>
        </p:txBody>
      </p:sp>
      <p:pic>
        <p:nvPicPr>
          <p:cNvPr id="28674" name="Picture 11" descr="Pink tissue paper">
            <a:extLst>
              <a:ext uri="{FF2B5EF4-FFF2-40B4-BE49-F238E27FC236}">
                <a16:creationId xmlns:a16="http://schemas.microsoft.com/office/drawing/2014/main" id="{AAF178EF-F8DD-D042-9A96-080B15C6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76200"/>
            <a:ext cx="62357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31C6C771-F0D7-F54C-B2BC-91B408063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Multi-Level Indexes 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76D977D6-C789-3B44-9534-269706E77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Because a single-level index is an ordered file, we can create a primary index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the index itself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case, the original index file is called the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first-level index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the index to the index is called the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second-level index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repeat the process, creating a third, fourth, ..., top level until all entries of the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level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fit in one disk block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multi-level index can be created for any type of first-level index (primary, secondary, clustering) as long as the first-level index consists of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than one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disk block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FBD944C-9C47-CE46-BFE8-1CE86091D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2743200" cy="19065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A Two-Level Primary Index</a:t>
            </a:r>
          </a:p>
        </p:txBody>
      </p:sp>
      <p:pic>
        <p:nvPicPr>
          <p:cNvPr id="32770" name="Picture 12">
            <a:extLst>
              <a:ext uri="{FF2B5EF4-FFF2-40B4-BE49-F238E27FC236}">
                <a16:creationId xmlns:a16="http://schemas.microsoft.com/office/drawing/2014/main" id="{0A1FBC6C-5823-FA42-A02F-11ED1BE67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"/>
            <a:ext cx="529431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3">
            <a:extLst>
              <a:ext uri="{FF2B5EF4-FFF2-40B4-BE49-F238E27FC236}">
                <a16:creationId xmlns:a16="http://schemas.microsoft.com/office/drawing/2014/main" id="{3CAA9135-CC61-C44F-89B1-8863FFB9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648200"/>
            <a:ext cx="256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search cost = log 2 b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86272B70-A1AA-4945-BC7B-AC7270A4A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Multi-Level Indexes </a:t>
            </a:r>
          </a:p>
        </p:txBody>
      </p:sp>
      <p:sp>
        <p:nvSpPr>
          <p:cNvPr id="34818" name="Rectangle 7">
            <a:extLst>
              <a:ext uri="{FF2B5EF4-FFF2-40B4-BE49-F238E27FC236}">
                <a16:creationId xmlns:a16="http://schemas.microsoft.com/office/drawing/2014/main" id="{77D6EFB9-6462-E540-B9D1-99D2FD972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en-US"/>
              <a:t>Such a multi-level index is a form of </a:t>
            </a:r>
            <a:r>
              <a:rPr lang="en-US" altLang="en-US" i="1"/>
              <a:t>search tree</a:t>
            </a:r>
            <a:endParaRPr lang="en-US" altLang="en-US"/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However, insertion and deletion of new index entries is a severe problem because every level of the index is an </a:t>
            </a:r>
            <a:r>
              <a:rPr lang="en-US" altLang="en-US" i="1"/>
              <a:t>ordered file</a:t>
            </a:r>
            <a:r>
              <a:rPr lang="en-US" altLang="en-US"/>
              <a:t>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To retain benefits of using a multilevel index while reducing the insertion and deletion problems, designers adopted a multilevel index called </a:t>
            </a:r>
            <a:r>
              <a:rPr lang="en-US" altLang="en-US" i="1"/>
              <a:t>dynamic multilevel index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B trees and B+ trees are examples of dynamic multilevel indexes.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37D9817-CD93-0E41-BB70-D4C8DBBB9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3375" y="376238"/>
            <a:ext cx="5937250" cy="11890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Dynamic Multilevel Indexes Using B-trees and B+ trees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2894A3E3-429D-4B48-BC10-81B22A75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600200"/>
            <a:ext cx="86836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203D0C0-B1A0-C749-B196-748F368C1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5937250" cy="11890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 Node in a Search Tree with Pointers to Subtrees Below It</a:t>
            </a:r>
          </a:p>
        </p:txBody>
      </p:sp>
      <p:pic>
        <p:nvPicPr>
          <p:cNvPr id="38914" name="Picture 10">
            <a:extLst>
              <a:ext uri="{FF2B5EF4-FFF2-40B4-BE49-F238E27FC236}">
                <a16:creationId xmlns:a16="http://schemas.microsoft.com/office/drawing/2014/main" id="{CC425D68-5EFB-9342-989C-A4C66CAF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683625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0">
            <a:extLst>
              <a:ext uri="{FF2B5EF4-FFF2-40B4-BE49-F238E27FC236}">
                <a16:creationId xmlns:a16="http://schemas.microsoft.com/office/drawing/2014/main" id="{82C5E4A4-29F9-9E41-A950-8F7ABC95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15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3D91587D-8888-FE45-B269-E769B3FD4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Indexes as Access Paths</a:t>
            </a:r>
          </a:p>
        </p:txBody>
      </p:sp>
      <p:sp>
        <p:nvSpPr>
          <p:cNvPr id="7170" name="Rectangle 7">
            <a:extLst>
              <a:ext uri="{FF2B5EF4-FFF2-40B4-BE49-F238E27FC236}">
                <a16:creationId xmlns:a16="http://schemas.microsoft.com/office/drawing/2014/main" id="{B1E689EF-1F27-F44B-9A0C-E68CA08E5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6550" y="2638425"/>
            <a:ext cx="5937250" cy="2847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A single-level index is an auxiliary file that makes it more efficient to search for a record in the data file.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The index is usually specified on one field of the file (although it could be specified on several fields)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One form of an index is a file of entries &lt;</a:t>
            </a:r>
            <a:r>
              <a:rPr lang="en-US" altLang="en-US" b="1"/>
              <a:t>field value, pointer to record&gt;</a:t>
            </a:r>
            <a:r>
              <a:rPr lang="en-US" altLang="en-US"/>
              <a:t>, which is ordered by field value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The index is called an </a:t>
            </a:r>
            <a:r>
              <a:rPr lang="en-US" altLang="en-US">
                <a:solidFill>
                  <a:srgbClr val="C00000"/>
                </a:solidFill>
              </a:rPr>
              <a:t>access path </a:t>
            </a:r>
            <a:r>
              <a:rPr lang="en-US" altLang="en-US"/>
              <a:t>on the field.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D952028-9F7A-FE40-A030-048F519A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Dynamic Multilevel Indexes Using B-Trees and B+-Trees</a:t>
            </a: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A4898555-14B0-6940-9842-3FD495F7F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Most multi-level indexes use B-tree or B+-tree data structures because of the insertion and deletion problem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This leaves space in each tree node (disk block) to allow for new index entries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These data structures are variations of search trees that allow efficient insertion and deletion of new search values.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In B-Tree and B+-Tree data structures, each node corresponds to a disk block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Each node is kept between half-full and completely full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A2D48300-E38D-B34C-9327-4417453A4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Dynamic Multilevel Indexes Using B-Trees and B+-Trees (cont.)</a:t>
            </a:r>
          </a:p>
        </p:txBody>
      </p:sp>
      <p:sp>
        <p:nvSpPr>
          <p:cNvPr id="45058" name="Rectangle 7">
            <a:extLst>
              <a:ext uri="{FF2B5EF4-FFF2-40B4-BE49-F238E27FC236}">
                <a16:creationId xmlns:a16="http://schemas.microsoft.com/office/drawing/2014/main" id="{DABE0DEB-85B8-9849-99E4-31F05C0D7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An insertion into a node that is not full is quite efficient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If a node is full the insertion causes a split into two nodes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Splitting may propagate to other tree levels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A deletion is quite efficient if a node does not become less than half full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en-US"/>
              <a:t>If a deletion causes a node to become less than half full, it must be merged with neighboring nodes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DF6CCCC-AE5F-CB40-BF16-89AFDA950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Difference between B-tree and B+-tree</a:t>
            </a:r>
          </a:p>
        </p:txBody>
      </p:sp>
      <p:sp>
        <p:nvSpPr>
          <p:cNvPr id="47106" name="Rectangle 7">
            <a:extLst>
              <a:ext uri="{FF2B5EF4-FFF2-40B4-BE49-F238E27FC236}">
                <a16:creationId xmlns:a16="http://schemas.microsoft.com/office/drawing/2014/main" id="{10CEC08D-DCFC-1147-AC69-0C6129D9A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en-US"/>
              <a:t>In a B-tree, pointers to data records exist at all levels of the tree</a:t>
            </a:r>
          </a:p>
          <a:p>
            <a:pPr>
              <a:buFont typeface="Wingdings" pitchFamily="2" charset="2"/>
              <a:buChar char="n"/>
            </a:pPr>
            <a:r>
              <a:rPr lang="en-US" altLang="en-US"/>
              <a:t>In a B+-tree, all pointers to data records exists at the leaf-level nodes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D6C5697-7F14-A245-B99E-CF4C1A492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81000"/>
            <a:ext cx="41148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B-tree Structures</a:t>
            </a:r>
          </a:p>
        </p:txBody>
      </p:sp>
      <p:pic>
        <p:nvPicPr>
          <p:cNvPr id="49154" name="Picture 11">
            <a:extLst>
              <a:ext uri="{FF2B5EF4-FFF2-40B4-BE49-F238E27FC236}">
                <a16:creationId xmlns:a16="http://schemas.microsoft.com/office/drawing/2014/main" id="{8BAB36F9-212B-C146-AE60-A499C982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222375"/>
            <a:ext cx="8001000" cy="55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75F871-802C-DA49-9B52-A27786E39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96213" cy="7635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Nodes of a B+-tree</a:t>
            </a:r>
          </a:p>
        </p:txBody>
      </p:sp>
      <p:pic>
        <p:nvPicPr>
          <p:cNvPr id="51202" name="Picture 10">
            <a:extLst>
              <a:ext uri="{FF2B5EF4-FFF2-40B4-BE49-F238E27FC236}">
                <a16:creationId xmlns:a16="http://schemas.microsoft.com/office/drawing/2014/main" id="{730E75DA-DF9F-D748-B8AA-D7908337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3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BBCA3A3-19B5-6F48-B6ED-D59D1F967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2590800" cy="221138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of an Insertion in a </a:t>
            </a:r>
            <a:r>
              <a:rPr lang="en-US" sz="3200" dirty="0" err="1"/>
              <a:t>B+tree</a:t>
            </a:r>
            <a:endParaRPr lang="en-US" sz="3200" dirty="0"/>
          </a:p>
        </p:txBody>
      </p:sp>
      <p:pic>
        <p:nvPicPr>
          <p:cNvPr id="53250" name="Picture 11">
            <a:extLst>
              <a:ext uri="{FF2B5EF4-FFF2-40B4-BE49-F238E27FC236}">
                <a16:creationId xmlns:a16="http://schemas.microsoft.com/office/drawing/2014/main" id="{C8EAF644-30B3-7647-B9E1-C249667F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1138"/>
            <a:ext cx="55038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E0934F-2B93-A444-AE4F-BA39B816D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Summary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71ACEE3C-7C14-3745-9497-FD3A7AE54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en-US"/>
              <a:t>Types of Single-level Ordered Indexes</a:t>
            </a:r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Primary Indexes</a:t>
            </a:r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Clustering Indexes</a:t>
            </a:r>
          </a:p>
          <a:p>
            <a:pPr lvl="1">
              <a:buFont typeface="Wingdings" pitchFamily="2" charset="2"/>
              <a:buChar char="n"/>
            </a:pPr>
            <a:r>
              <a:rPr lang="en-US" altLang="en-US"/>
              <a:t>Secondary Indexes</a:t>
            </a:r>
          </a:p>
          <a:p>
            <a:pPr>
              <a:buFont typeface="Wingdings" pitchFamily="2" charset="2"/>
              <a:buChar char="n"/>
            </a:pPr>
            <a:r>
              <a:rPr lang="en-US" altLang="en-US"/>
              <a:t>Multilevel Indexes</a:t>
            </a:r>
          </a:p>
          <a:p>
            <a:pPr>
              <a:buFont typeface="Wingdings" pitchFamily="2" charset="2"/>
              <a:buChar char="n"/>
            </a:pPr>
            <a:r>
              <a:rPr lang="en-US" altLang="en-US"/>
              <a:t>Dynamic Multilevel Indexes Using B-Trees and B+-Trees</a:t>
            </a:r>
          </a:p>
          <a:p>
            <a:pPr>
              <a:buFont typeface="Wingdings" pitchFamily="2" charset="2"/>
              <a:buChar char="n"/>
            </a:pPr>
            <a:r>
              <a:rPr lang="en-US" altLang="en-US"/>
              <a:t>Indexes on Multiple Keys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C8F5A83-47A0-1B46-A1CD-E50E9559E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81000"/>
            <a:ext cx="7802563" cy="4876800"/>
          </a:xfr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39828279-4679-4042-AEF9-3CB98A42F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Indexes as Access Paths (cont.)</a:t>
            </a: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334689E2-2B57-E847-A2C3-566B6DC7B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The index file usually occupies considerably less disk blocks than the data file because its entries are much smaller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 binary search on the index yields a pointer to the file record</a:t>
            </a:r>
          </a:p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Indexes can also be characterized as dense or sparse 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dense index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 has an index entry for every search key value (and hence every record) in the data file. 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sparse (or nondense) index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, on the other hand, has index entries for only some of the search values 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5C1969FD-EB3D-AE4E-998F-D71B6CECA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Single-Level Indexes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897080DD-9988-8341-A8BE-78FDE7585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Primary Index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Defined on an ordered data file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file is ordered on a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field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one index entry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block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data file; the index entry has the key field value for the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record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the block, which is called the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 anchor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similar scheme can use the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last record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 block.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primary index is 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nondense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(sparse) index, since it includes an entry for each disk block of the data file and the keys of its anchor record rather than for every search value.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57727E-5FC9-0341-8757-90D62FD1C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2667000" cy="2209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Primary Index on the Ordering Key Field</a:t>
            </a:r>
          </a:p>
        </p:txBody>
      </p:sp>
      <p:pic>
        <p:nvPicPr>
          <p:cNvPr id="14338" name="Picture 14" descr="Pink tissue paper">
            <a:extLst>
              <a:ext uri="{FF2B5EF4-FFF2-40B4-BE49-F238E27FC236}">
                <a16:creationId xmlns:a16="http://schemas.microsoft.com/office/drawing/2014/main" id="{68405F22-F2DF-9240-BEAC-AE00A783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0"/>
            <a:ext cx="56419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1">
            <a:extLst>
              <a:ext uri="{FF2B5EF4-FFF2-40B4-BE49-F238E27FC236}">
                <a16:creationId xmlns:a16="http://schemas.microsoft.com/office/drawing/2014/main" id="{2DA4DE40-AA80-154B-867B-081F8F2C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648200"/>
            <a:ext cx="256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unordered file = b/2</a:t>
            </a:r>
          </a:p>
          <a:p>
            <a:r>
              <a:rPr lang="en-US" altLang="en-US" sz="1600"/>
              <a:t>ordered file = log 2 b</a:t>
            </a:r>
          </a:p>
          <a:p>
            <a:r>
              <a:rPr lang="en-US" altLang="en-US" sz="1600"/>
              <a:t>primary index = log 2 b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B70C923-B7B6-9341-9BD9-77F3FE335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87313"/>
            <a:ext cx="7796213" cy="6873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Indexes as Access Paths (cont.)</a:t>
            </a:r>
          </a:p>
        </p:txBody>
      </p:sp>
      <p:sp>
        <p:nvSpPr>
          <p:cNvPr id="7171" name="Rectangle 8">
            <a:extLst>
              <a:ext uri="{FF2B5EF4-FFF2-40B4-BE49-F238E27FC236}">
                <a16:creationId xmlns:a16="http://schemas.microsoft.com/office/drawing/2014/main" id="{25C1E1A2-D118-A847-95A1-029AB170A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03300"/>
            <a:ext cx="8534400" cy="5397500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Given the following data file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EMPLOYEE(NAME, SSN, ADDRESS, JOB, SAL, ... 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that: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 size R=100 bytes	block size B=1024 bytes	r=30000 records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Then, we get: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blocking factor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Bfr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B div R= 1024 div 100= 10 records/block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number of file blocks b= (r/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Bfr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)= (30000/10)= 3000 blocks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an index on the SSN field, assume the field size V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=9 bytes, assume the block pointer size P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=6 bytes. Then: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index entry size R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=(V</a:t>
            </a:r>
            <a:r>
              <a:rPr lang="en-US" sz="1800" baseline="-25000" dirty="0">
                <a:solidFill>
                  <a:schemeClr val="tx2"/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</a:t>
            </a:r>
            <a:r>
              <a:rPr lang="en-US" sz="1800" baseline="-25000" dirty="0">
                <a:solidFill>
                  <a:schemeClr val="tx2"/>
                </a:solidFill>
              </a:rPr>
              <a:t>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)=(9+6)=15 bytes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index blocking factor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Bfr</a:t>
            </a:r>
            <a:r>
              <a:rPr lang="en-US" sz="1800" baseline="-25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B div R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1024 div 15= 68 entries/block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number of index blocks b= (r/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Bfr</a:t>
            </a:r>
            <a:r>
              <a:rPr lang="en-US" sz="1800" baseline="-25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)= (3000/68)= 45 blocks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binary search needs log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bI= log</a:t>
            </a:r>
            <a:r>
              <a:rPr lang="en-US" sz="1800" baseline="-25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45= 6 block accesses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+ 1</a:t>
            </a:r>
          </a:p>
          <a:p>
            <a:pPr marL="2286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This is compared to an average linear search cost of:</a:t>
            </a:r>
          </a:p>
          <a:p>
            <a:pPr marL="457200" lvl="2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(b/2)= 3000/2= 1500 block accesses</a:t>
            </a:r>
          </a:p>
          <a:p>
            <a:pPr marL="457200" lvl="2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2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 file records are ordered, the binary search cost would be:</a:t>
            </a:r>
          </a:p>
          <a:p>
            <a:pPr marL="457200" lvl="2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  <a:r>
              <a:rPr lang="en-US" sz="1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b=  log</a:t>
            </a:r>
            <a:r>
              <a:rPr lang="en-US" sz="1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3000= 12 block accesses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5DF838F-F7CC-A04E-AE99-73F4E312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32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3DDC3198-6959-AB4D-B2FA-D740D33B6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Types of Single-Level Indexes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C5B07F29-7250-DE4E-AA3B-2A2A30981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 Index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Defined on an ordered data file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file is ordered on a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non-key field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unlike primary index which requires that the ordering field of the data file have a distinct value for each record.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one index entry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distinct value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 the field; the index entry points to the first data block that contains records with that field value.</a:t>
            </a:r>
          </a:p>
          <a:p>
            <a:pPr lvl="1" fontAlgn="auto">
              <a:spcAft>
                <a:spcPts val="0"/>
              </a:spcAft>
              <a:buFont typeface="Wingdings" charset="0"/>
              <a:buChar char="n"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another example of </a:t>
            </a:r>
            <a:r>
              <a:rPr lang="en-US" sz="2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nondense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index where Insertion and Deletion is relatively straightforward with a clustering index.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EC01446-62E0-C84F-9A9A-1EA3AACC8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" y="207963"/>
            <a:ext cx="2401888" cy="1905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A Clustering Index Example</a:t>
            </a:r>
          </a:p>
        </p:txBody>
      </p:sp>
      <p:pic>
        <p:nvPicPr>
          <p:cNvPr id="20482" name="Picture 11">
            <a:extLst>
              <a:ext uri="{FF2B5EF4-FFF2-40B4-BE49-F238E27FC236}">
                <a16:creationId xmlns:a16="http://schemas.microsoft.com/office/drawing/2014/main" id="{24EB97DC-0948-7948-9E67-F2F4EE4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7963"/>
            <a:ext cx="640715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2060</TotalTime>
  <Words>1376</Words>
  <Application>Microsoft Macintosh PowerPoint</Application>
  <PresentationFormat>Letter Paper (8.5x11 in)</PresentationFormat>
  <Paragraphs>130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ＭＳ Ｐゴシック</vt:lpstr>
      <vt:lpstr>Wingdings</vt:lpstr>
      <vt:lpstr>Gill Sans MT</vt:lpstr>
      <vt:lpstr>Century Gothic</vt:lpstr>
      <vt:lpstr>ヒラギノ角ゴ Pro W3</vt:lpstr>
      <vt:lpstr>Tahoma</vt:lpstr>
      <vt:lpstr>1_Blends</vt:lpstr>
      <vt:lpstr>2_Default Design</vt:lpstr>
      <vt:lpstr>Parcel</vt:lpstr>
      <vt:lpstr>Chapter 17</vt:lpstr>
      <vt:lpstr>Indexes as Access Paths</vt:lpstr>
      <vt:lpstr>PowerPoint Presentation</vt:lpstr>
      <vt:lpstr>Indexes as Access Paths (cont.)</vt:lpstr>
      <vt:lpstr>Types of Single-Level Indexes</vt:lpstr>
      <vt:lpstr>Primary Index on the Ordering Key Field</vt:lpstr>
      <vt:lpstr>Indexes as Access Paths (cont.)</vt:lpstr>
      <vt:lpstr>Types of Single-Level Indexes</vt:lpstr>
      <vt:lpstr>A Clustering Index Example</vt:lpstr>
      <vt:lpstr>Another Clustering Index Example</vt:lpstr>
      <vt:lpstr>Types of Single-Level Indexes</vt:lpstr>
      <vt:lpstr>Example of a Dense Secondary Index</vt:lpstr>
      <vt:lpstr>Example of a Secondary Index</vt:lpstr>
      <vt:lpstr>Multi-Level Indexes </vt:lpstr>
      <vt:lpstr>A Two-Level Primary Index</vt:lpstr>
      <vt:lpstr>Multi-Level Indexes </vt:lpstr>
      <vt:lpstr>Dynamic Multilevel Indexes Using B-trees and B+ trees</vt:lpstr>
      <vt:lpstr>A Node in a Search Tree with Pointers to Subtrees Below It</vt:lpstr>
      <vt:lpstr>PowerPoint Presentation</vt:lpstr>
      <vt:lpstr>Dynamic Multilevel Indexes Using B-Trees and B+-Trees</vt:lpstr>
      <vt:lpstr>Dynamic Multilevel Indexes Using B-Trees and B+-Trees (cont.)</vt:lpstr>
      <vt:lpstr>Difference between B-tree and B+-tree</vt:lpstr>
      <vt:lpstr>B-tree Structures</vt:lpstr>
      <vt:lpstr>The Nodes of a B+-tree</vt:lpstr>
      <vt:lpstr>Example of an Insertion in a B+tree</vt:lpstr>
      <vt:lpstr>Summary</vt:lpstr>
    </vt:vector>
  </TitlesOfParts>
  <Company>Copyright © 2007 Ramez Elmasri and Shamkant B. Navathe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Indexing Structure for Files</dc:subject>
  <dc:creator>Elmasri/Navathe</dc:creator>
  <cp:lastModifiedBy>Yuruk, Nurcan</cp:lastModifiedBy>
  <cp:revision>108</cp:revision>
  <cp:lastPrinted>2001-11-04T00:51:13Z</cp:lastPrinted>
  <dcterms:created xsi:type="dcterms:W3CDTF">2005-02-25T19:46:41Z</dcterms:created>
  <dcterms:modified xsi:type="dcterms:W3CDTF">2020-11-03T20:20:08Z</dcterms:modified>
</cp:coreProperties>
</file>