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75" r:id="rId3"/>
  </p:sldMasterIdLst>
  <p:notesMasterIdLst>
    <p:notesMasterId r:id="rId51"/>
  </p:notesMasterIdLst>
  <p:handoutMasterIdLst>
    <p:handoutMasterId r:id="rId52"/>
  </p:handoutMasterIdLst>
  <p:sldIdLst>
    <p:sldId id="330" r:id="rId4"/>
    <p:sldId id="397" r:id="rId5"/>
    <p:sldId id="329" r:id="rId6"/>
    <p:sldId id="331" r:id="rId7"/>
    <p:sldId id="332" r:id="rId8"/>
    <p:sldId id="335" r:id="rId9"/>
    <p:sldId id="336" r:id="rId10"/>
    <p:sldId id="337" r:id="rId11"/>
    <p:sldId id="338" r:id="rId12"/>
    <p:sldId id="339" r:id="rId13"/>
    <p:sldId id="341" r:id="rId14"/>
    <p:sldId id="342" r:id="rId15"/>
    <p:sldId id="343" r:id="rId16"/>
    <p:sldId id="344" r:id="rId17"/>
    <p:sldId id="396" r:id="rId18"/>
    <p:sldId id="345" r:id="rId19"/>
    <p:sldId id="353" r:id="rId20"/>
    <p:sldId id="354" r:id="rId21"/>
    <p:sldId id="355" r:id="rId22"/>
    <p:sldId id="363" r:id="rId23"/>
    <p:sldId id="364" r:id="rId24"/>
    <p:sldId id="365" r:id="rId25"/>
    <p:sldId id="366" r:id="rId26"/>
    <p:sldId id="368" r:id="rId27"/>
    <p:sldId id="369" r:id="rId28"/>
    <p:sldId id="370" r:id="rId29"/>
    <p:sldId id="395" r:id="rId30"/>
    <p:sldId id="372" r:id="rId31"/>
    <p:sldId id="373" r:id="rId32"/>
    <p:sldId id="374" r:id="rId33"/>
    <p:sldId id="375" r:id="rId34"/>
    <p:sldId id="376"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Objects="1">
      <p:cViewPr varScale="1">
        <p:scale>
          <a:sx n="106" d="100"/>
          <a:sy n="106" d="100"/>
        </p:scale>
        <p:origin x="1800" y="18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8BC4C64-4881-9D4B-A033-44E593291B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ea typeface="+mn-ea"/>
                <a:cs typeface="+mn-cs"/>
              </a:defRPr>
            </a:lvl1pPr>
          </a:lstStyle>
          <a:p>
            <a:pPr>
              <a:defRPr/>
            </a:pPr>
            <a:endParaRPr lang="en-CA"/>
          </a:p>
        </p:txBody>
      </p:sp>
      <p:sp>
        <p:nvSpPr>
          <p:cNvPr id="60419" name="Rectangle 3">
            <a:extLst>
              <a:ext uri="{FF2B5EF4-FFF2-40B4-BE49-F238E27FC236}">
                <a16:creationId xmlns:a16="http://schemas.microsoft.com/office/drawing/2014/main" id="{853DA788-41CD-6C47-8032-54B4606C6993}"/>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endParaRPr lang="en-CA"/>
          </a:p>
        </p:txBody>
      </p:sp>
      <p:sp>
        <p:nvSpPr>
          <p:cNvPr id="60420" name="Rectangle 4">
            <a:extLst>
              <a:ext uri="{FF2B5EF4-FFF2-40B4-BE49-F238E27FC236}">
                <a16:creationId xmlns:a16="http://schemas.microsoft.com/office/drawing/2014/main" id="{A4035412-2C77-9D49-94CF-70587FD807AF}"/>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ea typeface="+mn-ea"/>
                <a:cs typeface="+mn-cs"/>
              </a:defRPr>
            </a:lvl1pPr>
          </a:lstStyle>
          <a:p>
            <a:pPr>
              <a:defRPr/>
            </a:pPr>
            <a:endParaRPr lang="en-CA"/>
          </a:p>
        </p:txBody>
      </p:sp>
      <p:sp>
        <p:nvSpPr>
          <p:cNvPr id="60421" name="Rectangle 5">
            <a:extLst>
              <a:ext uri="{FF2B5EF4-FFF2-40B4-BE49-F238E27FC236}">
                <a16:creationId xmlns:a16="http://schemas.microsoft.com/office/drawing/2014/main" id="{599CD006-79F1-254D-A0AC-ED3BB373BCCC}"/>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cs typeface="Arial" panose="020B0604020202020204" pitchFamily="34" charset="0"/>
              </a:defRPr>
            </a:lvl1pPr>
          </a:lstStyle>
          <a:p>
            <a:fld id="{515D2C9A-F968-AE46-9BC4-E8B12B453D18}"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74D1E45-BBB2-794C-BCCD-B2ADC4CB4E5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ea typeface="+mn-ea"/>
                <a:cs typeface="+mn-cs"/>
              </a:defRPr>
            </a:lvl1pPr>
          </a:lstStyle>
          <a:p>
            <a:pPr>
              <a:defRPr/>
            </a:pPr>
            <a:endParaRPr lang="en-CA"/>
          </a:p>
        </p:txBody>
      </p:sp>
      <p:sp>
        <p:nvSpPr>
          <p:cNvPr id="61443" name="Rectangle 3">
            <a:extLst>
              <a:ext uri="{FF2B5EF4-FFF2-40B4-BE49-F238E27FC236}">
                <a16:creationId xmlns:a16="http://schemas.microsoft.com/office/drawing/2014/main" id="{CB2C5D14-A321-B04E-B285-5DEACF0ECFA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endParaRPr lang="en-CA"/>
          </a:p>
        </p:txBody>
      </p:sp>
      <p:sp>
        <p:nvSpPr>
          <p:cNvPr id="54276" name="Rectangle 4">
            <a:extLst>
              <a:ext uri="{FF2B5EF4-FFF2-40B4-BE49-F238E27FC236}">
                <a16:creationId xmlns:a16="http://schemas.microsoft.com/office/drawing/2014/main" id="{8A1D2073-9AD3-F248-89EF-0296C9F14FB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61445" name="Rectangle 5">
            <a:extLst>
              <a:ext uri="{FF2B5EF4-FFF2-40B4-BE49-F238E27FC236}">
                <a16:creationId xmlns:a16="http://schemas.microsoft.com/office/drawing/2014/main" id="{BFF075DD-4FD0-B440-BA2E-9B59654D36C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a:extLst>
              <a:ext uri="{FF2B5EF4-FFF2-40B4-BE49-F238E27FC236}">
                <a16:creationId xmlns:a16="http://schemas.microsoft.com/office/drawing/2014/main" id="{D9043081-7FFB-3549-B458-AAD3AA43C7E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ea typeface="+mn-ea"/>
                <a:cs typeface="+mn-cs"/>
              </a:defRPr>
            </a:lvl1pPr>
          </a:lstStyle>
          <a:p>
            <a:pPr>
              <a:defRPr/>
            </a:pPr>
            <a:endParaRPr lang="en-CA"/>
          </a:p>
        </p:txBody>
      </p:sp>
      <p:sp>
        <p:nvSpPr>
          <p:cNvPr id="61447" name="Rectangle 7">
            <a:extLst>
              <a:ext uri="{FF2B5EF4-FFF2-40B4-BE49-F238E27FC236}">
                <a16:creationId xmlns:a16="http://schemas.microsoft.com/office/drawing/2014/main" id="{8D789EE6-033C-1241-A5F7-5010F18C1E0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cs typeface="Arial" panose="020B0604020202020204" pitchFamily="34" charset="0"/>
              </a:defRPr>
            </a:lvl1pPr>
          </a:lstStyle>
          <a:p>
            <a:fld id="{4254D014-63DD-874A-BD83-FDF85B69DAA5}"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6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C15E572-ACEF-8B43-BB08-22A64BD94DC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6697E5-F4DD-E144-A293-4DE7EE30DE99}" type="slidenum">
              <a:rPr lang="en-CA" altLang="en-US" sz="1200">
                <a:latin typeface="Tahoma" panose="020B0604030504040204" pitchFamily="34" charset="0"/>
              </a:rPr>
              <a:pPr eaLnBrk="1" hangingPunct="1"/>
              <a:t>1</a:t>
            </a:fld>
            <a:endParaRPr lang="en-CA" altLang="en-US" sz="1200">
              <a:latin typeface="Tahoma" panose="020B0604030504040204" pitchFamily="34" charset="0"/>
            </a:endParaRPr>
          </a:p>
        </p:txBody>
      </p:sp>
      <p:sp>
        <p:nvSpPr>
          <p:cNvPr id="56323" name="Rectangle 2">
            <a:extLst>
              <a:ext uri="{FF2B5EF4-FFF2-40B4-BE49-F238E27FC236}">
                <a16:creationId xmlns:a16="http://schemas.microsoft.com/office/drawing/2014/main" id="{A4B909DC-6660-9E4C-81D8-F3828653CF51}"/>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EB051ACB-4E96-C341-A423-05FBCF562B7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901D6B4-CFD1-A545-B2F0-7AAA1AB84CF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ACC8572-E96F-0E46-8FB3-45E2E77830A5}" type="slidenum">
              <a:rPr lang="en-CA" altLang="en-US" sz="1200">
                <a:latin typeface="Tahoma" panose="020B0604030504040204" pitchFamily="34" charset="0"/>
              </a:rPr>
              <a:pPr eaLnBrk="1" hangingPunct="1"/>
              <a:t>10</a:t>
            </a:fld>
            <a:endParaRPr lang="en-CA" altLang="en-US" sz="1200">
              <a:latin typeface="Tahoma" panose="020B0604030504040204" pitchFamily="34" charset="0"/>
            </a:endParaRPr>
          </a:p>
        </p:txBody>
      </p:sp>
      <p:sp>
        <p:nvSpPr>
          <p:cNvPr id="64515" name="Rectangle 2">
            <a:extLst>
              <a:ext uri="{FF2B5EF4-FFF2-40B4-BE49-F238E27FC236}">
                <a16:creationId xmlns:a16="http://schemas.microsoft.com/office/drawing/2014/main" id="{C03D80CD-7CB8-EB4C-801F-346BCF67216C}"/>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DFDCC112-5484-FE4A-95FC-6B7CCBBC9A1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A14BC28-0876-1946-A36E-246050C46FA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FF25E52-6A5F-3D45-BFAF-A3206155AA68}" type="slidenum">
              <a:rPr lang="en-CA" altLang="en-US" sz="1200">
                <a:latin typeface="Tahoma" panose="020B0604030504040204" pitchFamily="34" charset="0"/>
              </a:rPr>
              <a:pPr eaLnBrk="1" hangingPunct="1"/>
              <a:t>11</a:t>
            </a:fld>
            <a:endParaRPr lang="en-CA" altLang="en-US" sz="1200">
              <a:latin typeface="Tahoma" panose="020B0604030504040204" pitchFamily="34" charset="0"/>
            </a:endParaRPr>
          </a:p>
        </p:txBody>
      </p:sp>
      <p:sp>
        <p:nvSpPr>
          <p:cNvPr id="65539" name="Rectangle 2">
            <a:extLst>
              <a:ext uri="{FF2B5EF4-FFF2-40B4-BE49-F238E27FC236}">
                <a16:creationId xmlns:a16="http://schemas.microsoft.com/office/drawing/2014/main" id="{AE5CC695-448A-6542-BE86-399653E017CB}"/>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9F732C1-A777-FF47-AEDD-6140B6C38AF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F9A56B7-1DD0-464F-95C5-2189BF823F14}"/>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ACD7359-D03C-464E-BFC4-0118ED667064}" type="slidenum">
              <a:rPr lang="en-CA" altLang="en-US" sz="1200">
                <a:latin typeface="Tahoma" panose="020B0604030504040204" pitchFamily="34" charset="0"/>
              </a:rPr>
              <a:pPr eaLnBrk="1" hangingPunct="1"/>
              <a:t>12</a:t>
            </a:fld>
            <a:endParaRPr lang="en-CA" altLang="en-US" sz="1200">
              <a:latin typeface="Tahoma" panose="020B0604030504040204" pitchFamily="34" charset="0"/>
            </a:endParaRPr>
          </a:p>
        </p:txBody>
      </p:sp>
      <p:sp>
        <p:nvSpPr>
          <p:cNvPr id="66563" name="Rectangle 2">
            <a:extLst>
              <a:ext uri="{FF2B5EF4-FFF2-40B4-BE49-F238E27FC236}">
                <a16:creationId xmlns:a16="http://schemas.microsoft.com/office/drawing/2014/main" id="{A4F1C740-8509-704D-A8F0-13876456B856}"/>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CE2BA5B-0444-F143-9FAC-9CAD905FF1B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9000133-8488-FD4B-87B8-6D1B6C64A7C6}"/>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0D36D0-6FAD-5348-A533-EFFCDF8BBFA1}" type="slidenum">
              <a:rPr lang="en-CA" altLang="en-US" sz="1200">
                <a:latin typeface="Tahoma" panose="020B0604030504040204" pitchFamily="34" charset="0"/>
              </a:rPr>
              <a:pPr eaLnBrk="1" hangingPunct="1"/>
              <a:t>13</a:t>
            </a:fld>
            <a:endParaRPr lang="en-CA" altLang="en-US" sz="1200">
              <a:latin typeface="Tahoma" panose="020B0604030504040204" pitchFamily="34" charset="0"/>
            </a:endParaRPr>
          </a:p>
        </p:txBody>
      </p:sp>
      <p:sp>
        <p:nvSpPr>
          <p:cNvPr id="67587" name="Rectangle 2">
            <a:extLst>
              <a:ext uri="{FF2B5EF4-FFF2-40B4-BE49-F238E27FC236}">
                <a16:creationId xmlns:a16="http://schemas.microsoft.com/office/drawing/2014/main" id="{2F0901BD-3C25-E244-A3EB-4FB9E417D7FD}"/>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7BEC33FE-1C83-F34C-A469-659C893037E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883FC0B-38CE-A940-9CD8-974F56B21466}"/>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C1BE2B2-984B-804D-9FCD-BCCCF537C1B8}" type="slidenum">
              <a:rPr lang="en-CA" altLang="en-US" sz="1200">
                <a:latin typeface="Tahoma" panose="020B0604030504040204" pitchFamily="34" charset="0"/>
              </a:rPr>
              <a:pPr eaLnBrk="1" hangingPunct="1"/>
              <a:t>14</a:t>
            </a:fld>
            <a:endParaRPr lang="en-CA" altLang="en-US" sz="1200">
              <a:latin typeface="Tahoma" panose="020B0604030504040204" pitchFamily="34" charset="0"/>
            </a:endParaRPr>
          </a:p>
        </p:txBody>
      </p:sp>
      <p:sp>
        <p:nvSpPr>
          <p:cNvPr id="68611" name="Rectangle 2">
            <a:extLst>
              <a:ext uri="{FF2B5EF4-FFF2-40B4-BE49-F238E27FC236}">
                <a16:creationId xmlns:a16="http://schemas.microsoft.com/office/drawing/2014/main" id="{AF38F293-A5F2-224F-9751-01F5B8B855A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2DD0051-D0F5-8B4D-B1A2-75CEF94ED69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A0F58EC3-578F-6F4F-9E7C-EB7B93A2D3D6}"/>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F6D7327-DEB2-A042-929D-F103959859A8}" type="slidenum">
              <a:rPr lang="en-CA" altLang="en-US" sz="1200">
                <a:latin typeface="Tahoma" panose="020B0604030504040204" pitchFamily="34" charset="0"/>
              </a:rPr>
              <a:pPr eaLnBrk="1" hangingPunct="1"/>
              <a:t>16</a:t>
            </a:fld>
            <a:endParaRPr lang="en-CA" altLang="en-US" sz="1200">
              <a:latin typeface="Tahoma" panose="020B0604030504040204" pitchFamily="34" charset="0"/>
            </a:endParaRPr>
          </a:p>
        </p:txBody>
      </p:sp>
      <p:sp>
        <p:nvSpPr>
          <p:cNvPr id="69635" name="Rectangle 2">
            <a:extLst>
              <a:ext uri="{FF2B5EF4-FFF2-40B4-BE49-F238E27FC236}">
                <a16:creationId xmlns:a16="http://schemas.microsoft.com/office/drawing/2014/main" id="{4E007839-8021-074E-B02A-FE6BE2AC5594}"/>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A429D5B0-14EC-BC4E-8608-381774DC409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ED778C4-CE16-D142-9611-194FA06137D2}"/>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9FAF9D-DA6A-934C-A0E8-718EA10FD629}" type="slidenum">
              <a:rPr lang="en-CA" altLang="en-US" sz="1200">
                <a:latin typeface="Tahoma" panose="020B0604030504040204" pitchFamily="34" charset="0"/>
              </a:rPr>
              <a:pPr eaLnBrk="1" hangingPunct="1"/>
              <a:t>17</a:t>
            </a:fld>
            <a:endParaRPr lang="en-CA" altLang="en-US" sz="1200">
              <a:latin typeface="Tahoma" panose="020B0604030504040204" pitchFamily="34" charset="0"/>
            </a:endParaRPr>
          </a:p>
        </p:txBody>
      </p:sp>
      <p:sp>
        <p:nvSpPr>
          <p:cNvPr id="72707" name="Rectangle 2">
            <a:extLst>
              <a:ext uri="{FF2B5EF4-FFF2-40B4-BE49-F238E27FC236}">
                <a16:creationId xmlns:a16="http://schemas.microsoft.com/office/drawing/2014/main" id="{82D8DB69-9D90-024B-B613-4FDA0AE2C578}"/>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81F2780A-EDAF-6944-B933-69553B20274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765EC40-69B9-1D43-895F-E3AA71E66EB3}"/>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48B918-1D4D-9147-B8CF-62136043CA49}" type="slidenum">
              <a:rPr lang="en-CA" altLang="en-US" sz="1200">
                <a:latin typeface="Tahoma" panose="020B0604030504040204" pitchFamily="34" charset="0"/>
              </a:rPr>
              <a:pPr eaLnBrk="1" hangingPunct="1"/>
              <a:t>18</a:t>
            </a:fld>
            <a:endParaRPr lang="en-CA" altLang="en-US" sz="1200">
              <a:latin typeface="Tahoma" panose="020B0604030504040204" pitchFamily="34" charset="0"/>
            </a:endParaRPr>
          </a:p>
        </p:txBody>
      </p:sp>
      <p:sp>
        <p:nvSpPr>
          <p:cNvPr id="73731" name="Rectangle 2">
            <a:extLst>
              <a:ext uri="{FF2B5EF4-FFF2-40B4-BE49-F238E27FC236}">
                <a16:creationId xmlns:a16="http://schemas.microsoft.com/office/drawing/2014/main" id="{06B3C419-4242-D344-914D-93B6D345D5E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5D0C17D7-EDEE-0341-81B7-6B114354448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3120E3A-867D-7B4A-8019-111EF9971B7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C5493D3-F582-3A4F-AB4E-6ACC85FF7DDB}" type="slidenum">
              <a:rPr lang="en-CA" altLang="en-US" sz="1200">
                <a:latin typeface="Tahoma" panose="020B0604030504040204" pitchFamily="34" charset="0"/>
              </a:rPr>
              <a:pPr eaLnBrk="1" hangingPunct="1"/>
              <a:t>19</a:t>
            </a:fld>
            <a:endParaRPr lang="en-CA" altLang="en-US" sz="1200">
              <a:latin typeface="Tahoma" panose="020B0604030504040204" pitchFamily="34" charset="0"/>
            </a:endParaRPr>
          </a:p>
        </p:txBody>
      </p:sp>
      <p:sp>
        <p:nvSpPr>
          <p:cNvPr id="74755" name="Rectangle 2">
            <a:extLst>
              <a:ext uri="{FF2B5EF4-FFF2-40B4-BE49-F238E27FC236}">
                <a16:creationId xmlns:a16="http://schemas.microsoft.com/office/drawing/2014/main" id="{DD64AC1C-0AD7-FE4E-B6D5-9AD2EC223F07}"/>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D86FF2F5-66D2-3C4F-9E3B-FA2B0B4B21B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28627DD-42BC-5E49-B2AE-2AE787BDBFA2}"/>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4945A80-C0FC-3C49-BEB7-F661B5201B94}" type="slidenum">
              <a:rPr lang="en-CA" altLang="en-US" sz="1200">
                <a:latin typeface="Tahoma" panose="020B0604030504040204" pitchFamily="34" charset="0"/>
              </a:rPr>
              <a:pPr eaLnBrk="1" hangingPunct="1"/>
              <a:t>20</a:t>
            </a:fld>
            <a:endParaRPr lang="en-CA" altLang="en-US" sz="1200">
              <a:latin typeface="Tahoma" panose="020B0604030504040204" pitchFamily="34" charset="0"/>
            </a:endParaRPr>
          </a:p>
        </p:txBody>
      </p:sp>
      <p:sp>
        <p:nvSpPr>
          <p:cNvPr id="77827" name="Rectangle 2">
            <a:extLst>
              <a:ext uri="{FF2B5EF4-FFF2-40B4-BE49-F238E27FC236}">
                <a16:creationId xmlns:a16="http://schemas.microsoft.com/office/drawing/2014/main" id="{F8E258E4-F8D4-C24C-9738-F41CAF14560D}"/>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D87848C5-A9A6-5740-8D18-10BEC883BD2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DDDB211-F1EE-5C42-BE71-0A39C510E8E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AD4C252-FB0C-3B4B-9C04-D9AAB2205FB5}" type="slidenum">
              <a:rPr lang="en-CA" altLang="en-US" sz="1200">
                <a:latin typeface="Tahoma" panose="020B0604030504040204" pitchFamily="34" charset="0"/>
              </a:rPr>
              <a:pPr eaLnBrk="1" hangingPunct="1"/>
              <a:t>2</a:t>
            </a:fld>
            <a:endParaRPr lang="en-CA" altLang="en-US" sz="1200">
              <a:latin typeface="Tahoma" panose="020B0604030504040204" pitchFamily="34" charset="0"/>
            </a:endParaRPr>
          </a:p>
        </p:txBody>
      </p:sp>
      <p:sp>
        <p:nvSpPr>
          <p:cNvPr id="56323" name="Rectangle 2">
            <a:extLst>
              <a:ext uri="{FF2B5EF4-FFF2-40B4-BE49-F238E27FC236}">
                <a16:creationId xmlns:a16="http://schemas.microsoft.com/office/drawing/2014/main" id="{02848E0A-DBB8-854E-8594-191CB0D204E3}"/>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9E91FB34-BCE1-644D-847E-E2E6C7872A1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dirty="0">
                <a:latin typeface="Arial" charset="0"/>
                <a:cs typeface="+mn-cs"/>
              </a:rPr>
              <a:t>Planning of a good execution strategy might be a better name than query optimization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C60FC4E-DD0F-B247-A750-C7359D17383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AFCF6B3-5540-A345-A377-E51222CED42F}" type="slidenum">
              <a:rPr lang="en-CA" altLang="en-US" sz="1200">
                <a:latin typeface="Tahoma" panose="020B0604030504040204" pitchFamily="34" charset="0"/>
              </a:rPr>
              <a:pPr eaLnBrk="1" hangingPunct="1"/>
              <a:t>21</a:t>
            </a:fld>
            <a:endParaRPr lang="en-CA" altLang="en-US" sz="1200">
              <a:latin typeface="Tahoma" panose="020B0604030504040204" pitchFamily="34" charset="0"/>
            </a:endParaRPr>
          </a:p>
        </p:txBody>
      </p:sp>
      <p:sp>
        <p:nvSpPr>
          <p:cNvPr id="78851" name="Rectangle 2">
            <a:extLst>
              <a:ext uri="{FF2B5EF4-FFF2-40B4-BE49-F238E27FC236}">
                <a16:creationId xmlns:a16="http://schemas.microsoft.com/office/drawing/2014/main" id="{6BD444E5-45B9-6A46-9DEF-1B82ADB7CE1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DA8996A5-3EF6-4B44-8881-7EBAD3C998B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8B98AB4-0F24-5F4C-802C-85EA86936A3F}"/>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5E0B65-80DE-B74B-B63E-183C06943BD1}" type="slidenum">
              <a:rPr lang="en-CA" altLang="en-US" sz="1200">
                <a:latin typeface="Tahoma" panose="020B0604030504040204" pitchFamily="34" charset="0"/>
              </a:rPr>
              <a:pPr eaLnBrk="1" hangingPunct="1"/>
              <a:t>22</a:t>
            </a:fld>
            <a:endParaRPr lang="en-CA" altLang="en-US" sz="1200">
              <a:latin typeface="Tahoma" panose="020B0604030504040204" pitchFamily="34" charset="0"/>
            </a:endParaRPr>
          </a:p>
        </p:txBody>
      </p:sp>
      <p:sp>
        <p:nvSpPr>
          <p:cNvPr id="79875" name="Rectangle 2">
            <a:extLst>
              <a:ext uri="{FF2B5EF4-FFF2-40B4-BE49-F238E27FC236}">
                <a16:creationId xmlns:a16="http://schemas.microsoft.com/office/drawing/2014/main" id="{DC33A00E-A07A-C643-824D-04D33DBF54BB}"/>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B05F8E6-10EC-F547-9A94-A1A60E7F972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4092AA6-E24D-A84A-93C1-266E0218ADFD}"/>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C8396DE-B531-6F47-80FA-3D4AD666EA58}" type="slidenum">
              <a:rPr lang="en-CA" altLang="en-US" sz="1200">
                <a:latin typeface="Tahoma" panose="020B0604030504040204" pitchFamily="34" charset="0"/>
              </a:rPr>
              <a:pPr eaLnBrk="1" hangingPunct="1"/>
              <a:t>23</a:t>
            </a:fld>
            <a:endParaRPr lang="en-CA" altLang="en-US" sz="1200">
              <a:latin typeface="Tahoma" panose="020B0604030504040204" pitchFamily="34" charset="0"/>
            </a:endParaRPr>
          </a:p>
        </p:txBody>
      </p:sp>
      <p:sp>
        <p:nvSpPr>
          <p:cNvPr id="80899" name="Rectangle 2">
            <a:extLst>
              <a:ext uri="{FF2B5EF4-FFF2-40B4-BE49-F238E27FC236}">
                <a16:creationId xmlns:a16="http://schemas.microsoft.com/office/drawing/2014/main" id="{952F76AA-DDCD-4C46-B878-5DBE03F14BF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F8208F9-FD46-7043-A2AF-A1A4FF39D69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183B6346-62C6-9945-847C-E19053C12FC3}"/>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D737B14-9ABD-424B-943C-33EFD017512E}" type="slidenum">
              <a:rPr lang="en-CA" altLang="en-US" sz="1200">
                <a:latin typeface="Tahoma" panose="020B0604030504040204" pitchFamily="34" charset="0"/>
              </a:rPr>
              <a:pPr eaLnBrk="1" hangingPunct="1"/>
              <a:t>24</a:t>
            </a:fld>
            <a:endParaRPr lang="en-CA" altLang="en-US" sz="1200">
              <a:latin typeface="Tahoma" panose="020B0604030504040204" pitchFamily="34" charset="0"/>
            </a:endParaRPr>
          </a:p>
        </p:txBody>
      </p:sp>
      <p:sp>
        <p:nvSpPr>
          <p:cNvPr id="81923" name="Rectangle 2">
            <a:extLst>
              <a:ext uri="{FF2B5EF4-FFF2-40B4-BE49-F238E27FC236}">
                <a16:creationId xmlns:a16="http://schemas.microsoft.com/office/drawing/2014/main" id="{1C408FD3-F824-EF48-BDC7-FD1D4EB401E1}"/>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75886CEA-BB75-1D46-9787-F1A69DFDE3F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4A5B601-42CC-254B-B8D3-1B197DE1CCE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D62153-7559-2B46-BC23-0B059CC14737}" type="slidenum">
              <a:rPr lang="en-CA" altLang="en-US" sz="1200">
                <a:latin typeface="Tahoma" panose="020B0604030504040204" pitchFamily="34" charset="0"/>
              </a:rPr>
              <a:pPr eaLnBrk="1" hangingPunct="1"/>
              <a:t>25</a:t>
            </a:fld>
            <a:endParaRPr lang="en-CA" altLang="en-US" sz="1200">
              <a:latin typeface="Tahoma" panose="020B0604030504040204" pitchFamily="34" charset="0"/>
            </a:endParaRPr>
          </a:p>
        </p:txBody>
      </p:sp>
      <p:sp>
        <p:nvSpPr>
          <p:cNvPr id="82947" name="Rectangle 2">
            <a:extLst>
              <a:ext uri="{FF2B5EF4-FFF2-40B4-BE49-F238E27FC236}">
                <a16:creationId xmlns:a16="http://schemas.microsoft.com/office/drawing/2014/main" id="{6D860AB7-70B7-384B-8EE7-0174E01763DD}"/>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03C10C7-93A7-0D4B-B02C-84230580754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B6F572E-FE37-3540-857B-02E3471DA8F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266536C-5311-0D42-A688-2E703DCE53B4}" type="slidenum">
              <a:rPr lang="en-CA" altLang="en-US" sz="1200">
                <a:latin typeface="Tahoma" panose="020B0604030504040204" pitchFamily="34" charset="0"/>
              </a:rPr>
              <a:pPr eaLnBrk="1" hangingPunct="1"/>
              <a:t>26</a:t>
            </a:fld>
            <a:endParaRPr lang="en-CA" altLang="en-US" sz="1200">
              <a:latin typeface="Tahoma" panose="020B0604030504040204" pitchFamily="34" charset="0"/>
            </a:endParaRPr>
          </a:p>
        </p:txBody>
      </p:sp>
      <p:sp>
        <p:nvSpPr>
          <p:cNvPr id="83971" name="Rectangle 2">
            <a:extLst>
              <a:ext uri="{FF2B5EF4-FFF2-40B4-BE49-F238E27FC236}">
                <a16:creationId xmlns:a16="http://schemas.microsoft.com/office/drawing/2014/main" id="{44A967BA-0A02-A641-ACB7-037225CCDBC1}"/>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DD295AC1-D6D9-6143-835B-E4374F375F8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7A204C8-5FFB-B34D-9ACA-26F6EE5D4E9A}"/>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C59A4FD-1389-A147-9B81-9992A5E4B640}" type="slidenum">
              <a:rPr lang="en-CA" altLang="en-US" sz="1200">
                <a:latin typeface="Tahoma" panose="020B0604030504040204" pitchFamily="34" charset="0"/>
              </a:rPr>
              <a:pPr eaLnBrk="1" hangingPunct="1"/>
              <a:t>28</a:t>
            </a:fld>
            <a:endParaRPr lang="en-CA" altLang="en-US" sz="1200">
              <a:latin typeface="Tahoma" panose="020B0604030504040204" pitchFamily="34" charset="0"/>
            </a:endParaRPr>
          </a:p>
        </p:txBody>
      </p:sp>
      <p:sp>
        <p:nvSpPr>
          <p:cNvPr id="84995" name="Rectangle 2">
            <a:extLst>
              <a:ext uri="{FF2B5EF4-FFF2-40B4-BE49-F238E27FC236}">
                <a16:creationId xmlns:a16="http://schemas.microsoft.com/office/drawing/2014/main" id="{71942588-3153-E845-A35A-F46BA08D39DA}"/>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99416785-CF8A-D34A-94FD-5A256FC9E12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AE5AB60-B303-4441-A60B-3E81AD60D143}"/>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F015DEA-71F0-1340-AB98-2CCF264EBB8B}" type="slidenum">
              <a:rPr lang="en-CA" altLang="en-US" sz="1200">
                <a:latin typeface="Tahoma" panose="020B0604030504040204" pitchFamily="34" charset="0"/>
              </a:rPr>
              <a:pPr eaLnBrk="1" hangingPunct="1"/>
              <a:t>29</a:t>
            </a:fld>
            <a:endParaRPr lang="en-CA" altLang="en-US" sz="1200">
              <a:latin typeface="Tahoma" panose="020B0604030504040204" pitchFamily="34" charset="0"/>
            </a:endParaRPr>
          </a:p>
        </p:txBody>
      </p:sp>
      <p:sp>
        <p:nvSpPr>
          <p:cNvPr id="86019" name="Rectangle 2">
            <a:extLst>
              <a:ext uri="{FF2B5EF4-FFF2-40B4-BE49-F238E27FC236}">
                <a16:creationId xmlns:a16="http://schemas.microsoft.com/office/drawing/2014/main" id="{89E15B50-FEAC-B24C-B3AF-5435D2980121}"/>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24075D28-E710-DA42-BC04-8166A9A0014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EC061CC-FE9C-8F46-9D74-297F6079808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90F205-18E3-714E-84E0-D7482818B9E4}" type="slidenum">
              <a:rPr lang="en-CA" altLang="en-US" sz="1200">
                <a:latin typeface="Tahoma" panose="020B0604030504040204" pitchFamily="34" charset="0"/>
              </a:rPr>
              <a:pPr eaLnBrk="1" hangingPunct="1"/>
              <a:t>30</a:t>
            </a:fld>
            <a:endParaRPr lang="en-CA" altLang="en-US" sz="1200">
              <a:latin typeface="Tahoma" panose="020B0604030504040204" pitchFamily="34" charset="0"/>
            </a:endParaRPr>
          </a:p>
        </p:txBody>
      </p:sp>
      <p:sp>
        <p:nvSpPr>
          <p:cNvPr id="87043" name="Rectangle 2">
            <a:extLst>
              <a:ext uri="{FF2B5EF4-FFF2-40B4-BE49-F238E27FC236}">
                <a16:creationId xmlns:a16="http://schemas.microsoft.com/office/drawing/2014/main" id="{7FDE2C11-E322-7047-A6A4-6A0EC5FF585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2C2EEFA5-8315-6142-B06F-122E62C8DBD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25E0C9A9-ADDA-2D45-B765-F7205AEA6E06}"/>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E4553C-2014-0148-BF49-0F2BBB0929CC}" type="slidenum">
              <a:rPr lang="en-CA" altLang="en-US" sz="1200">
                <a:latin typeface="Tahoma" panose="020B0604030504040204" pitchFamily="34" charset="0"/>
              </a:rPr>
              <a:pPr eaLnBrk="1" hangingPunct="1"/>
              <a:t>31</a:t>
            </a:fld>
            <a:endParaRPr lang="en-CA" altLang="en-US" sz="1200">
              <a:latin typeface="Tahoma" panose="020B0604030504040204" pitchFamily="34" charset="0"/>
            </a:endParaRPr>
          </a:p>
        </p:txBody>
      </p:sp>
      <p:sp>
        <p:nvSpPr>
          <p:cNvPr id="88067" name="Rectangle 2">
            <a:extLst>
              <a:ext uri="{FF2B5EF4-FFF2-40B4-BE49-F238E27FC236}">
                <a16:creationId xmlns:a16="http://schemas.microsoft.com/office/drawing/2014/main" id="{0113ABD6-92DE-654B-9E40-A8A868918A40}"/>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100DC438-5FA1-9547-BB57-8A467FCF52B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C663C6A-73BF-D145-A7E9-E92F2B62E14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D557294-14D0-784A-BC1A-7A3625405CAD}" type="slidenum">
              <a:rPr lang="en-CA" altLang="en-US" sz="1200">
                <a:latin typeface="Tahoma" panose="020B0604030504040204" pitchFamily="34" charset="0"/>
              </a:rPr>
              <a:pPr eaLnBrk="1" hangingPunct="1"/>
              <a:t>3</a:t>
            </a:fld>
            <a:endParaRPr lang="en-CA" altLang="en-US" sz="1200">
              <a:latin typeface="Tahoma" panose="020B0604030504040204" pitchFamily="34" charset="0"/>
            </a:endParaRPr>
          </a:p>
        </p:txBody>
      </p:sp>
      <p:sp>
        <p:nvSpPr>
          <p:cNvPr id="57347" name="Rectangle 2">
            <a:extLst>
              <a:ext uri="{FF2B5EF4-FFF2-40B4-BE49-F238E27FC236}">
                <a16:creationId xmlns:a16="http://schemas.microsoft.com/office/drawing/2014/main" id="{E9F58B5A-573F-C249-AF84-ACA417878EC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590FEF71-6B0C-5D41-B055-A8E804785FB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dirty="0">
                <a:latin typeface="Arial" charset="0"/>
              </a:rPr>
              <a:t>Planning of a good execution strategy might be a better name than query optimization.</a:t>
            </a:r>
          </a:p>
          <a:p>
            <a:pPr eaLnBrk="1" hangingPunct="1">
              <a:defRPr/>
            </a:pPr>
            <a:endParaRPr lang="en-US" dirty="0">
              <a:latin typeface="Arial" charset="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7335DF3-603F-7449-9703-315D883F2F5E}"/>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82341FB-4E41-D040-95C6-D5804EA3D430}" type="slidenum">
              <a:rPr lang="en-CA" altLang="en-US" sz="1200">
                <a:latin typeface="Tahoma" panose="020B0604030504040204" pitchFamily="34" charset="0"/>
              </a:rPr>
              <a:pPr eaLnBrk="1" hangingPunct="1"/>
              <a:t>32</a:t>
            </a:fld>
            <a:endParaRPr lang="en-CA" altLang="en-US" sz="1200">
              <a:latin typeface="Tahoma" panose="020B0604030504040204" pitchFamily="34" charset="0"/>
            </a:endParaRPr>
          </a:p>
        </p:txBody>
      </p:sp>
      <p:sp>
        <p:nvSpPr>
          <p:cNvPr id="89091" name="Rectangle 2">
            <a:extLst>
              <a:ext uri="{FF2B5EF4-FFF2-40B4-BE49-F238E27FC236}">
                <a16:creationId xmlns:a16="http://schemas.microsoft.com/office/drawing/2014/main" id="{5C2674C5-11B8-D34A-97EB-ADFEE4525E5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5A5ADF4-2896-7348-A11B-D89579F64A4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8E06A8B-0269-8A48-8202-6EEEB81DC9A1}"/>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7560DA2-DE52-3E49-AA04-7433C5AFA50E}" type="slidenum">
              <a:rPr lang="en-CA" altLang="en-US" sz="1200">
                <a:latin typeface="Tahoma" panose="020B0604030504040204" pitchFamily="34" charset="0"/>
              </a:rPr>
              <a:pPr eaLnBrk="1" hangingPunct="1"/>
              <a:t>33</a:t>
            </a:fld>
            <a:endParaRPr lang="en-CA" altLang="en-US" sz="1200">
              <a:latin typeface="Tahoma" panose="020B0604030504040204" pitchFamily="34" charset="0"/>
            </a:endParaRPr>
          </a:p>
        </p:txBody>
      </p:sp>
      <p:sp>
        <p:nvSpPr>
          <p:cNvPr id="90115" name="Rectangle 2">
            <a:extLst>
              <a:ext uri="{FF2B5EF4-FFF2-40B4-BE49-F238E27FC236}">
                <a16:creationId xmlns:a16="http://schemas.microsoft.com/office/drawing/2014/main" id="{8F8D97CD-DD17-AF4A-9EA5-19B2760C10AC}"/>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AFCBBA3-4BCD-E54E-A6B4-F91706942B0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E558E15-0470-2642-AED3-557107E5EBC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6A6774-0C5D-BF43-BE10-2A3C877900FD}" type="slidenum">
              <a:rPr lang="en-CA" altLang="en-US" sz="1200">
                <a:latin typeface="Tahoma" panose="020B0604030504040204" pitchFamily="34" charset="0"/>
              </a:rPr>
              <a:pPr eaLnBrk="1" hangingPunct="1"/>
              <a:t>34</a:t>
            </a:fld>
            <a:endParaRPr lang="en-CA" altLang="en-US" sz="1200">
              <a:latin typeface="Tahoma" panose="020B0604030504040204" pitchFamily="34" charset="0"/>
            </a:endParaRPr>
          </a:p>
        </p:txBody>
      </p:sp>
      <p:sp>
        <p:nvSpPr>
          <p:cNvPr id="91139" name="Rectangle 2">
            <a:extLst>
              <a:ext uri="{FF2B5EF4-FFF2-40B4-BE49-F238E27FC236}">
                <a16:creationId xmlns:a16="http://schemas.microsoft.com/office/drawing/2014/main" id="{E528B861-3D1D-1043-AB9A-2AED861CD1D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E9CE6664-A19B-B041-BB1C-F096385E389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E5D0DC42-B610-A041-BF01-94EDBF1B346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7009522-C6EA-8944-A219-FA73834F0A93}" type="slidenum">
              <a:rPr lang="en-CA" altLang="en-US" sz="1200">
                <a:latin typeface="Tahoma" panose="020B0604030504040204" pitchFamily="34" charset="0"/>
              </a:rPr>
              <a:pPr eaLnBrk="1" hangingPunct="1"/>
              <a:t>35</a:t>
            </a:fld>
            <a:endParaRPr lang="en-CA" altLang="en-US" sz="1200">
              <a:latin typeface="Tahoma" panose="020B0604030504040204" pitchFamily="34" charset="0"/>
            </a:endParaRPr>
          </a:p>
        </p:txBody>
      </p:sp>
      <p:sp>
        <p:nvSpPr>
          <p:cNvPr id="92163" name="Rectangle 2">
            <a:extLst>
              <a:ext uri="{FF2B5EF4-FFF2-40B4-BE49-F238E27FC236}">
                <a16:creationId xmlns:a16="http://schemas.microsoft.com/office/drawing/2014/main" id="{B5FDBAFF-8AC9-8449-B178-A47E049BC0D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49053233-A05E-F84D-91D9-240C88DC85E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17EAF34-3B8F-1944-9AE4-78B4A2F62B4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492027-C83B-DB46-B2AF-04D6B9104E6E}" type="slidenum">
              <a:rPr lang="en-CA" altLang="en-US" sz="1200">
                <a:latin typeface="Tahoma" panose="020B0604030504040204" pitchFamily="34" charset="0"/>
              </a:rPr>
              <a:pPr eaLnBrk="1" hangingPunct="1"/>
              <a:t>36</a:t>
            </a:fld>
            <a:endParaRPr lang="en-CA" altLang="en-US" sz="1200">
              <a:latin typeface="Tahoma" panose="020B0604030504040204" pitchFamily="34" charset="0"/>
            </a:endParaRPr>
          </a:p>
        </p:txBody>
      </p:sp>
      <p:sp>
        <p:nvSpPr>
          <p:cNvPr id="93187" name="Rectangle 2">
            <a:extLst>
              <a:ext uri="{FF2B5EF4-FFF2-40B4-BE49-F238E27FC236}">
                <a16:creationId xmlns:a16="http://schemas.microsoft.com/office/drawing/2014/main" id="{CB0BAF71-5204-1046-8A3D-998B0406F80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60920F2-AA19-A84A-8EB5-4A70601BE11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D5C6DC2-2C77-E841-B0A8-BC2FD46DFFB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D11FF8-5946-AD4A-990A-C89B8D6589C0}" type="slidenum">
              <a:rPr lang="en-CA" altLang="en-US" sz="1200">
                <a:latin typeface="Tahoma" panose="020B0604030504040204" pitchFamily="34" charset="0"/>
              </a:rPr>
              <a:pPr eaLnBrk="1" hangingPunct="1"/>
              <a:t>37</a:t>
            </a:fld>
            <a:endParaRPr lang="en-CA" altLang="en-US" sz="1200">
              <a:latin typeface="Tahoma" panose="020B0604030504040204" pitchFamily="34" charset="0"/>
            </a:endParaRPr>
          </a:p>
        </p:txBody>
      </p:sp>
      <p:sp>
        <p:nvSpPr>
          <p:cNvPr id="94211" name="Rectangle 2">
            <a:extLst>
              <a:ext uri="{FF2B5EF4-FFF2-40B4-BE49-F238E27FC236}">
                <a16:creationId xmlns:a16="http://schemas.microsoft.com/office/drawing/2014/main" id="{F6CC5B09-47D7-194D-B780-77DE670C45E6}"/>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F4B55A32-2693-D04A-B665-2AF971C953C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4DAA0DB-BBA3-5D41-B1A3-B1D56ABFA3CF}"/>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2363CA-E691-3542-A7ED-008DC792B309}" type="slidenum">
              <a:rPr lang="en-CA" altLang="en-US" sz="1200">
                <a:latin typeface="Tahoma" panose="020B0604030504040204" pitchFamily="34" charset="0"/>
              </a:rPr>
              <a:pPr eaLnBrk="1" hangingPunct="1"/>
              <a:t>38</a:t>
            </a:fld>
            <a:endParaRPr lang="en-CA" altLang="en-US" sz="1200">
              <a:latin typeface="Tahoma" panose="020B0604030504040204" pitchFamily="34" charset="0"/>
            </a:endParaRPr>
          </a:p>
        </p:txBody>
      </p:sp>
      <p:sp>
        <p:nvSpPr>
          <p:cNvPr id="95235" name="Rectangle 2">
            <a:extLst>
              <a:ext uri="{FF2B5EF4-FFF2-40B4-BE49-F238E27FC236}">
                <a16:creationId xmlns:a16="http://schemas.microsoft.com/office/drawing/2014/main" id="{EE6537E5-24F1-F446-8FD4-4E70E09F8DE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794ABA6-91F2-EF47-8C1F-0E311FB118B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75865D0-152C-324A-BF19-933E566BB715}"/>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46BDFA-1BCC-F44F-AE3E-1CBC6B1EBB21}" type="slidenum">
              <a:rPr lang="en-CA" altLang="en-US" sz="1200">
                <a:latin typeface="Tahoma" panose="020B0604030504040204" pitchFamily="34" charset="0"/>
              </a:rPr>
              <a:pPr eaLnBrk="1" hangingPunct="1"/>
              <a:t>39</a:t>
            </a:fld>
            <a:endParaRPr lang="en-CA" altLang="en-US" sz="1200">
              <a:latin typeface="Tahoma" panose="020B0604030504040204" pitchFamily="34" charset="0"/>
            </a:endParaRPr>
          </a:p>
        </p:txBody>
      </p:sp>
      <p:sp>
        <p:nvSpPr>
          <p:cNvPr id="96259" name="Rectangle 2">
            <a:extLst>
              <a:ext uri="{FF2B5EF4-FFF2-40B4-BE49-F238E27FC236}">
                <a16:creationId xmlns:a16="http://schemas.microsoft.com/office/drawing/2014/main" id="{568E86F4-353C-BB44-8A08-1214D954A68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853CBD66-445B-EA40-89E3-A1B8220EA80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A1B5F8F-6F06-0042-9866-42C6174320EF}"/>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FC49B8F-8A37-574F-B88B-1AE26B7EA3B4}" type="slidenum">
              <a:rPr lang="en-CA" altLang="en-US" sz="1200">
                <a:latin typeface="Tahoma" panose="020B0604030504040204" pitchFamily="34" charset="0"/>
              </a:rPr>
              <a:pPr eaLnBrk="1" hangingPunct="1"/>
              <a:t>40</a:t>
            </a:fld>
            <a:endParaRPr lang="en-CA" altLang="en-US" sz="1200">
              <a:latin typeface="Tahoma" panose="020B0604030504040204" pitchFamily="34" charset="0"/>
            </a:endParaRPr>
          </a:p>
        </p:txBody>
      </p:sp>
      <p:sp>
        <p:nvSpPr>
          <p:cNvPr id="97283" name="Rectangle 2">
            <a:extLst>
              <a:ext uri="{FF2B5EF4-FFF2-40B4-BE49-F238E27FC236}">
                <a16:creationId xmlns:a16="http://schemas.microsoft.com/office/drawing/2014/main" id="{C38DD7A8-8E40-B14B-A12F-A043E04C85E3}"/>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31E5D2E-0EC9-1841-AB74-034DAFE0C43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D7678B6-B857-0F47-94DE-C2A4F6D7620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CB378D9-39C8-A14A-9F4C-C566189E10F1}" type="slidenum">
              <a:rPr lang="en-CA" altLang="en-US" sz="1200">
                <a:latin typeface="Tahoma" panose="020B0604030504040204" pitchFamily="34" charset="0"/>
              </a:rPr>
              <a:pPr eaLnBrk="1" hangingPunct="1"/>
              <a:t>41</a:t>
            </a:fld>
            <a:endParaRPr lang="en-CA" altLang="en-US" sz="1200">
              <a:latin typeface="Tahoma" panose="020B0604030504040204" pitchFamily="34" charset="0"/>
            </a:endParaRPr>
          </a:p>
        </p:txBody>
      </p:sp>
      <p:sp>
        <p:nvSpPr>
          <p:cNvPr id="98307" name="Rectangle 2">
            <a:extLst>
              <a:ext uri="{FF2B5EF4-FFF2-40B4-BE49-F238E27FC236}">
                <a16:creationId xmlns:a16="http://schemas.microsoft.com/office/drawing/2014/main" id="{7A349E92-3F86-134C-BA83-A59A3FAEF82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7C4705FE-BBB8-1F49-8E55-FF263F96229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C992681-BAD1-134B-9B13-CCCFD529BD49}"/>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84FCEC4-CB91-9442-9EB8-DB9FC7748658}" type="slidenum">
              <a:rPr lang="en-CA" altLang="en-US" sz="1200">
                <a:latin typeface="Tahoma" panose="020B0604030504040204" pitchFamily="34" charset="0"/>
              </a:rPr>
              <a:pPr eaLnBrk="1" hangingPunct="1"/>
              <a:t>4</a:t>
            </a:fld>
            <a:endParaRPr lang="en-CA" altLang="en-US" sz="1200">
              <a:latin typeface="Tahoma" panose="020B0604030504040204" pitchFamily="34" charset="0"/>
            </a:endParaRPr>
          </a:p>
        </p:txBody>
      </p:sp>
      <p:sp>
        <p:nvSpPr>
          <p:cNvPr id="58371" name="Rectangle 2">
            <a:extLst>
              <a:ext uri="{FF2B5EF4-FFF2-40B4-BE49-F238E27FC236}">
                <a16:creationId xmlns:a16="http://schemas.microsoft.com/office/drawing/2014/main" id="{B572708C-2E3C-D644-B1B3-C54F03FAD64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12E521F-3DFF-6747-9E0A-76151411CF5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99A5C7B-C45F-4044-AE58-36EAEA35273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66CFADF-FD6C-E746-9779-FA0852952DBE}" type="slidenum">
              <a:rPr lang="en-CA" altLang="en-US" sz="1200">
                <a:latin typeface="Tahoma" panose="020B0604030504040204" pitchFamily="34" charset="0"/>
              </a:rPr>
              <a:pPr eaLnBrk="1" hangingPunct="1"/>
              <a:t>42</a:t>
            </a:fld>
            <a:endParaRPr lang="en-CA" altLang="en-US" sz="1200">
              <a:latin typeface="Tahoma" panose="020B0604030504040204" pitchFamily="34" charset="0"/>
            </a:endParaRPr>
          </a:p>
        </p:txBody>
      </p:sp>
      <p:sp>
        <p:nvSpPr>
          <p:cNvPr id="99331" name="Rectangle 2">
            <a:extLst>
              <a:ext uri="{FF2B5EF4-FFF2-40B4-BE49-F238E27FC236}">
                <a16:creationId xmlns:a16="http://schemas.microsoft.com/office/drawing/2014/main" id="{47A9FD41-F3F0-134E-BB37-7D5F9FA7B4E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DC26E3A-1162-E240-88A7-144BC48041A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130132A-207A-674A-9849-8B474CD23104}"/>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6A5FBD-1600-D247-B724-2E8F7AD8AA4D}" type="slidenum">
              <a:rPr lang="en-CA" altLang="en-US" sz="1200">
                <a:latin typeface="Tahoma" panose="020B0604030504040204" pitchFamily="34" charset="0"/>
              </a:rPr>
              <a:pPr eaLnBrk="1" hangingPunct="1"/>
              <a:t>43</a:t>
            </a:fld>
            <a:endParaRPr lang="en-CA" altLang="en-US" sz="1200">
              <a:latin typeface="Tahoma" panose="020B0604030504040204" pitchFamily="34" charset="0"/>
            </a:endParaRPr>
          </a:p>
        </p:txBody>
      </p:sp>
      <p:sp>
        <p:nvSpPr>
          <p:cNvPr id="100355" name="Rectangle 2">
            <a:extLst>
              <a:ext uri="{FF2B5EF4-FFF2-40B4-BE49-F238E27FC236}">
                <a16:creationId xmlns:a16="http://schemas.microsoft.com/office/drawing/2014/main" id="{15523A2B-5AF1-5B47-BDB6-C1D8BC455517}"/>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B870E913-DCBD-2B44-AEEE-4FBBC9BDB8C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9DA6CEF-0800-7C49-9856-9011ECFF919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9ABD7B-9AD9-CE4E-912F-6299FC20E28E}" type="slidenum">
              <a:rPr lang="en-CA" altLang="en-US" sz="1200">
                <a:latin typeface="Tahoma" panose="020B0604030504040204" pitchFamily="34" charset="0"/>
              </a:rPr>
              <a:pPr eaLnBrk="1" hangingPunct="1"/>
              <a:t>44</a:t>
            </a:fld>
            <a:endParaRPr lang="en-CA" altLang="en-US" sz="1200">
              <a:latin typeface="Tahoma" panose="020B0604030504040204" pitchFamily="34" charset="0"/>
            </a:endParaRPr>
          </a:p>
        </p:txBody>
      </p:sp>
      <p:sp>
        <p:nvSpPr>
          <p:cNvPr id="101379" name="Rectangle 2">
            <a:extLst>
              <a:ext uri="{FF2B5EF4-FFF2-40B4-BE49-F238E27FC236}">
                <a16:creationId xmlns:a16="http://schemas.microsoft.com/office/drawing/2014/main" id="{89862B31-A5A5-0043-8787-041F79CD1FFE}"/>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94D5FBBC-AECA-1F4F-A42B-B773C289D9A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16BAA291-E83E-CA4A-BD72-D4ECB554519D}"/>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3E2313-2406-E446-97CB-C7CE622C273B}" type="slidenum">
              <a:rPr lang="en-CA" altLang="en-US" sz="1200">
                <a:latin typeface="Tahoma" panose="020B0604030504040204" pitchFamily="34" charset="0"/>
              </a:rPr>
              <a:pPr eaLnBrk="1" hangingPunct="1"/>
              <a:t>45</a:t>
            </a:fld>
            <a:endParaRPr lang="en-CA" altLang="en-US" sz="1200">
              <a:latin typeface="Tahoma" panose="020B0604030504040204" pitchFamily="34" charset="0"/>
            </a:endParaRPr>
          </a:p>
        </p:txBody>
      </p:sp>
      <p:sp>
        <p:nvSpPr>
          <p:cNvPr id="102403" name="Rectangle 2">
            <a:extLst>
              <a:ext uri="{FF2B5EF4-FFF2-40B4-BE49-F238E27FC236}">
                <a16:creationId xmlns:a16="http://schemas.microsoft.com/office/drawing/2014/main" id="{5CDF032C-A12F-A049-A246-4CCB67B9E486}"/>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92DF358F-F73F-CB43-856A-3BD76470949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FB74301-1CAE-9C40-A453-DBD3E78B9DF9}"/>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3443FE9-9CB0-5E4F-ACA8-0AE85778E94C}" type="slidenum">
              <a:rPr lang="en-CA" altLang="en-US" sz="1200">
                <a:latin typeface="Tahoma" panose="020B0604030504040204" pitchFamily="34" charset="0"/>
              </a:rPr>
              <a:pPr eaLnBrk="1" hangingPunct="1"/>
              <a:t>46</a:t>
            </a:fld>
            <a:endParaRPr lang="en-CA" altLang="en-US" sz="1200">
              <a:latin typeface="Tahoma" panose="020B0604030504040204" pitchFamily="34" charset="0"/>
            </a:endParaRPr>
          </a:p>
        </p:txBody>
      </p:sp>
      <p:sp>
        <p:nvSpPr>
          <p:cNvPr id="103427" name="Rectangle 2">
            <a:extLst>
              <a:ext uri="{FF2B5EF4-FFF2-40B4-BE49-F238E27FC236}">
                <a16:creationId xmlns:a16="http://schemas.microsoft.com/office/drawing/2014/main" id="{74F461A6-C5FE-DA4C-B641-8E0422E7CED5}"/>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90ABAB0-EFB5-1344-999D-5BF3F61D167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30F93158-19D0-1449-8461-93F382A06C4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11ABE6A-1292-D64D-B24D-7D244B7E8C8C}" type="slidenum">
              <a:rPr lang="en-CA" altLang="en-US" sz="1200">
                <a:latin typeface="Tahoma" panose="020B0604030504040204" pitchFamily="34" charset="0"/>
              </a:rPr>
              <a:pPr eaLnBrk="1" hangingPunct="1"/>
              <a:t>47</a:t>
            </a:fld>
            <a:endParaRPr lang="en-CA" altLang="en-US" sz="1200">
              <a:latin typeface="Tahoma" panose="020B0604030504040204" pitchFamily="34" charset="0"/>
            </a:endParaRPr>
          </a:p>
        </p:txBody>
      </p:sp>
      <p:sp>
        <p:nvSpPr>
          <p:cNvPr id="104451" name="Rectangle 2">
            <a:extLst>
              <a:ext uri="{FF2B5EF4-FFF2-40B4-BE49-F238E27FC236}">
                <a16:creationId xmlns:a16="http://schemas.microsoft.com/office/drawing/2014/main" id="{BD64B3E4-0D8D-D74C-9643-FC91DFCFBB9E}"/>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FAD7F539-A68E-E04F-9581-389873C25FA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EC4188F-B772-004A-8999-2AF444AF45A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FD02C4-12E6-2143-96AC-F70D21475C69}" type="slidenum">
              <a:rPr lang="en-CA" altLang="en-US" sz="1200">
                <a:latin typeface="Tahoma" panose="020B0604030504040204" pitchFamily="34" charset="0"/>
              </a:rPr>
              <a:pPr eaLnBrk="1" hangingPunct="1"/>
              <a:t>5</a:t>
            </a:fld>
            <a:endParaRPr lang="en-CA" altLang="en-US" sz="1200">
              <a:latin typeface="Tahoma" panose="020B0604030504040204" pitchFamily="34" charset="0"/>
            </a:endParaRPr>
          </a:p>
        </p:txBody>
      </p:sp>
      <p:sp>
        <p:nvSpPr>
          <p:cNvPr id="59395" name="Rectangle 2">
            <a:extLst>
              <a:ext uri="{FF2B5EF4-FFF2-40B4-BE49-F238E27FC236}">
                <a16:creationId xmlns:a16="http://schemas.microsoft.com/office/drawing/2014/main" id="{678BF3D6-FA45-8E49-B315-BFF790C78ED5}"/>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AE70C5EF-2838-8441-91EF-1E7A7A030AA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310DA91-CBD3-954A-951C-C142EEAE6DFE}"/>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29FFE37-788E-DC47-A1B9-14D221735B98}" type="slidenum">
              <a:rPr lang="en-CA" altLang="en-US" sz="1200">
                <a:latin typeface="Tahoma" panose="020B0604030504040204" pitchFamily="34" charset="0"/>
              </a:rPr>
              <a:pPr eaLnBrk="1" hangingPunct="1"/>
              <a:t>6</a:t>
            </a:fld>
            <a:endParaRPr lang="en-CA" altLang="en-US" sz="1200">
              <a:latin typeface="Tahoma" panose="020B0604030504040204" pitchFamily="34" charset="0"/>
            </a:endParaRPr>
          </a:p>
        </p:txBody>
      </p:sp>
      <p:sp>
        <p:nvSpPr>
          <p:cNvPr id="60419" name="Rectangle 2">
            <a:extLst>
              <a:ext uri="{FF2B5EF4-FFF2-40B4-BE49-F238E27FC236}">
                <a16:creationId xmlns:a16="http://schemas.microsoft.com/office/drawing/2014/main" id="{D88F1F52-9D5D-724E-90ED-8410389CA5A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875534EC-29EA-5C47-B311-3BD3AD28F5B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DC1EB17-CFE0-3143-815F-3D6FE109E8F9}"/>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2C79C79-C9DA-4641-B15E-1AE7E0B23F10}" type="slidenum">
              <a:rPr lang="en-CA" altLang="en-US" sz="1200">
                <a:latin typeface="Tahoma" panose="020B0604030504040204" pitchFamily="34" charset="0"/>
              </a:rPr>
              <a:pPr eaLnBrk="1" hangingPunct="1"/>
              <a:t>7</a:t>
            </a:fld>
            <a:endParaRPr lang="en-CA" altLang="en-US" sz="1200">
              <a:latin typeface="Tahoma" panose="020B0604030504040204" pitchFamily="34" charset="0"/>
            </a:endParaRPr>
          </a:p>
        </p:txBody>
      </p:sp>
      <p:sp>
        <p:nvSpPr>
          <p:cNvPr id="61443" name="Rectangle 2">
            <a:extLst>
              <a:ext uri="{FF2B5EF4-FFF2-40B4-BE49-F238E27FC236}">
                <a16:creationId xmlns:a16="http://schemas.microsoft.com/office/drawing/2014/main" id="{35EEC0E1-4EC1-594B-B641-860B2CA90BB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CC59BAAD-FE37-BB49-A5AE-F9EF0CC34E8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72D6ECD-7751-AB44-ABF2-332A353DE131}"/>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B0BBD3F-D7CB-A846-A0FE-F34456B9B01D}" type="slidenum">
              <a:rPr lang="en-CA" altLang="en-US" sz="1200">
                <a:latin typeface="Tahoma" panose="020B0604030504040204" pitchFamily="34" charset="0"/>
              </a:rPr>
              <a:pPr eaLnBrk="1" hangingPunct="1"/>
              <a:t>8</a:t>
            </a:fld>
            <a:endParaRPr lang="en-CA" altLang="en-US" sz="1200">
              <a:latin typeface="Tahoma" panose="020B0604030504040204" pitchFamily="34" charset="0"/>
            </a:endParaRPr>
          </a:p>
        </p:txBody>
      </p:sp>
      <p:sp>
        <p:nvSpPr>
          <p:cNvPr id="62467" name="Rectangle 2">
            <a:extLst>
              <a:ext uri="{FF2B5EF4-FFF2-40B4-BE49-F238E27FC236}">
                <a16:creationId xmlns:a16="http://schemas.microsoft.com/office/drawing/2014/main" id="{3681DD81-611E-2848-8AE3-0B339D9EA96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B182982-3787-7F4C-B439-6493C091346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C13BAF7-A5A5-8E40-8C81-FF1B2A62F1C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4186AB-9F91-6744-8EB4-70502AB4E3EA}" type="slidenum">
              <a:rPr lang="en-CA" altLang="en-US" sz="1200">
                <a:latin typeface="Tahoma" panose="020B0604030504040204" pitchFamily="34" charset="0"/>
              </a:rPr>
              <a:pPr eaLnBrk="1" hangingPunct="1"/>
              <a:t>9</a:t>
            </a:fld>
            <a:endParaRPr lang="en-CA" altLang="en-US" sz="1200">
              <a:latin typeface="Tahoma" panose="020B0604030504040204" pitchFamily="34" charset="0"/>
            </a:endParaRPr>
          </a:p>
        </p:txBody>
      </p:sp>
      <p:sp>
        <p:nvSpPr>
          <p:cNvPr id="63491" name="Rectangle 2">
            <a:extLst>
              <a:ext uri="{FF2B5EF4-FFF2-40B4-BE49-F238E27FC236}">
                <a16:creationId xmlns:a16="http://schemas.microsoft.com/office/drawing/2014/main" id="{5AB81AAB-D787-374F-911F-1152DB2A92B3}"/>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AA676944-9B46-6041-9EC9-7B40136624A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9265123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4103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95259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980543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6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036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820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574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18673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11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632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86678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6597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9128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879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pPr/>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4160672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270430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0530346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11/5/20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30209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8263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5468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1568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04446192"/>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11/5/20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6893784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11/5/20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294041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595520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44419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13952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681018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550692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00024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395278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387485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AFFC1"/>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8F841E-18B3-CA4E-862B-0313FC8F3C6C}"/>
              </a:ext>
            </a:extLst>
          </p:cNvPr>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a:extLst>
              <a:ext uri="{FF2B5EF4-FFF2-40B4-BE49-F238E27FC236}">
                <a16:creationId xmlns:a16="http://schemas.microsoft.com/office/drawing/2014/main" id="{61B2C869-73FE-B140-84C1-BD12A025A36E}"/>
              </a:ext>
            </a:extLst>
          </p:cNvPr>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3">
            <a:extLst>
              <a:ext uri="{FF2B5EF4-FFF2-40B4-BE49-F238E27FC236}">
                <a16:creationId xmlns:a16="http://schemas.microsoft.com/office/drawing/2014/main" id="{B80F14A6-9ECE-374D-B552-2B08728557D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15400" y="0"/>
            <a:ext cx="23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9" name="Rectangle 1">
            <a:extLst>
              <a:ext uri="{FF2B5EF4-FFF2-40B4-BE49-F238E27FC236}">
                <a16:creationId xmlns:a16="http://schemas.microsoft.com/office/drawing/2014/main" id="{24271C6D-0829-784E-A5EF-88120981ADC5}"/>
              </a:ext>
            </a:extLst>
          </p:cNvPr>
          <p:cNvSpPr>
            <a:spLocks noChangeArrowheads="1"/>
          </p:cNvSpPr>
          <p:nvPr/>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ts val="625"/>
              </a:spcBef>
            </a:pPr>
            <a:r>
              <a:rPr lang="en-US" altLang="en-US" sz="1000">
                <a:solidFill>
                  <a:srgbClr val="000000"/>
                </a:solidFill>
                <a:latin typeface="Century Gothic" panose="020B0502020202020204" pitchFamily="34" charset="0"/>
                <a:ea typeface="ヒラギノ角ゴ Pro W3" panose="020B0300000000000000" pitchFamily="34" charset="-128"/>
              </a:rPr>
              <a:t>Copyright © 2011 Ramez Elmasri and Shamkant Navathe</a:t>
            </a:r>
          </a:p>
        </p:txBody>
      </p:sp>
      <p:pic>
        <p:nvPicPr>
          <p:cNvPr id="1030" name="Picture 2">
            <a:extLst>
              <a:ext uri="{FF2B5EF4-FFF2-40B4-BE49-F238E27FC236}">
                <a16:creationId xmlns:a16="http://schemas.microsoft.com/office/drawing/2014/main" id="{12619FD3-66D8-F64F-86F9-9476E7D9BF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spd="med"/>
  <p:txStyles>
    <p:titleStyle>
      <a:lvl1pPr algn="l" rtl="0" eaLnBrk="0" fontAlgn="base" hangingPunct="0">
        <a:spcBef>
          <a:spcPct val="0"/>
        </a:spcBef>
        <a:spcAft>
          <a:spcPct val="0"/>
        </a:spcAft>
        <a:defRPr sz="3600">
          <a:solidFill>
            <a:srgbClr val="800000"/>
          </a:solidFill>
          <a:latin typeface="+mj-lt"/>
          <a:ea typeface="ＭＳ Ｐゴシック" charset="0"/>
          <a:cs typeface="+mj-cs"/>
        </a:defRPr>
      </a:lvl1pPr>
      <a:lvl2pPr algn="l" rtl="0" eaLnBrk="0" fontAlgn="base" hangingPunct="0">
        <a:spcBef>
          <a:spcPct val="0"/>
        </a:spcBef>
        <a:spcAft>
          <a:spcPct val="0"/>
        </a:spcAft>
        <a:defRPr sz="3600">
          <a:solidFill>
            <a:srgbClr val="800000"/>
          </a:solidFill>
          <a:latin typeface="Arial" pitchFamily="34" charset="0"/>
          <a:ea typeface="ＭＳ Ｐゴシック" charset="0"/>
          <a:cs typeface="Arial" pitchFamily="34" charset="0"/>
        </a:defRPr>
      </a:lvl2pPr>
      <a:lvl3pPr algn="l" rtl="0" eaLnBrk="0" fontAlgn="base" hangingPunct="0">
        <a:spcBef>
          <a:spcPct val="0"/>
        </a:spcBef>
        <a:spcAft>
          <a:spcPct val="0"/>
        </a:spcAft>
        <a:defRPr sz="3600">
          <a:solidFill>
            <a:srgbClr val="800000"/>
          </a:solidFill>
          <a:latin typeface="Arial" pitchFamily="34" charset="0"/>
          <a:ea typeface="ＭＳ Ｐゴシック" charset="0"/>
          <a:cs typeface="Arial" pitchFamily="34" charset="0"/>
        </a:defRPr>
      </a:lvl3pPr>
      <a:lvl4pPr algn="l" rtl="0" eaLnBrk="0" fontAlgn="base" hangingPunct="0">
        <a:spcBef>
          <a:spcPct val="0"/>
        </a:spcBef>
        <a:spcAft>
          <a:spcPct val="0"/>
        </a:spcAft>
        <a:defRPr sz="3600">
          <a:solidFill>
            <a:srgbClr val="800000"/>
          </a:solidFill>
          <a:latin typeface="Arial" pitchFamily="34" charset="0"/>
          <a:ea typeface="ＭＳ Ｐゴシック" charset="0"/>
          <a:cs typeface="Arial" pitchFamily="34" charset="0"/>
        </a:defRPr>
      </a:lvl4pPr>
      <a:lvl5pPr algn="l" rtl="0" eaLnBrk="0" fontAlgn="base" hangingPunct="0">
        <a:spcBef>
          <a:spcPct val="0"/>
        </a:spcBef>
        <a:spcAft>
          <a:spcPct val="0"/>
        </a:spcAft>
        <a:defRPr sz="3600">
          <a:solidFill>
            <a:srgbClr val="800000"/>
          </a:solidFill>
          <a:latin typeface="Arial" pitchFamily="34" charset="0"/>
          <a:ea typeface="ＭＳ Ｐゴシック" charset="0"/>
          <a:cs typeface="Arial" pitchFamily="34" charset="0"/>
        </a:defRPr>
      </a:lvl5pPr>
      <a:lvl6pPr marL="457200" algn="l" rtl="0" fontAlgn="base">
        <a:spcBef>
          <a:spcPct val="0"/>
        </a:spcBef>
        <a:spcAft>
          <a:spcPct val="0"/>
        </a:spcAft>
        <a:defRPr sz="3600">
          <a:solidFill>
            <a:srgbClr val="800000"/>
          </a:solidFill>
          <a:latin typeface="Arial" pitchFamily="34" charset="0"/>
          <a:cs typeface="Arial" pitchFamily="34" charset="0"/>
        </a:defRPr>
      </a:lvl6pPr>
      <a:lvl7pPr marL="914400" algn="l" rtl="0" fontAlgn="base">
        <a:spcBef>
          <a:spcPct val="0"/>
        </a:spcBef>
        <a:spcAft>
          <a:spcPct val="0"/>
        </a:spcAft>
        <a:defRPr sz="3600">
          <a:solidFill>
            <a:srgbClr val="800000"/>
          </a:solidFill>
          <a:latin typeface="Arial" pitchFamily="34" charset="0"/>
          <a:cs typeface="Arial" pitchFamily="34" charset="0"/>
        </a:defRPr>
      </a:lvl7pPr>
      <a:lvl8pPr marL="1371600" algn="l" rtl="0" fontAlgn="base">
        <a:spcBef>
          <a:spcPct val="0"/>
        </a:spcBef>
        <a:spcAft>
          <a:spcPct val="0"/>
        </a:spcAft>
        <a:defRPr sz="3600">
          <a:solidFill>
            <a:srgbClr val="800000"/>
          </a:solidFill>
          <a:latin typeface="Arial" pitchFamily="34" charset="0"/>
          <a:cs typeface="Arial" pitchFamily="34" charset="0"/>
        </a:defRPr>
      </a:lvl8pPr>
      <a:lvl9pPr marL="1828800" algn="l" rtl="0" fontAlgn="base">
        <a:spcBef>
          <a:spcPct val="0"/>
        </a:spcBef>
        <a:spcAft>
          <a:spcPct val="0"/>
        </a:spcAft>
        <a:defRPr sz="3600">
          <a:solidFill>
            <a:srgbClr val="80000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ＭＳ Ｐゴシック" charset="0"/>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Arial" charset="0"/>
          <a:cs typeface="+mn-cs"/>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Arial" charset="0"/>
          <a:cs typeface="+mn-cs"/>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Arial" charset="0"/>
          <a:cs typeface="+mn-cs"/>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Arial" charset="0"/>
          <a:cs typeface="+mn-cs"/>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8B8D624F-D6BB-5F4A-B35E-40CBA0C84C1E}"/>
              </a:ext>
            </a:extLst>
          </p:cNvPr>
          <p:cNvSpPr>
            <a:spLocks noChangeArrowheads="1"/>
          </p:cNvSpPr>
          <p:nvPr/>
        </p:nvSpPr>
        <p:spPr bwMode="auto">
          <a:xfrm>
            <a:off x="9906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latin typeface="Century Gothic" panose="020B0502020202020204" pitchFamily="34" charset="0"/>
                <a:ea typeface="ヒラギノ角ゴ Pro W3" panose="020B0300000000000000" pitchFamily="34" charset="-128"/>
              </a:rPr>
              <a:t>Copyright © 2011 Pearson Education, Inc. Publishing as Pearson Addison-Wesley</a:t>
            </a:r>
          </a:p>
        </p:txBody>
      </p:sp>
      <p:pic>
        <p:nvPicPr>
          <p:cNvPr id="2051" name="Picture 12" descr="AW logo">
            <a:extLst>
              <a:ext uri="{FF2B5EF4-FFF2-40B4-BE49-F238E27FC236}">
                <a16:creationId xmlns:a16="http://schemas.microsoft.com/office/drawing/2014/main" id="{A6891ACF-F84D-C04C-BD64-484A35B9DA3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9">
            <a:extLst>
              <a:ext uri="{FF2B5EF4-FFF2-40B4-BE49-F238E27FC236}">
                <a16:creationId xmlns:a16="http://schemas.microsoft.com/office/drawing/2014/main" id="{DD32101F-4E98-3C4A-AE58-57F90F68BA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a:extLst>
              <a:ext uri="{FF2B5EF4-FFF2-40B4-BE49-F238E27FC236}">
                <a16:creationId xmlns:a16="http://schemas.microsoft.com/office/drawing/2014/main" id="{792B9388-2DFC-7E44-95B5-DF9C2F952662}"/>
              </a:ext>
            </a:extLst>
          </p:cNvPr>
          <p:cNvSpPr txBox="1">
            <a:spLocks noChangeArrowheads="1"/>
          </p:cNvSpPr>
          <p:nvPr/>
        </p:nvSpPr>
        <p:spPr bwMode="auto">
          <a:xfrm>
            <a:off x="0" y="1828800"/>
            <a:ext cx="3733800" cy="2119313"/>
          </a:xfrm>
          <a:prstGeom prst="rect">
            <a:avLst/>
          </a:prstGeom>
          <a:noFill/>
          <a:ln w="9525">
            <a:noFill/>
            <a:miter lim="800000"/>
            <a:headEnd/>
            <a:tailEnd/>
          </a:ln>
          <a:effec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spcBef>
                <a:spcPct val="50000"/>
              </a:spcBef>
              <a:defRPr/>
            </a:pPr>
            <a:r>
              <a:rPr lang="en-US" sz="2800" b="1">
                <a:solidFill>
                  <a:srgbClr val="800000"/>
                </a:solidFill>
                <a:latin typeface="Century Gothic" pitchFamily="34" charset="0"/>
                <a:ea typeface="+mn-ea"/>
              </a:rPr>
              <a:t>Chapter 19</a:t>
            </a:r>
          </a:p>
          <a:p>
            <a:pPr algn="r">
              <a:spcBef>
                <a:spcPct val="50000"/>
              </a:spcBef>
              <a:defRPr/>
            </a:pPr>
            <a:r>
              <a:rPr lang="en-US" sz="3000" b="1">
                <a:solidFill>
                  <a:srgbClr val="800000"/>
                </a:solidFill>
                <a:latin typeface="Century Gothic" pitchFamily="34" charset="0"/>
                <a:ea typeface="+mn-ea"/>
              </a:rPr>
              <a:t>Algorithms for Query Processing and Optimization</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dirty="0"/>
              <a:pPr/>
              <a:t>11/5/20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61736896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a:extLst>
              <a:ext uri="{FF2B5EF4-FFF2-40B4-BE49-F238E27FC236}">
                <a16:creationId xmlns:a16="http://schemas.microsoft.com/office/drawing/2014/main" id="{8C66D3D2-668B-EF48-BCF9-A8A2A5249C8A}"/>
              </a:ext>
            </a:extLst>
          </p:cNvPr>
          <p:cNvSpPr>
            <a:spLocks noGrp="1" noChangeArrowheads="1"/>
          </p:cNvSpPr>
          <p:nvPr>
            <p:ph type="title"/>
          </p:nvPr>
        </p:nvSpPr>
        <p:spPr>
          <a:xfrm>
            <a:off x="838200" y="769938"/>
            <a:ext cx="7796213" cy="611187"/>
          </a:xfrm>
        </p:spPr>
        <p:txBody>
          <a:bodyPr>
            <a:normAutofit fontScale="90000"/>
          </a:bodyPr>
          <a:lstStyle/>
          <a:p>
            <a:pPr eaLnBrk="1" hangingPunct="1">
              <a:defRPr/>
            </a:pPr>
            <a:r>
              <a:rPr lang="en-US" sz="4400" b="1" dirty="0"/>
              <a:t>Chapter 18</a:t>
            </a:r>
          </a:p>
        </p:txBody>
      </p:sp>
      <p:sp>
        <p:nvSpPr>
          <p:cNvPr id="5122" name="TextBox 1">
            <a:extLst>
              <a:ext uri="{FF2B5EF4-FFF2-40B4-BE49-F238E27FC236}">
                <a16:creationId xmlns:a16="http://schemas.microsoft.com/office/drawing/2014/main" id="{808643D2-E16F-2740-B43B-89925605A99A}"/>
              </a:ext>
            </a:extLst>
          </p:cNvPr>
          <p:cNvSpPr txBox="1">
            <a:spLocks noChangeArrowheads="1"/>
          </p:cNvSpPr>
          <p:nvPr/>
        </p:nvSpPr>
        <p:spPr bwMode="auto">
          <a:xfrm>
            <a:off x="762000" y="1984375"/>
            <a:ext cx="6172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solidFill>
                  <a:srgbClr val="800000"/>
                </a:solidFill>
              </a:rPr>
              <a:t>Algorithms for Query Processing and Optimization</a:t>
            </a:r>
          </a:p>
          <a:p>
            <a:pPr eaLnBrk="1" hangingPunct="1"/>
            <a:endParaRPr lang="en-US" altLang="en-US" b="1">
              <a:solidFill>
                <a:srgbClr val="8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BCF1CEF-ECAE-A547-AB1A-15262C373BE4}"/>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(5)</a:t>
            </a:r>
          </a:p>
        </p:txBody>
      </p:sp>
      <p:sp>
        <p:nvSpPr>
          <p:cNvPr id="11267" name="Rectangle 7">
            <a:extLst>
              <a:ext uri="{FF2B5EF4-FFF2-40B4-BE49-F238E27FC236}">
                <a16:creationId xmlns:a16="http://schemas.microsoft.com/office/drawing/2014/main" id="{59C8E6DD-A7C6-E743-BF1F-EFD844555C08}"/>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Char char="n"/>
              <a:defRPr/>
            </a:pPr>
            <a:r>
              <a:rPr lang="en-US" sz="2400"/>
              <a:t>Implementing the SELECT Operation (contd.):</a:t>
            </a:r>
          </a:p>
          <a:p>
            <a:pPr eaLnBrk="1" hangingPunct="1">
              <a:lnSpc>
                <a:spcPct val="80000"/>
              </a:lnSpc>
              <a:buFont typeface="Wingdings" charset="0"/>
              <a:buChar char="n"/>
              <a:defRPr/>
            </a:pPr>
            <a:r>
              <a:rPr lang="en-US" sz="2400"/>
              <a:t>Search Methods for Complex Selection:</a:t>
            </a:r>
          </a:p>
          <a:p>
            <a:pPr lvl="1" eaLnBrk="1" hangingPunct="1">
              <a:lnSpc>
                <a:spcPct val="80000"/>
              </a:lnSpc>
              <a:buFont typeface="Wingdings" charset="0"/>
              <a:buChar char="n"/>
              <a:defRPr/>
            </a:pPr>
            <a:r>
              <a:rPr lang="en-US" sz="2200"/>
              <a:t>S9 </a:t>
            </a:r>
            <a:r>
              <a:rPr lang="en-US" sz="2200" b="1"/>
              <a:t>Conjunctive selection by intersection of record pointers</a:t>
            </a:r>
            <a:r>
              <a:rPr lang="en-US" sz="2200"/>
              <a:t>:</a:t>
            </a:r>
          </a:p>
          <a:p>
            <a:pPr lvl="2" eaLnBrk="1" hangingPunct="1">
              <a:lnSpc>
                <a:spcPct val="80000"/>
              </a:lnSpc>
              <a:buFont typeface="Wingdings" charset="0"/>
              <a:buChar char="n"/>
              <a:defRPr/>
            </a:pPr>
            <a:r>
              <a:rPr lang="en-US" sz="2000"/>
              <a:t>This method is possible if secondary indexes are available on all (or some of) the fields involved in equality comparison conditions in the conjunctive condition and if the indexes include record pointers (rather than block pointers).</a:t>
            </a:r>
          </a:p>
          <a:p>
            <a:pPr lvl="2" eaLnBrk="1" hangingPunct="1">
              <a:lnSpc>
                <a:spcPct val="80000"/>
              </a:lnSpc>
              <a:buFont typeface="Wingdings" charset="0"/>
              <a:buChar char="n"/>
              <a:defRPr/>
            </a:pPr>
            <a:r>
              <a:rPr lang="en-US" sz="2000"/>
              <a:t>Each index can be used to retrieve the record pointers that satisfy the individual condition.</a:t>
            </a:r>
          </a:p>
          <a:p>
            <a:pPr lvl="2" eaLnBrk="1" hangingPunct="1">
              <a:lnSpc>
                <a:spcPct val="80000"/>
              </a:lnSpc>
              <a:buFont typeface="Wingdings" charset="0"/>
              <a:buChar char="n"/>
              <a:defRPr/>
            </a:pPr>
            <a:r>
              <a:rPr lang="en-US" sz="2000"/>
              <a:t>The intersection of these sets of record pointers gives the record pointers that satisfy the conjunctive condition, which are then used to retrieve those records directly.</a:t>
            </a:r>
          </a:p>
          <a:p>
            <a:pPr lvl="2" eaLnBrk="1" hangingPunct="1">
              <a:lnSpc>
                <a:spcPct val="80000"/>
              </a:lnSpc>
              <a:buFont typeface="Wingdings" charset="0"/>
              <a:buChar char="n"/>
              <a:defRPr/>
            </a:pPr>
            <a:r>
              <a:rPr lang="en-US" sz="2000"/>
              <a:t>If only some of the conditions have secondary indexes, each retrieved record is further tested to determine whether it satisfies the remaining conditions.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3C1D2A1E-6737-9943-9E58-E76971E17DAD}"/>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(7)</a:t>
            </a:r>
          </a:p>
        </p:txBody>
      </p:sp>
      <p:sp>
        <p:nvSpPr>
          <p:cNvPr id="12291" name="Rectangle 7">
            <a:extLst>
              <a:ext uri="{FF2B5EF4-FFF2-40B4-BE49-F238E27FC236}">
                <a16:creationId xmlns:a16="http://schemas.microsoft.com/office/drawing/2014/main" id="{D16FDC1C-1B86-A843-95AC-03C3D2294554}"/>
              </a:ext>
            </a:extLst>
          </p:cNvPr>
          <p:cNvSpPr>
            <a:spLocks noGrp="1" noChangeArrowheads="1"/>
          </p:cNvSpPr>
          <p:nvPr>
            <p:ph idx="1"/>
          </p:nvPr>
        </p:nvSpPr>
        <p:spPr/>
        <p:txBody>
          <a:bodyPr>
            <a:normAutofit fontScale="85000" lnSpcReduction="20000"/>
          </a:bodyPr>
          <a:lstStyle/>
          <a:p>
            <a:pPr eaLnBrk="1" hangingPunct="1">
              <a:lnSpc>
                <a:spcPct val="90000"/>
              </a:lnSpc>
            </a:pPr>
            <a:r>
              <a:rPr lang="en-US" altLang="en-US" sz="2400">
                <a:ea typeface="ＭＳ Ｐゴシック" panose="020B0600070205080204" pitchFamily="34" charset="-128"/>
              </a:rPr>
              <a:t>Implementing the SELECT Operation (contd.):</a:t>
            </a:r>
          </a:p>
          <a:p>
            <a:pPr lvl="1" eaLnBrk="1" hangingPunct="1">
              <a:lnSpc>
                <a:spcPct val="90000"/>
              </a:lnSpc>
            </a:pPr>
            <a:r>
              <a:rPr lang="en-US" altLang="en-US" sz="2200">
                <a:ea typeface="Arial" panose="020B0604020202020204" pitchFamily="34" charset="0"/>
              </a:rPr>
              <a:t>Whenever a </a:t>
            </a:r>
            <a:r>
              <a:rPr lang="en-US" altLang="en-US" sz="2200" b="1">
                <a:ea typeface="Arial" panose="020B0604020202020204" pitchFamily="34" charset="0"/>
              </a:rPr>
              <a:t>single condition</a:t>
            </a:r>
            <a:r>
              <a:rPr lang="en-US" altLang="en-US" sz="2200">
                <a:ea typeface="Arial" panose="020B0604020202020204" pitchFamily="34" charset="0"/>
              </a:rPr>
              <a:t> specifies the selection, we can only check whether an access path exists on the attribute involved in that condition.</a:t>
            </a:r>
          </a:p>
          <a:p>
            <a:pPr lvl="2" eaLnBrk="1" hangingPunct="1">
              <a:lnSpc>
                <a:spcPct val="90000"/>
              </a:lnSpc>
            </a:pPr>
            <a:r>
              <a:rPr lang="en-US" altLang="en-US" sz="2000">
                <a:ea typeface="Arial" panose="020B0604020202020204" pitchFamily="34" charset="0"/>
              </a:rPr>
              <a:t>If an access path exists, the method corresponding to that access path is used; otherwise, the “brute force” linear search approach of method S1 is used. (See OP1, OP2 and OP3)</a:t>
            </a:r>
          </a:p>
          <a:p>
            <a:pPr lvl="1" eaLnBrk="1" hangingPunct="1">
              <a:lnSpc>
                <a:spcPct val="90000"/>
              </a:lnSpc>
            </a:pPr>
            <a:r>
              <a:rPr lang="en-US" altLang="en-US" sz="2200">
                <a:ea typeface="Arial" panose="020B0604020202020204" pitchFamily="34" charset="0"/>
              </a:rPr>
              <a:t>For </a:t>
            </a:r>
            <a:r>
              <a:rPr lang="en-US" altLang="en-US" sz="2200" b="1">
                <a:ea typeface="Arial" panose="020B0604020202020204" pitchFamily="34" charset="0"/>
              </a:rPr>
              <a:t>conjunctive selection conditions</a:t>
            </a:r>
            <a:r>
              <a:rPr lang="en-US" altLang="en-US" sz="2200">
                <a:ea typeface="Arial" panose="020B0604020202020204" pitchFamily="34" charset="0"/>
              </a:rPr>
              <a:t>, whenever </a:t>
            </a:r>
            <a:r>
              <a:rPr lang="en-US" altLang="en-US" sz="2200" i="1">
                <a:ea typeface="Arial" panose="020B0604020202020204" pitchFamily="34" charset="0"/>
              </a:rPr>
              <a:t>more than one</a:t>
            </a:r>
            <a:r>
              <a:rPr lang="en-US" altLang="en-US" sz="2200">
                <a:ea typeface="Arial" panose="020B0604020202020204" pitchFamily="34" charset="0"/>
              </a:rPr>
              <a:t> of the attributes involved in the conditions have an access path, query optimization should be done to choose the access path that </a:t>
            </a:r>
            <a:r>
              <a:rPr lang="en-US" altLang="en-US" sz="2200" i="1">
                <a:ea typeface="Arial" panose="020B0604020202020204" pitchFamily="34" charset="0"/>
              </a:rPr>
              <a:t>retrieves the fewest records</a:t>
            </a:r>
            <a:r>
              <a:rPr lang="en-US" altLang="en-US" sz="2200">
                <a:ea typeface="Arial" panose="020B0604020202020204" pitchFamily="34" charset="0"/>
              </a:rPr>
              <a:t> in the most efficient way.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1">
            <a:extLst>
              <a:ext uri="{FF2B5EF4-FFF2-40B4-BE49-F238E27FC236}">
                <a16:creationId xmlns:a16="http://schemas.microsoft.com/office/drawing/2014/main" id="{14E35493-B677-F743-B58F-F510B011AE79}"/>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(8)</a:t>
            </a:r>
          </a:p>
        </p:txBody>
      </p:sp>
      <p:sp>
        <p:nvSpPr>
          <p:cNvPr id="13315" name="Rectangle 32">
            <a:extLst>
              <a:ext uri="{FF2B5EF4-FFF2-40B4-BE49-F238E27FC236}">
                <a16:creationId xmlns:a16="http://schemas.microsoft.com/office/drawing/2014/main" id="{235520C0-7E47-5A47-9687-0D3D6AFDF6DB}"/>
              </a:ext>
            </a:extLst>
          </p:cNvPr>
          <p:cNvSpPr>
            <a:spLocks noGrp="1" noChangeArrowheads="1"/>
          </p:cNvSpPr>
          <p:nvPr>
            <p:ph idx="1"/>
          </p:nvPr>
        </p:nvSpPr>
        <p:spPr/>
        <p:txBody>
          <a:bodyPr>
            <a:normAutofit fontScale="92500" lnSpcReduction="10000"/>
          </a:bodyPr>
          <a:lstStyle/>
          <a:p>
            <a:pPr eaLnBrk="1" hangingPunct="1"/>
            <a:r>
              <a:rPr lang="en-US" altLang="en-US" dirty="0">
                <a:ea typeface="ＭＳ Ｐゴシック" panose="020B0600070205080204" pitchFamily="34" charset="-128"/>
              </a:rPr>
              <a:t>Implementing the JOIN Operation:</a:t>
            </a:r>
          </a:p>
          <a:p>
            <a:pPr lvl="1" eaLnBrk="1" hangingPunct="1"/>
            <a:r>
              <a:rPr lang="en-US" altLang="en-US" dirty="0">
                <a:ea typeface="Arial" panose="020B0604020202020204" pitchFamily="34" charset="0"/>
              </a:rPr>
              <a:t>Join (EQUIJOIN, NATURAL JOIN)</a:t>
            </a:r>
          </a:p>
          <a:p>
            <a:pPr lvl="2" eaLnBrk="1" hangingPunct="1"/>
            <a:r>
              <a:rPr lang="en-US" altLang="en-US" dirty="0">
                <a:ea typeface="Arial" panose="020B0604020202020204" pitchFamily="34" charset="0"/>
              </a:rPr>
              <a:t>two–way join: a join on two files</a:t>
            </a:r>
          </a:p>
          <a:p>
            <a:pPr lvl="2" eaLnBrk="1" hangingPunct="1"/>
            <a:r>
              <a:rPr lang="en-US" altLang="en-US" dirty="0">
                <a:ea typeface="Arial" panose="020B0604020202020204" pitchFamily="34" charset="0"/>
              </a:rPr>
              <a:t>e.g.	 R    </a:t>
            </a:r>
            <a:r>
              <a:rPr lang="en-US" altLang="en-US" baseline="-25000" dirty="0">
                <a:ea typeface="Arial" panose="020B0604020202020204" pitchFamily="34" charset="0"/>
              </a:rPr>
              <a:t>A=B</a:t>
            </a:r>
            <a:r>
              <a:rPr lang="en-US" altLang="en-US" dirty="0">
                <a:ea typeface="Arial" panose="020B0604020202020204" pitchFamily="34" charset="0"/>
              </a:rPr>
              <a:t> S </a:t>
            </a:r>
          </a:p>
          <a:p>
            <a:pPr lvl="2" eaLnBrk="1" hangingPunct="1"/>
            <a:r>
              <a:rPr lang="en-US" altLang="en-US" dirty="0">
                <a:ea typeface="Arial" panose="020B0604020202020204" pitchFamily="34" charset="0"/>
              </a:rPr>
              <a:t>multi-way joins: joins involving more than two files. </a:t>
            </a:r>
          </a:p>
          <a:p>
            <a:pPr lvl="2" eaLnBrk="1" hangingPunct="1"/>
            <a:r>
              <a:rPr lang="en-US" altLang="en-US" dirty="0">
                <a:ea typeface="Arial" panose="020B0604020202020204" pitchFamily="34" charset="0"/>
              </a:rPr>
              <a:t>e.g. R    </a:t>
            </a:r>
            <a:r>
              <a:rPr lang="en-US" altLang="en-US" baseline="-25000" dirty="0">
                <a:ea typeface="Arial" panose="020B0604020202020204" pitchFamily="34" charset="0"/>
              </a:rPr>
              <a:t>A=B</a:t>
            </a:r>
            <a:r>
              <a:rPr lang="en-US" altLang="en-US" dirty="0">
                <a:ea typeface="Arial" panose="020B0604020202020204" pitchFamily="34" charset="0"/>
              </a:rPr>
              <a:t>   S    </a:t>
            </a:r>
            <a:r>
              <a:rPr lang="en-US" altLang="en-US" baseline="-25000" dirty="0">
                <a:ea typeface="Arial" panose="020B0604020202020204" pitchFamily="34" charset="0"/>
              </a:rPr>
              <a:t>C=D</a:t>
            </a:r>
            <a:r>
              <a:rPr lang="en-US" altLang="en-US" dirty="0">
                <a:ea typeface="Arial" panose="020B0604020202020204" pitchFamily="34" charset="0"/>
              </a:rPr>
              <a:t> T </a:t>
            </a:r>
          </a:p>
          <a:p>
            <a:pPr eaLnBrk="1" hangingPunct="1"/>
            <a:r>
              <a:rPr lang="en-US" altLang="en-US" dirty="0">
                <a:ea typeface="ＭＳ Ｐゴシック" panose="020B0600070205080204" pitchFamily="34" charset="-128"/>
              </a:rPr>
              <a:t>Examples</a:t>
            </a:r>
          </a:p>
          <a:p>
            <a:pPr lvl="1" eaLnBrk="1" hangingPunct="1"/>
            <a:r>
              <a:rPr lang="en-US" altLang="en-US" dirty="0">
                <a:ea typeface="Arial" panose="020B0604020202020204" pitchFamily="34" charset="0"/>
              </a:rPr>
              <a:t>(OP6): EMPLOYEE     </a:t>
            </a:r>
            <a:r>
              <a:rPr lang="en-US" altLang="en-US" sz="2400" baseline="-25000" dirty="0">
                <a:solidFill>
                  <a:schemeClr val="tx2"/>
                </a:solidFill>
                <a:ea typeface="Arial" panose="020B0604020202020204" pitchFamily="34" charset="0"/>
              </a:rPr>
              <a:t>DNO=DNUMBER</a:t>
            </a:r>
            <a:r>
              <a:rPr lang="en-US" altLang="en-US" dirty="0">
                <a:ea typeface="Arial" panose="020B0604020202020204" pitchFamily="34" charset="0"/>
              </a:rPr>
              <a:t> DEPARTMENT</a:t>
            </a:r>
          </a:p>
          <a:p>
            <a:pPr lvl="1" eaLnBrk="1" hangingPunct="1"/>
            <a:r>
              <a:rPr lang="en-US" altLang="en-US" dirty="0">
                <a:ea typeface="Arial" panose="020B0604020202020204" pitchFamily="34" charset="0"/>
              </a:rPr>
              <a:t>(OP7): DEPARTMENT     </a:t>
            </a:r>
            <a:r>
              <a:rPr lang="en-US" altLang="en-US" sz="2000" baseline="-25000" dirty="0">
                <a:solidFill>
                  <a:schemeClr val="tx2"/>
                </a:solidFill>
                <a:ea typeface="Arial" panose="020B0604020202020204" pitchFamily="34" charset="0"/>
              </a:rPr>
              <a:t>MGRSSN=SSN</a:t>
            </a:r>
            <a:r>
              <a:rPr lang="en-US" altLang="en-US" dirty="0">
                <a:ea typeface="Arial" panose="020B0604020202020204" pitchFamily="34" charset="0"/>
              </a:rPr>
              <a:t> EMPLOYEE </a:t>
            </a:r>
          </a:p>
        </p:txBody>
      </p:sp>
      <p:grpSp>
        <p:nvGrpSpPr>
          <p:cNvPr id="27651" name="Group 4">
            <a:extLst>
              <a:ext uri="{FF2B5EF4-FFF2-40B4-BE49-F238E27FC236}">
                <a16:creationId xmlns:a16="http://schemas.microsoft.com/office/drawing/2014/main" id="{17BA0D43-548D-6D47-A305-E7F34F660F7A}"/>
              </a:ext>
            </a:extLst>
          </p:cNvPr>
          <p:cNvGrpSpPr>
            <a:grpSpLocks/>
          </p:cNvGrpSpPr>
          <p:nvPr/>
        </p:nvGrpSpPr>
        <p:grpSpPr bwMode="auto">
          <a:xfrm>
            <a:off x="3810000" y="3657600"/>
            <a:ext cx="219075" cy="174625"/>
            <a:chOff x="377" y="2904"/>
            <a:chExt cx="154" cy="110"/>
          </a:xfrm>
        </p:grpSpPr>
        <p:sp>
          <p:nvSpPr>
            <p:cNvPr id="13337" name="Line 5">
              <a:extLst>
                <a:ext uri="{FF2B5EF4-FFF2-40B4-BE49-F238E27FC236}">
                  <a16:creationId xmlns:a16="http://schemas.microsoft.com/office/drawing/2014/main" id="{73992DC1-D4C9-6649-9990-9CCADCE79A98}"/>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8" name="Line 6">
              <a:extLst>
                <a:ext uri="{FF2B5EF4-FFF2-40B4-BE49-F238E27FC236}">
                  <a16:creationId xmlns:a16="http://schemas.microsoft.com/office/drawing/2014/main" id="{F002BE8C-57F4-1A43-AA9F-C351340FF176}"/>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9" name="Line 7">
              <a:extLst>
                <a:ext uri="{FF2B5EF4-FFF2-40B4-BE49-F238E27FC236}">
                  <a16:creationId xmlns:a16="http://schemas.microsoft.com/office/drawing/2014/main" id="{FF88A350-5C89-1F47-936B-E353C70BF70F}"/>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40" name="Line 8">
              <a:extLst>
                <a:ext uri="{FF2B5EF4-FFF2-40B4-BE49-F238E27FC236}">
                  <a16:creationId xmlns:a16="http://schemas.microsoft.com/office/drawing/2014/main" id="{D8920852-2AF1-DC47-AD41-8EA36EFD8E53}"/>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ea typeface="ＭＳ Ｐゴシック" charset="0"/>
              </a:endParaRPr>
            </a:p>
          </p:txBody>
        </p:sp>
      </p:grpSp>
      <p:grpSp>
        <p:nvGrpSpPr>
          <p:cNvPr id="27652" name="Group 9">
            <a:extLst>
              <a:ext uri="{FF2B5EF4-FFF2-40B4-BE49-F238E27FC236}">
                <a16:creationId xmlns:a16="http://schemas.microsoft.com/office/drawing/2014/main" id="{063BD0B3-A0E2-BC4D-9B99-FF46D506F346}"/>
              </a:ext>
            </a:extLst>
          </p:cNvPr>
          <p:cNvGrpSpPr>
            <a:grpSpLocks/>
          </p:cNvGrpSpPr>
          <p:nvPr/>
        </p:nvGrpSpPr>
        <p:grpSpPr bwMode="auto">
          <a:xfrm>
            <a:off x="3571813" y="4343400"/>
            <a:ext cx="219075" cy="174625"/>
            <a:chOff x="377" y="2904"/>
            <a:chExt cx="154" cy="110"/>
          </a:xfrm>
        </p:grpSpPr>
        <p:sp>
          <p:nvSpPr>
            <p:cNvPr id="13333" name="Line 10">
              <a:extLst>
                <a:ext uri="{FF2B5EF4-FFF2-40B4-BE49-F238E27FC236}">
                  <a16:creationId xmlns:a16="http://schemas.microsoft.com/office/drawing/2014/main" id="{82DB1A41-BA2F-AA4B-AFEF-BDA620586262}"/>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4" name="Line 11">
              <a:extLst>
                <a:ext uri="{FF2B5EF4-FFF2-40B4-BE49-F238E27FC236}">
                  <a16:creationId xmlns:a16="http://schemas.microsoft.com/office/drawing/2014/main" id="{D714F2B4-7BED-B145-A7AC-5DCBE36F9114}"/>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5" name="Line 12">
              <a:extLst>
                <a:ext uri="{FF2B5EF4-FFF2-40B4-BE49-F238E27FC236}">
                  <a16:creationId xmlns:a16="http://schemas.microsoft.com/office/drawing/2014/main" id="{C96582DE-FBA2-5F44-835D-66ECF7614EBD}"/>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6" name="Line 13">
              <a:extLst>
                <a:ext uri="{FF2B5EF4-FFF2-40B4-BE49-F238E27FC236}">
                  <a16:creationId xmlns:a16="http://schemas.microsoft.com/office/drawing/2014/main" id="{059AA9D4-8577-A24C-A740-F1EA37D79AF8}"/>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7653" name="Group 14">
            <a:extLst>
              <a:ext uri="{FF2B5EF4-FFF2-40B4-BE49-F238E27FC236}">
                <a16:creationId xmlns:a16="http://schemas.microsoft.com/office/drawing/2014/main" id="{79EDE271-1952-E04C-9FD4-429F6C00038F}"/>
              </a:ext>
            </a:extLst>
          </p:cNvPr>
          <p:cNvGrpSpPr>
            <a:grpSpLocks/>
          </p:cNvGrpSpPr>
          <p:nvPr/>
        </p:nvGrpSpPr>
        <p:grpSpPr bwMode="auto">
          <a:xfrm>
            <a:off x="2971800" y="4343400"/>
            <a:ext cx="219075" cy="174625"/>
            <a:chOff x="377" y="2904"/>
            <a:chExt cx="154" cy="110"/>
          </a:xfrm>
        </p:grpSpPr>
        <p:sp>
          <p:nvSpPr>
            <p:cNvPr id="13329" name="Line 15">
              <a:extLst>
                <a:ext uri="{FF2B5EF4-FFF2-40B4-BE49-F238E27FC236}">
                  <a16:creationId xmlns:a16="http://schemas.microsoft.com/office/drawing/2014/main" id="{3A894334-EA2C-3A47-AABD-94FA21553489}"/>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0" name="Line 16">
              <a:extLst>
                <a:ext uri="{FF2B5EF4-FFF2-40B4-BE49-F238E27FC236}">
                  <a16:creationId xmlns:a16="http://schemas.microsoft.com/office/drawing/2014/main" id="{1D6F3BB8-AF40-D54B-9AE5-478CDE3E4CF1}"/>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1" name="Line 17">
              <a:extLst>
                <a:ext uri="{FF2B5EF4-FFF2-40B4-BE49-F238E27FC236}">
                  <a16:creationId xmlns:a16="http://schemas.microsoft.com/office/drawing/2014/main" id="{E5D17479-61F1-5549-9C91-01F4C78E19C3}"/>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32" name="Line 18">
              <a:extLst>
                <a:ext uri="{FF2B5EF4-FFF2-40B4-BE49-F238E27FC236}">
                  <a16:creationId xmlns:a16="http://schemas.microsoft.com/office/drawing/2014/main" id="{83BE1605-4533-EC40-8F51-1BBFD8D3124A}"/>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7654" name="Group 19">
            <a:extLst>
              <a:ext uri="{FF2B5EF4-FFF2-40B4-BE49-F238E27FC236}">
                <a16:creationId xmlns:a16="http://schemas.microsoft.com/office/drawing/2014/main" id="{4CCDB719-D2E4-604A-9AB1-9EF8B506D370}"/>
              </a:ext>
            </a:extLst>
          </p:cNvPr>
          <p:cNvGrpSpPr>
            <a:grpSpLocks/>
          </p:cNvGrpSpPr>
          <p:nvPr/>
        </p:nvGrpSpPr>
        <p:grpSpPr bwMode="auto">
          <a:xfrm>
            <a:off x="4572000" y="5334000"/>
            <a:ext cx="219075" cy="174625"/>
            <a:chOff x="377" y="2904"/>
            <a:chExt cx="154" cy="110"/>
          </a:xfrm>
        </p:grpSpPr>
        <p:sp>
          <p:nvSpPr>
            <p:cNvPr id="13325" name="Line 20">
              <a:extLst>
                <a:ext uri="{FF2B5EF4-FFF2-40B4-BE49-F238E27FC236}">
                  <a16:creationId xmlns:a16="http://schemas.microsoft.com/office/drawing/2014/main" id="{D10514E0-940C-444E-9FB3-DF04289124BC}"/>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26" name="Line 21">
              <a:extLst>
                <a:ext uri="{FF2B5EF4-FFF2-40B4-BE49-F238E27FC236}">
                  <a16:creationId xmlns:a16="http://schemas.microsoft.com/office/drawing/2014/main" id="{C2BBF3D7-10F2-BA49-8BEC-70DE86E0A709}"/>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27" name="Line 22">
              <a:extLst>
                <a:ext uri="{FF2B5EF4-FFF2-40B4-BE49-F238E27FC236}">
                  <a16:creationId xmlns:a16="http://schemas.microsoft.com/office/drawing/2014/main" id="{9862C575-A725-9449-94C9-44351D6A7423}"/>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28" name="Line 23">
              <a:extLst>
                <a:ext uri="{FF2B5EF4-FFF2-40B4-BE49-F238E27FC236}">
                  <a16:creationId xmlns:a16="http://schemas.microsoft.com/office/drawing/2014/main" id="{F62A0B59-5FF0-4444-BE26-EC975A06867E}"/>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7655" name="Group 24">
            <a:extLst>
              <a:ext uri="{FF2B5EF4-FFF2-40B4-BE49-F238E27FC236}">
                <a16:creationId xmlns:a16="http://schemas.microsoft.com/office/drawing/2014/main" id="{1C28A845-6E3B-E64F-9C98-70F321146D1B}"/>
              </a:ext>
            </a:extLst>
          </p:cNvPr>
          <p:cNvGrpSpPr>
            <a:grpSpLocks/>
          </p:cNvGrpSpPr>
          <p:nvPr/>
        </p:nvGrpSpPr>
        <p:grpSpPr bwMode="auto">
          <a:xfrm>
            <a:off x="4191000" y="4876800"/>
            <a:ext cx="219075" cy="174625"/>
            <a:chOff x="377" y="2904"/>
            <a:chExt cx="154" cy="110"/>
          </a:xfrm>
        </p:grpSpPr>
        <p:sp>
          <p:nvSpPr>
            <p:cNvPr id="13321" name="Line 25">
              <a:extLst>
                <a:ext uri="{FF2B5EF4-FFF2-40B4-BE49-F238E27FC236}">
                  <a16:creationId xmlns:a16="http://schemas.microsoft.com/office/drawing/2014/main" id="{9BA30822-2C64-2243-A7C5-F76C8D0CA7F0}"/>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22" name="Line 26">
              <a:extLst>
                <a:ext uri="{FF2B5EF4-FFF2-40B4-BE49-F238E27FC236}">
                  <a16:creationId xmlns:a16="http://schemas.microsoft.com/office/drawing/2014/main" id="{2EBC84DF-5A5F-C64A-9A1E-2C11B89C880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23" name="Line 27">
              <a:extLst>
                <a:ext uri="{FF2B5EF4-FFF2-40B4-BE49-F238E27FC236}">
                  <a16:creationId xmlns:a16="http://schemas.microsoft.com/office/drawing/2014/main" id="{9123E887-8DDB-FB45-B7F5-0A8A51E2156D}"/>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324" name="Line 28">
              <a:extLst>
                <a:ext uri="{FF2B5EF4-FFF2-40B4-BE49-F238E27FC236}">
                  <a16:creationId xmlns:a16="http://schemas.microsoft.com/office/drawing/2014/main" id="{B8B13AFD-98CB-F24C-BC1C-A3B3F62FFF79}"/>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4E1DB612-4ACA-AF4E-ACEE-EAC6D40C81C5}"/>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(9)</a:t>
            </a:r>
          </a:p>
        </p:txBody>
      </p:sp>
      <p:sp>
        <p:nvSpPr>
          <p:cNvPr id="14339" name="Rectangle 7">
            <a:extLst>
              <a:ext uri="{FF2B5EF4-FFF2-40B4-BE49-F238E27FC236}">
                <a16:creationId xmlns:a16="http://schemas.microsoft.com/office/drawing/2014/main" id="{DB22CD26-4215-C249-8C74-084D77FE1D5A}"/>
              </a:ext>
            </a:extLst>
          </p:cNvPr>
          <p:cNvSpPr>
            <a:spLocks noGrp="1" noChangeArrowheads="1"/>
          </p:cNvSpPr>
          <p:nvPr>
            <p:ph idx="1"/>
          </p:nvPr>
        </p:nvSpPr>
        <p:spPr/>
        <p:txBody>
          <a:bodyPr>
            <a:normAutofit fontScale="70000" lnSpcReduction="20000"/>
          </a:bodyPr>
          <a:lstStyle/>
          <a:p>
            <a:pPr eaLnBrk="1" hangingPunct="1"/>
            <a:r>
              <a:rPr lang="en-US" altLang="en-US" sz="2400">
                <a:ea typeface="ＭＳ Ｐゴシック" panose="020B0600070205080204" pitchFamily="34" charset="-128"/>
              </a:rPr>
              <a:t>Implementing the JOIN Operation (contd.):</a:t>
            </a:r>
          </a:p>
          <a:p>
            <a:pPr eaLnBrk="1" hangingPunct="1"/>
            <a:r>
              <a:rPr lang="en-US" altLang="en-US" sz="2400">
                <a:ea typeface="ＭＳ Ｐゴシック" panose="020B0600070205080204" pitchFamily="34" charset="-128"/>
              </a:rPr>
              <a:t>Methods for implementing joins:</a:t>
            </a:r>
          </a:p>
          <a:p>
            <a:pPr lvl="1" eaLnBrk="1" hangingPunct="1"/>
            <a:r>
              <a:rPr lang="en-US" altLang="en-US" sz="2200">
                <a:ea typeface="Arial" panose="020B0604020202020204" pitchFamily="34" charset="0"/>
              </a:rPr>
              <a:t>J1 </a:t>
            </a:r>
            <a:r>
              <a:rPr lang="en-US" altLang="en-US" sz="2200" b="1">
                <a:ea typeface="Arial" panose="020B0604020202020204" pitchFamily="34" charset="0"/>
              </a:rPr>
              <a:t>Nested-loop join</a:t>
            </a:r>
            <a:r>
              <a:rPr lang="en-US" altLang="en-US" sz="2200">
                <a:ea typeface="Arial" panose="020B0604020202020204" pitchFamily="34" charset="0"/>
              </a:rPr>
              <a:t> (brute force):</a:t>
            </a:r>
          </a:p>
          <a:p>
            <a:pPr lvl="2" eaLnBrk="1" hangingPunct="1"/>
            <a:r>
              <a:rPr lang="en-US" altLang="en-US" sz="2000">
                <a:ea typeface="Arial" panose="020B0604020202020204" pitchFamily="34" charset="0"/>
              </a:rPr>
              <a:t>For each record t in R (outer loop), retrieve every record s from S (inner loop) and test whether the two records satisfy the join condition t[A] = s[B].</a:t>
            </a:r>
          </a:p>
          <a:p>
            <a:pPr lvl="1" eaLnBrk="1" hangingPunct="1"/>
            <a:r>
              <a:rPr lang="en-US" altLang="en-US" sz="2200">
                <a:ea typeface="Arial" panose="020B0604020202020204" pitchFamily="34" charset="0"/>
              </a:rPr>
              <a:t>J2 </a:t>
            </a:r>
            <a:r>
              <a:rPr lang="en-US" altLang="en-US" sz="2200" b="1">
                <a:ea typeface="Arial" panose="020B0604020202020204" pitchFamily="34" charset="0"/>
              </a:rPr>
              <a:t>Single-loop join</a:t>
            </a:r>
            <a:r>
              <a:rPr lang="en-US" altLang="en-US" sz="2200">
                <a:ea typeface="Arial" panose="020B0604020202020204" pitchFamily="34" charset="0"/>
              </a:rPr>
              <a:t> (Using an access structure to retrieve the matching records):</a:t>
            </a:r>
          </a:p>
          <a:p>
            <a:pPr lvl="2" eaLnBrk="1" hangingPunct="1"/>
            <a:r>
              <a:rPr lang="en-US" altLang="en-US" sz="2000">
                <a:ea typeface="Arial" panose="020B0604020202020204" pitchFamily="34" charset="0"/>
              </a:rPr>
              <a:t>If an index (or hash key) exists for one of the two join attributes — say, B of S — retrieve each record t in R, one at a time, and then use the access structure to retrieve directly all matching records s from S that satisfy s[B] = 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6563BD61-AE87-0049-B554-845D048C1C9C}"/>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(10)</a:t>
            </a:r>
          </a:p>
        </p:txBody>
      </p:sp>
      <p:sp>
        <p:nvSpPr>
          <p:cNvPr id="15363" name="Rectangle 7">
            <a:extLst>
              <a:ext uri="{FF2B5EF4-FFF2-40B4-BE49-F238E27FC236}">
                <a16:creationId xmlns:a16="http://schemas.microsoft.com/office/drawing/2014/main" id="{FB316042-9AD5-C749-A778-2E188F0DE5DA}"/>
              </a:ext>
            </a:extLst>
          </p:cNvPr>
          <p:cNvSpPr>
            <a:spLocks noGrp="1" noChangeArrowheads="1"/>
          </p:cNvSpPr>
          <p:nvPr>
            <p:ph idx="1"/>
          </p:nvPr>
        </p:nvSpPr>
        <p:spPr/>
        <p:txBody>
          <a:bodyPr>
            <a:normAutofit fontScale="70000" lnSpcReduction="20000"/>
          </a:bodyPr>
          <a:lstStyle/>
          <a:p>
            <a:pPr eaLnBrk="1" hangingPunct="1"/>
            <a:r>
              <a:rPr lang="en-US" altLang="en-US" sz="2400">
                <a:ea typeface="ＭＳ Ｐゴシック" panose="020B0600070205080204" pitchFamily="34" charset="-128"/>
              </a:rPr>
              <a:t>Implementing the JOIN Operation (contd.):</a:t>
            </a:r>
          </a:p>
          <a:p>
            <a:pPr eaLnBrk="1" hangingPunct="1"/>
            <a:r>
              <a:rPr lang="en-US" altLang="en-US" sz="2400">
                <a:ea typeface="ＭＳ Ｐゴシック" panose="020B0600070205080204" pitchFamily="34" charset="-128"/>
              </a:rPr>
              <a:t>Methods for implementing joins:</a:t>
            </a:r>
          </a:p>
          <a:p>
            <a:pPr lvl="1" eaLnBrk="1" hangingPunct="1"/>
            <a:r>
              <a:rPr lang="en-US" altLang="en-US" sz="2200">
                <a:ea typeface="Arial" panose="020B0604020202020204" pitchFamily="34" charset="0"/>
              </a:rPr>
              <a:t>J3 </a:t>
            </a:r>
            <a:r>
              <a:rPr lang="en-US" altLang="en-US" sz="2200" b="1">
                <a:ea typeface="Arial" panose="020B0604020202020204" pitchFamily="34" charset="0"/>
              </a:rPr>
              <a:t>Sort-merge join</a:t>
            </a:r>
            <a:r>
              <a:rPr lang="en-US" altLang="en-US" sz="2200">
                <a:ea typeface="Arial" panose="020B0604020202020204" pitchFamily="34" charset="0"/>
              </a:rPr>
              <a:t>:</a:t>
            </a:r>
          </a:p>
          <a:p>
            <a:pPr lvl="2" eaLnBrk="1" hangingPunct="1"/>
            <a:r>
              <a:rPr lang="en-US" altLang="en-US" sz="2000">
                <a:ea typeface="Arial" panose="020B0604020202020204" pitchFamily="34" charset="0"/>
              </a:rPr>
              <a:t>If the records of R and S are </a:t>
            </a:r>
            <a:r>
              <a:rPr lang="en-US" altLang="en-US" sz="2000" i="1">
                <a:ea typeface="Arial" panose="020B0604020202020204" pitchFamily="34" charset="0"/>
              </a:rPr>
              <a:t>physically sorted</a:t>
            </a:r>
            <a:r>
              <a:rPr lang="en-US" altLang="en-US" sz="2000">
                <a:ea typeface="Arial" panose="020B0604020202020204" pitchFamily="34" charset="0"/>
              </a:rPr>
              <a:t> (</a:t>
            </a:r>
            <a:r>
              <a:rPr lang="en-US" altLang="en-US" sz="2000" i="1">
                <a:ea typeface="Arial" panose="020B0604020202020204" pitchFamily="34" charset="0"/>
              </a:rPr>
              <a:t>ordered</a:t>
            </a:r>
            <a:r>
              <a:rPr lang="en-US" altLang="en-US" sz="2000">
                <a:ea typeface="Arial" panose="020B0604020202020204" pitchFamily="34" charset="0"/>
              </a:rPr>
              <a:t>) by value of the join attributes A and B, respectively, we can implement the join in the most efficient way possible.</a:t>
            </a:r>
          </a:p>
          <a:p>
            <a:pPr lvl="2" eaLnBrk="1" hangingPunct="1"/>
            <a:r>
              <a:rPr lang="en-US" altLang="en-US" sz="2000" i="1">
                <a:ea typeface="Arial" panose="020B0604020202020204" pitchFamily="34" charset="0"/>
              </a:rPr>
              <a:t>Both files are scanned in order of the join attributes</a:t>
            </a:r>
            <a:r>
              <a:rPr lang="en-US" altLang="en-US" sz="2000">
                <a:ea typeface="Arial" panose="020B0604020202020204" pitchFamily="34" charset="0"/>
              </a:rPr>
              <a:t>, matching the records that have the same values for A and B.</a:t>
            </a:r>
          </a:p>
          <a:p>
            <a:pPr lvl="2" eaLnBrk="1" hangingPunct="1"/>
            <a:r>
              <a:rPr lang="en-US" altLang="en-US" sz="2000">
                <a:ea typeface="Arial" panose="020B0604020202020204" pitchFamily="34" charset="0"/>
              </a:rPr>
              <a:t>In this method, the records of each file are scanned only once each for matching with the other file—unless both A and B are non-key attributes, in which case the method needs to be modified slightly.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39B9544-E90A-7E4F-B14F-F7F30DF43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0"/>
            <a:ext cx="7543800" cy="6588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C0278BC5-40E7-FF48-B5DF-0B81EBE2E7DA}"/>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(11)</a:t>
            </a:r>
          </a:p>
        </p:txBody>
      </p:sp>
      <p:sp>
        <p:nvSpPr>
          <p:cNvPr id="16387" name="Rectangle 7">
            <a:extLst>
              <a:ext uri="{FF2B5EF4-FFF2-40B4-BE49-F238E27FC236}">
                <a16:creationId xmlns:a16="http://schemas.microsoft.com/office/drawing/2014/main" id="{25CEB30B-6C99-064B-B9BC-887AD83DF107}"/>
              </a:ext>
            </a:extLst>
          </p:cNvPr>
          <p:cNvSpPr>
            <a:spLocks noGrp="1" noChangeArrowheads="1"/>
          </p:cNvSpPr>
          <p:nvPr>
            <p:ph idx="1"/>
          </p:nvPr>
        </p:nvSpPr>
        <p:spPr/>
        <p:txBody>
          <a:bodyPr>
            <a:normAutofit lnSpcReduction="10000"/>
          </a:bodyPr>
          <a:lstStyle/>
          <a:p>
            <a:pPr eaLnBrk="1" hangingPunct="1">
              <a:lnSpc>
                <a:spcPct val="90000"/>
              </a:lnSpc>
              <a:buFont typeface="Wingdings" charset="0"/>
              <a:buChar char="n"/>
              <a:defRPr/>
            </a:pPr>
            <a:r>
              <a:rPr lang="en-US"/>
              <a:t>Implementing the JOIN Operation (contd.):</a:t>
            </a:r>
          </a:p>
          <a:p>
            <a:pPr eaLnBrk="1" hangingPunct="1">
              <a:lnSpc>
                <a:spcPct val="90000"/>
              </a:lnSpc>
              <a:buFont typeface="Wingdings" charset="0"/>
              <a:buChar char="n"/>
              <a:defRPr/>
            </a:pPr>
            <a:r>
              <a:rPr lang="en-US"/>
              <a:t>Methods for implementing joins:</a:t>
            </a:r>
          </a:p>
          <a:p>
            <a:pPr lvl="1" eaLnBrk="1" hangingPunct="1">
              <a:lnSpc>
                <a:spcPct val="90000"/>
              </a:lnSpc>
              <a:buFont typeface="Wingdings" charset="0"/>
              <a:buChar char="n"/>
              <a:defRPr/>
            </a:pPr>
            <a:r>
              <a:rPr lang="en-US"/>
              <a:t>J4 </a:t>
            </a:r>
            <a:r>
              <a:rPr lang="en-US" b="1"/>
              <a:t>Hash-join</a:t>
            </a:r>
            <a:r>
              <a:rPr lang="en-US"/>
              <a:t>:</a:t>
            </a:r>
          </a:p>
          <a:p>
            <a:pPr lvl="2" eaLnBrk="1" hangingPunct="1">
              <a:lnSpc>
                <a:spcPct val="90000"/>
              </a:lnSpc>
              <a:buFont typeface="Wingdings" charset="0"/>
              <a:buChar char="n"/>
              <a:defRPr/>
            </a:pPr>
            <a:r>
              <a:rPr lang="en-US"/>
              <a:t>The records of files R and S are both hashed to the </a:t>
            </a:r>
            <a:r>
              <a:rPr lang="en-US" i="1"/>
              <a:t>same hash file</a:t>
            </a:r>
            <a:r>
              <a:rPr lang="en-US"/>
              <a:t>, using the </a:t>
            </a:r>
            <a:r>
              <a:rPr lang="en-US" i="1"/>
              <a:t>same hashing function</a:t>
            </a:r>
            <a:r>
              <a:rPr lang="en-US"/>
              <a:t> on the join attributes A of R and B of S as hash keys.</a:t>
            </a:r>
          </a:p>
          <a:p>
            <a:pPr lvl="2" eaLnBrk="1" hangingPunct="1">
              <a:lnSpc>
                <a:spcPct val="90000"/>
              </a:lnSpc>
              <a:buFont typeface="Wingdings" charset="0"/>
              <a:buChar char="n"/>
              <a:defRPr/>
            </a:pPr>
            <a:r>
              <a:rPr lang="en-US"/>
              <a:t>A single pass through the file with fewer records (say, R) hashes its records to the hash file buckets.</a:t>
            </a:r>
          </a:p>
          <a:p>
            <a:pPr lvl="2" eaLnBrk="1" hangingPunct="1">
              <a:lnSpc>
                <a:spcPct val="90000"/>
              </a:lnSpc>
              <a:buFont typeface="Wingdings" charset="0"/>
              <a:buChar char="n"/>
              <a:defRPr/>
            </a:pPr>
            <a:r>
              <a:rPr lang="en-US"/>
              <a:t>A single pass through the other file (S) then hashes each of its records to the appropriate bucket, where the record is combined with all matching records from 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2A92454-AAB9-194D-B591-94557117B966}"/>
              </a:ext>
            </a:extLst>
          </p:cNvPr>
          <p:cNvSpPr>
            <a:spLocks noGrp="1" noChangeArrowheads="1"/>
          </p:cNvSpPr>
          <p:nvPr>
            <p:ph type="title"/>
          </p:nvPr>
        </p:nvSpPr>
        <p:spPr/>
        <p:txBody>
          <a:bodyPr>
            <a:normAutofit fontScale="90000"/>
          </a:bodyPr>
          <a:lstStyle/>
          <a:p>
            <a:pPr eaLnBrk="1" hangingPunct="1">
              <a:defRPr/>
            </a:pPr>
            <a:r>
              <a:rPr lang="en-US" sz="3200"/>
              <a:t>3. Algorithms for PROJECT and SET Operations (1)</a:t>
            </a:r>
          </a:p>
        </p:txBody>
      </p:sp>
      <p:sp>
        <p:nvSpPr>
          <p:cNvPr id="20483" name="Rectangle 8">
            <a:extLst>
              <a:ext uri="{FF2B5EF4-FFF2-40B4-BE49-F238E27FC236}">
                <a16:creationId xmlns:a16="http://schemas.microsoft.com/office/drawing/2014/main" id="{94E4A704-14A8-BB48-B24D-0F93084FA420}"/>
              </a:ext>
            </a:extLst>
          </p:cNvPr>
          <p:cNvSpPr>
            <a:spLocks noGrp="1" noChangeArrowheads="1"/>
          </p:cNvSpPr>
          <p:nvPr>
            <p:ph idx="1"/>
          </p:nvPr>
        </p:nvSpPr>
        <p:spPr>
          <a:extLst>
            <a:ext uri="{91240B29-F687-4f45-9708-019B960494DF}">
              <a14:hiddenLine xmlns:a14="http://schemas.microsoft.com/office/drawing/2010/main" xmlns="" w="9525" cap="flat" cmpd="sng">
                <a:solidFill>
                  <a:srgbClr val="CC0000"/>
                </a:solidFill>
                <a:prstDash val="solid"/>
                <a:miter lim="800000"/>
                <a:headEnd/>
                <a:tailEnd/>
              </a14:hiddenLine>
            </a:ext>
          </a:extLst>
        </p:spPr>
        <p:txBody>
          <a:bodyPr>
            <a:normAutofit fontScale="70000" lnSpcReduction="20000"/>
          </a:bodyPr>
          <a:lstStyle/>
          <a:p>
            <a:pPr marL="457200" indent="-457200" eaLnBrk="1" hangingPunct="1">
              <a:lnSpc>
                <a:spcPct val="80000"/>
              </a:lnSpc>
              <a:buFont typeface="Wingdings" charset="0"/>
              <a:buChar char="n"/>
              <a:defRPr/>
            </a:pPr>
            <a:r>
              <a:rPr lang="en-US" sz="2400">
                <a:cs typeface="Times New Roman" charset="0"/>
              </a:rPr>
              <a:t>Algorithm for PROJECT operations (Figure 15.3b)</a:t>
            </a:r>
          </a:p>
          <a:p>
            <a:pPr marL="457200" indent="-457200" eaLnBrk="1" hangingPunct="1">
              <a:lnSpc>
                <a:spcPct val="80000"/>
              </a:lnSpc>
              <a:buFont typeface="Wingdings" charset="0"/>
              <a:buNone/>
              <a:defRPr/>
            </a:pPr>
            <a:r>
              <a:rPr lang="en-US" sz="3200" b="1">
                <a:latin typeface="Symbol" charset="0"/>
              </a:rPr>
              <a:t>	</a:t>
            </a:r>
            <a:r>
              <a:rPr lang="en-US" sz="2400"/>
              <a:t> </a:t>
            </a:r>
            <a:r>
              <a:rPr lang="en-US" sz="2400" baseline="-25000"/>
              <a:t>&lt;attribute list&gt;</a:t>
            </a:r>
            <a:r>
              <a:rPr lang="en-US" sz="2400"/>
              <a:t>(R)</a:t>
            </a:r>
          </a:p>
          <a:p>
            <a:pPr marL="457200" indent="-457200" eaLnBrk="1" hangingPunct="1">
              <a:lnSpc>
                <a:spcPct val="80000"/>
              </a:lnSpc>
              <a:buFont typeface="Wingdings" charset="0"/>
              <a:buNone/>
              <a:defRPr/>
            </a:pPr>
            <a:endParaRPr lang="en-US" sz="2400">
              <a:cs typeface="Times New Roman" charset="0"/>
            </a:endParaRPr>
          </a:p>
          <a:p>
            <a:pPr marL="876300" lvl="1" indent="-419100" eaLnBrk="1" hangingPunct="1">
              <a:lnSpc>
                <a:spcPct val="80000"/>
              </a:lnSpc>
              <a:buSzTx/>
              <a:buFont typeface="Wingdings" charset="0"/>
              <a:buAutoNum type="arabicPeriod"/>
              <a:defRPr/>
            </a:pPr>
            <a:r>
              <a:rPr lang="en-US" sz="2200">
                <a:ea typeface="ＭＳ Ｐゴシック" charset="0"/>
                <a:cs typeface="Times New Roman" charset="0"/>
              </a:rPr>
              <a:t> If &lt;attribute list&gt; has a key of relation R, extract all tuples from R with only the values for the attributes in &lt;attribute list&gt;.</a:t>
            </a:r>
          </a:p>
          <a:p>
            <a:pPr marL="876300" lvl="1" indent="-419100" eaLnBrk="1" hangingPunct="1">
              <a:lnSpc>
                <a:spcPct val="80000"/>
              </a:lnSpc>
              <a:buSzTx/>
              <a:buFont typeface="Wingdings" charset="0"/>
              <a:buAutoNum type="arabicPeriod"/>
              <a:defRPr/>
            </a:pPr>
            <a:r>
              <a:rPr lang="en-US" sz="2200">
                <a:ea typeface="ＭＳ Ｐゴシック" charset="0"/>
                <a:cs typeface="Times New Roman" charset="0"/>
              </a:rPr>
              <a:t> If &lt;attribute list&gt; does NOT include a key of relation R, duplicated tuples must be removed from the results. </a:t>
            </a:r>
          </a:p>
          <a:p>
            <a:pPr marL="457200" indent="-457200" eaLnBrk="1" hangingPunct="1">
              <a:lnSpc>
                <a:spcPct val="80000"/>
              </a:lnSpc>
              <a:buFont typeface="Wingdings" charset="0"/>
              <a:buChar char="n"/>
              <a:defRPr/>
            </a:pPr>
            <a:endParaRPr lang="en-US" sz="2400">
              <a:cs typeface="Times New Roman" charset="0"/>
            </a:endParaRPr>
          </a:p>
          <a:p>
            <a:pPr marL="457200" indent="-457200" eaLnBrk="1" hangingPunct="1">
              <a:lnSpc>
                <a:spcPct val="80000"/>
              </a:lnSpc>
              <a:buFont typeface="Wingdings" charset="0"/>
              <a:buChar char="n"/>
              <a:defRPr/>
            </a:pPr>
            <a:r>
              <a:rPr lang="en-US" sz="2400">
                <a:cs typeface="Times New Roman" charset="0"/>
              </a:rPr>
              <a:t>Methods to remove duplicate tuples</a:t>
            </a:r>
          </a:p>
          <a:p>
            <a:pPr marL="876300" lvl="1" indent="-419100" eaLnBrk="1" hangingPunct="1">
              <a:lnSpc>
                <a:spcPct val="80000"/>
              </a:lnSpc>
              <a:buSzTx/>
              <a:buFont typeface="Wingdings" charset="0"/>
              <a:buAutoNum type="arabicPeriod"/>
              <a:defRPr/>
            </a:pPr>
            <a:r>
              <a:rPr lang="en-US" sz="2200">
                <a:ea typeface="ＭＳ Ｐゴシック" charset="0"/>
                <a:cs typeface="Times New Roman" charset="0"/>
              </a:rPr>
              <a:t> Sorting</a:t>
            </a:r>
          </a:p>
          <a:p>
            <a:pPr marL="876300" lvl="1" indent="-419100" eaLnBrk="1" hangingPunct="1">
              <a:lnSpc>
                <a:spcPct val="80000"/>
              </a:lnSpc>
              <a:buSzTx/>
              <a:buFont typeface="Wingdings" charset="0"/>
              <a:buAutoNum type="arabicPeriod"/>
              <a:defRPr/>
            </a:pPr>
            <a:r>
              <a:rPr lang="en-US" sz="2200">
                <a:ea typeface="ＭＳ Ｐゴシック" charset="0"/>
                <a:cs typeface="Times New Roman" charset="0"/>
              </a:rPr>
              <a:t> Hashing</a:t>
            </a:r>
          </a:p>
          <a:p>
            <a:pPr marL="457200" indent="-457200" eaLnBrk="1" hangingPunct="1">
              <a:lnSpc>
                <a:spcPct val="80000"/>
              </a:lnSpc>
              <a:buFont typeface="Wingdings" charset="0"/>
              <a:buChar char="n"/>
              <a:defRPr/>
            </a:pPr>
            <a:endParaRPr lang="en-US" sz="2400"/>
          </a:p>
        </p:txBody>
      </p:sp>
      <p:sp>
        <p:nvSpPr>
          <p:cNvPr id="20484" name="Rectangle 4">
            <a:extLst>
              <a:ext uri="{FF2B5EF4-FFF2-40B4-BE49-F238E27FC236}">
                <a16:creationId xmlns:a16="http://schemas.microsoft.com/office/drawing/2014/main" id="{720CC6B3-8BFB-1043-8C9A-D4E52C98269D}"/>
              </a:ext>
            </a:extLst>
          </p:cNvPr>
          <p:cNvSpPr>
            <a:spLocks noChangeArrowheads="1"/>
          </p:cNvSpPr>
          <p:nvPr/>
        </p:nvSpPr>
        <p:spPr bwMode="auto">
          <a:xfrm>
            <a:off x="685800" y="1320800"/>
            <a:ext cx="8242300" cy="497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609600" indent="-609600">
              <a:lnSpc>
                <a:spcPct val="90000"/>
              </a:lnSpc>
              <a:spcBef>
                <a:spcPct val="20000"/>
              </a:spcBef>
              <a:buClr>
                <a:srgbClr val="FF0000"/>
              </a:buClr>
              <a:buFont typeface="Wingdings" charset="0"/>
              <a:buNone/>
              <a:defRPr/>
            </a:pPr>
            <a:endParaRPr lang="en-US">
              <a:solidFill>
                <a:schemeClr val="bg2"/>
              </a:solidFill>
              <a:latin typeface="Times New Roman" charset="0"/>
              <a:ea typeface="ＭＳ Ｐゴシック" charset="0"/>
              <a:cs typeface="Times New Roman"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a:extLst>
              <a:ext uri="{FF2B5EF4-FFF2-40B4-BE49-F238E27FC236}">
                <a16:creationId xmlns:a16="http://schemas.microsoft.com/office/drawing/2014/main" id="{809903E5-A2BA-6744-9117-B089CBA66F7E}"/>
              </a:ext>
            </a:extLst>
          </p:cNvPr>
          <p:cNvSpPr>
            <a:spLocks noGrp="1" noChangeArrowheads="1"/>
          </p:cNvSpPr>
          <p:nvPr>
            <p:ph type="title"/>
          </p:nvPr>
        </p:nvSpPr>
        <p:spPr/>
        <p:txBody>
          <a:bodyPr>
            <a:normAutofit fontScale="90000"/>
          </a:bodyPr>
          <a:lstStyle/>
          <a:p>
            <a:pPr eaLnBrk="1" hangingPunct="1">
              <a:defRPr/>
            </a:pPr>
            <a:r>
              <a:rPr lang="en-US" sz="3200"/>
              <a:t>Algorithms for PROJECT and SET Operations (2)</a:t>
            </a:r>
          </a:p>
        </p:txBody>
      </p:sp>
      <p:sp>
        <p:nvSpPr>
          <p:cNvPr id="21507" name="Rectangle 10">
            <a:extLst>
              <a:ext uri="{FF2B5EF4-FFF2-40B4-BE49-F238E27FC236}">
                <a16:creationId xmlns:a16="http://schemas.microsoft.com/office/drawing/2014/main" id="{C069EFFF-21E1-D545-B8F8-CEC116064D41}"/>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Char char="n"/>
              <a:defRPr/>
            </a:pPr>
            <a:r>
              <a:rPr lang="en-US" sz="2400" b="1"/>
              <a:t>Algorithm for SET operations</a:t>
            </a:r>
          </a:p>
          <a:p>
            <a:pPr eaLnBrk="1" hangingPunct="1">
              <a:lnSpc>
                <a:spcPct val="80000"/>
              </a:lnSpc>
              <a:buFont typeface="Wingdings" charset="0"/>
              <a:buChar char="n"/>
              <a:defRPr/>
            </a:pPr>
            <a:r>
              <a:rPr lang="en-US" sz="2400" b="1"/>
              <a:t>Set operations</a:t>
            </a:r>
            <a:r>
              <a:rPr lang="en-US" sz="2400"/>
              <a:t>:</a:t>
            </a:r>
          </a:p>
          <a:p>
            <a:pPr lvl="1" eaLnBrk="1" hangingPunct="1">
              <a:lnSpc>
                <a:spcPct val="80000"/>
              </a:lnSpc>
              <a:buFont typeface="Wingdings" charset="0"/>
              <a:buChar char="n"/>
              <a:defRPr/>
            </a:pPr>
            <a:r>
              <a:rPr lang="en-US" sz="2200"/>
              <a:t>UNION, INTERSECTION, SET DIFFERENCE and CARTESIAN PRODUCT</a:t>
            </a:r>
          </a:p>
          <a:p>
            <a:pPr eaLnBrk="1" hangingPunct="1">
              <a:lnSpc>
                <a:spcPct val="80000"/>
              </a:lnSpc>
              <a:buFont typeface="Wingdings" charset="0"/>
              <a:buChar char="n"/>
              <a:defRPr/>
            </a:pPr>
            <a:r>
              <a:rPr lang="en-US" sz="2400" b="1"/>
              <a:t>CARTESIAN PRODUCT</a:t>
            </a:r>
            <a:r>
              <a:rPr lang="en-US" sz="2400"/>
              <a:t> of relations R and S include all possible combinations of  records from R and S. The attribute of the result include all attributes of R and S. </a:t>
            </a:r>
          </a:p>
          <a:p>
            <a:pPr eaLnBrk="1" hangingPunct="1">
              <a:lnSpc>
                <a:spcPct val="80000"/>
              </a:lnSpc>
              <a:buFont typeface="Wingdings" charset="0"/>
              <a:buChar char="n"/>
              <a:defRPr/>
            </a:pPr>
            <a:r>
              <a:rPr lang="en-US" sz="2400" b="1"/>
              <a:t>Cost analysis</a:t>
            </a:r>
            <a:r>
              <a:rPr lang="en-US" sz="2400"/>
              <a:t> of CARTESIAN PRODUCT </a:t>
            </a:r>
          </a:p>
          <a:p>
            <a:pPr lvl="1" eaLnBrk="1" hangingPunct="1">
              <a:lnSpc>
                <a:spcPct val="80000"/>
              </a:lnSpc>
              <a:buFont typeface="Wingdings" charset="0"/>
              <a:buChar char="n"/>
              <a:defRPr/>
            </a:pPr>
            <a:r>
              <a:rPr lang="en-US" sz="2200"/>
              <a:t>If R has n records and j attributes and S has m records and k attributes, the result relation will have n*m records and j+k attributes.</a:t>
            </a:r>
          </a:p>
          <a:p>
            <a:pPr eaLnBrk="1" hangingPunct="1">
              <a:lnSpc>
                <a:spcPct val="80000"/>
              </a:lnSpc>
              <a:buFont typeface="Wingdings" charset="0"/>
              <a:buChar char="n"/>
              <a:defRPr/>
            </a:pPr>
            <a:r>
              <a:rPr lang="en-US" sz="2400"/>
              <a:t>CARTESIAN PRODUCT operation is </a:t>
            </a:r>
            <a:r>
              <a:rPr lang="en-US" sz="2400" b="1"/>
              <a:t>very</a:t>
            </a:r>
            <a:r>
              <a:rPr lang="en-US" sz="2400"/>
              <a:t> </a:t>
            </a:r>
            <a:r>
              <a:rPr lang="en-US" sz="2400" b="1"/>
              <a:t>expensive</a:t>
            </a:r>
            <a:r>
              <a:rPr lang="en-US" sz="2400"/>
              <a:t> and should be avoided if possible.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
            <a:extLst>
              <a:ext uri="{FF2B5EF4-FFF2-40B4-BE49-F238E27FC236}">
                <a16:creationId xmlns:a16="http://schemas.microsoft.com/office/drawing/2014/main" id="{8273F31B-07D0-E74D-B3AF-CF10740F55FF}"/>
              </a:ext>
            </a:extLst>
          </p:cNvPr>
          <p:cNvSpPr>
            <a:spLocks noGrp="1" noChangeArrowheads="1"/>
          </p:cNvSpPr>
          <p:nvPr>
            <p:ph type="title"/>
          </p:nvPr>
        </p:nvSpPr>
        <p:spPr/>
        <p:txBody>
          <a:bodyPr>
            <a:normAutofit fontScale="90000"/>
          </a:bodyPr>
          <a:lstStyle/>
          <a:p>
            <a:pPr eaLnBrk="1" hangingPunct="1">
              <a:defRPr/>
            </a:pPr>
            <a:r>
              <a:rPr lang="en-US" sz="3200"/>
              <a:t>Algorithms for PROJECT and SET Operations (3)</a:t>
            </a:r>
          </a:p>
        </p:txBody>
      </p:sp>
      <p:sp>
        <p:nvSpPr>
          <p:cNvPr id="22531" name="Rectangle 14">
            <a:extLst>
              <a:ext uri="{FF2B5EF4-FFF2-40B4-BE49-F238E27FC236}">
                <a16:creationId xmlns:a16="http://schemas.microsoft.com/office/drawing/2014/main" id="{B9303FB1-6B78-6E42-B1FD-4DF25D9D6874}"/>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Char char="n"/>
              <a:defRPr/>
            </a:pPr>
            <a:r>
              <a:rPr lang="en-US" sz="2400" b="1"/>
              <a:t>Algorithm for SET operations (contd.)</a:t>
            </a:r>
          </a:p>
          <a:p>
            <a:pPr eaLnBrk="1" hangingPunct="1">
              <a:lnSpc>
                <a:spcPct val="80000"/>
              </a:lnSpc>
              <a:buFont typeface="Wingdings" charset="0"/>
              <a:buChar char="n"/>
              <a:defRPr/>
            </a:pPr>
            <a:r>
              <a:rPr lang="en-US" sz="2400" b="1"/>
              <a:t>UNION</a:t>
            </a:r>
            <a:r>
              <a:rPr lang="en-US" sz="2400"/>
              <a:t> (See Figure 19.3c) </a:t>
            </a:r>
          </a:p>
          <a:p>
            <a:pPr lvl="1" eaLnBrk="1" hangingPunct="1">
              <a:lnSpc>
                <a:spcPct val="80000"/>
              </a:lnSpc>
              <a:buFont typeface="Wingdings" charset="0"/>
              <a:buChar char="n"/>
              <a:defRPr/>
            </a:pPr>
            <a:r>
              <a:rPr lang="en-US" sz="2200"/>
              <a:t>Sort the two relations on the same attributes.</a:t>
            </a:r>
          </a:p>
          <a:p>
            <a:pPr lvl="1" eaLnBrk="1" hangingPunct="1">
              <a:lnSpc>
                <a:spcPct val="80000"/>
              </a:lnSpc>
              <a:buFont typeface="Wingdings" charset="0"/>
              <a:buChar char="n"/>
              <a:defRPr/>
            </a:pPr>
            <a:r>
              <a:rPr lang="en-US" sz="2200"/>
              <a:t>Scan and merge both sorted files concurrently, whenever the same tuple exists in both relations, only one is kept in the merged results.</a:t>
            </a:r>
          </a:p>
          <a:p>
            <a:pPr eaLnBrk="1" hangingPunct="1">
              <a:lnSpc>
                <a:spcPct val="80000"/>
              </a:lnSpc>
              <a:buFont typeface="Wingdings" charset="0"/>
              <a:buChar char="n"/>
              <a:defRPr/>
            </a:pPr>
            <a:r>
              <a:rPr lang="en-US" sz="2400" b="1"/>
              <a:t>INTERSECTION</a:t>
            </a:r>
            <a:r>
              <a:rPr lang="en-US" sz="2400"/>
              <a:t> (See Figure 19.3d)</a:t>
            </a:r>
          </a:p>
          <a:p>
            <a:pPr lvl="1" eaLnBrk="1" hangingPunct="1">
              <a:lnSpc>
                <a:spcPct val="80000"/>
              </a:lnSpc>
              <a:buFont typeface="Wingdings" charset="0"/>
              <a:buChar char="n"/>
              <a:defRPr/>
            </a:pPr>
            <a:r>
              <a:rPr lang="en-US" sz="2200"/>
              <a:t>Sort the two relations on the same attributes.</a:t>
            </a:r>
          </a:p>
          <a:p>
            <a:pPr lvl="1" eaLnBrk="1" hangingPunct="1">
              <a:lnSpc>
                <a:spcPct val="80000"/>
              </a:lnSpc>
              <a:buFont typeface="Wingdings" charset="0"/>
              <a:buChar char="n"/>
              <a:defRPr/>
            </a:pPr>
            <a:r>
              <a:rPr lang="en-US" sz="2200"/>
              <a:t>Scan and merge both sorted files concurrently, keep in the merged results only those tuples that appear in both relations.</a:t>
            </a:r>
          </a:p>
          <a:p>
            <a:pPr eaLnBrk="1" hangingPunct="1">
              <a:lnSpc>
                <a:spcPct val="80000"/>
              </a:lnSpc>
              <a:buFont typeface="Wingdings" charset="0"/>
              <a:buChar char="n"/>
              <a:defRPr/>
            </a:pPr>
            <a:r>
              <a:rPr lang="en-US" sz="2400" b="1"/>
              <a:t>SET DIFFERENCE R-S</a:t>
            </a:r>
            <a:r>
              <a:rPr lang="en-US" sz="2400"/>
              <a:t> (See Figure 19.3e)</a:t>
            </a:r>
          </a:p>
          <a:p>
            <a:pPr lvl="1" eaLnBrk="1" hangingPunct="1">
              <a:lnSpc>
                <a:spcPct val="80000"/>
              </a:lnSpc>
              <a:buFont typeface="Wingdings" charset="0"/>
              <a:buChar char="n"/>
              <a:defRPr/>
            </a:pPr>
            <a:r>
              <a:rPr lang="en-US" sz="2200"/>
              <a:t>Keep in the merged results only those tuples that appear in relation R but not in relation 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a:extLst>
              <a:ext uri="{FF2B5EF4-FFF2-40B4-BE49-F238E27FC236}">
                <a16:creationId xmlns:a16="http://schemas.microsoft.com/office/drawing/2014/main" id="{1C373FAE-CA10-AE43-A1AC-4CBB6CE2A127}"/>
              </a:ext>
            </a:extLst>
          </p:cNvPr>
          <p:cNvSpPr>
            <a:spLocks noGrp="1" noChangeArrowheads="1"/>
          </p:cNvSpPr>
          <p:nvPr>
            <p:ph type="title"/>
          </p:nvPr>
        </p:nvSpPr>
        <p:spPr>
          <a:xfrm>
            <a:off x="457200" y="133597"/>
            <a:ext cx="7796213" cy="907473"/>
          </a:xfrm>
        </p:spPr>
        <p:txBody>
          <a:bodyPr>
            <a:normAutofit fontScale="90000"/>
          </a:bodyPr>
          <a:lstStyle/>
          <a:p>
            <a:pPr eaLnBrk="1" hangingPunct="1">
              <a:defRPr/>
            </a:pPr>
            <a:r>
              <a:rPr lang="en-US" sz="3200" dirty="0"/>
              <a:t>Introduction to Query Processing (1)</a:t>
            </a:r>
          </a:p>
        </p:txBody>
      </p:sp>
      <p:pic>
        <p:nvPicPr>
          <p:cNvPr id="3075" name="Picture 11">
            <a:extLst>
              <a:ext uri="{FF2B5EF4-FFF2-40B4-BE49-F238E27FC236}">
                <a16:creationId xmlns:a16="http://schemas.microsoft.com/office/drawing/2014/main" id="{EDF446FC-5872-6545-BB2F-1D05468C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229600" cy="5091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118E312A-16E7-EE45-A3DF-D3B08E3846DA}"/>
              </a:ext>
            </a:extLst>
          </p:cNvPr>
          <p:cNvSpPr>
            <a:spLocks noGrp="1" noChangeArrowheads="1"/>
          </p:cNvSpPr>
          <p:nvPr>
            <p:ph type="title"/>
          </p:nvPr>
        </p:nvSpPr>
        <p:spPr>
          <a:xfrm>
            <a:off x="228600" y="152401"/>
            <a:ext cx="8610600" cy="838200"/>
          </a:xfrm>
        </p:spPr>
        <p:txBody>
          <a:bodyPr>
            <a:normAutofit fontScale="90000"/>
          </a:bodyPr>
          <a:lstStyle/>
          <a:p>
            <a:pPr eaLnBrk="1" hangingPunct="1">
              <a:defRPr/>
            </a:pPr>
            <a:r>
              <a:rPr lang="en-US" sz="3200"/>
              <a:t>5. Using Heuristics in Query Optimization (1)</a:t>
            </a:r>
          </a:p>
        </p:txBody>
      </p:sp>
      <p:sp>
        <p:nvSpPr>
          <p:cNvPr id="25603" name="Rectangle 7">
            <a:extLst>
              <a:ext uri="{FF2B5EF4-FFF2-40B4-BE49-F238E27FC236}">
                <a16:creationId xmlns:a16="http://schemas.microsoft.com/office/drawing/2014/main" id="{6C0C2F80-AFA8-4E4D-AB72-AFDB8F970348}"/>
              </a:ext>
            </a:extLst>
          </p:cNvPr>
          <p:cNvSpPr>
            <a:spLocks noGrp="1" noChangeArrowheads="1"/>
          </p:cNvSpPr>
          <p:nvPr>
            <p:ph idx="1"/>
          </p:nvPr>
        </p:nvSpPr>
        <p:spPr>
          <a:xfrm>
            <a:off x="228600" y="1371600"/>
            <a:ext cx="8294688" cy="4572000"/>
          </a:xfrm>
        </p:spPr>
        <p:txBody>
          <a:bodyPr>
            <a:normAutofit lnSpcReduction="10000"/>
          </a:bodyPr>
          <a:lstStyle/>
          <a:p>
            <a:pPr marL="457200" indent="-457200" eaLnBrk="1" hangingPunct="1">
              <a:lnSpc>
                <a:spcPct val="90000"/>
              </a:lnSpc>
              <a:buFont typeface="Wingdings" charset="0"/>
              <a:buChar char="n"/>
              <a:defRPr/>
            </a:pPr>
            <a:r>
              <a:rPr lang="en-US" sz="2400" dirty="0"/>
              <a:t>Process for heuristics optimization</a:t>
            </a:r>
          </a:p>
          <a:p>
            <a:pPr marL="876300" lvl="1" indent="-419100" eaLnBrk="1" hangingPunct="1">
              <a:lnSpc>
                <a:spcPct val="90000"/>
              </a:lnSpc>
              <a:buSzTx/>
              <a:buFont typeface="Wingdings" charset="0"/>
              <a:buAutoNum type="arabicPeriod"/>
              <a:defRPr/>
            </a:pPr>
            <a:r>
              <a:rPr lang="en-US" sz="2200" dirty="0"/>
              <a:t>The parser of a high-level query generates an initial internal representation;</a:t>
            </a:r>
          </a:p>
          <a:p>
            <a:pPr marL="876300" lvl="1" indent="-419100" eaLnBrk="1" hangingPunct="1">
              <a:lnSpc>
                <a:spcPct val="90000"/>
              </a:lnSpc>
              <a:buSzTx/>
              <a:buFont typeface="Wingdings" charset="0"/>
              <a:buAutoNum type="arabicPeriod"/>
              <a:defRPr/>
            </a:pPr>
            <a:r>
              <a:rPr lang="en-US" sz="2200" dirty="0"/>
              <a:t>Apply heuristics rules to optimize the internal representation.</a:t>
            </a:r>
          </a:p>
          <a:p>
            <a:pPr marL="876300" lvl="1" indent="-419100" eaLnBrk="1" hangingPunct="1">
              <a:lnSpc>
                <a:spcPct val="90000"/>
              </a:lnSpc>
              <a:buSzTx/>
              <a:buFont typeface="Wingdings" charset="0"/>
              <a:buAutoNum type="arabicPeriod"/>
              <a:defRPr/>
            </a:pPr>
            <a:r>
              <a:rPr lang="en-US" sz="2200" dirty="0"/>
              <a:t>A query execution plan is generated to execute groups of operations based on the access paths available on the files involved in the query.</a:t>
            </a:r>
          </a:p>
          <a:p>
            <a:pPr marL="457200" indent="-457200" eaLnBrk="1" hangingPunct="1">
              <a:lnSpc>
                <a:spcPct val="90000"/>
              </a:lnSpc>
              <a:buFont typeface="Wingdings" charset="0"/>
              <a:buChar char="n"/>
              <a:defRPr/>
            </a:pPr>
            <a:endParaRPr lang="en-US" sz="2400" dirty="0"/>
          </a:p>
          <a:p>
            <a:pPr marL="457200" indent="-457200" eaLnBrk="1" hangingPunct="1">
              <a:lnSpc>
                <a:spcPct val="90000"/>
              </a:lnSpc>
              <a:buFont typeface="Wingdings" charset="0"/>
              <a:buChar char="n"/>
              <a:defRPr/>
            </a:pPr>
            <a:r>
              <a:rPr lang="en-US" sz="2400" dirty="0"/>
              <a:t>The main heuristic is to apply first the operations that reduce the size of intermediate results. </a:t>
            </a:r>
          </a:p>
          <a:p>
            <a:pPr marL="876300" lvl="1" indent="-419100" eaLnBrk="1" hangingPunct="1">
              <a:lnSpc>
                <a:spcPct val="90000"/>
              </a:lnSpc>
              <a:buFont typeface="Wingdings" charset="0"/>
              <a:buChar char="n"/>
              <a:defRPr/>
            </a:pPr>
            <a:r>
              <a:rPr lang="en-US" sz="2200" dirty="0"/>
              <a:t>E.g., Apply  SELECT and PROJECT operations before applying the JOIN or other binary operations.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5FCC7929-F269-7E4A-971F-E2DB191DA3B6}"/>
              </a:ext>
            </a:extLst>
          </p:cNvPr>
          <p:cNvSpPr>
            <a:spLocks noGrp="1" noChangeArrowheads="1"/>
          </p:cNvSpPr>
          <p:nvPr>
            <p:ph type="title"/>
          </p:nvPr>
        </p:nvSpPr>
        <p:spPr/>
        <p:txBody>
          <a:bodyPr>
            <a:normAutofit fontScale="90000"/>
          </a:bodyPr>
          <a:lstStyle/>
          <a:p>
            <a:pPr eaLnBrk="1" hangingPunct="1">
              <a:defRPr/>
            </a:pPr>
            <a:r>
              <a:rPr lang="en-US" sz="3200"/>
              <a:t>Using Heuristics in Query Optimization (2)</a:t>
            </a:r>
          </a:p>
        </p:txBody>
      </p:sp>
      <p:sp>
        <p:nvSpPr>
          <p:cNvPr id="26627" name="Rectangle 7">
            <a:extLst>
              <a:ext uri="{FF2B5EF4-FFF2-40B4-BE49-F238E27FC236}">
                <a16:creationId xmlns:a16="http://schemas.microsoft.com/office/drawing/2014/main" id="{14B07547-02F0-3D4A-9D66-DB932DB0C6A8}"/>
              </a:ext>
            </a:extLst>
          </p:cNvPr>
          <p:cNvSpPr>
            <a:spLocks noGrp="1" noChangeArrowheads="1"/>
          </p:cNvSpPr>
          <p:nvPr>
            <p:ph idx="1"/>
          </p:nvPr>
        </p:nvSpPr>
        <p:spPr/>
        <p:txBody>
          <a:bodyPr>
            <a:normAutofit fontScale="77500" lnSpcReduction="20000"/>
          </a:bodyPr>
          <a:lstStyle/>
          <a:p>
            <a:pPr eaLnBrk="1" hangingPunct="1">
              <a:lnSpc>
                <a:spcPct val="80000"/>
              </a:lnSpc>
              <a:buFont typeface="Wingdings" charset="0"/>
              <a:buChar char="n"/>
              <a:defRPr/>
            </a:pPr>
            <a:r>
              <a:rPr lang="en-US" sz="2400" b="1" dirty="0"/>
              <a:t>Query tree</a:t>
            </a:r>
            <a:r>
              <a:rPr lang="en-US" sz="2400" dirty="0"/>
              <a:t>:</a:t>
            </a:r>
          </a:p>
          <a:p>
            <a:pPr lvl="1" eaLnBrk="1" hangingPunct="1">
              <a:lnSpc>
                <a:spcPct val="80000"/>
              </a:lnSpc>
              <a:buFont typeface="Wingdings" charset="0"/>
              <a:buChar char="n"/>
              <a:defRPr/>
            </a:pPr>
            <a:r>
              <a:rPr lang="en-US" sz="2200" dirty="0"/>
              <a:t>A tree data structure that corresponds to a relational algebra expression. It represents the input relations of the query as </a:t>
            </a:r>
            <a:r>
              <a:rPr lang="en-US" sz="2200" b="1" dirty="0"/>
              <a:t>leaf nodes</a:t>
            </a:r>
            <a:r>
              <a:rPr lang="en-US" sz="2200" dirty="0"/>
              <a:t> of the </a:t>
            </a:r>
            <a:r>
              <a:rPr lang="en-US" sz="2200" b="1" dirty="0"/>
              <a:t>tree</a:t>
            </a:r>
            <a:r>
              <a:rPr lang="en-US" sz="2200" dirty="0"/>
              <a:t>, and represents the relational algebra operations as internal nodes.  </a:t>
            </a:r>
          </a:p>
          <a:p>
            <a:pPr eaLnBrk="1" hangingPunct="1">
              <a:lnSpc>
                <a:spcPct val="80000"/>
              </a:lnSpc>
              <a:buFont typeface="Wingdings" charset="0"/>
              <a:buChar char="n"/>
              <a:defRPr/>
            </a:pPr>
            <a:r>
              <a:rPr lang="en-US" sz="2400" dirty="0"/>
              <a:t>An execution of the query tree consists of executing an internal node operation whenever its operands are available and then replacing that internal node by the relation that results from executing the operation.</a:t>
            </a:r>
          </a:p>
          <a:p>
            <a:pPr eaLnBrk="1" hangingPunct="1">
              <a:lnSpc>
                <a:spcPct val="80000"/>
              </a:lnSpc>
              <a:buFont typeface="Wingdings" charset="0"/>
              <a:buChar char="n"/>
              <a:defRPr/>
            </a:pPr>
            <a:r>
              <a:rPr lang="en-US" sz="2400" b="1" dirty="0"/>
              <a:t>Query graph</a:t>
            </a:r>
            <a:r>
              <a:rPr lang="en-US" sz="2400" dirty="0"/>
              <a:t>:</a:t>
            </a:r>
          </a:p>
          <a:p>
            <a:pPr lvl="1" eaLnBrk="1" hangingPunct="1">
              <a:lnSpc>
                <a:spcPct val="80000"/>
              </a:lnSpc>
              <a:buFont typeface="Wingdings" charset="0"/>
              <a:buChar char="n"/>
              <a:defRPr/>
            </a:pPr>
            <a:r>
              <a:rPr lang="en-US" sz="2200" dirty="0"/>
              <a:t>A graph data structure that corresponds to a relational calculus expression. It does </a:t>
            </a:r>
            <a:r>
              <a:rPr lang="en-US" sz="2200" i="1" dirty="0"/>
              <a:t>not</a:t>
            </a:r>
            <a:r>
              <a:rPr lang="en-US" sz="2200" dirty="0"/>
              <a:t> indicate an order on which operations to perform first. There is only a </a:t>
            </a:r>
            <a:r>
              <a:rPr lang="en-US" sz="2200" i="1" dirty="0"/>
              <a:t>single</a:t>
            </a:r>
            <a:r>
              <a:rPr lang="en-US" sz="2200" dirty="0"/>
              <a:t> graph corresponding to each query.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6">
            <a:extLst>
              <a:ext uri="{FF2B5EF4-FFF2-40B4-BE49-F238E27FC236}">
                <a16:creationId xmlns:a16="http://schemas.microsoft.com/office/drawing/2014/main" id="{27F615C4-48B2-5744-90E7-A60B8A6C96D6}"/>
              </a:ext>
            </a:extLst>
          </p:cNvPr>
          <p:cNvSpPr>
            <a:spLocks noGrp="1" noChangeArrowheads="1"/>
          </p:cNvSpPr>
          <p:nvPr>
            <p:ph type="title"/>
          </p:nvPr>
        </p:nvSpPr>
        <p:spPr>
          <a:xfrm>
            <a:off x="228600" y="0"/>
            <a:ext cx="7796213" cy="763588"/>
          </a:xfrm>
        </p:spPr>
        <p:txBody>
          <a:bodyPr>
            <a:normAutofit fontScale="90000"/>
          </a:bodyPr>
          <a:lstStyle/>
          <a:p>
            <a:pPr eaLnBrk="1" hangingPunct="1">
              <a:defRPr/>
            </a:pPr>
            <a:r>
              <a:rPr lang="en-US" sz="3200"/>
              <a:t>Using Heuristics in Query Optimization (3)</a:t>
            </a:r>
          </a:p>
        </p:txBody>
      </p:sp>
      <p:sp>
        <p:nvSpPr>
          <p:cNvPr id="27651" name="Rectangle 17">
            <a:extLst>
              <a:ext uri="{FF2B5EF4-FFF2-40B4-BE49-F238E27FC236}">
                <a16:creationId xmlns:a16="http://schemas.microsoft.com/office/drawing/2014/main" id="{6E7B457C-5DEB-3C47-B5AB-B13007AD6CF7}"/>
              </a:ext>
            </a:extLst>
          </p:cNvPr>
          <p:cNvSpPr>
            <a:spLocks noGrp="1" noChangeArrowheads="1"/>
          </p:cNvSpPr>
          <p:nvPr>
            <p:ph idx="1"/>
          </p:nvPr>
        </p:nvSpPr>
        <p:spPr>
          <a:xfrm>
            <a:off x="239713" y="1120775"/>
            <a:ext cx="8294687" cy="4572000"/>
          </a:xfrm>
        </p:spPr>
        <p:txBody>
          <a:bodyPr>
            <a:normAutofit lnSpcReduction="10000"/>
          </a:bodyPr>
          <a:lstStyle/>
          <a:p>
            <a:pPr eaLnBrk="1" hangingPunct="1">
              <a:lnSpc>
                <a:spcPct val="80000"/>
              </a:lnSpc>
            </a:pPr>
            <a:r>
              <a:rPr lang="en-US" altLang="en-US" sz="2000" dirty="0">
                <a:ea typeface="ＭＳ Ｐゴシック" panose="020B0600070205080204" pitchFamily="34" charset="-128"/>
              </a:rPr>
              <a:t>Example:</a:t>
            </a:r>
          </a:p>
          <a:p>
            <a:pPr lvl="1" eaLnBrk="1" hangingPunct="1">
              <a:lnSpc>
                <a:spcPct val="80000"/>
              </a:lnSpc>
            </a:pPr>
            <a:r>
              <a:rPr lang="en-US" altLang="en-US" sz="2000" dirty="0">
                <a:ea typeface="Arial" panose="020B0604020202020204" pitchFamily="34" charset="0"/>
              </a:rPr>
              <a:t>For every project located in ‘Stafford’, retrieve the project number, the controlling department number and the department manager’s last name, address and birthdate.</a:t>
            </a:r>
          </a:p>
          <a:p>
            <a:pPr eaLnBrk="1" hangingPunct="1">
              <a:lnSpc>
                <a:spcPct val="80000"/>
              </a:lnSpc>
            </a:pPr>
            <a:r>
              <a:rPr lang="en-US" altLang="en-US" sz="2000" dirty="0">
                <a:ea typeface="ＭＳ Ｐゴシック" panose="020B0600070205080204" pitchFamily="34" charset="-128"/>
              </a:rPr>
              <a:t>Relation algebra:</a:t>
            </a:r>
          </a:p>
          <a:p>
            <a:pPr lvl="1" eaLnBrk="1" hangingPunct="1">
              <a:lnSpc>
                <a:spcPct val="80000"/>
              </a:lnSpc>
              <a:buFont typeface="Wingdings" pitchFamily="2" charset="2"/>
              <a:buNone/>
            </a:pPr>
            <a:r>
              <a:rPr lang="en-US" altLang="en-US" sz="2400" b="1" dirty="0">
                <a:latin typeface="Symbol" pitchFamily="2" charset="2"/>
                <a:ea typeface="Arial" panose="020B0604020202020204" pitchFamily="34" charset="0"/>
              </a:rPr>
              <a:t></a:t>
            </a:r>
            <a:r>
              <a:rPr lang="en-US" altLang="en-US" sz="2000" baseline="-25000" dirty="0">
                <a:ea typeface="Arial" panose="020B0604020202020204" pitchFamily="34" charset="0"/>
              </a:rPr>
              <a:t>PNUMBER, DNUM, LNAME, ADDRESS, BDATE</a:t>
            </a:r>
            <a:r>
              <a:rPr lang="en-US" altLang="en-US" sz="2000" dirty="0">
                <a:ea typeface="Arial" panose="020B0604020202020204" pitchFamily="34" charset="0"/>
              </a:rPr>
              <a:t> (((</a:t>
            </a:r>
            <a:r>
              <a:rPr lang="en-US" altLang="en-US" sz="2400" b="1" dirty="0">
                <a:latin typeface="Symbol" pitchFamily="2" charset="2"/>
                <a:ea typeface="Arial" panose="020B0604020202020204" pitchFamily="34" charset="0"/>
              </a:rPr>
              <a:t></a:t>
            </a:r>
            <a:r>
              <a:rPr lang="en-US" altLang="en-US" sz="2000" baseline="-25000" dirty="0">
                <a:ea typeface="Arial" panose="020B0604020202020204" pitchFamily="34" charset="0"/>
              </a:rPr>
              <a:t>PLOCATION=‘STAFFORD’</a:t>
            </a:r>
            <a:r>
              <a:rPr lang="en-US" altLang="ja-JP" sz="2000" dirty="0">
                <a:ea typeface="ＭＳ Ｐゴシック" panose="020B0600070205080204" pitchFamily="34" charset="-128"/>
              </a:rPr>
              <a:t>(PROJECT))</a:t>
            </a:r>
            <a:br>
              <a:rPr lang="en-US" altLang="ja-JP" sz="2000" dirty="0">
                <a:ea typeface="ＭＳ Ｐゴシック" panose="020B0600070205080204" pitchFamily="34" charset="-128"/>
              </a:rPr>
            </a:br>
            <a:r>
              <a:rPr lang="en-US" altLang="ja-JP" sz="2000" dirty="0">
                <a:ea typeface="ＭＳ Ｐゴシック" panose="020B0600070205080204" pitchFamily="34" charset="-128"/>
              </a:rPr>
              <a:t>	</a:t>
            </a:r>
            <a:r>
              <a:rPr lang="en-US" altLang="ja-JP" sz="2000" baseline="-25000" dirty="0">
                <a:ea typeface="ＭＳ Ｐゴシック" panose="020B0600070205080204" pitchFamily="34" charset="-128"/>
              </a:rPr>
              <a:t>DNUM=DNUMBER</a:t>
            </a:r>
            <a:r>
              <a:rPr lang="en-US" altLang="ja-JP" sz="2000" dirty="0">
                <a:ea typeface="ＭＳ Ｐゴシック" panose="020B0600070205080204" pitchFamily="34" charset="-128"/>
              </a:rPr>
              <a:t> (DEPARTMENT))    </a:t>
            </a:r>
            <a:r>
              <a:rPr lang="en-US" altLang="ja-JP" sz="2000" baseline="-25000" dirty="0">
                <a:ea typeface="ＭＳ Ｐゴシック" panose="020B0600070205080204" pitchFamily="34" charset="-128"/>
              </a:rPr>
              <a:t>  MGRSSN=SSN</a:t>
            </a:r>
            <a:r>
              <a:rPr lang="en-US" altLang="ja-JP" sz="2000" dirty="0">
                <a:ea typeface="ＭＳ Ｐゴシック" panose="020B0600070205080204" pitchFamily="34" charset="-128"/>
              </a:rPr>
              <a:t> (EMPLOYEE))</a:t>
            </a:r>
          </a:p>
          <a:p>
            <a:pPr eaLnBrk="1" hangingPunct="1">
              <a:lnSpc>
                <a:spcPct val="80000"/>
              </a:lnSpc>
              <a:buFont typeface="Wingdings" pitchFamily="2" charset="2"/>
              <a:buNone/>
            </a:pPr>
            <a:r>
              <a:rPr lang="en-US" altLang="en-US" sz="2000" dirty="0">
                <a:ea typeface="ＭＳ Ｐゴシック" panose="020B0600070205080204" pitchFamily="34" charset="-128"/>
              </a:rPr>
              <a:t>	</a:t>
            </a:r>
          </a:p>
          <a:p>
            <a:pPr eaLnBrk="1" hangingPunct="1">
              <a:lnSpc>
                <a:spcPct val="80000"/>
              </a:lnSpc>
            </a:pPr>
            <a:r>
              <a:rPr lang="en-US" altLang="en-US" sz="2000" dirty="0">
                <a:ea typeface="ＭＳ Ｐゴシック" panose="020B0600070205080204" pitchFamily="34" charset="-128"/>
              </a:rPr>
              <a:t>SQL query:</a:t>
            </a:r>
          </a:p>
          <a:p>
            <a:pPr lvl="1" eaLnBrk="1" hangingPunct="1">
              <a:lnSpc>
                <a:spcPct val="80000"/>
              </a:lnSpc>
              <a:buFont typeface="Wingdings" pitchFamily="2" charset="2"/>
              <a:buNone/>
            </a:pPr>
            <a:r>
              <a:rPr lang="en-US" altLang="en-US" sz="2000" dirty="0">
                <a:ea typeface="Arial" panose="020B0604020202020204" pitchFamily="34" charset="0"/>
              </a:rPr>
              <a:t>Q2: 	SELECT  	P.NUMBER,P.DNUM,E.LNAME,</a:t>
            </a:r>
            <a:br>
              <a:rPr lang="en-US" altLang="en-US" sz="2000" dirty="0">
                <a:ea typeface="Arial" panose="020B0604020202020204" pitchFamily="34" charset="0"/>
              </a:rPr>
            </a:br>
            <a:r>
              <a:rPr lang="en-US" altLang="en-US" sz="2000" dirty="0">
                <a:ea typeface="Arial" panose="020B0604020202020204" pitchFamily="34" charset="0"/>
              </a:rPr>
              <a:t>				E.ADDRESS, E.BDATE</a:t>
            </a:r>
          </a:p>
          <a:p>
            <a:pPr lvl="1" eaLnBrk="1" hangingPunct="1">
              <a:lnSpc>
                <a:spcPct val="80000"/>
              </a:lnSpc>
              <a:buFont typeface="Wingdings" pitchFamily="2" charset="2"/>
              <a:buNone/>
            </a:pPr>
            <a:r>
              <a:rPr lang="en-US" altLang="en-US" sz="2000" dirty="0">
                <a:ea typeface="Arial" panose="020B0604020202020204" pitchFamily="34" charset="0"/>
              </a:rPr>
              <a:t>			FROM		PROJECT AS P,DEPARTMENT AS D, 					EMPLOYEE AS E</a:t>
            </a:r>
          </a:p>
          <a:p>
            <a:pPr lvl="1" eaLnBrk="1" hangingPunct="1">
              <a:lnSpc>
                <a:spcPct val="80000"/>
              </a:lnSpc>
              <a:buFont typeface="Wingdings" pitchFamily="2" charset="2"/>
              <a:buNone/>
            </a:pPr>
            <a:r>
              <a:rPr lang="en-US" altLang="en-US" sz="2000" dirty="0">
                <a:ea typeface="Arial" panose="020B0604020202020204" pitchFamily="34" charset="0"/>
              </a:rPr>
              <a:t>			WHERE  	P.DNUM=D.DNUMBER AND 					D.MGRSSN=E.SSN AND			  		P.PLOCATION=‘STAFFORD’;</a:t>
            </a:r>
          </a:p>
        </p:txBody>
      </p:sp>
      <p:grpSp>
        <p:nvGrpSpPr>
          <p:cNvPr id="47107" name="Group 4">
            <a:extLst>
              <a:ext uri="{FF2B5EF4-FFF2-40B4-BE49-F238E27FC236}">
                <a16:creationId xmlns:a16="http://schemas.microsoft.com/office/drawing/2014/main" id="{6617A47C-8ED2-C249-9788-E646D57EBDA8}"/>
              </a:ext>
            </a:extLst>
          </p:cNvPr>
          <p:cNvGrpSpPr>
            <a:grpSpLocks/>
          </p:cNvGrpSpPr>
          <p:nvPr/>
        </p:nvGrpSpPr>
        <p:grpSpPr bwMode="auto">
          <a:xfrm>
            <a:off x="4598657" y="2895600"/>
            <a:ext cx="219075" cy="174625"/>
            <a:chOff x="377" y="2904"/>
            <a:chExt cx="154" cy="110"/>
          </a:xfrm>
        </p:grpSpPr>
        <p:sp>
          <p:nvSpPr>
            <p:cNvPr id="27658" name="Line 5">
              <a:extLst>
                <a:ext uri="{FF2B5EF4-FFF2-40B4-BE49-F238E27FC236}">
                  <a16:creationId xmlns:a16="http://schemas.microsoft.com/office/drawing/2014/main" id="{76078954-4D31-D940-8C63-F44780D19B9B}"/>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9" name="Line 6">
              <a:extLst>
                <a:ext uri="{FF2B5EF4-FFF2-40B4-BE49-F238E27FC236}">
                  <a16:creationId xmlns:a16="http://schemas.microsoft.com/office/drawing/2014/main" id="{38AB9BBA-05EF-CA47-9DCD-51F753F3FBD8}"/>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60" name="Line 7">
              <a:extLst>
                <a:ext uri="{FF2B5EF4-FFF2-40B4-BE49-F238E27FC236}">
                  <a16:creationId xmlns:a16="http://schemas.microsoft.com/office/drawing/2014/main" id="{B8060D3E-879B-3343-9AD1-680BF8E73718}"/>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61" name="Line 8">
              <a:extLst>
                <a:ext uri="{FF2B5EF4-FFF2-40B4-BE49-F238E27FC236}">
                  <a16:creationId xmlns:a16="http://schemas.microsoft.com/office/drawing/2014/main" id="{491E9DA3-DD87-0544-8052-06B6D9D28276}"/>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47108" name="Group 9">
            <a:extLst>
              <a:ext uri="{FF2B5EF4-FFF2-40B4-BE49-F238E27FC236}">
                <a16:creationId xmlns:a16="http://schemas.microsoft.com/office/drawing/2014/main" id="{A8AB5F9E-7837-3049-8B09-0DF4CC879C7F}"/>
              </a:ext>
            </a:extLst>
          </p:cNvPr>
          <p:cNvGrpSpPr>
            <a:grpSpLocks/>
          </p:cNvGrpSpPr>
          <p:nvPr/>
        </p:nvGrpSpPr>
        <p:grpSpPr bwMode="auto">
          <a:xfrm>
            <a:off x="7696200" y="2590800"/>
            <a:ext cx="219075" cy="174625"/>
            <a:chOff x="377" y="2904"/>
            <a:chExt cx="154" cy="110"/>
          </a:xfrm>
        </p:grpSpPr>
        <p:sp>
          <p:nvSpPr>
            <p:cNvPr id="27654" name="Line 10">
              <a:extLst>
                <a:ext uri="{FF2B5EF4-FFF2-40B4-BE49-F238E27FC236}">
                  <a16:creationId xmlns:a16="http://schemas.microsoft.com/office/drawing/2014/main" id="{94894817-B6C9-F44C-9963-E30F066FA500}"/>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5" name="Line 11">
              <a:extLst>
                <a:ext uri="{FF2B5EF4-FFF2-40B4-BE49-F238E27FC236}">
                  <a16:creationId xmlns:a16="http://schemas.microsoft.com/office/drawing/2014/main" id="{4BA5BDD6-8F6F-B043-9EB6-50FC8B92EE3B}"/>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6" name="Line 12">
              <a:extLst>
                <a:ext uri="{FF2B5EF4-FFF2-40B4-BE49-F238E27FC236}">
                  <a16:creationId xmlns:a16="http://schemas.microsoft.com/office/drawing/2014/main" id="{84C93DE1-DA1D-914B-99CA-E7C2C58B615B}"/>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7" name="Line 13">
              <a:extLst>
                <a:ext uri="{FF2B5EF4-FFF2-40B4-BE49-F238E27FC236}">
                  <a16:creationId xmlns:a16="http://schemas.microsoft.com/office/drawing/2014/main" id="{B9DE9C42-2E9F-EA48-8BCC-D27779D6032E}"/>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7D0DD758-0DB0-E144-A7AA-69FD1953FC99}"/>
              </a:ext>
            </a:extLst>
          </p:cNvPr>
          <p:cNvSpPr>
            <a:spLocks noGrp="1" noChangeArrowheads="1"/>
          </p:cNvSpPr>
          <p:nvPr>
            <p:ph type="title"/>
          </p:nvPr>
        </p:nvSpPr>
        <p:spPr>
          <a:xfrm>
            <a:off x="0" y="0"/>
            <a:ext cx="2057400" cy="2133600"/>
          </a:xfrm>
        </p:spPr>
        <p:txBody>
          <a:bodyPr>
            <a:normAutofit fontScale="90000"/>
          </a:bodyPr>
          <a:lstStyle/>
          <a:p>
            <a:pPr eaLnBrk="1" hangingPunct="1">
              <a:defRPr/>
            </a:pPr>
            <a:r>
              <a:rPr lang="en-US" sz="2400"/>
              <a:t>Using Heuristics in Query Optimization (4)</a:t>
            </a:r>
          </a:p>
        </p:txBody>
      </p:sp>
      <p:pic>
        <p:nvPicPr>
          <p:cNvPr id="28675" name="Picture 12">
            <a:extLst>
              <a:ext uri="{FF2B5EF4-FFF2-40B4-BE49-F238E27FC236}">
                <a16:creationId xmlns:a16="http://schemas.microsoft.com/office/drawing/2014/main" id="{299BC238-4D2E-2446-845B-E3767BE35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0"/>
            <a:ext cx="7083425" cy="6507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362F6C48-6350-E94E-9413-6D4151E79F3B}"/>
              </a:ext>
            </a:extLst>
          </p:cNvPr>
          <p:cNvSpPr>
            <a:spLocks noGrp="1" noChangeArrowheads="1"/>
          </p:cNvSpPr>
          <p:nvPr>
            <p:ph type="title"/>
          </p:nvPr>
        </p:nvSpPr>
        <p:spPr/>
        <p:txBody>
          <a:bodyPr>
            <a:normAutofit fontScale="90000"/>
          </a:bodyPr>
          <a:lstStyle/>
          <a:p>
            <a:pPr eaLnBrk="1" hangingPunct="1">
              <a:defRPr/>
            </a:pPr>
            <a:r>
              <a:rPr lang="en-US" sz="3200"/>
              <a:t>Using Heuristics in Query Optimization (5)</a:t>
            </a:r>
          </a:p>
        </p:txBody>
      </p:sp>
      <p:sp>
        <p:nvSpPr>
          <p:cNvPr id="29699" name="Rectangle 7">
            <a:extLst>
              <a:ext uri="{FF2B5EF4-FFF2-40B4-BE49-F238E27FC236}">
                <a16:creationId xmlns:a16="http://schemas.microsoft.com/office/drawing/2014/main" id="{A184CA1C-6F94-0F49-8330-3902CC7B35C0}"/>
              </a:ext>
            </a:extLst>
          </p:cNvPr>
          <p:cNvSpPr>
            <a:spLocks noGrp="1" noChangeArrowheads="1"/>
          </p:cNvSpPr>
          <p:nvPr>
            <p:ph idx="1"/>
          </p:nvPr>
        </p:nvSpPr>
        <p:spPr/>
        <p:txBody>
          <a:bodyPr>
            <a:normAutofit fontScale="70000" lnSpcReduction="20000"/>
          </a:bodyPr>
          <a:lstStyle/>
          <a:p>
            <a:pPr eaLnBrk="1" hangingPunct="1">
              <a:lnSpc>
                <a:spcPct val="90000"/>
              </a:lnSpc>
            </a:pPr>
            <a:r>
              <a:rPr lang="en-US" altLang="en-US" sz="2400">
                <a:ea typeface="ＭＳ Ｐゴシック" panose="020B0600070205080204" pitchFamily="34" charset="-128"/>
              </a:rPr>
              <a:t>Heuristic Optimization of Query Trees:</a:t>
            </a:r>
          </a:p>
          <a:p>
            <a:pPr lvl="1" eaLnBrk="1" hangingPunct="1">
              <a:lnSpc>
                <a:spcPct val="90000"/>
              </a:lnSpc>
            </a:pPr>
            <a:r>
              <a:rPr lang="en-US" altLang="en-US" sz="2200">
                <a:ea typeface="Arial" panose="020B0604020202020204" pitchFamily="34" charset="0"/>
              </a:rPr>
              <a:t>The same query could correspond to many different relational algebra expressions — and hence many different query trees.</a:t>
            </a:r>
          </a:p>
          <a:p>
            <a:pPr lvl="1" eaLnBrk="1" hangingPunct="1">
              <a:lnSpc>
                <a:spcPct val="90000"/>
              </a:lnSpc>
            </a:pPr>
            <a:r>
              <a:rPr lang="en-US" altLang="en-US" sz="2200">
                <a:ea typeface="Arial" panose="020B0604020202020204" pitchFamily="34" charset="0"/>
              </a:rPr>
              <a:t>The task of heuristic optimization of query trees is to find a </a:t>
            </a:r>
            <a:r>
              <a:rPr lang="en-US" altLang="en-US" sz="2200" b="1">
                <a:ea typeface="Arial" panose="020B0604020202020204" pitchFamily="34" charset="0"/>
              </a:rPr>
              <a:t>final query tree</a:t>
            </a:r>
            <a:r>
              <a:rPr lang="en-US" altLang="en-US" sz="2200">
                <a:ea typeface="Arial" panose="020B0604020202020204" pitchFamily="34" charset="0"/>
              </a:rPr>
              <a:t> that is efficient to execute.</a:t>
            </a:r>
          </a:p>
          <a:p>
            <a:pPr eaLnBrk="1" hangingPunct="1">
              <a:lnSpc>
                <a:spcPct val="90000"/>
              </a:lnSpc>
            </a:pPr>
            <a:r>
              <a:rPr lang="en-US" altLang="en-US" sz="2400">
                <a:ea typeface="ＭＳ Ｐゴシック" panose="020B0600070205080204" pitchFamily="34" charset="-128"/>
              </a:rPr>
              <a:t>Example:</a:t>
            </a:r>
          </a:p>
          <a:p>
            <a:pPr lvl="1" eaLnBrk="1" hangingPunct="1">
              <a:lnSpc>
                <a:spcPct val="90000"/>
              </a:lnSpc>
              <a:buFont typeface="Wingdings" pitchFamily="2" charset="2"/>
              <a:buNone/>
            </a:pPr>
            <a:r>
              <a:rPr lang="en-US" altLang="en-US" sz="2200">
                <a:ea typeface="Arial" panose="020B0604020202020204" pitchFamily="34" charset="0"/>
              </a:rPr>
              <a:t>Q: 	SELECT 	LNAME</a:t>
            </a:r>
          </a:p>
          <a:p>
            <a:pPr lvl="1" eaLnBrk="1" hangingPunct="1">
              <a:lnSpc>
                <a:spcPct val="90000"/>
              </a:lnSpc>
              <a:buFont typeface="Wingdings" pitchFamily="2" charset="2"/>
              <a:buNone/>
            </a:pPr>
            <a:r>
              <a:rPr lang="en-US" altLang="en-US" sz="2200">
                <a:ea typeface="Arial" panose="020B0604020202020204" pitchFamily="34" charset="0"/>
              </a:rPr>
              <a:t>		FROM 	  	EMPLOYEE, WORKS_ON, PROJECT</a:t>
            </a:r>
          </a:p>
          <a:p>
            <a:pPr lvl="1" eaLnBrk="1" hangingPunct="1">
              <a:lnSpc>
                <a:spcPct val="90000"/>
              </a:lnSpc>
              <a:buFont typeface="Wingdings" pitchFamily="2" charset="2"/>
              <a:buNone/>
            </a:pPr>
            <a:r>
              <a:rPr lang="en-US" altLang="en-US" sz="2200">
                <a:ea typeface="Arial" panose="020B0604020202020204" pitchFamily="34" charset="0"/>
              </a:rPr>
              <a:t>		WHERE  	PNAME = ‘AQUARIUS’ AND  				PNMUBER=PNO AND ESSN=SSN 				AND BDATE &gt; ‘1957-12-31’;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E5F54AF7-336F-484F-A695-17D256BF6F43}"/>
              </a:ext>
            </a:extLst>
          </p:cNvPr>
          <p:cNvSpPr>
            <a:spLocks noGrp="1" noChangeArrowheads="1"/>
          </p:cNvSpPr>
          <p:nvPr>
            <p:ph type="title"/>
          </p:nvPr>
        </p:nvSpPr>
        <p:spPr>
          <a:xfrm>
            <a:off x="0" y="0"/>
            <a:ext cx="2538413" cy="2135188"/>
          </a:xfrm>
        </p:spPr>
        <p:txBody>
          <a:bodyPr>
            <a:normAutofit fontScale="90000"/>
          </a:bodyPr>
          <a:lstStyle/>
          <a:p>
            <a:pPr eaLnBrk="1" hangingPunct="1">
              <a:defRPr/>
            </a:pPr>
            <a:r>
              <a:rPr lang="en-US" sz="2600"/>
              <a:t>Using Heuristics in Query Optimization </a:t>
            </a:r>
            <a:br>
              <a:rPr lang="en-US" sz="2600"/>
            </a:br>
            <a:r>
              <a:rPr lang="en-US" sz="2600"/>
              <a:t>(6)</a:t>
            </a:r>
          </a:p>
        </p:txBody>
      </p:sp>
      <p:pic>
        <p:nvPicPr>
          <p:cNvPr id="30723" name="Picture 11">
            <a:extLst>
              <a:ext uri="{FF2B5EF4-FFF2-40B4-BE49-F238E27FC236}">
                <a16:creationId xmlns:a16="http://schemas.microsoft.com/office/drawing/2014/main" id="{7DA5850B-0E4B-F94C-A042-4135AD46E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0"/>
            <a:ext cx="6858000" cy="654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a:extLst>
              <a:ext uri="{FF2B5EF4-FFF2-40B4-BE49-F238E27FC236}">
                <a16:creationId xmlns:a16="http://schemas.microsoft.com/office/drawing/2014/main" id="{E7BF98E7-DEDC-644E-B039-4E180A31E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
            <a:ext cx="6805613" cy="6091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1747" name="Rectangle 12">
            <a:extLst>
              <a:ext uri="{FF2B5EF4-FFF2-40B4-BE49-F238E27FC236}">
                <a16:creationId xmlns:a16="http://schemas.microsoft.com/office/drawing/2014/main" id="{4EE52FC9-EFD7-B14B-A135-6F00E521094C}"/>
              </a:ext>
            </a:extLst>
          </p:cNvPr>
          <p:cNvSpPr>
            <a:spLocks noChangeArrowheads="1"/>
          </p:cNvSpPr>
          <p:nvPr/>
        </p:nvSpPr>
        <p:spPr bwMode="auto">
          <a:xfrm>
            <a:off x="0" y="0"/>
            <a:ext cx="2538413" cy="2135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defRPr/>
            </a:pPr>
            <a:r>
              <a:rPr lang="en-US" sz="2600">
                <a:solidFill>
                  <a:srgbClr val="800000"/>
                </a:solidFill>
                <a:latin typeface="Arial" charset="0"/>
                <a:ea typeface="ＭＳ Ｐゴシック" charset="0"/>
              </a:rPr>
              <a:t>Using Heuristics in Query Optimization </a:t>
            </a:r>
            <a:br>
              <a:rPr lang="en-US" sz="2600">
                <a:solidFill>
                  <a:srgbClr val="800000"/>
                </a:solidFill>
                <a:latin typeface="Arial" charset="0"/>
                <a:ea typeface="ＭＳ Ｐゴシック" charset="0"/>
              </a:rPr>
            </a:br>
            <a:r>
              <a:rPr lang="en-US" sz="2600">
                <a:solidFill>
                  <a:srgbClr val="800000"/>
                </a:solidFill>
                <a:latin typeface="Arial" charset="0"/>
                <a:ea typeface="ＭＳ Ｐゴシック" charset="0"/>
              </a:rPr>
              <a:t>(7)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6E2CD9DC-18C3-B74C-826C-21E85FDA976C}"/>
              </a:ext>
            </a:extLst>
          </p:cNvPr>
          <p:cNvSpPr>
            <a:spLocks noChangeArrowheads="1"/>
          </p:cNvSpPr>
          <p:nvPr/>
        </p:nvSpPr>
        <p:spPr bwMode="auto">
          <a:xfrm>
            <a:off x="0" y="0"/>
            <a:ext cx="29718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defRPr/>
            </a:pPr>
            <a:r>
              <a:rPr lang="en-US" sz="2600">
                <a:solidFill>
                  <a:srgbClr val="800000"/>
                </a:solidFill>
                <a:latin typeface="Arial" charset="0"/>
                <a:ea typeface="ＭＳ Ｐゴシック" charset="0"/>
              </a:rPr>
              <a:t>Using Heuristics in Query Optimization (8)</a:t>
            </a:r>
          </a:p>
        </p:txBody>
      </p:sp>
      <p:pic>
        <p:nvPicPr>
          <p:cNvPr id="32771" name="Picture 5">
            <a:extLst>
              <a:ext uri="{FF2B5EF4-FFF2-40B4-BE49-F238E27FC236}">
                <a16:creationId xmlns:a16="http://schemas.microsoft.com/office/drawing/2014/main" id="{CAE8FDE0-0E0D-4047-AE0E-6B3D3D566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467600" cy="4016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9C21AB9B-3D7A-184C-AE32-FE4F54526D7E}"/>
              </a:ext>
            </a:extLst>
          </p:cNvPr>
          <p:cNvSpPr>
            <a:spLocks noGrp="1" noChangeArrowheads="1"/>
          </p:cNvSpPr>
          <p:nvPr>
            <p:ph type="title"/>
          </p:nvPr>
        </p:nvSpPr>
        <p:spPr/>
        <p:txBody>
          <a:bodyPr>
            <a:normAutofit fontScale="90000"/>
          </a:bodyPr>
          <a:lstStyle/>
          <a:p>
            <a:pPr eaLnBrk="1" hangingPunct="1">
              <a:defRPr/>
            </a:pPr>
            <a:r>
              <a:rPr lang="en-US" sz="3200"/>
              <a:t>Using Heuristics in Query Optimization (9)</a:t>
            </a:r>
          </a:p>
        </p:txBody>
      </p:sp>
      <p:sp>
        <p:nvSpPr>
          <p:cNvPr id="33795" name="Rectangle 7">
            <a:extLst>
              <a:ext uri="{FF2B5EF4-FFF2-40B4-BE49-F238E27FC236}">
                <a16:creationId xmlns:a16="http://schemas.microsoft.com/office/drawing/2014/main" id="{24383C7A-2571-9D48-8AF5-F5A1A225CB6A}"/>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Char char="n"/>
              <a:defRPr/>
            </a:pPr>
            <a:r>
              <a:rPr lang="en-US" sz="2000"/>
              <a:t>General Transformation Rules for Relational Algebra Operations:</a:t>
            </a:r>
          </a:p>
          <a:p>
            <a:pPr eaLnBrk="1" hangingPunct="1">
              <a:lnSpc>
                <a:spcPct val="80000"/>
              </a:lnSpc>
              <a:buFont typeface="Wingdings" charset="0"/>
              <a:buNone/>
              <a:defRPr/>
            </a:pPr>
            <a:r>
              <a:rPr lang="en-US" sz="2000"/>
              <a:t>1. Cascade of </a:t>
            </a:r>
            <a:r>
              <a:rPr lang="en-US" sz="2400">
                <a:latin typeface="Symbol" charset="0"/>
              </a:rPr>
              <a:t>s</a:t>
            </a:r>
            <a:r>
              <a:rPr lang="en-US" sz="2000"/>
              <a:t>: A conjunctive selection condition can be broken up into a cascade (sequence) of individual </a:t>
            </a:r>
            <a:r>
              <a:rPr lang="en-US" sz="2400">
                <a:latin typeface="Symbol" charset="0"/>
              </a:rPr>
              <a:t>s</a:t>
            </a:r>
            <a:r>
              <a:rPr lang="en-US" sz="2000"/>
              <a:t> operations:</a:t>
            </a:r>
          </a:p>
          <a:p>
            <a:pPr lvl="1" eaLnBrk="1" hangingPunct="1">
              <a:lnSpc>
                <a:spcPct val="80000"/>
              </a:lnSpc>
              <a:buFont typeface="Wingdings" charset="0"/>
              <a:buChar char="n"/>
              <a:defRPr/>
            </a:pPr>
            <a:r>
              <a:rPr lang="en-US" sz="2400">
                <a:latin typeface="Symbol" charset="0"/>
              </a:rPr>
              <a:t>s</a:t>
            </a:r>
            <a:r>
              <a:rPr lang="en-US" sz="2000"/>
              <a:t> </a:t>
            </a:r>
            <a:r>
              <a:rPr lang="en-US" sz="2000" baseline="-25000"/>
              <a:t>c1 AND c2 AND ... AND cn</a:t>
            </a:r>
            <a:r>
              <a:rPr lang="en-US" sz="2000"/>
              <a:t>(R) = </a:t>
            </a:r>
            <a:r>
              <a:rPr lang="en-US" sz="2400">
                <a:latin typeface="Symbol" charset="0"/>
              </a:rPr>
              <a:t>s</a:t>
            </a:r>
            <a:r>
              <a:rPr lang="en-US" sz="2000" baseline="-25000"/>
              <a:t>c1</a:t>
            </a:r>
            <a:r>
              <a:rPr lang="en-US" sz="2000"/>
              <a:t> (</a:t>
            </a:r>
            <a:r>
              <a:rPr lang="en-US" sz="2400">
                <a:latin typeface="Symbol" charset="0"/>
              </a:rPr>
              <a:t>s</a:t>
            </a:r>
            <a:r>
              <a:rPr lang="en-US" sz="2000" baseline="-25000"/>
              <a:t>c2</a:t>
            </a:r>
            <a:r>
              <a:rPr lang="en-US" sz="2000"/>
              <a:t> (...(</a:t>
            </a:r>
            <a:r>
              <a:rPr lang="en-US" sz="2400">
                <a:latin typeface="Symbol" charset="0"/>
              </a:rPr>
              <a:t>s</a:t>
            </a:r>
            <a:r>
              <a:rPr lang="en-US" sz="2000" baseline="-25000"/>
              <a:t>cn</a:t>
            </a:r>
            <a:r>
              <a:rPr lang="en-US" sz="2000"/>
              <a:t>(R))...) ) 	</a:t>
            </a:r>
          </a:p>
          <a:p>
            <a:pPr eaLnBrk="1" hangingPunct="1">
              <a:lnSpc>
                <a:spcPct val="80000"/>
              </a:lnSpc>
              <a:buFont typeface="Wingdings" charset="0"/>
              <a:buNone/>
              <a:defRPr/>
            </a:pPr>
            <a:r>
              <a:rPr lang="en-US" sz="2000"/>
              <a:t>2. Commutativity of </a:t>
            </a:r>
            <a:r>
              <a:rPr lang="en-US" sz="2400">
                <a:latin typeface="Symbol" charset="0"/>
              </a:rPr>
              <a:t>s</a:t>
            </a:r>
            <a:r>
              <a:rPr lang="en-US" sz="2000"/>
              <a:t>: The </a:t>
            </a:r>
            <a:r>
              <a:rPr lang="en-US" sz="2400">
                <a:latin typeface="Symbol" charset="0"/>
              </a:rPr>
              <a:t>s</a:t>
            </a:r>
            <a:r>
              <a:rPr lang="en-US" sz="2000"/>
              <a:t> operation is commutative:</a:t>
            </a:r>
          </a:p>
          <a:p>
            <a:pPr lvl="1" eaLnBrk="1" hangingPunct="1">
              <a:lnSpc>
                <a:spcPct val="80000"/>
              </a:lnSpc>
              <a:buFont typeface="Wingdings" charset="0"/>
              <a:buChar char="n"/>
              <a:defRPr/>
            </a:pPr>
            <a:r>
              <a:rPr lang="en-US" sz="2400">
                <a:latin typeface="Symbol" charset="0"/>
              </a:rPr>
              <a:t>s</a:t>
            </a:r>
            <a:r>
              <a:rPr lang="en-US" sz="2000" baseline="-25000"/>
              <a:t>c1</a:t>
            </a:r>
            <a:r>
              <a:rPr lang="en-US" sz="2000"/>
              <a:t> (</a:t>
            </a:r>
            <a:r>
              <a:rPr lang="en-US" sz="2400">
                <a:latin typeface="Symbol" charset="0"/>
              </a:rPr>
              <a:t>s</a:t>
            </a:r>
            <a:r>
              <a:rPr lang="en-US" sz="2000" baseline="-25000"/>
              <a:t>c2</a:t>
            </a:r>
            <a:r>
              <a:rPr lang="en-US" sz="2000"/>
              <a:t>(R)) = </a:t>
            </a:r>
            <a:r>
              <a:rPr lang="en-US" sz="2400">
                <a:latin typeface="Symbol" charset="0"/>
              </a:rPr>
              <a:t>s</a:t>
            </a:r>
            <a:r>
              <a:rPr lang="en-US" sz="2000" baseline="-25000"/>
              <a:t>c2</a:t>
            </a:r>
            <a:r>
              <a:rPr lang="en-US" sz="2000"/>
              <a:t> (</a:t>
            </a:r>
            <a:r>
              <a:rPr lang="en-US" sz="2400">
                <a:latin typeface="Symbol" charset="0"/>
              </a:rPr>
              <a:t>s</a:t>
            </a:r>
            <a:r>
              <a:rPr lang="en-US" sz="2000" baseline="-25000"/>
              <a:t>c1</a:t>
            </a:r>
            <a:r>
              <a:rPr lang="en-US" sz="2000"/>
              <a:t>(R)) </a:t>
            </a:r>
          </a:p>
          <a:p>
            <a:pPr eaLnBrk="1" hangingPunct="1">
              <a:lnSpc>
                <a:spcPct val="80000"/>
              </a:lnSpc>
              <a:buFont typeface="Wingdings" charset="0"/>
              <a:buNone/>
              <a:defRPr/>
            </a:pPr>
            <a:r>
              <a:rPr lang="en-US" sz="2000"/>
              <a:t>3. Cascade of </a:t>
            </a:r>
            <a:r>
              <a:rPr lang="en-US" sz="2400">
                <a:latin typeface="Symbol" charset="0"/>
              </a:rPr>
              <a:t>p</a:t>
            </a:r>
            <a:r>
              <a:rPr lang="en-US" sz="2000"/>
              <a:t>: In a cascade (sequence) of </a:t>
            </a:r>
            <a:r>
              <a:rPr lang="en-US" sz="2400">
                <a:latin typeface="Symbol" charset="0"/>
              </a:rPr>
              <a:t>p</a:t>
            </a:r>
            <a:r>
              <a:rPr lang="en-US" sz="2000"/>
              <a:t> operations, all but the last one can be ignored: </a:t>
            </a:r>
          </a:p>
          <a:p>
            <a:pPr lvl="1" eaLnBrk="1" hangingPunct="1">
              <a:lnSpc>
                <a:spcPct val="80000"/>
              </a:lnSpc>
              <a:buFont typeface="Wingdings" charset="0"/>
              <a:buChar char="n"/>
              <a:defRPr/>
            </a:pPr>
            <a:r>
              <a:rPr lang="en-US" sz="2400">
                <a:latin typeface="Symbol" charset="0"/>
              </a:rPr>
              <a:t>p</a:t>
            </a:r>
            <a:r>
              <a:rPr lang="en-US" sz="2000" baseline="-25000"/>
              <a:t>List1</a:t>
            </a:r>
            <a:r>
              <a:rPr lang="en-US" sz="2000"/>
              <a:t> (</a:t>
            </a:r>
            <a:r>
              <a:rPr lang="en-US" sz="2400">
                <a:latin typeface="Symbol" charset="0"/>
              </a:rPr>
              <a:t>p</a:t>
            </a:r>
            <a:r>
              <a:rPr lang="en-US" sz="2000" baseline="-25000"/>
              <a:t>List2</a:t>
            </a:r>
            <a:r>
              <a:rPr lang="en-US" sz="2000"/>
              <a:t> (...(</a:t>
            </a:r>
            <a:r>
              <a:rPr lang="en-US" sz="2400">
                <a:latin typeface="Symbol" charset="0"/>
              </a:rPr>
              <a:t>p</a:t>
            </a:r>
            <a:r>
              <a:rPr lang="en-US" sz="2000" baseline="-25000"/>
              <a:t>Listn</a:t>
            </a:r>
            <a:r>
              <a:rPr lang="en-US" sz="2000"/>
              <a:t>(R))...) ) = </a:t>
            </a:r>
            <a:r>
              <a:rPr lang="en-US" sz="2400">
                <a:latin typeface="Symbol" charset="0"/>
              </a:rPr>
              <a:t>p</a:t>
            </a:r>
            <a:r>
              <a:rPr lang="en-US" sz="2000" baseline="-25000"/>
              <a:t>List1</a:t>
            </a:r>
            <a:r>
              <a:rPr lang="en-US" sz="2000"/>
              <a:t>(R) </a:t>
            </a:r>
          </a:p>
          <a:p>
            <a:pPr eaLnBrk="1" hangingPunct="1">
              <a:lnSpc>
                <a:spcPct val="80000"/>
              </a:lnSpc>
              <a:buFont typeface="Wingdings" charset="0"/>
              <a:buNone/>
              <a:defRPr/>
            </a:pPr>
            <a:r>
              <a:rPr lang="en-US" sz="2000"/>
              <a:t>4. Commuting </a:t>
            </a:r>
            <a:r>
              <a:rPr lang="en-US" sz="2400">
                <a:latin typeface="Symbol" charset="0"/>
              </a:rPr>
              <a:t>s</a:t>
            </a:r>
            <a:r>
              <a:rPr lang="en-US" sz="2000"/>
              <a:t> with </a:t>
            </a:r>
            <a:r>
              <a:rPr lang="en-US" sz="2400">
                <a:latin typeface="Symbol" charset="0"/>
              </a:rPr>
              <a:t>p</a:t>
            </a:r>
            <a:r>
              <a:rPr lang="en-US" sz="2000"/>
              <a:t>: If the selection condition c involves only the attributes A1, ..., An in the projection list, the two operations can be commuted:</a:t>
            </a:r>
          </a:p>
          <a:p>
            <a:pPr lvl="1" eaLnBrk="1" hangingPunct="1">
              <a:lnSpc>
                <a:spcPct val="80000"/>
              </a:lnSpc>
              <a:buFont typeface="Wingdings" charset="0"/>
              <a:buChar char="n"/>
              <a:defRPr/>
            </a:pPr>
            <a:r>
              <a:rPr lang="en-US" sz="2400">
                <a:latin typeface="Symbol" charset="0"/>
              </a:rPr>
              <a:t>p</a:t>
            </a:r>
            <a:r>
              <a:rPr lang="en-US" sz="2000" baseline="-25000"/>
              <a:t>A1, A2, ..., An</a:t>
            </a:r>
            <a:r>
              <a:rPr lang="en-US" sz="2000"/>
              <a:t> (</a:t>
            </a:r>
            <a:r>
              <a:rPr lang="en-US" sz="2400">
                <a:latin typeface="Symbol" charset="0"/>
              </a:rPr>
              <a:t>s</a:t>
            </a:r>
            <a:r>
              <a:rPr lang="en-US" sz="2000" baseline="-25000"/>
              <a:t>c</a:t>
            </a:r>
            <a:r>
              <a:rPr lang="en-US" sz="2000"/>
              <a:t> (R)) = </a:t>
            </a:r>
            <a:r>
              <a:rPr lang="en-US" sz="2400">
                <a:latin typeface="Symbol" charset="0"/>
              </a:rPr>
              <a:t>s</a:t>
            </a:r>
            <a:r>
              <a:rPr lang="en-US" sz="2000" baseline="-25000"/>
              <a:t>c</a:t>
            </a:r>
            <a:r>
              <a:rPr lang="en-US" sz="2000"/>
              <a:t> (</a:t>
            </a:r>
            <a:r>
              <a:rPr lang="en-US" sz="2400">
                <a:latin typeface="Symbol" charset="0"/>
              </a:rPr>
              <a:t>p</a:t>
            </a:r>
            <a:r>
              <a:rPr lang="en-US" sz="2000" baseline="-25000"/>
              <a:t>A1, A2, ..., An</a:t>
            </a:r>
            <a:r>
              <a:rPr lang="en-US" sz="2000"/>
              <a:t> (R))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1">
            <a:extLst>
              <a:ext uri="{FF2B5EF4-FFF2-40B4-BE49-F238E27FC236}">
                <a16:creationId xmlns:a16="http://schemas.microsoft.com/office/drawing/2014/main" id="{3AD996EC-6B4F-1041-A0BB-456584F28D65}"/>
              </a:ext>
            </a:extLst>
          </p:cNvPr>
          <p:cNvSpPr>
            <a:spLocks noGrp="1" noChangeArrowheads="1"/>
          </p:cNvSpPr>
          <p:nvPr>
            <p:ph type="title"/>
          </p:nvPr>
        </p:nvSpPr>
        <p:spPr>
          <a:xfrm>
            <a:off x="190500" y="197223"/>
            <a:ext cx="8480425" cy="833065"/>
          </a:xfrm>
        </p:spPr>
        <p:txBody>
          <a:bodyPr>
            <a:normAutofit fontScale="90000"/>
          </a:bodyPr>
          <a:lstStyle/>
          <a:p>
            <a:pPr eaLnBrk="1" hangingPunct="1">
              <a:defRPr/>
            </a:pPr>
            <a:r>
              <a:rPr lang="en-US" sz="3200" dirty="0"/>
              <a:t>Using Heuristics in Query Optimization (10)</a:t>
            </a:r>
          </a:p>
        </p:txBody>
      </p:sp>
      <p:sp>
        <p:nvSpPr>
          <p:cNvPr id="34819" name="Rectangle 52">
            <a:extLst>
              <a:ext uri="{FF2B5EF4-FFF2-40B4-BE49-F238E27FC236}">
                <a16:creationId xmlns:a16="http://schemas.microsoft.com/office/drawing/2014/main" id="{C8E77473-7759-4D4F-AC07-BD525476C68F}"/>
              </a:ext>
            </a:extLst>
          </p:cNvPr>
          <p:cNvSpPr>
            <a:spLocks noGrp="1" noChangeArrowheads="1"/>
          </p:cNvSpPr>
          <p:nvPr>
            <p:ph idx="1"/>
          </p:nvPr>
        </p:nvSpPr>
        <p:spPr/>
        <p:txBody>
          <a:bodyPr>
            <a:normAutofit fontScale="70000" lnSpcReduction="20000"/>
          </a:bodyPr>
          <a:lstStyle/>
          <a:p>
            <a:pPr eaLnBrk="1" hangingPunct="1">
              <a:lnSpc>
                <a:spcPct val="90000"/>
              </a:lnSpc>
            </a:pPr>
            <a:r>
              <a:rPr lang="en-US" altLang="en-US" sz="2000" dirty="0">
                <a:ea typeface="ＭＳ Ｐゴシック" panose="020B0600070205080204" pitchFamily="34" charset="-128"/>
              </a:rPr>
              <a:t>General Transformation Rules for Relational Algebra Operations (contd.):</a:t>
            </a:r>
          </a:p>
          <a:p>
            <a:pPr eaLnBrk="1" hangingPunct="1">
              <a:lnSpc>
                <a:spcPct val="90000"/>
              </a:lnSpc>
              <a:buFont typeface="Wingdings" pitchFamily="2" charset="2"/>
              <a:buNone/>
            </a:pPr>
            <a:r>
              <a:rPr lang="en-US" altLang="en-US" sz="2000" dirty="0">
                <a:ea typeface="ＭＳ Ｐゴシック" panose="020B0600070205080204" pitchFamily="34" charset="-128"/>
              </a:rPr>
              <a:t>5. Commutativity of     ( and x ): The     operation is commutative as is the x operation:</a:t>
            </a:r>
          </a:p>
          <a:p>
            <a:pPr lvl="1" eaLnBrk="1" hangingPunct="1">
              <a:lnSpc>
                <a:spcPct val="90000"/>
              </a:lnSpc>
            </a:pPr>
            <a:r>
              <a:rPr lang="en-US" altLang="en-US" sz="2000" dirty="0">
                <a:ea typeface="Arial" panose="020B0604020202020204" pitchFamily="34" charset="0"/>
              </a:rPr>
              <a:t>R    </a:t>
            </a:r>
            <a:r>
              <a:rPr lang="en-US" altLang="en-US" sz="2000" baseline="-25000" dirty="0">
                <a:ea typeface="Arial" panose="020B0604020202020204" pitchFamily="34" charset="0"/>
              </a:rPr>
              <a:t>C</a:t>
            </a:r>
            <a:r>
              <a:rPr lang="en-US" altLang="en-US" sz="2000" dirty="0">
                <a:ea typeface="Arial" panose="020B0604020202020204" pitchFamily="34" charset="0"/>
              </a:rPr>
              <a:t> S = S    </a:t>
            </a:r>
            <a:r>
              <a:rPr lang="en-US" altLang="en-US" sz="2000" baseline="-25000" dirty="0">
                <a:ea typeface="Arial" panose="020B0604020202020204" pitchFamily="34" charset="0"/>
              </a:rPr>
              <a:t>C</a:t>
            </a:r>
            <a:r>
              <a:rPr lang="en-US" altLang="en-US" sz="2000" dirty="0">
                <a:ea typeface="Arial" panose="020B0604020202020204" pitchFamily="34" charset="0"/>
              </a:rPr>
              <a:t> R;  R x  S = S x  R 	</a:t>
            </a:r>
          </a:p>
          <a:p>
            <a:pPr eaLnBrk="1" hangingPunct="1">
              <a:lnSpc>
                <a:spcPct val="90000"/>
              </a:lnSpc>
              <a:buFont typeface="Wingdings" pitchFamily="2" charset="2"/>
              <a:buNone/>
            </a:pPr>
            <a:r>
              <a:rPr lang="en-US" altLang="en-US" sz="2000" dirty="0">
                <a:ea typeface="ＭＳ Ｐゴシック" panose="020B0600070205080204" pitchFamily="34" charset="-128"/>
              </a:rPr>
              <a:t>6. Commuting </a:t>
            </a:r>
            <a:r>
              <a:rPr lang="en-US" altLang="en-US" sz="2400" dirty="0">
                <a:latin typeface="Symbol" pitchFamily="2" charset="2"/>
                <a:ea typeface="ＭＳ Ｐゴシック" panose="020B0600070205080204" pitchFamily="34" charset="-128"/>
              </a:rPr>
              <a:t>s</a:t>
            </a:r>
            <a:r>
              <a:rPr lang="en-US" altLang="en-US" sz="2000" dirty="0">
                <a:ea typeface="ＭＳ Ｐゴシック" panose="020B0600070205080204" pitchFamily="34" charset="-128"/>
              </a:rPr>
              <a:t> with     (or x ): If all the attributes in the selection condition c involve only the attributes of one of the relations being joined—say, R—the two operations can be commuted as follows: </a:t>
            </a:r>
          </a:p>
          <a:p>
            <a:pPr lvl="1" eaLnBrk="1" hangingPunct="1">
              <a:lnSpc>
                <a:spcPct val="90000"/>
              </a:lnSpc>
            </a:pPr>
            <a:r>
              <a:rPr lang="en-US" altLang="en-US" sz="2400" dirty="0" err="1">
                <a:latin typeface="Symbol" pitchFamily="2" charset="2"/>
                <a:ea typeface="Arial" panose="020B0604020202020204" pitchFamily="34" charset="0"/>
              </a:rPr>
              <a:t>s</a:t>
            </a:r>
            <a:r>
              <a:rPr lang="en-US" altLang="en-US" sz="2000" baseline="-25000" dirty="0" err="1">
                <a:ea typeface="Arial" panose="020B0604020202020204" pitchFamily="34" charset="0"/>
              </a:rPr>
              <a:t>c</a:t>
            </a:r>
            <a:r>
              <a:rPr lang="en-US" altLang="en-US" sz="2000" dirty="0">
                <a:ea typeface="Arial" panose="020B0604020202020204" pitchFamily="34" charset="0"/>
              </a:rPr>
              <a:t> ( R     S ) =  (</a:t>
            </a:r>
            <a:r>
              <a:rPr lang="en-US" altLang="en-US" sz="2400" dirty="0" err="1">
                <a:latin typeface="Symbol" pitchFamily="2" charset="2"/>
                <a:ea typeface="Arial" panose="020B0604020202020204" pitchFamily="34" charset="0"/>
              </a:rPr>
              <a:t>s</a:t>
            </a:r>
            <a:r>
              <a:rPr lang="en-US" altLang="en-US" sz="2000" baseline="-25000" dirty="0" err="1">
                <a:ea typeface="Arial" panose="020B0604020202020204" pitchFamily="34" charset="0"/>
              </a:rPr>
              <a:t>c</a:t>
            </a:r>
            <a:r>
              <a:rPr lang="en-US" altLang="en-US" sz="2000" dirty="0">
                <a:ea typeface="Arial" panose="020B0604020202020204" pitchFamily="34" charset="0"/>
              </a:rPr>
              <a:t> (R))     S</a:t>
            </a:r>
          </a:p>
          <a:p>
            <a:pPr eaLnBrk="1" hangingPunct="1">
              <a:lnSpc>
                <a:spcPct val="90000"/>
              </a:lnSpc>
            </a:pPr>
            <a:r>
              <a:rPr lang="en-US" altLang="en-US" sz="2000" dirty="0">
                <a:ea typeface="ＭＳ Ｐゴシック" panose="020B0600070205080204" pitchFamily="34" charset="-128"/>
              </a:rPr>
              <a:t>Alternatively, if the selection condition c can be written as (c1 and c2), where condition c1 involves only the attributes of R and condition c2 involves only the attributes of S, the operations commute as follows: </a:t>
            </a:r>
          </a:p>
          <a:p>
            <a:pPr lvl="1" eaLnBrk="1" hangingPunct="1">
              <a:lnSpc>
                <a:spcPct val="90000"/>
              </a:lnSpc>
            </a:pPr>
            <a:r>
              <a:rPr lang="en-US" altLang="en-US" sz="2400" dirty="0" err="1">
                <a:latin typeface="Symbol" pitchFamily="2" charset="2"/>
                <a:ea typeface="Arial" panose="020B0604020202020204" pitchFamily="34" charset="0"/>
              </a:rPr>
              <a:t>s</a:t>
            </a:r>
            <a:r>
              <a:rPr lang="en-US" altLang="en-US" sz="2000" baseline="-25000" dirty="0" err="1">
                <a:ea typeface="Arial" panose="020B0604020202020204" pitchFamily="34" charset="0"/>
              </a:rPr>
              <a:t>c</a:t>
            </a:r>
            <a:r>
              <a:rPr lang="en-US" altLang="en-US" sz="2000" dirty="0">
                <a:ea typeface="Arial" panose="020B0604020202020204" pitchFamily="34" charset="0"/>
              </a:rPr>
              <a:t> ( R     S )  =  (</a:t>
            </a:r>
            <a:r>
              <a:rPr lang="en-US" altLang="en-US" sz="2400" dirty="0">
                <a:latin typeface="Symbol" pitchFamily="2" charset="2"/>
                <a:ea typeface="Arial" panose="020B0604020202020204" pitchFamily="34" charset="0"/>
              </a:rPr>
              <a:t>s</a:t>
            </a:r>
            <a:r>
              <a:rPr lang="en-US" altLang="en-US" sz="2000" baseline="-25000" dirty="0">
                <a:ea typeface="Arial" panose="020B0604020202020204" pitchFamily="34" charset="0"/>
              </a:rPr>
              <a:t>c1</a:t>
            </a:r>
            <a:r>
              <a:rPr lang="en-US" altLang="en-US" sz="2000" dirty="0">
                <a:ea typeface="Arial" panose="020B0604020202020204" pitchFamily="34" charset="0"/>
              </a:rPr>
              <a:t> (R))     (</a:t>
            </a:r>
            <a:r>
              <a:rPr lang="en-US" altLang="en-US" sz="2400" dirty="0">
                <a:latin typeface="Symbol" pitchFamily="2" charset="2"/>
                <a:ea typeface="Arial" panose="020B0604020202020204" pitchFamily="34" charset="0"/>
              </a:rPr>
              <a:t>s</a:t>
            </a:r>
            <a:r>
              <a:rPr lang="en-US" altLang="en-US" sz="2000" baseline="-25000" dirty="0">
                <a:ea typeface="Arial" panose="020B0604020202020204" pitchFamily="34" charset="0"/>
              </a:rPr>
              <a:t>c2</a:t>
            </a:r>
            <a:r>
              <a:rPr lang="en-US" altLang="en-US" sz="2000" dirty="0">
                <a:ea typeface="Arial" panose="020B0604020202020204" pitchFamily="34" charset="0"/>
              </a:rPr>
              <a:t> (S)) </a:t>
            </a:r>
          </a:p>
        </p:txBody>
      </p:sp>
      <p:grpSp>
        <p:nvGrpSpPr>
          <p:cNvPr id="60419" name="Group 4">
            <a:extLst>
              <a:ext uri="{FF2B5EF4-FFF2-40B4-BE49-F238E27FC236}">
                <a16:creationId xmlns:a16="http://schemas.microsoft.com/office/drawing/2014/main" id="{1264B8D6-39D4-B849-BC9F-6D0561A0D115}"/>
              </a:ext>
            </a:extLst>
          </p:cNvPr>
          <p:cNvGrpSpPr>
            <a:grpSpLocks/>
          </p:cNvGrpSpPr>
          <p:nvPr/>
        </p:nvGrpSpPr>
        <p:grpSpPr bwMode="auto">
          <a:xfrm>
            <a:off x="3177969" y="2926533"/>
            <a:ext cx="219075" cy="174625"/>
            <a:chOff x="377" y="2904"/>
            <a:chExt cx="154" cy="110"/>
          </a:xfrm>
        </p:grpSpPr>
        <p:sp>
          <p:nvSpPr>
            <p:cNvPr id="34861" name="Line 5">
              <a:extLst>
                <a:ext uri="{FF2B5EF4-FFF2-40B4-BE49-F238E27FC236}">
                  <a16:creationId xmlns:a16="http://schemas.microsoft.com/office/drawing/2014/main" id="{24A6B1BA-C088-FC45-9BDC-9F3BF2F67DF7}"/>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2" name="Line 6">
              <a:extLst>
                <a:ext uri="{FF2B5EF4-FFF2-40B4-BE49-F238E27FC236}">
                  <a16:creationId xmlns:a16="http://schemas.microsoft.com/office/drawing/2014/main" id="{DEC25FAE-53A5-7947-85FE-ECE63C18043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3" name="Line 7">
              <a:extLst>
                <a:ext uri="{FF2B5EF4-FFF2-40B4-BE49-F238E27FC236}">
                  <a16:creationId xmlns:a16="http://schemas.microsoft.com/office/drawing/2014/main" id="{5451FEED-DF47-204D-B6DF-D008E2301FCA}"/>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4" name="Line 8">
              <a:extLst>
                <a:ext uri="{FF2B5EF4-FFF2-40B4-BE49-F238E27FC236}">
                  <a16:creationId xmlns:a16="http://schemas.microsoft.com/office/drawing/2014/main" id="{DE52421F-8AA2-D345-88A2-11946DCAA1A0}"/>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0" name="Group 9">
            <a:extLst>
              <a:ext uri="{FF2B5EF4-FFF2-40B4-BE49-F238E27FC236}">
                <a16:creationId xmlns:a16="http://schemas.microsoft.com/office/drawing/2014/main" id="{73F847E6-2CEC-FF41-A78C-23C4F171AEA7}"/>
              </a:ext>
            </a:extLst>
          </p:cNvPr>
          <p:cNvGrpSpPr>
            <a:grpSpLocks/>
          </p:cNvGrpSpPr>
          <p:nvPr/>
        </p:nvGrpSpPr>
        <p:grpSpPr bwMode="auto">
          <a:xfrm>
            <a:off x="4321174" y="2881313"/>
            <a:ext cx="219075" cy="174625"/>
            <a:chOff x="377" y="2904"/>
            <a:chExt cx="154" cy="110"/>
          </a:xfrm>
        </p:grpSpPr>
        <p:sp>
          <p:nvSpPr>
            <p:cNvPr id="34857" name="Line 10">
              <a:extLst>
                <a:ext uri="{FF2B5EF4-FFF2-40B4-BE49-F238E27FC236}">
                  <a16:creationId xmlns:a16="http://schemas.microsoft.com/office/drawing/2014/main" id="{EC06A816-A31D-EE42-BA7B-C54FAD3E0060}"/>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8" name="Line 11">
              <a:extLst>
                <a:ext uri="{FF2B5EF4-FFF2-40B4-BE49-F238E27FC236}">
                  <a16:creationId xmlns:a16="http://schemas.microsoft.com/office/drawing/2014/main" id="{FAB1D32B-CE3D-204E-AC5D-0082C0528DC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9" name="Line 12">
              <a:extLst>
                <a:ext uri="{FF2B5EF4-FFF2-40B4-BE49-F238E27FC236}">
                  <a16:creationId xmlns:a16="http://schemas.microsoft.com/office/drawing/2014/main" id="{95781522-275D-EA4F-9301-73903B3249F7}"/>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0" name="Line 13">
              <a:extLst>
                <a:ext uri="{FF2B5EF4-FFF2-40B4-BE49-F238E27FC236}">
                  <a16:creationId xmlns:a16="http://schemas.microsoft.com/office/drawing/2014/main" id="{E2F9BA6F-F428-7943-90AE-BEC286D9067B}"/>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1" name="Group 14">
            <a:extLst>
              <a:ext uri="{FF2B5EF4-FFF2-40B4-BE49-F238E27FC236}">
                <a16:creationId xmlns:a16="http://schemas.microsoft.com/office/drawing/2014/main" id="{DFAA83E9-C60E-B64E-A993-64D1B32EA4BE}"/>
              </a:ext>
            </a:extLst>
          </p:cNvPr>
          <p:cNvGrpSpPr>
            <a:grpSpLocks/>
          </p:cNvGrpSpPr>
          <p:nvPr/>
        </p:nvGrpSpPr>
        <p:grpSpPr bwMode="auto">
          <a:xfrm>
            <a:off x="3065995" y="3278434"/>
            <a:ext cx="212725" cy="174625"/>
            <a:chOff x="377" y="2904"/>
            <a:chExt cx="154" cy="110"/>
          </a:xfrm>
        </p:grpSpPr>
        <p:sp>
          <p:nvSpPr>
            <p:cNvPr id="34853" name="Line 15">
              <a:extLst>
                <a:ext uri="{FF2B5EF4-FFF2-40B4-BE49-F238E27FC236}">
                  <a16:creationId xmlns:a16="http://schemas.microsoft.com/office/drawing/2014/main" id="{D31210C3-FEAC-3B4B-BD5D-39ED39A694F2}"/>
                </a:ext>
              </a:extLst>
            </p:cNvPr>
            <p:cNvSpPr>
              <a:spLocks noChangeShapeType="1"/>
            </p:cNvSpPr>
            <p:nvPr/>
          </p:nvSpPr>
          <p:spPr bwMode="auto">
            <a:xfrm>
              <a:off x="380"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4" name="Line 16">
              <a:extLst>
                <a:ext uri="{FF2B5EF4-FFF2-40B4-BE49-F238E27FC236}">
                  <a16:creationId xmlns:a16="http://schemas.microsoft.com/office/drawing/2014/main" id="{C4442AD5-67CA-C047-A5B2-F754E92C4663}"/>
                </a:ext>
              </a:extLst>
            </p:cNvPr>
            <p:cNvSpPr>
              <a:spLocks noChangeShapeType="1"/>
            </p:cNvSpPr>
            <p:nvPr/>
          </p:nvSpPr>
          <p:spPr bwMode="auto">
            <a:xfrm>
              <a:off x="528"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5" name="Line 17">
              <a:extLst>
                <a:ext uri="{FF2B5EF4-FFF2-40B4-BE49-F238E27FC236}">
                  <a16:creationId xmlns:a16="http://schemas.microsoft.com/office/drawing/2014/main" id="{DD6660D9-5912-4246-BAE6-5A400E41477D}"/>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6" name="Line 18">
              <a:extLst>
                <a:ext uri="{FF2B5EF4-FFF2-40B4-BE49-F238E27FC236}">
                  <a16:creationId xmlns:a16="http://schemas.microsoft.com/office/drawing/2014/main" id="{EB802C79-23E2-914E-8DB6-DC1368982D2E}"/>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2" name="Group 19">
            <a:extLst>
              <a:ext uri="{FF2B5EF4-FFF2-40B4-BE49-F238E27FC236}">
                <a16:creationId xmlns:a16="http://schemas.microsoft.com/office/drawing/2014/main" id="{B443A3DA-2A23-CF4A-9D26-C3C128E13E5A}"/>
              </a:ext>
            </a:extLst>
          </p:cNvPr>
          <p:cNvGrpSpPr>
            <a:grpSpLocks/>
          </p:cNvGrpSpPr>
          <p:nvPr/>
        </p:nvGrpSpPr>
        <p:grpSpPr bwMode="auto">
          <a:xfrm>
            <a:off x="3298557" y="3635376"/>
            <a:ext cx="219075" cy="174625"/>
            <a:chOff x="377" y="2904"/>
            <a:chExt cx="154" cy="110"/>
          </a:xfrm>
        </p:grpSpPr>
        <p:sp>
          <p:nvSpPr>
            <p:cNvPr id="34849" name="Line 20">
              <a:extLst>
                <a:ext uri="{FF2B5EF4-FFF2-40B4-BE49-F238E27FC236}">
                  <a16:creationId xmlns:a16="http://schemas.microsoft.com/office/drawing/2014/main" id="{1FB21199-0DAD-6348-8425-429C72946461}"/>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0" name="Line 21">
              <a:extLst>
                <a:ext uri="{FF2B5EF4-FFF2-40B4-BE49-F238E27FC236}">
                  <a16:creationId xmlns:a16="http://schemas.microsoft.com/office/drawing/2014/main" id="{26F3EEE1-6F83-2A4C-836F-4D117E03BB97}"/>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1" name="Line 22">
              <a:extLst>
                <a:ext uri="{FF2B5EF4-FFF2-40B4-BE49-F238E27FC236}">
                  <a16:creationId xmlns:a16="http://schemas.microsoft.com/office/drawing/2014/main" id="{347CC49E-1501-F947-992C-E62D118B7642}"/>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2" name="Line 23">
              <a:extLst>
                <a:ext uri="{FF2B5EF4-FFF2-40B4-BE49-F238E27FC236}">
                  <a16:creationId xmlns:a16="http://schemas.microsoft.com/office/drawing/2014/main" id="{BF4AB0BD-A616-3646-90DB-64F99D61AA59}"/>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3" name="Group 24">
            <a:extLst>
              <a:ext uri="{FF2B5EF4-FFF2-40B4-BE49-F238E27FC236}">
                <a16:creationId xmlns:a16="http://schemas.microsoft.com/office/drawing/2014/main" id="{B90E9707-831F-9A46-8BFA-7D24FA46CEB3}"/>
              </a:ext>
            </a:extLst>
          </p:cNvPr>
          <p:cNvGrpSpPr>
            <a:grpSpLocks/>
          </p:cNvGrpSpPr>
          <p:nvPr/>
        </p:nvGrpSpPr>
        <p:grpSpPr bwMode="auto">
          <a:xfrm>
            <a:off x="2279664" y="3278434"/>
            <a:ext cx="219075" cy="174625"/>
            <a:chOff x="377" y="2904"/>
            <a:chExt cx="154" cy="110"/>
          </a:xfrm>
        </p:grpSpPr>
        <p:sp>
          <p:nvSpPr>
            <p:cNvPr id="34845" name="Line 25">
              <a:extLst>
                <a:ext uri="{FF2B5EF4-FFF2-40B4-BE49-F238E27FC236}">
                  <a16:creationId xmlns:a16="http://schemas.microsoft.com/office/drawing/2014/main" id="{E8874ECE-CA92-C741-B649-1E865260F332}"/>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6" name="Line 26">
              <a:extLst>
                <a:ext uri="{FF2B5EF4-FFF2-40B4-BE49-F238E27FC236}">
                  <a16:creationId xmlns:a16="http://schemas.microsoft.com/office/drawing/2014/main" id="{5EDD6333-15A6-0F44-9686-9407F638C1E6}"/>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7" name="Line 27">
              <a:extLst>
                <a:ext uri="{FF2B5EF4-FFF2-40B4-BE49-F238E27FC236}">
                  <a16:creationId xmlns:a16="http://schemas.microsoft.com/office/drawing/2014/main" id="{EF582C36-7D66-F044-BA52-A94203CB5224}"/>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8" name="Line 28">
              <a:extLst>
                <a:ext uri="{FF2B5EF4-FFF2-40B4-BE49-F238E27FC236}">
                  <a16:creationId xmlns:a16="http://schemas.microsoft.com/office/drawing/2014/main" id="{F5470119-0F21-B54C-9E4D-A916B440C056}"/>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4" name="Group 29">
            <a:extLst>
              <a:ext uri="{FF2B5EF4-FFF2-40B4-BE49-F238E27FC236}">
                <a16:creationId xmlns:a16="http://schemas.microsoft.com/office/drawing/2014/main" id="{4C703963-F4CD-E246-87B6-50FF280B9AD7}"/>
              </a:ext>
            </a:extLst>
          </p:cNvPr>
          <p:cNvGrpSpPr>
            <a:grpSpLocks/>
          </p:cNvGrpSpPr>
          <p:nvPr/>
        </p:nvGrpSpPr>
        <p:grpSpPr bwMode="auto">
          <a:xfrm>
            <a:off x="2618213" y="4279550"/>
            <a:ext cx="219075" cy="174625"/>
            <a:chOff x="377" y="2904"/>
            <a:chExt cx="154" cy="110"/>
          </a:xfrm>
        </p:grpSpPr>
        <p:sp>
          <p:nvSpPr>
            <p:cNvPr id="34841" name="Line 30">
              <a:extLst>
                <a:ext uri="{FF2B5EF4-FFF2-40B4-BE49-F238E27FC236}">
                  <a16:creationId xmlns:a16="http://schemas.microsoft.com/office/drawing/2014/main" id="{7A224CE3-4EE2-5C4D-9E8F-B8227940EB88}"/>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2" name="Line 31">
              <a:extLst>
                <a:ext uri="{FF2B5EF4-FFF2-40B4-BE49-F238E27FC236}">
                  <a16:creationId xmlns:a16="http://schemas.microsoft.com/office/drawing/2014/main" id="{484E0390-A645-D345-94CA-5CB9D6B9CE88}"/>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3" name="Line 32">
              <a:extLst>
                <a:ext uri="{FF2B5EF4-FFF2-40B4-BE49-F238E27FC236}">
                  <a16:creationId xmlns:a16="http://schemas.microsoft.com/office/drawing/2014/main" id="{485925E9-31D9-484C-A86C-84E3422A03EB}"/>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4" name="Line 33">
              <a:extLst>
                <a:ext uri="{FF2B5EF4-FFF2-40B4-BE49-F238E27FC236}">
                  <a16:creationId xmlns:a16="http://schemas.microsoft.com/office/drawing/2014/main" id="{761603DC-AA3A-884D-A3E1-D25A01336C1E}"/>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5" name="Group 34">
            <a:extLst>
              <a:ext uri="{FF2B5EF4-FFF2-40B4-BE49-F238E27FC236}">
                <a16:creationId xmlns:a16="http://schemas.microsoft.com/office/drawing/2014/main" id="{C968C5A1-5790-A248-AD50-E60EC51C5245}"/>
              </a:ext>
            </a:extLst>
          </p:cNvPr>
          <p:cNvGrpSpPr>
            <a:grpSpLocks/>
          </p:cNvGrpSpPr>
          <p:nvPr/>
        </p:nvGrpSpPr>
        <p:grpSpPr bwMode="auto">
          <a:xfrm>
            <a:off x="3849456" y="4234117"/>
            <a:ext cx="219075" cy="174625"/>
            <a:chOff x="377" y="2904"/>
            <a:chExt cx="154" cy="110"/>
          </a:xfrm>
        </p:grpSpPr>
        <p:sp>
          <p:nvSpPr>
            <p:cNvPr id="34837" name="Line 35">
              <a:extLst>
                <a:ext uri="{FF2B5EF4-FFF2-40B4-BE49-F238E27FC236}">
                  <a16:creationId xmlns:a16="http://schemas.microsoft.com/office/drawing/2014/main" id="{83A77F31-69E5-A345-939A-3C1F7A07D06C}"/>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8" name="Line 36">
              <a:extLst>
                <a:ext uri="{FF2B5EF4-FFF2-40B4-BE49-F238E27FC236}">
                  <a16:creationId xmlns:a16="http://schemas.microsoft.com/office/drawing/2014/main" id="{2B6529B4-2E92-1E4D-9C16-0CFD58978022}"/>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9" name="Line 37">
              <a:extLst>
                <a:ext uri="{FF2B5EF4-FFF2-40B4-BE49-F238E27FC236}">
                  <a16:creationId xmlns:a16="http://schemas.microsoft.com/office/drawing/2014/main" id="{E74EF85F-394D-5649-A8F4-090654FAAFBF}"/>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0" name="Line 38">
              <a:extLst>
                <a:ext uri="{FF2B5EF4-FFF2-40B4-BE49-F238E27FC236}">
                  <a16:creationId xmlns:a16="http://schemas.microsoft.com/office/drawing/2014/main" id="{711508B4-57BE-2345-AC60-CEE557B201D2}"/>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6" name="Group 39">
            <a:extLst>
              <a:ext uri="{FF2B5EF4-FFF2-40B4-BE49-F238E27FC236}">
                <a16:creationId xmlns:a16="http://schemas.microsoft.com/office/drawing/2014/main" id="{AD38C2F1-FA98-A540-B451-B07B00129137}"/>
              </a:ext>
            </a:extLst>
          </p:cNvPr>
          <p:cNvGrpSpPr>
            <a:grpSpLocks/>
          </p:cNvGrpSpPr>
          <p:nvPr/>
        </p:nvGrpSpPr>
        <p:grpSpPr bwMode="auto">
          <a:xfrm>
            <a:off x="3995738" y="5105400"/>
            <a:ext cx="219075" cy="174625"/>
            <a:chOff x="377" y="2904"/>
            <a:chExt cx="154" cy="110"/>
          </a:xfrm>
        </p:grpSpPr>
        <p:sp>
          <p:nvSpPr>
            <p:cNvPr id="34833" name="Line 40">
              <a:extLst>
                <a:ext uri="{FF2B5EF4-FFF2-40B4-BE49-F238E27FC236}">
                  <a16:creationId xmlns:a16="http://schemas.microsoft.com/office/drawing/2014/main" id="{DB845764-13CF-1A4C-A990-BE1AF237CFEE}"/>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4" name="Line 41">
              <a:extLst>
                <a:ext uri="{FF2B5EF4-FFF2-40B4-BE49-F238E27FC236}">
                  <a16:creationId xmlns:a16="http://schemas.microsoft.com/office/drawing/2014/main" id="{FC5F3077-E2B2-4848-83D7-A06473B82C50}"/>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5" name="Line 42">
              <a:extLst>
                <a:ext uri="{FF2B5EF4-FFF2-40B4-BE49-F238E27FC236}">
                  <a16:creationId xmlns:a16="http://schemas.microsoft.com/office/drawing/2014/main" id="{BC0354C4-0CED-024D-8AEF-A610027518FA}"/>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6" name="Line 43">
              <a:extLst>
                <a:ext uri="{FF2B5EF4-FFF2-40B4-BE49-F238E27FC236}">
                  <a16:creationId xmlns:a16="http://schemas.microsoft.com/office/drawing/2014/main" id="{66A17DD1-5116-7D48-B1BD-23255070C2A7}"/>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0427" name="Group 44">
            <a:extLst>
              <a:ext uri="{FF2B5EF4-FFF2-40B4-BE49-F238E27FC236}">
                <a16:creationId xmlns:a16="http://schemas.microsoft.com/office/drawing/2014/main" id="{7F3F21FC-C493-FF46-AD56-4DA700D3D997}"/>
              </a:ext>
            </a:extLst>
          </p:cNvPr>
          <p:cNvGrpSpPr>
            <a:grpSpLocks/>
          </p:cNvGrpSpPr>
          <p:nvPr/>
        </p:nvGrpSpPr>
        <p:grpSpPr bwMode="auto">
          <a:xfrm>
            <a:off x="2569895" y="5156617"/>
            <a:ext cx="219075" cy="174625"/>
            <a:chOff x="377" y="2904"/>
            <a:chExt cx="154" cy="110"/>
          </a:xfrm>
        </p:grpSpPr>
        <p:sp>
          <p:nvSpPr>
            <p:cNvPr id="34829" name="Line 45">
              <a:extLst>
                <a:ext uri="{FF2B5EF4-FFF2-40B4-BE49-F238E27FC236}">
                  <a16:creationId xmlns:a16="http://schemas.microsoft.com/office/drawing/2014/main" id="{B9FAF381-FD5B-2B43-A574-DF643ECDF683}"/>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0" name="Line 46">
              <a:extLst>
                <a:ext uri="{FF2B5EF4-FFF2-40B4-BE49-F238E27FC236}">
                  <a16:creationId xmlns:a16="http://schemas.microsoft.com/office/drawing/2014/main" id="{876A772B-8455-5D49-852C-AB41BE963444}"/>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1" name="Line 47">
              <a:extLst>
                <a:ext uri="{FF2B5EF4-FFF2-40B4-BE49-F238E27FC236}">
                  <a16:creationId xmlns:a16="http://schemas.microsoft.com/office/drawing/2014/main" id="{03794BB9-2A08-2144-8BBE-336626572183}"/>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2" name="Line 48">
              <a:extLst>
                <a:ext uri="{FF2B5EF4-FFF2-40B4-BE49-F238E27FC236}">
                  <a16:creationId xmlns:a16="http://schemas.microsoft.com/office/drawing/2014/main" id="{8C7FF0B2-5126-6C4C-8CC5-2D336B946558}"/>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39490B97-6820-9C41-85C4-B6E909198722}"/>
              </a:ext>
            </a:extLst>
          </p:cNvPr>
          <p:cNvSpPr>
            <a:spLocks noGrp="1" noChangeArrowheads="1"/>
          </p:cNvSpPr>
          <p:nvPr>
            <p:ph type="title"/>
          </p:nvPr>
        </p:nvSpPr>
        <p:spPr/>
        <p:txBody>
          <a:bodyPr>
            <a:normAutofit fontScale="90000"/>
          </a:bodyPr>
          <a:lstStyle/>
          <a:p>
            <a:pPr eaLnBrk="1" hangingPunct="1">
              <a:defRPr/>
            </a:pPr>
            <a:r>
              <a:rPr lang="en-US" sz="3200"/>
              <a:t>Introduction to Query Processing (2)</a:t>
            </a:r>
          </a:p>
        </p:txBody>
      </p:sp>
      <p:sp>
        <p:nvSpPr>
          <p:cNvPr id="4099" name="Rectangle 7">
            <a:extLst>
              <a:ext uri="{FF2B5EF4-FFF2-40B4-BE49-F238E27FC236}">
                <a16:creationId xmlns:a16="http://schemas.microsoft.com/office/drawing/2014/main" id="{1EFD18C0-30BE-7F48-86B9-6F1D35EED13F}"/>
              </a:ext>
            </a:extLst>
          </p:cNvPr>
          <p:cNvSpPr>
            <a:spLocks noGrp="1" noChangeArrowheads="1"/>
          </p:cNvSpPr>
          <p:nvPr>
            <p:ph idx="1"/>
          </p:nvPr>
        </p:nvSpPr>
        <p:spPr/>
        <p:txBody>
          <a:bodyPr/>
          <a:lstStyle/>
          <a:p>
            <a:pPr eaLnBrk="1" hangingPunct="1">
              <a:buFont typeface="Wingdings" charset="0"/>
              <a:buChar char="n"/>
              <a:defRPr/>
            </a:pPr>
            <a:r>
              <a:rPr lang="en-US" b="1"/>
              <a:t>Query optimization</a:t>
            </a:r>
            <a:r>
              <a:rPr lang="en-US"/>
              <a:t>:</a:t>
            </a:r>
          </a:p>
          <a:p>
            <a:pPr lvl="1" eaLnBrk="1" hangingPunct="1">
              <a:buFont typeface="Wingdings" charset="0"/>
              <a:buChar char="n"/>
              <a:defRPr/>
            </a:pPr>
            <a:r>
              <a:rPr lang="en-US"/>
              <a:t>The process of choosing an efficient execution strategy for processing a query.</a:t>
            </a:r>
          </a:p>
          <a:p>
            <a:pPr eaLnBrk="1" hangingPunct="1">
              <a:buFont typeface="Wingdings" charset="0"/>
              <a:buChar char="n"/>
              <a:defRPr/>
            </a:pPr>
            <a:r>
              <a:rPr lang="en-US"/>
              <a:t>Two internal representations of a query:</a:t>
            </a:r>
          </a:p>
          <a:p>
            <a:pPr lvl="1" eaLnBrk="1" hangingPunct="1">
              <a:buFont typeface="Wingdings" charset="0"/>
              <a:buChar char="n"/>
              <a:defRPr/>
            </a:pPr>
            <a:r>
              <a:rPr lang="en-US" b="1"/>
              <a:t>Query Tree</a:t>
            </a:r>
          </a:p>
          <a:p>
            <a:pPr lvl="1" eaLnBrk="1" hangingPunct="1">
              <a:buFont typeface="Wingdings" charset="0"/>
              <a:buChar char="n"/>
              <a:defRPr/>
            </a:pPr>
            <a:r>
              <a:rPr lang="en-US" b="1"/>
              <a:t>Query Graph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6">
            <a:extLst>
              <a:ext uri="{FF2B5EF4-FFF2-40B4-BE49-F238E27FC236}">
                <a16:creationId xmlns:a16="http://schemas.microsoft.com/office/drawing/2014/main" id="{740E3138-9E8E-934A-9AE2-023782F4CB23}"/>
              </a:ext>
            </a:extLst>
          </p:cNvPr>
          <p:cNvSpPr>
            <a:spLocks noGrp="1" noChangeArrowheads="1"/>
          </p:cNvSpPr>
          <p:nvPr>
            <p:ph type="title"/>
          </p:nvPr>
        </p:nvSpPr>
        <p:spPr>
          <a:xfrm>
            <a:off x="228600" y="0"/>
            <a:ext cx="8305800" cy="839788"/>
          </a:xfrm>
        </p:spPr>
        <p:txBody>
          <a:bodyPr>
            <a:normAutofit fontScale="90000"/>
          </a:bodyPr>
          <a:lstStyle/>
          <a:p>
            <a:pPr eaLnBrk="1" hangingPunct="1">
              <a:defRPr/>
            </a:pPr>
            <a:r>
              <a:rPr lang="en-US" sz="3200"/>
              <a:t>Using Heuristics in Query Optimization (11)</a:t>
            </a:r>
          </a:p>
        </p:txBody>
      </p:sp>
      <p:sp>
        <p:nvSpPr>
          <p:cNvPr id="35843" name="Rectangle 17">
            <a:extLst>
              <a:ext uri="{FF2B5EF4-FFF2-40B4-BE49-F238E27FC236}">
                <a16:creationId xmlns:a16="http://schemas.microsoft.com/office/drawing/2014/main" id="{37DB98C8-5183-2544-8FCA-2FCDB1DAF9C4}"/>
              </a:ext>
            </a:extLst>
          </p:cNvPr>
          <p:cNvSpPr>
            <a:spLocks noGrp="1" noChangeArrowheads="1"/>
          </p:cNvSpPr>
          <p:nvPr>
            <p:ph idx="1"/>
          </p:nvPr>
        </p:nvSpPr>
        <p:spPr/>
        <p:txBody>
          <a:bodyPr>
            <a:normAutofit fontScale="77500" lnSpcReduction="20000"/>
          </a:bodyPr>
          <a:lstStyle/>
          <a:p>
            <a:pPr eaLnBrk="1" hangingPunct="1"/>
            <a:r>
              <a:rPr lang="en-US" altLang="en-US" sz="2400" dirty="0">
                <a:ea typeface="ＭＳ Ｐゴシック" panose="020B0600070205080204" pitchFamily="34" charset="-128"/>
              </a:rPr>
              <a:t>General Transformation Rules for Relational Algebra Operations (contd.):</a:t>
            </a:r>
          </a:p>
          <a:p>
            <a:pPr eaLnBrk="1" hangingPunct="1">
              <a:buFont typeface="Wingdings" pitchFamily="2" charset="2"/>
              <a:buNone/>
            </a:pPr>
            <a:r>
              <a:rPr lang="en-US" altLang="en-US" sz="2400" dirty="0">
                <a:ea typeface="ＭＳ Ｐゴシック" panose="020B0600070205080204" pitchFamily="34" charset="-128"/>
              </a:rPr>
              <a:t>7. Commuting </a:t>
            </a:r>
            <a:r>
              <a:rPr lang="en-US" altLang="en-US" dirty="0">
                <a:latin typeface="Symbol" pitchFamily="2" charset="2"/>
                <a:ea typeface="ＭＳ Ｐゴシック" panose="020B0600070205080204" pitchFamily="34" charset="-128"/>
              </a:rPr>
              <a:t>p</a:t>
            </a:r>
            <a:r>
              <a:rPr lang="en-US" altLang="en-US" sz="2400" dirty="0">
                <a:ea typeface="ＭＳ Ｐゴシック" panose="020B0600070205080204" pitchFamily="34" charset="-128"/>
              </a:rPr>
              <a:t> with    (or x): Suppose that the projection list is L = {A1, ..., An, B1, ..., </a:t>
            </a:r>
            <a:r>
              <a:rPr lang="en-US" altLang="en-US" sz="2400" dirty="0" err="1">
                <a:ea typeface="ＭＳ Ｐゴシック" panose="020B0600070205080204" pitchFamily="34" charset="-128"/>
              </a:rPr>
              <a:t>Bm</a:t>
            </a:r>
            <a:r>
              <a:rPr lang="en-US" altLang="en-US" sz="2400" dirty="0">
                <a:ea typeface="ＭＳ Ｐゴシック" panose="020B0600070205080204" pitchFamily="34" charset="-128"/>
              </a:rPr>
              <a:t>}, where A1, ..., An are attributes of R and B1, ..., </a:t>
            </a:r>
            <a:r>
              <a:rPr lang="en-US" altLang="en-US" sz="2400" dirty="0" err="1">
                <a:ea typeface="ＭＳ Ｐゴシック" panose="020B0600070205080204" pitchFamily="34" charset="-128"/>
              </a:rPr>
              <a:t>Bm</a:t>
            </a:r>
            <a:r>
              <a:rPr lang="en-US" altLang="en-US" sz="2400" dirty="0">
                <a:ea typeface="ＭＳ Ｐゴシック" panose="020B0600070205080204" pitchFamily="34" charset="-128"/>
              </a:rPr>
              <a:t> are attributes of S. If the join condition c involves only attributes in L, the two operations can be commuted as follows: 	</a:t>
            </a:r>
          </a:p>
          <a:p>
            <a:pPr lvl="1" eaLnBrk="1" hangingPunct="1"/>
            <a:r>
              <a:rPr lang="en-US" altLang="en-US" dirty="0" err="1">
                <a:latin typeface="Symbol" pitchFamily="2" charset="2"/>
                <a:ea typeface="Arial" panose="020B0604020202020204" pitchFamily="34" charset="0"/>
              </a:rPr>
              <a:t>p</a:t>
            </a:r>
            <a:r>
              <a:rPr lang="en-US" altLang="en-US" sz="2200" baseline="-25000" dirty="0" err="1">
                <a:ea typeface="Arial" panose="020B0604020202020204" pitchFamily="34" charset="0"/>
              </a:rPr>
              <a:t>L</a:t>
            </a:r>
            <a:r>
              <a:rPr lang="en-US" altLang="en-US" sz="2200" dirty="0">
                <a:ea typeface="Arial" panose="020B0604020202020204" pitchFamily="34" charset="0"/>
              </a:rPr>
              <a:t> ( R    </a:t>
            </a:r>
            <a:r>
              <a:rPr lang="en-US" altLang="en-US" sz="2200" baseline="-25000" dirty="0">
                <a:ea typeface="Arial" panose="020B0604020202020204" pitchFamily="34" charset="0"/>
              </a:rPr>
              <a:t>C</a:t>
            </a:r>
            <a:r>
              <a:rPr lang="en-US" altLang="en-US" sz="2200" dirty="0">
                <a:ea typeface="Arial" panose="020B0604020202020204" pitchFamily="34" charset="0"/>
              </a:rPr>
              <a:t> S )  = (</a:t>
            </a:r>
            <a:r>
              <a:rPr lang="en-US" altLang="en-US" dirty="0">
                <a:latin typeface="Symbol" pitchFamily="2" charset="2"/>
                <a:ea typeface="Arial" panose="020B0604020202020204" pitchFamily="34" charset="0"/>
              </a:rPr>
              <a:t>p</a:t>
            </a:r>
            <a:r>
              <a:rPr lang="en-US" altLang="en-US" sz="2200" baseline="-25000" dirty="0">
                <a:ea typeface="Arial" panose="020B0604020202020204" pitchFamily="34" charset="0"/>
              </a:rPr>
              <a:t>A1, ..., An</a:t>
            </a:r>
            <a:r>
              <a:rPr lang="en-US" altLang="en-US" sz="2200" dirty="0">
                <a:ea typeface="Arial" panose="020B0604020202020204" pitchFamily="34" charset="0"/>
              </a:rPr>
              <a:t> (R))     </a:t>
            </a:r>
            <a:r>
              <a:rPr lang="en-US" altLang="en-US" sz="2200" baseline="-25000" dirty="0">
                <a:ea typeface="Arial" panose="020B0604020202020204" pitchFamily="34" charset="0"/>
              </a:rPr>
              <a:t>C</a:t>
            </a:r>
            <a:r>
              <a:rPr lang="en-US" altLang="en-US" sz="2200" dirty="0">
                <a:ea typeface="Arial" panose="020B0604020202020204" pitchFamily="34" charset="0"/>
              </a:rPr>
              <a:t> (</a:t>
            </a:r>
            <a:r>
              <a:rPr lang="en-US" altLang="en-US" dirty="0">
                <a:latin typeface="Symbol" pitchFamily="2" charset="2"/>
                <a:ea typeface="Arial" panose="020B0604020202020204" pitchFamily="34" charset="0"/>
              </a:rPr>
              <a:t>p</a:t>
            </a:r>
            <a:r>
              <a:rPr lang="en-US" altLang="en-US" sz="2200" dirty="0">
                <a:ea typeface="Arial" panose="020B0604020202020204" pitchFamily="34" charset="0"/>
              </a:rPr>
              <a:t> </a:t>
            </a:r>
            <a:r>
              <a:rPr lang="en-US" altLang="en-US" sz="2200" baseline="-25000" dirty="0">
                <a:ea typeface="Arial" panose="020B0604020202020204" pitchFamily="34" charset="0"/>
              </a:rPr>
              <a:t>B1, ..., </a:t>
            </a:r>
            <a:r>
              <a:rPr lang="en-US" altLang="en-US" sz="2200" baseline="-25000" dirty="0" err="1">
                <a:ea typeface="Arial" panose="020B0604020202020204" pitchFamily="34" charset="0"/>
              </a:rPr>
              <a:t>Bm</a:t>
            </a:r>
            <a:r>
              <a:rPr lang="en-US" altLang="en-US" sz="2200" dirty="0">
                <a:ea typeface="Arial" panose="020B0604020202020204" pitchFamily="34" charset="0"/>
              </a:rPr>
              <a:t> (S))</a:t>
            </a:r>
          </a:p>
          <a:p>
            <a:pPr eaLnBrk="1" hangingPunct="1"/>
            <a:r>
              <a:rPr lang="en-US" altLang="en-US" sz="2400" dirty="0">
                <a:ea typeface="ＭＳ Ｐゴシック" panose="020B0600070205080204" pitchFamily="34" charset="-128"/>
              </a:rPr>
              <a:t>If the join condition C contains additional attributes not in L, these must be added to the projection list, and a final </a:t>
            </a:r>
            <a:r>
              <a:rPr lang="en-US" altLang="en-US" dirty="0">
                <a:latin typeface="Symbol" pitchFamily="2" charset="2"/>
                <a:ea typeface="ＭＳ Ｐゴシック" panose="020B0600070205080204" pitchFamily="34" charset="-128"/>
              </a:rPr>
              <a:t>p</a:t>
            </a:r>
            <a:r>
              <a:rPr lang="en-US" altLang="en-US" sz="2400" dirty="0">
                <a:ea typeface="ＭＳ Ｐゴシック" panose="020B0600070205080204" pitchFamily="34" charset="-128"/>
              </a:rPr>
              <a:t> operation is needed. </a:t>
            </a:r>
          </a:p>
        </p:txBody>
      </p:sp>
      <p:grpSp>
        <p:nvGrpSpPr>
          <p:cNvPr id="62467" name="Group 4">
            <a:extLst>
              <a:ext uri="{FF2B5EF4-FFF2-40B4-BE49-F238E27FC236}">
                <a16:creationId xmlns:a16="http://schemas.microsoft.com/office/drawing/2014/main" id="{09169D61-F2D6-A846-AD7D-6EE8AF7DDFBE}"/>
              </a:ext>
            </a:extLst>
          </p:cNvPr>
          <p:cNvGrpSpPr>
            <a:grpSpLocks/>
          </p:cNvGrpSpPr>
          <p:nvPr/>
        </p:nvGrpSpPr>
        <p:grpSpPr bwMode="auto">
          <a:xfrm>
            <a:off x="2667000" y="4566736"/>
            <a:ext cx="219075" cy="174625"/>
            <a:chOff x="377" y="2904"/>
            <a:chExt cx="154" cy="110"/>
          </a:xfrm>
        </p:grpSpPr>
        <p:sp>
          <p:nvSpPr>
            <p:cNvPr id="35855" name="Line 5">
              <a:extLst>
                <a:ext uri="{FF2B5EF4-FFF2-40B4-BE49-F238E27FC236}">
                  <a16:creationId xmlns:a16="http://schemas.microsoft.com/office/drawing/2014/main" id="{EE377309-43E3-2542-B86C-42E9430F0A56}"/>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6" name="Line 6">
              <a:extLst>
                <a:ext uri="{FF2B5EF4-FFF2-40B4-BE49-F238E27FC236}">
                  <a16:creationId xmlns:a16="http://schemas.microsoft.com/office/drawing/2014/main" id="{1AEF389E-4B50-5241-A149-E508A1695F98}"/>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7" name="Line 7">
              <a:extLst>
                <a:ext uri="{FF2B5EF4-FFF2-40B4-BE49-F238E27FC236}">
                  <a16:creationId xmlns:a16="http://schemas.microsoft.com/office/drawing/2014/main" id="{7E1155C6-CB41-7346-AA10-27EB843852E3}"/>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8" name="Line 8">
              <a:extLst>
                <a:ext uri="{FF2B5EF4-FFF2-40B4-BE49-F238E27FC236}">
                  <a16:creationId xmlns:a16="http://schemas.microsoft.com/office/drawing/2014/main" id="{C8AAA052-E7B9-1F4E-9E0B-199578DBA2B1}"/>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2468" name="Group 9">
            <a:extLst>
              <a:ext uri="{FF2B5EF4-FFF2-40B4-BE49-F238E27FC236}">
                <a16:creationId xmlns:a16="http://schemas.microsoft.com/office/drawing/2014/main" id="{183054E1-BEB9-B54D-8420-552214A88CA3}"/>
              </a:ext>
            </a:extLst>
          </p:cNvPr>
          <p:cNvGrpSpPr>
            <a:grpSpLocks/>
          </p:cNvGrpSpPr>
          <p:nvPr/>
        </p:nvGrpSpPr>
        <p:grpSpPr bwMode="auto">
          <a:xfrm>
            <a:off x="4724400" y="4566736"/>
            <a:ext cx="219075" cy="174625"/>
            <a:chOff x="377" y="2904"/>
            <a:chExt cx="154" cy="110"/>
          </a:xfrm>
        </p:grpSpPr>
        <p:sp>
          <p:nvSpPr>
            <p:cNvPr id="35851" name="Line 10">
              <a:extLst>
                <a:ext uri="{FF2B5EF4-FFF2-40B4-BE49-F238E27FC236}">
                  <a16:creationId xmlns:a16="http://schemas.microsoft.com/office/drawing/2014/main" id="{675097BF-2B03-534B-8B11-B3CBB1B4A7DC}"/>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2" name="Line 11">
              <a:extLst>
                <a:ext uri="{FF2B5EF4-FFF2-40B4-BE49-F238E27FC236}">
                  <a16:creationId xmlns:a16="http://schemas.microsoft.com/office/drawing/2014/main" id="{5AC4ADAB-198A-B84C-AB00-E1EAB0E514F0}"/>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3" name="Line 12">
              <a:extLst>
                <a:ext uri="{FF2B5EF4-FFF2-40B4-BE49-F238E27FC236}">
                  <a16:creationId xmlns:a16="http://schemas.microsoft.com/office/drawing/2014/main" id="{3C75EF14-F3DA-6E43-89DE-0D16CDB0F27F}"/>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4" name="Line 13">
              <a:extLst>
                <a:ext uri="{FF2B5EF4-FFF2-40B4-BE49-F238E27FC236}">
                  <a16:creationId xmlns:a16="http://schemas.microsoft.com/office/drawing/2014/main" id="{06115A69-788A-B541-8CF5-389D301F0223}"/>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2469" name="Group 18">
            <a:extLst>
              <a:ext uri="{FF2B5EF4-FFF2-40B4-BE49-F238E27FC236}">
                <a16:creationId xmlns:a16="http://schemas.microsoft.com/office/drawing/2014/main" id="{EEB64908-07C5-064E-B112-E2E2F5BC2F61}"/>
              </a:ext>
            </a:extLst>
          </p:cNvPr>
          <p:cNvGrpSpPr>
            <a:grpSpLocks/>
          </p:cNvGrpSpPr>
          <p:nvPr/>
        </p:nvGrpSpPr>
        <p:grpSpPr bwMode="auto">
          <a:xfrm>
            <a:off x="3733800" y="3290470"/>
            <a:ext cx="219075" cy="174625"/>
            <a:chOff x="377" y="2904"/>
            <a:chExt cx="154" cy="110"/>
          </a:xfrm>
        </p:grpSpPr>
        <p:sp>
          <p:nvSpPr>
            <p:cNvPr id="35847" name="Line 19">
              <a:extLst>
                <a:ext uri="{FF2B5EF4-FFF2-40B4-BE49-F238E27FC236}">
                  <a16:creationId xmlns:a16="http://schemas.microsoft.com/office/drawing/2014/main" id="{0A4B8096-A362-C646-B53D-CF664CBF8882}"/>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48" name="Line 20">
              <a:extLst>
                <a:ext uri="{FF2B5EF4-FFF2-40B4-BE49-F238E27FC236}">
                  <a16:creationId xmlns:a16="http://schemas.microsoft.com/office/drawing/2014/main" id="{F629CFD1-48ED-DB48-ABA3-7776AED77E89}"/>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49" name="Line 21">
              <a:extLst>
                <a:ext uri="{FF2B5EF4-FFF2-40B4-BE49-F238E27FC236}">
                  <a16:creationId xmlns:a16="http://schemas.microsoft.com/office/drawing/2014/main" id="{2F6C40D9-966A-584F-A6E0-63AB5C72C982}"/>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0" name="Line 22">
              <a:extLst>
                <a:ext uri="{FF2B5EF4-FFF2-40B4-BE49-F238E27FC236}">
                  <a16:creationId xmlns:a16="http://schemas.microsoft.com/office/drawing/2014/main" id="{28777544-C510-8D42-A5C7-6712C3A8C34C}"/>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a:extLst>
              <a:ext uri="{FF2B5EF4-FFF2-40B4-BE49-F238E27FC236}">
                <a16:creationId xmlns:a16="http://schemas.microsoft.com/office/drawing/2014/main" id="{C78F8F6A-82F7-E14C-8767-EC133BCEDD25}"/>
              </a:ext>
            </a:extLst>
          </p:cNvPr>
          <p:cNvSpPr>
            <a:spLocks noGrp="1" noChangeArrowheads="1"/>
          </p:cNvSpPr>
          <p:nvPr>
            <p:ph type="title"/>
          </p:nvPr>
        </p:nvSpPr>
        <p:spPr>
          <a:xfrm>
            <a:off x="239713" y="342900"/>
            <a:ext cx="8305800" cy="687388"/>
          </a:xfrm>
        </p:spPr>
        <p:txBody>
          <a:bodyPr>
            <a:normAutofit fontScale="90000"/>
          </a:bodyPr>
          <a:lstStyle/>
          <a:p>
            <a:pPr eaLnBrk="1" hangingPunct="1">
              <a:defRPr/>
            </a:pPr>
            <a:r>
              <a:rPr lang="en-US" sz="3200"/>
              <a:t>Using Heuristics in Query Optimization (12)</a:t>
            </a:r>
          </a:p>
        </p:txBody>
      </p:sp>
      <p:sp>
        <p:nvSpPr>
          <p:cNvPr id="36867" name="Rectangle 12">
            <a:extLst>
              <a:ext uri="{FF2B5EF4-FFF2-40B4-BE49-F238E27FC236}">
                <a16:creationId xmlns:a16="http://schemas.microsoft.com/office/drawing/2014/main" id="{E0E344B9-E77E-524F-BF2A-CB3505A4F8C0}"/>
              </a:ext>
            </a:extLst>
          </p:cNvPr>
          <p:cNvSpPr>
            <a:spLocks noGrp="1" noChangeArrowheads="1"/>
          </p:cNvSpPr>
          <p:nvPr>
            <p:ph idx="1"/>
          </p:nvPr>
        </p:nvSpPr>
        <p:spPr>
          <a:xfrm>
            <a:off x="1603122" y="1671633"/>
            <a:ext cx="5937755" cy="3101983"/>
          </a:xfrm>
        </p:spPr>
        <p:txBody>
          <a:bodyPr>
            <a:normAutofit fontScale="85000" lnSpcReduction="20000"/>
          </a:bodyPr>
          <a:lstStyle/>
          <a:p>
            <a:pPr eaLnBrk="1" hangingPunct="1">
              <a:lnSpc>
                <a:spcPct val="80000"/>
              </a:lnSpc>
            </a:pPr>
            <a:r>
              <a:rPr lang="en-US" altLang="en-US" sz="2400" dirty="0">
                <a:ea typeface="ＭＳ Ｐゴシック" panose="020B0600070205080204" pitchFamily="34" charset="-128"/>
              </a:rPr>
              <a:t>General Transformation Rules for Relational Algebra Operations (contd.):</a:t>
            </a:r>
          </a:p>
          <a:p>
            <a:pPr eaLnBrk="1" hangingPunct="1">
              <a:lnSpc>
                <a:spcPct val="80000"/>
              </a:lnSpc>
              <a:buFont typeface="Wingdings" pitchFamily="2" charset="2"/>
              <a:buNone/>
            </a:pPr>
            <a:r>
              <a:rPr lang="en-US" altLang="en-US" sz="2400" dirty="0">
                <a:ea typeface="ＭＳ Ｐゴシック" panose="020B0600070205080204" pitchFamily="34" charset="-128"/>
              </a:rPr>
              <a:t>8. Commutativity of set operations: The set operations </a:t>
            </a:r>
            <a:r>
              <a:rPr lang="en-US" altLang="en-US" sz="2400" dirty="0" err="1">
                <a:latin typeface="Lucida Grande" panose="020B0600040502020204" pitchFamily="34" charset="0"/>
                <a:ea typeface="ＭＳ Ｐゴシック" panose="020B0600070205080204" pitchFamily="34" charset="-128"/>
              </a:rPr>
              <a:t>υ</a:t>
            </a:r>
            <a:r>
              <a:rPr lang="en-US" altLang="en-US" sz="2400" dirty="0">
                <a:ea typeface="ＭＳ Ｐゴシック" panose="020B0600070205080204" pitchFamily="34" charset="-128"/>
              </a:rPr>
              <a:t> and </a:t>
            </a:r>
            <a:r>
              <a:rPr lang="en-US" altLang="en-US" sz="2400" dirty="0">
                <a:ea typeface="ヒラギノ角ゴ Pro W3" panose="020B0300000000000000" pitchFamily="34" charset="-128"/>
              </a:rPr>
              <a:t>∩</a:t>
            </a:r>
            <a:r>
              <a:rPr lang="en-US" altLang="en-US" sz="2400" dirty="0">
                <a:ea typeface="ＭＳ Ｐゴシック" panose="020B0600070205080204" pitchFamily="34" charset="-128"/>
              </a:rPr>
              <a:t> are commutative but “–” is not. </a:t>
            </a:r>
          </a:p>
          <a:p>
            <a:pPr eaLnBrk="1" hangingPunct="1">
              <a:lnSpc>
                <a:spcPct val="80000"/>
              </a:lnSpc>
              <a:buFont typeface="Wingdings" pitchFamily="2" charset="2"/>
              <a:buNone/>
            </a:pPr>
            <a:r>
              <a:rPr lang="en-US" altLang="en-US" sz="2400" dirty="0">
                <a:ea typeface="ＭＳ Ｐゴシック" panose="020B0600070205080204" pitchFamily="34" charset="-128"/>
              </a:rPr>
              <a:t>9. Associativity of     , x, </a:t>
            </a:r>
            <a:r>
              <a:rPr lang="en-US" altLang="en-US" sz="2400" dirty="0" err="1">
                <a:latin typeface="Lucida Grande" panose="020B0600040502020204" pitchFamily="34" charset="0"/>
                <a:ea typeface="ＭＳ Ｐゴシック" panose="020B0600070205080204" pitchFamily="34" charset="-128"/>
              </a:rPr>
              <a:t>υ</a:t>
            </a:r>
            <a:r>
              <a:rPr lang="en-US" altLang="en-US" sz="2400" dirty="0">
                <a:ea typeface="ＭＳ Ｐゴシック" panose="020B0600070205080204" pitchFamily="34" charset="-128"/>
              </a:rPr>
              <a:t>, and </a:t>
            </a:r>
            <a:r>
              <a:rPr lang="en-US" altLang="en-US" sz="2400" dirty="0">
                <a:ea typeface="ヒラギノ角ゴ Pro W3" panose="020B0300000000000000" pitchFamily="34" charset="-128"/>
              </a:rPr>
              <a:t>∩</a:t>
            </a:r>
            <a:r>
              <a:rPr lang="en-US" altLang="en-US" sz="2400" dirty="0">
                <a:ea typeface="ＭＳ Ｐゴシック" panose="020B0600070205080204" pitchFamily="34" charset="-128"/>
              </a:rPr>
              <a:t> : These four operations are individually associative; that is, if </a:t>
            </a:r>
            <a:r>
              <a:rPr lang="en-US" altLang="en-US" sz="2400" dirty="0">
                <a:latin typeface="Symbol" pitchFamily="2" charset="2"/>
                <a:ea typeface="ＭＳ Ｐゴシック" panose="020B0600070205080204" pitchFamily="34" charset="-128"/>
              </a:rPr>
              <a:t>q</a:t>
            </a:r>
            <a:r>
              <a:rPr lang="en-US" altLang="en-US" sz="2400" dirty="0">
                <a:ea typeface="ＭＳ Ｐゴシック" panose="020B0600070205080204" pitchFamily="34" charset="-128"/>
              </a:rPr>
              <a:t> stands for any one of these four operations (throughout the expression), we have</a:t>
            </a:r>
          </a:p>
          <a:p>
            <a:pPr lvl="1" eaLnBrk="1" hangingPunct="1">
              <a:lnSpc>
                <a:spcPct val="80000"/>
              </a:lnSpc>
            </a:pPr>
            <a:r>
              <a:rPr lang="en-US" altLang="en-US" sz="2200" dirty="0">
                <a:ea typeface="Arial" panose="020B0604020202020204" pitchFamily="34" charset="0"/>
              </a:rPr>
              <a:t>( R </a:t>
            </a:r>
            <a:r>
              <a:rPr lang="en-US" altLang="en-US" sz="2200" dirty="0">
                <a:latin typeface="Symbol" pitchFamily="2" charset="2"/>
                <a:ea typeface="Arial" panose="020B0604020202020204" pitchFamily="34" charset="0"/>
              </a:rPr>
              <a:t>q</a:t>
            </a:r>
            <a:r>
              <a:rPr lang="en-US" altLang="en-US" sz="2200" dirty="0">
                <a:ea typeface="Arial" panose="020B0604020202020204" pitchFamily="34" charset="0"/>
              </a:rPr>
              <a:t> S ) </a:t>
            </a:r>
            <a:r>
              <a:rPr lang="en-US" altLang="en-US" sz="2200" dirty="0">
                <a:latin typeface="Symbol" pitchFamily="2" charset="2"/>
                <a:ea typeface="Arial" panose="020B0604020202020204" pitchFamily="34" charset="0"/>
              </a:rPr>
              <a:t>q</a:t>
            </a:r>
            <a:r>
              <a:rPr lang="en-US" altLang="en-US" sz="2200" dirty="0">
                <a:ea typeface="Arial" panose="020B0604020202020204" pitchFamily="34" charset="0"/>
              </a:rPr>
              <a:t> T  =  R </a:t>
            </a:r>
            <a:r>
              <a:rPr lang="en-US" altLang="en-US" sz="2200" dirty="0">
                <a:latin typeface="Symbol" pitchFamily="2" charset="2"/>
                <a:ea typeface="Arial" panose="020B0604020202020204" pitchFamily="34" charset="0"/>
              </a:rPr>
              <a:t>q</a:t>
            </a:r>
            <a:r>
              <a:rPr lang="en-US" altLang="en-US" sz="2200" dirty="0">
                <a:ea typeface="Arial" panose="020B0604020202020204" pitchFamily="34" charset="0"/>
              </a:rPr>
              <a:t> ( S </a:t>
            </a:r>
            <a:r>
              <a:rPr lang="en-US" altLang="en-US" sz="2200" dirty="0">
                <a:latin typeface="Symbol" pitchFamily="2" charset="2"/>
                <a:ea typeface="Arial" panose="020B0604020202020204" pitchFamily="34" charset="0"/>
              </a:rPr>
              <a:t>q</a:t>
            </a:r>
            <a:r>
              <a:rPr lang="en-US" altLang="en-US" sz="2200" dirty="0">
                <a:ea typeface="Arial" panose="020B0604020202020204" pitchFamily="34" charset="0"/>
              </a:rPr>
              <a:t> T ) </a:t>
            </a:r>
          </a:p>
          <a:p>
            <a:pPr eaLnBrk="1" hangingPunct="1">
              <a:lnSpc>
                <a:spcPct val="80000"/>
              </a:lnSpc>
              <a:buFont typeface="Wingdings" pitchFamily="2" charset="2"/>
              <a:buNone/>
            </a:pPr>
            <a:r>
              <a:rPr lang="en-US" altLang="en-US" sz="2400" dirty="0">
                <a:ea typeface="ＭＳ Ｐゴシック" panose="020B0600070205080204" pitchFamily="34" charset="-128"/>
              </a:rPr>
              <a:t>10. Commuting </a:t>
            </a:r>
            <a:r>
              <a:rPr lang="en-US" altLang="en-US" sz="2400" dirty="0">
                <a:latin typeface="Symbol" pitchFamily="2" charset="2"/>
                <a:ea typeface="ＭＳ Ｐゴシック" panose="020B0600070205080204" pitchFamily="34" charset="-128"/>
              </a:rPr>
              <a:t>s</a:t>
            </a:r>
            <a:r>
              <a:rPr lang="en-US" altLang="en-US" sz="2400" dirty="0">
                <a:ea typeface="ＭＳ Ｐゴシック" panose="020B0600070205080204" pitchFamily="34" charset="-128"/>
              </a:rPr>
              <a:t> with set operations: The </a:t>
            </a:r>
            <a:r>
              <a:rPr lang="en-US" altLang="en-US" sz="2400" dirty="0">
                <a:latin typeface="Symbol" pitchFamily="2" charset="2"/>
                <a:ea typeface="ＭＳ Ｐゴシック" panose="020B0600070205080204" pitchFamily="34" charset="-128"/>
              </a:rPr>
              <a:t>s</a:t>
            </a:r>
            <a:r>
              <a:rPr lang="en-US" altLang="en-US" sz="2400" dirty="0">
                <a:ea typeface="ＭＳ Ｐゴシック" panose="020B0600070205080204" pitchFamily="34" charset="-128"/>
              </a:rPr>
              <a:t> operation commutes with </a:t>
            </a:r>
            <a:r>
              <a:rPr lang="en-US" altLang="en-US" sz="2400" dirty="0" err="1">
                <a:latin typeface="Lucida Grande" panose="020B0600040502020204" pitchFamily="34" charset="0"/>
                <a:ea typeface="ＭＳ Ｐゴシック" panose="020B0600070205080204" pitchFamily="34" charset="-128"/>
              </a:rPr>
              <a:t>υ</a:t>
            </a:r>
            <a:r>
              <a:rPr lang="en-US" altLang="en-US" sz="2400" dirty="0">
                <a:ea typeface="ＭＳ Ｐゴシック" panose="020B0600070205080204" pitchFamily="34" charset="-128"/>
              </a:rPr>
              <a:t> , </a:t>
            </a:r>
            <a:r>
              <a:rPr lang="en-US" altLang="en-US" sz="2400" dirty="0">
                <a:ea typeface="ヒラギノ角ゴ Pro W3" panose="020B0300000000000000" pitchFamily="34" charset="-128"/>
              </a:rPr>
              <a:t>∩</a:t>
            </a:r>
            <a:r>
              <a:rPr lang="en-US" altLang="en-US" sz="2400" dirty="0">
                <a:ea typeface="ＭＳ Ｐゴシック" panose="020B0600070205080204" pitchFamily="34" charset="-128"/>
              </a:rPr>
              <a:t> , and –. If </a:t>
            </a:r>
            <a:r>
              <a:rPr lang="en-US" altLang="en-US" sz="2400" dirty="0">
                <a:latin typeface="Symbol" pitchFamily="2" charset="2"/>
                <a:ea typeface="ＭＳ Ｐゴシック" panose="020B0600070205080204" pitchFamily="34" charset="-128"/>
              </a:rPr>
              <a:t>q</a:t>
            </a:r>
            <a:r>
              <a:rPr lang="en-US" altLang="en-US" sz="2400" dirty="0">
                <a:ea typeface="ＭＳ Ｐゴシック" panose="020B0600070205080204" pitchFamily="34" charset="-128"/>
              </a:rPr>
              <a:t> stands for any one of these three operations, we have </a:t>
            </a:r>
          </a:p>
          <a:p>
            <a:pPr lvl="1" eaLnBrk="1" hangingPunct="1">
              <a:lnSpc>
                <a:spcPct val="80000"/>
              </a:lnSpc>
            </a:pPr>
            <a:r>
              <a:rPr lang="en-US" altLang="en-US" sz="2200" dirty="0" err="1">
                <a:latin typeface="Symbol" pitchFamily="2" charset="2"/>
                <a:ea typeface="Arial" panose="020B0604020202020204" pitchFamily="34" charset="0"/>
              </a:rPr>
              <a:t>s</a:t>
            </a:r>
            <a:r>
              <a:rPr lang="en-US" altLang="en-US" sz="2200" baseline="-25000" dirty="0" err="1">
                <a:ea typeface="Arial" panose="020B0604020202020204" pitchFamily="34" charset="0"/>
              </a:rPr>
              <a:t>c</a:t>
            </a:r>
            <a:r>
              <a:rPr lang="en-US" altLang="en-US" sz="2200" dirty="0">
                <a:ea typeface="Arial" panose="020B0604020202020204" pitchFamily="34" charset="0"/>
              </a:rPr>
              <a:t> ( R </a:t>
            </a:r>
            <a:r>
              <a:rPr lang="en-US" altLang="en-US" sz="2200" dirty="0">
                <a:latin typeface="Symbol" pitchFamily="2" charset="2"/>
                <a:ea typeface="Arial" panose="020B0604020202020204" pitchFamily="34" charset="0"/>
              </a:rPr>
              <a:t>q</a:t>
            </a:r>
            <a:r>
              <a:rPr lang="en-US" altLang="en-US" sz="2200" dirty="0">
                <a:ea typeface="Arial" panose="020B0604020202020204" pitchFamily="34" charset="0"/>
              </a:rPr>
              <a:t> S )  =  (</a:t>
            </a:r>
            <a:r>
              <a:rPr lang="en-US" altLang="en-US" sz="2200" dirty="0" err="1">
                <a:latin typeface="Symbol" pitchFamily="2" charset="2"/>
                <a:ea typeface="Arial" panose="020B0604020202020204" pitchFamily="34" charset="0"/>
              </a:rPr>
              <a:t>s</a:t>
            </a:r>
            <a:r>
              <a:rPr lang="en-US" altLang="en-US" sz="2200" baseline="-25000" dirty="0" err="1">
                <a:ea typeface="Arial" panose="020B0604020202020204" pitchFamily="34" charset="0"/>
              </a:rPr>
              <a:t>c</a:t>
            </a:r>
            <a:r>
              <a:rPr lang="en-US" altLang="en-US" sz="2200" dirty="0">
                <a:ea typeface="Arial" panose="020B0604020202020204" pitchFamily="34" charset="0"/>
              </a:rPr>
              <a:t> (R)) </a:t>
            </a:r>
            <a:r>
              <a:rPr lang="en-US" altLang="en-US" sz="2200" dirty="0">
                <a:latin typeface="Symbol" pitchFamily="2" charset="2"/>
                <a:ea typeface="Arial" panose="020B0604020202020204" pitchFamily="34" charset="0"/>
              </a:rPr>
              <a:t>q</a:t>
            </a:r>
            <a:r>
              <a:rPr lang="en-US" altLang="en-US" sz="2200" dirty="0">
                <a:ea typeface="Arial" panose="020B0604020202020204" pitchFamily="34" charset="0"/>
              </a:rPr>
              <a:t> (</a:t>
            </a:r>
            <a:r>
              <a:rPr lang="en-US" altLang="en-US" sz="2200" dirty="0" err="1">
                <a:latin typeface="Symbol" pitchFamily="2" charset="2"/>
                <a:ea typeface="Arial" panose="020B0604020202020204" pitchFamily="34" charset="0"/>
              </a:rPr>
              <a:t>s</a:t>
            </a:r>
            <a:r>
              <a:rPr lang="en-US" altLang="en-US" sz="2200" baseline="-25000" dirty="0" err="1">
                <a:ea typeface="Arial" panose="020B0604020202020204" pitchFamily="34" charset="0"/>
              </a:rPr>
              <a:t>c</a:t>
            </a:r>
            <a:r>
              <a:rPr lang="en-US" altLang="en-US" sz="2200" dirty="0">
                <a:ea typeface="Arial" panose="020B0604020202020204" pitchFamily="34" charset="0"/>
              </a:rPr>
              <a:t> (S)) </a:t>
            </a:r>
          </a:p>
        </p:txBody>
      </p:sp>
      <p:grpSp>
        <p:nvGrpSpPr>
          <p:cNvPr id="64515" name="Group 4">
            <a:extLst>
              <a:ext uri="{FF2B5EF4-FFF2-40B4-BE49-F238E27FC236}">
                <a16:creationId xmlns:a16="http://schemas.microsoft.com/office/drawing/2014/main" id="{09974EE8-1A5B-D945-BFCC-3E2F5ACE8315}"/>
              </a:ext>
            </a:extLst>
          </p:cNvPr>
          <p:cNvGrpSpPr>
            <a:grpSpLocks/>
          </p:cNvGrpSpPr>
          <p:nvPr/>
        </p:nvGrpSpPr>
        <p:grpSpPr bwMode="auto">
          <a:xfrm>
            <a:off x="3581400" y="2667000"/>
            <a:ext cx="219075" cy="174625"/>
            <a:chOff x="377" y="2904"/>
            <a:chExt cx="154" cy="110"/>
          </a:xfrm>
        </p:grpSpPr>
        <p:sp>
          <p:nvSpPr>
            <p:cNvPr id="36869" name="Line 5">
              <a:extLst>
                <a:ext uri="{FF2B5EF4-FFF2-40B4-BE49-F238E27FC236}">
                  <a16:creationId xmlns:a16="http://schemas.microsoft.com/office/drawing/2014/main" id="{673DC207-8BC3-C544-B2B9-7FD4256B21DA}"/>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0" name="Line 6">
              <a:extLst>
                <a:ext uri="{FF2B5EF4-FFF2-40B4-BE49-F238E27FC236}">
                  <a16:creationId xmlns:a16="http://schemas.microsoft.com/office/drawing/2014/main" id="{B99E66BB-DF54-EF46-A0A6-CD9C6BD07FB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1" name="Line 7">
              <a:extLst>
                <a:ext uri="{FF2B5EF4-FFF2-40B4-BE49-F238E27FC236}">
                  <a16:creationId xmlns:a16="http://schemas.microsoft.com/office/drawing/2014/main" id="{3020AF40-D7AC-6841-969D-0C908A66B97B}"/>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2" name="Line 8">
              <a:extLst>
                <a:ext uri="{FF2B5EF4-FFF2-40B4-BE49-F238E27FC236}">
                  <a16:creationId xmlns:a16="http://schemas.microsoft.com/office/drawing/2014/main" id="{4AAD2E75-8653-874A-970C-B704DD42EA35}"/>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1">
            <a:extLst>
              <a:ext uri="{FF2B5EF4-FFF2-40B4-BE49-F238E27FC236}">
                <a16:creationId xmlns:a16="http://schemas.microsoft.com/office/drawing/2014/main" id="{1AE72CDD-0394-B14B-B019-CF4506D6BA20}"/>
              </a:ext>
            </a:extLst>
          </p:cNvPr>
          <p:cNvSpPr>
            <a:spLocks noGrp="1" noChangeArrowheads="1"/>
          </p:cNvSpPr>
          <p:nvPr>
            <p:ph type="title"/>
          </p:nvPr>
        </p:nvSpPr>
        <p:spPr/>
        <p:txBody>
          <a:bodyPr>
            <a:normAutofit fontScale="90000"/>
          </a:bodyPr>
          <a:lstStyle/>
          <a:p>
            <a:pPr eaLnBrk="1" hangingPunct="1">
              <a:defRPr/>
            </a:pPr>
            <a:r>
              <a:rPr lang="en-US" sz="3200"/>
              <a:t>Using Heuristics in Query Optimization (13)</a:t>
            </a:r>
          </a:p>
        </p:txBody>
      </p:sp>
      <p:sp>
        <p:nvSpPr>
          <p:cNvPr id="37891" name="Rectangle 22">
            <a:extLst>
              <a:ext uri="{FF2B5EF4-FFF2-40B4-BE49-F238E27FC236}">
                <a16:creationId xmlns:a16="http://schemas.microsoft.com/office/drawing/2014/main" id="{1CE88EB7-BC2F-DB48-A710-5BB2918CA096}"/>
              </a:ext>
            </a:extLst>
          </p:cNvPr>
          <p:cNvSpPr>
            <a:spLocks noGrp="1" noChangeArrowheads="1"/>
          </p:cNvSpPr>
          <p:nvPr>
            <p:ph idx="1"/>
          </p:nvPr>
        </p:nvSpPr>
        <p:spPr/>
        <p:txBody>
          <a:bodyPr>
            <a:normAutofit fontScale="77500" lnSpcReduction="20000"/>
          </a:bodyPr>
          <a:lstStyle/>
          <a:p>
            <a:pPr eaLnBrk="1" hangingPunct="1"/>
            <a:r>
              <a:rPr lang="en-US" altLang="en-US" sz="2400" dirty="0">
                <a:ea typeface="ＭＳ Ｐゴシック" panose="020B0600070205080204" pitchFamily="34" charset="-128"/>
              </a:rPr>
              <a:t>General Transformation Rules for Relational Algebra Operations (contd.):</a:t>
            </a:r>
          </a:p>
          <a:p>
            <a:pPr eaLnBrk="1" hangingPunct="1"/>
            <a:r>
              <a:rPr lang="en-US" altLang="en-US" sz="2400" dirty="0">
                <a:ea typeface="ＭＳ Ｐゴシック" panose="020B0600070205080204" pitchFamily="34" charset="-128"/>
              </a:rPr>
              <a:t>The </a:t>
            </a:r>
            <a:r>
              <a:rPr lang="en-US" altLang="en-US" sz="2400" dirty="0">
                <a:latin typeface="Symbol" pitchFamily="2" charset="2"/>
                <a:ea typeface="ＭＳ Ｐゴシック" panose="020B0600070205080204" pitchFamily="34" charset="-128"/>
              </a:rPr>
              <a:t>p</a:t>
            </a:r>
            <a:r>
              <a:rPr lang="en-US" altLang="en-US" sz="2400" dirty="0">
                <a:ea typeface="ＭＳ Ｐゴシック" panose="020B0600070205080204" pitchFamily="34" charset="-128"/>
              </a:rPr>
              <a:t> operation commutes with </a:t>
            </a:r>
            <a:r>
              <a:rPr lang="en-US" altLang="en-US" sz="2400" dirty="0" err="1">
                <a:latin typeface="Lucida Grande" panose="020B0600040502020204" pitchFamily="34" charset="0"/>
                <a:ea typeface="ＭＳ Ｐゴシック" panose="020B0600070205080204" pitchFamily="34" charset="-128"/>
              </a:rPr>
              <a:t>υ</a:t>
            </a:r>
            <a:r>
              <a:rPr lang="en-US" altLang="en-US" sz="2400" dirty="0">
                <a:ea typeface="ＭＳ Ｐゴシック" panose="020B0600070205080204" pitchFamily="34" charset="-128"/>
              </a:rPr>
              <a:t>. 					</a:t>
            </a:r>
            <a:r>
              <a:rPr lang="en-US" altLang="en-US" sz="2400" dirty="0" err="1">
                <a:latin typeface="Symbol" pitchFamily="2" charset="2"/>
                <a:ea typeface="ＭＳ Ｐゴシック" panose="020B0600070205080204" pitchFamily="34" charset="-128"/>
              </a:rPr>
              <a:t>p</a:t>
            </a:r>
            <a:r>
              <a:rPr lang="en-US" altLang="en-US" sz="2400" baseline="-25000" dirty="0" err="1">
                <a:ea typeface="ＭＳ Ｐゴシック" panose="020B0600070205080204" pitchFamily="34" charset="-128"/>
              </a:rPr>
              <a:t>L</a:t>
            </a:r>
            <a:r>
              <a:rPr lang="en-US" altLang="en-US" sz="2400" dirty="0">
                <a:ea typeface="ＭＳ Ｐゴシック" panose="020B0600070205080204" pitchFamily="34" charset="-128"/>
              </a:rPr>
              <a:t> ( R </a:t>
            </a:r>
            <a:r>
              <a:rPr lang="en-US" altLang="en-US" sz="2400" dirty="0" err="1">
                <a:latin typeface="Lucida Grande" panose="020B0600040502020204" pitchFamily="34" charset="0"/>
                <a:ea typeface="ＭＳ Ｐゴシック" panose="020B0600070205080204" pitchFamily="34" charset="-128"/>
              </a:rPr>
              <a:t>υ</a:t>
            </a:r>
            <a:r>
              <a:rPr lang="en-US" altLang="en-US" sz="2400" dirty="0">
                <a:ea typeface="ＭＳ Ｐゴシック" panose="020B0600070205080204" pitchFamily="34" charset="-128"/>
              </a:rPr>
              <a:t> S )  =  (</a:t>
            </a:r>
            <a:r>
              <a:rPr lang="en-US" altLang="en-US" sz="2400" dirty="0" err="1">
                <a:latin typeface="Symbol" pitchFamily="2" charset="2"/>
                <a:ea typeface="ＭＳ Ｐゴシック" panose="020B0600070205080204" pitchFamily="34" charset="-128"/>
              </a:rPr>
              <a:t>p</a:t>
            </a:r>
            <a:r>
              <a:rPr lang="en-US" altLang="en-US" sz="2400" baseline="-25000" dirty="0" err="1">
                <a:ea typeface="ＭＳ Ｐゴシック" panose="020B0600070205080204" pitchFamily="34" charset="-128"/>
              </a:rPr>
              <a:t>L</a:t>
            </a:r>
            <a:r>
              <a:rPr lang="en-US" altLang="en-US" sz="2400" dirty="0">
                <a:ea typeface="ＭＳ Ｐゴシック" panose="020B0600070205080204" pitchFamily="34" charset="-128"/>
              </a:rPr>
              <a:t> (R)) </a:t>
            </a:r>
            <a:r>
              <a:rPr lang="en-US" altLang="en-US" sz="2400" dirty="0" err="1">
                <a:latin typeface="Lucida Grande" panose="020B0600040502020204" pitchFamily="34" charset="0"/>
                <a:ea typeface="ＭＳ Ｐゴシック" panose="020B0600070205080204" pitchFamily="34" charset="-128"/>
              </a:rPr>
              <a:t>υ</a:t>
            </a:r>
            <a:r>
              <a:rPr lang="en-US" altLang="en-US" sz="2400" dirty="0">
                <a:ea typeface="ＭＳ Ｐゴシック" panose="020B0600070205080204" pitchFamily="34" charset="-128"/>
              </a:rPr>
              <a:t> (</a:t>
            </a:r>
            <a:r>
              <a:rPr lang="en-US" altLang="en-US" sz="2400" dirty="0" err="1">
                <a:latin typeface="Symbol" pitchFamily="2" charset="2"/>
                <a:ea typeface="ＭＳ Ｐゴシック" panose="020B0600070205080204" pitchFamily="34" charset="-128"/>
              </a:rPr>
              <a:t>p</a:t>
            </a:r>
            <a:r>
              <a:rPr lang="en-US" altLang="en-US" sz="2400" baseline="-25000" dirty="0" err="1">
                <a:ea typeface="ＭＳ Ｐゴシック" panose="020B0600070205080204" pitchFamily="34" charset="-128"/>
              </a:rPr>
              <a:t>L</a:t>
            </a:r>
            <a:r>
              <a:rPr lang="en-US" altLang="en-US" sz="2400" dirty="0">
                <a:ea typeface="ＭＳ Ｐゴシック" panose="020B0600070205080204" pitchFamily="34" charset="-128"/>
              </a:rPr>
              <a:t> (S))  </a:t>
            </a:r>
          </a:p>
          <a:p>
            <a:pPr eaLnBrk="1" hangingPunct="1"/>
            <a:endParaRPr lang="en-US" altLang="en-US" sz="2400" dirty="0">
              <a:ea typeface="ＭＳ Ｐゴシック" panose="020B0600070205080204" pitchFamily="34" charset="-128"/>
            </a:endParaRPr>
          </a:p>
          <a:p>
            <a:pPr eaLnBrk="1" hangingPunct="1"/>
            <a:r>
              <a:rPr lang="en-US" altLang="en-US" sz="2400" dirty="0">
                <a:ea typeface="ＭＳ Ｐゴシック" panose="020B0600070205080204" pitchFamily="34" charset="-128"/>
              </a:rPr>
              <a:t>Converting a (</a:t>
            </a:r>
            <a:r>
              <a:rPr lang="en-US" altLang="en-US" sz="2400" dirty="0">
                <a:latin typeface="Symbol" pitchFamily="2" charset="2"/>
                <a:ea typeface="ＭＳ Ｐゴシック" panose="020B0600070205080204" pitchFamily="34" charset="-128"/>
              </a:rPr>
              <a:t>s</a:t>
            </a:r>
            <a:r>
              <a:rPr lang="en-US" altLang="en-US" sz="2400" dirty="0">
                <a:ea typeface="ＭＳ Ｐゴシック" panose="020B0600070205080204" pitchFamily="34" charset="-128"/>
              </a:rPr>
              <a:t>, x) sequence into    : If the condition c of a </a:t>
            </a:r>
            <a:r>
              <a:rPr lang="en-US" altLang="en-US" sz="2400" dirty="0">
                <a:latin typeface="Symbol" pitchFamily="2" charset="2"/>
                <a:ea typeface="ＭＳ Ｐゴシック" panose="020B0600070205080204" pitchFamily="34" charset="-128"/>
              </a:rPr>
              <a:t>s</a:t>
            </a:r>
            <a:r>
              <a:rPr lang="en-US" altLang="en-US" sz="2400" dirty="0">
                <a:ea typeface="ＭＳ Ｐゴシック" panose="020B0600070205080204" pitchFamily="34" charset="-128"/>
              </a:rPr>
              <a:t> that follows a  x Corresponds to a join condition, convert the (</a:t>
            </a:r>
            <a:r>
              <a:rPr lang="en-US" altLang="en-US" sz="2400" dirty="0">
                <a:latin typeface="Symbol" pitchFamily="2" charset="2"/>
                <a:ea typeface="ＭＳ Ｐゴシック" panose="020B0600070205080204" pitchFamily="34" charset="-128"/>
              </a:rPr>
              <a:t>s</a:t>
            </a:r>
            <a:r>
              <a:rPr lang="en-US" altLang="en-US" sz="2400" dirty="0">
                <a:ea typeface="ＭＳ Ｐゴシック" panose="020B0600070205080204" pitchFamily="34" charset="-128"/>
              </a:rPr>
              <a:t>, x) sequence into a      as follows:					 (</a:t>
            </a:r>
            <a:r>
              <a:rPr lang="en-US" altLang="en-US" sz="2400" dirty="0" err="1">
                <a:latin typeface="Symbol" pitchFamily="2" charset="2"/>
                <a:ea typeface="ＭＳ Ｐゴシック" panose="020B0600070205080204" pitchFamily="34" charset="-128"/>
              </a:rPr>
              <a:t>s</a:t>
            </a:r>
            <a:r>
              <a:rPr lang="en-US" altLang="en-US" sz="2400" baseline="-25000" dirty="0" err="1">
                <a:ea typeface="ＭＳ Ｐゴシック" panose="020B0600070205080204" pitchFamily="34" charset="-128"/>
              </a:rPr>
              <a:t>C</a:t>
            </a:r>
            <a:r>
              <a:rPr lang="en-US" altLang="en-US" sz="2400" dirty="0">
                <a:ea typeface="ＭＳ Ｐゴシック" panose="020B0600070205080204" pitchFamily="34" charset="-128"/>
              </a:rPr>
              <a:t> (R x S))  =  (R    </a:t>
            </a:r>
            <a:r>
              <a:rPr lang="en-US" altLang="en-US" sz="2400" baseline="-25000" dirty="0">
                <a:ea typeface="ＭＳ Ｐゴシック" panose="020B0600070205080204" pitchFamily="34" charset="-128"/>
              </a:rPr>
              <a:t>C</a:t>
            </a:r>
            <a:r>
              <a:rPr lang="en-US" altLang="en-US" sz="2400" dirty="0">
                <a:ea typeface="ＭＳ Ｐゴシック" panose="020B0600070205080204" pitchFamily="34" charset="-128"/>
              </a:rPr>
              <a:t> S)</a:t>
            </a:r>
          </a:p>
          <a:p>
            <a:pPr eaLnBrk="1" hangingPunct="1"/>
            <a:endParaRPr lang="en-US" altLang="en-US" sz="2400" dirty="0">
              <a:ea typeface="ＭＳ Ｐゴシック" panose="020B0600070205080204" pitchFamily="34" charset="-128"/>
            </a:endParaRPr>
          </a:p>
        </p:txBody>
      </p:sp>
      <p:grpSp>
        <p:nvGrpSpPr>
          <p:cNvPr id="66563" name="Group 4">
            <a:extLst>
              <a:ext uri="{FF2B5EF4-FFF2-40B4-BE49-F238E27FC236}">
                <a16:creationId xmlns:a16="http://schemas.microsoft.com/office/drawing/2014/main" id="{D62E3AC4-D71C-D84B-9BC3-D4CDEAAE1CE2}"/>
              </a:ext>
            </a:extLst>
          </p:cNvPr>
          <p:cNvGrpSpPr>
            <a:grpSpLocks/>
          </p:cNvGrpSpPr>
          <p:nvPr/>
        </p:nvGrpSpPr>
        <p:grpSpPr bwMode="auto">
          <a:xfrm>
            <a:off x="7239000" y="5095541"/>
            <a:ext cx="219075" cy="174625"/>
            <a:chOff x="377" y="2904"/>
            <a:chExt cx="154" cy="110"/>
          </a:xfrm>
        </p:grpSpPr>
        <p:sp>
          <p:nvSpPr>
            <p:cNvPr id="37903" name="Line 5">
              <a:extLst>
                <a:ext uri="{FF2B5EF4-FFF2-40B4-BE49-F238E27FC236}">
                  <a16:creationId xmlns:a16="http://schemas.microsoft.com/office/drawing/2014/main" id="{8F6C6633-02F1-4544-80AF-28FEE8C8CA51}"/>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4" name="Line 6">
              <a:extLst>
                <a:ext uri="{FF2B5EF4-FFF2-40B4-BE49-F238E27FC236}">
                  <a16:creationId xmlns:a16="http://schemas.microsoft.com/office/drawing/2014/main" id="{BD600C1A-E0FC-0840-8B3C-98907F3902C7}"/>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5" name="Line 7">
              <a:extLst>
                <a:ext uri="{FF2B5EF4-FFF2-40B4-BE49-F238E27FC236}">
                  <a16:creationId xmlns:a16="http://schemas.microsoft.com/office/drawing/2014/main" id="{3C0FBD47-D2CA-4E44-87E8-89B1E476D107}"/>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6" name="Line 8">
              <a:extLst>
                <a:ext uri="{FF2B5EF4-FFF2-40B4-BE49-F238E27FC236}">
                  <a16:creationId xmlns:a16="http://schemas.microsoft.com/office/drawing/2014/main" id="{C317773D-BA70-254C-B5B4-46BE39A50FC5}"/>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6564" name="Group 9">
            <a:extLst>
              <a:ext uri="{FF2B5EF4-FFF2-40B4-BE49-F238E27FC236}">
                <a16:creationId xmlns:a16="http://schemas.microsoft.com/office/drawing/2014/main" id="{00B742A0-5FFE-0A48-8336-1A8D09CF73E8}"/>
              </a:ext>
            </a:extLst>
          </p:cNvPr>
          <p:cNvGrpSpPr>
            <a:grpSpLocks/>
          </p:cNvGrpSpPr>
          <p:nvPr/>
        </p:nvGrpSpPr>
        <p:grpSpPr bwMode="auto">
          <a:xfrm>
            <a:off x="5216424" y="4523233"/>
            <a:ext cx="219075" cy="174625"/>
            <a:chOff x="377" y="2904"/>
            <a:chExt cx="154" cy="110"/>
          </a:xfrm>
        </p:grpSpPr>
        <p:sp>
          <p:nvSpPr>
            <p:cNvPr id="37899" name="Line 10">
              <a:extLst>
                <a:ext uri="{FF2B5EF4-FFF2-40B4-BE49-F238E27FC236}">
                  <a16:creationId xmlns:a16="http://schemas.microsoft.com/office/drawing/2014/main" id="{2E7842A4-9161-2740-87AA-7C76706465C2}"/>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0" name="Line 11">
              <a:extLst>
                <a:ext uri="{FF2B5EF4-FFF2-40B4-BE49-F238E27FC236}">
                  <a16:creationId xmlns:a16="http://schemas.microsoft.com/office/drawing/2014/main" id="{C327DEE1-DF6C-7849-87DF-64BCBE88F7F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1" name="Line 12">
              <a:extLst>
                <a:ext uri="{FF2B5EF4-FFF2-40B4-BE49-F238E27FC236}">
                  <a16:creationId xmlns:a16="http://schemas.microsoft.com/office/drawing/2014/main" id="{EDF5D7ED-55F3-8742-8B5F-54589387D8A8}"/>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2" name="Line 13">
              <a:extLst>
                <a:ext uri="{FF2B5EF4-FFF2-40B4-BE49-F238E27FC236}">
                  <a16:creationId xmlns:a16="http://schemas.microsoft.com/office/drawing/2014/main" id="{BEEB66F6-FFC4-B641-98B6-2D40BABEB477}"/>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6565" name="Group 14">
            <a:extLst>
              <a:ext uri="{FF2B5EF4-FFF2-40B4-BE49-F238E27FC236}">
                <a16:creationId xmlns:a16="http://schemas.microsoft.com/office/drawing/2014/main" id="{7AE3078B-C8BE-774B-BCB7-D67F5ED7B5F3}"/>
              </a:ext>
            </a:extLst>
          </p:cNvPr>
          <p:cNvGrpSpPr>
            <a:grpSpLocks/>
          </p:cNvGrpSpPr>
          <p:nvPr/>
        </p:nvGrpSpPr>
        <p:grpSpPr bwMode="auto">
          <a:xfrm>
            <a:off x="5325961" y="4920916"/>
            <a:ext cx="219075" cy="174625"/>
            <a:chOff x="377" y="2904"/>
            <a:chExt cx="154" cy="110"/>
          </a:xfrm>
        </p:grpSpPr>
        <p:sp>
          <p:nvSpPr>
            <p:cNvPr id="37895" name="Line 15">
              <a:extLst>
                <a:ext uri="{FF2B5EF4-FFF2-40B4-BE49-F238E27FC236}">
                  <a16:creationId xmlns:a16="http://schemas.microsoft.com/office/drawing/2014/main" id="{7312E29F-63A6-264A-87AB-03A88D6F4161}"/>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896" name="Line 16">
              <a:extLst>
                <a:ext uri="{FF2B5EF4-FFF2-40B4-BE49-F238E27FC236}">
                  <a16:creationId xmlns:a16="http://schemas.microsoft.com/office/drawing/2014/main" id="{FE16B460-F97C-B04D-8FE0-014BE5FEB6C8}"/>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897" name="Line 17">
              <a:extLst>
                <a:ext uri="{FF2B5EF4-FFF2-40B4-BE49-F238E27FC236}">
                  <a16:creationId xmlns:a16="http://schemas.microsoft.com/office/drawing/2014/main" id="{69087A56-BB58-8340-86F0-1CBC264DB804}"/>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898" name="Line 18">
              <a:extLst>
                <a:ext uri="{FF2B5EF4-FFF2-40B4-BE49-F238E27FC236}">
                  <a16:creationId xmlns:a16="http://schemas.microsoft.com/office/drawing/2014/main" id="{E3378F0F-B8D7-864A-91AE-99F9766499D5}"/>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2D57D329-F856-6644-8F0B-0D0D234E670B}"/>
              </a:ext>
            </a:extLst>
          </p:cNvPr>
          <p:cNvSpPr>
            <a:spLocks noGrp="1" noChangeArrowheads="1"/>
          </p:cNvSpPr>
          <p:nvPr>
            <p:ph type="title"/>
          </p:nvPr>
        </p:nvSpPr>
        <p:spPr/>
        <p:txBody>
          <a:bodyPr>
            <a:normAutofit fontScale="90000"/>
          </a:bodyPr>
          <a:lstStyle/>
          <a:p>
            <a:pPr eaLnBrk="1" hangingPunct="1">
              <a:defRPr/>
            </a:pPr>
            <a:r>
              <a:rPr lang="en-US" sz="3200"/>
              <a:t>Using Heuristics in Query Optimization (15)</a:t>
            </a:r>
          </a:p>
        </p:txBody>
      </p:sp>
      <p:sp>
        <p:nvSpPr>
          <p:cNvPr id="38915" name="Rectangle 7">
            <a:extLst>
              <a:ext uri="{FF2B5EF4-FFF2-40B4-BE49-F238E27FC236}">
                <a16:creationId xmlns:a16="http://schemas.microsoft.com/office/drawing/2014/main" id="{904A924D-1202-4C45-9D0E-6489549E5266}"/>
              </a:ext>
            </a:extLst>
          </p:cNvPr>
          <p:cNvSpPr>
            <a:spLocks noGrp="1" noChangeArrowheads="1"/>
          </p:cNvSpPr>
          <p:nvPr>
            <p:ph idx="1"/>
          </p:nvPr>
        </p:nvSpPr>
        <p:spPr/>
        <p:txBody>
          <a:bodyPr>
            <a:normAutofit fontScale="77500" lnSpcReduction="20000"/>
          </a:bodyPr>
          <a:lstStyle/>
          <a:p>
            <a:pPr marL="457200" indent="-457200" eaLnBrk="1" hangingPunct="1">
              <a:lnSpc>
                <a:spcPct val="90000"/>
              </a:lnSpc>
              <a:buFont typeface="Wingdings" charset="0"/>
              <a:buChar char="n"/>
              <a:defRPr/>
            </a:pPr>
            <a:r>
              <a:rPr lang="en-US" sz="2400"/>
              <a:t>Summary of Heuristics for Algebraic Optimization: </a:t>
            </a:r>
          </a:p>
          <a:p>
            <a:pPr marL="876300" lvl="1" indent="-419100" eaLnBrk="1" hangingPunct="1">
              <a:lnSpc>
                <a:spcPct val="90000"/>
              </a:lnSpc>
              <a:buSzTx/>
              <a:buFont typeface="Wingdings" charset="0"/>
              <a:buAutoNum type="arabicPeriod"/>
              <a:defRPr/>
            </a:pPr>
            <a:r>
              <a:rPr lang="en-US" sz="2200"/>
              <a:t>The main heuristic is to apply first the operations that reduce the size of intermediate results. </a:t>
            </a:r>
          </a:p>
          <a:p>
            <a:pPr marL="876300" lvl="1" indent="-419100" eaLnBrk="1" hangingPunct="1">
              <a:lnSpc>
                <a:spcPct val="90000"/>
              </a:lnSpc>
              <a:buSzTx/>
              <a:buFont typeface="Wingdings" charset="0"/>
              <a:buAutoNum type="arabicPeriod"/>
              <a:defRPr/>
            </a:pPr>
            <a:r>
              <a:rPr lang="en-US" sz="2200"/>
              <a:t>Perform select operations as early as possible to reduce the number of tuples and perform project operations as early as possible to reduce the number of attributes. (This is done by moving select and project operations as far down the tree as possible.)</a:t>
            </a:r>
          </a:p>
          <a:p>
            <a:pPr marL="876300" lvl="1" indent="-419100" eaLnBrk="1" hangingPunct="1">
              <a:lnSpc>
                <a:spcPct val="90000"/>
              </a:lnSpc>
              <a:buSzTx/>
              <a:buFont typeface="Wingdings" charset="0"/>
              <a:buAutoNum type="arabicPeriod"/>
              <a:defRPr/>
            </a:pPr>
            <a:r>
              <a:rPr lang="en-US" sz="2200"/>
              <a:t>The select and join operations that are most restrictive should be executed before other similar operations. (This is done by reordering the leaf nodes of the tree among themselves and adjusting the rest of the tree appropriately.)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10350A7B-400B-024B-84AB-10CD68E6AA07}"/>
              </a:ext>
            </a:extLst>
          </p:cNvPr>
          <p:cNvSpPr>
            <a:spLocks noGrp="1" noChangeArrowheads="1"/>
          </p:cNvSpPr>
          <p:nvPr>
            <p:ph type="title"/>
          </p:nvPr>
        </p:nvSpPr>
        <p:spPr/>
        <p:txBody>
          <a:bodyPr>
            <a:normAutofit fontScale="90000"/>
          </a:bodyPr>
          <a:lstStyle/>
          <a:p>
            <a:pPr eaLnBrk="1" hangingPunct="1">
              <a:defRPr/>
            </a:pPr>
            <a:r>
              <a:rPr lang="en-US" sz="3200"/>
              <a:t>Using Heuristics in Query Optimization (16)</a:t>
            </a:r>
          </a:p>
        </p:txBody>
      </p:sp>
      <p:sp>
        <p:nvSpPr>
          <p:cNvPr id="39939" name="Rectangle 7">
            <a:extLst>
              <a:ext uri="{FF2B5EF4-FFF2-40B4-BE49-F238E27FC236}">
                <a16:creationId xmlns:a16="http://schemas.microsoft.com/office/drawing/2014/main" id="{71573C08-ADD8-7B49-830F-3A5DF593247F}"/>
              </a:ext>
            </a:extLst>
          </p:cNvPr>
          <p:cNvSpPr>
            <a:spLocks noGrp="1" noChangeArrowheads="1"/>
          </p:cNvSpPr>
          <p:nvPr>
            <p:ph idx="1"/>
          </p:nvPr>
        </p:nvSpPr>
        <p:spPr/>
        <p:txBody>
          <a:bodyPr>
            <a:normAutofit fontScale="77500" lnSpcReduction="20000"/>
          </a:bodyPr>
          <a:lstStyle/>
          <a:p>
            <a:pPr eaLnBrk="1" hangingPunct="1"/>
            <a:r>
              <a:rPr lang="en-US" altLang="en-US" sz="2400">
                <a:ea typeface="ＭＳ Ｐゴシック" panose="020B0600070205080204" pitchFamily="34" charset="-128"/>
              </a:rPr>
              <a:t>Query Execution Plans </a:t>
            </a:r>
          </a:p>
          <a:p>
            <a:pPr lvl="1" eaLnBrk="1" hangingPunct="1"/>
            <a:r>
              <a:rPr lang="en-US" altLang="en-US" sz="2200">
                <a:ea typeface="Arial" panose="020B0604020202020204" pitchFamily="34" charset="0"/>
              </a:rPr>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lvl="1" eaLnBrk="1" hangingPunct="1"/>
            <a:r>
              <a:rPr lang="en-US" altLang="en-US" sz="2200" b="1">
                <a:ea typeface="Arial" panose="020B0604020202020204" pitchFamily="34" charset="0"/>
              </a:rPr>
              <a:t>Materialized evaluation</a:t>
            </a:r>
            <a:r>
              <a:rPr lang="en-US" altLang="en-US" sz="2200">
                <a:ea typeface="Arial" panose="020B0604020202020204" pitchFamily="34" charset="0"/>
              </a:rPr>
              <a:t>: the result of an operation is stored as a temporary relation.</a:t>
            </a:r>
          </a:p>
          <a:p>
            <a:pPr lvl="1" eaLnBrk="1" hangingPunct="1"/>
            <a:r>
              <a:rPr lang="en-US" altLang="en-US" sz="2200" b="1">
                <a:ea typeface="Arial" panose="020B0604020202020204" pitchFamily="34" charset="0"/>
              </a:rPr>
              <a:t>Pipelined evaluation</a:t>
            </a:r>
            <a:r>
              <a:rPr lang="en-US" altLang="en-US" sz="2200">
                <a:ea typeface="Arial" panose="020B0604020202020204" pitchFamily="34" charset="0"/>
              </a:rPr>
              <a:t>: as the result of an operator is  produced, it is forwarded to the next operator in sequence.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2FA18466-E747-0A40-85B5-D538CAFEF899}"/>
              </a:ext>
            </a:extLst>
          </p:cNvPr>
          <p:cNvSpPr>
            <a:spLocks noGrp="1" noChangeArrowheads="1"/>
          </p:cNvSpPr>
          <p:nvPr>
            <p:ph type="title"/>
          </p:nvPr>
        </p:nvSpPr>
        <p:spPr/>
        <p:txBody>
          <a:bodyPr>
            <a:normAutofit fontScale="90000"/>
          </a:bodyPr>
          <a:lstStyle/>
          <a:p>
            <a:pPr eaLnBrk="1" hangingPunct="1">
              <a:defRPr/>
            </a:pPr>
            <a:r>
              <a:rPr lang="en-US" sz="3200"/>
              <a:t>8. Using Selectivity and Cost Estimates in Query Optimization (1)</a:t>
            </a:r>
          </a:p>
        </p:txBody>
      </p:sp>
      <p:sp>
        <p:nvSpPr>
          <p:cNvPr id="40963" name="Rectangle 7">
            <a:extLst>
              <a:ext uri="{FF2B5EF4-FFF2-40B4-BE49-F238E27FC236}">
                <a16:creationId xmlns:a16="http://schemas.microsoft.com/office/drawing/2014/main" id="{0431D271-FF16-024B-A51A-EB83CF255AE6}"/>
              </a:ext>
            </a:extLst>
          </p:cNvPr>
          <p:cNvSpPr>
            <a:spLocks noGrp="1" noChangeArrowheads="1"/>
          </p:cNvSpPr>
          <p:nvPr>
            <p:ph idx="1"/>
          </p:nvPr>
        </p:nvSpPr>
        <p:spPr/>
        <p:txBody>
          <a:bodyPr>
            <a:normAutofit lnSpcReduction="10000"/>
          </a:bodyPr>
          <a:lstStyle/>
          <a:p>
            <a:pPr eaLnBrk="1" hangingPunct="1">
              <a:buFont typeface="Wingdings" charset="0"/>
              <a:buChar char="n"/>
              <a:defRPr/>
            </a:pPr>
            <a:r>
              <a:rPr lang="en-US" b="1"/>
              <a:t>Cost-based query optimization</a:t>
            </a:r>
            <a:r>
              <a:rPr lang="en-US"/>
              <a:t>:</a:t>
            </a:r>
          </a:p>
          <a:p>
            <a:pPr lvl="1" eaLnBrk="1" hangingPunct="1">
              <a:buFont typeface="Wingdings" charset="0"/>
              <a:buChar char="n"/>
              <a:defRPr/>
            </a:pPr>
            <a:r>
              <a:rPr lang="en-US"/>
              <a:t>Estimate and compare the costs of executing a query using different execution strategies and choose the strategy with the lowest cost estimate. </a:t>
            </a:r>
          </a:p>
          <a:p>
            <a:pPr lvl="1" eaLnBrk="1" hangingPunct="1">
              <a:buFont typeface="Wingdings" charset="0"/>
              <a:buChar char="n"/>
              <a:defRPr/>
            </a:pPr>
            <a:r>
              <a:rPr lang="en-US"/>
              <a:t>(Compare to heuristic query optimization)</a:t>
            </a:r>
          </a:p>
          <a:p>
            <a:pPr eaLnBrk="1" hangingPunct="1">
              <a:buFont typeface="Wingdings" charset="0"/>
              <a:buChar char="n"/>
              <a:defRPr/>
            </a:pPr>
            <a:endParaRPr lang="en-US"/>
          </a:p>
          <a:p>
            <a:pPr eaLnBrk="1" hangingPunct="1">
              <a:buFont typeface="Wingdings" charset="0"/>
              <a:buChar char="n"/>
              <a:defRPr/>
            </a:pPr>
            <a:r>
              <a:rPr lang="en-US"/>
              <a:t>Issues </a:t>
            </a:r>
          </a:p>
          <a:p>
            <a:pPr lvl="1" eaLnBrk="1" hangingPunct="1">
              <a:buFont typeface="Wingdings" charset="0"/>
              <a:buChar char="n"/>
              <a:defRPr/>
            </a:pPr>
            <a:r>
              <a:rPr lang="en-US"/>
              <a:t>Cost function</a:t>
            </a:r>
          </a:p>
          <a:p>
            <a:pPr lvl="1" eaLnBrk="1" hangingPunct="1">
              <a:buFont typeface="Wingdings" charset="0"/>
              <a:buChar char="n"/>
              <a:defRPr/>
            </a:pPr>
            <a:r>
              <a:rPr lang="en-US"/>
              <a:t>Number of execution strategies to be considered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709CAFAC-7315-0B45-BE65-C44425B61C8A}"/>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(2)</a:t>
            </a:r>
          </a:p>
        </p:txBody>
      </p:sp>
      <p:sp>
        <p:nvSpPr>
          <p:cNvPr id="41987" name="Rectangle 7">
            <a:extLst>
              <a:ext uri="{FF2B5EF4-FFF2-40B4-BE49-F238E27FC236}">
                <a16:creationId xmlns:a16="http://schemas.microsoft.com/office/drawing/2014/main" id="{979FB29A-9647-9245-AAF6-3643E68BB45A}"/>
              </a:ext>
            </a:extLst>
          </p:cNvPr>
          <p:cNvSpPr>
            <a:spLocks noGrp="1" noChangeArrowheads="1"/>
          </p:cNvSpPr>
          <p:nvPr>
            <p:ph idx="1"/>
          </p:nvPr>
        </p:nvSpPr>
        <p:spPr/>
        <p:txBody>
          <a:bodyPr>
            <a:normAutofit lnSpcReduction="10000"/>
          </a:bodyPr>
          <a:lstStyle/>
          <a:p>
            <a:pPr marL="533400" indent="-533400" eaLnBrk="1" hangingPunct="1">
              <a:buFont typeface="Wingdings" charset="0"/>
              <a:buChar char="n"/>
              <a:defRPr/>
            </a:pPr>
            <a:r>
              <a:rPr lang="en-US"/>
              <a:t>Cost Components for Query Execution</a:t>
            </a:r>
          </a:p>
          <a:p>
            <a:pPr marL="952500" lvl="1" indent="-495300" eaLnBrk="1" hangingPunct="1">
              <a:buSzTx/>
              <a:buFont typeface="Wingdings" charset="0"/>
              <a:buAutoNum type="arabicPeriod"/>
              <a:defRPr/>
            </a:pPr>
            <a:r>
              <a:rPr lang="en-US"/>
              <a:t>Access cost to secondary storage</a:t>
            </a:r>
          </a:p>
          <a:p>
            <a:pPr marL="952500" lvl="1" indent="-495300" eaLnBrk="1" hangingPunct="1">
              <a:buSzTx/>
              <a:buFont typeface="Wingdings" charset="0"/>
              <a:buAutoNum type="arabicPeriod"/>
              <a:defRPr/>
            </a:pPr>
            <a:r>
              <a:rPr lang="en-US"/>
              <a:t>Storage cost</a:t>
            </a:r>
          </a:p>
          <a:p>
            <a:pPr marL="952500" lvl="1" indent="-495300" eaLnBrk="1" hangingPunct="1">
              <a:buSzTx/>
              <a:buFont typeface="Wingdings" charset="0"/>
              <a:buAutoNum type="arabicPeriod"/>
              <a:defRPr/>
            </a:pPr>
            <a:r>
              <a:rPr lang="en-US"/>
              <a:t>Computation cost</a:t>
            </a:r>
          </a:p>
          <a:p>
            <a:pPr marL="952500" lvl="1" indent="-495300" eaLnBrk="1" hangingPunct="1">
              <a:buSzTx/>
              <a:buFont typeface="Wingdings" charset="0"/>
              <a:buAutoNum type="arabicPeriod"/>
              <a:defRPr/>
            </a:pPr>
            <a:r>
              <a:rPr lang="en-US"/>
              <a:t>Memory usage cost</a:t>
            </a:r>
          </a:p>
          <a:p>
            <a:pPr marL="952500" lvl="1" indent="-495300" eaLnBrk="1" hangingPunct="1">
              <a:buSzTx/>
              <a:buFont typeface="Wingdings" charset="0"/>
              <a:buAutoNum type="arabicPeriod"/>
              <a:defRPr/>
            </a:pPr>
            <a:r>
              <a:rPr lang="en-US"/>
              <a:t>Communication cost</a:t>
            </a:r>
          </a:p>
          <a:p>
            <a:pPr marL="533400" indent="-533400" eaLnBrk="1" hangingPunct="1">
              <a:buFont typeface="Wingdings" charset="0"/>
              <a:buChar char="n"/>
              <a:defRPr/>
            </a:pPr>
            <a:endParaRPr lang="en-US"/>
          </a:p>
          <a:p>
            <a:pPr marL="533400" indent="-533400" eaLnBrk="1" hangingPunct="1">
              <a:buFont typeface="Wingdings" charset="0"/>
              <a:buChar char="n"/>
              <a:defRPr/>
            </a:pPr>
            <a:r>
              <a:rPr lang="en-US"/>
              <a:t>Note: Different database systems may focus on different cost components.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E0548876-5075-3C4A-89C8-A5D0068A9D7B}"/>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(3)</a:t>
            </a:r>
          </a:p>
        </p:txBody>
      </p:sp>
      <p:sp>
        <p:nvSpPr>
          <p:cNvPr id="43011" name="Rectangle 7">
            <a:extLst>
              <a:ext uri="{FF2B5EF4-FFF2-40B4-BE49-F238E27FC236}">
                <a16:creationId xmlns:a16="http://schemas.microsoft.com/office/drawing/2014/main" id="{48FE312E-DAAC-3A4B-B38A-B360C5FC0FD4}"/>
              </a:ext>
            </a:extLst>
          </p:cNvPr>
          <p:cNvSpPr>
            <a:spLocks noGrp="1" noChangeArrowheads="1"/>
          </p:cNvSpPr>
          <p:nvPr>
            <p:ph idx="1"/>
          </p:nvPr>
        </p:nvSpPr>
        <p:spPr/>
        <p:txBody>
          <a:bodyPr>
            <a:normAutofit fontScale="47500" lnSpcReduction="20000"/>
          </a:bodyPr>
          <a:lstStyle/>
          <a:p>
            <a:pPr eaLnBrk="1" hangingPunct="1">
              <a:buFont typeface="Wingdings" charset="0"/>
              <a:buChar char="n"/>
              <a:defRPr/>
            </a:pPr>
            <a:r>
              <a:rPr lang="en-US" sz="2400"/>
              <a:t>Catalog Information Used in Cost Functions</a:t>
            </a:r>
          </a:p>
          <a:p>
            <a:pPr lvl="1" eaLnBrk="1" hangingPunct="1">
              <a:buFont typeface="Wingdings" charset="0"/>
              <a:buChar char="n"/>
              <a:defRPr/>
            </a:pPr>
            <a:r>
              <a:rPr lang="en-US" sz="2200"/>
              <a:t>Information about the size of a file </a:t>
            </a:r>
          </a:p>
          <a:p>
            <a:pPr lvl="2" eaLnBrk="1" hangingPunct="1">
              <a:buFont typeface="Wingdings" charset="0"/>
              <a:buChar char="n"/>
              <a:defRPr/>
            </a:pPr>
            <a:r>
              <a:rPr lang="en-US" sz="2000"/>
              <a:t>number of records (tuples) (r), </a:t>
            </a:r>
          </a:p>
          <a:p>
            <a:pPr lvl="2" eaLnBrk="1" hangingPunct="1">
              <a:buFont typeface="Wingdings" charset="0"/>
              <a:buChar char="n"/>
              <a:defRPr/>
            </a:pPr>
            <a:r>
              <a:rPr lang="en-US" sz="2000"/>
              <a:t>record size (R), </a:t>
            </a:r>
          </a:p>
          <a:p>
            <a:pPr lvl="2" eaLnBrk="1" hangingPunct="1">
              <a:buFont typeface="Wingdings" charset="0"/>
              <a:buChar char="n"/>
              <a:defRPr/>
            </a:pPr>
            <a:r>
              <a:rPr lang="en-US" sz="2000"/>
              <a:t>number of blocks (b) </a:t>
            </a:r>
          </a:p>
          <a:p>
            <a:pPr lvl="2" eaLnBrk="1" hangingPunct="1">
              <a:buFont typeface="Wingdings" charset="0"/>
              <a:buChar char="n"/>
              <a:defRPr/>
            </a:pPr>
            <a:r>
              <a:rPr lang="en-US" sz="2000"/>
              <a:t>blocking factor (bfr) </a:t>
            </a:r>
          </a:p>
          <a:p>
            <a:pPr lvl="1" eaLnBrk="1" hangingPunct="1">
              <a:buFont typeface="Wingdings" charset="0"/>
              <a:buChar char="n"/>
              <a:defRPr/>
            </a:pPr>
            <a:r>
              <a:rPr lang="en-US" sz="2200"/>
              <a:t>Information about indexes and indexing attributes of a file</a:t>
            </a:r>
          </a:p>
          <a:p>
            <a:pPr lvl="2" eaLnBrk="1" hangingPunct="1">
              <a:buFont typeface="Wingdings" charset="0"/>
              <a:buChar char="n"/>
              <a:defRPr/>
            </a:pPr>
            <a:r>
              <a:rPr lang="en-US" sz="2000"/>
              <a:t>Number of levels (x) of each multilevel index</a:t>
            </a:r>
          </a:p>
          <a:p>
            <a:pPr lvl="2" eaLnBrk="1" hangingPunct="1">
              <a:buFont typeface="Wingdings" charset="0"/>
              <a:buChar char="n"/>
              <a:defRPr/>
            </a:pPr>
            <a:r>
              <a:rPr lang="en-US" sz="2000"/>
              <a:t>Number of first-level index blocks (bI1)</a:t>
            </a:r>
          </a:p>
          <a:p>
            <a:pPr lvl="2" eaLnBrk="1" hangingPunct="1">
              <a:buFont typeface="Wingdings" charset="0"/>
              <a:buChar char="n"/>
              <a:defRPr/>
            </a:pPr>
            <a:r>
              <a:rPr lang="en-US" sz="2000"/>
              <a:t>Number of distinct values (d) of an attribute</a:t>
            </a:r>
          </a:p>
          <a:p>
            <a:pPr lvl="2" eaLnBrk="1" hangingPunct="1">
              <a:buFont typeface="Wingdings" charset="0"/>
              <a:buChar char="n"/>
              <a:defRPr/>
            </a:pPr>
            <a:r>
              <a:rPr lang="en-US" sz="2000"/>
              <a:t>Selectivity (sl) of an attribute</a:t>
            </a:r>
          </a:p>
          <a:p>
            <a:pPr lvl="2" eaLnBrk="1" hangingPunct="1">
              <a:buFont typeface="Wingdings" charset="0"/>
              <a:buChar char="n"/>
              <a:defRPr/>
            </a:pPr>
            <a:r>
              <a:rPr lang="en-US" sz="2000"/>
              <a:t>Selection cardinality (s) of an attribute. (s = sl * r)</a:t>
            </a:r>
          </a:p>
          <a:p>
            <a:pPr eaLnBrk="1" hangingPunct="1">
              <a:buFont typeface="Wingdings" charset="0"/>
              <a:buChar char="n"/>
              <a:defRPr/>
            </a:pP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901B4674-A8B7-154E-B3F7-93A232CAA7F2}"/>
              </a:ext>
            </a:extLst>
          </p:cNvPr>
          <p:cNvSpPr>
            <a:spLocks noGrp="1" noChangeArrowheads="1"/>
          </p:cNvSpPr>
          <p:nvPr>
            <p:ph type="title"/>
          </p:nvPr>
        </p:nvSpPr>
        <p:spPr/>
        <p:txBody>
          <a:bodyPr>
            <a:normAutofit fontScale="90000"/>
          </a:bodyPr>
          <a:lstStyle/>
          <a:p>
            <a:pPr eaLnBrk="1" hangingPunct="1">
              <a:defRPr/>
            </a:pPr>
            <a:r>
              <a:rPr lang="en-US" sz="3200" dirty="0"/>
              <a:t>Using Selectivity and Cost Estimates in Query Optimization (4)</a:t>
            </a:r>
          </a:p>
        </p:txBody>
      </p:sp>
      <p:sp>
        <p:nvSpPr>
          <p:cNvPr id="44035" name="Rectangle 7">
            <a:extLst>
              <a:ext uri="{FF2B5EF4-FFF2-40B4-BE49-F238E27FC236}">
                <a16:creationId xmlns:a16="http://schemas.microsoft.com/office/drawing/2014/main" id="{C2654FE8-9745-0546-92B4-0D1D5A042125}"/>
              </a:ext>
            </a:extLst>
          </p:cNvPr>
          <p:cNvSpPr>
            <a:spLocks noGrp="1" noChangeArrowheads="1"/>
          </p:cNvSpPr>
          <p:nvPr>
            <p:ph idx="1"/>
          </p:nvPr>
        </p:nvSpPr>
        <p:spPr/>
        <p:txBody>
          <a:bodyPr>
            <a:normAutofit fontScale="70000" lnSpcReduction="20000"/>
          </a:bodyPr>
          <a:lstStyle/>
          <a:p>
            <a:pPr eaLnBrk="1" hangingPunct="1">
              <a:lnSpc>
                <a:spcPct val="80000"/>
              </a:lnSpc>
            </a:pPr>
            <a:r>
              <a:rPr lang="en-US" altLang="en-US" sz="2400">
                <a:ea typeface="ＭＳ Ｐゴシック" panose="020B0600070205080204" pitchFamily="34" charset="-128"/>
              </a:rPr>
              <a:t>Examples of Cost Functions for SELECT</a:t>
            </a:r>
          </a:p>
          <a:p>
            <a:pPr eaLnBrk="1" hangingPunct="1">
              <a:lnSpc>
                <a:spcPct val="80000"/>
              </a:lnSpc>
            </a:pPr>
            <a:r>
              <a:rPr lang="en-US" altLang="en-US" sz="2400">
                <a:ea typeface="ＭＳ Ｐゴシック" panose="020B0600070205080204" pitchFamily="34" charset="-128"/>
              </a:rPr>
              <a:t>S1. Linear search (brute force) approach </a:t>
            </a:r>
          </a:p>
          <a:p>
            <a:pPr lvl="1" eaLnBrk="1" hangingPunct="1">
              <a:lnSpc>
                <a:spcPct val="80000"/>
              </a:lnSpc>
            </a:pPr>
            <a:r>
              <a:rPr lang="en-US" altLang="en-US" sz="2200">
                <a:ea typeface="Arial" panose="020B0604020202020204" pitchFamily="34" charset="0"/>
              </a:rPr>
              <a:t>C</a:t>
            </a:r>
            <a:r>
              <a:rPr lang="en-US" altLang="en-US" sz="2200" baseline="-25000">
                <a:ea typeface="Arial" panose="020B0604020202020204" pitchFamily="34" charset="0"/>
              </a:rPr>
              <a:t>S1a</a:t>
            </a:r>
            <a:r>
              <a:rPr lang="en-US" altLang="en-US" sz="2200">
                <a:ea typeface="Arial" panose="020B0604020202020204" pitchFamily="34" charset="0"/>
              </a:rPr>
              <a:t> = b; </a:t>
            </a:r>
          </a:p>
          <a:p>
            <a:pPr lvl="1" eaLnBrk="1" hangingPunct="1">
              <a:lnSpc>
                <a:spcPct val="80000"/>
              </a:lnSpc>
            </a:pPr>
            <a:r>
              <a:rPr lang="en-US" altLang="en-US" sz="2200">
                <a:ea typeface="Arial" panose="020B0604020202020204" pitchFamily="34" charset="0"/>
              </a:rPr>
              <a:t>For an equality condition on a key, C</a:t>
            </a:r>
            <a:r>
              <a:rPr lang="en-US" altLang="en-US" sz="2200" baseline="-25000">
                <a:ea typeface="Arial" panose="020B0604020202020204" pitchFamily="34" charset="0"/>
              </a:rPr>
              <a:t>S1a</a:t>
            </a:r>
            <a:r>
              <a:rPr lang="en-US" altLang="en-US" sz="2200">
                <a:ea typeface="Arial" panose="020B0604020202020204" pitchFamily="34" charset="0"/>
              </a:rPr>
              <a:t> = (b/2) if the record is found; otherwise C</a:t>
            </a:r>
            <a:r>
              <a:rPr lang="en-US" altLang="en-US" sz="2200" baseline="-25000">
                <a:ea typeface="Arial" panose="020B0604020202020204" pitchFamily="34" charset="0"/>
              </a:rPr>
              <a:t>S1a</a:t>
            </a:r>
            <a:r>
              <a:rPr lang="en-US" altLang="en-US" sz="2200">
                <a:ea typeface="Arial" panose="020B0604020202020204" pitchFamily="34" charset="0"/>
              </a:rPr>
              <a:t> = b.</a:t>
            </a:r>
          </a:p>
          <a:p>
            <a:pPr eaLnBrk="1" hangingPunct="1">
              <a:lnSpc>
                <a:spcPct val="80000"/>
              </a:lnSpc>
            </a:pPr>
            <a:r>
              <a:rPr lang="en-US" altLang="en-US" sz="2400">
                <a:ea typeface="ＭＳ Ｐゴシック" panose="020B0600070205080204" pitchFamily="34" charset="-128"/>
              </a:rPr>
              <a:t>S2. Binary search:</a:t>
            </a:r>
          </a:p>
          <a:p>
            <a:pPr lvl="1" eaLnBrk="1" hangingPunct="1">
              <a:lnSpc>
                <a:spcPct val="80000"/>
              </a:lnSpc>
            </a:pPr>
            <a:r>
              <a:rPr lang="en-US" altLang="en-US" sz="2200">
                <a:ea typeface="Arial" panose="020B0604020202020204" pitchFamily="34" charset="0"/>
              </a:rPr>
              <a:t>C</a:t>
            </a:r>
            <a:r>
              <a:rPr lang="en-US" altLang="en-US" sz="2200" baseline="-25000">
                <a:ea typeface="Arial" panose="020B0604020202020204" pitchFamily="34" charset="0"/>
              </a:rPr>
              <a:t>S2</a:t>
            </a:r>
            <a:r>
              <a:rPr lang="en-US" altLang="en-US" sz="2200">
                <a:ea typeface="Arial" panose="020B0604020202020204" pitchFamily="34" charset="0"/>
              </a:rPr>
              <a:t> = log</a:t>
            </a:r>
            <a:r>
              <a:rPr lang="en-US" altLang="en-US" sz="2200" baseline="-25000">
                <a:ea typeface="Arial" panose="020B0604020202020204" pitchFamily="34" charset="0"/>
              </a:rPr>
              <a:t>2</a:t>
            </a:r>
            <a:r>
              <a:rPr lang="en-US" altLang="en-US" sz="2200">
                <a:ea typeface="Arial" panose="020B0604020202020204" pitchFamily="34" charset="0"/>
              </a:rPr>
              <a:t>b + (s/bfr)</a:t>
            </a:r>
            <a:r>
              <a:rPr lang="en-US" altLang="en-US" sz="2200">
                <a:ea typeface="Arial" panose="020B0604020202020204" pitchFamily="34" charset="0"/>
                <a:sym typeface="Symbol" pitchFamily="2" charset="2"/>
              </a:rPr>
              <a:t> </a:t>
            </a:r>
            <a:r>
              <a:rPr lang="en-US" altLang="en-US" sz="2200">
                <a:ea typeface="Arial" panose="020B0604020202020204" pitchFamily="34" charset="0"/>
              </a:rPr>
              <a:t>–1</a:t>
            </a:r>
          </a:p>
          <a:p>
            <a:pPr lvl="1" eaLnBrk="1" hangingPunct="1">
              <a:lnSpc>
                <a:spcPct val="80000"/>
              </a:lnSpc>
            </a:pPr>
            <a:r>
              <a:rPr lang="en-US" altLang="en-US" sz="2200">
                <a:ea typeface="Arial" panose="020B0604020202020204" pitchFamily="34" charset="0"/>
              </a:rPr>
              <a:t>For an equality condition on a unique (key) attribute, C</a:t>
            </a:r>
            <a:r>
              <a:rPr lang="en-US" altLang="en-US" sz="2200" baseline="-25000">
                <a:ea typeface="Arial" panose="020B0604020202020204" pitchFamily="34" charset="0"/>
              </a:rPr>
              <a:t>S2</a:t>
            </a:r>
            <a:r>
              <a:rPr lang="en-US" altLang="en-US" sz="2200">
                <a:ea typeface="Arial" panose="020B0604020202020204" pitchFamily="34" charset="0"/>
              </a:rPr>
              <a:t> =log</a:t>
            </a:r>
            <a:r>
              <a:rPr lang="en-US" altLang="en-US" sz="2200" baseline="-25000">
                <a:ea typeface="Arial" panose="020B0604020202020204" pitchFamily="34" charset="0"/>
              </a:rPr>
              <a:t>2</a:t>
            </a:r>
            <a:r>
              <a:rPr lang="en-US" altLang="en-US" sz="2200">
                <a:ea typeface="Arial" panose="020B0604020202020204" pitchFamily="34" charset="0"/>
              </a:rPr>
              <a:t>b</a:t>
            </a:r>
          </a:p>
          <a:p>
            <a:pPr eaLnBrk="1" hangingPunct="1">
              <a:lnSpc>
                <a:spcPct val="80000"/>
              </a:lnSpc>
            </a:pPr>
            <a:r>
              <a:rPr lang="en-US" altLang="en-US" sz="2400">
                <a:ea typeface="ＭＳ Ｐゴシック" panose="020B0600070205080204" pitchFamily="34" charset="-128"/>
              </a:rPr>
              <a:t>S3. Using a primary index (S3a) or hash key (S3b) to retrieve a single record</a:t>
            </a:r>
          </a:p>
          <a:p>
            <a:pPr lvl="1" eaLnBrk="1" hangingPunct="1">
              <a:lnSpc>
                <a:spcPct val="80000"/>
              </a:lnSpc>
            </a:pPr>
            <a:r>
              <a:rPr lang="en-US" altLang="en-US" sz="2200">
                <a:ea typeface="Arial" panose="020B0604020202020204" pitchFamily="34" charset="0"/>
              </a:rPr>
              <a:t>C</a:t>
            </a:r>
            <a:r>
              <a:rPr lang="en-US" altLang="en-US" sz="2200" baseline="-25000">
                <a:ea typeface="Arial" panose="020B0604020202020204" pitchFamily="34" charset="0"/>
              </a:rPr>
              <a:t>S3a</a:t>
            </a:r>
            <a:r>
              <a:rPr lang="en-US" altLang="en-US" sz="2200">
                <a:ea typeface="Arial" panose="020B0604020202020204" pitchFamily="34" charset="0"/>
              </a:rPr>
              <a:t> = x + 1;  C</a:t>
            </a:r>
            <a:r>
              <a:rPr lang="en-US" altLang="en-US" sz="2200" baseline="-25000">
                <a:ea typeface="Arial" panose="020B0604020202020204" pitchFamily="34" charset="0"/>
              </a:rPr>
              <a:t>S3b</a:t>
            </a:r>
            <a:r>
              <a:rPr lang="en-US" altLang="en-US" sz="2200">
                <a:ea typeface="Arial" panose="020B0604020202020204" pitchFamily="34" charset="0"/>
              </a:rPr>
              <a:t> = 1 for static or linear hashing;</a:t>
            </a:r>
          </a:p>
          <a:p>
            <a:pPr lvl="1" eaLnBrk="1" hangingPunct="1">
              <a:lnSpc>
                <a:spcPct val="80000"/>
              </a:lnSpc>
            </a:pPr>
            <a:r>
              <a:rPr lang="en-US" altLang="en-US" sz="2200">
                <a:ea typeface="Arial" panose="020B0604020202020204" pitchFamily="34" charset="0"/>
              </a:rPr>
              <a:t>C</a:t>
            </a:r>
            <a:r>
              <a:rPr lang="en-US" altLang="en-US" sz="2200" baseline="-25000">
                <a:ea typeface="Arial" panose="020B0604020202020204" pitchFamily="34" charset="0"/>
              </a:rPr>
              <a:t>S3b</a:t>
            </a:r>
            <a:r>
              <a:rPr lang="en-US" altLang="en-US" sz="2200">
                <a:ea typeface="Arial" panose="020B0604020202020204" pitchFamily="34" charset="0"/>
              </a:rPr>
              <a:t> = 1 for extendible hashing;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4BAB892B-600D-454B-9CE9-D970A46A2086}"/>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(5)</a:t>
            </a:r>
          </a:p>
        </p:txBody>
      </p:sp>
      <p:sp>
        <p:nvSpPr>
          <p:cNvPr id="45059" name="Rectangle 7">
            <a:extLst>
              <a:ext uri="{FF2B5EF4-FFF2-40B4-BE49-F238E27FC236}">
                <a16:creationId xmlns:a16="http://schemas.microsoft.com/office/drawing/2014/main" id="{AF4DB062-2564-7346-B38D-E0C07D1607AE}"/>
              </a:ext>
            </a:extLst>
          </p:cNvPr>
          <p:cNvSpPr>
            <a:spLocks noGrp="1" noChangeArrowheads="1"/>
          </p:cNvSpPr>
          <p:nvPr>
            <p:ph idx="1"/>
          </p:nvPr>
        </p:nvSpPr>
        <p:spPr/>
        <p:txBody>
          <a:bodyPr>
            <a:normAutofit fontScale="70000" lnSpcReduction="20000"/>
          </a:bodyPr>
          <a:lstStyle/>
          <a:p>
            <a:pPr eaLnBrk="1" hangingPunct="1"/>
            <a:r>
              <a:rPr lang="en-US" altLang="en-US" sz="2400">
                <a:ea typeface="ＭＳ Ｐゴシック" panose="020B0600070205080204" pitchFamily="34" charset="-128"/>
              </a:rPr>
              <a:t>Examples of Cost Functions for SELECT (contd.)</a:t>
            </a:r>
          </a:p>
          <a:p>
            <a:pPr eaLnBrk="1" hangingPunct="1"/>
            <a:r>
              <a:rPr lang="en-US" altLang="en-US" sz="2400">
                <a:ea typeface="ＭＳ Ｐゴシック" panose="020B0600070205080204" pitchFamily="34" charset="-128"/>
              </a:rPr>
              <a:t>S4. Using an ordering index to retrieve multiple records: </a:t>
            </a:r>
          </a:p>
          <a:p>
            <a:pPr lvl="1" eaLnBrk="1" hangingPunct="1"/>
            <a:r>
              <a:rPr lang="en-US" altLang="en-US" sz="2200">
                <a:ea typeface="Arial" panose="020B0604020202020204" pitchFamily="34" charset="0"/>
              </a:rPr>
              <a:t>For the comparison condition on a key field with an ordering index, C</a:t>
            </a:r>
            <a:r>
              <a:rPr lang="en-US" altLang="en-US" sz="2200" baseline="-25000">
                <a:ea typeface="Arial" panose="020B0604020202020204" pitchFamily="34" charset="0"/>
              </a:rPr>
              <a:t>S4</a:t>
            </a:r>
            <a:r>
              <a:rPr lang="en-US" altLang="en-US" sz="2200">
                <a:ea typeface="Arial" panose="020B0604020202020204" pitchFamily="34" charset="0"/>
              </a:rPr>
              <a:t> = x + (b/2) </a:t>
            </a:r>
          </a:p>
          <a:p>
            <a:pPr eaLnBrk="1" hangingPunct="1"/>
            <a:r>
              <a:rPr lang="en-US" altLang="en-US" sz="2400">
                <a:ea typeface="ＭＳ Ｐゴシック" panose="020B0600070205080204" pitchFamily="34" charset="-128"/>
              </a:rPr>
              <a:t>S5. Using a clustering index to retrieve multiple records:</a:t>
            </a:r>
          </a:p>
          <a:p>
            <a:pPr lvl="1" eaLnBrk="1" hangingPunct="1"/>
            <a:r>
              <a:rPr lang="en-US" altLang="en-US" sz="2200">
                <a:ea typeface="Arial" panose="020B0604020202020204" pitchFamily="34" charset="0"/>
              </a:rPr>
              <a:t>C</a:t>
            </a:r>
            <a:r>
              <a:rPr lang="en-US" altLang="en-US" sz="2200" baseline="-25000">
                <a:ea typeface="Arial" panose="020B0604020202020204" pitchFamily="34" charset="0"/>
              </a:rPr>
              <a:t>S5</a:t>
            </a:r>
            <a:r>
              <a:rPr lang="en-US" altLang="en-US" sz="2200">
                <a:ea typeface="Arial" panose="020B0604020202020204" pitchFamily="34" charset="0"/>
              </a:rPr>
              <a:t> = x + </a:t>
            </a:r>
            <a:r>
              <a:rPr lang="en-US" altLang="en-US" sz="2200">
                <a:ea typeface="ヒラギノ角ゴ Pro W3" panose="020B0300000000000000" pitchFamily="34" charset="-128"/>
                <a:sym typeface="Marlett" pitchFamily="2" charset="2"/>
              </a:rPr>
              <a:t>┌</a:t>
            </a:r>
            <a:r>
              <a:rPr lang="en-US" altLang="en-US" sz="2200">
                <a:ea typeface="Arial" panose="020B0604020202020204" pitchFamily="34" charset="0"/>
              </a:rPr>
              <a:t> (s/bfr) </a:t>
            </a:r>
            <a:r>
              <a:rPr lang="en-US" altLang="en-US" sz="2200">
                <a:ea typeface="ヒラギノ角ゴ Pro W3" panose="020B0300000000000000" pitchFamily="34" charset="-128"/>
                <a:sym typeface="Marlett" pitchFamily="2" charset="2"/>
              </a:rPr>
              <a:t>┐</a:t>
            </a:r>
            <a:endParaRPr lang="en-US" altLang="en-US" sz="2200">
              <a:ea typeface="Arial" panose="020B0604020202020204" pitchFamily="34" charset="0"/>
            </a:endParaRPr>
          </a:p>
          <a:p>
            <a:pPr eaLnBrk="1" hangingPunct="1"/>
            <a:r>
              <a:rPr lang="en-US" altLang="en-US" sz="2400">
                <a:ea typeface="ＭＳ Ｐゴシック" panose="020B0600070205080204" pitchFamily="34" charset="-128"/>
              </a:rPr>
              <a:t>S6. Using a secondary (B+-tree) index:</a:t>
            </a:r>
          </a:p>
          <a:p>
            <a:pPr lvl="1" eaLnBrk="1" hangingPunct="1"/>
            <a:r>
              <a:rPr lang="en-US" altLang="en-US" sz="2200">
                <a:ea typeface="Arial" panose="020B0604020202020204" pitchFamily="34" charset="0"/>
              </a:rPr>
              <a:t>For an equality comparison, C</a:t>
            </a:r>
            <a:r>
              <a:rPr lang="en-US" altLang="en-US" sz="2200" baseline="-25000">
                <a:ea typeface="Arial" panose="020B0604020202020204" pitchFamily="34" charset="0"/>
              </a:rPr>
              <a:t>S6a</a:t>
            </a:r>
            <a:r>
              <a:rPr lang="en-US" altLang="en-US" sz="2200">
                <a:ea typeface="Arial" panose="020B0604020202020204" pitchFamily="34" charset="0"/>
              </a:rPr>
              <a:t> = x + 1 + s;  (non-key attribute)</a:t>
            </a:r>
          </a:p>
          <a:p>
            <a:pPr lvl="1" eaLnBrk="1" hangingPunct="1"/>
            <a:r>
              <a:rPr lang="en-US" altLang="en-US" sz="2200">
                <a:ea typeface="Arial" panose="020B0604020202020204" pitchFamily="34" charset="0"/>
              </a:rPr>
              <a:t>For an comparison condition such as &gt;, &lt;, &gt;=, or &lt;=, </a:t>
            </a:r>
          </a:p>
          <a:p>
            <a:pPr lvl="1" eaLnBrk="1" hangingPunct="1"/>
            <a:r>
              <a:rPr lang="en-US" altLang="en-US" sz="2200">
                <a:ea typeface="Arial" panose="020B0604020202020204" pitchFamily="34" charset="0"/>
              </a:rPr>
              <a:t>C</a:t>
            </a:r>
            <a:r>
              <a:rPr lang="en-US" altLang="en-US" sz="2200" baseline="-25000">
                <a:ea typeface="Arial" panose="020B0604020202020204" pitchFamily="34" charset="0"/>
              </a:rPr>
              <a:t>S6b</a:t>
            </a:r>
            <a:r>
              <a:rPr lang="en-US" altLang="en-US" sz="2200">
                <a:ea typeface="Arial" panose="020B0604020202020204" pitchFamily="34" charset="0"/>
              </a:rPr>
              <a:t> = x + (b</a:t>
            </a:r>
            <a:r>
              <a:rPr lang="en-US" altLang="en-US" sz="2200" baseline="-25000">
                <a:ea typeface="Arial" panose="020B0604020202020204" pitchFamily="34" charset="0"/>
              </a:rPr>
              <a:t>I1</a:t>
            </a:r>
            <a:r>
              <a:rPr lang="en-US" altLang="en-US" sz="2200">
                <a:ea typeface="Arial" panose="020B0604020202020204" pitchFamily="34" charset="0"/>
              </a:rPr>
              <a:t>/2) + (r/2)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AED4A154-1883-A348-9785-194C677428CB}"/>
              </a:ext>
            </a:extLst>
          </p:cNvPr>
          <p:cNvSpPr>
            <a:spLocks noGrp="1" noChangeArrowheads="1"/>
          </p:cNvSpPr>
          <p:nvPr>
            <p:ph type="title"/>
          </p:nvPr>
        </p:nvSpPr>
        <p:spPr/>
        <p:txBody>
          <a:bodyPr>
            <a:normAutofit fontScale="90000"/>
          </a:bodyPr>
          <a:lstStyle/>
          <a:p>
            <a:pPr eaLnBrk="1" hangingPunct="1">
              <a:defRPr/>
            </a:pPr>
            <a:r>
              <a:rPr lang="en-US" sz="3200"/>
              <a:t>1. Translating SQL Queries into Relational Algebra (1)</a:t>
            </a:r>
          </a:p>
        </p:txBody>
      </p:sp>
      <p:sp>
        <p:nvSpPr>
          <p:cNvPr id="5123" name="Rectangle 7">
            <a:extLst>
              <a:ext uri="{FF2B5EF4-FFF2-40B4-BE49-F238E27FC236}">
                <a16:creationId xmlns:a16="http://schemas.microsoft.com/office/drawing/2014/main" id="{0C40303D-061B-4241-87AC-2B6A9D91957A}"/>
              </a:ext>
            </a:extLst>
          </p:cNvPr>
          <p:cNvSpPr>
            <a:spLocks noGrp="1" noChangeArrowheads="1"/>
          </p:cNvSpPr>
          <p:nvPr>
            <p:ph idx="1"/>
          </p:nvPr>
        </p:nvSpPr>
        <p:spPr/>
        <p:txBody>
          <a:bodyPr/>
          <a:lstStyle/>
          <a:p>
            <a:pPr eaLnBrk="1" hangingPunct="1">
              <a:lnSpc>
                <a:spcPct val="90000"/>
              </a:lnSpc>
              <a:buFont typeface="Wingdings" charset="0"/>
              <a:buChar char="n"/>
              <a:defRPr/>
            </a:pPr>
            <a:r>
              <a:rPr lang="en-US" b="1" dirty="0"/>
              <a:t>Query block</a:t>
            </a:r>
            <a:r>
              <a:rPr lang="en-US" dirty="0"/>
              <a:t>: </a:t>
            </a:r>
          </a:p>
          <a:p>
            <a:pPr lvl="1" eaLnBrk="1" hangingPunct="1">
              <a:lnSpc>
                <a:spcPct val="90000"/>
              </a:lnSpc>
              <a:buFont typeface="Wingdings" charset="0"/>
              <a:buChar char="n"/>
              <a:defRPr/>
            </a:pPr>
            <a:r>
              <a:rPr lang="en-US" dirty="0"/>
              <a:t>The basic unit that can be translated into the algebraic operators and optimized.</a:t>
            </a:r>
          </a:p>
          <a:p>
            <a:pPr eaLnBrk="1" hangingPunct="1">
              <a:lnSpc>
                <a:spcPct val="90000"/>
              </a:lnSpc>
              <a:buFont typeface="Wingdings" charset="0"/>
              <a:buChar char="n"/>
              <a:defRPr/>
            </a:pPr>
            <a:r>
              <a:rPr lang="en-US" dirty="0"/>
              <a:t>A query block contains a single SELECT-FROM-WHERE expression, as well as GROUP BY and HAVING clause if these are part of the block.</a:t>
            </a:r>
          </a:p>
          <a:p>
            <a:pPr eaLnBrk="1" hangingPunct="1">
              <a:lnSpc>
                <a:spcPct val="90000"/>
              </a:lnSpc>
              <a:buFont typeface="Wingdings" charset="0"/>
              <a:buChar char="n"/>
              <a:defRPr/>
            </a:pPr>
            <a:r>
              <a:rPr lang="en-US" b="1" dirty="0"/>
              <a:t>Nested queries</a:t>
            </a:r>
            <a:r>
              <a:rPr lang="en-US" dirty="0"/>
              <a:t> within a query are identified as separate query blocks.</a:t>
            </a:r>
          </a:p>
          <a:p>
            <a:pPr eaLnBrk="1" hangingPunct="1">
              <a:lnSpc>
                <a:spcPct val="90000"/>
              </a:lnSpc>
              <a:buFont typeface="Wingdings" charset="0"/>
              <a:buChar char="n"/>
              <a:defRPr/>
            </a:pPr>
            <a:r>
              <a:rPr lang="en-US" dirty="0"/>
              <a:t>Aggregate operators in SQL must be included in the extended algebra.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a:extLst>
              <a:ext uri="{FF2B5EF4-FFF2-40B4-BE49-F238E27FC236}">
                <a16:creationId xmlns:a16="http://schemas.microsoft.com/office/drawing/2014/main" id="{03DADFA6-6C2D-6446-908B-0A00F673B390}"/>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(6)</a:t>
            </a:r>
          </a:p>
        </p:txBody>
      </p:sp>
      <p:sp>
        <p:nvSpPr>
          <p:cNvPr id="46083" name="Rectangle 7">
            <a:extLst>
              <a:ext uri="{FF2B5EF4-FFF2-40B4-BE49-F238E27FC236}">
                <a16:creationId xmlns:a16="http://schemas.microsoft.com/office/drawing/2014/main" id="{8394238C-D0C9-DB4E-96FC-97B3526D9484}"/>
              </a:ext>
            </a:extLst>
          </p:cNvPr>
          <p:cNvSpPr>
            <a:spLocks noGrp="1" noChangeArrowheads="1"/>
          </p:cNvSpPr>
          <p:nvPr>
            <p:ph idx="1"/>
          </p:nvPr>
        </p:nvSpPr>
        <p:spPr/>
        <p:txBody>
          <a:bodyPr>
            <a:normAutofit fontScale="70000" lnSpcReduction="20000"/>
          </a:bodyPr>
          <a:lstStyle/>
          <a:p>
            <a:pPr eaLnBrk="1" hangingPunct="1">
              <a:buFont typeface="Wingdings" charset="0"/>
              <a:buChar char="n"/>
              <a:defRPr/>
            </a:pPr>
            <a:r>
              <a:rPr lang="en-US" sz="2400"/>
              <a:t>Examples of Cost Functions for SELECT (contd.)</a:t>
            </a:r>
          </a:p>
          <a:p>
            <a:pPr eaLnBrk="1" hangingPunct="1">
              <a:buFont typeface="Wingdings" charset="0"/>
              <a:buChar char="n"/>
              <a:defRPr/>
            </a:pPr>
            <a:r>
              <a:rPr lang="en-US" sz="2400"/>
              <a:t>S7. Conjunctive selection: </a:t>
            </a:r>
          </a:p>
          <a:p>
            <a:pPr lvl="1" eaLnBrk="1" hangingPunct="1">
              <a:buFont typeface="Wingdings" charset="0"/>
              <a:buChar char="n"/>
              <a:defRPr/>
            </a:pPr>
            <a:r>
              <a:rPr lang="en-US" sz="2200"/>
              <a:t>Use either S1 or one of the methods S2 to S6 to solve. </a:t>
            </a:r>
          </a:p>
          <a:p>
            <a:pPr lvl="1" eaLnBrk="1" hangingPunct="1">
              <a:buFont typeface="Wingdings" charset="0"/>
              <a:buChar char="n"/>
              <a:defRPr/>
            </a:pPr>
            <a:r>
              <a:rPr lang="en-US" sz="2200"/>
              <a:t>For the latter case, use one condition to retrieve the records and then check in the memory buffer whether each retrieved record satisfies the remaining conditions in the conjunction.</a:t>
            </a:r>
          </a:p>
          <a:p>
            <a:pPr eaLnBrk="1" hangingPunct="1">
              <a:buFont typeface="Wingdings" charset="0"/>
              <a:buChar char="n"/>
              <a:defRPr/>
            </a:pPr>
            <a:r>
              <a:rPr lang="en-US" sz="2400"/>
              <a:t>S8. Conjunctive selection using a composite index:</a:t>
            </a:r>
          </a:p>
          <a:p>
            <a:pPr lvl="1" eaLnBrk="1" hangingPunct="1">
              <a:buFont typeface="Wingdings" charset="0"/>
              <a:buChar char="n"/>
              <a:defRPr/>
            </a:pPr>
            <a:r>
              <a:rPr lang="en-US" sz="2200"/>
              <a:t>Same as S3a, S5 or S6a, depending on the type of index.</a:t>
            </a:r>
          </a:p>
          <a:p>
            <a:pPr eaLnBrk="1" hangingPunct="1">
              <a:buFont typeface="Wingdings" charset="0"/>
              <a:buChar char="n"/>
              <a:defRPr/>
            </a:pPr>
            <a:endParaRPr lang="en-US" sz="2400"/>
          </a:p>
          <a:p>
            <a:pPr eaLnBrk="1" hangingPunct="1">
              <a:buFont typeface="Wingdings" charset="0"/>
              <a:buChar char="n"/>
              <a:defRPr/>
            </a:pPr>
            <a:r>
              <a:rPr lang="en-US" sz="2400"/>
              <a:t>Examples of using the cost functions.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1">
            <a:extLst>
              <a:ext uri="{FF2B5EF4-FFF2-40B4-BE49-F238E27FC236}">
                <a16:creationId xmlns:a16="http://schemas.microsoft.com/office/drawing/2014/main" id="{8636CF9F-2F9A-2B47-9EEC-4BB0C9CAF240}"/>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(7)</a:t>
            </a:r>
          </a:p>
        </p:txBody>
      </p:sp>
      <p:sp>
        <p:nvSpPr>
          <p:cNvPr id="47107" name="Rectangle 22">
            <a:extLst>
              <a:ext uri="{FF2B5EF4-FFF2-40B4-BE49-F238E27FC236}">
                <a16:creationId xmlns:a16="http://schemas.microsoft.com/office/drawing/2014/main" id="{E561F9E4-9940-D249-8763-B34C654AB98E}"/>
              </a:ext>
            </a:extLst>
          </p:cNvPr>
          <p:cNvSpPr>
            <a:spLocks noGrp="1" noChangeArrowheads="1"/>
          </p:cNvSpPr>
          <p:nvPr>
            <p:ph idx="1"/>
          </p:nvPr>
        </p:nvSpPr>
        <p:spPr/>
        <p:txBody>
          <a:bodyPr/>
          <a:lstStyle/>
          <a:p>
            <a:pPr eaLnBrk="1" hangingPunct="1">
              <a:buFont typeface="Wingdings" charset="0"/>
              <a:buChar char="n"/>
              <a:defRPr/>
            </a:pPr>
            <a:r>
              <a:rPr lang="en-US"/>
              <a:t>Examples of Cost Functions for JOIN</a:t>
            </a:r>
          </a:p>
          <a:p>
            <a:pPr lvl="1" eaLnBrk="1" hangingPunct="1">
              <a:buFont typeface="Wingdings" charset="0"/>
              <a:buChar char="n"/>
              <a:defRPr/>
            </a:pPr>
            <a:r>
              <a:rPr lang="en-US"/>
              <a:t>Join selectivity (js)</a:t>
            </a:r>
          </a:p>
          <a:p>
            <a:pPr lvl="1" eaLnBrk="1" hangingPunct="1">
              <a:buFont typeface="Wingdings" charset="0"/>
              <a:buChar char="n"/>
              <a:defRPr/>
            </a:pPr>
            <a:r>
              <a:rPr lang="en-US"/>
              <a:t>js = | (R     </a:t>
            </a:r>
            <a:r>
              <a:rPr lang="en-US" baseline="-25000"/>
              <a:t>C</a:t>
            </a:r>
            <a:r>
              <a:rPr lang="en-US"/>
              <a:t> S) | / | R x  S | = | (R    </a:t>
            </a:r>
            <a:r>
              <a:rPr lang="en-US" baseline="-25000"/>
              <a:t>C</a:t>
            </a:r>
            <a:r>
              <a:rPr lang="en-US"/>
              <a:t> S) | / (|R| * |S |)</a:t>
            </a:r>
          </a:p>
          <a:p>
            <a:pPr lvl="2" eaLnBrk="1" hangingPunct="1">
              <a:buFont typeface="Wingdings" charset="0"/>
              <a:buChar char="n"/>
              <a:defRPr/>
            </a:pPr>
            <a:r>
              <a:rPr lang="en-US"/>
              <a:t>If condition C does not exist, js = 1;</a:t>
            </a:r>
          </a:p>
          <a:p>
            <a:pPr lvl="2" eaLnBrk="1" hangingPunct="1">
              <a:buFont typeface="Wingdings" charset="0"/>
              <a:buChar char="n"/>
              <a:defRPr/>
            </a:pPr>
            <a:r>
              <a:rPr lang="en-US"/>
              <a:t>If no tuples from the relations satisfy condition C, js = 0;</a:t>
            </a:r>
          </a:p>
          <a:p>
            <a:pPr lvl="2" eaLnBrk="1" hangingPunct="1">
              <a:buFont typeface="Wingdings" charset="0"/>
              <a:buChar char="n"/>
              <a:defRPr/>
            </a:pPr>
            <a:r>
              <a:rPr lang="en-US"/>
              <a:t>Usually, 0 &lt;= js &lt;= 1;</a:t>
            </a:r>
          </a:p>
          <a:p>
            <a:pPr eaLnBrk="1" hangingPunct="1">
              <a:buFont typeface="Wingdings" charset="0"/>
              <a:buChar char="n"/>
              <a:defRPr/>
            </a:pPr>
            <a:r>
              <a:rPr lang="en-US"/>
              <a:t>Size of the result file after join operation</a:t>
            </a:r>
          </a:p>
          <a:p>
            <a:pPr lvl="1" eaLnBrk="1" hangingPunct="1">
              <a:buFont typeface="Wingdings" charset="0"/>
              <a:buChar char="n"/>
              <a:defRPr/>
            </a:pPr>
            <a:r>
              <a:rPr lang="en-US"/>
              <a:t>| (R     </a:t>
            </a:r>
            <a:r>
              <a:rPr lang="en-US" baseline="-25000"/>
              <a:t>C</a:t>
            </a:r>
            <a:r>
              <a:rPr lang="en-US"/>
              <a:t> S) |  = js * |R| * |S |</a:t>
            </a:r>
          </a:p>
        </p:txBody>
      </p:sp>
      <p:grpSp>
        <p:nvGrpSpPr>
          <p:cNvPr id="84995" name="Group 4">
            <a:extLst>
              <a:ext uri="{FF2B5EF4-FFF2-40B4-BE49-F238E27FC236}">
                <a16:creationId xmlns:a16="http://schemas.microsoft.com/office/drawing/2014/main" id="{4EFC3FAB-378C-8045-BF3E-944178A909D2}"/>
              </a:ext>
            </a:extLst>
          </p:cNvPr>
          <p:cNvGrpSpPr>
            <a:grpSpLocks/>
          </p:cNvGrpSpPr>
          <p:nvPr/>
        </p:nvGrpSpPr>
        <p:grpSpPr bwMode="auto">
          <a:xfrm>
            <a:off x="1752600" y="5845175"/>
            <a:ext cx="219075" cy="174625"/>
            <a:chOff x="377" y="2904"/>
            <a:chExt cx="154" cy="110"/>
          </a:xfrm>
        </p:grpSpPr>
        <p:sp>
          <p:nvSpPr>
            <p:cNvPr id="47119" name="Line 5">
              <a:extLst>
                <a:ext uri="{FF2B5EF4-FFF2-40B4-BE49-F238E27FC236}">
                  <a16:creationId xmlns:a16="http://schemas.microsoft.com/office/drawing/2014/main" id="{E3915B8A-D4D6-0B44-9FE9-982D073234E3}"/>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20" name="Line 6">
              <a:extLst>
                <a:ext uri="{FF2B5EF4-FFF2-40B4-BE49-F238E27FC236}">
                  <a16:creationId xmlns:a16="http://schemas.microsoft.com/office/drawing/2014/main" id="{4140600B-2727-634B-B175-B755A10911E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21" name="Line 7">
              <a:extLst>
                <a:ext uri="{FF2B5EF4-FFF2-40B4-BE49-F238E27FC236}">
                  <a16:creationId xmlns:a16="http://schemas.microsoft.com/office/drawing/2014/main" id="{66BE333F-B5BB-2249-8E65-08EBB0FF443D}"/>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22" name="Line 8">
              <a:extLst>
                <a:ext uri="{FF2B5EF4-FFF2-40B4-BE49-F238E27FC236}">
                  <a16:creationId xmlns:a16="http://schemas.microsoft.com/office/drawing/2014/main" id="{5AB69038-4347-F54D-BAE2-FB34EE409021}"/>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84996" name="Group 9">
            <a:extLst>
              <a:ext uri="{FF2B5EF4-FFF2-40B4-BE49-F238E27FC236}">
                <a16:creationId xmlns:a16="http://schemas.microsoft.com/office/drawing/2014/main" id="{B3BF7EBF-E8CB-7141-9D18-1251307F192F}"/>
              </a:ext>
            </a:extLst>
          </p:cNvPr>
          <p:cNvGrpSpPr>
            <a:grpSpLocks/>
          </p:cNvGrpSpPr>
          <p:nvPr/>
        </p:nvGrpSpPr>
        <p:grpSpPr bwMode="auto">
          <a:xfrm>
            <a:off x="5953125" y="2720975"/>
            <a:ext cx="219075" cy="174625"/>
            <a:chOff x="377" y="2904"/>
            <a:chExt cx="154" cy="110"/>
          </a:xfrm>
        </p:grpSpPr>
        <p:sp>
          <p:nvSpPr>
            <p:cNvPr id="47115" name="Line 10">
              <a:extLst>
                <a:ext uri="{FF2B5EF4-FFF2-40B4-BE49-F238E27FC236}">
                  <a16:creationId xmlns:a16="http://schemas.microsoft.com/office/drawing/2014/main" id="{D3C6595E-AC3D-2F45-9D3C-601639EE3B54}"/>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16" name="Line 11">
              <a:extLst>
                <a:ext uri="{FF2B5EF4-FFF2-40B4-BE49-F238E27FC236}">
                  <a16:creationId xmlns:a16="http://schemas.microsoft.com/office/drawing/2014/main" id="{BC10AEB4-1B0A-7D47-A39A-5E3077C0A58C}"/>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17" name="Line 12">
              <a:extLst>
                <a:ext uri="{FF2B5EF4-FFF2-40B4-BE49-F238E27FC236}">
                  <a16:creationId xmlns:a16="http://schemas.microsoft.com/office/drawing/2014/main" id="{94EFDC2C-EE7F-A94A-801B-31C3A5F52022}"/>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18" name="Line 13">
              <a:extLst>
                <a:ext uri="{FF2B5EF4-FFF2-40B4-BE49-F238E27FC236}">
                  <a16:creationId xmlns:a16="http://schemas.microsoft.com/office/drawing/2014/main" id="{25B0325F-BCE1-CD40-8244-12D2D35A1ACF}"/>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84997" name="Group 14">
            <a:extLst>
              <a:ext uri="{FF2B5EF4-FFF2-40B4-BE49-F238E27FC236}">
                <a16:creationId xmlns:a16="http://schemas.microsoft.com/office/drawing/2014/main" id="{ED140C49-44C6-2143-B57C-D11A213B3621}"/>
              </a:ext>
            </a:extLst>
          </p:cNvPr>
          <p:cNvGrpSpPr>
            <a:grpSpLocks/>
          </p:cNvGrpSpPr>
          <p:nvPr/>
        </p:nvGrpSpPr>
        <p:grpSpPr bwMode="auto">
          <a:xfrm>
            <a:off x="2371725" y="2720975"/>
            <a:ext cx="219075" cy="174625"/>
            <a:chOff x="377" y="2904"/>
            <a:chExt cx="154" cy="110"/>
          </a:xfrm>
        </p:grpSpPr>
        <p:sp>
          <p:nvSpPr>
            <p:cNvPr id="47111" name="Line 15">
              <a:extLst>
                <a:ext uri="{FF2B5EF4-FFF2-40B4-BE49-F238E27FC236}">
                  <a16:creationId xmlns:a16="http://schemas.microsoft.com/office/drawing/2014/main" id="{1766E82E-FD09-B244-8EFB-13464E1C0FE4}"/>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12" name="Line 16">
              <a:extLst>
                <a:ext uri="{FF2B5EF4-FFF2-40B4-BE49-F238E27FC236}">
                  <a16:creationId xmlns:a16="http://schemas.microsoft.com/office/drawing/2014/main" id="{141B7C8E-35DE-F049-A2D9-E1A2CDFC8F53}"/>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13" name="Line 17">
              <a:extLst>
                <a:ext uri="{FF2B5EF4-FFF2-40B4-BE49-F238E27FC236}">
                  <a16:creationId xmlns:a16="http://schemas.microsoft.com/office/drawing/2014/main" id="{134938D1-8BF9-4F48-8B6C-0CFD983D4519}"/>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7114" name="Line 18">
              <a:extLst>
                <a:ext uri="{FF2B5EF4-FFF2-40B4-BE49-F238E27FC236}">
                  <a16:creationId xmlns:a16="http://schemas.microsoft.com/office/drawing/2014/main" id="{E6B206FD-FC38-7248-B98F-DBEC7B03F718}"/>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B806666B-6BE6-2F4F-9EDE-42959E6B05D8}"/>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(8)</a:t>
            </a:r>
          </a:p>
        </p:txBody>
      </p:sp>
      <p:sp>
        <p:nvSpPr>
          <p:cNvPr id="48131" name="Rectangle 7">
            <a:extLst>
              <a:ext uri="{FF2B5EF4-FFF2-40B4-BE49-F238E27FC236}">
                <a16:creationId xmlns:a16="http://schemas.microsoft.com/office/drawing/2014/main" id="{2C09FAC1-B587-B443-A803-C1446F8F54B7}"/>
              </a:ext>
            </a:extLst>
          </p:cNvPr>
          <p:cNvSpPr>
            <a:spLocks noGrp="1" noChangeArrowheads="1"/>
          </p:cNvSpPr>
          <p:nvPr>
            <p:ph idx="1"/>
          </p:nvPr>
        </p:nvSpPr>
        <p:spPr/>
        <p:txBody>
          <a:bodyPr>
            <a:normAutofit fontScale="70000" lnSpcReduction="20000"/>
          </a:bodyPr>
          <a:lstStyle/>
          <a:p>
            <a:pPr eaLnBrk="1" hangingPunct="1">
              <a:buFont typeface="Wingdings" charset="0"/>
              <a:buChar char="n"/>
              <a:defRPr/>
            </a:pPr>
            <a:r>
              <a:rPr lang="en-US" sz="2400"/>
              <a:t>Examples of Cost Functions for JOIN (contd.)</a:t>
            </a:r>
          </a:p>
          <a:p>
            <a:pPr eaLnBrk="1" hangingPunct="1">
              <a:buFont typeface="Wingdings" charset="0"/>
              <a:buChar char="n"/>
              <a:defRPr/>
            </a:pPr>
            <a:r>
              <a:rPr lang="en-US" sz="2400"/>
              <a:t>J1. Nested-loop join:</a:t>
            </a:r>
          </a:p>
          <a:p>
            <a:pPr lvl="1" eaLnBrk="1" hangingPunct="1">
              <a:buFont typeface="Wingdings" charset="0"/>
              <a:buChar char="n"/>
              <a:defRPr/>
            </a:pPr>
            <a:r>
              <a:rPr lang="en-US" sz="2200"/>
              <a:t>C</a:t>
            </a:r>
            <a:r>
              <a:rPr lang="en-US" sz="2200" baseline="-25000"/>
              <a:t>J1</a:t>
            </a:r>
            <a:r>
              <a:rPr lang="en-US" sz="2200"/>
              <a:t> = b</a:t>
            </a:r>
            <a:r>
              <a:rPr lang="en-US" sz="2200" baseline="-25000"/>
              <a:t>R</a:t>
            </a:r>
            <a:r>
              <a:rPr lang="en-US" sz="2200"/>
              <a:t> + (b</a:t>
            </a:r>
            <a:r>
              <a:rPr lang="en-US" sz="2200" baseline="-25000"/>
              <a:t>R</a:t>
            </a:r>
            <a:r>
              <a:rPr lang="en-US" sz="2200"/>
              <a:t>*b</a:t>
            </a:r>
            <a:r>
              <a:rPr lang="en-US" sz="2200" baseline="-25000"/>
              <a:t>S</a:t>
            </a:r>
            <a:r>
              <a:rPr lang="en-US" sz="2200"/>
              <a:t>) + ((js* |R|* |S|)/bfr</a:t>
            </a:r>
            <a:r>
              <a:rPr lang="en-US" sz="2200" baseline="-25000"/>
              <a:t>RS</a:t>
            </a:r>
            <a:r>
              <a:rPr lang="en-US" sz="2200"/>
              <a:t>)</a:t>
            </a:r>
          </a:p>
          <a:p>
            <a:pPr lvl="1" eaLnBrk="1" hangingPunct="1">
              <a:buFont typeface="Wingdings" charset="0"/>
              <a:buChar char="n"/>
              <a:defRPr/>
            </a:pPr>
            <a:r>
              <a:rPr lang="en-US" sz="2200"/>
              <a:t>(Use R for outer loop)</a:t>
            </a:r>
          </a:p>
          <a:p>
            <a:pPr eaLnBrk="1" hangingPunct="1">
              <a:buFont typeface="Wingdings" charset="0"/>
              <a:buChar char="n"/>
              <a:defRPr/>
            </a:pPr>
            <a:r>
              <a:rPr lang="en-US" sz="2400"/>
              <a:t>J2. Single-loop join (using an access structure to retrieve the matching record(s))</a:t>
            </a:r>
          </a:p>
          <a:p>
            <a:pPr lvl="1" eaLnBrk="1" hangingPunct="1">
              <a:buFont typeface="Wingdings" charset="0"/>
              <a:buChar char="n"/>
              <a:defRPr/>
            </a:pPr>
            <a:r>
              <a:rPr lang="en-US" sz="2200"/>
              <a:t>If  an index exists for the join attribute B of S with index levels x</a:t>
            </a:r>
            <a:r>
              <a:rPr lang="en-US" sz="2200" baseline="-25000"/>
              <a:t>B</a:t>
            </a:r>
            <a:r>
              <a:rPr lang="en-US" sz="2200"/>
              <a:t>, we can retrieve each record s in R and then use the index to retrieve all the matching records t from S that satisfy t[B] = s[A].</a:t>
            </a:r>
          </a:p>
          <a:p>
            <a:pPr lvl="1" eaLnBrk="1" hangingPunct="1">
              <a:buFont typeface="Wingdings" charset="0"/>
              <a:buChar char="n"/>
              <a:defRPr/>
            </a:pPr>
            <a:r>
              <a:rPr lang="en-US" sz="2200"/>
              <a:t>The cost depends on the type of index.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0FA00E39-1A47-AC4F-914F-6866A29D13B9}"/>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(9)</a:t>
            </a:r>
          </a:p>
        </p:txBody>
      </p:sp>
      <p:sp>
        <p:nvSpPr>
          <p:cNvPr id="49155" name="Rectangle 7">
            <a:extLst>
              <a:ext uri="{FF2B5EF4-FFF2-40B4-BE49-F238E27FC236}">
                <a16:creationId xmlns:a16="http://schemas.microsoft.com/office/drawing/2014/main" id="{A8561E26-24A0-5B4F-8E11-4FFAD5B30D8C}"/>
              </a:ext>
            </a:extLst>
          </p:cNvPr>
          <p:cNvSpPr>
            <a:spLocks noGrp="1" noChangeArrowheads="1"/>
          </p:cNvSpPr>
          <p:nvPr>
            <p:ph idx="1"/>
          </p:nvPr>
        </p:nvSpPr>
        <p:spPr/>
        <p:txBody>
          <a:bodyPr>
            <a:normAutofit fontScale="55000" lnSpcReduction="20000"/>
          </a:bodyPr>
          <a:lstStyle/>
          <a:p>
            <a:pPr eaLnBrk="1" hangingPunct="1">
              <a:lnSpc>
                <a:spcPct val="80000"/>
              </a:lnSpc>
            </a:pPr>
            <a:r>
              <a:rPr lang="en-US" altLang="en-US" sz="2400">
                <a:ea typeface="ＭＳ Ｐゴシック" panose="020B0600070205080204" pitchFamily="34" charset="-128"/>
              </a:rPr>
              <a:t>Examples of Cost Functions for JOIN (contd.)</a:t>
            </a:r>
          </a:p>
          <a:p>
            <a:pPr eaLnBrk="1" hangingPunct="1">
              <a:lnSpc>
                <a:spcPct val="80000"/>
              </a:lnSpc>
            </a:pPr>
            <a:r>
              <a:rPr lang="en-US" altLang="en-US" sz="2400">
                <a:ea typeface="ＭＳ Ｐゴシック" panose="020B0600070205080204" pitchFamily="34" charset="-128"/>
              </a:rPr>
              <a:t>J2. Single-loop join (contd.)</a:t>
            </a:r>
          </a:p>
          <a:p>
            <a:pPr lvl="1" eaLnBrk="1" hangingPunct="1">
              <a:lnSpc>
                <a:spcPct val="80000"/>
              </a:lnSpc>
            </a:pPr>
            <a:r>
              <a:rPr lang="en-US" altLang="en-US" sz="2200">
                <a:ea typeface="Arial" panose="020B0604020202020204" pitchFamily="34" charset="0"/>
              </a:rPr>
              <a:t>For a secondary index, </a:t>
            </a:r>
          </a:p>
          <a:p>
            <a:pPr lvl="2" eaLnBrk="1" hangingPunct="1">
              <a:lnSpc>
                <a:spcPct val="80000"/>
              </a:lnSpc>
            </a:pPr>
            <a:r>
              <a:rPr lang="en-US" altLang="en-US" sz="2000">
                <a:ea typeface="Arial" panose="020B0604020202020204" pitchFamily="34" charset="0"/>
              </a:rPr>
              <a:t>C</a:t>
            </a:r>
            <a:r>
              <a:rPr lang="en-US" altLang="en-US" sz="2000" baseline="-25000">
                <a:ea typeface="Arial" panose="020B0604020202020204" pitchFamily="34" charset="0"/>
              </a:rPr>
              <a:t>J2a</a:t>
            </a:r>
            <a:r>
              <a:rPr lang="en-US" altLang="en-US" sz="2000">
                <a:ea typeface="Arial" panose="020B0604020202020204" pitchFamily="34" charset="0"/>
              </a:rPr>
              <a:t> =  b</a:t>
            </a:r>
            <a:r>
              <a:rPr lang="en-US" altLang="en-US" sz="2000" baseline="-25000">
                <a:ea typeface="Arial" panose="020B0604020202020204" pitchFamily="34" charset="0"/>
              </a:rPr>
              <a:t>R</a:t>
            </a:r>
            <a:r>
              <a:rPr lang="en-US" altLang="en-US" sz="2000">
                <a:ea typeface="Arial" panose="020B0604020202020204" pitchFamily="34" charset="0"/>
              </a:rPr>
              <a:t> + (|R| * (x</a:t>
            </a:r>
            <a:r>
              <a:rPr lang="en-US" altLang="en-US" sz="2000" baseline="-25000">
                <a:ea typeface="Arial" panose="020B0604020202020204" pitchFamily="34" charset="0"/>
              </a:rPr>
              <a:t>B</a:t>
            </a:r>
            <a:r>
              <a:rPr lang="en-US" altLang="en-US" sz="2000">
                <a:ea typeface="Arial" panose="020B0604020202020204" pitchFamily="34" charset="0"/>
              </a:rPr>
              <a:t> + s</a:t>
            </a:r>
            <a:r>
              <a:rPr lang="en-US" altLang="en-US" sz="2000" baseline="-25000">
                <a:ea typeface="Arial" panose="020B0604020202020204" pitchFamily="34" charset="0"/>
              </a:rPr>
              <a:t>B</a:t>
            </a:r>
            <a:r>
              <a:rPr lang="en-US" altLang="en-US" sz="2000">
                <a:ea typeface="Arial" panose="020B0604020202020204" pitchFamily="34" charset="0"/>
              </a:rPr>
              <a:t>)) + ((js* |R|* |S|)/bfr</a:t>
            </a:r>
            <a:r>
              <a:rPr lang="en-US" altLang="en-US" sz="2000" baseline="-25000">
                <a:ea typeface="Arial" panose="020B0604020202020204" pitchFamily="34" charset="0"/>
              </a:rPr>
              <a:t>RS</a:t>
            </a:r>
            <a:r>
              <a:rPr lang="en-US" altLang="en-US" sz="2000">
                <a:ea typeface="Arial" panose="020B0604020202020204" pitchFamily="34" charset="0"/>
              </a:rPr>
              <a:t>);</a:t>
            </a:r>
          </a:p>
          <a:p>
            <a:pPr lvl="1" eaLnBrk="1" hangingPunct="1">
              <a:lnSpc>
                <a:spcPct val="80000"/>
              </a:lnSpc>
            </a:pPr>
            <a:r>
              <a:rPr lang="en-US" altLang="en-US" sz="2200">
                <a:ea typeface="Arial" panose="020B0604020202020204" pitchFamily="34" charset="0"/>
              </a:rPr>
              <a:t>For a clustering index,</a:t>
            </a:r>
          </a:p>
          <a:p>
            <a:pPr lvl="2" eaLnBrk="1" hangingPunct="1">
              <a:lnSpc>
                <a:spcPct val="80000"/>
              </a:lnSpc>
            </a:pPr>
            <a:r>
              <a:rPr lang="en-US" altLang="en-US" sz="2000">
                <a:ea typeface="Arial" panose="020B0604020202020204" pitchFamily="34" charset="0"/>
              </a:rPr>
              <a:t>C</a:t>
            </a:r>
            <a:r>
              <a:rPr lang="en-US" altLang="en-US" sz="2000" baseline="-25000">
                <a:ea typeface="Arial" panose="020B0604020202020204" pitchFamily="34" charset="0"/>
              </a:rPr>
              <a:t>J2b</a:t>
            </a:r>
            <a:r>
              <a:rPr lang="en-US" altLang="en-US" sz="2000">
                <a:ea typeface="Arial" panose="020B0604020202020204" pitchFamily="34" charset="0"/>
              </a:rPr>
              <a:t> =  b</a:t>
            </a:r>
            <a:r>
              <a:rPr lang="en-US" altLang="en-US" sz="2000" baseline="-25000">
                <a:ea typeface="Arial" panose="020B0604020202020204" pitchFamily="34" charset="0"/>
              </a:rPr>
              <a:t>R</a:t>
            </a:r>
            <a:r>
              <a:rPr lang="en-US" altLang="en-US" sz="2000">
                <a:ea typeface="Arial" panose="020B0604020202020204" pitchFamily="34" charset="0"/>
              </a:rPr>
              <a:t> + (|R| * (x</a:t>
            </a:r>
            <a:r>
              <a:rPr lang="en-US" altLang="en-US" sz="2000" baseline="-25000">
                <a:ea typeface="Arial" panose="020B0604020202020204" pitchFamily="34" charset="0"/>
              </a:rPr>
              <a:t>B</a:t>
            </a:r>
            <a:r>
              <a:rPr lang="en-US" altLang="en-US" sz="2000">
                <a:ea typeface="Arial" panose="020B0604020202020204" pitchFamily="34" charset="0"/>
              </a:rPr>
              <a:t> + (s</a:t>
            </a:r>
            <a:r>
              <a:rPr lang="en-US" altLang="en-US" sz="2000" baseline="-25000">
                <a:ea typeface="Arial" panose="020B0604020202020204" pitchFamily="34" charset="0"/>
              </a:rPr>
              <a:t>B</a:t>
            </a:r>
            <a:r>
              <a:rPr lang="en-US" altLang="en-US" sz="2000">
                <a:ea typeface="Arial" panose="020B0604020202020204" pitchFamily="34" charset="0"/>
              </a:rPr>
              <a:t>/bfr</a:t>
            </a:r>
            <a:r>
              <a:rPr lang="en-US" altLang="en-US" sz="2000" baseline="-25000">
                <a:ea typeface="Arial" panose="020B0604020202020204" pitchFamily="34" charset="0"/>
              </a:rPr>
              <a:t>B</a:t>
            </a:r>
            <a:r>
              <a:rPr lang="en-US" altLang="en-US" sz="2000">
                <a:ea typeface="Arial" panose="020B0604020202020204" pitchFamily="34" charset="0"/>
              </a:rPr>
              <a:t>))) + ((js* |R|* |S|)/bfr</a:t>
            </a:r>
            <a:r>
              <a:rPr lang="en-US" altLang="en-US" sz="2000" baseline="-25000">
                <a:ea typeface="Arial" panose="020B0604020202020204" pitchFamily="34" charset="0"/>
              </a:rPr>
              <a:t>RS</a:t>
            </a:r>
            <a:r>
              <a:rPr lang="en-US" altLang="en-US" sz="2000">
                <a:ea typeface="Arial" panose="020B0604020202020204" pitchFamily="34" charset="0"/>
              </a:rPr>
              <a:t>);</a:t>
            </a:r>
          </a:p>
          <a:p>
            <a:pPr lvl="1" eaLnBrk="1" hangingPunct="1">
              <a:lnSpc>
                <a:spcPct val="80000"/>
              </a:lnSpc>
            </a:pPr>
            <a:r>
              <a:rPr lang="en-US" altLang="en-US" sz="2200">
                <a:ea typeface="Arial" panose="020B0604020202020204" pitchFamily="34" charset="0"/>
              </a:rPr>
              <a:t>For a primary index,</a:t>
            </a:r>
          </a:p>
          <a:p>
            <a:pPr lvl="2" eaLnBrk="1" hangingPunct="1">
              <a:lnSpc>
                <a:spcPct val="80000"/>
              </a:lnSpc>
            </a:pPr>
            <a:r>
              <a:rPr lang="en-US" altLang="en-US" sz="2000">
                <a:ea typeface="Arial" panose="020B0604020202020204" pitchFamily="34" charset="0"/>
              </a:rPr>
              <a:t>C</a:t>
            </a:r>
            <a:r>
              <a:rPr lang="en-US" altLang="en-US" sz="2000" baseline="-25000">
                <a:ea typeface="Arial" panose="020B0604020202020204" pitchFamily="34" charset="0"/>
              </a:rPr>
              <a:t>J2c</a:t>
            </a:r>
            <a:r>
              <a:rPr lang="en-US" altLang="en-US" sz="2000">
                <a:ea typeface="Arial" panose="020B0604020202020204" pitchFamily="34" charset="0"/>
              </a:rPr>
              <a:t> =  b</a:t>
            </a:r>
            <a:r>
              <a:rPr lang="en-US" altLang="en-US" sz="2000" baseline="-25000">
                <a:ea typeface="Arial" panose="020B0604020202020204" pitchFamily="34" charset="0"/>
              </a:rPr>
              <a:t>R</a:t>
            </a:r>
            <a:r>
              <a:rPr lang="en-US" altLang="en-US" sz="2000">
                <a:ea typeface="Arial" panose="020B0604020202020204" pitchFamily="34" charset="0"/>
              </a:rPr>
              <a:t> + (|R| * (x</a:t>
            </a:r>
            <a:r>
              <a:rPr lang="en-US" altLang="en-US" sz="2000" baseline="-25000">
                <a:ea typeface="Arial" panose="020B0604020202020204" pitchFamily="34" charset="0"/>
              </a:rPr>
              <a:t>B</a:t>
            </a:r>
            <a:r>
              <a:rPr lang="en-US" altLang="en-US" sz="2000">
                <a:ea typeface="Arial" panose="020B0604020202020204" pitchFamily="34" charset="0"/>
              </a:rPr>
              <a:t> + 1)) + ((js* |R|* |S|)/bfr</a:t>
            </a:r>
            <a:r>
              <a:rPr lang="en-US" altLang="en-US" sz="2000" baseline="-25000">
                <a:ea typeface="Arial" panose="020B0604020202020204" pitchFamily="34" charset="0"/>
              </a:rPr>
              <a:t>RS</a:t>
            </a:r>
            <a:r>
              <a:rPr lang="en-US" altLang="en-US" sz="2000">
                <a:ea typeface="Arial" panose="020B0604020202020204" pitchFamily="34" charset="0"/>
              </a:rPr>
              <a:t>);</a:t>
            </a:r>
          </a:p>
          <a:p>
            <a:pPr lvl="1" eaLnBrk="1" hangingPunct="1">
              <a:lnSpc>
                <a:spcPct val="80000"/>
              </a:lnSpc>
            </a:pPr>
            <a:r>
              <a:rPr lang="en-US" altLang="en-US" sz="2200">
                <a:ea typeface="Arial" panose="020B0604020202020204" pitchFamily="34" charset="0"/>
              </a:rPr>
              <a:t>If a hash key exists for one of the two join attributes — B of S</a:t>
            </a:r>
          </a:p>
          <a:p>
            <a:pPr lvl="2" eaLnBrk="1" hangingPunct="1">
              <a:lnSpc>
                <a:spcPct val="80000"/>
              </a:lnSpc>
            </a:pPr>
            <a:r>
              <a:rPr lang="en-US" altLang="en-US" sz="2000">
                <a:ea typeface="Arial" panose="020B0604020202020204" pitchFamily="34" charset="0"/>
              </a:rPr>
              <a:t>C</a:t>
            </a:r>
            <a:r>
              <a:rPr lang="en-US" altLang="en-US" sz="2000" baseline="-25000">
                <a:ea typeface="Arial" panose="020B0604020202020204" pitchFamily="34" charset="0"/>
              </a:rPr>
              <a:t>J2d</a:t>
            </a:r>
            <a:r>
              <a:rPr lang="en-US" altLang="en-US" sz="2000">
                <a:ea typeface="Arial" panose="020B0604020202020204" pitchFamily="34" charset="0"/>
              </a:rPr>
              <a:t> =  b</a:t>
            </a:r>
            <a:r>
              <a:rPr lang="en-US" altLang="en-US" sz="2000" baseline="-25000">
                <a:ea typeface="Arial" panose="020B0604020202020204" pitchFamily="34" charset="0"/>
              </a:rPr>
              <a:t>R</a:t>
            </a:r>
            <a:r>
              <a:rPr lang="en-US" altLang="en-US" sz="2000">
                <a:ea typeface="Arial" panose="020B0604020202020204" pitchFamily="34" charset="0"/>
              </a:rPr>
              <a:t> + (|R| * h) + ((js* |R|* |S|)/bfr</a:t>
            </a:r>
            <a:r>
              <a:rPr lang="en-US" altLang="en-US" sz="2000" baseline="-25000">
                <a:ea typeface="Arial" panose="020B0604020202020204" pitchFamily="34" charset="0"/>
              </a:rPr>
              <a:t>RS</a:t>
            </a:r>
            <a:r>
              <a:rPr lang="en-US" altLang="en-US" sz="2000">
                <a:ea typeface="Arial" panose="020B0604020202020204" pitchFamily="34" charset="0"/>
              </a:rPr>
              <a:t>);</a:t>
            </a:r>
          </a:p>
          <a:p>
            <a:pPr eaLnBrk="1" hangingPunct="1">
              <a:lnSpc>
                <a:spcPct val="80000"/>
              </a:lnSpc>
            </a:pPr>
            <a:r>
              <a:rPr lang="en-US" altLang="en-US" sz="2400">
                <a:ea typeface="ＭＳ Ｐゴシック" panose="020B0600070205080204" pitchFamily="34" charset="-128"/>
              </a:rPr>
              <a:t>J3. Sort-merge join:</a:t>
            </a:r>
          </a:p>
          <a:p>
            <a:pPr lvl="2" eaLnBrk="1" hangingPunct="1">
              <a:lnSpc>
                <a:spcPct val="80000"/>
              </a:lnSpc>
            </a:pPr>
            <a:r>
              <a:rPr lang="en-US" altLang="en-US" sz="2000">
                <a:ea typeface="Arial" panose="020B0604020202020204" pitchFamily="34" charset="0"/>
              </a:rPr>
              <a:t>C</a:t>
            </a:r>
            <a:r>
              <a:rPr lang="en-US" altLang="en-US" sz="1800" baseline="-25000">
                <a:ea typeface="Arial" panose="020B0604020202020204" pitchFamily="34" charset="0"/>
              </a:rPr>
              <a:t>J3a</a:t>
            </a:r>
            <a:r>
              <a:rPr lang="en-US" altLang="en-US" sz="2000">
                <a:ea typeface="Arial" panose="020B0604020202020204" pitchFamily="34" charset="0"/>
              </a:rPr>
              <a:t> =  C</a:t>
            </a:r>
            <a:r>
              <a:rPr lang="en-US" altLang="en-US" sz="1800" baseline="-25000">
                <a:ea typeface="Arial" panose="020B0604020202020204" pitchFamily="34" charset="0"/>
              </a:rPr>
              <a:t>S</a:t>
            </a:r>
            <a:r>
              <a:rPr lang="en-US" altLang="en-US" sz="2000">
                <a:ea typeface="Arial" panose="020B0604020202020204" pitchFamily="34" charset="0"/>
              </a:rPr>
              <a:t> + b</a:t>
            </a:r>
            <a:r>
              <a:rPr lang="en-US" altLang="en-US" sz="1800" baseline="-25000">
                <a:ea typeface="Arial" panose="020B0604020202020204" pitchFamily="34" charset="0"/>
              </a:rPr>
              <a:t>R</a:t>
            </a:r>
            <a:r>
              <a:rPr lang="en-US" altLang="en-US" sz="2000">
                <a:ea typeface="Arial" panose="020B0604020202020204" pitchFamily="34" charset="0"/>
              </a:rPr>
              <a:t> + b</a:t>
            </a:r>
            <a:r>
              <a:rPr lang="en-US" altLang="en-US" sz="1800" baseline="-25000">
                <a:ea typeface="Arial" panose="020B0604020202020204" pitchFamily="34" charset="0"/>
              </a:rPr>
              <a:t>S</a:t>
            </a:r>
            <a:r>
              <a:rPr lang="en-US" altLang="en-US" sz="2000">
                <a:ea typeface="Arial" panose="020B0604020202020204" pitchFamily="34" charset="0"/>
              </a:rPr>
              <a:t> + ((js* |R|* |S|)/bfr</a:t>
            </a:r>
            <a:r>
              <a:rPr lang="en-US" altLang="en-US" sz="1800" baseline="-25000">
                <a:ea typeface="Arial" panose="020B0604020202020204" pitchFamily="34" charset="0"/>
              </a:rPr>
              <a:t>RS</a:t>
            </a:r>
            <a:r>
              <a:rPr lang="en-US" altLang="en-US" sz="2000">
                <a:ea typeface="Arial" panose="020B0604020202020204" pitchFamily="34" charset="0"/>
              </a:rPr>
              <a:t>); 	</a:t>
            </a:r>
          </a:p>
          <a:p>
            <a:pPr lvl="2" eaLnBrk="1" hangingPunct="1">
              <a:lnSpc>
                <a:spcPct val="80000"/>
              </a:lnSpc>
            </a:pPr>
            <a:r>
              <a:rPr lang="en-US" altLang="en-US" sz="2000">
                <a:ea typeface="Arial" panose="020B0604020202020204" pitchFamily="34" charset="0"/>
              </a:rPr>
              <a:t>(CS: Cost for sorting files)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F7CD34BC-5402-8747-9AF8-37C8E62E4638}"/>
              </a:ext>
            </a:extLst>
          </p:cNvPr>
          <p:cNvSpPr>
            <a:spLocks noGrp="1" noChangeArrowheads="1"/>
          </p:cNvSpPr>
          <p:nvPr>
            <p:ph type="title"/>
          </p:nvPr>
        </p:nvSpPr>
        <p:spPr/>
        <p:txBody>
          <a:bodyPr>
            <a:normAutofit fontScale="90000"/>
          </a:bodyPr>
          <a:lstStyle/>
          <a:p>
            <a:pPr eaLnBrk="1" hangingPunct="1">
              <a:defRPr/>
            </a:pPr>
            <a:r>
              <a:rPr lang="en-US" sz="3200"/>
              <a:t>Using Selectivity and Cost Estimates in Query Optimization (10)</a:t>
            </a:r>
          </a:p>
        </p:txBody>
      </p:sp>
      <p:sp>
        <p:nvSpPr>
          <p:cNvPr id="50179" name="Rectangle 7">
            <a:extLst>
              <a:ext uri="{FF2B5EF4-FFF2-40B4-BE49-F238E27FC236}">
                <a16:creationId xmlns:a16="http://schemas.microsoft.com/office/drawing/2014/main" id="{C32E9BAB-AAED-6F46-A66B-EEEB4EA41FDE}"/>
              </a:ext>
            </a:extLst>
          </p:cNvPr>
          <p:cNvSpPr>
            <a:spLocks noGrp="1" noChangeArrowheads="1"/>
          </p:cNvSpPr>
          <p:nvPr>
            <p:ph idx="1"/>
          </p:nvPr>
        </p:nvSpPr>
        <p:spPr/>
        <p:txBody>
          <a:bodyPr>
            <a:normAutofit fontScale="70000" lnSpcReduction="20000"/>
          </a:bodyPr>
          <a:lstStyle/>
          <a:p>
            <a:pPr eaLnBrk="1" hangingPunct="1">
              <a:lnSpc>
                <a:spcPct val="90000"/>
              </a:lnSpc>
              <a:buFont typeface="Wingdings" charset="0"/>
              <a:buChar char="n"/>
              <a:defRPr/>
            </a:pPr>
            <a:r>
              <a:rPr lang="en-US" sz="2400" b="1"/>
              <a:t>Multiple Relation Queries and Join Ordering</a:t>
            </a:r>
          </a:p>
          <a:p>
            <a:pPr lvl="1" eaLnBrk="1" hangingPunct="1">
              <a:lnSpc>
                <a:spcPct val="90000"/>
              </a:lnSpc>
              <a:buFont typeface="Wingdings" charset="0"/>
              <a:buChar char="n"/>
              <a:defRPr/>
            </a:pPr>
            <a:r>
              <a:rPr lang="en-US" sz="2200"/>
              <a:t>A query joining n relations will have n-1 join operations, and hence can have a large number of different join orders when we apply the algebraic transformation rules. </a:t>
            </a:r>
          </a:p>
          <a:p>
            <a:pPr lvl="1" eaLnBrk="1" hangingPunct="1">
              <a:lnSpc>
                <a:spcPct val="90000"/>
              </a:lnSpc>
              <a:buFont typeface="Wingdings" charset="0"/>
              <a:buChar char="n"/>
              <a:defRPr/>
            </a:pPr>
            <a:r>
              <a:rPr lang="en-US" sz="2200"/>
              <a:t>Current query optimizers typically limit the structure of a (join) query tree to that of left-deep (or right-deep) trees.</a:t>
            </a:r>
          </a:p>
          <a:p>
            <a:pPr eaLnBrk="1" hangingPunct="1">
              <a:lnSpc>
                <a:spcPct val="90000"/>
              </a:lnSpc>
              <a:buFont typeface="Wingdings" charset="0"/>
              <a:buChar char="n"/>
              <a:defRPr/>
            </a:pPr>
            <a:endParaRPr lang="en-US" sz="2400"/>
          </a:p>
          <a:p>
            <a:pPr eaLnBrk="1" hangingPunct="1">
              <a:lnSpc>
                <a:spcPct val="90000"/>
              </a:lnSpc>
              <a:buFont typeface="Wingdings" charset="0"/>
              <a:buChar char="n"/>
              <a:defRPr/>
            </a:pPr>
            <a:r>
              <a:rPr lang="en-US" sz="2400" b="1"/>
              <a:t>Left-deep tree</a:t>
            </a:r>
            <a:r>
              <a:rPr lang="en-US" sz="2400"/>
              <a:t>:</a:t>
            </a:r>
          </a:p>
          <a:p>
            <a:pPr lvl="1" eaLnBrk="1" hangingPunct="1">
              <a:lnSpc>
                <a:spcPct val="90000"/>
              </a:lnSpc>
              <a:buFont typeface="Wingdings" charset="0"/>
              <a:buChar char="n"/>
              <a:defRPr/>
            </a:pPr>
            <a:r>
              <a:rPr lang="en-US" sz="2200"/>
              <a:t>A binary tree where the right child of each non-leaf node is always a base relation.</a:t>
            </a:r>
          </a:p>
          <a:p>
            <a:pPr lvl="2" eaLnBrk="1" hangingPunct="1">
              <a:lnSpc>
                <a:spcPct val="90000"/>
              </a:lnSpc>
              <a:buFont typeface="Wingdings" charset="0"/>
              <a:buChar char="n"/>
              <a:defRPr/>
            </a:pPr>
            <a:r>
              <a:rPr lang="en-US" sz="2000"/>
              <a:t>Amenable to pipelining</a:t>
            </a:r>
          </a:p>
          <a:p>
            <a:pPr lvl="2" eaLnBrk="1" hangingPunct="1">
              <a:lnSpc>
                <a:spcPct val="90000"/>
              </a:lnSpc>
              <a:buFont typeface="Wingdings" charset="0"/>
              <a:buChar char="n"/>
              <a:defRPr/>
            </a:pPr>
            <a:r>
              <a:rPr lang="en-US" sz="2000"/>
              <a:t>Could utilize any access paths on the base relation (the right child) when executing the join.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4B1AAFF1-D0D1-6C41-907A-6AFCCF0FB5C3}"/>
              </a:ext>
            </a:extLst>
          </p:cNvPr>
          <p:cNvSpPr>
            <a:spLocks noGrp="1" noChangeArrowheads="1"/>
          </p:cNvSpPr>
          <p:nvPr>
            <p:ph type="title"/>
          </p:nvPr>
        </p:nvSpPr>
        <p:spPr/>
        <p:txBody>
          <a:bodyPr>
            <a:normAutofit fontScale="90000"/>
          </a:bodyPr>
          <a:lstStyle/>
          <a:p>
            <a:pPr eaLnBrk="1" hangingPunct="1">
              <a:defRPr/>
            </a:pPr>
            <a:r>
              <a:rPr lang="en-US" sz="3200"/>
              <a:t>9. Overview of Query Optimization in Oracle</a:t>
            </a:r>
          </a:p>
        </p:txBody>
      </p:sp>
      <p:sp>
        <p:nvSpPr>
          <p:cNvPr id="51203" name="Rectangle 7">
            <a:extLst>
              <a:ext uri="{FF2B5EF4-FFF2-40B4-BE49-F238E27FC236}">
                <a16:creationId xmlns:a16="http://schemas.microsoft.com/office/drawing/2014/main" id="{53182F50-7800-5741-90F8-DCD62D944620}"/>
              </a:ext>
            </a:extLst>
          </p:cNvPr>
          <p:cNvSpPr>
            <a:spLocks noGrp="1" noChangeArrowheads="1"/>
          </p:cNvSpPr>
          <p:nvPr>
            <p:ph idx="1"/>
          </p:nvPr>
        </p:nvSpPr>
        <p:spPr/>
        <p:txBody>
          <a:bodyPr>
            <a:normAutofit fontScale="70000" lnSpcReduction="20000"/>
          </a:bodyPr>
          <a:lstStyle/>
          <a:p>
            <a:pPr eaLnBrk="1" hangingPunct="1">
              <a:lnSpc>
                <a:spcPct val="90000"/>
              </a:lnSpc>
              <a:buFont typeface="Wingdings" charset="0"/>
              <a:buChar char="n"/>
              <a:defRPr/>
            </a:pPr>
            <a:r>
              <a:rPr lang="en-US" sz="2400"/>
              <a:t>Oracle DBMS V8</a:t>
            </a:r>
          </a:p>
          <a:p>
            <a:pPr lvl="1" eaLnBrk="1" hangingPunct="1">
              <a:lnSpc>
                <a:spcPct val="90000"/>
              </a:lnSpc>
              <a:buFont typeface="Wingdings" charset="0"/>
              <a:buChar char="n"/>
              <a:defRPr/>
            </a:pPr>
            <a:r>
              <a:rPr lang="en-US" sz="2200" b="1"/>
              <a:t>Rule-based query optimization</a:t>
            </a:r>
            <a:r>
              <a:rPr lang="en-US" sz="2200"/>
              <a:t>: the optimizer chooses execution plans based on heuristically ranked operations. </a:t>
            </a:r>
          </a:p>
          <a:p>
            <a:pPr lvl="2" eaLnBrk="1" hangingPunct="1">
              <a:lnSpc>
                <a:spcPct val="90000"/>
              </a:lnSpc>
              <a:buFont typeface="Wingdings" charset="0"/>
              <a:buChar char="n"/>
              <a:defRPr/>
            </a:pPr>
            <a:r>
              <a:rPr lang="en-US" sz="2000"/>
              <a:t>(Currently it is being phased out) </a:t>
            </a:r>
          </a:p>
          <a:p>
            <a:pPr lvl="1" eaLnBrk="1" hangingPunct="1">
              <a:lnSpc>
                <a:spcPct val="90000"/>
              </a:lnSpc>
              <a:buFont typeface="Wingdings" charset="0"/>
              <a:buChar char="n"/>
              <a:defRPr/>
            </a:pPr>
            <a:r>
              <a:rPr lang="en-US" sz="2200" b="1"/>
              <a:t>Cost-based query optimization</a:t>
            </a:r>
            <a:r>
              <a:rPr lang="en-US" sz="2200"/>
              <a:t>: the optimizer examines alternative access paths and operator algorithms and chooses the execution plan with lowest estimate cost.</a:t>
            </a:r>
          </a:p>
          <a:p>
            <a:pPr lvl="2" eaLnBrk="1" hangingPunct="1">
              <a:lnSpc>
                <a:spcPct val="90000"/>
              </a:lnSpc>
              <a:buFont typeface="Wingdings" charset="0"/>
              <a:buChar char="n"/>
              <a:defRPr/>
            </a:pPr>
            <a:r>
              <a:rPr lang="en-US" sz="2000"/>
              <a:t>The query cost is calculated based on the estimated usage of resources such as I/O, CPU and memory needed.</a:t>
            </a:r>
          </a:p>
          <a:p>
            <a:pPr lvl="1" eaLnBrk="1" hangingPunct="1">
              <a:lnSpc>
                <a:spcPct val="90000"/>
              </a:lnSpc>
              <a:buFont typeface="Wingdings" charset="0"/>
              <a:buChar char="n"/>
              <a:defRPr/>
            </a:pPr>
            <a:r>
              <a:rPr lang="en-US" sz="2200"/>
              <a:t>Application developers could specify hints to the ORACLE query optimizer.</a:t>
            </a:r>
          </a:p>
          <a:p>
            <a:pPr lvl="1" eaLnBrk="1" hangingPunct="1">
              <a:lnSpc>
                <a:spcPct val="90000"/>
              </a:lnSpc>
              <a:buFont typeface="Wingdings" charset="0"/>
              <a:buChar char="n"/>
              <a:defRPr/>
            </a:pPr>
            <a:r>
              <a:rPr lang="en-US" sz="2200"/>
              <a:t>The idea is that an application developer might know more information about the data.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a:extLst>
              <a:ext uri="{FF2B5EF4-FFF2-40B4-BE49-F238E27FC236}">
                <a16:creationId xmlns:a16="http://schemas.microsoft.com/office/drawing/2014/main" id="{6325BFAC-4797-B24B-A0BC-376B20F95D38}"/>
              </a:ext>
            </a:extLst>
          </p:cNvPr>
          <p:cNvSpPr>
            <a:spLocks noGrp="1" noChangeArrowheads="1"/>
          </p:cNvSpPr>
          <p:nvPr>
            <p:ph type="title"/>
          </p:nvPr>
        </p:nvSpPr>
        <p:spPr/>
        <p:txBody>
          <a:bodyPr/>
          <a:lstStyle/>
          <a:p>
            <a:pPr eaLnBrk="1" hangingPunct="1">
              <a:defRPr/>
            </a:pPr>
            <a:r>
              <a:rPr lang="en-US"/>
              <a:t>10. Semantic Query Optimization</a:t>
            </a:r>
          </a:p>
        </p:txBody>
      </p:sp>
      <p:sp>
        <p:nvSpPr>
          <p:cNvPr id="52227" name="Rectangle 7">
            <a:extLst>
              <a:ext uri="{FF2B5EF4-FFF2-40B4-BE49-F238E27FC236}">
                <a16:creationId xmlns:a16="http://schemas.microsoft.com/office/drawing/2014/main" id="{9C2A6EB0-F972-9A4A-97CB-673FFC7F3DF1}"/>
              </a:ext>
            </a:extLst>
          </p:cNvPr>
          <p:cNvSpPr>
            <a:spLocks noGrp="1" noChangeArrowheads="1"/>
          </p:cNvSpPr>
          <p:nvPr>
            <p:ph idx="1"/>
          </p:nvPr>
        </p:nvSpPr>
        <p:spPr/>
        <p:txBody>
          <a:bodyPr>
            <a:normAutofit fontScale="70000" lnSpcReduction="20000"/>
          </a:bodyPr>
          <a:lstStyle/>
          <a:p>
            <a:pPr eaLnBrk="1" hangingPunct="1">
              <a:lnSpc>
                <a:spcPct val="80000"/>
              </a:lnSpc>
            </a:pPr>
            <a:r>
              <a:rPr lang="en-US" altLang="en-US" sz="2000" b="1">
                <a:ea typeface="ＭＳ Ｐゴシック" panose="020B0600070205080204" pitchFamily="34" charset="-128"/>
              </a:rPr>
              <a:t>Semantic Query Optimization</a:t>
            </a:r>
            <a:r>
              <a:rPr lang="en-US" altLang="en-US" sz="2000">
                <a:ea typeface="ＭＳ Ｐゴシック" panose="020B0600070205080204" pitchFamily="34" charset="-128"/>
              </a:rPr>
              <a:t>:</a:t>
            </a:r>
          </a:p>
          <a:p>
            <a:pPr lvl="1" eaLnBrk="1" hangingPunct="1">
              <a:lnSpc>
                <a:spcPct val="80000"/>
              </a:lnSpc>
            </a:pPr>
            <a:r>
              <a:rPr lang="en-US" altLang="en-US" sz="2000">
                <a:ea typeface="Arial" panose="020B0604020202020204" pitchFamily="34" charset="0"/>
              </a:rPr>
              <a:t>Uses constraints specified on the database schema in order to modify one query into another query that is more efficient to execute. </a:t>
            </a:r>
          </a:p>
          <a:p>
            <a:pPr eaLnBrk="1" hangingPunct="1">
              <a:lnSpc>
                <a:spcPct val="80000"/>
              </a:lnSpc>
            </a:pPr>
            <a:r>
              <a:rPr lang="en-US" altLang="en-US" sz="2000">
                <a:ea typeface="ＭＳ Ｐゴシック" panose="020B0600070205080204" pitchFamily="34" charset="-128"/>
              </a:rPr>
              <a:t>Consider the following SQL query,</a:t>
            </a:r>
          </a:p>
          <a:p>
            <a:pPr eaLnBrk="1" hangingPunct="1">
              <a:lnSpc>
                <a:spcPct val="80000"/>
              </a:lnSpc>
              <a:buFont typeface="Wingdings" pitchFamily="2" charset="2"/>
              <a:buNone/>
            </a:pPr>
            <a:r>
              <a:rPr lang="en-US" altLang="en-US" sz="2000">
                <a:ea typeface="ＭＳ Ｐゴシック" panose="020B0600070205080204" pitchFamily="34" charset="-128"/>
              </a:rPr>
              <a:t>	SELECT	E.LNAME, M.LNAME</a:t>
            </a:r>
          </a:p>
          <a:p>
            <a:pPr eaLnBrk="1" hangingPunct="1">
              <a:lnSpc>
                <a:spcPct val="80000"/>
              </a:lnSpc>
              <a:buFont typeface="Wingdings" pitchFamily="2" charset="2"/>
              <a:buNone/>
            </a:pPr>
            <a:r>
              <a:rPr lang="en-US" altLang="en-US" sz="2000">
                <a:ea typeface="ＭＳ Ｐゴシック" panose="020B0600070205080204" pitchFamily="34" charset="-128"/>
              </a:rPr>
              <a:t>	FROM	EMPLOYEE E M</a:t>
            </a:r>
          </a:p>
          <a:p>
            <a:pPr eaLnBrk="1" hangingPunct="1">
              <a:lnSpc>
                <a:spcPct val="80000"/>
              </a:lnSpc>
              <a:buFont typeface="Wingdings" pitchFamily="2" charset="2"/>
              <a:buNone/>
            </a:pPr>
            <a:r>
              <a:rPr lang="en-US" altLang="en-US" sz="2000">
                <a:ea typeface="ＭＳ Ｐゴシック" panose="020B0600070205080204" pitchFamily="34" charset="-128"/>
              </a:rPr>
              <a:t>	WHERE	E.SUPERSSN=M.SSN AND E.SALARY&gt;M.SALARY </a:t>
            </a:r>
          </a:p>
          <a:p>
            <a:pPr eaLnBrk="1" hangingPunct="1">
              <a:lnSpc>
                <a:spcPct val="80000"/>
              </a:lnSpc>
            </a:pPr>
            <a:r>
              <a:rPr lang="en-US" altLang="en-US" sz="2000">
                <a:ea typeface="ＭＳ Ｐゴシック" panose="020B0600070205080204" pitchFamily="34" charset="-128"/>
              </a:rPr>
              <a:t>Explanation:</a:t>
            </a:r>
          </a:p>
          <a:p>
            <a:pPr lvl="1" eaLnBrk="1" hangingPunct="1">
              <a:lnSpc>
                <a:spcPct val="80000"/>
              </a:lnSpc>
            </a:pPr>
            <a:r>
              <a:rPr lang="en-US" altLang="en-US" sz="2000">
                <a:ea typeface="Arial" panose="020B0604020202020204" pitchFamily="34" charset="0"/>
              </a:rPr>
              <a:t>Suppose that we had a constraint on the database schema that stated that no employee can earn more than his or her direct supervisor. If the semantic query optimizer checks for the existence of this constraint, it need not execute the query at all because it knows that the result of the query will be empty. Techniques known as theorem proving can be used for this purpose.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606572-0BBB-904C-B277-89167612F3AE}"/>
              </a:ext>
            </a:extLst>
          </p:cNvPr>
          <p:cNvSpPr>
            <a:spLocks noGrp="1" noChangeArrowheads="1"/>
          </p:cNvSpPr>
          <p:nvPr>
            <p:ph type="title"/>
          </p:nvPr>
        </p:nvSpPr>
        <p:spPr/>
        <p:txBody>
          <a:bodyPr/>
          <a:lstStyle/>
          <a:p>
            <a:pPr eaLnBrk="1" hangingPunct="1">
              <a:defRPr/>
            </a:pPr>
            <a:r>
              <a:rPr lang="en-US"/>
              <a:t>Summary</a:t>
            </a:r>
          </a:p>
        </p:txBody>
      </p:sp>
      <p:sp>
        <p:nvSpPr>
          <p:cNvPr id="53251" name="Rectangle 3">
            <a:extLst>
              <a:ext uri="{FF2B5EF4-FFF2-40B4-BE49-F238E27FC236}">
                <a16:creationId xmlns:a16="http://schemas.microsoft.com/office/drawing/2014/main" id="{EC0E230A-F626-654C-8AB2-02D928C5F416}"/>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None/>
              <a:defRPr/>
            </a:pPr>
            <a:r>
              <a:rPr lang="en-US" sz="2400"/>
              <a:t>0. Introduction to Query Processing</a:t>
            </a:r>
          </a:p>
          <a:p>
            <a:pPr eaLnBrk="1" hangingPunct="1">
              <a:lnSpc>
                <a:spcPct val="80000"/>
              </a:lnSpc>
              <a:buFont typeface="Wingdings" charset="0"/>
              <a:buNone/>
              <a:defRPr/>
            </a:pPr>
            <a:r>
              <a:rPr lang="en-US" sz="2400"/>
              <a:t>1. Translating SQL Queries into Relational Algebra </a:t>
            </a:r>
          </a:p>
          <a:p>
            <a:pPr eaLnBrk="1" hangingPunct="1">
              <a:lnSpc>
                <a:spcPct val="80000"/>
              </a:lnSpc>
              <a:buFont typeface="Wingdings" charset="0"/>
              <a:buNone/>
              <a:defRPr/>
            </a:pPr>
            <a:r>
              <a:rPr lang="en-US" sz="2400"/>
              <a:t>2. Algorithms for External Sorting</a:t>
            </a:r>
          </a:p>
          <a:p>
            <a:pPr eaLnBrk="1" hangingPunct="1">
              <a:lnSpc>
                <a:spcPct val="80000"/>
              </a:lnSpc>
              <a:buFont typeface="Wingdings" charset="0"/>
              <a:buNone/>
              <a:defRPr/>
            </a:pPr>
            <a:r>
              <a:rPr lang="en-US" sz="2400"/>
              <a:t>3. Algorithms for SELECT and JOIN Operations</a:t>
            </a:r>
          </a:p>
          <a:p>
            <a:pPr eaLnBrk="1" hangingPunct="1">
              <a:lnSpc>
                <a:spcPct val="80000"/>
              </a:lnSpc>
              <a:buFont typeface="Wingdings" charset="0"/>
              <a:buNone/>
              <a:defRPr/>
            </a:pPr>
            <a:r>
              <a:rPr lang="en-US" sz="2400"/>
              <a:t>4. Algorithms for PROJECT and SET Operations</a:t>
            </a:r>
          </a:p>
          <a:p>
            <a:pPr eaLnBrk="1" hangingPunct="1">
              <a:lnSpc>
                <a:spcPct val="80000"/>
              </a:lnSpc>
              <a:buFont typeface="Wingdings" charset="0"/>
              <a:buNone/>
              <a:defRPr/>
            </a:pPr>
            <a:r>
              <a:rPr lang="en-US" sz="2400"/>
              <a:t>5. Implementing Aggregate Operations and Outer Joins</a:t>
            </a:r>
          </a:p>
          <a:p>
            <a:pPr eaLnBrk="1" hangingPunct="1">
              <a:lnSpc>
                <a:spcPct val="80000"/>
              </a:lnSpc>
              <a:buFont typeface="Wingdings" charset="0"/>
              <a:buNone/>
              <a:defRPr/>
            </a:pPr>
            <a:r>
              <a:rPr lang="en-US" sz="2400"/>
              <a:t>6. Combining Operations using Pipelining</a:t>
            </a:r>
          </a:p>
          <a:p>
            <a:pPr eaLnBrk="1" hangingPunct="1">
              <a:lnSpc>
                <a:spcPct val="80000"/>
              </a:lnSpc>
              <a:buFont typeface="Wingdings" charset="0"/>
              <a:buNone/>
              <a:defRPr/>
            </a:pPr>
            <a:r>
              <a:rPr lang="en-US" sz="2400"/>
              <a:t>7. Using Heuristics in Query Optimization</a:t>
            </a:r>
          </a:p>
          <a:p>
            <a:pPr eaLnBrk="1" hangingPunct="1">
              <a:lnSpc>
                <a:spcPct val="80000"/>
              </a:lnSpc>
              <a:buFont typeface="Wingdings" charset="0"/>
              <a:buNone/>
              <a:defRPr/>
            </a:pPr>
            <a:r>
              <a:rPr lang="en-US" sz="2400"/>
              <a:t>8. Using Selectivity and Cost Estimates in Query Optimization</a:t>
            </a:r>
          </a:p>
          <a:p>
            <a:pPr eaLnBrk="1" hangingPunct="1">
              <a:lnSpc>
                <a:spcPct val="80000"/>
              </a:lnSpc>
              <a:buFont typeface="Wingdings" charset="0"/>
              <a:buNone/>
              <a:defRPr/>
            </a:pPr>
            <a:r>
              <a:rPr lang="en-US" sz="2400"/>
              <a:t>9. Overview of Query Optimization in Oracle</a:t>
            </a:r>
          </a:p>
          <a:p>
            <a:pPr eaLnBrk="1" hangingPunct="1">
              <a:lnSpc>
                <a:spcPct val="80000"/>
              </a:lnSpc>
              <a:buFont typeface="Wingdings" charset="0"/>
              <a:buNone/>
              <a:defRPr/>
            </a:pPr>
            <a:r>
              <a:rPr lang="en-US" sz="2400"/>
              <a:t>10. Semantic Query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7">
            <a:extLst>
              <a:ext uri="{FF2B5EF4-FFF2-40B4-BE49-F238E27FC236}">
                <a16:creationId xmlns:a16="http://schemas.microsoft.com/office/drawing/2014/main" id="{134DF601-856A-5849-9983-C3BEC0F397BC}"/>
              </a:ext>
            </a:extLst>
          </p:cNvPr>
          <p:cNvSpPr>
            <a:spLocks noGrp="1" noChangeArrowheads="1"/>
          </p:cNvSpPr>
          <p:nvPr>
            <p:ph type="title"/>
          </p:nvPr>
        </p:nvSpPr>
        <p:spPr>
          <a:xfrm>
            <a:off x="228600" y="152400"/>
            <a:ext cx="7796213" cy="992188"/>
          </a:xfrm>
        </p:spPr>
        <p:txBody>
          <a:bodyPr>
            <a:normAutofit fontScale="90000"/>
          </a:bodyPr>
          <a:lstStyle/>
          <a:p>
            <a:pPr eaLnBrk="1" hangingPunct="1">
              <a:defRPr/>
            </a:pPr>
            <a:r>
              <a:rPr lang="en-US" sz="3200"/>
              <a:t>Translating SQL Queries into Relational Algebra (2)</a:t>
            </a:r>
          </a:p>
        </p:txBody>
      </p:sp>
      <p:sp>
        <p:nvSpPr>
          <p:cNvPr id="6147" name="Rectangle 18">
            <a:extLst>
              <a:ext uri="{FF2B5EF4-FFF2-40B4-BE49-F238E27FC236}">
                <a16:creationId xmlns:a16="http://schemas.microsoft.com/office/drawing/2014/main" id="{41CBBF50-87A6-DE4B-B391-384C21B50F27}"/>
              </a:ext>
            </a:extLst>
          </p:cNvPr>
          <p:cNvSpPr>
            <a:spLocks noGrp="1" noChangeArrowheads="1"/>
          </p:cNvSpPr>
          <p:nvPr>
            <p:ph idx="1"/>
          </p:nvPr>
        </p:nvSpPr>
        <p:spPr>
          <a:xfrm>
            <a:off x="762000" y="1525588"/>
            <a:ext cx="7912100" cy="1676400"/>
          </a:xfrm>
          <a:ln>
            <a:solidFill>
              <a:schemeClr val="tx1"/>
            </a:solidFill>
            <a:miter lim="800000"/>
            <a:headEnd/>
            <a:tailEnd/>
          </a:ln>
        </p:spPr>
        <p:txBody>
          <a:bodyPr>
            <a:normAutofit fontScale="92500" lnSpcReduction="20000"/>
          </a:bodyPr>
          <a:lstStyle/>
          <a:p>
            <a:pPr marL="0" indent="0" eaLnBrk="1" hangingPunct="1">
              <a:lnSpc>
                <a:spcPct val="90000"/>
              </a:lnSpc>
              <a:buClr>
                <a:srgbClr val="FF0000"/>
              </a:buClr>
              <a:buSzTx/>
              <a:buFont typeface="Wingdings" charset="0"/>
              <a:buNone/>
              <a:defRPr/>
            </a:pPr>
            <a:r>
              <a:rPr lang="en-US" sz="2000" b="1" dirty="0">
                <a:solidFill>
                  <a:schemeClr val="tx1"/>
                </a:solidFill>
                <a:latin typeface="Times New Roman" charset="0"/>
              </a:rPr>
              <a:t>SELECT</a:t>
            </a:r>
            <a:r>
              <a:rPr lang="en-US" sz="2000" dirty="0">
                <a:solidFill>
                  <a:schemeClr val="tx1"/>
                </a:solidFill>
                <a:latin typeface="Times New Roman" charset="0"/>
              </a:rPr>
              <a:t> 	LNAME, FNAME</a:t>
            </a:r>
          </a:p>
          <a:p>
            <a:pPr marL="0" indent="0" eaLnBrk="1" hangingPunct="1">
              <a:lnSpc>
                <a:spcPct val="90000"/>
              </a:lnSpc>
              <a:buClr>
                <a:srgbClr val="FF0000"/>
              </a:buClr>
              <a:buSzTx/>
              <a:buFont typeface="Wingdings" charset="0"/>
              <a:buNone/>
              <a:defRPr/>
            </a:pPr>
            <a:r>
              <a:rPr lang="en-US" sz="2000" b="1" dirty="0">
                <a:solidFill>
                  <a:schemeClr val="tx1"/>
                </a:solidFill>
                <a:latin typeface="Times New Roman" charset="0"/>
              </a:rPr>
              <a:t>FROM</a:t>
            </a:r>
            <a:r>
              <a:rPr lang="en-US" sz="2000" dirty="0">
                <a:solidFill>
                  <a:schemeClr val="tx1"/>
                </a:solidFill>
                <a:latin typeface="Times New Roman" charset="0"/>
              </a:rPr>
              <a:t> 		EMPLOYEE</a:t>
            </a:r>
          </a:p>
          <a:p>
            <a:pPr marL="0" indent="0" eaLnBrk="1" hangingPunct="1">
              <a:lnSpc>
                <a:spcPct val="90000"/>
              </a:lnSpc>
              <a:buClr>
                <a:srgbClr val="FF0000"/>
              </a:buClr>
              <a:buSzTx/>
              <a:buFont typeface="Wingdings" charset="0"/>
              <a:buNone/>
              <a:defRPr/>
            </a:pPr>
            <a:r>
              <a:rPr lang="en-US" sz="2000" b="1" dirty="0">
                <a:solidFill>
                  <a:schemeClr val="tx1"/>
                </a:solidFill>
                <a:latin typeface="Times New Roman" charset="0"/>
              </a:rPr>
              <a:t>WHERE</a:t>
            </a:r>
            <a:r>
              <a:rPr lang="en-US" sz="2000" dirty="0">
                <a:solidFill>
                  <a:schemeClr val="tx1"/>
                </a:solidFill>
                <a:latin typeface="Times New Roman" charset="0"/>
              </a:rPr>
              <a:t> 	SALARY &gt; (	</a:t>
            </a:r>
            <a:r>
              <a:rPr lang="en-US" sz="2000" b="1" dirty="0">
                <a:solidFill>
                  <a:schemeClr val="tx1"/>
                </a:solidFill>
                <a:latin typeface="Times New Roman" charset="0"/>
              </a:rPr>
              <a:t>SELECT</a:t>
            </a:r>
            <a:r>
              <a:rPr lang="en-US" sz="2000" dirty="0">
                <a:solidFill>
                  <a:schemeClr val="tx1"/>
                </a:solidFill>
                <a:latin typeface="Times New Roman" charset="0"/>
              </a:rPr>
              <a:t> 	MAX (SALARY)</a:t>
            </a:r>
          </a:p>
          <a:p>
            <a:pPr marL="0" indent="0" eaLnBrk="1" hangingPunct="1">
              <a:lnSpc>
                <a:spcPct val="90000"/>
              </a:lnSpc>
              <a:buClr>
                <a:srgbClr val="FF0000"/>
              </a:buClr>
              <a:buSzTx/>
              <a:buFont typeface="Wingdings" charset="0"/>
              <a:buNone/>
              <a:defRPr/>
            </a:pPr>
            <a:r>
              <a:rPr lang="en-US" sz="2000" dirty="0">
                <a:solidFill>
                  <a:schemeClr val="tx1"/>
                </a:solidFill>
                <a:latin typeface="Times New Roman" charset="0"/>
              </a:rPr>
              <a:t>				</a:t>
            </a:r>
            <a:r>
              <a:rPr lang="en-US" sz="2000" b="1" dirty="0">
                <a:solidFill>
                  <a:schemeClr val="tx1"/>
                </a:solidFill>
                <a:latin typeface="Times New Roman" charset="0"/>
              </a:rPr>
              <a:t>FROM</a:t>
            </a:r>
            <a:r>
              <a:rPr lang="en-US" sz="2000" dirty="0">
                <a:solidFill>
                  <a:schemeClr val="tx1"/>
                </a:solidFill>
                <a:latin typeface="Times New Roman" charset="0"/>
              </a:rPr>
              <a:t>		EMPLOYEE</a:t>
            </a:r>
          </a:p>
          <a:p>
            <a:pPr marL="0" indent="0" eaLnBrk="1" hangingPunct="1">
              <a:lnSpc>
                <a:spcPct val="90000"/>
              </a:lnSpc>
              <a:buClr>
                <a:srgbClr val="FF0000"/>
              </a:buClr>
              <a:buSzTx/>
              <a:buFont typeface="Wingdings" charset="0"/>
              <a:buNone/>
              <a:defRPr/>
            </a:pPr>
            <a:r>
              <a:rPr lang="en-US" sz="2000" dirty="0">
                <a:solidFill>
                  <a:schemeClr val="tx1"/>
                </a:solidFill>
                <a:latin typeface="Times New Roman" charset="0"/>
              </a:rPr>
              <a:t>				</a:t>
            </a:r>
            <a:r>
              <a:rPr lang="en-US" sz="2000" b="1" dirty="0">
                <a:solidFill>
                  <a:schemeClr val="tx1"/>
                </a:solidFill>
                <a:latin typeface="Times New Roman" charset="0"/>
              </a:rPr>
              <a:t>WHERE</a:t>
            </a:r>
            <a:r>
              <a:rPr lang="en-US" sz="2000" dirty="0">
                <a:solidFill>
                  <a:schemeClr val="tx1"/>
                </a:solidFill>
                <a:latin typeface="Times New Roman" charset="0"/>
              </a:rPr>
              <a:t> 	DNO = 5);</a:t>
            </a:r>
          </a:p>
        </p:txBody>
      </p:sp>
      <p:sp>
        <p:nvSpPr>
          <p:cNvPr id="6148" name="Text Box 4">
            <a:extLst>
              <a:ext uri="{FF2B5EF4-FFF2-40B4-BE49-F238E27FC236}">
                <a16:creationId xmlns:a16="http://schemas.microsoft.com/office/drawing/2014/main" id="{368AF5A4-E81C-B849-8FEE-779AF195B978}"/>
              </a:ext>
            </a:extLst>
          </p:cNvPr>
          <p:cNvSpPr txBox="1">
            <a:spLocks noChangeArrowheads="1"/>
          </p:cNvSpPr>
          <p:nvPr/>
        </p:nvSpPr>
        <p:spPr bwMode="auto">
          <a:xfrm>
            <a:off x="4813300" y="4141788"/>
            <a:ext cx="4025900" cy="1046162"/>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90000"/>
              </a:lnSpc>
              <a:spcBef>
                <a:spcPct val="20000"/>
              </a:spcBef>
              <a:buClr>
                <a:srgbClr val="FF0000"/>
              </a:buClr>
              <a:buFont typeface="Wingdings" charset="0"/>
              <a:buNone/>
              <a:defRPr/>
            </a:pPr>
            <a:r>
              <a:rPr lang="en-US" sz="2000" b="1" dirty="0">
                <a:latin typeface="Times New Roman" charset="0"/>
              </a:rPr>
              <a:t>SELECT</a:t>
            </a:r>
            <a:r>
              <a:rPr lang="en-US" sz="2000" dirty="0">
                <a:latin typeface="Times New Roman" charset="0"/>
              </a:rPr>
              <a:t>	MAX (SALARY)</a:t>
            </a:r>
          </a:p>
          <a:p>
            <a:pPr eaLnBrk="1" hangingPunct="1">
              <a:lnSpc>
                <a:spcPct val="90000"/>
              </a:lnSpc>
              <a:spcBef>
                <a:spcPct val="20000"/>
              </a:spcBef>
              <a:buClr>
                <a:srgbClr val="FF0000"/>
              </a:buClr>
              <a:buFont typeface="Wingdings" charset="0"/>
              <a:buNone/>
              <a:defRPr/>
            </a:pPr>
            <a:r>
              <a:rPr lang="en-US" sz="2000" b="1" dirty="0">
                <a:latin typeface="Times New Roman" charset="0"/>
              </a:rPr>
              <a:t>FROM</a:t>
            </a:r>
            <a:r>
              <a:rPr lang="en-US" sz="2000" dirty="0">
                <a:latin typeface="Times New Roman" charset="0"/>
              </a:rPr>
              <a:t>		EMPLOYEE</a:t>
            </a:r>
          </a:p>
          <a:p>
            <a:pPr eaLnBrk="1" hangingPunct="1">
              <a:lnSpc>
                <a:spcPct val="90000"/>
              </a:lnSpc>
              <a:spcBef>
                <a:spcPct val="20000"/>
              </a:spcBef>
              <a:buClr>
                <a:srgbClr val="FF0000"/>
              </a:buClr>
              <a:buFont typeface="Wingdings" charset="0"/>
              <a:buNone/>
              <a:defRPr/>
            </a:pPr>
            <a:r>
              <a:rPr lang="en-US" sz="2000" b="1" dirty="0">
                <a:latin typeface="Times New Roman" charset="0"/>
              </a:rPr>
              <a:t>WHERE</a:t>
            </a:r>
            <a:r>
              <a:rPr lang="en-US" sz="2000" dirty="0">
                <a:latin typeface="Times New Roman" charset="0"/>
              </a:rPr>
              <a:t> 	DNO = 5</a:t>
            </a:r>
          </a:p>
        </p:txBody>
      </p:sp>
      <p:sp>
        <p:nvSpPr>
          <p:cNvPr id="6149" name="Text Box 5">
            <a:extLst>
              <a:ext uri="{FF2B5EF4-FFF2-40B4-BE49-F238E27FC236}">
                <a16:creationId xmlns:a16="http://schemas.microsoft.com/office/drawing/2014/main" id="{57BD84C9-94BA-D24E-8744-99FFE43DBBC2}"/>
              </a:ext>
            </a:extLst>
          </p:cNvPr>
          <p:cNvSpPr txBox="1">
            <a:spLocks noChangeArrowheads="1"/>
          </p:cNvSpPr>
          <p:nvPr/>
        </p:nvSpPr>
        <p:spPr bwMode="auto">
          <a:xfrm>
            <a:off x="520700" y="3989388"/>
            <a:ext cx="4140200" cy="113665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20000"/>
              </a:spcBef>
              <a:buClr>
                <a:srgbClr val="FF0000"/>
              </a:buClr>
              <a:buFont typeface="Wingdings" charset="0"/>
              <a:buNone/>
              <a:defRPr/>
            </a:pPr>
            <a:r>
              <a:rPr lang="en-US" sz="2000" b="1" dirty="0">
                <a:latin typeface="Times New Roman" charset="0"/>
              </a:rPr>
              <a:t>SELECT</a:t>
            </a:r>
            <a:r>
              <a:rPr lang="en-US" sz="2000" dirty="0">
                <a:latin typeface="Times New Roman" charset="0"/>
              </a:rPr>
              <a:t> 	LNAME, FNAME</a:t>
            </a:r>
          </a:p>
          <a:p>
            <a:pPr eaLnBrk="1" hangingPunct="1">
              <a:spcBef>
                <a:spcPct val="20000"/>
              </a:spcBef>
              <a:buClr>
                <a:srgbClr val="FF0000"/>
              </a:buClr>
              <a:buFont typeface="Wingdings" charset="0"/>
              <a:buNone/>
              <a:defRPr/>
            </a:pPr>
            <a:r>
              <a:rPr lang="en-US" sz="2000" b="1" dirty="0">
                <a:latin typeface="Times New Roman" charset="0"/>
              </a:rPr>
              <a:t>FROM</a:t>
            </a:r>
            <a:r>
              <a:rPr lang="en-US" sz="2000" dirty="0">
                <a:latin typeface="Times New Roman" charset="0"/>
              </a:rPr>
              <a:t> 		EMPLOYEE</a:t>
            </a:r>
          </a:p>
          <a:p>
            <a:pPr eaLnBrk="1" hangingPunct="1">
              <a:spcBef>
                <a:spcPct val="20000"/>
              </a:spcBef>
              <a:buClr>
                <a:srgbClr val="FF0000"/>
              </a:buClr>
              <a:buFont typeface="Wingdings" charset="0"/>
              <a:buNone/>
              <a:defRPr/>
            </a:pPr>
            <a:r>
              <a:rPr lang="en-US" sz="2000" b="1" dirty="0">
                <a:latin typeface="Times New Roman" charset="0"/>
              </a:rPr>
              <a:t>WHERE</a:t>
            </a:r>
            <a:r>
              <a:rPr lang="en-US" sz="2000" dirty="0">
                <a:latin typeface="Times New Roman" charset="0"/>
              </a:rPr>
              <a:t> 	SALARY &gt; C</a:t>
            </a:r>
          </a:p>
        </p:txBody>
      </p:sp>
      <p:sp>
        <p:nvSpPr>
          <p:cNvPr id="6150" name="Line 6">
            <a:extLst>
              <a:ext uri="{FF2B5EF4-FFF2-40B4-BE49-F238E27FC236}">
                <a16:creationId xmlns:a16="http://schemas.microsoft.com/office/drawing/2014/main" id="{961AAD54-9834-AD4C-BADC-5170A65F3CBE}"/>
              </a:ext>
            </a:extLst>
          </p:cNvPr>
          <p:cNvSpPr>
            <a:spLocks noChangeShapeType="1"/>
          </p:cNvSpPr>
          <p:nvPr/>
        </p:nvSpPr>
        <p:spPr bwMode="auto">
          <a:xfrm>
            <a:off x="4660900" y="3341688"/>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1" name="Line 7">
            <a:extLst>
              <a:ext uri="{FF2B5EF4-FFF2-40B4-BE49-F238E27FC236}">
                <a16:creationId xmlns:a16="http://schemas.microsoft.com/office/drawing/2014/main" id="{38361DF9-3CFC-8944-8324-8694F111B2F7}"/>
              </a:ext>
            </a:extLst>
          </p:cNvPr>
          <p:cNvSpPr>
            <a:spLocks noChangeShapeType="1"/>
          </p:cNvSpPr>
          <p:nvPr/>
        </p:nvSpPr>
        <p:spPr bwMode="auto">
          <a:xfrm>
            <a:off x="2501900" y="3582988"/>
            <a:ext cx="4191000" cy="1587"/>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2" name="Line 8">
            <a:extLst>
              <a:ext uri="{FF2B5EF4-FFF2-40B4-BE49-F238E27FC236}">
                <a16:creationId xmlns:a16="http://schemas.microsoft.com/office/drawing/2014/main" id="{9E9819E4-2568-7C4C-AAA5-980AF10AA9CB}"/>
              </a:ext>
            </a:extLst>
          </p:cNvPr>
          <p:cNvSpPr>
            <a:spLocks noChangeShapeType="1"/>
          </p:cNvSpPr>
          <p:nvPr/>
        </p:nvSpPr>
        <p:spPr bwMode="auto">
          <a:xfrm>
            <a:off x="4660900" y="3341688"/>
            <a:ext cx="1588" cy="2413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3" name="Line 9">
            <a:extLst>
              <a:ext uri="{FF2B5EF4-FFF2-40B4-BE49-F238E27FC236}">
                <a16:creationId xmlns:a16="http://schemas.microsoft.com/office/drawing/2014/main" id="{F46720F7-1DB4-C041-AB0D-EEE09D3E9615}"/>
              </a:ext>
            </a:extLst>
          </p:cNvPr>
          <p:cNvSpPr>
            <a:spLocks noChangeShapeType="1"/>
          </p:cNvSpPr>
          <p:nvPr/>
        </p:nvSpPr>
        <p:spPr bwMode="auto">
          <a:xfrm>
            <a:off x="2501900" y="3582988"/>
            <a:ext cx="1588" cy="4064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4" name="Line 10">
            <a:extLst>
              <a:ext uri="{FF2B5EF4-FFF2-40B4-BE49-F238E27FC236}">
                <a16:creationId xmlns:a16="http://schemas.microsoft.com/office/drawing/2014/main" id="{1490C899-D172-F74A-9C68-A1D21208949C}"/>
              </a:ext>
            </a:extLst>
          </p:cNvPr>
          <p:cNvSpPr>
            <a:spLocks noChangeShapeType="1"/>
          </p:cNvSpPr>
          <p:nvPr/>
        </p:nvSpPr>
        <p:spPr bwMode="auto">
          <a:xfrm>
            <a:off x="6692900" y="3582988"/>
            <a:ext cx="1588" cy="40640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155" name="Text Box 11">
            <a:extLst>
              <a:ext uri="{FF2B5EF4-FFF2-40B4-BE49-F238E27FC236}">
                <a16:creationId xmlns:a16="http://schemas.microsoft.com/office/drawing/2014/main" id="{C216C644-5251-5C4A-9E76-51AC0C03F170}"/>
              </a:ext>
            </a:extLst>
          </p:cNvPr>
          <p:cNvSpPr txBox="1">
            <a:spLocks noChangeArrowheads="1"/>
          </p:cNvSpPr>
          <p:nvPr/>
        </p:nvSpPr>
        <p:spPr bwMode="auto">
          <a:xfrm>
            <a:off x="368300" y="5538788"/>
            <a:ext cx="4292600" cy="830997"/>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latin typeface="Lucida Grande" panose="020B0600040502020204" pitchFamily="34" charset="0"/>
              </a:rPr>
              <a:t>π</a:t>
            </a:r>
            <a:r>
              <a:rPr lang="en-US" altLang="en-US" sz="1800" baseline="-25000" dirty="0">
                <a:latin typeface="Times New Roman" panose="02020603050405020304" pitchFamily="18" charset="0"/>
              </a:rPr>
              <a:t>LNAME, FNAME</a:t>
            </a:r>
            <a:r>
              <a:rPr lang="en-US" altLang="en-US" sz="2000" baseline="-25000" dirty="0">
                <a:latin typeface="Times New Roman" panose="02020603050405020304" pitchFamily="18" charset="0"/>
              </a:rPr>
              <a:t> </a:t>
            </a:r>
            <a:r>
              <a:rPr lang="en-US" altLang="en-US" sz="2000" dirty="0">
                <a:latin typeface="Times New Roman" panose="02020603050405020304" pitchFamily="18" charset="0"/>
              </a:rPr>
              <a:t>(</a:t>
            </a:r>
            <a:r>
              <a:rPr lang="en-US" altLang="en-US" dirty="0" err="1">
                <a:latin typeface="Lucida Grande" panose="020B0600040502020204" pitchFamily="34" charset="0"/>
              </a:rPr>
              <a:t>σ</a:t>
            </a:r>
            <a:r>
              <a:rPr lang="en-US" altLang="en-US" sz="1800" baseline="-25000" dirty="0" err="1">
                <a:latin typeface="Times New Roman" panose="02020603050405020304" pitchFamily="18" charset="0"/>
              </a:rPr>
              <a:t>SALARY</a:t>
            </a:r>
            <a:r>
              <a:rPr lang="en-US" altLang="en-US" sz="1800" baseline="-25000" dirty="0">
                <a:latin typeface="Times New Roman" panose="02020603050405020304" pitchFamily="18" charset="0"/>
              </a:rPr>
              <a:t>&gt;C</a:t>
            </a:r>
            <a:r>
              <a:rPr lang="en-US" altLang="en-US" sz="2000" dirty="0">
                <a:latin typeface="Times New Roman" panose="02020603050405020304" pitchFamily="18" charset="0"/>
              </a:rPr>
              <a:t>(EMPLOYEE))</a:t>
            </a:r>
            <a:endParaRPr lang="en-US" altLang="en-US" sz="2000" baseline="-25000" dirty="0">
              <a:latin typeface="Times New Roman" panose="02020603050405020304" pitchFamily="18" charset="0"/>
            </a:endParaRPr>
          </a:p>
        </p:txBody>
      </p:sp>
      <p:sp>
        <p:nvSpPr>
          <p:cNvPr id="6156" name="Text Box 12">
            <a:extLst>
              <a:ext uri="{FF2B5EF4-FFF2-40B4-BE49-F238E27FC236}">
                <a16:creationId xmlns:a16="http://schemas.microsoft.com/office/drawing/2014/main" id="{4536C48E-3BCB-E64A-8C5D-263336CB3BF2}"/>
              </a:ext>
            </a:extLst>
          </p:cNvPr>
          <p:cNvSpPr txBox="1">
            <a:spLocks noChangeArrowheads="1"/>
          </p:cNvSpPr>
          <p:nvPr/>
        </p:nvSpPr>
        <p:spPr bwMode="auto">
          <a:xfrm>
            <a:off x="4813300" y="5538788"/>
            <a:ext cx="3860800" cy="466725"/>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t>ℱ</a:t>
            </a:r>
            <a:r>
              <a:rPr lang="en-US" altLang="en-US" sz="1800" baseline="-25000" dirty="0">
                <a:latin typeface="Times New Roman" panose="02020603050405020304" pitchFamily="18" charset="0"/>
              </a:rPr>
              <a:t>MAX SALARY</a:t>
            </a:r>
            <a:r>
              <a:rPr lang="en-US" altLang="en-US" sz="2000" baseline="-25000" dirty="0">
                <a:latin typeface="Times New Roman" panose="02020603050405020304" pitchFamily="18" charset="0"/>
              </a:rPr>
              <a:t> </a:t>
            </a:r>
            <a:r>
              <a:rPr lang="en-US" altLang="en-US" sz="2000" dirty="0">
                <a:latin typeface="Times New Roman" panose="02020603050405020304" pitchFamily="18" charset="0"/>
              </a:rPr>
              <a:t>(</a:t>
            </a:r>
            <a:r>
              <a:rPr lang="en-US" altLang="en-US" dirty="0" err="1">
                <a:latin typeface="Lucida Grande" panose="020B0600040502020204" pitchFamily="34" charset="0"/>
              </a:rPr>
              <a:t>σ</a:t>
            </a:r>
            <a:r>
              <a:rPr lang="en-US" altLang="en-US" sz="1800" baseline="-25000" dirty="0" err="1">
                <a:latin typeface="Times New Roman" panose="02020603050405020304" pitchFamily="18" charset="0"/>
              </a:rPr>
              <a:t>DNO</a:t>
            </a:r>
            <a:r>
              <a:rPr lang="en-US" altLang="en-US" sz="1800" baseline="-25000" dirty="0">
                <a:latin typeface="Times New Roman" panose="02020603050405020304" pitchFamily="18" charset="0"/>
              </a:rPr>
              <a:t>=5 </a:t>
            </a:r>
            <a:r>
              <a:rPr lang="en-US" altLang="en-US" sz="2000" dirty="0">
                <a:latin typeface="Times New Roman" panose="02020603050405020304" pitchFamily="18" charset="0"/>
              </a:rPr>
              <a:t>(EMPLOYEE))</a:t>
            </a:r>
          </a:p>
        </p:txBody>
      </p:sp>
      <p:sp>
        <p:nvSpPr>
          <p:cNvPr id="6157" name="AutoShape 13">
            <a:extLst>
              <a:ext uri="{FF2B5EF4-FFF2-40B4-BE49-F238E27FC236}">
                <a16:creationId xmlns:a16="http://schemas.microsoft.com/office/drawing/2014/main" id="{EF7451A2-A681-E848-AAB1-C109FC7A4B9B}"/>
              </a:ext>
            </a:extLst>
          </p:cNvPr>
          <p:cNvSpPr>
            <a:spLocks noChangeArrowheads="1"/>
          </p:cNvSpPr>
          <p:nvPr/>
        </p:nvSpPr>
        <p:spPr bwMode="auto">
          <a:xfrm>
            <a:off x="2330450" y="5126038"/>
            <a:ext cx="342900" cy="412750"/>
          </a:xfrm>
          <a:prstGeom prst="downArrow">
            <a:avLst>
              <a:gd name="adj1" fmla="val 50000"/>
              <a:gd name="adj2" fmla="val 30093"/>
            </a:avLst>
          </a:prstGeom>
          <a:noFill/>
          <a:ln w="9525">
            <a:solidFill>
              <a:schemeClr val="bg2"/>
            </a:solidFill>
            <a:miter lim="800000"/>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chemeClr val="bg2"/>
              </a:solidFill>
              <a:latin typeface="Times New Roman" charset="0"/>
              <a:ea typeface="ＭＳ Ｐゴシック" charset="0"/>
            </a:endParaRPr>
          </a:p>
        </p:txBody>
      </p:sp>
      <p:sp>
        <p:nvSpPr>
          <p:cNvPr id="6158" name="AutoShape 14">
            <a:extLst>
              <a:ext uri="{FF2B5EF4-FFF2-40B4-BE49-F238E27FC236}">
                <a16:creationId xmlns:a16="http://schemas.microsoft.com/office/drawing/2014/main" id="{D6699718-4F16-C844-B519-CCB4CEC3E0AA}"/>
              </a:ext>
            </a:extLst>
          </p:cNvPr>
          <p:cNvSpPr>
            <a:spLocks noChangeArrowheads="1"/>
          </p:cNvSpPr>
          <p:nvPr/>
        </p:nvSpPr>
        <p:spPr bwMode="auto">
          <a:xfrm>
            <a:off x="6521450" y="5072063"/>
            <a:ext cx="342900" cy="466725"/>
          </a:xfrm>
          <a:prstGeom prst="downArrow">
            <a:avLst>
              <a:gd name="adj1" fmla="val 50000"/>
              <a:gd name="adj2" fmla="val 34028"/>
            </a:avLst>
          </a:prstGeom>
          <a:noFill/>
          <a:ln w="9525">
            <a:solidFill>
              <a:schemeClr val="bg2"/>
            </a:solidFill>
            <a:miter lim="800000"/>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chemeClr val="bg2"/>
              </a:solidFill>
              <a:latin typeface="Times New Roman" charset="0"/>
              <a:ea typeface="ＭＳ Ｐゴシック"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832B5868-5521-954E-BB88-563EB83CE80E}"/>
              </a:ext>
            </a:extLst>
          </p:cNvPr>
          <p:cNvSpPr>
            <a:spLocks noGrp="1" noChangeArrowheads="1"/>
          </p:cNvSpPr>
          <p:nvPr>
            <p:ph type="title"/>
          </p:nvPr>
        </p:nvSpPr>
        <p:spPr/>
        <p:txBody>
          <a:bodyPr>
            <a:normAutofit fontScale="90000"/>
          </a:bodyPr>
          <a:lstStyle/>
          <a:p>
            <a:pPr eaLnBrk="1" hangingPunct="1">
              <a:defRPr/>
            </a:pPr>
            <a:r>
              <a:rPr lang="en-US" sz="3200"/>
              <a:t>2. Algorithms for SELECT and JOIN Operations (1)</a:t>
            </a:r>
          </a:p>
        </p:txBody>
      </p:sp>
      <p:sp>
        <p:nvSpPr>
          <p:cNvPr id="7171" name="Rectangle 7">
            <a:extLst>
              <a:ext uri="{FF2B5EF4-FFF2-40B4-BE49-F238E27FC236}">
                <a16:creationId xmlns:a16="http://schemas.microsoft.com/office/drawing/2014/main" id="{BDD49743-CD8B-4641-A3DE-7F945EC090BC}"/>
              </a:ext>
            </a:extLst>
          </p:cNvPr>
          <p:cNvSpPr>
            <a:spLocks noGrp="1" noChangeArrowheads="1"/>
          </p:cNvSpPr>
          <p:nvPr>
            <p:ph idx="1"/>
          </p:nvPr>
        </p:nvSpPr>
        <p:spPr/>
        <p:txBody>
          <a:bodyPr>
            <a:normAutofit fontScale="85000" lnSpcReduction="20000"/>
          </a:bodyPr>
          <a:lstStyle/>
          <a:p>
            <a:pPr eaLnBrk="1" hangingPunct="1">
              <a:buFont typeface="Wingdings" charset="0"/>
              <a:buChar char="n"/>
              <a:defRPr/>
            </a:pPr>
            <a:r>
              <a:rPr lang="en-US" sz="2400" dirty="0"/>
              <a:t>Implementing the SELECT Operation</a:t>
            </a:r>
          </a:p>
          <a:p>
            <a:pPr eaLnBrk="1" hangingPunct="1">
              <a:buFont typeface="Wingdings" charset="0"/>
              <a:buChar char="n"/>
              <a:defRPr/>
            </a:pPr>
            <a:endParaRPr lang="en-US" sz="2400" dirty="0"/>
          </a:p>
          <a:p>
            <a:pPr eaLnBrk="1" hangingPunct="1">
              <a:buFont typeface="Wingdings" charset="0"/>
              <a:buChar char="n"/>
              <a:defRPr/>
            </a:pPr>
            <a:r>
              <a:rPr lang="en-US" sz="2400" dirty="0"/>
              <a:t>Examples:</a:t>
            </a:r>
          </a:p>
          <a:p>
            <a:pPr lvl="1" eaLnBrk="1" hangingPunct="1">
              <a:buFont typeface="Wingdings" charset="0"/>
              <a:buChar char="n"/>
              <a:defRPr/>
            </a:pPr>
            <a:r>
              <a:rPr lang="en-US" sz="2200" dirty="0">
                <a:ea typeface="ＭＳ Ｐゴシック" charset="0"/>
                <a:cs typeface="Times New Roman" charset="0"/>
              </a:rPr>
              <a:t>(OP1): </a:t>
            </a:r>
            <a:r>
              <a:rPr lang="en-US" sz="2200" dirty="0">
                <a:latin typeface="Symbol" charset="0"/>
                <a:ea typeface="ＭＳ Ｐゴシック" charset="0"/>
                <a:cs typeface="Times New Roman" charset="0"/>
              </a:rPr>
              <a:t>s</a:t>
            </a:r>
            <a:r>
              <a:rPr lang="en-US" sz="2200" dirty="0">
                <a:ea typeface="ＭＳ Ｐゴシック" charset="0"/>
                <a:cs typeface="Times New Roman" charset="0"/>
              </a:rPr>
              <a:t> </a:t>
            </a:r>
            <a:r>
              <a:rPr lang="en-US" sz="2200" baseline="-25000" dirty="0">
                <a:ea typeface="ＭＳ Ｐゴシック" charset="0"/>
                <a:cs typeface="Times New Roman" charset="0"/>
              </a:rPr>
              <a:t>SSN='123456789' </a:t>
            </a:r>
            <a:r>
              <a:rPr lang="en-US" sz="2200" dirty="0">
                <a:ea typeface="ＭＳ Ｐゴシック" charset="0"/>
                <a:cs typeface="Times New Roman" charset="0"/>
              </a:rPr>
              <a:t>(EMPLOYEE)</a:t>
            </a:r>
          </a:p>
          <a:p>
            <a:pPr lvl="1" eaLnBrk="1" hangingPunct="1">
              <a:buFont typeface="Wingdings" charset="0"/>
              <a:buChar char="n"/>
              <a:defRPr/>
            </a:pPr>
            <a:r>
              <a:rPr lang="en-US" sz="2200" dirty="0">
                <a:ea typeface="ＭＳ Ｐゴシック" charset="0"/>
                <a:cs typeface="Times New Roman" charset="0"/>
              </a:rPr>
              <a:t>(OP2): </a:t>
            </a:r>
            <a:r>
              <a:rPr lang="en-US" sz="2200" dirty="0">
                <a:latin typeface="Symbol" charset="0"/>
                <a:ea typeface="ＭＳ Ｐゴシック" charset="0"/>
                <a:cs typeface="Times New Roman" charset="0"/>
              </a:rPr>
              <a:t>s</a:t>
            </a:r>
            <a:r>
              <a:rPr lang="en-US" sz="2200" dirty="0">
                <a:ea typeface="ＭＳ Ｐゴシック" charset="0"/>
                <a:cs typeface="Times New Roman" charset="0"/>
              </a:rPr>
              <a:t> </a:t>
            </a:r>
            <a:r>
              <a:rPr lang="en-US" sz="2200" baseline="-25000" dirty="0">
                <a:ea typeface="ＭＳ Ｐゴシック" charset="0"/>
                <a:cs typeface="Times New Roman" charset="0"/>
              </a:rPr>
              <a:t>DNUMBER&gt;5</a:t>
            </a:r>
            <a:r>
              <a:rPr lang="en-US" sz="2200" dirty="0">
                <a:ea typeface="ＭＳ Ｐゴシック" charset="0"/>
                <a:cs typeface="Times New Roman" charset="0"/>
              </a:rPr>
              <a:t>(DEPARTMENT)</a:t>
            </a:r>
          </a:p>
          <a:p>
            <a:pPr lvl="1" eaLnBrk="1" hangingPunct="1">
              <a:buFont typeface="Wingdings" charset="0"/>
              <a:buChar char="n"/>
              <a:defRPr/>
            </a:pPr>
            <a:r>
              <a:rPr lang="en-US" sz="2200" dirty="0">
                <a:ea typeface="ＭＳ Ｐゴシック" charset="0"/>
                <a:cs typeface="Times New Roman" charset="0"/>
              </a:rPr>
              <a:t>(OP3): </a:t>
            </a:r>
            <a:r>
              <a:rPr lang="en-US" sz="2200" dirty="0">
                <a:latin typeface="Symbol" charset="0"/>
                <a:ea typeface="ＭＳ Ｐゴシック" charset="0"/>
                <a:cs typeface="Times New Roman" charset="0"/>
              </a:rPr>
              <a:t>s</a:t>
            </a:r>
            <a:r>
              <a:rPr lang="en-US" sz="2200" dirty="0">
                <a:ea typeface="ＭＳ Ｐゴシック" charset="0"/>
                <a:cs typeface="Times New Roman" charset="0"/>
              </a:rPr>
              <a:t> </a:t>
            </a:r>
            <a:r>
              <a:rPr lang="en-US" sz="2200" baseline="-25000" dirty="0">
                <a:ea typeface="ＭＳ Ｐゴシック" charset="0"/>
                <a:cs typeface="Times New Roman" charset="0"/>
              </a:rPr>
              <a:t>DNO=5</a:t>
            </a:r>
            <a:r>
              <a:rPr lang="en-US" sz="2200" dirty="0">
                <a:ea typeface="ＭＳ Ｐゴシック" charset="0"/>
                <a:cs typeface="Times New Roman" charset="0"/>
              </a:rPr>
              <a:t>(EMPLOYEE)</a:t>
            </a:r>
          </a:p>
          <a:p>
            <a:pPr lvl="1" eaLnBrk="1" hangingPunct="1">
              <a:buFont typeface="Wingdings" charset="0"/>
              <a:buChar char="n"/>
              <a:defRPr/>
            </a:pPr>
            <a:r>
              <a:rPr lang="en-US" sz="2200" dirty="0">
                <a:ea typeface="ＭＳ Ｐゴシック" charset="0"/>
                <a:cs typeface="Times New Roman" charset="0"/>
              </a:rPr>
              <a:t>(OP4): </a:t>
            </a:r>
            <a:r>
              <a:rPr lang="en-US" sz="2200" dirty="0">
                <a:latin typeface="Symbol" charset="0"/>
                <a:ea typeface="ＭＳ Ｐゴシック" charset="0"/>
                <a:cs typeface="Times New Roman" charset="0"/>
              </a:rPr>
              <a:t>s</a:t>
            </a:r>
            <a:r>
              <a:rPr lang="en-US" sz="2200" dirty="0">
                <a:ea typeface="ＭＳ Ｐゴシック" charset="0"/>
                <a:cs typeface="Times New Roman" charset="0"/>
              </a:rPr>
              <a:t> </a:t>
            </a:r>
            <a:r>
              <a:rPr lang="en-US" sz="2200" baseline="-25000" dirty="0">
                <a:ea typeface="ＭＳ Ｐゴシック" charset="0"/>
                <a:cs typeface="Times New Roman" charset="0"/>
              </a:rPr>
              <a:t>DNO=5 AND SALARY&gt;30000 AND GENDER=F</a:t>
            </a:r>
            <a:r>
              <a:rPr lang="en-US" sz="2200" dirty="0">
                <a:ea typeface="ＭＳ Ｐゴシック" charset="0"/>
                <a:cs typeface="Times New Roman" charset="0"/>
              </a:rPr>
              <a:t>(EMPLOYEE)</a:t>
            </a:r>
          </a:p>
          <a:p>
            <a:pPr lvl="1" eaLnBrk="1" hangingPunct="1">
              <a:buFont typeface="Wingdings" charset="0"/>
              <a:buChar char="n"/>
              <a:defRPr/>
            </a:pPr>
            <a:r>
              <a:rPr lang="en-US" sz="2200" dirty="0">
                <a:ea typeface="ＭＳ Ｐゴシック" charset="0"/>
                <a:cs typeface="Times New Roman" charset="0"/>
              </a:rPr>
              <a:t>(OP5): </a:t>
            </a:r>
            <a:r>
              <a:rPr lang="en-US" sz="2200" dirty="0">
                <a:latin typeface="Symbol" charset="0"/>
                <a:ea typeface="ＭＳ Ｐゴシック" charset="0"/>
                <a:cs typeface="Times New Roman" charset="0"/>
              </a:rPr>
              <a:t>s</a:t>
            </a:r>
            <a:r>
              <a:rPr lang="en-US" sz="2200" dirty="0">
                <a:ea typeface="ＭＳ Ｐゴシック" charset="0"/>
                <a:cs typeface="Times New Roman" charset="0"/>
              </a:rPr>
              <a:t> </a:t>
            </a:r>
            <a:r>
              <a:rPr lang="en-US" sz="2200" baseline="-25000" dirty="0">
                <a:ea typeface="ＭＳ Ｐゴシック" charset="0"/>
                <a:cs typeface="Times New Roman" charset="0"/>
              </a:rPr>
              <a:t>ESSN=123456789 AND PNO=10</a:t>
            </a:r>
            <a:r>
              <a:rPr lang="en-US" sz="2200" dirty="0">
                <a:ea typeface="ＭＳ Ｐゴシック" charset="0"/>
                <a:cs typeface="Times New Roman" charset="0"/>
              </a:rPr>
              <a:t>(WORKS_ON)</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0510ADAF-A8B4-F241-9B08-A849B0184D43}"/>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(2)</a:t>
            </a:r>
          </a:p>
        </p:txBody>
      </p:sp>
      <p:sp>
        <p:nvSpPr>
          <p:cNvPr id="8195" name="Rectangle 7">
            <a:extLst>
              <a:ext uri="{FF2B5EF4-FFF2-40B4-BE49-F238E27FC236}">
                <a16:creationId xmlns:a16="http://schemas.microsoft.com/office/drawing/2014/main" id="{E58FCB87-F4F3-F540-90B0-E03B8F78CFFE}"/>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Char char="n"/>
              <a:defRPr/>
            </a:pPr>
            <a:r>
              <a:rPr lang="en-US" sz="2400"/>
              <a:t>Implementing the SELECT Operation (contd.):</a:t>
            </a:r>
          </a:p>
          <a:p>
            <a:pPr eaLnBrk="1" hangingPunct="1">
              <a:lnSpc>
                <a:spcPct val="80000"/>
              </a:lnSpc>
              <a:buFont typeface="Wingdings" charset="0"/>
              <a:buChar char="n"/>
              <a:defRPr/>
            </a:pPr>
            <a:r>
              <a:rPr lang="en-US" sz="2400"/>
              <a:t>Search Methods for Simple Selection:</a:t>
            </a:r>
          </a:p>
          <a:p>
            <a:pPr lvl="1" eaLnBrk="1" hangingPunct="1">
              <a:lnSpc>
                <a:spcPct val="80000"/>
              </a:lnSpc>
              <a:buFont typeface="Wingdings" charset="0"/>
              <a:buChar char="n"/>
              <a:defRPr/>
            </a:pPr>
            <a:r>
              <a:rPr lang="en-US" sz="2200"/>
              <a:t>S1 </a:t>
            </a:r>
            <a:r>
              <a:rPr lang="en-US" sz="2200" b="1"/>
              <a:t>Linear search</a:t>
            </a:r>
            <a:r>
              <a:rPr lang="en-US" sz="2200"/>
              <a:t> (brute force):</a:t>
            </a:r>
          </a:p>
          <a:p>
            <a:pPr lvl="2" eaLnBrk="1" hangingPunct="1">
              <a:lnSpc>
                <a:spcPct val="80000"/>
              </a:lnSpc>
              <a:buFont typeface="Wingdings" charset="0"/>
              <a:buChar char="n"/>
              <a:defRPr/>
            </a:pPr>
            <a:r>
              <a:rPr lang="en-US" sz="2000"/>
              <a:t>Retrieve every record in the file, and test whether its attribute values satisfy the selection condition.</a:t>
            </a:r>
          </a:p>
          <a:p>
            <a:pPr lvl="1" eaLnBrk="1" hangingPunct="1">
              <a:lnSpc>
                <a:spcPct val="80000"/>
              </a:lnSpc>
              <a:buFont typeface="Wingdings" charset="0"/>
              <a:buChar char="n"/>
              <a:defRPr/>
            </a:pPr>
            <a:r>
              <a:rPr lang="en-US" sz="2200"/>
              <a:t>S2 </a:t>
            </a:r>
            <a:r>
              <a:rPr lang="en-US" sz="2200" b="1"/>
              <a:t>Binary search</a:t>
            </a:r>
            <a:r>
              <a:rPr lang="en-US" sz="2200"/>
              <a:t>:</a:t>
            </a:r>
          </a:p>
          <a:p>
            <a:pPr lvl="2" eaLnBrk="1" hangingPunct="1">
              <a:lnSpc>
                <a:spcPct val="80000"/>
              </a:lnSpc>
              <a:buFont typeface="Wingdings" charset="0"/>
              <a:buChar char="n"/>
              <a:defRPr/>
            </a:pPr>
            <a:r>
              <a:rPr lang="en-US" sz="2000"/>
              <a:t>If the selection condition involves an equality comparison on a key attribute on which the file is ordered, binary search (which is more efficient than linear search) can be used. (See OP1).</a:t>
            </a:r>
          </a:p>
          <a:p>
            <a:pPr lvl="1" eaLnBrk="1" hangingPunct="1">
              <a:lnSpc>
                <a:spcPct val="80000"/>
              </a:lnSpc>
              <a:buFont typeface="Wingdings" charset="0"/>
              <a:buChar char="n"/>
              <a:defRPr/>
            </a:pPr>
            <a:r>
              <a:rPr lang="en-US" sz="2200"/>
              <a:t>S3 </a:t>
            </a:r>
            <a:r>
              <a:rPr lang="en-US" sz="2200" b="1"/>
              <a:t>Using a primary index or hash key to retrieve a single record</a:t>
            </a:r>
            <a:r>
              <a:rPr lang="en-US" sz="2200"/>
              <a:t>:</a:t>
            </a:r>
          </a:p>
          <a:p>
            <a:pPr lvl="2" eaLnBrk="1" hangingPunct="1">
              <a:lnSpc>
                <a:spcPct val="80000"/>
              </a:lnSpc>
              <a:buFont typeface="Wingdings" charset="0"/>
              <a:buChar char="n"/>
              <a:defRPr/>
            </a:pPr>
            <a:r>
              <a:rPr lang="en-US" sz="2000"/>
              <a:t>If the selection condition involves an equality comparison on a key attribute with a primary index (or a hash key), use the primary index (or the hash key) to retrieve the record.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37682928-7573-014A-B899-9C62F3513F54}"/>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(3)</a:t>
            </a:r>
          </a:p>
        </p:txBody>
      </p:sp>
      <p:sp>
        <p:nvSpPr>
          <p:cNvPr id="9219" name="Rectangle 7">
            <a:extLst>
              <a:ext uri="{FF2B5EF4-FFF2-40B4-BE49-F238E27FC236}">
                <a16:creationId xmlns:a16="http://schemas.microsoft.com/office/drawing/2014/main" id="{DE933C8E-CA00-9A43-AA45-C7F473FFCEE2}"/>
              </a:ext>
            </a:extLst>
          </p:cNvPr>
          <p:cNvSpPr>
            <a:spLocks noGrp="1" noChangeArrowheads="1"/>
          </p:cNvSpPr>
          <p:nvPr>
            <p:ph idx="1"/>
          </p:nvPr>
        </p:nvSpPr>
        <p:spPr/>
        <p:txBody>
          <a:bodyPr>
            <a:normAutofit fontScale="70000" lnSpcReduction="20000"/>
          </a:bodyPr>
          <a:lstStyle/>
          <a:p>
            <a:pPr eaLnBrk="1" hangingPunct="1">
              <a:lnSpc>
                <a:spcPct val="80000"/>
              </a:lnSpc>
            </a:pPr>
            <a:r>
              <a:rPr lang="en-US" altLang="en-US" sz="2000">
                <a:ea typeface="ＭＳ Ｐゴシック" panose="020B0600070205080204" pitchFamily="34" charset="-128"/>
              </a:rPr>
              <a:t>Implementing the SELECT Operation (contd.):</a:t>
            </a:r>
          </a:p>
          <a:p>
            <a:pPr eaLnBrk="1" hangingPunct="1">
              <a:lnSpc>
                <a:spcPct val="80000"/>
              </a:lnSpc>
            </a:pPr>
            <a:r>
              <a:rPr lang="en-US" altLang="en-US" sz="2000">
                <a:ea typeface="ＭＳ Ｐゴシック" panose="020B0600070205080204" pitchFamily="34" charset="-128"/>
              </a:rPr>
              <a:t>Search Methods for Simple Selection:</a:t>
            </a:r>
          </a:p>
          <a:p>
            <a:pPr lvl="1" eaLnBrk="1" hangingPunct="1">
              <a:lnSpc>
                <a:spcPct val="80000"/>
              </a:lnSpc>
            </a:pPr>
            <a:r>
              <a:rPr lang="en-US" altLang="en-US" sz="2000">
                <a:ea typeface="Arial" panose="020B0604020202020204" pitchFamily="34" charset="0"/>
              </a:rPr>
              <a:t>S4 </a:t>
            </a:r>
            <a:r>
              <a:rPr lang="en-US" altLang="en-US" sz="2000" b="1">
                <a:ea typeface="Arial" panose="020B0604020202020204" pitchFamily="34" charset="0"/>
              </a:rPr>
              <a:t>Using a primary index to retrieve multiple records</a:t>
            </a:r>
            <a:r>
              <a:rPr lang="en-US" altLang="en-US" sz="2000">
                <a:ea typeface="Arial" panose="020B0604020202020204" pitchFamily="34" charset="0"/>
              </a:rPr>
              <a:t>:</a:t>
            </a:r>
          </a:p>
          <a:p>
            <a:pPr lvl="2" eaLnBrk="1" hangingPunct="1">
              <a:lnSpc>
                <a:spcPct val="80000"/>
              </a:lnSpc>
            </a:pPr>
            <a:r>
              <a:rPr lang="en-US" altLang="en-US" sz="1800">
                <a:ea typeface="Arial" panose="020B0604020202020204" pitchFamily="34" charset="0"/>
              </a:rPr>
              <a:t>If the comparison condition is &gt;, ≥, &lt;, or ≤ on a key field with a primary index, use the index to find the record satisfying the corresponding equality condition, then retrieve all subsequent records in the (ordered) file. </a:t>
            </a:r>
          </a:p>
          <a:p>
            <a:pPr lvl="1" eaLnBrk="1" hangingPunct="1">
              <a:lnSpc>
                <a:spcPct val="80000"/>
              </a:lnSpc>
            </a:pPr>
            <a:r>
              <a:rPr lang="en-US" altLang="en-US" sz="2000">
                <a:ea typeface="Arial" panose="020B0604020202020204" pitchFamily="34" charset="0"/>
              </a:rPr>
              <a:t>S5 </a:t>
            </a:r>
            <a:r>
              <a:rPr lang="en-US" altLang="en-US" sz="2000" b="1">
                <a:ea typeface="Arial" panose="020B0604020202020204" pitchFamily="34" charset="0"/>
              </a:rPr>
              <a:t>Using a clustering index to retrieve multiple records</a:t>
            </a:r>
            <a:r>
              <a:rPr lang="en-US" altLang="en-US" sz="2000">
                <a:ea typeface="Arial" panose="020B0604020202020204" pitchFamily="34" charset="0"/>
              </a:rPr>
              <a:t>:</a:t>
            </a:r>
          </a:p>
          <a:p>
            <a:pPr lvl="2" eaLnBrk="1" hangingPunct="1">
              <a:lnSpc>
                <a:spcPct val="80000"/>
              </a:lnSpc>
            </a:pPr>
            <a:r>
              <a:rPr lang="en-US" altLang="en-US" sz="1800">
                <a:ea typeface="Arial" panose="020B0604020202020204" pitchFamily="34" charset="0"/>
              </a:rPr>
              <a:t>If the selection condition involves an equality comparison on a non-key attribute with a clustering index, use the clustering index to retrieve all the records satisfying the selection condition.</a:t>
            </a:r>
          </a:p>
          <a:p>
            <a:pPr lvl="1" eaLnBrk="1" hangingPunct="1">
              <a:lnSpc>
                <a:spcPct val="80000"/>
              </a:lnSpc>
            </a:pPr>
            <a:r>
              <a:rPr lang="en-US" altLang="en-US" sz="2000">
                <a:ea typeface="Arial" panose="020B0604020202020204" pitchFamily="34" charset="0"/>
              </a:rPr>
              <a:t>S6 </a:t>
            </a:r>
            <a:r>
              <a:rPr lang="en-US" altLang="en-US" sz="2000" b="1">
                <a:ea typeface="Arial" panose="020B0604020202020204" pitchFamily="34" charset="0"/>
              </a:rPr>
              <a:t>Using a secondary (B+-tree) index</a:t>
            </a:r>
            <a:r>
              <a:rPr lang="en-US" altLang="en-US" sz="2000">
                <a:ea typeface="Arial" panose="020B0604020202020204" pitchFamily="34" charset="0"/>
              </a:rPr>
              <a:t>:</a:t>
            </a:r>
          </a:p>
          <a:p>
            <a:pPr lvl="2" eaLnBrk="1" hangingPunct="1">
              <a:lnSpc>
                <a:spcPct val="80000"/>
              </a:lnSpc>
            </a:pPr>
            <a:r>
              <a:rPr lang="en-US" altLang="en-US" sz="1800">
                <a:ea typeface="Arial" panose="020B0604020202020204" pitchFamily="34" charset="0"/>
              </a:rPr>
              <a:t>On an equality comparison, this search method can be used to retrieve a single record if the indexing field has unique values (is a key) or to retrieve multiple records if the indexing field is not a key.</a:t>
            </a:r>
          </a:p>
          <a:p>
            <a:pPr lvl="2" eaLnBrk="1" hangingPunct="1">
              <a:lnSpc>
                <a:spcPct val="80000"/>
              </a:lnSpc>
            </a:pPr>
            <a:r>
              <a:rPr lang="en-US" altLang="en-US" sz="1800">
                <a:ea typeface="Arial" panose="020B0604020202020204" pitchFamily="34" charset="0"/>
              </a:rPr>
              <a:t>In addition, it can be used to retrieve records on conditions involving &gt;,&gt;=, &lt;, or &lt;=. (FOR RANGE QUERIES)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457559DC-7D76-C54F-9466-E2FB71FECCED}"/>
              </a:ext>
            </a:extLst>
          </p:cNvPr>
          <p:cNvSpPr>
            <a:spLocks noGrp="1" noChangeArrowheads="1"/>
          </p:cNvSpPr>
          <p:nvPr>
            <p:ph type="title"/>
          </p:nvPr>
        </p:nvSpPr>
        <p:spPr/>
        <p:txBody>
          <a:bodyPr>
            <a:normAutofit fontScale="90000"/>
          </a:bodyPr>
          <a:lstStyle/>
          <a:p>
            <a:pPr eaLnBrk="1" hangingPunct="1">
              <a:defRPr/>
            </a:pPr>
            <a:r>
              <a:rPr lang="en-US" sz="3200"/>
              <a:t>Algorithms for SELECT and JOIN Operations (4)</a:t>
            </a:r>
          </a:p>
        </p:txBody>
      </p:sp>
      <p:sp>
        <p:nvSpPr>
          <p:cNvPr id="10243" name="Rectangle 7">
            <a:extLst>
              <a:ext uri="{FF2B5EF4-FFF2-40B4-BE49-F238E27FC236}">
                <a16:creationId xmlns:a16="http://schemas.microsoft.com/office/drawing/2014/main" id="{91517AB3-AC0D-234B-9205-5C8C8D22D225}"/>
              </a:ext>
            </a:extLst>
          </p:cNvPr>
          <p:cNvSpPr>
            <a:spLocks noGrp="1" noChangeArrowheads="1"/>
          </p:cNvSpPr>
          <p:nvPr>
            <p:ph idx="1"/>
          </p:nvPr>
        </p:nvSpPr>
        <p:spPr/>
        <p:txBody>
          <a:bodyPr>
            <a:normAutofit fontScale="70000" lnSpcReduction="20000"/>
          </a:bodyPr>
          <a:lstStyle/>
          <a:p>
            <a:pPr eaLnBrk="1" hangingPunct="1">
              <a:lnSpc>
                <a:spcPct val="90000"/>
              </a:lnSpc>
            </a:pPr>
            <a:r>
              <a:rPr lang="en-US" altLang="en-US" sz="2400">
                <a:ea typeface="ＭＳ Ｐゴシック" panose="020B0600070205080204" pitchFamily="34" charset="-128"/>
              </a:rPr>
              <a:t>Implementing the SELECT Operation (contd.):</a:t>
            </a:r>
          </a:p>
          <a:p>
            <a:pPr eaLnBrk="1" hangingPunct="1">
              <a:lnSpc>
                <a:spcPct val="90000"/>
              </a:lnSpc>
            </a:pPr>
            <a:r>
              <a:rPr lang="en-US" altLang="en-US" sz="2400">
                <a:ea typeface="ＭＳ Ｐゴシック" panose="020B0600070205080204" pitchFamily="34" charset="-128"/>
              </a:rPr>
              <a:t>Search Methods for Simple Selection:</a:t>
            </a:r>
          </a:p>
          <a:p>
            <a:pPr lvl="1" eaLnBrk="1" hangingPunct="1">
              <a:lnSpc>
                <a:spcPct val="90000"/>
              </a:lnSpc>
            </a:pPr>
            <a:r>
              <a:rPr lang="en-US" altLang="en-US" sz="2200">
                <a:ea typeface="Arial" panose="020B0604020202020204" pitchFamily="34" charset="0"/>
              </a:rPr>
              <a:t>S7 </a:t>
            </a:r>
            <a:r>
              <a:rPr lang="en-US" altLang="en-US" sz="2200" b="1">
                <a:ea typeface="Arial" panose="020B0604020202020204" pitchFamily="34" charset="0"/>
              </a:rPr>
              <a:t>Conjunctive selection</a:t>
            </a:r>
            <a:r>
              <a:rPr lang="en-US" altLang="en-US" sz="2200">
                <a:ea typeface="Arial" panose="020B0604020202020204" pitchFamily="34" charset="0"/>
              </a:rPr>
              <a:t>:</a:t>
            </a:r>
          </a:p>
          <a:p>
            <a:pPr lvl="2" eaLnBrk="1" hangingPunct="1">
              <a:lnSpc>
                <a:spcPct val="90000"/>
              </a:lnSpc>
            </a:pPr>
            <a:r>
              <a:rPr lang="en-US" altLang="en-US" sz="2000">
                <a:ea typeface="Arial" panose="020B0604020202020204" pitchFamily="34" charset="0"/>
              </a:rPr>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p>
          <a:p>
            <a:pPr lvl="1" eaLnBrk="1" hangingPunct="1">
              <a:lnSpc>
                <a:spcPct val="90000"/>
              </a:lnSpc>
            </a:pPr>
            <a:r>
              <a:rPr lang="en-US" altLang="en-US" sz="2200">
                <a:ea typeface="Arial" panose="020B0604020202020204" pitchFamily="34" charset="0"/>
              </a:rPr>
              <a:t>S8 </a:t>
            </a:r>
            <a:r>
              <a:rPr lang="en-US" altLang="en-US" sz="2200" b="1">
                <a:ea typeface="Arial" panose="020B0604020202020204" pitchFamily="34" charset="0"/>
              </a:rPr>
              <a:t>Conjunctive selection using a composite index</a:t>
            </a:r>
          </a:p>
          <a:p>
            <a:pPr lvl="2" eaLnBrk="1" hangingPunct="1">
              <a:lnSpc>
                <a:spcPct val="90000"/>
              </a:lnSpc>
            </a:pPr>
            <a:r>
              <a:rPr lang="en-US" altLang="en-US" sz="2000">
                <a:ea typeface="Arial" panose="020B0604020202020204" pitchFamily="34" charset="0"/>
              </a:rPr>
              <a:t>If two or more attributes are involved in equality conditions in the conjunctive condition and a composite index (or hash structure) exists on the combined field, we can use the index directly.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2227</TotalTime>
  <Words>4794</Words>
  <Application>Microsoft Macintosh PowerPoint</Application>
  <PresentationFormat>Letter Paper (8.5x11 in)</PresentationFormat>
  <Paragraphs>393</Paragraphs>
  <Slides>47</Slides>
  <Notes>45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47</vt:i4>
      </vt:variant>
    </vt:vector>
  </HeadingPairs>
  <TitlesOfParts>
    <vt:vector size="58" baseType="lpstr">
      <vt:lpstr>Arial</vt:lpstr>
      <vt:lpstr>Century Gothic</vt:lpstr>
      <vt:lpstr>Gill Sans MT</vt:lpstr>
      <vt:lpstr>Lucida Grande</vt:lpstr>
      <vt:lpstr>Symbol</vt:lpstr>
      <vt:lpstr>Tahoma</vt:lpstr>
      <vt:lpstr>Times New Roman</vt:lpstr>
      <vt:lpstr>Wingdings</vt:lpstr>
      <vt:lpstr>1_Blends</vt:lpstr>
      <vt:lpstr>2_Default Design</vt:lpstr>
      <vt:lpstr>Parcel</vt:lpstr>
      <vt:lpstr>Chapter 18</vt:lpstr>
      <vt:lpstr>Introduction to Query Processing (1)</vt:lpstr>
      <vt:lpstr>Introduction to Query Processing (2)</vt:lpstr>
      <vt:lpstr>1. Translating SQL Queries into Relational Algebra (1)</vt:lpstr>
      <vt:lpstr>Translating SQL Queries into Relational Algebra (2)</vt:lpstr>
      <vt:lpstr>2. Algorithms for SELECT and JOIN Operations (1)</vt:lpstr>
      <vt:lpstr>Algorithms for SELECT and JOIN Operations (2)</vt:lpstr>
      <vt:lpstr>Algorithms for SELECT and JOIN Operations (3)</vt:lpstr>
      <vt:lpstr>Algorithms for SELECT and JOIN Operations (4)</vt:lpstr>
      <vt:lpstr>Algorithms for SELECT and JOIN Operations (5)</vt:lpstr>
      <vt:lpstr>Algorithms for SELECT and JOIN Operations (7)</vt:lpstr>
      <vt:lpstr>Algorithms for SELECT and JOIN Operations (8)</vt:lpstr>
      <vt:lpstr>Algorithms for SELECT and JOIN Operations (9)</vt:lpstr>
      <vt:lpstr>Algorithms for SELECT and JOIN Operations (10)</vt:lpstr>
      <vt:lpstr>PowerPoint Presentation</vt:lpstr>
      <vt:lpstr>Algorithms for SELECT and JOIN Operations (11)</vt:lpstr>
      <vt:lpstr>3. Algorithms for PROJECT and SET Operations (1)</vt:lpstr>
      <vt:lpstr>Algorithms for PROJECT and SET Operations (2)</vt:lpstr>
      <vt:lpstr>Algorithms for PROJECT and SET Operations (3)</vt:lpstr>
      <vt:lpstr>5. Using Heuristics in Query Optimization (1)</vt:lpstr>
      <vt:lpstr>Using Heuristics in Query Optimization (2)</vt:lpstr>
      <vt:lpstr>Using Heuristics in Query Optimization (3)</vt:lpstr>
      <vt:lpstr>Using Heuristics in Query Optimization (4)</vt:lpstr>
      <vt:lpstr>Using Heuristics in Query Optimization (5)</vt:lpstr>
      <vt:lpstr>Using Heuristics in Query Optimization  (6)</vt:lpstr>
      <vt:lpstr>PowerPoint Presentation</vt:lpstr>
      <vt:lpstr>PowerPoint Presentation</vt:lpstr>
      <vt:lpstr>Using Heuristics in Query Optimization (9)</vt:lpstr>
      <vt:lpstr>Using Heuristics in Query Optimization (10)</vt:lpstr>
      <vt:lpstr>Using Heuristics in Query Optimization (11)</vt:lpstr>
      <vt:lpstr>Using Heuristics in Query Optimization (12)</vt:lpstr>
      <vt:lpstr>Using Heuristics in Query Optimization (13)</vt:lpstr>
      <vt:lpstr>Using Heuristics in Query Optimization (15)</vt:lpstr>
      <vt:lpstr>Using Heuristics in Query Optimization (16)</vt:lpstr>
      <vt:lpstr>8. Using Selectivity and Cost Estimates in Query Optimization (1)</vt:lpstr>
      <vt:lpstr>Using Selectivity and Cost Estimates in Query Optimization (2)</vt:lpstr>
      <vt:lpstr>Using Selectivity and Cost Estimates in Query Optimization (3)</vt:lpstr>
      <vt:lpstr>Using Selectivity and Cost Estimates in Query Optimization (4)</vt:lpstr>
      <vt:lpstr>Using Selectivity and Cost Estimates in Query Optimization (5)</vt:lpstr>
      <vt:lpstr>Using Selectivity and Cost Estimates in Query Optimization (6)</vt:lpstr>
      <vt:lpstr>Using Selectivity and Cost Estimates in Query Optimization (7)</vt:lpstr>
      <vt:lpstr>Using Selectivity and Cost Estimates in Query Optimization (8)</vt:lpstr>
      <vt:lpstr>Using Selectivity and Cost Estimates in Query Optimization (9)</vt:lpstr>
      <vt:lpstr>Using Selectivity and Cost Estimates in Query Optimization (10)</vt:lpstr>
      <vt:lpstr>9. Overview of Query Optimization in Oracle</vt:lpstr>
      <vt:lpstr>10. Semantic Query Optimization</vt:lpstr>
      <vt:lpstr>Summary</vt:lpstr>
    </vt:vector>
  </TitlesOfParts>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Algorithms for Query Processing and Optimization</dc:subject>
  <dc:creator>Elmasri/Navathe</dc:creator>
  <cp:lastModifiedBy>Yuruk, Nurcan</cp:lastModifiedBy>
  <cp:revision>130</cp:revision>
  <cp:lastPrinted>2001-11-04T00:51:13Z</cp:lastPrinted>
  <dcterms:created xsi:type="dcterms:W3CDTF">2005-02-25T19:46:41Z</dcterms:created>
  <dcterms:modified xsi:type="dcterms:W3CDTF">2020-11-05T17:21:36Z</dcterms:modified>
</cp:coreProperties>
</file>