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0"/>
  </p:notesMasterIdLst>
  <p:handoutMasterIdLst>
    <p:handoutMasterId r:id="rId61"/>
  </p:handoutMasterIdLst>
  <p:sldIdLst>
    <p:sldId id="378" r:id="rId2"/>
    <p:sldId id="380" r:id="rId3"/>
    <p:sldId id="388" r:id="rId4"/>
    <p:sldId id="389" r:id="rId5"/>
    <p:sldId id="404" r:id="rId6"/>
    <p:sldId id="405" r:id="rId7"/>
    <p:sldId id="382" r:id="rId8"/>
    <p:sldId id="406" r:id="rId9"/>
    <p:sldId id="383" r:id="rId10"/>
    <p:sldId id="384" r:id="rId11"/>
    <p:sldId id="417" r:id="rId12"/>
    <p:sldId id="407" r:id="rId13"/>
    <p:sldId id="408" r:id="rId14"/>
    <p:sldId id="385" r:id="rId15"/>
    <p:sldId id="409" r:id="rId16"/>
    <p:sldId id="386" r:id="rId17"/>
    <p:sldId id="403" r:id="rId18"/>
    <p:sldId id="410" r:id="rId19"/>
    <p:sldId id="387" r:id="rId20"/>
    <p:sldId id="328" r:id="rId21"/>
    <p:sldId id="329" r:id="rId22"/>
    <p:sldId id="344" r:id="rId23"/>
    <p:sldId id="330" r:id="rId24"/>
    <p:sldId id="331" r:id="rId25"/>
    <p:sldId id="368" r:id="rId26"/>
    <p:sldId id="381" r:id="rId27"/>
    <p:sldId id="333" r:id="rId28"/>
    <p:sldId id="334" r:id="rId29"/>
    <p:sldId id="335" r:id="rId30"/>
    <p:sldId id="336" r:id="rId31"/>
    <p:sldId id="391" r:id="rId32"/>
    <p:sldId id="393" r:id="rId33"/>
    <p:sldId id="339" r:id="rId34"/>
    <p:sldId id="340" r:id="rId35"/>
    <p:sldId id="343" r:id="rId36"/>
    <p:sldId id="342" r:id="rId37"/>
    <p:sldId id="411" r:id="rId38"/>
    <p:sldId id="345" r:id="rId39"/>
    <p:sldId id="346" r:id="rId40"/>
    <p:sldId id="412" r:id="rId41"/>
    <p:sldId id="347" r:id="rId42"/>
    <p:sldId id="349" r:id="rId43"/>
    <p:sldId id="350" r:id="rId44"/>
    <p:sldId id="392" r:id="rId45"/>
    <p:sldId id="353" r:id="rId46"/>
    <p:sldId id="354" r:id="rId47"/>
    <p:sldId id="355" r:id="rId48"/>
    <p:sldId id="356" r:id="rId49"/>
    <p:sldId id="357" r:id="rId50"/>
    <p:sldId id="358" r:id="rId51"/>
    <p:sldId id="413" r:id="rId52"/>
    <p:sldId id="414" r:id="rId53"/>
    <p:sldId id="362" r:id="rId54"/>
    <p:sldId id="363" r:id="rId55"/>
    <p:sldId id="415" r:id="rId56"/>
    <p:sldId id="416" r:id="rId57"/>
    <p:sldId id="367" r:id="rId58"/>
    <p:sldId id="369" r:id="rId59"/>
  </p:sldIdLst>
  <p:sldSz cx="9144000" cy="6858000" type="letter"/>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9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63300"/>
    <a:srgbClr val="677228"/>
    <a:srgbClr val="6E792B"/>
    <a:srgbClr val="76822E"/>
    <a:srgbClr val="4F571F"/>
    <a:srgbClr val="6F6A07"/>
    <a:srgbClr val="827C08"/>
    <a:srgbClr val="A29B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Objects="1">
      <p:cViewPr varScale="1">
        <p:scale>
          <a:sx n="99" d="100"/>
          <a:sy n="99" d="100"/>
        </p:scale>
        <p:origin x="-1880" y="-10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7CB7658F-5E24-274F-8540-D980D8C390E4}" type="slidenum">
              <a:rPr lang="en-CA" altLang="en-US"/>
              <a:pPr/>
              <a:t>‹#›</a:t>
            </a:fld>
            <a:endParaRPr lang="en-CA" altLang="en-US"/>
          </a:p>
        </p:txBody>
      </p:sp>
    </p:spTree>
    <p:extLst>
      <p:ext uri="{BB962C8B-B14F-4D97-AF65-F5344CB8AC3E}">
        <p14:creationId xmlns:p14="http://schemas.microsoft.com/office/powerpoint/2010/main" val="190644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90EE9BC5-96F8-C547-A252-999A25D90227}" type="slidenum">
              <a:rPr lang="en-CA" altLang="en-US"/>
              <a:pPr/>
              <a:t>‹#›</a:t>
            </a:fld>
            <a:endParaRPr lang="en-CA" altLang="en-US"/>
          </a:p>
        </p:txBody>
      </p:sp>
    </p:spTree>
    <p:extLst>
      <p:ext uri="{BB962C8B-B14F-4D97-AF65-F5344CB8AC3E}">
        <p14:creationId xmlns:p14="http://schemas.microsoft.com/office/powerpoint/2010/main" val="545449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8E5B77F-9EA7-9E47-932A-A9BFDD3FECD6}" type="slidenum">
              <a:rPr lang="en-CA" altLang="en-US" sz="1200" i="0">
                <a:solidFill>
                  <a:srgbClr val="000000"/>
                </a:solidFill>
                <a:latin typeface="Tahoma" charset="0"/>
                <a:ea typeface="MS PGothic" charset="-128"/>
              </a:rPr>
              <a:pPr/>
              <a:t>1</a:t>
            </a:fld>
            <a:endParaRPr lang="en-CA" altLang="en-US" sz="1200" i="0">
              <a:solidFill>
                <a:srgbClr val="000000"/>
              </a:solidFill>
              <a:latin typeface="Tahoma" charset="0"/>
              <a:ea typeface="MS PGothic" charset="-128"/>
            </a:endParaRPr>
          </a:p>
        </p:txBody>
      </p:sp>
      <p:sp>
        <p:nvSpPr>
          <p:cNvPr id="110595"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a typeface="MS PGothic" charset="-128"/>
            </a:endParaRPr>
          </a:p>
        </p:txBody>
      </p:sp>
    </p:spTree>
    <p:extLst>
      <p:ext uri="{BB962C8B-B14F-4D97-AF65-F5344CB8AC3E}">
        <p14:creationId xmlns:p14="http://schemas.microsoft.com/office/powerpoint/2010/main" val="199963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11</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161769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12</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61193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13</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07875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14</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87722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15</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73258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E429B3FC-2F9C-8642-9405-646906379231}" type="slidenum">
              <a:rPr lang="en-CA" altLang="en-US" sz="1200" i="0">
                <a:latin typeface="Tahoma" charset="0"/>
              </a:rPr>
              <a:pPr/>
              <a:t>16</a:t>
            </a:fld>
            <a:endParaRPr lang="en-CA" altLang="en-US" sz="1200" i="0">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93869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17</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970470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AB717-CD34-49BA-912F-4E1D2DAB5BE4}" type="slidenum">
              <a:rPr lang="en-CA" altLang="en-US"/>
              <a:pPr/>
              <a:t>18</a:t>
            </a:fld>
            <a:endParaRPr lang="en-CA" alt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0622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19</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453127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20</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181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5079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21</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0289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22</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9154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23</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847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FC1E4-3E64-004F-9815-C02F0A15F2FD}" type="slidenum">
              <a:rPr lang="en-CA" altLang="en-US"/>
              <a:pPr/>
              <a:t>24</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4381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25</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6075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27</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8416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28</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r>
              <a:rPr lang="en-US" altLang="en-US" dirty="0" smtClean="0"/>
              <a:t>Figure 15.2</a:t>
            </a:r>
          </a:p>
          <a:p>
            <a:r>
              <a:rPr lang="en-US" altLang="en-US" smtClean="0"/>
              <a:t>Figure</a:t>
            </a:r>
            <a:r>
              <a:rPr lang="en-US" altLang="en-US" baseline="0" smtClean="0"/>
              <a:t> 15.6</a:t>
            </a:r>
            <a:endParaRPr lang="en-US" altLang="en-US"/>
          </a:p>
        </p:txBody>
      </p:sp>
    </p:spTree>
    <p:extLst>
      <p:ext uri="{BB962C8B-B14F-4D97-AF65-F5344CB8AC3E}">
        <p14:creationId xmlns:p14="http://schemas.microsoft.com/office/powerpoint/2010/main" val="1854711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29</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0237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30</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642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33</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811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4</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6671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34</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6103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35</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5826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7130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37</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3956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38</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7920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39</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4478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40</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6390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41</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5323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42</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14979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43</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470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5</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6934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44</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779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45</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1109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46</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5391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47</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783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48</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1295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49</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3036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50</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95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51</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8292948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52</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1116367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53</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490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B883B16A-BBEF-436E-9D54-310E60BDDFCA}" type="slidenum">
              <a:rPr lang="en-CA" altLang="en-US" sz="1200" i="0">
                <a:latin typeface="Tahoma" charset="0"/>
              </a:rPr>
              <a:pPr>
                <a:defRPr/>
              </a:pPr>
              <a:t>6</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2244392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54</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2789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55</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9634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56</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0163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57</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2915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58</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3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7</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5778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8</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95671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5E3CE22F-A3AA-264E-AAC8-D44EDE17DACD}" type="slidenum">
              <a:rPr lang="en-CA" altLang="en-US" sz="1200" i="0">
                <a:latin typeface="Tahoma" charset="0"/>
              </a:rPr>
              <a:pPr/>
              <a:t>9</a:t>
            </a:fld>
            <a:endParaRPr lang="en-CA" altLang="en-US" sz="1200" i="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11342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10</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91979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0FEAF6EF-9B38-104D-A243-FC4676A88EB4}" type="slidenum">
              <a:rPr lang="en-US" altLang="en-US"/>
              <a:pPr/>
              <a:t>‹#›</a:t>
            </a:fld>
            <a:endParaRPr lang="en-CA" altLang="en-US" dirty="0"/>
          </a:p>
        </p:txBody>
      </p:sp>
    </p:spTree>
    <p:extLst>
      <p:ext uri="{BB962C8B-B14F-4D97-AF65-F5344CB8AC3E}">
        <p14:creationId xmlns:p14="http://schemas.microsoft.com/office/powerpoint/2010/main" val="2040555620"/>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A58A2097-14A0-8F43-BC27-84E954DA0AA0}" type="slidenum">
              <a:rPr lang="en-US" altLang="en-US"/>
              <a:pPr/>
              <a:t>‹#›</a:t>
            </a:fld>
            <a:endParaRPr lang="en-CA" altLang="en-US" dirty="0"/>
          </a:p>
        </p:txBody>
      </p:sp>
    </p:spTree>
    <p:extLst>
      <p:ext uri="{BB962C8B-B14F-4D97-AF65-F5344CB8AC3E}">
        <p14:creationId xmlns:p14="http://schemas.microsoft.com/office/powerpoint/2010/main" val="304462750"/>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FA13F2DE-47A6-3A44-92C2-A7D24ECCC605}" type="slidenum">
              <a:rPr lang="en-US" altLang="en-US"/>
              <a:pPr/>
              <a:t>‹#›</a:t>
            </a:fld>
            <a:endParaRPr lang="en-CA" altLang="en-US" dirty="0"/>
          </a:p>
        </p:txBody>
      </p:sp>
    </p:spTree>
    <p:extLst>
      <p:ext uri="{BB962C8B-B14F-4D97-AF65-F5344CB8AC3E}">
        <p14:creationId xmlns:p14="http://schemas.microsoft.com/office/powerpoint/2010/main" val="1799392096"/>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dirty="0"/>
              <a:t>Slide </a:t>
            </a:r>
            <a:r>
              <a:rPr lang="en-US" altLang="en-US" dirty="0" smtClean="0"/>
              <a:t>15- </a:t>
            </a:r>
            <a:fld id="{177E8CA1-9EAF-CF4D-9B91-CE773C4514DC}" type="slidenum">
              <a:rPr lang="en-US" altLang="en-US"/>
              <a:pPr/>
              <a:t>‹#›</a:t>
            </a:fld>
            <a:endParaRPr lang="en-CA" altLang="en-US" dirty="0"/>
          </a:p>
        </p:txBody>
      </p:sp>
    </p:spTree>
    <p:extLst>
      <p:ext uri="{BB962C8B-B14F-4D97-AF65-F5344CB8AC3E}">
        <p14:creationId xmlns:p14="http://schemas.microsoft.com/office/powerpoint/2010/main" val="1518240418"/>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dirty="0"/>
              <a:t>Slide </a:t>
            </a:r>
            <a:r>
              <a:rPr lang="en-US" altLang="en-US" dirty="0" smtClean="0"/>
              <a:t>15- </a:t>
            </a:r>
            <a:fld id="{CB199ECE-EA84-5D4E-85AB-9BBD89E97E89}" type="slidenum">
              <a:rPr lang="en-US" altLang="en-US"/>
              <a:pPr/>
              <a:t>‹#›</a:t>
            </a:fld>
            <a:endParaRPr lang="en-CA" altLang="en-US" dirty="0"/>
          </a:p>
        </p:txBody>
      </p:sp>
    </p:spTree>
    <p:extLst>
      <p:ext uri="{BB962C8B-B14F-4D97-AF65-F5344CB8AC3E}">
        <p14:creationId xmlns:p14="http://schemas.microsoft.com/office/powerpoint/2010/main" val="666011672"/>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dirty="0"/>
              <a:t>Slide </a:t>
            </a:r>
            <a:r>
              <a:rPr lang="en-US" altLang="en-US" dirty="0" smtClean="0"/>
              <a:t>15- </a:t>
            </a:r>
            <a:fld id="{CAE9AEAB-807F-D742-877D-C5FD1BF9BAFC}" type="slidenum">
              <a:rPr lang="en-US" altLang="en-US"/>
              <a:pPr/>
              <a:t>‹#›</a:t>
            </a:fld>
            <a:endParaRPr lang="en-CA" altLang="en-US" dirty="0"/>
          </a:p>
        </p:txBody>
      </p:sp>
    </p:spTree>
    <p:extLst>
      <p:ext uri="{BB962C8B-B14F-4D97-AF65-F5344CB8AC3E}">
        <p14:creationId xmlns:p14="http://schemas.microsoft.com/office/powerpoint/2010/main" val="973403140"/>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57567D55-BD87-9944-A47C-4F851B45B55E}" type="slidenum">
              <a:rPr lang="en-US" altLang="en-US"/>
              <a:pPr/>
              <a:t>‹#›</a:t>
            </a:fld>
            <a:endParaRPr lang="en-CA" altLang="en-US" dirty="0"/>
          </a:p>
        </p:txBody>
      </p:sp>
    </p:spTree>
    <p:extLst>
      <p:ext uri="{BB962C8B-B14F-4D97-AF65-F5344CB8AC3E}">
        <p14:creationId xmlns:p14="http://schemas.microsoft.com/office/powerpoint/2010/main" val="456151134"/>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C011CFFC-F98A-9941-A8A2-612F662E8717}" type="slidenum">
              <a:rPr lang="en-US" altLang="en-US"/>
              <a:pPr/>
              <a:t>‹#›</a:t>
            </a:fld>
            <a:endParaRPr lang="en-CA" altLang="en-US" dirty="0"/>
          </a:p>
        </p:txBody>
      </p:sp>
    </p:spTree>
    <p:extLst>
      <p:ext uri="{BB962C8B-B14F-4D97-AF65-F5344CB8AC3E}">
        <p14:creationId xmlns:p14="http://schemas.microsoft.com/office/powerpoint/2010/main" val="15489348"/>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kumimoji="1" lang="en-US" altLang="en-US" sz="3200">
                <a:latin typeface="Tahoma"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kumimoji="1" lang="en-US" altLang="en-US" sz="3200">
              <a:latin typeface="Tahoma"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dirty="0"/>
              <a:t>Slide </a:t>
            </a:r>
            <a:r>
              <a:rPr lang="en-US" altLang="en-US" dirty="0" smtClean="0"/>
              <a:t>15- </a:t>
            </a:r>
            <a:fld id="{363AF6E3-B032-C44A-8060-738F2940E0D5}" type="slidenum">
              <a:rPr lang="en-US" altLang="en-US"/>
              <a:pPr/>
              <a:t>‹#›</a:t>
            </a:fld>
            <a:endParaRPr lang="en-CA" altLang="en-US" dirty="0"/>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30"/>
          <p:cNvSpPr>
            <a:spLocks noChangeArrowheads="1"/>
          </p:cNvSpPr>
          <p:nvPr userDrawn="1"/>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smtClean="0">
                <a:solidFill>
                  <a:srgbClr val="000000"/>
                </a:solidFill>
              </a:rPr>
              <a:t>Copyright © 2016 </a:t>
            </a:r>
            <a:r>
              <a:rPr lang="en-US" altLang="en-US" sz="900" i="0" dirty="0" err="1" smtClean="0">
                <a:solidFill>
                  <a:srgbClr val="000000"/>
                </a:solidFill>
              </a:rPr>
              <a:t>Ramez</a:t>
            </a:r>
            <a:r>
              <a:rPr lang="en-US" altLang="en-US" sz="900" i="0" dirty="0" smtClean="0">
                <a:solidFill>
                  <a:srgbClr val="000000"/>
                </a:solidFill>
              </a:rPr>
              <a:t> </a:t>
            </a:r>
            <a:r>
              <a:rPr lang="en-US" altLang="en-US" sz="900" i="0" dirty="0" err="1" smtClean="0">
                <a:solidFill>
                  <a:srgbClr val="000000"/>
                </a:solidFill>
              </a:rPr>
              <a:t>Elmasri</a:t>
            </a:r>
            <a:r>
              <a:rPr lang="en-US" altLang="en-US" sz="900" i="0" dirty="0" smtClean="0">
                <a:solidFill>
                  <a:srgbClr val="000000"/>
                </a:solidFill>
              </a:rPr>
              <a:t> and </a:t>
            </a:r>
            <a:r>
              <a:rPr lang="en-US" altLang="en-US" sz="900" i="0" dirty="0" err="1" smtClean="0">
                <a:solidFill>
                  <a:srgbClr val="000000"/>
                </a:solidFill>
              </a:rPr>
              <a:t>Shamkant</a:t>
            </a:r>
            <a:r>
              <a:rPr lang="en-US" altLang="en-US" sz="900" i="0" dirty="0" smtClean="0">
                <a:solidFill>
                  <a:srgbClr val="000000"/>
                </a:solidFill>
              </a:rPr>
              <a:t> B. </a:t>
            </a:r>
            <a:r>
              <a:rPr lang="en-US" altLang="en-US" sz="900" i="0" dirty="0" err="1" smtClean="0">
                <a:solidFill>
                  <a:srgbClr val="000000"/>
                </a:solidFill>
              </a:rPr>
              <a:t>Navathe</a:t>
            </a:r>
            <a:endParaRPr lang="en-US" altLang="en-US" sz="900" i="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xmlns:p14="http://schemas.microsoft.com/office/powerpoint/2010/main" spd="med"/>
  <p:hf hdr="0" ftr="0" dt="0"/>
  <p:txStyles>
    <p:titleStyle>
      <a:lvl1pPr algn="l" rtl="0" fontAlgn="base">
        <a:spcBef>
          <a:spcPct val="0"/>
        </a:spcBef>
        <a:spcAft>
          <a:spcPct val="0"/>
        </a:spcAft>
        <a:defRPr sz="32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 Id="rId3"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22309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eaLnBrk="1" hangingPunct="1"/>
            <a:r>
              <a:rPr lang="en-US" altLang="en-US" b="1" dirty="0">
                <a:ea typeface="MS PGothic" charset="-128"/>
              </a:rPr>
              <a:t>Closure</a:t>
            </a:r>
            <a:r>
              <a:rPr lang="en-US" altLang="en-US" dirty="0">
                <a:ea typeface="MS PGothic" charset="-128"/>
              </a:rPr>
              <a:t> of a set F of FDs is the set F</a:t>
            </a:r>
            <a:r>
              <a:rPr lang="en-US" altLang="en-US" baseline="30000" dirty="0">
                <a:ea typeface="MS PGothic" charset="-128"/>
              </a:rPr>
              <a:t>+</a:t>
            </a:r>
            <a:r>
              <a:rPr lang="en-US" altLang="en-US" dirty="0">
                <a:ea typeface="MS PGothic" charset="-128"/>
              </a:rPr>
              <a:t> of all FDs that can be inferred from F</a:t>
            </a:r>
          </a:p>
          <a:p>
            <a:pPr eaLnBrk="1" hangingPunct="1"/>
            <a:endParaRPr lang="en-US" altLang="en-US" dirty="0">
              <a:ea typeface="MS PGothic" charset="-128"/>
            </a:endParaRPr>
          </a:p>
          <a:p>
            <a:pPr eaLnBrk="1" hangingPunct="1"/>
            <a:r>
              <a:rPr lang="en-US" altLang="en-US" b="1" dirty="0">
                <a:ea typeface="MS PGothic" charset="-128"/>
              </a:rPr>
              <a:t>Closure</a:t>
            </a:r>
            <a:r>
              <a:rPr lang="en-US" altLang="en-US" dirty="0">
                <a:ea typeface="MS PGothic" charset="-128"/>
              </a:rPr>
              <a:t> of a set of attributes X with respect to F is the set X</a:t>
            </a:r>
            <a:r>
              <a:rPr lang="en-US" altLang="en-US" baseline="30000" dirty="0">
                <a:ea typeface="MS PGothic" charset="-128"/>
              </a:rPr>
              <a:t>+</a:t>
            </a:r>
            <a:r>
              <a:rPr lang="en-US" altLang="en-US" dirty="0">
                <a:ea typeface="MS PGothic" charset="-128"/>
              </a:rPr>
              <a:t> of all attributes that are functionally determined by X</a:t>
            </a:r>
          </a:p>
          <a:p>
            <a:pPr eaLnBrk="1" hangingPunct="1"/>
            <a:endParaRPr lang="en-US" altLang="en-US" dirty="0">
              <a:ea typeface="MS PGothic" charset="-128"/>
            </a:endParaRPr>
          </a:p>
          <a:p>
            <a:pPr eaLnBrk="1" hangingPunct="1"/>
            <a:r>
              <a:rPr lang="en-US" altLang="en-US" dirty="0">
                <a:ea typeface="MS PGothic" charset="-128"/>
              </a:rPr>
              <a:t>X</a:t>
            </a:r>
            <a:r>
              <a:rPr lang="en-US" altLang="en-US" baseline="30000" dirty="0">
                <a:ea typeface="MS PGothic" charset="-128"/>
              </a:rPr>
              <a:t>+</a:t>
            </a:r>
            <a:r>
              <a:rPr lang="en-US" altLang="en-US" dirty="0">
                <a:ea typeface="MS PGothic" charset="-128"/>
              </a:rPr>
              <a:t> can be calculated by repeatedly applying IR1, IR2, IR3 using the FDs in F </a:t>
            </a: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10</a:t>
            </a:fld>
            <a:endParaRPr lang="en-CA" altLang="en-US" sz="1400" dirty="0">
              <a:solidFill>
                <a:srgbClr val="990033"/>
              </a:solidFill>
            </a:endParaRPr>
          </a:p>
        </p:txBody>
      </p:sp>
    </p:spTree>
    <p:extLst>
      <p:ext uri="{BB962C8B-B14F-4D97-AF65-F5344CB8AC3E}">
        <p14:creationId xmlns:p14="http://schemas.microsoft.com/office/powerpoint/2010/main" val="94095779"/>
      </p:ext>
    </p:extLst>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Algorithm to determine 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b="1" dirty="0"/>
              <a:t>Algorithm 15.1.</a:t>
            </a:r>
            <a:r>
              <a:rPr lang="en-US" dirty="0"/>
              <a:t> Determining </a:t>
            </a:r>
            <a:r>
              <a:rPr lang="en-US" i="1" dirty="0"/>
              <a:t>X</a:t>
            </a:r>
            <a:r>
              <a:rPr lang="en-US" baseline="30000" dirty="0"/>
              <a:t>+</a:t>
            </a:r>
            <a:r>
              <a:rPr lang="en-US" dirty="0"/>
              <a:t>, the Closure of </a:t>
            </a:r>
            <a:r>
              <a:rPr lang="en-US" i="1" dirty="0"/>
              <a:t>X</a:t>
            </a:r>
            <a:r>
              <a:rPr lang="en-US" dirty="0"/>
              <a:t> under </a:t>
            </a:r>
            <a:r>
              <a:rPr lang="en-US" i="1" dirty="0"/>
              <a:t>F</a:t>
            </a:r>
            <a:endParaRPr lang="en-US" dirty="0"/>
          </a:p>
          <a:p>
            <a:pPr hangingPunct="0"/>
            <a:r>
              <a:rPr lang="en-US" b="1" dirty="0"/>
              <a:t>Input:</a:t>
            </a:r>
            <a:r>
              <a:rPr lang="en-US" dirty="0"/>
              <a:t> A set </a:t>
            </a:r>
            <a:r>
              <a:rPr lang="en-US" i="1" dirty="0"/>
              <a:t>F</a:t>
            </a:r>
            <a:r>
              <a:rPr lang="en-US" dirty="0"/>
              <a:t> of FDs on a relation schema R, and a set of attributes </a:t>
            </a:r>
            <a:r>
              <a:rPr lang="en-US" i="1" dirty="0"/>
              <a:t>X</a:t>
            </a:r>
            <a:r>
              <a:rPr lang="en-US" dirty="0"/>
              <a:t>, which is a subset of R.</a:t>
            </a:r>
          </a:p>
          <a:p>
            <a:pPr marL="400050" lvl="1" indent="0" hangingPunct="0">
              <a:buNone/>
            </a:pPr>
            <a:r>
              <a:rPr lang="en-US" sz="2800" i="1" dirty="0"/>
              <a:t>X</a:t>
            </a:r>
            <a:r>
              <a:rPr lang="en-US" sz="2800" baseline="30000" dirty="0"/>
              <a:t>+</a:t>
            </a:r>
            <a:r>
              <a:rPr lang="en-US" sz="2800" dirty="0"/>
              <a:t> := </a:t>
            </a:r>
            <a:r>
              <a:rPr lang="en-US" sz="2800" i="1" dirty="0"/>
              <a:t>X</a:t>
            </a:r>
            <a:r>
              <a:rPr lang="en-US" sz="2800" dirty="0"/>
              <a:t>;</a:t>
            </a:r>
          </a:p>
          <a:p>
            <a:pPr marL="400050" lvl="1" indent="0" hangingPunct="0">
              <a:buNone/>
            </a:pPr>
            <a:r>
              <a:rPr lang="en-US" sz="2800" dirty="0"/>
              <a:t>repeat</a:t>
            </a:r>
          </a:p>
          <a:p>
            <a:pPr marL="400050" lvl="1" indent="0" hangingPunct="0">
              <a:buNone/>
            </a:pPr>
            <a:r>
              <a:rPr lang="en-US" sz="2800" dirty="0"/>
              <a:t>	</a:t>
            </a:r>
            <a:r>
              <a:rPr lang="en-US" sz="2800" dirty="0" err="1"/>
              <a:t>old</a:t>
            </a:r>
            <a:r>
              <a:rPr lang="en-US" sz="2800" i="1" dirty="0" err="1"/>
              <a:t>X</a:t>
            </a:r>
            <a:r>
              <a:rPr lang="en-US" sz="2800" baseline="30000" dirty="0"/>
              <a:t>+</a:t>
            </a:r>
            <a:r>
              <a:rPr lang="en-US" sz="2800" dirty="0"/>
              <a:t> := </a:t>
            </a:r>
            <a:r>
              <a:rPr lang="en-US" sz="2800" i="1" dirty="0"/>
              <a:t>X</a:t>
            </a:r>
            <a:r>
              <a:rPr lang="en-US" sz="2800" baseline="30000" dirty="0" smtClean="0"/>
              <a:t>+</a:t>
            </a:r>
            <a:r>
              <a:rPr lang="en-US" sz="2800" dirty="0" smtClean="0"/>
              <a:t>;</a:t>
            </a:r>
          </a:p>
          <a:p>
            <a:pPr marL="400050" lvl="1" indent="0" hangingPunct="0">
              <a:buNone/>
            </a:pPr>
            <a:r>
              <a:rPr lang="en-US" sz="2800" dirty="0"/>
              <a:t>for each functional dependency </a:t>
            </a:r>
            <a:r>
              <a:rPr lang="en-US" sz="2800" i="1" dirty="0"/>
              <a:t>Y</a:t>
            </a:r>
            <a:r>
              <a:rPr lang="en-US" sz="2800" dirty="0"/>
              <a:t> </a:t>
            </a:r>
            <a:r>
              <a:rPr lang="en-US" sz="2800" dirty="0">
                <a:sym typeface="Symbol" panose="05050102010706020507" pitchFamily="18" charset="2"/>
              </a:rPr>
              <a:t></a:t>
            </a:r>
            <a:r>
              <a:rPr lang="en-US" sz="2800" dirty="0"/>
              <a:t> </a:t>
            </a:r>
            <a:r>
              <a:rPr lang="en-US" sz="2800" i="1" dirty="0"/>
              <a:t>Z</a:t>
            </a:r>
            <a:r>
              <a:rPr lang="en-US" sz="2800" dirty="0"/>
              <a:t> in </a:t>
            </a:r>
            <a:r>
              <a:rPr lang="en-US" sz="2800" i="1" dirty="0"/>
              <a:t>F</a:t>
            </a:r>
            <a:r>
              <a:rPr lang="en-US" sz="2800" dirty="0"/>
              <a:t> do</a:t>
            </a:r>
          </a:p>
          <a:p>
            <a:pPr marL="400050" lvl="1" indent="0" hangingPunct="0">
              <a:buNone/>
            </a:pPr>
            <a:r>
              <a:rPr lang="en-US" sz="2800" dirty="0"/>
              <a:t>		if </a:t>
            </a:r>
            <a:r>
              <a:rPr lang="en-US" sz="2800" i="1" dirty="0" smtClean="0"/>
              <a:t>Y </a:t>
            </a:r>
            <a:r>
              <a:rPr lang="en-US" sz="2800" dirty="0" smtClean="0">
                <a:sym typeface="Symbol" panose="05050102010706020507" pitchFamily="18" charset="2"/>
              </a:rPr>
              <a:t></a:t>
            </a:r>
            <a:r>
              <a:rPr lang="en-US" sz="2800" dirty="0" smtClean="0"/>
              <a:t> </a:t>
            </a:r>
            <a:r>
              <a:rPr lang="en-US" sz="2800" i="1" dirty="0" smtClean="0"/>
              <a:t>X</a:t>
            </a:r>
            <a:r>
              <a:rPr lang="en-US" sz="2800" baseline="30000" dirty="0"/>
              <a:t>+</a:t>
            </a:r>
            <a:r>
              <a:rPr lang="en-US" sz="2800" dirty="0"/>
              <a:t>  then </a:t>
            </a:r>
            <a:r>
              <a:rPr lang="en-US" sz="2800" i="1" dirty="0"/>
              <a:t>X</a:t>
            </a:r>
            <a:r>
              <a:rPr lang="en-US" sz="2800" baseline="30000" dirty="0"/>
              <a:t>+</a:t>
            </a:r>
            <a:r>
              <a:rPr lang="en-US" sz="2800" dirty="0"/>
              <a:t> :=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Z</a:t>
            </a:r>
            <a:r>
              <a:rPr lang="en-US" sz="2800" dirty="0"/>
              <a:t>;</a:t>
            </a:r>
          </a:p>
          <a:p>
            <a:pPr marL="400050" lvl="1" indent="0" hangingPunct="0">
              <a:buNone/>
            </a:pPr>
            <a:r>
              <a:rPr lang="en-US" sz="2800" dirty="0"/>
              <a:t>until (</a:t>
            </a:r>
            <a:r>
              <a:rPr lang="en-US" sz="2800" i="1" dirty="0"/>
              <a:t>X</a:t>
            </a:r>
            <a:r>
              <a:rPr lang="en-US" sz="2800" baseline="30000" dirty="0"/>
              <a:t>+</a:t>
            </a:r>
            <a:r>
              <a:rPr lang="en-US" sz="2800" dirty="0"/>
              <a:t> = </a:t>
            </a:r>
            <a:r>
              <a:rPr lang="en-US" sz="2800" dirty="0" err="1"/>
              <a:t>old</a:t>
            </a:r>
            <a:r>
              <a:rPr lang="en-US" sz="2800" i="1" dirty="0" err="1"/>
              <a:t>X</a:t>
            </a:r>
            <a:r>
              <a:rPr lang="en-US" sz="2800" baseline="30000" dirty="0"/>
              <a:t>+</a:t>
            </a:r>
            <a:r>
              <a:rPr lang="en-US" sz="2800" dirty="0"/>
              <a:t>);</a:t>
            </a:r>
          </a:p>
          <a:p>
            <a:pPr hangingPunct="0"/>
            <a:endParaRPr lang="en-US" dirty="0"/>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11</a:t>
            </a:fld>
            <a:endParaRPr lang="en-CA" altLang="en-US" sz="1400" dirty="0">
              <a:solidFill>
                <a:srgbClr val="990033"/>
              </a:solidFill>
            </a:endParaRPr>
          </a:p>
        </p:txBody>
      </p:sp>
    </p:spTree>
    <p:extLst>
      <p:ext uri="{BB962C8B-B14F-4D97-AF65-F5344CB8AC3E}">
        <p14:creationId xmlns:p14="http://schemas.microsoft.com/office/powerpoint/2010/main" val="2723573331"/>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(1)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a:t>For example, consider the following relation schema about classes held at a university in a given academic year.</a:t>
            </a:r>
          </a:p>
          <a:p>
            <a:pPr marL="0" indent="0" hangingPunct="0">
              <a:buNone/>
            </a:pPr>
            <a:r>
              <a:rPr lang="en-US" sz="2000" dirty="0"/>
              <a:t>CLASS ( </a:t>
            </a:r>
            <a:r>
              <a:rPr lang="en-US" sz="2000" dirty="0" err="1" smtClean="0"/>
              <a:t>Sectionid</a:t>
            </a:r>
            <a:r>
              <a:rPr lang="en-US" sz="2000" dirty="0"/>
              <a:t>, Course#, </a:t>
            </a:r>
            <a:r>
              <a:rPr lang="en-US" sz="2000" dirty="0" err="1"/>
              <a:t>Instr_name</a:t>
            </a:r>
            <a:r>
              <a:rPr lang="en-US" sz="2000" dirty="0"/>
              <a:t>, </a:t>
            </a:r>
            <a:r>
              <a:rPr lang="en-US" sz="2000" dirty="0" err="1"/>
              <a:t>Credit_hrs</a:t>
            </a:r>
            <a:r>
              <a:rPr lang="en-US" sz="2000" dirty="0"/>
              <a:t>, Text, Publisher, Classroom, Capacity).</a:t>
            </a:r>
          </a:p>
          <a:p>
            <a:pPr hangingPunct="0"/>
            <a:r>
              <a:rPr lang="en-US" sz="2000" dirty="0"/>
              <a:t>Let </a:t>
            </a:r>
            <a:r>
              <a:rPr lang="en-US" sz="2000" i="1" dirty="0"/>
              <a:t>F</a:t>
            </a:r>
            <a:r>
              <a:rPr lang="en-US" sz="2000" dirty="0"/>
              <a:t>, the set of functional dependencies for the above relation include the following </a:t>
            </a:r>
            <a:r>
              <a:rPr lang="en-US" sz="2000" dirty="0" err="1"/>
              <a:t>f.d.s</a:t>
            </a:r>
            <a:r>
              <a:rPr lang="en-US" sz="2000" dirty="0"/>
              <a:t>: </a:t>
            </a:r>
            <a:endParaRPr lang="en-US" sz="2000" dirty="0" smtClean="0"/>
          </a:p>
          <a:p>
            <a:pPr hangingPunct="0"/>
            <a:endParaRPr lang="en-US" sz="2000" dirty="0"/>
          </a:p>
          <a:p>
            <a:pPr marL="400050" lvl="1" indent="0" hangingPunct="0">
              <a:buNone/>
            </a:pPr>
            <a:r>
              <a:rPr lang="en-US" sz="1800" dirty="0"/>
              <a:t>FD1: </a:t>
            </a:r>
            <a:r>
              <a:rPr lang="en-US" sz="1800" dirty="0" err="1"/>
              <a:t>Sectionid</a:t>
            </a:r>
            <a:r>
              <a:rPr lang="en-US" sz="1800" dirty="0"/>
              <a:t> </a:t>
            </a:r>
            <a:r>
              <a:rPr lang="en-US" sz="1800" dirty="0">
                <a:sym typeface="Symbol" panose="05050102010706020507" pitchFamily="18" charset="2"/>
              </a:rPr>
              <a:t></a:t>
            </a:r>
            <a:r>
              <a:rPr lang="en-US" sz="1800" dirty="0"/>
              <a:t> Course#, </a:t>
            </a:r>
            <a:r>
              <a:rPr lang="en-US" sz="1800" dirty="0" err="1"/>
              <a:t>Instr_name</a:t>
            </a:r>
            <a:r>
              <a:rPr lang="en-US" sz="1800" dirty="0"/>
              <a:t>, </a:t>
            </a:r>
            <a:r>
              <a:rPr lang="en-US" sz="1800" dirty="0" err="1"/>
              <a:t>Credit_hrs</a:t>
            </a:r>
            <a:r>
              <a:rPr lang="en-US" sz="1800" dirty="0"/>
              <a:t>, Text, Publisher, Classroom, Capacity;</a:t>
            </a:r>
          </a:p>
          <a:p>
            <a:pPr marL="400050" lvl="1" indent="0" hangingPunct="0">
              <a:buNone/>
            </a:pPr>
            <a:r>
              <a:rPr lang="en-US" sz="1800" dirty="0"/>
              <a:t>FD2: Course# </a:t>
            </a:r>
            <a:r>
              <a:rPr lang="en-US" sz="1800" dirty="0">
                <a:sym typeface="Symbol" panose="05050102010706020507" pitchFamily="18" charset="2"/>
              </a:rPr>
              <a:t></a:t>
            </a:r>
            <a:r>
              <a:rPr lang="en-US" sz="1800" dirty="0"/>
              <a:t> </a:t>
            </a:r>
            <a:r>
              <a:rPr lang="en-US" sz="1800" dirty="0" err="1"/>
              <a:t>Credit_hrs</a:t>
            </a:r>
            <a:r>
              <a:rPr lang="en-US" sz="1800" dirty="0"/>
              <a:t>;  </a:t>
            </a:r>
          </a:p>
          <a:p>
            <a:pPr marL="400050" lvl="1" indent="0" hangingPunct="0">
              <a:buNone/>
            </a:pPr>
            <a:r>
              <a:rPr lang="en-US" sz="1800" dirty="0"/>
              <a:t>FD3: {Course#, </a:t>
            </a:r>
            <a:r>
              <a:rPr lang="en-US" sz="1800" dirty="0" err="1"/>
              <a:t>Instr_name</a:t>
            </a:r>
            <a:r>
              <a:rPr lang="en-US" sz="1800" dirty="0"/>
              <a:t>}  </a:t>
            </a:r>
            <a:r>
              <a:rPr lang="en-US" sz="1800" dirty="0">
                <a:sym typeface="Symbol" panose="05050102010706020507" pitchFamily="18" charset="2"/>
              </a:rPr>
              <a:t></a:t>
            </a:r>
            <a:r>
              <a:rPr lang="en-US" sz="1800" dirty="0"/>
              <a:t> Text, Classroom; </a:t>
            </a:r>
          </a:p>
          <a:p>
            <a:pPr marL="400050" lvl="1" indent="0" hangingPunct="0">
              <a:buNone/>
            </a:pPr>
            <a:r>
              <a:rPr lang="en-US" sz="1800" dirty="0"/>
              <a:t>FD4: Text </a:t>
            </a:r>
            <a:r>
              <a:rPr lang="en-US" sz="1800" dirty="0">
                <a:sym typeface="Symbol" panose="05050102010706020507" pitchFamily="18" charset="2"/>
              </a:rPr>
              <a:t></a:t>
            </a:r>
            <a:r>
              <a:rPr lang="en-US" sz="1800" dirty="0"/>
              <a:t> Publisher</a:t>
            </a:r>
          </a:p>
          <a:p>
            <a:pPr marL="400050" lvl="1" indent="0" hangingPunct="0">
              <a:buNone/>
            </a:pPr>
            <a:r>
              <a:rPr lang="en-US" sz="1800" dirty="0"/>
              <a:t>FD5: Classroom </a:t>
            </a:r>
            <a:r>
              <a:rPr lang="en-US" sz="1800" dirty="0">
                <a:sym typeface="Symbol" panose="05050102010706020507" pitchFamily="18" charset="2"/>
              </a:rPr>
              <a:t></a:t>
            </a:r>
            <a:r>
              <a:rPr lang="en-US" sz="1800" dirty="0"/>
              <a:t> </a:t>
            </a:r>
            <a:r>
              <a:rPr lang="en-US" sz="1800" dirty="0" smtClean="0"/>
              <a:t>Capacity</a:t>
            </a:r>
          </a:p>
          <a:p>
            <a:pPr marL="400050" lvl="1" indent="0" hangingPunct="0">
              <a:buNone/>
            </a:pPr>
            <a:r>
              <a:rPr lang="en-US" sz="1800" dirty="0" smtClean="0">
                <a:solidFill>
                  <a:schemeClr val="tx2"/>
                </a:solidFill>
              </a:rPr>
              <a:t>These </a:t>
            </a:r>
            <a:r>
              <a:rPr lang="en-US" sz="1800" dirty="0" err="1" smtClean="0">
                <a:solidFill>
                  <a:schemeClr val="tx2"/>
                </a:solidFill>
              </a:rPr>
              <a:t>f.d.s</a:t>
            </a:r>
            <a:r>
              <a:rPr lang="en-US" sz="1800" dirty="0" smtClean="0">
                <a:solidFill>
                  <a:schemeClr val="tx2"/>
                </a:solidFill>
              </a:rPr>
              <a:t> above represent the meaning of the individual attributes and the relationship among them and defines certain rules about the classes.</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12</a:t>
            </a:fld>
            <a:endParaRPr lang="en-CA" altLang="en-US" sz="1400" dirty="0">
              <a:solidFill>
                <a:srgbClr val="990033"/>
              </a:solidFill>
            </a:endParaRPr>
          </a:p>
        </p:txBody>
      </p:sp>
    </p:spTree>
    <p:extLst>
      <p:ext uri="{BB962C8B-B14F-4D97-AF65-F5344CB8AC3E}">
        <p14:creationId xmlns:p14="http://schemas.microsoft.com/office/powerpoint/2010/main" val="4218823221"/>
      </p:ext>
    </p:extLst>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(2)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smtClean="0"/>
              <a:t>The closures of attributes or sets of attributes for some example sets:</a:t>
            </a:r>
          </a:p>
          <a:p>
            <a:pPr hangingPunct="0"/>
            <a:endParaRPr lang="en-US" sz="2000" dirty="0"/>
          </a:p>
          <a:p>
            <a:pPr marL="400050" lvl="1" indent="0" hangingPunct="0">
              <a:buNone/>
            </a:pPr>
            <a:r>
              <a:rPr lang="en-US" sz="1800" dirty="0" smtClean="0"/>
              <a:t>{ </a:t>
            </a:r>
            <a:r>
              <a:rPr lang="en-US" sz="1800" dirty="0" err="1" smtClean="0"/>
              <a:t>Sectionid</a:t>
            </a:r>
            <a:r>
              <a:rPr lang="en-US" sz="1800" dirty="0" smtClean="0"/>
              <a:t> </a:t>
            </a:r>
            <a:r>
              <a:rPr lang="en-US" sz="1800" dirty="0"/>
              <a:t>} </a:t>
            </a:r>
            <a:r>
              <a:rPr lang="en-US" sz="1800" baseline="30000" dirty="0"/>
              <a:t>+</a:t>
            </a:r>
            <a:r>
              <a:rPr lang="en-US" sz="1800" dirty="0"/>
              <a:t> = { </a:t>
            </a:r>
            <a:r>
              <a:rPr lang="en-US" sz="1800" dirty="0" err="1" smtClean="0"/>
              <a:t>Sectionid</a:t>
            </a:r>
            <a:r>
              <a:rPr lang="en-US" sz="1800" dirty="0" smtClean="0"/>
              <a:t>, </a:t>
            </a:r>
            <a:r>
              <a:rPr lang="en-US" sz="1800" dirty="0"/>
              <a:t>Course#, </a:t>
            </a:r>
            <a:r>
              <a:rPr lang="en-US" sz="1800" dirty="0" err="1"/>
              <a:t>Instr_name</a:t>
            </a:r>
            <a:r>
              <a:rPr lang="en-US" sz="1800" dirty="0"/>
              <a:t>, </a:t>
            </a:r>
            <a:r>
              <a:rPr lang="en-US" sz="1800" dirty="0" err="1"/>
              <a:t>Credit_hrs</a:t>
            </a:r>
            <a:r>
              <a:rPr lang="en-US" sz="1800" dirty="0"/>
              <a:t>, Text, Publisher, Classroom, Capacity } = </a:t>
            </a:r>
            <a:r>
              <a:rPr lang="en-US" sz="1800" dirty="0" smtClean="0"/>
              <a:t>CLASS</a:t>
            </a:r>
          </a:p>
          <a:p>
            <a:pPr marL="400050" lvl="1" indent="0" hangingPunct="0">
              <a:buNone/>
            </a:pPr>
            <a:endParaRPr lang="en-US" sz="1800" dirty="0"/>
          </a:p>
          <a:p>
            <a:pPr marL="400050" lvl="1" indent="0" hangingPunct="0">
              <a:buNone/>
            </a:pPr>
            <a:r>
              <a:rPr lang="en-US" sz="1800" dirty="0"/>
              <a:t>{ Course#} </a:t>
            </a:r>
            <a:r>
              <a:rPr lang="en-US" sz="1800" baseline="30000" dirty="0"/>
              <a:t>+</a:t>
            </a:r>
            <a:r>
              <a:rPr lang="en-US" sz="1800" dirty="0"/>
              <a:t> = { Course#, </a:t>
            </a:r>
            <a:r>
              <a:rPr lang="en-US" sz="1800" dirty="0" err="1"/>
              <a:t>Credit_hrs</a:t>
            </a:r>
            <a:r>
              <a:rPr lang="en-US" sz="1800" dirty="0" smtClean="0"/>
              <a:t>}</a:t>
            </a:r>
          </a:p>
          <a:p>
            <a:pPr marL="400050" lvl="1" indent="0" hangingPunct="0">
              <a:buNone/>
            </a:pPr>
            <a:endParaRPr lang="en-US" sz="1800" dirty="0"/>
          </a:p>
          <a:p>
            <a:pPr marL="400050" lvl="1" indent="0" hangingPunct="0">
              <a:buNone/>
            </a:pPr>
            <a:r>
              <a:rPr lang="en-US" sz="1800" dirty="0"/>
              <a:t>{ Course#, </a:t>
            </a:r>
            <a:r>
              <a:rPr lang="en-US" sz="1800" dirty="0" err="1"/>
              <a:t>Instr_name</a:t>
            </a:r>
            <a:r>
              <a:rPr lang="en-US" sz="1800" dirty="0"/>
              <a:t> } </a:t>
            </a:r>
            <a:r>
              <a:rPr lang="en-US" sz="1800" baseline="30000" dirty="0"/>
              <a:t>+</a:t>
            </a:r>
            <a:r>
              <a:rPr lang="en-US" sz="1800" dirty="0"/>
              <a:t> = { Course#, </a:t>
            </a:r>
            <a:r>
              <a:rPr lang="en-US" sz="1800" dirty="0" err="1" smtClean="0"/>
              <a:t>Instr_name</a:t>
            </a:r>
            <a:r>
              <a:rPr lang="en-US" sz="1800" smtClean="0"/>
              <a:t>, Credit_hrs</a:t>
            </a:r>
            <a:r>
              <a:rPr lang="en-US" sz="1800" dirty="0"/>
              <a:t>, Text, Publisher, Classroom, Capacity </a:t>
            </a:r>
            <a:r>
              <a:rPr lang="en-US" sz="1800" dirty="0" smtClean="0"/>
              <a:t>}</a:t>
            </a:r>
          </a:p>
          <a:p>
            <a:pPr marL="400050" lvl="1" indent="0" hangingPunct="0">
              <a:buNone/>
            </a:pPr>
            <a:endParaRPr lang="en-US" sz="1800" dirty="0"/>
          </a:p>
          <a:p>
            <a:pPr marL="400050" lvl="1" indent="0">
              <a:buNone/>
            </a:pPr>
            <a:r>
              <a:rPr lang="en-US" sz="1800" dirty="0" smtClean="0">
                <a:solidFill>
                  <a:schemeClr val="tx2"/>
                </a:solidFill>
              </a:rPr>
              <a:t>Note </a:t>
            </a:r>
            <a:r>
              <a:rPr lang="en-US" sz="1800" dirty="0">
                <a:solidFill>
                  <a:schemeClr val="tx2"/>
                </a:solidFill>
              </a:rPr>
              <a:t>that each closure above has an interpretation that is revealing about the attribute(s) on the left-hand-side</a:t>
            </a:r>
            <a:r>
              <a:rPr lang="en-US" sz="1800" dirty="0" smtClean="0">
                <a:solidFill>
                  <a:schemeClr val="tx2"/>
                </a:solidFill>
              </a:rPr>
              <a:t>. The closure of { </a:t>
            </a:r>
            <a:r>
              <a:rPr lang="en-US" sz="1800" dirty="0" err="1" smtClean="0">
                <a:solidFill>
                  <a:schemeClr val="tx2"/>
                </a:solidFill>
              </a:rPr>
              <a:t>Sectionid</a:t>
            </a:r>
            <a:r>
              <a:rPr lang="en-US" sz="1800" dirty="0" smtClean="0">
                <a:solidFill>
                  <a:schemeClr val="tx2"/>
                </a:solidFill>
              </a:rPr>
              <a:t> </a:t>
            </a:r>
            <a:r>
              <a:rPr lang="en-US" sz="1800" dirty="0">
                <a:solidFill>
                  <a:schemeClr val="tx2"/>
                </a:solidFill>
              </a:rPr>
              <a:t>} </a:t>
            </a:r>
            <a:r>
              <a:rPr lang="en-US" sz="1800" baseline="30000" dirty="0">
                <a:solidFill>
                  <a:schemeClr val="tx2"/>
                </a:solidFill>
              </a:rPr>
              <a:t>+</a:t>
            </a:r>
            <a:r>
              <a:rPr lang="en-US" sz="1800" dirty="0">
                <a:solidFill>
                  <a:schemeClr val="tx2"/>
                </a:solidFill>
              </a:rPr>
              <a:t> </a:t>
            </a:r>
            <a:r>
              <a:rPr lang="en-US" sz="1800" dirty="0" smtClean="0">
                <a:solidFill>
                  <a:schemeClr val="tx2"/>
                </a:solidFill>
              </a:rPr>
              <a:t> is the entire relation CLASS indicating that all attributes of the relation can be determined from </a:t>
            </a:r>
            <a:r>
              <a:rPr lang="en-US" sz="1800" dirty="0" err="1" smtClean="0">
                <a:solidFill>
                  <a:schemeClr val="tx2"/>
                </a:solidFill>
              </a:rPr>
              <a:t>Sectionid</a:t>
            </a:r>
            <a:r>
              <a:rPr lang="en-US" sz="1800" dirty="0" smtClean="0">
                <a:solidFill>
                  <a:schemeClr val="tx2"/>
                </a:solidFill>
              </a:rPr>
              <a:t> and hence it is a key.</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13</a:t>
            </a:fld>
            <a:endParaRPr lang="en-CA" altLang="en-US" sz="1400" dirty="0">
              <a:solidFill>
                <a:srgbClr val="990033"/>
              </a:solidFill>
            </a:endParaRPr>
          </a:p>
        </p:txBody>
      </p:sp>
    </p:spTree>
    <p:extLst>
      <p:ext uri="{BB962C8B-B14F-4D97-AF65-F5344CB8AC3E}">
        <p14:creationId xmlns:p14="http://schemas.microsoft.com/office/powerpoint/2010/main" val="2742419294"/>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1.2 </a:t>
            </a:r>
            <a:r>
              <a:rPr lang="en-US" altLang="en-US" dirty="0">
                <a:ea typeface="MS PGothic" charset="-128"/>
              </a:rPr>
              <a:t>Equivalence of Sets of FDs </a:t>
            </a:r>
          </a:p>
        </p:txBody>
      </p:sp>
      <p:sp>
        <p:nvSpPr>
          <p:cNvPr id="21507" name="Rectangle 7"/>
          <p:cNvSpPr>
            <a:spLocks noGrp="1" noChangeArrowheads="1"/>
          </p:cNvSpPr>
          <p:nvPr>
            <p:ph idx="1"/>
          </p:nvPr>
        </p:nvSpPr>
        <p:spPr/>
        <p:txBody>
          <a:bodyPr/>
          <a:lstStyle/>
          <a:p>
            <a:pPr eaLnBrk="1" hangingPunct="1"/>
            <a:r>
              <a:rPr lang="en-US" altLang="en-US" sz="2400" dirty="0">
                <a:ea typeface="MS PGothic" charset="-128"/>
              </a:rPr>
              <a:t>Two sets of FDs F and G are </a:t>
            </a:r>
            <a:r>
              <a:rPr lang="en-US" altLang="en-US" sz="2400" b="1" dirty="0">
                <a:ea typeface="MS PGothic" charset="-128"/>
              </a:rPr>
              <a:t>equivalent</a:t>
            </a:r>
            <a:r>
              <a:rPr lang="en-US" altLang="en-US" sz="2400" dirty="0">
                <a:ea typeface="MS PGothic" charset="-128"/>
              </a:rPr>
              <a:t> if:</a:t>
            </a:r>
          </a:p>
          <a:p>
            <a:pPr lvl="1" eaLnBrk="1" hangingPunct="1"/>
            <a:r>
              <a:rPr lang="en-US" altLang="en-US" sz="2200" dirty="0">
                <a:ea typeface="MS PGothic" charset="-128"/>
              </a:rPr>
              <a:t>Every FD in F can be inferred from G, and</a:t>
            </a:r>
          </a:p>
          <a:p>
            <a:pPr lvl="1" eaLnBrk="1" hangingPunct="1"/>
            <a:r>
              <a:rPr lang="en-US" altLang="en-US" sz="2200" dirty="0">
                <a:ea typeface="MS PGothic" charset="-128"/>
              </a:rPr>
              <a:t>Every FD in G can be inferred from F</a:t>
            </a:r>
          </a:p>
          <a:p>
            <a:pPr lvl="1" eaLnBrk="1" hangingPunct="1"/>
            <a:r>
              <a:rPr lang="en-US" altLang="en-US" sz="2200" dirty="0">
                <a:ea typeface="MS PGothic" charset="-128"/>
              </a:rPr>
              <a:t>Hence, F and G are equivalent if F</a:t>
            </a:r>
            <a:r>
              <a:rPr lang="en-US" altLang="en-US" sz="2200" baseline="30000" dirty="0">
                <a:ea typeface="MS PGothic" charset="-128"/>
              </a:rPr>
              <a:t>+</a:t>
            </a:r>
            <a:r>
              <a:rPr lang="en-US" altLang="en-US" sz="2200" dirty="0">
                <a:ea typeface="MS PGothic" charset="-128"/>
              </a:rPr>
              <a:t> =G</a:t>
            </a:r>
            <a:r>
              <a:rPr lang="en-US" altLang="en-US" sz="2200" baseline="30000" dirty="0">
                <a:ea typeface="MS PGothic" charset="-128"/>
              </a:rPr>
              <a:t>+</a:t>
            </a:r>
          </a:p>
          <a:p>
            <a:pPr eaLnBrk="1" hangingPunct="1"/>
            <a:r>
              <a:rPr lang="en-US" altLang="en-US" sz="2400" dirty="0">
                <a:ea typeface="MS PGothic" charset="-128"/>
              </a:rPr>
              <a:t>Definition (</a:t>
            </a:r>
            <a:r>
              <a:rPr lang="en-US" altLang="en-US" sz="2400" b="1" dirty="0">
                <a:ea typeface="MS PGothic" charset="-128"/>
              </a:rPr>
              <a:t>Covers</a:t>
            </a:r>
            <a:r>
              <a:rPr lang="en-US" altLang="en-US" sz="2400" dirty="0">
                <a:ea typeface="MS PGothic" charset="-128"/>
              </a:rPr>
              <a:t>):</a:t>
            </a:r>
          </a:p>
          <a:p>
            <a:pPr lvl="1" eaLnBrk="1" hangingPunct="1"/>
            <a:r>
              <a:rPr lang="en-US" altLang="en-US" sz="2200" dirty="0">
                <a:ea typeface="MS PGothic" charset="-128"/>
              </a:rPr>
              <a:t>F </a:t>
            </a:r>
            <a:r>
              <a:rPr lang="en-US" altLang="en-US" sz="2200" b="1" dirty="0">
                <a:ea typeface="MS PGothic" charset="-128"/>
              </a:rPr>
              <a:t>covers</a:t>
            </a:r>
            <a:r>
              <a:rPr lang="en-US" altLang="en-US" sz="2200" dirty="0">
                <a:ea typeface="MS PGothic" charset="-128"/>
              </a:rPr>
              <a:t> G if every FD in G can be inferred from F</a:t>
            </a:r>
          </a:p>
          <a:p>
            <a:pPr lvl="2" eaLnBrk="1" hangingPunct="1"/>
            <a:r>
              <a:rPr lang="en-US" altLang="en-US" sz="2000" dirty="0">
                <a:ea typeface="MS PGothic" charset="-128"/>
              </a:rPr>
              <a:t>(i.e., if G</a:t>
            </a:r>
            <a:r>
              <a:rPr lang="en-US" altLang="en-US" sz="2000" baseline="30000" dirty="0">
                <a:ea typeface="MS PGothic" charset="-128"/>
              </a:rPr>
              <a:t>+</a:t>
            </a:r>
            <a:r>
              <a:rPr lang="en-US" altLang="en-US" sz="2000" dirty="0">
                <a:ea typeface="MS PGothic" charset="-128"/>
              </a:rPr>
              <a:t> </a:t>
            </a:r>
            <a:r>
              <a:rPr lang="en-US" altLang="en-US" sz="2000" i="1" dirty="0">
                <a:ea typeface="MS PGothic" charset="-128"/>
              </a:rPr>
              <a:t>subset-of</a:t>
            </a:r>
            <a:r>
              <a:rPr lang="en-US" altLang="en-US" sz="2000" dirty="0">
                <a:ea typeface="MS PGothic" charset="-128"/>
              </a:rPr>
              <a:t> F</a:t>
            </a:r>
            <a:r>
              <a:rPr lang="en-US" altLang="en-US" sz="2000" baseline="30000" dirty="0">
                <a:ea typeface="MS PGothic" charset="-128"/>
              </a:rPr>
              <a:t>+</a:t>
            </a:r>
            <a:r>
              <a:rPr lang="en-US" altLang="en-US" sz="2000" dirty="0">
                <a:ea typeface="MS PGothic" charset="-128"/>
              </a:rPr>
              <a:t>)</a:t>
            </a:r>
          </a:p>
          <a:p>
            <a:pPr eaLnBrk="1" hangingPunct="1"/>
            <a:r>
              <a:rPr lang="en-US" altLang="en-US" sz="2400" dirty="0">
                <a:ea typeface="MS PGothic" charset="-128"/>
              </a:rPr>
              <a:t>F and G are equivalent if F covers G and G covers F</a:t>
            </a:r>
          </a:p>
          <a:p>
            <a:pPr eaLnBrk="1" hangingPunct="1"/>
            <a:r>
              <a:rPr lang="en-US" altLang="en-US" sz="2400" dirty="0">
                <a:ea typeface="MS PGothic" charset="-128"/>
              </a:rPr>
              <a:t>There is an algorithm for checking equivalence of sets of FDs </a:t>
            </a:r>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14</a:t>
            </a:fld>
            <a:endParaRPr lang="en-CA" altLang="en-US" sz="1400" dirty="0">
              <a:solidFill>
                <a:srgbClr val="990033"/>
              </a:solidFill>
            </a:endParaRPr>
          </a:p>
        </p:txBody>
      </p:sp>
    </p:spTree>
    <p:extLst>
      <p:ext uri="{BB962C8B-B14F-4D97-AF65-F5344CB8AC3E}">
        <p14:creationId xmlns:p14="http://schemas.microsoft.com/office/powerpoint/2010/main" val="1381407921"/>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1.3 Finding Minimal Cover of F.D.s (1)</a:t>
            </a:r>
            <a:endParaRPr lang="en-US" altLang="en-US" dirty="0">
              <a:ea typeface="MS PGothic" charset="-128"/>
            </a:endParaRPr>
          </a:p>
        </p:txBody>
      </p:sp>
      <p:sp>
        <p:nvSpPr>
          <p:cNvPr id="21507" name="Rectangle 7"/>
          <p:cNvSpPr>
            <a:spLocks noGrp="1" noChangeArrowheads="1"/>
          </p:cNvSpPr>
          <p:nvPr>
            <p:ph idx="1"/>
          </p:nvPr>
        </p:nvSpPr>
        <p:spPr/>
        <p:txBody>
          <a:bodyPr/>
          <a:lstStyle/>
          <a:p>
            <a:pPr hangingPunct="0"/>
            <a:r>
              <a:rPr lang="en-US" sz="2400" dirty="0"/>
              <a:t>Just as we applied inference rules to expand on a set </a:t>
            </a:r>
            <a:r>
              <a:rPr lang="en-US" sz="2400" i="1" dirty="0"/>
              <a:t>F</a:t>
            </a:r>
            <a:r>
              <a:rPr lang="en-US" sz="2400" dirty="0"/>
              <a:t> of FDs to arrive at </a:t>
            </a:r>
            <a:r>
              <a:rPr lang="en-US" sz="2400" i="1" dirty="0"/>
              <a:t>F</a:t>
            </a:r>
            <a:r>
              <a:rPr lang="en-US" sz="2400" dirty="0"/>
              <a:t>+, its closure, it is possible to think </a:t>
            </a:r>
            <a:r>
              <a:rPr lang="en-US" sz="2400" dirty="0">
                <a:solidFill>
                  <a:srgbClr val="800000"/>
                </a:solidFill>
                <a:ea typeface="MS PGothic" charset="-128"/>
              </a:rPr>
              <a:t>in the opposite direction</a:t>
            </a:r>
            <a:r>
              <a:rPr lang="en-US" sz="3200" dirty="0">
                <a:solidFill>
                  <a:srgbClr val="800000"/>
                </a:solidFill>
                <a:ea typeface="MS PGothic" charset="-128"/>
              </a:rPr>
              <a:t> </a:t>
            </a:r>
            <a:r>
              <a:rPr lang="en-US" sz="2400" dirty="0"/>
              <a:t>to see if we could shrink or reduce the set </a:t>
            </a:r>
            <a:r>
              <a:rPr lang="en-US" sz="2400" i="1" dirty="0"/>
              <a:t>F </a:t>
            </a:r>
            <a:r>
              <a:rPr lang="en-US" sz="2400" dirty="0"/>
              <a:t>to its</a:t>
            </a:r>
            <a:r>
              <a:rPr lang="en-US" sz="2400" i="1" dirty="0"/>
              <a:t> minimal form </a:t>
            </a:r>
            <a:r>
              <a:rPr lang="en-US" sz="2400" dirty="0"/>
              <a:t>so that the minimal set is still equivalent to the original set</a:t>
            </a:r>
            <a:r>
              <a:rPr lang="en-US" sz="2400" i="1" dirty="0"/>
              <a:t> F.</a:t>
            </a:r>
            <a:r>
              <a:rPr lang="en-US" sz="2400" baseline="30000" dirty="0"/>
              <a:t> </a:t>
            </a:r>
            <a:endParaRPr lang="en-US" sz="2400" baseline="30000" dirty="0" smtClean="0"/>
          </a:p>
          <a:p>
            <a:pPr hangingPunct="0"/>
            <a:r>
              <a:rPr lang="en-US" sz="2400" b="1" dirty="0" smtClean="0"/>
              <a:t>Definition</a:t>
            </a:r>
            <a:r>
              <a:rPr lang="en-US" sz="2400" b="1" dirty="0"/>
              <a:t>:</a:t>
            </a:r>
            <a:r>
              <a:rPr lang="en-US" sz="2400" dirty="0"/>
              <a:t> An attribute in a functional dependency is considered </a:t>
            </a:r>
            <a:r>
              <a:rPr lang="en-US" sz="2400" b="1" dirty="0"/>
              <a:t>extraneous attribute</a:t>
            </a:r>
            <a:r>
              <a:rPr lang="en-US" sz="2400" dirty="0"/>
              <a:t> if we can remove it without changing the closure of the set of dependencies. Formally, given F, the set of functional dependencies and a functional dependency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A</a:t>
            </a:r>
            <a:r>
              <a:rPr lang="en-US" sz="2400" dirty="0"/>
              <a:t> in </a:t>
            </a:r>
            <a:r>
              <a:rPr lang="en-US" sz="2400" i="1" dirty="0"/>
              <a:t>F , </a:t>
            </a:r>
            <a:r>
              <a:rPr lang="en-US" sz="2400" dirty="0"/>
              <a:t>attribute</a:t>
            </a:r>
            <a:r>
              <a:rPr lang="en-US" sz="2400" i="1" dirty="0"/>
              <a:t> Y </a:t>
            </a:r>
            <a:r>
              <a:rPr lang="en-US" sz="2400" dirty="0"/>
              <a:t>is extraneous in</a:t>
            </a:r>
            <a:r>
              <a:rPr lang="en-US" sz="2400" i="1" dirty="0"/>
              <a:t> X </a:t>
            </a:r>
            <a:r>
              <a:rPr lang="en-US" sz="2400" dirty="0"/>
              <a:t>if </a:t>
            </a:r>
            <a:r>
              <a:rPr lang="en-US" sz="2400" i="1" dirty="0"/>
              <a:t> Y </a:t>
            </a:r>
            <a:r>
              <a:rPr lang="en-US" sz="2400" i="1" dirty="0" smtClean="0"/>
              <a:t>is a subset of  </a:t>
            </a:r>
            <a:r>
              <a:rPr lang="en-US" sz="2400" i="1" dirty="0"/>
              <a:t>X, </a:t>
            </a:r>
            <a:r>
              <a:rPr lang="en-US" sz="2400" dirty="0"/>
              <a:t>and</a:t>
            </a:r>
            <a:r>
              <a:rPr lang="en-US" sz="2400" i="1" dirty="0"/>
              <a:t> F </a:t>
            </a:r>
            <a:r>
              <a:rPr lang="en-US" sz="2400" dirty="0"/>
              <a:t>logically implies</a:t>
            </a:r>
            <a:r>
              <a:rPr lang="en-US" sz="2400" i="1" dirty="0"/>
              <a:t> (F- (X</a:t>
            </a:r>
            <a:r>
              <a:rPr lang="en-US" sz="2400" dirty="0"/>
              <a:t> </a:t>
            </a:r>
            <a:r>
              <a:rPr lang="en-US" sz="2400" dirty="0">
                <a:sym typeface="Symbol" panose="05050102010706020507" pitchFamily="18" charset="2"/>
              </a:rPr>
              <a:t></a:t>
            </a:r>
            <a:r>
              <a:rPr lang="en-US" sz="2400" dirty="0"/>
              <a:t> </a:t>
            </a:r>
            <a:r>
              <a:rPr lang="en-US" sz="2400" i="1" dirty="0"/>
              <a:t>A) </a:t>
            </a:r>
            <a:r>
              <a:rPr lang="en-IN" sz="2400" dirty="0">
                <a:sym typeface="Symbol" panose="05050102010706020507" pitchFamily="18" charset="2"/>
              </a:rPr>
              <a:t></a:t>
            </a:r>
            <a:r>
              <a:rPr lang="en-IN" sz="2400" dirty="0"/>
              <a:t> { (</a:t>
            </a:r>
            <a:r>
              <a:rPr lang="en-IN" sz="2400" i="1" dirty="0"/>
              <a:t>X – Y) </a:t>
            </a:r>
            <a:r>
              <a:rPr lang="en-US" sz="2400" dirty="0">
                <a:sym typeface="Symbol" panose="05050102010706020507" pitchFamily="18" charset="2"/>
              </a:rPr>
              <a:t></a:t>
            </a:r>
            <a:r>
              <a:rPr lang="en-US" sz="2400" dirty="0"/>
              <a:t> </a:t>
            </a:r>
            <a:r>
              <a:rPr lang="en-US" sz="2400" i="1" dirty="0"/>
              <a:t>A } </a:t>
            </a:r>
            <a:r>
              <a:rPr lang="en-US" sz="2400" i="1" dirty="0" smtClean="0"/>
              <a:t>)</a:t>
            </a:r>
          </a:p>
          <a:p>
            <a:pPr hangingPunct="0"/>
            <a:endParaRPr lang="en-US" sz="2400" dirty="0"/>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15</a:t>
            </a:fld>
            <a:endParaRPr lang="en-CA" altLang="en-US" sz="1400" dirty="0">
              <a:solidFill>
                <a:srgbClr val="990033"/>
              </a:solidFill>
            </a:endParaRPr>
          </a:p>
        </p:txBody>
      </p:sp>
    </p:spTree>
    <p:extLst>
      <p:ext uri="{BB962C8B-B14F-4D97-AF65-F5344CB8AC3E}">
        <p14:creationId xmlns:p14="http://schemas.microsoft.com/office/powerpoint/2010/main" val="57684099"/>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ltLang="en-US" dirty="0" smtClean="0">
                <a:ea typeface="MS PGothic" charset="-128"/>
              </a:rPr>
              <a:t>Minimal </a:t>
            </a:r>
            <a:r>
              <a:rPr lang="en-US" altLang="en-US" dirty="0">
                <a:ea typeface="MS PGothic" charset="-128"/>
              </a:rPr>
              <a:t>Sets of </a:t>
            </a:r>
            <a:r>
              <a:rPr lang="en-US" altLang="en-US" dirty="0" smtClean="0">
                <a:ea typeface="MS PGothic" charset="-128"/>
              </a:rPr>
              <a:t>FDs (2) </a:t>
            </a:r>
            <a:endParaRPr lang="en-US" altLang="en-US" dirty="0">
              <a:ea typeface="MS PGothic" charset="-128"/>
            </a:endParaRPr>
          </a:p>
        </p:txBody>
      </p:sp>
      <p:sp>
        <p:nvSpPr>
          <p:cNvPr id="23555" name="Rectangle 7"/>
          <p:cNvSpPr>
            <a:spLocks noGrp="1" noChangeArrowheads="1"/>
          </p:cNvSpPr>
          <p:nvPr>
            <p:ph idx="1"/>
          </p:nvPr>
        </p:nvSpPr>
        <p:spPr/>
        <p:txBody>
          <a:bodyPr/>
          <a:lstStyle/>
          <a:p>
            <a:pPr marL="533400" indent="-533400" eaLnBrk="1" hangingPunct="1">
              <a:lnSpc>
                <a:spcPct val="90000"/>
              </a:lnSpc>
            </a:pPr>
            <a:r>
              <a:rPr lang="en-US" altLang="en-US" dirty="0">
                <a:ea typeface="MS PGothic" charset="-128"/>
              </a:rPr>
              <a:t>A set of FDs is </a:t>
            </a:r>
            <a:r>
              <a:rPr lang="en-US" altLang="en-US" b="1" dirty="0">
                <a:ea typeface="MS PGothic" charset="-128"/>
              </a:rPr>
              <a:t>minimal</a:t>
            </a:r>
            <a:r>
              <a:rPr lang="en-US" altLang="en-US" dirty="0">
                <a:ea typeface="MS PGothic" charset="-128"/>
              </a:rPr>
              <a:t> if it satisfies the following conditions:</a:t>
            </a:r>
          </a:p>
          <a:p>
            <a:pPr marL="952500" lvl="1" indent="-495300" eaLnBrk="1" hangingPunct="1">
              <a:lnSpc>
                <a:spcPct val="90000"/>
              </a:lnSpc>
              <a:buSzTx/>
              <a:buFont typeface="Wingdings" charset="2"/>
              <a:buAutoNum type="arabicPeriod"/>
            </a:pPr>
            <a:r>
              <a:rPr lang="en-US" altLang="en-US" dirty="0">
                <a:ea typeface="MS PGothic" charset="-128"/>
              </a:rPr>
              <a:t>Every dependency in F has a single attribute for its RHS.</a:t>
            </a:r>
          </a:p>
          <a:p>
            <a:pPr marL="952500" lvl="1" indent="-495300" eaLnBrk="1" hangingPunct="1">
              <a:lnSpc>
                <a:spcPct val="90000"/>
              </a:lnSpc>
              <a:buSzTx/>
              <a:buFont typeface="Wingdings" charset="2"/>
              <a:buAutoNum type="arabicPeriod"/>
            </a:pPr>
            <a:r>
              <a:rPr lang="en-US" altLang="en-US" dirty="0">
                <a:ea typeface="MS PGothic" charset="-128"/>
              </a:rPr>
              <a:t>We cannot remove any dependency from F and have a set of dependencies that is equivalent to F.</a:t>
            </a:r>
          </a:p>
          <a:p>
            <a:pPr marL="952500" lvl="1" indent="-495300">
              <a:lnSpc>
                <a:spcPct val="90000"/>
              </a:lnSpc>
              <a:buSzTx/>
              <a:buFont typeface="Wingdings" charset="2"/>
              <a:buAutoNum type="arabicPeriod"/>
            </a:pPr>
            <a:r>
              <a:rPr lang="en-US" altLang="en-US" dirty="0">
                <a:ea typeface="MS PGothic" charset="-128"/>
              </a:rPr>
              <a:t>We cannot replace any dependency X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in F with a dependency Y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where Y </a:t>
            </a:r>
            <a:r>
              <a:rPr lang="en-US" altLang="en-US" dirty="0" smtClean="0">
                <a:ea typeface="MS PGothic" charset="-128"/>
              </a:rPr>
              <a:t>is a proper-subset-of </a:t>
            </a:r>
            <a:r>
              <a:rPr lang="en-US" altLang="en-US" dirty="0">
                <a:ea typeface="MS PGothic" charset="-128"/>
              </a:rPr>
              <a:t>X </a:t>
            </a:r>
            <a:r>
              <a:rPr lang="en-US" altLang="en-US" dirty="0" smtClean="0">
                <a:ea typeface="MS PGothic" charset="-128"/>
              </a:rPr>
              <a:t>and </a:t>
            </a:r>
            <a:r>
              <a:rPr lang="en-US" altLang="en-US" dirty="0">
                <a:ea typeface="MS PGothic" charset="-128"/>
              </a:rPr>
              <a:t>still have a set of dependencies that is equivalent to F.</a:t>
            </a:r>
          </a:p>
        </p:txBody>
      </p:sp>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7DD592E-DFAF-BE43-8317-9B8FA6997BAC}" type="slidenum">
              <a:rPr lang="en-US" altLang="en-US" sz="1400">
                <a:solidFill>
                  <a:srgbClr val="990033"/>
                </a:solidFill>
              </a:rPr>
              <a:pPr>
                <a:spcBef>
                  <a:spcPct val="0"/>
                </a:spcBef>
                <a:buClrTx/>
                <a:buSzTx/>
                <a:buNone/>
              </a:pPr>
              <a:t>16</a:t>
            </a:fld>
            <a:endParaRPr lang="en-CA" altLang="en-US" sz="1400" dirty="0">
              <a:solidFill>
                <a:srgbClr val="990033"/>
              </a:solidFill>
            </a:endParaRPr>
          </a:p>
        </p:txBody>
      </p:sp>
    </p:spTree>
    <p:extLst>
      <p:ext uri="{BB962C8B-B14F-4D97-AF65-F5344CB8AC3E}">
        <p14:creationId xmlns:p14="http://schemas.microsoft.com/office/powerpoint/2010/main" val="970211055"/>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(3)</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lnSpc>
                <a:spcPct val="80000"/>
              </a:lnSpc>
            </a:pPr>
            <a:r>
              <a:rPr lang="en-US" altLang="en-US" sz="2000" b="1" dirty="0"/>
              <a:t>Algorithm </a:t>
            </a:r>
            <a:r>
              <a:rPr lang="en-US" altLang="en-US" sz="2000" b="1" dirty="0" smtClean="0"/>
              <a:t>15.2. </a:t>
            </a:r>
            <a:r>
              <a:rPr lang="en-US" altLang="en-US" sz="2000" b="1" dirty="0"/>
              <a:t>Finding a Minimal Cover F for a Set of Functional Dependencies E </a:t>
            </a:r>
          </a:p>
          <a:p>
            <a:pPr lvl="1" eaLnBrk="1" hangingPunct="1">
              <a:lnSpc>
                <a:spcPct val="80000"/>
              </a:lnSpc>
            </a:pPr>
            <a:r>
              <a:rPr lang="en-US" altLang="en-US" sz="2000" b="1" dirty="0"/>
              <a:t>Input: A set of functional dependencies E. </a:t>
            </a:r>
          </a:p>
          <a:p>
            <a:pPr marL="457200" indent="-457200" eaLnBrk="1" hangingPunct="1">
              <a:lnSpc>
                <a:spcPct val="80000"/>
              </a:lnSpc>
              <a:buSzPct val="100000"/>
              <a:buFont typeface="+mj-lt"/>
              <a:buAutoNum type="arabicPeriod"/>
            </a:pPr>
            <a:r>
              <a:rPr lang="en-US" altLang="en-US" sz="2000" dirty="0" smtClean="0"/>
              <a:t>Se </a:t>
            </a:r>
            <a:r>
              <a:rPr lang="en-US" altLang="en-US" sz="2000" dirty="0" err="1" smtClean="0"/>
              <a:t>tF</a:t>
            </a:r>
            <a:r>
              <a:rPr lang="en-US" altLang="en-US" sz="2000" dirty="0"/>
              <a:t>:=E. </a:t>
            </a:r>
          </a:p>
          <a:p>
            <a:pPr marL="457200" indent="-457200" eaLnBrk="1" hangingPunct="1">
              <a:lnSpc>
                <a:spcPct val="80000"/>
              </a:lnSpc>
              <a:buSzPct val="100000"/>
              <a:buFont typeface="+mj-lt"/>
              <a:buAutoNum type="arabicPeriod"/>
            </a:pPr>
            <a:r>
              <a:rPr lang="en-US" altLang="en-US" sz="2000" dirty="0"/>
              <a:t>Replace each functional dependency X → {A1, A2, ..., An} in F by the n </a:t>
            </a:r>
            <a:r>
              <a:rPr lang="en-US" altLang="en-US" sz="2000" dirty="0" smtClean="0"/>
              <a:t>functional </a:t>
            </a:r>
            <a:r>
              <a:rPr lang="en-US" altLang="en-US" sz="2000" dirty="0"/>
              <a:t>dependencies X →A1, X →A2, ..., X → An. </a:t>
            </a:r>
          </a:p>
          <a:p>
            <a:pPr marL="457200" indent="-457200" eaLnBrk="1" hangingPunct="1">
              <a:lnSpc>
                <a:spcPct val="80000"/>
              </a:lnSpc>
              <a:buSzPct val="100000"/>
              <a:buFont typeface="+mj-lt"/>
              <a:buAutoNum type="arabicPeriod"/>
            </a:pPr>
            <a:r>
              <a:rPr lang="en-US" altLang="en-US" sz="2000" dirty="0"/>
              <a:t>For each functional dependency X → A in F  </a:t>
            </a:r>
            <a:r>
              <a:rPr lang="en-US" altLang="en-US" sz="2000" dirty="0" smtClean="0"/>
              <a:t>                                   	for </a:t>
            </a:r>
            <a:r>
              <a:rPr lang="en-US" altLang="en-US" sz="2000" dirty="0"/>
              <a:t>each attribute B that is an element of X  </a:t>
            </a:r>
            <a:r>
              <a:rPr lang="en-US" altLang="en-US" sz="2000" dirty="0" smtClean="0"/>
              <a:t>                                 		if </a:t>
            </a:r>
            <a:r>
              <a:rPr lang="en-US" altLang="en-US" sz="2000" dirty="0"/>
              <a:t>{ {F – {X → A} } ∪ { (X – {B} ) → A} } is equivalent to F </a:t>
            </a:r>
            <a:r>
              <a:rPr lang="en-US" altLang="en-US" sz="2000" dirty="0" smtClean="0"/>
              <a:t>			then </a:t>
            </a:r>
            <a:r>
              <a:rPr lang="en-US" altLang="en-US" sz="2000" dirty="0"/>
              <a:t>replace X → A with (X – {B} ) → A in F. </a:t>
            </a:r>
            <a:endParaRPr lang="en-US" altLang="en-US" sz="2000" dirty="0" smtClean="0"/>
          </a:p>
          <a:p>
            <a:pPr marL="0" indent="0" eaLnBrk="1" hangingPunct="1">
              <a:lnSpc>
                <a:spcPct val="80000"/>
              </a:lnSpc>
              <a:buSzPct val="100000"/>
              <a:buNone/>
            </a:pPr>
            <a:r>
              <a:rPr lang="en-US" altLang="en-US" sz="2000" b="1" dirty="0" smtClean="0">
                <a:solidFill>
                  <a:srgbClr val="800000"/>
                </a:solidFill>
              </a:rPr>
              <a:t>	(* </a:t>
            </a:r>
            <a:r>
              <a:rPr lang="en-US" altLang="en-US" sz="2000" b="1" dirty="0">
                <a:solidFill>
                  <a:srgbClr val="800000"/>
                </a:solidFill>
              </a:rPr>
              <a:t>The above constitutes a removal of the extraneous </a:t>
            </a:r>
            <a:r>
              <a:rPr lang="en-US" altLang="en-US" sz="2000" b="1" dirty="0" smtClean="0">
                <a:solidFill>
                  <a:srgbClr val="800000"/>
                </a:solidFill>
              </a:rPr>
              <a:t>	attribute </a:t>
            </a:r>
            <a:r>
              <a:rPr lang="en-US" altLang="en-US" sz="2000" b="1" dirty="0">
                <a:solidFill>
                  <a:srgbClr val="800000"/>
                </a:solidFill>
              </a:rPr>
              <a:t>B from X *)</a:t>
            </a:r>
          </a:p>
          <a:p>
            <a:pPr marL="457200" indent="-457200" eaLnBrk="1" hangingPunct="1">
              <a:lnSpc>
                <a:spcPct val="80000"/>
              </a:lnSpc>
              <a:buSzPct val="100000"/>
              <a:buFont typeface="+mj-lt"/>
              <a:buAutoNum type="arabicPeriod" startAt="4"/>
            </a:pPr>
            <a:r>
              <a:rPr lang="en-US" altLang="en-US" sz="2000" dirty="0"/>
              <a:t>For each remaining functional dependency X → A in F if {F – {X → A} } is equivalent to F, </a:t>
            </a:r>
            <a:r>
              <a:rPr lang="en-US" altLang="en-US" sz="1800" dirty="0" smtClean="0"/>
              <a:t>then </a:t>
            </a:r>
            <a:r>
              <a:rPr lang="en-US" altLang="en-US" sz="1800" dirty="0"/>
              <a:t>remove X → A from F. </a:t>
            </a:r>
            <a:endParaRPr lang="en-US" altLang="en-US" sz="1800" dirty="0" smtClean="0"/>
          </a:p>
          <a:p>
            <a:pPr marL="0" indent="0">
              <a:lnSpc>
                <a:spcPct val="80000"/>
              </a:lnSpc>
              <a:buSzPct val="100000"/>
              <a:buNone/>
            </a:pPr>
            <a:r>
              <a:rPr lang="en-US" altLang="en-US" sz="1800" b="1" dirty="0" smtClean="0">
                <a:solidFill>
                  <a:srgbClr val="800000"/>
                </a:solidFill>
              </a:rPr>
              <a:t>	(* </a:t>
            </a:r>
            <a:r>
              <a:rPr lang="en-US" altLang="en-US" sz="1800" b="1" dirty="0">
                <a:solidFill>
                  <a:srgbClr val="800000"/>
                </a:solidFill>
              </a:rPr>
              <a:t>The above constitutes a removal of the </a:t>
            </a:r>
            <a:r>
              <a:rPr lang="en-US" altLang="en-US" sz="1800" b="1" dirty="0" smtClean="0">
                <a:solidFill>
                  <a:srgbClr val="800000"/>
                </a:solidFill>
              </a:rPr>
              <a:t>redundant dependency</a:t>
            </a:r>
            <a:r>
              <a:rPr lang="en-US" altLang="en-US" sz="1800" b="1" dirty="0">
                <a:solidFill>
                  <a:srgbClr val="800000"/>
                </a:solidFill>
              </a:rPr>
              <a:t>	</a:t>
            </a:r>
            <a:r>
              <a:rPr lang="en-US" altLang="en-US" sz="1800" dirty="0">
                <a:solidFill>
                  <a:srgbClr val="663300"/>
                </a:solidFill>
              </a:rPr>
              <a:t> </a:t>
            </a:r>
            <a:r>
              <a:rPr lang="en-US" altLang="en-US" sz="2000" dirty="0">
                <a:solidFill>
                  <a:srgbClr val="800000"/>
                </a:solidFill>
                <a:ea typeface="MS PGothic" charset="-128"/>
              </a:rPr>
              <a:t>X </a:t>
            </a:r>
            <a:r>
              <a:rPr lang="en-US" sz="2000" dirty="0">
                <a:solidFill>
                  <a:srgbClr val="800000"/>
                </a:solidFill>
                <a:sym typeface="Symbol" panose="05050102010706020507" pitchFamily="18" charset="2"/>
              </a:rPr>
              <a:t></a:t>
            </a:r>
            <a:r>
              <a:rPr lang="en-US" altLang="en-US" sz="2000" dirty="0">
                <a:solidFill>
                  <a:srgbClr val="800000"/>
                </a:solidFill>
                <a:ea typeface="MS PGothic" charset="-128"/>
              </a:rPr>
              <a:t> A </a:t>
            </a:r>
            <a:r>
              <a:rPr lang="en-US" altLang="en-US" sz="1800" b="1" dirty="0" smtClean="0">
                <a:solidFill>
                  <a:srgbClr val="800000"/>
                </a:solidFill>
              </a:rPr>
              <a:t>from F </a:t>
            </a:r>
            <a:r>
              <a:rPr lang="en-US" altLang="en-US" sz="1800" b="1" dirty="0">
                <a:solidFill>
                  <a:srgbClr val="800000"/>
                </a:solidFill>
              </a:rPr>
              <a:t>*)</a:t>
            </a:r>
          </a:p>
          <a:p>
            <a:pPr marL="457200" indent="-457200" eaLnBrk="1" hangingPunct="1">
              <a:lnSpc>
                <a:spcPct val="80000"/>
              </a:lnSpc>
              <a:buSzPct val="100000"/>
              <a:buFont typeface="+mj-lt"/>
              <a:buAutoNum type="arabicPeriod"/>
            </a:pPr>
            <a:endParaRPr lang="en-US" altLang="en-US" sz="1800" dirty="0"/>
          </a:p>
          <a:p>
            <a:pPr eaLnBrk="1" hangingPunct="1">
              <a:lnSpc>
                <a:spcPct val="80000"/>
              </a:lnSpc>
              <a:buNone/>
            </a:pPr>
            <a:endParaRPr lang="en-US" altLang="en-US" sz="2000" dirty="0"/>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17</a:t>
            </a:fld>
            <a:endParaRPr lang="en-CA" altLang="en-US" sz="1400" dirty="0">
              <a:solidFill>
                <a:srgbClr val="990033"/>
              </a:solidFill>
            </a:endParaRPr>
          </a:p>
        </p:txBody>
      </p:sp>
    </p:spTree>
    <p:extLst>
      <p:ext uri="{BB962C8B-B14F-4D97-AF65-F5344CB8AC3E}">
        <p14:creationId xmlns:p14="http://schemas.microsoft.com/office/powerpoint/2010/main" val="193182499"/>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B6BC52D5-49A3-4A99-92AB-75DD9A191BF0}" type="slidenum">
              <a:rPr lang="en-US" altLang="en-US"/>
              <a:pPr/>
              <a:t>18</a:t>
            </a:fld>
            <a:endParaRPr lang="en-CA" altLang="en-US" dirty="0"/>
          </a:p>
        </p:txBody>
      </p:sp>
      <p:sp>
        <p:nvSpPr>
          <p:cNvPr id="800770" name="Rectangle 2"/>
          <p:cNvSpPr>
            <a:spLocks noGrp="1" noChangeArrowheads="1"/>
          </p:cNvSpPr>
          <p:nvPr>
            <p:ph type="title"/>
          </p:nvPr>
        </p:nvSpPr>
        <p:spPr/>
        <p:txBody>
          <a:bodyPr/>
          <a:lstStyle/>
          <a:p>
            <a:r>
              <a:rPr lang="en-US" altLang="en-US" dirty="0"/>
              <a:t>Computing the Minimal Sets of </a:t>
            </a:r>
            <a:r>
              <a:rPr lang="en-US" altLang="en-US" dirty="0" smtClean="0"/>
              <a:t>FDs (4)</a:t>
            </a:r>
            <a:endParaRPr lang="en-US" altLang="en-US" dirty="0"/>
          </a:p>
        </p:txBody>
      </p:sp>
      <p:sp>
        <p:nvSpPr>
          <p:cNvPr id="8007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600" dirty="0"/>
              <a:t>We illustrate </a:t>
            </a:r>
            <a:r>
              <a:rPr lang="en-US" altLang="en-US" sz="1600" dirty="0" smtClean="0"/>
              <a:t>algorithm 15.2 with </a:t>
            </a:r>
            <a:r>
              <a:rPr lang="en-US" altLang="en-US" sz="1600" dirty="0"/>
              <a:t>the following:</a:t>
            </a:r>
          </a:p>
          <a:p>
            <a:pPr>
              <a:lnSpc>
                <a:spcPct val="80000"/>
              </a:lnSpc>
              <a:buFont typeface="Wingdings" panose="05000000000000000000" pitchFamily="2" charset="2"/>
              <a:buNone/>
            </a:pPr>
            <a:r>
              <a:rPr lang="en-US" altLang="en-US" sz="1600" dirty="0"/>
              <a:t>Let the given set of FDs be </a:t>
            </a:r>
            <a:r>
              <a:rPr lang="en-US" altLang="en-US" sz="1600" i="1" dirty="0"/>
              <a:t>E </a:t>
            </a:r>
            <a:r>
              <a:rPr lang="en-US" altLang="en-US" sz="1600" dirty="0"/>
              <a:t>: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AB </a:t>
            </a:r>
            <a:r>
              <a:rPr lang="en-US" altLang="en-US" sz="1600" dirty="0"/>
              <a:t>→ </a:t>
            </a:r>
            <a:r>
              <a:rPr lang="en-US" altLang="en-US" sz="1600" i="1" dirty="0"/>
              <a:t>D</a:t>
            </a:r>
            <a:r>
              <a:rPr lang="en-US" altLang="en-US" sz="1600" dirty="0"/>
              <a:t>}.We have to find the minimum</a:t>
            </a:r>
          </a:p>
          <a:p>
            <a:pPr>
              <a:lnSpc>
                <a:spcPct val="80000"/>
              </a:lnSpc>
              <a:buFont typeface="Wingdings" panose="05000000000000000000" pitchFamily="2" charset="2"/>
              <a:buNone/>
            </a:pPr>
            <a:r>
              <a:rPr lang="en-US" altLang="en-US" sz="1600" dirty="0"/>
              <a:t>cover of </a:t>
            </a:r>
            <a:r>
              <a:rPr lang="en-US" altLang="en-US" sz="1600" i="1" dirty="0"/>
              <a:t>E</a:t>
            </a:r>
            <a:r>
              <a:rPr lang="en-US" altLang="en-US" sz="1600" dirty="0"/>
              <a:t>.</a:t>
            </a:r>
          </a:p>
          <a:p>
            <a:pPr>
              <a:lnSpc>
                <a:spcPct val="80000"/>
              </a:lnSpc>
              <a:buFont typeface="Wingdings" panose="05000000000000000000" pitchFamily="2" charset="2"/>
              <a:buNone/>
            </a:pPr>
            <a:r>
              <a:rPr lang="en-US" altLang="en-US" sz="1600" dirty="0"/>
              <a:t>■ All above dependencies are in canonical form; so we have completed step 1</a:t>
            </a:r>
          </a:p>
          <a:p>
            <a:pPr>
              <a:lnSpc>
                <a:spcPct val="80000"/>
              </a:lnSpc>
              <a:buFont typeface="Wingdings" panose="05000000000000000000" pitchFamily="2" charset="2"/>
              <a:buNone/>
            </a:pPr>
            <a:r>
              <a:rPr lang="en-US" altLang="en-US" sz="1600" dirty="0"/>
              <a:t>of Algorithm </a:t>
            </a:r>
            <a:r>
              <a:rPr lang="en-US" altLang="en-US" sz="1600" dirty="0" smtClean="0"/>
              <a:t>15.2 </a:t>
            </a:r>
            <a:r>
              <a:rPr lang="en-US" altLang="en-US" sz="1600" dirty="0"/>
              <a:t>and can proceed to step 2. In step 2 we need to determine</a:t>
            </a:r>
          </a:p>
          <a:p>
            <a:pPr>
              <a:lnSpc>
                <a:spcPct val="80000"/>
              </a:lnSpc>
              <a:buFont typeface="Wingdings" panose="05000000000000000000" pitchFamily="2" charset="2"/>
              <a:buNone/>
            </a:pPr>
            <a:r>
              <a:rPr lang="en-US" altLang="en-US" sz="1600" dirty="0"/>
              <a:t>if </a:t>
            </a:r>
            <a:r>
              <a:rPr lang="en-US" altLang="en-US" sz="1600" i="1" dirty="0"/>
              <a:t>AB </a:t>
            </a:r>
            <a:r>
              <a:rPr lang="en-US" altLang="en-US" sz="1600" dirty="0"/>
              <a:t>→ </a:t>
            </a:r>
            <a:r>
              <a:rPr lang="en-US" altLang="en-US" sz="1600" i="1" dirty="0"/>
              <a:t>D </a:t>
            </a:r>
            <a:r>
              <a:rPr lang="en-US" altLang="en-US" sz="1600" dirty="0"/>
              <a:t>has any redundant attribute on the left-hand side; that is, can it be</a:t>
            </a:r>
          </a:p>
          <a:p>
            <a:pPr>
              <a:lnSpc>
                <a:spcPct val="80000"/>
              </a:lnSpc>
              <a:buFont typeface="Wingdings" panose="05000000000000000000" pitchFamily="2" charset="2"/>
              <a:buNone/>
            </a:pPr>
            <a:r>
              <a:rPr lang="en-US" altLang="en-US" sz="1600" dirty="0"/>
              <a:t>replaced by </a:t>
            </a:r>
            <a:r>
              <a:rPr lang="en-US" altLang="en-US" sz="1600" i="1" dirty="0"/>
              <a:t>B </a:t>
            </a:r>
            <a:r>
              <a:rPr lang="en-US" altLang="en-US" sz="1600" dirty="0"/>
              <a:t>→ </a:t>
            </a:r>
            <a:r>
              <a:rPr lang="en-US" altLang="en-US" sz="1600" i="1" dirty="0"/>
              <a:t>D </a:t>
            </a:r>
            <a:r>
              <a:rPr lang="en-US" altLang="en-US" sz="1600" dirty="0"/>
              <a:t>or </a:t>
            </a:r>
            <a:r>
              <a:rPr lang="en-US" altLang="en-US" sz="1600" i="1" dirty="0"/>
              <a:t>A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Since B → A, by augmenting with </a:t>
            </a:r>
            <a:r>
              <a:rPr lang="en-US" altLang="en-US" sz="1600" i="1" dirty="0"/>
              <a:t>B </a:t>
            </a:r>
            <a:r>
              <a:rPr lang="en-US" altLang="en-US" sz="1600" dirty="0"/>
              <a:t>on both sides (IR2), we have </a:t>
            </a:r>
            <a:r>
              <a:rPr lang="en-US" altLang="en-US" sz="1600" i="1" dirty="0"/>
              <a:t>BB </a:t>
            </a:r>
            <a:r>
              <a:rPr lang="en-US" altLang="en-US" sz="1600" dirty="0"/>
              <a:t>→ </a:t>
            </a:r>
            <a:r>
              <a:rPr lang="en-US" altLang="en-US" sz="1600" i="1" dirty="0"/>
              <a:t>AB</a:t>
            </a:r>
            <a:r>
              <a:rPr lang="en-US" altLang="en-US" sz="1600" dirty="0"/>
              <a:t>, or</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AB </a:t>
            </a:r>
            <a:r>
              <a:rPr lang="en-US" altLang="en-US" sz="1600" dirty="0"/>
              <a:t>(</a:t>
            </a:r>
            <a:r>
              <a:rPr lang="en-US" altLang="en-US" sz="1600" dirty="0" err="1"/>
              <a:t>i</a:t>
            </a:r>
            <a:r>
              <a:rPr lang="en-US" altLang="en-US" sz="1600" dirty="0"/>
              <a:t>). However, </a:t>
            </a:r>
            <a:r>
              <a:rPr lang="en-US" altLang="en-US" sz="1600" i="1" dirty="0"/>
              <a:t>AB </a:t>
            </a:r>
            <a:r>
              <a:rPr lang="en-US" altLang="en-US" sz="1600" dirty="0"/>
              <a:t>→ </a:t>
            </a:r>
            <a:r>
              <a:rPr lang="en-US" altLang="en-US" sz="1600" i="1" dirty="0"/>
              <a:t>D </a:t>
            </a:r>
            <a:r>
              <a:rPr lang="en-US" altLang="en-US" sz="1600" dirty="0"/>
              <a:t>as given (ii).</a:t>
            </a:r>
          </a:p>
          <a:p>
            <a:pPr>
              <a:lnSpc>
                <a:spcPct val="80000"/>
              </a:lnSpc>
              <a:buFont typeface="Wingdings" panose="05000000000000000000" pitchFamily="2" charset="2"/>
              <a:buNone/>
            </a:pPr>
            <a:r>
              <a:rPr lang="en-US" altLang="en-US" sz="1600" dirty="0"/>
              <a:t>■ Hence by the transitive rule (IR3), we get from (</a:t>
            </a:r>
            <a:r>
              <a:rPr lang="en-US" altLang="en-US" sz="1600" dirty="0" err="1"/>
              <a:t>i</a:t>
            </a:r>
            <a:r>
              <a:rPr lang="en-US" altLang="en-US" sz="1600" dirty="0"/>
              <a:t>) and (ii), </a:t>
            </a:r>
            <a:r>
              <a:rPr lang="en-US" altLang="en-US" sz="1600" i="1" dirty="0"/>
              <a:t>B </a:t>
            </a:r>
            <a:r>
              <a:rPr lang="en-US" altLang="en-US" sz="1600" dirty="0"/>
              <a:t>→ </a:t>
            </a:r>
            <a:r>
              <a:rPr lang="en-US" altLang="en-US" sz="1600" i="1" dirty="0"/>
              <a:t>D</a:t>
            </a:r>
            <a:r>
              <a:rPr lang="en-US" altLang="en-US" sz="1600" dirty="0"/>
              <a:t>. Hence</a:t>
            </a:r>
          </a:p>
          <a:p>
            <a:pPr>
              <a:lnSpc>
                <a:spcPct val="80000"/>
              </a:lnSpc>
              <a:buFont typeface="Wingdings" panose="05000000000000000000" pitchFamily="2" charset="2"/>
              <a:buNone/>
            </a:pPr>
            <a:r>
              <a:rPr lang="en-US" altLang="en-US" sz="1600" i="1" dirty="0"/>
              <a:t>AB </a:t>
            </a:r>
            <a:r>
              <a:rPr lang="en-US" altLang="en-US" sz="1600" dirty="0"/>
              <a:t>→ </a:t>
            </a:r>
            <a:r>
              <a:rPr lang="en-US" altLang="en-US" sz="1600" i="1" dirty="0"/>
              <a:t>D </a:t>
            </a:r>
            <a:r>
              <a:rPr lang="en-US" altLang="en-US" sz="1600" dirty="0"/>
              <a:t>may be replaced by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We now have a set equivalent to original </a:t>
            </a:r>
            <a:r>
              <a:rPr lang="en-US" altLang="en-US" sz="1600" i="1" dirty="0"/>
              <a:t>E </a:t>
            </a:r>
            <a:r>
              <a:rPr lang="en-US" altLang="en-US" sz="1600" dirty="0"/>
              <a:t>, say </a:t>
            </a:r>
            <a:r>
              <a:rPr lang="en-US" altLang="en-US" sz="1600" i="1" dirty="0"/>
              <a:t>E</a:t>
            </a:r>
            <a:r>
              <a:rPr lang="en-US" altLang="en-US" sz="1600" dirty="0"/>
              <a:t>′ :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No further reduction is possible in step 2 since all FDs have a single attribute</a:t>
            </a:r>
          </a:p>
          <a:p>
            <a:pPr>
              <a:lnSpc>
                <a:spcPct val="80000"/>
              </a:lnSpc>
              <a:buFont typeface="Wingdings" panose="05000000000000000000" pitchFamily="2" charset="2"/>
              <a:buNone/>
            </a:pPr>
            <a:r>
              <a:rPr lang="en-US" altLang="en-US" sz="1600" dirty="0"/>
              <a:t>on the left-hand side.</a:t>
            </a:r>
          </a:p>
          <a:p>
            <a:pPr>
              <a:lnSpc>
                <a:spcPct val="80000"/>
              </a:lnSpc>
              <a:buFont typeface="Wingdings" panose="05000000000000000000" pitchFamily="2" charset="2"/>
              <a:buNone/>
            </a:pPr>
            <a:r>
              <a:rPr lang="en-US" altLang="en-US" sz="1600" dirty="0"/>
              <a:t>■ In step 3 we look for a redundant FD in E′. By using the transitive rule on</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D </a:t>
            </a:r>
            <a:r>
              <a:rPr lang="en-US" altLang="en-US" sz="1600" dirty="0"/>
              <a:t>and </a:t>
            </a:r>
            <a:r>
              <a:rPr lang="en-US" altLang="en-US" sz="1600" i="1" dirty="0"/>
              <a:t>D </a:t>
            </a:r>
            <a:r>
              <a:rPr lang="en-US" altLang="en-US" sz="1600" dirty="0"/>
              <a:t>→ </a:t>
            </a:r>
            <a:r>
              <a:rPr lang="en-US" altLang="en-US" sz="1600" i="1" dirty="0"/>
              <a:t>A</a:t>
            </a:r>
            <a:r>
              <a:rPr lang="en-US" altLang="en-US" sz="1600" dirty="0"/>
              <a:t>, we derive </a:t>
            </a:r>
            <a:r>
              <a:rPr lang="en-US" altLang="en-US" sz="1600" i="1" dirty="0"/>
              <a:t>B </a:t>
            </a:r>
            <a:r>
              <a:rPr lang="en-US" altLang="en-US" sz="1600" dirty="0"/>
              <a:t>→ </a:t>
            </a:r>
            <a:r>
              <a:rPr lang="en-US" altLang="en-US" sz="1600" i="1" dirty="0"/>
              <a:t>A</a:t>
            </a:r>
            <a:r>
              <a:rPr lang="en-US" altLang="en-US" sz="1600" dirty="0"/>
              <a:t>. Hence </a:t>
            </a:r>
            <a:r>
              <a:rPr lang="en-US" altLang="en-US" sz="1600" i="1" dirty="0"/>
              <a:t>B </a:t>
            </a:r>
            <a:r>
              <a:rPr lang="en-US" altLang="en-US" sz="1600" dirty="0"/>
              <a:t>→ </a:t>
            </a:r>
            <a:r>
              <a:rPr lang="en-US" altLang="en-US" sz="1600" i="1" dirty="0"/>
              <a:t>A </a:t>
            </a:r>
            <a:r>
              <a:rPr lang="en-US" altLang="en-US" sz="1600" dirty="0"/>
              <a:t>is redundant in E’ and can</a:t>
            </a:r>
          </a:p>
          <a:p>
            <a:pPr>
              <a:lnSpc>
                <a:spcPct val="80000"/>
              </a:lnSpc>
              <a:buFont typeface="Wingdings" panose="05000000000000000000" pitchFamily="2" charset="2"/>
              <a:buNone/>
            </a:pPr>
            <a:r>
              <a:rPr lang="en-US" altLang="en-US" sz="1600" dirty="0"/>
              <a:t>be eliminated.</a:t>
            </a:r>
          </a:p>
          <a:p>
            <a:pPr>
              <a:lnSpc>
                <a:spcPct val="80000"/>
              </a:lnSpc>
              <a:buFont typeface="Wingdings" panose="05000000000000000000" pitchFamily="2" charset="2"/>
              <a:buNone/>
            </a:pPr>
            <a:r>
              <a:rPr lang="en-US" altLang="en-US" sz="1600" dirty="0"/>
              <a:t>■ Hence the minimum cover of E is {</a:t>
            </a:r>
            <a:r>
              <a:rPr lang="en-US" altLang="en-US" sz="1600" i="1" dirty="0"/>
              <a:t>B </a:t>
            </a:r>
            <a:r>
              <a:rPr lang="en-US" altLang="en-US" sz="1600" dirty="0"/>
              <a:t>→ </a:t>
            </a:r>
            <a:r>
              <a:rPr lang="en-US" altLang="en-US" sz="1600" i="1" dirty="0"/>
              <a:t>D</a:t>
            </a:r>
            <a:r>
              <a:rPr lang="en-US" altLang="en-US" sz="1600" dirty="0"/>
              <a:t>, </a:t>
            </a:r>
            <a:r>
              <a:rPr lang="en-US" altLang="en-US" sz="1600" i="1" dirty="0"/>
              <a:t>D </a:t>
            </a:r>
            <a:r>
              <a:rPr lang="en-US" altLang="en-US" sz="1600" dirty="0"/>
              <a:t>→ </a:t>
            </a:r>
            <a:r>
              <a:rPr lang="en-US" altLang="en-US" sz="1600" i="1" dirty="0"/>
              <a:t>A</a:t>
            </a:r>
            <a:r>
              <a:rPr lang="en-US" altLang="en-US" sz="1600" dirty="0"/>
              <a:t>}.</a:t>
            </a:r>
          </a:p>
        </p:txBody>
      </p:sp>
    </p:spTree>
    <p:extLst>
      <p:ext uri="{BB962C8B-B14F-4D97-AF65-F5344CB8AC3E}">
        <p14:creationId xmlns:p14="http://schemas.microsoft.com/office/powerpoint/2010/main" val="1234978832"/>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(5)</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r>
              <a:rPr lang="en-US" altLang="en-US" dirty="0">
                <a:ea typeface="MS PGothic" charset="-128"/>
              </a:rPr>
              <a:t>Every set of FDs has an equivalent minimal set</a:t>
            </a:r>
          </a:p>
          <a:p>
            <a:pPr eaLnBrk="1" hangingPunct="1"/>
            <a:r>
              <a:rPr lang="en-US" altLang="en-US" dirty="0">
                <a:ea typeface="MS PGothic" charset="-128"/>
              </a:rPr>
              <a:t>There can be several equivalent minimal sets</a:t>
            </a:r>
          </a:p>
          <a:p>
            <a:pPr eaLnBrk="1" hangingPunct="1"/>
            <a:r>
              <a:rPr lang="en-US" altLang="en-US" dirty="0">
                <a:ea typeface="MS PGothic" charset="-128"/>
              </a:rPr>
              <a:t>There is no simple algorithm for computing a minimal set of FDs that is equivalent to a set F of </a:t>
            </a:r>
            <a:r>
              <a:rPr lang="en-US" altLang="en-US" dirty="0" smtClean="0">
                <a:ea typeface="MS PGothic" charset="-128"/>
              </a:rPr>
              <a:t>FDs. The process of Algorithm 15.2 is used until no further reduction is possible.</a:t>
            </a:r>
            <a:endParaRPr lang="en-US" altLang="en-US" dirty="0">
              <a:ea typeface="MS PGothic" charset="-128"/>
            </a:endParaRPr>
          </a:p>
          <a:p>
            <a:pPr eaLnBrk="1" hangingPunct="1"/>
            <a:r>
              <a:rPr lang="en-US" altLang="en-US" dirty="0">
                <a:ea typeface="MS PGothic" charset="-128"/>
              </a:rPr>
              <a:t>To synthesize a set of relations, we assume that we start with a set of dependencies that is a minimal set</a:t>
            </a:r>
          </a:p>
          <a:p>
            <a:pPr lvl="1" eaLnBrk="1" hangingPunct="1"/>
            <a:r>
              <a:rPr lang="en-US" altLang="en-US" dirty="0">
                <a:ea typeface="MS PGothic" charset="-128"/>
              </a:rPr>
              <a:t>E.g., see </a:t>
            </a:r>
            <a:r>
              <a:rPr lang="en-US" altLang="en-US" dirty="0" smtClean="0">
                <a:ea typeface="MS PGothic" charset="-128"/>
              </a:rPr>
              <a:t>algorithm 15.4 </a:t>
            </a:r>
            <a:endParaRPr lang="en-US" altLang="en-US" dirty="0">
              <a:ea typeface="MS PGothic" charset="-128"/>
            </a:endParaRPr>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val="1582940474"/>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en-US" smtClean="0"/>
              <a:t>Slide 15- </a:t>
            </a:r>
            <a:fld id="{CB199ECE-EA84-5D4E-85AB-9BBD89E97E89}" type="slidenum">
              <a:rPr lang="en-US" altLang="en-US" smtClean="0"/>
              <a:pPr/>
              <a:t>2</a:t>
            </a:fld>
            <a:endParaRPr lang="en-CA" altLang="en-US" dirty="0"/>
          </a:p>
        </p:txBody>
      </p:sp>
      <p:sp>
        <p:nvSpPr>
          <p:cNvPr id="4" name="Content Placeholder 2"/>
          <p:cNvSpPr txBox="1">
            <a:spLocks/>
          </p:cNvSpPr>
          <p:nvPr/>
        </p:nvSpPr>
        <p:spPr>
          <a:xfrm>
            <a:off x="228600" y="1066800"/>
            <a:ext cx="8294688" cy="4572000"/>
          </a:xfrm>
          <a:prstGeom prst="rect">
            <a:avLst/>
          </a:prstGeom>
        </p:spPr>
        <p:txBody>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marL="0" indent="0" algn="ctr">
              <a:buFont typeface="Wingdings" panose="05000000000000000000" pitchFamily="2" charset="2"/>
              <a:buNone/>
              <a:defRPr/>
            </a:pPr>
            <a:r>
              <a:rPr lang="en-US" sz="3200" b="1" smtClean="0"/>
              <a:t>CHAPTER 15</a:t>
            </a:r>
          </a:p>
          <a:p>
            <a:pPr marL="0" indent="0" algn="ctr">
              <a:buFont typeface="Wingdings" panose="05000000000000000000" pitchFamily="2" charset="2"/>
              <a:buNone/>
              <a:defRPr/>
            </a:pPr>
            <a:endParaRPr lang="en-US" sz="3200" b="1" smtClean="0"/>
          </a:p>
          <a:p>
            <a:pPr marL="0" indent="0" algn="ctr">
              <a:buFont typeface="Wingdings" panose="05000000000000000000" pitchFamily="2" charset="2"/>
              <a:buNone/>
              <a:defRPr/>
            </a:pPr>
            <a:r>
              <a:rPr lang="en-US" sz="3600" b="1" smtClean="0"/>
              <a:t>Relational Database Design Algorithms and Further Dependencies</a:t>
            </a:r>
            <a:endParaRPr lang="en-US" sz="3600" b="1" dirty="0"/>
          </a:p>
        </p:txBody>
      </p:sp>
    </p:spTree>
    <p:extLst>
      <p:ext uri="{BB962C8B-B14F-4D97-AF65-F5344CB8AC3E}">
        <p14:creationId xmlns:p14="http://schemas.microsoft.com/office/powerpoint/2010/main" val="1092886683"/>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8C50FAD0-F1D8-824F-8D11-08B0DFCDC3A4}" type="slidenum">
              <a:rPr lang="en-US" altLang="en-US"/>
              <a:pPr/>
              <a:t>20</a:t>
            </a:fld>
            <a:endParaRPr lang="en-CA" altLang="en-US" dirty="0"/>
          </a:p>
        </p:txBody>
      </p:sp>
      <p:sp>
        <p:nvSpPr>
          <p:cNvPr id="759812" name="Rectangle 4"/>
          <p:cNvSpPr>
            <a:spLocks noGrp="1" noChangeArrowheads="1"/>
          </p:cNvSpPr>
          <p:nvPr>
            <p:ph type="title"/>
          </p:nvPr>
        </p:nvSpPr>
        <p:spPr/>
        <p:txBody>
          <a:bodyPr/>
          <a:lstStyle/>
          <a:p>
            <a:r>
              <a:rPr lang="en-US" altLang="en-US" dirty="0" smtClean="0"/>
              <a:t>DESIGNING </a:t>
            </a:r>
            <a:r>
              <a:rPr lang="en-US" altLang="en-US" dirty="0"/>
              <a:t>A SET OF RELATIONS (1) </a:t>
            </a:r>
          </a:p>
        </p:txBody>
      </p:sp>
      <p:sp>
        <p:nvSpPr>
          <p:cNvPr id="759813" name="Rectangle 5"/>
          <p:cNvSpPr>
            <a:spLocks noGrp="1" noChangeArrowheads="1"/>
          </p:cNvSpPr>
          <p:nvPr>
            <p:ph type="body" idx="1"/>
          </p:nvPr>
        </p:nvSpPr>
        <p:spPr/>
        <p:txBody>
          <a:bodyPr/>
          <a:lstStyle/>
          <a:p>
            <a:r>
              <a:rPr lang="en-US" altLang="en-US" b="1" dirty="0"/>
              <a:t>The Approach of Relational Synthesis (Bottom-up Design):</a:t>
            </a:r>
          </a:p>
          <a:p>
            <a:pPr lvl="1"/>
            <a:r>
              <a:rPr lang="en-US" altLang="en-US" dirty="0"/>
              <a:t>Assumes that all possible functional dependencies are known.</a:t>
            </a:r>
          </a:p>
          <a:p>
            <a:pPr lvl="1"/>
            <a:r>
              <a:rPr lang="en-US" altLang="en-US" dirty="0"/>
              <a:t>First constructs a minimal set of FDs</a:t>
            </a:r>
          </a:p>
          <a:p>
            <a:pPr lvl="1"/>
            <a:r>
              <a:rPr lang="en-US" altLang="en-US" dirty="0"/>
              <a:t>Then applies algorithms that construct a target set of 3NF or BCNF relations.</a:t>
            </a:r>
          </a:p>
          <a:p>
            <a:pPr lvl="1"/>
            <a:r>
              <a:rPr lang="en-US" altLang="en-US" dirty="0"/>
              <a:t>Additional criteria may be needed to ensure the the </a:t>
            </a:r>
            <a:r>
              <a:rPr lang="en-US" altLang="en-US" i="1" dirty="0"/>
              <a:t>set of relations</a:t>
            </a:r>
            <a:r>
              <a:rPr lang="en-US" altLang="en-US" dirty="0"/>
              <a:t> in a relational database are satisfactory (see </a:t>
            </a:r>
            <a:r>
              <a:rPr lang="en-US" altLang="en-US" dirty="0" smtClean="0"/>
              <a:t>Algorithm 15.3). </a:t>
            </a:r>
            <a:endParaRPr lang="en-US" altLang="en-US" dirty="0"/>
          </a:p>
        </p:txBody>
      </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A873A624-6998-8149-9BFA-EF8CFEEDDFF4}" type="slidenum">
              <a:rPr lang="en-US" altLang="en-US"/>
              <a:pPr/>
              <a:t>21</a:t>
            </a:fld>
            <a:endParaRPr lang="en-CA" altLang="en-US" dirty="0"/>
          </a:p>
        </p:txBody>
      </p:sp>
      <p:sp>
        <p:nvSpPr>
          <p:cNvPr id="761860" name="Rectangle 4"/>
          <p:cNvSpPr>
            <a:spLocks noGrp="1" noChangeArrowheads="1"/>
          </p:cNvSpPr>
          <p:nvPr>
            <p:ph type="title"/>
          </p:nvPr>
        </p:nvSpPr>
        <p:spPr/>
        <p:txBody>
          <a:bodyPr/>
          <a:lstStyle/>
          <a:p>
            <a:r>
              <a:rPr lang="en-US" altLang="en-US"/>
              <a:t>DESIGNING A SET OF RELATIONS (2)</a:t>
            </a:r>
          </a:p>
        </p:txBody>
      </p:sp>
      <p:sp>
        <p:nvSpPr>
          <p:cNvPr id="761861" name="Rectangle 5"/>
          <p:cNvSpPr>
            <a:spLocks noGrp="1" noChangeArrowheads="1"/>
          </p:cNvSpPr>
          <p:nvPr>
            <p:ph type="body" idx="1"/>
          </p:nvPr>
        </p:nvSpPr>
        <p:spPr/>
        <p:txBody>
          <a:bodyPr/>
          <a:lstStyle/>
          <a:p>
            <a:r>
              <a:rPr lang="en-US" altLang="en-US" b="1" dirty="0"/>
              <a:t>Goals: </a:t>
            </a:r>
          </a:p>
          <a:p>
            <a:pPr lvl="1"/>
            <a:r>
              <a:rPr lang="en-US" altLang="en-US" dirty="0"/>
              <a:t>Lossless join property (a must)</a:t>
            </a:r>
          </a:p>
          <a:p>
            <a:pPr lvl="2"/>
            <a:r>
              <a:rPr lang="en-US" altLang="en-US" dirty="0"/>
              <a:t>Algorithm </a:t>
            </a:r>
            <a:r>
              <a:rPr lang="en-US" altLang="en-US" dirty="0" smtClean="0"/>
              <a:t>15.3 </a:t>
            </a:r>
            <a:r>
              <a:rPr lang="en-US" altLang="en-US" dirty="0"/>
              <a:t>tests for general </a:t>
            </a:r>
            <a:r>
              <a:rPr lang="en-US" altLang="en-US" dirty="0" err="1"/>
              <a:t>losslessness</a:t>
            </a:r>
            <a:r>
              <a:rPr lang="en-US" altLang="en-US" dirty="0"/>
              <a:t>.</a:t>
            </a:r>
          </a:p>
          <a:p>
            <a:pPr lvl="1"/>
            <a:r>
              <a:rPr lang="en-US" altLang="en-US" dirty="0"/>
              <a:t>Dependency preservation </a:t>
            </a:r>
            <a:r>
              <a:rPr lang="en-US" altLang="en-US" dirty="0" smtClean="0"/>
              <a:t>property</a:t>
            </a:r>
          </a:p>
          <a:p>
            <a:pPr lvl="2"/>
            <a:r>
              <a:rPr lang="en-US" altLang="en-US" dirty="0" smtClean="0"/>
              <a:t>Observe as much as possible</a:t>
            </a:r>
            <a:endParaRPr lang="en-US" altLang="en-US" dirty="0"/>
          </a:p>
          <a:p>
            <a:pPr lvl="2"/>
            <a:r>
              <a:rPr lang="en-US" altLang="en-US" dirty="0"/>
              <a:t>Algorithm </a:t>
            </a:r>
            <a:r>
              <a:rPr lang="en-US" altLang="en-US" dirty="0" smtClean="0"/>
              <a:t>15.5 </a:t>
            </a:r>
            <a:r>
              <a:rPr lang="en-US" altLang="en-US" dirty="0"/>
              <a:t>decomposes a relation into BCNF components by sacrificing the dependency preservation.</a:t>
            </a:r>
          </a:p>
          <a:p>
            <a:pPr lvl="1"/>
            <a:r>
              <a:rPr lang="en-US" altLang="en-US" dirty="0"/>
              <a:t>Additional normal forms</a:t>
            </a:r>
          </a:p>
          <a:p>
            <a:pPr lvl="2"/>
            <a:r>
              <a:rPr lang="en-US" altLang="en-US" dirty="0"/>
              <a:t>4NF (based on multi-valued dependencies)</a:t>
            </a:r>
          </a:p>
          <a:p>
            <a:pPr lvl="2"/>
            <a:r>
              <a:rPr lang="en-US" altLang="en-US" dirty="0"/>
              <a:t>5NF (based on join dependencies) </a:t>
            </a: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C7A3D5AF-E1C9-654C-BB7B-EF82302025AE}" type="slidenum">
              <a:rPr lang="en-US" altLang="en-US"/>
              <a:pPr/>
              <a:t>22</a:t>
            </a:fld>
            <a:endParaRPr lang="en-CA" altLang="en-US" dirty="0"/>
          </a:p>
        </p:txBody>
      </p:sp>
      <p:sp>
        <p:nvSpPr>
          <p:cNvPr id="792580" name="Rectangle 4"/>
          <p:cNvSpPr>
            <a:spLocks noGrp="1" noChangeArrowheads="1"/>
          </p:cNvSpPr>
          <p:nvPr>
            <p:ph type="title"/>
          </p:nvPr>
        </p:nvSpPr>
        <p:spPr/>
        <p:txBody>
          <a:bodyPr/>
          <a:lstStyle/>
          <a:p>
            <a:r>
              <a:rPr lang="en-US" altLang="en-US" dirty="0" smtClean="0"/>
              <a:t>Algorithm to determine the key of a relation</a:t>
            </a:r>
            <a:endParaRPr lang="en-US" altLang="en-US" dirty="0"/>
          </a:p>
        </p:txBody>
      </p:sp>
      <p:sp>
        <p:nvSpPr>
          <p:cNvPr id="792581" name="Rectangle 5"/>
          <p:cNvSpPr>
            <a:spLocks noGrp="1" noChangeArrowheads="1"/>
          </p:cNvSpPr>
          <p:nvPr>
            <p:ph type="body" idx="1"/>
          </p:nvPr>
        </p:nvSpPr>
        <p:spPr/>
        <p:txBody>
          <a:bodyPr/>
          <a:lstStyle/>
          <a:p>
            <a:pPr>
              <a:lnSpc>
                <a:spcPct val="80000"/>
              </a:lnSpc>
            </a:pPr>
            <a:r>
              <a:rPr lang="en-US" altLang="en-US" b="1" dirty="0"/>
              <a:t>Algorithm </a:t>
            </a:r>
            <a:r>
              <a:rPr lang="en-US" altLang="en-US" b="1" dirty="0" smtClean="0"/>
              <a:t>15.2a </a:t>
            </a:r>
            <a:r>
              <a:rPr lang="en-US" altLang="en-US" b="1" dirty="0"/>
              <a:t>Finding a Key K for </a:t>
            </a:r>
            <a:r>
              <a:rPr lang="en-US" altLang="en-US" b="1" dirty="0" smtClean="0"/>
              <a:t>R, </a:t>
            </a:r>
            <a:r>
              <a:rPr lang="en-US" altLang="en-US" b="1" dirty="0"/>
              <a:t>g</a:t>
            </a:r>
            <a:r>
              <a:rPr lang="en-US" altLang="en-US" b="1" dirty="0" smtClean="0"/>
              <a:t>iven </a:t>
            </a:r>
            <a:r>
              <a:rPr lang="en-US" altLang="en-US" b="1" dirty="0"/>
              <a:t>a set F of Functional Dependencies</a:t>
            </a:r>
          </a:p>
          <a:p>
            <a:pPr lvl="1">
              <a:lnSpc>
                <a:spcPct val="80000"/>
              </a:lnSpc>
            </a:pPr>
            <a:r>
              <a:rPr lang="en-US" altLang="en-US" sz="2800" b="1" dirty="0"/>
              <a:t>Input: A universal relation R and a set of functional dependencies F on the attributes of R.</a:t>
            </a:r>
          </a:p>
          <a:p>
            <a:pPr>
              <a:lnSpc>
                <a:spcPct val="80000"/>
              </a:lnSpc>
              <a:buFont typeface="Wingdings" charset="2"/>
              <a:buNone/>
            </a:pPr>
            <a:r>
              <a:rPr lang="en-US" altLang="en-US" sz="2400" b="1" dirty="0">
                <a:solidFill>
                  <a:srgbClr val="800000"/>
                </a:solidFill>
              </a:rPr>
              <a:t>1.</a:t>
            </a:r>
            <a:r>
              <a:rPr lang="en-US" altLang="en-US" sz="2400" b="1" dirty="0"/>
              <a:t> </a:t>
            </a:r>
            <a:r>
              <a:rPr lang="en-US" altLang="en-US" dirty="0"/>
              <a:t>Set K := R;</a:t>
            </a:r>
          </a:p>
          <a:p>
            <a:pPr>
              <a:lnSpc>
                <a:spcPct val="80000"/>
              </a:lnSpc>
              <a:buFont typeface="Wingdings" charset="2"/>
              <a:buNone/>
            </a:pPr>
            <a:r>
              <a:rPr lang="en-US" altLang="en-US" sz="2400" b="1" dirty="0">
                <a:solidFill>
                  <a:srgbClr val="800000"/>
                </a:solidFill>
              </a:rPr>
              <a:t>2.</a:t>
            </a:r>
            <a:r>
              <a:rPr lang="en-US" altLang="en-US" sz="2400" b="1" dirty="0"/>
              <a:t> </a:t>
            </a:r>
            <a:r>
              <a:rPr lang="en-US" altLang="en-US" dirty="0"/>
              <a:t>For each attribute A in K {</a:t>
            </a:r>
          </a:p>
          <a:p>
            <a:pPr>
              <a:lnSpc>
                <a:spcPct val="80000"/>
              </a:lnSpc>
              <a:buFont typeface="Wingdings" charset="2"/>
              <a:buNone/>
            </a:pPr>
            <a:r>
              <a:rPr lang="en-US" altLang="en-US" dirty="0"/>
              <a:t>		Compute (K - A)+ with respect to F;</a:t>
            </a:r>
          </a:p>
          <a:p>
            <a:pPr>
              <a:lnSpc>
                <a:spcPct val="80000"/>
              </a:lnSpc>
              <a:buFont typeface="Wingdings" charset="2"/>
              <a:buNone/>
            </a:pPr>
            <a:r>
              <a:rPr lang="en-US" altLang="en-US" dirty="0"/>
              <a:t>		If (K - A)+ contains all the attributes in R, </a:t>
            </a:r>
          </a:p>
          <a:p>
            <a:pPr>
              <a:lnSpc>
                <a:spcPct val="80000"/>
              </a:lnSpc>
              <a:buFont typeface="Wingdings" charset="2"/>
              <a:buNone/>
            </a:pPr>
            <a:r>
              <a:rPr lang="en-US" altLang="en-US" dirty="0"/>
              <a:t>			then set K := K - {A}; </a:t>
            </a:r>
          </a:p>
          <a:p>
            <a:pPr>
              <a:lnSpc>
                <a:spcPct val="80000"/>
              </a:lnSpc>
              <a:buFont typeface="Wingdings" charset="2"/>
              <a:buNone/>
            </a:pPr>
            <a:r>
              <a:rPr lang="en-US" altLang="en-US" dirty="0"/>
              <a:t>	} </a:t>
            </a:r>
          </a:p>
        </p:txBody>
      </p:sp>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1E29665-996C-2947-8E42-84AC72A93A67}" type="slidenum">
              <a:rPr lang="en-US" altLang="en-US"/>
              <a:pPr/>
              <a:t>23</a:t>
            </a:fld>
            <a:endParaRPr lang="en-CA" altLang="en-US" dirty="0"/>
          </a:p>
        </p:txBody>
      </p:sp>
      <p:sp>
        <p:nvSpPr>
          <p:cNvPr id="763908" name="Rectangle 4"/>
          <p:cNvSpPr>
            <a:spLocks noGrp="1" noChangeArrowheads="1"/>
          </p:cNvSpPr>
          <p:nvPr>
            <p:ph type="title"/>
          </p:nvPr>
        </p:nvSpPr>
        <p:spPr>
          <a:xfrm>
            <a:off x="228600" y="303213"/>
            <a:ext cx="7924800" cy="992187"/>
          </a:xfrm>
        </p:spPr>
        <p:txBody>
          <a:bodyPr/>
          <a:lstStyle/>
          <a:p>
            <a:r>
              <a:rPr lang="en-US" altLang="en-US" dirty="0" smtClean="0"/>
              <a:t>2. </a:t>
            </a:r>
            <a:r>
              <a:rPr lang="en-US" altLang="en-US" dirty="0"/>
              <a:t>Properties of Relational Decompositions (1)</a:t>
            </a:r>
          </a:p>
        </p:txBody>
      </p:sp>
      <p:sp>
        <p:nvSpPr>
          <p:cNvPr id="763909" name="Rectangle 5"/>
          <p:cNvSpPr>
            <a:spLocks noGrp="1" noChangeArrowheads="1"/>
          </p:cNvSpPr>
          <p:nvPr>
            <p:ph type="body" idx="1"/>
          </p:nvPr>
        </p:nvSpPr>
        <p:spPr/>
        <p:txBody>
          <a:bodyPr/>
          <a:lstStyle/>
          <a:p>
            <a:pPr>
              <a:spcBef>
                <a:spcPct val="0"/>
              </a:spcBef>
            </a:pPr>
            <a:r>
              <a:rPr lang="en-US" altLang="en-US" sz="3200" b="1" dirty="0"/>
              <a:t>Relation Decomposition and Insufficiency of Normal Forms:  </a:t>
            </a:r>
          </a:p>
          <a:p>
            <a:pPr lvl="1">
              <a:spcBef>
                <a:spcPct val="0"/>
              </a:spcBef>
            </a:pPr>
            <a:r>
              <a:rPr lang="en-US" altLang="en-US" sz="3200" dirty="0"/>
              <a:t>Universal Relation Schema:</a:t>
            </a:r>
          </a:p>
          <a:p>
            <a:pPr lvl="2">
              <a:spcBef>
                <a:spcPct val="0"/>
              </a:spcBef>
            </a:pPr>
            <a:r>
              <a:rPr lang="en-US" altLang="en-US" sz="2800" dirty="0"/>
              <a:t>A relation schema R = {A1, A2, …, An} that includes all the attributes of the database</a:t>
            </a:r>
            <a:r>
              <a:rPr lang="en-US" altLang="en-US" sz="2800" dirty="0" smtClean="0"/>
              <a:t>.</a:t>
            </a:r>
            <a:endParaRPr lang="en-US" altLang="en-US" sz="2800" dirty="0"/>
          </a:p>
          <a:p>
            <a:pPr lvl="1">
              <a:spcBef>
                <a:spcPct val="0"/>
              </a:spcBef>
            </a:pPr>
            <a:r>
              <a:rPr lang="en-US" altLang="en-US" sz="3200" dirty="0"/>
              <a:t>Universal relation assumption:</a:t>
            </a:r>
          </a:p>
          <a:p>
            <a:pPr lvl="2">
              <a:spcBef>
                <a:spcPct val="0"/>
              </a:spcBef>
            </a:pPr>
            <a:r>
              <a:rPr lang="en-US" altLang="en-US" sz="2800" dirty="0"/>
              <a:t>Every attribute name is unique.</a:t>
            </a:r>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D2350F15-177E-A94D-9DC7-79368E3BA70E}" type="slidenum">
              <a:rPr lang="en-US" altLang="en-US"/>
              <a:pPr/>
              <a:t>24</a:t>
            </a:fld>
            <a:endParaRPr lang="en-CA" altLang="en-US" dirty="0"/>
          </a:p>
        </p:txBody>
      </p:sp>
      <p:sp>
        <p:nvSpPr>
          <p:cNvPr id="765956" name="Rectangle 4"/>
          <p:cNvSpPr>
            <a:spLocks noGrp="1" noChangeArrowheads="1"/>
          </p:cNvSpPr>
          <p:nvPr>
            <p:ph type="title"/>
          </p:nvPr>
        </p:nvSpPr>
        <p:spPr/>
        <p:txBody>
          <a:bodyPr/>
          <a:lstStyle/>
          <a:p>
            <a:r>
              <a:rPr lang="en-US" altLang="en-US" dirty="0"/>
              <a:t>Properties of Relational Decompositions (2)</a:t>
            </a:r>
          </a:p>
        </p:txBody>
      </p:sp>
      <p:sp>
        <p:nvSpPr>
          <p:cNvPr id="765957" name="Rectangle 5"/>
          <p:cNvSpPr>
            <a:spLocks noGrp="1" noChangeArrowheads="1"/>
          </p:cNvSpPr>
          <p:nvPr>
            <p:ph type="body" idx="1"/>
          </p:nvPr>
        </p:nvSpPr>
        <p:spPr/>
        <p:txBody>
          <a:bodyPr/>
          <a:lstStyle/>
          <a:p>
            <a:pPr marL="0" indent="0">
              <a:lnSpc>
                <a:spcPct val="80000"/>
              </a:lnSpc>
              <a:buNone/>
            </a:pPr>
            <a:r>
              <a:rPr lang="en-US" altLang="en-US" sz="3200" b="1" dirty="0" smtClean="0"/>
              <a:t>2.1 Relation </a:t>
            </a:r>
            <a:r>
              <a:rPr lang="en-US" altLang="en-US" sz="3200" b="1" dirty="0"/>
              <a:t>Decomposition and Insufficiency of Normal Forms (cont.):  </a:t>
            </a:r>
          </a:p>
          <a:p>
            <a:pPr lvl="1">
              <a:spcBef>
                <a:spcPct val="0"/>
              </a:spcBef>
            </a:pPr>
            <a:r>
              <a:rPr lang="en-US" altLang="en-US" sz="2800" dirty="0"/>
              <a:t>Decomposition:</a:t>
            </a:r>
          </a:p>
          <a:p>
            <a:pPr lvl="2">
              <a:spcBef>
                <a:spcPct val="0"/>
              </a:spcBef>
            </a:pPr>
            <a:r>
              <a:rPr lang="en-US" altLang="en-US" dirty="0"/>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altLang="en-US" sz="2800" dirty="0"/>
              <a:t>Attribute preservation condition:</a:t>
            </a:r>
          </a:p>
          <a:p>
            <a:pPr lvl="2">
              <a:lnSpc>
                <a:spcPct val="80000"/>
              </a:lnSpc>
              <a:spcBef>
                <a:spcPct val="0"/>
              </a:spcBef>
            </a:pPr>
            <a:r>
              <a:rPr lang="en-US" altLang="en-US" dirty="0"/>
              <a:t>Each attribute in R will appear in at least one relation schema </a:t>
            </a:r>
            <a:r>
              <a:rPr lang="en-US" altLang="en-US" dirty="0" err="1"/>
              <a:t>R</a:t>
            </a:r>
            <a:r>
              <a:rPr lang="en-US" altLang="en-US" baseline="-25000" dirty="0" err="1"/>
              <a:t>i</a:t>
            </a:r>
            <a:r>
              <a:rPr lang="en-US" altLang="en-US" dirty="0" smtClean="0"/>
              <a:t> </a:t>
            </a:r>
            <a:r>
              <a:rPr lang="en-US" altLang="en-US" dirty="0"/>
              <a:t>in the decomposition so that no attributes are “lost”.</a:t>
            </a:r>
          </a:p>
        </p:txBody>
      </p:sp>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131FC48-B49A-5F45-AACE-DACE0FE3F47A}" type="slidenum">
              <a:rPr lang="en-US" altLang="en-US"/>
              <a:pPr/>
              <a:t>25</a:t>
            </a:fld>
            <a:endParaRPr lang="en-CA" altLang="en-US" dirty="0"/>
          </a:p>
        </p:txBody>
      </p:sp>
      <p:sp>
        <p:nvSpPr>
          <p:cNvPr id="841730" name="Rectangle 2"/>
          <p:cNvSpPr>
            <a:spLocks noGrp="1" noChangeArrowheads="1"/>
          </p:cNvSpPr>
          <p:nvPr>
            <p:ph type="title"/>
          </p:nvPr>
        </p:nvSpPr>
        <p:spPr/>
        <p:txBody>
          <a:bodyPr/>
          <a:lstStyle/>
          <a:p>
            <a:r>
              <a:rPr lang="en-US" altLang="en-US" dirty="0"/>
              <a:t>Properties of Relational Decompositions </a:t>
            </a:r>
            <a:r>
              <a:rPr lang="en-US" altLang="en-US" dirty="0" smtClean="0"/>
              <a:t>(3)</a:t>
            </a:r>
            <a:endParaRPr lang="en-US" altLang="en-US" dirty="0"/>
          </a:p>
        </p:txBody>
      </p:sp>
      <p:sp>
        <p:nvSpPr>
          <p:cNvPr id="841731" name="Rectangle 3"/>
          <p:cNvSpPr>
            <a:spLocks noGrp="1" noChangeArrowheads="1"/>
          </p:cNvSpPr>
          <p:nvPr>
            <p:ph type="body" idx="1"/>
          </p:nvPr>
        </p:nvSpPr>
        <p:spPr/>
        <p:txBody>
          <a:bodyPr/>
          <a:lstStyle/>
          <a:p>
            <a:r>
              <a:rPr lang="en-US" altLang="en-US" dirty="0"/>
              <a:t>Another goal of decomposition is to have each individual relation </a:t>
            </a:r>
            <a:r>
              <a:rPr lang="en-US" altLang="en-US" dirty="0" err="1"/>
              <a:t>R</a:t>
            </a:r>
            <a:r>
              <a:rPr lang="en-US" altLang="en-US" baseline="-25000" dirty="0" err="1"/>
              <a:t>i</a:t>
            </a:r>
            <a:r>
              <a:rPr lang="en-US" altLang="en-US" dirty="0"/>
              <a:t> in the decomposition D be in BCNF or 3NF. </a:t>
            </a:r>
          </a:p>
          <a:p>
            <a:r>
              <a:rPr lang="en-US" altLang="en-US" dirty="0"/>
              <a:t>Additional properties of decomposition  are needed to prevent from generating spurious tuples</a:t>
            </a:r>
          </a:p>
        </p:txBody>
      </p:sp>
    </p:spTree>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0FEAF6EF-9B38-104D-A243-FC4676A88EB4}" type="slidenum">
              <a:rPr lang="en-US" altLang="en-US" smtClean="0"/>
              <a:pPr/>
              <a:t>26</a:t>
            </a:fld>
            <a:endParaRPr lang="en-CA" altLang="en-US" dirty="0"/>
          </a:p>
        </p:txBody>
      </p:sp>
      <p:sp>
        <p:nvSpPr>
          <p:cNvPr id="5" name="Rectangle 4"/>
          <p:cNvSpPr>
            <a:spLocks noGrp="1" noChangeArrowheads="1"/>
          </p:cNvSpPr>
          <p:nvPr>
            <p:ph type="title"/>
          </p:nvPr>
        </p:nvSpPr>
        <p:spPr>
          <a:xfrm>
            <a:off x="228600" y="303213"/>
            <a:ext cx="7796213" cy="992187"/>
          </a:xfrm>
        </p:spPr>
        <p:txBody>
          <a:bodyPr/>
          <a:lstStyle/>
          <a:p>
            <a:r>
              <a:rPr lang="en-US" altLang="en-US" dirty="0"/>
              <a:t>Properties of Relational Decompositions (4)</a:t>
            </a:r>
          </a:p>
        </p:txBody>
      </p:sp>
      <p:sp>
        <p:nvSpPr>
          <p:cNvPr id="6" name="Rectangle 5"/>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b="1" dirty="0" smtClean="0"/>
              <a:t>2.2 Dependency Preservation Property of a Decomposition:</a:t>
            </a:r>
            <a:r>
              <a:rPr lang="en-US" altLang="en-US" dirty="0" smtClean="0"/>
              <a:t> </a:t>
            </a:r>
          </a:p>
          <a:p>
            <a:pPr lvl="1">
              <a:lnSpc>
                <a:spcPct val="80000"/>
              </a:lnSpc>
            </a:pPr>
            <a:r>
              <a:rPr lang="en-US" altLang="en-US" dirty="0" smtClean="0"/>
              <a:t>Definition: Given a set of dependencies F on R, the </a:t>
            </a:r>
            <a:r>
              <a:rPr lang="en-US" altLang="en-US" b="1" dirty="0" smtClean="0"/>
              <a:t>projection</a:t>
            </a:r>
            <a:r>
              <a:rPr lang="en-US" altLang="en-US" dirty="0" smtClean="0"/>
              <a:t> of F on </a:t>
            </a:r>
            <a:r>
              <a:rPr lang="en-US" altLang="en-US" dirty="0" err="1" smtClean="0"/>
              <a:t>R</a:t>
            </a:r>
            <a:r>
              <a:rPr lang="en-US" altLang="en-US" baseline="-25000" dirty="0" err="1" smtClean="0"/>
              <a:t>i</a:t>
            </a:r>
            <a:r>
              <a:rPr lang="en-US" altLang="en-US" dirty="0" smtClean="0"/>
              <a:t>, denoted by </a:t>
            </a:r>
            <a:r>
              <a:rPr lang="en-US" altLang="en-US" dirty="0" err="1" smtClean="0"/>
              <a:t>p</a:t>
            </a:r>
            <a:r>
              <a:rPr lang="en-US" altLang="en-US" baseline="-25000" dirty="0" err="1" smtClean="0"/>
              <a:t>Ri</a:t>
            </a:r>
            <a:r>
              <a:rPr lang="en-US" altLang="en-US" dirty="0" smtClean="0"/>
              <a:t>(F) where </a:t>
            </a:r>
            <a:r>
              <a:rPr lang="en-US" altLang="en-US" dirty="0" err="1" smtClean="0"/>
              <a:t>R</a:t>
            </a:r>
            <a:r>
              <a:rPr lang="en-US" altLang="en-US" baseline="-25000" dirty="0" err="1" smtClean="0"/>
              <a:t>i</a:t>
            </a:r>
            <a:r>
              <a:rPr lang="en-US" altLang="en-US" dirty="0" smtClean="0"/>
              <a:t> is a subset of R, is the set of dependencies X </a:t>
            </a:r>
            <a:r>
              <a:rPr lang="en-US" altLang="en-US" dirty="0" smtClean="0">
                <a:sym typeface="Wingdings 3" charset="2"/>
              </a:rPr>
              <a:t></a:t>
            </a:r>
            <a:r>
              <a:rPr lang="en-US" altLang="en-US" dirty="0" smtClean="0"/>
              <a:t> Y in F</a:t>
            </a:r>
            <a:r>
              <a:rPr lang="en-US" altLang="en-US" baseline="30000" dirty="0" smtClean="0"/>
              <a:t>+</a:t>
            </a:r>
            <a:r>
              <a:rPr lang="en-US" altLang="en-US" dirty="0" smtClean="0"/>
              <a:t> such that the attributes in X </a:t>
            </a:r>
            <a:r>
              <a:rPr lang="en-US" altLang="en-US" dirty="0" smtClean="0">
                <a:latin typeface="Lucida Grande" charset="0"/>
              </a:rPr>
              <a:t>υ</a:t>
            </a:r>
            <a:r>
              <a:rPr lang="en-US" altLang="en-US" dirty="0" smtClean="0"/>
              <a:t> Y are all contained in </a:t>
            </a:r>
            <a:r>
              <a:rPr lang="en-US" altLang="en-US" dirty="0" err="1" smtClean="0"/>
              <a:t>R</a:t>
            </a:r>
            <a:r>
              <a:rPr lang="en-US" altLang="en-US" baseline="-25000" dirty="0" err="1" smtClean="0"/>
              <a:t>i</a:t>
            </a:r>
            <a:r>
              <a:rPr lang="en-US" altLang="en-US" dirty="0" smtClean="0"/>
              <a:t>.</a:t>
            </a:r>
          </a:p>
          <a:p>
            <a:pPr lvl="1">
              <a:lnSpc>
                <a:spcPct val="80000"/>
              </a:lnSpc>
            </a:pPr>
            <a:r>
              <a:rPr lang="en-US" altLang="en-US" dirty="0" smtClean="0"/>
              <a:t>Hence, the projection of F on each relation schema </a:t>
            </a:r>
            <a:r>
              <a:rPr lang="en-US" altLang="en-US" dirty="0" err="1" smtClean="0"/>
              <a:t>R</a:t>
            </a:r>
            <a:r>
              <a:rPr lang="en-US" altLang="en-US" baseline="-25000" dirty="0" err="1" smtClean="0"/>
              <a:t>i</a:t>
            </a:r>
            <a:r>
              <a:rPr lang="en-US" altLang="en-US" dirty="0" smtClean="0"/>
              <a:t> in the decomposition D is the set of functional dependencies in F</a:t>
            </a:r>
            <a:r>
              <a:rPr lang="en-US" altLang="en-US" baseline="30000" dirty="0" smtClean="0"/>
              <a:t>+</a:t>
            </a:r>
            <a:r>
              <a:rPr lang="en-US" altLang="en-US" dirty="0" smtClean="0"/>
              <a:t>, the closure of F, such that all their left- and right-hand-side attributes are in </a:t>
            </a:r>
            <a:r>
              <a:rPr lang="en-US" altLang="en-US" dirty="0" err="1" smtClean="0"/>
              <a:t>R</a:t>
            </a:r>
            <a:r>
              <a:rPr lang="en-US" altLang="en-US" baseline="-25000" dirty="0" err="1" smtClean="0"/>
              <a:t>i</a:t>
            </a:r>
            <a:r>
              <a:rPr lang="en-US" altLang="en-US" dirty="0" smtClean="0"/>
              <a:t>. </a:t>
            </a:r>
            <a:endParaRPr lang="en-US" altLang="en-US" dirty="0"/>
          </a:p>
        </p:txBody>
      </p:sp>
    </p:spTree>
    <p:extLst>
      <p:ext uri="{BB962C8B-B14F-4D97-AF65-F5344CB8AC3E}">
        <p14:creationId xmlns:p14="http://schemas.microsoft.com/office/powerpoint/2010/main" val="1464768364"/>
      </p:ext>
    </p:extLst>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40CF4B7-A6C8-2249-9047-963010F4B5B6}" type="slidenum">
              <a:rPr lang="en-US" altLang="en-US"/>
              <a:pPr/>
              <a:t>27</a:t>
            </a:fld>
            <a:endParaRPr lang="en-CA" altLang="en-US" dirty="0"/>
          </a:p>
        </p:txBody>
      </p:sp>
      <p:sp>
        <p:nvSpPr>
          <p:cNvPr id="770052" name="Rectangle 4"/>
          <p:cNvSpPr>
            <a:spLocks noGrp="1" noChangeArrowheads="1"/>
          </p:cNvSpPr>
          <p:nvPr>
            <p:ph type="title"/>
          </p:nvPr>
        </p:nvSpPr>
        <p:spPr/>
        <p:txBody>
          <a:bodyPr/>
          <a:lstStyle/>
          <a:p>
            <a:r>
              <a:rPr lang="en-US" altLang="en-US" dirty="0"/>
              <a:t>Properties of Relational Decompositions (5)</a:t>
            </a:r>
          </a:p>
        </p:txBody>
      </p:sp>
      <p:sp>
        <p:nvSpPr>
          <p:cNvPr id="770053" name="Rectangle 5"/>
          <p:cNvSpPr>
            <a:spLocks noGrp="1" noChangeArrowheads="1"/>
          </p:cNvSpPr>
          <p:nvPr>
            <p:ph type="body" idx="1"/>
          </p:nvPr>
        </p:nvSpPr>
        <p:spPr/>
        <p:txBody>
          <a:bodyPr/>
          <a:lstStyle/>
          <a:p>
            <a:pPr>
              <a:lnSpc>
                <a:spcPct val="80000"/>
              </a:lnSpc>
            </a:pPr>
            <a:r>
              <a:rPr lang="en-US" altLang="en-US" b="1" dirty="0"/>
              <a:t>Dependency Preservation Property of a Decomposition (cont.):</a:t>
            </a:r>
          </a:p>
          <a:p>
            <a:pPr lvl="1">
              <a:lnSpc>
                <a:spcPct val="80000"/>
              </a:lnSpc>
            </a:pPr>
            <a:r>
              <a:rPr lang="en-US" altLang="en-US" dirty="0"/>
              <a:t>Dependency Preservation Property:</a:t>
            </a:r>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Ri</a:t>
            </a:r>
            <a:r>
              <a:rPr lang="en-US" altLang="en-US" dirty="0"/>
              <a:t> in D is equivalent to F; that is</a:t>
            </a:r>
            <a:br>
              <a:rPr lang="en-US" altLang="en-US" dirty="0"/>
            </a:br>
            <a:r>
              <a:rPr lang="en-US" altLang="en-US" dirty="0"/>
              <a:t>	((</a:t>
            </a:r>
            <a:r>
              <a:rPr lang="en-US" altLang="en-US" dirty="0">
                <a:latin typeface="Symbol" charset="2"/>
              </a:rPr>
              <a:t></a:t>
            </a:r>
            <a:r>
              <a:rPr lang="en-US" altLang="en-US" baseline="-25000" dirty="0"/>
              <a:t>R1</a:t>
            </a:r>
            <a:r>
              <a:rPr lang="en-US" altLang="en-US" dirty="0"/>
              <a:t>(F)) </a:t>
            </a:r>
            <a:r>
              <a:rPr lang="en-US" altLang="en-US" dirty="0" err="1">
                <a:latin typeface="Lucida Grande" charset="0"/>
              </a:rPr>
              <a:t>υ</a:t>
            </a:r>
            <a:r>
              <a:rPr lang="en-US" altLang="en-US" dirty="0"/>
              <a:t> . . . </a:t>
            </a:r>
            <a:r>
              <a:rPr lang="en-US" altLang="en-US" dirty="0" err="1">
                <a:latin typeface="Lucida Grande" charset="0"/>
              </a:rPr>
              <a:t>υ</a:t>
            </a:r>
            <a:r>
              <a:rPr lang="en-US" altLang="en-US" dirty="0"/>
              <a:t> (</a:t>
            </a:r>
            <a:r>
              <a:rPr lang="en-US" altLang="en-US" dirty="0">
                <a:latin typeface="Symbol"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lvl="2">
              <a:lnSpc>
                <a:spcPct val="80000"/>
              </a:lnSpc>
            </a:pPr>
            <a:r>
              <a:rPr lang="en-US" altLang="en-US" dirty="0"/>
              <a:t>(See examples in Fig 14.13a and Fig 14.12)</a:t>
            </a:r>
          </a:p>
          <a:p>
            <a:pPr>
              <a:lnSpc>
                <a:spcPct val="80000"/>
              </a:lnSpc>
            </a:pPr>
            <a:r>
              <a:rPr lang="en-US" altLang="en-US" dirty="0"/>
              <a:t>Claim 1:</a:t>
            </a:r>
          </a:p>
          <a:p>
            <a:pPr lvl="1">
              <a:lnSpc>
                <a:spcPct val="80000"/>
              </a:lnSpc>
            </a:pPr>
            <a:r>
              <a:rPr lang="en-US" altLang="en-US" dirty="0"/>
              <a:t>It is always possible to find a dependency-preserving decomposition D with respect to F such that each relation </a:t>
            </a:r>
            <a:r>
              <a:rPr lang="en-US" altLang="en-US" dirty="0" err="1"/>
              <a:t>R</a:t>
            </a:r>
            <a:r>
              <a:rPr lang="en-US" altLang="en-US" baseline="-25000" dirty="0" err="1"/>
              <a:t>i</a:t>
            </a:r>
            <a:r>
              <a:rPr lang="en-US" altLang="en-US" dirty="0" smtClean="0"/>
              <a:t> </a:t>
            </a:r>
            <a:r>
              <a:rPr lang="en-US" altLang="en-US" dirty="0"/>
              <a:t>in D is in 3nf. </a:t>
            </a:r>
          </a:p>
        </p:txBody>
      </p:sp>
    </p:spTree>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62F80C3-4646-6041-90D6-84599BD89909}" type="slidenum">
              <a:rPr lang="en-US" altLang="en-US"/>
              <a:pPr/>
              <a:t>28</a:t>
            </a:fld>
            <a:endParaRPr lang="en-CA" altLang="en-US" dirty="0"/>
          </a:p>
        </p:txBody>
      </p:sp>
      <p:sp>
        <p:nvSpPr>
          <p:cNvPr id="772100" name="Rectangle 4"/>
          <p:cNvSpPr>
            <a:spLocks noGrp="1" noChangeArrowheads="1"/>
          </p:cNvSpPr>
          <p:nvPr>
            <p:ph type="title"/>
          </p:nvPr>
        </p:nvSpPr>
        <p:spPr/>
        <p:txBody>
          <a:bodyPr/>
          <a:lstStyle/>
          <a:p>
            <a:r>
              <a:rPr lang="en-US" altLang="en-US" dirty="0"/>
              <a:t>Properties of Relational Decompositions (6)</a:t>
            </a:r>
          </a:p>
        </p:txBody>
      </p:sp>
      <p:sp>
        <p:nvSpPr>
          <p:cNvPr id="772101" name="Rectangle 5"/>
          <p:cNvSpPr>
            <a:spLocks noGrp="1" noChangeArrowheads="1"/>
          </p:cNvSpPr>
          <p:nvPr>
            <p:ph type="body" idx="1"/>
          </p:nvPr>
        </p:nvSpPr>
        <p:spPr/>
        <p:txBody>
          <a:bodyPr/>
          <a:lstStyle/>
          <a:p>
            <a:pPr marL="0" indent="0">
              <a:lnSpc>
                <a:spcPct val="80000"/>
              </a:lnSpc>
              <a:buNone/>
            </a:pPr>
            <a:r>
              <a:rPr lang="en-US" altLang="en-US" sz="2400" b="1" dirty="0" smtClean="0"/>
              <a:t>2.3 Non-additive (Lossless) </a:t>
            </a:r>
            <a:r>
              <a:rPr lang="en-US" altLang="en-US" sz="2400" b="1" dirty="0"/>
              <a:t>Join Property of a Decomposition: </a:t>
            </a:r>
            <a:endParaRPr lang="en-US" altLang="en-US" sz="2400" b="1" dirty="0" smtClean="0"/>
          </a:p>
          <a:p>
            <a:pPr marL="0" indent="0">
              <a:lnSpc>
                <a:spcPct val="80000"/>
              </a:lnSpc>
              <a:buNone/>
            </a:pPr>
            <a:endParaRPr lang="en-US" altLang="en-US" sz="2400" b="1" dirty="0"/>
          </a:p>
          <a:p>
            <a:pPr lvl="1">
              <a:lnSpc>
                <a:spcPct val="80000"/>
              </a:lnSpc>
            </a:pPr>
            <a:r>
              <a:rPr lang="en-US" altLang="en-US" sz="2100" dirty="0"/>
              <a:t>Definition: Lossless join property: a decomposition D = {R1, R2, ..., Rm} of R has the </a:t>
            </a:r>
            <a:r>
              <a:rPr lang="en-US" altLang="en-US" sz="2100" b="1" dirty="0"/>
              <a:t>lossless (</a:t>
            </a:r>
            <a:r>
              <a:rPr lang="en-US" altLang="en-US" sz="2100" b="1" dirty="0" err="1"/>
              <a:t>nonadditive</a:t>
            </a:r>
            <a:r>
              <a:rPr lang="en-US" altLang="en-US" sz="2100" b="1" dirty="0"/>
              <a:t>) join property</a:t>
            </a:r>
            <a:r>
              <a:rPr lang="en-US" altLang="en-US" sz="2100" dirty="0"/>
              <a:t> with respect to the set of dependencies F on R if, for </a:t>
            </a:r>
            <a:r>
              <a:rPr lang="en-US" altLang="en-US" sz="2100" i="1" dirty="0"/>
              <a:t>every</a:t>
            </a:r>
            <a:r>
              <a:rPr lang="en-US" altLang="en-US" sz="2100" dirty="0"/>
              <a:t> relation state r of R that satisfies F, the following holds, where * is the natural join of all the relations in D:  </a:t>
            </a:r>
          </a:p>
          <a:p>
            <a:pPr algn="ctr">
              <a:lnSpc>
                <a:spcPct val="80000"/>
              </a:lnSpc>
              <a:buFont typeface="Wingdings" charset="2"/>
              <a:buNone/>
            </a:pPr>
            <a:r>
              <a:rPr lang="en-US" altLang="en-US" sz="2400" dirty="0"/>
              <a:t>* (</a:t>
            </a:r>
            <a:r>
              <a:rPr lang="en-US" altLang="en-US" dirty="0">
                <a:latin typeface="Symbol" charset="2"/>
              </a:rPr>
              <a:t></a:t>
            </a:r>
            <a:r>
              <a:rPr lang="en-US" altLang="en-US" sz="2400" baseline="-25000" dirty="0"/>
              <a:t> R1</a:t>
            </a:r>
            <a:r>
              <a:rPr lang="en-US" altLang="en-US" sz="2400" dirty="0"/>
              <a:t>(r), ..., </a:t>
            </a:r>
            <a:r>
              <a:rPr lang="en-US" altLang="en-US" dirty="0">
                <a:latin typeface="Symbol" charset="2"/>
              </a:rPr>
              <a:t></a:t>
            </a:r>
            <a:r>
              <a:rPr lang="en-US" altLang="en-US" sz="2400" baseline="-25000" dirty="0"/>
              <a:t>Rm</a:t>
            </a:r>
            <a:r>
              <a:rPr lang="en-US" altLang="en-US" sz="2400" dirty="0"/>
              <a:t>(r)) = r</a:t>
            </a:r>
          </a:p>
          <a:p>
            <a:pPr lvl="1">
              <a:lnSpc>
                <a:spcPct val="80000"/>
              </a:lnSpc>
            </a:pPr>
            <a:r>
              <a:rPr lang="en-US" altLang="en-US" sz="2100" dirty="0"/>
              <a:t>Note: The word loss in lossless refers to loss of information, not to loss of tuples. In fact, for “loss of information” a  better term is “</a:t>
            </a:r>
            <a:r>
              <a:rPr lang="en-US" altLang="en-US" sz="2100" b="1" dirty="0"/>
              <a:t>addition of spurious information</a:t>
            </a:r>
            <a:r>
              <a:rPr lang="en-US" altLang="en-US" sz="2100" dirty="0"/>
              <a:t>”</a:t>
            </a:r>
          </a:p>
        </p:txBody>
      </p:sp>
    </p:spTree>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4A18DFB-AC68-504F-9E1D-0E08A9CF3BBF}" type="slidenum">
              <a:rPr lang="en-US" altLang="en-US"/>
              <a:pPr/>
              <a:t>29</a:t>
            </a:fld>
            <a:endParaRPr lang="en-CA" altLang="en-US" dirty="0"/>
          </a:p>
        </p:txBody>
      </p:sp>
      <p:sp>
        <p:nvSpPr>
          <p:cNvPr id="774148" name="Rectangle 4"/>
          <p:cNvSpPr>
            <a:spLocks noGrp="1" noChangeArrowheads="1"/>
          </p:cNvSpPr>
          <p:nvPr>
            <p:ph type="title"/>
          </p:nvPr>
        </p:nvSpPr>
        <p:spPr/>
        <p:txBody>
          <a:bodyPr/>
          <a:lstStyle/>
          <a:p>
            <a:r>
              <a:rPr lang="en-US" altLang="en-US" dirty="0"/>
              <a:t>Properties of Relational Decompositions (7)</a:t>
            </a:r>
          </a:p>
        </p:txBody>
      </p:sp>
      <p:sp>
        <p:nvSpPr>
          <p:cNvPr id="774149" name="Rectangle 5"/>
          <p:cNvSpPr>
            <a:spLocks noGrp="1" noChangeArrowheads="1"/>
          </p:cNvSpPr>
          <p:nvPr>
            <p:ph type="body" idx="1"/>
          </p:nvPr>
        </p:nvSpPr>
        <p:spPr/>
        <p:txBody>
          <a:bodyPr/>
          <a:lstStyle/>
          <a:p>
            <a:pPr marL="0" indent="0">
              <a:lnSpc>
                <a:spcPct val="90000"/>
              </a:lnSpc>
              <a:buNone/>
            </a:pPr>
            <a:r>
              <a:rPr lang="en-US" altLang="en-US" sz="2000" b="1" dirty="0"/>
              <a:t>Lossless (Non-additive) Join Property of a Decomposition </a:t>
            </a:r>
            <a:r>
              <a:rPr lang="en-US" altLang="en-US" sz="2000" b="1" dirty="0" smtClean="0"/>
              <a:t>: </a:t>
            </a:r>
          </a:p>
          <a:p>
            <a:pPr marL="0" indent="0">
              <a:lnSpc>
                <a:spcPct val="90000"/>
              </a:lnSpc>
              <a:buNone/>
            </a:pPr>
            <a:endParaRPr lang="en-US" altLang="en-US" sz="2000" b="1" dirty="0"/>
          </a:p>
          <a:p>
            <a:pPr marL="381000" indent="-381000">
              <a:lnSpc>
                <a:spcPct val="90000"/>
              </a:lnSpc>
            </a:pPr>
            <a:r>
              <a:rPr lang="en-US" altLang="en-US" sz="2000" b="1" dirty="0"/>
              <a:t>Algorithm </a:t>
            </a:r>
            <a:r>
              <a:rPr lang="en-US" altLang="en-US" sz="2000" b="1" dirty="0" smtClean="0"/>
              <a:t>15.3: </a:t>
            </a:r>
            <a:r>
              <a:rPr lang="en-US" altLang="en-US" sz="2000" b="1" dirty="0"/>
              <a:t>Testing for Lossless Join Property </a:t>
            </a:r>
          </a:p>
          <a:p>
            <a:pPr marL="838200" lvl="1" indent="-381000">
              <a:lnSpc>
                <a:spcPct val="90000"/>
              </a:lnSpc>
            </a:pPr>
            <a:r>
              <a:rPr lang="en-US" altLang="en-US" sz="2000" b="1" dirty="0"/>
              <a:t>Input</a:t>
            </a:r>
            <a:r>
              <a:rPr lang="en-US" altLang="en-US" sz="2000" dirty="0"/>
              <a:t>: A universal relation R, a decomposition D = {R1, R2, ..., Rm} of R, and a set F of functional dependencies. </a:t>
            </a:r>
          </a:p>
          <a:p>
            <a:pPr marL="381000" indent="-381000">
              <a:lnSpc>
                <a:spcPct val="90000"/>
              </a:lnSpc>
              <a:buSzTx/>
              <a:buFont typeface="Wingdings" charset="2"/>
              <a:buNone/>
            </a:pPr>
            <a:r>
              <a:rPr lang="en-US" altLang="en-US" sz="2000" b="1" dirty="0">
                <a:solidFill>
                  <a:srgbClr val="990033"/>
                </a:solidFill>
              </a:rPr>
              <a:t>1. </a:t>
            </a:r>
            <a:r>
              <a:rPr lang="en-US" altLang="en-US" sz="2000" dirty="0"/>
              <a:t>Create an initial matrix S with one row </a:t>
            </a:r>
            <a:r>
              <a:rPr lang="en-US" altLang="en-US" sz="2000" dirty="0" err="1"/>
              <a:t>i</a:t>
            </a:r>
            <a:r>
              <a:rPr lang="en-US" altLang="en-US" sz="2000" dirty="0"/>
              <a:t> for each relation </a:t>
            </a:r>
            <a:r>
              <a:rPr lang="en-US" altLang="en-US" sz="2000" dirty="0" err="1" smtClean="0"/>
              <a:t>Ri</a:t>
            </a:r>
            <a:r>
              <a:rPr lang="en-US" altLang="en-US" sz="2000" dirty="0" smtClean="0"/>
              <a:t> </a:t>
            </a:r>
            <a:r>
              <a:rPr lang="en-US" altLang="en-US" sz="2000" dirty="0"/>
              <a:t>in D, and one column j for each attribute </a:t>
            </a:r>
            <a:r>
              <a:rPr lang="en-US" altLang="en-US" sz="2000" dirty="0" err="1"/>
              <a:t>Aj</a:t>
            </a:r>
            <a:r>
              <a:rPr lang="en-US" altLang="en-US" sz="2000" dirty="0"/>
              <a:t> in R.</a:t>
            </a:r>
          </a:p>
          <a:p>
            <a:pPr marL="381000" indent="-381000">
              <a:lnSpc>
                <a:spcPct val="90000"/>
              </a:lnSpc>
              <a:buSzTx/>
              <a:buFont typeface="Wingdings" charset="2"/>
              <a:buNone/>
            </a:pPr>
            <a:r>
              <a:rPr lang="en-US" altLang="en-US" sz="2000" dirty="0">
                <a:solidFill>
                  <a:srgbClr val="990033"/>
                </a:solidFill>
              </a:rPr>
              <a:t>2. </a:t>
            </a:r>
            <a:r>
              <a:rPr lang="en-US" altLang="en-US" sz="2000" dirty="0"/>
              <a:t>Set S(</a:t>
            </a:r>
            <a:r>
              <a:rPr lang="en-US" altLang="en-US" sz="2000" dirty="0" err="1"/>
              <a:t>i,j</a:t>
            </a:r>
            <a:r>
              <a:rPr lang="en-US" altLang="en-US" sz="2000" dirty="0"/>
              <a:t>):=</a:t>
            </a:r>
            <a:r>
              <a:rPr lang="en-US" altLang="en-US" sz="2000" dirty="0" err="1"/>
              <a:t>bij</a:t>
            </a:r>
            <a:r>
              <a:rPr lang="en-US" altLang="en-US" sz="2000" dirty="0"/>
              <a:t> for all matrix entries. (* each </a:t>
            </a:r>
            <a:r>
              <a:rPr lang="en-US" altLang="en-US" sz="2000" dirty="0" err="1"/>
              <a:t>bij</a:t>
            </a:r>
            <a:r>
              <a:rPr lang="en-US" altLang="en-US" sz="2000" dirty="0"/>
              <a:t> is a distinct symbol associated with indices (</a:t>
            </a:r>
            <a:r>
              <a:rPr lang="en-US" altLang="en-US" sz="2000" dirty="0" err="1"/>
              <a:t>i,j</a:t>
            </a:r>
            <a:r>
              <a:rPr lang="en-US" altLang="en-US" sz="2000" dirty="0"/>
              <a:t>) *).</a:t>
            </a:r>
          </a:p>
          <a:p>
            <a:pPr marL="381000" indent="-381000">
              <a:lnSpc>
                <a:spcPct val="90000"/>
              </a:lnSpc>
              <a:buSzTx/>
              <a:buFont typeface="Wingdings" charset="2"/>
              <a:buNone/>
            </a:pPr>
            <a:r>
              <a:rPr lang="en-US" altLang="en-US" sz="2000" b="1" dirty="0">
                <a:solidFill>
                  <a:srgbClr val="990033"/>
                </a:solidFill>
              </a:rPr>
              <a:t>3. </a:t>
            </a:r>
            <a:r>
              <a:rPr lang="en-US" altLang="en-US" sz="2000" dirty="0"/>
              <a:t>For each row </a:t>
            </a:r>
            <a:r>
              <a:rPr lang="en-US" altLang="en-US" sz="2000" dirty="0" err="1"/>
              <a:t>i</a:t>
            </a:r>
            <a:r>
              <a:rPr lang="en-US" altLang="en-US" sz="2000" dirty="0"/>
              <a:t> representing relation schema </a:t>
            </a:r>
            <a:r>
              <a:rPr lang="en-US" altLang="en-US" sz="2000" dirty="0" err="1"/>
              <a:t>Ri</a:t>
            </a:r>
            <a:endParaRPr lang="en-US" altLang="en-US" sz="2000" dirty="0"/>
          </a:p>
          <a:p>
            <a:pPr marL="381000" indent="-381000">
              <a:lnSpc>
                <a:spcPct val="90000"/>
              </a:lnSpc>
              <a:buSzTx/>
              <a:buFont typeface="Wingdings" charset="2"/>
              <a:buNone/>
            </a:pPr>
            <a:r>
              <a:rPr lang="en-US" altLang="en-US" sz="2000" dirty="0"/>
              <a:t>		{for each column j representing attribute </a:t>
            </a:r>
            <a:r>
              <a:rPr lang="en-US" altLang="en-US" sz="2000" dirty="0" err="1"/>
              <a:t>Aj</a:t>
            </a:r>
            <a:endParaRPr lang="en-US" altLang="en-US" sz="2000" dirty="0"/>
          </a:p>
          <a:p>
            <a:pPr marL="381000" indent="-381000">
              <a:lnSpc>
                <a:spcPct val="90000"/>
              </a:lnSpc>
              <a:buSzTx/>
              <a:buFont typeface="Wingdings" charset="2"/>
              <a:buNone/>
            </a:pPr>
            <a:r>
              <a:rPr lang="en-US" altLang="en-US" sz="2000" dirty="0"/>
              <a:t>		    {if (relation </a:t>
            </a:r>
            <a:r>
              <a:rPr lang="en-US" altLang="en-US" sz="2000" dirty="0" err="1"/>
              <a:t>Ri</a:t>
            </a:r>
            <a:r>
              <a:rPr lang="en-US" altLang="en-US" sz="2000" dirty="0"/>
              <a:t> includes attribute </a:t>
            </a:r>
            <a:r>
              <a:rPr lang="en-US" altLang="en-US" sz="2000" dirty="0" err="1"/>
              <a:t>Aj</a:t>
            </a:r>
            <a:r>
              <a:rPr lang="en-US" altLang="en-US" sz="2000" dirty="0"/>
              <a:t>) then set S(</a:t>
            </a:r>
            <a:r>
              <a:rPr lang="en-US" altLang="en-US" sz="2000" dirty="0" err="1"/>
              <a:t>i,j</a:t>
            </a:r>
            <a:r>
              <a:rPr lang="en-US" altLang="en-US" sz="2000" dirty="0"/>
              <a:t>):= </a:t>
            </a:r>
            <a:r>
              <a:rPr lang="en-US" altLang="en-US" sz="2000" dirty="0" err="1"/>
              <a:t>aj</a:t>
            </a:r>
            <a:r>
              <a:rPr lang="en-US" altLang="en-US" sz="2000" dirty="0"/>
              <a:t>;};};</a:t>
            </a:r>
          </a:p>
          <a:p>
            <a:pPr marL="838200" lvl="1" indent="-381000">
              <a:lnSpc>
                <a:spcPct val="90000"/>
              </a:lnSpc>
            </a:pPr>
            <a:r>
              <a:rPr lang="en-US" altLang="en-US" sz="2000" dirty="0"/>
              <a:t>(* each </a:t>
            </a:r>
            <a:r>
              <a:rPr lang="en-US" altLang="en-US" sz="2000" dirty="0" err="1"/>
              <a:t>aj</a:t>
            </a:r>
            <a:r>
              <a:rPr lang="en-US" altLang="en-US" sz="2000" dirty="0"/>
              <a:t> is a distinct symbol associated with index (j) *)</a:t>
            </a:r>
          </a:p>
          <a:p>
            <a:pPr marL="838200" lvl="1" indent="-381000" algn="r">
              <a:lnSpc>
                <a:spcPct val="90000"/>
              </a:lnSpc>
            </a:pPr>
            <a:r>
              <a:rPr lang="en-US" altLang="en-US" sz="2000" dirty="0"/>
              <a:t>CONTINUED on NEXT SLIDE</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3</a:t>
            </a:fld>
            <a:endParaRPr lang="en-CA" altLang="en-US" dirty="0"/>
          </a:p>
        </p:txBody>
      </p:sp>
      <p:sp>
        <p:nvSpPr>
          <p:cNvPr id="757764" name="Rectangle 4"/>
          <p:cNvSpPr>
            <a:spLocks noGrp="1" noChangeArrowheads="1"/>
          </p:cNvSpPr>
          <p:nvPr>
            <p:ph type="title"/>
          </p:nvPr>
        </p:nvSpPr>
        <p:spPr/>
        <p:txBody>
          <a:bodyPr/>
          <a:lstStyle/>
          <a:p>
            <a:r>
              <a:rPr lang="en-US" altLang="en-US" dirty="0"/>
              <a:t>Chapter Outline</a:t>
            </a:r>
          </a:p>
        </p:txBody>
      </p:sp>
      <p:sp>
        <p:nvSpPr>
          <p:cNvPr id="757765" name="Rectangle 5"/>
          <p:cNvSpPr>
            <a:spLocks noGrp="1" noChangeArrowheads="1"/>
          </p:cNvSpPr>
          <p:nvPr>
            <p:ph type="body" idx="1"/>
          </p:nvPr>
        </p:nvSpPr>
        <p:spPr/>
        <p:txBody>
          <a:bodyPr/>
          <a:lstStyle/>
          <a:p>
            <a:r>
              <a:rPr lang="en-US" altLang="en-US" dirty="0" smtClean="0"/>
              <a:t>1. Further topics in Functional Dependencies </a:t>
            </a:r>
          </a:p>
          <a:p>
            <a:pPr lvl="1"/>
            <a:r>
              <a:rPr lang="en-US" altLang="en-US" dirty="0" smtClean="0">
                <a:ea typeface="MS PGothic" charset="-128"/>
              </a:rPr>
              <a:t>1.1 Inference </a:t>
            </a:r>
            <a:r>
              <a:rPr lang="en-US" altLang="en-US" dirty="0">
                <a:ea typeface="MS PGothic" charset="-128"/>
              </a:rPr>
              <a:t>Rules for FDs </a:t>
            </a:r>
            <a:endParaRPr lang="en-US" altLang="en-US" dirty="0" smtClean="0">
              <a:ea typeface="MS PGothic" charset="-128"/>
            </a:endParaRPr>
          </a:p>
          <a:p>
            <a:pPr lvl="1"/>
            <a:r>
              <a:rPr lang="en-US" altLang="en-US" dirty="0" smtClean="0">
                <a:ea typeface="MS PGothic" charset="-128"/>
              </a:rPr>
              <a:t>1.2 Equivalence </a:t>
            </a:r>
            <a:r>
              <a:rPr lang="en-US" altLang="en-US" dirty="0">
                <a:ea typeface="MS PGothic" charset="-128"/>
              </a:rPr>
              <a:t>of Sets of FDs </a:t>
            </a:r>
            <a:endParaRPr lang="en-US" altLang="en-US" dirty="0" smtClean="0">
              <a:ea typeface="MS PGothic" charset="-128"/>
            </a:endParaRPr>
          </a:p>
          <a:p>
            <a:pPr lvl="1"/>
            <a:r>
              <a:rPr lang="en-US" altLang="en-US" dirty="0" smtClean="0">
                <a:ea typeface="MS PGothic" charset="-128"/>
              </a:rPr>
              <a:t>1.3 </a:t>
            </a:r>
            <a:r>
              <a:rPr lang="en-US" altLang="en-US" dirty="0">
                <a:ea typeface="MS PGothic" charset="-128"/>
              </a:rPr>
              <a:t>Minimal Sets of FDs </a:t>
            </a:r>
            <a:endParaRPr lang="en-US" altLang="en-US" dirty="0" smtClean="0">
              <a:ea typeface="MS PGothic" charset="-128"/>
            </a:endParaRPr>
          </a:p>
          <a:p>
            <a:r>
              <a:rPr lang="en-US" altLang="en-US" dirty="0" smtClean="0"/>
              <a:t>2. </a:t>
            </a:r>
            <a:r>
              <a:rPr lang="en-US" altLang="en-US" dirty="0"/>
              <a:t>Properties of Relational Decompositions</a:t>
            </a:r>
          </a:p>
          <a:p>
            <a:r>
              <a:rPr lang="en-US" altLang="en-US" dirty="0" smtClean="0"/>
              <a:t>3. </a:t>
            </a:r>
            <a:r>
              <a:rPr lang="en-US" altLang="en-US" dirty="0"/>
              <a:t>Algorithms for Relational Database </a:t>
            </a:r>
            <a:r>
              <a:rPr lang="en-US" altLang="en-US" dirty="0" smtClean="0"/>
              <a:t>Schema Design</a:t>
            </a:r>
          </a:p>
          <a:p>
            <a:r>
              <a:rPr lang="en-US" altLang="en-US" dirty="0" smtClean="0"/>
              <a:t>4. Nulls, Dangling Tuples, Alternative Relational Designs </a:t>
            </a:r>
            <a:endParaRPr lang="en-US" altLang="en-US" dirty="0"/>
          </a:p>
        </p:txBody>
      </p:sp>
    </p:spTree>
    <p:extLst>
      <p:ext uri="{BB962C8B-B14F-4D97-AF65-F5344CB8AC3E}">
        <p14:creationId xmlns:p14="http://schemas.microsoft.com/office/powerpoint/2010/main" val="105501225"/>
      </p:ext>
    </p:extLst>
  </p:cSld>
  <p:clrMapOvr>
    <a:masterClrMapping/>
  </p:clrMapOvr>
  <p:transition xmlns:p14="http://schemas.microsoft.com/office/powerpoint/2010/mai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76FFC2D2-0708-D945-98C1-6D7E9B184172}" type="slidenum">
              <a:rPr lang="en-US" altLang="en-US"/>
              <a:pPr/>
              <a:t>30</a:t>
            </a:fld>
            <a:endParaRPr lang="en-CA" altLang="en-US" dirty="0"/>
          </a:p>
        </p:txBody>
      </p:sp>
      <p:sp>
        <p:nvSpPr>
          <p:cNvPr id="776196" name="Rectangle 4"/>
          <p:cNvSpPr>
            <a:spLocks noGrp="1" noChangeArrowheads="1"/>
          </p:cNvSpPr>
          <p:nvPr>
            <p:ph type="title"/>
          </p:nvPr>
        </p:nvSpPr>
        <p:spPr/>
        <p:txBody>
          <a:bodyPr/>
          <a:lstStyle/>
          <a:p>
            <a:r>
              <a:rPr lang="en-US" altLang="en-US" dirty="0"/>
              <a:t>Properties of Relational Decompositions </a:t>
            </a:r>
            <a:r>
              <a:rPr lang="en-US" altLang="en-US" dirty="0" smtClean="0"/>
              <a:t>(</a:t>
            </a:r>
            <a:r>
              <a:rPr lang="en-US" altLang="en-US" dirty="0"/>
              <a:t>8</a:t>
            </a:r>
            <a:r>
              <a:rPr lang="en-US" altLang="en-US" dirty="0" smtClean="0"/>
              <a:t>)</a:t>
            </a:r>
            <a:endParaRPr lang="en-US" altLang="en-US" dirty="0"/>
          </a:p>
        </p:txBody>
      </p:sp>
      <p:sp>
        <p:nvSpPr>
          <p:cNvPr id="776197" name="Rectangle 5"/>
          <p:cNvSpPr>
            <a:spLocks noGrp="1" noChangeArrowheads="1"/>
          </p:cNvSpPr>
          <p:nvPr>
            <p:ph type="body" idx="1"/>
          </p:nvPr>
        </p:nvSpPr>
        <p:spPr/>
        <p:txBody>
          <a:bodyPr/>
          <a:lstStyle/>
          <a:p>
            <a:pPr>
              <a:lnSpc>
                <a:spcPct val="80000"/>
              </a:lnSpc>
            </a:pPr>
            <a:r>
              <a:rPr lang="en-US" altLang="en-US" sz="1600" b="1" dirty="0"/>
              <a:t>Lossless (Non-additive) Join Property of a Decomposition (cont.): </a:t>
            </a:r>
            <a:endParaRPr lang="en-US" altLang="en-US" sz="1600" b="1" dirty="0" smtClean="0"/>
          </a:p>
          <a:p>
            <a:pPr>
              <a:lnSpc>
                <a:spcPct val="80000"/>
              </a:lnSpc>
            </a:pPr>
            <a:endParaRPr lang="en-US" altLang="en-US" sz="1600" b="1" dirty="0"/>
          </a:p>
          <a:p>
            <a:pPr marL="0" indent="0">
              <a:lnSpc>
                <a:spcPct val="80000"/>
              </a:lnSpc>
              <a:buNone/>
            </a:pPr>
            <a:r>
              <a:rPr lang="en-US" altLang="en-US" sz="1600" b="1" dirty="0"/>
              <a:t>Algorithm </a:t>
            </a:r>
            <a:r>
              <a:rPr lang="en-US" altLang="en-US" sz="1600" b="1" dirty="0" smtClean="0"/>
              <a:t>15.3: </a:t>
            </a:r>
            <a:r>
              <a:rPr lang="en-US" altLang="en-US" sz="1600" b="1" dirty="0"/>
              <a:t>Testing for Lossless Join Property </a:t>
            </a:r>
            <a:r>
              <a:rPr lang="en-US" altLang="en-US" sz="1600" b="1" dirty="0" smtClean="0"/>
              <a:t>(continued)</a:t>
            </a:r>
          </a:p>
          <a:p>
            <a:pPr marL="0" indent="0">
              <a:lnSpc>
                <a:spcPct val="80000"/>
              </a:lnSpc>
              <a:buNone/>
            </a:pPr>
            <a:endParaRPr lang="en-US" altLang="en-US" sz="1600" b="1" dirty="0"/>
          </a:p>
          <a:p>
            <a:pPr>
              <a:lnSpc>
                <a:spcPct val="80000"/>
              </a:lnSpc>
              <a:buFont typeface="Wingdings" charset="2"/>
              <a:buNone/>
            </a:pPr>
            <a:r>
              <a:rPr lang="en-US" altLang="en-US" sz="1600" b="1" dirty="0">
                <a:solidFill>
                  <a:srgbClr val="990033"/>
                </a:solidFill>
              </a:rPr>
              <a:t>4. </a:t>
            </a:r>
            <a:r>
              <a:rPr lang="en-US" altLang="en-US" sz="1600" dirty="0"/>
              <a:t>Repeat the following loop until a complete loop execution results in no changes to S </a:t>
            </a:r>
          </a:p>
          <a:p>
            <a:pPr>
              <a:lnSpc>
                <a:spcPct val="80000"/>
              </a:lnSpc>
              <a:buFont typeface="Wingdings" charset="2"/>
              <a:buNone/>
            </a:pPr>
            <a:r>
              <a:rPr lang="en-US" altLang="en-US" sz="1600" dirty="0"/>
              <a:t>	{for each functional dependency X </a:t>
            </a:r>
            <a:r>
              <a:rPr lang="en-US" altLang="en-US" sz="1600" dirty="0">
                <a:sym typeface="Wingdings 3" charset="2"/>
              </a:rPr>
              <a:t></a:t>
            </a:r>
            <a:r>
              <a:rPr lang="en-US" altLang="en-US" sz="1600" dirty="0"/>
              <a:t>Y in F </a:t>
            </a:r>
          </a:p>
          <a:p>
            <a:pPr>
              <a:lnSpc>
                <a:spcPct val="80000"/>
              </a:lnSpc>
              <a:buFont typeface="Wingdings" charset="2"/>
              <a:buNone/>
            </a:pPr>
            <a:r>
              <a:rPr lang="en-US" altLang="en-US" sz="1600" dirty="0"/>
              <a:t>		{for all rows in S </a:t>
            </a:r>
            <a:r>
              <a:rPr lang="en-US" altLang="en-US" sz="1600" i="1" dirty="0"/>
              <a:t>which have the same symbols</a:t>
            </a:r>
            <a:r>
              <a:rPr lang="en-US" altLang="en-US" sz="1600" dirty="0"/>
              <a:t> in the columns corresponding to attributes in X</a:t>
            </a:r>
          </a:p>
          <a:p>
            <a:pPr>
              <a:lnSpc>
                <a:spcPct val="80000"/>
              </a:lnSpc>
              <a:buFont typeface="Wingdings" charset="2"/>
              <a:buNone/>
            </a:pPr>
            <a:r>
              <a:rPr lang="en-US" altLang="en-US" sz="1600" dirty="0"/>
              <a:t>	     		{make the symbols in each column that correspond to an attribute in Y be the same in all these rows as follows:</a:t>
            </a:r>
          </a:p>
          <a:p>
            <a:pPr>
              <a:lnSpc>
                <a:spcPct val="80000"/>
              </a:lnSpc>
              <a:buFont typeface="Wingdings" charset="2"/>
              <a:buNone/>
            </a:pPr>
            <a:r>
              <a:rPr lang="en-US" altLang="en-US" sz="1600" dirty="0"/>
              <a:t>				If any of the rows has an “a” symbol for the column, set the other rows to that </a:t>
            </a:r>
            <a:r>
              <a:rPr lang="en-US" altLang="en-US" sz="1600" i="1" dirty="0"/>
              <a:t>same</a:t>
            </a:r>
            <a:r>
              <a:rPr lang="en-US" altLang="en-US" sz="1600" dirty="0"/>
              <a:t> “a” symbol in the column.</a:t>
            </a:r>
          </a:p>
          <a:p>
            <a:pPr>
              <a:lnSpc>
                <a:spcPct val="80000"/>
              </a:lnSpc>
              <a:buFont typeface="Wingdings" charset="2"/>
              <a:buNone/>
            </a:pPr>
            <a:r>
              <a:rPr lang="en-US" altLang="en-US" sz="16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1600" dirty="0"/>
              <a:t>		};</a:t>
            </a:r>
          </a:p>
          <a:p>
            <a:pPr>
              <a:lnSpc>
                <a:spcPct val="80000"/>
              </a:lnSpc>
              <a:buFont typeface="Wingdings" charset="2"/>
              <a:buNone/>
            </a:pPr>
            <a:r>
              <a:rPr lang="en-US" altLang="en-US" sz="1600" dirty="0"/>
              <a:t>	};</a:t>
            </a:r>
          </a:p>
          <a:p>
            <a:pPr>
              <a:lnSpc>
                <a:spcPct val="80000"/>
              </a:lnSpc>
              <a:buFont typeface="Wingdings" charset="2"/>
              <a:buNone/>
            </a:pPr>
            <a:r>
              <a:rPr lang="en-US" altLang="en-US" sz="1600" b="1" dirty="0">
                <a:solidFill>
                  <a:srgbClr val="990033"/>
                </a:solidFill>
              </a:rPr>
              <a:t>5. </a:t>
            </a:r>
            <a:r>
              <a:rPr lang="en-US" altLang="en-US" sz="1600" dirty="0"/>
              <a:t>If a row is made up entirely of “a” symbols, then the decomposition has the lossless join property; otherwise it does not.</a:t>
            </a:r>
          </a:p>
          <a:p>
            <a:pPr>
              <a:lnSpc>
                <a:spcPct val="80000"/>
              </a:lnSpc>
            </a:pPr>
            <a:endParaRPr lang="en-US" altLang="en-US" sz="1600" dirty="0"/>
          </a:p>
        </p:txBody>
      </p:sp>
    </p:spTree>
  </p:cSld>
  <p:clrMapOvr>
    <a:masterClrMapping/>
  </p:clrMapOvr>
  <p:transition xmlns:p14="http://schemas.microsoft.com/office/powerpoint/2010/mai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31</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dirty="0" smtClean="0"/>
              <a:t>(9)</a:t>
            </a:r>
            <a:endParaRPr lang="en-US" altLang="en-US" sz="3200" dirty="0"/>
          </a:p>
        </p:txBody>
      </p:sp>
      <p:sp>
        <p:nvSpPr>
          <p:cNvPr id="7" name="Rectangle 4"/>
          <p:cNvSpPr>
            <a:spLocks noChangeArrowheads="1"/>
          </p:cNvSpPr>
          <p:nvPr/>
        </p:nvSpPr>
        <p:spPr bwMode="auto">
          <a:xfrm flipH="1">
            <a:off x="762000" y="15240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smtClean="0">
                <a:solidFill>
                  <a:schemeClr val="tx2"/>
                </a:solidFill>
              </a:rPr>
              <a:t>Figure 15.1 </a:t>
            </a:r>
            <a:r>
              <a:rPr lang="en-US" altLang="en-US" dirty="0" err="1" smtClean="0">
                <a:solidFill>
                  <a:schemeClr val="tx2"/>
                </a:solidFill>
              </a:rPr>
              <a:t>Nonadditive</a:t>
            </a:r>
            <a:r>
              <a:rPr lang="en-US" altLang="en-US" dirty="0" smtClean="0">
                <a:solidFill>
                  <a:schemeClr val="tx2"/>
                </a:solidFill>
              </a:rPr>
              <a:t> join test for n-</a:t>
            </a:r>
            <a:r>
              <a:rPr lang="en-US" altLang="en-US" dirty="0" err="1" smtClean="0">
                <a:solidFill>
                  <a:schemeClr val="tx2"/>
                </a:solidFill>
              </a:rPr>
              <a:t>ary</a:t>
            </a:r>
            <a:r>
              <a:rPr lang="en-US" altLang="en-US" dirty="0" smtClean="0">
                <a:solidFill>
                  <a:schemeClr val="tx2"/>
                </a:solidFill>
              </a:rPr>
              <a:t> decompositions.</a:t>
            </a:r>
            <a:r>
              <a:rPr lang="it-IT" altLang="en-US" dirty="0">
                <a:solidFill>
                  <a:schemeClr val="tx2"/>
                </a:solidFill>
              </a:rPr>
              <a:t> </a:t>
            </a:r>
            <a:endParaRPr lang="en-US" altLang="en-US" i="1" dirty="0" smtClean="0">
              <a:solidFill>
                <a:schemeClr val="tx2"/>
              </a:solidFill>
            </a:endParaRPr>
          </a:p>
          <a:p>
            <a:r>
              <a:rPr lang="en-US" altLang="en-US" dirty="0" smtClean="0">
                <a:solidFill>
                  <a:schemeClr val="tx2"/>
                </a:solidFill>
              </a:rPr>
              <a:t>(</a:t>
            </a:r>
            <a:r>
              <a:rPr lang="en-US" altLang="en-US" dirty="0">
                <a:solidFill>
                  <a:schemeClr val="tx2"/>
                </a:solidFill>
              </a:rPr>
              <a:t>a) Case 1: Decomposition of EMP_PROJ into EMP_PROJ1 and EMP_LOCS fails test.</a:t>
            </a:r>
          </a:p>
          <a:p>
            <a:r>
              <a:rPr lang="en-US" altLang="en-US" dirty="0">
                <a:solidFill>
                  <a:schemeClr val="tx2"/>
                </a:solidFill>
              </a:rPr>
              <a:t>(b) A decomposition of EMP_PROJ that has the lossless join property.</a:t>
            </a:r>
          </a:p>
        </p:txBody>
      </p:sp>
      <p:pic>
        <p:nvPicPr>
          <p:cNvPr id="8" name="Picture 2" descr="fig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93061"/>
            <a:ext cx="6697133" cy="24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695778"/>
            <a:ext cx="5913967" cy="7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719448"/>
      </p:ext>
    </p:extLst>
  </p:cSld>
  <p:clrMapOvr>
    <a:masterClrMapping/>
  </p:clrMapOvr>
  <p:transition xmlns:p14="http://schemas.microsoft.com/office/powerpoint/2010/mai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32</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sz="3200" dirty="0" smtClean="0"/>
              <a:t>(10)</a:t>
            </a:r>
            <a:endParaRPr lang="en-US" altLang="en-US" sz="3200" dirty="0"/>
          </a:p>
        </p:txBody>
      </p:sp>
      <p:sp>
        <p:nvSpPr>
          <p:cNvPr id="10" name="Text Box 4"/>
          <p:cNvSpPr txBox="1">
            <a:spLocks noChangeArrowheads="1"/>
          </p:cNvSpPr>
          <p:nvPr/>
        </p:nvSpPr>
        <p:spPr bwMode="auto">
          <a:xfrm>
            <a:off x="152400" y="1778675"/>
            <a:ext cx="2984500" cy="2031325"/>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err="1" smtClean="0">
                <a:solidFill>
                  <a:schemeClr val="tx2"/>
                </a:solidFill>
              </a:rPr>
              <a:t>Nonadditive</a:t>
            </a:r>
            <a:r>
              <a:rPr lang="en-US" altLang="en-US" dirty="0" smtClean="0">
                <a:solidFill>
                  <a:schemeClr val="tx2"/>
                </a:solidFill>
              </a:rPr>
              <a:t> </a:t>
            </a:r>
            <a:r>
              <a:rPr lang="en-US" altLang="en-US" dirty="0">
                <a:solidFill>
                  <a:schemeClr val="tx2"/>
                </a:solidFill>
              </a:rPr>
              <a:t>join test for n-</a:t>
            </a:r>
            <a:r>
              <a:rPr lang="en-US" altLang="en-US" dirty="0" err="1">
                <a:solidFill>
                  <a:schemeClr val="tx2"/>
                </a:solidFill>
              </a:rPr>
              <a:t>ary</a:t>
            </a:r>
            <a:r>
              <a:rPr lang="en-US" altLang="en-US" dirty="0">
                <a:solidFill>
                  <a:schemeClr val="tx2"/>
                </a:solidFill>
              </a:rPr>
              <a:t> decompositions. </a:t>
            </a:r>
            <a:r>
              <a:rPr lang="en-US" altLang="en-US" i="1" dirty="0">
                <a:solidFill>
                  <a:schemeClr val="tx2"/>
                </a:solidFill>
              </a:rPr>
              <a:t>(</a:t>
            </a:r>
            <a:r>
              <a:rPr lang="it-IT" altLang="en-US" i="1" dirty="0">
                <a:solidFill>
                  <a:schemeClr val="tx2"/>
                </a:solidFill>
              </a:rPr>
              <a:t>Figure 15.1</a:t>
            </a:r>
            <a:r>
              <a:rPr lang="en-US" altLang="en-US" i="1" dirty="0" smtClean="0">
                <a:solidFill>
                  <a:schemeClr val="tx2"/>
                </a:solidFill>
              </a:rPr>
              <a:t>)</a:t>
            </a:r>
            <a:r>
              <a:rPr lang="en-US" altLang="en-US" dirty="0">
                <a:solidFill>
                  <a:schemeClr val="tx2"/>
                </a:solidFill>
              </a:rPr>
              <a:t/>
            </a:r>
            <a:br>
              <a:rPr lang="en-US" altLang="en-US" dirty="0">
                <a:solidFill>
                  <a:schemeClr val="tx2"/>
                </a:solidFill>
              </a:rPr>
            </a:br>
            <a:r>
              <a:rPr lang="en-US" altLang="en-US" dirty="0">
                <a:solidFill>
                  <a:schemeClr val="tx2"/>
                </a:solidFill>
              </a:rPr>
              <a:t>(c) Case 2: Decomposition of EMP_PROJ into EMP, PROJECT, and WORKS_ON satisfies test.</a:t>
            </a:r>
          </a:p>
        </p:txBody>
      </p:sp>
      <p:pic>
        <p:nvPicPr>
          <p:cNvPr id="11" name="Picture 10" descr="fig15_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1227" y="1741008"/>
            <a:ext cx="5724173" cy="427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874944"/>
      </p:ext>
    </p:extLst>
  </p:cSld>
  <p:clrMapOvr>
    <a:masterClrMapping/>
  </p:clrMapOvr>
  <p:transition xmlns:p14="http://schemas.microsoft.com/office/powerpoint/2010/mai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DD3B3FBC-6F9A-7546-838D-AF773A8B0EEF}" type="slidenum">
              <a:rPr lang="en-US" altLang="en-US"/>
              <a:pPr/>
              <a:t>33</a:t>
            </a:fld>
            <a:endParaRPr lang="en-CA" altLang="en-US" dirty="0"/>
          </a:p>
        </p:txBody>
      </p:sp>
      <p:sp>
        <p:nvSpPr>
          <p:cNvPr id="782340" name="Rectangle 4"/>
          <p:cNvSpPr>
            <a:spLocks noGrp="1" noChangeArrowheads="1"/>
          </p:cNvSpPr>
          <p:nvPr>
            <p:ph type="title"/>
          </p:nvPr>
        </p:nvSpPr>
        <p:spPr/>
        <p:txBody>
          <a:bodyPr/>
          <a:lstStyle/>
          <a:p>
            <a:r>
              <a:rPr lang="en-US" altLang="en-US" dirty="0" smtClean="0"/>
              <a:t>Test for checking non-additivity of Binary </a:t>
            </a:r>
            <a:r>
              <a:rPr lang="en-US" altLang="en-US" dirty="0"/>
              <a:t>Relational Decompositions </a:t>
            </a:r>
            <a:r>
              <a:rPr lang="en-US" altLang="en-US" dirty="0" smtClean="0"/>
              <a:t>(11)</a:t>
            </a:r>
            <a:endParaRPr lang="en-US" altLang="en-US" dirty="0"/>
          </a:p>
        </p:txBody>
      </p:sp>
      <p:sp>
        <p:nvSpPr>
          <p:cNvPr id="782341" name="Rectangle 5"/>
          <p:cNvSpPr>
            <a:spLocks noGrp="1" noChangeArrowheads="1"/>
          </p:cNvSpPr>
          <p:nvPr>
            <p:ph type="body" idx="1"/>
          </p:nvPr>
        </p:nvSpPr>
        <p:spPr/>
        <p:txBody>
          <a:bodyPr/>
          <a:lstStyle/>
          <a:p>
            <a:pPr marL="0" indent="0">
              <a:lnSpc>
                <a:spcPct val="90000"/>
              </a:lnSpc>
              <a:buNone/>
            </a:pPr>
            <a:r>
              <a:rPr lang="en-US" altLang="en-US" b="1" dirty="0" smtClean="0"/>
              <a:t>2.4 Testing </a:t>
            </a:r>
            <a:r>
              <a:rPr lang="en-US" altLang="en-US" b="1" dirty="0"/>
              <a:t>Binary Decompositions for Non-additive Join </a:t>
            </a:r>
            <a:r>
              <a:rPr lang="en-US" altLang="en-US" b="1" dirty="0" smtClean="0"/>
              <a:t>(Lossless Join) Property</a:t>
            </a:r>
            <a:endParaRPr lang="en-US" altLang="en-US" b="1" dirty="0"/>
          </a:p>
          <a:p>
            <a:pPr lvl="1">
              <a:lnSpc>
                <a:spcPct val="90000"/>
              </a:lnSpc>
            </a:pPr>
            <a:r>
              <a:rPr lang="en-US" altLang="en-US" b="1" dirty="0"/>
              <a:t>Binary Decomposition:</a:t>
            </a:r>
            <a:r>
              <a:rPr lang="en-US" altLang="en-US" dirty="0"/>
              <a:t> Decomposition of a relation R into two relations. </a:t>
            </a:r>
          </a:p>
          <a:p>
            <a:pPr lvl="1">
              <a:lnSpc>
                <a:spcPct val="90000"/>
              </a:lnSpc>
            </a:pPr>
            <a:r>
              <a:rPr lang="en-US" altLang="en-US" b="1" dirty="0"/>
              <a:t>PROPERTY </a:t>
            </a:r>
            <a:r>
              <a:rPr lang="en-US" altLang="en-US" b="1" dirty="0" smtClean="0"/>
              <a:t>NJB (non-additive </a:t>
            </a:r>
            <a:r>
              <a:rPr lang="en-US" altLang="en-US" b="1" dirty="0"/>
              <a:t>join test for binary decompositions):</a:t>
            </a:r>
            <a:r>
              <a:rPr lang="en-US" altLang="en-US" dirty="0"/>
              <a:t> A decomposition D = {R1, R2} of R has the lossless join property with respect to a set of functional dependencies F on R </a:t>
            </a:r>
            <a:r>
              <a:rPr lang="en-US" altLang="en-US" i="1" dirty="0"/>
              <a:t>if and only if</a:t>
            </a:r>
            <a:r>
              <a:rPr lang="en-US" altLang="en-US" dirty="0"/>
              <a:t> either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(R1- R2)) is in F</a:t>
            </a:r>
            <a:r>
              <a:rPr lang="en-US" altLang="en-US" baseline="30000" dirty="0"/>
              <a:t>+</a:t>
            </a:r>
            <a:r>
              <a:rPr lang="en-US" altLang="en-US" dirty="0"/>
              <a:t>, or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(R2 - R1)) is in F</a:t>
            </a:r>
            <a:r>
              <a:rPr lang="en-US" altLang="en-US" baseline="30000" dirty="0"/>
              <a:t>+</a:t>
            </a:r>
            <a:r>
              <a:rPr lang="en-US" altLang="en-US" dirty="0"/>
              <a:t>. </a:t>
            </a:r>
          </a:p>
        </p:txBody>
      </p:sp>
    </p:spTree>
  </p:cSld>
  <p:clrMapOvr>
    <a:masterClrMapping/>
  </p:clrMapOvr>
  <p:transition xmlns:p14="http://schemas.microsoft.com/office/powerpoint/2010/mai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615D66-34A6-C441-BE3D-2317DBBA64A8}" type="slidenum">
              <a:rPr lang="en-US" altLang="en-US"/>
              <a:pPr/>
              <a:t>34</a:t>
            </a:fld>
            <a:endParaRPr lang="en-CA" altLang="en-US" dirty="0"/>
          </a:p>
        </p:txBody>
      </p:sp>
      <p:sp>
        <p:nvSpPr>
          <p:cNvPr id="784388" name="Rectangle 4"/>
          <p:cNvSpPr>
            <a:spLocks noGrp="1" noChangeArrowheads="1"/>
          </p:cNvSpPr>
          <p:nvPr>
            <p:ph type="title"/>
          </p:nvPr>
        </p:nvSpPr>
        <p:spPr/>
        <p:txBody>
          <a:bodyPr/>
          <a:lstStyle/>
          <a:p>
            <a:r>
              <a:rPr lang="en-US" altLang="en-US" dirty="0"/>
              <a:t>Properties of Relational Decompositions (</a:t>
            </a:r>
            <a:r>
              <a:rPr lang="en-US" altLang="en-US" dirty="0" smtClean="0"/>
              <a:t>12)</a:t>
            </a:r>
            <a:endParaRPr lang="en-US" altLang="en-US" dirty="0"/>
          </a:p>
        </p:txBody>
      </p:sp>
      <p:sp>
        <p:nvSpPr>
          <p:cNvPr id="784389" name="Rectangle 5"/>
          <p:cNvSpPr>
            <a:spLocks noGrp="1" noChangeArrowheads="1"/>
          </p:cNvSpPr>
          <p:nvPr>
            <p:ph type="body" idx="1"/>
          </p:nvPr>
        </p:nvSpPr>
        <p:spPr/>
        <p:txBody>
          <a:bodyPr/>
          <a:lstStyle/>
          <a:p>
            <a:pPr marL="0" indent="0">
              <a:buNone/>
            </a:pPr>
            <a:r>
              <a:rPr lang="en-US" altLang="en-US" sz="2400" b="1" dirty="0" smtClean="0"/>
              <a:t>2.5 Successive Non-additive Join </a:t>
            </a:r>
            <a:r>
              <a:rPr lang="en-US" altLang="en-US" sz="2400" b="1" dirty="0"/>
              <a:t>Decomposition: </a:t>
            </a:r>
          </a:p>
          <a:p>
            <a:pPr lvl="1"/>
            <a:r>
              <a:rPr lang="en-US" altLang="en-US" b="1" dirty="0"/>
              <a:t>Claim 2 (Preservation of non-additivity in successive decompositions): </a:t>
            </a:r>
          </a:p>
          <a:p>
            <a:pPr lvl="2"/>
            <a:r>
              <a:rPr lang="en-US" altLang="en-US" dirty="0"/>
              <a:t>If a decomposition D = {R1, R2, ..., Rm} of R has the lossless (non-additive) join property with respect to a set of functional dependencies F on R, </a:t>
            </a:r>
          </a:p>
          <a:p>
            <a:pPr lvl="2"/>
            <a:r>
              <a:rPr lang="en-US" altLang="en-US" dirty="0"/>
              <a:t>and if a decomposition Di = {Q1, Q2, ..., </a:t>
            </a:r>
            <a:r>
              <a:rPr lang="en-US" altLang="en-US" dirty="0" err="1"/>
              <a:t>Qk</a:t>
            </a:r>
            <a:r>
              <a:rPr lang="en-US" altLang="en-US" dirty="0"/>
              <a:t>} of </a:t>
            </a:r>
            <a:r>
              <a:rPr lang="en-US" altLang="en-US" dirty="0" err="1"/>
              <a:t>Ri</a:t>
            </a:r>
            <a:r>
              <a:rPr lang="en-US" altLang="en-US" dirty="0"/>
              <a:t> has the lossless (non-additive) join property with respect to the projection of F on </a:t>
            </a:r>
            <a:r>
              <a:rPr lang="en-US" altLang="en-US" dirty="0" err="1"/>
              <a:t>Ri</a:t>
            </a:r>
            <a:r>
              <a:rPr lang="en-US" altLang="en-US" dirty="0"/>
              <a:t>,</a:t>
            </a:r>
          </a:p>
          <a:p>
            <a:pPr lvl="3"/>
            <a:r>
              <a:rPr lang="en-US" altLang="en-US" dirty="0"/>
              <a:t>then the decomposition D2 = {R1, R2, ..., Ri-1, Q1, Q2, ..., </a:t>
            </a:r>
            <a:r>
              <a:rPr lang="en-US" altLang="en-US" dirty="0" err="1"/>
              <a:t>Qk</a:t>
            </a:r>
            <a:r>
              <a:rPr lang="en-US" altLang="en-US" dirty="0"/>
              <a:t>, Ri+1, ..., Rm} of R has the non-additive join property with respect to F.</a:t>
            </a:r>
          </a:p>
        </p:txBody>
      </p:sp>
    </p:spTree>
  </p:cSld>
  <p:clrMapOvr>
    <a:masterClrMapping/>
  </p:clrMapOvr>
  <p:transition xmlns:p14="http://schemas.microsoft.com/office/powerpoint/2010/mai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FC866FA-EA6F-E842-84F7-E3431E75E499}" type="slidenum">
              <a:rPr lang="en-US" altLang="en-US"/>
              <a:pPr/>
              <a:t>35</a:t>
            </a:fld>
            <a:endParaRPr lang="en-CA" altLang="en-US" dirty="0"/>
          </a:p>
        </p:txBody>
      </p:sp>
      <p:sp>
        <p:nvSpPr>
          <p:cNvPr id="790532" name="Rectangle 4"/>
          <p:cNvSpPr>
            <a:spLocks noGrp="1" noChangeArrowheads="1"/>
          </p:cNvSpPr>
          <p:nvPr>
            <p:ph type="title"/>
          </p:nvPr>
        </p:nvSpPr>
        <p:spPr/>
        <p:txBody>
          <a:bodyPr/>
          <a:lstStyle/>
          <a:p>
            <a:r>
              <a:rPr lang="en-US" altLang="en-US" dirty="0" smtClean="0"/>
              <a:t>3. Algorithms </a:t>
            </a:r>
            <a:r>
              <a:rPr lang="en-US" altLang="en-US" dirty="0"/>
              <a:t>for Relational Database Schema Design </a:t>
            </a:r>
            <a:r>
              <a:rPr lang="en-US" altLang="en-US" dirty="0" smtClean="0"/>
              <a:t>(1)</a:t>
            </a:r>
            <a:endParaRPr lang="en-US" altLang="en-US" dirty="0"/>
          </a:p>
        </p:txBody>
      </p:sp>
      <p:sp>
        <p:nvSpPr>
          <p:cNvPr id="790533" name="Rectangle 5"/>
          <p:cNvSpPr>
            <a:spLocks noGrp="1" noChangeArrowheads="1"/>
          </p:cNvSpPr>
          <p:nvPr>
            <p:ph type="body" idx="1"/>
          </p:nvPr>
        </p:nvSpPr>
        <p:spPr/>
        <p:txBody>
          <a:bodyPr/>
          <a:lstStyle/>
          <a:p>
            <a:pPr>
              <a:lnSpc>
                <a:spcPct val="90000"/>
              </a:lnSpc>
            </a:pPr>
            <a:r>
              <a:rPr lang="en-US" altLang="en-US" sz="2000" b="1" dirty="0" smtClean="0"/>
              <a:t>Design of 3NF Schemas:</a:t>
            </a:r>
          </a:p>
          <a:p>
            <a:pPr marL="0" indent="0">
              <a:lnSpc>
                <a:spcPct val="90000"/>
              </a:lnSpc>
              <a:buNone/>
            </a:pPr>
            <a:r>
              <a:rPr lang="en-US" altLang="en-US" sz="2000" b="1" dirty="0" smtClean="0"/>
              <a:t>Algorithm </a:t>
            </a:r>
            <a:r>
              <a:rPr lang="en-US" altLang="en-US" sz="2000" b="1" dirty="0"/>
              <a:t>15.4 Relational Synthesis into 3NF with Dependency Preservation </a:t>
            </a:r>
            <a:r>
              <a:rPr lang="en-US" altLang="en-US" sz="2000" b="1" dirty="0" smtClean="0"/>
              <a:t>and Non-Additive (Lossless) </a:t>
            </a:r>
            <a:r>
              <a:rPr lang="en-US" altLang="en-US" sz="2000" b="1" dirty="0"/>
              <a:t>Join Property</a:t>
            </a:r>
          </a:p>
          <a:p>
            <a:pPr lvl="1">
              <a:lnSpc>
                <a:spcPct val="90000"/>
              </a:lnSpc>
            </a:pPr>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a:t>15.</a:t>
            </a:r>
            <a:r>
              <a:rPr lang="en-US" altLang="en-US" sz="2000" dirty="0"/>
              <a:t>0</a:t>
            </a:r>
            <a:r>
              <a:rPr lang="en-US" altLang="en-US" sz="2000" dirty="0" smtClean="0"/>
              <a:t>).</a:t>
            </a:r>
            <a:endParaRPr lang="en-US" altLang="en-US" sz="2000" dirty="0"/>
          </a:p>
          <a:p>
            <a:pPr>
              <a:lnSpc>
                <a:spcPct val="90000"/>
              </a:lnSpc>
              <a:buFont typeface="Wingdings" charset="2"/>
              <a:buNone/>
            </a:pPr>
            <a:r>
              <a:rPr lang="en-US" altLang="en-US" sz="2000" b="1" dirty="0" smtClean="0">
                <a:solidFill>
                  <a:srgbClr val="800000"/>
                </a:solidFill>
              </a:rPr>
              <a:t>2</a:t>
            </a:r>
            <a:r>
              <a:rPr lang="en-US" altLang="en-US" sz="2000" b="1" dirty="0">
                <a:solidFill>
                  <a:srgbClr val="800000"/>
                </a:solidFill>
              </a:rPr>
              <a:t>.</a:t>
            </a:r>
            <a:r>
              <a:rPr lang="en-US" altLang="en-US" sz="2000" b="1" dirty="0"/>
              <a:t> </a:t>
            </a:r>
            <a:r>
              <a:rPr lang="en-US" altLang="en-US" sz="2000" dirty="0"/>
              <a:t>For each left-hand-side X of a functional dependency that appears in G,</a:t>
            </a:r>
          </a:p>
          <a:p>
            <a:pPr>
              <a:lnSpc>
                <a:spcPct val="90000"/>
              </a:lnSpc>
              <a:buFont typeface="Wingdings" charset="2"/>
              <a:buNone/>
            </a:pPr>
            <a:r>
              <a:rPr lang="en-US" altLang="en-US" sz="2000" dirty="0"/>
              <a:t>		create a relation schema in D with attributes {X </a:t>
            </a:r>
            <a:r>
              <a:rPr lang="en-US" altLang="en-US" sz="2000" dirty="0" err="1">
                <a:latin typeface="Lucida Grande" charset="0"/>
              </a:rPr>
              <a:t>υ</a:t>
            </a:r>
            <a:r>
              <a:rPr lang="en-US" altLang="en-US" sz="2000" dirty="0"/>
              <a:t> {A1} </a:t>
            </a:r>
            <a:r>
              <a:rPr lang="en-US" altLang="en-US" sz="2000" dirty="0" err="1">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90000"/>
              </a:lnSpc>
              <a:buFont typeface="Wingdings" charset="2"/>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9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15.4a to find the key of R)</a:t>
            </a:r>
          </a:p>
          <a:p>
            <a:pPr>
              <a:lnSpc>
                <a:spcPct val="90000"/>
              </a:lnSpc>
            </a:pPr>
            <a:endParaRPr lang="en-US" altLang="en-US" sz="2000" i="1" dirty="0"/>
          </a:p>
        </p:txBody>
      </p:sp>
    </p:spTree>
  </p:cSld>
  <p:clrMapOvr>
    <a:masterClrMapping/>
  </p:clrMapOvr>
  <p:transition xmlns:p14="http://schemas.microsoft.com/office/powerpoint/2010/mai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36</a:t>
            </a:fld>
            <a:endParaRPr lang="en-CA" altLang="en-US" dirty="0"/>
          </a:p>
        </p:txBody>
      </p:sp>
      <p:sp>
        <p:nvSpPr>
          <p:cNvPr id="788484" name="Rectangle 4"/>
          <p:cNvSpPr>
            <a:spLocks noGrp="1" noChangeArrowheads="1"/>
          </p:cNvSpPr>
          <p:nvPr>
            <p:ph type="title"/>
          </p:nvPr>
        </p:nvSpPr>
        <p:spPr/>
        <p:txBody>
          <a:bodyPr/>
          <a:lstStyle/>
          <a:p>
            <a:r>
              <a:rPr lang="en-US" altLang="en-US"/>
              <a:t>Algorithms for Relational Database Schema Design (2)</a:t>
            </a:r>
          </a:p>
        </p:txBody>
      </p:sp>
      <p:sp>
        <p:nvSpPr>
          <p:cNvPr id="788485" name="Rectangle 5"/>
          <p:cNvSpPr>
            <a:spLocks noGrp="1" noChangeArrowheads="1"/>
          </p:cNvSpPr>
          <p:nvPr>
            <p:ph type="body" idx="1"/>
          </p:nvPr>
        </p:nvSpPr>
        <p:spPr/>
        <p:txBody>
          <a:bodyPr/>
          <a:lstStyle/>
          <a:p>
            <a:pPr>
              <a:lnSpc>
                <a:spcPct val="90000"/>
              </a:lnSpc>
            </a:pPr>
            <a:r>
              <a:rPr lang="en-US" altLang="en-US" sz="2000" b="1" dirty="0" smtClean="0"/>
              <a:t>Design of BCNF Schemas</a:t>
            </a:r>
          </a:p>
          <a:p>
            <a:pPr marL="0" indent="0">
              <a:lnSpc>
                <a:spcPct val="90000"/>
              </a:lnSpc>
              <a:buNone/>
            </a:pPr>
            <a:r>
              <a:rPr lang="en-US" altLang="en-US" sz="2000" b="1" dirty="0" smtClean="0"/>
              <a:t>Algorithm 15.5: </a:t>
            </a:r>
            <a:r>
              <a:rPr lang="en-US" altLang="en-US" sz="2000" b="1" dirty="0"/>
              <a:t>Relational Decomposition into BCNF with Lossless (non-additive) join property</a:t>
            </a:r>
          </a:p>
          <a:p>
            <a:pPr lvl="1">
              <a:lnSpc>
                <a:spcPct val="90000"/>
              </a:lnSpc>
            </a:pPr>
            <a:r>
              <a:rPr lang="en-US" altLang="en-US" sz="2000" b="1" dirty="0"/>
              <a:t>Input: A universal relation R and a set of functional dependencies F on the attributes of R.</a:t>
            </a:r>
          </a:p>
          <a:p>
            <a:pPr>
              <a:lnSpc>
                <a:spcPct val="90000"/>
              </a:lnSpc>
              <a:buFont typeface="Wingdings" charset="2"/>
              <a:buNone/>
            </a:pPr>
            <a:r>
              <a:rPr lang="en-US" altLang="en-US" sz="2000" b="1" dirty="0">
                <a:solidFill>
                  <a:srgbClr val="800000"/>
                </a:solidFill>
              </a:rPr>
              <a:t>1.</a:t>
            </a:r>
            <a:r>
              <a:rPr lang="en-US" altLang="en-US" sz="2000" b="1" dirty="0"/>
              <a:t> </a:t>
            </a:r>
            <a:r>
              <a:rPr lang="en-US" altLang="en-US" sz="2000" dirty="0"/>
              <a:t>Set D := {R};</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lnSpc>
                <a:spcPct val="90000"/>
              </a:lnSpc>
              <a:buFont typeface="Wingdings" charset="2"/>
              <a:buNone/>
            </a:pPr>
            <a:r>
              <a:rPr lang="en-US" altLang="en-US" sz="2000" dirty="0"/>
              <a:t>	do {</a:t>
            </a:r>
          </a:p>
          <a:p>
            <a:pPr>
              <a:lnSpc>
                <a:spcPct val="90000"/>
              </a:lnSpc>
              <a:buFont typeface="Wingdings" charset="2"/>
              <a:buNone/>
            </a:pPr>
            <a:r>
              <a:rPr lang="en-US" altLang="en-US" sz="2000" dirty="0"/>
              <a:t>		choose a relation schema Q in D that is not in BCNF;</a:t>
            </a:r>
          </a:p>
          <a:p>
            <a:pPr>
              <a:lnSpc>
                <a:spcPct val="90000"/>
              </a:lnSpc>
              <a:buFont typeface="Wingdings" charset="2"/>
              <a:buNone/>
            </a:pPr>
            <a:r>
              <a:rPr lang="en-US" altLang="en-US" sz="2000" dirty="0"/>
              <a:t>		find a functional dependency X </a:t>
            </a:r>
            <a:r>
              <a:rPr lang="en-US" altLang="en-US" sz="2000" dirty="0">
                <a:sym typeface="Wingdings 3" charset="2"/>
              </a:rPr>
              <a:t></a:t>
            </a:r>
            <a:r>
              <a:rPr lang="en-US" altLang="en-US" sz="2000" dirty="0"/>
              <a:t> Y in Q that violates BCNF;</a:t>
            </a:r>
          </a:p>
          <a:p>
            <a:pPr>
              <a:lnSpc>
                <a:spcPct val="90000"/>
              </a:lnSpc>
              <a:buFont typeface="Wingdings" charset="2"/>
              <a:buNone/>
            </a:pPr>
            <a:r>
              <a:rPr lang="en-US" altLang="en-US" sz="2000" dirty="0"/>
              <a:t>		replace Q in D by two relation schemas (Q - Y) and (X </a:t>
            </a:r>
            <a:r>
              <a:rPr lang="en-US" altLang="en-US" sz="2000" dirty="0" err="1">
                <a:latin typeface="Lucida Grande" charset="0"/>
              </a:rPr>
              <a:t>υ</a:t>
            </a:r>
            <a:r>
              <a:rPr lang="en-US" altLang="en-US" sz="2000" dirty="0"/>
              <a:t> Y);</a:t>
            </a:r>
          </a:p>
          <a:p>
            <a:pPr>
              <a:lnSpc>
                <a:spcPct val="90000"/>
              </a:lnSpc>
              <a:buFont typeface="Wingdings" charset="2"/>
              <a:buNone/>
            </a:pPr>
            <a:r>
              <a:rPr lang="en-US" altLang="en-US" sz="2000" dirty="0"/>
              <a:t>	}; </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Assumption: No null values are allowed for the join attributes.</a:t>
            </a:r>
          </a:p>
        </p:txBody>
      </p:sp>
    </p:spTree>
  </p:cSld>
  <p:clrMapOvr>
    <a:masterClrMapping/>
  </p:clrMapOvr>
  <p:transition xmlns:p14="http://schemas.microsoft.com/office/powerpoint/2010/mai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37</a:t>
            </a:fld>
            <a:endParaRPr lang="en-CA" altLang="en-US" dirty="0"/>
          </a:p>
        </p:txBody>
      </p:sp>
      <p:sp>
        <p:nvSpPr>
          <p:cNvPr id="788484" name="Rectangle 4"/>
          <p:cNvSpPr>
            <a:spLocks noGrp="1" noChangeArrowheads="1"/>
          </p:cNvSpPr>
          <p:nvPr>
            <p:ph type="title"/>
          </p:nvPr>
        </p:nvSpPr>
        <p:spPr/>
        <p:txBody>
          <a:bodyPr/>
          <a:lstStyle/>
          <a:p>
            <a:r>
              <a:rPr lang="en-US" altLang="en-US" dirty="0" smtClean="0"/>
              <a:t>4. Problems with Null Values and Dangling Tuples (1)</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4.1 Problems with NULL values</a:t>
            </a:r>
          </a:p>
          <a:p>
            <a:pPr>
              <a:lnSpc>
                <a:spcPct val="90000"/>
              </a:lnSpc>
            </a:pPr>
            <a:r>
              <a:rPr lang="en-US" sz="2000" dirty="0"/>
              <a:t>when some tuples have NULL values for attributes that will be used to join individual relations in the </a:t>
            </a:r>
            <a:r>
              <a:rPr lang="en-US" sz="2000" dirty="0" smtClean="0"/>
              <a:t>decomposition that may lead to incomplete results.</a:t>
            </a:r>
          </a:p>
          <a:p>
            <a:pPr>
              <a:lnSpc>
                <a:spcPct val="90000"/>
              </a:lnSpc>
            </a:pPr>
            <a:r>
              <a:rPr lang="en-US" sz="2000" dirty="0" smtClean="0"/>
              <a:t>E.g., see Figure </a:t>
            </a:r>
            <a:r>
              <a:rPr lang="en-US" sz="2000" dirty="0"/>
              <a:t>15.2(a), where two relations EMPLOYEE and DEPARTMENT are shown. The last two employee tuples—‘Berger’ and ‘Benitez’—represent newly hired employees who have not yet been assigned to a department (assume that this does not violate any integrity constraints). </a:t>
            </a:r>
            <a:endParaRPr lang="en-US" sz="2000" dirty="0" smtClean="0"/>
          </a:p>
          <a:p>
            <a:pPr>
              <a:lnSpc>
                <a:spcPct val="90000"/>
              </a:lnSpc>
            </a:pPr>
            <a:r>
              <a:rPr lang="en-US" sz="2000" dirty="0" smtClean="0"/>
              <a:t>If we </a:t>
            </a:r>
            <a:r>
              <a:rPr lang="en-US" sz="2000" dirty="0"/>
              <a:t>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r>
              <a:rPr lang="en-US" sz="2000" dirty="0" smtClean="0"/>
              <a:t>.</a:t>
            </a:r>
          </a:p>
          <a:p>
            <a:pPr>
              <a:lnSpc>
                <a:spcPct val="90000"/>
              </a:lnSpc>
            </a:pPr>
            <a:r>
              <a:rPr lang="en-US" altLang="en-US" sz="2000" dirty="0" smtClean="0"/>
              <a:t>In such cases, LEFT OUTER JOIN may be used. The result is shown in Figure 15.2 (c).</a:t>
            </a:r>
            <a:endParaRPr lang="en-US" altLang="en-US" sz="2000" dirty="0"/>
          </a:p>
          <a:p>
            <a:pPr>
              <a:lnSpc>
                <a:spcPct val="90000"/>
              </a:lnSpc>
              <a:buFont typeface="Wingdings" charset="2"/>
              <a:buNone/>
            </a:pPr>
            <a:endParaRPr lang="en-US" altLang="en-US" sz="2000" dirty="0"/>
          </a:p>
          <a:p>
            <a:pPr>
              <a:lnSpc>
                <a:spcPct val="90000"/>
              </a:lnSpc>
              <a:buFont typeface="Wingdings" charset="2"/>
              <a:buNone/>
            </a:pPr>
            <a:r>
              <a:rPr lang="en-US" altLang="en-US" sz="2000" i="1" dirty="0" smtClean="0"/>
              <a:t>.</a:t>
            </a:r>
            <a:endParaRPr lang="en-US" altLang="en-US" sz="2000" i="1" dirty="0"/>
          </a:p>
        </p:txBody>
      </p:sp>
    </p:spTree>
    <p:extLst>
      <p:ext uri="{BB962C8B-B14F-4D97-AF65-F5344CB8AC3E}">
        <p14:creationId xmlns:p14="http://schemas.microsoft.com/office/powerpoint/2010/main" val="3502400039"/>
      </p:ext>
    </p:extLst>
  </p:cSld>
  <p:clrMapOvr>
    <a:masterClrMapping/>
  </p:clrMapOvr>
  <p:transition xmlns:p14="http://schemas.microsoft.com/office/powerpoint/2010/mai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0E771FC1-1C80-E44B-9F0E-4FC700360505}" type="slidenum">
              <a:rPr lang="en-US" altLang="en-US"/>
              <a:pPr/>
              <a:t>38</a:t>
            </a:fld>
            <a:endParaRPr lang="en-CA" altLang="en-US" dirty="0"/>
          </a:p>
        </p:txBody>
      </p:sp>
      <p:sp>
        <p:nvSpPr>
          <p:cNvPr id="79462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(2)</a:t>
            </a:r>
            <a:endParaRPr lang="en-US" altLang="en-US" dirty="0"/>
          </a:p>
        </p:txBody>
      </p:sp>
      <p:sp>
        <p:nvSpPr>
          <p:cNvPr id="7" name="Title 1"/>
          <p:cNvSpPr txBox="1">
            <a:spLocks/>
          </p:cNvSpPr>
          <p:nvPr/>
        </p:nvSpPr>
        <p:spPr bwMode="auto">
          <a:xfrm>
            <a:off x="7339013" y="2286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pic>
        <p:nvPicPr>
          <p:cNvPr id="8" name="Picture 7" descr="fig15_0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400800"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39</a:t>
            </a:fld>
            <a:endParaRPr lang="en-CA" altLang="en-US" dirty="0"/>
          </a:p>
        </p:txBody>
      </p:sp>
      <p:sp>
        <p:nvSpPr>
          <p:cNvPr id="7966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(3)</a:t>
            </a:r>
            <a:endParaRPr lang="en-US" altLang="en-US" dirty="0"/>
          </a:p>
        </p:txBody>
      </p:sp>
      <p:sp>
        <p:nvSpPr>
          <p:cNvPr id="9" name="Title 1"/>
          <p:cNvSpPr txBox="1">
            <a:spLocks/>
          </p:cNvSpPr>
          <p:nvPr/>
        </p:nvSpPr>
        <p:spPr bwMode="auto">
          <a:xfrm>
            <a:off x="7162800" y="1676400"/>
            <a:ext cx="167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 </a:t>
            </a:r>
          </a:p>
          <a:p>
            <a:r>
              <a:rPr lang="en-US" altLang="en-US" kern="0" dirty="0" smtClean="0">
                <a:latin typeface="Verdana" charset="0"/>
                <a:ea typeface="ＭＳ Ｐゴシック"/>
              </a:rPr>
              <a:t>Issues </a:t>
            </a:r>
            <a:r>
              <a:rPr lang="en-US" altLang="en-US" kern="0" dirty="0">
                <a:latin typeface="Verdana" charset="0"/>
                <a:ea typeface="ＭＳ Ｐゴシック"/>
              </a:rPr>
              <a:t>with NULL-value joins. </a:t>
            </a:r>
            <a:endParaRPr lang="en-US" altLang="en-US" kern="0" dirty="0" smtClean="0">
              <a:latin typeface="Verdana" charset="0"/>
              <a:ea typeface="ＭＳ Ｐゴシック"/>
            </a:endParaRPr>
          </a:p>
          <a:p>
            <a:r>
              <a:rPr lang="en-US" altLang="en-US" kern="0" dirty="0" smtClean="0">
                <a:latin typeface="Verdana" charset="0"/>
                <a:ea typeface="ＭＳ Ｐゴシック"/>
              </a:rPr>
              <a:t>(b) Result </a:t>
            </a:r>
            <a:r>
              <a:rPr lang="en-US" altLang="en-US" kern="0" dirty="0">
                <a:latin typeface="Verdana" charset="0"/>
                <a:ea typeface="ＭＳ Ｐゴシック"/>
              </a:rPr>
              <a:t>of applying NATURAL JOIN to the EMPLOYEE and DEPARTMENT relations. </a:t>
            </a:r>
            <a:endParaRPr lang="en-US" altLang="en-US" kern="0" dirty="0" smtClean="0">
              <a:latin typeface="Verdana" charset="0"/>
              <a:ea typeface="ＭＳ Ｐゴシック"/>
            </a:endParaRPr>
          </a:p>
          <a:p>
            <a:r>
              <a:rPr lang="en-US" altLang="en-US" kern="0" dirty="0" smtClean="0">
                <a:latin typeface="Verdana" charset="0"/>
                <a:ea typeface="ＭＳ Ｐゴシック"/>
              </a:rPr>
              <a:t>(</a:t>
            </a:r>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756234"/>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4</a:t>
            </a:fld>
            <a:endParaRPr lang="en-CA" altLang="en-US" dirty="0"/>
          </a:p>
        </p:txBody>
      </p:sp>
      <p:sp>
        <p:nvSpPr>
          <p:cNvPr id="757764" name="Rectangle 4"/>
          <p:cNvSpPr>
            <a:spLocks noGrp="1" noChangeArrowheads="1"/>
          </p:cNvSpPr>
          <p:nvPr>
            <p:ph type="title"/>
          </p:nvPr>
        </p:nvSpPr>
        <p:spPr/>
        <p:txBody>
          <a:bodyPr/>
          <a:lstStyle/>
          <a:p>
            <a:r>
              <a:rPr lang="en-US" altLang="en-US"/>
              <a:t>Chapter Outline</a:t>
            </a:r>
          </a:p>
        </p:txBody>
      </p:sp>
      <p:sp>
        <p:nvSpPr>
          <p:cNvPr id="757765" name="Rectangle 5"/>
          <p:cNvSpPr>
            <a:spLocks noGrp="1" noChangeArrowheads="1"/>
          </p:cNvSpPr>
          <p:nvPr>
            <p:ph type="body" idx="1"/>
          </p:nvPr>
        </p:nvSpPr>
        <p:spPr/>
        <p:txBody>
          <a:bodyPr/>
          <a:lstStyle/>
          <a:p>
            <a:r>
              <a:rPr lang="en-US" altLang="en-US" dirty="0" smtClean="0"/>
              <a:t>5. </a:t>
            </a:r>
            <a:r>
              <a:rPr lang="en-US" altLang="en-US" dirty="0"/>
              <a:t>Multivalued Dependencies and Fourth </a:t>
            </a:r>
            <a:r>
              <a:rPr lang="en-US" altLang="en-US" dirty="0" smtClean="0"/>
              <a:t>Normal Form – further discussion</a:t>
            </a:r>
            <a:endParaRPr lang="en-US" altLang="en-US" dirty="0"/>
          </a:p>
          <a:p>
            <a:r>
              <a:rPr lang="en-US" altLang="en-US" dirty="0"/>
              <a:t>6. Other Dependencies and Normal Forms</a:t>
            </a:r>
          </a:p>
          <a:p>
            <a:pPr lvl="1"/>
            <a:r>
              <a:rPr lang="en-US" altLang="en-US" dirty="0" smtClean="0">
                <a:ea typeface="MS PGothic" charset="-128"/>
              </a:rPr>
              <a:t>6.1 Join Dependencies</a:t>
            </a:r>
          </a:p>
          <a:p>
            <a:pPr lvl="1"/>
            <a:r>
              <a:rPr lang="en-US" altLang="en-US" dirty="0" smtClean="0">
                <a:ea typeface="MS PGothic" charset="-128"/>
              </a:rPr>
              <a:t>6.2 </a:t>
            </a:r>
            <a:r>
              <a:rPr lang="en-US" altLang="en-US" dirty="0">
                <a:ea typeface="MS PGothic" charset="-128"/>
              </a:rPr>
              <a:t>Inclusion </a:t>
            </a:r>
            <a:r>
              <a:rPr lang="en-US" altLang="en-US" dirty="0" smtClean="0">
                <a:ea typeface="MS PGothic" charset="-128"/>
              </a:rPr>
              <a:t>Dependencies</a:t>
            </a:r>
          </a:p>
          <a:p>
            <a:pPr lvl="1"/>
            <a:r>
              <a:rPr lang="en-US" altLang="en-US" dirty="0" smtClean="0">
                <a:ea typeface="MS PGothic" charset="-128"/>
              </a:rPr>
              <a:t>6.3  Dependencies based on Arithmetic Functions and Procedures</a:t>
            </a:r>
          </a:p>
          <a:p>
            <a:pPr lvl="1"/>
            <a:r>
              <a:rPr lang="en-US" altLang="en-US" dirty="0" smtClean="0">
                <a:ea typeface="Times New Roman" charset="0"/>
                <a:cs typeface="Times New Roman" charset="0"/>
              </a:rPr>
              <a:t>6.2 </a:t>
            </a:r>
            <a:r>
              <a:rPr lang="en-US" altLang="en-US" dirty="0">
                <a:ea typeface="Times New Roman" charset="0"/>
                <a:cs typeface="Times New Roman" charset="0"/>
              </a:rPr>
              <a:t>Domain-Key Normal Form </a:t>
            </a:r>
            <a:endParaRPr lang="en-US" altLang="en-US" dirty="0" smtClean="0">
              <a:ea typeface="MS PGothic" charset="-128"/>
            </a:endParaRPr>
          </a:p>
        </p:txBody>
      </p:sp>
    </p:spTree>
    <p:extLst>
      <p:ext uri="{BB962C8B-B14F-4D97-AF65-F5344CB8AC3E}">
        <p14:creationId xmlns:p14="http://schemas.microsoft.com/office/powerpoint/2010/main" val="57550682"/>
      </p:ext>
    </p:extLst>
  </p:cSld>
  <p:clrMapOvr>
    <a:masterClrMapping/>
  </p:clrMapOvr>
  <p:transition xmlns:p14="http://schemas.microsoft.com/office/powerpoint/2010/mai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40</a:t>
            </a:fld>
            <a:endParaRPr lang="en-CA" altLang="en-US" dirty="0"/>
          </a:p>
        </p:txBody>
      </p:sp>
      <p:sp>
        <p:nvSpPr>
          <p:cNvPr id="788484" name="Rectangle 4"/>
          <p:cNvSpPr>
            <a:spLocks noGrp="1" noChangeArrowheads="1"/>
          </p:cNvSpPr>
          <p:nvPr>
            <p:ph type="title"/>
          </p:nvPr>
        </p:nvSpPr>
        <p:spPr/>
        <p:txBody>
          <a:bodyPr/>
          <a:lstStyle/>
          <a:p>
            <a:r>
              <a:rPr lang="en-US" altLang="en-US" dirty="0" smtClean="0"/>
              <a:t>Problems with Null Values and Dangling Tuples (4)</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Problems with Dangling Tuples</a:t>
            </a:r>
          </a:p>
          <a:p>
            <a:pPr marL="0" indent="0">
              <a:lnSpc>
                <a:spcPct val="90000"/>
              </a:lnSpc>
              <a:buNone/>
            </a:pPr>
            <a:endParaRPr lang="en-US" altLang="en-US" sz="2000" b="1" dirty="0" smtClean="0"/>
          </a:p>
          <a:p>
            <a:pPr>
              <a:lnSpc>
                <a:spcPct val="90000"/>
              </a:lnSpc>
            </a:pPr>
            <a:r>
              <a:rPr lang="en-US" sz="2000" dirty="0" smtClean="0"/>
              <a:t>Consider the decomposition of EMPLOYEE into EMPLOYEE_1 and EMPLOYEE_2 as shown in Figure 15.3 (a) and !5.3 (b).</a:t>
            </a:r>
          </a:p>
          <a:p>
            <a:pPr>
              <a:lnSpc>
                <a:spcPct val="90000"/>
              </a:lnSpc>
            </a:pPr>
            <a:r>
              <a:rPr lang="en-US" sz="2000" dirty="0" smtClean="0"/>
              <a:t>Their NATURAL JOIN yields the original relation EMPLOYEE in Figure 15.2(a).</a:t>
            </a:r>
          </a:p>
          <a:p>
            <a:pPr>
              <a:lnSpc>
                <a:spcPct val="90000"/>
              </a:lnSpc>
            </a:pPr>
            <a:r>
              <a:rPr lang="en-US" sz="2000" dirty="0" smtClean="0"/>
              <a:t>We </a:t>
            </a:r>
            <a:r>
              <a:rPr lang="en-US" sz="2000" dirty="0"/>
              <a:t>may use the alternative representation, shown in Figure 15.3(c), where we </a:t>
            </a:r>
            <a:r>
              <a:rPr lang="en-US" sz="2000" i="1" dirty="0"/>
              <a:t>do not include a tuple</a:t>
            </a:r>
            <a:r>
              <a:rPr lang="en-US" sz="2000" dirty="0"/>
              <a:t> in EMPLOYEE_3 if the employee has not been assigned a department (instead of including a tuple with NULL for </a:t>
            </a:r>
            <a:r>
              <a:rPr lang="en-US" sz="2000" dirty="0" err="1"/>
              <a:t>Dnum</a:t>
            </a:r>
            <a:r>
              <a:rPr lang="en-US" sz="2000" dirty="0"/>
              <a:t> as in EMPLOYEE_2</a:t>
            </a:r>
            <a:r>
              <a:rPr lang="en-US" sz="2000" dirty="0" smtClean="0"/>
              <a:t>).</a:t>
            </a:r>
          </a:p>
          <a:p>
            <a:pPr>
              <a:lnSpc>
                <a:spcPct val="90000"/>
              </a:lnSpc>
            </a:pPr>
            <a:r>
              <a:rPr lang="en-US" sz="2000" dirty="0" smtClean="0"/>
              <a:t> </a:t>
            </a:r>
            <a:r>
              <a:rPr lang="en-US" sz="2000" dirty="0"/>
              <a:t>If we use EMPLOYEE_3 instead of EMPLOYEE_2 and apply a NATURAL JOIN on EMPLOYEE_1 and EMPLOYEE_3, the tuples for Berger and Benitez will not appear in the result; these are called </a:t>
            </a:r>
            <a:r>
              <a:rPr lang="en-US" sz="2000" b="1" dirty="0"/>
              <a:t>dangling tuples </a:t>
            </a:r>
            <a:r>
              <a:rPr lang="en-US" sz="2000" dirty="0"/>
              <a:t>in </a:t>
            </a:r>
            <a:r>
              <a:rPr lang="en-US" sz="2000" dirty="0" smtClean="0"/>
              <a:t>EMPLOYEE</a:t>
            </a:r>
            <a:r>
              <a:rPr lang="en-US" altLang="en-US" sz="2000" i="1" dirty="0" smtClean="0"/>
              <a:t>.</a:t>
            </a:r>
            <a:endParaRPr lang="en-US" altLang="en-US" sz="2000" i="1" dirty="0"/>
          </a:p>
        </p:txBody>
      </p:sp>
    </p:spTree>
    <p:extLst>
      <p:ext uri="{BB962C8B-B14F-4D97-AF65-F5344CB8AC3E}">
        <p14:creationId xmlns:p14="http://schemas.microsoft.com/office/powerpoint/2010/main" val="753136726"/>
      </p:ext>
    </p:extLst>
  </p:cSld>
  <p:clrMapOvr>
    <a:masterClrMapping/>
  </p:clrMapOvr>
  <p:transition xmlns:p14="http://schemas.microsoft.com/office/powerpoint/2010/mai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101BFFA5-0CB8-0145-B74A-376DBD89F837}" type="slidenum">
              <a:rPr lang="en-US" altLang="en-US"/>
              <a:pPr/>
              <a:t>41</a:t>
            </a:fld>
            <a:endParaRPr lang="en-CA" altLang="en-US" dirty="0"/>
          </a:p>
        </p:txBody>
      </p:sp>
      <p:sp>
        <p:nvSpPr>
          <p:cNvPr id="798726" name="Rectangle 6"/>
          <p:cNvSpPr>
            <a:spLocks noGrp="1" noChangeArrowheads="1"/>
          </p:cNvSpPr>
          <p:nvPr>
            <p:ph type="title"/>
          </p:nvPr>
        </p:nvSpPr>
        <p:spPr/>
        <p:txBody>
          <a:bodyPr/>
          <a:lstStyle/>
          <a:p>
            <a:r>
              <a:rPr lang="en-US" altLang="en-US" dirty="0"/>
              <a:t>Problems with Null Values and Dangling Tuples </a:t>
            </a:r>
            <a:r>
              <a:rPr lang="en-US" altLang="en-US" sz="3200" dirty="0" smtClean="0"/>
              <a:t>(5)</a:t>
            </a:r>
            <a:endParaRPr lang="en-US" altLang="en-US" sz="3200" dirty="0"/>
          </a:p>
        </p:txBody>
      </p:sp>
      <p:sp>
        <p:nvSpPr>
          <p:cNvPr id="5" name="Title 1"/>
          <p:cNvSpPr txBox="1">
            <a:spLocks/>
          </p:cNvSpPr>
          <p:nvPr/>
        </p:nvSpPr>
        <p:spPr bwMode="auto">
          <a:xfrm>
            <a:off x="5867400" y="1447800"/>
            <a:ext cx="2286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endParaRPr lang="en-US" altLang="en-US" dirty="0" smtClean="0"/>
          </a:p>
          <a:p>
            <a:r>
              <a:rPr lang="en-US" altLang="en-US" b="0" dirty="0" smtClean="0"/>
              <a:t>The </a:t>
            </a:r>
            <a:r>
              <a:rPr lang="en-US" altLang="en-US" b="0" dirty="0"/>
              <a:t>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6" name="Picture 5" descr="fig15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4800600" cy="512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FA80E90-FA4C-6044-B527-3DEAA04D9BC6}" type="slidenum">
              <a:rPr lang="en-US" altLang="en-US"/>
              <a:pPr/>
              <a:t>42</a:t>
            </a:fld>
            <a:endParaRPr lang="en-CA" altLang="en-US" dirty="0"/>
          </a:p>
        </p:txBody>
      </p:sp>
      <p:sp>
        <p:nvSpPr>
          <p:cNvPr id="802822" name="Rectangle 6"/>
          <p:cNvSpPr>
            <a:spLocks noGrp="1" noChangeArrowheads="1"/>
          </p:cNvSpPr>
          <p:nvPr>
            <p:ph type="title"/>
          </p:nvPr>
        </p:nvSpPr>
        <p:spPr/>
        <p:txBody>
          <a:bodyPr/>
          <a:lstStyle/>
          <a:p>
            <a:r>
              <a:rPr lang="en-US" altLang="en-US" sz="3200" dirty="0" smtClean="0"/>
              <a:t>About Normalization Algorithms </a:t>
            </a:r>
            <a:endParaRPr lang="en-US" altLang="en-US" sz="3200" dirty="0"/>
          </a:p>
        </p:txBody>
      </p:sp>
      <p:sp>
        <p:nvSpPr>
          <p:cNvPr id="802823" name="Rectangle 7"/>
          <p:cNvSpPr>
            <a:spLocks noGrp="1" noChangeArrowheads="1"/>
          </p:cNvSpPr>
          <p:nvPr>
            <p:ph type="body" idx="1"/>
          </p:nvPr>
        </p:nvSpPr>
        <p:spPr/>
        <p:txBody>
          <a:bodyPr/>
          <a:lstStyle/>
          <a:p>
            <a:pPr marL="0" indent="0">
              <a:lnSpc>
                <a:spcPct val="90000"/>
              </a:lnSpc>
              <a:buNone/>
            </a:pPr>
            <a:r>
              <a:rPr lang="en-US" altLang="en-US" b="1" dirty="0" smtClean="0"/>
              <a:t>4.2 Discussion </a:t>
            </a:r>
            <a:r>
              <a:rPr lang="en-US" altLang="en-US" b="1" dirty="0"/>
              <a:t>of Normalization Algorithms:</a:t>
            </a:r>
          </a:p>
          <a:p>
            <a:pPr>
              <a:lnSpc>
                <a:spcPct val="90000"/>
              </a:lnSpc>
            </a:pPr>
            <a:r>
              <a:rPr lang="en-US" altLang="en-US" dirty="0"/>
              <a:t>Problems:</a:t>
            </a:r>
          </a:p>
          <a:p>
            <a:pPr lvl="1">
              <a:lnSpc>
                <a:spcPct val="90000"/>
              </a:lnSpc>
            </a:pPr>
            <a:r>
              <a:rPr lang="en-US" altLang="en-US" dirty="0"/>
              <a:t>The database designer must first specify </a:t>
            </a:r>
            <a:r>
              <a:rPr lang="en-US" altLang="en-US" i="1" dirty="0"/>
              <a:t>all</a:t>
            </a:r>
            <a:r>
              <a:rPr lang="en-US" altLang="en-US" dirty="0"/>
              <a:t> the relevant functional dependencies among the database attributes. </a:t>
            </a:r>
          </a:p>
          <a:p>
            <a:pPr lvl="1">
              <a:lnSpc>
                <a:spcPct val="90000"/>
              </a:lnSpc>
            </a:pPr>
            <a:r>
              <a:rPr lang="en-US" altLang="en-US" dirty="0"/>
              <a:t>These algorithms are </a:t>
            </a:r>
            <a:r>
              <a:rPr lang="en-US" altLang="en-US" i="1" dirty="0"/>
              <a:t>not deterministic</a:t>
            </a:r>
            <a:r>
              <a:rPr lang="en-US" altLang="en-US" dirty="0"/>
              <a:t> in general. </a:t>
            </a:r>
          </a:p>
          <a:p>
            <a:pPr lvl="1">
              <a:lnSpc>
                <a:spcPct val="90000"/>
              </a:lnSpc>
            </a:pPr>
            <a:r>
              <a:rPr lang="en-US" altLang="en-US" dirty="0"/>
              <a:t>It is not always possible to find a decomposition into relation schemas that preserves dependencies and allows each relation schema in the decomposition to be in BCNF (instead of 3NF as in Algorithm </a:t>
            </a:r>
            <a:r>
              <a:rPr lang="en-US" altLang="en-US" dirty="0" smtClean="0"/>
              <a:t>15.5). </a:t>
            </a:r>
            <a:endParaRPr lang="en-US" altLang="en-US" dirty="0"/>
          </a:p>
        </p:txBody>
      </p:sp>
    </p:spTree>
  </p:cSld>
  <p:clrMapOvr>
    <a:masterClrMapping/>
  </p:clrMapOvr>
  <p:transition xmlns:p14="http://schemas.microsoft.com/office/powerpoint/2010/mai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43</a:t>
            </a:fld>
            <a:endParaRPr lang="en-CA" altLang="en-US" dirty="0"/>
          </a:p>
        </p:txBody>
      </p:sp>
      <p:sp>
        <p:nvSpPr>
          <p:cNvPr id="804962" name="Rectangle 98"/>
          <p:cNvSpPr>
            <a:spLocks noGrp="1" noChangeArrowheads="1"/>
          </p:cNvSpPr>
          <p:nvPr>
            <p:ph type="title"/>
          </p:nvPr>
        </p:nvSpPr>
        <p:spPr/>
        <p:txBody>
          <a:bodyPr/>
          <a:lstStyle/>
          <a:p>
            <a:r>
              <a:rPr lang="en-US" altLang="en-US" sz="3200" dirty="0" smtClean="0"/>
              <a:t>Summary of Algorithms </a:t>
            </a:r>
            <a:r>
              <a:rPr lang="en-US" altLang="en-US" sz="3200" dirty="0"/>
              <a:t>for Relational Database Schema Design </a:t>
            </a:r>
            <a:r>
              <a:rPr lang="en-US" altLang="en-US" sz="3200" dirty="0" smtClean="0"/>
              <a:t>(1)</a:t>
            </a:r>
            <a:endParaRPr lang="en-US" altLang="en-US" sz="3200" dirty="0"/>
          </a:p>
        </p:txBody>
      </p:sp>
      <p:pic>
        <p:nvPicPr>
          <p:cNvPr id="5" name="Picture 2" descr="tab15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643" y="1797050"/>
            <a:ext cx="8190757"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44</a:t>
            </a:fld>
            <a:endParaRPr lang="en-CA" altLang="en-US" dirty="0"/>
          </a:p>
        </p:txBody>
      </p:sp>
      <p:sp>
        <p:nvSpPr>
          <p:cNvPr id="804962" name="Rectangle 98"/>
          <p:cNvSpPr>
            <a:spLocks noGrp="1" noChangeArrowheads="1"/>
          </p:cNvSpPr>
          <p:nvPr>
            <p:ph type="title"/>
          </p:nvPr>
        </p:nvSpPr>
        <p:spPr/>
        <p:txBody>
          <a:bodyPr/>
          <a:lstStyle/>
          <a:p>
            <a:r>
              <a:rPr lang="en-US" altLang="en-US" dirty="0"/>
              <a:t>Summary of Algorithms for Relational Database Schema Design </a:t>
            </a:r>
            <a:r>
              <a:rPr lang="en-US" altLang="en-US" dirty="0" smtClean="0"/>
              <a:t>(2)</a:t>
            </a:r>
            <a:endParaRPr lang="en-US" altLang="en-US" sz="3200" dirty="0"/>
          </a:p>
        </p:txBody>
      </p:sp>
      <p:pic>
        <p:nvPicPr>
          <p:cNvPr id="6" name="Picture 2" descr="tab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391" y="1828800"/>
            <a:ext cx="815400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985208"/>
      </p:ext>
    </p:extLst>
  </p:cSld>
  <p:clrMapOvr>
    <a:masterClrMapping/>
  </p:clrMapOvr>
  <p:transition xmlns:p14="http://schemas.microsoft.com/office/powerpoint/2010/mai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1DFAEA65-9469-7241-87D7-BD6E08053C23}" type="slidenum">
              <a:rPr lang="en-US" altLang="en-US"/>
              <a:pPr/>
              <a:t>45</a:t>
            </a:fld>
            <a:endParaRPr lang="en-CA" altLang="en-US" dirty="0"/>
          </a:p>
        </p:txBody>
      </p:sp>
      <p:sp>
        <p:nvSpPr>
          <p:cNvPr id="8110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dirty="0">
                <a:ea typeface="Times New Roman" charset="0"/>
                <a:cs typeface="Times New Roman" charset="0"/>
              </a:rPr>
              <a:t>5. Multivalued </a:t>
            </a:r>
            <a:r>
              <a:rPr lang="en-US" altLang="en-US" sz="3200" dirty="0">
                <a:ea typeface="Times New Roman" charset="0"/>
                <a:cs typeface="Times New Roman" charset="0"/>
              </a:rPr>
              <a:t>Dependencies and Fourth Normal Form </a:t>
            </a:r>
            <a:r>
              <a:rPr lang="en-US" altLang="en-US" sz="3200" dirty="0" smtClean="0">
                <a:ea typeface="Times New Roman" charset="0"/>
                <a:cs typeface="Times New Roman" charset="0"/>
              </a:rPr>
              <a:t>– Further Discussion (1)</a:t>
            </a:r>
            <a:endParaRPr lang="en-US" altLang="en-US" sz="3200" dirty="0">
              <a:ea typeface="Times New Roman" charset="0"/>
              <a:cs typeface="Times New Roman" charset="0"/>
            </a:endParaRPr>
          </a:p>
        </p:txBody>
      </p:sp>
      <p:sp>
        <p:nvSpPr>
          <p:cNvPr id="811011"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smtClean="0">
                <a:latin typeface="Times New Roman" charset="0"/>
                <a:ea typeface="Times New Roman" charset="0"/>
                <a:cs typeface="Times New Roman" charset="0"/>
              </a:rPr>
              <a:t>—</a:t>
            </a:r>
            <a:r>
              <a:rPr lang="en-US" altLang="en-US" sz="2000" dirty="0" smtClean="0">
                <a:ea typeface="Times New Roman" charset="0"/>
                <a:cs typeface="Times New Roman" charset="0"/>
              </a:rPr>
              <a:t>&gt;&gt;</a:t>
            </a:r>
            <a:r>
              <a:rPr lang="en-US" altLang="en-US" sz="2000" i="1"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9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cSld>
  <p:clrMapOvr>
    <a:masterClrMapping/>
  </p:clrMapOvr>
  <p:transition xmlns:p14="http://schemas.microsoft.com/office/powerpoint/2010/mai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6114425-BFC5-E249-A091-B7209DFEA3C9}" type="slidenum">
              <a:rPr lang="en-US" altLang="en-US"/>
              <a:pPr/>
              <a:t>46</a:t>
            </a:fld>
            <a:endParaRPr lang="en-CA" altLang="en-US" dirty="0"/>
          </a:p>
        </p:txBody>
      </p:sp>
      <p:sp>
        <p:nvSpPr>
          <p:cNvPr id="813058"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(2)</a:t>
            </a:r>
            <a:endParaRPr lang="en-US" altLang="en-US" sz="3200" dirty="0">
              <a:ea typeface="Times New Roman" charset="0"/>
              <a:cs typeface="Times New Roman" charset="0"/>
            </a:endParaRPr>
          </a:p>
        </p:txBody>
      </p:sp>
      <p:sp>
        <p:nvSpPr>
          <p:cNvPr id="813059" name="Rectangle 3"/>
          <p:cNvSpPr>
            <a:spLocks noGrp="1" noChangeArrowheads="1"/>
          </p:cNvSpPr>
          <p:nvPr>
            <p:ph type="body" idx="1"/>
          </p:nvPr>
        </p:nvSpPr>
        <p:spPr>
          <a:xfrm>
            <a:off x="152400" y="1375690"/>
            <a:ext cx="8458200" cy="4724400"/>
          </a:xfrm>
        </p:spPr>
        <p:txBody>
          <a:bodyPr/>
          <a:lstStyle/>
          <a:p>
            <a:pPr marL="609600" indent="-609600" algn="just">
              <a:lnSpc>
                <a:spcPct val="90000"/>
              </a:lnSpc>
            </a:pPr>
            <a:r>
              <a:rPr lang="en-US" altLang="en-US" sz="2400" b="1" dirty="0">
                <a:ea typeface="Times New Roman" charset="0"/>
                <a:cs typeface="Times New Roman" charset="0"/>
              </a:rPr>
              <a:t>Inference Rules for Functional and </a:t>
            </a:r>
            <a:br>
              <a:rPr lang="en-US" altLang="en-US" sz="2400" b="1" dirty="0">
                <a:ea typeface="Times New Roman" charset="0"/>
                <a:cs typeface="Times New Roman" charset="0"/>
              </a:rPr>
            </a:br>
            <a:r>
              <a:rPr lang="en-US" altLang="en-US" sz="2400" b="1" dirty="0">
                <a:ea typeface="Times New Roman" charset="0"/>
                <a:cs typeface="Times New Roman" charset="0"/>
              </a:rPr>
              <a:t>Multivalued Dependencies</a:t>
            </a:r>
            <a:r>
              <a:rPr lang="en-US" altLang="en-US" sz="24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4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smtClean="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dirty="0" smtClean="0">
                <a:ea typeface="Times New Roman" charset="0"/>
                <a:cs typeface="Times New Roman" charset="0"/>
              </a:rPr>
              <a:t>(</a:t>
            </a:r>
            <a:r>
              <a:rPr lang="en-US" altLang="en-US" sz="2000" i="1" dirty="0" smtClean="0">
                <a:ea typeface="Times New Roman" charset="0"/>
                <a:cs typeface="Times New Roman" charset="0"/>
              </a:rPr>
              <a:t>Z -</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lnSpc>
                <a:spcPct val="90000"/>
              </a:lnSpc>
            </a:pPr>
            <a:r>
              <a:rPr lang="en-US" altLang="en-US" sz="1800" dirty="0">
                <a:solidFill>
                  <a:srgbClr val="800000"/>
                </a:solidFill>
                <a:ea typeface="Times New Roman" charset="0"/>
                <a:cs typeface="Times New Roman" charset="0"/>
              </a:rPr>
              <a:t>(a)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1800" dirty="0">
                <a:solidFill>
                  <a:srgbClr val="800000"/>
                </a:solidFill>
                <a:ea typeface="Times New Roman" charset="0"/>
                <a:cs typeface="Times New Roman" charset="0"/>
                <a:sym typeface="Symbol" charset="2"/>
              </a:rPr>
              <a:t>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is empty, (b)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and (c)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sym typeface="Symbol" charset="2"/>
              </a:rPr>
              <a: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then   </a:t>
            </a:r>
            <a:r>
              <a:rPr lang="en-US" altLang="en-US" sz="1800" i="1" dirty="0">
                <a:solidFill>
                  <a:srgbClr val="800000"/>
                </a:solidFill>
                <a:ea typeface="Times New Roman" charset="0"/>
                <a:cs typeface="Times New Roman" charset="0"/>
              </a:rPr>
              <a:t>X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t>
            </a:r>
          </a:p>
        </p:txBody>
      </p:sp>
    </p:spTree>
  </p:cSld>
  <p:clrMapOvr>
    <a:masterClrMapping/>
  </p:clrMapOvr>
  <p:transition xmlns:p14="http://schemas.microsoft.com/office/powerpoint/2010/mai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724ADA-DF91-344F-8F42-52E86D1BB090}" type="slidenum">
              <a:rPr lang="en-US" altLang="en-US"/>
              <a:pPr/>
              <a:t>47</a:t>
            </a:fld>
            <a:endParaRPr lang="en-CA" altLang="en-US" dirty="0"/>
          </a:p>
        </p:txBody>
      </p:sp>
      <p:sp>
        <p:nvSpPr>
          <p:cNvPr id="81510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(3)</a:t>
            </a:r>
            <a:endParaRPr lang="en-US" altLang="en-US" sz="3200" dirty="0">
              <a:ea typeface="Times New Roman" charset="0"/>
              <a:cs typeface="Times New Roman" charset="0"/>
            </a:endParaRPr>
          </a:p>
        </p:txBody>
      </p:sp>
      <p:sp>
        <p:nvSpPr>
          <p:cNvPr id="815107"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9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if, for every </a:t>
            </a:r>
            <a:r>
              <a:rPr lang="en-US" altLang="en-US" sz="2400" i="1" dirty="0">
                <a:ea typeface="Times New Roman" charset="0"/>
                <a:cs typeface="Times New Roman" charset="0"/>
              </a:rPr>
              <a:t>nontrivial</a:t>
            </a:r>
            <a:r>
              <a:rPr lang="en-US" altLang="en-US" sz="2400" dirty="0">
                <a:ea typeface="Times New Roman" charset="0"/>
                <a:cs typeface="Times New Roman" charset="0"/>
              </a:rPr>
              <a:t> multivalued dependency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1800" dirty="0" smtClean="0">
                <a:latin typeface="Times New Roman" charset="0"/>
                <a:ea typeface="Times New Roman" charset="0"/>
                <a:cs typeface="Times New Roman" charset="0"/>
              </a:rPr>
              <a:t>—</a:t>
            </a:r>
            <a:r>
              <a:rPr lang="en-US" altLang="en-US" sz="1800" dirty="0" smtClean="0">
                <a:ea typeface="Times New Roman" charset="0"/>
                <a:cs typeface="Times New Roman" charset="0"/>
              </a:rPr>
              <a:t>&gt;&gt;</a:t>
            </a:r>
            <a:r>
              <a:rPr lang="en-US" altLang="en-US" sz="2400" i="1" dirty="0" smtClean="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 in </a:t>
            </a:r>
            <a:r>
              <a:rPr lang="en-US" altLang="en-US" sz="2400" i="1" dirty="0">
                <a:ea typeface="Times New Roman" charset="0"/>
                <a:cs typeface="Times New Roman" charset="0"/>
              </a:rPr>
              <a:t>F</a:t>
            </a:r>
            <a:r>
              <a:rPr lang="en-US" altLang="en-US" sz="2400" baseline="30000" dirty="0">
                <a:ea typeface="Times New Roman" charset="0"/>
                <a:cs typeface="Times New Roman" charset="0"/>
              </a:rPr>
              <a:t>+</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is a </a:t>
            </a:r>
            <a:r>
              <a:rPr lang="en-US" altLang="en-US" sz="2400" dirty="0" err="1">
                <a:ea typeface="Times New Roman" charset="0"/>
                <a:cs typeface="Times New Roman" charset="0"/>
              </a:rPr>
              <a:t>superkey</a:t>
            </a:r>
            <a:r>
              <a:rPr lang="en-US" altLang="en-US" sz="2400" dirty="0">
                <a:ea typeface="Times New Roman" charset="0"/>
                <a:cs typeface="Times New Roman" charset="0"/>
              </a:rPr>
              <a:t> for R.</a:t>
            </a:r>
          </a:p>
          <a:p>
            <a:pPr marL="990600" lvl="1" indent="-533400" algn="just">
              <a:lnSpc>
                <a:spcPct val="90000"/>
              </a:lnSpc>
            </a:pPr>
            <a:r>
              <a:rPr lang="en-US" altLang="en-US" sz="2200" dirty="0">
                <a:ea typeface="Times New Roman" charset="0"/>
                <a:cs typeface="Times New Roman" charset="0"/>
              </a:rPr>
              <a:t>Note: </a:t>
            </a:r>
            <a:r>
              <a:rPr lang="en-US" altLang="en-US" sz="2200" i="1" dirty="0">
                <a:ea typeface="Times New Roman" charset="0"/>
                <a:cs typeface="Times New Roman" charset="0"/>
              </a:rPr>
              <a:t>F</a:t>
            </a:r>
            <a:r>
              <a:rPr lang="en-US" altLang="en-US" sz="2200" baseline="30000" dirty="0">
                <a:ea typeface="Times New Roman" charset="0"/>
                <a:cs typeface="Times New Roman" charset="0"/>
              </a:rPr>
              <a:t>+ </a:t>
            </a:r>
            <a:r>
              <a:rPr lang="en-US" altLang="en-US" sz="2200" dirty="0">
                <a:ea typeface="Times New Roman" charset="0"/>
                <a:cs typeface="Times New Roman" charset="0"/>
              </a:rPr>
              <a:t>is the (complete) set of all dependencies (functional or multivalued) that will hold in every relation state </a:t>
            </a:r>
            <a:r>
              <a:rPr lang="en-US" altLang="en-US" sz="2200" i="1" dirty="0">
                <a:ea typeface="Times New Roman" charset="0"/>
                <a:cs typeface="Times New Roman" charset="0"/>
              </a:rPr>
              <a:t>r</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that satisfies </a:t>
            </a:r>
            <a:r>
              <a:rPr lang="en-US" altLang="en-US" sz="2200" i="1" dirty="0">
                <a:ea typeface="Times New Roman" charset="0"/>
                <a:cs typeface="Times New Roman" charset="0"/>
              </a:rPr>
              <a:t>F</a:t>
            </a:r>
            <a:r>
              <a:rPr lang="en-US" altLang="en-US" sz="2200" dirty="0">
                <a:ea typeface="Times New Roman" charset="0"/>
                <a:cs typeface="Times New Roman" charset="0"/>
              </a:rPr>
              <a:t>. It is also called the </a:t>
            </a:r>
            <a:r>
              <a:rPr lang="en-US" altLang="en-US" sz="2200" b="1" dirty="0">
                <a:ea typeface="Times New Roman" charset="0"/>
                <a:cs typeface="Times New Roman" charset="0"/>
              </a:rPr>
              <a:t>closure</a:t>
            </a:r>
            <a:r>
              <a:rPr lang="en-US" altLang="en-US" sz="2200" dirty="0">
                <a:ea typeface="Times New Roman" charset="0"/>
                <a:cs typeface="Times New Roman" charset="0"/>
              </a:rPr>
              <a:t> of </a:t>
            </a:r>
            <a:r>
              <a:rPr lang="en-US" altLang="en-US" sz="2200" i="1" dirty="0">
                <a:ea typeface="Times New Roman" charset="0"/>
                <a:cs typeface="Times New Roman" charset="0"/>
              </a:rPr>
              <a:t>F</a:t>
            </a:r>
            <a:r>
              <a:rPr lang="en-US" altLang="en-US" sz="2200" dirty="0">
                <a:ea typeface="Times New Roman" charset="0"/>
                <a:cs typeface="Times New Roman" charset="0"/>
              </a:rPr>
              <a:t>.</a:t>
            </a:r>
          </a:p>
        </p:txBody>
      </p:sp>
    </p:spTree>
  </p:cSld>
  <p:clrMapOvr>
    <a:masterClrMapping/>
  </p:clrMapOvr>
  <p:transition xmlns:p14="http://schemas.microsoft.com/office/powerpoint/2010/mai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dirty="0"/>
              <a:t>Slide 15- </a:t>
            </a:r>
            <a:fld id="{4D529660-F797-6942-89C6-218ACEBBB4A9}" type="slidenum">
              <a:rPr lang="en-US" altLang="en-US"/>
              <a:pPr/>
              <a:t>48</a:t>
            </a:fld>
            <a:endParaRPr lang="en-CA" altLang="en-US" dirty="0"/>
          </a:p>
        </p:txBody>
      </p:sp>
      <p:sp>
        <p:nvSpPr>
          <p:cNvPr id="6" name="Text Box 4"/>
          <p:cNvSpPr txBox="1">
            <a:spLocks noChangeArrowheads="1"/>
          </p:cNvSpPr>
          <p:nvPr/>
        </p:nvSpPr>
        <p:spPr bwMode="auto">
          <a:xfrm>
            <a:off x="762000" y="16002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smtClean="0">
                <a:solidFill>
                  <a:schemeClr val="tx2"/>
                </a:solidFill>
              </a:rPr>
              <a:t>Fig. 15.4 Decomposing </a:t>
            </a:r>
            <a:r>
              <a:rPr lang="en-US" altLang="en-US" sz="1800" dirty="0">
                <a:solidFill>
                  <a:schemeClr val="tx2"/>
                </a:solidFill>
              </a:rPr>
              <a:t>a relation state of EMP that is not in 4NF. </a:t>
            </a:r>
            <a:endParaRPr lang="en-US" altLang="en-US" sz="1800" dirty="0" smtClean="0">
              <a:solidFill>
                <a:schemeClr val="tx2"/>
              </a:solidFill>
            </a:endParaRPr>
          </a:p>
          <a:p>
            <a:pPr marL="0" indent="0"/>
            <a:r>
              <a:rPr lang="en-US" altLang="en-US" sz="1800" dirty="0" smtClean="0">
                <a:solidFill>
                  <a:schemeClr val="tx2"/>
                </a:solidFill>
              </a:rPr>
              <a:t>(a) EMP </a:t>
            </a:r>
            <a:r>
              <a:rPr lang="en-US" altLang="en-US" sz="1800" dirty="0">
                <a:solidFill>
                  <a:schemeClr val="tx2"/>
                </a:solidFill>
              </a:rPr>
              <a:t>relation with additional tuples. </a:t>
            </a:r>
            <a:endParaRPr lang="en-US" altLang="en-US" sz="1800" dirty="0" smtClean="0">
              <a:solidFill>
                <a:schemeClr val="tx2"/>
              </a:solidFill>
            </a:endParaRPr>
          </a:p>
          <a:p>
            <a:pPr marL="0" indent="0"/>
            <a:r>
              <a:rPr lang="en-US" altLang="en-US" sz="1800" dirty="0" smtClean="0">
                <a:solidFill>
                  <a:schemeClr val="tx2"/>
                </a:solidFill>
              </a:rPr>
              <a:t>(b) Two </a:t>
            </a:r>
            <a:r>
              <a:rPr lang="en-US" altLang="en-US" sz="1800" dirty="0">
                <a:solidFill>
                  <a:schemeClr val="tx2"/>
                </a:solidFill>
              </a:rPr>
              <a:t>corresponding 4NF relations EMP_PROJECTS and EMP_DEPENDENTS</a:t>
            </a:r>
            <a:r>
              <a:rPr lang="en-US" altLang="en-US" sz="1800" dirty="0" smtClean="0">
                <a:solidFill>
                  <a:schemeClr val="tx2"/>
                </a:solidFill>
              </a:rPr>
              <a:t>.</a:t>
            </a:r>
            <a:endParaRPr lang="en-US" altLang="en-US" sz="1800" dirty="0">
              <a:solidFill>
                <a:schemeClr val="tx2"/>
              </a:solidFill>
            </a:endParaRPr>
          </a:p>
        </p:txBody>
      </p:sp>
      <p:pic>
        <p:nvPicPr>
          <p:cNvPr id="7" name="Picture 6" descr="fig15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31149"/>
            <a:ext cx="4343400" cy="378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(4)</a:t>
            </a:r>
            <a:endParaRPr lang="en-US" altLang="en-US" sz="3200" dirty="0">
              <a:ea typeface="Times New Roman" charset="0"/>
              <a:cs typeface="Times New Roman" charset="0"/>
            </a:endParaRPr>
          </a:p>
        </p:txBody>
      </p:sp>
    </p:spTree>
  </p:cSld>
  <p:clrMapOvr>
    <a:masterClrMapping/>
  </p:clrMapOvr>
  <p:transition xmlns:p14="http://schemas.microsoft.com/office/powerpoint/2010/mai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477656C4-5316-7C46-ABF0-5D0F9F5B2B7A}" type="slidenum">
              <a:rPr lang="en-US" altLang="en-US"/>
              <a:pPr/>
              <a:t>49</a:t>
            </a:fld>
            <a:endParaRPr lang="en-CA" altLang="en-US" dirty="0"/>
          </a:p>
        </p:txBody>
      </p:sp>
      <p:sp>
        <p:nvSpPr>
          <p:cNvPr id="819203" name="Rectangle 3"/>
          <p:cNvSpPr>
            <a:spLocks noGrp="1" noChangeArrowheads="1"/>
          </p:cNvSpPr>
          <p:nvPr>
            <p:ph type="body" idx="1"/>
          </p:nvPr>
        </p:nvSpPr>
        <p:spPr>
          <a:xfrm>
            <a:off x="254000" y="1651000"/>
            <a:ext cx="8204200" cy="4673600"/>
          </a:xfrm>
        </p:spPr>
        <p:txBody>
          <a:bodyPr/>
          <a:lstStyle/>
          <a:p>
            <a:pPr marL="609600" indent="-609600">
              <a:buFont typeface="Wingdings" charset="2"/>
              <a:buNone/>
            </a:pPr>
            <a:r>
              <a:rPr lang="en-US" altLang="en-US" b="1" dirty="0" smtClean="0">
                <a:ea typeface="Times New Roman" charset="0"/>
                <a:cs typeface="Times New Roman" charset="0"/>
              </a:rPr>
              <a:t>5.3 Non-additive( Lossless) </a:t>
            </a:r>
            <a:r>
              <a:rPr lang="en-US" altLang="en-US" b="1" dirty="0">
                <a:ea typeface="Times New Roman" charset="0"/>
                <a:cs typeface="Times New Roman" charset="0"/>
              </a:rPr>
              <a:t>Join Decomposition into 4NF Relations:</a:t>
            </a:r>
          </a:p>
          <a:p>
            <a:pPr marL="609600" indent="-609600" algn="just"/>
            <a:r>
              <a:rPr lang="en-US" altLang="en-US" b="1" dirty="0">
                <a:latin typeface="Bodega Sans" charset="0"/>
                <a:ea typeface="Times New Roman" charset="0"/>
                <a:cs typeface="Times New Roman" charset="0"/>
              </a:rPr>
              <a:t>PROPERTY </a:t>
            </a:r>
            <a:r>
              <a:rPr lang="en-US" altLang="en-US" b="1" dirty="0" smtClean="0">
                <a:latin typeface="Bodega Sans" charset="0"/>
                <a:ea typeface="Times New Roman" charset="0"/>
                <a:cs typeface="Times New Roman" charset="0"/>
              </a:rPr>
              <a:t>NJB</a:t>
            </a:r>
            <a:r>
              <a:rPr lang="en-US" altLang="en-US" b="1" dirty="0" smtClean="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990600" lvl="1" indent="-533400" algn="just"/>
            <a:r>
              <a:rPr lang="en-US" altLang="en-US" sz="2400" dirty="0">
                <a:ea typeface="Times New Roman" charset="0"/>
                <a:cs typeface="Times New Roman" charset="0"/>
              </a:rPr>
              <a:t>or by symmetry,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
        <p:nvSpPr>
          <p:cNvPr id="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(5)</a:t>
            </a:r>
            <a:endParaRPr lang="en-US" altLang="en-US" sz="3200" dirty="0">
              <a:ea typeface="Times New Roman" charset="0"/>
              <a:cs typeface="Times New Roman" charset="0"/>
            </a:endParaRP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5</a:t>
            </a:fld>
            <a:endParaRPr lang="en-CA" altLang="en-US" dirty="0"/>
          </a:p>
        </p:txBody>
      </p:sp>
      <p:sp>
        <p:nvSpPr>
          <p:cNvPr id="757764" name="Rectangle 4"/>
          <p:cNvSpPr>
            <a:spLocks noGrp="1" noChangeArrowheads="1"/>
          </p:cNvSpPr>
          <p:nvPr>
            <p:ph type="title"/>
          </p:nvPr>
        </p:nvSpPr>
        <p:spPr/>
        <p:txBody>
          <a:bodyPr/>
          <a:lstStyle/>
          <a:p>
            <a:r>
              <a:rPr lang="en-US" altLang="en-US" dirty="0" smtClean="0"/>
              <a:t>1. Functional Dependencies : Inference Rules, Equivalence and Minimal Cover</a:t>
            </a:r>
            <a:endParaRPr lang="en-US" altLang="en-US" dirty="0"/>
          </a:p>
        </p:txBody>
      </p:sp>
      <p:sp>
        <p:nvSpPr>
          <p:cNvPr id="757765" name="Rectangle 5"/>
          <p:cNvSpPr>
            <a:spLocks noGrp="1" noChangeArrowheads="1"/>
          </p:cNvSpPr>
          <p:nvPr>
            <p:ph type="body" idx="1"/>
          </p:nvPr>
        </p:nvSpPr>
        <p:spPr/>
        <p:txBody>
          <a:bodyPr/>
          <a:lstStyle/>
          <a:p>
            <a:r>
              <a:rPr lang="en-US" altLang="en-US" dirty="0" smtClean="0"/>
              <a:t>We discussed functional dependencies in the last chapter.</a:t>
            </a:r>
          </a:p>
          <a:p>
            <a:r>
              <a:rPr lang="en-US" altLang="en-US" dirty="0" smtClean="0">
                <a:ea typeface="MS PGothic" charset="-128"/>
              </a:rPr>
              <a:t>To recollect:</a:t>
            </a:r>
          </a:p>
          <a:p>
            <a:pPr marL="0" indent="0">
              <a:buNone/>
            </a:pPr>
            <a:r>
              <a:rPr lang="en-US" altLang="en-US" dirty="0"/>
              <a:t>A set of attributes X </a:t>
            </a:r>
            <a:r>
              <a:rPr lang="en-US" altLang="en-US" i="1" dirty="0"/>
              <a:t>functionally</a:t>
            </a:r>
            <a:r>
              <a:rPr lang="en-US" altLang="en-US" dirty="0"/>
              <a:t> </a:t>
            </a:r>
            <a:r>
              <a:rPr lang="en-US" altLang="en-US" i="1" dirty="0"/>
              <a:t>determines</a:t>
            </a:r>
            <a:r>
              <a:rPr lang="en-US" altLang="en-US" dirty="0"/>
              <a:t>  a set of attributes Y if the value of X determines a unique value for </a:t>
            </a:r>
            <a:r>
              <a:rPr lang="en-US" altLang="en-US" dirty="0" smtClean="0"/>
              <a:t>Y.</a:t>
            </a:r>
          </a:p>
          <a:p>
            <a:r>
              <a:rPr lang="en-US" altLang="en-US" dirty="0" smtClean="0"/>
              <a:t>Our goal here is to determine the properties of functional dependencies and to find out the ways of manipulating them. </a:t>
            </a:r>
            <a:endParaRPr lang="en-US" altLang="en-US" dirty="0"/>
          </a:p>
          <a:p>
            <a:endParaRPr lang="en-US" altLang="en-US" dirty="0" smtClean="0">
              <a:ea typeface="MS PGothic" charset="-128"/>
            </a:endParaRPr>
          </a:p>
          <a:p>
            <a:endParaRPr lang="en-US" altLang="en-US" dirty="0" smtClean="0">
              <a:ea typeface="MS PGothic" charset="-128"/>
            </a:endParaRPr>
          </a:p>
        </p:txBody>
      </p:sp>
    </p:spTree>
    <p:extLst>
      <p:ext uri="{BB962C8B-B14F-4D97-AF65-F5344CB8AC3E}">
        <p14:creationId xmlns:p14="http://schemas.microsoft.com/office/powerpoint/2010/main" val="3402852031"/>
      </p:ext>
    </p:extLst>
  </p:cSld>
  <p:clrMapOvr>
    <a:masterClrMapping/>
  </p:clrMapOvr>
  <p:transition xmlns:p14="http://schemas.microsoft.com/office/powerpoint/2010/mai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7B63A0D7-2B8A-834F-AD2F-B882E2773600}" type="slidenum">
              <a:rPr lang="en-US" altLang="en-US"/>
              <a:pPr/>
              <a:t>50</a:t>
            </a:fld>
            <a:endParaRPr lang="en-CA" altLang="en-US" dirty="0"/>
          </a:p>
        </p:txBody>
      </p:sp>
      <p:sp>
        <p:nvSpPr>
          <p:cNvPr id="821251" name="Rectangle 3"/>
          <p:cNvSpPr>
            <a:spLocks noGrp="1" noChangeArrowheads="1"/>
          </p:cNvSpPr>
          <p:nvPr>
            <p:ph type="body" idx="1"/>
          </p:nvPr>
        </p:nvSpPr>
        <p:spPr>
          <a:xfrm>
            <a:off x="228600" y="1574800"/>
            <a:ext cx="8229600" cy="49784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a:t>
            </a:r>
            <a:r>
              <a:rPr lang="en-US" altLang="en-US" sz="2400" b="1" dirty="0" smtClean="0">
                <a:ea typeface="Courier New" charset="0"/>
                <a:cs typeface="Courier New" charset="0"/>
              </a:rPr>
              <a:t>15.7: </a:t>
            </a:r>
            <a:r>
              <a:rPr lang="en-US" altLang="en-US" sz="2400" b="1" dirty="0">
                <a:ea typeface="Times New Roman" charset="0"/>
                <a:cs typeface="Times New Roman" charset="0"/>
              </a:rPr>
              <a:t>Relational decomposition into 4NF relations with non-additive join </a:t>
            </a:r>
            <a:r>
              <a:rPr lang="en-US" altLang="en-US" sz="2400" b="1" dirty="0" smtClean="0">
                <a:ea typeface="Times New Roman" charset="0"/>
                <a:cs typeface="Times New Roman" charset="0"/>
              </a:rPr>
              <a:t>property</a:t>
            </a:r>
          </a:p>
          <a:p>
            <a:pPr marL="609600" indent="-609600" algn="just">
              <a:buFont typeface="Wingdings" charset="2"/>
              <a:buNone/>
            </a:pPr>
            <a:endParaRPr lang="en-US" altLang="en-US" sz="2400" b="1" dirty="0">
              <a:ea typeface="Times New Roman" charset="0"/>
              <a:cs typeface="Times New Roman" charset="0"/>
            </a:endParaRPr>
          </a:p>
          <a:p>
            <a:pPr marL="609600" indent="-609600" algn="just"/>
            <a:r>
              <a:rPr lang="en-US" altLang="en-US" sz="2000" b="1" dirty="0">
                <a:ea typeface="Times New Roman" charset="0"/>
                <a:cs typeface="Times New Roman" charset="0"/>
              </a:rPr>
              <a:t>Input: </a:t>
            </a:r>
            <a:r>
              <a:rPr lang="en-US" altLang="en-US" sz="2000" dirty="0">
                <a:ea typeface="Times New Roman" charset="0"/>
                <a:cs typeface="Times New Roman" charset="0"/>
              </a:rPr>
              <a:t>A universal relation R and a set of functional and multivalued dependencies F.</a:t>
            </a:r>
          </a:p>
          <a:p>
            <a:pPr marL="609600" indent="-609600" algn="just"/>
            <a:endParaRPr lang="en-US" altLang="en-US" sz="2000" dirty="0">
              <a:ea typeface="Times New Roman" charset="0"/>
              <a:cs typeface="Times New Roman" charset="0"/>
            </a:endParaRPr>
          </a:p>
          <a:p>
            <a:pPr marL="609600" indent="-609600" algn="just">
              <a:buSzTx/>
              <a:buFont typeface="Wingdings" charset="2"/>
              <a:buAutoNum type="arabicPeriod"/>
            </a:pPr>
            <a:r>
              <a:rPr lang="en-US" altLang="en-US" sz="2000" dirty="0">
                <a:ea typeface="Times New Roman" charset="0"/>
                <a:cs typeface="Times New Roman" charset="0"/>
              </a:rPr>
              <a:t>Set D := { R };</a:t>
            </a:r>
          </a:p>
          <a:p>
            <a:pPr marL="609600" indent="-609600" algn="just">
              <a:buSzTx/>
              <a:buFont typeface="Wingdings" charset="2"/>
              <a:buAutoNum type="arabicPeriod"/>
            </a:pPr>
            <a:r>
              <a:rPr lang="en-US" altLang="en-US" sz="2000" dirty="0">
                <a:ea typeface="Times New Roman" charset="0"/>
                <a:cs typeface="Times New Roman" charset="0"/>
              </a:rPr>
              <a:t>While there is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 do {</a:t>
            </a:r>
          </a:p>
          <a:p>
            <a:pPr marL="609600" indent="-609600" algn="just">
              <a:buSzTx/>
              <a:buFont typeface="Wingdings" charset="2"/>
              <a:buNone/>
            </a:pPr>
            <a:r>
              <a:rPr lang="en-US" altLang="en-US" sz="2000" dirty="0">
                <a:ea typeface="Times New Roman" charset="0"/>
                <a:cs typeface="Times New Roman" charset="0"/>
              </a:rPr>
              <a:t>		choose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a:t>
            </a:r>
          </a:p>
          <a:p>
            <a:pPr marL="609600" indent="-609600" algn="just">
              <a:buFont typeface="Wingdings" charset="2"/>
              <a:buNone/>
            </a:pPr>
            <a:r>
              <a:rPr lang="en-US" altLang="en-US" sz="2000" dirty="0">
                <a:ea typeface="Times New Roman" charset="0"/>
                <a:cs typeface="Times New Roman" charset="0"/>
              </a:rPr>
              <a:t>		find a nontrivial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in </a:t>
            </a:r>
            <a:r>
              <a:rPr lang="en-US" altLang="en-US" sz="2000" i="1" dirty="0">
                <a:ea typeface="Times New Roman" charset="0"/>
                <a:cs typeface="Times New Roman" charset="0"/>
              </a:rPr>
              <a:t>Q</a:t>
            </a:r>
            <a:r>
              <a:rPr lang="en-US" altLang="en-US" sz="2000" dirty="0">
                <a:ea typeface="Times New Roman" charset="0"/>
                <a:cs typeface="Times New Roman" charset="0"/>
              </a:rPr>
              <a:t> that violates 4NF;</a:t>
            </a:r>
          </a:p>
          <a:p>
            <a:pPr marL="609600" indent="-609600">
              <a:buNone/>
            </a:pPr>
            <a:r>
              <a:rPr lang="en-US" altLang="en-US" sz="2000" dirty="0">
                <a:ea typeface="Times New Roman" charset="0"/>
                <a:cs typeface="Times New Roman" charset="0"/>
              </a:rPr>
              <a:t>		replace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by two relation schemas (</a:t>
            </a:r>
            <a:r>
              <a:rPr lang="en-US" altLang="en-US" sz="2000" i="1" dirty="0">
                <a:ea typeface="Times New Roman" charset="0"/>
                <a:cs typeface="Times New Roman" charset="0"/>
              </a:rPr>
              <a:t>Q</a:t>
            </a:r>
            <a:r>
              <a:rPr lang="en-US" altLang="en-US" sz="2000" dirty="0">
                <a:ea typeface="Times New Roman" charset="0"/>
                <a:cs typeface="Times New Roman" charset="0"/>
              </a:rPr>
              <a:t> - </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ea typeface="Arial" charset="0"/>
                <a:cs typeface="Arial" charset="0"/>
                <a:sym typeface="Symbol" charset="2"/>
              </a:rPr>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609600" indent="-609600" algn="just">
              <a:buFont typeface="Wingdings" charset="2"/>
              <a:buNone/>
            </a:pPr>
            <a:r>
              <a:rPr lang="en-US" altLang="en-US" sz="2000" dirty="0">
                <a:ea typeface="Times New Roman" charset="0"/>
                <a:cs typeface="Times New Roman" charset="0"/>
              </a:rPr>
              <a:t>	}; </a:t>
            </a:r>
          </a:p>
        </p:txBody>
      </p:sp>
      <p:sp>
        <p:nvSpPr>
          <p:cNvPr id="7"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smtClean="0">
                <a:ea typeface="Times New Roman" charset="0"/>
                <a:cs typeface="Times New Roman" charset="0"/>
              </a:rPr>
              <a:t>(6)</a:t>
            </a:r>
            <a:endParaRPr lang="en-US" altLang="en-US" sz="3200" dirty="0">
              <a:ea typeface="Times New Roman" charset="0"/>
              <a:cs typeface="Times New Roman" charset="0"/>
            </a:endParaRPr>
          </a:p>
        </p:txBody>
      </p:sp>
    </p:spTree>
  </p:cSld>
  <p:clrMapOvr>
    <a:masterClrMapping/>
  </p:clrMapOvr>
  <p:transition xmlns:p14="http://schemas.microsoft.com/office/powerpoint/2010/mai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15- </a:t>
            </a:r>
            <a:fld id="{56D93932-47D6-4624-826C-8FD681848177}" type="slidenum">
              <a:rPr lang="en-US" altLang="en-US" sz="1400" smtClean="0">
                <a:solidFill>
                  <a:srgbClr val="990033"/>
                </a:solidFill>
              </a:rPr>
              <a:pPr>
                <a:spcBef>
                  <a:spcPct val="0"/>
                </a:spcBef>
                <a:buClrTx/>
                <a:buSzTx/>
                <a:buFontTx/>
                <a:buNone/>
              </a:pPr>
              <a:t>51</a:t>
            </a:fld>
            <a:endParaRPr lang="en-CA" altLang="en-US" sz="1400" dirty="0" smtClean="0">
              <a:solidFill>
                <a:srgbClr val="990033"/>
              </a:solidFill>
            </a:endParaRPr>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smtClean="0">
                <a:ea typeface="Times New Roman" charset="0"/>
                <a:cs typeface="Times New Roman" charset="0"/>
              </a:rPr>
              <a:t>6. Other </a:t>
            </a:r>
            <a:r>
              <a:rPr lang="en-US" altLang="en-US" dirty="0">
                <a:ea typeface="Times New Roman" charset="0"/>
                <a:cs typeface="Times New Roman" charset="0"/>
              </a:rPr>
              <a:t>Dependencies and </a:t>
            </a:r>
            <a:r>
              <a:rPr lang="en-US" altLang="en-US" dirty="0" smtClean="0">
                <a:ea typeface="Times New Roman" charset="0"/>
                <a:cs typeface="Times New Roman" charset="0"/>
              </a:rPr>
              <a:t>Normal Forms</a:t>
            </a:r>
            <a:endParaRPr lang="en-US" altLang="en-US" dirty="0">
              <a:ea typeface="Times New Roman" charset="0"/>
              <a:cs typeface="Times New Roman" charset="0"/>
            </a:endParaRPr>
          </a:p>
        </p:txBody>
      </p:sp>
      <p:sp>
        <p:nvSpPr>
          <p:cNvPr id="126980" name="Rectangle 3"/>
          <p:cNvSpPr>
            <a:spLocks noGrp="1" noChangeArrowheads="1"/>
          </p:cNvSpPr>
          <p:nvPr>
            <p:ph type="body" idx="1"/>
          </p:nvPr>
        </p:nvSpPr>
        <p:spPr>
          <a:xfrm>
            <a:off x="228600" y="1574800"/>
            <a:ext cx="8305800" cy="4749800"/>
          </a:xfrm>
        </p:spPr>
        <p:txBody>
          <a:bodyPr/>
          <a:lstStyle/>
          <a:p>
            <a:pPr marL="609600" indent="-609600" algn="just">
              <a:buFont typeface="Wingdings" panose="05000000000000000000" pitchFamily="2" charset="2"/>
              <a:buNone/>
            </a:pPr>
            <a:r>
              <a:rPr lang="en-US" altLang="en-US" sz="2400" b="1" u="sng" dirty="0" smtClean="0"/>
              <a:t>Join Dependency was defined in Chapter 14:</a:t>
            </a:r>
          </a:p>
          <a:p>
            <a:pPr marL="609600" indent="-609600" algn="just">
              <a:buFont typeface="Wingdings" panose="05000000000000000000" pitchFamily="2" charset="2"/>
              <a:buNone/>
            </a:pPr>
            <a:r>
              <a:rPr lang="en-US" altLang="en-US" sz="2400" b="1" u="sng" dirty="0" smtClean="0"/>
              <a:t>Definition:</a:t>
            </a:r>
            <a:r>
              <a:rPr lang="en-US" altLang="en-US" sz="2400" b="1" dirty="0" smtClean="0"/>
              <a:t> </a:t>
            </a:r>
          </a:p>
          <a:p>
            <a:pPr marL="609600" indent="-609600" algn="just"/>
            <a:r>
              <a:rPr lang="en-US" altLang="en-US" sz="2400" dirty="0" smtClean="0"/>
              <a:t>A </a:t>
            </a:r>
            <a:r>
              <a:rPr lang="en-US" altLang="en-US" sz="2400" b="1" dirty="0" smtClean="0"/>
              <a:t>join dependency</a:t>
            </a:r>
            <a:r>
              <a:rPr lang="en-US" altLang="en-US" sz="2400" dirty="0" smtClean="0"/>
              <a:t> (</a:t>
            </a:r>
            <a:r>
              <a:rPr lang="en-US" altLang="en-US" sz="2400" b="1" dirty="0" smtClean="0"/>
              <a:t>JD</a:t>
            </a:r>
            <a:r>
              <a:rPr lang="en-US" altLang="en-US" sz="2400" dirty="0" smtClean="0"/>
              <a:t>), denoted by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specifies a constraint on the states </a:t>
            </a:r>
            <a:r>
              <a:rPr lang="en-US" altLang="en-US" sz="2400" i="1" dirty="0" smtClean="0"/>
              <a:t>r</a:t>
            </a:r>
            <a:r>
              <a:rPr lang="en-US" altLang="en-US" sz="2400" dirty="0" smtClean="0"/>
              <a:t> of </a:t>
            </a:r>
            <a:r>
              <a:rPr lang="en-US" altLang="en-US" sz="2400" i="1" dirty="0" smtClean="0"/>
              <a:t>R</a:t>
            </a:r>
            <a:r>
              <a:rPr lang="en-US" altLang="en-US" sz="2400" dirty="0" smtClean="0"/>
              <a:t>.</a:t>
            </a:r>
          </a:p>
          <a:p>
            <a:pPr marL="990600" lvl="1" indent="-533400" algn="just"/>
            <a:r>
              <a:rPr lang="en-US" altLang="en-US" sz="2200" dirty="0" smtClean="0"/>
              <a:t>The constraint states that every legal state </a:t>
            </a:r>
            <a:r>
              <a:rPr lang="en-US" altLang="en-US" sz="2200" i="1" dirty="0" smtClean="0"/>
              <a:t>r</a:t>
            </a:r>
            <a:r>
              <a:rPr lang="en-US" altLang="en-US" sz="2200" dirty="0" smtClean="0"/>
              <a:t> of </a:t>
            </a:r>
            <a:r>
              <a:rPr lang="en-US" altLang="en-US" sz="2200" i="1" dirty="0" smtClean="0"/>
              <a:t>R</a:t>
            </a:r>
            <a:r>
              <a:rPr lang="en-US" altLang="en-US" sz="2200" dirty="0" smtClean="0"/>
              <a:t> should have a non-additive join decomposition into </a:t>
            </a:r>
            <a:r>
              <a:rPr lang="en-US" altLang="en-US" sz="2200" i="1" dirty="0" smtClean="0"/>
              <a:t>R</a:t>
            </a:r>
            <a:r>
              <a:rPr lang="en-US" altLang="en-US" sz="2200" baseline="-30000" dirty="0" smtClean="0"/>
              <a:t>1</a:t>
            </a:r>
            <a:r>
              <a:rPr lang="en-US" altLang="en-US" sz="2200" dirty="0" smtClean="0"/>
              <a:t>, </a:t>
            </a:r>
            <a:r>
              <a:rPr lang="en-US" altLang="en-US" sz="2200" i="1" dirty="0" smtClean="0"/>
              <a:t>R</a:t>
            </a:r>
            <a:r>
              <a:rPr lang="en-US" altLang="en-US" sz="2200" baseline="-30000" dirty="0" smtClean="0"/>
              <a:t>2</a:t>
            </a:r>
            <a:r>
              <a:rPr lang="en-US" altLang="en-US" sz="2200" dirty="0" smtClean="0"/>
              <a:t>, ..., </a:t>
            </a:r>
            <a:r>
              <a:rPr lang="en-US" altLang="en-US" sz="2200" i="1" dirty="0" smtClean="0"/>
              <a:t>R</a:t>
            </a:r>
            <a:r>
              <a:rPr lang="en-US" altLang="en-US" sz="2200" baseline="-30000" dirty="0" smtClean="0"/>
              <a:t>n</a:t>
            </a:r>
            <a:r>
              <a:rPr lang="en-US" altLang="en-US" sz="2200" dirty="0" smtClean="0"/>
              <a:t>; that is, for every such </a:t>
            </a:r>
            <a:r>
              <a:rPr lang="en-US" altLang="en-US" sz="2200" i="1" dirty="0" smtClean="0"/>
              <a:t>r</a:t>
            </a:r>
            <a:r>
              <a:rPr lang="en-US" altLang="en-US" sz="2200" dirty="0" smtClean="0"/>
              <a:t> we have					* (</a:t>
            </a:r>
            <a:r>
              <a:rPr lang="en-US" altLang="en-US" sz="2200" dirty="0" smtClean="0">
                <a:latin typeface="Symbol" panose="05050102010706020507" pitchFamily="18" charset="2"/>
              </a:rPr>
              <a:t></a:t>
            </a:r>
            <a:r>
              <a:rPr lang="en-US" altLang="en-US" sz="2200" i="1" baseline="-30000" dirty="0" smtClean="0"/>
              <a:t>R1</a:t>
            </a:r>
            <a:r>
              <a:rPr lang="en-US" altLang="en-US" sz="2200" dirty="0" smtClean="0"/>
              <a:t>(</a:t>
            </a:r>
            <a:r>
              <a:rPr lang="en-US" altLang="en-US" sz="2200" i="1" dirty="0" smtClean="0"/>
              <a:t>r</a:t>
            </a:r>
            <a:r>
              <a:rPr lang="en-US" altLang="en-US" sz="2200" dirty="0" smtClean="0"/>
              <a:t>), </a:t>
            </a:r>
            <a:r>
              <a:rPr lang="en-US" altLang="en-US" sz="2200" dirty="0" smtClean="0">
                <a:latin typeface="Symbol" panose="05050102010706020507" pitchFamily="18" charset="2"/>
              </a:rPr>
              <a:t></a:t>
            </a:r>
            <a:r>
              <a:rPr lang="en-US" altLang="en-US" sz="2200" i="1" baseline="-30000" dirty="0" smtClean="0"/>
              <a:t>R2</a:t>
            </a:r>
            <a:r>
              <a:rPr lang="en-US" altLang="en-US" sz="2200" dirty="0" smtClean="0"/>
              <a:t>(</a:t>
            </a:r>
            <a:r>
              <a:rPr lang="en-US" altLang="en-US" sz="2200" i="1" dirty="0" smtClean="0"/>
              <a:t>r</a:t>
            </a:r>
            <a:r>
              <a:rPr lang="en-US" altLang="en-US" sz="2200" dirty="0" smtClean="0"/>
              <a:t>), ..., </a:t>
            </a:r>
            <a:r>
              <a:rPr lang="en-US" altLang="en-US" sz="2200" dirty="0" smtClean="0">
                <a:latin typeface="Symbol" panose="05050102010706020507" pitchFamily="18" charset="2"/>
              </a:rPr>
              <a:t></a:t>
            </a:r>
            <a:r>
              <a:rPr lang="en-US" altLang="en-US" sz="2200" i="1" baseline="-30000" dirty="0" smtClean="0"/>
              <a:t>Rn</a:t>
            </a:r>
            <a:r>
              <a:rPr lang="en-US" altLang="en-US" sz="2200" dirty="0" smtClean="0"/>
              <a:t>(</a:t>
            </a:r>
            <a:r>
              <a:rPr lang="en-US" altLang="en-US" sz="2200" i="1" dirty="0" smtClean="0"/>
              <a:t>r</a:t>
            </a:r>
            <a:r>
              <a:rPr lang="en-US" altLang="en-US" sz="2200" dirty="0" smtClean="0"/>
              <a:t>)) = </a:t>
            </a:r>
            <a:r>
              <a:rPr lang="en-US" altLang="en-US" sz="2200" i="1" dirty="0" smtClean="0"/>
              <a:t>r</a:t>
            </a:r>
          </a:p>
          <a:p>
            <a:pPr marL="609600" indent="-609600" algn="just">
              <a:buFont typeface="Wingdings" panose="05000000000000000000" pitchFamily="2" charset="2"/>
              <a:buNone/>
            </a:pPr>
            <a:r>
              <a:rPr lang="en-US" altLang="en-US" sz="2400" i="1" dirty="0" smtClean="0"/>
              <a:t>	</a:t>
            </a:r>
            <a:r>
              <a:rPr lang="en-US" altLang="en-US" sz="2400" b="1" i="1" dirty="0" smtClean="0"/>
              <a:t>Note</a:t>
            </a:r>
            <a:r>
              <a:rPr lang="en-US" altLang="en-US" sz="2400" i="1" dirty="0" smtClean="0"/>
              <a:t>: an MVD is a special case of a JD where n = 2. </a:t>
            </a:r>
          </a:p>
          <a:p>
            <a:pPr marL="609600" indent="-609600" algn="just"/>
            <a:r>
              <a:rPr lang="en-US" altLang="en-US" sz="2400" dirty="0" smtClean="0"/>
              <a:t>A join dependency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is a </a:t>
            </a:r>
            <a:r>
              <a:rPr lang="en-US" altLang="en-US" sz="2400" b="1" dirty="0" smtClean="0"/>
              <a:t>trivial JD</a:t>
            </a:r>
            <a:r>
              <a:rPr lang="en-US" altLang="en-US" sz="2400" dirty="0" smtClean="0"/>
              <a:t> if one of the relation schemas </a:t>
            </a:r>
            <a:r>
              <a:rPr lang="en-US" altLang="en-US" sz="2400" i="1" dirty="0" err="1" smtClean="0"/>
              <a:t>R</a:t>
            </a:r>
            <a:r>
              <a:rPr lang="en-US" altLang="en-US" sz="2400" baseline="-30000" dirty="0" err="1" smtClean="0"/>
              <a:t>i</a:t>
            </a:r>
            <a:r>
              <a:rPr lang="en-US" altLang="en-US" sz="2400" dirty="0" smtClean="0"/>
              <a:t> in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is equal to </a:t>
            </a:r>
            <a:r>
              <a:rPr lang="en-US" altLang="en-US" sz="2400" i="1" dirty="0" smtClean="0"/>
              <a:t>R</a:t>
            </a:r>
            <a:r>
              <a:rPr lang="en-US" altLang="en-US" sz="2400" dirty="0" smtClean="0"/>
              <a:t>. </a:t>
            </a:r>
          </a:p>
        </p:txBody>
      </p:sp>
    </p:spTree>
    <p:extLst>
      <p:ext uri="{BB962C8B-B14F-4D97-AF65-F5344CB8AC3E}">
        <p14:creationId xmlns:p14="http://schemas.microsoft.com/office/powerpoint/2010/main" val="3006515161"/>
      </p:ext>
    </p:extLst>
  </p:cSld>
  <p:clrMapOvr>
    <a:masterClrMapping/>
  </p:clrMapOvr>
  <p:transition xmlns:p14="http://schemas.microsoft.com/office/powerpoint/2010/mai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15- </a:t>
            </a:r>
            <a:fld id="{49765629-596A-4367-8E9E-CE018B6C575F}" type="slidenum">
              <a:rPr lang="en-US" altLang="en-US" sz="1400" smtClean="0">
                <a:solidFill>
                  <a:srgbClr val="990033"/>
                </a:solidFill>
              </a:rPr>
              <a:pPr>
                <a:spcBef>
                  <a:spcPct val="0"/>
                </a:spcBef>
                <a:buClrTx/>
                <a:buSzTx/>
                <a:buFontTx/>
                <a:buNone/>
              </a:pPr>
              <a:t>52</a:t>
            </a:fld>
            <a:endParaRPr lang="en-CA" altLang="en-US" sz="1400" dirty="0" smtClean="0">
              <a:solidFill>
                <a:srgbClr val="990033"/>
              </a:solidFill>
            </a:endParaRPr>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a:t>
            </a:r>
            <a:r>
              <a:rPr lang="en-US" altLang="en-US" dirty="0" smtClean="0">
                <a:ea typeface="Times New Roman" charset="0"/>
                <a:cs typeface="Times New Roman" charset="0"/>
              </a:rPr>
              <a:t>Form</a:t>
            </a:r>
            <a:endParaRPr lang="en-US" altLang="en-US" dirty="0">
              <a:ea typeface="Times New Roman" charset="0"/>
              <a:cs typeface="Times New Roman" charset="0"/>
            </a:endParaRP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b="1" u="sng" dirty="0" smtClean="0">
                <a:cs typeface="Times New Roman" panose="02020603050405020304" pitchFamily="18" charset="0"/>
              </a:rPr>
              <a:t>Definition of 5NF:</a:t>
            </a:r>
            <a:r>
              <a:rPr lang="en-US" altLang="en-US" b="1" dirty="0" smtClean="0">
                <a:cs typeface="Times New Roman" panose="02020603050405020304" pitchFamily="18" charset="0"/>
              </a:rPr>
              <a:t> </a:t>
            </a:r>
          </a:p>
          <a:p>
            <a:pPr marL="609600" indent="-609600" algn="just">
              <a:defRPr/>
            </a:pPr>
            <a:r>
              <a:rPr lang="en-US" altLang="en-US" dirty="0" smtClean="0">
                <a:cs typeface="Times New Roman" panose="02020603050405020304" pitchFamily="18" charset="0"/>
              </a:rPr>
              <a:t>A relation schema </a:t>
            </a:r>
            <a:r>
              <a:rPr lang="en-US" altLang="en-US" i="1" dirty="0" smtClean="0">
                <a:cs typeface="Times New Roman" panose="02020603050405020304" pitchFamily="18" charset="0"/>
              </a:rPr>
              <a:t>R</a:t>
            </a:r>
            <a:r>
              <a:rPr lang="en-US" altLang="en-US" dirty="0" smtClean="0">
                <a:cs typeface="Times New Roman" panose="02020603050405020304" pitchFamily="18" charset="0"/>
              </a:rPr>
              <a:t> is in </a:t>
            </a:r>
            <a:r>
              <a:rPr lang="en-US" altLang="en-US" b="1" dirty="0" smtClean="0">
                <a:cs typeface="Times New Roman" panose="02020603050405020304" pitchFamily="18" charset="0"/>
              </a:rPr>
              <a:t>fifth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5NF</a:t>
            </a:r>
            <a:r>
              <a:rPr lang="en-US" altLang="en-US" dirty="0" smtClean="0">
                <a:cs typeface="Times New Roman" panose="02020603050405020304" pitchFamily="18" charset="0"/>
              </a:rPr>
              <a:t>) (or </a:t>
            </a:r>
            <a:r>
              <a:rPr lang="en-US" altLang="en-US" b="1" dirty="0" smtClean="0">
                <a:cs typeface="Times New Roman" panose="02020603050405020304" pitchFamily="18" charset="0"/>
              </a:rPr>
              <a:t>Project-Join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PJNF</a:t>
            </a:r>
            <a:r>
              <a:rPr lang="en-US" altLang="en-US" dirty="0" smtClean="0">
                <a:cs typeface="Times New Roman" panose="02020603050405020304" pitchFamily="18" charset="0"/>
              </a:rPr>
              <a:t>)) with respect to a set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of functional, multivalued, and join dependencies if, </a:t>
            </a:r>
          </a:p>
          <a:p>
            <a:pPr marL="990600" lvl="1" indent="-533400" algn="just">
              <a:defRPr/>
            </a:pPr>
            <a:r>
              <a:rPr lang="en-US" altLang="en-US" dirty="0" smtClean="0">
                <a:cs typeface="Times New Roman" panose="02020603050405020304" pitchFamily="18" charset="0"/>
              </a:rPr>
              <a:t>for every nontrivial join dependency JD(</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1</a:t>
            </a:r>
            <a:r>
              <a:rPr lang="en-US" altLang="en-US" dirty="0" smtClean="0">
                <a:cs typeface="Times New Roman" panose="02020603050405020304" pitchFamily="18" charset="0"/>
              </a:rPr>
              <a:t>,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 ...,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in </a:t>
            </a:r>
            <a:r>
              <a:rPr lang="en-US" altLang="en-US" i="1" dirty="0" smtClean="0">
                <a:cs typeface="Times New Roman" panose="02020603050405020304" pitchFamily="18" charset="0"/>
              </a:rPr>
              <a:t>F</a:t>
            </a:r>
            <a:r>
              <a:rPr lang="en-US" altLang="en-US" baseline="30000" dirty="0" smtClean="0">
                <a:cs typeface="Times New Roman" panose="02020603050405020304" pitchFamily="18" charset="0"/>
              </a:rPr>
              <a:t>+</a:t>
            </a:r>
            <a:r>
              <a:rPr lang="en-US" altLang="en-US" dirty="0" smtClean="0">
                <a:cs typeface="Times New Roman" panose="02020603050405020304" pitchFamily="18" charset="0"/>
              </a:rPr>
              <a:t> (that is, implied by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a:t>
            </a:r>
          </a:p>
          <a:p>
            <a:pPr marL="1371600" lvl="2" indent="-457200" algn="just">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smtClean="0">
                <a:solidFill>
                  <a:srgbClr val="990033"/>
                </a:solidFill>
                <a:cs typeface="Times New Roman" panose="02020603050405020304" pitchFamily="18" charset="0"/>
              </a:rPr>
              <a:t>.</a:t>
            </a:r>
            <a:endParaRPr lang="en-US" altLang="en-US" dirty="0">
              <a:solidFill>
                <a:srgbClr val="990033"/>
              </a:solidFill>
              <a:cs typeface="Times New Roman" panose="02020603050405020304" pitchFamily="18" charset="0"/>
            </a:endParaRPr>
          </a:p>
        </p:txBody>
      </p:sp>
    </p:spTree>
    <p:extLst>
      <p:ext uri="{BB962C8B-B14F-4D97-AF65-F5344CB8AC3E}">
        <p14:creationId xmlns:p14="http://schemas.microsoft.com/office/powerpoint/2010/main" val="2381629383"/>
      </p:ext>
    </p:extLst>
  </p:cSld>
  <p:clrMapOvr>
    <a:masterClrMapping/>
  </p:clrMapOvr>
  <p:transition xmlns:p14="http://schemas.microsoft.com/office/powerpoint/2010/mai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014EAFB-9CFA-D844-B158-148ED2B705D4}" type="slidenum">
              <a:rPr lang="en-US" altLang="en-US"/>
              <a:pPr/>
              <a:t>53</a:t>
            </a:fld>
            <a:endParaRPr lang="en-CA" altLang="en-US" dirty="0"/>
          </a:p>
        </p:txBody>
      </p:sp>
      <p:sp>
        <p:nvSpPr>
          <p:cNvPr id="82944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Dependencies (1) </a:t>
            </a:r>
            <a:endParaRPr lang="en-US" altLang="en-US" dirty="0">
              <a:ea typeface="Times New Roman" charset="0"/>
              <a:cs typeface="Times New Roman" charset="0"/>
            </a:endParaRPr>
          </a:p>
        </p:txBody>
      </p:sp>
      <p:sp>
        <p:nvSpPr>
          <p:cNvPr id="829443" name="Rectangle 3"/>
          <p:cNvSpPr>
            <a:spLocks noGrp="1" noChangeArrowheads="1"/>
          </p:cNvSpPr>
          <p:nvPr>
            <p:ph type="body" idx="1"/>
          </p:nvPr>
        </p:nvSpPr>
        <p:spPr>
          <a:xfrm>
            <a:off x="304800" y="1651000"/>
            <a:ext cx="8432800" cy="4978400"/>
          </a:xfrm>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smtClean="0">
                <a:ea typeface="Times New Roman" charset="0"/>
                <a:cs typeface="Times New Roman" charset="0"/>
                <a:sym typeface="Symbol" panose="05050102010706020507" pitchFamily="18" charset="2"/>
              </a:rPr>
              <a:t></a:t>
            </a:r>
            <a:r>
              <a:rPr lang="en-US" altLang="en-US" sz="2000" dirty="0" smtClean="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sz="2400" i="1" dirty="0" smtClean="0">
                <a:ea typeface="Times New Roman" charset="0"/>
                <a:cs typeface="Times New Roman" charset="0"/>
                <a:sym typeface="Symbol" panose="05050102010706020507" pitchFamily="18" charset="2"/>
              </a:rPr>
              <a:t> </a:t>
            </a:r>
            <a:r>
              <a:rPr lang="en-US" altLang="en-US" sz="2200" dirty="0" smtClean="0">
                <a:ea typeface="Times New Roman" charset="0"/>
                <a:cs typeface="Times New Roman" charset="0"/>
              </a:rPr>
              <a:t>(</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p:txBody>
      </p:sp>
    </p:spTree>
  </p:cSld>
  <p:clrMapOvr>
    <a:masterClrMapping/>
  </p:clrMapOvr>
  <p:transition xmlns:p14="http://schemas.microsoft.com/office/powerpoint/2010/mai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54</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a:t>
            </a:r>
            <a:r>
              <a:rPr lang="en-US" altLang="en-US" dirty="0">
                <a:ea typeface="Times New Roman" charset="0"/>
                <a:cs typeface="Times New Roman" charset="0"/>
              </a:rPr>
              <a:t>Dependencies </a:t>
            </a:r>
            <a:r>
              <a:rPr lang="en-US" altLang="en-US" dirty="0" smtClean="0">
                <a:ea typeface="Times New Roman" charset="0"/>
                <a:cs typeface="Times New Roman" charset="0"/>
              </a:rPr>
              <a:t>(</a:t>
            </a:r>
            <a:r>
              <a:rPr lang="en-US" altLang="en-US" dirty="0">
                <a:ea typeface="Times New Roman" charset="0"/>
                <a:cs typeface="Times New Roman" charset="0"/>
              </a:rPr>
              <a:t>2)</a:t>
            </a:r>
          </a:p>
        </p:txBody>
      </p:sp>
      <p:sp>
        <p:nvSpPr>
          <p:cNvPr id="831491" name="Rectangle 3"/>
          <p:cNvSpPr>
            <a:spLocks noGrp="1" noChangeArrowheads="1"/>
          </p:cNvSpPr>
          <p:nvPr>
            <p:ph type="body" idx="1"/>
          </p:nvPr>
        </p:nvSpPr>
        <p:spPr>
          <a:xfrm>
            <a:off x="152400" y="1651000"/>
            <a:ext cx="8483600" cy="4749800"/>
          </a:xfrm>
        </p:spPr>
        <p:txBody>
          <a:bodyPr/>
          <a:lstStyle/>
          <a:p>
            <a:pPr marL="609600" indent="-609600" algn="just">
              <a:lnSpc>
                <a:spcPct val="90000"/>
              </a:lnSpc>
            </a:pPr>
            <a:r>
              <a:rPr lang="en-US" altLang="en-US" b="1" dirty="0">
                <a:ea typeface="Times New Roman" charset="0"/>
                <a:cs typeface="Times New Roman" charset="0"/>
              </a:rPr>
              <a:t>Objective of Inclusion Dependencies</a:t>
            </a:r>
            <a:r>
              <a:rPr lang="en-US" altLang="en-US" sz="2400" b="1" dirty="0">
                <a:ea typeface="Times New Roman" charset="0"/>
                <a:cs typeface="Times New Roman" charset="0"/>
              </a:rPr>
              <a:t>:</a:t>
            </a:r>
          </a:p>
          <a:p>
            <a:pPr marL="990600" lvl="1" indent="-533400" algn="just">
              <a:lnSpc>
                <a:spcPct val="90000"/>
              </a:lnSpc>
            </a:pPr>
            <a:r>
              <a:rPr lang="en-US" altLang="en-US" sz="2200" dirty="0">
                <a:ea typeface="Times New Roman" charset="0"/>
                <a:cs typeface="Times New Roman" charset="0"/>
              </a:rPr>
              <a:t>To formalize two types of </a:t>
            </a:r>
            <a:r>
              <a:rPr lang="en-US" altLang="en-US" sz="2200" dirty="0" err="1">
                <a:ea typeface="Times New Roman" charset="0"/>
                <a:cs typeface="Times New Roman" charset="0"/>
              </a:rPr>
              <a:t>interrelational</a:t>
            </a:r>
            <a:r>
              <a:rPr lang="en-US" altLang="en-US" sz="2200" dirty="0">
                <a:ea typeface="Times New Roman" charset="0"/>
                <a:cs typeface="Times New Roman" charset="0"/>
              </a:rPr>
              <a:t> constraints which cannot be expressed using F.D.s or MVDs:</a:t>
            </a:r>
          </a:p>
          <a:p>
            <a:pPr marL="1371600" lvl="2" indent="-457200" algn="just">
              <a:lnSpc>
                <a:spcPct val="90000"/>
              </a:lnSpc>
            </a:pPr>
            <a:r>
              <a:rPr lang="en-US" altLang="en-US" dirty="0">
                <a:ea typeface="Times New Roman" charset="0"/>
                <a:cs typeface="Times New Roman" charset="0"/>
              </a:rPr>
              <a:t>Referential integrity constraints</a:t>
            </a:r>
          </a:p>
          <a:p>
            <a:pPr marL="1371600" lvl="2" indent="-457200" algn="just">
              <a:lnSpc>
                <a:spcPct val="90000"/>
              </a:lnSpc>
            </a:pPr>
            <a:r>
              <a:rPr lang="en-US" altLang="en-US" dirty="0">
                <a:ea typeface="Times New Roman" charset="0"/>
                <a:cs typeface="Times New Roman" charset="0"/>
              </a:rPr>
              <a:t>Class/subclass relationships</a:t>
            </a:r>
          </a:p>
          <a:p>
            <a:pPr marL="609600" indent="-609600" algn="just">
              <a:lnSpc>
                <a:spcPct val="90000"/>
              </a:lnSpc>
            </a:pPr>
            <a:r>
              <a:rPr lang="en-US" altLang="en-US" b="1" dirty="0">
                <a:ea typeface="Times New Roman" charset="0"/>
                <a:cs typeface="Times New Roman" charset="0"/>
              </a:rPr>
              <a:t>Inclusion dependency inference rules</a:t>
            </a:r>
            <a:r>
              <a:rPr lang="en-US" altLang="en-US" sz="2400" b="1" dirty="0">
                <a:ea typeface="Times New Roman" charset="0"/>
                <a:cs typeface="Times New Roman" charset="0"/>
              </a:rPr>
              <a:t> </a:t>
            </a:r>
          </a:p>
          <a:p>
            <a:pPr marL="990600" lvl="1" indent="-533400" algn="just">
              <a:lnSpc>
                <a:spcPct val="90000"/>
              </a:lnSpc>
            </a:pPr>
            <a:r>
              <a:rPr lang="en-US" altLang="en-US" sz="2200" b="1" dirty="0">
                <a:ea typeface="Times New Roman" charset="0"/>
                <a:cs typeface="Times New Roman" charset="0"/>
              </a:rPr>
              <a:t>IDIR1</a:t>
            </a:r>
            <a:r>
              <a:rPr lang="en-US" altLang="en-US" sz="2200" dirty="0">
                <a:ea typeface="Times New Roman" charset="0"/>
                <a:cs typeface="Times New Roman" charset="0"/>
              </a:rPr>
              <a:t> (</a:t>
            </a:r>
            <a:r>
              <a:rPr lang="en-US" altLang="en-US" sz="2200" b="1" dirty="0">
                <a:ea typeface="Times New Roman" charset="0"/>
                <a:cs typeface="Times New Roman" charset="0"/>
              </a:rPr>
              <a:t>reflexivity</a:t>
            </a:r>
            <a:r>
              <a:rPr lang="en-US" altLang="en-US" sz="2200" dirty="0">
                <a:ea typeface="Times New Roman" charset="0"/>
                <a:cs typeface="Times New Roman" charset="0"/>
              </a:rPr>
              <a: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IDIR2</a:t>
            </a:r>
            <a:r>
              <a:rPr lang="en-US" altLang="en-US" sz="2200" dirty="0">
                <a:ea typeface="Times New Roman" charset="0"/>
                <a:cs typeface="Times New Roman" charset="0"/>
              </a:rPr>
              <a:t> (</a:t>
            </a:r>
            <a:r>
              <a:rPr lang="en-US" altLang="en-US" sz="2200" b="1" dirty="0">
                <a:ea typeface="Times New Roman" charset="0"/>
                <a:cs typeface="Times New Roman" charset="0"/>
              </a:rPr>
              <a:t>attribute correspondence</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p>
          <a:p>
            <a:pPr marL="1371600" lvl="2" indent="-457200" algn="just">
              <a:lnSpc>
                <a:spcPct val="90000"/>
              </a:lnSpc>
            </a:pPr>
            <a:r>
              <a:rPr lang="en-US" altLang="en-US" sz="2000" dirty="0">
                <a:ea typeface="Times New Roman" charset="0"/>
                <a:cs typeface="Times New Roman" charset="0"/>
              </a:rPr>
              <a:t>where </a:t>
            </a:r>
            <a:r>
              <a:rPr lang="en-US" altLang="en-US" sz="2000" i="1" dirty="0">
                <a:ea typeface="Times New Roman" charset="0"/>
                <a:cs typeface="Times New Roman" charset="0"/>
              </a:rPr>
              <a:t>X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2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Y </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A</a:t>
            </a:r>
            <a:r>
              <a:rPr lang="en-US" altLang="en-US" sz="2000" baseline="-30000" dirty="0">
                <a:ea typeface="Times New Roman" charset="0"/>
                <a:cs typeface="Times New Roman" charset="0"/>
              </a:rPr>
              <a:t>i</a:t>
            </a:r>
            <a:r>
              <a:rPr lang="en-US" altLang="en-US" sz="2000" dirty="0">
                <a:ea typeface="Times New Roman" charset="0"/>
                <a:cs typeface="Times New Roman" charset="0"/>
              </a:rPr>
              <a:t> </a:t>
            </a:r>
            <a:r>
              <a:rPr lang="en-US" altLang="en-US" sz="2000" i="1" dirty="0">
                <a:ea typeface="Times New Roman" charset="0"/>
                <a:cs typeface="Times New Roman" charset="0"/>
              </a:rPr>
              <a:t>Corresponds-to</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i</a:t>
            </a:r>
            <a:r>
              <a:rPr lang="en-US" altLang="en-US" sz="2000" dirty="0">
                <a:ea typeface="Times New Roman" charset="0"/>
                <a:cs typeface="Times New Roman" charset="0"/>
              </a:rPr>
              <a:t>, then </a:t>
            </a:r>
            <a:r>
              <a:rPr lang="en-US" altLang="en-US" sz="2000" i="1" dirty="0" err="1">
                <a:ea typeface="Times New Roman" charset="0"/>
                <a:cs typeface="Times New Roman" charset="0"/>
              </a:rPr>
              <a:t>R</a:t>
            </a:r>
            <a:r>
              <a:rPr lang="en-US" altLang="en-US" sz="2000" dirty="0" err="1">
                <a:ea typeface="Times New Roman" charset="0"/>
                <a:cs typeface="Times New Roman" charset="0"/>
              </a:rPr>
              <a:t>.</a:t>
            </a:r>
            <a:r>
              <a:rPr lang="en-US" altLang="en-US" sz="2000" i="1" dirty="0" err="1">
                <a:ea typeface="Times New Roman" charset="0"/>
                <a:cs typeface="Times New Roman" charset="0"/>
              </a:rPr>
              <a:t>A</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&lt; </a:t>
            </a:r>
            <a:r>
              <a:rPr lang="en-US" altLang="en-US" sz="2000" i="1" dirty="0" err="1">
                <a:ea typeface="Times New Roman" charset="0"/>
                <a:cs typeface="Times New Roman" charset="0"/>
              </a:rPr>
              <a:t>S</a:t>
            </a:r>
            <a:r>
              <a:rPr lang="en-US" altLang="en-US" sz="2000" dirty="0" err="1">
                <a:ea typeface="Times New Roman" charset="0"/>
                <a:cs typeface="Times New Roman" charset="0"/>
              </a:rPr>
              <a:t>.</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a:t>
            </a:r>
          </a:p>
          <a:p>
            <a:pPr marL="1371600" lvl="2" indent="-457200" algn="just">
              <a:lnSpc>
                <a:spcPct val="90000"/>
              </a:lnSpc>
            </a:pPr>
            <a:r>
              <a:rPr lang="en-US" altLang="en-US" sz="2000" dirty="0">
                <a:ea typeface="Times New Roman" charset="0"/>
                <a:cs typeface="Times New Roman" charset="0"/>
              </a:rPr>
              <a:t>for 1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err="1">
                <a:ea typeface="Times New Roman" charset="0"/>
                <a:cs typeface="Times New Roman" charset="0"/>
              </a:rPr>
              <a:t>i</a:t>
            </a:r>
            <a:r>
              <a:rPr lang="en-US" altLang="en-US" sz="2000" i="1" dirty="0">
                <a:ea typeface="Times New Roman" charset="0"/>
                <a:cs typeface="Times New Roman" charset="0"/>
              </a:rPr>
              <a:t>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n</a:t>
            </a:r>
            <a:r>
              <a:rPr lang="en-US" altLang="en-US" sz="20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IDIR3</a:t>
            </a:r>
            <a:r>
              <a:rPr lang="en-US" altLang="en-US" sz="2200" dirty="0">
                <a:ea typeface="Times New Roman" charset="0"/>
                <a:cs typeface="Times New Roman" charset="0"/>
              </a:rPr>
              <a:t> (</a:t>
            </a:r>
            <a:r>
              <a:rPr lang="en-US" altLang="en-US" sz="2200" b="1" dirty="0">
                <a:ea typeface="Times New Roman" charset="0"/>
                <a:cs typeface="Times New Roman" charset="0"/>
              </a:rPr>
              <a:t>transitivity</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 then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smtClean="0">
                <a:ea typeface="Times New Roman" charset="0"/>
                <a:cs typeface="Times New Roman" charset="0"/>
              </a:rPr>
              <a:t>.</a:t>
            </a:r>
            <a:endParaRPr lang="en-US" altLang="en-US" sz="2200" dirty="0">
              <a:ea typeface="Times New Roman" charset="0"/>
              <a:cs typeface="Times New Roman" charset="0"/>
            </a:endParaRPr>
          </a:p>
        </p:txBody>
      </p:sp>
    </p:spTree>
  </p:cSld>
  <p:clrMapOvr>
    <a:masterClrMapping/>
  </p:clrMapOvr>
  <p:transition xmlns:p14="http://schemas.microsoft.com/office/powerpoint/2010/mai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55</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(1)</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Arithmetic Functions:</a:t>
            </a:r>
          </a:p>
          <a:p>
            <a:pPr hangingPunct="0"/>
            <a:r>
              <a:rPr lang="en-US" sz="2000" dirty="0" smtClean="0"/>
              <a:t>As </a:t>
            </a:r>
            <a:r>
              <a:rPr lang="en-US" sz="2000" dirty="0"/>
              <a:t>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endParaRPr lang="en-US" sz="2000" dirty="0" smtClean="0"/>
          </a:p>
          <a:p>
            <a:pPr marL="0" indent="0" hangingPunct="0">
              <a:buNone/>
            </a:pPr>
            <a:r>
              <a:rPr lang="en-US" sz="2000" dirty="0" smtClean="0"/>
              <a:t>For </a:t>
            </a:r>
            <a:r>
              <a:rPr lang="en-US" sz="2000" dirty="0" err="1" smtClean="0"/>
              <a:t>example,consider</a:t>
            </a:r>
            <a:r>
              <a:rPr lang="en-US" sz="2000" dirty="0" smtClean="0"/>
              <a:t> the relation:</a:t>
            </a:r>
            <a:endParaRPr lang="en-US" sz="2000" dirty="0"/>
          </a:p>
          <a:p>
            <a:pPr marL="0" indent="0" hangingPunct="0">
              <a:buNone/>
            </a:pPr>
            <a:r>
              <a:rPr lang="en-US" sz="2000" dirty="0" smtClean="0"/>
              <a:t>	ORDER_LINE </a:t>
            </a:r>
            <a:r>
              <a:rPr lang="en-US" sz="2000" dirty="0"/>
              <a:t>(Order#, Item#, Quantity, </a:t>
            </a:r>
            <a:r>
              <a:rPr lang="en-US" sz="2000" dirty="0" err="1"/>
              <a:t>Unit_price</a:t>
            </a:r>
            <a:r>
              <a:rPr lang="en-US" sz="2000" dirty="0"/>
              <a:t>, </a:t>
            </a:r>
            <a:r>
              <a:rPr lang="en-US" sz="2000" dirty="0" smtClean="0"/>
              <a:t>	</a:t>
            </a:r>
            <a:r>
              <a:rPr lang="en-US" sz="2000" dirty="0" err="1" smtClean="0"/>
              <a:t>Extended_price</a:t>
            </a:r>
            <a:r>
              <a:rPr lang="en-US" sz="2000" dirty="0"/>
              <a:t>, </a:t>
            </a:r>
            <a:r>
              <a:rPr lang="en-US" sz="2000" dirty="0" err="1"/>
              <a:t>Discounted_price</a:t>
            </a:r>
            <a:r>
              <a:rPr lang="en-US" sz="2000" dirty="0"/>
              <a:t>)</a:t>
            </a:r>
          </a:p>
          <a:p>
            <a:pPr hangingPunct="0"/>
            <a:r>
              <a:rPr lang="en-US" sz="2000" dirty="0"/>
              <a:t>each tuple represents an item from an order with a particular quantity, and the price per unit for that item. In this relation</a:t>
            </a:r>
            <a:r>
              <a:rPr lang="en-US" sz="2000" dirty="0" smtClean="0"/>
              <a:t>,</a:t>
            </a:r>
          </a:p>
          <a:p>
            <a:pPr marL="0" indent="0" hangingPunct="0">
              <a:buNone/>
            </a:pPr>
            <a:r>
              <a:rPr lang="en-US" sz="2000" dirty="0"/>
              <a:t> </a:t>
            </a:r>
            <a:r>
              <a:rPr lang="en-US" sz="2000" dirty="0" smtClean="0"/>
              <a:t>     </a:t>
            </a:r>
            <a:r>
              <a:rPr lang="en-US" sz="2000" dirty="0"/>
              <a:t>(Quantity,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buNone/>
            </a:pPr>
            <a:r>
              <a:rPr lang="en-US" sz="2000" dirty="0" smtClean="0"/>
              <a:t>       </a:t>
            </a:r>
            <a:r>
              <a:rPr lang="en-US" sz="2000" dirty="0" err="1" smtClean="0"/>
              <a:t>Extended_price</a:t>
            </a:r>
            <a:r>
              <a:rPr lang="en-US" sz="2000" dirty="0" smtClean="0"/>
              <a:t> </a:t>
            </a:r>
            <a:r>
              <a:rPr lang="en-US" sz="2000" dirty="0"/>
              <a:t>= Quantity </a:t>
            </a:r>
            <a:r>
              <a:rPr lang="en-US" sz="2000" dirty="0" smtClean="0"/>
              <a:t>* </a:t>
            </a:r>
            <a:r>
              <a:rPr lang="en-US" sz="2000" dirty="0" err="1" smtClean="0"/>
              <a:t>Unit_price</a:t>
            </a:r>
            <a:r>
              <a:rPr lang="en-US" sz="2000" dirty="0" smtClean="0"/>
              <a:t> .</a:t>
            </a:r>
            <a:endParaRPr lang="en-US" sz="2000" dirty="0"/>
          </a:p>
          <a:p>
            <a:pPr hangingPunct="0"/>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p14="http://schemas.microsoft.com/office/powerpoint/2010/main" val="751018090"/>
      </p:ext>
    </p:extLst>
  </p:cSld>
  <p:clrMapOvr>
    <a:masterClrMapping/>
  </p:clrMapOvr>
  <p:transition xmlns:p14="http://schemas.microsoft.com/office/powerpoint/2010/mai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56</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(2) </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Procedures:</a:t>
            </a:r>
          </a:p>
          <a:p>
            <a:pPr hangingPunct="0"/>
            <a:r>
              <a:rPr lang="en-US" sz="2400" dirty="0" smtClean="0"/>
              <a:t>There </a:t>
            </a:r>
            <a:r>
              <a:rPr lang="en-US" sz="2400" dirty="0"/>
              <a:t>may be a procedure that takes into account the quantity discounts, the type of item, and so on and computes a discounted price for the total quantity ordered for that item. Therefore, we can say</a:t>
            </a:r>
          </a:p>
          <a:p>
            <a:pPr hangingPunct="0"/>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p14="http://schemas.microsoft.com/office/powerpoint/2010/main" val="1932716582"/>
      </p:ext>
    </p:extLst>
  </p:cSld>
  <p:clrMapOvr>
    <a:masterClrMapping/>
  </p:clrMapOvr>
  <p:transition xmlns:p14="http://schemas.microsoft.com/office/powerpoint/2010/mai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1A8EF58-C155-B148-93CB-9C0D72DFE914}" type="slidenum">
              <a:rPr lang="en-US" altLang="en-US"/>
              <a:pPr/>
              <a:t>57</a:t>
            </a:fld>
            <a:endParaRPr lang="en-CA" altLang="en-US" dirty="0"/>
          </a:p>
        </p:txBody>
      </p:sp>
      <p:sp>
        <p:nvSpPr>
          <p:cNvPr id="83968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Other Dependencies and Normal Forms</a:t>
            </a:r>
            <a:br>
              <a:rPr lang="en-US" altLang="en-US" dirty="0">
                <a:ea typeface="Times New Roman" charset="0"/>
                <a:cs typeface="Times New Roman" charset="0"/>
              </a:rPr>
            </a:br>
            <a:r>
              <a:rPr lang="is-IS" altLang="en-US" dirty="0">
                <a:ea typeface="Times New Roman" charset="0"/>
                <a:cs typeface="Times New Roman" charset="0"/>
              </a:rPr>
              <a:t> </a:t>
            </a:r>
            <a:r>
              <a:rPr lang="is-I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839683" name="Rectangle 3"/>
          <p:cNvSpPr>
            <a:spLocks noGrp="1" noChangeArrowheads="1"/>
          </p:cNvSpPr>
          <p:nvPr>
            <p:ph type="body" idx="1"/>
          </p:nvPr>
        </p:nvSpPr>
        <p:spPr>
          <a:xfrm>
            <a:off x="254000" y="1574800"/>
            <a:ext cx="8509000" cy="4749800"/>
          </a:xfrm>
        </p:spPr>
        <p:txBody>
          <a:bodyPr/>
          <a:lstStyle/>
          <a:p>
            <a:pPr marL="609600" indent="-609600" algn="just">
              <a:lnSpc>
                <a:spcPct val="90000"/>
              </a:lnSpc>
              <a:buFont typeface="Wingdings" charset="2"/>
              <a:buNone/>
            </a:pPr>
            <a:r>
              <a:rPr lang="en-US" altLang="en-US" sz="2400" b="1" dirty="0" smtClean="0">
                <a:ea typeface="Times New Roman" charset="0"/>
                <a:cs typeface="Times New Roman" charset="0"/>
              </a:rPr>
              <a:t>6.4 Domain-Key </a:t>
            </a:r>
            <a:r>
              <a:rPr lang="en-US" altLang="en-US" sz="2400" b="1" dirty="0">
                <a:ea typeface="Times New Roman" charset="0"/>
                <a:cs typeface="Times New Roman" charset="0"/>
              </a:rPr>
              <a:t>Normal Form (DKNF):</a:t>
            </a:r>
            <a:r>
              <a:rPr lang="en-US" altLang="en-US" sz="2000" b="1" dirty="0">
                <a:ea typeface="Times New Roman" charset="0"/>
                <a:cs typeface="Times New Roman" charset="0"/>
              </a:rPr>
              <a:t> </a:t>
            </a:r>
          </a:p>
          <a:p>
            <a:pPr marL="609600" indent="-609600" algn="just">
              <a:lnSpc>
                <a:spcPct val="90000"/>
              </a:lnSpc>
            </a:pPr>
            <a:r>
              <a:rPr lang="en-US" altLang="en-US" sz="2000" b="1" dirty="0">
                <a:ea typeface="Times New Roman" charset="0"/>
                <a:cs typeface="Times New Roman" charset="0"/>
              </a:rPr>
              <a:t>Definition:</a:t>
            </a:r>
          </a:p>
          <a:p>
            <a:pPr marL="990600" lvl="1" indent="-533400" algn="just">
              <a:lnSpc>
                <a:spcPct val="9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9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lnSpc>
                <a:spcPct val="9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90000"/>
              </a:lnSpc>
            </a:pPr>
            <a:r>
              <a:rPr lang="en-US" altLang="en-US" sz="2000" dirty="0">
                <a:ea typeface="Times New Roman" charset="0"/>
                <a:cs typeface="Times New Roman" charset="0"/>
              </a:rPr>
              <a:t>The practical utility of DKNF is limited </a:t>
            </a:r>
          </a:p>
        </p:txBody>
      </p:sp>
    </p:spTree>
  </p:cSld>
  <p:clrMapOvr>
    <a:masterClrMapping/>
  </p:clrMapOvr>
  <p:transition xmlns:p14="http://schemas.microsoft.com/office/powerpoint/2010/mai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6C0E13A-F2D2-AA40-863D-62457F904306}" type="slidenum">
              <a:rPr lang="en-US" altLang="en-US"/>
              <a:pPr/>
              <a:t>58</a:t>
            </a:fld>
            <a:endParaRPr lang="en-CA" altLang="en-US" dirty="0"/>
          </a:p>
        </p:txBody>
      </p:sp>
      <p:sp>
        <p:nvSpPr>
          <p:cNvPr id="854018" name="Rectangle 2"/>
          <p:cNvSpPr>
            <a:spLocks noGrp="1" noChangeArrowheads="1"/>
          </p:cNvSpPr>
          <p:nvPr>
            <p:ph type="title"/>
          </p:nvPr>
        </p:nvSpPr>
        <p:spPr/>
        <p:txBody>
          <a:bodyPr/>
          <a:lstStyle/>
          <a:p>
            <a:r>
              <a:rPr lang="en-US" altLang="en-US"/>
              <a:t>Recap</a:t>
            </a:r>
          </a:p>
        </p:txBody>
      </p:sp>
      <p:sp>
        <p:nvSpPr>
          <p:cNvPr id="854019" name="Rectangle 3"/>
          <p:cNvSpPr>
            <a:spLocks noGrp="1" noChangeArrowheads="1"/>
          </p:cNvSpPr>
          <p:nvPr>
            <p:ph type="body" idx="1"/>
          </p:nvPr>
        </p:nvSpPr>
        <p:spPr/>
        <p:txBody>
          <a:bodyPr/>
          <a:lstStyle/>
          <a:p>
            <a:r>
              <a:rPr lang="en-US" altLang="en-US" dirty="0"/>
              <a:t>Functional Dependencies </a:t>
            </a:r>
            <a:r>
              <a:rPr lang="en-US" altLang="en-US" dirty="0" smtClean="0"/>
              <a:t>Revisited</a:t>
            </a:r>
          </a:p>
          <a:p>
            <a:r>
              <a:rPr lang="en-US" altLang="en-US" dirty="0" smtClean="0"/>
              <a:t>Designing </a:t>
            </a:r>
            <a:r>
              <a:rPr lang="en-US" altLang="en-US" dirty="0"/>
              <a:t>a Set of Relations </a:t>
            </a:r>
            <a:r>
              <a:rPr lang="en-US" altLang="en-US" dirty="0" smtClean="0"/>
              <a:t>by Synthesis</a:t>
            </a:r>
            <a:endParaRPr lang="en-US" altLang="en-US" dirty="0"/>
          </a:p>
          <a:p>
            <a:r>
              <a:rPr lang="en-US" altLang="en-US" dirty="0"/>
              <a:t>Properties of Relational Decompositions</a:t>
            </a:r>
          </a:p>
          <a:p>
            <a:r>
              <a:rPr lang="en-US" altLang="en-US" dirty="0"/>
              <a:t>Algorithms for Relational Database Schema </a:t>
            </a:r>
            <a:r>
              <a:rPr lang="en-US" altLang="en-US" dirty="0" smtClean="0"/>
              <a:t>Design in 3Nf and BCNF</a:t>
            </a:r>
            <a:endParaRPr lang="en-US" altLang="en-US" dirty="0"/>
          </a:p>
          <a:p>
            <a:r>
              <a:rPr lang="en-US" altLang="en-US" dirty="0"/>
              <a:t>Multivalued Dependencies and Fourth Normal Form </a:t>
            </a:r>
          </a:p>
          <a:p>
            <a:r>
              <a:rPr lang="en-US" altLang="en-US" dirty="0" smtClean="0"/>
              <a:t>Other </a:t>
            </a:r>
            <a:r>
              <a:rPr lang="en-US" altLang="en-US" dirty="0"/>
              <a:t>Dependencies and Normal </a:t>
            </a:r>
            <a:r>
              <a:rPr lang="en-US" altLang="en-US" dirty="0" smtClean="0"/>
              <a:t>Forms</a:t>
            </a:r>
          </a:p>
          <a:p>
            <a:endParaRPr lang="en-US" altLang="en-US" dirty="0"/>
          </a:p>
        </p:txBody>
      </p:sp>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dirty="0" smtClean="0"/>
              <a:t>Defining Functional Dependencies </a:t>
            </a:r>
          </a:p>
        </p:txBody>
      </p:sp>
      <p:sp>
        <p:nvSpPr>
          <p:cNvPr id="51203" name="Rectangle 7"/>
          <p:cNvSpPr>
            <a:spLocks noGrp="1" noChangeArrowheads="1"/>
          </p:cNvSpPr>
          <p:nvPr>
            <p:ph idx="1"/>
          </p:nvPr>
        </p:nvSpPr>
        <p:spPr/>
        <p:txBody>
          <a:bodyPr/>
          <a:lstStyle/>
          <a:p>
            <a:pPr eaLnBrk="1" hangingPunct="1"/>
            <a:r>
              <a:rPr lang="en-US" altLang="en-US" sz="2400" dirty="0" smtClean="0"/>
              <a:t>X → Y holds if whenever two tuples have the same value for X, they </a:t>
            </a:r>
            <a:r>
              <a:rPr lang="en-US" altLang="en-US" sz="2400" i="1" dirty="0" smtClean="0"/>
              <a:t>must have </a:t>
            </a:r>
            <a:r>
              <a:rPr lang="en-US" altLang="en-US" sz="2400" dirty="0" smtClean="0"/>
              <a:t>the same value for Y</a:t>
            </a:r>
          </a:p>
          <a:p>
            <a:pPr lvl="1" eaLnBrk="1" hangingPunct="1"/>
            <a:r>
              <a:rPr lang="en-US" altLang="en-US" sz="2200" dirty="0" smtClean="0"/>
              <a:t>For any two tuples t1 and t2 in any relation instance r(R): If  t1[X]=t2[X], </a:t>
            </a:r>
            <a:r>
              <a:rPr lang="en-US" altLang="en-US" sz="2200" i="1" dirty="0" smtClean="0"/>
              <a:t>then</a:t>
            </a:r>
            <a:r>
              <a:rPr lang="en-US" altLang="en-US" sz="2200" dirty="0" smtClean="0"/>
              <a:t> t1[Y]=t2[Y]</a:t>
            </a:r>
          </a:p>
          <a:p>
            <a:pPr eaLnBrk="1" hangingPunct="1"/>
            <a:r>
              <a:rPr lang="en-US" altLang="en-US" sz="2400" dirty="0" smtClean="0"/>
              <a:t>X </a:t>
            </a:r>
            <a:r>
              <a:rPr lang="en-US" altLang="en-US" sz="2400" dirty="0"/>
              <a:t>→</a:t>
            </a:r>
            <a:r>
              <a:rPr lang="en-US" altLang="en-US" sz="2400" dirty="0" smtClean="0"/>
              <a:t> Y in R specifies a </a:t>
            </a:r>
            <a:r>
              <a:rPr lang="en-US" altLang="en-US" sz="2400" i="1" dirty="0" smtClean="0"/>
              <a:t>constraint</a:t>
            </a:r>
            <a:r>
              <a:rPr lang="en-US" altLang="en-US" sz="2400" dirty="0" smtClean="0"/>
              <a:t> on all relation instances r(R)</a:t>
            </a:r>
          </a:p>
          <a:p>
            <a:pPr eaLnBrk="1" hangingPunct="1"/>
            <a:r>
              <a:rPr lang="en-US" altLang="en-US" sz="2400" dirty="0" smtClean="0"/>
              <a:t>Written as X </a:t>
            </a:r>
            <a:r>
              <a:rPr lang="en-US" altLang="en-US" sz="2400" dirty="0"/>
              <a:t>→</a:t>
            </a:r>
            <a:r>
              <a:rPr lang="en-US" altLang="en-US" sz="2400" dirty="0" smtClean="0"/>
              <a:t> Y; can be displayed graphically on a relation schema as in Figures in Chapter 14.  ( denoted by the arrow:  ).</a:t>
            </a:r>
          </a:p>
          <a:p>
            <a:pPr eaLnBrk="1" hangingPunct="1"/>
            <a:r>
              <a:rPr lang="en-US" altLang="en-US" sz="2400" b="1" dirty="0" smtClean="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dirty="0">
                <a:solidFill>
                  <a:srgbClr val="990033"/>
                </a:solidFill>
              </a:rPr>
              <a:t>Slide </a:t>
            </a:r>
            <a:r>
              <a:rPr lang="en-US" altLang="en-US" sz="1400" dirty="0" smtClean="0">
                <a:solidFill>
                  <a:srgbClr val="990033"/>
                </a:solidFill>
              </a:rPr>
              <a:t>15- </a:t>
            </a:r>
            <a:fld id="{2A6F1FA5-82F3-4C77-BD3D-1F4E2336F594}" type="slidenum">
              <a:rPr lang="en-US" altLang="en-US" sz="1400">
                <a:solidFill>
                  <a:srgbClr val="990033"/>
                </a:solidFill>
              </a:rPr>
              <a:pPr>
                <a:spcBef>
                  <a:spcPct val="0"/>
                </a:spcBef>
                <a:buClrTx/>
                <a:buSzTx/>
                <a:buFontTx/>
                <a:buNone/>
                <a:defRPr/>
              </a:pPr>
              <a:t>6</a:t>
            </a:fld>
            <a:endParaRPr lang="en-CA" altLang="en-US" sz="1400" dirty="0">
              <a:solidFill>
                <a:srgbClr val="990033"/>
              </a:solidFill>
            </a:endParaRPr>
          </a:p>
        </p:txBody>
      </p:sp>
    </p:spTree>
    <p:extLst>
      <p:ext uri="{BB962C8B-B14F-4D97-AF65-F5344CB8AC3E}">
        <p14:creationId xmlns:p14="http://schemas.microsoft.com/office/powerpoint/2010/main" val="4284457815"/>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1.1 </a:t>
            </a:r>
            <a:r>
              <a:rPr lang="en-US" altLang="en-US" dirty="0">
                <a:ea typeface="MS PGothic" charset="-128"/>
              </a:rPr>
              <a:t>Inference Rules for FDs (1) </a:t>
            </a:r>
          </a:p>
        </p:txBody>
      </p:sp>
      <p:sp>
        <p:nvSpPr>
          <p:cNvPr id="15363" name="Rectangle 7"/>
          <p:cNvSpPr>
            <a:spLocks noGrp="1" noChangeArrowheads="1"/>
          </p:cNvSpPr>
          <p:nvPr>
            <p:ph idx="1"/>
          </p:nvPr>
        </p:nvSpPr>
        <p:spPr/>
        <p:txBody>
          <a:bodyPr/>
          <a:lstStyle/>
          <a:p>
            <a:pPr hangingPunct="0"/>
            <a:r>
              <a:rPr lang="en-US" sz="2400" b="1" dirty="0"/>
              <a:t>Definition:</a:t>
            </a:r>
            <a:r>
              <a:rPr lang="en-US" sz="2400" dirty="0"/>
              <a:t> An FD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is </a:t>
            </a:r>
            <a:r>
              <a:rPr lang="en-US" sz="2400" b="1" dirty="0"/>
              <a:t>inferred from</a:t>
            </a:r>
            <a:r>
              <a:rPr lang="en-US" sz="2400" dirty="0"/>
              <a:t> or </a:t>
            </a:r>
            <a:r>
              <a:rPr lang="en-US" sz="2400" b="1" dirty="0"/>
              <a:t>implied by</a:t>
            </a:r>
            <a:r>
              <a:rPr lang="en-US" sz="2400" dirty="0"/>
              <a:t> a set of dependencies </a:t>
            </a:r>
            <a:r>
              <a:rPr lang="en-US" sz="2400" i="1" dirty="0"/>
              <a:t>F</a:t>
            </a:r>
            <a:r>
              <a:rPr lang="en-US" sz="2400" dirty="0"/>
              <a:t> specified on </a:t>
            </a:r>
            <a:r>
              <a:rPr lang="en-US" sz="2400" i="1" dirty="0"/>
              <a:t>R</a:t>
            </a:r>
            <a:r>
              <a:rPr lang="en-US" sz="2400" dirty="0"/>
              <a:t> if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holds in </a:t>
            </a:r>
            <a:r>
              <a:rPr lang="en-US" sz="2400" i="1" dirty="0"/>
              <a:t>every</a:t>
            </a:r>
            <a:r>
              <a:rPr lang="en-US" sz="2400" dirty="0"/>
              <a:t> legal relation state </a:t>
            </a:r>
            <a:r>
              <a:rPr lang="en-US" sz="2400" i="1" dirty="0"/>
              <a:t>r</a:t>
            </a:r>
            <a:r>
              <a:rPr lang="en-US" sz="2400" dirty="0"/>
              <a:t> of </a:t>
            </a:r>
            <a:r>
              <a:rPr lang="en-US" sz="2400" i="1" dirty="0"/>
              <a:t>R</a:t>
            </a:r>
            <a:r>
              <a:rPr lang="en-US" sz="2400" dirty="0"/>
              <a:t>; that is, whenever </a:t>
            </a:r>
            <a:r>
              <a:rPr lang="en-US" sz="2400" i="1" dirty="0"/>
              <a:t>r</a:t>
            </a:r>
            <a:r>
              <a:rPr lang="en-US" sz="2400" dirty="0"/>
              <a:t> satisfies all the dependencies in </a:t>
            </a:r>
            <a:r>
              <a:rPr lang="en-US" sz="2400" i="1" dirty="0"/>
              <a:t>F</a:t>
            </a:r>
            <a:r>
              <a:rPr lang="en-US" sz="2400" dirty="0"/>
              <a:t>,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also holds in </a:t>
            </a:r>
            <a:r>
              <a:rPr lang="en-US" sz="2400" i="1" dirty="0"/>
              <a:t>r</a:t>
            </a:r>
            <a:r>
              <a:rPr lang="en-US" sz="2400" dirty="0"/>
              <a:t>.</a:t>
            </a:r>
          </a:p>
          <a:p>
            <a:pPr eaLnBrk="1" hangingPunct="1">
              <a:lnSpc>
                <a:spcPct val="90000"/>
              </a:lnSpc>
            </a:pPr>
            <a:endParaRPr lang="en-US" altLang="en-US" sz="2400" dirty="0" smtClean="0">
              <a:ea typeface="MS PGothic" charset="-128"/>
            </a:endParaRPr>
          </a:p>
          <a:p>
            <a:pPr eaLnBrk="1" hangingPunct="1">
              <a:lnSpc>
                <a:spcPct val="90000"/>
              </a:lnSpc>
            </a:pPr>
            <a:r>
              <a:rPr lang="en-US" altLang="en-US" sz="2400" dirty="0">
                <a:ea typeface="MS PGothic" charset="-128"/>
              </a:rPr>
              <a:t>Given a set of FDs F, we can </a:t>
            </a:r>
            <a:r>
              <a:rPr lang="en-US" altLang="en-US" sz="2400" b="1" dirty="0">
                <a:ea typeface="MS PGothic" charset="-128"/>
              </a:rPr>
              <a:t>infer</a:t>
            </a:r>
            <a:r>
              <a:rPr lang="en-US" altLang="en-US" sz="2400" dirty="0">
                <a:ea typeface="MS PGothic" charset="-128"/>
              </a:rPr>
              <a:t> additional FDs that hold whenever the FDs in F hold</a:t>
            </a:r>
            <a:endParaRPr lang="en-US" altLang="en-US" sz="2200" dirty="0">
              <a:ea typeface="MS PGothic" charset="-128"/>
            </a:endParaRP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7</a:t>
            </a:fld>
            <a:endParaRPr lang="en-CA" altLang="en-US" sz="1400" dirty="0">
              <a:solidFill>
                <a:srgbClr val="990033"/>
              </a:solidFill>
            </a:endParaRPr>
          </a:p>
        </p:txBody>
      </p:sp>
    </p:spTree>
    <p:extLst>
      <p:ext uri="{BB962C8B-B14F-4D97-AF65-F5344CB8AC3E}">
        <p14:creationId xmlns:p14="http://schemas.microsoft.com/office/powerpoint/2010/main" val="843912643"/>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(2) </a:t>
            </a:r>
            <a:endParaRPr lang="en-US" altLang="en-US" dirty="0">
              <a:ea typeface="MS PGothic" charset="-128"/>
            </a:endParaRPr>
          </a:p>
        </p:txBody>
      </p:sp>
      <p:sp>
        <p:nvSpPr>
          <p:cNvPr id="15363" name="Rectangle 7"/>
          <p:cNvSpPr>
            <a:spLocks noGrp="1" noChangeArrowheads="1"/>
          </p:cNvSpPr>
          <p:nvPr>
            <p:ph idx="1"/>
          </p:nvPr>
        </p:nvSpPr>
        <p:spPr/>
        <p:txBody>
          <a:bodyPr/>
          <a:lstStyle/>
          <a:p>
            <a:pPr marL="0" indent="0" eaLnBrk="1" hangingPunct="1">
              <a:lnSpc>
                <a:spcPct val="90000"/>
              </a:lnSpc>
              <a:buNone/>
            </a:pPr>
            <a:endParaRPr lang="en-US" altLang="en-US" sz="2400" dirty="0">
              <a:ea typeface="MS PGothic" charset="-128"/>
            </a:endParaRPr>
          </a:p>
          <a:p>
            <a:pPr eaLnBrk="1" hangingPunct="1">
              <a:lnSpc>
                <a:spcPct val="90000"/>
              </a:lnSpc>
            </a:pPr>
            <a:r>
              <a:rPr lang="en-US" altLang="en-US" sz="2400" dirty="0">
                <a:ea typeface="MS PGothic" charset="-128"/>
              </a:rPr>
              <a:t>Armstrong's inference rules:</a:t>
            </a:r>
          </a:p>
          <a:p>
            <a:pPr lvl="1" eaLnBrk="1" hangingPunct="1">
              <a:lnSpc>
                <a:spcPct val="90000"/>
              </a:lnSpc>
            </a:pPr>
            <a:r>
              <a:rPr lang="en-US" altLang="en-US" sz="2200" dirty="0">
                <a:ea typeface="MS PGothic" charset="-128"/>
              </a:rPr>
              <a:t>IR1. (</a:t>
            </a:r>
            <a:r>
              <a:rPr lang="en-US" altLang="en-US" sz="2200" b="1" dirty="0">
                <a:ea typeface="MS PGothic" charset="-128"/>
              </a:rPr>
              <a:t>Reflexive</a:t>
            </a:r>
            <a:r>
              <a:rPr lang="en-US" altLang="en-US" sz="2200" dirty="0">
                <a:ea typeface="MS PGothic" charset="-128"/>
              </a:rPr>
              <a:t>) If Y </a:t>
            </a:r>
            <a:r>
              <a:rPr lang="en-US" altLang="en-US" sz="2200" i="1" dirty="0">
                <a:ea typeface="MS PGothic" charset="-128"/>
              </a:rPr>
              <a:t>subset-of</a:t>
            </a:r>
            <a:r>
              <a:rPr lang="en-US" altLang="en-US" sz="2200" dirty="0">
                <a:ea typeface="MS PGothic" charset="-128"/>
              </a:rPr>
              <a:t> X, then X </a:t>
            </a:r>
            <a:r>
              <a:rPr lang="en-US" altLang="en-US" sz="2000" dirty="0"/>
              <a:t>→</a:t>
            </a:r>
            <a:r>
              <a:rPr lang="en-US" altLang="en-US" sz="2200" dirty="0" smtClean="0">
                <a:ea typeface="MS PGothic" charset="-128"/>
              </a:rPr>
              <a:t> </a:t>
            </a:r>
            <a:r>
              <a:rPr lang="en-US" altLang="en-US" sz="2200" dirty="0">
                <a:ea typeface="MS PGothic" charset="-128"/>
              </a:rPr>
              <a:t>Y</a:t>
            </a:r>
          </a:p>
          <a:p>
            <a:pPr lvl="1" eaLnBrk="1" hangingPunct="1">
              <a:lnSpc>
                <a:spcPct val="90000"/>
              </a:lnSpc>
            </a:pPr>
            <a:r>
              <a:rPr lang="en-US" altLang="en-US" sz="2200" dirty="0">
                <a:ea typeface="MS PGothic" charset="-128"/>
              </a:rPr>
              <a:t>IR2. (</a:t>
            </a:r>
            <a:r>
              <a:rPr lang="en-US" altLang="en-US" sz="2200" b="1" dirty="0">
                <a:ea typeface="MS PGothic" charset="-128"/>
              </a:rPr>
              <a:t>Augmentation</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then </a:t>
            </a:r>
            <a:r>
              <a:rPr lang="en-US" altLang="en-US" sz="2200" dirty="0" smtClean="0">
                <a:ea typeface="MS PGothic" charset="-128"/>
              </a:rPr>
              <a:t>XZ</a:t>
            </a:r>
            <a:r>
              <a:rPr lang="en-US" altLang="en-US" sz="2000" dirty="0"/>
              <a:t> → </a:t>
            </a:r>
            <a:r>
              <a:rPr lang="en-US" altLang="en-US" sz="2200" dirty="0" smtClean="0">
                <a:ea typeface="MS PGothic" charset="-128"/>
              </a:rPr>
              <a:t>YZ</a:t>
            </a:r>
            <a:endParaRPr lang="en-US" altLang="en-US" sz="2200" dirty="0">
              <a:ea typeface="MS PGothic" charset="-128"/>
            </a:endParaRPr>
          </a:p>
          <a:p>
            <a:pPr lvl="2" eaLnBrk="1" hangingPunct="1">
              <a:lnSpc>
                <a:spcPct val="90000"/>
              </a:lnSpc>
            </a:pPr>
            <a:r>
              <a:rPr lang="en-US" altLang="en-US" sz="2000" dirty="0">
                <a:ea typeface="MS PGothic" charset="-128"/>
              </a:rPr>
              <a:t>(Notation: XZ stands for X U Z)</a:t>
            </a:r>
          </a:p>
          <a:p>
            <a:pPr lvl="1" eaLnBrk="1" hangingPunct="1">
              <a:lnSpc>
                <a:spcPct val="90000"/>
              </a:lnSpc>
            </a:pPr>
            <a:r>
              <a:rPr lang="en-US" altLang="en-US" sz="2200" dirty="0">
                <a:ea typeface="MS PGothic" charset="-128"/>
              </a:rPr>
              <a:t>IR3. (</a:t>
            </a:r>
            <a:r>
              <a:rPr lang="en-US" altLang="en-US" sz="2200" b="1" dirty="0">
                <a:ea typeface="MS PGothic" charset="-128"/>
              </a:rPr>
              <a:t>Transitive</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and Y </a:t>
            </a:r>
            <a:r>
              <a:rPr lang="en-US" altLang="en-US" sz="2000" dirty="0"/>
              <a:t>→</a:t>
            </a:r>
            <a:r>
              <a:rPr lang="en-US" altLang="en-US" sz="2200" dirty="0" smtClean="0">
                <a:ea typeface="MS PGothic" charset="-128"/>
              </a:rPr>
              <a:t> </a:t>
            </a:r>
            <a:r>
              <a:rPr lang="en-US" altLang="en-US" sz="2200" dirty="0">
                <a:ea typeface="MS PGothic" charset="-128"/>
              </a:rPr>
              <a:t>Z, then X </a:t>
            </a:r>
            <a:r>
              <a:rPr lang="en-US" altLang="en-US" sz="2000" dirty="0"/>
              <a:t>→</a:t>
            </a:r>
            <a:r>
              <a:rPr lang="en-US" altLang="en-US" sz="2200" dirty="0" smtClean="0">
                <a:ea typeface="MS PGothic" charset="-128"/>
              </a:rPr>
              <a:t> </a:t>
            </a:r>
            <a:r>
              <a:rPr lang="en-US" altLang="en-US" sz="2200" dirty="0">
                <a:ea typeface="MS PGothic" charset="-128"/>
              </a:rPr>
              <a:t>Z</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IR1, IR2, IR3 form a </a:t>
            </a:r>
            <a:r>
              <a:rPr lang="en-US" altLang="en-US" sz="2400" b="1" dirty="0">
                <a:ea typeface="MS PGothic" charset="-128"/>
              </a:rPr>
              <a:t>sound</a:t>
            </a:r>
            <a:r>
              <a:rPr lang="en-US" altLang="en-US" sz="2400" dirty="0">
                <a:ea typeface="MS PGothic" charset="-128"/>
              </a:rPr>
              <a:t> and </a:t>
            </a:r>
            <a:r>
              <a:rPr lang="en-US" altLang="en-US" sz="2400" b="1" dirty="0">
                <a:ea typeface="MS PGothic" charset="-128"/>
              </a:rPr>
              <a:t>complete</a:t>
            </a:r>
            <a:r>
              <a:rPr lang="en-US" altLang="en-US" sz="2400" dirty="0">
                <a:ea typeface="MS PGothic" charset="-128"/>
              </a:rPr>
              <a:t> set of inference rules</a:t>
            </a:r>
          </a:p>
          <a:p>
            <a:pPr lvl="1" eaLnBrk="1" hangingPunct="1">
              <a:lnSpc>
                <a:spcPct val="90000"/>
              </a:lnSpc>
            </a:pPr>
            <a:r>
              <a:rPr lang="en-US" altLang="en-US" sz="2200" dirty="0">
                <a:ea typeface="MS PGothic" charset="-128"/>
              </a:rPr>
              <a:t>These are rules hold and all other rules that hold can be deduced from these</a:t>
            </a: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8</a:t>
            </a:fld>
            <a:endParaRPr lang="en-CA" altLang="en-US" sz="1400" dirty="0">
              <a:solidFill>
                <a:srgbClr val="990033"/>
              </a:solidFill>
            </a:endParaRPr>
          </a:p>
        </p:txBody>
      </p:sp>
    </p:spTree>
    <p:extLst>
      <p:ext uri="{BB962C8B-B14F-4D97-AF65-F5344CB8AC3E}">
        <p14:creationId xmlns:p14="http://schemas.microsoft.com/office/powerpoint/2010/main" val="3327695599"/>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(3)</a:t>
            </a:r>
            <a:endParaRPr lang="en-US" altLang="en-US" dirty="0">
              <a:ea typeface="MS PGothic" charset="-128"/>
            </a:endParaRPr>
          </a:p>
        </p:txBody>
      </p:sp>
      <p:sp>
        <p:nvSpPr>
          <p:cNvPr id="17411" name="Rectangle 7"/>
          <p:cNvSpPr>
            <a:spLocks noGrp="1" noChangeArrowheads="1"/>
          </p:cNvSpPr>
          <p:nvPr>
            <p:ph idx="1"/>
          </p:nvPr>
        </p:nvSpPr>
        <p:spPr/>
        <p:txBody>
          <a:bodyPr/>
          <a:lstStyle/>
          <a:p>
            <a:pPr eaLnBrk="1" hangingPunct="1">
              <a:lnSpc>
                <a:spcPct val="90000"/>
              </a:lnSpc>
            </a:pPr>
            <a:r>
              <a:rPr lang="en-US" altLang="en-US" dirty="0">
                <a:ea typeface="MS PGothic" charset="-128"/>
              </a:rPr>
              <a:t>Some additional inference rules that are useful:</a:t>
            </a:r>
          </a:p>
          <a:p>
            <a:pPr lvl="1" eaLnBrk="1" hangingPunct="1">
              <a:lnSpc>
                <a:spcPct val="90000"/>
              </a:lnSpc>
            </a:pPr>
            <a:r>
              <a:rPr lang="en-US" altLang="en-US" b="1" dirty="0">
                <a:ea typeface="MS PGothic" charset="-128"/>
              </a:rPr>
              <a:t>Decomposition: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YZ, then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a:t>
            </a:r>
          </a:p>
          <a:p>
            <a:pPr lvl="1" eaLnBrk="1" hangingPunct="1">
              <a:lnSpc>
                <a:spcPct val="90000"/>
              </a:lnSpc>
            </a:pPr>
            <a:r>
              <a:rPr lang="en-US" altLang="en-US" b="1" dirty="0">
                <a:ea typeface="MS PGothic" charset="-128"/>
              </a:rPr>
              <a:t>Union: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 then X </a:t>
            </a:r>
            <a:r>
              <a:rPr lang="en-US" altLang="en-US" sz="2800" dirty="0"/>
              <a:t>→</a:t>
            </a:r>
            <a:r>
              <a:rPr lang="en-US" altLang="en-US" dirty="0" smtClean="0">
                <a:ea typeface="MS PGothic" charset="-128"/>
              </a:rPr>
              <a:t> </a:t>
            </a:r>
            <a:r>
              <a:rPr lang="en-US" altLang="en-US" dirty="0">
                <a:ea typeface="MS PGothic" charset="-128"/>
              </a:rPr>
              <a:t>YZ</a:t>
            </a:r>
          </a:p>
          <a:p>
            <a:pPr lvl="1" eaLnBrk="1" hangingPunct="1">
              <a:lnSpc>
                <a:spcPct val="90000"/>
              </a:lnSpc>
            </a:pPr>
            <a:r>
              <a:rPr lang="en-US" altLang="en-US" b="1" dirty="0" err="1" smtClean="0">
                <a:ea typeface="MS PGothic" charset="-128"/>
              </a:rPr>
              <a:t>Pseudotransitivity</a:t>
            </a:r>
            <a:r>
              <a:rPr lang="en-US" altLang="en-US" b="1" dirty="0">
                <a:ea typeface="MS PGothic" charset="-128"/>
              </a:rPr>
              <a:t>:</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WY </a:t>
            </a:r>
            <a:r>
              <a:rPr lang="en-US" altLang="en-US" sz="2800" dirty="0"/>
              <a:t>→</a:t>
            </a:r>
            <a:r>
              <a:rPr lang="en-US" altLang="en-US" dirty="0" smtClean="0">
                <a:ea typeface="MS PGothic" charset="-128"/>
              </a:rPr>
              <a:t> </a:t>
            </a:r>
            <a:r>
              <a:rPr lang="en-US" altLang="en-US" dirty="0">
                <a:ea typeface="MS PGothic" charset="-128"/>
              </a:rPr>
              <a:t>Z, then WX </a:t>
            </a:r>
            <a:r>
              <a:rPr lang="en-US" altLang="en-US" sz="2800" dirty="0"/>
              <a:t>→</a:t>
            </a:r>
            <a:r>
              <a:rPr lang="en-US" altLang="en-US" dirty="0" smtClean="0">
                <a:ea typeface="MS PGothic" charset="-128"/>
              </a:rPr>
              <a:t> </a:t>
            </a:r>
            <a:r>
              <a:rPr lang="en-US" altLang="en-US" dirty="0">
                <a:ea typeface="MS PGothic" charset="-128"/>
              </a:rPr>
              <a:t>Z</a:t>
            </a:r>
          </a:p>
          <a:p>
            <a:pPr eaLnBrk="1" hangingPunct="1">
              <a:lnSpc>
                <a:spcPct val="90000"/>
              </a:lnSpc>
            </a:pPr>
            <a:endParaRPr lang="en-US" altLang="en-US" dirty="0">
              <a:ea typeface="MS PGothic" charset="-128"/>
            </a:endParaRPr>
          </a:p>
          <a:p>
            <a:pPr eaLnBrk="1" hangingPunct="1">
              <a:lnSpc>
                <a:spcPct val="90000"/>
              </a:lnSpc>
            </a:pPr>
            <a:r>
              <a:rPr lang="en-US" altLang="en-US" dirty="0">
                <a:ea typeface="MS PGothic" charset="-128"/>
              </a:rPr>
              <a:t>The last three inference rules, as well as any other inference rules, can be deduced from IR1, IR2, and IR3 (completeness property) </a:t>
            </a:r>
          </a:p>
        </p:txBody>
      </p:sp>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83CAF129-7860-2141-AB20-B71D9A1D1B68}" type="slidenum">
              <a:rPr lang="en-US" altLang="en-US" sz="1400">
                <a:solidFill>
                  <a:srgbClr val="990033"/>
                </a:solidFill>
              </a:rPr>
              <a:pPr>
                <a:spcBef>
                  <a:spcPct val="0"/>
                </a:spcBef>
                <a:buClrTx/>
                <a:buSzTx/>
                <a:buNone/>
              </a:pPr>
              <a:t>9</a:t>
            </a:fld>
            <a:endParaRPr lang="en-CA" altLang="en-US" sz="1400" dirty="0">
              <a:solidFill>
                <a:srgbClr val="990033"/>
              </a:solidFill>
            </a:endParaRPr>
          </a:p>
        </p:txBody>
      </p:sp>
    </p:spTree>
    <p:extLst>
      <p:ext uri="{BB962C8B-B14F-4D97-AF65-F5344CB8AC3E}">
        <p14:creationId xmlns:p14="http://schemas.microsoft.com/office/powerpoint/2010/main" val="958365013"/>
      </p:ext>
    </p:extLst>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3591</TotalTime>
  <Words>5146</Words>
  <Application>Microsoft Macintosh PowerPoint</Application>
  <PresentationFormat>Letter Paper (8.5x11 in)</PresentationFormat>
  <Paragraphs>515</Paragraphs>
  <Slides>58</Slides>
  <Notes>54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Blends</vt:lpstr>
      <vt:lpstr>PowerPoint Presentation</vt:lpstr>
      <vt:lpstr>PowerPoint Presentation</vt:lpstr>
      <vt:lpstr>Chapter Outline</vt:lpstr>
      <vt:lpstr>Chapter Outline</vt:lpstr>
      <vt:lpstr>1. Functional Dependencies : Inference Rules, Equivalence and Minimal Cover</vt:lpstr>
      <vt:lpstr>Defining Functional Dependencies </vt:lpstr>
      <vt:lpstr>1.1 Inference Rules for FDs (1) </vt:lpstr>
      <vt:lpstr>Inference Rules for FDs (2) </vt:lpstr>
      <vt:lpstr>Inference Rules for FDs (3)</vt:lpstr>
      <vt:lpstr>Closure</vt:lpstr>
      <vt:lpstr>Algorithm to determine Closure</vt:lpstr>
      <vt:lpstr>Example of Closure (1) </vt:lpstr>
      <vt:lpstr>Example of Closure (2) </vt:lpstr>
      <vt:lpstr>1.2 Equivalence of Sets of FDs </vt:lpstr>
      <vt:lpstr>1.3 Finding Minimal Cover of F.D.s (1)</vt:lpstr>
      <vt:lpstr>Minimal Sets of FDs (2) </vt:lpstr>
      <vt:lpstr>Minimal Sets of FDs (3)</vt:lpstr>
      <vt:lpstr>Computing the Minimal Sets of FDs (4)</vt:lpstr>
      <vt:lpstr>Minimal Sets of FDs (5)</vt:lpstr>
      <vt:lpstr>DESIGNING A SET OF RELATIONS (1) </vt:lpstr>
      <vt:lpstr>DESIGNING A SET OF RELATIONS (2)</vt:lpstr>
      <vt:lpstr>Algorithm to determine the key of a relation</vt:lpstr>
      <vt:lpstr>2. Properties of Relational Decompositions (1)</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(9)</vt:lpstr>
      <vt:lpstr>Properties of Relational Decompositions (10)</vt:lpstr>
      <vt:lpstr>Test for checking non-additivity of Binary Relational Decompositions (11)</vt:lpstr>
      <vt:lpstr>Properties of Relational Decompositions (12)</vt:lpstr>
      <vt:lpstr>3. Algorithms for Relational Database Schema Design (1)</vt:lpstr>
      <vt:lpstr>Algorithms for Relational Database Schema Design (2)</vt:lpstr>
      <vt:lpstr>4. 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6. 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Manager/>
  <Company>Copyright © 2007 Ramez Elmasri and Shamkant B. Navathe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subject>Relational Database Design Algorithms and Further Dependencies</dc:subject>
  <dc:creator>Elmasri/Navathe</dc:creator>
  <cp:keywords/>
  <dc:description/>
  <cp:lastModifiedBy>Nurcan Yuruk</cp:lastModifiedBy>
  <cp:revision>133</cp:revision>
  <cp:lastPrinted>2001-11-04T00:51:13Z</cp:lastPrinted>
  <dcterms:created xsi:type="dcterms:W3CDTF">2005-02-25T19:46:41Z</dcterms:created>
  <dcterms:modified xsi:type="dcterms:W3CDTF">2020-03-04T17:23:30Z</dcterms:modified>
  <cp:category/>
</cp:coreProperties>
</file>