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6" r:id="rId2"/>
    <p:sldId id="257" r:id="rId3"/>
    <p:sldId id="258" r:id="rId4"/>
    <p:sldId id="259" r:id="rId5"/>
    <p:sldId id="260" r:id="rId6"/>
    <p:sldId id="261" r:id="rId7"/>
    <p:sldId id="329" r:id="rId8"/>
    <p:sldId id="268" r:id="rId9"/>
    <p:sldId id="262" r:id="rId10"/>
    <p:sldId id="338" r:id="rId11"/>
    <p:sldId id="263" r:id="rId12"/>
    <p:sldId id="264" r:id="rId13"/>
    <p:sldId id="265" r:id="rId14"/>
    <p:sldId id="266" r:id="rId15"/>
    <p:sldId id="339" r:id="rId16"/>
    <p:sldId id="267" r:id="rId17"/>
    <p:sldId id="269" r:id="rId18"/>
    <p:sldId id="287" r:id="rId19"/>
    <p:sldId id="271" r:id="rId20"/>
    <p:sldId id="272" r:id="rId21"/>
    <p:sldId id="273" r:id="rId22"/>
    <p:sldId id="270" r:id="rId23"/>
    <p:sldId id="330" r:id="rId24"/>
    <p:sldId id="285" r:id="rId25"/>
    <p:sldId id="274" r:id="rId26"/>
    <p:sldId id="299" r:id="rId27"/>
    <p:sldId id="300" r:id="rId28"/>
    <p:sldId id="301" r:id="rId29"/>
    <p:sldId id="275" r:id="rId30"/>
    <p:sldId id="276" r:id="rId31"/>
    <p:sldId id="296" r:id="rId32"/>
    <p:sldId id="341" r:id="rId33"/>
    <p:sldId id="334" r:id="rId34"/>
    <p:sldId id="297" r:id="rId35"/>
    <p:sldId id="298" r:id="rId36"/>
    <p:sldId id="302" r:id="rId37"/>
    <p:sldId id="332" r:id="rId38"/>
    <p:sldId id="303" r:id="rId39"/>
    <p:sldId id="304" r:id="rId40"/>
    <p:sldId id="305" r:id="rId41"/>
    <p:sldId id="331" r:id="rId42"/>
    <p:sldId id="306" r:id="rId43"/>
    <p:sldId id="307" r:id="rId44"/>
    <p:sldId id="333" r:id="rId45"/>
    <p:sldId id="293" r:id="rId46"/>
    <p:sldId id="294" r:id="rId47"/>
    <p:sldId id="280" r:id="rId48"/>
    <p:sldId id="282" r:id="rId49"/>
    <p:sldId id="291" r:id="rId50"/>
    <p:sldId id="292" r:id="rId51"/>
    <p:sldId id="286" r:id="rId52"/>
    <p:sldId id="308" r:id="rId53"/>
    <p:sldId id="309" r:id="rId54"/>
    <p:sldId id="311" r:id="rId55"/>
    <p:sldId id="335" r:id="rId56"/>
    <p:sldId id="312" r:id="rId57"/>
    <p:sldId id="336" r:id="rId58"/>
    <p:sldId id="313" r:id="rId59"/>
    <p:sldId id="337" r:id="rId60"/>
    <p:sldId id="314" r:id="rId61"/>
    <p:sldId id="315" r:id="rId62"/>
    <p:sldId id="316" r:id="rId63"/>
    <p:sldId id="317" r:id="rId64"/>
    <p:sldId id="318" r:id="rId65"/>
    <p:sldId id="319" r:id="rId66"/>
    <p:sldId id="340" r:id="rId67"/>
    <p:sldId id="320" r:id="rId68"/>
    <p:sldId id="325" r:id="rId69"/>
    <p:sldId id="328" r:id="rId70"/>
    <p:sldId id="323" r:id="rId71"/>
    <p:sldId id="326" r:id="rId72"/>
    <p:sldId id="324" r:id="rId73"/>
    <p:sldId id="321" r:id="rId74"/>
    <p:sldId id="322" r:id="rId75"/>
    <p:sldId id="327" r:id="rId7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66FF66"/>
    <a:srgbClr val="007E3A"/>
    <a:srgbClr val="CE5A08"/>
    <a:srgbClr val="CD58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1" autoAdjust="0"/>
    <p:restoredTop sz="94694" autoAdjust="0"/>
  </p:normalViewPr>
  <p:slideViewPr>
    <p:cSldViewPr snapToGrid="0">
      <p:cViewPr varScale="1">
        <p:scale>
          <a:sx n="81" d="100"/>
          <a:sy n="81" d="100"/>
        </p:scale>
        <p:origin x="96" y="7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55" cy="479726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271" y="1"/>
            <a:ext cx="3170255" cy="479726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F5381A57-6C1B-4E57-812E-FB3312977A33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56" y="4559901"/>
            <a:ext cx="5851490" cy="4320875"/>
          </a:xfrm>
          <a:prstGeom prst="rect">
            <a:avLst/>
          </a:prstGeom>
        </p:spPr>
        <p:txBody>
          <a:bodyPr vert="horz" lIns="96350" tIns="48175" rIns="96350" bIns="4817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803"/>
            <a:ext cx="3170255" cy="479726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271" y="9119803"/>
            <a:ext cx="3170255" cy="479726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1FCBF4BC-861B-4C4E-A84A-914B5F55D0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41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F7E474-042F-4666-9FE2-47145F624A7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F7E474-042F-4666-9FE2-47145F624A7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F7E474-042F-4666-9FE2-47145F624A7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F7E474-042F-4666-9FE2-47145F624A7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F7E474-042F-4666-9FE2-47145F624A7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x</a:t>
            </a:r>
            <a:r>
              <a:rPr lang="en-US" baseline="0" dirty="0"/>
              <a:t> is a Giraffe?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F4BC-861B-4C4E-A84A-914B5F55D0C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E3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953DB-4BAB-4427-8440-BB348EE001D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29D055-7CE4-420F-BF0C-CAFEF19FA5D7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2614D5E6-0410-4237-8475-AB073425C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29D055-7CE4-420F-BF0C-CAFEF19FA5D7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2614D5E6-0410-4237-8475-AB073425C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E3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2614D5E6-0410-4237-8475-AB073425C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29D055-7CE4-420F-BF0C-CAFEF19FA5D7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2614D5E6-0410-4237-8475-AB073425C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29D055-7CE4-420F-BF0C-CAFEF19FA5D7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2614D5E6-0410-4237-8475-AB073425C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29D055-7CE4-420F-BF0C-CAFEF19FA5D7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2614D5E6-0410-4237-8475-AB073425C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24600" y="6508750"/>
            <a:ext cx="685800" cy="3492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686800" y="6508750"/>
            <a:ext cx="457200" cy="349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2614D5E6-0410-4237-8475-AB073425C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29D055-7CE4-420F-BF0C-CAFEF19FA5D7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2614D5E6-0410-4237-8475-AB073425C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29D055-7CE4-420F-BF0C-CAFEF19FA5D7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2614D5E6-0410-4237-8475-AB073425C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29D055-7CE4-420F-BF0C-CAFEF19FA5D7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2614D5E6-0410-4237-8475-AB073425C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CE5A08"/>
          </a:solidFill>
          <a:ln>
            <a:solidFill>
              <a:srgbClr val="007E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2565400" y="6463268"/>
            <a:ext cx="3174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University of Texas at Dallas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7191453" y="6463268"/>
            <a:ext cx="122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Jorge Cobb</a:t>
            </a:r>
          </a:p>
        </p:txBody>
      </p:sp>
      <p:pic>
        <p:nvPicPr>
          <p:cNvPr id="39940" name="Picture 4" descr="UTD Logo 95 x 40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476999"/>
            <a:ext cx="904875" cy="381001"/>
          </a:xfrm>
          <a:prstGeom prst="rect">
            <a:avLst/>
          </a:prstGeom>
          <a:noFill/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858000" y="152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953DB-4BAB-4427-8440-BB348EE001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9FC54-AFB1-40EB-9537-B0384082D02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6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8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9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2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3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4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5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6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5.png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55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0.wmf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1.bin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60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5.wmf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Logic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An Example of  a</a:t>
            </a:r>
          </a:p>
          <a:p>
            <a:pPr eaLnBrk="1" hangingPunct="1"/>
            <a:r>
              <a:rPr lang="en-US" dirty="0"/>
              <a:t>Boolean Algebra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683589"/>
          </a:xfrm>
        </p:spPr>
        <p:txBody>
          <a:bodyPr/>
          <a:lstStyle/>
          <a:p>
            <a:r>
              <a:rPr lang="en-US" b="1" dirty="0"/>
              <a:t>Truth table of an expression</a:t>
            </a:r>
            <a:r>
              <a:rPr lang="en-US" dirty="0"/>
              <a:t>: is a table showing all the possible values of the variables, and the corresponding values of an expression from those variables.</a:t>
            </a:r>
          </a:p>
          <a:p>
            <a:endParaRPr lang="en-US" dirty="0"/>
          </a:p>
        </p:txBody>
      </p:sp>
      <p:graphicFrame>
        <p:nvGraphicFramePr>
          <p:cNvPr id="4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609183"/>
              </p:ext>
            </p:extLst>
          </p:nvPr>
        </p:nvGraphicFramePr>
        <p:xfrm>
          <a:off x="2704381" y="4589241"/>
          <a:ext cx="3200400" cy="1600201"/>
        </p:xfrm>
        <a:graphic>
          <a:graphicData uri="http://schemas.openxmlformats.org/drawingml/2006/table">
            <a:tbl>
              <a:tblPr/>
              <a:tblGrid>
                <a:gridCol w="1530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4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q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latin typeface="+mn-lt"/>
                          <a:sym typeface="Symbol"/>
                        </a:rPr>
                        <a:t></a:t>
                      </a:r>
                      <a:r>
                        <a:rPr lang="en-US" sz="2000" i="1" dirty="0">
                          <a:latin typeface="+mn-lt"/>
                          <a:sym typeface="Symbol"/>
                        </a:rPr>
                        <a:t>q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3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3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35996" y="3562698"/>
            <a:ext cx="25371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Truth table of</a:t>
            </a:r>
          </a:p>
          <a:p>
            <a:pPr lvl="0" algn="ctr"/>
            <a:r>
              <a:rPr lang="en-US" sz="2400" dirty="0"/>
              <a:t>the expression: </a:t>
            </a:r>
            <a:r>
              <a:rPr lang="en-US" sz="2400" dirty="0">
                <a:sym typeface="Symbol"/>
              </a:rPr>
              <a:t></a:t>
            </a:r>
            <a:r>
              <a:rPr lang="en-US" sz="2400" i="1" dirty="0">
                <a:sym typeface="Symbol"/>
              </a:rPr>
              <a:t>q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682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826" y="127996"/>
            <a:ext cx="8229600" cy="868362"/>
          </a:xfrm>
        </p:spPr>
        <p:txBody>
          <a:bodyPr/>
          <a:lstStyle/>
          <a:p>
            <a:r>
              <a:rPr lang="en-US" dirty="0"/>
              <a:t>Conjunction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026" y="920158"/>
            <a:ext cx="8229600" cy="5029200"/>
          </a:xfrm>
        </p:spPr>
        <p:txBody>
          <a:bodyPr/>
          <a:lstStyle/>
          <a:p>
            <a:r>
              <a:rPr lang="en-US" sz="2800" dirty="0"/>
              <a:t>The conjunction operator, </a:t>
            </a:r>
            <a:r>
              <a:rPr lang="en-US" sz="2800" dirty="0">
                <a:sym typeface="Symbol"/>
              </a:rPr>
              <a:t> </a:t>
            </a:r>
            <a:r>
              <a:rPr lang="en-US" sz="2800" dirty="0"/>
              <a:t>, is also known as the “and” operator.</a:t>
            </a:r>
          </a:p>
          <a:p>
            <a:r>
              <a:rPr lang="en-US" sz="2800" dirty="0"/>
              <a:t>The conjunction of </a:t>
            </a:r>
            <a:r>
              <a:rPr lang="en-US" sz="2800" i="1" dirty="0"/>
              <a:t>p</a:t>
            </a:r>
            <a:r>
              <a:rPr lang="en-US" sz="2800" dirty="0"/>
              <a:t> and </a:t>
            </a:r>
            <a:r>
              <a:rPr lang="en-US" sz="2800" i="1" dirty="0"/>
              <a:t>q</a:t>
            </a:r>
            <a:r>
              <a:rPr lang="en-US" sz="2800" dirty="0"/>
              <a:t> is written as </a:t>
            </a:r>
            <a:br>
              <a:rPr lang="en-US" sz="2800" dirty="0"/>
            </a:br>
            <a:r>
              <a:rPr lang="en-US" sz="2800" dirty="0"/>
              <a:t>				</a:t>
            </a:r>
            <a:r>
              <a:rPr lang="en-US" sz="2800" i="1" dirty="0"/>
              <a:t>p </a:t>
            </a:r>
            <a:r>
              <a:rPr lang="en-US" sz="2800" dirty="0">
                <a:sym typeface="Symbol"/>
              </a:rPr>
              <a:t></a:t>
            </a:r>
            <a:r>
              <a:rPr lang="en-US" sz="2800" i="1" dirty="0"/>
              <a:t> q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and is read “p and q”</a:t>
            </a:r>
          </a:p>
          <a:p>
            <a:r>
              <a:rPr lang="en-US" sz="2800" dirty="0"/>
              <a:t>It is true only when both </a:t>
            </a:r>
            <a:r>
              <a:rPr lang="en-US" sz="2800" i="1" dirty="0"/>
              <a:t>p</a:t>
            </a:r>
            <a:r>
              <a:rPr lang="en-US" sz="2800" dirty="0"/>
              <a:t> and </a:t>
            </a:r>
            <a:r>
              <a:rPr lang="en-US" sz="2800" i="1" dirty="0"/>
              <a:t>q</a:t>
            </a:r>
            <a:r>
              <a:rPr lang="en-US" sz="2800" dirty="0"/>
              <a:t> are true</a:t>
            </a:r>
          </a:p>
        </p:txBody>
      </p:sp>
      <p:graphicFrame>
        <p:nvGraphicFramePr>
          <p:cNvPr id="4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855891"/>
              </p:ext>
            </p:extLst>
          </p:nvPr>
        </p:nvGraphicFramePr>
        <p:xfrm>
          <a:off x="3106946" y="4127750"/>
          <a:ext cx="2895600" cy="19812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q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i="1" dirty="0"/>
                        <a:t>p </a:t>
                      </a:r>
                      <a:r>
                        <a:rPr lang="en-US" sz="2000" i="0" dirty="0">
                          <a:sym typeface="Symbol"/>
                        </a:rPr>
                        <a:t></a:t>
                      </a:r>
                      <a:r>
                        <a:rPr lang="en-US" sz="2000" i="1" dirty="0"/>
                        <a:t> q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Propositional expression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19200"/>
            <a:ext cx="8419381" cy="4906963"/>
          </a:xfrm>
        </p:spPr>
        <p:txBody>
          <a:bodyPr/>
          <a:lstStyle/>
          <a:p>
            <a:r>
              <a:rPr lang="en-US" dirty="0"/>
              <a:t>Let:  </a:t>
            </a:r>
            <a:r>
              <a:rPr lang="en-US" i="1" dirty="0"/>
              <a:t>b</a:t>
            </a:r>
            <a:r>
              <a:rPr lang="en-US" dirty="0"/>
              <a:t>  be “the sky is blue”</a:t>
            </a:r>
            <a:br>
              <a:rPr lang="en-US" dirty="0"/>
            </a:br>
            <a:r>
              <a:rPr lang="en-US" dirty="0"/>
              <a:t>	   </a:t>
            </a:r>
            <a:r>
              <a:rPr lang="en-US" i="1" dirty="0"/>
              <a:t>g</a:t>
            </a:r>
            <a:r>
              <a:rPr lang="en-US" dirty="0"/>
              <a:t> be “the grass is green”</a:t>
            </a:r>
          </a:p>
          <a:p>
            <a:r>
              <a:rPr lang="en-US" dirty="0"/>
              <a:t>Each of </a:t>
            </a:r>
            <a:r>
              <a:rPr lang="en-US" i="1" dirty="0"/>
              <a:t>b</a:t>
            </a:r>
            <a:r>
              <a:rPr lang="en-US" dirty="0"/>
              <a:t> and </a:t>
            </a:r>
            <a:r>
              <a:rPr lang="en-US" i="1" dirty="0"/>
              <a:t>g</a:t>
            </a:r>
            <a:r>
              <a:rPr lang="en-US" dirty="0"/>
              <a:t> is obviously true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What about the values of each of the following:</a:t>
            </a:r>
          </a:p>
          <a:p>
            <a:pPr lvl="1">
              <a:buNone/>
            </a:pPr>
            <a:r>
              <a:rPr lang="en-US" dirty="0">
                <a:sym typeface="Symbol"/>
              </a:rPr>
              <a:t></a:t>
            </a:r>
            <a:r>
              <a:rPr lang="en-US" i="1" dirty="0">
                <a:sym typeface="Wingdings" pitchFamily="2" charset="2"/>
              </a:rPr>
              <a:t>b</a:t>
            </a:r>
          </a:p>
          <a:p>
            <a:pPr lvl="1">
              <a:buNone/>
            </a:pPr>
            <a:endParaRPr lang="en-US" i="1" dirty="0">
              <a:sym typeface="Wingdings" pitchFamily="2" charset="2"/>
            </a:endParaRPr>
          </a:p>
          <a:p>
            <a:pPr lvl="1">
              <a:buNone/>
            </a:pPr>
            <a:r>
              <a:rPr lang="en-US" i="1" dirty="0"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sym typeface="Symbol"/>
              </a:rPr>
              <a:t>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i="1" dirty="0">
                <a:sym typeface="Wingdings" pitchFamily="2" charset="2"/>
              </a:rPr>
              <a:t>g</a:t>
            </a:r>
          </a:p>
          <a:p>
            <a:pPr lvl="1">
              <a:buNone/>
            </a:pPr>
            <a:endParaRPr lang="en-US" i="1" dirty="0">
              <a:sym typeface="Wingdings" pitchFamily="2" charset="2"/>
            </a:endParaRPr>
          </a:p>
          <a:p>
            <a:pPr lvl="1">
              <a:buNone/>
            </a:pPr>
            <a:r>
              <a:rPr lang="en-US" dirty="0">
                <a:sym typeface="Symbol"/>
              </a:rPr>
              <a:t></a:t>
            </a:r>
            <a:r>
              <a:rPr lang="en-US" i="1" dirty="0"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sym typeface="Symbol"/>
              </a:rPr>
              <a:t></a:t>
            </a:r>
            <a:r>
              <a:rPr lang="en-US" dirty="0">
                <a:sym typeface="Wingdings" pitchFamily="2" charset="2"/>
              </a:rPr>
              <a:t> (</a:t>
            </a:r>
            <a:r>
              <a:rPr lang="en-US" i="1" dirty="0"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sym typeface="Symbol"/>
              </a:rPr>
              <a:t>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i="1" dirty="0">
                <a:sym typeface="Wingdings" pitchFamily="2" charset="2"/>
              </a:rPr>
              <a:t>g</a:t>
            </a:r>
            <a:r>
              <a:rPr lang="en-US" dirty="0">
                <a:sym typeface="Wingdings" pitchFamily="2" charset="2"/>
              </a:rPr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17"/>
            <a:ext cx="8229600" cy="588400"/>
          </a:xfrm>
        </p:spPr>
        <p:txBody>
          <a:bodyPr/>
          <a:lstStyle/>
          <a:p>
            <a:r>
              <a:rPr lang="en-US" sz="3200" dirty="0"/>
              <a:t>Do a truth table to find out different possibilities</a:t>
            </a:r>
          </a:p>
        </p:txBody>
      </p:sp>
      <p:graphicFrame>
        <p:nvGraphicFramePr>
          <p:cNvPr id="4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594185"/>
              </p:ext>
            </p:extLst>
          </p:nvPr>
        </p:nvGraphicFramePr>
        <p:xfrm>
          <a:off x="609600" y="763438"/>
          <a:ext cx="7620001" cy="4343400"/>
        </p:xfrm>
        <a:graphic>
          <a:graphicData uri="http://schemas.openxmlformats.org/drawingml/2006/table">
            <a:tbl>
              <a:tblPr/>
              <a:tblGrid>
                <a:gridCol w="1164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8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9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9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9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i="1" dirty="0"/>
                        <a:t>b </a:t>
                      </a:r>
                      <a:r>
                        <a:rPr lang="en-US" sz="2000" i="0" dirty="0">
                          <a:sym typeface="Symbol"/>
                        </a:rPr>
                        <a:t></a:t>
                      </a:r>
                      <a:r>
                        <a:rPr lang="en-US" sz="2000" i="1" dirty="0"/>
                        <a:t> 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/>
                        </a:rPr>
                        <a:t>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/>
                        </a:rPr>
                        <a:t>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/>
                        </a:rPr>
                        <a:t> (</a:t>
                      </a:r>
                      <a:r>
                        <a:rPr lang="en-US" sz="2000" i="1" dirty="0"/>
                        <a:t>b </a:t>
                      </a:r>
                      <a:r>
                        <a:rPr lang="en-US" sz="2000" i="0" dirty="0">
                          <a:sym typeface="Symbol"/>
                        </a:rPr>
                        <a:t></a:t>
                      </a:r>
                      <a:r>
                        <a:rPr lang="en-US" sz="2000" i="1" dirty="0"/>
                        <a:t> 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5233359"/>
            <a:ext cx="822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800" i="1" dirty="0">
                <a:sym typeface="Symbol"/>
              </a:rPr>
              <a:t></a:t>
            </a:r>
            <a:r>
              <a:rPr lang="en-US" sz="2800" i="1" dirty="0"/>
              <a:t>b </a:t>
            </a:r>
            <a:r>
              <a:rPr lang="en-US" sz="2800" dirty="0">
                <a:sym typeface="Symbol"/>
              </a:rPr>
              <a:t> (</a:t>
            </a:r>
            <a:r>
              <a:rPr lang="en-US" sz="2800" i="1" dirty="0"/>
              <a:t>b </a:t>
            </a:r>
            <a:r>
              <a:rPr lang="en-US" sz="2800" dirty="0">
                <a:sym typeface="Symbol"/>
              </a:rPr>
              <a:t></a:t>
            </a:r>
            <a:r>
              <a:rPr lang="en-US" sz="2800" i="1" dirty="0"/>
              <a:t> g</a:t>
            </a:r>
            <a:r>
              <a:rPr lang="en-US" sz="2800" dirty="0"/>
              <a:t>) is a </a:t>
            </a:r>
            <a:r>
              <a:rPr lang="en-US" sz="2800" b="1" u="sng" dirty="0">
                <a:solidFill>
                  <a:srgbClr val="FF0000"/>
                </a:solidFill>
              </a:rPr>
              <a:t>fallacy</a:t>
            </a:r>
            <a:r>
              <a:rPr lang="en-US" sz="2800" dirty="0"/>
              <a:t> (always false regardless of values of variables)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Disjunction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276600"/>
          </a:xfrm>
        </p:spPr>
        <p:txBody>
          <a:bodyPr/>
          <a:lstStyle/>
          <a:p>
            <a:r>
              <a:rPr lang="en-US" dirty="0"/>
              <a:t>The disjunction operator, </a:t>
            </a:r>
            <a:r>
              <a:rPr lang="en-US" dirty="0">
                <a:sym typeface="Symbol"/>
              </a:rPr>
              <a:t> </a:t>
            </a:r>
            <a:r>
              <a:rPr lang="en-US" dirty="0"/>
              <a:t>, is also known as the “or” operator.</a:t>
            </a:r>
          </a:p>
          <a:p>
            <a:r>
              <a:rPr lang="en-US" dirty="0"/>
              <a:t>The disjunction of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q</a:t>
            </a:r>
            <a:r>
              <a:rPr lang="en-US" dirty="0"/>
              <a:t> is written as </a:t>
            </a:r>
            <a:br>
              <a:rPr lang="en-US" dirty="0"/>
            </a:br>
            <a:r>
              <a:rPr lang="en-US" dirty="0"/>
              <a:t>				</a:t>
            </a:r>
            <a:r>
              <a:rPr lang="en-US" i="1" dirty="0"/>
              <a:t>p </a:t>
            </a:r>
            <a:r>
              <a:rPr lang="en-US" dirty="0">
                <a:sym typeface="Symbol"/>
              </a:rPr>
              <a:t></a:t>
            </a:r>
            <a:r>
              <a:rPr lang="en-US" i="1" dirty="0"/>
              <a:t> q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and is read “</a:t>
            </a:r>
            <a:r>
              <a:rPr lang="en-US" i="1" dirty="0"/>
              <a:t>p</a:t>
            </a:r>
            <a:r>
              <a:rPr lang="en-US" dirty="0"/>
              <a:t> or </a:t>
            </a:r>
            <a:r>
              <a:rPr lang="en-US" i="1" dirty="0"/>
              <a:t>q</a:t>
            </a:r>
            <a:r>
              <a:rPr lang="en-US" dirty="0"/>
              <a:t>”</a:t>
            </a:r>
          </a:p>
          <a:p>
            <a:r>
              <a:rPr lang="en-US" dirty="0"/>
              <a:t>It is true if either </a:t>
            </a:r>
            <a:r>
              <a:rPr lang="en-US" i="1" dirty="0"/>
              <a:t>p</a:t>
            </a:r>
            <a:r>
              <a:rPr lang="en-US" dirty="0"/>
              <a:t> is true or </a:t>
            </a:r>
            <a:r>
              <a:rPr lang="en-US" i="1" dirty="0"/>
              <a:t>q</a:t>
            </a:r>
            <a:r>
              <a:rPr lang="en-US" dirty="0"/>
              <a:t> is true</a:t>
            </a:r>
          </a:p>
          <a:p>
            <a:endParaRPr lang="en-US" dirty="0"/>
          </a:p>
        </p:txBody>
      </p:sp>
      <p:graphicFrame>
        <p:nvGraphicFramePr>
          <p:cNvPr id="4" name="Group 87"/>
          <p:cNvGraphicFramePr>
            <a:graphicFrameLocks noGrp="1"/>
          </p:cNvGraphicFramePr>
          <p:nvPr/>
        </p:nvGraphicFramePr>
        <p:xfrm>
          <a:off x="2209800" y="4343400"/>
          <a:ext cx="2895600" cy="19812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q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i="1" dirty="0"/>
                        <a:t>p </a:t>
                      </a:r>
                      <a:r>
                        <a:rPr lang="en-US" sz="2000" dirty="0">
                          <a:sym typeface="Symbol"/>
                        </a:rPr>
                        <a:t></a:t>
                      </a:r>
                      <a:r>
                        <a:rPr lang="en-US" sz="2000" i="1" dirty="0"/>
                        <a:t> q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600" dirty="0"/>
              <a:t>Another propositional expression example 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219200"/>
            <a:ext cx="8419381" cy="4906963"/>
          </a:xfrm>
        </p:spPr>
        <p:txBody>
          <a:bodyPr/>
          <a:lstStyle/>
          <a:p>
            <a:r>
              <a:rPr lang="en-US" dirty="0"/>
              <a:t>Let:  </a:t>
            </a:r>
            <a:r>
              <a:rPr lang="en-US" i="1" dirty="0"/>
              <a:t>b</a:t>
            </a:r>
            <a:r>
              <a:rPr lang="en-US" dirty="0"/>
              <a:t>  be “the sky is blue”</a:t>
            </a:r>
            <a:br>
              <a:rPr lang="en-US" dirty="0"/>
            </a:br>
            <a:r>
              <a:rPr lang="en-US" dirty="0"/>
              <a:t>	   </a:t>
            </a:r>
            <a:r>
              <a:rPr lang="en-US" i="1" dirty="0"/>
              <a:t>g</a:t>
            </a:r>
            <a:r>
              <a:rPr lang="en-US" dirty="0"/>
              <a:t> be “the grass is green”</a:t>
            </a:r>
          </a:p>
          <a:p>
            <a:r>
              <a:rPr lang="en-US" dirty="0"/>
              <a:t>Each of </a:t>
            </a:r>
            <a:r>
              <a:rPr lang="en-US" i="1" dirty="0"/>
              <a:t>b</a:t>
            </a:r>
            <a:r>
              <a:rPr lang="en-US" dirty="0"/>
              <a:t> and </a:t>
            </a:r>
            <a:r>
              <a:rPr lang="en-US" i="1" dirty="0"/>
              <a:t>g</a:t>
            </a:r>
            <a:r>
              <a:rPr lang="en-US" dirty="0"/>
              <a:t> is obviously true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What about the values of each of the following:</a:t>
            </a:r>
          </a:p>
          <a:p>
            <a:pPr lvl="1">
              <a:buNone/>
            </a:pPr>
            <a:r>
              <a:rPr lang="en-US" i="1" dirty="0">
                <a:sym typeface="Wingdings" pitchFamily="2" charset="2"/>
              </a:rPr>
              <a:t>	b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sym typeface="Symbol"/>
              </a:rPr>
              <a:t>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i="1" dirty="0">
                <a:sym typeface="Wingdings" pitchFamily="2" charset="2"/>
              </a:rPr>
              <a:t>g</a:t>
            </a:r>
          </a:p>
          <a:p>
            <a:pPr lvl="1">
              <a:buNone/>
            </a:pPr>
            <a:r>
              <a:rPr lang="en-US" dirty="0">
                <a:sym typeface="Symbol"/>
              </a:rPr>
              <a:t></a:t>
            </a:r>
            <a:r>
              <a:rPr lang="en-US" i="1" dirty="0"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sym typeface="Symbol"/>
              </a:rPr>
              <a:t>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i="1" dirty="0">
                <a:sym typeface="Wingdings" pitchFamily="2" charset="2"/>
              </a:rPr>
              <a:t>g</a:t>
            </a:r>
          </a:p>
          <a:p>
            <a:pPr lvl="1">
              <a:buNone/>
            </a:pPr>
            <a:r>
              <a:rPr lang="en-US" dirty="0">
                <a:sym typeface="Symbol"/>
              </a:rPr>
              <a:t></a:t>
            </a:r>
            <a:r>
              <a:rPr lang="en-US" i="1" dirty="0"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sym typeface="Symbol"/>
              </a:rPr>
              <a:t>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sym typeface="Symbol"/>
              </a:rPr>
              <a:t></a:t>
            </a:r>
            <a:r>
              <a:rPr lang="en-US" i="1" dirty="0">
                <a:sym typeface="Wingdings" pitchFamily="2" charset="2"/>
              </a:rPr>
              <a:t>g</a:t>
            </a:r>
          </a:p>
          <a:p>
            <a:pPr lvl="1">
              <a:buNone/>
            </a:pPr>
            <a:r>
              <a:rPr lang="en-US" i="1" dirty="0">
                <a:sym typeface="Wingdings" pitchFamily="2" charset="2"/>
              </a:rPr>
              <a:t>				</a:t>
            </a:r>
            <a:r>
              <a:rPr lang="en-US" sz="2400" i="1" dirty="0">
                <a:solidFill>
                  <a:srgbClr val="0070C0"/>
                </a:solidFill>
                <a:sym typeface="Wingdings" pitchFamily="2" charset="2"/>
              </a:rPr>
              <a:t>BTW: order of evaluation? Parenthesis?</a:t>
            </a:r>
            <a:endParaRPr lang="en-US" i="1" dirty="0">
              <a:solidFill>
                <a:srgbClr val="0070C0"/>
              </a:solidFill>
              <a:sym typeface="Wingdings" pitchFamily="2" charset="2"/>
            </a:endParaRPr>
          </a:p>
          <a:p>
            <a:pPr lvl="1">
              <a:buNone/>
            </a:pPr>
            <a:r>
              <a:rPr lang="en-US" dirty="0">
                <a:sym typeface="Symbol"/>
              </a:rPr>
              <a:t></a:t>
            </a:r>
            <a:r>
              <a:rPr lang="en-US" i="1" dirty="0"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sym typeface="Symbol"/>
              </a:rPr>
              <a:t></a:t>
            </a:r>
            <a:r>
              <a:rPr lang="en-US" dirty="0">
                <a:sym typeface="Wingdings" pitchFamily="2" charset="2"/>
              </a:rPr>
              <a:t> (</a:t>
            </a:r>
            <a:r>
              <a:rPr lang="en-US" i="1" dirty="0">
                <a:sym typeface="Wingdings" pitchFamily="2" charset="2"/>
              </a:rPr>
              <a:t>b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sym typeface="Symbol"/>
              </a:rPr>
              <a:t>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i="1" dirty="0">
                <a:sym typeface="Wingdings" pitchFamily="2" charset="2"/>
              </a:rPr>
              <a:t>g</a:t>
            </a:r>
            <a:r>
              <a:rPr lang="en-US" dirty="0">
                <a:sym typeface="Wingdings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3595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lvl="0"/>
            <a:r>
              <a:rPr lang="en-US" dirty="0"/>
              <a:t>Another example: </a:t>
            </a:r>
            <a:r>
              <a:rPr lang="en-US" i="1" dirty="0">
                <a:solidFill>
                  <a:schemeClr val="accent4"/>
                </a:solidFill>
                <a:sym typeface="Symbol"/>
              </a:rPr>
              <a:t>g</a:t>
            </a:r>
            <a:r>
              <a:rPr lang="en-US" i="1" dirty="0">
                <a:solidFill>
                  <a:schemeClr val="accent4"/>
                </a:solidFill>
              </a:rPr>
              <a:t> </a:t>
            </a:r>
            <a:r>
              <a:rPr lang="en-US" dirty="0">
                <a:solidFill>
                  <a:schemeClr val="accent4"/>
                </a:solidFill>
                <a:sym typeface="Symbol"/>
              </a:rPr>
              <a:t> (</a:t>
            </a:r>
            <a:r>
              <a:rPr lang="en-US" i="1" dirty="0">
                <a:solidFill>
                  <a:schemeClr val="accent4"/>
                </a:solidFill>
                <a:sym typeface="Symbol"/>
              </a:rPr>
              <a:t></a:t>
            </a:r>
            <a:r>
              <a:rPr lang="en-US" i="1" dirty="0">
                <a:solidFill>
                  <a:schemeClr val="accent4"/>
                </a:solidFill>
              </a:rPr>
              <a:t>b </a:t>
            </a:r>
            <a:r>
              <a:rPr lang="en-US" dirty="0">
                <a:solidFill>
                  <a:schemeClr val="accent4"/>
                </a:solidFill>
                <a:sym typeface="Symbol"/>
              </a:rPr>
              <a:t></a:t>
            </a:r>
            <a:r>
              <a:rPr lang="en-US" i="1" dirty="0">
                <a:solidFill>
                  <a:schemeClr val="accent4"/>
                </a:solidFill>
              </a:rPr>
              <a:t> g</a:t>
            </a:r>
            <a:r>
              <a:rPr lang="en-US" dirty="0">
                <a:solidFill>
                  <a:schemeClr val="accent4"/>
                </a:solidFill>
              </a:rPr>
              <a:t>)</a:t>
            </a:r>
            <a:br>
              <a:rPr lang="en-US" dirty="0">
                <a:solidFill>
                  <a:schemeClr val="accent4"/>
                </a:solidFill>
              </a:rPr>
            </a:br>
            <a:endParaRPr lang="en-US" dirty="0">
              <a:solidFill>
                <a:schemeClr val="accent4"/>
              </a:solidFill>
            </a:endParaRPr>
          </a:p>
        </p:txBody>
      </p:sp>
      <p:graphicFrame>
        <p:nvGraphicFramePr>
          <p:cNvPr id="4" name="Group 87"/>
          <p:cNvGraphicFramePr>
            <a:graphicFrameLocks noGrp="1"/>
          </p:cNvGraphicFramePr>
          <p:nvPr/>
        </p:nvGraphicFramePr>
        <p:xfrm>
          <a:off x="609600" y="1371600"/>
          <a:ext cx="7924802" cy="3870960"/>
        </p:xfrm>
        <a:graphic>
          <a:graphicData uri="http://schemas.openxmlformats.org/drawingml/2006/table">
            <a:tbl>
              <a:tblPr/>
              <a:tblGrid>
                <a:gridCol w="1210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1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1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11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/>
                        </a:rPr>
                        <a:t>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/>
                        </a:rPr>
                        <a:t></a:t>
                      </a:r>
                      <a:r>
                        <a:rPr lang="en-US" sz="2000" i="1" dirty="0"/>
                        <a:t>b </a:t>
                      </a:r>
                      <a:r>
                        <a:rPr lang="en-US" sz="2000" i="0" dirty="0">
                          <a:sym typeface="Symbol"/>
                        </a:rPr>
                        <a:t></a:t>
                      </a:r>
                      <a:r>
                        <a:rPr lang="en-US" sz="2000" i="1" dirty="0"/>
                        <a:t> 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/>
                        </a:rPr>
                        <a:t>g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/>
                        </a:rPr>
                        <a:t> (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/>
                        </a:rPr>
                        <a:t></a:t>
                      </a:r>
                      <a:r>
                        <a:rPr lang="en-US" sz="2000" i="1" dirty="0"/>
                        <a:t>b </a:t>
                      </a:r>
                      <a:r>
                        <a:rPr lang="en-US" sz="2000" i="0" dirty="0">
                          <a:sym typeface="Symbol"/>
                        </a:rPr>
                        <a:t></a:t>
                      </a:r>
                      <a:r>
                        <a:rPr lang="en-US" sz="2000" i="1" dirty="0"/>
                        <a:t> 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E3A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E3A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E3A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E3A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E3A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E3A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E3A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E3A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62000" y="5562600"/>
          <a:ext cx="79470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2" name="Equation" r:id="rId4" imgW="3022560" imgH="215640" progId="Equation.3">
                  <p:embed/>
                </p:oleObj>
              </mc:Choice>
              <mc:Fallback>
                <p:oleObj name="Equation" r:id="rId4" imgW="302256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562600"/>
                        <a:ext cx="7947025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68362"/>
          </a:xfrm>
        </p:spPr>
        <p:txBody>
          <a:bodyPr/>
          <a:lstStyle/>
          <a:p>
            <a:r>
              <a:rPr lang="en-US" sz="4000" dirty="0"/>
              <a:t>Equivalence of Propositional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 </a:t>
            </a:r>
            <a:r>
              <a:rPr lang="en-US" sz="2800" dirty="0">
                <a:sym typeface="Symbol"/>
              </a:rPr>
              <a:t></a:t>
            </a:r>
            <a:r>
              <a:rPr lang="en-US" sz="2800" dirty="0"/>
              <a:t> P</a:t>
            </a:r>
            <a:r>
              <a:rPr lang="en-US" sz="2800" baseline="-25000" dirty="0"/>
              <a:t>2</a:t>
            </a:r>
            <a:r>
              <a:rPr lang="en-US" sz="2800" dirty="0"/>
              <a:t>, where P</a:t>
            </a:r>
            <a:r>
              <a:rPr lang="en-US" sz="2800" baseline="-25000" dirty="0"/>
              <a:t>1</a:t>
            </a:r>
            <a:r>
              <a:rPr lang="en-US" sz="2800" dirty="0"/>
              <a:t> and P</a:t>
            </a:r>
            <a:r>
              <a:rPr lang="en-US" sz="2800" baseline="-25000" dirty="0"/>
              <a:t>2</a:t>
            </a:r>
            <a:r>
              <a:rPr lang="en-US" sz="2800" dirty="0"/>
              <a:t> are propositional expressions, means “for all possible values that can be assigned to the variables in P</a:t>
            </a:r>
            <a:r>
              <a:rPr lang="en-US" sz="2800" baseline="-25000" dirty="0"/>
              <a:t>1</a:t>
            </a:r>
            <a:r>
              <a:rPr lang="en-US" sz="2800" dirty="0"/>
              <a:t> and P</a:t>
            </a:r>
            <a:r>
              <a:rPr lang="en-US" sz="2800" baseline="-25000" dirty="0"/>
              <a:t>2</a:t>
            </a:r>
            <a:r>
              <a:rPr lang="en-US" sz="2800" dirty="0"/>
              <a:t>, both expressions yield the same value.”</a:t>
            </a:r>
          </a:p>
          <a:p>
            <a:endParaRPr lang="en-US" sz="2800" dirty="0"/>
          </a:p>
          <a:p>
            <a:r>
              <a:rPr lang="en-US" sz="2800" dirty="0"/>
              <a:t>Basically, </a:t>
            </a:r>
            <a:r>
              <a:rPr lang="en-US" sz="2800" dirty="0">
                <a:sym typeface="Symbol"/>
              </a:rPr>
              <a:t></a:t>
            </a:r>
            <a:r>
              <a:rPr lang="en-US" sz="2800" dirty="0"/>
              <a:t> is the same as =, except that it is applied to propositional expressions, rather than numbers 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000" dirty="0"/>
              <a:t>(examples follow)</a:t>
            </a:r>
            <a:endParaRPr 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</a:t>
            </a:r>
            <a:r>
              <a:rPr lang="en-US" dirty="0">
                <a:sym typeface="Symbol"/>
              </a:rPr>
              <a:t>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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F </a:t>
            </a:r>
            <a:br>
              <a:rPr lang="en-US" dirty="0"/>
            </a:br>
            <a:r>
              <a:rPr lang="en-US" dirty="0"/>
              <a:t>because, regardless of the value of </a:t>
            </a:r>
            <a:r>
              <a:rPr lang="en-US" i="1" dirty="0"/>
              <a:t>p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 </a:t>
            </a:r>
            <a:r>
              <a:rPr lang="en-US" i="1" dirty="0"/>
              <a:t>p </a:t>
            </a:r>
            <a:r>
              <a:rPr lang="en-US" dirty="0"/>
              <a:t>is false</a:t>
            </a:r>
          </a:p>
          <a:p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T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T </a:t>
            </a:r>
            <a:br>
              <a:rPr lang="en-US" dirty="0"/>
            </a:br>
            <a:r>
              <a:rPr lang="en-US" dirty="0"/>
              <a:t>because, regardless of the value of </a:t>
            </a:r>
            <a:r>
              <a:rPr lang="en-US" i="1" dirty="0"/>
              <a:t>p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T yields the value T.</a:t>
            </a:r>
          </a:p>
          <a:p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</a:t>
            </a:r>
            <a:r>
              <a:rPr lang="en-US" i="1" dirty="0"/>
              <a:t>p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>
                <a:sym typeface="Symbol"/>
              </a:rPr>
              <a:t></a:t>
            </a:r>
            <a:r>
              <a:rPr lang="en-US" i="1" dirty="0"/>
              <a:t> </a:t>
            </a:r>
            <a:r>
              <a:rPr lang="en-US" dirty="0">
                <a:sym typeface="Symbol"/>
              </a:rPr>
              <a:t>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T)</a:t>
            </a:r>
            <a:br>
              <a:rPr lang="en-US" dirty="0"/>
            </a:br>
            <a:r>
              <a:rPr lang="en-US" dirty="0"/>
              <a:t>why?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9A7247-DB8B-428D-B82A-157592432F45}" type="slidenum">
              <a:rPr lang="en-US"/>
              <a:pPr/>
              <a:t>19</a:t>
            </a:fld>
            <a:endParaRPr lang="en-US"/>
          </a:p>
        </p:txBody>
      </p:sp>
      <p:sp>
        <p:nvSpPr>
          <p:cNvPr id="71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sz="4000" dirty="0"/>
              <a:t>Logical equivalences (algebraic laws)</a:t>
            </a:r>
          </a:p>
        </p:txBody>
      </p:sp>
      <p:graphicFrame>
        <p:nvGraphicFramePr>
          <p:cNvPr id="15404" name="Group 44"/>
          <p:cNvGraphicFramePr>
            <a:graphicFrameLocks noGrp="1"/>
          </p:cNvGraphicFramePr>
          <p:nvPr/>
        </p:nvGraphicFramePr>
        <p:xfrm>
          <a:off x="1295400" y="1066800"/>
          <a:ext cx="6629400" cy="5105400"/>
        </p:xfrm>
        <a:graphic>
          <a:graphicData uri="http://schemas.openxmlformats.org/drawingml/2006/table">
            <a:tbl>
              <a:tblPr/>
              <a:tblGrid>
                <a:gridCol w="331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7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Equivalence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10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Identity laws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14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Domination laws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Idempotent laws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5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Double negation law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10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Commutative laws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170" name="Object 29"/>
          <p:cNvGraphicFramePr>
            <a:graphicFrameLocks noChangeAspect="1"/>
          </p:cNvGraphicFramePr>
          <p:nvPr/>
        </p:nvGraphicFramePr>
        <p:xfrm>
          <a:off x="2133600" y="1600200"/>
          <a:ext cx="12192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5" name="Equation" r:id="rId4" imgW="660240" imgH="431640" progId="Equation.3">
                  <p:embed/>
                </p:oleObj>
              </mc:Choice>
              <mc:Fallback>
                <p:oleObj name="Equation" r:id="rId4" imgW="660240" imgH="4316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00200"/>
                        <a:ext cx="1219200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8"/>
          <p:cNvGraphicFramePr>
            <a:graphicFrameLocks noChangeAspect="1"/>
          </p:cNvGraphicFramePr>
          <p:nvPr/>
        </p:nvGraphicFramePr>
        <p:xfrm>
          <a:off x="2133600" y="2590800"/>
          <a:ext cx="124301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6" name="Equation" r:id="rId6" imgW="672840" imgH="431640" progId="Equation.3">
                  <p:embed/>
                </p:oleObj>
              </mc:Choice>
              <mc:Fallback>
                <p:oleObj name="Equation" r:id="rId6" imgW="672840" imgH="4316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590800"/>
                        <a:ext cx="1243012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39"/>
          <p:cNvGraphicFramePr>
            <a:graphicFrameLocks noChangeAspect="1"/>
          </p:cNvGraphicFramePr>
          <p:nvPr/>
        </p:nvGraphicFramePr>
        <p:xfrm>
          <a:off x="2133600" y="3733800"/>
          <a:ext cx="119538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7" name="Equation" r:id="rId8" imgW="647640" imgH="406080" progId="Equation.3">
                  <p:embed/>
                </p:oleObj>
              </mc:Choice>
              <mc:Fallback>
                <p:oleObj name="Equation" r:id="rId8" imgW="647640" imgH="40608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733800"/>
                        <a:ext cx="1195387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42"/>
          <p:cNvGraphicFramePr>
            <a:graphicFrameLocks noChangeAspect="1"/>
          </p:cNvGraphicFramePr>
          <p:nvPr/>
        </p:nvGraphicFramePr>
        <p:xfrm>
          <a:off x="2133600" y="4706937"/>
          <a:ext cx="1265238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8" name="Equation" r:id="rId10" imgW="685800" imgH="215640" progId="Equation.3">
                  <p:embed/>
                </p:oleObj>
              </mc:Choice>
              <mc:Fallback>
                <p:oleObj name="Equation" r:id="rId10" imgW="685800" imgH="2156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706937"/>
                        <a:ext cx="1265238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43"/>
          <p:cNvGraphicFramePr>
            <a:graphicFrameLocks noChangeAspect="1"/>
          </p:cNvGraphicFramePr>
          <p:nvPr/>
        </p:nvGraphicFramePr>
        <p:xfrm>
          <a:off x="2133600" y="5334000"/>
          <a:ext cx="1570038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9" name="Equation" r:id="rId12" imgW="850680" imgH="406080" progId="Equation.3">
                  <p:embed/>
                </p:oleObj>
              </mc:Choice>
              <mc:Fallback>
                <p:oleObj name="Equation" r:id="rId12" imgW="850680" imgH="4060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334000"/>
                        <a:ext cx="1570038" cy="750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know about algebra in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r>
              <a:rPr lang="en-US" dirty="0"/>
              <a:t>                 ,  where</a:t>
            </a:r>
          </a:p>
          <a:p>
            <a:pPr lvl="1"/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, are variables whose values come from some set: the real-numbers.</a:t>
            </a:r>
          </a:p>
          <a:p>
            <a:pPr lvl="1"/>
            <a:r>
              <a:rPr lang="en-US" dirty="0"/>
              <a:t>+, -, *, /, ^, etc., are operators on these variables</a:t>
            </a:r>
          </a:p>
          <a:p>
            <a:pPr lvl="1"/>
            <a:r>
              <a:rPr lang="en-US" dirty="0"/>
              <a:t>the result of the expression is also a real number.</a:t>
            </a:r>
          </a:p>
          <a:p>
            <a:r>
              <a:rPr lang="en-US" dirty="0"/>
              <a:t>We sometimes can show that one expression is the same (equal value) as another for all values of the variables … </a:t>
            </a:r>
          </a:p>
          <a:p>
            <a:pPr lvl="1"/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14400" y="1295400"/>
          <a:ext cx="1524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7" name="Equation" r:id="rId4" imgW="482400" imgH="241200" progId="Equation.3">
                  <p:embed/>
                </p:oleObj>
              </mc:Choice>
              <mc:Fallback>
                <p:oleObj name="Equation" r:id="rId4" imgW="48240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95400"/>
                        <a:ext cx="15240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2057400" y="5486400"/>
          <a:ext cx="4492626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8" name="Equation" r:id="rId6" imgW="1422360" imgH="241200" progId="Equation.3">
                  <p:embed/>
                </p:oleObj>
              </mc:Choice>
              <mc:Fallback>
                <p:oleObj name="Equation" r:id="rId6" imgW="142236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486400"/>
                        <a:ext cx="4492626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676223-C198-4F28-9FFE-2D2B1EA57F2F}" type="slidenum">
              <a:rPr lang="en-US"/>
              <a:pPr/>
              <a:t>20</a:t>
            </a:fld>
            <a:endParaRPr lang="en-US"/>
          </a:p>
        </p:txBody>
      </p:sp>
      <p:sp>
        <p:nvSpPr>
          <p:cNvPr id="8200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dirty="0"/>
              <a:t>Logical equivalences </a:t>
            </a:r>
            <a:r>
              <a:rPr lang="en-US" sz="3600" dirty="0"/>
              <a:t>(continued</a:t>
            </a:r>
            <a:r>
              <a:rPr lang="mr-IN" sz="3600" dirty="0"/>
              <a:t>…</a:t>
            </a:r>
            <a:r>
              <a:rPr lang="en-US" sz="3600" dirty="0"/>
              <a:t>)</a:t>
            </a:r>
            <a:endParaRPr lang="en-US" dirty="0"/>
          </a:p>
        </p:txBody>
      </p:sp>
      <p:graphicFrame>
        <p:nvGraphicFramePr>
          <p:cNvPr id="18467" name="Group 35"/>
          <p:cNvGraphicFramePr>
            <a:graphicFrameLocks noGrp="1"/>
          </p:cNvGraphicFramePr>
          <p:nvPr/>
        </p:nvGraphicFramePr>
        <p:xfrm>
          <a:off x="1371600" y="1295400"/>
          <a:ext cx="6096000" cy="4892040"/>
        </p:xfrm>
        <a:graphic>
          <a:graphicData uri="http://schemas.openxmlformats.org/drawingml/2006/table">
            <a:tbl>
              <a:tblPr/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Equivalence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Associative laws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3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Distributive laws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1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 Morgan’s laws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Absorption laws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Negation  laws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194" name="Object 32"/>
          <p:cNvGraphicFramePr>
            <a:graphicFrameLocks noChangeAspect="1"/>
          </p:cNvGraphicFramePr>
          <p:nvPr/>
        </p:nvGraphicFramePr>
        <p:xfrm>
          <a:off x="1517650" y="1752600"/>
          <a:ext cx="267335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9" name="Equation" r:id="rId4" imgW="1447560" imgH="431640" progId="Equation.3">
                  <p:embed/>
                </p:oleObj>
              </mc:Choice>
              <mc:Fallback>
                <p:oleObj name="Equation" r:id="rId4" imgW="1447560" imgH="4316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1752600"/>
                        <a:ext cx="2673350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3"/>
          <p:cNvGraphicFramePr>
            <a:graphicFrameLocks noChangeAspect="1"/>
          </p:cNvGraphicFramePr>
          <p:nvPr/>
        </p:nvGraphicFramePr>
        <p:xfrm>
          <a:off x="1593850" y="2708275"/>
          <a:ext cx="328295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0" name="Equation" r:id="rId6" imgW="1777680" imgH="431640" progId="Equation.3">
                  <p:embed/>
                </p:oleObj>
              </mc:Choice>
              <mc:Fallback>
                <p:oleObj name="Equation" r:id="rId6" imgW="1777680" imgH="4316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2708275"/>
                        <a:ext cx="3282950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36"/>
          <p:cNvGraphicFramePr>
            <a:graphicFrameLocks noChangeAspect="1"/>
          </p:cNvGraphicFramePr>
          <p:nvPr/>
        </p:nvGraphicFramePr>
        <p:xfrm>
          <a:off x="1447800" y="3622675"/>
          <a:ext cx="27432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1" name="Equation" r:id="rId8" imgW="1231560" imgH="431640" progId="Equation.3">
                  <p:embed/>
                </p:oleObj>
              </mc:Choice>
              <mc:Fallback>
                <p:oleObj name="Equation" r:id="rId8" imgW="1231560" imgH="4316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622675"/>
                        <a:ext cx="2743200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37"/>
          <p:cNvGraphicFramePr>
            <a:graphicFrameLocks noChangeAspect="1"/>
          </p:cNvGraphicFramePr>
          <p:nvPr/>
        </p:nvGraphicFramePr>
        <p:xfrm>
          <a:off x="1676400" y="4495800"/>
          <a:ext cx="21209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2" name="Equation" r:id="rId10" imgW="952200" imgH="431640" progId="Equation.3">
                  <p:embed/>
                </p:oleObj>
              </mc:Choice>
              <mc:Fallback>
                <p:oleObj name="Equation" r:id="rId10" imgW="952200" imgH="43164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495800"/>
                        <a:ext cx="2120900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38"/>
          <p:cNvGraphicFramePr>
            <a:graphicFrameLocks noChangeAspect="1"/>
          </p:cNvGraphicFramePr>
          <p:nvPr/>
        </p:nvGraphicFramePr>
        <p:xfrm>
          <a:off x="1600200" y="5257800"/>
          <a:ext cx="1668463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3" name="Equation" r:id="rId12" imgW="749160" imgH="431640" progId="Equation.3">
                  <p:embed/>
                </p:oleObj>
              </mc:Choice>
              <mc:Fallback>
                <p:oleObj name="Equation" r:id="rId12" imgW="749160" imgH="4316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257800"/>
                        <a:ext cx="1668463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2DCAC2-97C3-44B3-934C-6EA49FF9CA8B}" type="slidenum">
              <a:rPr lang="en-US"/>
              <a:pPr/>
              <a:t>21</a:t>
            </a:fld>
            <a:endParaRPr lang="en-US"/>
          </a:p>
        </p:txBody>
      </p:sp>
      <p:sp>
        <p:nvSpPr>
          <p:cNvPr id="9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Distributive Rule </a:t>
            </a:r>
          </a:p>
        </p:txBody>
      </p:sp>
      <p:sp>
        <p:nvSpPr>
          <p:cNvPr id="9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6783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You can’t mix disjunction and conjunction for associativity.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sz="2800" dirty="0"/>
              <a:t>Consider the specific case</a:t>
            </a:r>
          </a:p>
          <a:p>
            <a:pPr eaLnBrk="1" hangingPunct="1">
              <a:buFontTx/>
              <a:buNone/>
            </a:pPr>
            <a:r>
              <a:rPr lang="en-US" sz="2800" dirty="0"/>
              <a:t>	p = T</a:t>
            </a:r>
          </a:p>
          <a:p>
            <a:pPr eaLnBrk="1" hangingPunct="1">
              <a:buFontTx/>
              <a:buNone/>
            </a:pPr>
            <a:r>
              <a:rPr lang="en-US" sz="2800" dirty="0"/>
              <a:t>	r = F</a:t>
            </a:r>
          </a:p>
          <a:p>
            <a:pPr eaLnBrk="1" hangingPunct="1">
              <a:buFontTx/>
              <a:buNone/>
            </a:pPr>
            <a:r>
              <a:rPr lang="en-US" sz="2800" dirty="0"/>
              <a:t>	q = who cares ....</a:t>
            </a:r>
          </a:p>
          <a:p>
            <a:pPr eaLnBrk="1" hangingPunct="1">
              <a:buFontTx/>
              <a:buNone/>
            </a:pPr>
            <a:r>
              <a:rPr lang="en-US" sz="2800" dirty="0"/>
              <a:t>	what is the value of the left-hand side and the right-hand side?</a:t>
            </a:r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687368"/>
              </p:ext>
            </p:extLst>
          </p:nvPr>
        </p:nvGraphicFramePr>
        <p:xfrm>
          <a:off x="1600200" y="2340787"/>
          <a:ext cx="27432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3" name="Equation" r:id="rId4" imgW="1447560" imgH="215640" progId="Equation.3">
                  <p:embed/>
                </p:oleObj>
              </mc:Choice>
              <mc:Fallback>
                <p:oleObj name="Equation" r:id="rId4" imgW="144756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340787"/>
                        <a:ext cx="274320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/>
          <p:cNvCxnSpPr/>
          <p:nvPr/>
        </p:nvCxnSpPr>
        <p:spPr>
          <a:xfrm rot="5400000">
            <a:off x="2857500" y="2474100"/>
            <a:ext cx="22860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implication operator, </a:t>
            </a:r>
            <a:r>
              <a:rPr lang="en-US" dirty="0">
                <a:sym typeface="Symbol"/>
              </a:rPr>
              <a:t>, is as follows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		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  </a:t>
            </a:r>
            <a:r>
              <a:rPr lang="en-US" i="1" dirty="0">
                <a:sym typeface="Symbol"/>
              </a:rPr>
              <a:t>q</a:t>
            </a:r>
          </a:p>
          <a:p>
            <a:r>
              <a:rPr lang="en-US" dirty="0">
                <a:sym typeface="Symbol"/>
              </a:rPr>
              <a:t>Truth table:</a:t>
            </a:r>
          </a:p>
          <a:p>
            <a:endParaRPr lang="en-US" dirty="0">
              <a:sym typeface="Symbol"/>
            </a:endParaRPr>
          </a:p>
          <a:p>
            <a:endParaRPr lang="en-US" dirty="0">
              <a:sym typeface="Symbol"/>
            </a:endParaRPr>
          </a:p>
          <a:p>
            <a:endParaRPr lang="en-US" dirty="0">
              <a:sym typeface="Symbol"/>
            </a:endParaRPr>
          </a:p>
          <a:p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Note, it is NOT commutative</a:t>
            </a:r>
          </a:p>
        </p:txBody>
      </p:sp>
      <p:graphicFrame>
        <p:nvGraphicFramePr>
          <p:cNvPr id="5" name="Group 87"/>
          <p:cNvGraphicFramePr>
            <a:graphicFrameLocks noGrp="1"/>
          </p:cNvGraphicFramePr>
          <p:nvPr/>
        </p:nvGraphicFramePr>
        <p:xfrm>
          <a:off x="2438400" y="3352800"/>
          <a:ext cx="2895600" cy="19812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q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i="1" dirty="0"/>
                        <a:t>p </a:t>
                      </a:r>
                      <a:r>
                        <a:rPr lang="en-US" sz="2000" dirty="0">
                          <a:sym typeface="Symbol"/>
                        </a:rPr>
                        <a:t></a:t>
                      </a:r>
                      <a:r>
                        <a:rPr lang="en-US" sz="2000" i="1" dirty="0"/>
                        <a:t> q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 (continued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>
                <a:sym typeface="Wingdings" pitchFamily="2" charset="2"/>
              </a:rPr>
              <a:t>q </a:t>
            </a:r>
            <a:r>
              <a:rPr lang="en-US" dirty="0">
                <a:sym typeface="Wingdings" pitchFamily="2" charset="2"/>
              </a:rPr>
              <a:t>is read “if </a:t>
            </a:r>
            <a:r>
              <a:rPr lang="en-US" i="1" dirty="0">
                <a:sym typeface="Wingdings" pitchFamily="2" charset="2"/>
              </a:rPr>
              <a:t>p</a:t>
            </a:r>
            <a:r>
              <a:rPr lang="en-US" dirty="0">
                <a:sym typeface="Wingdings" pitchFamily="2" charset="2"/>
              </a:rPr>
              <a:t> then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”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When </a:t>
            </a:r>
            <a:r>
              <a:rPr lang="en-US" i="1" dirty="0">
                <a:sym typeface="Wingdings" pitchFamily="2" charset="2"/>
              </a:rPr>
              <a:t>p </a:t>
            </a:r>
            <a:r>
              <a:rPr lang="en-US" dirty="0">
                <a:sym typeface="Wingdings" pitchFamily="2" charset="2"/>
              </a:rPr>
              <a:t>is true,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has the same value as q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When </a:t>
            </a:r>
            <a:r>
              <a:rPr lang="en-US" i="1" dirty="0">
                <a:sym typeface="Wingdings" pitchFamily="2" charset="2"/>
              </a:rPr>
              <a:t>p</a:t>
            </a:r>
            <a:r>
              <a:rPr lang="en-US" dirty="0">
                <a:sym typeface="Wingdings" pitchFamily="2" charset="2"/>
              </a:rPr>
              <a:t> is false,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>
                <a:sym typeface="Wingdings" pitchFamily="2" charset="2"/>
              </a:rPr>
              <a:t>q </a:t>
            </a:r>
            <a:r>
              <a:rPr lang="en-US" dirty="0">
                <a:sym typeface="Wingdings" pitchFamily="2" charset="2"/>
              </a:rPr>
              <a:t>is true </a:t>
            </a:r>
            <a:r>
              <a:rPr lang="en-US" b="1" i="1" dirty="0">
                <a:sym typeface="Wingdings" pitchFamily="2" charset="2"/>
              </a:rPr>
              <a:t>regardless</a:t>
            </a:r>
            <a:r>
              <a:rPr lang="en-US" dirty="0">
                <a:sym typeface="Wingdings" pitchFamily="2" charset="2"/>
              </a:rPr>
              <a:t> of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58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>
                <a:sym typeface="Wingdings" pitchFamily="2" charset="2"/>
              </a:rPr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r>
              <a:rPr lang="en-US" dirty="0"/>
              <a:t>Let </a:t>
            </a:r>
            <a:r>
              <a:rPr lang="en-US" i="1" dirty="0"/>
              <a:t>p</a:t>
            </a:r>
            <a:r>
              <a:rPr lang="en-US" dirty="0"/>
              <a:t> = “Dr. Cobb is a faculty member 			in the E. J. School of Engineering”</a:t>
            </a:r>
            <a:br>
              <a:rPr lang="en-US" dirty="0"/>
            </a:br>
            <a:r>
              <a:rPr lang="en-US" dirty="0"/>
              <a:t>       </a:t>
            </a:r>
            <a:r>
              <a:rPr lang="en-US" i="1" dirty="0"/>
              <a:t>q</a:t>
            </a:r>
            <a:r>
              <a:rPr lang="en-US" dirty="0"/>
              <a:t> = “Dr. Cobb is a faculty member at UTD”</a:t>
            </a:r>
          </a:p>
          <a:p>
            <a:r>
              <a:rPr lang="en-US" dirty="0"/>
              <a:t>What is the value of </a:t>
            </a:r>
            <a:r>
              <a:rPr lang="en-US" i="1" dirty="0"/>
              <a:t>p</a:t>
            </a:r>
            <a:r>
              <a:rPr lang="en-US" dirty="0"/>
              <a:t>? </a:t>
            </a:r>
          </a:p>
          <a:p>
            <a:r>
              <a:rPr lang="en-US" dirty="0"/>
              <a:t>What is the value of </a:t>
            </a:r>
            <a:r>
              <a:rPr lang="en-US" i="1" dirty="0"/>
              <a:t>q</a:t>
            </a:r>
            <a:r>
              <a:rPr lang="en-US" dirty="0"/>
              <a:t>?</a:t>
            </a:r>
          </a:p>
          <a:p>
            <a:r>
              <a:rPr lang="en-US" dirty="0"/>
              <a:t>Is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 true or false? </a:t>
            </a:r>
          </a:p>
          <a:p>
            <a:r>
              <a:rPr lang="en-US" dirty="0">
                <a:sym typeface="Wingdings" pitchFamily="2" charset="2"/>
              </a:rPr>
              <a:t>Is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i="1" dirty="0">
                <a:sym typeface="Wingdings" pitchFamily="2" charset="2"/>
              </a:rPr>
              <a:t>p </a:t>
            </a:r>
            <a:r>
              <a:rPr lang="en-US" dirty="0">
                <a:sym typeface="Wingdings" pitchFamily="2" charset="2"/>
              </a:rPr>
              <a:t> true or false? </a:t>
            </a:r>
            <a:endParaRPr lang="en-US" dirty="0"/>
          </a:p>
          <a:p>
            <a:r>
              <a:rPr lang="en-US" dirty="0"/>
              <a:t>Repeat  by changing “Dr. Cobb” above by “Dr. </a:t>
            </a:r>
            <a:r>
              <a:rPr lang="en-US" dirty="0" err="1"/>
              <a:t>Andreescu</a:t>
            </a:r>
            <a:r>
              <a:rPr lang="en-US" dirty="0"/>
              <a:t>”.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Let </a:t>
            </a:r>
            <a:r>
              <a:rPr lang="en-US" i="1" dirty="0">
                <a:sym typeface="Wingdings" pitchFamily="2" charset="2"/>
              </a:rPr>
              <a:t>p</a:t>
            </a:r>
            <a:r>
              <a:rPr lang="en-US" dirty="0">
                <a:sym typeface="Wingdings" pitchFamily="2" charset="2"/>
              </a:rPr>
              <a:t> = “there is a lion in this room”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Let </a:t>
            </a:r>
            <a:r>
              <a:rPr lang="en-US" i="1" dirty="0">
                <a:sym typeface="Wingdings" pitchFamily="2" charset="2"/>
              </a:rPr>
              <a:t>q = “</a:t>
            </a:r>
            <a:r>
              <a:rPr lang="en-US" dirty="0">
                <a:sym typeface="Wingdings" pitchFamily="2" charset="2"/>
              </a:rPr>
              <a:t>Dr. Cobb is a millionaire” 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i="1" dirty="0">
                <a:sym typeface="Wingdings" pitchFamily="2" charset="2"/>
              </a:rPr>
              <a:t>p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, is it true or false?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What about </a:t>
            </a:r>
            <a:r>
              <a:rPr lang="en-US" i="1" dirty="0">
                <a:sym typeface="Wingdings" pitchFamily="2" charset="2"/>
              </a:rPr>
              <a:t>q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i="1" dirty="0">
                <a:sym typeface="Wingdings" pitchFamily="2" charset="2"/>
              </a:rPr>
              <a:t> p</a:t>
            </a:r>
            <a:r>
              <a:rPr lang="en-US" dirty="0">
                <a:sym typeface="Wingdings" pitchFamily="2" charset="2"/>
              </a:rPr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English to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If </a:t>
            </a:r>
            <a:r>
              <a:rPr lang="en-US" dirty="0"/>
              <a:t>I go to </a:t>
            </a:r>
            <a:r>
              <a:rPr lang="en-US" dirty="0" err="1"/>
              <a:t>Harry’s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or</a:t>
            </a:r>
            <a:r>
              <a:rPr lang="en-US" dirty="0"/>
              <a:t> go to the country I will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go shopping.”</a:t>
            </a:r>
          </a:p>
          <a:p>
            <a:r>
              <a:rPr lang="en-US" dirty="0"/>
              <a:t>Break the assertion into components, look for the logical operators.</a:t>
            </a:r>
          </a:p>
          <a:p>
            <a:r>
              <a:rPr lang="en-US" i="1" dirty="0"/>
              <a:t>p</a:t>
            </a:r>
            <a:r>
              <a:rPr lang="en-US" dirty="0"/>
              <a:t> = “go to </a:t>
            </a:r>
            <a:r>
              <a:rPr lang="en-US" dirty="0" err="1"/>
              <a:t>Harry’s</a:t>
            </a:r>
            <a:r>
              <a:rPr lang="en-US" dirty="0"/>
              <a:t>”</a:t>
            </a:r>
            <a:br>
              <a:rPr lang="en-US" dirty="0"/>
            </a:br>
            <a:r>
              <a:rPr lang="en-US" i="1" dirty="0"/>
              <a:t>q</a:t>
            </a:r>
            <a:r>
              <a:rPr lang="en-US" dirty="0"/>
              <a:t> = “go to the country”</a:t>
            </a:r>
            <a:br>
              <a:rPr lang="en-US" dirty="0"/>
            </a:br>
            <a:r>
              <a:rPr lang="en-US" i="1" dirty="0"/>
              <a:t>r</a:t>
            </a:r>
            <a:r>
              <a:rPr lang="en-US" dirty="0"/>
              <a:t> = “go shopping”</a:t>
            </a:r>
          </a:p>
          <a:p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dirty="0"/>
              <a:t>) </a:t>
            </a:r>
            <a:r>
              <a:rPr lang="en-US" dirty="0">
                <a:sym typeface="Wingdings" pitchFamily="2" charset="2"/>
              </a:rPr>
              <a:t>(</a:t>
            </a:r>
            <a:r>
              <a:rPr lang="en-US" dirty="0">
                <a:sym typeface="Symbol"/>
              </a:rPr>
              <a:t>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i="1" dirty="0">
                <a:sym typeface="Wingdings" pitchFamily="2" charset="2"/>
              </a:rPr>
              <a:t>r</a:t>
            </a:r>
            <a:r>
              <a:rPr lang="en-US" dirty="0">
                <a:sym typeface="Wingdings" pitchFamily="2" charset="2"/>
              </a:rPr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457200" y="1143000"/>
          <a:ext cx="822960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</a:t>
                      </a:r>
                      <a:r>
                        <a:rPr lang="en-US" i="1" dirty="0"/>
                        <a:t>p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</a:t>
                      </a:r>
                      <a:r>
                        <a:rPr lang="en-US" dirty="0"/>
                        <a:t> </a:t>
                      </a:r>
                      <a:r>
                        <a:rPr lang="en-US" i="1" dirty="0"/>
                        <a:t>q</a:t>
                      </a:r>
                      <a:r>
                        <a:rPr lang="en-US" dirty="0"/>
                        <a:t>) </a:t>
                      </a:r>
                      <a:r>
                        <a:rPr lang="en-US" dirty="0">
                          <a:sym typeface="Wingdings" pitchFamily="2" charset="2"/>
                        </a:rPr>
                        <a:t>(</a:t>
                      </a:r>
                      <a:r>
                        <a:rPr lang="en-US" dirty="0">
                          <a:sym typeface="Symbol"/>
                        </a:rPr>
                        <a:t></a:t>
                      </a:r>
                      <a:r>
                        <a:rPr lang="en-US" dirty="0">
                          <a:sym typeface="Wingdings" pitchFamily="2" charset="2"/>
                        </a:rPr>
                        <a:t> </a:t>
                      </a:r>
                      <a:r>
                        <a:rPr lang="en-US" i="1" dirty="0">
                          <a:sym typeface="Wingdings" pitchFamily="2" charset="2"/>
                        </a:rPr>
                        <a:t>r</a:t>
                      </a:r>
                      <a:r>
                        <a:rPr lang="en-US" dirty="0">
                          <a:sym typeface="Wingdings" pitchFamily="2" charset="2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 of possible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an operator of </a:t>
            </a:r>
            <a:r>
              <a:rPr lang="en-US" i="1" dirty="0"/>
              <a:t>n</a:t>
            </a:r>
            <a:r>
              <a:rPr lang="en-US" dirty="0"/>
              <a:t> variables</a:t>
            </a:r>
          </a:p>
          <a:p>
            <a:r>
              <a:rPr lang="en-US" dirty="0"/>
              <a:t>How many rows are in its truth table?</a:t>
            </a:r>
          </a:p>
          <a:p>
            <a:endParaRPr lang="en-US" dirty="0"/>
          </a:p>
          <a:p>
            <a:r>
              <a:rPr lang="en-US" dirty="0"/>
              <a:t>How many different truth tables with </a:t>
            </a:r>
            <a:r>
              <a:rPr lang="en-US" i="1" dirty="0"/>
              <a:t>x</a:t>
            </a:r>
            <a:r>
              <a:rPr lang="en-US" dirty="0"/>
              <a:t> rows can there be?</a:t>
            </a:r>
          </a:p>
          <a:p>
            <a:endParaRPr lang="en-US" dirty="0"/>
          </a:p>
          <a:p>
            <a:r>
              <a:rPr lang="en-US" dirty="0"/>
              <a:t>Thus, how many different operators with </a:t>
            </a:r>
            <a:r>
              <a:rPr lang="en-US" i="1" dirty="0"/>
              <a:t>n</a:t>
            </a:r>
            <a:r>
              <a:rPr lang="en-US" dirty="0"/>
              <a:t> variables can exist?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notes on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724400"/>
          </a:xfrm>
        </p:spPr>
        <p:txBody>
          <a:bodyPr/>
          <a:lstStyle/>
          <a:p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>
                <a:sym typeface="Wingdings" pitchFamily="2" charset="2"/>
              </a:rPr>
              <a:t>q, p </a:t>
            </a:r>
            <a:r>
              <a:rPr lang="en-US" dirty="0">
                <a:sym typeface="Wingdings" pitchFamily="2" charset="2"/>
              </a:rPr>
              <a:t>is the </a:t>
            </a:r>
            <a:r>
              <a:rPr lang="en-US" i="1" dirty="0">
                <a:sym typeface="Wingdings" pitchFamily="2" charset="2"/>
              </a:rPr>
              <a:t>antecedent, q</a:t>
            </a:r>
            <a:r>
              <a:rPr lang="en-US" dirty="0">
                <a:sym typeface="Wingdings" pitchFamily="2" charset="2"/>
              </a:rPr>
              <a:t> is the </a:t>
            </a:r>
            <a:r>
              <a:rPr lang="en-US" i="1" dirty="0">
                <a:sym typeface="Wingdings" pitchFamily="2" charset="2"/>
              </a:rPr>
              <a:t>consequent</a:t>
            </a:r>
            <a:r>
              <a:rPr lang="en-US" dirty="0">
                <a:sym typeface="Wingdings" pitchFamily="2" charset="2"/>
              </a:rPr>
              <a:t>.</a:t>
            </a:r>
            <a:endParaRPr lang="en-US" i="1" dirty="0"/>
          </a:p>
          <a:p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) </a:t>
            </a:r>
            <a:r>
              <a:rPr lang="en-US" dirty="0">
                <a:sym typeface="Symbol"/>
              </a:rPr>
              <a:t></a:t>
            </a:r>
            <a:r>
              <a:rPr lang="en-US" dirty="0">
                <a:sym typeface="Wingdings" pitchFamily="2" charset="2"/>
              </a:rPr>
              <a:t> (</a:t>
            </a:r>
            <a:r>
              <a:rPr lang="en-US" dirty="0">
                <a:sym typeface="Symbol"/>
              </a:rPr>
              <a:t>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dirty="0">
                <a:sym typeface="Symbol"/>
              </a:rPr>
              <a:t></a:t>
            </a:r>
            <a:r>
              <a:rPr lang="en-US" i="1" dirty="0">
                <a:sym typeface="Wingdings" pitchFamily="2" charset="2"/>
              </a:rPr>
              <a:t>p</a:t>
            </a:r>
            <a:r>
              <a:rPr lang="en-US" dirty="0">
                <a:sym typeface="Wingdings" pitchFamily="2" charset="2"/>
              </a:rPr>
              <a:t>)</a:t>
            </a:r>
            <a:endParaRPr lang="en-US" i="1" dirty="0">
              <a:sym typeface="Wingdings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ym typeface="Symbol"/>
              </a:rPr>
              <a:t>     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dirty="0">
                <a:sym typeface="Symbol"/>
              </a:rPr>
              <a:t></a:t>
            </a:r>
            <a:r>
              <a:rPr lang="en-US" i="1" dirty="0">
                <a:sym typeface="Wingdings" pitchFamily="2" charset="2"/>
              </a:rPr>
              <a:t>p</a:t>
            </a:r>
            <a:r>
              <a:rPr lang="en-US" dirty="0">
                <a:sym typeface="Wingdings" pitchFamily="2" charset="2"/>
              </a:rPr>
              <a:t> is known as the </a:t>
            </a:r>
            <a:r>
              <a:rPr lang="en-US" i="1" dirty="0">
                <a:sym typeface="Wingdings" pitchFamily="2" charset="2"/>
              </a:rPr>
              <a:t>contrapositive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r>
              <a:rPr lang="en-US" dirty="0">
                <a:sym typeface="Wingdings" pitchFamily="2" charset="2"/>
              </a:rPr>
              <a:t>The </a:t>
            </a:r>
            <a:r>
              <a:rPr lang="en-US" i="1" dirty="0">
                <a:sym typeface="Wingdings" pitchFamily="2" charset="2"/>
              </a:rPr>
              <a:t>converse of p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is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i="1" dirty="0">
                <a:sym typeface="Wingdings" pitchFamily="2" charset="2"/>
              </a:rPr>
              <a:t>p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lvl="1">
              <a:buNone/>
            </a:pPr>
            <a:r>
              <a:rPr lang="en-US" dirty="0">
                <a:sym typeface="Wingdings" pitchFamily="2" charset="2"/>
              </a:rPr>
              <a:t>(they are NOT </a:t>
            </a:r>
            <a:r>
              <a:rPr lang="en-US" dirty="0" smtClean="0">
                <a:sym typeface="Wingdings" pitchFamily="2" charset="2"/>
              </a:rPr>
              <a:t>equivalent)</a:t>
            </a:r>
            <a:endParaRPr lang="en-US" dirty="0">
              <a:sym typeface="Wingdings" pitchFamily="2" charset="2"/>
            </a:endParaRPr>
          </a:p>
          <a:p>
            <a:r>
              <a:rPr lang="en-US" i="1" dirty="0">
                <a:sym typeface="Wingdings" pitchFamily="2" charset="2"/>
              </a:rPr>
              <a:t>p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in English is often stated as:</a:t>
            </a:r>
          </a:p>
          <a:p>
            <a:pPr lvl="1"/>
            <a:r>
              <a:rPr lang="en-US" i="1" dirty="0">
                <a:sym typeface="Wingdings" pitchFamily="2" charset="2"/>
              </a:rPr>
              <a:t>p</a:t>
            </a:r>
            <a:r>
              <a:rPr lang="en-US" dirty="0">
                <a:sym typeface="Wingdings" pitchFamily="2" charset="2"/>
              </a:rPr>
              <a:t> is a sufficient condition for </a:t>
            </a:r>
            <a:r>
              <a:rPr lang="en-US" i="1" dirty="0">
                <a:sym typeface="Wingdings" pitchFamily="2" charset="2"/>
              </a:rPr>
              <a:t>q</a:t>
            </a:r>
          </a:p>
          <a:p>
            <a:pPr lvl="1"/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is a necessary condition for </a:t>
            </a:r>
            <a:r>
              <a:rPr lang="en-US" i="1" dirty="0">
                <a:sym typeface="Wingdings" pitchFamily="2" charset="2"/>
              </a:rPr>
              <a:t>p</a:t>
            </a:r>
          </a:p>
          <a:p>
            <a:pPr lvl="1"/>
            <a:r>
              <a:rPr lang="en-US" i="1" dirty="0">
                <a:sym typeface="Wingdings" pitchFamily="2" charset="2"/>
              </a:rPr>
              <a:t>p</a:t>
            </a:r>
            <a:r>
              <a:rPr lang="en-US" dirty="0">
                <a:sym typeface="Wingdings" pitchFamily="2" charset="2"/>
              </a:rPr>
              <a:t> only if </a:t>
            </a:r>
            <a:r>
              <a:rPr lang="en-US" i="1" dirty="0">
                <a:sym typeface="Wingdings" pitchFamily="2" charset="2"/>
              </a:rPr>
              <a:t>q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is 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r>
              <a:rPr lang="en-US" sz="2800" dirty="0"/>
              <a:t>We have variables: typically </a:t>
            </a:r>
            <a:r>
              <a:rPr lang="en-US" sz="2800" i="1" dirty="0"/>
              <a:t>p, q, r, s, t, …</a:t>
            </a:r>
          </a:p>
          <a:p>
            <a:r>
              <a:rPr lang="en-US" sz="2800" dirty="0"/>
              <a:t>Variables can have a value from some set: true or false.</a:t>
            </a:r>
          </a:p>
          <a:p>
            <a:r>
              <a:rPr lang="en-US" sz="2800" dirty="0"/>
              <a:t>We have operators: </a:t>
            </a:r>
            <a:r>
              <a:rPr lang="en-US" sz="2800" dirty="0">
                <a:sym typeface="Symbol"/>
              </a:rPr>
              <a:t>, , , , etc..</a:t>
            </a:r>
          </a:p>
          <a:p>
            <a:r>
              <a:rPr lang="en-US" sz="2800" dirty="0">
                <a:sym typeface="Symbol"/>
              </a:rPr>
              <a:t>We have expressions, whose resulting value is also true or false</a:t>
            </a:r>
          </a:p>
          <a:p>
            <a:pPr lvl="1">
              <a:buNone/>
            </a:pPr>
            <a:r>
              <a:rPr lang="en-US" sz="2400" dirty="0">
                <a:sym typeface="Symbol"/>
              </a:rPr>
              <a:t>		(</a:t>
            </a:r>
            <a:r>
              <a:rPr lang="en-US" sz="2400" i="1" dirty="0">
                <a:sym typeface="Symbol"/>
              </a:rPr>
              <a:t>p</a:t>
            </a:r>
            <a:r>
              <a:rPr lang="en-US" sz="2400" dirty="0">
                <a:sym typeface="Symbol"/>
              </a:rPr>
              <a:t>  </a:t>
            </a:r>
            <a:r>
              <a:rPr lang="en-US" sz="2400" i="1" dirty="0">
                <a:sym typeface="Symbol"/>
              </a:rPr>
              <a:t>q</a:t>
            </a:r>
            <a:r>
              <a:rPr lang="en-US" sz="2400" dirty="0">
                <a:sym typeface="Symbol"/>
              </a:rPr>
              <a:t>)  (</a:t>
            </a:r>
            <a:r>
              <a:rPr lang="en-US" sz="2400" i="1" dirty="0">
                <a:sym typeface="Symbol"/>
              </a:rPr>
              <a:t>r</a:t>
            </a:r>
            <a:r>
              <a:rPr lang="en-US" sz="2400" dirty="0">
                <a:sym typeface="Symbol"/>
              </a:rPr>
              <a:t>)</a:t>
            </a:r>
          </a:p>
          <a:p>
            <a:r>
              <a:rPr lang="en-US" sz="2800" dirty="0">
                <a:sym typeface="Symbol"/>
              </a:rPr>
              <a:t>We also have expressions that are the same regardless of the values of the variables</a:t>
            </a:r>
          </a:p>
          <a:p>
            <a:pPr lvl="1">
              <a:buNone/>
            </a:pPr>
            <a:r>
              <a:rPr lang="en-US" sz="2400" dirty="0">
                <a:sym typeface="Symbol"/>
              </a:rPr>
              <a:t>	(</a:t>
            </a:r>
            <a:r>
              <a:rPr lang="en-US" sz="2400" i="1" dirty="0">
                <a:sym typeface="Symbol"/>
              </a:rPr>
              <a:t>p</a:t>
            </a:r>
            <a:r>
              <a:rPr lang="en-US" sz="2400" dirty="0">
                <a:sym typeface="Symbol"/>
              </a:rPr>
              <a:t>  </a:t>
            </a:r>
            <a:r>
              <a:rPr lang="en-US" sz="2400" i="1" dirty="0">
                <a:sym typeface="Symbol"/>
              </a:rPr>
              <a:t>q</a:t>
            </a:r>
            <a:r>
              <a:rPr lang="en-US" sz="2400" dirty="0">
                <a:sym typeface="Symbol"/>
              </a:rPr>
              <a:t>)  (</a:t>
            </a:r>
            <a:r>
              <a:rPr lang="en-US" sz="2400" i="1" dirty="0">
                <a:sym typeface="Symbol"/>
              </a:rPr>
              <a:t>p</a:t>
            </a:r>
            <a:r>
              <a:rPr lang="en-US" sz="2400" dirty="0">
                <a:sym typeface="Symbol"/>
              </a:rPr>
              <a:t>)  (</a:t>
            </a:r>
            <a:r>
              <a:rPr lang="en-US" sz="2400" i="1" dirty="0">
                <a:sym typeface="Symbol"/>
              </a:rPr>
              <a:t>q</a:t>
            </a:r>
            <a:r>
              <a:rPr lang="en-US" sz="2400" dirty="0">
                <a:sym typeface="Symbol"/>
              </a:rPr>
              <a:t>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Logical Equivalences Involving Implications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964875-CA07-4623-B9F1-BB25EB70B945}" type="slidenum">
              <a:rPr lang="en-US"/>
              <a:pPr/>
              <a:t>30</a:t>
            </a:fld>
            <a:endParaRPr lang="en-US"/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1219200" y="1371600"/>
          <a:ext cx="587375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7" name="Equation" r:id="rId4" imgW="1993680" imgH="1777680" progId="Equation.3">
                  <p:embed/>
                </p:oleObj>
              </mc:Choice>
              <mc:Fallback>
                <p:oleObj name="Equation" r:id="rId4" imgW="1993680" imgH="17776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371600"/>
                        <a:ext cx="5873750" cy="434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39469" y="1383268"/>
            <a:ext cx="434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how </a:t>
            </a:r>
            <a:r>
              <a:rPr lang="en-US" dirty="0">
                <a:sym typeface="Wingdings" pitchFamily="2" charset="2"/>
              </a:rPr>
              <a:t> is written in terms of </a:t>
            </a:r>
            <a:r>
              <a:rPr lang="en-US" dirty="0">
                <a:sym typeface="Symbol"/>
              </a:rPr>
              <a:t>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dirty="0">
                <a:sym typeface="Symbol"/>
              </a:rPr>
              <a:t>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Proof of selected equivalences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two statements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These can be proved using a truth table and considering all possible truth assignments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(SEE WARNING ON NEXT SLIDE)</a:t>
            </a:r>
            <a:endParaRPr lang="en-US" dirty="0"/>
          </a:p>
          <a:p>
            <a:r>
              <a:rPr lang="en-US" dirty="0"/>
              <a:t>They can also be proved using some of the given </a:t>
            </a:r>
            <a:r>
              <a:rPr lang="en-US" dirty="0" smtClean="0"/>
              <a:t>equivalence rules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87043" name="Object 4"/>
          <p:cNvGraphicFramePr>
            <a:graphicFrameLocks noChangeAspect="1"/>
          </p:cNvGraphicFramePr>
          <p:nvPr/>
        </p:nvGraphicFramePr>
        <p:xfrm>
          <a:off x="2133600" y="2286000"/>
          <a:ext cx="536899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2" name="Equation" r:id="rId4" imgW="1968480" imgH="672840" progId="Equation.3">
                  <p:embed/>
                </p:oleObj>
              </mc:Choice>
              <mc:Fallback>
                <p:oleObj name="Equation" r:id="rId4" imgW="1968480" imgH="672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86000"/>
                        <a:ext cx="5368990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WARNING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You will only be given partial credit (or no credit at all!) if in an exam you use a truth table to prove two expressions are equivalent.</a:t>
            </a:r>
          </a:p>
          <a:p>
            <a:endParaRPr lang="en-US" sz="3600" b="1" dirty="0" smtClean="0">
              <a:solidFill>
                <a:srgbClr val="FF0000"/>
              </a:solidFill>
            </a:endParaRPr>
          </a:p>
          <a:p>
            <a:r>
              <a:rPr lang="en-US" sz="3600" b="1" dirty="0" smtClean="0">
                <a:solidFill>
                  <a:srgbClr val="FF0000"/>
                </a:solidFill>
              </a:rPr>
              <a:t>You have been warned!!!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51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461148"/>
              </p:ext>
            </p:extLst>
          </p:nvPr>
        </p:nvGraphicFramePr>
        <p:xfrm>
          <a:off x="609600" y="979488"/>
          <a:ext cx="7162800" cy="505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6" name="Equation" r:id="rId3" imgW="3543120" imgH="2501640" progId="Equation.3">
                  <p:embed/>
                </p:oleObj>
              </mc:Choice>
              <mc:Fallback>
                <p:oleObj name="Equation" r:id="rId3" imgW="3543120" imgH="2501640" progId="Equation.3">
                  <p:embed/>
                  <p:pic>
                    <p:nvPicPr>
                      <p:cNvPr id="8806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79488"/>
                        <a:ext cx="7162800" cy="5051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457200" y="46038"/>
            <a:ext cx="8229600" cy="4873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7E3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Proof of first statement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8819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1460" y="664686"/>
            <a:ext cx="8366760" cy="42640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7E3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 lot simpler, and skipping over some “obvious steps</a:t>
            </a:r>
            <a:r>
              <a:rPr lang="en-US" sz="2400" dirty="0" smtClean="0"/>
              <a:t>”, and placing the comments on the equivalence symbol  </a:t>
            </a:r>
            <a:r>
              <a:rPr lang="en-US" sz="2400" dirty="0"/>
              <a:t>….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1890" y="1697242"/>
            <a:ext cx="8324603" cy="42319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≡ {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derived from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r)</a:t>
            </a: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≡ {commutativity, distribution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commutativity again}</a:t>
            </a: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>
              <a:spcAft>
                <a:spcPts val="6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≡ {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eMorgan’s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≡ {→ derived from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→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took advantage of the fact that, if we know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Q, and </a:t>
            </a:r>
            <a:r>
              <a:rPr lang="en-US" i="1" dirty="0"/>
              <a:t>Q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/>
              <a:t>, then we can conclude that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/>
              <a:t>.</a:t>
            </a:r>
          </a:p>
          <a:p>
            <a:r>
              <a:rPr lang="en-US" dirty="0"/>
              <a:t>Also, if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dirty="0"/>
              <a:t>, and </a:t>
            </a:r>
            <a:r>
              <a:rPr lang="en-US" i="1" dirty="0"/>
              <a:t>p</a:t>
            </a:r>
            <a:r>
              <a:rPr lang="en-US" dirty="0"/>
              <a:t> occurs in an expression </a:t>
            </a:r>
            <a:r>
              <a:rPr lang="en-US" i="1" dirty="0"/>
              <a:t>E</a:t>
            </a:r>
            <a:r>
              <a:rPr lang="en-US" dirty="0"/>
              <a:t>, then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E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</a:t>
            </a:r>
            <a:r>
              <a:rPr lang="en-US" i="1" dirty="0"/>
              <a:t>E</a:t>
            </a:r>
            <a:r>
              <a:rPr lang="en-US" dirty="0"/>
              <a:t>’</a:t>
            </a:r>
            <a:br>
              <a:rPr lang="en-US" dirty="0"/>
            </a:br>
            <a:r>
              <a:rPr lang="en-US" dirty="0"/>
              <a:t>where </a:t>
            </a:r>
            <a:r>
              <a:rPr lang="en-US" i="1" dirty="0"/>
              <a:t>E</a:t>
            </a:r>
            <a:r>
              <a:rPr lang="en-US" dirty="0"/>
              <a:t>’ is obtained from </a:t>
            </a:r>
            <a:r>
              <a:rPr lang="en-US" i="1" dirty="0"/>
              <a:t>E</a:t>
            </a:r>
            <a:r>
              <a:rPr lang="en-US" dirty="0"/>
              <a:t> by replacing </a:t>
            </a:r>
            <a:r>
              <a:rPr lang="en-US" i="1" dirty="0"/>
              <a:t>p</a:t>
            </a:r>
            <a:r>
              <a:rPr lang="en-US" dirty="0"/>
              <a:t> by </a:t>
            </a:r>
            <a:r>
              <a:rPr lang="en-US" i="1" dirty="0"/>
              <a:t>q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de Morgan’s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990600" y="1938338"/>
          <a:ext cx="6281738" cy="206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9" name="Equation" r:id="rId4" imgW="2781000" imgH="914400" progId="Equation.3">
                  <p:embed/>
                </p:oleObj>
              </mc:Choice>
              <mc:Fallback>
                <p:oleObj name="Equation" r:id="rId4" imgW="2781000" imgH="91440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38338"/>
                        <a:ext cx="6281738" cy="2065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(Canonical)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propositional expression has a single </a:t>
            </a:r>
            <a:r>
              <a:rPr lang="en-US" i="1" dirty="0"/>
              <a:t>Disjunctive Normal Form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Every propositional expression also has a single </a:t>
            </a:r>
            <a:r>
              <a:rPr lang="en-US" i="1" dirty="0"/>
              <a:t>Conjunctive Normal Form</a:t>
            </a:r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25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Disjunctive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expression is in disjunctive normal form (DNF):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I.e., it is a disjunction of </a:t>
            </a:r>
            <a:r>
              <a:rPr lang="en-US" i="1" dirty="0" err="1"/>
              <a:t>minterms</a:t>
            </a:r>
            <a:r>
              <a:rPr lang="en-US" dirty="0"/>
              <a:t> where</a:t>
            </a:r>
          </a:p>
          <a:p>
            <a:pPr lvl="1"/>
            <a:r>
              <a:rPr lang="en-US" dirty="0"/>
              <a:t>Each </a:t>
            </a:r>
            <a:r>
              <a:rPr lang="en-US" dirty="0" err="1"/>
              <a:t>minterm</a:t>
            </a:r>
            <a:r>
              <a:rPr lang="en-US" dirty="0"/>
              <a:t> is a conjunction of </a:t>
            </a:r>
            <a:r>
              <a:rPr lang="en-US" b="1" i="1" dirty="0"/>
              <a:t>all</a:t>
            </a:r>
            <a:r>
              <a:rPr lang="en-US" i="1" dirty="0"/>
              <a:t> </a:t>
            </a:r>
            <a:r>
              <a:rPr lang="en-US" dirty="0"/>
              <a:t>variables</a:t>
            </a:r>
          </a:p>
          <a:p>
            <a:pPr lvl="1"/>
            <a:r>
              <a:rPr lang="en-US" dirty="0"/>
              <a:t>Each variable appears only once in each </a:t>
            </a:r>
            <a:r>
              <a:rPr lang="en-US" dirty="0" err="1"/>
              <a:t>minterm</a:t>
            </a:r>
            <a:r>
              <a:rPr lang="en-US" dirty="0"/>
              <a:t>, and the variable can be negated.</a:t>
            </a:r>
          </a:p>
          <a:p>
            <a:pPr lvl="1"/>
            <a:r>
              <a:rPr lang="en-US" dirty="0"/>
              <a:t>each </a:t>
            </a:r>
            <a:r>
              <a:rPr lang="en-US" dirty="0" err="1"/>
              <a:t>minterm</a:t>
            </a:r>
            <a:r>
              <a:rPr lang="en-US" i="1" dirty="0"/>
              <a:t> </a:t>
            </a:r>
            <a:r>
              <a:rPr lang="en-US" dirty="0"/>
              <a:t>appears only once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43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5" name="Content Placeholder 3"/>
          <p:cNvGraphicFramePr>
            <a:graphicFrameLocks noChangeAspect="1"/>
          </p:cNvGraphicFramePr>
          <p:nvPr/>
        </p:nvGraphicFramePr>
        <p:xfrm>
          <a:off x="1295400" y="2743200"/>
          <a:ext cx="61039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44" name="Equation" r:id="rId6" imgW="2616120" imgH="215640" progId="Equation.3">
                  <p:embed/>
                </p:oleObj>
              </mc:Choice>
              <mc:Fallback>
                <p:oleObj name="Equation" r:id="rId6" imgW="2616120" imgH="21564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743200"/>
                        <a:ext cx="6103938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244" y="157799"/>
            <a:ext cx="8229600" cy="868362"/>
          </a:xfrm>
        </p:spPr>
        <p:txBody>
          <a:bodyPr/>
          <a:lstStyle/>
          <a:p>
            <a:r>
              <a:rPr lang="en-US" dirty="0"/>
              <a:t>Obtaining the DNF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023739"/>
              </p:ext>
            </p:extLst>
          </p:nvPr>
        </p:nvGraphicFramePr>
        <p:xfrm>
          <a:off x="457200" y="1615440"/>
          <a:ext cx="822960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</a:t>
                      </a:r>
                      <a:r>
                        <a:rPr lang="en-US" i="1" dirty="0"/>
                        <a:t>p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</a:t>
                      </a:r>
                      <a:r>
                        <a:rPr lang="en-US" dirty="0"/>
                        <a:t> </a:t>
                      </a:r>
                      <a:r>
                        <a:rPr lang="en-US" i="1" dirty="0"/>
                        <a:t>q</a:t>
                      </a:r>
                      <a:r>
                        <a:rPr lang="en-US" dirty="0"/>
                        <a:t>) </a:t>
                      </a:r>
                      <a:r>
                        <a:rPr lang="en-US" dirty="0">
                          <a:sym typeface="Wingdings" pitchFamily="2" charset="2"/>
                        </a:rPr>
                        <a:t>(</a:t>
                      </a:r>
                      <a:r>
                        <a:rPr lang="en-US" dirty="0">
                          <a:sym typeface="Symbol"/>
                        </a:rPr>
                        <a:t></a:t>
                      </a:r>
                      <a:r>
                        <a:rPr lang="en-US" dirty="0">
                          <a:sym typeface="Wingdings" pitchFamily="2" charset="2"/>
                        </a:rPr>
                        <a:t> </a:t>
                      </a:r>
                      <a:r>
                        <a:rPr lang="en-US" i="1" dirty="0">
                          <a:sym typeface="Wingdings" pitchFamily="2" charset="2"/>
                        </a:rPr>
                        <a:t>r</a:t>
                      </a:r>
                      <a:r>
                        <a:rPr lang="en-US" dirty="0">
                          <a:sym typeface="Wingdings" pitchFamily="2" charset="2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1138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992635"/>
              </p:ext>
            </p:extLst>
          </p:nvPr>
        </p:nvGraphicFramePr>
        <p:xfrm>
          <a:off x="304800" y="5217477"/>
          <a:ext cx="8726488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7" name="Equation" r:id="rId4" imgW="4762440" imgH="672840" progId="Equation.3">
                  <p:embed/>
                </p:oleObj>
              </mc:Choice>
              <mc:Fallback>
                <p:oleObj name="Equation" r:id="rId4" imgW="4762440" imgH="67284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217477"/>
                        <a:ext cx="8726488" cy="1198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377177" y="1026161"/>
            <a:ext cx="41561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What is the DNF of (</a:t>
            </a:r>
            <a:r>
              <a:rPr lang="en-US" sz="2000" i="1" dirty="0"/>
              <a:t>p</a:t>
            </a:r>
            <a:r>
              <a:rPr lang="en-US" sz="2000" dirty="0"/>
              <a:t> </a:t>
            </a:r>
            <a:r>
              <a:rPr lang="en-US" sz="2000" dirty="0">
                <a:sym typeface="Symbol"/>
              </a:rPr>
              <a:t></a:t>
            </a:r>
            <a:r>
              <a:rPr lang="en-US" sz="2000" dirty="0"/>
              <a:t> </a:t>
            </a:r>
            <a:r>
              <a:rPr lang="en-US" sz="2000" i="1" dirty="0"/>
              <a:t>q</a:t>
            </a:r>
            <a:r>
              <a:rPr lang="en-US" sz="2000" dirty="0"/>
              <a:t>) </a:t>
            </a:r>
            <a:r>
              <a:rPr lang="en-US" sz="2000" dirty="0">
                <a:sym typeface="Wingdings" pitchFamily="2" charset="2"/>
              </a:rPr>
              <a:t>(</a:t>
            </a:r>
            <a:r>
              <a:rPr lang="en-US" sz="2000" dirty="0">
                <a:sym typeface="Symbol"/>
              </a:rPr>
              <a:t>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i="1" dirty="0">
                <a:sym typeface="Wingdings" pitchFamily="2" charset="2"/>
              </a:rPr>
              <a:t>r</a:t>
            </a:r>
            <a:r>
              <a:rPr lang="en-US" sz="2000" dirty="0">
                <a:sym typeface="Wingdings" pitchFamily="2" charset="2"/>
              </a:rPr>
              <a:t>)?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/>
          <a:lstStyle/>
          <a:p>
            <a:r>
              <a:rPr lang="en-US" sz="2800" b="1" i="1" u="sng" dirty="0"/>
              <a:t>Propositions</a:t>
            </a:r>
            <a:r>
              <a:rPr lang="en-US" sz="2800" dirty="0"/>
              <a:t> are </a:t>
            </a:r>
            <a:r>
              <a:rPr lang="en-US" sz="2800" i="1" dirty="0"/>
              <a:t>assertions</a:t>
            </a:r>
            <a:r>
              <a:rPr lang="en-US" sz="2800" dirty="0"/>
              <a:t> (stating a fact) about the world around us: they can either be true or false</a:t>
            </a:r>
          </a:p>
          <a:p>
            <a:r>
              <a:rPr lang="en-US" sz="2800" b="1" i="1" u="sng" dirty="0"/>
              <a:t>Propositional variables</a:t>
            </a:r>
            <a:r>
              <a:rPr lang="en-US" sz="2800" dirty="0"/>
              <a:t> are variables whose value corresponds to the value of some proposition.</a:t>
            </a:r>
          </a:p>
          <a:p>
            <a:pPr lvl="1"/>
            <a:r>
              <a:rPr lang="en-US" dirty="0"/>
              <a:t>Let </a:t>
            </a:r>
            <a:r>
              <a:rPr lang="en-US" i="1" dirty="0"/>
              <a:t>p</a:t>
            </a:r>
            <a:r>
              <a:rPr lang="en-US" dirty="0"/>
              <a:t> be “Dr. Cobb is 5’ 2’’ tall”</a:t>
            </a:r>
          </a:p>
          <a:p>
            <a:pPr lvl="2"/>
            <a:r>
              <a:rPr lang="en-US" dirty="0"/>
              <a:t>Is </a:t>
            </a:r>
            <a:r>
              <a:rPr lang="en-US" i="1" dirty="0"/>
              <a:t>p</a:t>
            </a:r>
            <a:r>
              <a:rPr lang="en-US" dirty="0"/>
              <a:t> true or false?</a:t>
            </a:r>
          </a:p>
          <a:p>
            <a:pPr lvl="1"/>
            <a:r>
              <a:rPr lang="en-US" dirty="0"/>
              <a:t>Let </a:t>
            </a:r>
            <a:r>
              <a:rPr lang="en-US" i="1" dirty="0"/>
              <a:t>q </a:t>
            </a:r>
            <a:r>
              <a:rPr lang="en-US" dirty="0"/>
              <a:t>be  “the moon is made of cheese”</a:t>
            </a:r>
          </a:p>
          <a:p>
            <a:pPr lvl="2"/>
            <a:r>
              <a:rPr lang="en-US" dirty="0"/>
              <a:t>Is </a:t>
            </a:r>
            <a:r>
              <a:rPr lang="en-US" i="1" dirty="0"/>
              <a:t>q</a:t>
            </a:r>
            <a:r>
              <a:rPr lang="en-US" dirty="0"/>
              <a:t> true or false?</a:t>
            </a:r>
          </a:p>
          <a:p>
            <a:pPr lvl="1"/>
            <a:r>
              <a:rPr lang="en-US" dirty="0"/>
              <a:t>Let </a:t>
            </a:r>
            <a:r>
              <a:rPr lang="en-US" i="1" dirty="0"/>
              <a:t>r</a:t>
            </a:r>
            <a:r>
              <a:rPr lang="en-US" dirty="0"/>
              <a:t> be “the earth’s atmosphere is made mainly from oxygen and nitrogen”.</a:t>
            </a:r>
          </a:p>
          <a:p>
            <a:pPr lvl="2"/>
            <a:r>
              <a:rPr lang="en-US" dirty="0"/>
              <a:t>Is </a:t>
            </a:r>
            <a:r>
              <a:rPr lang="en-US" i="1" dirty="0"/>
              <a:t>r</a:t>
            </a:r>
            <a:r>
              <a:rPr lang="en-US" dirty="0"/>
              <a:t> true or false?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Conjunctive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/>
              <a:t>A propositional expression is in Conjunctive Normal Form (CNF) </a:t>
            </a:r>
            <a:r>
              <a:rPr lang="en-US" dirty="0" err="1"/>
              <a:t>iff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it is </a:t>
            </a:r>
            <a:r>
              <a:rPr lang="en-US"/>
              <a:t>a conjunction of </a:t>
            </a:r>
            <a:r>
              <a:rPr lang="en-US" i="1" dirty="0" err="1"/>
              <a:t>maxterms</a:t>
            </a:r>
            <a:r>
              <a:rPr lang="en-US" dirty="0"/>
              <a:t> where</a:t>
            </a:r>
          </a:p>
          <a:p>
            <a:pPr lvl="1"/>
            <a:r>
              <a:rPr lang="en-US" dirty="0"/>
              <a:t>each </a:t>
            </a:r>
            <a:r>
              <a:rPr lang="en-US" dirty="0" err="1"/>
              <a:t>maxterm</a:t>
            </a:r>
            <a:r>
              <a:rPr lang="en-US" dirty="0"/>
              <a:t> is a disjunction of </a:t>
            </a:r>
            <a:r>
              <a:rPr lang="en-US" b="1" i="1" dirty="0"/>
              <a:t>all</a:t>
            </a:r>
            <a:r>
              <a:rPr lang="en-US" i="1" dirty="0"/>
              <a:t> </a:t>
            </a:r>
            <a:r>
              <a:rPr lang="en-US" dirty="0"/>
              <a:t>variables</a:t>
            </a:r>
          </a:p>
          <a:p>
            <a:pPr lvl="1"/>
            <a:r>
              <a:rPr lang="en-US" dirty="0"/>
              <a:t>each variable appears only once in each </a:t>
            </a:r>
            <a:r>
              <a:rPr lang="en-US" dirty="0" err="1"/>
              <a:t>maxterm</a:t>
            </a:r>
            <a:r>
              <a:rPr lang="en-US" dirty="0"/>
              <a:t>, and the variable can be negated.</a:t>
            </a:r>
          </a:p>
          <a:p>
            <a:pPr lvl="1"/>
            <a:r>
              <a:rPr lang="en-US" dirty="0"/>
              <a:t>each </a:t>
            </a:r>
            <a:r>
              <a:rPr lang="en-US" dirty="0" err="1"/>
              <a:t>maxterm</a:t>
            </a:r>
            <a:r>
              <a:rPr lang="en-US" i="1" dirty="0"/>
              <a:t> </a:t>
            </a:r>
            <a:r>
              <a:rPr lang="en-US" dirty="0"/>
              <a:t>appears only once</a:t>
            </a:r>
          </a:p>
          <a:p>
            <a:r>
              <a:rPr lang="en-US" dirty="0"/>
              <a:t>E.g.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2162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862012"/>
              </p:ext>
            </p:extLst>
          </p:nvPr>
        </p:nvGraphicFramePr>
        <p:xfrm>
          <a:off x="1638300" y="5318760"/>
          <a:ext cx="61039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1" name="Equation" r:id="rId4" imgW="2616120" imgH="215640" progId="Equation.3">
                  <p:embed/>
                </p:oleObj>
              </mc:Choice>
              <mc:Fallback>
                <p:oleObj name="Equation" r:id="rId4" imgW="2616120" imgH="21564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5318760"/>
                        <a:ext cx="6103938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the CNF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CNF of (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dirty="0"/>
              <a:t>) </a:t>
            </a:r>
            <a:r>
              <a:rPr lang="en-US" dirty="0">
                <a:sym typeface="Wingdings" pitchFamily="2" charset="2"/>
              </a:rPr>
              <a:t>(</a:t>
            </a:r>
            <a:r>
              <a:rPr lang="en-US" dirty="0">
                <a:sym typeface="Symbol"/>
              </a:rPr>
              <a:t>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i="1" dirty="0">
                <a:sym typeface="Wingdings" pitchFamily="2" charset="2"/>
              </a:rPr>
              <a:t>r</a:t>
            </a:r>
            <a:r>
              <a:rPr lang="en-US" dirty="0">
                <a:sym typeface="Wingdings" pitchFamily="2" charset="2"/>
              </a:rPr>
              <a:t>)?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4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First, Truth Table of Negation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22960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Symbol"/>
                        </a:rPr>
                        <a:t>(</a:t>
                      </a:r>
                      <a:r>
                        <a:rPr lang="en-US" dirty="0"/>
                        <a:t>(</a:t>
                      </a:r>
                      <a:r>
                        <a:rPr lang="en-US" i="1" dirty="0"/>
                        <a:t>p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</a:t>
                      </a:r>
                      <a:r>
                        <a:rPr lang="en-US" dirty="0"/>
                        <a:t> </a:t>
                      </a:r>
                      <a:r>
                        <a:rPr lang="en-US" i="1" dirty="0"/>
                        <a:t>q</a:t>
                      </a:r>
                      <a:r>
                        <a:rPr lang="en-US" dirty="0"/>
                        <a:t>) </a:t>
                      </a:r>
                      <a:r>
                        <a:rPr lang="en-US" dirty="0">
                          <a:sym typeface="Wingdings" pitchFamily="2" charset="2"/>
                        </a:rPr>
                        <a:t>(</a:t>
                      </a:r>
                      <a:r>
                        <a:rPr lang="en-US" dirty="0">
                          <a:sym typeface="Symbol"/>
                        </a:rPr>
                        <a:t></a:t>
                      </a:r>
                      <a:r>
                        <a:rPr lang="en-US" dirty="0">
                          <a:sym typeface="Wingdings" pitchFamily="2" charset="2"/>
                        </a:rPr>
                        <a:t> </a:t>
                      </a:r>
                      <a:r>
                        <a:rPr lang="en-US" i="1" dirty="0">
                          <a:sym typeface="Wingdings" pitchFamily="2" charset="2"/>
                        </a:rPr>
                        <a:t>r</a:t>
                      </a:r>
                      <a:r>
                        <a:rPr lang="en-US" dirty="0">
                          <a:sym typeface="Wingdings" pitchFamily="2" charset="2"/>
                        </a:rPr>
                        <a:t>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1138" name="Content Placeholder 3"/>
          <p:cNvGraphicFramePr>
            <a:graphicFrameLocks noChangeAspect="1"/>
          </p:cNvGraphicFramePr>
          <p:nvPr/>
        </p:nvGraphicFramePr>
        <p:xfrm>
          <a:off x="2133600" y="4800600"/>
          <a:ext cx="4397375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5" name="Equation" r:id="rId4" imgW="2400120" imgH="672840" progId="Equation.3">
                  <p:embed/>
                </p:oleObj>
              </mc:Choice>
              <mc:Fallback>
                <p:oleObj name="Equation" r:id="rId4" imgW="2400120" imgH="67284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00600"/>
                        <a:ext cx="4397375" cy="1198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apply De Morgan’s</a:t>
            </a:r>
          </a:p>
        </p:txBody>
      </p:sp>
      <p:graphicFrame>
        <p:nvGraphicFramePr>
          <p:cNvPr id="94210" name="Content Placeholder 3"/>
          <p:cNvGraphicFramePr>
            <a:graphicFrameLocks noChangeAspect="1"/>
          </p:cNvGraphicFramePr>
          <p:nvPr/>
        </p:nvGraphicFramePr>
        <p:xfrm>
          <a:off x="533400" y="1258888"/>
          <a:ext cx="6597650" cy="449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9" name="Equation" r:id="rId4" imgW="2920680" imgH="2044440" progId="Equation.3">
                  <p:embed/>
                </p:oleObj>
              </mc:Choice>
              <mc:Fallback>
                <p:oleObj name="Equation" r:id="rId4" imgW="2920680" imgH="204444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58888"/>
                        <a:ext cx="6597650" cy="449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Is </a:t>
            </a:r>
            <a:r>
              <a:rPr lang="en-US" dirty="0"/>
              <a:t>there another way to obtain the CNF from the original truth table of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(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dirty="0"/>
              <a:t>) </a:t>
            </a:r>
            <a:r>
              <a:rPr lang="en-US" dirty="0">
                <a:sym typeface="Wingdings" pitchFamily="2" charset="2"/>
              </a:rPr>
              <a:t>(</a:t>
            </a:r>
            <a:r>
              <a:rPr lang="en-US" dirty="0">
                <a:sym typeface="Symbol"/>
              </a:rPr>
              <a:t>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i="1" dirty="0">
                <a:sym typeface="Wingdings" pitchFamily="2" charset="2"/>
              </a:rPr>
              <a:t>r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???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9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i="1" dirty="0"/>
              <a:t>p</a:t>
            </a:r>
            <a:r>
              <a:rPr lang="en-US" dirty="0"/>
              <a:t> exclusive or </a:t>
            </a:r>
            <a:r>
              <a:rPr lang="en-US" i="1" dirty="0"/>
              <a:t>q</a:t>
            </a:r>
            <a:r>
              <a:rPr lang="en-US" dirty="0"/>
              <a:t> is written as </a:t>
            </a:r>
            <a:br>
              <a:rPr lang="en-US" dirty="0"/>
            </a:br>
            <a:r>
              <a:rPr lang="en-US" dirty="0"/>
              <a:t>		</a:t>
            </a:r>
            <a:r>
              <a:rPr lang="en-US" i="1" dirty="0"/>
              <a:t>p </a:t>
            </a:r>
            <a:r>
              <a:rPr lang="en-US" dirty="0">
                <a:sym typeface="Symbol"/>
              </a:rPr>
              <a:t> </a:t>
            </a:r>
            <a:r>
              <a:rPr lang="en-US" i="1" dirty="0">
                <a:sym typeface="Symbol"/>
              </a:rPr>
              <a:t>q</a:t>
            </a:r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It means either </a:t>
            </a:r>
            <a:r>
              <a:rPr lang="en-US" i="1" dirty="0">
                <a:sym typeface="Symbol"/>
              </a:rPr>
              <a:t>p </a:t>
            </a:r>
            <a:r>
              <a:rPr lang="en-US" dirty="0">
                <a:sym typeface="Symbol"/>
              </a:rPr>
              <a:t>is true, or </a:t>
            </a:r>
            <a:r>
              <a:rPr lang="en-US" i="1" dirty="0">
                <a:sym typeface="Symbol"/>
              </a:rPr>
              <a:t>q</a:t>
            </a:r>
            <a:r>
              <a:rPr lang="en-US" dirty="0">
                <a:sym typeface="Symbol"/>
              </a:rPr>
              <a:t> is true, </a:t>
            </a:r>
            <a:r>
              <a:rPr lang="en-US" u="sng" dirty="0">
                <a:sym typeface="Symbol"/>
              </a:rPr>
              <a:t>but not both</a:t>
            </a:r>
          </a:p>
          <a:p>
            <a:r>
              <a:rPr lang="en-US" dirty="0">
                <a:sym typeface="Symbol"/>
              </a:rPr>
              <a:t>Truth table:</a:t>
            </a:r>
            <a:endParaRPr lang="en-US" dirty="0"/>
          </a:p>
        </p:txBody>
      </p:sp>
      <p:graphicFrame>
        <p:nvGraphicFramePr>
          <p:cNvPr id="4" name="Group 87"/>
          <p:cNvGraphicFramePr>
            <a:graphicFrameLocks noGrp="1"/>
          </p:cNvGraphicFramePr>
          <p:nvPr/>
        </p:nvGraphicFramePr>
        <p:xfrm>
          <a:off x="3124200" y="4114800"/>
          <a:ext cx="2895600" cy="19812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q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i="1" dirty="0"/>
                        <a:t>p </a:t>
                      </a:r>
                      <a:r>
                        <a:rPr lang="en-US" sz="2000" dirty="0">
                          <a:sym typeface="Symbol"/>
                        </a:rPr>
                        <a:t></a:t>
                      </a:r>
                      <a:r>
                        <a:rPr lang="en-US" sz="2000" i="1" dirty="0"/>
                        <a:t> q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afternoon, either I will go to the movies or I will go to a football game</a:t>
            </a:r>
          </a:p>
          <a:p>
            <a:r>
              <a:rPr lang="en-US" i="1" dirty="0"/>
              <a:t>p </a:t>
            </a:r>
            <a:r>
              <a:rPr lang="en-US" dirty="0"/>
              <a:t>= “I am at the movies”</a:t>
            </a:r>
          </a:p>
          <a:p>
            <a:r>
              <a:rPr lang="en-US" i="1" dirty="0"/>
              <a:t>q </a:t>
            </a:r>
            <a:r>
              <a:rPr lang="en-US" dirty="0"/>
              <a:t>= “I am at the football game”</a:t>
            </a:r>
          </a:p>
          <a:p>
            <a:r>
              <a:rPr lang="en-US" dirty="0"/>
              <a:t>The following is a true statement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</a:t>
            </a:r>
            <a:r>
              <a:rPr lang="en-US" dirty="0"/>
              <a:t> </a:t>
            </a:r>
            <a:r>
              <a:rPr lang="en-US" i="1" dirty="0"/>
              <a:t>q</a:t>
            </a:r>
            <a:endParaRPr lang="en-US" dirty="0"/>
          </a:p>
          <a:p>
            <a:r>
              <a:rPr lang="en-US" dirty="0"/>
              <a:t>Why is the above statement true?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Double Implication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r>
              <a:rPr lang="en-US" i="1" dirty="0">
                <a:sym typeface="Symbol"/>
              </a:rPr>
              <a:t>p “</a:t>
            </a:r>
            <a:r>
              <a:rPr lang="en-US" dirty="0">
                <a:sym typeface="Symbol"/>
              </a:rPr>
              <a:t>if and only if” </a:t>
            </a:r>
            <a:r>
              <a:rPr lang="en-US" i="1" dirty="0">
                <a:sym typeface="Symbol"/>
              </a:rPr>
              <a:t>q </a:t>
            </a:r>
            <a:r>
              <a:rPr lang="en-US" dirty="0">
                <a:sym typeface="Symbol"/>
              </a:rPr>
              <a:t>is written as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		</a:t>
            </a:r>
            <a:r>
              <a:rPr lang="en-US" i="1" dirty="0">
                <a:sym typeface="Symbol"/>
              </a:rPr>
              <a:t>p </a:t>
            </a:r>
            <a:r>
              <a:rPr lang="en-US" dirty="0">
                <a:sym typeface="Symbol"/>
              </a:rPr>
              <a:t></a:t>
            </a:r>
            <a:r>
              <a:rPr lang="en-US" i="1" dirty="0">
                <a:sym typeface="Symbol"/>
              </a:rPr>
              <a:t> q</a:t>
            </a:r>
          </a:p>
          <a:p>
            <a:r>
              <a:rPr lang="en-US" dirty="0">
                <a:sym typeface="Symbol"/>
              </a:rPr>
              <a:t>It is really a shorthand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	</a:t>
            </a:r>
            <a:r>
              <a:rPr lang="en-US" i="1" dirty="0">
                <a:sym typeface="Symbol"/>
              </a:rPr>
              <a:t> p </a:t>
            </a:r>
            <a:r>
              <a:rPr lang="en-US" dirty="0">
                <a:sym typeface="Symbol"/>
              </a:rPr>
              <a:t></a:t>
            </a:r>
            <a:r>
              <a:rPr lang="en-US" i="1" dirty="0">
                <a:sym typeface="Symbol"/>
              </a:rPr>
              <a:t> q </a:t>
            </a:r>
            <a:r>
              <a:rPr lang="en-US" dirty="0">
                <a:sym typeface="Symbol"/>
              </a:rPr>
              <a:t> (</a:t>
            </a:r>
            <a:r>
              <a:rPr lang="en-US" i="1" dirty="0">
                <a:sym typeface="Symbol"/>
              </a:rPr>
              <a:t>p </a:t>
            </a:r>
            <a:r>
              <a:rPr lang="en-US" dirty="0">
                <a:sym typeface="Symbol"/>
              </a:rPr>
              <a:t></a:t>
            </a:r>
            <a:r>
              <a:rPr lang="en-US" i="1" dirty="0">
                <a:sym typeface="Symbol"/>
              </a:rPr>
              <a:t> q</a:t>
            </a:r>
            <a:r>
              <a:rPr lang="en-US" dirty="0">
                <a:sym typeface="Symbol"/>
              </a:rPr>
              <a:t>)  (</a:t>
            </a:r>
            <a:r>
              <a:rPr lang="en-US" i="1" dirty="0">
                <a:sym typeface="Symbol"/>
              </a:rPr>
              <a:t>q </a:t>
            </a:r>
            <a:r>
              <a:rPr lang="en-US" dirty="0">
                <a:sym typeface="Symbol"/>
              </a:rPr>
              <a:t></a:t>
            </a:r>
            <a:r>
              <a:rPr lang="en-US" i="1" dirty="0">
                <a:sym typeface="Symbol"/>
              </a:rPr>
              <a:t> p</a:t>
            </a:r>
            <a:r>
              <a:rPr lang="en-US" dirty="0">
                <a:sym typeface="Symbol"/>
              </a:rPr>
              <a:t>)</a:t>
            </a:r>
          </a:p>
          <a:p>
            <a:r>
              <a:rPr lang="en-US" dirty="0">
                <a:sym typeface="Symbol"/>
              </a:rPr>
              <a:t>Truth table:</a:t>
            </a:r>
          </a:p>
        </p:txBody>
      </p:sp>
      <p:graphicFrame>
        <p:nvGraphicFramePr>
          <p:cNvPr id="4" name="Group 87"/>
          <p:cNvGraphicFramePr>
            <a:graphicFrameLocks noGrp="1"/>
          </p:cNvGraphicFramePr>
          <p:nvPr/>
        </p:nvGraphicFramePr>
        <p:xfrm>
          <a:off x="3124200" y="4343400"/>
          <a:ext cx="2895600" cy="19812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q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i="1" dirty="0"/>
                        <a:t>p </a:t>
                      </a:r>
                      <a:r>
                        <a:rPr lang="en-US" sz="2000" dirty="0">
                          <a:sym typeface="Symbol"/>
                        </a:rPr>
                        <a:t></a:t>
                      </a:r>
                      <a:r>
                        <a:rPr lang="en-US" sz="2000" i="1" dirty="0"/>
                        <a:t> q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r>
              <a:rPr lang="en-US" sz="2800" i="1" dirty="0"/>
              <a:t>p </a:t>
            </a:r>
            <a:r>
              <a:rPr lang="en-US" sz="2800" dirty="0"/>
              <a:t>= “The moon is made of cheese”</a:t>
            </a:r>
          </a:p>
          <a:p>
            <a:r>
              <a:rPr lang="en-US" sz="2800" i="1" dirty="0"/>
              <a:t>q </a:t>
            </a:r>
            <a:r>
              <a:rPr lang="en-US" sz="2800" dirty="0"/>
              <a:t>=</a:t>
            </a:r>
            <a:r>
              <a:rPr lang="en-US" sz="2800" i="1" dirty="0"/>
              <a:t> </a:t>
            </a:r>
            <a:r>
              <a:rPr lang="en-US" sz="2800" dirty="0"/>
              <a:t>“Horses have four legs”</a:t>
            </a:r>
          </a:p>
          <a:p>
            <a:r>
              <a:rPr lang="en-US" sz="2800" dirty="0"/>
              <a:t>The following is a true statement, why?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i="1" dirty="0"/>
              <a:t>p </a:t>
            </a:r>
            <a:r>
              <a:rPr lang="en-US" sz="2800" dirty="0">
                <a:sym typeface="Symbol"/>
              </a:rPr>
              <a:t> (</a:t>
            </a:r>
            <a:r>
              <a:rPr lang="en-US" sz="2800" i="1" dirty="0">
                <a:sym typeface="Symbol"/>
              </a:rPr>
              <a:t>q</a:t>
            </a:r>
            <a:r>
              <a:rPr lang="en-US" sz="2800" dirty="0">
                <a:sym typeface="Symbol"/>
              </a:rPr>
              <a:t>)</a:t>
            </a:r>
            <a:br>
              <a:rPr lang="en-US" sz="2800" dirty="0">
                <a:sym typeface="Symbol"/>
              </a:rPr>
            </a:br>
            <a:endParaRPr lang="en-US" sz="2800" dirty="0">
              <a:sym typeface="Symbol"/>
            </a:endParaRPr>
          </a:p>
          <a:p>
            <a:r>
              <a:rPr lang="en-US" sz="2800" dirty="0">
                <a:sym typeface="Symbol"/>
              </a:rPr>
              <a:t>Note that </a:t>
            </a:r>
            <a:r>
              <a:rPr lang="en-US" sz="2800" i="1" dirty="0"/>
              <a:t>	p </a:t>
            </a:r>
            <a:r>
              <a:rPr lang="en-US" sz="2800" dirty="0">
                <a:sym typeface="Symbol"/>
              </a:rPr>
              <a:t> (</a:t>
            </a:r>
            <a:r>
              <a:rPr lang="en-US" sz="2800" i="1" dirty="0">
                <a:sym typeface="Symbol"/>
              </a:rPr>
              <a:t>q</a:t>
            </a:r>
            <a:r>
              <a:rPr lang="en-US" sz="2800" dirty="0">
                <a:sym typeface="Symbol"/>
              </a:rPr>
              <a:t>), why?</a:t>
            </a:r>
          </a:p>
          <a:p>
            <a:endParaRPr lang="en-US" sz="2800" dirty="0">
              <a:sym typeface="Symbol"/>
            </a:endParaRPr>
          </a:p>
          <a:p>
            <a:r>
              <a:rPr lang="en-US" sz="2800" dirty="0">
                <a:sym typeface="Symbol"/>
              </a:rPr>
              <a:t>The following is a propositional expression (i.e. it returns a value that is true or false)</a:t>
            </a:r>
            <a:br>
              <a:rPr lang="en-US" sz="2800" dirty="0">
                <a:sym typeface="Symbol"/>
              </a:rPr>
            </a:br>
            <a:r>
              <a:rPr lang="en-US" sz="2800" dirty="0">
                <a:sym typeface="Symbol"/>
              </a:rPr>
              <a:t>	</a:t>
            </a:r>
            <a:r>
              <a:rPr lang="en-US" sz="2800" i="1" dirty="0"/>
              <a:t> p </a:t>
            </a:r>
            <a:r>
              <a:rPr lang="en-US" sz="2800" dirty="0">
                <a:sym typeface="Symbol"/>
              </a:rPr>
              <a:t> </a:t>
            </a:r>
            <a:r>
              <a:rPr lang="en-US" sz="2800" i="1" dirty="0">
                <a:sym typeface="Symbol"/>
              </a:rPr>
              <a:t>q</a:t>
            </a:r>
            <a:r>
              <a:rPr lang="en-US" sz="2800" dirty="0">
                <a:sym typeface="Symbol"/>
              </a:rPr>
              <a:t/>
            </a:r>
            <a:br>
              <a:rPr lang="en-US" sz="2800" dirty="0">
                <a:sym typeface="Symbol"/>
              </a:rPr>
            </a:br>
            <a:r>
              <a:rPr lang="en-US" sz="2800" dirty="0">
                <a:sym typeface="Symbol"/>
              </a:rPr>
              <a:t>and its value is ….?</a:t>
            </a:r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2588325" y="3831275"/>
            <a:ext cx="22860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Propositional Equivalences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tautology</a:t>
            </a:r>
            <a:r>
              <a:rPr lang="en-US" dirty="0"/>
              <a:t> is a propositional expression that regardless of the values of its variables it always returns true.</a:t>
            </a:r>
          </a:p>
          <a:p>
            <a:r>
              <a:rPr lang="en-US" dirty="0"/>
              <a:t>A </a:t>
            </a:r>
            <a:r>
              <a:rPr lang="en-US" i="1" dirty="0"/>
              <a:t>fallacy</a:t>
            </a:r>
            <a:r>
              <a:rPr lang="en-US" dirty="0"/>
              <a:t> is a propositional expression that regardless of the values of its variables it always returns false.</a:t>
            </a:r>
          </a:p>
          <a:p>
            <a:r>
              <a:rPr lang="en-US" dirty="0"/>
              <a:t>A </a:t>
            </a:r>
            <a:r>
              <a:rPr lang="en-US" i="1" dirty="0"/>
              <a:t>contingency</a:t>
            </a:r>
            <a:r>
              <a:rPr lang="en-US" dirty="0"/>
              <a:t> is a logical expression that is neither a tautology nor a fallacy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propositions are 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Propositions are </a:t>
            </a:r>
            <a:r>
              <a:rPr lang="en-US" u="sng" dirty="0"/>
              <a:t>not</a:t>
            </a:r>
            <a:r>
              <a:rPr lang="en-US" dirty="0"/>
              <a:t> questions …</a:t>
            </a:r>
          </a:p>
          <a:p>
            <a:pPr lvl="1"/>
            <a:r>
              <a:rPr lang="en-US" dirty="0"/>
              <a:t>Is Dr. Cobb 5’2’’ tall?</a:t>
            </a:r>
          </a:p>
          <a:p>
            <a:pPr lvl="1"/>
            <a:r>
              <a:rPr lang="en-US" dirty="0"/>
              <a:t>Is the moon made of cheese?</a:t>
            </a:r>
          </a:p>
          <a:p>
            <a:pPr lvl="2"/>
            <a:r>
              <a:rPr lang="en-US" dirty="0"/>
              <a:t>These have yes or no answers, not true or false</a:t>
            </a:r>
          </a:p>
          <a:p>
            <a:r>
              <a:rPr lang="en-US" dirty="0"/>
              <a:t>Propositions are </a:t>
            </a:r>
            <a:r>
              <a:rPr lang="en-US" u="sng" dirty="0"/>
              <a:t>not</a:t>
            </a:r>
            <a:r>
              <a:rPr lang="en-US" dirty="0"/>
              <a:t> commands (imperative)</a:t>
            </a:r>
          </a:p>
          <a:p>
            <a:pPr lvl="1"/>
            <a:r>
              <a:rPr lang="en-US" dirty="0"/>
              <a:t>Get up!</a:t>
            </a:r>
          </a:p>
          <a:p>
            <a:pPr lvl="1"/>
            <a:r>
              <a:rPr lang="en-US" dirty="0"/>
              <a:t>Go to work!</a:t>
            </a:r>
          </a:p>
          <a:p>
            <a:pPr lvl="1"/>
            <a:r>
              <a:rPr lang="en-US" dirty="0"/>
              <a:t>Finish your homework!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95400" y="1676400"/>
          <a:ext cx="6517698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3" name="Equation" r:id="rId4" imgW="2450880" imgH="1117440" progId="Equation.3">
                  <p:embed/>
                </p:oleObj>
              </mc:Choice>
              <mc:Fallback>
                <p:oleObj name="Equation" r:id="rId4" imgW="2450880" imgH="11174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76400"/>
                        <a:ext cx="6517698" cy="297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Tautology and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Saying that a propositional expression </a:t>
            </a:r>
            <a:r>
              <a:rPr lang="en-US" i="1" dirty="0"/>
              <a:t>P </a:t>
            </a:r>
            <a:r>
              <a:rPr lang="en-US" dirty="0"/>
              <a:t>is a tautology is the same as saying that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P </a:t>
            </a:r>
            <a:r>
              <a:rPr lang="en-US" dirty="0">
                <a:sym typeface="Symbol"/>
              </a:rPr>
              <a:t> </a:t>
            </a:r>
            <a:r>
              <a:rPr lang="en-US" i="1" dirty="0">
                <a:sym typeface="Symbol"/>
              </a:rPr>
              <a:t>T</a:t>
            </a:r>
          </a:p>
          <a:p>
            <a:r>
              <a:rPr lang="en-US" dirty="0"/>
              <a:t>Saying that a propositional expression </a:t>
            </a:r>
            <a:r>
              <a:rPr lang="en-US" i="1" dirty="0"/>
              <a:t>P </a:t>
            </a:r>
            <a:r>
              <a:rPr lang="en-US" dirty="0"/>
              <a:t>is a fallacy is the same as saying that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P </a:t>
            </a:r>
            <a:r>
              <a:rPr lang="en-US" dirty="0">
                <a:sym typeface="Symbol"/>
              </a:rPr>
              <a:t> </a:t>
            </a:r>
            <a:r>
              <a:rPr lang="en-US" i="1" dirty="0">
                <a:sym typeface="Symbol"/>
              </a:rPr>
              <a:t>F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3120"/>
            <a:ext cx="8229600" cy="4964443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propositional </a:t>
            </a:r>
            <a:r>
              <a:rPr lang="en-US" i="1" u="sng" dirty="0"/>
              <a:t>function</a:t>
            </a:r>
            <a:r>
              <a:rPr lang="en-US" dirty="0"/>
              <a:t> (a.k.a. a </a:t>
            </a:r>
            <a:r>
              <a:rPr lang="en-US" i="1" dirty="0"/>
              <a:t>predicate</a:t>
            </a:r>
            <a:r>
              <a:rPr lang="en-US" dirty="0"/>
              <a:t>) is a generalization of propositions, in which the value of a proposition depends on an argument (i.e. variable)</a:t>
            </a:r>
          </a:p>
          <a:p>
            <a:pPr lvl="1"/>
            <a:endParaRPr lang="en-US" dirty="0"/>
          </a:p>
          <a:p>
            <a:r>
              <a:rPr lang="en-US" i="1" dirty="0"/>
              <a:t>Predicates become propositions </a:t>
            </a:r>
            <a:r>
              <a:rPr lang="en-US" dirty="0"/>
              <a:t>once every one of its variables is bound</a:t>
            </a:r>
            <a:r>
              <a:rPr lang="en-US" i="1" dirty="0"/>
              <a:t> </a:t>
            </a:r>
            <a:r>
              <a:rPr lang="en-US" dirty="0"/>
              <a:t>by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assigning it a value from the </a:t>
            </a:r>
            <a:r>
              <a:rPr lang="en-US" i="1" dirty="0"/>
              <a:t>Universe of Discourse </a:t>
            </a:r>
            <a:r>
              <a:rPr lang="en-US" dirty="0"/>
              <a:t>(typically denoted by</a:t>
            </a:r>
            <a:r>
              <a:rPr lang="en-US" i="1" dirty="0"/>
              <a:t> </a:t>
            </a:r>
            <a:r>
              <a:rPr lang="en-US" dirty="0"/>
              <a:t>U), or by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quantifying it (we cover this later)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410200"/>
          </a:xfrm>
        </p:spPr>
        <p:txBody>
          <a:bodyPr/>
          <a:lstStyle/>
          <a:p>
            <a:r>
              <a:rPr lang="en-US" dirty="0"/>
              <a:t>Let U = Z, the integers = {. . . -2, -1, 0 , 1, 2, . . .}</a:t>
            </a:r>
          </a:p>
          <a:p>
            <a:r>
              <a:rPr lang="en-US" i="1" dirty="0"/>
              <a:t>P(x): x </a:t>
            </a:r>
            <a:r>
              <a:rPr lang="en-US" dirty="0"/>
              <a:t>&gt; 0 is the predicate. Note: it has no truth value until the variable </a:t>
            </a:r>
            <a:r>
              <a:rPr lang="en-US" i="1" dirty="0"/>
              <a:t>x</a:t>
            </a:r>
            <a:r>
              <a:rPr lang="en-US" dirty="0"/>
              <a:t> is bound.</a:t>
            </a:r>
          </a:p>
          <a:p>
            <a:r>
              <a:rPr lang="en-US" dirty="0"/>
              <a:t>Examples of propositions where </a:t>
            </a:r>
            <a:r>
              <a:rPr lang="en-US" i="1" dirty="0"/>
              <a:t>x</a:t>
            </a:r>
            <a:r>
              <a:rPr lang="en-US" dirty="0"/>
              <a:t> is assigned a value:</a:t>
            </a:r>
          </a:p>
          <a:p>
            <a:pPr lvl="1"/>
            <a:r>
              <a:rPr lang="en-US" i="1" dirty="0"/>
              <a:t>P</a:t>
            </a:r>
            <a:r>
              <a:rPr lang="en-US" dirty="0"/>
              <a:t>(-3) is false,</a:t>
            </a:r>
          </a:p>
          <a:p>
            <a:pPr lvl="1"/>
            <a:r>
              <a:rPr lang="en-US" i="1" dirty="0"/>
              <a:t>P</a:t>
            </a:r>
            <a:r>
              <a:rPr lang="en-US" dirty="0"/>
              <a:t>(0) is false,</a:t>
            </a:r>
          </a:p>
          <a:p>
            <a:pPr lvl="1"/>
            <a:r>
              <a:rPr lang="en-US" i="1" dirty="0"/>
              <a:t>P</a:t>
            </a:r>
            <a:r>
              <a:rPr lang="en-US" dirty="0"/>
              <a:t>(3) is true.</a:t>
            </a:r>
          </a:p>
          <a:p>
            <a:r>
              <a:rPr lang="en-US" dirty="0"/>
              <a:t>The collection of integers for which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is true are the positive integers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example, continued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y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 </a:t>
            </a:r>
            <a:r>
              <a:rPr lang="en-US" i="1" dirty="0"/>
              <a:t>P</a:t>
            </a:r>
            <a:r>
              <a:rPr lang="en-US" dirty="0"/>
              <a:t>(0)</a:t>
            </a:r>
            <a:r>
              <a:rPr lang="en-US" i="1" dirty="0"/>
              <a:t> is not a proposition. The variable y </a:t>
            </a:r>
            <a:r>
              <a:rPr lang="en-US" dirty="0"/>
              <a:t>has not been bound. However,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3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 </a:t>
            </a:r>
            <a:r>
              <a:rPr lang="en-US" i="1" dirty="0"/>
              <a:t>P</a:t>
            </a:r>
            <a:r>
              <a:rPr lang="en-US" dirty="0"/>
              <a:t>(0)</a:t>
            </a:r>
            <a:r>
              <a:rPr lang="en-US" i="1" dirty="0"/>
              <a:t> </a:t>
            </a:r>
            <a:r>
              <a:rPr lang="en-US" i="1" u="sng" dirty="0"/>
              <a:t>is</a:t>
            </a:r>
            <a:r>
              <a:rPr lang="en-US" dirty="0"/>
              <a:t> a proposition (which is true).</a:t>
            </a:r>
          </a:p>
          <a:p>
            <a:r>
              <a:rPr lang="en-US" dirty="0"/>
              <a:t>Let </a:t>
            </a:r>
            <a:r>
              <a:rPr lang="en-US" i="1" dirty="0"/>
              <a:t>R</a:t>
            </a:r>
            <a:r>
              <a:rPr lang="en-US" dirty="0"/>
              <a:t> be the three-variable predicate</a:t>
            </a:r>
            <a:br>
              <a:rPr lang="en-US" dirty="0"/>
            </a:br>
            <a:r>
              <a:rPr lang="en-US" i="1" dirty="0"/>
              <a:t>R</a:t>
            </a:r>
            <a:r>
              <a:rPr lang="en-US" dirty="0"/>
              <a:t>(</a:t>
            </a:r>
            <a:r>
              <a:rPr lang="en-US" i="1" dirty="0"/>
              <a:t>x, y, z</a:t>
            </a:r>
            <a:r>
              <a:rPr lang="en-US" dirty="0"/>
              <a:t>):    </a:t>
            </a:r>
            <a:r>
              <a:rPr lang="en-US" i="1" dirty="0"/>
              <a:t>x </a:t>
            </a:r>
            <a:r>
              <a:rPr lang="en-US" dirty="0"/>
              <a:t>+</a:t>
            </a:r>
            <a:r>
              <a:rPr lang="en-US" i="1" dirty="0"/>
              <a:t> y </a:t>
            </a:r>
            <a:r>
              <a:rPr lang="en-US" dirty="0"/>
              <a:t>&gt;</a:t>
            </a:r>
            <a:r>
              <a:rPr lang="en-US" i="1" dirty="0"/>
              <a:t> z</a:t>
            </a:r>
          </a:p>
          <a:p>
            <a:r>
              <a:rPr lang="en-US" dirty="0"/>
              <a:t>Find the truth value of</a:t>
            </a:r>
          </a:p>
          <a:p>
            <a:pPr>
              <a:buNone/>
            </a:pPr>
            <a:r>
              <a:rPr lang="pt-BR" dirty="0"/>
              <a:t>		</a:t>
            </a:r>
            <a:r>
              <a:rPr lang="pt-BR" i="1" dirty="0"/>
              <a:t>R</a:t>
            </a:r>
            <a:r>
              <a:rPr lang="pt-BR" dirty="0"/>
              <a:t>(2, -1, 5), </a:t>
            </a:r>
            <a:r>
              <a:rPr lang="pt-BR" i="1" dirty="0"/>
              <a:t>R</a:t>
            </a:r>
            <a:r>
              <a:rPr lang="pt-BR" dirty="0"/>
              <a:t>(3, 4, 7), </a:t>
            </a:r>
            <a:r>
              <a:rPr lang="pt-BR" i="1" dirty="0"/>
              <a:t>R</a:t>
            </a:r>
            <a:r>
              <a:rPr lang="pt-BR" dirty="0"/>
              <a:t>(x, 3, z)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turn a predicate into a proposition if all its variables are  bound by a quantifier.</a:t>
            </a:r>
          </a:p>
          <a:p>
            <a:endParaRPr lang="en-US" dirty="0"/>
          </a:p>
          <a:p>
            <a:r>
              <a:rPr lang="en-US" dirty="0"/>
              <a:t>Typical quantifiers:</a:t>
            </a:r>
          </a:p>
          <a:p>
            <a:pPr lvl="1"/>
            <a:r>
              <a:rPr lang="en-US" dirty="0"/>
              <a:t>Universal</a:t>
            </a:r>
          </a:p>
          <a:p>
            <a:pPr lvl="1"/>
            <a:r>
              <a:rPr lang="en-US" dirty="0"/>
              <a:t>Existential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042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Quantifiers: Universal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dirty="0"/>
              <a:t>) is true for every </a:t>
            </a:r>
            <a:r>
              <a:rPr lang="en-US" sz="2800" i="1" dirty="0"/>
              <a:t>x</a:t>
            </a:r>
            <a:r>
              <a:rPr lang="en-US" sz="2800" dirty="0"/>
              <a:t> in the universe of discourse is written as </a:t>
            </a:r>
            <a:br>
              <a:rPr lang="en-US" sz="2800" dirty="0"/>
            </a:br>
            <a:r>
              <a:rPr lang="en-US" sz="2800" dirty="0"/>
              <a:t>			</a:t>
            </a:r>
            <a:r>
              <a:rPr lang="en-US" sz="2800" dirty="0">
                <a:sym typeface="Symbol"/>
              </a:rPr>
              <a:t></a:t>
            </a:r>
            <a:r>
              <a:rPr lang="en-US" sz="2800" i="1" dirty="0"/>
              <a:t>x P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dirty="0"/>
              <a:t>)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It is read ‘For all </a:t>
            </a:r>
            <a:r>
              <a:rPr lang="en-US" sz="2800" i="1" dirty="0"/>
              <a:t>x</a:t>
            </a:r>
            <a:r>
              <a:rPr lang="en-US" sz="2800" dirty="0"/>
              <a:t>, </a:t>
            </a: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dirty="0"/>
              <a:t>)’, also as ‘For every </a:t>
            </a:r>
            <a:r>
              <a:rPr lang="en-US" sz="2800" i="1" dirty="0"/>
              <a:t>x</a:t>
            </a:r>
            <a:r>
              <a:rPr lang="en-US" sz="2800" dirty="0"/>
              <a:t>, </a:t>
            </a: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dirty="0"/>
              <a:t>)’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The variable </a:t>
            </a:r>
            <a:r>
              <a:rPr lang="en-US" sz="2800" i="1" dirty="0"/>
              <a:t>x</a:t>
            </a:r>
            <a:r>
              <a:rPr lang="en-US" sz="2800" dirty="0"/>
              <a:t> is bound by the universal quantifier, producing a proposition.</a:t>
            </a:r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4440"/>
            <a:ext cx="8229600" cy="4678363"/>
          </a:xfrm>
        </p:spPr>
        <p:txBody>
          <a:bodyPr/>
          <a:lstStyle/>
          <a:p>
            <a:r>
              <a:rPr lang="en-US" dirty="0"/>
              <a:t>U={1,2,3},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): </a:t>
            </a:r>
            <a:r>
              <a:rPr lang="en-US" i="1" dirty="0"/>
              <a:t>x</a:t>
            </a:r>
            <a:r>
              <a:rPr lang="en-US" dirty="0"/>
              <a:t> &gt; 0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sym typeface="Symbol"/>
              </a:rPr>
              <a:t></a:t>
            </a:r>
            <a:r>
              <a:rPr lang="en-US" i="1" dirty="0"/>
              <a:t>x 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= </a:t>
            </a:r>
            <a:r>
              <a:rPr lang="en-US" i="1" dirty="0"/>
              <a:t>P</a:t>
            </a:r>
            <a:r>
              <a:rPr lang="en-US" dirty="0"/>
              <a:t>(1) </a:t>
            </a:r>
            <a:r>
              <a:rPr lang="en-US" dirty="0">
                <a:sym typeface="Symbol"/>
              </a:rPr>
              <a:t> </a:t>
            </a:r>
            <a:r>
              <a:rPr lang="en-US" i="1" dirty="0"/>
              <a:t>P</a:t>
            </a:r>
            <a:r>
              <a:rPr lang="en-US" dirty="0"/>
              <a:t>(2) </a:t>
            </a:r>
            <a:r>
              <a:rPr lang="en-US" dirty="0">
                <a:sym typeface="Symbol"/>
              </a:rPr>
              <a:t> </a:t>
            </a:r>
            <a:r>
              <a:rPr lang="en-US" i="1" dirty="0"/>
              <a:t>P</a:t>
            </a:r>
            <a:r>
              <a:rPr lang="en-US" dirty="0"/>
              <a:t>(3)</a:t>
            </a:r>
          </a:p>
          <a:p>
            <a:endParaRPr lang="en-US" dirty="0"/>
          </a:p>
          <a:p>
            <a:r>
              <a:rPr lang="en-US" dirty="0"/>
              <a:t>U={-2,1,2,3},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): </a:t>
            </a:r>
            <a:r>
              <a:rPr lang="en-US" i="1" dirty="0"/>
              <a:t>x</a:t>
            </a:r>
            <a:r>
              <a:rPr lang="en-US" dirty="0"/>
              <a:t> &gt; 0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sym typeface="Symbol"/>
              </a:rPr>
              <a:t></a:t>
            </a:r>
            <a:r>
              <a:rPr lang="en-US" i="1" dirty="0"/>
              <a:t>x 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= </a:t>
            </a:r>
            <a:r>
              <a:rPr lang="en-US" i="1" dirty="0"/>
              <a:t>P</a:t>
            </a:r>
            <a:r>
              <a:rPr lang="en-US" dirty="0"/>
              <a:t>(-2) </a:t>
            </a:r>
            <a:r>
              <a:rPr lang="en-US" dirty="0">
                <a:sym typeface="Symbol"/>
              </a:rPr>
              <a:t> </a:t>
            </a:r>
            <a:r>
              <a:rPr lang="en-US" i="1" dirty="0"/>
              <a:t>P</a:t>
            </a:r>
            <a:r>
              <a:rPr lang="en-US" dirty="0"/>
              <a:t>(1) </a:t>
            </a:r>
            <a:r>
              <a:rPr lang="en-US" dirty="0">
                <a:sym typeface="Symbol"/>
              </a:rPr>
              <a:t> </a:t>
            </a:r>
            <a:r>
              <a:rPr lang="en-US" i="1" dirty="0"/>
              <a:t>P</a:t>
            </a:r>
            <a:r>
              <a:rPr lang="en-US" dirty="0"/>
              <a:t>(2) </a:t>
            </a:r>
            <a:r>
              <a:rPr lang="en-US" dirty="0">
                <a:sym typeface="Symbol"/>
              </a:rPr>
              <a:t> </a:t>
            </a:r>
            <a:r>
              <a:rPr lang="en-US" i="1" dirty="0"/>
              <a:t>P</a:t>
            </a:r>
            <a:r>
              <a:rPr lang="en-US" dirty="0"/>
              <a:t>(3)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if U is infinite, e.g., U = natural numbers? Does </a:t>
            </a:r>
            <a:r>
              <a:rPr lang="en-US" dirty="0">
                <a:sym typeface="Symbol"/>
              </a:rPr>
              <a:t></a:t>
            </a:r>
            <a:r>
              <a:rPr lang="en-US" i="1" dirty="0"/>
              <a:t>x</a:t>
            </a:r>
            <a:r>
              <a:rPr lang="en-US" dirty="0"/>
              <a:t> P(</a:t>
            </a:r>
            <a:r>
              <a:rPr lang="en-US" i="1" dirty="0"/>
              <a:t>x</a:t>
            </a:r>
            <a:r>
              <a:rPr lang="en-US" dirty="0"/>
              <a:t>) make sense then?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394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Quantifiers: Existential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dirty="0"/>
              <a:t>) is true for at least one value of </a:t>
            </a:r>
            <a:r>
              <a:rPr lang="en-US" sz="2800" i="1" dirty="0"/>
              <a:t>x</a:t>
            </a:r>
            <a:r>
              <a:rPr lang="en-US" sz="2800" dirty="0"/>
              <a:t> in the universe of </a:t>
            </a:r>
            <a:r>
              <a:rPr lang="en-US" sz="2800" i="1" dirty="0"/>
              <a:t>x</a:t>
            </a:r>
            <a:br>
              <a:rPr lang="en-US" sz="2800" i="1" dirty="0"/>
            </a:br>
            <a:r>
              <a:rPr lang="en-US" sz="2800" i="1" dirty="0"/>
              <a:t/>
            </a:r>
            <a:br>
              <a:rPr lang="en-US" sz="2800" i="1" dirty="0"/>
            </a:br>
            <a:r>
              <a:rPr lang="en-US" sz="2800" i="1" dirty="0"/>
              <a:t>			</a:t>
            </a:r>
            <a:r>
              <a:rPr lang="en-US" sz="2800" dirty="0">
                <a:sym typeface="Symbol"/>
              </a:rPr>
              <a:t></a:t>
            </a:r>
            <a:r>
              <a:rPr lang="en-US" sz="2800" i="1" dirty="0">
                <a:sym typeface="Symbol"/>
              </a:rPr>
              <a:t>x P</a:t>
            </a:r>
            <a:r>
              <a:rPr lang="en-US" sz="2800" dirty="0">
                <a:sym typeface="Symbol"/>
              </a:rPr>
              <a:t>(</a:t>
            </a:r>
            <a:r>
              <a:rPr lang="en-US" sz="2800" i="1" dirty="0">
                <a:sym typeface="Symbol"/>
              </a:rPr>
              <a:t>x</a:t>
            </a:r>
            <a:r>
              <a:rPr lang="en-US" sz="2800" dirty="0">
                <a:sym typeface="Symbol"/>
              </a:rPr>
              <a:t>)</a:t>
            </a:r>
            <a:br>
              <a:rPr lang="en-US" sz="2800" dirty="0">
                <a:sym typeface="Symbol"/>
              </a:rPr>
            </a:br>
            <a:endParaRPr lang="en-US" sz="2800" dirty="0">
              <a:sym typeface="Symbol"/>
            </a:endParaRPr>
          </a:p>
          <a:p>
            <a:r>
              <a:rPr lang="en-US" sz="2800" dirty="0">
                <a:sym typeface="Symbol"/>
              </a:rPr>
              <a:t>It is read as </a:t>
            </a:r>
            <a:r>
              <a:rPr lang="en-US" sz="2800" dirty="0"/>
              <a:t>‘There is an </a:t>
            </a:r>
            <a:r>
              <a:rPr lang="en-US" sz="2800" i="1" dirty="0"/>
              <a:t>x</a:t>
            </a:r>
            <a:r>
              <a:rPr lang="en-US" sz="2800" dirty="0"/>
              <a:t> such that </a:t>
            </a: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dirty="0"/>
              <a:t>),’ ‘For some </a:t>
            </a:r>
            <a:r>
              <a:rPr lang="en-US" sz="2800" i="1" dirty="0"/>
              <a:t>x,</a:t>
            </a:r>
            <a:r>
              <a:rPr lang="en-US" sz="2800" dirty="0"/>
              <a:t> P(</a:t>
            </a:r>
            <a:r>
              <a:rPr lang="en-US" sz="2800" i="1" dirty="0"/>
              <a:t>x</a:t>
            </a:r>
            <a:r>
              <a:rPr lang="en-US" sz="2800" dirty="0"/>
              <a:t>)’, ‘For at least one </a:t>
            </a:r>
            <a:r>
              <a:rPr lang="en-US" sz="2800" i="1" dirty="0"/>
              <a:t>x</a:t>
            </a:r>
            <a:r>
              <a:rPr lang="en-US" sz="2800" dirty="0"/>
              <a:t>, P(</a:t>
            </a:r>
            <a:r>
              <a:rPr lang="en-US" sz="2800" i="1" dirty="0"/>
              <a:t>x</a:t>
            </a:r>
            <a:r>
              <a:rPr lang="en-US" sz="2800" dirty="0"/>
              <a:t>)’, ‘I can find an </a:t>
            </a:r>
            <a:r>
              <a:rPr lang="en-US" sz="2800" i="1" dirty="0"/>
              <a:t>x</a:t>
            </a:r>
            <a:r>
              <a:rPr lang="en-US" sz="2800" dirty="0"/>
              <a:t> such that </a:t>
            </a:r>
            <a:r>
              <a:rPr lang="en-US" sz="2800" i="1" dirty="0"/>
              <a:t>P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dirty="0"/>
              <a:t>).’</a:t>
            </a:r>
          </a:p>
          <a:p>
            <a:endParaRPr lang="en-US" sz="2800" dirty="0"/>
          </a:p>
          <a:p>
            <a:r>
              <a:rPr lang="en-US" sz="2800" dirty="0"/>
              <a:t>The variable </a:t>
            </a:r>
            <a:r>
              <a:rPr lang="en-US" sz="2800" i="1" dirty="0"/>
              <a:t>x</a:t>
            </a:r>
            <a:r>
              <a:rPr lang="en-US" sz="2800" dirty="0"/>
              <a:t> is bound by the existential quantifier, producing a proposition.</a:t>
            </a:r>
          </a:p>
          <a:p>
            <a:endParaRPr lang="en-US" sz="2800" dirty="0"/>
          </a:p>
          <a:p>
            <a:endParaRPr lang="en-US" sz="2800" dirty="0">
              <a:sym typeface="Symbol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U={1,2,3},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): </a:t>
            </a:r>
            <a:r>
              <a:rPr lang="en-US" i="1" dirty="0"/>
              <a:t>x</a:t>
            </a:r>
            <a:r>
              <a:rPr lang="en-US" dirty="0"/>
              <a:t> &gt; 0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sym typeface="Symbol"/>
              </a:rPr>
              <a:t>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= </a:t>
            </a:r>
            <a:r>
              <a:rPr lang="en-US" i="1" dirty="0"/>
              <a:t>P</a:t>
            </a:r>
            <a:r>
              <a:rPr lang="en-US" dirty="0"/>
              <a:t>(1) </a:t>
            </a:r>
            <a:r>
              <a:rPr lang="en-US" dirty="0">
                <a:sym typeface="Symbol"/>
              </a:rPr>
              <a:t> </a:t>
            </a:r>
            <a:r>
              <a:rPr lang="en-US" i="1" dirty="0"/>
              <a:t>P</a:t>
            </a:r>
            <a:r>
              <a:rPr lang="en-US" dirty="0"/>
              <a:t>(2) </a:t>
            </a:r>
            <a:r>
              <a:rPr lang="en-US" dirty="0">
                <a:sym typeface="Symbol"/>
              </a:rPr>
              <a:t> </a:t>
            </a:r>
            <a:r>
              <a:rPr lang="en-US" i="1" dirty="0"/>
              <a:t>P</a:t>
            </a:r>
            <a:r>
              <a:rPr lang="en-US" dirty="0"/>
              <a:t>(3)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U={-2,1,2,3},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): </a:t>
            </a:r>
            <a:r>
              <a:rPr lang="en-US" i="1" dirty="0"/>
              <a:t>x</a:t>
            </a:r>
            <a:r>
              <a:rPr lang="en-US" dirty="0"/>
              <a:t> &gt; 0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sym typeface="Symbol"/>
              </a:rPr>
              <a:t>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= 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(-2)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 </a:t>
            </a:r>
            <a:r>
              <a:rPr lang="en-US" i="1" dirty="0"/>
              <a:t>P</a:t>
            </a:r>
            <a:r>
              <a:rPr lang="en-US" dirty="0"/>
              <a:t>(1) </a:t>
            </a:r>
            <a:r>
              <a:rPr lang="en-US" dirty="0">
                <a:sym typeface="Symbol"/>
              </a:rPr>
              <a:t> </a:t>
            </a:r>
            <a:r>
              <a:rPr lang="en-US" i="1" dirty="0"/>
              <a:t>P</a:t>
            </a:r>
            <a:r>
              <a:rPr lang="en-US" dirty="0"/>
              <a:t>(2) </a:t>
            </a:r>
            <a:r>
              <a:rPr lang="en-US" dirty="0">
                <a:sym typeface="Symbol"/>
              </a:rPr>
              <a:t> </a:t>
            </a:r>
            <a:r>
              <a:rPr lang="en-US" i="1" dirty="0"/>
              <a:t>P</a:t>
            </a:r>
            <a:r>
              <a:rPr lang="en-US" dirty="0"/>
              <a:t>(3)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What if U is infinite, e.g., U = natural numbers? Is it well defined then?</a:t>
            </a:r>
          </a:p>
        </p:txBody>
      </p:sp>
    </p:spTree>
    <p:extLst>
      <p:ext uri="{BB962C8B-B14F-4D97-AF65-F5344CB8AC3E}">
        <p14:creationId xmlns:p14="http://schemas.microsoft.com/office/powerpoint/2010/main" val="3485013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proposition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sky is blue.</a:t>
            </a:r>
          </a:p>
          <a:p>
            <a:r>
              <a:rPr lang="en-US" dirty="0"/>
              <a:t>A car is a vehicle.</a:t>
            </a:r>
          </a:p>
          <a:p>
            <a:r>
              <a:rPr lang="en-US" dirty="0"/>
              <a:t>A human is a living being.</a:t>
            </a:r>
          </a:p>
          <a:p>
            <a:r>
              <a:rPr lang="en-US" dirty="0"/>
              <a:t>CS 5333 is a prerequisite for a MS degree in CS at UTD.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Quantifier: Unique Existential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P(x) is true for one and only one x in the universe of discourse. Notation: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			</a:t>
            </a:r>
            <a:r>
              <a:rPr lang="en-US" dirty="0">
                <a:sym typeface="Symbol"/>
              </a:rPr>
              <a:t></a:t>
            </a:r>
            <a:r>
              <a:rPr lang="en-US" dirty="0"/>
              <a:t>!</a:t>
            </a:r>
            <a:r>
              <a:rPr lang="en-US" i="1" dirty="0" err="1"/>
              <a:t>xP</a:t>
            </a:r>
            <a:r>
              <a:rPr lang="en-US" i="1" dirty="0"/>
              <a:t>(x)</a:t>
            </a:r>
          </a:p>
          <a:p>
            <a:endParaRPr lang="en-US" dirty="0"/>
          </a:p>
          <a:p>
            <a:r>
              <a:rPr lang="en-US" dirty="0"/>
              <a:t>It is read as: ‘There is a unique x such that P(x),’ ‘There is one and only one x such that P(x),’ ‘One can find only one x such that P(x).’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/>
              <a:t>Truth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sz="2400" dirty="0"/>
              <a:t>Assume U = {0, 1, 2}. Consider all possible values of each Q(0), Q(1), and Q(2). What are the values of the qualifiers?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 particular row would correspond to a specific definition </a:t>
            </a:r>
            <a:r>
              <a:rPr lang="en-US" sz="2400"/>
              <a:t>of Q.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8855279"/>
              </p:ext>
            </p:extLst>
          </p:nvPr>
        </p:nvGraphicFramePr>
        <p:xfrm>
          <a:off x="457200" y="1965960"/>
          <a:ext cx="822960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Q(0)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Q(1)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Q(2)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>
                          <a:sym typeface="Symbol"/>
                        </a:rPr>
                        <a:t>x Q(x)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>
                          <a:sym typeface="Symbol"/>
                        </a:rPr>
                        <a:t>x Q(x)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>
                          <a:sym typeface="Symbol"/>
                        </a:rPr>
                        <a:t>!x</a:t>
                      </a:r>
                      <a:r>
                        <a:rPr lang="en-US" i="0" baseline="0" dirty="0">
                          <a:sym typeface="Symbol"/>
                        </a:rPr>
                        <a:t> Q(x)</a:t>
                      </a:r>
                      <a:endParaRPr lang="en-US" i="0" dirty="0"/>
                    </a:p>
                  </a:txBody>
                  <a:tcP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T</a:t>
                      </a:r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F</a:t>
                      </a:r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F</a:t>
                      </a:r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F</a:t>
                      </a:r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T</a:t>
                      </a:r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T</a:t>
                      </a:r>
                    </a:p>
                  </a:txBody>
                  <a:tcP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F</a:t>
                      </a:r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T</a:t>
                      </a:r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F</a:t>
                      </a:r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F</a:t>
                      </a:r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T</a:t>
                      </a:r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T</a:t>
                      </a:r>
                    </a:p>
                  </a:txBody>
                  <a:tcP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F</a:t>
                      </a:r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F</a:t>
                      </a:r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T</a:t>
                      </a:r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F</a:t>
                      </a:r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T</a:t>
                      </a:r>
                    </a:p>
                  </a:txBody>
                  <a:tcP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T</a:t>
                      </a:r>
                    </a:p>
                  </a:txBody>
                  <a:tcP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for fun..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write a definition of the unique existential quantifier using the universal and existential quantifiers?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sym typeface="Symbol"/>
              </a:rPr>
              <a:t> </a:t>
            </a:r>
            <a:r>
              <a:rPr lang="en-US">
                <a:sym typeface="Symbol"/>
              </a:rPr>
              <a:t></a:t>
            </a:r>
            <a:r>
              <a:rPr lang="en-US"/>
              <a:t>!</a:t>
            </a:r>
            <a:r>
              <a:rPr lang="en-US" i="1"/>
              <a:t>x P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>
                <a:sym typeface="Symbol"/>
              </a:rPr>
              <a:t> ???</a:t>
            </a: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Lewis Carroll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statements</a:t>
            </a:r>
          </a:p>
          <a:p>
            <a:endParaRPr lang="en-US" dirty="0"/>
          </a:p>
          <a:p>
            <a:r>
              <a:rPr lang="en-US" dirty="0"/>
              <a:t>All lions are fierce.</a:t>
            </a:r>
          </a:p>
          <a:p>
            <a:r>
              <a:rPr lang="en-US" dirty="0"/>
              <a:t>Some lions do not drink coffee</a:t>
            </a:r>
          </a:p>
          <a:p>
            <a:r>
              <a:rPr lang="en-US" dirty="0"/>
              <a:t>Some fierce creatures do not drink coffee.</a:t>
            </a:r>
          </a:p>
          <a:p>
            <a:endParaRPr lang="en-US" dirty="0"/>
          </a:p>
          <a:p>
            <a:r>
              <a:rPr lang="en-US" dirty="0"/>
              <a:t>We wish to turn this into symbols using an appropriate universe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Continued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/>
              <a:t>Let the universe be all living creatures.</a:t>
            </a:r>
          </a:p>
          <a:p>
            <a:endParaRPr lang="en-US" dirty="0"/>
          </a:p>
          <a:p>
            <a:r>
              <a:rPr lang="en-US" dirty="0"/>
              <a:t>Consider the following predicates:</a:t>
            </a:r>
          </a:p>
          <a:p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 :  </a:t>
            </a:r>
            <a:r>
              <a:rPr lang="en-US" i="1" dirty="0"/>
              <a:t>x</a:t>
            </a:r>
            <a:r>
              <a:rPr lang="en-US" dirty="0"/>
              <a:t> is a lion</a:t>
            </a:r>
          </a:p>
          <a:p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 :  </a:t>
            </a:r>
            <a:r>
              <a:rPr lang="en-US" i="1" dirty="0"/>
              <a:t>x </a:t>
            </a:r>
            <a:r>
              <a:rPr lang="en-US" dirty="0"/>
              <a:t> drinks coffee</a:t>
            </a:r>
          </a:p>
          <a:p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 :  </a:t>
            </a:r>
            <a:r>
              <a:rPr lang="en-US" i="1" dirty="0"/>
              <a:t>x</a:t>
            </a:r>
            <a:r>
              <a:rPr lang="en-US" dirty="0"/>
              <a:t> is fierce</a:t>
            </a:r>
            <a:endParaRPr lang="en-US" i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/>
              <a:t>L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dirty="0"/>
              <a:t>)  :  </a:t>
            </a:r>
            <a:r>
              <a:rPr lang="en-US" sz="2800" i="1" dirty="0"/>
              <a:t>x</a:t>
            </a:r>
            <a:r>
              <a:rPr lang="en-US" sz="2800" dirty="0"/>
              <a:t> is a lion, </a:t>
            </a:r>
            <a:r>
              <a:rPr lang="en-US" sz="2800" i="1" dirty="0"/>
              <a:t>C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dirty="0"/>
              <a:t>)  :  </a:t>
            </a:r>
            <a:r>
              <a:rPr lang="en-US" sz="2800" i="1" dirty="0"/>
              <a:t>x </a:t>
            </a:r>
            <a:r>
              <a:rPr lang="en-US" sz="2800" dirty="0"/>
              <a:t> drinks coffee, 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dirty="0"/>
              <a:t>)  :  </a:t>
            </a:r>
            <a:r>
              <a:rPr lang="en-US" sz="2800" i="1" dirty="0"/>
              <a:t>x</a:t>
            </a:r>
            <a:r>
              <a:rPr lang="en-US" sz="2800" dirty="0"/>
              <a:t> is fierce</a:t>
            </a:r>
            <a:endParaRPr lang="en-US" sz="2800" i="1" dirty="0"/>
          </a:p>
          <a:p>
            <a:r>
              <a:rPr lang="en-US" sz="2800" dirty="0"/>
              <a:t>All lions are fierce.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Recall, the universe is over ALL creatures, so </a:t>
            </a:r>
            <a:r>
              <a:rPr lang="en-US" sz="2800" i="1" dirty="0"/>
              <a:t>x </a:t>
            </a:r>
            <a:r>
              <a:rPr lang="en-US" sz="2800" dirty="0"/>
              <a:t>ranges over all creatures</a:t>
            </a:r>
          </a:p>
          <a:p>
            <a:r>
              <a:rPr lang="en-US" sz="2800" dirty="0"/>
              <a:t>We must thus restrict ourselves ONLY to those creatures that are lions.</a:t>
            </a:r>
          </a:p>
        </p:txBody>
      </p:sp>
      <p:graphicFrame>
        <p:nvGraphicFramePr>
          <p:cNvPr id="125954" name="Object 4"/>
          <p:cNvGraphicFramePr>
            <a:graphicFrameLocks noChangeAspect="1"/>
          </p:cNvGraphicFramePr>
          <p:nvPr/>
        </p:nvGraphicFramePr>
        <p:xfrm>
          <a:off x="2362200" y="3124200"/>
          <a:ext cx="3581400" cy="488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23" name="Equation" r:id="rId4" imgW="1117440" imgH="215640" progId="Equation.3">
                  <p:embed/>
                </p:oleObj>
              </mc:Choice>
              <mc:Fallback>
                <p:oleObj name="Equation" r:id="rId4" imgW="111744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124200"/>
                        <a:ext cx="3581400" cy="4883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84838"/>
                <a:ext cx="8229600" cy="4341325"/>
              </a:xfrm>
            </p:spPr>
            <p:txBody>
              <a:bodyPr/>
              <a:lstStyle/>
              <a:p>
                <a:r>
                  <a:rPr lang="en-US" sz="2800" dirty="0"/>
                  <a:t>Consider instead </a:t>
                </a:r>
                <a:br>
                  <a:rPr lang="en-US" sz="2800" dirty="0"/>
                </a:br>
                <a:r>
                  <a:rPr lang="en-US" sz="2800" dirty="0"/>
                  <a:t/>
                </a:r>
                <a:br>
                  <a:rPr lang="en-US" sz="2800" dirty="0"/>
                </a:br>
                <a:r>
                  <a:rPr lang="en-US" sz="2800" dirty="0"/>
                  <a:t>what is the result of L(x)</a:t>
                </a:r>
                <a:r>
                  <a:rPr lang="en-US" sz="28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</m:t>
                    </m:r>
                  </m:oMath>
                </a14:m>
                <a:r>
                  <a:rPr lang="en-US" sz="2800" dirty="0"/>
                  <a:t> F(x) when x is a lion?</a:t>
                </a:r>
                <a:br>
                  <a:rPr lang="en-US" sz="2800" dirty="0"/>
                </a:br>
                <a:r>
                  <a:rPr lang="en-US" sz="2800" dirty="0"/>
                  <a:t>what about when x is not a lion? (e.g. an elephant)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Thus, does the whole expression                         depend in any way on the lions?</a:t>
                </a:r>
              </a:p>
              <a:p>
                <a:pPr lvl="1"/>
                <a:r>
                  <a:rPr lang="en-US" sz="2400" dirty="0"/>
                  <a:t>Thus, is                              the correct expression for what we want?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84838"/>
                <a:ext cx="8229600" cy="4341325"/>
              </a:xfrm>
              <a:blipFill>
                <a:blip r:embed="rId3"/>
                <a:stretch>
                  <a:fillRect l="-1333" t="-1404" r="-1556" b="-8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753882"/>
              </p:ext>
            </p:extLst>
          </p:nvPr>
        </p:nvGraphicFramePr>
        <p:xfrm>
          <a:off x="2907322" y="963607"/>
          <a:ext cx="2878016" cy="392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3" name="Equation" r:id="rId4" imgW="1117440" imgH="215640" progId="Equation.3">
                  <p:embed/>
                </p:oleObj>
              </mc:Choice>
              <mc:Fallback>
                <p:oleObj name="Equation" r:id="rId4" imgW="1117440" imgH="215640" progId="Equation.3">
                  <p:embed/>
                  <p:pic>
                    <p:nvPicPr>
                      <p:cNvPr id="12595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7322" y="963607"/>
                        <a:ext cx="2878016" cy="3924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25045" y="2249930"/>
                <a:ext cx="2238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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045" y="2249930"/>
                <a:ext cx="2238690" cy="369332"/>
              </a:xfrm>
              <a:prstGeom prst="rect">
                <a:avLst/>
              </a:prstGeom>
              <a:blipFill>
                <a:blip r:embed="rId6"/>
                <a:stretch>
                  <a:fillRect l="-2452" r="-4632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63735" y="4737104"/>
                <a:ext cx="192551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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𝐹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735" y="4737104"/>
                <a:ext cx="1925518" cy="307777"/>
              </a:xfrm>
              <a:prstGeom prst="rect">
                <a:avLst/>
              </a:prstGeom>
              <a:blipFill>
                <a:blip r:embed="rId7"/>
                <a:stretch>
                  <a:fillRect l="-633" t="-1961" r="-253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90838" y="5594332"/>
                <a:ext cx="18637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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𝐹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838" y="5594332"/>
                <a:ext cx="1863715" cy="307777"/>
              </a:xfrm>
              <a:prstGeom prst="rect">
                <a:avLst/>
              </a:prstGeom>
              <a:blipFill>
                <a:blip r:embed="rId8"/>
                <a:stretch>
                  <a:fillRect l="-2614" t="-4000" r="-4248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37531" y="3799020"/>
                <a:ext cx="7398627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𝑙𝑖𝑜𝑛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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𝑙𝑖𝑜𝑛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𝑒𝑙𝑒𝑝h𝑎𝑛𝑡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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𝑒𝑙𝑒𝑝h𝑎𝑛𝑡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 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𝑒𝑡𝑐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…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31" y="3799020"/>
                <a:ext cx="7398627" cy="347403"/>
              </a:xfrm>
              <a:prstGeom prst="rect">
                <a:avLst/>
              </a:prstGeom>
              <a:blipFill>
                <a:blip r:embed="rId9"/>
                <a:stretch>
                  <a:fillRect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5507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6882"/>
            <a:ext cx="8229600" cy="868362"/>
          </a:xfrm>
        </p:spPr>
        <p:txBody>
          <a:bodyPr/>
          <a:lstStyle/>
          <a:p>
            <a:r>
              <a:rPr lang="en-US" dirty="0"/>
              <a:t>Continued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281" y="608880"/>
            <a:ext cx="8229600" cy="5835882"/>
          </a:xfrm>
        </p:spPr>
        <p:txBody>
          <a:bodyPr/>
          <a:lstStyle/>
          <a:p>
            <a:r>
              <a:rPr lang="en-US" dirty="0"/>
              <a:t>Some lions do not drink coffee</a:t>
            </a:r>
          </a:p>
          <a:p>
            <a:endParaRPr lang="en-US" dirty="0"/>
          </a:p>
          <a:p>
            <a:r>
              <a:rPr lang="en-US" dirty="0"/>
              <a:t>Some fierce creatures do not drink coffee.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For the first one, why is the following </a:t>
            </a:r>
            <a:r>
              <a:rPr lang="en-US" b="1" u="sng" dirty="0"/>
              <a:t>NOT</a:t>
            </a:r>
            <a:r>
              <a:rPr lang="en-US" dirty="0"/>
              <a:t> what we want:</a:t>
            </a:r>
          </a:p>
          <a:p>
            <a:pPr>
              <a:spcBef>
                <a:spcPts val="1200"/>
              </a:spcBef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23777F-C034-4FFE-B57D-B69E89BCA785}"/>
              </a:ext>
            </a:extLst>
          </p:cNvPr>
          <p:cNvSpPr txBox="1"/>
          <p:nvPr/>
        </p:nvSpPr>
        <p:spPr>
          <a:xfrm>
            <a:off x="2685177" y="1216525"/>
            <a:ext cx="3345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ym typeface="Symbol" panose="05050102010706020507" pitchFamily="18" charset="2"/>
              </a:rPr>
              <a:t>x(L(x)  C(x))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748383-5A39-408D-AA41-DB1C4E8266B2}"/>
              </a:ext>
            </a:extLst>
          </p:cNvPr>
          <p:cNvSpPr txBox="1"/>
          <p:nvPr/>
        </p:nvSpPr>
        <p:spPr>
          <a:xfrm>
            <a:off x="2583849" y="2507062"/>
            <a:ext cx="3345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ym typeface="Symbol" panose="05050102010706020507" pitchFamily="18" charset="2"/>
              </a:rPr>
              <a:t>x(F(x)  C(x))</a:t>
            </a:r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AC65CF-0038-44B4-B86E-1C86A2E26E85}"/>
              </a:ext>
            </a:extLst>
          </p:cNvPr>
          <p:cNvSpPr txBox="1"/>
          <p:nvPr/>
        </p:nvSpPr>
        <p:spPr>
          <a:xfrm>
            <a:off x="2685177" y="4535031"/>
            <a:ext cx="3345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ym typeface="Symbol" panose="05050102010706020507" pitchFamily="18" charset="2"/>
              </a:rPr>
              <a:t>x(L(x)  C(x))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72686" y="5434880"/>
                <a:ext cx="8014758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𝑙𝑖𝑜𝑛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→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¬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𝑙𝑖𝑜𝑛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  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𝑒𝑙𝑒𝑝h𝑎𝑛𝑡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→¬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𝑒𝑙𝑒𝑝h𝑎𝑛𝑡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 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𝑒𝑡𝑐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…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86" y="5434880"/>
                <a:ext cx="8014758" cy="347403"/>
              </a:xfrm>
              <a:prstGeom prst="rect">
                <a:avLst/>
              </a:prstGeom>
              <a:blipFill>
                <a:blip r:embed="rId3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Quantifiers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325" y="1162792"/>
            <a:ext cx="8229600" cy="4678363"/>
          </a:xfrm>
        </p:spPr>
        <p:txBody>
          <a:bodyPr/>
          <a:lstStyle/>
          <a:p>
            <a:r>
              <a:rPr lang="en-US" dirty="0"/>
              <a:t>Read from left to right:</a:t>
            </a:r>
            <a:br>
              <a:rPr lang="en-US" dirty="0"/>
            </a:br>
            <a:r>
              <a:rPr lang="en-US" dirty="0"/>
              <a:t>                     is the same as </a:t>
            </a:r>
          </a:p>
          <a:p>
            <a:r>
              <a:rPr lang="en-US" dirty="0"/>
              <a:t>Example: Let U = R (real numbers), and</a:t>
            </a:r>
            <a:br>
              <a:rPr lang="en-US" dirty="0"/>
            </a:b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 err="1"/>
              <a:t>x,y</a:t>
            </a:r>
            <a:r>
              <a:rPr lang="en-US" dirty="0"/>
              <a:t>): </a:t>
            </a:r>
            <a:r>
              <a:rPr lang="en-US" i="1" dirty="0" err="1"/>
              <a:t>xy</a:t>
            </a:r>
            <a:r>
              <a:rPr lang="en-US" dirty="0"/>
              <a:t> = 0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which ones are true, which false?</a:t>
            </a:r>
          </a:p>
          <a:p>
            <a:r>
              <a:rPr lang="en-US" dirty="0"/>
              <a:t>What if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 err="1"/>
              <a:t>x,y</a:t>
            </a:r>
            <a:r>
              <a:rPr lang="en-US" dirty="0"/>
              <a:t>):  </a:t>
            </a:r>
            <a:r>
              <a:rPr lang="en-US" i="1" dirty="0"/>
              <a:t>x</a:t>
            </a:r>
            <a:r>
              <a:rPr lang="en-US" dirty="0"/>
              <a:t>/</a:t>
            </a:r>
            <a:r>
              <a:rPr lang="en-US" i="1" dirty="0"/>
              <a:t>y</a:t>
            </a:r>
            <a:r>
              <a:rPr lang="en-US" dirty="0"/>
              <a:t> = 1?</a:t>
            </a:r>
          </a:p>
          <a:p>
            <a:pPr lvl="1"/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30050" name="Object 32"/>
          <p:cNvGraphicFramePr>
            <a:graphicFrameLocks noChangeAspect="1"/>
          </p:cNvGraphicFramePr>
          <p:nvPr/>
        </p:nvGraphicFramePr>
        <p:xfrm>
          <a:off x="3410774" y="2926712"/>
          <a:ext cx="2028125" cy="2146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40" name="Equation" r:id="rId4" imgW="799920" imgH="888840" progId="Equation.3">
                  <p:embed/>
                </p:oleObj>
              </mc:Choice>
              <mc:Fallback>
                <p:oleObj name="Equation" r:id="rId4" imgW="799920" imgH="8888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0774" y="2926712"/>
                        <a:ext cx="2028125" cy="21469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2" name="Object 32"/>
          <p:cNvGraphicFramePr>
            <a:graphicFrameLocks noChangeAspect="1"/>
          </p:cNvGraphicFramePr>
          <p:nvPr/>
        </p:nvGraphicFramePr>
        <p:xfrm>
          <a:off x="5195125" y="1680378"/>
          <a:ext cx="2217738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41" name="Equation" r:id="rId6" imgW="850680" imgH="215640" progId="Equation.3">
                  <p:embed/>
                </p:oleObj>
              </mc:Choice>
              <mc:Fallback>
                <p:oleObj name="Equation" r:id="rId6" imgW="85068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5125" y="1680378"/>
                        <a:ext cx="2217738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3" name="Object 32"/>
          <p:cNvGraphicFramePr>
            <a:graphicFrameLocks noChangeAspect="1"/>
          </p:cNvGraphicFramePr>
          <p:nvPr/>
        </p:nvGraphicFramePr>
        <p:xfrm>
          <a:off x="796925" y="1690688"/>
          <a:ext cx="1985963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42" name="Equation" r:id="rId8" imgW="761760" imgH="215640" progId="Equation.3">
                  <p:embed/>
                </p:oleObj>
              </mc:Choice>
              <mc:Fallback>
                <p:oleObj name="Equation" r:id="rId8" imgW="76176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1690688"/>
                        <a:ext cx="1985963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hoto Jan 23, 8 27 17 AM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93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if the proposition is not clear?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325" y="1241425"/>
            <a:ext cx="8229600" cy="4678363"/>
          </a:xfrm>
        </p:spPr>
        <p:txBody>
          <a:bodyPr/>
          <a:lstStyle/>
          <a:p>
            <a:r>
              <a:rPr lang="en-US" dirty="0"/>
              <a:t>Dr. Cobb is 6’ 1’’? (not sure, depends if I stretch in the morning!)</a:t>
            </a:r>
          </a:p>
          <a:p>
            <a:r>
              <a:rPr lang="en-US" dirty="0"/>
              <a:t>5333 is a requirement for a CS MS degree? (it is </a:t>
            </a:r>
            <a:r>
              <a:rPr lang="en-US" i="1" dirty="0"/>
              <a:t>now</a:t>
            </a:r>
            <a:r>
              <a:rPr lang="en-US" dirty="0"/>
              <a:t>, but will it be 10 years from now)</a:t>
            </a:r>
          </a:p>
          <a:p>
            <a:endParaRPr lang="en-US" dirty="0"/>
          </a:p>
          <a:p>
            <a:r>
              <a:rPr lang="en-US" b="1" u="sng" dirty="0"/>
              <a:t>My point</a:t>
            </a:r>
            <a:r>
              <a:rPr lang="en-US" dirty="0"/>
              <a:t>: all the propositions that we will use in the course will be either obviously true or obviously false</a:t>
            </a:r>
          </a:p>
          <a:p>
            <a:pPr lvl="1"/>
            <a:r>
              <a:rPr lang="en-US" dirty="0"/>
              <a:t>It is the </a:t>
            </a:r>
            <a:r>
              <a:rPr lang="en-US" i="1" dirty="0"/>
              <a:t>algebra </a:t>
            </a:r>
            <a:r>
              <a:rPr lang="en-US" dirty="0"/>
              <a:t> of proposition variables that we care about.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7997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678"/>
            <a:ext cx="8229600" cy="868362"/>
          </a:xfrm>
        </p:spPr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3840"/>
            <a:ext cx="3663538" cy="4561113"/>
          </a:xfrm>
        </p:spPr>
        <p:txBody>
          <a:bodyPr/>
          <a:lstStyle/>
          <a:p>
            <a:r>
              <a:rPr lang="en-US" sz="2800" dirty="0"/>
              <a:t>Let U = {1,2,3}. </a:t>
            </a:r>
          </a:p>
          <a:p>
            <a:r>
              <a:rPr lang="en-US" sz="2800" dirty="0"/>
              <a:t>Find an expression equivalent to </a:t>
            </a:r>
            <a:r>
              <a:rPr lang="en-US" sz="2800" dirty="0">
                <a:sym typeface="Symbol"/>
              </a:rPr>
              <a:t></a:t>
            </a:r>
            <a:r>
              <a:rPr lang="en-US" sz="2800" dirty="0" err="1"/>
              <a:t>x</a:t>
            </a:r>
            <a:r>
              <a:rPr lang="en-US" sz="2800" dirty="0" err="1">
                <a:sym typeface="Symbol"/>
              </a:rPr>
              <a:t></a:t>
            </a:r>
            <a:r>
              <a:rPr lang="en-US" sz="2800" dirty="0" err="1"/>
              <a:t>yP</a:t>
            </a:r>
            <a:r>
              <a:rPr lang="en-US" sz="2800" dirty="0"/>
              <a:t>(</a:t>
            </a:r>
            <a:r>
              <a:rPr lang="en-US" sz="2800" dirty="0" err="1"/>
              <a:t>x,y</a:t>
            </a:r>
            <a:r>
              <a:rPr lang="en-US" sz="2800" dirty="0"/>
              <a:t>) where the variables are bound by substitution and not quantification.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82192" y="1401862"/>
            <a:ext cx="3663538" cy="155863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Solution: Expand from outside in or inside out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813CD-907C-4936-AF96-CB967B17011B}"/>
              </a:ext>
            </a:extLst>
          </p:cNvPr>
          <p:cNvSpPr txBox="1"/>
          <p:nvPr/>
        </p:nvSpPr>
        <p:spPr>
          <a:xfrm>
            <a:off x="4149970" y="2525351"/>
            <a:ext cx="4193929" cy="3355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ym typeface="Symbol" panose="05050102010706020507" pitchFamily="18" charset="2"/>
              </a:rPr>
              <a:t></a:t>
            </a:r>
            <a:r>
              <a:rPr lang="en-US" sz="2400" dirty="0" err="1">
                <a:sym typeface="Symbol" panose="05050102010706020507" pitchFamily="18" charset="2"/>
              </a:rPr>
              <a:t>xyP</a:t>
            </a:r>
            <a:r>
              <a:rPr lang="en-US" sz="2400" dirty="0">
                <a:sym typeface="Symbol" panose="05050102010706020507" pitchFamily="18" charset="2"/>
              </a:rPr>
              <a:t>(</a:t>
            </a:r>
            <a:r>
              <a:rPr lang="en-US" sz="2400" dirty="0" err="1">
                <a:sym typeface="Symbol" panose="05050102010706020507" pitchFamily="18" charset="2"/>
              </a:rPr>
              <a:t>x,y</a:t>
            </a:r>
            <a:r>
              <a:rPr lang="en-US" sz="2400" dirty="0">
                <a:sym typeface="Symbol" panose="05050102010706020507" pitchFamily="18" charset="2"/>
              </a:rPr>
              <a:t>) 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>
                <a:sym typeface="Symbol" panose="05050102010706020507" pitchFamily="18" charset="2"/>
              </a:rPr>
              <a:t>x(</a:t>
            </a:r>
            <a:r>
              <a:rPr lang="en-US" sz="2400" dirty="0" err="1">
                <a:sym typeface="Symbol" panose="05050102010706020507" pitchFamily="18" charset="2"/>
              </a:rPr>
              <a:t>yP</a:t>
            </a:r>
            <a:r>
              <a:rPr lang="en-US" sz="2400" dirty="0">
                <a:sym typeface="Symbol" panose="05050102010706020507" pitchFamily="18" charset="2"/>
              </a:rPr>
              <a:t>(</a:t>
            </a:r>
            <a:r>
              <a:rPr lang="en-US" sz="2400" dirty="0" err="1">
                <a:sym typeface="Symbol" panose="05050102010706020507" pitchFamily="18" charset="2"/>
              </a:rPr>
              <a:t>x,y</a:t>
            </a:r>
            <a:r>
              <a:rPr lang="en-US" sz="2400" dirty="0">
                <a:sym typeface="Symbol" panose="05050102010706020507" pitchFamily="18" charset="2"/>
              </a:rPr>
              <a:t>)) 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>
                <a:sym typeface="Symbol" panose="05050102010706020507" pitchFamily="18" charset="2"/>
              </a:rPr>
              <a:t></a:t>
            </a:r>
            <a:r>
              <a:rPr lang="en-US" sz="2400" dirty="0" err="1">
                <a:sym typeface="Symbol" panose="05050102010706020507" pitchFamily="18" charset="2"/>
              </a:rPr>
              <a:t>yP</a:t>
            </a:r>
            <a:r>
              <a:rPr lang="en-US" sz="2400" dirty="0">
                <a:sym typeface="Symbol" panose="05050102010706020507" pitchFamily="18" charset="2"/>
              </a:rPr>
              <a:t>(1,y)  </a:t>
            </a:r>
            <a:r>
              <a:rPr lang="en-US" sz="2400" dirty="0" err="1">
                <a:sym typeface="Symbol" panose="05050102010706020507" pitchFamily="18" charset="2"/>
              </a:rPr>
              <a:t>yP</a:t>
            </a:r>
            <a:r>
              <a:rPr lang="en-US" sz="2400" dirty="0">
                <a:sym typeface="Symbol" panose="05050102010706020507" pitchFamily="18" charset="2"/>
              </a:rPr>
              <a:t>(2,y)  </a:t>
            </a:r>
            <a:r>
              <a:rPr lang="en-US" sz="2400" dirty="0" err="1">
                <a:sym typeface="Symbol" panose="05050102010706020507" pitchFamily="18" charset="2"/>
              </a:rPr>
              <a:t>yP</a:t>
            </a:r>
            <a:r>
              <a:rPr lang="en-US" sz="2400" dirty="0">
                <a:sym typeface="Symbol" panose="05050102010706020507" pitchFamily="18" charset="2"/>
              </a:rPr>
              <a:t>(3,y) 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ym typeface="Symbol" panose="05050102010706020507" pitchFamily="18" charset="2"/>
              </a:rPr>
              <a:t>(P(1,1)  P(1,2)  P(1,3)) 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ym typeface="Symbol" panose="05050102010706020507" pitchFamily="18" charset="2"/>
              </a:rPr>
              <a:t>(P(2,1)  P(2,2)  P(2,3)) 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ym typeface="Symbol" panose="05050102010706020507" pitchFamily="18" charset="2"/>
              </a:rPr>
              <a:t>(P(3,1)  P(3,2)  P(3,3))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scope of a quantifier is the part of the expression in which the variable is bound by the quantifier.</a:t>
            </a:r>
          </a:p>
          <a:p>
            <a:r>
              <a:rPr lang="en-US" dirty="0"/>
              <a:t>E.g.,</a:t>
            </a:r>
          </a:p>
          <a:p>
            <a:pPr marL="457200" lvl="1" indent="0">
              <a:buNone/>
            </a:pPr>
            <a:r>
              <a:rPr lang="en-US" dirty="0">
                <a:sym typeface="Symbol" panose="05050102010706020507" pitchFamily="18" charset="2"/>
              </a:rPr>
              <a:t>x(P(x)Q(x)) is a proposition</a:t>
            </a:r>
          </a:p>
          <a:p>
            <a:pPr marL="457200" lvl="1" indent="0">
              <a:buNone/>
            </a:pPr>
            <a:endParaRPr lang="en-US" dirty="0">
              <a:sym typeface="Symbol" panose="05050102010706020507" pitchFamily="18" charset="2"/>
            </a:endParaRPr>
          </a:p>
          <a:p>
            <a:pPr marL="457200" lvl="1" indent="0">
              <a:buNone/>
            </a:pPr>
            <a:r>
              <a:rPr lang="en-US" dirty="0">
                <a:sym typeface="Symbol" panose="05050102010706020507" pitchFamily="18" charset="2"/>
              </a:rPr>
              <a:t>x(P(x))Q(x) is </a:t>
            </a:r>
            <a:r>
              <a:rPr lang="en-US" b="1" i="1" dirty="0">
                <a:sym typeface="Symbol" panose="05050102010706020507" pitchFamily="18" charset="2"/>
              </a:rPr>
              <a:t>not</a:t>
            </a:r>
            <a:r>
              <a:rPr lang="en-US" dirty="0">
                <a:sym typeface="Symbol" panose="05050102010706020507" pitchFamily="18" charset="2"/>
              </a:rPr>
              <a:t> a proposition because</a:t>
            </a:r>
          </a:p>
          <a:p>
            <a:pPr marL="457200" lvl="1" indent="0">
              <a:buNone/>
            </a:pPr>
            <a:r>
              <a:rPr lang="en-US" dirty="0">
                <a:sym typeface="Symbol" panose="05050102010706020507" pitchFamily="18" charset="2"/>
              </a:rPr>
              <a:t>		x in Q(x) is not bound a quantifier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Equivalences using Quantifiers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proposition using quantifiers is equivalent to another proposition when, </a:t>
            </a:r>
            <a:r>
              <a:rPr lang="en-US" i="1" u="sng" dirty="0"/>
              <a:t>for all universes </a:t>
            </a:r>
            <a:r>
              <a:rPr lang="en-US" dirty="0"/>
              <a:t>(appropriate for the predicates) </a:t>
            </a:r>
            <a:r>
              <a:rPr lang="en-US" i="1" u="sng" dirty="0"/>
              <a:t>and for all possible values of each predicate</a:t>
            </a:r>
            <a:r>
              <a:rPr lang="en-US" dirty="0"/>
              <a:t>, the value of the two expressions is the same.</a:t>
            </a:r>
          </a:p>
        </p:txBody>
      </p:sp>
      <p:graphicFrame>
        <p:nvGraphicFramePr>
          <p:cNvPr id="132098" name="Object 4"/>
          <p:cNvGraphicFramePr>
            <a:graphicFrameLocks noChangeAspect="1"/>
          </p:cNvGraphicFramePr>
          <p:nvPr/>
        </p:nvGraphicFramePr>
        <p:xfrm>
          <a:off x="329289" y="4079875"/>
          <a:ext cx="8447088" cy="172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67" name="Equation" r:id="rId4" imgW="3149280" imgH="672840" progId="Equation.3">
                  <p:embed/>
                </p:oleObj>
              </mc:Choice>
              <mc:Fallback>
                <p:oleObj name="Equation" r:id="rId4" imgW="3149280" imgH="672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89" y="4079875"/>
                        <a:ext cx="8447088" cy="172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 and negations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one variable: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Why? (think of the finite case with a few values)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25483A-895A-4ACE-882F-1A1C4AC66061}"/>
              </a:ext>
            </a:extLst>
          </p:cNvPr>
          <p:cNvSpPr txBox="1"/>
          <p:nvPr/>
        </p:nvSpPr>
        <p:spPr>
          <a:xfrm>
            <a:off x="2660094" y="2090859"/>
            <a:ext cx="3337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ym typeface="Symbol" panose="05050102010706020507" pitchFamily="18" charset="2"/>
              </a:rPr>
              <a:t></a:t>
            </a:r>
            <a:r>
              <a:rPr lang="en-US" sz="3200" dirty="0" err="1">
                <a:sym typeface="Symbol" panose="05050102010706020507" pitchFamily="18" charset="2"/>
              </a:rPr>
              <a:t>xP</a:t>
            </a:r>
            <a:r>
              <a:rPr lang="en-US" sz="3200" dirty="0">
                <a:sym typeface="Symbol" panose="05050102010706020507" pitchFamily="18" charset="2"/>
              </a:rPr>
              <a:t>(x)  </a:t>
            </a:r>
            <a:r>
              <a:rPr lang="en-US" sz="3200" dirty="0" err="1">
                <a:sym typeface="Symbol" panose="05050102010706020507" pitchFamily="18" charset="2"/>
              </a:rPr>
              <a:t>xP</a:t>
            </a:r>
            <a:r>
              <a:rPr lang="en-US" sz="3200" dirty="0">
                <a:sym typeface="Symbol" panose="05050102010706020507" pitchFamily="18" charset="2"/>
              </a:rPr>
              <a:t>(x)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F8B21-6027-4B42-B4FE-D23D79D039E6}"/>
              </a:ext>
            </a:extLst>
          </p:cNvPr>
          <p:cNvSpPr txBox="1"/>
          <p:nvPr/>
        </p:nvSpPr>
        <p:spPr>
          <a:xfrm>
            <a:off x="2767717" y="2844225"/>
            <a:ext cx="3430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ym typeface="Symbol" panose="05050102010706020507" pitchFamily="18" charset="2"/>
              </a:rPr>
              <a:t></a:t>
            </a:r>
            <a:r>
              <a:rPr lang="en-US" sz="3200" dirty="0" err="1">
                <a:sym typeface="Symbol" panose="05050102010706020507" pitchFamily="18" charset="2"/>
              </a:rPr>
              <a:t>xP</a:t>
            </a:r>
            <a:r>
              <a:rPr lang="en-US" sz="3200" dirty="0">
                <a:sym typeface="Symbol" panose="05050102010706020507" pitchFamily="18" charset="2"/>
              </a:rPr>
              <a:t>(x)  </a:t>
            </a:r>
            <a:r>
              <a:rPr lang="en-US" sz="3200" dirty="0" err="1">
                <a:sym typeface="Symbol" panose="05050102010706020507" pitchFamily="18" charset="2"/>
              </a:rPr>
              <a:t>xP</a:t>
            </a:r>
            <a:r>
              <a:rPr lang="en-US" sz="3200" dirty="0">
                <a:sym typeface="Symbol" panose="05050102010706020507" pitchFamily="18" charset="2"/>
              </a:rPr>
              <a:t>(x) </a:t>
            </a:r>
            <a:endParaRPr lang="en-US" sz="320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multiple variables</a:t>
            </a:r>
          </a:p>
        </p:txBody>
      </p:sp>
      <p:graphicFrame>
        <p:nvGraphicFramePr>
          <p:cNvPr id="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609787"/>
              </p:ext>
            </p:extLst>
          </p:nvPr>
        </p:nvGraphicFramePr>
        <p:xfrm>
          <a:off x="990600" y="2286000"/>
          <a:ext cx="6400800" cy="2590800"/>
        </p:xfrm>
        <a:graphic>
          <a:graphicData uri="http://schemas.openxmlformats.org/drawingml/2006/table">
            <a:tbl>
              <a:tblPr/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9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Statement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Equivalent Expression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2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Object 38"/>
          <p:cNvGraphicFramePr>
            <a:graphicFrameLocks noChangeAspect="1"/>
          </p:cNvGraphicFramePr>
          <p:nvPr/>
        </p:nvGraphicFramePr>
        <p:xfrm>
          <a:off x="4414157" y="2666875"/>
          <a:ext cx="2192624" cy="49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55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157" y="2666875"/>
                        <a:ext cx="2192624" cy="49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9"/>
          <p:cNvGraphicFramePr>
            <a:graphicFrameLocks noChangeAspect="1"/>
          </p:cNvGraphicFramePr>
          <p:nvPr/>
        </p:nvGraphicFramePr>
        <p:xfrm>
          <a:off x="4481781" y="3207202"/>
          <a:ext cx="2131718" cy="49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56" name="Equation" r:id="rId6" imgW="888840" imgH="215640" progId="Equation.3">
                  <p:embed/>
                </p:oleObj>
              </mc:Choice>
              <mc:Fallback>
                <p:oleObj name="Equation" r:id="rId6" imgW="888840" imgH="21564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1781" y="3207202"/>
                        <a:ext cx="2131718" cy="49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908333"/>
              </p:ext>
            </p:extLst>
          </p:nvPr>
        </p:nvGraphicFramePr>
        <p:xfrm>
          <a:off x="4545880" y="3709949"/>
          <a:ext cx="2070811" cy="49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57" name="Equation" r:id="rId8" imgW="863280" imgH="215640" progId="Equation.3">
                  <p:embed/>
                </p:oleObj>
              </mc:Choice>
              <mc:Fallback>
                <p:oleObj name="Equation" r:id="rId8" imgW="863280" imgH="2156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880" y="3709949"/>
                        <a:ext cx="2070811" cy="49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1"/>
          <p:cNvGraphicFramePr>
            <a:graphicFrameLocks noChangeAspect="1"/>
          </p:cNvGraphicFramePr>
          <p:nvPr/>
        </p:nvGraphicFramePr>
        <p:xfrm>
          <a:off x="4515427" y="4279858"/>
          <a:ext cx="2131718" cy="49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58" name="Equation" r:id="rId10" imgW="888840" imgH="215640" progId="Equation.3">
                  <p:embed/>
                </p:oleObj>
              </mc:Choice>
              <mc:Fallback>
                <p:oleObj name="Equation" r:id="rId10" imgW="888840" imgH="2156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5427" y="4279858"/>
                        <a:ext cx="2131718" cy="49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20A3D53-4233-4430-926E-8A0B30404B35}"/>
              </a:ext>
            </a:extLst>
          </p:cNvPr>
          <p:cNvSpPr txBox="1"/>
          <p:nvPr/>
        </p:nvSpPr>
        <p:spPr>
          <a:xfrm>
            <a:off x="1308635" y="4204812"/>
            <a:ext cx="2105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Symbol" panose="05050102010706020507" pitchFamily="18" charset="2"/>
              </a:rPr>
              <a:t></a:t>
            </a:r>
            <a:r>
              <a:rPr lang="en-US" sz="2800" dirty="0" err="1">
                <a:sym typeface="Symbol" panose="05050102010706020507" pitchFamily="18" charset="2"/>
              </a:rPr>
              <a:t>xy</a:t>
            </a:r>
            <a:r>
              <a:rPr lang="en-US" sz="2800" dirty="0">
                <a:sym typeface="Symbol" panose="05050102010706020507" pitchFamily="18" charset="2"/>
              </a:rPr>
              <a:t> P(</a:t>
            </a:r>
            <a:r>
              <a:rPr lang="en-US" sz="2800" dirty="0" err="1">
                <a:sym typeface="Symbol" panose="05050102010706020507" pitchFamily="18" charset="2"/>
              </a:rPr>
              <a:t>x,y</a:t>
            </a:r>
            <a:r>
              <a:rPr lang="en-US" sz="2800" dirty="0">
                <a:sym typeface="Symbol" panose="05050102010706020507" pitchFamily="18" charset="2"/>
              </a:rPr>
              <a:t>)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C4335C-C9BE-4A2B-A91A-A295620CCF6F}"/>
              </a:ext>
            </a:extLst>
          </p:cNvPr>
          <p:cNvSpPr txBox="1"/>
          <p:nvPr/>
        </p:nvSpPr>
        <p:spPr>
          <a:xfrm>
            <a:off x="1209291" y="3658942"/>
            <a:ext cx="2246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Symbol" panose="05050102010706020507" pitchFamily="18" charset="2"/>
              </a:rPr>
              <a:t></a:t>
            </a:r>
            <a:r>
              <a:rPr lang="en-US" sz="2800" dirty="0" err="1">
                <a:sym typeface="Symbol" panose="05050102010706020507" pitchFamily="18" charset="2"/>
              </a:rPr>
              <a:t>xy</a:t>
            </a:r>
            <a:r>
              <a:rPr lang="en-US" sz="2800" dirty="0">
                <a:sym typeface="Symbol" panose="05050102010706020507" pitchFamily="18" charset="2"/>
              </a:rPr>
              <a:t> P(</a:t>
            </a:r>
            <a:r>
              <a:rPr lang="en-US" sz="2800" dirty="0" err="1">
                <a:sym typeface="Symbol" panose="05050102010706020507" pitchFamily="18" charset="2"/>
              </a:rPr>
              <a:t>x,y</a:t>
            </a:r>
            <a:r>
              <a:rPr lang="en-US" sz="2800" dirty="0">
                <a:sym typeface="Symbol" panose="05050102010706020507" pitchFamily="18" charset="2"/>
              </a:rPr>
              <a:t>)</a:t>
            </a:r>
            <a:endParaRPr 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C618D2-070B-4656-8FB1-E8CB977D9224}"/>
              </a:ext>
            </a:extLst>
          </p:cNvPr>
          <p:cNvSpPr txBox="1"/>
          <p:nvPr/>
        </p:nvSpPr>
        <p:spPr>
          <a:xfrm>
            <a:off x="1209291" y="3156308"/>
            <a:ext cx="2105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Symbol" panose="05050102010706020507" pitchFamily="18" charset="2"/>
              </a:rPr>
              <a:t></a:t>
            </a:r>
            <a:r>
              <a:rPr lang="en-US" sz="2800" dirty="0" err="1">
                <a:sym typeface="Symbol" panose="05050102010706020507" pitchFamily="18" charset="2"/>
              </a:rPr>
              <a:t>xy</a:t>
            </a:r>
            <a:r>
              <a:rPr lang="en-US" sz="2800" dirty="0">
                <a:sym typeface="Symbol" panose="05050102010706020507" pitchFamily="18" charset="2"/>
              </a:rPr>
              <a:t> P(</a:t>
            </a:r>
            <a:r>
              <a:rPr lang="en-US" sz="2800" dirty="0" err="1">
                <a:sym typeface="Symbol" panose="05050102010706020507" pitchFamily="18" charset="2"/>
              </a:rPr>
              <a:t>x,y</a:t>
            </a:r>
            <a:r>
              <a:rPr lang="en-US" sz="2800" dirty="0">
                <a:sym typeface="Symbol" panose="05050102010706020507" pitchFamily="18" charset="2"/>
              </a:rPr>
              <a:t>)</a:t>
            </a:r>
            <a:endParaRPr 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CAB3EC-A433-4CD9-B8EE-C060EA692F5C}"/>
              </a:ext>
            </a:extLst>
          </p:cNvPr>
          <p:cNvSpPr txBox="1"/>
          <p:nvPr/>
        </p:nvSpPr>
        <p:spPr>
          <a:xfrm>
            <a:off x="1209291" y="2680853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Symbol" panose="05050102010706020507" pitchFamily="18" charset="2"/>
              </a:rPr>
              <a:t></a:t>
            </a:r>
            <a:r>
              <a:rPr lang="en-US" sz="2800" dirty="0" err="1">
                <a:sym typeface="Symbol" panose="05050102010706020507" pitchFamily="18" charset="2"/>
              </a:rPr>
              <a:t>xy</a:t>
            </a:r>
            <a:r>
              <a:rPr lang="en-US" sz="2800" dirty="0">
                <a:sym typeface="Symbol" panose="05050102010706020507" pitchFamily="18" charset="2"/>
              </a:rPr>
              <a:t> P(</a:t>
            </a:r>
            <a:r>
              <a:rPr lang="en-US" sz="2800" dirty="0" err="1">
                <a:sym typeface="Symbol" panose="05050102010706020507" pitchFamily="18" charset="2"/>
              </a:rPr>
              <a:t>x,y</a:t>
            </a:r>
            <a:r>
              <a:rPr lang="en-US" sz="2800" dirty="0">
                <a:sym typeface="Symbol" panose="05050102010706020507" pitchFamily="18" charset="2"/>
              </a:rPr>
              <a:t>)</a:t>
            </a:r>
            <a:endParaRPr lang="en-US" sz="280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are correct </a:t>
            </a:r>
            <a:r>
              <a:rPr lang="en-US"/>
              <a:t>below?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19346"/>
          </a:xfrm>
        </p:spPr>
        <p:txBody>
          <a:bodyPr/>
          <a:lstStyle/>
          <a:p>
            <a:r>
              <a:rPr lang="en-US" dirty="0">
                <a:sym typeface="Symbol"/>
              </a:rPr>
              <a:t></a:t>
            </a:r>
            <a:r>
              <a:rPr lang="en-US" i="1" dirty="0" err="1"/>
              <a:t>x</a:t>
            </a:r>
            <a:r>
              <a:rPr lang="en-US" dirty="0" err="1">
                <a:sym typeface="Symbol"/>
              </a:rPr>
              <a:t></a:t>
            </a:r>
            <a:r>
              <a:rPr lang="en-US" i="1" dirty="0" err="1"/>
              <a:t>y</a:t>
            </a:r>
            <a:r>
              <a:rPr lang="en-US" i="1" dirty="0"/>
              <a:t> P</a:t>
            </a:r>
            <a:r>
              <a:rPr lang="en-US" dirty="0"/>
              <a:t>(</a:t>
            </a:r>
            <a:r>
              <a:rPr lang="en-US" i="1" dirty="0"/>
              <a:t>x, y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>
                <a:sym typeface="Symbol"/>
              </a:rPr>
              <a:t></a:t>
            </a:r>
            <a:r>
              <a:rPr lang="en-US" i="1" dirty="0">
                <a:sym typeface="Symbol"/>
              </a:rPr>
              <a:t> </a:t>
            </a:r>
            <a:r>
              <a:rPr lang="en-US" dirty="0">
                <a:sym typeface="Symbol"/>
              </a:rPr>
              <a:t></a:t>
            </a:r>
            <a:r>
              <a:rPr lang="en-US" i="1" dirty="0" err="1"/>
              <a:t>y</a:t>
            </a:r>
            <a:r>
              <a:rPr lang="en-US" dirty="0" err="1">
                <a:sym typeface="Symbol"/>
              </a:rPr>
              <a:t></a:t>
            </a:r>
            <a:r>
              <a:rPr lang="en-US" i="1" dirty="0" err="1"/>
              <a:t>x</a:t>
            </a:r>
            <a:r>
              <a:rPr lang="en-US" i="1" dirty="0"/>
              <a:t> P</a:t>
            </a:r>
            <a:r>
              <a:rPr lang="en-US" dirty="0"/>
              <a:t>(</a:t>
            </a:r>
            <a:r>
              <a:rPr lang="en-US" i="1" dirty="0"/>
              <a:t> x, y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???</a:t>
            </a:r>
          </a:p>
          <a:p>
            <a:endParaRPr lang="en-US" dirty="0"/>
          </a:p>
          <a:p>
            <a:r>
              <a:rPr lang="en-US" dirty="0">
                <a:sym typeface="Symbol"/>
              </a:rPr>
              <a:t></a:t>
            </a:r>
            <a:r>
              <a:rPr lang="en-US" i="1" dirty="0" err="1"/>
              <a:t>x</a:t>
            </a:r>
            <a:r>
              <a:rPr lang="en-US" dirty="0" err="1">
                <a:sym typeface="Symbol"/>
              </a:rPr>
              <a:t></a:t>
            </a:r>
            <a:r>
              <a:rPr lang="en-US" i="1" dirty="0" err="1"/>
              <a:t>y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 </a:t>
            </a:r>
            <a:r>
              <a:rPr lang="en-US" i="1" dirty="0">
                <a:sym typeface="Symbol"/>
              </a:rPr>
              <a:t>Q</a:t>
            </a:r>
            <a:r>
              <a:rPr lang="en-US" dirty="0"/>
              <a:t>(</a:t>
            </a:r>
            <a:r>
              <a:rPr lang="en-US" i="1" dirty="0"/>
              <a:t>y</a:t>
            </a:r>
            <a:r>
              <a:rPr lang="en-US" dirty="0"/>
              <a:t>))</a:t>
            </a:r>
            <a:r>
              <a:rPr lang="en-US" i="1" dirty="0"/>
              <a:t> </a:t>
            </a:r>
            <a:r>
              <a:rPr lang="en-US" dirty="0">
                <a:sym typeface="Symbol"/>
              </a:rPr>
              <a:t></a:t>
            </a:r>
            <a:r>
              <a:rPr lang="en-US" i="1" dirty="0">
                <a:sym typeface="Symbol"/>
              </a:rPr>
              <a:t> </a:t>
            </a:r>
            <a:r>
              <a:rPr lang="en-US" dirty="0">
                <a:sym typeface="Symbol"/>
              </a:rPr>
              <a:t></a:t>
            </a:r>
            <a:r>
              <a:rPr lang="en-US" i="1" dirty="0" err="1"/>
              <a:t>xP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</a:t>
            </a:r>
            <a:r>
              <a:rPr lang="en-US" dirty="0">
                <a:sym typeface="Symbol"/>
              </a:rPr>
              <a:t> </a:t>
            </a:r>
            <a:r>
              <a:rPr lang="en-US" i="1" dirty="0" err="1">
                <a:sym typeface="Symbol"/>
              </a:rPr>
              <a:t>yQ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y</a:t>
            </a:r>
            <a:r>
              <a:rPr lang="en-US" dirty="0">
                <a:sym typeface="Symbol"/>
              </a:rPr>
              <a:t>)</a:t>
            </a:r>
            <a:r>
              <a:rPr lang="en-US" i="1" dirty="0"/>
              <a:t> </a:t>
            </a:r>
            <a:r>
              <a:rPr lang="en-US" dirty="0"/>
              <a:t>???</a:t>
            </a:r>
          </a:p>
          <a:p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 </a:t>
            </a:r>
            <a:r>
              <a:rPr lang="en-US" i="1" dirty="0"/>
              <a:t>x</a:t>
            </a:r>
            <a:r>
              <a:rPr lang="en-US" dirty="0">
                <a:sym typeface="Symbol"/>
              </a:rPr>
              <a:t> </a:t>
            </a:r>
            <a:r>
              <a:rPr lang="en-US" i="1" dirty="0"/>
              <a:t>y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</a:t>
            </a:r>
            <a:r>
              <a:rPr lang="en-US" dirty="0">
                <a:sym typeface="Symbol"/>
              </a:rPr>
              <a:t> </a:t>
            </a:r>
            <a:r>
              <a:rPr lang="en-US" i="1" dirty="0">
                <a:sym typeface="Symbol"/>
              </a:rPr>
              <a:t>Q</a:t>
            </a:r>
            <a:r>
              <a:rPr lang="en-US" dirty="0"/>
              <a:t>(</a:t>
            </a:r>
            <a:r>
              <a:rPr lang="en-US" i="1" dirty="0"/>
              <a:t>y</a:t>
            </a:r>
            <a:r>
              <a:rPr lang="en-US" dirty="0"/>
              <a:t>))</a:t>
            </a:r>
            <a:r>
              <a:rPr lang="en-US" i="1" dirty="0"/>
              <a:t> </a:t>
            </a:r>
            <a:r>
              <a:rPr lang="en-US" dirty="0">
                <a:sym typeface="Symbol"/>
              </a:rPr>
              <a:t></a:t>
            </a:r>
            <a:r>
              <a:rPr lang="en-US" i="1" dirty="0">
                <a:sym typeface="Symbol"/>
              </a:rPr>
              <a:t> </a:t>
            </a:r>
            <a:r>
              <a:rPr lang="en-US" dirty="0">
                <a:sym typeface="Symbol"/>
              </a:rPr>
              <a:t></a:t>
            </a:r>
            <a:r>
              <a:rPr lang="en-US" i="1" dirty="0" err="1"/>
              <a:t>xP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</a:t>
            </a:r>
            <a:r>
              <a:rPr lang="en-US" dirty="0">
                <a:sym typeface="Symbol"/>
              </a:rPr>
              <a:t> </a:t>
            </a:r>
            <a:r>
              <a:rPr lang="en-US" i="1" dirty="0" err="1">
                <a:sym typeface="Symbol"/>
              </a:rPr>
              <a:t>yQ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y</a:t>
            </a:r>
            <a:r>
              <a:rPr lang="en-US" dirty="0">
                <a:sym typeface="Symbol"/>
              </a:rPr>
              <a:t>)</a:t>
            </a:r>
            <a:r>
              <a:rPr lang="en-US" i="1" dirty="0"/>
              <a:t> </a:t>
            </a:r>
            <a:r>
              <a:rPr lang="en-US" dirty="0"/>
              <a:t>???</a:t>
            </a:r>
          </a:p>
          <a:p>
            <a:endParaRPr lang="en-US" dirty="0"/>
          </a:p>
          <a:p>
            <a:r>
              <a:rPr lang="en-US" dirty="0">
                <a:sym typeface="Symbol"/>
              </a:rPr>
              <a:t></a:t>
            </a:r>
            <a:r>
              <a:rPr lang="en-US" i="1" dirty="0" err="1"/>
              <a:t>x</a:t>
            </a:r>
            <a:r>
              <a:rPr lang="en-US" dirty="0" err="1">
                <a:sym typeface="Symbol"/>
              </a:rPr>
              <a:t></a:t>
            </a:r>
            <a:r>
              <a:rPr lang="en-US" i="1" dirty="0" err="1"/>
              <a:t>yP</a:t>
            </a:r>
            <a:r>
              <a:rPr lang="en-US" dirty="0"/>
              <a:t>(</a:t>
            </a:r>
            <a:r>
              <a:rPr lang="en-US" i="1" dirty="0"/>
              <a:t>x, y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>
                <a:sym typeface="Symbol"/>
              </a:rPr>
              <a:t></a:t>
            </a:r>
            <a:r>
              <a:rPr lang="en-US" i="1" dirty="0">
                <a:sym typeface="Symbol"/>
              </a:rPr>
              <a:t> </a:t>
            </a:r>
            <a:r>
              <a:rPr lang="en-US" dirty="0">
                <a:sym typeface="Symbol"/>
              </a:rPr>
              <a:t></a:t>
            </a:r>
            <a:r>
              <a:rPr lang="en-US" i="1" dirty="0" err="1"/>
              <a:t>y</a:t>
            </a:r>
            <a:r>
              <a:rPr lang="en-US" dirty="0" err="1">
                <a:sym typeface="Symbol"/>
              </a:rPr>
              <a:t></a:t>
            </a:r>
            <a:r>
              <a:rPr lang="en-US" i="1" dirty="0" err="1"/>
              <a:t>xP</a:t>
            </a:r>
            <a:r>
              <a:rPr lang="en-US" dirty="0"/>
              <a:t>(</a:t>
            </a:r>
            <a:r>
              <a:rPr lang="en-US" i="1" dirty="0"/>
              <a:t>x, y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???</a:t>
            </a:r>
          </a:p>
          <a:p>
            <a:endParaRPr lang="en-US" dirty="0"/>
          </a:p>
          <a:p>
            <a:r>
              <a:rPr lang="en-US" dirty="0">
                <a:sym typeface="Symbol"/>
              </a:rPr>
              <a:t></a:t>
            </a:r>
            <a:r>
              <a:rPr lang="en-US" i="1" dirty="0" err="1"/>
              <a:t>x</a:t>
            </a:r>
            <a:r>
              <a:rPr lang="en-US" dirty="0" err="1">
                <a:sym typeface="Symbol"/>
              </a:rPr>
              <a:t></a:t>
            </a:r>
            <a:r>
              <a:rPr lang="en-US" i="1" dirty="0" err="1"/>
              <a:t>yP</a:t>
            </a:r>
            <a:r>
              <a:rPr lang="en-US" dirty="0"/>
              <a:t>(</a:t>
            </a:r>
            <a:r>
              <a:rPr lang="en-US" i="1" dirty="0"/>
              <a:t>x, y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>
                <a:sym typeface="Symbol"/>
              </a:rPr>
              <a:t></a:t>
            </a:r>
            <a:r>
              <a:rPr lang="en-US" i="1" dirty="0">
                <a:sym typeface="Symbol"/>
              </a:rPr>
              <a:t> </a:t>
            </a:r>
            <a:r>
              <a:rPr lang="en-US" dirty="0">
                <a:sym typeface="Symbol"/>
              </a:rPr>
              <a:t></a:t>
            </a:r>
            <a:r>
              <a:rPr lang="en-US" i="1" dirty="0" err="1">
                <a:sym typeface="Symbol"/>
              </a:rPr>
              <a:t>x</a:t>
            </a:r>
            <a:r>
              <a:rPr lang="en-US" dirty="0" err="1">
                <a:sym typeface="Symbol"/>
              </a:rPr>
              <a:t></a:t>
            </a:r>
            <a:r>
              <a:rPr lang="en-US" i="1" dirty="0" err="1">
                <a:sym typeface="Symbol"/>
              </a:rPr>
              <a:t>y</a:t>
            </a:r>
            <a:r>
              <a:rPr lang="en-US" i="1" dirty="0" err="1"/>
              <a:t>P</a:t>
            </a:r>
            <a:r>
              <a:rPr lang="en-US" dirty="0"/>
              <a:t>(</a:t>
            </a:r>
            <a:r>
              <a:rPr lang="en-US" i="1" dirty="0"/>
              <a:t>x, y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???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Logic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/>
              <a:t>There are </a:t>
            </a:r>
            <a:r>
              <a:rPr lang="en-US" u="sng" dirty="0"/>
              <a:t>three basic logic operators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Negation:        </a:t>
            </a:r>
            <a:r>
              <a:rPr lang="en-US" dirty="0">
                <a:sym typeface="Symbol"/>
              </a:rPr>
              <a:t></a:t>
            </a:r>
            <a:endParaRPr lang="en-US" dirty="0"/>
          </a:p>
          <a:p>
            <a:pPr lvl="1"/>
            <a:r>
              <a:rPr lang="en-US" dirty="0"/>
              <a:t>Conjunction:   </a:t>
            </a:r>
            <a:r>
              <a:rPr lang="en-US" dirty="0">
                <a:sym typeface="Symbol"/>
              </a:rPr>
              <a:t> </a:t>
            </a:r>
            <a:endParaRPr lang="en-US" dirty="0"/>
          </a:p>
          <a:p>
            <a:pPr lvl="1"/>
            <a:r>
              <a:rPr lang="en-US" dirty="0"/>
              <a:t>Disjunction:    </a:t>
            </a:r>
            <a:r>
              <a:rPr lang="en-US" dirty="0">
                <a:sym typeface="Symbol"/>
              </a:rPr>
              <a:t></a:t>
            </a:r>
            <a:endParaRPr lang="en-US" dirty="0"/>
          </a:p>
          <a:p>
            <a:r>
              <a:rPr lang="en-US" u="sng" dirty="0"/>
              <a:t>Any logic expression </a:t>
            </a:r>
            <a:r>
              <a:rPr lang="en-US" dirty="0"/>
              <a:t>can be written using the above</a:t>
            </a:r>
          </a:p>
          <a:p>
            <a:r>
              <a:rPr lang="en-US" dirty="0"/>
              <a:t>Other operators (e.g., implication, double implication, exclusive or) are used as a shorthand for expressions using the above.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953000"/>
          </a:xfrm>
        </p:spPr>
        <p:txBody>
          <a:bodyPr/>
          <a:lstStyle/>
          <a:p>
            <a:r>
              <a:rPr lang="en-US" dirty="0"/>
              <a:t>Negation (a unary operator)</a:t>
            </a:r>
          </a:p>
          <a:p>
            <a:pPr lvl="1"/>
            <a:r>
              <a:rPr lang="en-US" dirty="0"/>
              <a:t>Let </a:t>
            </a:r>
            <a:r>
              <a:rPr lang="en-US" i="1" dirty="0"/>
              <a:t>p </a:t>
            </a:r>
            <a:r>
              <a:rPr lang="en-US" dirty="0"/>
              <a:t>be “Dr. Cobb is 5’2’’ tall”</a:t>
            </a:r>
          </a:p>
          <a:p>
            <a:pPr lvl="1"/>
            <a:r>
              <a:rPr lang="en-US" dirty="0"/>
              <a:t>Then </a:t>
            </a:r>
            <a:r>
              <a:rPr lang="en-US" dirty="0">
                <a:sym typeface="Symbol"/>
              </a:rPr>
              <a:t></a:t>
            </a:r>
            <a:r>
              <a:rPr lang="en-US" i="1" dirty="0"/>
              <a:t>p</a:t>
            </a:r>
            <a:r>
              <a:rPr lang="en-US" dirty="0"/>
              <a:t> represents “Dr. Cobb </a:t>
            </a:r>
            <a:r>
              <a:rPr lang="en-US" b="1" i="1" u="sng" dirty="0"/>
              <a:t>is not</a:t>
            </a:r>
            <a:r>
              <a:rPr lang="en-US" dirty="0"/>
              <a:t> 5’2’’ tall”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Let </a:t>
            </a:r>
            <a:r>
              <a:rPr lang="en-US" i="1" dirty="0"/>
              <a:t>r</a:t>
            </a:r>
            <a:r>
              <a:rPr lang="en-US" dirty="0"/>
              <a:t> be “The moon is made of cheese”</a:t>
            </a:r>
          </a:p>
          <a:p>
            <a:pPr lvl="1"/>
            <a:r>
              <a:rPr lang="en-US" dirty="0"/>
              <a:t>Then </a:t>
            </a:r>
            <a:r>
              <a:rPr lang="en-US" dirty="0">
                <a:sym typeface="Symbol"/>
              </a:rPr>
              <a:t></a:t>
            </a:r>
            <a:r>
              <a:rPr lang="en-US" dirty="0"/>
              <a:t>r represents “The moon </a:t>
            </a:r>
            <a:r>
              <a:rPr lang="en-US" b="1" i="1" u="sng" dirty="0"/>
              <a:t>is not </a:t>
            </a:r>
            <a:r>
              <a:rPr lang="en-US" dirty="0"/>
              <a:t>made of cheese”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4260</TotalTime>
  <Words>2991</Words>
  <Application>Microsoft Office PowerPoint</Application>
  <PresentationFormat>On-screen Show (4:3)</PresentationFormat>
  <Paragraphs>792</Paragraphs>
  <Slides>75</Slides>
  <Notes>61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4" baseType="lpstr">
      <vt:lpstr>Arial</vt:lpstr>
      <vt:lpstr>Calibri</vt:lpstr>
      <vt:lpstr>Cambria Math</vt:lpstr>
      <vt:lpstr>Mangal</vt:lpstr>
      <vt:lpstr>Symbol</vt:lpstr>
      <vt:lpstr>Times New Roman</vt:lpstr>
      <vt:lpstr>Wingdings</vt:lpstr>
      <vt:lpstr>Office Theme</vt:lpstr>
      <vt:lpstr>Equation</vt:lpstr>
      <vt:lpstr>Logic</vt:lpstr>
      <vt:lpstr>You know about algebra in math</vt:lpstr>
      <vt:lpstr>Logic is an algebra</vt:lpstr>
      <vt:lpstr>Propositions</vt:lpstr>
      <vt:lpstr>What propositions are not</vt:lpstr>
      <vt:lpstr>More proposition examples</vt:lpstr>
      <vt:lpstr>What if the proposition is not clear?</vt:lpstr>
      <vt:lpstr>Basic Logic Operators</vt:lpstr>
      <vt:lpstr>Negation</vt:lpstr>
      <vt:lpstr>Truth Table</vt:lpstr>
      <vt:lpstr>Conjunction</vt:lpstr>
      <vt:lpstr>Propositional expression example</vt:lpstr>
      <vt:lpstr>Do a truth table to find out different possibilities</vt:lpstr>
      <vt:lpstr>Disjunction</vt:lpstr>
      <vt:lpstr>Another propositional expression example </vt:lpstr>
      <vt:lpstr>Another example: g  (b  g) </vt:lpstr>
      <vt:lpstr>Equivalence of Propositional Expressions</vt:lpstr>
      <vt:lpstr>Examples of </vt:lpstr>
      <vt:lpstr>Logical equivalences (algebraic laws)</vt:lpstr>
      <vt:lpstr>Logical equivalences (continued…)</vt:lpstr>
      <vt:lpstr>Distributive Rule </vt:lpstr>
      <vt:lpstr>Implication</vt:lpstr>
      <vt:lpstr>Implication (continued…)</vt:lpstr>
      <vt:lpstr>An example</vt:lpstr>
      <vt:lpstr>Example</vt:lpstr>
      <vt:lpstr>From English to Logic</vt:lpstr>
      <vt:lpstr>Truth Table</vt:lpstr>
      <vt:lpstr># of possible operators</vt:lpstr>
      <vt:lpstr>Additional notes on </vt:lpstr>
      <vt:lpstr>Logical Equivalences Involving Implications</vt:lpstr>
      <vt:lpstr>Proof of selected equivalences</vt:lpstr>
      <vt:lpstr>WARNING</vt:lpstr>
      <vt:lpstr>PowerPoint Presentation</vt:lpstr>
      <vt:lpstr>PowerPoint Presentation</vt:lpstr>
      <vt:lpstr>Remarks</vt:lpstr>
      <vt:lpstr>Generalized de Morgan’s</vt:lpstr>
      <vt:lpstr>Normal (Canonical) Forms</vt:lpstr>
      <vt:lpstr>Disjunctive Normal Form</vt:lpstr>
      <vt:lpstr>Obtaining the DNF</vt:lpstr>
      <vt:lpstr>Conjunctive Normal Form</vt:lpstr>
      <vt:lpstr>Obtaining the CNF</vt:lpstr>
      <vt:lpstr>First, Truth Table of Negation</vt:lpstr>
      <vt:lpstr>Finally, apply De Morgan’s</vt:lpstr>
      <vt:lpstr>PowerPoint Presentation</vt:lpstr>
      <vt:lpstr>XOR</vt:lpstr>
      <vt:lpstr>Example</vt:lpstr>
      <vt:lpstr>Double Implication</vt:lpstr>
      <vt:lpstr>Example</vt:lpstr>
      <vt:lpstr>Propositional Equivalences</vt:lpstr>
      <vt:lpstr>Examples</vt:lpstr>
      <vt:lpstr>Tautology and Equivalence</vt:lpstr>
      <vt:lpstr>Predicates</vt:lpstr>
      <vt:lpstr>Examples</vt:lpstr>
      <vt:lpstr>Same example, continued …</vt:lpstr>
      <vt:lpstr>Quantifiers</vt:lpstr>
      <vt:lpstr>Quantifiers: Universal</vt:lpstr>
      <vt:lpstr>Example</vt:lpstr>
      <vt:lpstr>Quantifiers: Existential</vt:lpstr>
      <vt:lpstr>Example</vt:lpstr>
      <vt:lpstr>Quantifier: Unique Existential</vt:lpstr>
      <vt:lpstr>Truth Table</vt:lpstr>
      <vt:lpstr>Just for fun..</vt:lpstr>
      <vt:lpstr>Lewis Carroll</vt:lpstr>
      <vt:lpstr>Continued …</vt:lpstr>
      <vt:lpstr>Continued …</vt:lpstr>
      <vt:lpstr>Continued …</vt:lpstr>
      <vt:lpstr>Continued …</vt:lpstr>
      <vt:lpstr>Nested Quantifiers</vt:lpstr>
      <vt:lpstr>PowerPoint Presentation</vt:lpstr>
      <vt:lpstr>Another example</vt:lpstr>
      <vt:lpstr>Scope</vt:lpstr>
      <vt:lpstr>Equivalences using Quantifiers</vt:lpstr>
      <vt:lpstr>Quantifiers and negations</vt:lpstr>
      <vt:lpstr>Continued …</vt:lpstr>
      <vt:lpstr>Which are correct below?</vt:lpstr>
    </vt:vector>
  </TitlesOfParts>
  <Company>University of Texas at Dallas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Cobb, Jorge A</dc:creator>
  <cp:lastModifiedBy>Cobb, Jorge</cp:lastModifiedBy>
  <cp:revision>308</cp:revision>
  <dcterms:created xsi:type="dcterms:W3CDTF">2008-11-21T03:59:50Z</dcterms:created>
  <dcterms:modified xsi:type="dcterms:W3CDTF">2020-01-15T15:34:03Z</dcterms:modified>
</cp:coreProperties>
</file>