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302" r:id="rId11"/>
    <p:sldId id="264" r:id="rId12"/>
    <p:sldId id="299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301" r:id="rId21"/>
    <p:sldId id="276" r:id="rId22"/>
    <p:sldId id="275" r:id="rId23"/>
    <p:sldId id="277" r:id="rId24"/>
    <p:sldId id="278" r:id="rId25"/>
    <p:sldId id="300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4" r:id="rId40"/>
    <p:sldId id="295" r:id="rId41"/>
    <p:sldId id="296" r:id="rId42"/>
    <p:sldId id="297" r:id="rId43"/>
    <p:sldId id="292" r:id="rId44"/>
    <p:sldId id="293" r:id="rId45"/>
    <p:sldId id="303" r:id="rId46"/>
    <p:sldId id="298" r:id="rId4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5A08"/>
    <a:srgbClr val="007E3A"/>
    <a:srgbClr val="CD5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38" autoAdjust="0"/>
    <p:restoredTop sz="94669" autoAdjust="0"/>
  </p:normalViewPr>
  <p:slideViewPr>
    <p:cSldViewPr snapToGrid="0">
      <p:cViewPr varScale="1">
        <p:scale>
          <a:sx n="81" d="100"/>
          <a:sy n="81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160F5172-2EBE-47B9-8FA2-C14862849FDD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9FB46F5D-45C1-4967-B8E0-DD9CF7228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47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70255" cy="479726"/>
          </a:xfrm>
          <a:prstGeom prst="rect">
            <a:avLst/>
          </a:prstGeom>
        </p:spPr>
        <p:txBody>
          <a:bodyPr vert="horz" lIns="96336" tIns="48168" rIns="96336" bIns="4816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272" y="2"/>
            <a:ext cx="3170255" cy="479726"/>
          </a:xfrm>
          <a:prstGeom prst="rect">
            <a:avLst/>
          </a:prstGeom>
        </p:spPr>
        <p:txBody>
          <a:bodyPr vert="horz" lIns="96336" tIns="48168" rIns="96336" bIns="48168" rtlCol="0"/>
          <a:lstStyle>
            <a:lvl1pPr algn="r">
              <a:defRPr sz="1300"/>
            </a:lvl1pPr>
          </a:lstStyle>
          <a:p>
            <a:fld id="{2BDFF150-7147-4811-8ABF-DB0E6EEDD219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36" tIns="48168" rIns="96336" bIns="481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56" y="4559902"/>
            <a:ext cx="5851490" cy="4320875"/>
          </a:xfrm>
          <a:prstGeom prst="rect">
            <a:avLst/>
          </a:prstGeom>
        </p:spPr>
        <p:txBody>
          <a:bodyPr vert="horz" lIns="96336" tIns="48168" rIns="96336" bIns="4816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803"/>
            <a:ext cx="3170255" cy="479726"/>
          </a:xfrm>
          <a:prstGeom prst="rect">
            <a:avLst/>
          </a:prstGeom>
        </p:spPr>
        <p:txBody>
          <a:bodyPr vert="horz" lIns="96336" tIns="48168" rIns="96336" bIns="4816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272" y="9119803"/>
            <a:ext cx="3170255" cy="479726"/>
          </a:xfrm>
          <a:prstGeom prst="rect">
            <a:avLst/>
          </a:prstGeom>
        </p:spPr>
        <p:txBody>
          <a:bodyPr vert="horz" lIns="96336" tIns="48168" rIns="96336" bIns="48168" rtlCol="0" anchor="b"/>
          <a:lstStyle>
            <a:lvl1pPr algn="r">
              <a:defRPr sz="1300"/>
            </a:lvl1pPr>
          </a:lstStyle>
          <a:p>
            <a:fld id="{DD1552E3-919B-4825-BCBA-653540CC81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8D7FE-3968-4572-8EA0-FC5BA3734B6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70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552E3-919B-4825-BCBA-653540CC81D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 dirty="0"/>
              <a:t>Click </a:t>
            </a:r>
            <a:r>
              <a:rPr lang="en-US" dirty="0" err="1"/>
              <a:t>Prto</a:t>
            </a:r>
            <a:r>
              <a:rPr lang="en-US" dirty="0"/>
              <a:t>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E3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29D055-7CE4-420F-BF0C-CAFEF19FA5D7}" type="datetimeFigureOut">
              <a:rPr lang="en-US" smtClean="0"/>
              <a:pPr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304800"/>
            <a:ext cx="2133600" cy="365125"/>
          </a:xfrm>
          <a:prstGeom prst="rect">
            <a:avLst/>
          </a:prstGeom>
        </p:spPr>
        <p:txBody>
          <a:bodyPr/>
          <a:lstStyle/>
          <a:p>
            <a:fld id="{2614D5E6-0410-4237-8475-AB073425C5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CE5A08"/>
          </a:solidFill>
          <a:ln>
            <a:solidFill>
              <a:srgbClr val="007E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2565400" y="6463268"/>
            <a:ext cx="31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University of Texas at Dallas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191453" y="6463268"/>
            <a:ext cx="18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www.utdallas.edu</a:t>
            </a:r>
          </a:p>
        </p:txBody>
      </p:sp>
      <p:pic>
        <p:nvPicPr>
          <p:cNvPr id="39940" name="Picture 4" descr="UTD Logo 95 x 40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76999"/>
            <a:ext cx="904875" cy="381001"/>
          </a:xfrm>
          <a:prstGeom prst="rect">
            <a:avLst/>
          </a:prstGeom>
          <a:noFill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6858000" y="1524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53DB-4BAB-4427-8440-BB348EE00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48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Continuing on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You will only be given partial credit (or no credit at all!) if in an exam you use a truth table to prove an </a:t>
            </a:r>
            <a:r>
              <a:rPr lang="en-US" sz="3600" b="1" smtClean="0">
                <a:solidFill>
                  <a:srgbClr val="FF0000"/>
                </a:solidFill>
              </a:rPr>
              <a:t>inference rule.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endParaRPr lang="en-US" sz="3600" b="1" dirty="0" smtClean="0">
              <a:solidFill>
                <a:srgbClr val="FF0000"/>
              </a:solidFill>
            </a:endParaRPr>
          </a:p>
          <a:p>
            <a:r>
              <a:rPr lang="en-US" sz="3600" b="1" dirty="0" smtClean="0">
                <a:solidFill>
                  <a:srgbClr val="FF0000"/>
                </a:solidFill>
              </a:rPr>
              <a:t>You have been warned!!!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6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-80168"/>
            <a:ext cx="8229600" cy="868362"/>
          </a:xfrm>
        </p:spPr>
        <p:txBody>
          <a:bodyPr/>
          <a:lstStyle/>
          <a:p>
            <a:r>
              <a:rPr lang="en-US" dirty="0"/>
              <a:t>Example (continued)</a:t>
            </a:r>
          </a:p>
        </p:txBody>
      </p:sp>
      <p:graphicFrame>
        <p:nvGraphicFramePr>
          <p:cNvPr id="4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26115"/>
              </p:ext>
            </p:extLst>
          </p:nvPr>
        </p:nvGraphicFramePr>
        <p:xfrm>
          <a:off x="266700" y="628650"/>
          <a:ext cx="8788400" cy="4470400"/>
        </p:xfrm>
        <a:graphic>
          <a:graphicData uri="http://schemas.openxmlformats.org/drawingml/2006/table">
            <a:tbl>
              <a:tblPr/>
              <a:tblGrid>
                <a:gridCol w="4150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Reasons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1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Contra-positive on Step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Hypothetical syllogism on steps 2,3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Hypothetical syllogism on steps 4,5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4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55935"/>
              </p:ext>
            </p:extLst>
          </p:nvPr>
        </p:nvGraphicFramePr>
        <p:xfrm>
          <a:off x="763588" y="1352550"/>
          <a:ext cx="9826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Equation" r:id="rId4" imgW="393480" imgH="164880" progId="Equation.BREE4">
                  <p:embed/>
                </p:oleObj>
              </mc:Choice>
              <mc:Fallback>
                <p:oleObj name="Equation" r:id="rId4" imgW="393480" imgH="164880" progId="Equation.BREE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352550"/>
                        <a:ext cx="9826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398750"/>
              </p:ext>
            </p:extLst>
          </p:nvPr>
        </p:nvGraphicFramePr>
        <p:xfrm>
          <a:off x="801688" y="2012950"/>
          <a:ext cx="14271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Equation" r:id="rId6" imgW="571320" imgH="164880" progId="Equation.BREE4">
                  <p:embed/>
                </p:oleObj>
              </mc:Choice>
              <mc:Fallback>
                <p:oleObj name="Equation" r:id="rId6" imgW="571320" imgH="164880" progId="Equation.BREE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2012950"/>
                        <a:ext cx="14271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322431"/>
              </p:ext>
            </p:extLst>
          </p:nvPr>
        </p:nvGraphicFramePr>
        <p:xfrm>
          <a:off x="889000" y="2619375"/>
          <a:ext cx="11747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Equation" r:id="rId8" imgW="469800" imgH="139680" progId="Equation.BREE4">
                  <p:embed/>
                </p:oleObj>
              </mc:Choice>
              <mc:Fallback>
                <p:oleObj name="Equation" r:id="rId8" imgW="469800" imgH="139680" progId="Equation.BREE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619375"/>
                        <a:ext cx="11747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780025"/>
              </p:ext>
            </p:extLst>
          </p:nvPr>
        </p:nvGraphicFramePr>
        <p:xfrm>
          <a:off x="889000" y="3209925"/>
          <a:ext cx="1174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Equation" r:id="rId10" imgW="469800" imgH="164880" progId="Equation.BREE4">
                  <p:embed/>
                </p:oleObj>
              </mc:Choice>
              <mc:Fallback>
                <p:oleObj name="Equation" r:id="rId10" imgW="469800" imgH="164880" progId="Equation.BREE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209925"/>
                        <a:ext cx="1174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806476"/>
              </p:ext>
            </p:extLst>
          </p:nvPr>
        </p:nvGraphicFramePr>
        <p:xfrm>
          <a:off x="952500" y="3849688"/>
          <a:ext cx="9207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Equation" r:id="rId12" imgW="368280" imgH="139680" progId="Equation.BREE4">
                  <p:embed/>
                </p:oleObj>
              </mc:Choice>
              <mc:Fallback>
                <p:oleObj name="Equation" r:id="rId12" imgW="368280" imgH="139680" progId="Equation.BREE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849688"/>
                        <a:ext cx="920750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166417"/>
              </p:ext>
            </p:extLst>
          </p:nvPr>
        </p:nvGraphicFramePr>
        <p:xfrm>
          <a:off x="889000" y="4422775"/>
          <a:ext cx="12049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Equation" r:id="rId14" imgW="482400" imgH="164880" progId="Equation.BREE4">
                  <p:embed/>
                </p:oleObj>
              </mc:Choice>
              <mc:Fallback>
                <p:oleObj name="Equation" r:id="rId14" imgW="482400" imgH="164880" progId="Equation.BREE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422775"/>
                        <a:ext cx="120491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54919" y="5354638"/>
            <a:ext cx="538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/>
              <a:t>, at each step we only used either</a:t>
            </a:r>
          </a:p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FF0000"/>
                </a:solidFill>
              </a:rPr>
              <a:t>equivalence rule </a:t>
            </a:r>
            <a:r>
              <a:rPr lang="en-US" sz="2400" dirty="0"/>
              <a:t>or a </a:t>
            </a:r>
            <a:r>
              <a:rPr lang="en-US" sz="2400" b="1" dirty="0">
                <a:solidFill>
                  <a:srgbClr val="FF0000"/>
                </a:solidFill>
              </a:rPr>
              <a:t>rule of inference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of logical expressions</a:t>
            </a:r>
          </a:p>
          <a:p>
            <a:r>
              <a:rPr lang="en-US" dirty="0"/>
              <a:t>Each entry in your list is either</a:t>
            </a:r>
          </a:p>
          <a:p>
            <a:pPr lvl="1"/>
            <a:r>
              <a:rPr lang="en-US" dirty="0"/>
              <a:t>A hypothesis</a:t>
            </a:r>
          </a:p>
          <a:p>
            <a:pPr lvl="1"/>
            <a:r>
              <a:rPr lang="en-US" dirty="0"/>
              <a:t>Obtained using inference rules on </a:t>
            </a:r>
            <a:r>
              <a:rPr lang="en-US" b="1" i="1" dirty="0">
                <a:solidFill>
                  <a:srgbClr val="00B050"/>
                </a:solidFill>
              </a:rPr>
              <a:t>previous entries</a:t>
            </a:r>
            <a:r>
              <a:rPr lang="en-US" dirty="0"/>
              <a:t> on you list, or using equivalence rules on previous entries on your list.</a:t>
            </a:r>
          </a:p>
          <a:p>
            <a:pPr lvl="1"/>
            <a:r>
              <a:rPr lang="en-US" dirty="0"/>
              <a:t>Your final entry on your list should be the conclusion you are trying to reach.</a:t>
            </a:r>
          </a:p>
        </p:txBody>
      </p:sp>
    </p:spTree>
    <p:extLst>
      <p:ext uri="{BB962C8B-B14F-4D97-AF65-F5344CB8AC3E}">
        <p14:creationId xmlns:p14="http://schemas.microsoft.com/office/powerpoint/2010/main" val="93574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Fallacies (i.e. screw-ups!!!)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143000"/>
            <a:ext cx="8432800" cy="4983163"/>
          </a:xfrm>
        </p:spPr>
        <p:txBody>
          <a:bodyPr/>
          <a:lstStyle/>
          <a:p>
            <a:r>
              <a:rPr lang="en-US" dirty="0"/>
              <a:t>Fallacies are </a:t>
            </a:r>
            <a:r>
              <a:rPr lang="en-US" b="1" dirty="0">
                <a:solidFill>
                  <a:srgbClr val="FF0000"/>
                </a:solidFill>
              </a:rPr>
              <a:t>incorrect inferences</a:t>
            </a:r>
          </a:p>
          <a:p>
            <a:r>
              <a:rPr lang="en-US" i="1" dirty="0"/>
              <a:t>The fallacy of affirming the consequent</a:t>
            </a:r>
            <a:endParaRPr lang="en-US" dirty="0"/>
          </a:p>
          <a:p>
            <a:pPr lvl="1"/>
            <a:r>
              <a:rPr lang="en-US" dirty="0"/>
              <a:t>if the butler did it, he has blood in his hands</a:t>
            </a:r>
          </a:p>
          <a:p>
            <a:pPr lvl="1"/>
            <a:r>
              <a:rPr lang="en-US" dirty="0"/>
              <a:t>the butler had blood in his hands</a:t>
            </a:r>
          </a:p>
          <a:p>
            <a:pPr lvl="1"/>
            <a:r>
              <a:rPr lang="en-US" dirty="0"/>
              <a:t>therefore, the butler did it</a:t>
            </a:r>
          </a:p>
          <a:p>
            <a:r>
              <a:rPr lang="en-US" dirty="0"/>
              <a:t>This (invalid!!!) argument has the form: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</a:t>
            </a:r>
            <a:r>
              <a:rPr lang="en-US" sz="2400" dirty="0"/>
              <a:t>    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IT IS NOT A TAUTOLOGY!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8194" name="Object 61"/>
          <p:cNvGraphicFramePr>
            <a:graphicFrameLocks noChangeAspect="1"/>
          </p:cNvGraphicFramePr>
          <p:nvPr/>
        </p:nvGraphicFramePr>
        <p:xfrm>
          <a:off x="738188" y="4821238"/>
          <a:ext cx="889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4" imgW="444240" imgH="647640" progId="Equation.3">
                  <p:embed/>
                </p:oleObj>
              </mc:Choice>
              <mc:Fallback>
                <p:oleObj name="Equation" r:id="rId4" imgW="444240" imgH="6476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821238"/>
                        <a:ext cx="889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1"/>
          <p:cNvGraphicFramePr>
            <a:graphicFrameLocks noChangeAspect="1"/>
          </p:cNvGraphicFramePr>
          <p:nvPr/>
        </p:nvGraphicFramePr>
        <p:xfrm>
          <a:off x="2135188" y="4821238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6" imgW="1282680" imgH="215640" progId="Equation.3">
                  <p:embed/>
                </p:oleObj>
              </mc:Choice>
              <mc:Fallback>
                <p:oleObj name="Equation" r:id="rId6" imgW="12826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821238"/>
                        <a:ext cx="2565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fallacies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8521700" cy="4995863"/>
          </a:xfrm>
        </p:spPr>
        <p:txBody>
          <a:bodyPr/>
          <a:lstStyle/>
          <a:p>
            <a:r>
              <a:rPr lang="en-US" i="1" dirty="0"/>
              <a:t>Fallacy of denying the antecedent (hypothesis)</a:t>
            </a:r>
          </a:p>
          <a:p>
            <a:pPr lvl="1"/>
            <a:r>
              <a:rPr lang="en-US" dirty="0"/>
              <a:t>If the butler is nervous, he did it.</a:t>
            </a:r>
          </a:p>
          <a:p>
            <a:pPr lvl="1"/>
            <a:r>
              <a:rPr lang="en-US" dirty="0"/>
              <a:t>The butler is really mellow (relaxed)</a:t>
            </a:r>
          </a:p>
          <a:p>
            <a:pPr lvl="1"/>
            <a:r>
              <a:rPr lang="en-US" dirty="0"/>
              <a:t>Therefore, the butler didn't do it.</a:t>
            </a:r>
          </a:p>
          <a:p>
            <a:r>
              <a:rPr lang="en-US" dirty="0"/>
              <a:t>This (invalid!!!) argument has the form: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</a:t>
            </a:r>
            <a:r>
              <a:rPr lang="en-US" sz="2400" dirty="0"/>
              <a:t>    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IT IS NOT A TAUTOLOGY!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endParaRPr lang="en-US" dirty="0"/>
          </a:p>
        </p:txBody>
      </p:sp>
      <p:graphicFrame>
        <p:nvGraphicFramePr>
          <p:cNvPr id="9218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242479"/>
              </p:ext>
            </p:extLst>
          </p:nvPr>
        </p:nvGraphicFramePr>
        <p:xfrm>
          <a:off x="674688" y="4376738"/>
          <a:ext cx="889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4" imgW="444240" imgH="647640" progId="Equation.3">
                  <p:embed/>
                </p:oleObj>
              </mc:Choice>
              <mc:Fallback>
                <p:oleObj name="Equation" r:id="rId4" imgW="444240" imgH="6476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376738"/>
                        <a:ext cx="889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804988" y="4770438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6" imgW="1485720" imgH="215640" progId="Equation.3">
                  <p:embed/>
                </p:oleObj>
              </mc:Choice>
              <mc:Fallback>
                <p:oleObj name="Equation" r:id="rId6" imgW="14857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770438"/>
                        <a:ext cx="297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0975"/>
            <a:ext cx="7913687" cy="611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41700" y="1625600"/>
            <a:ext cx="411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 can be any element of U that you want)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7641" y="5888567"/>
            <a:ext cx="449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(Here, you don’t know the specific value of c!)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67" y="2252133"/>
            <a:ext cx="1828800" cy="55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9033" y="2413000"/>
            <a:ext cx="307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"/>
                <a:cs typeface="Times"/>
              </a:rPr>
              <a:t>P</a:t>
            </a:r>
            <a:r>
              <a:rPr lang="en-US" sz="2400" dirty="0">
                <a:latin typeface="Times"/>
                <a:cs typeface="Times"/>
              </a:rPr>
              <a:t>(</a:t>
            </a:r>
            <a:r>
              <a:rPr lang="en-US" sz="2400" i="1" dirty="0">
                <a:latin typeface="Times"/>
                <a:cs typeface="Times"/>
              </a:rPr>
              <a:t>c</a:t>
            </a:r>
            <a:r>
              <a:rPr lang="en-US" sz="2400" dirty="0">
                <a:latin typeface="Times"/>
                <a:cs typeface="Times"/>
              </a:rPr>
              <a:t>) for an arbitrary </a:t>
            </a:r>
            <a:r>
              <a:rPr lang="en-US" sz="2400" i="1" dirty="0">
                <a:latin typeface="Times"/>
                <a:cs typeface="Times"/>
              </a:rPr>
              <a:t>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32754" y="5736166"/>
            <a:ext cx="1545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for some </a:t>
            </a:r>
            <a:r>
              <a:rPr lang="en-US" sz="2400" i="1" dirty="0">
                <a:latin typeface="Times"/>
                <a:cs typeface="Times"/>
              </a:rPr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0487" y="3704167"/>
            <a:ext cx="501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(Here, you do need to know the specific value of 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301"/>
            <a:ext cx="8229600" cy="4356100"/>
          </a:xfrm>
        </p:spPr>
        <p:txBody>
          <a:bodyPr/>
          <a:lstStyle/>
          <a:p>
            <a:r>
              <a:rPr lang="en-US" dirty="0"/>
              <a:t>Prove the following:</a:t>
            </a:r>
          </a:p>
          <a:p>
            <a:pPr lvl="1"/>
            <a:r>
              <a:rPr lang="en-US" dirty="0"/>
              <a:t>Every man has two legs. John Smith is a man.</a:t>
            </a:r>
          </a:p>
          <a:p>
            <a:pPr lvl="1"/>
            <a:r>
              <a:rPr lang="en-US" dirty="0"/>
              <a:t>Therefore, John Smith has two legs.</a:t>
            </a:r>
          </a:p>
          <a:p>
            <a:r>
              <a:rPr lang="en-US" dirty="0"/>
              <a:t>Define the predicates:</a:t>
            </a:r>
          </a:p>
          <a:p>
            <a:pPr lvl="1"/>
            <a:r>
              <a:rPr lang="en-US" dirty="0"/>
              <a:t>M(x): x is a man</a:t>
            </a:r>
          </a:p>
          <a:p>
            <a:pPr lvl="1"/>
            <a:r>
              <a:rPr lang="en-US" dirty="0"/>
              <a:t>L(x): x has two legs</a:t>
            </a:r>
          </a:p>
          <a:p>
            <a:pPr lvl="1"/>
            <a:r>
              <a:rPr lang="en-US" dirty="0"/>
              <a:t>J: John Smith, a member of the universe	</a:t>
            </a:r>
          </a:p>
          <a:p>
            <a:r>
              <a:rPr lang="en-US" dirty="0"/>
              <a:t>The argument becomes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5360988" y="4719638"/>
          <a:ext cx="2925762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4" imgW="1168200" imgH="698400" progId="Equation.3">
                  <p:embed/>
                </p:oleObj>
              </mc:Choice>
              <mc:Fallback>
                <p:oleObj name="Equation" r:id="rId4" imgW="1168200" imgH="698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988" y="4719638"/>
                        <a:ext cx="2925762" cy="174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  <p:graphicFrame>
        <p:nvGraphicFramePr>
          <p:cNvPr id="4" name="Group 19"/>
          <p:cNvGraphicFramePr>
            <a:graphicFrameLocks noGrp="1"/>
          </p:cNvGraphicFramePr>
          <p:nvPr/>
        </p:nvGraphicFramePr>
        <p:xfrm>
          <a:off x="355600" y="1663700"/>
          <a:ext cx="8788400" cy="3231861"/>
        </p:xfrm>
        <a:graphic>
          <a:graphicData uri="http://schemas.openxmlformats.org/drawingml/2006/table">
            <a:tbl>
              <a:tblPr/>
              <a:tblGrid>
                <a:gridCol w="4150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7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0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Reasons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6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Universal instantiation on Step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Second Hypothesis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Modus ponens on steps 2,3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062038" y="2305050"/>
          <a:ext cx="286226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4" imgW="1143000" imgH="215640" progId="Equation.3">
                  <p:embed/>
                </p:oleObj>
              </mc:Choice>
              <mc:Fallback>
                <p:oleObj name="Equation" r:id="rId4" imgW="11430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305050"/>
                        <a:ext cx="2862262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195388" y="2905125"/>
          <a:ext cx="22907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6" imgW="914400" imgH="203040" progId="Equation.3">
                  <p:embed/>
                </p:oleObj>
              </mc:Choice>
              <mc:Fallback>
                <p:oleObj name="Equation" r:id="rId6" imgW="91440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905125"/>
                        <a:ext cx="2290762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196975" y="3489325"/>
          <a:ext cx="10175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Equation" r:id="rId8" imgW="406080" imgH="203040" progId="Equation.3">
                  <p:embed/>
                </p:oleObj>
              </mc:Choice>
              <mc:Fallback>
                <p:oleObj name="Equation" r:id="rId8" imgW="4060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3489325"/>
                        <a:ext cx="1017588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160463" y="4098925"/>
          <a:ext cx="8604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Equation" r:id="rId10" imgW="342720" imgH="203040" progId="Equation.3">
                  <p:embed/>
                </p:oleObj>
              </mc:Choice>
              <mc:Fallback>
                <p:oleObj name="Equation" r:id="rId10" imgW="34272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4098925"/>
                        <a:ext cx="86042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D88EF4-4681-4AB1-9B27-2CF9C98D5C74}" type="slidenum">
              <a:rPr lang="en-US"/>
              <a:pPr/>
              <a:t>18</a:t>
            </a:fld>
            <a:endParaRPr lang="en-US"/>
          </a:p>
        </p:txBody>
      </p:sp>
      <p:sp>
        <p:nvSpPr>
          <p:cNvPr id="245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Proof of Lewis Carroll's earlier example</a:t>
            </a:r>
          </a:p>
        </p:txBody>
      </p:sp>
      <p:sp>
        <p:nvSpPr>
          <p:cNvPr id="245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Recall</a:t>
            </a:r>
          </a:p>
        </p:txBody>
      </p:sp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1930400" y="1106488"/>
          <a:ext cx="360997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8" name="Equation" r:id="rId4" imgW="1269720" imgH="711000" progId="Equation.3">
                  <p:embed/>
                </p:oleObj>
              </mc:Choice>
              <mc:Fallback>
                <p:oleObj name="Equation" r:id="rId4" imgW="126972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106488"/>
                        <a:ext cx="3609975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8" name="Group 40"/>
          <p:cNvGraphicFramePr>
            <a:graphicFrameLocks noGrp="1"/>
          </p:cNvGraphicFramePr>
          <p:nvPr/>
        </p:nvGraphicFramePr>
        <p:xfrm>
          <a:off x="520700" y="2527300"/>
          <a:ext cx="7696200" cy="3657600"/>
        </p:xfrm>
        <a:graphic>
          <a:graphicData uri="http://schemas.openxmlformats.org/drawingml/2006/table">
            <a:tbl>
              <a:tblPr/>
              <a:tblGrid>
                <a:gridCol w="4329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7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Reason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Existential instantiation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Hypothesis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Universal instantiation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Simplification, step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Simplification, step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Modus ponens, step 4,6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Conjunction step 5,7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Existential generalization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580" name="Object 23"/>
          <p:cNvGraphicFramePr>
            <a:graphicFrameLocks noChangeAspect="1"/>
          </p:cNvGraphicFramePr>
          <p:nvPr/>
        </p:nvGraphicFramePr>
        <p:xfrm>
          <a:off x="1089025" y="2908300"/>
          <a:ext cx="30543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9" name="Equation" r:id="rId6" imgW="1104840" imgH="215640" progId="Equation.3">
                  <p:embed/>
                </p:oleObj>
              </mc:Choice>
              <mc:Fallback>
                <p:oleObj name="Equation" r:id="rId6" imgW="1104840" imgH="215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908300"/>
                        <a:ext cx="30543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24"/>
          <p:cNvGraphicFramePr>
            <a:graphicFrameLocks noChangeAspect="1"/>
          </p:cNvGraphicFramePr>
          <p:nvPr/>
        </p:nvGraphicFramePr>
        <p:xfrm>
          <a:off x="1054100" y="3289300"/>
          <a:ext cx="3048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" name="Equation" r:id="rId8" imgW="1041120" imgH="228600" progId="Equation.3">
                  <p:embed/>
                </p:oleObj>
              </mc:Choice>
              <mc:Fallback>
                <p:oleObj name="Equation" r:id="rId8" imgW="1041120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289300"/>
                        <a:ext cx="30480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25"/>
          <p:cNvGraphicFramePr>
            <a:graphicFrameLocks noChangeAspect="1"/>
          </p:cNvGraphicFramePr>
          <p:nvPr/>
        </p:nvGraphicFramePr>
        <p:xfrm>
          <a:off x="1090613" y="3594100"/>
          <a:ext cx="32019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1" name="Equation" r:id="rId10" imgW="1091880" imgH="215640" progId="Equation.3">
                  <p:embed/>
                </p:oleObj>
              </mc:Choice>
              <mc:Fallback>
                <p:oleObj name="Equation" r:id="rId10" imgW="1091880" imgH="215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3594100"/>
                        <a:ext cx="32019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26"/>
          <p:cNvGraphicFramePr>
            <a:graphicFrameLocks noChangeAspect="1"/>
          </p:cNvGraphicFramePr>
          <p:nvPr/>
        </p:nvGraphicFramePr>
        <p:xfrm>
          <a:off x="1054100" y="3975100"/>
          <a:ext cx="3276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2" name="Equation" r:id="rId12" imgW="1002960" imgH="228600" progId="Equation.3">
                  <p:embed/>
                </p:oleObj>
              </mc:Choice>
              <mc:Fallback>
                <p:oleObj name="Equation" r:id="rId12" imgW="100296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975100"/>
                        <a:ext cx="32766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27"/>
          <p:cNvGraphicFramePr>
            <a:graphicFrameLocks noChangeAspect="1"/>
          </p:cNvGraphicFramePr>
          <p:nvPr/>
        </p:nvGraphicFramePr>
        <p:xfrm>
          <a:off x="1054100" y="4279900"/>
          <a:ext cx="1905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3" name="Equation" r:id="rId14" imgW="482400" imgH="228600" progId="Equation.3">
                  <p:embed/>
                </p:oleObj>
              </mc:Choice>
              <mc:Fallback>
                <p:oleObj name="Equation" r:id="rId14" imgW="4824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279900"/>
                        <a:ext cx="19050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29"/>
          <p:cNvGraphicFramePr>
            <a:graphicFrameLocks noChangeAspect="1"/>
          </p:cNvGraphicFramePr>
          <p:nvPr/>
        </p:nvGraphicFramePr>
        <p:xfrm>
          <a:off x="1206500" y="4714875"/>
          <a:ext cx="1295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4" name="Equation" r:id="rId16" imgW="355320" imgH="228600" progId="Equation.3">
                  <p:embed/>
                </p:oleObj>
              </mc:Choice>
              <mc:Fallback>
                <p:oleObj name="Equation" r:id="rId16" imgW="35532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4714875"/>
                        <a:ext cx="12954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30"/>
          <p:cNvGraphicFramePr>
            <a:graphicFrameLocks noChangeAspect="1"/>
          </p:cNvGraphicFramePr>
          <p:nvPr/>
        </p:nvGraphicFramePr>
        <p:xfrm>
          <a:off x="1206500" y="5041900"/>
          <a:ext cx="9525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5" name="Equation" r:id="rId18" imgW="380880" imgH="228600" progId="Equation.3">
                  <p:embed/>
                </p:oleObj>
              </mc:Choice>
              <mc:Fallback>
                <p:oleObj name="Equation" r:id="rId18" imgW="38088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041900"/>
                        <a:ext cx="9525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32"/>
          <p:cNvGraphicFramePr>
            <a:graphicFrameLocks noChangeAspect="1"/>
          </p:cNvGraphicFramePr>
          <p:nvPr/>
        </p:nvGraphicFramePr>
        <p:xfrm>
          <a:off x="1130300" y="5422900"/>
          <a:ext cx="24130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6" name="Equation" r:id="rId20" imgW="965160" imgH="228600" progId="Equation.3">
                  <p:embed/>
                </p:oleObj>
              </mc:Choice>
              <mc:Fallback>
                <p:oleObj name="Equation" r:id="rId20" imgW="96516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422900"/>
                        <a:ext cx="24130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34"/>
          <p:cNvGraphicFramePr>
            <a:graphicFrameLocks noChangeAspect="1"/>
          </p:cNvGraphicFramePr>
          <p:nvPr/>
        </p:nvGraphicFramePr>
        <p:xfrm>
          <a:off x="1054100" y="5803900"/>
          <a:ext cx="2762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7" name="Equation" r:id="rId22" imgW="1104840" imgH="215640" progId="Equation.3">
                  <p:embed/>
                </p:oleObj>
              </mc:Choice>
              <mc:Fallback>
                <p:oleObj name="Equation" r:id="rId22" imgW="1104840" imgH="215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5803900"/>
                        <a:ext cx="2762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062"/>
          </a:xfrm>
        </p:spPr>
        <p:txBody>
          <a:bodyPr/>
          <a:lstStyle/>
          <a:p>
            <a:r>
              <a:rPr lang="en-US" sz="3200" dirty="0"/>
              <a:t>Theorems 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00100"/>
                <a:ext cx="8229600" cy="2461260"/>
              </a:xfrm>
            </p:spPr>
            <p:txBody>
              <a:bodyPr/>
              <a:lstStyle/>
              <a:p>
                <a:r>
                  <a:rPr lang="en-US" sz="2800" dirty="0"/>
                  <a:t>Assume that someone has proven the following tautology.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Assume also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have been proven true by someone else (or perhaps they are simply assumed to be true, i.e., axioms) then,</a:t>
                </a:r>
              </a:p>
              <a:p>
                <a:pPr lvl="1"/>
                <a:r>
                  <a:rPr lang="en-US" sz="2400" dirty="0"/>
                  <a:t>We know the implication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∧⋯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always returns true (it is a tautology)</a:t>
                </a:r>
              </a:p>
              <a:p>
                <a:pPr lvl="1"/>
                <a:r>
                  <a:rPr lang="en-US" sz="2400" dirty="0"/>
                  <a:t>If we have that someone else proved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∧⋯∧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true then,</a:t>
                </a:r>
              </a:p>
              <a:p>
                <a:pPr lvl="2"/>
                <a:r>
                  <a:rPr lang="en-US" sz="2000" dirty="0"/>
                  <a:t>C </a:t>
                </a:r>
                <a:r>
                  <a:rPr lang="en-US" sz="2000" b="1" i="1" dirty="0"/>
                  <a:t>must</a:t>
                </a:r>
                <a:r>
                  <a:rPr lang="en-US" sz="2000" dirty="0"/>
                  <a:t> be true (which is what you want) because only true can imply true (recall that the implication was shown to be a tautology).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00100"/>
                <a:ext cx="8229600" cy="2461260"/>
              </a:xfrm>
              <a:blipFill>
                <a:blip r:embed="rId4"/>
                <a:stretch>
                  <a:fillRect l="-1333" t="-2228" b="-124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08D2908-81C4-43ED-B436-B16149E16EAA}"/>
              </a:ext>
            </a:extLst>
          </p:cNvPr>
          <p:cNvSpPr txBox="1"/>
          <p:nvPr/>
        </p:nvSpPr>
        <p:spPr>
          <a:xfrm>
            <a:off x="2073563" y="1667488"/>
            <a:ext cx="4447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(H</a:t>
            </a:r>
            <a:r>
              <a:rPr lang="en-US" sz="3200" baseline="-25000" dirty="0">
                <a:sym typeface="Symbol" panose="05050102010706020507" pitchFamily="18" charset="2"/>
              </a:rPr>
              <a:t>1 </a:t>
            </a:r>
            <a:r>
              <a:rPr lang="en-US" sz="3200" dirty="0">
                <a:sym typeface="Symbol" panose="05050102010706020507" pitchFamily="18" charset="2"/>
              </a:rPr>
              <a:t> H</a:t>
            </a:r>
            <a:r>
              <a:rPr lang="en-US" sz="3200" baseline="-25000" dirty="0">
                <a:sym typeface="Symbol" panose="05050102010706020507" pitchFamily="18" charset="2"/>
              </a:rPr>
              <a:t>2 </a:t>
            </a:r>
            <a:r>
              <a:rPr lang="en-US" sz="3200" dirty="0">
                <a:sym typeface="Symbol" panose="05050102010706020507" pitchFamily="18" charset="2"/>
              </a:rPr>
              <a:t> . . . </a:t>
            </a:r>
            <a:r>
              <a:rPr lang="en-US" sz="3200" dirty="0" err="1">
                <a:sym typeface="Symbol" panose="05050102010706020507" pitchFamily="18" charset="2"/>
              </a:rPr>
              <a:t>H</a:t>
            </a:r>
            <a:r>
              <a:rPr lang="en-US" sz="3200" baseline="-25000" dirty="0" err="1">
                <a:sym typeface="Symbol" panose="05050102010706020507" pitchFamily="18" charset="2"/>
              </a:rPr>
              <a:t>n</a:t>
            </a:r>
            <a:r>
              <a:rPr lang="en-US" sz="3200" dirty="0">
                <a:sym typeface="Symbol" panose="05050102010706020507" pitchFamily="18" charset="2"/>
              </a:rPr>
              <a:t>  C)  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0762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theorem</a:t>
            </a:r>
            <a:r>
              <a:rPr lang="en-US" dirty="0"/>
              <a:t> is a valid logical assertion which can be proved using:</a:t>
            </a:r>
          </a:p>
          <a:p>
            <a:pPr lvl="1"/>
            <a:r>
              <a:rPr lang="en-US" dirty="0"/>
              <a:t>axioms (statements which are given to be true) </a:t>
            </a:r>
          </a:p>
          <a:p>
            <a:pPr lvl="1"/>
            <a:r>
              <a:rPr lang="en-US" dirty="0"/>
              <a:t>other theorems, and</a:t>
            </a:r>
          </a:p>
          <a:p>
            <a:pPr lvl="1"/>
            <a:r>
              <a:rPr lang="en-US" b="1" i="1" u="sng" dirty="0">
                <a:solidFill>
                  <a:srgbClr val="00B050"/>
                </a:solidFill>
              </a:rPr>
              <a:t>rules of inference </a:t>
            </a:r>
            <a:r>
              <a:rPr lang="en-US" dirty="0"/>
              <a:t>(logical rules which allow the deduction of conclusions from premises).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lemma</a:t>
            </a:r>
            <a:r>
              <a:rPr lang="en-US" dirty="0"/>
              <a:t> (not a “lemon”) is a 'pre-theorem' or a result which is needed to prove a theorem.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corollary</a:t>
            </a:r>
            <a:r>
              <a:rPr lang="en-US" dirty="0"/>
              <a:t> is a 'post-theorem' or a result which follows directly from a theorem.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forms of proof methods that come in handy depending on what you are trying to prove.</a:t>
            </a:r>
          </a:p>
          <a:p>
            <a:r>
              <a:rPr lang="en-US" dirty="0" smtClean="0"/>
              <a:t>Direct Proof</a:t>
            </a:r>
          </a:p>
          <a:p>
            <a:pPr lvl="1"/>
            <a:r>
              <a:rPr lang="en-US" dirty="0" smtClean="0"/>
              <a:t>Trivial Proof</a:t>
            </a:r>
          </a:p>
          <a:p>
            <a:pPr lvl="1"/>
            <a:r>
              <a:rPr lang="en-US" dirty="0" smtClean="0"/>
              <a:t>Vacuous Proof</a:t>
            </a:r>
          </a:p>
          <a:p>
            <a:r>
              <a:rPr lang="en-US" dirty="0" smtClean="0"/>
              <a:t>Indirect Proof</a:t>
            </a:r>
          </a:p>
          <a:p>
            <a:r>
              <a:rPr lang="en-US" dirty="0" smtClean="0"/>
              <a:t>Proof by contradiction</a:t>
            </a:r>
          </a:p>
          <a:p>
            <a:r>
              <a:rPr lang="en-US" dirty="0" smtClean="0"/>
              <a:t>Proof by cases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Proof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rules of inference to derive your result is known as the “direct”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5562"/>
            <a:ext cx="8229600" cy="8683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033963"/>
          </a:xfrm>
        </p:spPr>
        <p:txBody>
          <a:bodyPr/>
          <a:lstStyle/>
          <a:p>
            <a:r>
              <a:rPr lang="en-US" dirty="0"/>
              <a:t>Show the following</a:t>
            </a:r>
          </a:p>
          <a:p>
            <a:pPr lvl="1"/>
            <a:r>
              <a:rPr lang="en-US" i="1" dirty="0"/>
              <a:t>If horses fly or cows eat artichokes, then the mosquito is the national bird. </a:t>
            </a:r>
          </a:p>
          <a:p>
            <a:pPr lvl="1"/>
            <a:r>
              <a:rPr lang="en-US" i="1" dirty="0"/>
              <a:t>If the mosquito is the national bird then peanut butter tastes good on hot dogs. </a:t>
            </a:r>
          </a:p>
          <a:p>
            <a:pPr lvl="1"/>
            <a:r>
              <a:rPr lang="en-US" i="1" dirty="0"/>
              <a:t>But peanut butter tastes terrible on hot dogs.</a:t>
            </a:r>
          </a:p>
          <a:p>
            <a:pPr lvl="1"/>
            <a:r>
              <a:rPr lang="en-US" i="1" dirty="0"/>
              <a:t> Therefore, cows don't eat artichokes.</a:t>
            </a:r>
          </a:p>
          <a:p>
            <a:r>
              <a:rPr lang="en-US" dirty="0"/>
              <a:t>Proposition</a:t>
            </a:r>
          </a:p>
          <a:p>
            <a:pPr lvl="1">
              <a:spcBef>
                <a:spcPts val="0"/>
              </a:spcBef>
            </a:pPr>
            <a:r>
              <a:rPr lang="en-US" dirty="0"/>
              <a:t>F 	Horses fly</a:t>
            </a:r>
          </a:p>
          <a:p>
            <a:pPr lvl="1">
              <a:spcBef>
                <a:spcPts val="0"/>
              </a:spcBef>
            </a:pPr>
            <a:r>
              <a:rPr lang="en-US" dirty="0"/>
              <a:t>A 	Cows eat artichokes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M 	The mosquito is the national bird</a:t>
            </a:r>
          </a:p>
          <a:p>
            <a:pPr lvl="1">
              <a:spcBef>
                <a:spcPts val="0"/>
              </a:spcBef>
            </a:pPr>
            <a:r>
              <a:rPr lang="en-US" dirty="0"/>
              <a:t>P 	Peanut butter tastes good on hot dogs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257300"/>
            <a:ext cx="4305300" cy="825500"/>
          </a:xfrm>
        </p:spPr>
        <p:txBody>
          <a:bodyPr/>
          <a:lstStyle/>
          <a:p>
            <a:r>
              <a:rPr lang="en-US" sz="2400" dirty="0"/>
              <a:t>Represent the formal argument using the variables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00" y="2173288"/>
            <a:ext cx="2368550" cy="175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33900" y="1206500"/>
            <a:ext cx="4610100" cy="1625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three hypotheses and the rules of inference and any logical equivalences obtain the conclusion.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8600" y="2811463"/>
            <a:ext cx="6286110" cy="334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904"/>
            <a:ext cx="8229600" cy="868362"/>
          </a:xfrm>
        </p:spPr>
        <p:txBody>
          <a:bodyPr/>
          <a:lstStyle/>
          <a:p>
            <a:r>
              <a:rPr lang="en-US" dirty="0"/>
              <a:t>Trivial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1187"/>
            <a:ext cx="8229600" cy="4678363"/>
          </a:xfrm>
        </p:spPr>
        <p:txBody>
          <a:bodyPr/>
          <a:lstStyle/>
          <a:p>
            <a:r>
              <a:rPr lang="en-US" dirty="0" smtClean="0"/>
              <a:t>You want to show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, and you “know”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 is true, </a:t>
            </a:r>
          </a:p>
          <a:p>
            <a:pPr lvl="1"/>
            <a:r>
              <a:rPr lang="en-US" dirty="0">
                <a:sym typeface="Wingdings" pitchFamily="2" charset="2"/>
              </a:rPr>
              <a:t>I.e. </a:t>
            </a:r>
            <a:r>
              <a:rPr lang="en-US" u="sng" dirty="0">
                <a:sym typeface="Wingdings" pitchFamily="2" charset="2"/>
              </a:rPr>
              <a:t>if you </a:t>
            </a:r>
            <a:r>
              <a:rPr lang="en-US" u="sng" dirty="0" smtClean="0">
                <a:sym typeface="Wingdings" pitchFamily="2" charset="2"/>
              </a:rPr>
              <a:t>know </a:t>
            </a:r>
            <a:r>
              <a:rPr lang="en-US" u="sng" dirty="0">
                <a:sym typeface="Wingdings" pitchFamily="2" charset="2"/>
              </a:rPr>
              <a:t>that C is </a:t>
            </a:r>
            <a:r>
              <a:rPr lang="en-US" u="sng" dirty="0" smtClean="0">
                <a:sym typeface="Wingdings" pitchFamily="2" charset="2"/>
              </a:rPr>
              <a:t>true, </a:t>
            </a:r>
            <a:r>
              <a:rPr lang="en-US" dirty="0" smtClean="0">
                <a:sym typeface="Wingdings" pitchFamily="2" charset="2"/>
              </a:rPr>
              <a:t>because C is a proposition (not a variable) and we all know it is true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then you can conclude that </a:t>
            </a:r>
            <a:r>
              <a:rPr lang="en-US" i="1" dirty="0">
                <a:sym typeface="Wingdings" pitchFamily="2" charset="2"/>
              </a:rPr>
              <a:t>H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C 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regardless</a:t>
            </a:r>
            <a:r>
              <a:rPr lang="en-US" dirty="0">
                <a:sym typeface="Wingdings" pitchFamily="2" charset="2"/>
              </a:rPr>
              <a:t> of H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Why</a:t>
            </a:r>
            <a:r>
              <a:rPr lang="en-US" dirty="0">
                <a:sym typeface="Wingdings" pitchFamily="2" charset="2"/>
              </a:rPr>
              <a:t>? </a:t>
            </a:r>
            <a:r>
              <a:rPr lang="en-US" dirty="0" smtClean="0">
                <a:sym typeface="Wingdings" pitchFamily="2" charset="2"/>
              </a:rPr>
              <a:t>because </a:t>
            </a:r>
            <a:r>
              <a:rPr lang="en-US" i="1" dirty="0">
                <a:sym typeface="Wingdings" pitchFamily="2" charset="2"/>
              </a:rPr>
              <a:t>H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is a tautology</a:t>
            </a:r>
          </a:p>
          <a:p>
            <a:endParaRPr lang="en-US" i="1" dirty="0" smtClean="0">
              <a:sym typeface="Wingdings" pitchFamily="2" charset="2"/>
            </a:endParaRPr>
          </a:p>
          <a:p>
            <a:r>
              <a:rPr lang="en-US" i="1" dirty="0" smtClean="0">
                <a:sym typeface="Wingdings" pitchFamily="2" charset="2"/>
              </a:rPr>
              <a:t>H </a:t>
            </a:r>
            <a:r>
              <a:rPr lang="en-US" dirty="0">
                <a:sym typeface="Wingdings" pitchFamily="2" charset="2"/>
              </a:rPr>
              <a:t>could be ``dogs can fly’’ and we are still fine</a:t>
            </a:r>
            <a:r>
              <a:rPr lang="en-US" dirty="0" smtClean="0">
                <a:sym typeface="Wingdings" pitchFamily="2" charset="2"/>
              </a:rPr>
              <a:t>. </a:t>
            </a:r>
            <a:br>
              <a:rPr lang="en-US" dirty="0" smtClean="0">
                <a:sym typeface="Wingdings" pitchFamily="2" charset="2"/>
              </a:rPr>
            </a:br>
            <a:endParaRPr lang="en-US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Proof (continued 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E.g., </a:t>
            </a:r>
            <a:r>
              <a:rPr lang="en-US" dirty="0" smtClean="0">
                <a:sym typeface="Wingdings" pitchFamily="2" charset="2"/>
              </a:rPr>
              <a:t>the following are true statements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i="1" dirty="0">
                <a:sym typeface="Wingdings" pitchFamily="2" charset="2"/>
              </a:rPr>
              <a:t>if Dr. Cobb is ten feet tall then 0 + 1 = 1  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r>
              <a:rPr lang="en-US" i="1" dirty="0">
                <a:sym typeface="Wingdings" pitchFamily="2" charset="2"/>
              </a:rPr>
              <a:t>If the moon is made of cheese then UT Dallas is part of the UT system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Vacuous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know the hypothesis </a:t>
            </a:r>
            <a:r>
              <a:rPr lang="en-US" i="1" dirty="0"/>
              <a:t>H</a:t>
            </a:r>
            <a:r>
              <a:rPr lang="en-US" dirty="0"/>
              <a:t> is </a:t>
            </a:r>
            <a:r>
              <a:rPr lang="en-US" dirty="0" smtClean="0"/>
              <a:t>a false proposition, </a:t>
            </a:r>
            <a:r>
              <a:rPr lang="en-US" dirty="0"/>
              <a:t>then we know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 for any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dirty="0">
                <a:sym typeface="Wingdings" pitchFamily="2" charset="2"/>
              </a:rPr>
              <a:t>This is because F 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 is a tautology.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E.g., </a:t>
            </a:r>
            <a:r>
              <a:rPr lang="en-US" dirty="0" smtClean="0">
                <a:sym typeface="Wingdings" pitchFamily="2" charset="2"/>
              </a:rPr>
              <a:t>the following are true statements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i="1" dirty="0">
                <a:sym typeface="Wingdings" pitchFamily="2" charset="2"/>
              </a:rPr>
              <a:t>if 0 = 1 then I am ten feet tall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r>
              <a:rPr lang="en-US" i="1" dirty="0">
                <a:sym typeface="Wingdings" pitchFamily="2" charset="2"/>
              </a:rPr>
              <a:t>If the moon is made of cheese then UT Dallas has a football team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direct proofs?</a:t>
            </a:r>
          </a:p>
          <a:p>
            <a:r>
              <a:rPr lang="en-US" dirty="0"/>
              <a:t>An indirect proof is that, instead of a direct proof of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, we do a direct proof of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Symbol"/>
              </a:rPr>
              <a:t>H</a:t>
            </a:r>
          </a:p>
          <a:p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Note </a:t>
            </a:r>
            <a:r>
              <a:rPr lang="en-US" dirty="0">
                <a:sym typeface="Symbol"/>
              </a:rPr>
              <a:t>that by the contra-positive rule, these two are the same.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Abbreviated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things down in “perfect logic” often would yield pages and pages and pages of proof</a:t>
            </a:r>
          </a:p>
          <a:p>
            <a:r>
              <a:rPr lang="en-US" dirty="0"/>
              <a:t>Thus, people use abbreviated (often just English) arguments</a:t>
            </a:r>
          </a:p>
          <a:p>
            <a:r>
              <a:rPr lang="en-US" dirty="0"/>
              <a:t>This simplifies reading a proof, but if one is not careful, it can introduce errors (invalid proofs!)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013" y="1258888"/>
            <a:ext cx="8225146" cy="430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Rules of inference are </a:t>
            </a:r>
            <a:r>
              <a:rPr lang="en-US" i="1" u="sng" dirty="0"/>
              <a:t>tautologies</a:t>
            </a:r>
            <a:r>
              <a:rPr lang="en-US" i="1" dirty="0"/>
              <a:t> </a:t>
            </a:r>
            <a:r>
              <a:rPr lang="en-US" dirty="0"/>
              <a:t>of the following form: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Where each </a:t>
            </a:r>
            <a:r>
              <a:rPr lang="en-US" i="1" dirty="0"/>
              <a:t>H</a:t>
            </a:r>
            <a:r>
              <a:rPr lang="en-US" i="1" baseline="-25000" dirty="0"/>
              <a:t>i</a:t>
            </a:r>
            <a:r>
              <a:rPr lang="en-US" dirty="0"/>
              <a:t> is a </a:t>
            </a:r>
            <a:r>
              <a:rPr lang="en-US" i="1" dirty="0"/>
              <a:t>hypothesis</a:t>
            </a:r>
            <a:r>
              <a:rPr lang="en-US" dirty="0"/>
              <a:t>, and </a:t>
            </a:r>
            <a:r>
              <a:rPr lang="en-US" i="1" dirty="0"/>
              <a:t>C</a:t>
            </a:r>
            <a:r>
              <a:rPr lang="en-US" dirty="0"/>
              <a:t> is the </a:t>
            </a:r>
            <a:r>
              <a:rPr lang="en-US" i="1" dirty="0"/>
              <a:t>conclusion. </a:t>
            </a:r>
          </a:p>
          <a:p>
            <a:r>
              <a:rPr lang="en-US" dirty="0"/>
              <a:t>I.e., </a:t>
            </a:r>
            <a:r>
              <a:rPr lang="en-US" i="1" dirty="0"/>
              <a:t>all</a:t>
            </a:r>
            <a:r>
              <a:rPr lang="en-US" dirty="0"/>
              <a:t> rules of inference (and theorems!) are of the 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42937-8308-42C2-B12C-86DBF7A7B88A}"/>
              </a:ext>
            </a:extLst>
          </p:cNvPr>
          <p:cNvSpPr txBox="1"/>
          <p:nvPr/>
        </p:nvSpPr>
        <p:spPr>
          <a:xfrm>
            <a:off x="2146300" y="2463906"/>
            <a:ext cx="407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ym typeface="Symbol" panose="05050102010706020507" pitchFamily="18" charset="2"/>
              </a:rPr>
              <a:t>H</a:t>
            </a:r>
            <a:r>
              <a:rPr lang="en-US" sz="3600" baseline="-25000" dirty="0">
                <a:sym typeface="Symbol" panose="05050102010706020507" pitchFamily="18" charset="2"/>
              </a:rPr>
              <a:t>1 </a:t>
            </a:r>
            <a:r>
              <a:rPr lang="en-US" sz="3600" dirty="0">
                <a:sym typeface="Symbol" panose="05050102010706020507" pitchFamily="18" charset="2"/>
              </a:rPr>
              <a:t> H</a:t>
            </a:r>
            <a:r>
              <a:rPr lang="en-US" sz="3600" baseline="-25000" dirty="0">
                <a:sym typeface="Symbol" panose="05050102010706020507" pitchFamily="18" charset="2"/>
              </a:rPr>
              <a:t>2 </a:t>
            </a:r>
            <a:r>
              <a:rPr lang="en-US" sz="3600" dirty="0">
                <a:sym typeface="Symbol" panose="05050102010706020507" pitchFamily="18" charset="2"/>
              </a:rPr>
              <a:t> . . . </a:t>
            </a:r>
            <a:r>
              <a:rPr lang="en-US" sz="3600" dirty="0" err="1">
                <a:sym typeface="Symbol" panose="05050102010706020507" pitchFamily="18" charset="2"/>
              </a:rPr>
              <a:t>H</a:t>
            </a:r>
            <a:r>
              <a:rPr lang="en-US" sz="3600" baseline="-25000" dirty="0" err="1">
                <a:sym typeface="Symbol" panose="05050102010706020507" pitchFamily="18" charset="2"/>
              </a:rPr>
              <a:t>n</a:t>
            </a:r>
            <a:r>
              <a:rPr lang="en-US" sz="3600" dirty="0">
                <a:sym typeface="Symbol" panose="05050102010706020507" pitchFamily="18" charset="2"/>
              </a:rPr>
              <a:t>  C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2F018-C158-4B99-810D-5D4CBB6F54CC}"/>
              </a:ext>
            </a:extLst>
          </p:cNvPr>
          <p:cNvSpPr txBox="1"/>
          <p:nvPr/>
        </p:nvSpPr>
        <p:spPr>
          <a:xfrm>
            <a:off x="1956954" y="5248923"/>
            <a:ext cx="4961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ym typeface="Symbol" panose="05050102010706020507" pitchFamily="18" charset="2"/>
              </a:rPr>
              <a:t>(H</a:t>
            </a:r>
            <a:r>
              <a:rPr lang="en-US" sz="3600" baseline="-25000" dirty="0">
                <a:sym typeface="Symbol" panose="05050102010706020507" pitchFamily="18" charset="2"/>
              </a:rPr>
              <a:t>1 </a:t>
            </a:r>
            <a:r>
              <a:rPr lang="en-US" sz="3600" dirty="0">
                <a:sym typeface="Symbol" panose="05050102010706020507" pitchFamily="18" charset="2"/>
              </a:rPr>
              <a:t> H</a:t>
            </a:r>
            <a:r>
              <a:rPr lang="en-US" sz="3600" baseline="-25000" dirty="0">
                <a:sym typeface="Symbol" panose="05050102010706020507" pitchFamily="18" charset="2"/>
              </a:rPr>
              <a:t>2 </a:t>
            </a:r>
            <a:r>
              <a:rPr lang="en-US" sz="3600" dirty="0">
                <a:sym typeface="Symbol" panose="05050102010706020507" pitchFamily="18" charset="2"/>
              </a:rPr>
              <a:t> . . . </a:t>
            </a:r>
            <a:r>
              <a:rPr lang="en-US" sz="3600" dirty="0" err="1">
                <a:sym typeface="Symbol" panose="05050102010706020507" pitchFamily="18" charset="2"/>
              </a:rPr>
              <a:t>H</a:t>
            </a:r>
            <a:r>
              <a:rPr lang="en-US" sz="3600" baseline="-25000" dirty="0" err="1">
                <a:sym typeface="Symbol" panose="05050102010706020507" pitchFamily="18" charset="2"/>
              </a:rPr>
              <a:t>n</a:t>
            </a:r>
            <a:r>
              <a:rPr lang="en-US" sz="3600" dirty="0">
                <a:sym typeface="Symbol" panose="05050102010706020507" pitchFamily="18" charset="2"/>
              </a:rPr>
              <a:t>  C)  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Proof example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4" y="1355724"/>
            <a:ext cx="709612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14400" y="581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Q.E.D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show </a:t>
            </a:r>
            <a:r>
              <a:rPr lang="en-US" i="1" dirty="0"/>
              <a:t>M, </a:t>
            </a:r>
            <a:r>
              <a:rPr lang="en-US" dirty="0"/>
              <a:t>assume </a:t>
            </a:r>
            <a:r>
              <a:rPr lang="en-US" dirty="0">
                <a:sym typeface="Symbol"/>
              </a:rPr>
              <a:t></a:t>
            </a:r>
            <a:r>
              <a:rPr lang="en-US" i="1" dirty="0">
                <a:sym typeface="Symbol"/>
              </a:rPr>
              <a:t>M</a:t>
            </a:r>
            <a:r>
              <a:rPr lang="en-US" dirty="0">
                <a:sym typeface="Symbol"/>
              </a:rPr>
              <a:t> is true, then derive a contradiction (i.e., derive </a:t>
            </a:r>
            <a:r>
              <a:rPr lang="en-US" i="1" dirty="0">
                <a:sym typeface="Symbol"/>
              </a:rPr>
              <a:t>false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>
                <a:sym typeface="Symbol"/>
              </a:rPr>
              <a:t>I.e., we are proving that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	 </a:t>
            </a:r>
            <a:r>
              <a:rPr lang="en-US" i="1" dirty="0">
                <a:sym typeface="Symbol"/>
              </a:rPr>
              <a:t>M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F</a:t>
            </a:r>
          </a:p>
          <a:p>
            <a:r>
              <a:rPr lang="en-US" dirty="0">
                <a:sym typeface="Wingdings" pitchFamily="2" charset="2"/>
              </a:rPr>
              <a:t>Note that if we take the contra-positive of the above we have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T  </a:t>
            </a:r>
            <a:r>
              <a:rPr lang="en-US" i="1" dirty="0">
                <a:sym typeface="Wingdings" pitchFamily="2" charset="2"/>
              </a:rPr>
              <a:t>M</a:t>
            </a:r>
          </a:p>
          <a:p>
            <a:r>
              <a:rPr lang="en-US" dirty="0">
                <a:sym typeface="Wingdings" pitchFamily="2" charset="2"/>
              </a:rPr>
              <a:t>This is just equivalent to </a:t>
            </a:r>
            <a:r>
              <a:rPr lang="en-US" i="1" dirty="0">
                <a:sym typeface="Wingdings" pitchFamily="2" charset="2"/>
              </a:rPr>
              <a:t>M.</a:t>
            </a:r>
            <a:endParaRPr lang="en-US" dirty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8683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164" y="696914"/>
            <a:ext cx="5377366" cy="409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3" y="4692650"/>
            <a:ext cx="5703887" cy="175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want to show that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</a:t>
            </a:r>
            <a:r>
              <a:rPr lang="en-US" i="1" dirty="0">
                <a:sym typeface="Symbol"/>
              </a:rPr>
              <a:t>H</a:t>
            </a:r>
            <a:r>
              <a:rPr lang="en-US" i="1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</a:t>
            </a:r>
            <a:r>
              <a:rPr lang="en-US" i="1" dirty="0">
                <a:sym typeface="Symbol"/>
              </a:rPr>
              <a:t>H</a:t>
            </a:r>
            <a:r>
              <a:rPr lang="en-US" i="1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C</a:t>
            </a:r>
          </a:p>
          <a:p>
            <a:r>
              <a:rPr lang="en-US" dirty="0">
                <a:sym typeface="Wingdings" pitchFamily="2" charset="2"/>
              </a:rPr>
              <a:t>Then, we take advantage of the following equivalence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((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</a:t>
            </a:r>
            <a:r>
              <a:rPr lang="en-US" i="1" dirty="0">
                <a:sym typeface="Symbol"/>
              </a:rPr>
              <a:t>H</a:t>
            </a:r>
            <a:r>
              <a:rPr lang="en-US" i="1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</a:t>
            </a:r>
            <a:r>
              <a:rPr lang="en-US" i="1" dirty="0">
                <a:sym typeface="Symbol"/>
              </a:rPr>
              <a:t>H</a:t>
            </a:r>
            <a:r>
              <a:rPr lang="en-US" i="1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)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   </a:t>
            </a:r>
            <a:r>
              <a:rPr lang="en-US" dirty="0">
                <a:sym typeface="Symbol"/>
              </a:rPr>
              <a:t> ((</a:t>
            </a:r>
            <a:r>
              <a:rPr lang="en-US" i="1" dirty="0"/>
              <a:t>H</a:t>
            </a:r>
            <a:r>
              <a:rPr lang="en-US" i="1" baseline="-25000" dirty="0"/>
              <a:t>1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)</a:t>
            </a:r>
            <a:r>
              <a:rPr lang="en-US" i="1" dirty="0"/>
              <a:t> </a:t>
            </a:r>
            <a:r>
              <a:rPr lang="en-US" dirty="0">
                <a:sym typeface="Symbol"/>
              </a:rPr>
              <a:t> (</a:t>
            </a:r>
            <a:r>
              <a:rPr lang="en-US" i="1" dirty="0">
                <a:sym typeface="Symbol"/>
              </a:rPr>
              <a:t>H</a:t>
            </a:r>
            <a:r>
              <a:rPr lang="en-US" i="1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>
                <a:sym typeface="Symbol"/>
              </a:rPr>
              <a:t>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>
                <a:sym typeface="Symbol"/>
              </a:rPr>
              <a:t>H</a:t>
            </a:r>
            <a:r>
              <a:rPr lang="en-US" i="1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C</a:t>
            </a:r>
            <a:r>
              <a:rPr lang="en-US" dirty="0">
                <a:sym typeface="Symbol"/>
              </a:rPr>
              <a:t>))</a:t>
            </a:r>
          </a:p>
          <a:p>
            <a:r>
              <a:rPr lang="en-US" dirty="0">
                <a:sym typeface="Symbol"/>
              </a:rPr>
              <a:t>It is important to show that it holds for ALL cases (in this case, three cases)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74750"/>
            <a:ext cx="69342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…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4100" y="138213"/>
            <a:ext cx="6756400" cy="632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Proofs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33500"/>
            <a:ext cx="8229600" cy="4678363"/>
          </a:xfrm>
        </p:spPr>
        <p:txBody>
          <a:bodyPr/>
          <a:lstStyle/>
          <a:p>
            <a:r>
              <a:rPr lang="en-US" dirty="0"/>
              <a:t>To prove that </a:t>
            </a:r>
            <a:r>
              <a:rPr lang="en-US" dirty="0">
                <a:sym typeface="Symbol"/>
              </a:rPr>
              <a:t>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), we have </a:t>
            </a:r>
            <a:r>
              <a:rPr lang="en-US" b="1" dirty="0">
                <a:sym typeface="Symbol"/>
              </a:rPr>
              <a:t>constructive </a:t>
            </a:r>
            <a:r>
              <a:rPr lang="en-US" dirty="0">
                <a:sym typeface="Symbol"/>
              </a:rPr>
              <a:t>and </a:t>
            </a:r>
            <a:r>
              <a:rPr lang="en-US" b="1" dirty="0">
                <a:sym typeface="Symbol"/>
              </a:rPr>
              <a:t>non-constructive </a:t>
            </a:r>
            <a:r>
              <a:rPr lang="en-US" dirty="0">
                <a:sym typeface="Symbol"/>
              </a:rPr>
              <a:t>proofs</a:t>
            </a:r>
          </a:p>
          <a:p>
            <a:r>
              <a:rPr lang="en-US" dirty="0">
                <a:sym typeface="Symbol"/>
              </a:rPr>
              <a:t>In a </a:t>
            </a:r>
            <a:r>
              <a:rPr lang="en-US" i="1" u="sng" dirty="0">
                <a:sym typeface="Symbol"/>
              </a:rPr>
              <a:t>constructive proof</a:t>
            </a:r>
            <a:r>
              <a:rPr lang="en-US" dirty="0">
                <a:sym typeface="Symbol"/>
              </a:rPr>
              <a:t>, simply exhibit a </a:t>
            </a:r>
            <a:r>
              <a:rPr lang="en-US" i="1" dirty="0">
                <a:sym typeface="Symbol"/>
              </a:rPr>
              <a:t>c </a:t>
            </a:r>
            <a:r>
              <a:rPr lang="en-US" dirty="0">
                <a:sym typeface="Symbol"/>
              </a:rPr>
              <a:t>such that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) is true (finding 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 may be by brute force)</a:t>
            </a:r>
          </a:p>
          <a:p>
            <a:r>
              <a:rPr lang="en-US" dirty="0">
                <a:sym typeface="Symbol"/>
              </a:rPr>
              <a:t>E.g., there exists an integer solution to the equation x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+ y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= z</a:t>
            </a:r>
            <a:r>
              <a:rPr lang="en-US" baseline="30000" dirty="0">
                <a:sym typeface="Symbol"/>
              </a:rPr>
              <a:t>2</a:t>
            </a:r>
          </a:p>
          <a:p>
            <a:pPr lvl="1"/>
            <a:r>
              <a:rPr lang="en-US" dirty="0">
                <a:sym typeface="Symbol"/>
              </a:rPr>
              <a:t>Proof: simply choose x = 3, y = 4, and z = 5</a:t>
            </a:r>
          </a:p>
          <a:p>
            <a:pPr lvl="1"/>
            <a:r>
              <a:rPr lang="en-US" dirty="0">
                <a:sym typeface="Symbol"/>
              </a:rPr>
              <a:t>(finding these values may be by exhaustive search, e.g., by a computer program)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Non-constructive Existence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Want to show that </a:t>
            </a:r>
            <a:r>
              <a:rPr lang="en-US" dirty="0">
                <a:sym typeface="Symbol"/>
              </a:rPr>
              <a:t>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We do so by assuming no </a:t>
            </a:r>
            <a:r>
              <a:rPr lang="en-US" i="1" dirty="0"/>
              <a:t>c </a:t>
            </a:r>
            <a:r>
              <a:rPr lang="en-US" dirty="0"/>
              <a:t>exists such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is true, and then arrive at a contradiction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We thus prove </a:t>
            </a:r>
            <a:r>
              <a:rPr lang="en-US" dirty="0">
                <a:sym typeface="Symbol"/>
              </a:rPr>
              <a:t>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</a:t>
            </a:r>
            <a:r>
              <a:rPr lang="en-US" dirty="0">
                <a:sym typeface="Wingdings" pitchFamily="2" charset="2"/>
              </a:rPr>
              <a:t> F, i.e. a contradiction proof.</a:t>
            </a:r>
            <a:endParaRPr lang="en-US" dirty="0">
              <a:sym typeface="Symbol"/>
            </a:endParaRPr>
          </a:p>
          <a:p>
            <a:pPr>
              <a:spcBef>
                <a:spcPts val="1800"/>
              </a:spcBef>
            </a:pPr>
            <a:r>
              <a:rPr lang="en-US" dirty="0">
                <a:sym typeface="Symbol"/>
              </a:rPr>
              <a:t>Note you never exhibit a </a:t>
            </a:r>
            <a:r>
              <a:rPr lang="en-US" i="1" dirty="0">
                <a:sym typeface="Symbol"/>
              </a:rPr>
              <a:t>c’ </a:t>
            </a:r>
            <a:r>
              <a:rPr lang="en-US" dirty="0">
                <a:sym typeface="Symbol"/>
              </a:rPr>
              <a:t>such that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c’</a:t>
            </a:r>
            <a:r>
              <a:rPr lang="en-US" dirty="0">
                <a:sym typeface="Symbol"/>
              </a:rPr>
              <a:t>) is true!</a:t>
            </a:r>
          </a:p>
          <a:p>
            <a:pPr lvl="1">
              <a:spcBef>
                <a:spcPts val="1800"/>
              </a:spcBef>
            </a:pPr>
            <a:r>
              <a:rPr lang="en-US" dirty="0">
                <a:sym typeface="Symbol"/>
              </a:rPr>
              <a:t>Hence, it is ``non-constructive’’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" y="1192243"/>
            <a:ext cx="825500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Theorem: </a:t>
            </a:r>
            <a:r>
              <a:rPr lang="en-US" sz="2400" i="1" dirty="0"/>
              <a:t>There exists an irrational number.</a:t>
            </a:r>
          </a:p>
          <a:p>
            <a:r>
              <a:rPr lang="en-US" sz="2400" dirty="0"/>
              <a:t>Proof: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Assume there doesn’t exist an irrational number.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Then all numbers must be rational.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Then the set of all numbers must be countable.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Then the real numbers (rational + irrational) in the interval [0, 1] is a countable set.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But we have already shown this set is not countable (page 160).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Hence, we have a contradiction (The </a:t>
            </a:r>
            <a:r>
              <a:rPr lang="en-US" sz="2400" dirty="0" err="1"/>
              <a:t>rationals</a:t>
            </a:r>
            <a:r>
              <a:rPr lang="en-US" sz="2400" dirty="0"/>
              <a:t> in the set [0,1] </a:t>
            </a:r>
            <a:r>
              <a:rPr lang="en-US" sz="2400"/>
              <a:t>is countable and </a:t>
            </a:r>
            <a:r>
              <a:rPr lang="en-US" sz="2400" dirty="0"/>
              <a:t>not countable).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Therefore, there must exist an irrational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show that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), </a:t>
            </a:r>
          </a:p>
          <a:p>
            <a:pPr lvl="1"/>
            <a:r>
              <a:rPr lang="en-US" dirty="0">
                <a:sym typeface="Symbol"/>
              </a:rPr>
              <a:t>We consider any element </a:t>
            </a:r>
            <a:r>
              <a:rPr lang="en-US" i="1" dirty="0">
                <a:sym typeface="Symbol"/>
              </a:rPr>
              <a:t>c </a:t>
            </a:r>
            <a:r>
              <a:rPr lang="en-US" dirty="0">
                <a:sym typeface="Symbol"/>
              </a:rPr>
              <a:t>in the universe</a:t>
            </a:r>
          </a:p>
          <a:p>
            <a:pPr lvl="2"/>
            <a:r>
              <a:rPr lang="en-US" dirty="0">
                <a:sym typeface="Symbol"/>
              </a:rPr>
              <a:t>There is </a:t>
            </a:r>
            <a:r>
              <a:rPr lang="en-US" i="1" dirty="0">
                <a:sym typeface="Symbol"/>
              </a:rPr>
              <a:t>nothing</a:t>
            </a:r>
            <a:r>
              <a:rPr lang="en-US" dirty="0">
                <a:sym typeface="Symbol"/>
              </a:rPr>
              <a:t> specific about 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, it can be </a:t>
            </a:r>
            <a:r>
              <a:rPr lang="en-US" i="1" dirty="0">
                <a:sym typeface="Symbol"/>
              </a:rPr>
              <a:t>any</a:t>
            </a:r>
            <a:r>
              <a:rPr lang="en-US" dirty="0">
                <a:sym typeface="Symbol"/>
              </a:rPr>
              <a:t> element</a:t>
            </a:r>
          </a:p>
          <a:p>
            <a:pPr lvl="1"/>
            <a:r>
              <a:rPr lang="en-US" dirty="0">
                <a:sym typeface="Symbol"/>
              </a:rPr>
              <a:t>Show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) is true</a:t>
            </a:r>
          </a:p>
          <a:p>
            <a:pPr lvl="2"/>
            <a:r>
              <a:rPr lang="en-US" dirty="0">
                <a:sym typeface="Symbol"/>
              </a:rPr>
              <a:t>Your argument must hold irrespective of which 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 value is chosen (zero is a typical screw up for numbers, think division by zero!).</a:t>
            </a:r>
          </a:p>
          <a:p>
            <a:pPr lvl="1"/>
            <a:r>
              <a:rPr lang="en-US" dirty="0">
                <a:sym typeface="Symbol"/>
              </a:rPr>
              <a:t>From universal generalization, 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(symbolic)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447801"/>
            <a:ext cx="3733800" cy="4495800"/>
          </a:xfrm>
        </p:spPr>
        <p:txBody>
          <a:bodyPr/>
          <a:lstStyle/>
          <a:p>
            <a:r>
              <a:rPr lang="en-US" dirty="0"/>
              <a:t>                                                  is often written in the following form: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79500" y="3200400"/>
          <a:ext cx="695325" cy="27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4" imgW="279360" imgH="1104840" progId="Equation.BREE4">
                  <p:embed/>
                </p:oleObj>
              </mc:Choice>
              <mc:Fallback>
                <p:oleObj name="Equation" r:id="rId4" imgW="279360" imgH="1104840" progId="Equation.BREE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200400"/>
                        <a:ext cx="695325" cy="275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181600" y="1409700"/>
            <a:ext cx="3733800" cy="44958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E.g.,  the tautology 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i="1" dirty="0"/>
              <a:t>P</a:t>
            </a:r>
            <a:r>
              <a:rPr lang="en-US" sz="3200" dirty="0"/>
              <a:t> </a:t>
            </a:r>
            <a:r>
              <a:rPr lang="en-US" sz="3200" dirty="0">
                <a:sym typeface="Symbol"/>
              </a:rPr>
              <a:t> </a:t>
            </a:r>
            <a:r>
              <a:rPr lang="en-US" sz="3200" dirty="0"/>
              <a:t>(</a:t>
            </a:r>
            <a:r>
              <a:rPr lang="en-US" sz="3200" i="1" dirty="0"/>
              <a:t>P</a:t>
            </a:r>
            <a:r>
              <a:rPr lang="en-US" sz="3200" dirty="0"/>
              <a:t> </a:t>
            </a:r>
            <a:r>
              <a:rPr lang="en-US" sz="3200" dirty="0">
                <a:sym typeface="Symbol"/>
              </a:rPr>
              <a:t></a:t>
            </a:r>
            <a:r>
              <a:rPr lang="en-US" sz="3200" dirty="0">
                <a:sym typeface="Wingdings" pitchFamily="2" charset="2"/>
              </a:rPr>
              <a:t> </a:t>
            </a:r>
            <a:r>
              <a:rPr lang="en-US" sz="3200" i="1" dirty="0">
                <a:sym typeface="Wingdings" pitchFamily="2" charset="2"/>
              </a:rPr>
              <a:t>Q</a:t>
            </a:r>
            <a:r>
              <a:rPr lang="en-US" sz="3200" dirty="0">
                <a:sym typeface="Wingdings" pitchFamily="2" charset="2"/>
              </a:rPr>
              <a:t>)) </a:t>
            </a:r>
            <a:r>
              <a:rPr lang="en-US" sz="3200" dirty="0">
                <a:sym typeface="Symbol"/>
              </a:rPr>
              <a:t></a:t>
            </a:r>
            <a:r>
              <a:rPr lang="en-US" sz="3200" dirty="0">
                <a:sym typeface="Wingdings" pitchFamily="2" charset="2"/>
              </a:rPr>
              <a:t> </a:t>
            </a:r>
            <a:r>
              <a:rPr lang="en-US" sz="3200" i="1" dirty="0">
                <a:sym typeface="Wingdings" pitchFamily="2" charset="2"/>
              </a:rPr>
              <a:t>Q</a:t>
            </a:r>
            <a:br>
              <a:rPr lang="en-US" sz="3200" i="1" dirty="0">
                <a:sym typeface="Wingdings" pitchFamily="2" charset="2"/>
              </a:rPr>
            </a:br>
            <a:r>
              <a:rPr lang="en-US" sz="3200" i="1" dirty="0">
                <a:sym typeface="Wingdings" pitchFamily="2" charset="2"/>
              </a:rPr>
              <a:t/>
            </a:r>
            <a:br>
              <a:rPr lang="en-US" sz="3200" i="1" dirty="0">
                <a:sym typeface="Wingdings" pitchFamily="2" charset="2"/>
              </a:rPr>
            </a:br>
            <a:r>
              <a:rPr lang="en-US" sz="3200" dirty="0">
                <a:sym typeface="Wingdings" pitchFamily="2" charset="2"/>
              </a:rPr>
              <a:t>is written as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sym typeface="Wingdings" pitchFamily="2" charset="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sym typeface="Wingdings" pitchFamily="2" charset="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sym typeface="Wingdings" pitchFamily="2" charset="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ym typeface="Wingdings" pitchFamily="2" charset="2"/>
              </a:rPr>
              <a:t>It is known as </a:t>
            </a:r>
            <a:r>
              <a:rPr lang="en-US" sz="3200" i="1" dirty="0">
                <a:sym typeface="Wingdings" pitchFamily="2" charset="2"/>
              </a:rPr>
              <a:t>modus ponens</a:t>
            </a:r>
            <a:endParaRPr lang="en-US" sz="3200" dirty="0">
              <a:sym typeface="Wingdings" pitchFamily="2" charset="2"/>
            </a:endParaRP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6173788" y="3440113"/>
          <a:ext cx="1169987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6" imgW="469800" imgH="660240" progId="Equation.BREE4">
                  <p:embed/>
                </p:oleObj>
              </mc:Choice>
              <mc:Fallback>
                <p:oleObj name="Equation" r:id="rId6" imgW="469800" imgH="660240" progId="Equation.BREE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3440113"/>
                        <a:ext cx="1169987" cy="164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E70DE5F-82AE-4A50-8B50-97BD09D012A8}"/>
              </a:ext>
            </a:extLst>
          </p:cNvPr>
          <p:cNvSpPr txBox="1"/>
          <p:nvPr/>
        </p:nvSpPr>
        <p:spPr>
          <a:xfrm>
            <a:off x="457200" y="1334979"/>
            <a:ext cx="4447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 panose="05050102010706020507" pitchFamily="18" charset="2"/>
              </a:rPr>
              <a:t>(H</a:t>
            </a:r>
            <a:r>
              <a:rPr lang="en-US" sz="3200" baseline="-25000" dirty="0">
                <a:sym typeface="Symbol" panose="05050102010706020507" pitchFamily="18" charset="2"/>
              </a:rPr>
              <a:t>1 </a:t>
            </a:r>
            <a:r>
              <a:rPr lang="en-US" sz="3200" dirty="0">
                <a:sym typeface="Symbol" panose="05050102010706020507" pitchFamily="18" charset="2"/>
              </a:rPr>
              <a:t> H</a:t>
            </a:r>
            <a:r>
              <a:rPr lang="en-US" sz="3200" baseline="-25000" dirty="0">
                <a:sym typeface="Symbol" panose="05050102010706020507" pitchFamily="18" charset="2"/>
              </a:rPr>
              <a:t>2 </a:t>
            </a:r>
            <a:r>
              <a:rPr lang="en-US" sz="3200" dirty="0">
                <a:sym typeface="Symbol" panose="05050102010706020507" pitchFamily="18" charset="2"/>
              </a:rPr>
              <a:t> . . . </a:t>
            </a:r>
            <a:r>
              <a:rPr lang="en-US" sz="3200" dirty="0" err="1">
                <a:sym typeface="Symbol" panose="05050102010706020507" pitchFamily="18" charset="2"/>
              </a:rPr>
              <a:t>H</a:t>
            </a:r>
            <a:r>
              <a:rPr lang="en-US" sz="3200" baseline="-25000" dirty="0" err="1">
                <a:sym typeface="Symbol" panose="05050102010706020507" pitchFamily="18" charset="2"/>
              </a:rPr>
              <a:t>n</a:t>
            </a:r>
            <a:r>
              <a:rPr lang="en-US" sz="3200" dirty="0">
                <a:sym typeface="Symbol" panose="05050102010706020507" pitchFamily="18" charset="2"/>
              </a:rPr>
              <a:t>  C)  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413" y="1428750"/>
            <a:ext cx="8303530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…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600" y="1597024"/>
            <a:ext cx="7991132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. . . 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7763" y="11113"/>
            <a:ext cx="684847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838"/>
            <a:ext cx="8229600" cy="868362"/>
          </a:xfrm>
        </p:spPr>
        <p:txBody>
          <a:bodyPr/>
          <a:lstStyle/>
          <a:p>
            <a:r>
              <a:rPr lang="en-US" dirty="0"/>
              <a:t>Negation of Universal Quantifier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977900"/>
            <a:ext cx="8229600" cy="5511800"/>
          </a:xfrm>
        </p:spPr>
        <p:txBody>
          <a:bodyPr/>
          <a:lstStyle/>
          <a:p>
            <a:r>
              <a:rPr lang="en-US" dirty="0"/>
              <a:t>To show that </a:t>
            </a:r>
            <a:r>
              <a:rPr lang="en-US" dirty="0">
                <a:sym typeface="Symbol"/>
              </a:rPr>
              <a:t>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</a:t>
            </a:r>
          </a:p>
          <a:p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Typically, you do a </a:t>
            </a:r>
            <a:r>
              <a:rPr lang="en-US" i="1" dirty="0">
                <a:sym typeface="Symbol"/>
              </a:rPr>
              <a:t>constructive proof </a:t>
            </a:r>
            <a:r>
              <a:rPr lang="en-US" dirty="0">
                <a:sym typeface="Symbol"/>
              </a:rPr>
              <a:t>of 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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), which is equivalent to 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</a:t>
            </a:r>
          </a:p>
          <a:p>
            <a:pPr lvl="2"/>
            <a:r>
              <a:rPr lang="en-US" dirty="0">
                <a:sym typeface="Symbol"/>
              </a:rPr>
              <a:t>I.e., find an element </a:t>
            </a:r>
            <a:r>
              <a:rPr lang="en-US" i="1" dirty="0">
                <a:sym typeface="Symbol"/>
              </a:rPr>
              <a:t>c </a:t>
            </a:r>
            <a:r>
              <a:rPr lang="en-US" dirty="0">
                <a:sym typeface="Symbol"/>
              </a:rPr>
              <a:t>such that  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) holds</a:t>
            </a:r>
          </a:p>
          <a:p>
            <a:pPr lvl="1"/>
            <a:endParaRPr lang="en-US" dirty="0">
              <a:sym typeface="Symbol"/>
            </a:endParaRPr>
          </a:p>
          <a:p>
            <a:pPr lvl="1"/>
            <a:r>
              <a:rPr lang="en-US" dirty="0">
                <a:sym typeface="Symbol"/>
              </a:rPr>
              <a:t>This is known as finding a </a:t>
            </a:r>
            <a:r>
              <a:rPr lang="en-US" b="1" dirty="0">
                <a:sym typeface="Symbol"/>
              </a:rPr>
              <a:t>counter-example </a:t>
            </a:r>
            <a:r>
              <a:rPr lang="en-US" dirty="0">
                <a:sym typeface="Symbol"/>
              </a:rPr>
              <a:t>to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62"/>
            <a:ext cx="8229600" cy="868362"/>
          </a:xfrm>
        </p:spPr>
        <p:txBody>
          <a:bodyPr/>
          <a:lstStyle/>
          <a:p>
            <a:r>
              <a:rPr lang="en-US" dirty="0"/>
              <a:t>Negation of Existential Quantifier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6424"/>
            <a:ext cx="8229600" cy="4678363"/>
          </a:xfrm>
        </p:spPr>
        <p:txBody>
          <a:bodyPr/>
          <a:lstStyle/>
          <a:p>
            <a:r>
              <a:rPr lang="en-US" dirty="0">
                <a:sym typeface="Symbol"/>
              </a:rPr>
              <a:t>To show that 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</a:t>
            </a:r>
            <a:r>
              <a:rPr lang="en-US" sz="2400" dirty="0">
                <a:sym typeface="Symbol"/>
              </a:rPr>
              <a:t>(which equals </a:t>
            </a:r>
            <a:r>
              <a:rPr lang="en-US" sz="2400" i="1" dirty="0">
                <a:sym typeface="Symbol"/>
              </a:rPr>
              <a:t>x</a:t>
            </a:r>
            <a:r>
              <a:rPr lang="en-US" sz="2400" dirty="0">
                <a:sym typeface="Symbol"/>
              </a:rPr>
              <a:t> </a:t>
            </a:r>
            <a:r>
              <a:rPr lang="en-US" sz="2400" i="1" dirty="0">
                <a:sym typeface="Symbol"/>
              </a:rPr>
              <a:t>P</a:t>
            </a:r>
            <a:r>
              <a:rPr lang="en-US" sz="2400" dirty="0">
                <a:sym typeface="Symbol"/>
              </a:rPr>
              <a:t>(</a:t>
            </a:r>
            <a:r>
              <a:rPr lang="en-US" sz="2400" i="1" dirty="0">
                <a:sym typeface="Symbol"/>
              </a:rPr>
              <a:t>x</a:t>
            </a:r>
            <a:r>
              <a:rPr lang="en-US" sz="2400" dirty="0">
                <a:sym typeface="Symbol"/>
              </a:rPr>
              <a:t>))</a:t>
            </a:r>
            <a:endParaRPr lang="en-US" dirty="0">
              <a:sym typeface="Symbol"/>
            </a:endParaRPr>
          </a:p>
          <a:p>
            <a:pPr lvl="1"/>
            <a:r>
              <a:rPr lang="en-US" dirty="0"/>
              <a:t>Typically, do a contradiction </a:t>
            </a:r>
            <a:r>
              <a:rPr lang="en-US" dirty="0" smtClean="0"/>
              <a:t>proof as follows.</a:t>
            </a:r>
            <a:endParaRPr lang="en-US" dirty="0"/>
          </a:p>
          <a:p>
            <a:pPr lvl="1"/>
            <a:r>
              <a:rPr lang="en-US" dirty="0" smtClean="0"/>
              <a:t>From universal instantiation, we get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>
                <a:sym typeface="Symbol"/>
              </a:rPr>
              <a:t>There is </a:t>
            </a:r>
            <a:r>
              <a:rPr lang="en-US" i="1" dirty="0">
                <a:sym typeface="Symbol"/>
              </a:rPr>
              <a:t>nothing</a:t>
            </a:r>
            <a:r>
              <a:rPr lang="en-US" dirty="0">
                <a:sym typeface="Symbol"/>
              </a:rPr>
              <a:t> specific about </a:t>
            </a:r>
            <a:r>
              <a:rPr lang="en-US" i="1" dirty="0">
                <a:sym typeface="Symbol"/>
              </a:rPr>
              <a:t>c</a:t>
            </a:r>
            <a:r>
              <a:rPr lang="en-US" dirty="0">
                <a:sym typeface="Symbol"/>
              </a:rPr>
              <a:t>, it can be </a:t>
            </a:r>
            <a:r>
              <a:rPr lang="en-US" i="1" dirty="0">
                <a:sym typeface="Symbol"/>
              </a:rPr>
              <a:t>any</a:t>
            </a:r>
            <a:r>
              <a:rPr lang="en-US" dirty="0">
                <a:sym typeface="Symbol"/>
              </a:rPr>
              <a:t> element</a:t>
            </a:r>
            <a:endParaRPr lang="en-US" dirty="0"/>
          </a:p>
          <a:p>
            <a:pPr lvl="1"/>
            <a:r>
              <a:rPr lang="en-US" dirty="0" smtClean="0"/>
              <a:t>Do a contradiction proof of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/>
              <a:t>) </a:t>
            </a:r>
            <a:endParaRPr lang="en-US" dirty="0" smtClean="0"/>
          </a:p>
          <a:p>
            <a:pPr lvl="2"/>
            <a:r>
              <a:rPr lang="en-US" dirty="0" smtClean="0"/>
              <a:t>I.e., assume P(c), and reach </a:t>
            </a:r>
            <a:r>
              <a:rPr lang="en-US" dirty="0"/>
              <a:t>false from </a:t>
            </a:r>
            <a:r>
              <a:rPr lang="en-US" dirty="0" smtClean="0"/>
              <a:t>this</a:t>
            </a:r>
          </a:p>
          <a:p>
            <a:pPr lvl="2"/>
            <a:r>
              <a:rPr lang="en-US" dirty="0" smtClean="0"/>
              <a:t>Hence, you proved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/>
              <a:t>) </a:t>
            </a:r>
            <a:endParaRPr lang="en-US" dirty="0" smtClean="0"/>
          </a:p>
          <a:p>
            <a:pPr lvl="1"/>
            <a:r>
              <a:rPr lang="en-US" dirty="0" smtClean="0"/>
              <a:t>You could also, perhaps, do a direct proof of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Since we made no assumptions about </a:t>
            </a:r>
            <a:r>
              <a:rPr lang="en-US" i="1" dirty="0" smtClean="0"/>
              <a:t>c</a:t>
            </a:r>
            <a:r>
              <a:rPr lang="en-US" dirty="0" smtClean="0"/>
              <a:t>, from universal generalization we get 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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Negation of Existential </a:t>
            </a:r>
            <a:r>
              <a:rPr lang="en-US" sz="3200" dirty="0" smtClean="0"/>
              <a:t>Quantifier (continued)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Recall, we are trying to prove </a:t>
            </a:r>
            <a:r>
              <a:rPr lang="en-US" dirty="0">
                <a:sym typeface="Symbol"/>
              </a:rPr>
              <a:t>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you </a:t>
            </a:r>
            <a:r>
              <a:rPr lang="en-US" dirty="0"/>
              <a:t>cannot apply the constructive method since it is used to prove </a:t>
            </a:r>
            <a:r>
              <a:rPr lang="en-US" dirty="0">
                <a:sym typeface="Symbol"/>
              </a:rPr>
              <a:t>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rather than 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).</a:t>
            </a:r>
          </a:p>
          <a:p>
            <a:pPr lvl="1"/>
            <a:r>
              <a:rPr lang="en-US" dirty="0">
                <a:sym typeface="Symbol"/>
              </a:rPr>
              <a:t>I.e., if you choose a specific </a:t>
            </a:r>
            <a:r>
              <a:rPr lang="en-US" i="1" dirty="0">
                <a:sym typeface="Symbol"/>
              </a:rPr>
              <a:t>c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, so what? If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c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) is true, you just proved that 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 is false!  If 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c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) is false, it is not helpful since you need to show 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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not just for one </a:t>
            </a:r>
            <a:r>
              <a:rPr lang="en-US" i="1" dirty="0">
                <a:sym typeface="Symbol"/>
              </a:rPr>
              <a:t>c</a:t>
            </a:r>
            <a:r>
              <a:rPr lang="en-US" baseline="-25000" dirty="0">
                <a:sym typeface="Symbol"/>
              </a:rPr>
              <a:t>0</a:t>
            </a:r>
            <a:r>
              <a:rPr lang="en-US" dirty="0">
                <a:sym typeface="Symbol"/>
              </a:rPr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13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Learning how to construct proofs is quite difficult, and is a slow learning process. One only learns how to do it by practicing.</a:t>
            </a:r>
          </a:p>
          <a:p>
            <a:endParaRPr lang="en-US" i="1" dirty="0"/>
          </a:p>
          <a:p>
            <a:r>
              <a:rPr lang="en-US" i="1" dirty="0"/>
              <a:t>Be careful of fallacies and incorrect arguments</a:t>
            </a:r>
          </a:p>
          <a:p>
            <a:endParaRPr lang="en-US" i="1" dirty="0"/>
          </a:p>
          <a:p>
            <a:r>
              <a:rPr lang="en-US" i="1" dirty="0"/>
              <a:t>The book gives you examples of </a:t>
            </a:r>
            <a:r>
              <a:rPr lang="en-US" i="1"/>
              <a:t>some incorrect proofs.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70"/>
          <p:cNvGraphicFramePr>
            <a:graphicFrameLocks noGrp="1"/>
          </p:cNvGraphicFramePr>
          <p:nvPr/>
        </p:nvGraphicFramePr>
        <p:xfrm>
          <a:off x="698500" y="254000"/>
          <a:ext cx="7518399" cy="5971123"/>
        </p:xfrm>
        <a:graphic>
          <a:graphicData uri="http://schemas.openxmlformats.org/drawingml/2006/table">
            <a:tbl>
              <a:tblPr/>
              <a:tblGrid>
                <a:gridCol w="2088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Rule of Inference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Tautology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79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Simplification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4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Conjunction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9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Modus ponens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98" name="Object 54"/>
          <p:cNvGraphicFramePr>
            <a:graphicFrameLocks noChangeAspect="1"/>
          </p:cNvGraphicFramePr>
          <p:nvPr/>
        </p:nvGraphicFramePr>
        <p:xfrm>
          <a:off x="1128713" y="850900"/>
          <a:ext cx="12430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" name="Equation" r:id="rId4" imgW="622080" imgH="457200" progId="Equation.3">
                  <p:embed/>
                </p:oleObj>
              </mc:Choice>
              <mc:Fallback>
                <p:oleObj name="Equation" r:id="rId4" imgW="622080" imgH="4572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850900"/>
                        <a:ext cx="12430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5"/>
          <p:cNvGraphicFramePr>
            <a:graphicFrameLocks noChangeAspect="1"/>
          </p:cNvGraphicFramePr>
          <p:nvPr/>
        </p:nvGraphicFramePr>
        <p:xfrm>
          <a:off x="1116013" y="1952625"/>
          <a:ext cx="9890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" name="Equation" r:id="rId6" imgW="495000" imgH="457200" progId="Equation.3">
                  <p:embed/>
                </p:oleObj>
              </mc:Choice>
              <mc:Fallback>
                <p:oleObj name="Equation" r:id="rId6" imgW="495000" imgH="4572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52625"/>
                        <a:ext cx="9890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6"/>
          <p:cNvGraphicFramePr>
            <a:graphicFrameLocks noChangeAspect="1"/>
          </p:cNvGraphicFramePr>
          <p:nvPr/>
        </p:nvGraphicFramePr>
        <p:xfrm>
          <a:off x="1136650" y="3208338"/>
          <a:ext cx="1193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" name="Equation" r:id="rId8" imgW="596880" imgH="647640" progId="Equation.3">
                  <p:embed/>
                </p:oleObj>
              </mc:Choice>
              <mc:Fallback>
                <p:oleObj name="Equation" r:id="rId8" imgW="596880" imgH="6476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208338"/>
                        <a:ext cx="11938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61"/>
          <p:cNvGraphicFramePr>
            <a:graphicFrameLocks noChangeAspect="1"/>
          </p:cNvGraphicFramePr>
          <p:nvPr/>
        </p:nvGraphicFramePr>
        <p:xfrm>
          <a:off x="1195388" y="4694238"/>
          <a:ext cx="1143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" name="Equation" r:id="rId10" imgW="571320" imgH="647640" progId="Equation.3">
                  <p:embed/>
                </p:oleObj>
              </mc:Choice>
              <mc:Fallback>
                <p:oleObj name="Equation" r:id="rId10" imgW="571320" imgH="6476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4694238"/>
                        <a:ext cx="1143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2"/>
          <p:cNvGraphicFramePr>
            <a:graphicFrameLocks noChangeAspect="1"/>
          </p:cNvGraphicFramePr>
          <p:nvPr/>
        </p:nvGraphicFramePr>
        <p:xfrm>
          <a:off x="3444875" y="969963"/>
          <a:ext cx="154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" name="Equation" r:id="rId12" imgW="774360" imgH="215640" progId="Equation.3">
                  <p:embed/>
                </p:oleObj>
              </mc:Choice>
              <mc:Fallback>
                <p:oleObj name="Equation" r:id="rId12" imgW="774360" imgH="21564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969963"/>
                        <a:ext cx="1547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66"/>
          <p:cNvGraphicFramePr>
            <a:graphicFrameLocks noChangeAspect="1"/>
          </p:cNvGraphicFramePr>
          <p:nvPr/>
        </p:nvGraphicFramePr>
        <p:xfrm>
          <a:off x="3403600" y="2089150"/>
          <a:ext cx="154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0" name="Equation" r:id="rId14" imgW="774360" imgH="215640" progId="Equation.3">
                  <p:embed/>
                </p:oleObj>
              </mc:Choice>
              <mc:Fallback>
                <p:oleObj name="Equation" r:id="rId14" imgW="774360" imgH="21564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2089150"/>
                        <a:ext cx="15478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67"/>
          <p:cNvGraphicFramePr>
            <a:graphicFrameLocks noChangeAspect="1"/>
          </p:cNvGraphicFramePr>
          <p:nvPr/>
        </p:nvGraphicFramePr>
        <p:xfrm>
          <a:off x="2895600" y="3371850"/>
          <a:ext cx="2538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1" name="Equation" r:id="rId16" imgW="1269720" imgH="215640" progId="Equation.3">
                  <p:embed/>
                </p:oleObj>
              </mc:Choice>
              <mc:Fallback>
                <p:oleObj name="Equation" r:id="rId16" imgW="1269720" imgH="2156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71850"/>
                        <a:ext cx="2538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69"/>
          <p:cNvGraphicFramePr>
            <a:graphicFrameLocks noChangeAspect="1"/>
          </p:cNvGraphicFramePr>
          <p:nvPr/>
        </p:nvGraphicFramePr>
        <p:xfrm>
          <a:off x="2965450" y="4781550"/>
          <a:ext cx="228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" name="Equation" r:id="rId18" imgW="1143000" imgH="215640" progId="Equation.3">
                  <p:embed/>
                </p:oleObj>
              </mc:Choice>
              <mc:Fallback>
                <p:oleObj name="Equation" r:id="rId18" imgW="1143000" imgH="2156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781550"/>
                        <a:ext cx="2286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62"/>
          <p:cNvGraphicFramePr>
            <a:graphicFrameLocks noGrp="1"/>
          </p:cNvGraphicFramePr>
          <p:nvPr/>
        </p:nvGraphicFramePr>
        <p:xfrm>
          <a:off x="533400" y="292100"/>
          <a:ext cx="8369300" cy="6067863"/>
        </p:xfrm>
        <a:graphic>
          <a:graphicData uri="http://schemas.openxmlformats.org/drawingml/2006/table">
            <a:tbl>
              <a:tblPr/>
              <a:tblGrid>
                <a:gridCol w="2350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3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Rule of Inference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Tautology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Modus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tollens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Hypothetical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syllogism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65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Disjunctive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syllogism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26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Resolution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74" name="Object 52"/>
          <p:cNvGraphicFramePr>
            <a:graphicFrameLocks noChangeAspect="1"/>
          </p:cNvGraphicFramePr>
          <p:nvPr/>
        </p:nvGraphicFramePr>
        <p:xfrm>
          <a:off x="952500" y="838200"/>
          <a:ext cx="1143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Equation" r:id="rId4" imgW="571320" imgH="647640" progId="Equation.3">
                  <p:embed/>
                </p:oleObj>
              </mc:Choice>
              <mc:Fallback>
                <p:oleObj name="Equation" r:id="rId4" imgW="571320" imgH="6476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838200"/>
                        <a:ext cx="1143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3"/>
          <p:cNvGraphicFramePr>
            <a:graphicFrameLocks noChangeAspect="1"/>
          </p:cNvGraphicFramePr>
          <p:nvPr/>
        </p:nvGraphicFramePr>
        <p:xfrm>
          <a:off x="812800" y="2209800"/>
          <a:ext cx="1143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Equation" r:id="rId6" imgW="571320" imgH="647640" progId="Equation.3">
                  <p:embed/>
                </p:oleObj>
              </mc:Choice>
              <mc:Fallback>
                <p:oleObj name="Equation" r:id="rId6" imgW="571320" imgH="6476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209800"/>
                        <a:ext cx="1143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57"/>
          <p:cNvGraphicFramePr>
            <a:graphicFrameLocks noChangeAspect="1"/>
          </p:cNvGraphicFramePr>
          <p:nvPr/>
        </p:nvGraphicFramePr>
        <p:xfrm>
          <a:off x="863600" y="3670300"/>
          <a:ext cx="12430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Equation" r:id="rId8" imgW="622080" imgH="647640" progId="Equation.3">
                  <p:embed/>
                </p:oleObj>
              </mc:Choice>
              <mc:Fallback>
                <p:oleObj name="Equation" r:id="rId8" imgW="622080" imgH="6476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670300"/>
                        <a:ext cx="124301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8"/>
          <p:cNvGraphicFramePr>
            <a:graphicFrameLocks noChangeAspect="1"/>
          </p:cNvGraphicFramePr>
          <p:nvPr/>
        </p:nvGraphicFramePr>
        <p:xfrm>
          <a:off x="800100" y="5041900"/>
          <a:ext cx="1143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Equation" r:id="rId10" imgW="571320" imgH="647640" progId="Equation.3">
                  <p:embed/>
                </p:oleObj>
              </mc:Choice>
              <mc:Fallback>
                <p:oleObj name="Equation" r:id="rId10" imgW="571320" imgH="6476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5041900"/>
                        <a:ext cx="11430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3"/>
          <p:cNvGraphicFramePr>
            <a:graphicFrameLocks noChangeAspect="1"/>
          </p:cNvGraphicFramePr>
          <p:nvPr/>
        </p:nvGraphicFramePr>
        <p:xfrm>
          <a:off x="3267075" y="1279525"/>
          <a:ext cx="26146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Equation" r:id="rId12" imgW="1307880" imgH="253800" progId="Equation.BREE4">
                  <p:embed/>
                </p:oleObj>
              </mc:Choice>
              <mc:Fallback>
                <p:oleObj name="Equation" r:id="rId12" imgW="1307880" imgH="253800" progId="Equation.BREE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1279525"/>
                        <a:ext cx="26146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65"/>
          <p:cNvGraphicFramePr>
            <a:graphicFrameLocks noChangeAspect="1"/>
          </p:cNvGraphicFramePr>
          <p:nvPr/>
        </p:nvGraphicFramePr>
        <p:xfrm>
          <a:off x="3092450" y="2874963"/>
          <a:ext cx="3706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Equation" r:id="rId14" imgW="1854000" imgH="253800" progId="Equation.BREE4">
                  <p:embed/>
                </p:oleObj>
              </mc:Choice>
              <mc:Fallback>
                <p:oleObj name="Equation" r:id="rId14" imgW="1854000" imgH="253800" progId="Equation.BREE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2874963"/>
                        <a:ext cx="37068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66"/>
          <p:cNvGraphicFramePr>
            <a:graphicFrameLocks noChangeAspect="1"/>
          </p:cNvGraphicFramePr>
          <p:nvPr/>
        </p:nvGraphicFramePr>
        <p:xfrm>
          <a:off x="3651250" y="4119563"/>
          <a:ext cx="2513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Equation" r:id="rId16" imgW="1257120" imgH="253800" progId="Equation.BREE4">
                  <p:embed/>
                </p:oleObj>
              </mc:Choice>
              <mc:Fallback>
                <p:oleObj name="Equation" r:id="rId16" imgW="1257120" imgH="253800" progId="Equation.BREE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4119563"/>
                        <a:ext cx="25130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67"/>
          <p:cNvGraphicFramePr>
            <a:graphicFrameLocks noChangeAspect="1"/>
          </p:cNvGraphicFramePr>
          <p:nvPr/>
        </p:nvGraphicFramePr>
        <p:xfrm>
          <a:off x="3201988" y="5300663"/>
          <a:ext cx="35036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Equation" r:id="rId18" imgW="1752480" imgH="253800" progId="Equation.BREE4">
                  <p:embed/>
                </p:oleObj>
              </mc:Choice>
              <mc:Fallback>
                <p:oleObj name="Equation" r:id="rId18" imgW="1752480" imgH="253800" progId="Equation.BREE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5300663"/>
                        <a:ext cx="35036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proof using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Consider the argument given in Example 7 in the text:</a:t>
            </a:r>
          </a:p>
          <a:p>
            <a:pPr>
              <a:buNone/>
            </a:pPr>
            <a:r>
              <a:rPr lang="en-US" sz="2800" dirty="0"/>
              <a:t>	If you  send me an e-mail message, then I will finish writing the program.</a:t>
            </a:r>
          </a:p>
          <a:p>
            <a:pPr>
              <a:buNone/>
            </a:pPr>
            <a:r>
              <a:rPr lang="en-US" sz="2800" dirty="0"/>
              <a:t>	If you do not send me an e-mail message, then I will go to sleep early.</a:t>
            </a:r>
          </a:p>
          <a:p>
            <a:pPr>
              <a:buNone/>
            </a:pPr>
            <a:r>
              <a:rPr lang="en-US" sz="2800" dirty="0"/>
              <a:t>	If  I go to sleep early, then I will wake up feeling refreshed.</a:t>
            </a:r>
          </a:p>
          <a:p>
            <a:pPr>
              <a:buNone/>
            </a:pPr>
            <a:r>
              <a:rPr lang="en-US" sz="2800" dirty="0"/>
              <a:t>	Therefore:</a:t>
            </a:r>
          </a:p>
          <a:p>
            <a:pPr>
              <a:buNone/>
            </a:pPr>
            <a:r>
              <a:rPr lang="en-US" sz="2800" dirty="0"/>
              <a:t>	If I do not finish writing the program, then I will wake up feeling refreshed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16000"/>
            <a:ext cx="5105400" cy="5130800"/>
          </a:xfrm>
        </p:spPr>
        <p:txBody>
          <a:bodyPr/>
          <a:lstStyle/>
          <a:p>
            <a:r>
              <a:rPr lang="en-US" dirty="0"/>
              <a:t>We need to determine what are the building blocks of this argument.</a:t>
            </a:r>
          </a:p>
          <a:p>
            <a:r>
              <a:rPr lang="en-US" dirty="0"/>
              <a:t>Let </a:t>
            </a:r>
          </a:p>
          <a:p>
            <a:pPr lvl="1"/>
            <a:r>
              <a:rPr lang="en-US" dirty="0"/>
              <a:t>e: you send me an e-mail message.</a:t>
            </a:r>
          </a:p>
          <a:p>
            <a:pPr lvl="1"/>
            <a:r>
              <a:rPr lang="en-US" dirty="0"/>
              <a:t>p: I finish writing the program.</a:t>
            </a:r>
          </a:p>
          <a:p>
            <a:pPr lvl="1"/>
            <a:r>
              <a:rPr lang="en-US" dirty="0"/>
              <a:t>s: I go to sleep early</a:t>
            </a:r>
          </a:p>
          <a:p>
            <a:pPr lvl="1"/>
            <a:r>
              <a:rPr lang="en-US" dirty="0"/>
              <a:t>r: I wake up feeing refreshed.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727699" y="2501900"/>
          <a:ext cx="2206879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4" imgW="545760" imgH="812520" progId="Equation.BREE4">
                  <p:embed/>
                </p:oleObj>
              </mc:Choice>
              <mc:Fallback>
                <p:oleObj name="Equation" r:id="rId4" imgW="545760" imgH="812520" progId="Equation.BREE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699" y="2501900"/>
                        <a:ext cx="2206879" cy="223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902200" y="1016000"/>
            <a:ext cx="3848100" cy="1727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we need to prove is that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08700"/>
            <a:ext cx="1905000" cy="457200"/>
          </a:xfrm>
          <a:noFill/>
        </p:spPr>
        <p:txBody>
          <a:bodyPr/>
          <a:lstStyle/>
          <a:p>
            <a:fld id="{13E1994A-0363-4900-A797-D0E9F6A6DFA9}" type="slidenum">
              <a:rPr lang="en-US"/>
              <a:pPr/>
              <a:t>9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0"/>
            <a:ext cx="3454400" cy="660400"/>
          </a:xfrm>
        </p:spPr>
        <p:txBody>
          <a:bodyPr/>
          <a:lstStyle/>
          <a:p>
            <a:pPr eaLnBrk="1" hangingPunct="1"/>
            <a:r>
              <a:rPr lang="en-US" dirty="0"/>
              <a:t>Truth Table</a:t>
            </a:r>
          </a:p>
        </p:txBody>
      </p:sp>
      <p:graphicFrame>
        <p:nvGraphicFramePr>
          <p:cNvPr id="6" name="Group 189"/>
          <p:cNvGraphicFramePr>
            <a:graphicFrameLocks noGrp="1"/>
          </p:cNvGraphicFramePr>
          <p:nvPr/>
        </p:nvGraphicFramePr>
        <p:xfrm>
          <a:off x="685800" y="850900"/>
          <a:ext cx="7696200" cy="5699760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Object 191"/>
          <p:cNvGraphicFramePr>
            <a:graphicFrameLocks noChangeAspect="1"/>
          </p:cNvGraphicFramePr>
          <p:nvPr/>
        </p:nvGraphicFramePr>
        <p:xfrm>
          <a:off x="4191000" y="927100"/>
          <a:ext cx="6858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Equation" r:id="rId4" imgW="431640" imgH="164880" progId="Equation.3">
                  <p:embed/>
                </p:oleObj>
              </mc:Choice>
              <mc:Fallback>
                <p:oleObj name="Equation" r:id="rId4" imgW="431640" imgH="164880" progId="Equation.3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927100"/>
                        <a:ext cx="685800" cy="26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2"/>
          <p:cNvGraphicFramePr>
            <a:graphicFrameLocks noChangeAspect="1"/>
          </p:cNvGraphicFramePr>
          <p:nvPr/>
        </p:nvGraphicFramePr>
        <p:xfrm>
          <a:off x="4968875" y="927100"/>
          <a:ext cx="806450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" name="Equation" r:id="rId6" imgW="507960" imgH="139680" progId="Equation.3">
                  <p:embed/>
                </p:oleObj>
              </mc:Choice>
              <mc:Fallback>
                <p:oleObj name="Equation" r:id="rId6" imgW="507960" imgH="139680" progId="Equation.3">
                  <p:embed/>
                  <p:pic>
                    <p:nvPicPr>
                      <p:cNvPr id="0" name="Object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927100"/>
                        <a:ext cx="806450" cy="220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3"/>
          <p:cNvGraphicFramePr>
            <a:graphicFrameLocks noChangeAspect="1"/>
          </p:cNvGraphicFramePr>
          <p:nvPr/>
        </p:nvGraphicFramePr>
        <p:xfrm>
          <a:off x="5973763" y="947738"/>
          <a:ext cx="625475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" name="Equation" r:id="rId8" imgW="393480" imgH="139680" progId="Equation.3">
                  <p:embed/>
                </p:oleObj>
              </mc:Choice>
              <mc:Fallback>
                <p:oleObj name="Equation" r:id="rId8" imgW="393480" imgH="139680" progId="Equation.3">
                  <p:embed/>
                  <p:pic>
                    <p:nvPicPr>
                      <p:cNvPr id="0" name="Object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947738"/>
                        <a:ext cx="625475" cy="22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4"/>
          <p:cNvGraphicFramePr>
            <a:graphicFrameLocks noChangeAspect="1"/>
          </p:cNvGraphicFramePr>
          <p:nvPr/>
        </p:nvGraphicFramePr>
        <p:xfrm>
          <a:off x="6711950" y="927100"/>
          <a:ext cx="8255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" name="Equation" r:id="rId10" imgW="520560" imgH="164880" progId="Equation.3">
                  <p:embed/>
                </p:oleObj>
              </mc:Choice>
              <mc:Fallback>
                <p:oleObj name="Equation" r:id="rId10" imgW="520560" imgH="164880" progId="Equation.3">
                  <p:embed/>
                  <p:pic>
                    <p:nvPicPr>
                      <p:cNvPr id="0" name="Object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927100"/>
                        <a:ext cx="825500" cy="26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5"/>
          <p:cNvGraphicFramePr>
            <a:graphicFrameLocks noChangeAspect="1"/>
          </p:cNvGraphicFramePr>
          <p:nvPr/>
        </p:nvGraphicFramePr>
        <p:xfrm>
          <a:off x="4572000" y="88900"/>
          <a:ext cx="419576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Equation" r:id="rId12" imgW="2641320" imgH="215640" progId="Equation.3">
                  <p:embed/>
                </p:oleObj>
              </mc:Choice>
              <mc:Fallback>
                <p:oleObj name="Equation" r:id="rId12" imgW="2641320" imgH="215640" progId="Equation.3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88900"/>
                        <a:ext cx="4195763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6"/>
          <p:cNvGraphicFramePr>
            <a:graphicFrameLocks noChangeAspect="1"/>
          </p:cNvGraphicFramePr>
          <p:nvPr/>
        </p:nvGraphicFramePr>
        <p:xfrm>
          <a:off x="7848600" y="393700"/>
          <a:ext cx="457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" name="Equation" r:id="rId14" imgW="139680" imgH="203040" progId="Equation.3">
                  <p:embed/>
                </p:oleObj>
              </mc:Choice>
              <mc:Fallback>
                <p:oleObj name="Equation" r:id="rId14" imgW="139680" imgH="203040" progId="Equation.3">
                  <p:embed/>
                  <p:pic>
                    <p:nvPicPr>
                      <p:cNvPr id="0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93700"/>
                        <a:ext cx="457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1994</Words>
  <Application>Microsoft Office PowerPoint</Application>
  <PresentationFormat>On-screen Show (4:3)</PresentationFormat>
  <Paragraphs>477</Paragraphs>
  <Slides>46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Cambria Math</vt:lpstr>
      <vt:lpstr>Symbol</vt:lpstr>
      <vt:lpstr>Times</vt:lpstr>
      <vt:lpstr>Times New Roman</vt:lpstr>
      <vt:lpstr>Wingdings</vt:lpstr>
      <vt:lpstr>Office Theme</vt:lpstr>
      <vt:lpstr>Equation</vt:lpstr>
      <vt:lpstr>Proofs</vt:lpstr>
      <vt:lpstr>Definitions</vt:lpstr>
      <vt:lpstr>Rules of inference</vt:lpstr>
      <vt:lpstr>Alternative (symbolic) notation</vt:lpstr>
      <vt:lpstr>PowerPoint Presentation</vt:lpstr>
      <vt:lpstr>PowerPoint Presentation</vt:lpstr>
      <vt:lpstr>Example of a proof using inference</vt:lpstr>
      <vt:lpstr>Example continued…</vt:lpstr>
      <vt:lpstr>Truth Table</vt:lpstr>
      <vt:lpstr>WARNING</vt:lpstr>
      <vt:lpstr>Example (continued)</vt:lpstr>
      <vt:lpstr>Steps</vt:lpstr>
      <vt:lpstr>Fallacies (i.e. screw-ups!!!)</vt:lpstr>
      <vt:lpstr>More fallacies</vt:lpstr>
      <vt:lpstr>PowerPoint Presentation</vt:lpstr>
      <vt:lpstr>Example</vt:lpstr>
      <vt:lpstr>Example continued</vt:lpstr>
      <vt:lpstr>Proof of Lewis Carroll's earlier example</vt:lpstr>
      <vt:lpstr>Theorems in practice</vt:lpstr>
      <vt:lpstr>Proof Methods</vt:lpstr>
      <vt:lpstr>Direct Proof Method</vt:lpstr>
      <vt:lpstr>Example</vt:lpstr>
      <vt:lpstr>Continued …</vt:lpstr>
      <vt:lpstr>Trivial Proofs</vt:lpstr>
      <vt:lpstr>Trivial Proof (continued …)</vt:lpstr>
      <vt:lpstr>Vacuous Proof</vt:lpstr>
      <vt:lpstr>Indirect Proof</vt:lpstr>
      <vt:lpstr>Abbreviated Proofs</vt:lpstr>
      <vt:lpstr>Direct Method example</vt:lpstr>
      <vt:lpstr>Indirect Proof example</vt:lpstr>
      <vt:lpstr>Proof by Contradiction</vt:lpstr>
      <vt:lpstr>Example</vt:lpstr>
      <vt:lpstr>Proof by Cases</vt:lpstr>
      <vt:lpstr>Example</vt:lpstr>
      <vt:lpstr>continued …</vt:lpstr>
      <vt:lpstr>Existence Proofs</vt:lpstr>
      <vt:lpstr>Non-constructive Existence Proof</vt:lpstr>
      <vt:lpstr>Example</vt:lpstr>
      <vt:lpstr>Universal Quantification</vt:lpstr>
      <vt:lpstr>Example</vt:lpstr>
      <vt:lpstr>continued …</vt:lpstr>
      <vt:lpstr>continued . . . </vt:lpstr>
      <vt:lpstr>Negation of Universal Quantifier</vt:lpstr>
      <vt:lpstr>Negation of Existential Quantifier</vt:lpstr>
      <vt:lpstr>Negation of Existential Quantifier (continued)</vt:lpstr>
      <vt:lpstr>Remarks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Cobb, Jorge A</dc:creator>
  <cp:lastModifiedBy>Cobb, Jorge</cp:lastModifiedBy>
  <cp:revision>170</cp:revision>
  <cp:lastPrinted>2017-09-05T15:23:39Z</cp:lastPrinted>
  <dcterms:created xsi:type="dcterms:W3CDTF">2008-11-21T03:59:50Z</dcterms:created>
  <dcterms:modified xsi:type="dcterms:W3CDTF">2020-01-29T15:27:03Z</dcterms:modified>
</cp:coreProperties>
</file>