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3" r:id="rId3"/>
    <p:sldId id="274" r:id="rId4"/>
    <p:sldId id="275" r:id="rId5"/>
    <p:sldId id="291" r:id="rId6"/>
    <p:sldId id="276" r:id="rId7"/>
    <p:sldId id="277" r:id="rId8"/>
    <p:sldId id="279" r:id="rId9"/>
    <p:sldId id="278" r:id="rId10"/>
    <p:sldId id="281" r:id="rId11"/>
    <p:sldId id="282" r:id="rId12"/>
    <p:sldId id="284" r:id="rId13"/>
    <p:sldId id="288" r:id="rId14"/>
    <p:sldId id="289" r:id="rId15"/>
    <p:sldId id="286" r:id="rId16"/>
    <p:sldId id="287" r:id="rId17"/>
    <p:sldId id="290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51"/>
  </p:normalViewPr>
  <p:slideViewPr>
    <p:cSldViewPr>
      <p:cViewPr varScale="1">
        <p:scale>
          <a:sx n="81" d="100"/>
          <a:sy n="81" d="100"/>
        </p:scale>
        <p:origin x="91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8B5F2DC-7B0A-428E-9B0A-C9FE417D4092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1CC8F30-4AD1-43D6-91E1-83FF44F31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E3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E3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3246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CE5A08"/>
          </a:solidFill>
          <a:ln>
            <a:solidFill>
              <a:srgbClr val="007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65400" y="6463268"/>
            <a:ext cx="3174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University of Texas at Dallas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91453" y="6463268"/>
            <a:ext cx="187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www.utdallas.edu</a:t>
            </a:r>
          </a:p>
        </p:txBody>
      </p:sp>
      <p:pic>
        <p:nvPicPr>
          <p:cNvPr id="39940" name="Picture 4" descr="UTD Logo 95 x 4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476999"/>
            <a:ext cx="904875" cy="381001"/>
          </a:xfrm>
          <a:prstGeom prst="rect">
            <a:avLst/>
          </a:prstGeom>
          <a:noFill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858000" y="152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3600" dirty="0"/>
              <a:t>Example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0" y="1219200"/>
            <a:ext cx="771525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Functions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286000"/>
            <a:ext cx="74485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/>
          <a:lstStyle/>
          <a:p>
            <a:r>
              <a:rPr lang="en-US" sz="3600" dirty="0"/>
              <a:t>Example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733425"/>
            <a:ext cx="4391025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3352800"/>
            <a:ext cx="6010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Floor and Ceilings</a:t>
            </a: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288" y="1390650"/>
            <a:ext cx="759142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47700"/>
            <a:ext cx="8229600" cy="4525963"/>
          </a:xfrm>
        </p:spPr>
        <p:txBody>
          <a:bodyPr/>
          <a:lstStyle/>
          <a:p>
            <a:r>
              <a:rPr lang="en-US" sz="2800" dirty="0"/>
              <a:t>Floor(3.7) = </a:t>
            </a:r>
          </a:p>
          <a:p>
            <a:pPr marL="514350" lvl="1" indent="0">
              <a:buNone/>
            </a:pPr>
            <a:r>
              <a:rPr lang="en-US" sz="2400" dirty="0"/>
              <a:t>3</a:t>
            </a:r>
          </a:p>
          <a:p>
            <a:r>
              <a:rPr lang="en-US" sz="2800" dirty="0"/>
              <a:t>Floor(3.2) = </a:t>
            </a:r>
          </a:p>
          <a:p>
            <a:pPr marL="514350" lvl="1" indent="0">
              <a:buNone/>
            </a:pPr>
            <a:r>
              <a:rPr lang="en-US" sz="2400" dirty="0"/>
              <a:t>3</a:t>
            </a:r>
          </a:p>
          <a:p>
            <a:r>
              <a:rPr lang="en-US" sz="2800" dirty="0"/>
              <a:t>Floor(3) = </a:t>
            </a:r>
          </a:p>
          <a:p>
            <a:pPr marL="514350" lvl="1" indent="0">
              <a:buNone/>
            </a:pPr>
            <a:r>
              <a:rPr lang="en-US" sz="2400" dirty="0"/>
              <a:t>3</a:t>
            </a:r>
          </a:p>
          <a:p>
            <a:r>
              <a:rPr lang="en-US" sz="2800" dirty="0"/>
              <a:t>Ceiling(3.7) = </a:t>
            </a:r>
          </a:p>
          <a:p>
            <a:pPr marL="514350" lvl="1" indent="0">
              <a:buNone/>
            </a:pPr>
            <a:r>
              <a:rPr lang="en-US" sz="2400" dirty="0"/>
              <a:t>4</a:t>
            </a:r>
          </a:p>
          <a:p>
            <a:r>
              <a:rPr lang="en-US" sz="2800" dirty="0"/>
              <a:t>Ceiling(3.2) =</a:t>
            </a:r>
          </a:p>
          <a:p>
            <a:pPr marL="514350" lvl="1" indent="0">
              <a:buNone/>
            </a:pPr>
            <a:r>
              <a:rPr lang="en-US" sz="2400" dirty="0"/>
              <a:t> 4</a:t>
            </a:r>
          </a:p>
          <a:p>
            <a:pPr marL="571500" indent="-457200"/>
            <a:r>
              <a:rPr lang="en-US" sz="2800" dirty="0"/>
              <a:t>Ceiling(3) =</a:t>
            </a:r>
          </a:p>
          <a:p>
            <a:pPr marL="514350" lvl="1" indent="0">
              <a:buNone/>
            </a:pPr>
            <a:r>
              <a:rPr lang="en-US" sz="2400" dirty="0"/>
              <a:t>3 </a:t>
            </a:r>
          </a:p>
          <a:p>
            <a:pPr marL="514350" lvl="1" indent="0">
              <a:buNone/>
            </a:pPr>
            <a:endParaRPr lang="en-US" sz="2400" dirty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Composition</a:t>
            </a:r>
          </a:p>
        </p:txBody>
      </p:sp>
      <p:pic>
        <p:nvPicPr>
          <p:cNvPr id="532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450" y="1981200"/>
            <a:ext cx="80391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933450"/>
            <a:ext cx="634365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4000" dirty="0"/>
              <a:t>Big Example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69246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3228975"/>
            <a:ext cx="726757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5825" y="914400"/>
            <a:ext cx="737235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/>
              <a:t>continued…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8225" y="1143000"/>
            <a:ext cx="706755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714875"/>
            <a:ext cx="49815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0"/>
            <a:ext cx="4933950" cy="63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810000" y="4267200"/>
            <a:ext cx="1528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Range of 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03806" y="2133600"/>
            <a:ext cx="3882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{&lt;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a,Z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b,Y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c,Z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d,Z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 }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A = {a, b, c, d}, B = {X, Y, Z}, </a:t>
            </a:r>
            <a:r>
              <a:rPr lang="en-US" dirty="0" smtClean="0">
                <a:sym typeface="Wingdings" panose="05000000000000000000" pitchFamily="2" charset="2"/>
              </a:rPr>
              <a:t>and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g = {&lt;</a:t>
            </a:r>
            <a:r>
              <a:rPr lang="en-US" dirty="0" err="1" smtClean="0">
                <a:sym typeface="Wingdings" panose="05000000000000000000" pitchFamily="2" charset="2"/>
              </a:rPr>
              <a:t>a,X</a:t>
            </a:r>
            <a:r>
              <a:rPr lang="en-US" dirty="0" smtClean="0">
                <a:sym typeface="Wingdings" panose="05000000000000000000" pitchFamily="2" charset="2"/>
              </a:rPr>
              <a:t>&gt;, &lt;</a:t>
            </a:r>
            <a:r>
              <a:rPr lang="en-US" dirty="0" err="1" smtClean="0">
                <a:sym typeface="Wingdings" panose="05000000000000000000" pitchFamily="2" charset="2"/>
              </a:rPr>
              <a:t>c,Z</a:t>
            </a:r>
            <a:r>
              <a:rPr lang="en-US" dirty="0" smtClean="0">
                <a:sym typeface="Wingdings" panose="05000000000000000000" pitchFamily="2" charset="2"/>
              </a:rPr>
              <a:t>&gt;, &lt;</a:t>
            </a:r>
            <a:r>
              <a:rPr lang="en-US" dirty="0" err="1" smtClean="0">
                <a:sym typeface="Wingdings" panose="05000000000000000000" pitchFamily="2" charset="2"/>
              </a:rPr>
              <a:t>d,Z</a:t>
            </a:r>
            <a:r>
              <a:rPr lang="en-US" smtClean="0">
                <a:sym typeface="Wingdings" panose="05000000000000000000" pitchFamily="2" charset="2"/>
              </a:rPr>
              <a:t>&gt;}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Is g a function?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1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4000" dirty="0"/>
              <a:t>Injections, </a:t>
            </a:r>
            <a:r>
              <a:rPr lang="en-US" sz="4000" dirty="0" err="1"/>
              <a:t>Surjections</a:t>
            </a:r>
            <a:r>
              <a:rPr lang="en-US" sz="4000" dirty="0"/>
              <a:t>, and </a:t>
            </a:r>
            <a:r>
              <a:rPr lang="en-US" sz="4000" dirty="0" err="1"/>
              <a:t>Bijections</a:t>
            </a:r>
            <a:endParaRPr lang="en-US" sz="4000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152525"/>
            <a:ext cx="68199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4" y="541025"/>
            <a:ext cx="3026093" cy="2091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4" y="1034144"/>
            <a:ext cx="3437573" cy="2434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" y="3208021"/>
            <a:ext cx="3617595" cy="312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5203" y="3548739"/>
            <a:ext cx="5263515" cy="2811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2667000"/>
            <a:ext cx="2563178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62942" y="2699656"/>
            <a:ext cx="1345883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625" y="2105025"/>
            <a:ext cx="75247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8713" y="2133600"/>
            <a:ext cx="68865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yUTDPPTMaster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MyUTDPPTMaster</Template>
  <TotalTime>377</TotalTime>
  <Words>110</Words>
  <Application>Microsoft Office PowerPoint</Application>
  <PresentationFormat>On-screen Show (4:3)</PresentationFormat>
  <Paragraphs>50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MyUTDPPTMaster</vt:lpstr>
      <vt:lpstr>Functions</vt:lpstr>
      <vt:lpstr>Definitions</vt:lpstr>
      <vt:lpstr>continued…</vt:lpstr>
      <vt:lpstr>Example</vt:lpstr>
      <vt:lpstr>PowerPoint Presentation</vt:lpstr>
      <vt:lpstr>Injections, Surjections, and Bijections</vt:lpstr>
      <vt:lpstr>Examples</vt:lpstr>
      <vt:lpstr>Example</vt:lpstr>
      <vt:lpstr>Cardinality</vt:lpstr>
      <vt:lpstr>Example</vt:lpstr>
      <vt:lpstr>Inverse Functions</vt:lpstr>
      <vt:lpstr>Example</vt:lpstr>
      <vt:lpstr>Floor and Ceilings</vt:lpstr>
      <vt:lpstr>Examples</vt:lpstr>
      <vt:lpstr>Function Composition</vt:lpstr>
      <vt:lpstr>Example</vt:lpstr>
      <vt:lpstr>Big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Sets</dc:title>
  <dc:creator/>
  <cp:lastModifiedBy>Cobb, Jorge</cp:lastModifiedBy>
  <cp:revision>35</cp:revision>
  <cp:lastPrinted>2018-01-31T15:42:11Z</cp:lastPrinted>
  <dcterms:created xsi:type="dcterms:W3CDTF">2006-08-16T00:00:00Z</dcterms:created>
  <dcterms:modified xsi:type="dcterms:W3CDTF">2020-02-05T19:01:53Z</dcterms:modified>
</cp:coreProperties>
</file>