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7"/>
  </p:notesMasterIdLst>
  <p:sldIdLst>
    <p:sldId id="256" r:id="rId2"/>
    <p:sldId id="257" r:id="rId3"/>
    <p:sldId id="258" r:id="rId4"/>
    <p:sldId id="259" r:id="rId5"/>
    <p:sldId id="260" r:id="rId6"/>
    <p:sldId id="281" r:id="rId7"/>
    <p:sldId id="275" r:id="rId8"/>
    <p:sldId id="276" r:id="rId9"/>
    <p:sldId id="262" r:id="rId10"/>
    <p:sldId id="277" r:id="rId11"/>
    <p:sldId id="278" r:id="rId12"/>
    <p:sldId id="263" r:id="rId13"/>
    <p:sldId id="264" r:id="rId14"/>
    <p:sldId id="265" r:id="rId15"/>
    <p:sldId id="266" r:id="rId16"/>
    <p:sldId id="279" r:id="rId17"/>
    <p:sldId id="267" r:id="rId18"/>
    <p:sldId id="280" r:id="rId19"/>
    <p:sldId id="273" r:id="rId20"/>
    <p:sldId id="274" r:id="rId21"/>
    <p:sldId id="286" r:id="rId22"/>
    <p:sldId id="282" r:id="rId23"/>
    <p:sldId id="283" r:id="rId24"/>
    <p:sldId id="284" r:id="rId25"/>
    <p:sldId id="285" r:id="rId2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86" autoAdjust="0"/>
    <p:restoredTop sz="94551" autoAdjust="0"/>
  </p:normalViewPr>
  <p:slideViewPr>
    <p:cSldViewPr snapToGrid="0">
      <p:cViewPr varScale="1">
        <p:scale>
          <a:sx n="90" d="100"/>
          <a:sy n="90" d="100"/>
        </p:scale>
        <p:origin x="175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104" d="100"/>
          <a:sy n="104" d="100"/>
        </p:scale>
        <p:origin x="-188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86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6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endParaRPr lang="en-US"/>
          </a:p>
        </p:txBody>
      </p:sp>
      <p:sp>
        <p:nvSpPr>
          <p:cNvPr id="286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7ABD0366-9A03-47B6-8FB5-708CA0ED9753}"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2F62E3-73E0-49FE-BAEC-02BF7F50DE5A}" type="slidenum">
              <a:rPr lang="en-US" smtClean="0"/>
              <a:pPr/>
              <a:t>21</a:t>
            </a:fld>
            <a:endParaRPr lang="en-US"/>
          </a:p>
        </p:txBody>
      </p:sp>
    </p:spTree>
    <p:extLst>
      <p:ext uri="{BB962C8B-B14F-4D97-AF65-F5344CB8AC3E}">
        <p14:creationId xmlns:p14="http://schemas.microsoft.com/office/powerpoint/2010/main" val="4024453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DA9B10-F0F9-4D60-AB7E-BED6214007E8}" type="slidenum">
              <a:rPr lang="en-US"/>
              <a:pPr/>
              <a:t>22</a:t>
            </a:fld>
            <a:endParaRPr lang="en-US"/>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8969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2F62E3-73E0-49FE-BAEC-02BF7F50DE5A}" type="slidenum">
              <a:rPr lang="en-US" smtClean="0"/>
              <a:pPr/>
              <a:t>23</a:t>
            </a:fld>
            <a:endParaRPr lang="en-US"/>
          </a:p>
        </p:txBody>
      </p:sp>
    </p:spTree>
    <p:extLst>
      <p:ext uri="{BB962C8B-B14F-4D97-AF65-F5344CB8AC3E}">
        <p14:creationId xmlns:p14="http://schemas.microsoft.com/office/powerpoint/2010/main" val="3600295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42F62E3-73E0-49FE-BAEC-02BF7F50DE5A}" type="slidenum">
              <a:rPr lang="en-US" smtClean="0"/>
              <a:pPr/>
              <a:t>24</a:t>
            </a:fld>
            <a:endParaRPr lang="en-US"/>
          </a:p>
        </p:txBody>
      </p:sp>
    </p:spTree>
    <p:extLst>
      <p:ext uri="{BB962C8B-B14F-4D97-AF65-F5344CB8AC3E}">
        <p14:creationId xmlns:p14="http://schemas.microsoft.com/office/powerpoint/2010/main" val="1041260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25</a:t>
            </a:fld>
            <a:endParaRPr lang="en-US"/>
          </a:p>
        </p:txBody>
      </p:sp>
    </p:spTree>
    <p:extLst>
      <p:ext uri="{BB962C8B-B14F-4D97-AF65-F5344CB8AC3E}">
        <p14:creationId xmlns:p14="http://schemas.microsoft.com/office/powerpoint/2010/main" val="183746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ABD0366-9A03-47B6-8FB5-708CA0ED9753}"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BD0366-9A03-47B6-8FB5-708CA0ED9753}"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lvl1pPr>
              <a:defRPr>
                <a:solidFill>
                  <a:srgbClr val="007E3A"/>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781800" y="304800"/>
            <a:ext cx="2133600" cy="365125"/>
          </a:xfrm>
          <a:prstGeom prst="rect">
            <a:avLst/>
          </a:prstGeom>
        </p:spPr>
        <p:txBody>
          <a:bodyPr/>
          <a:lstStyle/>
          <a:p>
            <a:fld id="{3CAEB9C4-6451-44C5-BA6B-6C9559255BB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781800" y="304800"/>
            <a:ext cx="2133600" cy="365125"/>
          </a:xfrm>
          <a:prstGeom prst="rect">
            <a:avLst/>
          </a:prstGeom>
        </p:spPr>
        <p:txBody>
          <a:bodyPr/>
          <a:lstStyle/>
          <a:p>
            <a:fld id="{7F146F6D-0B9F-45BF-9818-02041959F36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85F5DB7C-7223-4312-AA80-2A9E754A8D58}" type="slidenum">
              <a:rPr lang="en-US"/>
              <a:pPr/>
              <a:t>‹#›</a:t>
            </a:fld>
            <a:endParaRPr lang="en-US"/>
          </a:p>
        </p:txBody>
      </p:sp>
    </p:spTree>
    <p:extLst>
      <p:ext uri="{BB962C8B-B14F-4D97-AF65-F5344CB8AC3E}">
        <p14:creationId xmlns:p14="http://schemas.microsoft.com/office/powerpoint/2010/main" val="414087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7E3A"/>
                </a:solidFill>
              </a:defRPr>
            </a:lvl1p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77000" y="6324600"/>
            <a:ext cx="2133600" cy="365125"/>
          </a:xfrm>
          <a:prstGeom prst="rect">
            <a:avLst/>
          </a:prstGeom>
        </p:spPr>
        <p:txBody>
          <a:bodyPr/>
          <a:lstStyle>
            <a:lvl1pPr algn="r">
              <a:defRPr/>
            </a:lvl1pPr>
          </a:lstStyle>
          <a:p>
            <a:fld id="{530EC102-CB6F-4333-AE68-FA99C1DBC0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781800" y="304800"/>
            <a:ext cx="2133600" cy="365125"/>
          </a:xfrm>
          <a:prstGeom prst="rect">
            <a:avLst/>
          </a:prstGeom>
        </p:spPr>
        <p:txBody>
          <a:bodyPr/>
          <a:lstStyle/>
          <a:p>
            <a:fld id="{2412880C-A366-499C-876A-D8446226BB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781800" y="304800"/>
            <a:ext cx="2133600" cy="365125"/>
          </a:xfrm>
          <a:prstGeom prst="rect">
            <a:avLst/>
          </a:prstGeom>
        </p:spPr>
        <p:txBody>
          <a:bodyPr/>
          <a:lstStyle/>
          <a:p>
            <a:fld id="{3AA11C71-D58A-49C6-BF47-30E4E1BF8C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781800" y="304800"/>
            <a:ext cx="2133600" cy="365125"/>
          </a:xfrm>
          <a:prstGeom prst="rect">
            <a:avLst/>
          </a:prstGeom>
        </p:spPr>
        <p:txBody>
          <a:bodyPr/>
          <a:lstStyle/>
          <a:p>
            <a:fld id="{C4B46A47-6A07-4C3C-B54D-04B8D76D370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781800" y="304800"/>
            <a:ext cx="2133600" cy="365125"/>
          </a:xfrm>
          <a:prstGeom prst="rect">
            <a:avLst/>
          </a:prstGeom>
        </p:spPr>
        <p:txBody>
          <a:bodyPr/>
          <a:lstStyle/>
          <a:p>
            <a:fld id="{BAB531B4-BA07-462A-80F0-FD894531A33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781800" y="304800"/>
            <a:ext cx="2133600" cy="365125"/>
          </a:xfrm>
          <a:prstGeom prst="rect">
            <a:avLst/>
          </a:prstGeom>
        </p:spPr>
        <p:txBody>
          <a:bodyPr/>
          <a:lstStyle/>
          <a:p>
            <a:fld id="{87EFB552-4084-4E5D-B74A-FB386A0ADDE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781800" y="304800"/>
            <a:ext cx="2133600" cy="365125"/>
          </a:xfrm>
          <a:prstGeom prst="rect">
            <a:avLst/>
          </a:prstGeom>
        </p:spPr>
        <p:txBody>
          <a:bodyPr/>
          <a:lstStyle/>
          <a:p>
            <a:fld id="{328E8E86-D8AD-47AE-A173-237F33E0E1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781800" y="304800"/>
            <a:ext cx="2133600" cy="365125"/>
          </a:xfrm>
          <a:prstGeom prst="rect">
            <a:avLst/>
          </a:prstGeom>
        </p:spPr>
        <p:txBody>
          <a:bodyPr/>
          <a:lstStyle/>
          <a:p>
            <a:fld id="{D6ED36CA-B636-482C-B07E-E8CB8A347A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77000"/>
            <a:ext cx="9144000" cy="381000"/>
          </a:xfrm>
          <a:prstGeom prst="rect">
            <a:avLst/>
          </a:prstGeom>
          <a:solidFill>
            <a:srgbClr val="CE5A08"/>
          </a:solidFill>
          <a:ln>
            <a:solidFill>
              <a:srgbClr val="007E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65400" y="6463268"/>
            <a:ext cx="3174652" cy="369332"/>
          </a:xfrm>
          <a:prstGeom prst="rect">
            <a:avLst/>
          </a:prstGeom>
          <a:noFill/>
        </p:spPr>
        <p:txBody>
          <a:bodyPr wrap="none" rtlCol="0">
            <a:spAutoFit/>
          </a:bodyPr>
          <a:lstStyle/>
          <a:p>
            <a:r>
              <a:rPr lang="en-US" dirty="0">
                <a:solidFill>
                  <a:schemeClr val="bg1"/>
                </a:solidFill>
              </a:rPr>
              <a:t>The University of Texas at Dallas</a:t>
            </a:r>
          </a:p>
        </p:txBody>
      </p:sp>
      <p:sp>
        <p:nvSpPr>
          <p:cNvPr id="9" name="TextBox 8"/>
          <p:cNvSpPr txBox="1"/>
          <p:nvPr/>
        </p:nvSpPr>
        <p:spPr>
          <a:xfrm>
            <a:off x="7191453" y="6463268"/>
            <a:ext cx="1876347" cy="369332"/>
          </a:xfrm>
          <a:prstGeom prst="rect">
            <a:avLst/>
          </a:prstGeom>
          <a:noFill/>
        </p:spPr>
        <p:txBody>
          <a:bodyPr wrap="none" rtlCol="0">
            <a:spAutoFit/>
          </a:bodyPr>
          <a:lstStyle/>
          <a:p>
            <a:r>
              <a:rPr lang="en-US" dirty="0">
                <a:solidFill>
                  <a:schemeClr val="bg1"/>
                </a:solidFill>
              </a:rPr>
              <a:t>www.utdallas.edu</a:t>
            </a:r>
          </a:p>
        </p:txBody>
      </p:sp>
      <p:pic>
        <p:nvPicPr>
          <p:cNvPr id="39940" name="Picture 4" descr="UTD Logo 95 x 40"/>
          <p:cNvPicPr>
            <a:picLocks noChangeAspect="1" noChangeArrowheads="1"/>
          </p:cNvPicPr>
          <p:nvPr/>
        </p:nvPicPr>
        <p:blipFill>
          <a:blip r:embed="rId14" cstate="print"/>
          <a:srcRect/>
          <a:stretch>
            <a:fillRect/>
          </a:stretch>
        </p:blipFill>
        <p:spPr bwMode="auto">
          <a:xfrm>
            <a:off x="0" y="6476999"/>
            <a:ext cx="904875" cy="381001"/>
          </a:xfrm>
          <a:prstGeom prst="rect">
            <a:avLst/>
          </a:prstGeom>
          <a:noFill/>
        </p:spPr>
      </p:pic>
      <p:sp>
        <p:nvSpPr>
          <p:cNvPr id="12" name="Slide Number Placeholder 11"/>
          <p:cNvSpPr>
            <a:spLocks noGrp="1"/>
          </p:cNvSpPr>
          <p:nvPr>
            <p:ph type="sldNum" sz="quarter" idx="4"/>
          </p:nvPr>
        </p:nvSpPr>
        <p:spPr>
          <a:xfrm>
            <a:off x="6858000" y="15240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79DF3-1F0B-483C-913C-A7B562ECE6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9.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Chapter 3</a:t>
            </a:r>
            <a:br>
              <a:rPr lang="en-US" dirty="0"/>
            </a:br>
            <a:r>
              <a:rPr lang="en-US" dirty="0"/>
              <a:t>Algorithms</a:t>
            </a:r>
          </a:p>
        </p:txBody>
      </p:sp>
      <p:sp>
        <p:nvSpPr>
          <p:cNvPr id="2051" name="Rectangle 3"/>
          <p:cNvSpPr>
            <a:spLocks noGrp="1" noChangeArrowheads="1"/>
          </p:cNvSpPr>
          <p:nvPr>
            <p:ph type="subTitle" idx="1"/>
          </p:nvPr>
        </p:nvSpPr>
        <p:spPr/>
        <p:txBody>
          <a:bodyPr/>
          <a:lstStyle/>
          <a:p>
            <a:r>
              <a:rPr lang="en-US"/>
              <a:t>Section 3.1</a:t>
            </a:r>
          </a:p>
        </p:txBody>
      </p:sp>
      <p:sp>
        <p:nvSpPr>
          <p:cNvPr id="6" name="Slide Number Placeholder 5"/>
          <p:cNvSpPr>
            <a:spLocks noGrp="1"/>
          </p:cNvSpPr>
          <p:nvPr>
            <p:ph type="sldNum" sz="quarter" idx="4294967295"/>
          </p:nvPr>
        </p:nvSpPr>
        <p:spPr>
          <a:xfrm>
            <a:off x="7010400" y="6245225"/>
            <a:ext cx="2133600" cy="476250"/>
          </a:xfrm>
        </p:spPr>
        <p:txBody>
          <a:bodyPr/>
          <a:lstStyle/>
          <a:p>
            <a:fld id="{125B05DE-F469-4BEF-9F06-664F16F289EE}"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381000" y="823192"/>
            <a:ext cx="8229600" cy="653472"/>
          </a:xfrm>
        </p:spPr>
        <p:txBody>
          <a:bodyPr/>
          <a:lstStyle/>
          <a:p>
            <a:r>
              <a:rPr lang="en-US" dirty="0"/>
              <a:t>Simple, but not </a:t>
            </a:r>
            <a:r>
              <a:rPr lang="en-US" dirty="0" smtClean="0"/>
              <a:t>efficient</a:t>
            </a:r>
          </a:p>
          <a:p>
            <a:r>
              <a:rPr lang="en-US" dirty="0" smtClean="0"/>
              <a:t>Separate the list in three parts: sorted list, next item to sort (x), and the unsorted list</a:t>
            </a:r>
            <a:endParaRPr lang="en-US" dirty="0"/>
          </a:p>
        </p:txBody>
      </p:sp>
      <p:sp>
        <p:nvSpPr>
          <p:cNvPr id="4" name="Slide Number Placeholder 3"/>
          <p:cNvSpPr>
            <a:spLocks noGrp="1"/>
          </p:cNvSpPr>
          <p:nvPr>
            <p:ph type="sldNum" sz="quarter" idx="12"/>
          </p:nvPr>
        </p:nvSpPr>
        <p:spPr/>
        <p:txBody>
          <a:bodyPr/>
          <a:lstStyle/>
          <a:p>
            <a:fld id="{530EC102-CB6F-4333-AE68-FA99C1DBC0C6}" type="slidenum">
              <a:rPr lang="en-US" smtClean="0"/>
              <a:pPr/>
              <a:t>10</a:t>
            </a:fld>
            <a:endParaRPr lang="en-US"/>
          </a:p>
        </p:txBody>
      </p:sp>
      <p:sp>
        <p:nvSpPr>
          <p:cNvPr id="5" name="Rectangle 4"/>
          <p:cNvSpPr/>
          <p:nvPr/>
        </p:nvSpPr>
        <p:spPr>
          <a:xfrm>
            <a:off x="480291" y="3327772"/>
            <a:ext cx="3500582"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99345" y="3309300"/>
            <a:ext cx="424873" cy="4802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 name="Rectangle 6"/>
          <p:cNvSpPr/>
          <p:nvPr/>
        </p:nvSpPr>
        <p:spPr>
          <a:xfrm>
            <a:off x="4438073" y="3313917"/>
            <a:ext cx="3500582" cy="461819"/>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rot="5400000">
            <a:off x="2119746" y="3554063"/>
            <a:ext cx="461819" cy="9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rot="16200000">
            <a:off x="6086767" y="2237879"/>
            <a:ext cx="230906" cy="34636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320146" y="4159046"/>
            <a:ext cx="1935145" cy="369332"/>
          </a:xfrm>
          <a:prstGeom prst="rect">
            <a:avLst/>
          </a:prstGeom>
          <a:noFill/>
        </p:spPr>
        <p:txBody>
          <a:bodyPr wrap="none" rtlCol="0">
            <a:spAutoFit/>
          </a:bodyPr>
          <a:lstStyle/>
          <a:p>
            <a:r>
              <a:rPr lang="en-US" dirty="0"/>
              <a:t>Unsorted sequence</a:t>
            </a:r>
          </a:p>
        </p:txBody>
      </p:sp>
      <p:sp>
        <p:nvSpPr>
          <p:cNvPr id="13" name="Left Brace 12"/>
          <p:cNvSpPr/>
          <p:nvPr/>
        </p:nvSpPr>
        <p:spPr>
          <a:xfrm rot="16200000">
            <a:off x="2138222" y="2224024"/>
            <a:ext cx="230906" cy="34636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371601" y="4145191"/>
            <a:ext cx="1691489" cy="369332"/>
          </a:xfrm>
          <a:prstGeom prst="rect">
            <a:avLst/>
          </a:prstGeom>
          <a:noFill/>
        </p:spPr>
        <p:txBody>
          <a:bodyPr wrap="none" rtlCol="0">
            <a:spAutoFit/>
          </a:bodyPr>
          <a:lstStyle/>
          <a:p>
            <a:r>
              <a:rPr lang="en-US" dirty="0"/>
              <a:t>Sorted sequence</a:t>
            </a:r>
          </a:p>
        </p:txBody>
      </p:sp>
      <p:cxnSp>
        <p:nvCxnSpPr>
          <p:cNvPr id="18" name="Straight Arrow Connector 17"/>
          <p:cNvCxnSpPr/>
          <p:nvPr/>
        </p:nvCxnSpPr>
        <p:spPr>
          <a:xfrm rot="10800000" flipV="1">
            <a:off x="2364510" y="2810535"/>
            <a:ext cx="535709" cy="434109"/>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341419" y="2473408"/>
            <a:ext cx="1236236" cy="369332"/>
          </a:xfrm>
          <a:prstGeom prst="rect">
            <a:avLst/>
          </a:prstGeom>
          <a:noFill/>
        </p:spPr>
        <p:txBody>
          <a:bodyPr wrap="none" rtlCol="0">
            <a:spAutoFit/>
          </a:bodyPr>
          <a:lstStyle/>
          <a:p>
            <a:r>
              <a:rPr lang="en-US" dirty="0"/>
              <a:t>x goes here</a:t>
            </a:r>
          </a:p>
        </p:txBody>
      </p:sp>
      <p:sp>
        <p:nvSpPr>
          <p:cNvPr id="22" name="Left Brace 21"/>
          <p:cNvSpPr/>
          <p:nvPr/>
        </p:nvSpPr>
        <p:spPr>
          <a:xfrm rot="5400000">
            <a:off x="1339271" y="2284066"/>
            <a:ext cx="203203" cy="173643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22"/>
          <p:cNvSpPr/>
          <p:nvPr/>
        </p:nvSpPr>
        <p:spPr>
          <a:xfrm rot="5400000">
            <a:off x="3112655" y="2431846"/>
            <a:ext cx="198582" cy="14270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3269673" y="2690462"/>
            <a:ext cx="1781321" cy="369332"/>
          </a:xfrm>
          <a:prstGeom prst="rect">
            <a:avLst/>
          </a:prstGeom>
          <a:noFill/>
        </p:spPr>
        <p:txBody>
          <a:bodyPr wrap="none" rtlCol="0">
            <a:spAutoFit/>
          </a:bodyPr>
          <a:lstStyle/>
          <a:p>
            <a:r>
              <a:rPr lang="en-US" dirty="0"/>
              <a:t>#’s greater than x</a:t>
            </a:r>
          </a:p>
        </p:txBody>
      </p:sp>
      <p:sp>
        <p:nvSpPr>
          <p:cNvPr id="25" name="TextBox 24"/>
          <p:cNvSpPr txBox="1"/>
          <p:nvPr/>
        </p:nvSpPr>
        <p:spPr>
          <a:xfrm>
            <a:off x="614219" y="2713553"/>
            <a:ext cx="1819794" cy="369332"/>
          </a:xfrm>
          <a:prstGeom prst="rect">
            <a:avLst/>
          </a:prstGeom>
          <a:noFill/>
        </p:spPr>
        <p:txBody>
          <a:bodyPr wrap="none" rtlCol="0">
            <a:spAutoFit/>
          </a:bodyPr>
          <a:lstStyle/>
          <a:p>
            <a:r>
              <a:rPr lang="en-US" dirty="0"/>
              <a:t>#’s smaller than x</a:t>
            </a:r>
          </a:p>
        </p:txBody>
      </p:sp>
      <p:sp>
        <p:nvSpPr>
          <p:cNvPr id="26" name="Rectangle 25"/>
          <p:cNvSpPr/>
          <p:nvPr/>
        </p:nvSpPr>
        <p:spPr>
          <a:xfrm>
            <a:off x="466438" y="4976456"/>
            <a:ext cx="3948543" cy="447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341421" y="4967219"/>
            <a:ext cx="424873" cy="4802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28" name="Rectangle 27"/>
          <p:cNvSpPr/>
          <p:nvPr/>
        </p:nvSpPr>
        <p:spPr>
          <a:xfrm>
            <a:off x="4424221" y="4962600"/>
            <a:ext cx="3500582" cy="461819"/>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p:nvPr/>
        </p:nvCxnSpPr>
        <p:spPr>
          <a:xfrm rot="5400000">
            <a:off x="2105894" y="5202746"/>
            <a:ext cx="461819" cy="923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350656" y="3313918"/>
            <a:ext cx="424873" cy="480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33" name="Rectangle 32"/>
          <p:cNvSpPr/>
          <p:nvPr/>
        </p:nvSpPr>
        <p:spPr>
          <a:xfrm>
            <a:off x="2789384" y="4962609"/>
            <a:ext cx="424873" cy="480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34" name="Rectangle 33"/>
          <p:cNvSpPr/>
          <p:nvPr/>
        </p:nvSpPr>
        <p:spPr>
          <a:xfrm>
            <a:off x="3556002" y="3318536"/>
            <a:ext cx="424873" cy="480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35" name="Rectangle 34"/>
          <p:cNvSpPr/>
          <p:nvPr/>
        </p:nvSpPr>
        <p:spPr>
          <a:xfrm>
            <a:off x="4003966" y="4967226"/>
            <a:ext cx="424873" cy="480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example</a:t>
            </a:r>
          </a:p>
        </p:txBody>
      </p:sp>
      <p:sp>
        <p:nvSpPr>
          <p:cNvPr id="3" name="Content Placeholder 2"/>
          <p:cNvSpPr>
            <a:spLocks noGrp="1"/>
          </p:cNvSpPr>
          <p:nvPr>
            <p:ph idx="1"/>
          </p:nvPr>
        </p:nvSpPr>
        <p:spPr>
          <a:ln>
            <a:solidFill>
              <a:schemeClr val="accent2"/>
            </a:solidFill>
          </a:ln>
        </p:spPr>
        <p:txBody>
          <a:bodyPr/>
          <a:lstStyle/>
          <a:p>
            <a:r>
              <a:rPr lang="en-US" dirty="0">
                <a:solidFill>
                  <a:schemeClr val="accent1">
                    <a:lumMod val="75000"/>
                  </a:schemeClr>
                </a:solidFill>
              </a:rPr>
              <a:t>3</a:t>
            </a:r>
            <a:r>
              <a:rPr lang="en-US" dirty="0"/>
              <a:t> 2 4 1 5 {colored list is sorted}</a:t>
            </a:r>
          </a:p>
          <a:p>
            <a:r>
              <a:rPr lang="en-US" dirty="0">
                <a:solidFill>
                  <a:schemeClr val="accent1">
                    <a:lumMod val="75000"/>
                  </a:schemeClr>
                </a:solidFill>
              </a:rPr>
              <a:t>2 3</a:t>
            </a:r>
            <a:r>
              <a:rPr lang="en-US" dirty="0"/>
              <a:t> 4 1 5 {compare 2 and 3, put 2 in front}</a:t>
            </a:r>
          </a:p>
          <a:p>
            <a:r>
              <a:rPr lang="en-US" dirty="0">
                <a:solidFill>
                  <a:schemeClr val="accent1">
                    <a:lumMod val="75000"/>
                  </a:schemeClr>
                </a:solidFill>
              </a:rPr>
              <a:t>2 3</a:t>
            </a:r>
            <a:r>
              <a:rPr lang="en-US" dirty="0"/>
              <a:t> </a:t>
            </a:r>
            <a:r>
              <a:rPr lang="en-US" dirty="0">
                <a:solidFill>
                  <a:schemeClr val="accent1">
                    <a:lumMod val="75000"/>
                  </a:schemeClr>
                </a:solidFill>
              </a:rPr>
              <a:t>4</a:t>
            </a:r>
            <a:r>
              <a:rPr lang="en-US" dirty="0"/>
              <a:t> 1 5 {compare 4 against 2 and 3, already</a:t>
            </a:r>
            <a:br>
              <a:rPr lang="en-US" dirty="0"/>
            </a:br>
            <a:r>
              <a:rPr lang="en-US" dirty="0"/>
              <a:t>		  in order}</a:t>
            </a:r>
          </a:p>
          <a:p>
            <a:r>
              <a:rPr lang="en-US" dirty="0">
                <a:solidFill>
                  <a:schemeClr val="accent1">
                    <a:lumMod val="75000"/>
                  </a:schemeClr>
                </a:solidFill>
              </a:rPr>
              <a:t>1 2 3</a:t>
            </a:r>
            <a:r>
              <a:rPr lang="en-US" dirty="0"/>
              <a:t> </a:t>
            </a:r>
            <a:r>
              <a:rPr lang="en-US" dirty="0">
                <a:solidFill>
                  <a:schemeClr val="accent1">
                    <a:lumMod val="75000"/>
                  </a:schemeClr>
                </a:solidFill>
              </a:rPr>
              <a:t>4</a:t>
            </a:r>
            <a:r>
              <a:rPr lang="en-US" dirty="0"/>
              <a:t> 5 {compare 1 against 2 3 4 (actually,</a:t>
            </a:r>
            <a:br>
              <a:rPr lang="en-US" dirty="0"/>
            </a:br>
            <a:r>
              <a:rPr lang="en-US" dirty="0"/>
              <a:t>		  just against 2), and put in front.</a:t>
            </a:r>
          </a:p>
          <a:p>
            <a:r>
              <a:rPr lang="en-US" dirty="0">
                <a:solidFill>
                  <a:schemeClr val="accent1">
                    <a:lumMod val="75000"/>
                  </a:schemeClr>
                </a:solidFill>
              </a:rPr>
              <a:t>1 2 3</a:t>
            </a:r>
            <a:r>
              <a:rPr lang="en-US" dirty="0"/>
              <a:t> </a:t>
            </a:r>
            <a:r>
              <a:rPr lang="en-US" dirty="0">
                <a:solidFill>
                  <a:schemeClr val="accent1">
                    <a:lumMod val="75000"/>
                  </a:schemeClr>
                </a:solidFill>
              </a:rPr>
              <a:t>4</a:t>
            </a:r>
            <a:r>
              <a:rPr lang="en-US" dirty="0"/>
              <a:t> </a:t>
            </a:r>
            <a:r>
              <a:rPr lang="en-US" dirty="0">
                <a:solidFill>
                  <a:schemeClr val="accent1">
                    <a:lumMod val="75000"/>
                  </a:schemeClr>
                </a:solidFill>
              </a:rPr>
              <a:t>5</a:t>
            </a:r>
            <a:r>
              <a:rPr lang="en-US" dirty="0"/>
              <a:t> {compare 5 against 1 2 3 and 4, so</a:t>
            </a:r>
            <a:br>
              <a:rPr lang="en-US" dirty="0"/>
            </a:br>
            <a:r>
              <a:rPr lang="en-US" dirty="0"/>
              <a:t>		  place it at the end}</a:t>
            </a:r>
          </a:p>
          <a:p>
            <a:endParaRPr lang="en-US" dirty="0"/>
          </a:p>
        </p:txBody>
      </p:sp>
      <p:sp>
        <p:nvSpPr>
          <p:cNvPr id="4" name="Slide Number Placeholder 3"/>
          <p:cNvSpPr>
            <a:spLocks noGrp="1"/>
          </p:cNvSpPr>
          <p:nvPr>
            <p:ph type="sldNum" sz="quarter" idx="12"/>
          </p:nvPr>
        </p:nvSpPr>
        <p:spPr/>
        <p:txBody>
          <a:bodyPr/>
          <a:lstStyle/>
          <a:p>
            <a:fld id="{530EC102-CB6F-4333-AE68-FA99C1DBC0C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532701" y="1670076"/>
            <a:ext cx="8229600" cy="4525963"/>
          </a:xfrm>
        </p:spPr>
        <p:txBody>
          <a:bodyPr/>
          <a:lstStyle/>
          <a:p>
            <a:pPr>
              <a:lnSpc>
                <a:spcPct val="80000"/>
              </a:lnSpc>
              <a:buFontTx/>
              <a:buNone/>
            </a:pPr>
            <a:r>
              <a:rPr lang="en-US" sz="1800" b="1" dirty="0"/>
              <a:t>procedure </a:t>
            </a:r>
            <a:r>
              <a:rPr lang="en-US" sz="1800" i="1" dirty="0"/>
              <a:t>insertion sort (  </a:t>
            </a:r>
          </a:p>
          <a:p>
            <a:pPr>
              <a:lnSpc>
                <a:spcPct val="80000"/>
              </a:lnSpc>
              <a:buFontTx/>
              <a:buNone/>
            </a:pPr>
            <a:r>
              <a:rPr lang="en-US" sz="1800" b="1" dirty="0"/>
              <a:t>for </a:t>
            </a:r>
            <a:r>
              <a:rPr lang="en-US" sz="1800" i="1" dirty="0"/>
              <a:t>  j </a:t>
            </a:r>
            <a:r>
              <a:rPr lang="en-US" sz="1800" dirty="0"/>
              <a:t>: = 2</a:t>
            </a:r>
            <a:r>
              <a:rPr lang="en-US" sz="1800" i="1" dirty="0"/>
              <a:t>  </a:t>
            </a:r>
            <a:r>
              <a:rPr lang="en-US" sz="1800" b="1" dirty="0"/>
              <a:t>to </a:t>
            </a:r>
            <a:r>
              <a:rPr lang="en-US" sz="1800" i="1" dirty="0"/>
              <a:t>  n    </a:t>
            </a:r>
            <a:r>
              <a:rPr lang="en-US" sz="1800" dirty="0"/>
              <a:t>{</a:t>
            </a:r>
            <a:r>
              <a:rPr lang="en-US" sz="1800" i="1" dirty="0" err="1"/>
              <a:t>a</a:t>
            </a:r>
            <a:r>
              <a:rPr lang="en-US" sz="1800" i="1" baseline="-25000" dirty="0" err="1"/>
              <a:t>j</a:t>
            </a:r>
            <a:r>
              <a:rPr lang="en-US" sz="1800" dirty="0"/>
              <a:t> is the number being inserted}</a:t>
            </a:r>
            <a:endParaRPr lang="en-US" sz="1800" i="1" dirty="0"/>
          </a:p>
          <a:p>
            <a:pPr>
              <a:lnSpc>
                <a:spcPct val="80000"/>
              </a:lnSpc>
              <a:buFontTx/>
              <a:buNone/>
            </a:pPr>
            <a:r>
              <a:rPr lang="en-US" sz="1800" b="1" dirty="0"/>
              <a:t>begin</a:t>
            </a:r>
          </a:p>
          <a:p>
            <a:pPr>
              <a:lnSpc>
                <a:spcPct val="80000"/>
              </a:lnSpc>
              <a:buFontTx/>
              <a:buNone/>
            </a:pPr>
            <a:r>
              <a:rPr lang="en-US" sz="1800" dirty="0"/>
              <a:t>   	</a:t>
            </a:r>
            <a:r>
              <a:rPr lang="en-US" sz="1800" i="1" dirty="0" err="1"/>
              <a:t>i</a:t>
            </a:r>
            <a:r>
              <a:rPr lang="en-US" sz="1800" i="1" dirty="0"/>
              <a:t> </a:t>
            </a:r>
            <a:r>
              <a:rPr lang="en-US" sz="1800" dirty="0"/>
              <a:t>: = </a:t>
            </a:r>
            <a:r>
              <a:rPr lang="en-US" sz="1800" dirty="0" smtClean="0"/>
              <a:t>1 </a:t>
            </a:r>
            <a:r>
              <a:rPr lang="en-US" sz="1800" i="1" dirty="0" smtClean="0"/>
              <a:t> </a:t>
            </a:r>
            <a:r>
              <a:rPr lang="en-US" sz="1800" dirty="0"/>
              <a:t>{</a:t>
            </a:r>
            <a:r>
              <a:rPr lang="en-US" sz="1800" i="1" dirty="0" err="1" smtClean="0"/>
              <a:t>a</a:t>
            </a:r>
            <a:r>
              <a:rPr lang="en-US" sz="1800" i="1" baseline="-25000" dirty="0" err="1" smtClean="0"/>
              <a:t>i</a:t>
            </a:r>
            <a:r>
              <a:rPr lang="en-US" sz="1800" dirty="0" smtClean="0"/>
              <a:t> </a:t>
            </a:r>
            <a:r>
              <a:rPr lang="en-US" sz="1800" dirty="0"/>
              <a:t>is the number </a:t>
            </a:r>
            <a:r>
              <a:rPr lang="en-US" sz="1800" dirty="0" smtClean="0"/>
              <a:t>on the sorted list being compared with </a:t>
            </a:r>
            <a:r>
              <a:rPr lang="en-US" sz="1800" i="1" dirty="0" err="1" smtClean="0"/>
              <a:t>a</a:t>
            </a:r>
            <a:r>
              <a:rPr lang="en-US" sz="1800" i="1" baseline="-25000" dirty="0" err="1" smtClean="0"/>
              <a:t>j</a:t>
            </a:r>
            <a:r>
              <a:rPr lang="en-US" sz="1800" dirty="0" smtClean="0"/>
              <a:t>} </a:t>
            </a:r>
            <a:endParaRPr lang="en-US" sz="1800" i="1" dirty="0"/>
          </a:p>
          <a:p>
            <a:pPr>
              <a:lnSpc>
                <a:spcPct val="80000"/>
              </a:lnSpc>
              <a:buFontTx/>
              <a:buNone/>
            </a:pPr>
            <a:r>
              <a:rPr lang="en-US" sz="1800" b="1" dirty="0"/>
              <a:t>      while</a:t>
            </a:r>
            <a:r>
              <a:rPr lang="en-US" sz="1800" i="1" dirty="0"/>
              <a:t> </a:t>
            </a:r>
            <a:r>
              <a:rPr lang="en-US" sz="1800" i="1" dirty="0" err="1" smtClean="0"/>
              <a:t>a</a:t>
            </a:r>
            <a:r>
              <a:rPr lang="en-US" sz="1800" i="1" baseline="-25000" dirty="0" err="1" smtClean="0"/>
              <a:t>i</a:t>
            </a:r>
            <a:r>
              <a:rPr lang="en-US" sz="1800" i="1" dirty="0" smtClean="0"/>
              <a:t> &lt; </a:t>
            </a:r>
            <a:r>
              <a:rPr lang="en-US" sz="1800" i="1" dirty="0" err="1" smtClean="0"/>
              <a:t>a</a:t>
            </a:r>
            <a:r>
              <a:rPr lang="en-US" sz="1800" i="1" baseline="-25000" dirty="0" err="1" smtClean="0"/>
              <a:t>j</a:t>
            </a:r>
            <a:r>
              <a:rPr lang="en-US" sz="1800" i="1" dirty="0" smtClean="0"/>
              <a:t>            </a:t>
            </a:r>
            <a:endParaRPr lang="en-US" sz="1800" i="1" dirty="0"/>
          </a:p>
          <a:p>
            <a:pPr>
              <a:lnSpc>
                <a:spcPct val="80000"/>
              </a:lnSpc>
              <a:buFontTx/>
              <a:buNone/>
            </a:pPr>
            <a:r>
              <a:rPr lang="en-US" sz="1800" i="1" dirty="0"/>
              <a:t>		</a:t>
            </a:r>
            <a:r>
              <a:rPr lang="en-US" sz="1800" i="1" dirty="0" err="1"/>
              <a:t>i</a:t>
            </a:r>
            <a:r>
              <a:rPr lang="en-US" sz="1800" i="1" dirty="0"/>
              <a:t> </a:t>
            </a:r>
            <a:r>
              <a:rPr lang="en-US" sz="1800" dirty="0"/>
              <a:t>: =</a:t>
            </a:r>
            <a:r>
              <a:rPr lang="en-US" sz="1800" i="1" dirty="0"/>
              <a:t> </a:t>
            </a:r>
            <a:r>
              <a:rPr lang="en-US" sz="1800" i="1" dirty="0" err="1"/>
              <a:t>i</a:t>
            </a:r>
            <a:r>
              <a:rPr lang="en-US" sz="1800" i="1" dirty="0"/>
              <a:t>  </a:t>
            </a:r>
            <a:r>
              <a:rPr lang="en-US" sz="1800" dirty="0"/>
              <a:t>+ 1	{</a:t>
            </a:r>
            <a:r>
              <a:rPr lang="en-US" sz="1800" i="1" dirty="0"/>
              <a:t>compare the next number on the list with all those at the 	 		  beginning of the list until it finds one greater than the number to 		  be inserted. Note those first numbers are in increasing order}</a:t>
            </a:r>
          </a:p>
          <a:p>
            <a:pPr>
              <a:lnSpc>
                <a:spcPct val="80000"/>
              </a:lnSpc>
              <a:buFontTx/>
              <a:buNone/>
            </a:pPr>
            <a:r>
              <a:rPr lang="en-US" sz="1800" i="1" dirty="0"/>
              <a:t>	</a:t>
            </a:r>
            <a:r>
              <a:rPr lang="en-US" sz="1800" dirty="0"/>
              <a:t>{</a:t>
            </a:r>
            <a:r>
              <a:rPr lang="en-US" sz="1800" i="1" dirty="0" err="1"/>
              <a:t>a</a:t>
            </a:r>
            <a:r>
              <a:rPr lang="en-US" sz="1800" i="1" baseline="-25000" dirty="0" err="1"/>
              <a:t>j</a:t>
            </a:r>
            <a:r>
              <a:rPr lang="en-US" sz="1800" dirty="0"/>
              <a:t> should be inserted into the position where </a:t>
            </a:r>
            <a:r>
              <a:rPr lang="en-US" sz="1800" i="1" dirty="0" err="1"/>
              <a:t>a</a:t>
            </a:r>
            <a:r>
              <a:rPr lang="en-US" sz="1800" i="1" baseline="-25000" dirty="0" err="1"/>
              <a:t>i</a:t>
            </a:r>
            <a:r>
              <a:rPr lang="en-US" sz="1800" dirty="0"/>
              <a:t> is}</a:t>
            </a:r>
            <a:endParaRPr lang="en-US" sz="1800" i="1" dirty="0"/>
          </a:p>
          <a:p>
            <a:pPr>
              <a:lnSpc>
                <a:spcPct val="80000"/>
              </a:lnSpc>
              <a:buFontTx/>
              <a:buNone/>
            </a:pPr>
            <a:r>
              <a:rPr lang="en-US" sz="1800" i="1" dirty="0"/>
              <a:t>	m</a:t>
            </a:r>
            <a:r>
              <a:rPr lang="en-US" sz="1800" dirty="0"/>
              <a:t> : = </a:t>
            </a:r>
            <a:r>
              <a:rPr lang="en-US" sz="1800" i="1" dirty="0" err="1"/>
              <a:t>a</a:t>
            </a:r>
            <a:r>
              <a:rPr lang="en-US" sz="1800" i="1" baseline="-25000" dirty="0" err="1"/>
              <a:t>j</a:t>
            </a:r>
            <a:r>
              <a:rPr lang="en-US" sz="1800" i="1" dirty="0"/>
              <a:t>       		</a:t>
            </a:r>
            <a:r>
              <a:rPr lang="en-US" sz="1800" dirty="0"/>
              <a:t>{</a:t>
            </a:r>
            <a:r>
              <a:rPr lang="en-US" sz="1800" i="1" dirty="0"/>
              <a:t>save the value to be inserted</a:t>
            </a:r>
            <a:r>
              <a:rPr lang="en-US" sz="1800" dirty="0"/>
              <a:t>}</a:t>
            </a:r>
            <a:endParaRPr lang="en-US" sz="1800" b="1" dirty="0"/>
          </a:p>
          <a:p>
            <a:pPr>
              <a:lnSpc>
                <a:spcPct val="80000"/>
              </a:lnSpc>
              <a:buFontTx/>
              <a:buNone/>
            </a:pPr>
            <a:r>
              <a:rPr lang="en-US" sz="1800" b="1" dirty="0"/>
              <a:t>	 			</a:t>
            </a:r>
            <a:r>
              <a:rPr lang="en-US" sz="1800" dirty="0"/>
              <a:t>{it should be inserted in position </a:t>
            </a:r>
            <a:r>
              <a:rPr lang="en-US" sz="1800" i="1" dirty="0" err="1"/>
              <a:t>i</a:t>
            </a:r>
            <a:r>
              <a:rPr lang="en-US" sz="1800" dirty="0"/>
              <a:t>}</a:t>
            </a:r>
            <a:endParaRPr lang="en-US" sz="1800" b="1" dirty="0"/>
          </a:p>
          <a:p>
            <a:pPr>
              <a:lnSpc>
                <a:spcPct val="80000"/>
              </a:lnSpc>
              <a:buFontTx/>
              <a:buNone/>
            </a:pPr>
            <a:r>
              <a:rPr lang="en-US" sz="1800" b="1" dirty="0"/>
              <a:t>	for</a:t>
            </a:r>
            <a:r>
              <a:rPr lang="en-US" sz="1800" i="1" dirty="0"/>
              <a:t> k </a:t>
            </a:r>
            <a:r>
              <a:rPr lang="en-US" sz="1800" dirty="0"/>
              <a:t>:= </a:t>
            </a:r>
            <a:r>
              <a:rPr lang="en-US" sz="1800" i="1" dirty="0"/>
              <a:t>j</a:t>
            </a:r>
            <a:r>
              <a:rPr lang="en-US" sz="1800" dirty="0"/>
              <a:t> </a:t>
            </a:r>
            <a:r>
              <a:rPr lang="en-US" sz="1800" b="1" dirty="0"/>
              <a:t>down</a:t>
            </a:r>
            <a:r>
              <a:rPr lang="en-US" sz="1800" dirty="0"/>
              <a:t> </a:t>
            </a:r>
            <a:r>
              <a:rPr lang="en-US" sz="1800" b="1" dirty="0"/>
              <a:t>to</a:t>
            </a:r>
            <a:r>
              <a:rPr lang="en-US" sz="1800" i="1" dirty="0"/>
              <a:t> i</a:t>
            </a:r>
            <a:r>
              <a:rPr lang="en-US" sz="1800" dirty="0"/>
              <a:t>+1</a:t>
            </a:r>
            <a:r>
              <a:rPr lang="en-US" sz="1800" i="1" dirty="0"/>
              <a:t> 	</a:t>
            </a:r>
            <a:r>
              <a:rPr lang="en-US" sz="1800" dirty="0"/>
              <a:t> {make space to insert the item} </a:t>
            </a:r>
          </a:p>
          <a:p>
            <a:pPr>
              <a:lnSpc>
                <a:spcPct val="80000"/>
              </a:lnSpc>
              <a:buFontTx/>
              <a:buNone/>
            </a:pPr>
            <a:r>
              <a:rPr lang="en-US" sz="1800" i="1" dirty="0"/>
              <a:t>		</a:t>
            </a:r>
            <a:r>
              <a:rPr lang="en-US" sz="1800" i="1" dirty="0" err="1"/>
              <a:t>a</a:t>
            </a:r>
            <a:r>
              <a:rPr lang="en-US" sz="1800" i="1" baseline="-25000" dirty="0" err="1"/>
              <a:t>k</a:t>
            </a:r>
            <a:r>
              <a:rPr lang="en-US" sz="1800" i="1" dirty="0"/>
              <a:t> := a</a:t>
            </a:r>
            <a:r>
              <a:rPr lang="en-US" sz="1800" i="1" baseline="-25000" dirty="0"/>
              <a:t>k-1</a:t>
            </a:r>
          </a:p>
          <a:p>
            <a:pPr>
              <a:lnSpc>
                <a:spcPct val="80000"/>
              </a:lnSpc>
              <a:buFontTx/>
              <a:buNone/>
            </a:pPr>
            <a:r>
              <a:rPr lang="en-US" sz="1800" i="1" dirty="0"/>
              <a:t>	</a:t>
            </a:r>
          </a:p>
          <a:p>
            <a:pPr>
              <a:lnSpc>
                <a:spcPct val="80000"/>
              </a:lnSpc>
              <a:buFontTx/>
              <a:buNone/>
            </a:pPr>
            <a:r>
              <a:rPr lang="en-US" sz="1800" i="1" dirty="0"/>
              <a:t>	</a:t>
            </a:r>
            <a:r>
              <a:rPr lang="en-US" sz="1800" i="1" dirty="0" err="1"/>
              <a:t>a</a:t>
            </a:r>
            <a:r>
              <a:rPr lang="en-US" sz="1800" i="1" baseline="-25000" dirty="0" err="1"/>
              <a:t>i</a:t>
            </a:r>
            <a:r>
              <a:rPr lang="en-US" sz="1800" i="1" dirty="0"/>
              <a:t> := m</a:t>
            </a:r>
          </a:p>
          <a:p>
            <a:pPr>
              <a:lnSpc>
                <a:spcPct val="80000"/>
              </a:lnSpc>
              <a:buFontTx/>
              <a:buNone/>
            </a:pPr>
            <a:r>
              <a:rPr lang="en-US" sz="1800" i="1" dirty="0"/>
              <a:t>				</a:t>
            </a:r>
          </a:p>
          <a:p>
            <a:pPr>
              <a:lnSpc>
                <a:spcPct val="80000"/>
              </a:lnSpc>
              <a:buFontTx/>
              <a:buNone/>
            </a:pPr>
            <a:r>
              <a:rPr lang="en-US" sz="1800" b="1" dirty="0"/>
              <a:t>end</a:t>
            </a:r>
          </a:p>
        </p:txBody>
      </p:sp>
      <p:sp>
        <p:nvSpPr>
          <p:cNvPr id="11" name="Slide Number Placeholder 5"/>
          <p:cNvSpPr>
            <a:spLocks noGrp="1"/>
          </p:cNvSpPr>
          <p:nvPr>
            <p:ph type="sldNum" sz="quarter" idx="12"/>
          </p:nvPr>
        </p:nvSpPr>
        <p:spPr>
          <a:xfrm>
            <a:off x="5286153" y="1087363"/>
            <a:ext cx="2133600" cy="365125"/>
          </a:xfrm>
        </p:spPr>
        <p:txBody>
          <a:bodyPr/>
          <a:lstStyle/>
          <a:p>
            <a:fld id="{703F2156-9BCE-4064-9BAC-99DE48B886EF}" type="slidenum">
              <a:rPr lang="en-US"/>
              <a:pPr/>
              <a:t>12</a:t>
            </a:fld>
            <a:endParaRPr lang="en-US"/>
          </a:p>
        </p:txBody>
      </p:sp>
      <p:graphicFrame>
        <p:nvGraphicFramePr>
          <p:cNvPr id="20484" name="Object 4"/>
          <p:cNvGraphicFramePr>
            <a:graphicFrameLocks noChangeAspect="1"/>
          </p:cNvGraphicFramePr>
          <p:nvPr>
            <p:extLst>
              <p:ext uri="{D42A27DB-BD31-4B8C-83A1-F6EECF244321}">
                <p14:modId xmlns:p14="http://schemas.microsoft.com/office/powerpoint/2010/main" val="3157184735"/>
              </p:ext>
            </p:extLst>
          </p:nvPr>
        </p:nvGraphicFramePr>
        <p:xfrm>
          <a:off x="2958275" y="1656221"/>
          <a:ext cx="3767138" cy="352425"/>
        </p:xfrm>
        <a:graphic>
          <a:graphicData uri="http://schemas.openxmlformats.org/presentationml/2006/ole">
            <mc:AlternateContent xmlns:mc="http://schemas.openxmlformats.org/markup-compatibility/2006">
              <mc:Choice xmlns:v="urn:schemas-microsoft-com:vml" Requires="v">
                <p:oleObj spid="_x0000_s20503" name="Equation" r:id="rId4" imgW="2374560" imgH="228600" progId="Equation.3">
                  <p:embed/>
                </p:oleObj>
              </mc:Choice>
              <mc:Fallback>
                <p:oleObj name="Equation" r:id="rId4" imgW="2374560" imgH="2286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58275" y="1656221"/>
                        <a:ext cx="376713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703574" y="186964"/>
            <a:ext cx="3500582"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22628" y="168492"/>
            <a:ext cx="424873" cy="4802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aj</a:t>
            </a:r>
            <a:endParaRPr lang="en-US" dirty="0">
              <a:solidFill>
                <a:schemeClr val="tx1"/>
              </a:solidFill>
            </a:endParaRPr>
          </a:p>
        </p:txBody>
      </p:sp>
      <p:sp>
        <p:nvSpPr>
          <p:cNvPr id="8" name="Rectangle 7"/>
          <p:cNvSpPr/>
          <p:nvPr/>
        </p:nvSpPr>
        <p:spPr>
          <a:xfrm>
            <a:off x="4661356" y="173109"/>
            <a:ext cx="3500582" cy="461819"/>
          </a:xfrm>
          <a:prstGeom prst="rect">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Brace 9"/>
          <p:cNvSpPr/>
          <p:nvPr/>
        </p:nvSpPr>
        <p:spPr>
          <a:xfrm rot="16200000">
            <a:off x="6310050" y="-902929"/>
            <a:ext cx="230906" cy="34636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5628489" y="883630"/>
            <a:ext cx="1935145" cy="369332"/>
          </a:xfrm>
          <a:prstGeom prst="rect">
            <a:avLst/>
          </a:prstGeom>
          <a:noFill/>
        </p:spPr>
        <p:txBody>
          <a:bodyPr wrap="none" rtlCol="0">
            <a:spAutoFit/>
          </a:bodyPr>
          <a:lstStyle/>
          <a:p>
            <a:r>
              <a:rPr lang="en-US" dirty="0"/>
              <a:t>Unsorted sequence</a:t>
            </a:r>
          </a:p>
        </p:txBody>
      </p:sp>
      <p:sp>
        <p:nvSpPr>
          <p:cNvPr id="13" name="Left Brace 12"/>
          <p:cNvSpPr/>
          <p:nvPr/>
        </p:nvSpPr>
        <p:spPr>
          <a:xfrm rot="16200000">
            <a:off x="2361505" y="-916784"/>
            <a:ext cx="230906" cy="346363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594884" y="1004383"/>
            <a:ext cx="1691489" cy="369332"/>
          </a:xfrm>
          <a:prstGeom prst="rect">
            <a:avLst/>
          </a:prstGeom>
          <a:noFill/>
        </p:spPr>
        <p:txBody>
          <a:bodyPr wrap="none" rtlCol="0">
            <a:spAutoFit/>
          </a:bodyPr>
          <a:lstStyle/>
          <a:p>
            <a:r>
              <a:rPr lang="en-US" dirty="0"/>
              <a:t>Sorted sequence</a:t>
            </a:r>
          </a:p>
        </p:txBody>
      </p:sp>
      <p:sp>
        <p:nvSpPr>
          <p:cNvPr id="21" name="Rectangle 20"/>
          <p:cNvSpPr/>
          <p:nvPr/>
        </p:nvSpPr>
        <p:spPr>
          <a:xfrm>
            <a:off x="1594884" y="173109"/>
            <a:ext cx="424873" cy="480291"/>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ai</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a:t>Greedy algorithms</a:t>
            </a:r>
          </a:p>
        </p:txBody>
      </p:sp>
      <p:sp>
        <p:nvSpPr>
          <p:cNvPr id="21507" name="Rectangle 3"/>
          <p:cNvSpPr>
            <a:spLocks noGrp="1" noChangeArrowheads="1"/>
          </p:cNvSpPr>
          <p:nvPr>
            <p:ph idx="1"/>
          </p:nvPr>
        </p:nvSpPr>
        <p:spPr/>
        <p:txBody>
          <a:bodyPr/>
          <a:lstStyle/>
          <a:p>
            <a:pPr>
              <a:buFontTx/>
              <a:buNone/>
            </a:pPr>
            <a:r>
              <a:rPr lang="en-US" sz="2000" dirty="0"/>
              <a:t>Frequently a problem is presented which desires an optimization of some procedure.</a:t>
            </a:r>
          </a:p>
          <a:p>
            <a:pPr>
              <a:buFontTx/>
              <a:buNone/>
            </a:pPr>
            <a:endParaRPr lang="en-US" sz="2000" dirty="0"/>
          </a:p>
          <a:p>
            <a:pPr>
              <a:buFontTx/>
              <a:buNone/>
            </a:pPr>
            <a:r>
              <a:rPr lang="en-US" sz="2000" dirty="0"/>
              <a:t>Surprisingly, one of the simplest approaches often leads to a solution. </a:t>
            </a:r>
          </a:p>
          <a:p>
            <a:pPr>
              <a:buFontTx/>
              <a:buNone/>
            </a:pPr>
            <a:r>
              <a:rPr lang="en-US" sz="2000" dirty="0"/>
              <a:t>	</a:t>
            </a:r>
          </a:p>
          <a:p>
            <a:pPr>
              <a:buFontTx/>
              <a:buNone/>
            </a:pPr>
            <a:r>
              <a:rPr lang="en-US" sz="2000" dirty="0"/>
              <a:t>	This approach selects the best choice at each step (or locally) instead of considering all sequences of steps possible. </a:t>
            </a:r>
          </a:p>
          <a:p>
            <a:pPr>
              <a:buFontTx/>
              <a:buNone/>
            </a:pPr>
            <a:endParaRPr lang="en-US" sz="2000" dirty="0"/>
          </a:p>
          <a:p>
            <a:pPr>
              <a:buFontTx/>
              <a:buNone/>
            </a:pPr>
            <a:r>
              <a:rPr lang="en-US" sz="2000" dirty="0"/>
              <a:t>	Algorithms which make use of the “BEST” choice at each step are called </a:t>
            </a:r>
            <a:r>
              <a:rPr lang="en-US" sz="2000" b="1" dirty="0"/>
              <a:t>greedy</a:t>
            </a:r>
            <a:r>
              <a:rPr lang="en-US" sz="2000" dirty="0"/>
              <a:t> algorithms.</a:t>
            </a:r>
          </a:p>
        </p:txBody>
      </p:sp>
      <p:sp>
        <p:nvSpPr>
          <p:cNvPr id="6" name="Slide Number Placeholder 5"/>
          <p:cNvSpPr>
            <a:spLocks noGrp="1"/>
          </p:cNvSpPr>
          <p:nvPr>
            <p:ph type="sldNum" sz="quarter" idx="12"/>
          </p:nvPr>
        </p:nvSpPr>
        <p:spPr/>
        <p:txBody>
          <a:bodyPr/>
          <a:lstStyle/>
          <a:p>
            <a:fld id="{267A1F56-176F-4804-855C-A3D0270A6619}"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Greedy Change-making algorithm</a:t>
            </a:r>
          </a:p>
        </p:txBody>
      </p:sp>
      <p:sp>
        <p:nvSpPr>
          <p:cNvPr id="18" name="Content Placeholder 17"/>
          <p:cNvSpPr>
            <a:spLocks noGrp="1"/>
          </p:cNvSpPr>
          <p:nvPr>
            <p:ph idx="1"/>
          </p:nvPr>
        </p:nvSpPr>
        <p:spPr>
          <a:xfrm>
            <a:off x="457200" y="1092201"/>
            <a:ext cx="8229600" cy="524164"/>
          </a:xfrm>
        </p:spPr>
        <p:txBody>
          <a:bodyPr/>
          <a:lstStyle/>
          <a:p>
            <a:r>
              <a:rPr lang="en-US" sz="2800" dirty="0"/>
              <a:t>Use least number of coins to obtain </a:t>
            </a:r>
            <a:r>
              <a:rPr lang="en-US" sz="2800" i="1" dirty="0"/>
              <a:t>n</a:t>
            </a:r>
            <a:r>
              <a:rPr lang="en-US" sz="2800" dirty="0"/>
              <a:t> cents</a:t>
            </a:r>
          </a:p>
          <a:p>
            <a:r>
              <a:rPr lang="en-US" sz="2800" dirty="0"/>
              <a:t>Greedy: use the largest denomination at each step.</a:t>
            </a:r>
          </a:p>
        </p:txBody>
      </p:sp>
      <p:sp>
        <p:nvSpPr>
          <p:cNvPr id="11" name="Slide Number Placeholder 5"/>
          <p:cNvSpPr>
            <a:spLocks noGrp="1"/>
          </p:cNvSpPr>
          <p:nvPr>
            <p:ph type="sldNum" sz="quarter" idx="12"/>
          </p:nvPr>
        </p:nvSpPr>
        <p:spPr/>
        <p:txBody>
          <a:bodyPr/>
          <a:lstStyle/>
          <a:p>
            <a:fld id="{CFEB70DA-D772-42B1-862C-55A8DA05A214}" type="slidenum">
              <a:rPr lang="en-US" smtClean="0"/>
              <a:pPr/>
              <a:t>14</a:t>
            </a:fld>
            <a:endParaRPr lang="en-US"/>
          </a:p>
        </p:txBody>
      </p:sp>
      <p:sp>
        <p:nvSpPr>
          <p:cNvPr id="19" name="Rectangle 3"/>
          <p:cNvSpPr txBox="1">
            <a:spLocks noChangeArrowheads="1"/>
          </p:cNvSpPr>
          <p:nvPr/>
        </p:nvSpPr>
        <p:spPr>
          <a:xfrm>
            <a:off x="381000" y="2687737"/>
            <a:ext cx="8229600" cy="2733964"/>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Procedure </a:t>
            </a:r>
            <a:r>
              <a:rPr kumimoji="0" lang="en-US" sz="2000" b="0" i="1" u="none" strike="noStrike" kern="1200" cap="none" spc="0" normalizeH="0" baseline="0" noProof="0" dirty="0">
                <a:ln>
                  <a:noFill/>
                </a:ln>
                <a:solidFill>
                  <a:schemeClr val="tx1"/>
                </a:solidFill>
                <a:effectLst/>
                <a:uLnTx/>
                <a:uFillTx/>
                <a:latin typeface="+mn-lt"/>
                <a:ea typeface="+mn-ea"/>
                <a:cs typeface="+mn-cs"/>
              </a:rPr>
              <a:t>change </a:t>
            </a:r>
            <a:r>
              <a:rPr kumimoji="0" lang="en-US" sz="2000" b="0" u="none" strike="noStrike" kern="1200" cap="none" spc="0" normalizeH="0" baseline="0" noProof="0" dirty="0">
                <a:ln>
                  <a:noFill/>
                </a:ln>
                <a:solidFill>
                  <a:schemeClr val="tx1"/>
                </a:solidFill>
                <a:effectLst/>
                <a:uLnTx/>
                <a:uFillTx/>
                <a:latin typeface="+mn-lt"/>
                <a:ea typeface="+mn-ea"/>
                <a:cs typeface="+mn-cs"/>
              </a:rPr>
              <a:t>(</a:t>
            </a:r>
            <a:r>
              <a:rPr kumimoji="0" 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noProof="0" dirty="0">
                <a:ln>
                  <a:noFill/>
                </a:ln>
                <a:solidFill>
                  <a:schemeClr val="tx1"/>
                </a:solidFill>
                <a:effectLst/>
                <a:uLnTx/>
                <a:uFillTx/>
                <a:latin typeface="+mn-lt"/>
                <a:ea typeface="+mn-ea"/>
                <a:cs typeface="+mn-cs"/>
              </a:rPr>
              <a:t> values of </a:t>
            </a:r>
            <a:r>
              <a:rPr kumimoji="0" lang="en-US" sz="2000" b="0" i="1" u="none" strike="noStrike" kern="1200" cap="none" spc="0" normalizeH="0" baseline="0" noProof="0" dirty="0">
                <a:ln>
                  <a:noFill/>
                </a:ln>
                <a:solidFill>
                  <a:schemeClr val="tx1"/>
                </a:solidFill>
                <a:effectLst/>
                <a:uLnTx/>
                <a:uFillTx/>
                <a:latin typeface="+mn-lt"/>
                <a:ea typeface="+mn-ea"/>
                <a:cs typeface="+mn-cs"/>
              </a:rPr>
              <a:t>denominations of coins, where</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  </a:t>
            </a:r>
            <a:r>
              <a:rPr lang="en-US" sz="2000" i="1" dirty="0" smtClean="0">
                <a:latin typeface="+mn-lt"/>
              </a:rPr>
              <a:t>;</a:t>
            </a:r>
            <a:r>
              <a:rPr lang="en-US" sz="2000" i="1" dirty="0">
                <a:latin typeface="+mn-lt"/>
              </a:rPr>
              <a:t> </a:t>
            </a:r>
            <a:r>
              <a:rPr lang="en-US" sz="2000" i="1" dirty="0" smtClean="0">
                <a:latin typeface="+mn-lt"/>
              </a:rPr>
              <a:t> </a:t>
            </a:r>
            <a:r>
              <a:rPr lang="en-US" sz="2000" i="1" dirty="0">
                <a:latin typeface="+mn-lt"/>
              </a:rPr>
              <a:t>n</a:t>
            </a:r>
            <a:r>
              <a:rPr lang="en-US" sz="2000" dirty="0">
                <a:latin typeface="+mn-lt"/>
              </a:rPr>
              <a:t>:</a:t>
            </a:r>
            <a:r>
              <a:rPr kumimoji="0" lang="en-US" sz="2000" b="0" i="1" u="none" strike="noStrike" kern="1200" cap="none" spc="0" normalizeH="0" baseline="0" noProof="0" dirty="0">
                <a:ln>
                  <a:noFill/>
                </a:ln>
                <a:solidFill>
                  <a:schemeClr val="tx1"/>
                </a:solidFill>
                <a:effectLst/>
                <a:uLnTx/>
                <a:uFillTx/>
                <a:latin typeface="+mn-lt"/>
                <a:ea typeface="+mn-ea"/>
                <a:cs typeface="+mn-cs"/>
              </a:rPr>
              <a:t> integer)</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for   </a:t>
            </a:r>
            <a:r>
              <a:rPr kumimoji="0" lang="en-US" sz="2000" b="0" i="1"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 := 1 </a:t>
            </a:r>
            <a:r>
              <a:rPr kumimoji="0" lang="en-US" sz="2000" b="1" i="0" u="none" strike="noStrike" kern="1200" cap="none" spc="0" normalizeH="0" baseline="0" noProof="0" dirty="0">
                <a:ln>
                  <a:noFill/>
                </a:ln>
                <a:solidFill>
                  <a:schemeClr val="tx1"/>
                </a:solidFill>
                <a:effectLst/>
                <a:uLnTx/>
                <a:uFillTx/>
                <a:latin typeface="+mn-lt"/>
                <a:ea typeface="+mn-ea"/>
                <a:cs typeface="+mn-cs"/>
              </a:rPr>
              <a:t>to </a:t>
            </a:r>
            <a:r>
              <a:rPr kumimoji="0" lang="en-US" sz="2000" b="0" i="1" u="none" strike="noStrike" kern="1200" cap="none" spc="0" normalizeH="0" baseline="0" noProof="0" dirty="0">
                <a:ln>
                  <a:noFill/>
                </a:ln>
                <a:solidFill>
                  <a:schemeClr val="tx1"/>
                </a:solidFill>
                <a:effectLst/>
                <a:uLnTx/>
                <a:uFillTx/>
                <a:latin typeface="+mn-lt"/>
                <a:ea typeface="+mn-ea"/>
                <a:cs typeface="+mn-cs"/>
              </a:rPr>
              <a:t>r</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1" u="none" strike="noStrike" kern="1200" cap="none" spc="0" normalizeH="0" baseline="0" noProof="0" dirty="0">
                <a:ln>
                  <a:noFill/>
                </a:ln>
                <a:solidFill>
                  <a:schemeClr val="tx1"/>
                </a:solidFill>
                <a:effectLst/>
                <a:uLnTx/>
                <a:uFillTx/>
                <a:latin typeface="+mn-lt"/>
                <a:ea typeface="+mn-ea"/>
                <a:cs typeface="+mn-cs"/>
              </a:rPr>
              <a:t>        </a:t>
            </a:r>
            <a:r>
              <a:rPr kumimoji="0" lang="en-US" sz="2000" b="1" i="0" u="none" strike="noStrike" kern="1200" cap="none" spc="0" normalizeH="0" baseline="0" noProof="0" dirty="0">
                <a:ln>
                  <a:noFill/>
                </a:ln>
                <a:solidFill>
                  <a:schemeClr val="tx1"/>
                </a:solidFill>
                <a:effectLst/>
                <a:uLnTx/>
                <a:uFillTx/>
                <a:latin typeface="+mn-lt"/>
                <a:ea typeface="+mn-ea"/>
                <a:cs typeface="+mn-cs"/>
              </a:rPr>
              <a:t>while </a:t>
            </a:r>
            <a:r>
              <a:rPr kumimoji="0" lang="en-US" sz="2000" i="1" u="none" strike="noStrike" kern="1200" cap="none" spc="0" normalizeH="0" baseline="0" noProof="0" dirty="0">
                <a:ln>
                  <a:noFill/>
                </a:ln>
                <a:solidFill>
                  <a:schemeClr val="tx1"/>
                </a:solidFill>
                <a:effectLst/>
                <a:uLnTx/>
                <a:uFillTx/>
                <a:latin typeface="+mn-lt"/>
                <a:ea typeface="+mn-ea"/>
                <a:cs typeface="+mn-cs"/>
              </a:rPr>
              <a:t>n </a:t>
            </a:r>
            <a:r>
              <a:rPr kumimoji="0" lang="en-US" sz="2000" u="none" strike="noStrike" kern="1200" cap="none" spc="0" normalizeH="0" baseline="0" noProof="0" dirty="0">
                <a:ln>
                  <a:noFill/>
                </a:ln>
                <a:solidFill>
                  <a:schemeClr val="tx1"/>
                </a:solidFill>
                <a:effectLst/>
                <a:uLnTx/>
                <a:uFillTx/>
                <a:latin typeface="+mn-lt"/>
                <a:ea typeface="+mn-ea"/>
                <a:cs typeface="+mn-cs"/>
                <a:sym typeface="Symbol"/>
              </a:rPr>
              <a:t> </a:t>
            </a:r>
            <a:r>
              <a:rPr lang="en-US" sz="2000" i="1" dirty="0" err="1">
                <a:latin typeface="+mn-lt"/>
                <a:sym typeface="Symbol"/>
              </a:rPr>
              <a:t>c</a:t>
            </a:r>
            <a:r>
              <a:rPr lang="en-US" sz="2000" i="1" baseline="-25000" dirty="0" err="1">
                <a:latin typeface="+mn-lt"/>
                <a:sym typeface="Symbol"/>
              </a:rPr>
              <a:t>i</a:t>
            </a:r>
            <a:endParaRPr kumimoji="0" lang="en-US" sz="2000" u="none" strike="noStrike" kern="1200" cap="none" spc="0" normalizeH="0" baseline="-2500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begin</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a:t>
            </a:r>
            <a:r>
              <a:rPr kumimoji="0" lang="en-US" sz="2000" b="0" i="1" u="none" strike="noStrike" kern="1200" cap="none" spc="0" normalizeH="0" baseline="0" noProof="0" dirty="0">
                <a:ln>
                  <a:noFill/>
                </a:ln>
                <a:solidFill>
                  <a:schemeClr val="tx1"/>
                </a:solidFill>
                <a:effectLst/>
                <a:uLnTx/>
                <a:uFillTx/>
                <a:latin typeface="+mn-lt"/>
                <a:ea typeface="+mn-ea"/>
                <a:cs typeface="+mn-cs"/>
              </a:rPr>
              <a:t>add a coin with value </a:t>
            </a:r>
            <a:r>
              <a:rPr kumimoji="0" lang="en-US" sz="2000" b="0" i="1" u="none" strike="noStrike" kern="1200" cap="none" spc="0" normalizeH="0" baseline="0" noProof="0" dirty="0" err="1">
                <a:ln>
                  <a:noFill/>
                </a:ln>
                <a:solidFill>
                  <a:schemeClr val="tx1"/>
                </a:solidFill>
                <a:effectLst/>
                <a:uLnTx/>
                <a:uFillTx/>
                <a:latin typeface="+mn-lt"/>
                <a:ea typeface="+mn-ea"/>
                <a:cs typeface="+mn-cs"/>
              </a:rPr>
              <a:t>c</a:t>
            </a:r>
            <a:r>
              <a:rPr kumimoji="0" lang="en-US" sz="2000" b="0" i="1" u="none" strike="noStrike" kern="1200" cap="none" spc="0" normalizeH="0" baseline="-25000" noProof="0" dirty="0" err="1">
                <a:ln>
                  <a:noFill/>
                </a:ln>
                <a:solidFill>
                  <a:schemeClr val="tx1"/>
                </a:solidFill>
                <a:effectLst/>
                <a:uLnTx/>
                <a:uFillTx/>
                <a:latin typeface="+mn-lt"/>
                <a:ea typeface="+mn-ea"/>
                <a:cs typeface="+mn-cs"/>
              </a:rPr>
              <a:t>i</a:t>
            </a:r>
            <a:r>
              <a:rPr kumimoji="0" lang="en-US" sz="2000" b="0" i="1" u="none" strike="noStrike" kern="1200" cap="none" spc="0" normalizeH="0" baseline="0" noProof="0" dirty="0">
                <a:ln>
                  <a:noFill/>
                </a:ln>
                <a:solidFill>
                  <a:schemeClr val="tx1"/>
                </a:solidFill>
                <a:effectLst/>
                <a:uLnTx/>
                <a:uFillTx/>
                <a:latin typeface="+mn-lt"/>
                <a:ea typeface="+mn-ea"/>
                <a:cs typeface="+mn-cs"/>
              </a:rPr>
              <a:t>  to the change;</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i="1" dirty="0">
                <a:latin typeface="+mn-lt"/>
              </a:rPr>
              <a:t>		n </a:t>
            </a:r>
            <a:r>
              <a:rPr lang="en-US" sz="2000" dirty="0">
                <a:latin typeface="+mn-lt"/>
              </a:rPr>
              <a:t>:= </a:t>
            </a:r>
            <a:r>
              <a:rPr lang="en-US" sz="2000" i="1" dirty="0">
                <a:latin typeface="+mn-lt"/>
              </a:rPr>
              <a:t>n </a:t>
            </a:r>
            <a:r>
              <a:rPr lang="en-US" sz="2000" dirty="0">
                <a:latin typeface="+mn-lt"/>
              </a:rPr>
              <a:t>-</a:t>
            </a:r>
            <a:r>
              <a:rPr lang="en-US" sz="2000" i="1" dirty="0">
                <a:latin typeface="+mn-lt"/>
              </a:rPr>
              <a:t> </a:t>
            </a:r>
            <a:r>
              <a:rPr lang="en-US" sz="2000" i="1" dirty="0" err="1">
                <a:latin typeface="+mn-lt"/>
              </a:rPr>
              <a:t>c</a:t>
            </a:r>
            <a:r>
              <a:rPr lang="en-US" sz="2000" i="1" baseline="-25000" dirty="0" err="1">
                <a:latin typeface="+mn-lt"/>
              </a:rPr>
              <a:t>i</a:t>
            </a:r>
            <a:endParaRPr kumimoji="0" lang="en-US"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	end</a:t>
            </a:r>
          </a:p>
        </p:txBody>
      </p:sp>
      <p:graphicFrame>
        <p:nvGraphicFramePr>
          <p:cNvPr id="20" name="Object 4"/>
          <p:cNvGraphicFramePr>
            <a:graphicFrameLocks noChangeAspect="1"/>
          </p:cNvGraphicFramePr>
          <p:nvPr/>
        </p:nvGraphicFramePr>
        <p:xfrm>
          <a:off x="2614169" y="2742334"/>
          <a:ext cx="987425" cy="284163"/>
        </p:xfrm>
        <a:graphic>
          <a:graphicData uri="http://schemas.openxmlformats.org/presentationml/2006/ole">
            <mc:AlternateContent xmlns:mc="http://schemas.openxmlformats.org/markup-compatibility/2006">
              <mc:Choice xmlns:v="urn:schemas-microsoft-com:vml" Requires="v">
                <p:oleObj spid="_x0000_s22573" name="Equation" r:id="rId4" imgW="660240" imgH="215640" progId="Equation.3">
                  <p:embed/>
                </p:oleObj>
              </mc:Choice>
              <mc:Fallback>
                <p:oleObj name="Equation" r:id="rId4" imgW="660240" imgH="21564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169" y="2742334"/>
                        <a:ext cx="987425" cy="28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5"/>
          <p:cNvGraphicFramePr>
            <a:graphicFrameLocks noChangeAspect="1"/>
          </p:cNvGraphicFramePr>
          <p:nvPr/>
        </p:nvGraphicFramePr>
        <p:xfrm>
          <a:off x="2472028" y="3046846"/>
          <a:ext cx="1535112" cy="282575"/>
        </p:xfrm>
        <a:graphic>
          <a:graphicData uri="http://schemas.openxmlformats.org/presentationml/2006/ole">
            <mc:AlternateContent xmlns:mc="http://schemas.openxmlformats.org/markup-compatibility/2006">
              <mc:Choice xmlns:v="urn:schemas-microsoft-com:vml" Requires="v">
                <p:oleObj spid="_x0000_s22574" name="Equation" r:id="rId6" imgW="914400" imgH="215640" progId="Equation.3">
                  <p:embed/>
                </p:oleObj>
              </mc:Choice>
              <mc:Fallback>
                <p:oleObj name="Equation" r:id="rId6" imgW="914400" imgH="215640" progId="Equation.3">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28" y="3046846"/>
                        <a:ext cx="1535112" cy="282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4000" dirty="0"/>
              <a:t>Lemma 1</a:t>
            </a:r>
          </a:p>
        </p:txBody>
      </p:sp>
      <p:sp>
        <p:nvSpPr>
          <p:cNvPr id="23555" name="Rectangle 3"/>
          <p:cNvSpPr>
            <a:spLocks noGrp="1" noChangeArrowheads="1"/>
          </p:cNvSpPr>
          <p:nvPr>
            <p:ph idx="1"/>
          </p:nvPr>
        </p:nvSpPr>
        <p:spPr>
          <a:xfrm>
            <a:off x="457200" y="1304637"/>
            <a:ext cx="8229600" cy="4525963"/>
          </a:xfrm>
        </p:spPr>
        <p:txBody>
          <a:bodyPr/>
          <a:lstStyle/>
          <a:p>
            <a:pPr>
              <a:lnSpc>
                <a:spcPct val="90000"/>
              </a:lnSpc>
              <a:buFontTx/>
              <a:buNone/>
            </a:pPr>
            <a:r>
              <a:rPr lang="en-US" sz="2000" dirty="0"/>
              <a:t>If</a:t>
            </a:r>
            <a:r>
              <a:rPr lang="en-US" sz="2000" i="1" dirty="0"/>
              <a:t> n</a:t>
            </a:r>
            <a:r>
              <a:rPr lang="en-US" sz="2000" dirty="0"/>
              <a:t> is a positive integer, then </a:t>
            </a:r>
            <a:r>
              <a:rPr lang="en-US" sz="2000" i="1" dirty="0"/>
              <a:t>n</a:t>
            </a:r>
            <a:r>
              <a:rPr lang="en-US" sz="2000" dirty="0"/>
              <a:t> cents change using quarters, dimes, nickels and pennies using the </a:t>
            </a:r>
            <a:r>
              <a:rPr lang="en-US" sz="2000" i="1" u="sng" dirty="0"/>
              <a:t>fewest coins possible</a:t>
            </a:r>
            <a:r>
              <a:rPr lang="en-US" sz="2000" dirty="0"/>
              <a:t> has:</a:t>
            </a:r>
          </a:p>
          <a:p>
            <a:pPr>
              <a:lnSpc>
                <a:spcPct val="90000"/>
              </a:lnSpc>
              <a:buFontTx/>
              <a:buNone/>
            </a:pPr>
            <a:r>
              <a:rPr lang="en-US" sz="2000" dirty="0"/>
              <a:t>	a) at most two dimes, </a:t>
            </a:r>
          </a:p>
          <a:p>
            <a:pPr>
              <a:lnSpc>
                <a:spcPct val="90000"/>
              </a:lnSpc>
              <a:buFontTx/>
              <a:buNone/>
            </a:pPr>
            <a:r>
              <a:rPr lang="en-US" sz="2000" dirty="0"/>
              <a:t>  	b) at most one nickel, </a:t>
            </a:r>
          </a:p>
          <a:p>
            <a:pPr>
              <a:lnSpc>
                <a:spcPct val="90000"/>
              </a:lnSpc>
              <a:buFontTx/>
              <a:buNone/>
            </a:pPr>
            <a:r>
              <a:rPr lang="en-US" sz="2000" dirty="0"/>
              <a:t>	c) at most four pennies,</a:t>
            </a:r>
          </a:p>
          <a:p>
            <a:pPr>
              <a:lnSpc>
                <a:spcPct val="90000"/>
              </a:lnSpc>
              <a:buFontTx/>
              <a:buNone/>
            </a:pPr>
            <a:r>
              <a:rPr lang="en-US" sz="2000" dirty="0"/>
              <a:t>	d) cannot have two dimes and a nickel,</a:t>
            </a:r>
          </a:p>
          <a:p>
            <a:pPr>
              <a:lnSpc>
                <a:spcPct val="90000"/>
              </a:lnSpc>
              <a:buFontTx/>
              <a:buNone/>
            </a:pPr>
            <a:r>
              <a:rPr lang="en-US" sz="2000" dirty="0"/>
              <a:t>	e) the amount of change in dimes, nickels and pennies cannot exceed 24 cents.</a:t>
            </a:r>
          </a:p>
          <a:p>
            <a:pPr>
              <a:lnSpc>
                <a:spcPct val="90000"/>
              </a:lnSpc>
              <a:buFontTx/>
              <a:buNone/>
            </a:pPr>
            <a:endParaRPr lang="en-US" sz="2000" dirty="0"/>
          </a:p>
          <a:p>
            <a:pPr>
              <a:lnSpc>
                <a:spcPct val="90000"/>
              </a:lnSpc>
              <a:buFontTx/>
              <a:buNone/>
            </a:pPr>
            <a:r>
              <a:rPr lang="en-US" sz="2000" b="1" dirty="0"/>
              <a:t>Proof by </a:t>
            </a:r>
            <a:r>
              <a:rPr lang="en-US" sz="2000" b="1" i="1" dirty="0" err="1"/>
              <a:t>contrapositive</a:t>
            </a:r>
            <a:r>
              <a:rPr lang="en-US" sz="2000" b="1" dirty="0"/>
              <a:t>.</a:t>
            </a:r>
          </a:p>
          <a:p>
            <a:pPr>
              <a:lnSpc>
                <a:spcPct val="90000"/>
              </a:lnSpc>
              <a:buFontTx/>
              <a:buNone/>
            </a:pPr>
            <a:r>
              <a:rPr lang="en-US" sz="2000" dirty="0"/>
              <a:t>The idea of the proof is to assume e.g., that if we have </a:t>
            </a:r>
            <a:r>
              <a:rPr lang="en-US" sz="2000" i="1" dirty="0"/>
              <a:t>more</a:t>
            </a:r>
            <a:r>
              <a:rPr lang="en-US" sz="2000" dirty="0"/>
              <a:t> than two dimes, we can reduce the number of coins, and thus we don’t have the fewest coins possible.  We do this for every statement a) through d)</a:t>
            </a:r>
          </a:p>
        </p:txBody>
      </p:sp>
      <p:sp>
        <p:nvSpPr>
          <p:cNvPr id="6" name="Slide Number Placeholder 5"/>
          <p:cNvSpPr>
            <a:spLocks noGrp="1"/>
          </p:cNvSpPr>
          <p:nvPr>
            <p:ph type="sldNum" sz="quarter" idx="12"/>
          </p:nvPr>
        </p:nvSpPr>
        <p:spPr/>
        <p:txBody>
          <a:bodyPr/>
          <a:lstStyle/>
          <a:p>
            <a:fld id="{8327D5A6-C522-4E81-A661-F8924F671145}" type="slidenum">
              <a:rPr lang="en-US"/>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69071"/>
          </a:xfrm>
        </p:spPr>
        <p:txBody>
          <a:bodyPr/>
          <a:lstStyle/>
          <a:p>
            <a:r>
              <a:rPr lang="en-US" dirty="0"/>
              <a:t>continued …</a:t>
            </a:r>
          </a:p>
        </p:txBody>
      </p:sp>
      <p:sp>
        <p:nvSpPr>
          <p:cNvPr id="3" name="Content Placeholder 2"/>
          <p:cNvSpPr>
            <a:spLocks noGrp="1"/>
          </p:cNvSpPr>
          <p:nvPr>
            <p:ph idx="1"/>
          </p:nvPr>
        </p:nvSpPr>
        <p:spPr>
          <a:xfrm>
            <a:off x="457200" y="1200728"/>
            <a:ext cx="8229600" cy="4925436"/>
          </a:xfrm>
        </p:spPr>
        <p:txBody>
          <a:bodyPr/>
          <a:lstStyle/>
          <a:p>
            <a:pPr>
              <a:spcBef>
                <a:spcPts val="1200"/>
              </a:spcBef>
              <a:buFontTx/>
              <a:buNone/>
            </a:pPr>
            <a:r>
              <a:rPr lang="en-US" sz="2400" dirty="0"/>
              <a:t>a) If we have three or more dimes, then three dimes can be replaced by a quarter and a nickel (hence, less coins)</a:t>
            </a:r>
          </a:p>
          <a:p>
            <a:pPr>
              <a:spcBef>
                <a:spcPts val="1200"/>
              </a:spcBef>
              <a:buFontTx/>
              <a:buNone/>
            </a:pPr>
            <a:r>
              <a:rPr lang="en-US" sz="2400" dirty="0"/>
              <a:t>b) If we have two or more nickels, we can replace two nickels for a dime (hence less coins)</a:t>
            </a:r>
          </a:p>
          <a:p>
            <a:pPr>
              <a:spcBef>
                <a:spcPts val="1200"/>
              </a:spcBef>
              <a:buFontTx/>
              <a:buNone/>
            </a:pPr>
            <a:r>
              <a:rPr lang="en-US" sz="2400" dirty="0"/>
              <a:t>c) If we have five or more pennies, we can replace them by a nickel (hence less coins)</a:t>
            </a:r>
          </a:p>
          <a:p>
            <a:pPr>
              <a:spcBef>
                <a:spcPts val="1200"/>
              </a:spcBef>
              <a:buFontTx/>
              <a:buNone/>
            </a:pPr>
            <a:r>
              <a:rPr lang="en-US" sz="2400" dirty="0"/>
              <a:t>d) If we have two dimes and a nickel we can replace them by a quarter.</a:t>
            </a:r>
          </a:p>
          <a:p>
            <a:pPr>
              <a:spcBef>
                <a:spcPts val="1200"/>
              </a:spcBef>
              <a:buFontTx/>
              <a:buNone/>
            </a:pPr>
            <a:r>
              <a:rPr lang="en-US" sz="2400" dirty="0"/>
              <a:t>e) From a) through </a:t>
            </a:r>
            <a:r>
              <a:rPr lang="en-US" sz="2400" dirty="0" smtClean="0"/>
              <a:t>c) </a:t>
            </a:r>
            <a:r>
              <a:rPr lang="en-US" sz="2400" dirty="0"/>
              <a:t>the total change in dimes, nickels and pennies cannot be more than 24 cents.</a:t>
            </a:r>
          </a:p>
        </p:txBody>
      </p:sp>
      <p:sp>
        <p:nvSpPr>
          <p:cNvPr id="4" name="Slide Number Placeholder 3"/>
          <p:cNvSpPr>
            <a:spLocks noGrp="1"/>
          </p:cNvSpPr>
          <p:nvPr>
            <p:ph type="sldNum" sz="quarter" idx="12"/>
          </p:nvPr>
        </p:nvSpPr>
        <p:spPr/>
        <p:txBody>
          <a:bodyPr/>
          <a:lstStyle/>
          <a:p>
            <a:fld id="{530EC102-CB6F-4333-AE68-FA99C1DBC0C6}"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457200" y="267629"/>
            <a:ext cx="8474364" cy="5943599"/>
          </a:xfrm>
        </p:spPr>
        <p:txBody>
          <a:bodyPr/>
          <a:lstStyle/>
          <a:p>
            <a:pPr>
              <a:buNone/>
            </a:pPr>
            <a:r>
              <a:rPr lang="en-US" sz="2400" b="1" dirty="0"/>
              <a:t>Theorem: </a:t>
            </a:r>
            <a:r>
              <a:rPr lang="en-US" sz="2400" dirty="0"/>
              <a:t>The greedy algorithm makes change with the fewest coins possible. </a:t>
            </a:r>
          </a:p>
          <a:p>
            <a:pPr>
              <a:buNone/>
            </a:pPr>
            <a:r>
              <a:rPr lang="en-US" sz="2400" b="1" dirty="0"/>
              <a:t>Proof:</a:t>
            </a:r>
            <a:endParaRPr lang="en-US" sz="2400" dirty="0"/>
          </a:p>
          <a:p>
            <a:r>
              <a:rPr lang="en-US" sz="2400" dirty="0"/>
              <a:t>Let </a:t>
            </a:r>
            <a:r>
              <a:rPr lang="en-US" sz="2400" i="1" dirty="0"/>
              <a:t>C</a:t>
            </a:r>
            <a:r>
              <a:rPr lang="en-US" sz="2400" dirty="0"/>
              <a:t> be the change breakup for </a:t>
            </a:r>
            <a:r>
              <a:rPr lang="en-US" sz="2400" i="1" dirty="0"/>
              <a:t>n</a:t>
            </a:r>
            <a:r>
              <a:rPr lang="en-US" sz="2400" dirty="0"/>
              <a:t> cents using greedy </a:t>
            </a:r>
            <a:r>
              <a:rPr lang="en-US" sz="2400" dirty="0" err="1"/>
              <a:t>algo</a:t>
            </a:r>
            <a:r>
              <a:rPr lang="en-US" sz="2400" dirty="0"/>
              <a:t>. </a:t>
            </a:r>
          </a:p>
          <a:p>
            <a:r>
              <a:rPr lang="en-US" sz="2400" dirty="0"/>
              <a:t>Let </a:t>
            </a:r>
            <a:r>
              <a:rPr lang="en-US" sz="2400" i="1" dirty="0"/>
              <a:t>C ’</a:t>
            </a:r>
            <a:r>
              <a:rPr lang="en-US" sz="2400" dirty="0"/>
              <a:t> be an optimal change-making breakup for </a:t>
            </a:r>
            <a:r>
              <a:rPr lang="en-US" sz="2400" i="1" dirty="0"/>
              <a:t>n</a:t>
            </a:r>
            <a:r>
              <a:rPr lang="en-US" sz="2400" dirty="0"/>
              <a:t> cents. </a:t>
            </a:r>
          </a:p>
          <a:p>
            <a:r>
              <a:rPr lang="en-US" sz="2400" dirty="0"/>
              <a:t>Let </a:t>
            </a:r>
            <a:r>
              <a:rPr lang="en-US" sz="2400" i="1" dirty="0"/>
              <a:t>q</a:t>
            </a:r>
            <a:r>
              <a:rPr lang="en-US" sz="2400" dirty="0"/>
              <a:t> be the </a:t>
            </a:r>
            <a:r>
              <a:rPr lang="en-US" sz="2400" b="1" i="1" dirty="0"/>
              <a:t>number of quarters </a:t>
            </a:r>
            <a:r>
              <a:rPr lang="en-US" sz="2400" dirty="0"/>
              <a:t>in </a:t>
            </a:r>
            <a:r>
              <a:rPr lang="en-US" sz="2400" i="1" dirty="0"/>
              <a:t>C</a:t>
            </a:r>
            <a:r>
              <a:rPr lang="en-US" sz="2400" dirty="0"/>
              <a:t> (similarly </a:t>
            </a:r>
            <a:r>
              <a:rPr lang="en-US" sz="2400" i="1" dirty="0"/>
              <a:t>q’</a:t>
            </a:r>
            <a:r>
              <a:rPr lang="en-US" sz="2400" dirty="0"/>
              <a:t> and </a:t>
            </a:r>
            <a:r>
              <a:rPr lang="en-US" sz="2400" i="1" dirty="0"/>
              <a:t>C’)</a:t>
            </a:r>
          </a:p>
          <a:p>
            <a:r>
              <a:rPr lang="en-US" sz="2400" dirty="0"/>
              <a:t>Let </a:t>
            </a:r>
            <a:r>
              <a:rPr lang="en-US" sz="2400" i="1" dirty="0"/>
              <a:t>r</a:t>
            </a:r>
            <a:r>
              <a:rPr lang="en-US" sz="2400" dirty="0"/>
              <a:t> be the </a:t>
            </a:r>
            <a:r>
              <a:rPr lang="en-US" sz="2400" b="1" i="1" dirty="0"/>
              <a:t>number of cents </a:t>
            </a:r>
            <a:r>
              <a:rPr lang="en-US" sz="2400" dirty="0"/>
              <a:t>using non-quarters in </a:t>
            </a:r>
            <a:r>
              <a:rPr lang="en-US" sz="2400" i="1" dirty="0"/>
              <a:t>C </a:t>
            </a:r>
            <a:r>
              <a:rPr lang="en-US" sz="2400" dirty="0"/>
              <a:t>(similarly </a:t>
            </a:r>
            <a:r>
              <a:rPr lang="en-US" sz="2400" i="1" dirty="0"/>
              <a:t>r</a:t>
            </a:r>
            <a:r>
              <a:rPr lang="en-US" sz="2400" i="1" dirty="0" smtClean="0"/>
              <a:t>’</a:t>
            </a:r>
            <a:r>
              <a:rPr lang="en-US" sz="2400" dirty="0" smtClean="0"/>
              <a:t> </a:t>
            </a:r>
            <a:r>
              <a:rPr lang="en-US" sz="2400" dirty="0"/>
              <a:t>and </a:t>
            </a:r>
            <a:r>
              <a:rPr lang="en-US" sz="2400" i="1" dirty="0"/>
              <a:t>C’)</a:t>
            </a:r>
            <a:endParaRPr lang="en-US" sz="2400" dirty="0"/>
          </a:p>
          <a:p>
            <a:pPr lvl="1"/>
            <a:r>
              <a:rPr lang="en-US" sz="2000" i="1" dirty="0"/>
              <a:t>q’</a:t>
            </a:r>
            <a:r>
              <a:rPr lang="en-US" sz="2000" dirty="0"/>
              <a:t> ≤ </a:t>
            </a:r>
            <a:r>
              <a:rPr lang="en-US" sz="2000" i="1" dirty="0"/>
              <a:t>q, </a:t>
            </a:r>
            <a:r>
              <a:rPr lang="en-US" sz="2000" dirty="0"/>
              <a:t>because greedy algorithm must use the most quarters compared to </a:t>
            </a:r>
            <a:r>
              <a:rPr lang="en-US" sz="2000" i="1" dirty="0"/>
              <a:t>any other algorithm </a:t>
            </a:r>
            <a:r>
              <a:rPr lang="en-US" sz="2000" dirty="0"/>
              <a:t>(it chooses the largest # of quarters possible) </a:t>
            </a:r>
          </a:p>
          <a:p>
            <a:pPr lvl="1"/>
            <a:r>
              <a:rPr lang="en-US" sz="2000" dirty="0"/>
              <a:t>r‘≤ 24 from lemma (add (a) (b) (c) in lemma).  </a:t>
            </a:r>
          </a:p>
          <a:p>
            <a:pPr lvl="1"/>
            <a:r>
              <a:rPr lang="en-US" sz="2000" dirty="0"/>
              <a:t>Thus, </a:t>
            </a:r>
            <a:r>
              <a:rPr lang="en-US" sz="2000" i="1" dirty="0"/>
              <a:t>q’</a:t>
            </a:r>
            <a:r>
              <a:rPr lang="en-US" sz="2000" dirty="0"/>
              <a:t> is </a:t>
            </a:r>
            <a:r>
              <a:rPr lang="en-US" sz="2000" dirty="0" smtClean="0"/>
              <a:t>also the </a:t>
            </a:r>
            <a:r>
              <a:rPr lang="en-US" sz="2000" dirty="0"/>
              <a:t>largest possible (not enough cents remain for another quarter</a:t>
            </a:r>
            <a:r>
              <a:rPr lang="en-US" sz="2000" dirty="0" smtClean="0"/>
              <a:t>), i.e., it is the same as first grabbing as many quarters as possible</a:t>
            </a:r>
            <a:endParaRPr lang="en-US" sz="2000" dirty="0"/>
          </a:p>
          <a:p>
            <a:pPr lvl="1"/>
            <a:r>
              <a:rPr lang="en-US" sz="2000" dirty="0"/>
              <a:t>Thus, </a:t>
            </a:r>
            <a:r>
              <a:rPr lang="en-US" sz="2000" i="1" dirty="0"/>
              <a:t>q’</a:t>
            </a:r>
            <a:r>
              <a:rPr lang="en-US" sz="2000" dirty="0"/>
              <a:t> = </a:t>
            </a:r>
            <a:r>
              <a:rPr lang="en-US" sz="2000" i="1" dirty="0"/>
              <a:t>q, </a:t>
            </a:r>
            <a:r>
              <a:rPr lang="en-US" sz="2000" dirty="0"/>
              <a:t>and also therefore </a:t>
            </a:r>
            <a:r>
              <a:rPr lang="en-US" sz="2000" i="1" dirty="0"/>
              <a:t>r’</a:t>
            </a:r>
            <a:r>
              <a:rPr lang="en-US" sz="2000" dirty="0"/>
              <a:t> </a:t>
            </a:r>
            <a:r>
              <a:rPr lang="en-US" sz="2000" dirty="0">
                <a:sym typeface="Symbol"/>
              </a:rPr>
              <a:t>= </a:t>
            </a:r>
            <a:r>
              <a:rPr lang="en-US" sz="2000" i="1" dirty="0">
                <a:sym typeface="Symbol"/>
              </a:rPr>
              <a:t>r</a:t>
            </a:r>
            <a:endParaRPr lang="en-US" sz="2000" dirty="0"/>
          </a:p>
        </p:txBody>
      </p:sp>
      <p:sp>
        <p:nvSpPr>
          <p:cNvPr id="7" name="Slide Number Placeholder 5"/>
          <p:cNvSpPr>
            <a:spLocks noGrp="1"/>
          </p:cNvSpPr>
          <p:nvPr>
            <p:ph type="sldNum" sz="quarter" idx="12"/>
          </p:nvPr>
        </p:nvSpPr>
        <p:spPr/>
        <p:txBody>
          <a:bodyPr/>
          <a:lstStyle/>
          <a:p>
            <a:fld id="{ED657ECA-BBD0-4DC1-A1BB-5D94D5B42D9A}"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2"/>
            <a:ext cx="8229600" cy="778307"/>
          </a:xfrm>
        </p:spPr>
        <p:txBody>
          <a:bodyPr/>
          <a:lstStyle/>
          <a:p>
            <a:r>
              <a:rPr lang="en-US" dirty="0"/>
              <a:t>continued …</a:t>
            </a:r>
          </a:p>
        </p:txBody>
      </p:sp>
      <p:sp>
        <p:nvSpPr>
          <p:cNvPr id="3" name="Content Placeholder 2"/>
          <p:cNvSpPr>
            <a:spLocks noGrp="1"/>
          </p:cNvSpPr>
          <p:nvPr>
            <p:ph idx="1"/>
          </p:nvPr>
        </p:nvSpPr>
        <p:spPr>
          <a:xfrm>
            <a:off x="457200" y="775865"/>
            <a:ext cx="8229600" cy="4525963"/>
          </a:xfrm>
        </p:spPr>
        <p:txBody>
          <a:bodyPr/>
          <a:lstStyle/>
          <a:p>
            <a:pPr marL="514350" indent="-514350">
              <a:spcBef>
                <a:spcPts val="0"/>
              </a:spcBef>
              <a:buFont typeface="+mj-lt"/>
              <a:buAutoNum type="alphaLcParenR"/>
            </a:pPr>
            <a:r>
              <a:rPr lang="en-US" sz="2800" dirty="0"/>
              <a:t>Both methods have the same cents made from “non-quarters” r = r’. </a:t>
            </a:r>
          </a:p>
          <a:p>
            <a:pPr marL="514350" indent="-514350">
              <a:spcBef>
                <a:spcPts val="0"/>
              </a:spcBef>
              <a:buFont typeface="+mj-lt"/>
              <a:buAutoNum type="alphaLcParenR"/>
            </a:pPr>
            <a:r>
              <a:rPr lang="en-US" sz="2800" dirty="0"/>
              <a:t>Let d and d’ be the number of dimes.</a:t>
            </a:r>
          </a:p>
          <a:p>
            <a:pPr lvl="1">
              <a:spcBef>
                <a:spcPts val="0"/>
              </a:spcBef>
            </a:pPr>
            <a:r>
              <a:rPr lang="en-US" sz="2400" dirty="0"/>
              <a:t>From the Lemma, C’ has at most one nickel and at most four pennies</a:t>
            </a:r>
          </a:p>
          <a:p>
            <a:pPr lvl="1">
              <a:spcBef>
                <a:spcPts val="0"/>
              </a:spcBef>
            </a:pPr>
            <a:r>
              <a:rPr lang="en-US" sz="2400" dirty="0"/>
              <a:t>Hence, d’ has the largest number of dimes possible from r’</a:t>
            </a:r>
          </a:p>
          <a:p>
            <a:pPr lvl="1">
              <a:spcBef>
                <a:spcPts val="0"/>
              </a:spcBef>
            </a:pPr>
            <a:r>
              <a:rPr lang="en-US" sz="2400" dirty="0"/>
              <a:t>We know our algorithm also uses as many dimes as possible from r.</a:t>
            </a:r>
          </a:p>
          <a:p>
            <a:pPr lvl="1">
              <a:spcBef>
                <a:spcPts val="0"/>
              </a:spcBef>
            </a:pPr>
            <a:r>
              <a:rPr lang="en-US" sz="2400" dirty="0"/>
              <a:t>Hence, d = d’</a:t>
            </a:r>
          </a:p>
          <a:p>
            <a:pPr marL="514350" indent="-514350">
              <a:spcBef>
                <a:spcPts val="0"/>
              </a:spcBef>
              <a:buFont typeface="+mj-lt"/>
              <a:buAutoNum type="alphaLcParenR"/>
            </a:pPr>
            <a:r>
              <a:rPr lang="en-US" sz="2800" dirty="0"/>
              <a:t>Repeat argument a) and b) to show they have the same # of nickels</a:t>
            </a:r>
          </a:p>
          <a:p>
            <a:pPr marL="514350" indent="-514350">
              <a:spcBef>
                <a:spcPts val="0"/>
              </a:spcBef>
              <a:buFont typeface="+mj-lt"/>
              <a:buAutoNum type="alphaLcParenR"/>
            </a:pPr>
            <a:r>
              <a:rPr lang="en-US" sz="2800" dirty="0"/>
              <a:t>Thus, what remains after the nickels is the same in both, which can be added up with pennies in only one way. </a:t>
            </a:r>
            <a:endParaRPr lang="en-US" sz="2400" dirty="0"/>
          </a:p>
        </p:txBody>
      </p:sp>
      <p:sp>
        <p:nvSpPr>
          <p:cNvPr id="4" name="Slide Number Placeholder 3"/>
          <p:cNvSpPr>
            <a:spLocks noGrp="1"/>
          </p:cNvSpPr>
          <p:nvPr>
            <p:ph type="sldNum" sz="quarter" idx="12"/>
          </p:nvPr>
        </p:nvSpPr>
        <p:spPr/>
        <p:txBody>
          <a:bodyPr/>
          <a:lstStyle/>
          <a:p>
            <a:fld id="{530EC102-CB6F-4333-AE68-FA99C1DBC0C6}"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600"/>
              <a:t>Exceptions to the change algorithm</a:t>
            </a:r>
          </a:p>
        </p:txBody>
      </p:sp>
      <p:sp>
        <p:nvSpPr>
          <p:cNvPr id="38915" name="Rectangle 3"/>
          <p:cNvSpPr>
            <a:spLocks noGrp="1" noChangeArrowheads="1"/>
          </p:cNvSpPr>
          <p:nvPr>
            <p:ph idx="1"/>
          </p:nvPr>
        </p:nvSpPr>
        <p:spPr/>
        <p:txBody>
          <a:bodyPr/>
          <a:lstStyle/>
          <a:p>
            <a:pPr>
              <a:buFontTx/>
              <a:buNone/>
            </a:pPr>
            <a:r>
              <a:rPr lang="en-US" sz="2000" dirty="0"/>
              <a:t>If we do not include nickels in our allowable change, this algorithm will not give the fewest coins possible. Notice the use of the lemma was important in proving the theorem.</a:t>
            </a:r>
          </a:p>
          <a:p>
            <a:pPr>
              <a:buFontTx/>
              <a:buNone/>
            </a:pPr>
            <a:endParaRPr lang="en-US" sz="2000" dirty="0"/>
          </a:p>
          <a:p>
            <a:pPr>
              <a:buFontTx/>
              <a:buNone/>
            </a:pPr>
            <a:r>
              <a:rPr lang="en-US" sz="2000" dirty="0"/>
              <a:t>In fact if we are not allowed nickels, and look at 30 cents, using the algorithm gives us one quarter and 5 pennies for a total of 6 coins. This is not the fewest number of coins because 3 dimes also make 30 cents.</a:t>
            </a:r>
          </a:p>
          <a:p>
            <a:pPr>
              <a:buFontTx/>
              <a:buNone/>
            </a:pPr>
            <a:endParaRPr lang="en-US" sz="2000" dirty="0"/>
          </a:p>
          <a:p>
            <a:pPr>
              <a:buFontTx/>
              <a:buNone/>
            </a:pPr>
            <a:r>
              <a:rPr lang="en-US" sz="2000" dirty="0"/>
              <a:t>I.e., </a:t>
            </a:r>
            <a:r>
              <a:rPr lang="en-US" sz="2000" b="1" i="1" dirty="0"/>
              <a:t>greedy is not always best!</a:t>
            </a:r>
            <a:endParaRPr lang="en-US" sz="2000" dirty="0"/>
          </a:p>
        </p:txBody>
      </p:sp>
      <p:sp>
        <p:nvSpPr>
          <p:cNvPr id="6" name="Slide Number Placeholder 5"/>
          <p:cNvSpPr>
            <a:spLocks noGrp="1"/>
          </p:cNvSpPr>
          <p:nvPr>
            <p:ph type="sldNum" sz="quarter" idx="12"/>
          </p:nvPr>
        </p:nvSpPr>
        <p:spPr/>
        <p:txBody>
          <a:bodyPr/>
          <a:lstStyle/>
          <a:p>
            <a:fld id="{1023BB6D-DF51-4E59-BC51-8078227260F6}"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Algorithms</a:t>
            </a:r>
          </a:p>
        </p:txBody>
      </p:sp>
      <p:sp>
        <p:nvSpPr>
          <p:cNvPr id="3075" name="Rectangle 3"/>
          <p:cNvSpPr>
            <a:spLocks noGrp="1" noChangeArrowheads="1"/>
          </p:cNvSpPr>
          <p:nvPr>
            <p:ph idx="1"/>
          </p:nvPr>
        </p:nvSpPr>
        <p:spPr>
          <a:xfrm>
            <a:off x="457200" y="1143000"/>
            <a:ext cx="8229600" cy="4525963"/>
          </a:xfrm>
        </p:spPr>
        <p:txBody>
          <a:bodyPr/>
          <a:lstStyle/>
          <a:p>
            <a:r>
              <a:rPr lang="en-US" sz="2000" b="1" dirty="0"/>
              <a:t>Definition: </a:t>
            </a:r>
            <a:r>
              <a:rPr lang="en-US" sz="2000" b="1" dirty="0">
                <a:solidFill>
                  <a:srgbClr val="C00000"/>
                </a:solidFill>
              </a:rPr>
              <a:t>An algorithm is a finite set of precise instructions for performing a computation or for solving a problem</a:t>
            </a:r>
          </a:p>
          <a:p>
            <a:endParaRPr lang="en-US" sz="2000" dirty="0"/>
          </a:p>
          <a:p>
            <a:r>
              <a:rPr lang="en-US" sz="2000" b="1" dirty="0"/>
              <a:t>Example 1.</a:t>
            </a:r>
            <a:r>
              <a:rPr lang="en-US" sz="2000" dirty="0"/>
              <a:t> Describe an algorithm for finding the maximum (largest) value in a finite sequence of integers. (what is a sequence?)</a:t>
            </a:r>
          </a:p>
          <a:p>
            <a:endParaRPr lang="en-US" sz="2000" dirty="0"/>
          </a:p>
          <a:p>
            <a:r>
              <a:rPr lang="en-US" sz="2000" b="1" dirty="0"/>
              <a:t>Solution:</a:t>
            </a:r>
          </a:p>
          <a:p>
            <a:pPr lvl="1"/>
            <a:r>
              <a:rPr lang="en-US" sz="1800" dirty="0"/>
              <a:t>Set the temporary max equal to the first integer in the sequence.</a:t>
            </a:r>
          </a:p>
          <a:p>
            <a:pPr lvl="1"/>
            <a:r>
              <a:rPr lang="en-US" sz="1800" dirty="0"/>
              <a:t>Compare the next integer in the sequence and if it is larger, set the temporary maximum equal to this new value.</a:t>
            </a:r>
          </a:p>
          <a:p>
            <a:pPr lvl="1"/>
            <a:r>
              <a:rPr lang="en-US" sz="1800" dirty="0"/>
              <a:t>Repeat previous step if more integers to test.</a:t>
            </a:r>
          </a:p>
          <a:p>
            <a:pPr lvl="1"/>
            <a:r>
              <a:rPr lang="en-US" sz="1800" dirty="0"/>
              <a:t>Stop when no more integers. At this point the temporary max becomes the max.</a:t>
            </a:r>
            <a:endParaRPr lang="en-US" sz="1600" dirty="0"/>
          </a:p>
          <a:p>
            <a:endParaRPr lang="en-US" sz="2000" dirty="0"/>
          </a:p>
          <a:p>
            <a:endParaRPr lang="en-US" sz="2000" dirty="0"/>
          </a:p>
          <a:p>
            <a:endParaRPr lang="en-US" sz="2000" dirty="0"/>
          </a:p>
          <a:p>
            <a:endParaRPr lang="en-US" sz="2000" dirty="0"/>
          </a:p>
        </p:txBody>
      </p:sp>
      <p:sp>
        <p:nvSpPr>
          <p:cNvPr id="6" name="Slide Number Placeholder 5"/>
          <p:cNvSpPr>
            <a:spLocks noGrp="1"/>
          </p:cNvSpPr>
          <p:nvPr>
            <p:ph type="sldNum" sz="quarter" idx="12"/>
          </p:nvPr>
        </p:nvSpPr>
        <p:spPr/>
        <p:txBody>
          <a:bodyPr/>
          <a:lstStyle/>
          <a:p>
            <a:fld id="{873ADF55-0358-4316-96FE-C79B34326BFA}"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z="3600"/>
              <a:t>Characteristics of algorithms</a:t>
            </a:r>
          </a:p>
        </p:txBody>
      </p:sp>
      <p:sp>
        <p:nvSpPr>
          <p:cNvPr id="39939" name="Rectangle 3"/>
          <p:cNvSpPr>
            <a:spLocks noGrp="1" noChangeArrowheads="1"/>
          </p:cNvSpPr>
          <p:nvPr>
            <p:ph idx="1"/>
          </p:nvPr>
        </p:nvSpPr>
        <p:spPr/>
        <p:txBody>
          <a:bodyPr/>
          <a:lstStyle/>
          <a:p>
            <a:r>
              <a:rPr lang="en-US" sz="2000" i="1" dirty="0"/>
              <a:t>Input.</a:t>
            </a:r>
            <a:r>
              <a:rPr lang="en-US" sz="2000" dirty="0"/>
              <a:t> An algorithm has input values from a specified set</a:t>
            </a:r>
          </a:p>
          <a:p>
            <a:r>
              <a:rPr lang="en-US" sz="2000" i="1" dirty="0"/>
              <a:t>Output </a:t>
            </a:r>
            <a:r>
              <a:rPr lang="en-US" sz="2000" dirty="0"/>
              <a:t>From each set of input values an algorithm produces output values from a specified set. The output values are the solution to the problem</a:t>
            </a:r>
          </a:p>
          <a:p>
            <a:r>
              <a:rPr lang="en-US" sz="2000" i="1" dirty="0"/>
              <a:t>Definiteness,</a:t>
            </a:r>
            <a:r>
              <a:rPr lang="en-US" sz="2000" dirty="0"/>
              <a:t> The steps of the algorithm are defined precisely.</a:t>
            </a:r>
          </a:p>
          <a:p>
            <a:r>
              <a:rPr lang="en-US" sz="2000" i="1" dirty="0"/>
              <a:t>Correctness.</a:t>
            </a:r>
            <a:r>
              <a:rPr lang="en-US" sz="2000" dirty="0"/>
              <a:t> An algorithm should produce the correct value for each set of input values.</a:t>
            </a:r>
          </a:p>
          <a:p>
            <a:r>
              <a:rPr lang="en-US" sz="2000" i="1" dirty="0"/>
              <a:t>Finiteness </a:t>
            </a:r>
            <a:r>
              <a:rPr lang="en-US" sz="2000" dirty="0"/>
              <a:t>An algorithm should produce the desired output after a finite number of steps for any input allowed.</a:t>
            </a:r>
          </a:p>
          <a:p>
            <a:r>
              <a:rPr lang="en-US" sz="2000" i="1" dirty="0"/>
              <a:t>Effectiveness </a:t>
            </a:r>
            <a:r>
              <a:rPr lang="en-US" sz="2000" dirty="0"/>
              <a:t>  It must be possible to perform each step of an algorithm exactly and in a finite amount of time.</a:t>
            </a:r>
          </a:p>
          <a:p>
            <a:r>
              <a:rPr lang="en-US" sz="2000" i="1" dirty="0"/>
              <a:t>Generality,</a:t>
            </a:r>
            <a:r>
              <a:rPr lang="en-US" sz="2000" dirty="0"/>
              <a:t> The procedure should be applicable for all problems of the desired form, not just for a particular set of input values</a:t>
            </a:r>
            <a:endParaRPr lang="en-US" sz="2000" i="1" dirty="0"/>
          </a:p>
        </p:txBody>
      </p:sp>
      <p:sp>
        <p:nvSpPr>
          <p:cNvPr id="6" name="Slide Number Placeholder 5"/>
          <p:cNvSpPr>
            <a:spLocks noGrp="1"/>
          </p:cNvSpPr>
          <p:nvPr>
            <p:ph type="sldNum" sz="quarter" idx="12"/>
          </p:nvPr>
        </p:nvSpPr>
        <p:spPr/>
        <p:txBody>
          <a:bodyPr/>
          <a:lstStyle/>
          <a:p>
            <a:fld id="{19955C5D-12A9-4F4A-A144-C67B0EFCC2E0}" type="slidenum">
              <a:rPr lang="en-US"/>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46E3924-D2EA-4B8E-8555-C90A93F55EC3}" type="slidenum">
              <a:rPr lang="en-US"/>
              <a:pPr/>
              <a:t>21</a:t>
            </a:fld>
            <a:endParaRPr lang="en-US"/>
          </a:p>
        </p:txBody>
      </p:sp>
      <p:sp>
        <p:nvSpPr>
          <p:cNvPr id="30722" name="Rectangle 2"/>
          <p:cNvSpPr>
            <a:spLocks noGrp="1" noChangeArrowheads="1"/>
          </p:cNvSpPr>
          <p:nvPr>
            <p:ph type="title"/>
          </p:nvPr>
        </p:nvSpPr>
        <p:spPr/>
        <p:txBody>
          <a:bodyPr/>
          <a:lstStyle/>
          <a:p>
            <a:r>
              <a:rPr lang="en-US"/>
              <a:t>The Halting Problem</a:t>
            </a:r>
          </a:p>
        </p:txBody>
      </p:sp>
      <p:sp>
        <p:nvSpPr>
          <p:cNvPr id="30723" name="Rectangle 3"/>
          <p:cNvSpPr>
            <a:spLocks noGrp="1" noChangeArrowheads="1"/>
          </p:cNvSpPr>
          <p:nvPr>
            <p:ph type="body" idx="1"/>
          </p:nvPr>
        </p:nvSpPr>
        <p:spPr/>
        <p:txBody>
          <a:bodyPr/>
          <a:lstStyle/>
          <a:p>
            <a:pPr>
              <a:buFontTx/>
              <a:buNone/>
            </a:pPr>
            <a:r>
              <a:rPr lang="en-US" sz="2400" dirty="0"/>
              <a:t>The </a:t>
            </a:r>
            <a:r>
              <a:rPr lang="en-US" sz="2400" b="1" dirty="0"/>
              <a:t>Halting Problem </a:t>
            </a:r>
            <a:r>
              <a:rPr lang="en-US" sz="2400" dirty="0"/>
              <a:t>asks whether it is possible to devise a procedure H that takes as input the code of another (arbitrary)  procedure P and the input I to that procedure and decides (returns yes or no) whether P(I) will eventually halt with the given input.</a:t>
            </a:r>
          </a:p>
          <a:p>
            <a:pPr>
              <a:buFontTx/>
              <a:buNone/>
            </a:pPr>
            <a:endParaRPr lang="en-US" sz="2400" dirty="0"/>
          </a:p>
          <a:p>
            <a:pPr>
              <a:buFontTx/>
              <a:buNone/>
            </a:pPr>
            <a:r>
              <a:rPr lang="en-US" sz="2400" b="1" i="1" dirty="0"/>
              <a:t>The Halting Problem </a:t>
            </a:r>
            <a:r>
              <a:rPr lang="en-US" sz="2400" b="1" dirty="0"/>
              <a:t> </a:t>
            </a:r>
            <a:r>
              <a:rPr lang="en-US" sz="2400" dirty="0"/>
              <a:t>is not solvable. The proof will be by contradiction and therefore </a:t>
            </a:r>
            <a:r>
              <a:rPr lang="en-US" sz="2400" b="1" i="1" u="sng" dirty="0"/>
              <a:t>such a procedure cannot exist</a:t>
            </a:r>
          </a:p>
          <a:p>
            <a:pPr>
              <a:buFontTx/>
              <a:buNone/>
            </a:pPr>
            <a:endParaRPr lang="en-US" sz="2400" dirty="0"/>
          </a:p>
          <a:p>
            <a:pPr>
              <a:buFontTx/>
              <a:buNone/>
            </a:pPr>
            <a:r>
              <a:rPr lang="en-US" sz="2400" dirty="0"/>
              <a:t>We will assume such a procedure exists and lead to a contradiction. </a:t>
            </a:r>
            <a:endParaRPr lang="en-US" dirty="0"/>
          </a:p>
        </p:txBody>
      </p:sp>
    </p:spTree>
    <p:extLst>
      <p:ext uri="{BB962C8B-B14F-4D97-AF65-F5344CB8AC3E}">
        <p14:creationId xmlns:p14="http://schemas.microsoft.com/office/powerpoint/2010/main" val="354843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5071F37-4F0F-4C2F-97B4-8EDC36C8E48D}" type="slidenum">
              <a:rPr lang="en-US"/>
              <a:pPr/>
              <a:t>22</a:t>
            </a:fld>
            <a:endParaRPr lang="en-US"/>
          </a:p>
        </p:txBody>
      </p:sp>
      <p:sp>
        <p:nvSpPr>
          <p:cNvPr id="31746" name="Rectangle 2"/>
          <p:cNvSpPr>
            <a:spLocks noGrp="1" noChangeArrowheads="1"/>
          </p:cNvSpPr>
          <p:nvPr>
            <p:ph type="title"/>
          </p:nvPr>
        </p:nvSpPr>
        <p:spPr/>
        <p:txBody>
          <a:bodyPr/>
          <a:lstStyle/>
          <a:p>
            <a:r>
              <a:rPr lang="en-US"/>
              <a:t>Proof</a:t>
            </a:r>
          </a:p>
        </p:txBody>
      </p:sp>
      <p:sp>
        <p:nvSpPr>
          <p:cNvPr id="31747" name="Rectangle 3"/>
          <p:cNvSpPr>
            <a:spLocks noGrp="1" noChangeArrowheads="1"/>
          </p:cNvSpPr>
          <p:nvPr>
            <p:ph type="body" idx="1"/>
          </p:nvPr>
        </p:nvSpPr>
        <p:spPr>
          <a:xfrm>
            <a:off x="457200" y="1079500"/>
            <a:ext cx="8229600" cy="5046663"/>
          </a:xfrm>
        </p:spPr>
        <p:txBody>
          <a:bodyPr/>
          <a:lstStyle/>
          <a:p>
            <a:pPr>
              <a:buFontTx/>
              <a:buNone/>
            </a:pPr>
            <a:r>
              <a:rPr lang="en-US" sz="2400" dirty="0"/>
              <a:t>Assume there exists  a procedure H(P,I) which returns “halt” if P halts on input I, or returns “no halt” if P loops forever on input I.</a:t>
            </a:r>
          </a:p>
          <a:p>
            <a:pPr>
              <a:buFontTx/>
              <a:buNone/>
            </a:pPr>
            <a:endParaRPr lang="en-US" sz="2400" dirty="0"/>
          </a:p>
          <a:p>
            <a:pPr>
              <a:buFontTx/>
              <a:buNone/>
            </a:pPr>
            <a:r>
              <a:rPr lang="en-US" sz="2400" dirty="0"/>
              <a:t>As any procedure can be encoded to be input, </a:t>
            </a:r>
            <a:r>
              <a:rPr lang="en-US" sz="2400" u="sng" dirty="0"/>
              <a:t>it becomes just a sequence of bits</a:t>
            </a:r>
            <a:r>
              <a:rPr lang="en-US" sz="2400" dirty="0"/>
              <a:t>. </a:t>
            </a:r>
          </a:p>
          <a:p>
            <a:pPr>
              <a:buFontTx/>
              <a:buNone/>
            </a:pPr>
            <a:endParaRPr lang="en-US" sz="2400" dirty="0"/>
          </a:p>
          <a:p>
            <a:pPr>
              <a:buFontTx/>
              <a:buNone/>
            </a:pPr>
            <a:r>
              <a:rPr lang="en-US" sz="2400" dirty="0"/>
              <a:t>This means </a:t>
            </a:r>
            <a:r>
              <a:rPr lang="en-US" sz="2400" i="1" dirty="0"/>
              <a:t>H </a:t>
            </a:r>
            <a:r>
              <a:rPr lang="en-US" sz="2400" dirty="0"/>
              <a:t>(</a:t>
            </a:r>
            <a:r>
              <a:rPr lang="en-US" sz="2400" i="1" dirty="0"/>
              <a:t>P,P </a:t>
            </a:r>
            <a:r>
              <a:rPr lang="en-US" sz="2400" dirty="0"/>
              <a:t>)</a:t>
            </a:r>
            <a:r>
              <a:rPr lang="en-US" sz="2400" i="1" dirty="0"/>
              <a:t> makes sense. </a:t>
            </a:r>
            <a:r>
              <a:rPr lang="en-US" sz="2400" dirty="0"/>
              <a:t>Also, </a:t>
            </a:r>
            <a:r>
              <a:rPr lang="en-US" sz="2400" i="1" dirty="0"/>
              <a:t>H </a:t>
            </a:r>
            <a:r>
              <a:rPr lang="en-US" sz="2400" dirty="0"/>
              <a:t>(</a:t>
            </a:r>
            <a:r>
              <a:rPr lang="en-US" sz="2400" i="1" dirty="0"/>
              <a:t>H,H</a:t>
            </a:r>
            <a:r>
              <a:rPr lang="en-US" sz="2400" dirty="0"/>
              <a:t>) makes sense.</a:t>
            </a:r>
          </a:p>
          <a:p>
            <a:pPr>
              <a:buFontTx/>
              <a:buNone/>
            </a:pPr>
            <a:endParaRPr lang="en-US" sz="2400" i="1" dirty="0"/>
          </a:p>
          <a:p>
            <a:pPr>
              <a:buFontTx/>
              <a:buNone/>
            </a:pPr>
            <a:r>
              <a:rPr lang="en-US" sz="2400" dirty="0"/>
              <a:t>Now construct a procedure K(P) that uses the output of H(P,P) as follows;</a:t>
            </a:r>
          </a:p>
        </p:txBody>
      </p:sp>
    </p:spTree>
    <p:extLst>
      <p:ext uri="{BB962C8B-B14F-4D97-AF65-F5344CB8AC3E}">
        <p14:creationId xmlns:p14="http://schemas.microsoft.com/office/powerpoint/2010/main" val="9482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0556C819-A4E7-4538-A17E-46DF79B624DD}" type="slidenum">
              <a:rPr lang="en-US"/>
              <a:pPr/>
              <a:t>23</a:t>
            </a:fld>
            <a:endParaRPr lang="en-US"/>
          </a:p>
        </p:txBody>
      </p:sp>
      <p:sp>
        <p:nvSpPr>
          <p:cNvPr id="33794" name="Rectangle 2"/>
          <p:cNvSpPr>
            <a:spLocks noGrp="1" noChangeArrowheads="1"/>
          </p:cNvSpPr>
          <p:nvPr>
            <p:ph type="title"/>
          </p:nvPr>
        </p:nvSpPr>
        <p:spPr/>
        <p:txBody>
          <a:bodyPr/>
          <a:lstStyle/>
          <a:p>
            <a:r>
              <a:rPr lang="en-US" sz="3600"/>
              <a:t>Proof continued</a:t>
            </a:r>
          </a:p>
        </p:txBody>
      </p:sp>
      <p:sp>
        <p:nvSpPr>
          <p:cNvPr id="33795" name="Rectangle 3"/>
          <p:cNvSpPr>
            <a:spLocks noGrp="1" noChangeArrowheads="1"/>
          </p:cNvSpPr>
          <p:nvPr>
            <p:ph type="body" sz="half" idx="1"/>
          </p:nvPr>
        </p:nvSpPr>
        <p:spPr>
          <a:xfrm>
            <a:off x="457200" y="1600200"/>
            <a:ext cx="7924800" cy="4525963"/>
          </a:xfrm>
        </p:spPr>
        <p:txBody>
          <a:bodyPr/>
          <a:lstStyle/>
          <a:p>
            <a:pPr>
              <a:buFontTx/>
              <a:buNone/>
            </a:pPr>
            <a:r>
              <a:rPr lang="en-US" sz="2000" dirty="0"/>
              <a:t>Define </a:t>
            </a:r>
            <a:r>
              <a:rPr lang="en-US" sz="2000" i="1" dirty="0"/>
              <a:t>K</a:t>
            </a:r>
            <a:r>
              <a:rPr lang="en-US" sz="2000" dirty="0"/>
              <a:t>( </a:t>
            </a:r>
            <a:r>
              <a:rPr lang="en-US" sz="2000" i="1" dirty="0"/>
              <a:t>P</a:t>
            </a:r>
            <a:r>
              <a:rPr lang="en-US" sz="2000" dirty="0"/>
              <a:t>) to be </a:t>
            </a:r>
          </a:p>
          <a:p>
            <a:pPr>
              <a:buFontTx/>
              <a:buNone/>
            </a:pPr>
            <a:endParaRPr lang="en-US" sz="2000" dirty="0"/>
          </a:p>
          <a:p>
            <a:pPr>
              <a:buFontTx/>
              <a:buNone/>
            </a:pPr>
            <a:endParaRPr lang="en-US" sz="2000" dirty="0"/>
          </a:p>
          <a:p>
            <a:pPr>
              <a:buFontTx/>
              <a:buNone/>
            </a:pPr>
            <a:endParaRPr lang="en-US" sz="2000" dirty="0"/>
          </a:p>
          <a:p>
            <a:pPr>
              <a:buFontTx/>
              <a:buNone/>
            </a:pPr>
            <a:endParaRPr lang="en-US" sz="2000" dirty="0"/>
          </a:p>
          <a:p>
            <a:pPr>
              <a:buFontTx/>
              <a:buNone/>
            </a:pPr>
            <a:r>
              <a:rPr lang="en-US" sz="2000" i="1" dirty="0"/>
              <a:t>K</a:t>
            </a:r>
            <a:r>
              <a:rPr lang="en-US" sz="2000" dirty="0"/>
              <a:t> (</a:t>
            </a:r>
            <a:r>
              <a:rPr lang="en-US" sz="2000" i="1" dirty="0"/>
              <a:t>P</a:t>
            </a:r>
            <a:r>
              <a:rPr lang="en-US" sz="2000" dirty="0"/>
              <a:t>) does the opposite of </a:t>
            </a:r>
            <a:r>
              <a:rPr lang="en-US" sz="2000" i="1" dirty="0"/>
              <a:t>H </a:t>
            </a:r>
            <a:r>
              <a:rPr lang="en-US" sz="2000" dirty="0"/>
              <a:t>( </a:t>
            </a:r>
            <a:r>
              <a:rPr lang="en-US" sz="2000" i="1" dirty="0"/>
              <a:t>P, P </a:t>
            </a:r>
            <a:r>
              <a:rPr lang="en-US" sz="2000" dirty="0"/>
              <a:t>).</a:t>
            </a:r>
          </a:p>
          <a:p>
            <a:pPr>
              <a:buFontTx/>
              <a:buNone/>
            </a:pPr>
            <a:r>
              <a:rPr lang="en-US" sz="2000" dirty="0"/>
              <a:t>Consider now what happens when the procedure </a:t>
            </a:r>
            <a:r>
              <a:rPr lang="en-US" sz="2000" i="1" dirty="0"/>
              <a:t>K</a:t>
            </a:r>
            <a:r>
              <a:rPr lang="en-US" sz="2000" dirty="0"/>
              <a:t> is input </a:t>
            </a:r>
            <a:r>
              <a:rPr lang="en-US" sz="2000"/>
              <a:t>to </a:t>
            </a:r>
            <a:r>
              <a:rPr lang="en-US" sz="2000" i="1"/>
              <a:t>K</a:t>
            </a:r>
            <a:r>
              <a:rPr lang="en-US" sz="2000"/>
              <a:t>.</a:t>
            </a:r>
            <a:endParaRPr lang="en-US" sz="2000" dirty="0"/>
          </a:p>
          <a:p>
            <a:pPr>
              <a:buFontTx/>
              <a:buNone/>
            </a:pPr>
            <a:endParaRPr lang="en-US" sz="2000" dirty="0"/>
          </a:p>
          <a:p>
            <a:pPr>
              <a:buFontTx/>
              <a:buNone/>
            </a:pPr>
            <a:endParaRPr lang="en-US" sz="2000" i="1" dirty="0"/>
          </a:p>
          <a:p>
            <a:pPr>
              <a:buFontTx/>
              <a:buNone/>
            </a:pPr>
            <a:endParaRPr lang="en-US" sz="2000" dirty="0"/>
          </a:p>
          <a:p>
            <a:pPr>
              <a:buFontTx/>
              <a:buNone/>
            </a:pPr>
            <a:endParaRPr lang="en-US" sz="2400" dirty="0"/>
          </a:p>
          <a:p>
            <a:pPr>
              <a:buFontTx/>
              <a:buNone/>
            </a:pPr>
            <a:endParaRPr lang="en-US" sz="2400" dirty="0"/>
          </a:p>
          <a:p>
            <a:pPr>
              <a:buFontTx/>
              <a:buNone/>
            </a:pPr>
            <a:endParaRPr lang="en-US" sz="2400" dirty="0"/>
          </a:p>
        </p:txBody>
      </p:sp>
      <p:graphicFrame>
        <p:nvGraphicFramePr>
          <p:cNvPr id="33796" name="Object 4"/>
          <p:cNvGraphicFramePr>
            <a:graphicFrameLocks noGrp="1" noChangeAspect="1"/>
          </p:cNvGraphicFramePr>
          <p:nvPr>
            <p:ph sz="half" idx="2"/>
          </p:nvPr>
        </p:nvGraphicFramePr>
        <p:xfrm>
          <a:off x="990600" y="2403475"/>
          <a:ext cx="5105400" cy="750888"/>
        </p:xfrm>
        <a:graphic>
          <a:graphicData uri="http://schemas.openxmlformats.org/presentationml/2006/ole">
            <mc:AlternateContent xmlns:mc="http://schemas.openxmlformats.org/markup-compatibility/2006">
              <mc:Choice xmlns:v="urn:schemas-microsoft-com:vml" Requires="v">
                <p:oleObj spid="_x0000_s92162" name="Equation" r:id="rId4" imgW="3111480" imgH="457200" progId="Equation.3">
                  <p:embed/>
                </p:oleObj>
              </mc:Choice>
              <mc:Fallback>
                <p:oleObj name="Equation" r:id="rId4" imgW="3111480" imgH="457200" progId="Equation.3">
                  <p:embed/>
                  <p:pic>
                    <p:nvPicPr>
                      <p:cNvPr id="3379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403475"/>
                        <a:ext cx="510540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140" name="Object 4"/>
          <p:cNvGraphicFramePr>
            <a:graphicFrameLocks noChangeAspect="1"/>
          </p:cNvGraphicFramePr>
          <p:nvPr/>
        </p:nvGraphicFramePr>
        <p:xfrm>
          <a:off x="869950" y="4670425"/>
          <a:ext cx="5208588" cy="750888"/>
        </p:xfrm>
        <a:graphic>
          <a:graphicData uri="http://schemas.openxmlformats.org/presentationml/2006/ole">
            <mc:AlternateContent xmlns:mc="http://schemas.openxmlformats.org/markup-compatibility/2006">
              <mc:Choice xmlns:v="urn:schemas-microsoft-com:vml" Requires="v">
                <p:oleObj spid="_x0000_s92163" name="Equation" r:id="rId6" imgW="3174840" imgH="457200" progId="Equation.3">
                  <p:embed/>
                </p:oleObj>
              </mc:Choice>
              <mc:Fallback>
                <p:oleObj name="Equation" r:id="rId6" imgW="3174840" imgH="457200" progId="Equation.3">
                  <p:embed/>
                  <p:pic>
                    <p:nvPicPr>
                      <p:cNvPr id="9114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9950" y="4670425"/>
                        <a:ext cx="5208588"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7704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1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536F63-76CD-458D-921D-8F0F56733BBF}" type="slidenum">
              <a:rPr lang="en-US"/>
              <a:pPr/>
              <a:t>24</a:t>
            </a:fld>
            <a:endParaRPr lang="en-US"/>
          </a:p>
        </p:txBody>
      </p:sp>
      <p:sp>
        <p:nvSpPr>
          <p:cNvPr id="36866" name="Rectangle 2"/>
          <p:cNvSpPr>
            <a:spLocks noGrp="1" noChangeArrowheads="1"/>
          </p:cNvSpPr>
          <p:nvPr>
            <p:ph type="title"/>
          </p:nvPr>
        </p:nvSpPr>
        <p:spPr/>
        <p:txBody>
          <a:bodyPr/>
          <a:lstStyle/>
          <a:p>
            <a:r>
              <a:rPr lang="en-US" sz="3600"/>
              <a:t>Proof continued</a:t>
            </a:r>
          </a:p>
        </p:txBody>
      </p:sp>
      <p:sp>
        <p:nvSpPr>
          <p:cNvPr id="36867" name="Rectangle 3"/>
          <p:cNvSpPr>
            <a:spLocks noGrp="1" noChangeArrowheads="1"/>
          </p:cNvSpPr>
          <p:nvPr>
            <p:ph type="body" idx="1"/>
          </p:nvPr>
        </p:nvSpPr>
        <p:spPr/>
        <p:txBody>
          <a:bodyPr/>
          <a:lstStyle/>
          <a:p>
            <a:pPr>
              <a:buFontTx/>
              <a:buNone/>
            </a:pPr>
            <a:r>
              <a:rPr lang="en-US" sz="2000" dirty="0"/>
              <a:t>From this we see that if </a:t>
            </a:r>
            <a:r>
              <a:rPr lang="en-US" sz="2000" i="1" dirty="0"/>
              <a:t>H </a:t>
            </a:r>
            <a:r>
              <a:rPr lang="en-US" sz="2000" dirty="0"/>
              <a:t>( </a:t>
            </a:r>
            <a:r>
              <a:rPr lang="en-US" sz="2000" i="1" dirty="0"/>
              <a:t>K, K </a:t>
            </a:r>
            <a:r>
              <a:rPr lang="en-US" sz="2000" dirty="0"/>
              <a:t>) returns “halt” then </a:t>
            </a:r>
            <a:r>
              <a:rPr lang="en-US" sz="2000" i="1" dirty="0"/>
              <a:t>K</a:t>
            </a:r>
            <a:r>
              <a:rPr lang="en-US" sz="2000" dirty="0"/>
              <a:t>(</a:t>
            </a:r>
            <a:r>
              <a:rPr lang="en-US" sz="2000" i="1" dirty="0"/>
              <a:t> K</a:t>
            </a:r>
            <a:r>
              <a:rPr lang="en-US" sz="2000" dirty="0"/>
              <a:t> )</a:t>
            </a:r>
            <a:r>
              <a:rPr lang="en-US" sz="2000" i="1" dirty="0"/>
              <a:t> </a:t>
            </a:r>
            <a:r>
              <a:rPr lang="en-US" sz="2000" i="1" u="sng" dirty="0"/>
              <a:t>does not halt</a:t>
            </a:r>
            <a:r>
              <a:rPr lang="en-US" sz="2000" i="1" dirty="0"/>
              <a:t>.</a:t>
            </a:r>
          </a:p>
          <a:p>
            <a:pPr>
              <a:buFontTx/>
              <a:buNone/>
            </a:pPr>
            <a:endParaRPr lang="en-US" sz="2000" i="1" dirty="0"/>
          </a:p>
          <a:p>
            <a:pPr>
              <a:buFontTx/>
              <a:buNone/>
            </a:pPr>
            <a:r>
              <a:rPr lang="en-US" sz="2000" dirty="0"/>
              <a:t>Consider now what </a:t>
            </a:r>
            <a:r>
              <a:rPr lang="en-US" sz="2000" i="1" dirty="0"/>
              <a:t>H </a:t>
            </a:r>
            <a:r>
              <a:rPr lang="en-US" sz="2000" dirty="0"/>
              <a:t>( </a:t>
            </a:r>
            <a:r>
              <a:rPr lang="en-US" sz="2000" i="1" dirty="0"/>
              <a:t>K, K </a:t>
            </a:r>
            <a:r>
              <a:rPr lang="en-US" sz="2000" dirty="0"/>
              <a:t>) means. This is a procedure that determines if procedure </a:t>
            </a:r>
            <a:r>
              <a:rPr lang="en-US" sz="2000" i="1" dirty="0"/>
              <a:t>K</a:t>
            </a:r>
            <a:r>
              <a:rPr lang="en-US" sz="2000" dirty="0"/>
              <a:t> halts upon input </a:t>
            </a:r>
            <a:r>
              <a:rPr lang="en-US" sz="2000" i="1" dirty="0"/>
              <a:t>K. </a:t>
            </a:r>
            <a:r>
              <a:rPr lang="en-US" sz="2000" dirty="0"/>
              <a:t>However, this result is not possible because if </a:t>
            </a:r>
            <a:r>
              <a:rPr lang="en-US" sz="2000" i="1" dirty="0"/>
              <a:t>H </a:t>
            </a:r>
            <a:r>
              <a:rPr lang="en-US" sz="2000" dirty="0"/>
              <a:t>( </a:t>
            </a:r>
            <a:r>
              <a:rPr lang="en-US" sz="2000" i="1" dirty="0"/>
              <a:t>K, K </a:t>
            </a:r>
            <a:r>
              <a:rPr lang="en-US" sz="2000" dirty="0"/>
              <a:t>)  decides that K halts on input K, then </a:t>
            </a:r>
            <a:r>
              <a:rPr lang="en-US" sz="2000" i="1" dirty="0"/>
              <a:t>K </a:t>
            </a:r>
            <a:r>
              <a:rPr lang="en-US" sz="2000" dirty="0"/>
              <a:t>(</a:t>
            </a:r>
            <a:r>
              <a:rPr lang="en-US" sz="2000" i="1" dirty="0"/>
              <a:t>K</a:t>
            </a:r>
            <a:r>
              <a:rPr lang="en-US" sz="2000" dirty="0"/>
              <a:t>) does not halt. This is not possible.</a:t>
            </a:r>
          </a:p>
          <a:p>
            <a:pPr>
              <a:buFontTx/>
              <a:buNone/>
            </a:pPr>
            <a:endParaRPr lang="en-US" sz="2000" dirty="0"/>
          </a:p>
          <a:p>
            <a:pPr>
              <a:buFontTx/>
              <a:buNone/>
            </a:pPr>
            <a:r>
              <a:rPr lang="en-US" sz="2000" dirty="0"/>
              <a:t>Similarly if </a:t>
            </a:r>
            <a:r>
              <a:rPr lang="en-US" sz="2000" i="1" dirty="0"/>
              <a:t>H </a:t>
            </a:r>
            <a:r>
              <a:rPr lang="en-US" sz="2000" dirty="0"/>
              <a:t>( </a:t>
            </a:r>
            <a:r>
              <a:rPr lang="en-US" sz="2000" i="1" dirty="0"/>
              <a:t>K, K </a:t>
            </a:r>
            <a:r>
              <a:rPr lang="en-US" sz="2000" dirty="0"/>
              <a:t>) returns “no halt”,  then </a:t>
            </a:r>
            <a:r>
              <a:rPr lang="en-US" sz="2000" i="1" dirty="0"/>
              <a:t>K </a:t>
            </a:r>
            <a:r>
              <a:rPr lang="en-US" sz="2000" dirty="0"/>
              <a:t>( </a:t>
            </a:r>
            <a:r>
              <a:rPr lang="en-US" sz="2000" i="1" dirty="0"/>
              <a:t>K </a:t>
            </a:r>
            <a:r>
              <a:rPr lang="en-US" sz="2000" dirty="0"/>
              <a:t>) halts. This is also not possible.</a:t>
            </a:r>
          </a:p>
          <a:p>
            <a:pPr>
              <a:buFontTx/>
              <a:buNone/>
            </a:pPr>
            <a:endParaRPr lang="en-US" sz="2000" dirty="0"/>
          </a:p>
          <a:p>
            <a:pPr>
              <a:buFontTx/>
              <a:buNone/>
            </a:pPr>
            <a:r>
              <a:rPr lang="en-US" sz="2000" dirty="0"/>
              <a:t>Such a procedure as </a:t>
            </a:r>
            <a:r>
              <a:rPr lang="en-US" sz="2000" i="1" dirty="0"/>
              <a:t>H</a:t>
            </a:r>
            <a:r>
              <a:rPr lang="en-US" sz="2000" dirty="0"/>
              <a:t> cannot exist.</a:t>
            </a:r>
          </a:p>
        </p:txBody>
      </p:sp>
    </p:spTree>
    <p:extLst>
      <p:ext uri="{BB962C8B-B14F-4D97-AF65-F5344CB8AC3E}">
        <p14:creationId xmlns:p14="http://schemas.microsoft.com/office/powerpoint/2010/main" val="1222715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475672" y="1156854"/>
            <a:ext cx="8229600" cy="4525963"/>
          </a:xfrm>
        </p:spPr>
        <p:txBody>
          <a:bodyPr/>
          <a:lstStyle/>
          <a:p>
            <a:pPr>
              <a:buNone/>
            </a:pPr>
            <a:endParaRPr lang="en-US"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530EC102-CB6F-4333-AE68-FA99C1DBC0C6}" type="slidenum">
              <a:rPr lang="en-US" smtClean="0"/>
              <a:pPr/>
              <a:t>25</a:t>
            </a:fld>
            <a:endParaRPr lang="en-US"/>
          </a:p>
        </p:txBody>
      </p:sp>
      <p:pic>
        <p:nvPicPr>
          <p:cNvPr id="84995" name="Picture 3"/>
          <p:cNvPicPr>
            <a:picLocks noChangeAspect="1" noChangeArrowheads="1"/>
          </p:cNvPicPr>
          <p:nvPr/>
        </p:nvPicPr>
        <p:blipFill>
          <a:blip r:embed="rId3" cstate="print"/>
          <a:srcRect/>
          <a:stretch>
            <a:fillRect/>
          </a:stretch>
        </p:blipFill>
        <p:spPr bwMode="auto">
          <a:xfrm>
            <a:off x="858983" y="2782167"/>
            <a:ext cx="7315200" cy="1238250"/>
          </a:xfrm>
          <a:prstGeom prst="rect">
            <a:avLst/>
          </a:prstGeom>
          <a:noFill/>
          <a:ln w="9525">
            <a:noFill/>
            <a:miter lim="800000"/>
            <a:headEnd/>
            <a:tailEnd/>
          </a:ln>
        </p:spPr>
      </p:pic>
      <p:sp>
        <p:nvSpPr>
          <p:cNvPr id="5" name="TextBox 4">
            <a:extLst>
              <a:ext uri="{FF2B5EF4-FFF2-40B4-BE49-F238E27FC236}">
                <a16:creationId xmlns:a16="http://schemas.microsoft.com/office/drawing/2014/main" id="{DC84D7DE-1D90-C24C-86D6-01681EC79168}"/>
              </a:ext>
            </a:extLst>
          </p:cNvPr>
          <p:cNvSpPr txBox="1"/>
          <p:nvPr/>
        </p:nvSpPr>
        <p:spPr>
          <a:xfrm>
            <a:off x="952500" y="4620784"/>
            <a:ext cx="5524500" cy="830997"/>
          </a:xfrm>
          <a:prstGeom prst="rect">
            <a:avLst/>
          </a:prstGeom>
          <a:noFill/>
        </p:spPr>
        <p:txBody>
          <a:bodyPr wrap="square" rtlCol="0">
            <a:spAutoFit/>
          </a:bodyPr>
          <a:lstStyle/>
          <a:p>
            <a:r>
              <a:rPr lang="en-US" sz="2400" dirty="0"/>
              <a:t>We are simply saying that H cannot exist. There is no such thing as H. </a:t>
            </a:r>
          </a:p>
        </p:txBody>
      </p:sp>
    </p:spTree>
    <p:extLst>
      <p:ext uri="{BB962C8B-B14F-4D97-AF65-F5344CB8AC3E}">
        <p14:creationId xmlns:p14="http://schemas.microsoft.com/office/powerpoint/2010/main" val="354849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z="2400"/>
              <a:t>Pseudocode</a:t>
            </a:r>
          </a:p>
        </p:txBody>
      </p:sp>
      <p:sp>
        <p:nvSpPr>
          <p:cNvPr id="1027" name="Rectangle 3"/>
          <p:cNvSpPr>
            <a:spLocks noGrp="1" noChangeArrowheads="1"/>
          </p:cNvSpPr>
          <p:nvPr>
            <p:ph idx="1"/>
          </p:nvPr>
        </p:nvSpPr>
        <p:spPr>
          <a:xfrm>
            <a:off x="457200" y="1143000"/>
            <a:ext cx="8229600" cy="4525963"/>
          </a:xfrm>
        </p:spPr>
        <p:txBody>
          <a:bodyPr/>
          <a:lstStyle/>
          <a:p>
            <a:r>
              <a:rPr lang="en-US" sz="1800" dirty="0"/>
              <a:t>If a  particular computer language were chosen, then the resulting algorithm would be expressed in that language only. </a:t>
            </a:r>
          </a:p>
          <a:p>
            <a:r>
              <a:rPr lang="en-US" sz="1800" dirty="0"/>
              <a:t>So instead, a form of</a:t>
            </a:r>
            <a:r>
              <a:rPr lang="en-US" sz="1800" b="1" dirty="0"/>
              <a:t> pseudo-code </a:t>
            </a:r>
            <a:r>
              <a:rPr lang="en-US" sz="1800" dirty="0"/>
              <a:t>is used. It is a cross between basic computer language operations, mathematical notation and English.</a:t>
            </a:r>
          </a:p>
          <a:p>
            <a:pPr>
              <a:buFontTx/>
              <a:buNone/>
            </a:pPr>
            <a:endParaRPr lang="en-US" sz="1800" dirty="0"/>
          </a:p>
          <a:p>
            <a:pPr>
              <a:buFontTx/>
              <a:buNone/>
            </a:pPr>
            <a:r>
              <a:rPr lang="en-US" sz="1800" dirty="0"/>
              <a:t>Algorithm 1 in </a:t>
            </a:r>
            <a:r>
              <a:rPr lang="en-US" sz="1800" dirty="0" err="1"/>
              <a:t>pseudocode</a:t>
            </a:r>
            <a:endParaRPr lang="en-US" sz="1800" dirty="0"/>
          </a:p>
          <a:p>
            <a:pPr>
              <a:buFontTx/>
              <a:buNone/>
            </a:pPr>
            <a:endParaRPr lang="en-US" sz="1800" b="1" dirty="0"/>
          </a:p>
          <a:p>
            <a:pPr>
              <a:buFontTx/>
              <a:buNone/>
            </a:pPr>
            <a:r>
              <a:rPr lang="en-US" sz="1800" b="1" dirty="0"/>
              <a:t>procedure</a:t>
            </a:r>
            <a:r>
              <a:rPr lang="en-US" sz="1800" dirty="0"/>
              <a:t> </a:t>
            </a:r>
            <a:r>
              <a:rPr lang="en-US" sz="1800" i="1" dirty="0"/>
              <a:t>find-max </a:t>
            </a:r>
            <a:r>
              <a:rPr lang="en-US" sz="1800" dirty="0"/>
              <a:t>(</a:t>
            </a:r>
            <a:r>
              <a:rPr lang="en-US" sz="1800" i="1" dirty="0"/>
              <a:t> a</a:t>
            </a:r>
            <a:r>
              <a:rPr lang="en-US" sz="1800" i="1" baseline="-25000" dirty="0"/>
              <a:t>1</a:t>
            </a:r>
            <a:r>
              <a:rPr lang="en-US" sz="1800" i="1" dirty="0"/>
              <a:t>,a</a:t>
            </a:r>
            <a:r>
              <a:rPr lang="en-US" sz="1800" i="1" baseline="-25000" dirty="0"/>
              <a:t>2</a:t>
            </a:r>
            <a:r>
              <a:rPr lang="en-US" sz="1800" i="1" dirty="0"/>
              <a:t>,…,a</a:t>
            </a:r>
            <a:r>
              <a:rPr lang="en-US" sz="1800" i="1" baseline="-25000" dirty="0"/>
              <a:t>n</a:t>
            </a:r>
            <a:r>
              <a:rPr lang="en-US" sz="1800" i="1" dirty="0"/>
              <a:t> </a:t>
            </a:r>
            <a:r>
              <a:rPr lang="en-US" sz="1800" dirty="0"/>
              <a:t>: </a:t>
            </a:r>
            <a:r>
              <a:rPr lang="en-US" sz="1800" i="1" dirty="0"/>
              <a:t> integers</a:t>
            </a:r>
            <a:r>
              <a:rPr lang="en-US" sz="1800" dirty="0"/>
              <a:t>)</a:t>
            </a:r>
          </a:p>
          <a:p>
            <a:pPr>
              <a:buFontTx/>
              <a:buNone/>
            </a:pPr>
            <a:r>
              <a:rPr lang="en-US" sz="1800" i="1" dirty="0"/>
              <a:t>	max</a:t>
            </a:r>
            <a:r>
              <a:rPr lang="en-US" sz="1800" dirty="0"/>
              <a:t> := </a:t>
            </a:r>
            <a:r>
              <a:rPr lang="en-US" sz="1800" i="1" dirty="0"/>
              <a:t>a</a:t>
            </a:r>
            <a:r>
              <a:rPr lang="en-US" sz="1800" i="1" baseline="-25000" dirty="0"/>
              <a:t>1</a:t>
            </a:r>
          </a:p>
          <a:p>
            <a:pPr>
              <a:buFontTx/>
              <a:buNone/>
            </a:pPr>
            <a:r>
              <a:rPr lang="en-US" sz="1800" b="1" dirty="0"/>
              <a:t>	for</a:t>
            </a:r>
            <a:r>
              <a:rPr lang="en-US" sz="1800" dirty="0"/>
              <a:t> </a:t>
            </a:r>
            <a:r>
              <a:rPr lang="en-US" sz="1800" i="1" dirty="0" err="1"/>
              <a:t>i</a:t>
            </a:r>
            <a:r>
              <a:rPr lang="en-US" sz="1800" dirty="0"/>
              <a:t>: = 2 to </a:t>
            </a:r>
            <a:r>
              <a:rPr lang="en-US" sz="1800" i="1" dirty="0"/>
              <a:t>n</a:t>
            </a:r>
          </a:p>
          <a:p>
            <a:pPr>
              <a:buFontTx/>
              <a:buNone/>
            </a:pPr>
            <a:r>
              <a:rPr lang="en-US" sz="1800" b="1" i="1" dirty="0"/>
              <a:t>      		 if</a:t>
            </a:r>
            <a:r>
              <a:rPr lang="en-US" sz="1800" i="1" dirty="0"/>
              <a:t>  max &lt; </a:t>
            </a:r>
            <a:r>
              <a:rPr lang="en-US" sz="1800" i="1" dirty="0" err="1"/>
              <a:t>a</a:t>
            </a:r>
            <a:r>
              <a:rPr lang="en-US" sz="1800" i="1" baseline="-25000" dirty="0" err="1"/>
              <a:t>i</a:t>
            </a:r>
            <a:r>
              <a:rPr lang="en-US" sz="1800" i="1" dirty="0"/>
              <a:t> </a:t>
            </a:r>
            <a:r>
              <a:rPr lang="en-US" sz="1800" b="1" i="1" dirty="0"/>
              <a:t>then</a:t>
            </a:r>
            <a:r>
              <a:rPr lang="en-US" sz="1800" i="1" dirty="0"/>
              <a:t> max := </a:t>
            </a:r>
            <a:r>
              <a:rPr lang="en-US" sz="1800" i="1" dirty="0" err="1"/>
              <a:t>a</a:t>
            </a:r>
            <a:r>
              <a:rPr lang="en-US" sz="1800" i="1" baseline="-25000" dirty="0" err="1"/>
              <a:t>i</a:t>
            </a:r>
            <a:endParaRPr lang="en-US" sz="1800" i="1" baseline="-25000" dirty="0"/>
          </a:p>
        </p:txBody>
      </p:sp>
      <p:sp>
        <p:nvSpPr>
          <p:cNvPr id="10" name="Slide Number Placeholder 5"/>
          <p:cNvSpPr>
            <a:spLocks noGrp="1"/>
          </p:cNvSpPr>
          <p:nvPr>
            <p:ph type="sldNum" sz="quarter" idx="12"/>
          </p:nvPr>
        </p:nvSpPr>
        <p:spPr/>
        <p:txBody>
          <a:bodyPr/>
          <a:lstStyle/>
          <a:p>
            <a:fld id="{E8785CCB-D474-4D5A-8DE0-BC44CAF710B2}"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3200"/>
              <a:t>Linear Search Algorithm</a:t>
            </a:r>
          </a:p>
        </p:txBody>
      </p:sp>
      <p:sp>
        <p:nvSpPr>
          <p:cNvPr id="10243" name="Rectangle 3"/>
          <p:cNvSpPr>
            <a:spLocks noGrp="1" noChangeArrowheads="1"/>
          </p:cNvSpPr>
          <p:nvPr>
            <p:ph idx="1"/>
          </p:nvPr>
        </p:nvSpPr>
        <p:spPr>
          <a:xfrm>
            <a:off x="435428" y="1251848"/>
            <a:ext cx="8229600" cy="4525963"/>
          </a:xfrm>
        </p:spPr>
        <p:txBody>
          <a:bodyPr/>
          <a:lstStyle/>
          <a:p>
            <a:pPr>
              <a:buFontTx/>
              <a:buNone/>
            </a:pPr>
            <a:r>
              <a:rPr lang="en-US" sz="1800" dirty="0"/>
              <a:t>note: algorithms usually have 3 things</a:t>
            </a:r>
          </a:p>
          <a:p>
            <a:pPr>
              <a:buFontTx/>
              <a:buNone/>
            </a:pPr>
            <a:r>
              <a:rPr lang="en-US" sz="1800" dirty="0"/>
              <a:t>	assignment statements   </a:t>
            </a:r>
            <a:r>
              <a:rPr lang="en-US" sz="1800" dirty="0" err="1"/>
              <a:t>i</a:t>
            </a:r>
            <a:r>
              <a:rPr lang="en-US" sz="1800" dirty="0"/>
              <a:t> := 1</a:t>
            </a:r>
          </a:p>
          <a:p>
            <a:pPr>
              <a:buFontTx/>
              <a:buNone/>
            </a:pPr>
            <a:r>
              <a:rPr lang="en-US" sz="1800" dirty="0"/>
              <a:t>	looping statements   while …  or   for …</a:t>
            </a:r>
          </a:p>
          <a:p>
            <a:pPr>
              <a:buFontTx/>
              <a:buNone/>
            </a:pPr>
            <a:r>
              <a:rPr lang="en-US" sz="1800" dirty="0"/>
              <a:t>	conditional statements  if … then …else …</a:t>
            </a:r>
          </a:p>
          <a:p>
            <a:pPr>
              <a:buFontTx/>
              <a:buNone/>
            </a:pPr>
            <a:endParaRPr lang="en-US" sz="1800" dirty="0"/>
          </a:p>
          <a:p>
            <a:pPr>
              <a:buFontTx/>
              <a:buNone/>
            </a:pPr>
            <a:endParaRPr lang="en-US" sz="1800" dirty="0"/>
          </a:p>
          <a:p>
            <a:pPr>
              <a:buFontTx/>
              <a:buNone/>
            </a:pPr>
            <a:r>
              <a:rPr lang="en-US" sz="1800" b="1" dirty="0"/>
              <a:t>procedure</a:t>
            </a:r>
            <a:r>
              <a:rPr lang="en-US" sz="1800" dirty="0"/>
              <a:t> </a:t>
            </a:r>
            <a:r>
              <a:rPr lang="en-US" sz="1800" i="1" dirty="0"/>
              <a:t>linear search</a:t>
            </a:r>
            <a:r>
              <a:rPr lang="en-US" sz="1800" dirty="0"/>
              <a:t> ( </a:t>
            </a:r>
            <a:r>
              <a:rPr lang="en-US" sz="1800" i="1" dirty="0"/>
              <a:t>x </a:t>
            </a:r>
            <a:r>
              <a:rPr lang="en-US" sz="1800" dirty="0"/>
              <a:t>: integer,  </a:t>
            </a:r>
            <a:r>
              <a:rPr lang="en-US" sz="1800" i="1" dirty="0"/>
              <a:t>a</a:t>
            </a:r>
            <a:r>
              <a:rPr lang="en-US" sz="1800" baseline="-25000" dirty="0"/>
              <a:t>1</a:t>
            </a:r>
            <a:r>
              <a:rPr lang="en-US" sz="1800" dirty="0"/>
              <a:t>, </a:t>
            </a:r>
            <a:r>
              <a:rPr lang="en-US" sz="1800" i="1" dirty="0"/>
              <a:t>a</a:t>
            </a:r>
            <a:r>
              <a:rPr lang="en-US" sz="1800" baseline="-25000" dirty="0"/>
              <a:t>2</a:t>
            </a:r>
            <a:r>
              <a:rPr lang="en-US" sz="1800" dirty="0"/>
              <a:t>, . . . , </a:t>
            </a:r>
            <a:r>
              <a:rPr lang="en-US" sz="1800" i="1" dirty="0"/>
              <a:t>a</a:t>
            </a:r>
            <a:r>
              <a:rPr lang="en-US" sz="1800" baseline="-25000" dirty="0"/>
              <a:t>n</a:t>
            </a:r>
            <a:r>
              <a:rPr lang="en-US" sz="1800" dirty="0"/>
              <a:t>  : </a:t>
            </a:r>
            <a:r>
              <a:rPr lang="en-US" sz="1800" i="1" dirty="0"/>
              <a:t>distinct integers</a:t>
            </a:r>
            <a:r>
              <a:rPr lang="en-US" sz="1800" dirty="0"/>
              <a:t>)</a:t>
            </a:r>
          </a:p>
          <a:p>
            <a:pPr>
              <a:buFontTx/>
              <a:buNone/>
            </a:pPr>
            <a:r>
              <a:rPr lang="en-US" sz="1800" i="1" dirty="0" err="1"/>
              <a:t>i</a:t>
            </a:r>
            <a:r>
              <a:rPr lang="en-US" sz="1800" dirty="0"/>
              <a:t> := 1</a:t>
            </a:r>
          </a:p>
          <a:p>
            <a:pPr>
              <a:buFontTx/>
              <a:buNone/>
            </a:pPr>
            <a:r>
              <a:rPr lang="en-US" sz="1800" b="1" dirty="0"/>
              <a:t>while</a:t>
            </a:r>
            <a:r>
              <a:rPr lang="en-US" sz="1800" dirty="0"/>
              <a:t>  </a:t>
            </a:r>
            <a:r>
              <a:rPr lang="en-US" sz="1800" i="1" dirty="0" err="1"/>
              <a:t>i</a:t>
            </a:r>
            <a:r>
              <a:rPr lang="en-US" sz="1800" i="1" dirty="0"/>
              <a:t> ≤ n </a:t>
            </a:r>
            <a:r>
              <a:rPr lang="en-US" sz="1800" dirty="0">
                <a:sym typeface="Symbol"/>
              </a:rPr>
              <a:t></a:t>
            </a:r>
            <a:r>
              <a:rPr lang="en-US" sz="1800" i="1" dirty="0"/>
              <a:t> x </a:t>
            </a:r>
            <a:r>
              <a:rPr lang="en-US" sz="1800" i="1" dirty="0">
                <a:sym typeface="Symbol"/>
              </a:rPr>
              <a:t></a:t>
            </a:r>
            <a:r>
              <a:rPr lang="en-US" sz="1800" i="1" dirty="0"/>
              <a:t> </a:t>
            </a:r>
            <a:r>
              <a:rPr lang="en-US" sz="1800" i="1" dirty="0" err="1"/>
              <a:t>a</a:t>
            </a:r>
            <a:r>
              <a:rPr lang="en-US" sz="1800" i="1" baseline="-25000" dirty="0" err="1"/>
              <a:t>i</a:t>
            </a:r>
            <a:r>
              <a:rPr lang="en-US" sz="1800" dirty="0"/>
              <a:t> </a:t>
            </a:r>
          </a:p>
          <a:p>
            <a:pPr>
              <a:buFontTx/>
              <a:buNone/>
            </a:pPr>
            <a:r>
              <a:rPr lang="en-US" sz="1800" dirty="0"/>
              <a:t>		</a:t>
            </a:r>
            <a:r>
              <a:rPr lang="en-US" sz="1800" i="1" dirty="0" err="1"/>
              <a:t>i</a:t>
            </a:r>
            <a:r>
              <a:rPr lang="en-US" sz="1800" i="1" dirty="0"/>
              <a:t> </a:t>
            </a:r>
            <a:r>
              <a:rPr lang="en-US" sz="1800" dirty="0"/>
              <a:t>: =  </a:t>
            </a:r>
            <a:r>
              <a:rPr lang="en-US" sz="1800" i="1" dirty="0" err="1"/>
              <a:t>i</a:t>
            </a:r>
            <a:r>
              <a:rPr lang="en-US" sz="1800" i="1" dirty="0"/>
              <a:t> </a:t>
            </a:r>
            <a:r>
              <a:rPr lang="en-US" sz="1800" dirty="0"/>
              <a:t>+ 1</a:t>
            </a:r>
          </a:p>
          <a:p>
            <a:pPr>
              <a:buFontTx/>
              <a:buNone/>
            </a:pPr>
            <a:r>
              <a:rPr lang="en-US" sz="1800" b="1" dirty="0"/>
              <a:t>if  </a:t>
            </a:r>
            <a:r>
              <a:rPr lang="en-US" sz="1800" i="1" dirty="0" err="1"/>
              <a:t>i</a:t>
            </a:r>
            <a:r>
              <a:rPr lang="en-US" sz="1800" dirty="0"/>
              <a:t>  ≤ </a:t>
            </a:r>
            <a:r>
              <a:rPr lang="en-US" sz="1800" i="1" dirty="0"/>
              <a:t>n</a:t>
            </a:r>
            <a:r>
              <a:rPr lang="en-US" sz="1800" dirty="0"/>
              <a:t> </a:t>
            </a:r>
            <a:r>
              <a:rPr lang="en-US" sz="1800" b="1" dirty="0"/>
              <a:t>then </a:t>
            </a:r>
            <a:r>
              <a:rPr lang="en-US" sz="1800" dirty="0"/>
              <a:t> </a:t>
            </a:r>
            <a:r>
              <a:rPr lang="en-US" sz="1800" i="1" dirty="0"/>
              <a:t>location </a:t>
            </a:r>
            <a:r>
              <a:rPr lang="en-US" sz="1800" dirty="0"/>
              <a:t>:= </a:t>
            </a:r>
            <a:r>
              <a:rPr lang="en-US" sz="1800" i="1" dirty="0"/>
              <a:t>i</a:t>
            </a:r>
          </a:p>
          <a:p>
            <a:pPr>
              <a:buFontTx/>
              <a:buNone/>
            </a:pPr>
            <a:r>
              <a:rPr lang="en-US" sz="1800" b="1" dirty="0"/>
              <a:t>else</a:t>
            </a:r>
            <a:r>
              <a:rPr lang="en-US" sz="1800" i="1" dirty="0"/>
              <a:t> location </a:t>
            </a:r>
            <a:r>
              <a:rPr lang="en-US" sz="1800" dirty="0"/>
              <a:t>:= </a:t>
            </a:r>
            <a:r>
              <a:rPr lang="en-US" sz="1800" i="1" dirty="0"/>
              <a:t>0</a:t>
            </a:r>
          </a:p>
          <a:p>
            <a:pPr>
              <a:buFontTx/>
              <a:buNone/>
            </a:pPr>
            <a:r>
              <a:rPr lang="en-US" sz="1800" dirty="0"/>
              <a:t>{</a:t>
            </a:r>
            <a:r>
              <a:rPr lang="en-US" sz="1800" b="1" dirty="0"/>
              <a:t>location </a:t>
            </a:r>
            <a:r>
              <a:rPr lang="en-US" sz="1800" dirty="0"/>
              <a:t>is the subscript of the term that equals </a:t>
            </a:r>
            <a:r>
              <a:rPr lang="en-US" sz="1800" i="1" dirty="0"/>
              <a:t>x</a:t>
            </a:r>
            <a:r>
              <a:rPr lang="en-US" sz="1800" dirty="0"/>
              <a:t> or is 0 if </a:t>
            </a:r>
            <a:r>
              <a:rPr lang="en-US" sz="1800" i="1" dirty="0"/>
              <a:t>x</a:t>
            </a:r>
            <a:r>
              <a:rPr lang="en-US" sz="1800" dirty="0"/>
              <a:t> is not found)</a:t>
            </a:r>
          </a:p>
          <a:p>
            <a:pPr>
              <a:buFontTx/>
              <a:buNone/>
            </a:pPr>
            <a:endParaRPr lang="en-US" sz="1800" dirty="0"/>
          </a:p>
          <a:p>
            <a:pPr>
              <a:buFontTx/>
              <a:buNone/>
            </a:pPr>
            <a:endParaRPr lang="en-US" sz="1800" dirty="0"/>
          </a:p>
        </p:txBody>
      </p:sp>
      <p:sp>
        <p:nvSpPr>
          <p:cNvPr id="9" name="Slide Number Placeholder 5"/>
          <p:cNvSpPr>
            <a:spLocks noGrp="1"/>
          </p:cNvSpPr>
          <p:nvPr>
            <p:ph type="sldNum" sz="quarter" idx="12"/>
          </p:nvPr>
        </p:nvSpPr>
        <p:spPr/>
        <p:txBody>
          <a:bodyPr/>
          <a:lstStyle/>
          <a:p>
            <a:fld id="{7AFEA4A3-7195-460C-A7F5-D55447C99D76}"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2800"/>
              <a:t>Binary Search Algorithm</a:t>
            </a:r>
          </a:p>
        </p:txBody>
      </p:sp>
      <p:sp>
        <p:nvSpPr>
          <p:cNvPr id="11267" name="Rectangle 3"/>
          <p:cNvSpPr>
            <a:spLocks noGrp="1" noChangeArrowheads="1"/>
          </p:cNvSpPr>
          <p:nvPr>
            <p:ph idx="1"/>
          </p:nvPr>
        </p:nvSpPr>
        <p:spPr>
          <a:xfrm>
            <a:off x="429491" y="1156855"/>
            <a:ext cx="8229600" cy="4525963"/>
          </a:xfrm>
        </p:spPr>
        <p:txBody>
          <a:bodyPr/>
          <a:lstStyle/>
          <a:p>
            <a:pPr>
              <a:lnSpc>
                <a:spcPct val="80000"/>
              </a:lnSpc>
              <a:buFontTx/>
              <a:buNone/>
            </a:pPr>
            <a:r>
              <a:rPr lang="en-US" sz="2000" b="1" dirty="0"/>
              <a:t>procedure</a:t>
            </a:r>
            <a:r>
              <a:rPr lang="en-US" sz="2000" b="1" i="1" dirty="0"/>
              <a:t> </a:t>
            </a:r>
            <a:r>
              <a:rPr lang="en-US" sz="2000" i="1" dirty="0"/>
              <a:t>binary search</a:t>
            </a:r>
            <a:r>
              <a:rPr lang="en-US" sz="2000" dirty="0"/>
              <a:t>(</a:t>
            </a:r>
            <a:r>
              <a:rPr lang="en-US" sz="2000" i="1" dirty="0"/>
              <a:t>x</a:t>
            </a:r>
            <a:r>
              <a:rPr lang="en-US" sz="2000" dirty="0"/>
              <a:t>: </a:t>
            </a:r>
            <a:r>
              <a:rPr lang="en-US" sz="2000" i="1" dirty="0"/>
              <a:t>integer,                       </a:t>
            </a:r>
            <a:r>
              <a:rPr lang="en-US" sz="2000" dirty="0"/>
              <a:t>:</a:t>
            </a:r>
            <a:r>
              <a:rPr lang="en-US" sz="2000" i="1" dirty="0"/>
              <a:t> </a:t>
            </a:r>
            <a:r>
              <a:rPr lang="en-US" sz="2000" i="1" u="sng" dirty="0"/>
              <a:t>increasing integers</a:t>
            </a:r>
            <a:r>
              <a:rPr lang="en-US" sz="2000" i="1" dirty="0"/>
              <a:t>)</a:t>
            </a:r>
          </a:p>
          <a:p>
            <a:pPr>
              <a:lnSpc>
                <a:spcPct val="80000"/>
              </a:lnSpc>
              <a:buFontTx/>
              <a:buNone/>
            </a:pPr>
            <a:r>
              <a:rPr lang="en-US" sz="2000" i="1" dirty="0" err="1"/>
              <a:t>i</a:t>
            </a:r>
            <a:r>
              <a:rPr lang="en-US" sz="2000" i="1" dirty="0"/>
              <a:t> </a:t>
            </a:r>
            <a:r>
              <a:rPr lang="en-US" sz="2000" dirty="0"/>
              <a:t>:</a:t>
            </a:r>
            <a:r>
              <a:rPr lang="en-US" sz="2000" i="1" dirty="0"/>
              <a:t> = </a:t>
            </a:r>
            <a:r>
              <a:rPr lang="en-US" sz="2000" dirty="0"/>
              <a:t>1</a:t>
            </a:r>
            <a:r>
              <a:rPr lang="en-US" sz="2000" i="1" dirty="0"/>
              <a:t> </a:t>
            </a:r>
            <a:r>
              <a:rPr lang="en-US" sz="2000" dirty="0"/>
              <a:t>( </a:t>
            </a:r>
            <a:r>
              <a:rPr lang="en-US" sz="2000" i="1" dirty="0" err="1"/>
              <a:t>i</a:t>
            </a:r>
            <a:r>
              <a:rPr lang="en-US" sz="2000" i="1" dirty="0"/>
              <a:t> is the left endpoint of search interval </a:t>
            </a:r>
            <a:r>
              <a:rPr lang="en-US" sz="2000" dirty="0"/>
              <a:t>)</a:t>
            </a:r>
            <a:endParaRPr lang="en-US" sz="2000" i="1" dirty="0"/>
          </a:p>
          <a:p>
            <a:pPr>
              <a:lnSpc>
                <a:spcPct val="80000"/>
              </a:lnSpc>
              <a:buFontTx/>
              <a:buNone/>
            </a:pPr>
            <a:r>
              <a:rPr lang="en-US" sz="2000" i="1" dirty="0"/>
              <a:t>j</a:t>
            </a:r>
            <a:r>
              <a:rPr lang="en-US" sz="2000" dirty="0"/>
              <a:t>: </a:t>
            </a:r>
            <a:r>
              <a:rPr lang="en-US" sz="2000" i="1" dirty="0"/>
              <a:t>= n </a:t>
            </a:r>
            <a:r>
              <a:rPr lang="en-US" sz="2000" dirty="0"/>
              <a:t>( </a:t>
            </a:r>
            <a:r>
              <a:rPr lang="en-US" sz="2000" i="1" dirty="0"/>
              <a:t>j is the right endpoint of the search interval </a:t>
            </a:r>
            <a:r>
              <a:rPr lang="en-US" sz="2000" dirty="0"/>
              <a:t>)	</a:t>
            </a:r>
          </a:p>
          <a:p>
            <a:pPr>
              <a:lnSpc>
                <a:spcPct val="80000"/>
              </a:lnSpc>
              <a:buFontTx/>
              <a:buNone/>
            </a:pPr>
            <a:r>
              <a:rPr lang="en-US" sz="2000" b="1" dirty="0"/>
              <a:t>	while </a:t>
            </a:r>
            <a:r>
              <a:rPr lang="en-US" sz="2000" i="1" dirty="0" err="1"/>
              <a:t>i</a:t>
            </a:r>
            <a:r>
              <a:rPr lang="en-US" sz="2000" i="1" dirty="0"/>
              <a:t> &lt; j</a:t>
            </a:r>
          </a:p>
          <a:p>
            <a:pPr>
              <a:lnSpc>
                <a:spcPct val="80000"/>
              </a:lnSpc>
              <a:buFontTx/>
              <a:buNone/>
            </a:pPr>
            <a:r>
              <a:rPr lang="en-US" sz="2000" b="1" dirty="0"/>
              <a:t>	begin</a:t>
            </a:r>
          </a:p>
          <a:p>
            <a:pPr>
              <a:lnSpc>
                <a:spcPct val="80000"/>
              </a:lnSpc>
              <a:buFontTx/>
              <a:buNone/>
            </a:pPr>
            <a:r>
              <a:rPr lang="en-US" sz="2000" b="1" dirty="0"/>
              <a:t>		</a:t>
            </a:r>
          </a:p>
          <a:p>
            <a:pPr>
              <a:lnSpc>
                <a:spcPct val="80000"/>
              </a:lnSpc>
              <a:buFontTx/>
              <a:buNone/>
            </a:pPr>
            <a:r>
              <a:rPr lang="en-US" sz="2000" b="1" dirty="0"/>
              <a:t>		if  </a:t>
            </a:r>
            <a:r>
              <a:rPr lang="en-US" sz="2000" i="1" dirty="0"/>
              <a:t>x</a:t>
            </a:r>
            <a:r>
              <a:rPr lang="en-US" sz="2000" dirty="0"/>
              <a:t> &gt; </a:t>
            </a:r>
            <a:r>
              <a:rPr lang="en-US" sz="2000" i="1" dirty="0"/>
              <a:t>a</a:t>
            </a:r>
            <a:r>
              <a:rPr lang="en-US" sz="2000" i="1" baseline="-25000" dirty="0"/>
              <a:t>m</a:t>
            </a:r>
            <a:r>
              <a:rPr lang="en-US" sz="2000" b="1" dirty="0"/>
              <a:t> then </a:t>
            </a:r>
          </a:p>
          <a:p>
            <a:pPr>
              <a:lnSpc>
                <a:spcPct val="80000"/>
              </a:lnSpc>
              <a:buFontTx/>
              <a:buNone/>
            </a:pPr>
            <a:r>
              <a:rPr lang="en-US" sz="2000" b="1" i="1" dirty="0"/>
              <a:t>               		</a:t>
            </a:r>
            <a:r>
              <a:rPr lang="en-US" sz="2000" i="1" dirty="0" err="1"/>
              <a:t>i</a:t>
            </a:r>
            <a:r>
              <a:rPr lang="en-US" sz="2000" i="1" dirty="0"/>
              <a:t> : = m </a:t>
            </a:r>
            <a:r>
              <a:rPr lang="en-US" sz="2000" b="1" dirty="0"/>
              <a:t>+ </a:t>
            </a:r>
            <a:r>
              <a:rPr lang="en-US" sz="2000" dirty="0"/>
              <a:t>1</a:t>
            </a:r>
            <a:endParaRPr lang="en-US" sz="2000" i="1" dirty="0"/>
          </a:p>
          <a:p>
            <a:pPr>
              <a:lnSpc>
                <a:spcPct val="80000"/>
              </a:lnSpc>
              <a:buFontTx/>
              <a:buNone/>
            </a:pPr>
            <a:r>
              <a:rPr lang="en-US" sz="2000" b="1" dirty="0"/>
              <a:t>      	else </a:t>
            </a:r>
          </a:p>
          <a:p>
            <a:pPr>
              <a:lnSpc>
                <a:spcPct val="80000"/>
              </a:lnSpc>
              <a:buFontTx/>
              <a:buNone/>
            </a:pPr>
            <a:r>
              <a:rPr lang="en-US" sz="2000" b="1" i="1" dirty="0"/>
              <a:t>			</a:t>
            </a:r>
            <a:r>
              <a:rPr lang="en-US" sz="2000" i="1" dirty="0"/>
              <a:t>j: = m</a:t>
            </a:r>
          </a:p>
          <a:p>
            <a:pPr>
              <a:lnSpc>
                <a:spcPct val="80000"/>
              </a:lnSpc>
              <a:buFontTx/>
              <a:buNone/>
            </a:pPr>
            <a:r>
              <a:rPr lang="en-US" sz="2000" b="1" dirty="0"/>
              <a:t>	end</a:t>
            </a:r>
          </a:p>
          <a:p>
            <a:pPr>
              <a:lnSpc>
                <a:spcPct val="80000"/>
              </a:lnSpc>
              <a:buFontTx/>
              <a:buNone/>
            </a:pPr>
            <a:r>
              <a:rPr lang="en-US" sz="2000" b="1" dirty="0"/>
              <a:t>	if  </a:t>
            </a:r>
            <a:r>
              <a:rPr lang="en-US" sz="2000" i="1" dirty="0"/>
              <a:t>x </a:t>
            </a:r>
            <a:r>
              <a:rPr lang="en-US" sz="2000" dirty="0"/>
              <a:t>=</a:t>
            </a:r>
            <a:r>
              <a:rPr lang="en-US" sz="2000" i="1" dirty="0"/>
              <a:t> </a:t>
            </a:r>
            <a:r>
              <a:rPr lang="en-US" sz="2000" i="1" dirty="0" err="1"/>
              <a:t>a</a:t>
            </a:r>
            <a:r>
              <a:rPr lang="en-US" sz="2000" i="1" baseline="-25000" dirty="0" err="1"/>
              <a:t>i</a:t>
            </a:r>
            <a:r>
              <a:rPr lang="en-US" sz="2000" b="1" dirty="0"/>
              <a:t>  then  </a:t>
            </a:r>
            <a:r>
              <a:rPr lang="en-US" sz="2000" i="1" dirty="0"/>
              <a:t>location</a:t>
            </a:r>
            <a:r>
              <a:rPr lang="en-US" sz="2000" dirty="0"/>
              <a:t> </a:t>
            </a:r>
            <a:r>
              <a:rPr lang="en-US" sz="2000" i="1" dirty="0"/>
              <a:t>:=</a:t>
            </a:r>
            <a:r>
              <a:rPr lang="en-US" sz="2000" dirty="0"/>
              <a:t> </a:t>
            </a:r>
            <a:r>
              <a:rPr lang="en-US" sz="2000" i="1" dirty="0" err="1"/>
              <a:t>i</a:t>
            </a:r>
            <a:endParaRPr lang="en-US" sz="2000" i="1" dirty="0"/>
          </a:p>
          <a:p>
            <a:pPr>
              <a:lnSpc>
                <a:spcPct val="80000"/>
              </a:lnSpc>
              <a:buFontTx/>
              <a:buNone/>
            </a:pPr>
            <a:r>
              <a:rPr lang="en-US" sz="2000" b="1" dirty="0"/>
              <a:t>	else </a:t>
            </a:r>
            <a:r>
              <a:rPr lang="en-US" sz="2000" i="1" dirty="0"/>
              <a:t>location</a:t>
            </a:r>
            <a:r>
              <a:rPr lang="en-US" sz="2000" dirty="0"/>
              <a:t> : =</a:t>
            </a:r>
            <a:r>
              <a:rPr lang="en-US" sz="2000" i="1" dirty="0"/>
              <a:t> </a:t>
            </a:r>
            <a:r>
              <a:rPr lang="en-US" sz="2000" dirty="0"/>
              <a:t>0</a:t>
            </a:r>
          </a:p>
          <a:p>
            <a:pPr>
              <a:lnSpc>
                <a:spcPct val="80000"/>
              </a:lnSpc>
              <a:buNone/>
            </a:pPr>
            <a:r>
              <a:rPr lang="en-US" sz="2000" dirty="0"/>
              <a:t>{</a:t>
            </a:r>
            <a:r>
              <a:rPr lang="en-US" sz="2000" b="1" dirty="0"/>
              <a:t>location </a:t>
            </a:r>
            <a:r>
              <a:rPr lang="en-US" sz="2000" dirty="0"/>
              <a:t>is the subscript of the term that equals </a:t>
            </a:r>
            <a:r>
              <a:rPr lang="en-US" sz="2000" i="1" dirty="0"/>
              <a:t>x</a:t>
            </a:r>
            <a:r>
              <a:rPr lang="en-US" sz="2000" dirty="0"/>
              <a:t> or is 0 if </a:t>
            </a:r>
            <a:r>
              <a:rPr lang="en-US" sz="2000" i="1" dirty="0"/>
              <a:t>x</a:t>
            </a:r>
            <a:r>
              <a:rPr lang="en-US" sz="2000" dirty="0"/>
              <a:t> is not found)</a:t>
            </a:r>
          </a:p>
          <a:p>
            <a:pPr>
              <a:lnSpc>
                <a:spcPct val="80000"/>
              </a:lnSpc>
              <a:buFontTx/>
              <a:buNone/>
            </a:pPr>
            <a:endParaRPr lang="en-US" sz="2000" dirty="0"/>
          </a:p>
          <a:p>
            <a:pPr>
              <a:lnSpc>
                <a:spcPct val="80000"/>
              </a:lnSpc>
              <a:buFontTx/>
              <a:buNone/>
            </a:pPr>
            <a:r>
              <a:rPr lang="en-US" sz="2000" b="1" dirty="0"/>
              <a:t>     </a:t>
            </a:r>
          </a:p>
          <a:p>
            <a:pPr>
              <a:lnSpc>
                <a:spcPct val="80000"/>
              </a:lnSpc>
              <a:buFontTx/>
              <a:buNone/>
            </a:pPr>
            <a:endParaRPr lang="en-US" sz="2000" dirty="0"/>
          </a:p>
        </p:txBody>
      </p:sp>
      <p:sp>
        <p:nvSpPr>
          <p:cNvPr id="11" name="Slide Number Placeholder 5"/>
          <p:cNvSpPr>
            <a:spLocks noGrp="1"/>
          </p:cNvSpPr>
          <p:nvPr>
            <p:ph type="sldNum" sz="quarter" idx="12"/>
          </p:nvPr>
        </p:nvSpPr>
        <p:spPr/>
        <p:txBody>
          <a:bodyPr/>
          <a:lstStyle/>
          <a:p>
            <a:fld id="{ED215221-2CE0-427C-86BF-DECB89B61B60}" type="slidenum">
              <a:rPr lang="en-US"/>
              <a:pPr/>
              <a:t>5</a:t>
            </a:fld>
            <a:endParaRPr lang="en-US"/>
          </a:p>
        </p:txBody>
      </p:sp>
      <p:graphicFrame>
        <p:nvGraphicFramePr>
          <p:cNvPr id="11269" name="Object 5"/>
          <p:cNvGraphicFramePr>
            <a:graphicFrameLocks noChangeAspect="1"/>
          </p:cNvGraphicFramePr>
          <p:nvPr/>
        </p:nvGraphicFramePr>
        <p:xfrm>
          <a:off x="1393760" y="2653146"/>
          <a:ext cx="1570038" cy="352425"/>
        </p:xfrm>
        <a:graphic>
          <a:graphicData uri="http://schemas.openxmlformats.org/presentationml/2006/ole">
            <mc:AlternateContent xmlns:mc="http://schemas.openxmlformats.org/markup-compatibility/2006">
              <mc:Choice xmlns:v="urn:schemas-microsoft-com:vml" Requires="v">
                <p:oleObj spid="_x0000_s11308" name="Equation" r:id="rId4" imgW="990360" imgH="228600" progId="Equation.3">
                  <p:embed/>
                </p:oleObj>
              </mc:Choice>
              <mc:Fallback>
                <p:oleObj name="Equation" r:id="rId4" imgW="99036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3760" y="2653146"/>
                        <a:ext cx="157003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9"/>
          <p:cNvGraphicFramePr>
            <a:graphicFrameLocks noChangeAspect="1"/>
          </p:cNvGraphicFramePr>
          <p:nvPr/>
        </p:nvGraphicFramePr>
        <p:xfrm>
          <a:off x="4156364" y="1129147"/>
          <a:ext cx="1250950" cy="365125"/>
        </p:xfrm>
        <a:graphic>
          <a:graphicData uri="http://schemas.openxmlformats.org/presentationml/2006/ole">
            <mc:AlternateContent xmlns:mc="http://schemas.openxmlformats.org/markup-compatibility/2006">
              <mc:Choice xmlns:v="urn:schemas-microsoft-com:vml" Requires="v">
                <p:oleObj spid="_x0000_s11309" name="Equation" r:id="rId6" imgW="698400" imgH="228600" progId="Equation.3">
                  <p:embed/>
                </p:oleObj>
              </mc:Choice>
              <mc:Fallback>
                <p:oleObj name="Equation" r:id="rId6" imgW="698400" imgH="228600"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6364" y="1129147"/>
                        <a:ext cx="12509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0EC102-CB6F-4333-AE68-FA99C1DBC0C6}" type="slidenum">
              <a:rPr lang="en-US" smtClean="0"/>
              <a:pPr/>
              <a:t>6</a:t>
            </a:fld>
            <a:endParaRPr lang="en-US"/>
          </a:p>
        </p:txBody>
      </p:sp>
      <p:sp>
        <p:nvSpPr>
          <p:cNvPr id="6" name="TextBox 5"/>
          <p:cNvSpPr txBox="1"/>
          <p:nvPr/>
        </p:nvSpPr>
        <p:spPr>
          <a:xfrm>
            <a:off x="6161314" y="631371"/>
            <a:ext cx="1782860" cy="2031325"/>
          </a:xfrm>
          <a:prstGeom prst="rect">
            <a:avLst/>
          </a:prstGeom>
          <a:noFill/>
        </p:spPr>
        <p:txBody>
          <a:bodyPr wrap="none" rtlCol="0">
            <a:spAutoFit/>
          </a:bodyPr>
          <a:lstStyle/>
          <a:p>
            <a:r>
              <a:rPr lang="en-US" dirty="0"/>
              <a:t>Search for 123</a:t>
            </a:r>
          </a:p>
          <a:p>
            <a:endParaRPr lang="en-US" dirty="0"/>
          </a:p>
          <a:p>
            <a:r>
              <a:rPr lang="en-US" dirty="0" err="1"/>
              <a:t>i</a:t>
            </a:r>
            <a:r>
              <a:rPr lang="en-US" dirty="0"/>
              <a:t> = first</a:t>
            </a:r>
          </a:p>
          <a:p>
            <a:r>
              <a:rPr lang="en-US" dirty="0"/>
              <a:t>j = last</a:t>
            </a:r>
          </a:p>
          <a:p>
            <a:r>
              <a:rPr lang="en-US" dirty="0"/>
              <a:t>m = middle point</a:t>
            </a:r>
          </a:p>
          <a:p>
            <a:endParaRPr lang="en-US" dirty="0"/>
          </a:p>
          <a:p>
            <a:r>
              <a:rPr lang="en-US" dirty="0"/>
              <a:t>End when </a:t>
            </a:r>
            <a:r>
              <a:rPr lang="en-US" dirty="0" err="1"/>
              <a:t>i</a:t>
            </a:r>
            <a:r>
              <a:rPr lang="en-US" dirty="0"/>
              <a:t> &gt; j</a:t>
            </a:r>
          </a:p>
        </p:txBody>
      </p:sp>
      <p:sp>
        <p:nvSpPr>
          <p:cNvPr id="7" name="TextBox 6"/>
          <p:cNvSpPr txBox="1"/>
          <p:nvPr/>
        </p:nvSpPr>
        <p:spPr>
          <a:xfrm>
            <a:off x="751114" y="326572"/>
            <a:ext cx="4458272" cy="5909310"/>
          </a:xfrm>
          <a:prstGeom prst="rect">
            <a:avLst/>
          </a:prstGeom>
          <a:noFill/>
        </p:spPr>
        <p:txBody>
          <a:bodyPr wrap="none" rtlCol="0">
            <a:spAutoFit/>
          </a:bodyPr>
          <a:lstStyle/>
          <a:p>
            <a:r>
              <a:rPr lang="en-US" dirty="0">
                <a:latin typeface="Courier New" pitchFamily="49" charset="0"/>
                <a:cs typeface="Courier New" pitchFamily="49" charset="0"/>
              </a:rPr>
              <a:t>2 6 7 34 76 123 234 567 677 986</a:t>
            </a:r>
          </a:p>
          <a:p>
            <a:r>
              <a:rPr lang="en-US" dirty="0" err="1">
                <a:latin typeface="Courier New" pitchFamily="49" charset="0"/>
                <a:cs typeface="Courier New" pitchFamily="49" charset="0"/>
              </a:rPr>
              <a:t>i</a:t>
            </a:r>
            <a:r>
              <a:rPr lang="en-US" dirty="0">
                <a:latin typeface="Courier New" pitchFamily="49" charset="0"/>
                <a:cs typeface="Courier New" pitchFamily="49" charset="0"/>
              </a:rPr>
              <a:t>         m                  j</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m       j</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i</a:t>
            </a:r>
            <a:r>
              <a:rPr lang="en-US" dirty="0">
                <a:latin typeface="Courier New" pitchFamily="49" charset="0"/>
                <a:cs typeface="Courier New" pitchFamily="49" charset="0"/>
              </a:rPr>
              <a:t>   m   j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im</a:t>
            </a:r>
            <a:r>
              <a:rPr lang="en-US" dirty="0">
                <a:latin typeface="Courier New" pitchFamily="49" charset="0"/>
                <a:cs typeface="Courier New" pitchFamily="49" charset="0"/>
              </a:rPr>
              <a:t>   j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imj</a:t>
            </a:r>
            <a:r>
              <a:rPr lang="en-US" dirty="0">
                <a:latin typeface="Courier New" pitchFamily="49" charset="0"/>
                <a:cs typeface="Courier New" pitchFamily="49" charset="0"/>
              </a:rPr>
              <a:t>          </a:t>
            </a:r>
          </a:p>
          <a:p>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latin typeface="Courier New" pitchFamily="49" charset="0"/>
              <a:cs typeface="Courier New" pitchFamily="49" charset="0"/>
            </a:endParaRPr>
          </a:p>
          <a:p>
            <a:r>
              <a:rPr lang="en-US" dirty="0">
                <a:latin typeface="Courier New" pitchFamily="49" charset="0"/>
                <a:cs typeface="Courier New" pitchFamily="49" charset="0"/>
              </a:rPr>
              <a:t>2 6 7 34 76 123 234 567 677 986</a:t>
            </a:r>
          </a:p>
          <a:p>
            <a:r>
              <a:rPr lang="en-US" dirty="0">
                <a:latin typeface="Courier New" pitchFamily="49" charset="0"/>
                <a:cs typeface="Courier New" pitchFamily="49" charset="0"/>
              </a:rPr>
              <a:t/>
            </a:r>
            <a:br>
              <a:rPr lang="en-US" dirty="0">
                <a:latin typeface="Courier New" pitchFamily="49" charset="0"/>
                <a:cs typeface="Courier New" pitchFamily="49" charset="0"/>
              </a:rPr>
            </a:br>
            <a:endParaRPr lang="en-US" dirty="0">
              <a:latin typeface="Courier New" pitchFamily="49" charset="0"/>
              <a:cs typeface="Courier New" pitchFamily="49" charset="0"/>
            </a:endParaRPr>
          </a:p>
        </p:txBody>
      </p:sp>
      <p:sp>
        <p:nvSpPr>
          <p:cNvPr id="8" name="Rectangle 7"/>
          <p:cNvSpPr/>
          <p:nvPr/>
        </p:nvSpPr>
        <p:spPr>
          <a:xfrm>
            <a:off x="5344894" y="2938858"/>
            <a:ext cx="3777343" cy="2973122"/>
          </a:xfrm>
          <a:prstGeom prst="rect">
            <a:avLst/>
          </a:prstGeom>
        </p:spPr>
        <p:txBody>
          <a:bodyPr wrap="square">
            <a:spAutoFit/>
          </a:bodyPr>
          <a:lstStyle/>
          <a:p>
            <a:pPr>
              <a:lnSpc>
                <a:spcPct val="80000"/>
              </a:lnSpc>
              <a:buFontTx/>
              <a:buNone/>
            </a:pPr>
            <a:r>
              <a:rPr lang="en-US" dirty="0" err="1"/>
              <a:t>i</a:t>
            </a:r>
            <a:r>
              <a:rPr lang="en-US" dirty="0"/>
              <a:t> := 1</a:t>
            </a:r>
          </a:p>
          <a:p>
            <a:pPr>
              <a:lnSpc>
                <a:spcPct val="80000"/>
              </a:lnSpc>
              <a:buFontTx/>
              <a:buNone/>
            </a:pPr>
            <a:r>
              <a:rPr lang="en-US" dirty="0"/>
              <a:t>j := n</a:t>
            </a:r>
          </a:p>
          <a:p>
            <a:pPr>
              <a:lnSpc>
                <a:spcPct val="80000"/>
              </a:lnSpc>
              <a:buFontTx/>
              <a:buNone/>
            </a:pPr>
            <a:endParaRPr lang="en-US" dirty="0"/>
          </a:p>
          <a:p>
            <a:pPr>
              <a:lnSpc>
                <a:spcPct val="80000"/>
              </a:lnSpc>
              <a:buFontTx/>
              <a:buNone/>
            </a:pPr>
            <a:r>
              <a:rPr lang="en-US" b="1" dirty="0"/>
              <a:t>while </a:t>
            </a:r>
            <a:r>
              <a:rPr lang="en-US" i="1" dirty="0" err="1"/>
              <a:t>i</a:t>
            </a:r>
            <a:r>
              <a:rPr lang="en-US" i="1" dirty="0"/>
              <a:t> &lt; j</a:t>
            </a:r>
          </a:p>
          <a:p>
            <a:pPr>
              <a:lnSpc>
                <a:spcPct val="80000"/>
              </a:lnSpc>
              <a:buFontTx/>
              <a:buNone/>
            </a:pPr>
            <a:r>
              <a:rPr lang="en-US" b="1" dirty="0"/>
              <a:t>	begin</a:t>
            </a:r>
          </a:p>
          <a:p>
            <a:pPr>
              <a:lnSpc>
                <a:spcPct val="80000"/>
              </a:lnSpc>
              <a:buFontTx/>
              <a:buNone/>
            </a:pPr>
            <a:r>
              <a:rPr lang="en-US" b="1" dirty="0"/>
              <a:t>		</a:t>
            </a:r>
          </a:p>
          <a:p>
            <a:pPr>
              <a:lnSpc>
                <a:spcPct val="80000"/>
              </a:lnSpc>
              <a:buFontTx/>
              <a:buNone/>
            </a:pPr>
            <a:r>
              <a:rPr lang="en-US" b="1" dirty="0"/>
              <a:t>		if  </a:t>
            </a:r>
            <a:r>
              <a:rPr lang="en-US" i="1" dirty="0"/>
              <a:t>x</a:t>
            </a:r>
            <a:r>
              <a:rPr lang="en-US" dirty="0"/>
              <a:t> &gt; </a:t>
            </a:r>
            <a:r>
              <a:rPr lang="en-US" i="1" dirty="0"/>
              <a:t>a</a:t>
            </a:r>
            <a:r>
              <a:rPr lang="en-US" i="1" baseline="-25000" dirty="0"/>
              <a:t>m</a:t>
            </a:r>
            <a:r>
              <a:rPr lang="en-US" b="1" dirty="0"/>
              <a:t> then </a:t>
            </a:r>
          </a:p>
          <a:p>
            <a:pPr>
              <a:lnSpc>
                <a:spcPct val="80000"/>
              </a:lnSpc>
              <a:buFontTx/>
              <a:buNone/>
            </a:pPr>
            <a:r>
              <a:rPr lang="en-US" b="1" i="1" dirty="0"/>
              <a:t>               		      </a:t>
            </a:r>
            <a:r>
              <a:rPr lang="en-US" i="1" dirty="0" err="1"/>
              <a:t>i</a:t>
            </a:r>
            <a:r>
              <a:rPr lang="en-US" i="1" dirty="0"/>
              <a:t> : = m </a:t>
            </a:r>
            <a:r>
              <a:rPr lang="en-US" b="1" dirty="0"/>
              <a:t>+ </a:t>
            </a:r>
            <a:r>
              <a:rPr lang="en-US" dirty="0"/>
              <a:t>1</a:t>
            </a:r>
            <a:endParaRPr lang="en-US" i="1" dirty="0"/>
          </a:p>
          <a:p>
            <a:pPr>
              <a:lnSpc>
                <a:spcPct val="80000"/>
              </a:lnSpc>
              <a:buFontTx/>
              <a:buNone/>
            </a:pPr>
            <a:r>
              <a:rPr lang="en-US" b="1" dirty="0"/>
              <a:t>      		else </a:t>
            </a:r>
          </a:p>
          <a:p>
            <a:pPr>
              <a:lnSpc>
                <a:spcPct val="80000"/>
              </a:lnSpc>
              <a:buFontTx/>
              <a:buNone/>
            </a:pPr>
            <a:r>
              <a:rPr lang="en-US" b="1" i="1" dirty="0"/>
              <a:t>		      </a:t>
            </a:r>
            <a:r>
              <a:rPr lang="en-US" i="1" dirty="0"/>
              <a:t>j: = m</a:t>
            </a:r>
          </a:p>
          <a:p>
            <a:pPr>
              <a:lnSpc>
                <a:spcPct val="80000"/>
              </a:lnSpc>
              <a:buFontTx/>
              <a:buNone/>
            </a:pPr>
            <a:r>
              <a:rPr lang="en-US" b="1" dirty="0"/>
              <a:t>	end</a:t>
            </a:r>
          </a:p>
          <a:p>
            <a:pPr>
              <a:lnSpc>
                <a:spcPct val="80000"/>
              </a:lnSpc>
              <a:buFontTx/>
              <a:buNone/>
            </a:pPr>
            <a:r>
              <a:rPr lang="en-US" b="1" dirty="0"/>
              <a:t>if  </a:t>
            </a:r>
            <a:r>
              <a:rPr lang="en-US" i="1" dirty="0"/>
              <a:t>x </a:t>
            </a:r>
            <a:r>
              <a:rPr lang="en-US" dirty="0"/>
              <a:t>=</a:t>
            </a:r>
            <a:r>
              <a:rPr lang="en-US" i="1" dirty="0"/>
              <a:t> </a:t>
            </a:r>
            <a:r>
              <a:rPr lang="en-US" i="1" dirty="0" err="1"/>
              <a:t>a</a:t>
            </a:r>
            <a:r>
              <a:rPr lang="en-US" i="1" baseline="-25000" dirty="0" err="1"/>
              <a:t>i</a:t>
            </a:r>
            <a:r>
              <a:rPr lang="en-US" b="1" dirty="0"/>
              <a:t>  then  </a:t>
            </a:r>
            <a:r>
              <a:rPr lang="en-US" i="1" dirty="0"/>
              <a:t>location</a:t>
            </a:r>
            <a:r>
              <a:rPr lang="en-US" dirty="0"/>
              <a:t> </a:t>
            </a:r>
            <a:r>
              <a:rPr lang="en-US" i="1" dirty="0"/>
              <a:t>:=</a:t>
            </a:r>
            <a:r>
              <a:rPr lang="en-US" dirty="0"/>
              <a:t> </a:t>
            </a:r>
            <a:r>
              <a:rPr lang="en-US" i="1" dirty="0" err="1"/>
              <a:t>i</a:t>
            </a:r>
            <a:endParaRPr lang="en-US" i="1" dirty="0"/>
          </a:p>
          <a:p>
            <a:pPr>
              <a:lnSpc>
                <a:spcPct val="80000"/>
              </a:lnSpc>
              <a:buFontTx/>
              <a:buNone/>
            </a:pPr>
            <a:r>
              <a:rPr lang="en-US" b="1" dirty="0"/>
              <a:t>else </a:t>
            </a:r>
            <a:r>
              <a:rPr lang="en-US" i="1" dirty="0"/>
              <a:t>location</a:t>
            </a:r>
            <a:r>
              <a:rPr lang="en-US" dirty="0"/>
              <a:t> : =</a:t>
            </a:r>
            <a:r>
              <a:rPr lang="en-US" i="1" dirty="0"/>
              <a:t> </a:t>
            </a:r>
            <a:r>
              <a:rPr lang="en-US" dirty="0"/>
              <a:t>0</a:t>
            </a:r>
          </a:p>
        </p:txBody>
      </p:sp>
      <p:graphicFrame>
        <p:nvGraphicFramePr>
          <p:cNvPr id="45057" name="Object 1"/>
          <p:cNvGraphicFramePr>
            <a:graphicFrameLocks noChangeAspect="1"/>
          </p:cNvGraphicFramePr>
          <p:nvPr/>
        </p:nvGraphicFramePr>
        <p:xfrm>
          <a:off x="7196229" y="3953799"/>
          <a:ext cx="1570037" cy="352425"/>
        </p:xfrm>
        <a:graphic>
          <a:graphicData uri="http://schemas.openxmlformats.org/presentationml/2006/ole">
            <mc:AlternateContent xmlns:mc="http://schemas.openxmlformats.org/markup-compatibility/2006">
              <mc:Choice xmlns:v="urn:schemas-microsoft-com:vml" Requires="v">
                <p:oleObj spid="_x0000_s45076" name="Equation" r:id="rId4" imgW="990360" imgH="228600" progId="Equation.3">
                  <p:embed/>
                </p:oleObj>
              </mc:Choice>
              <mc:Fallback>
                <p:oleObj name="Equation" r:id="rId4" imgW="990360" imgH="22860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229" y="3953799"/>
                        <a:ext cx="1570037"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Sorting rearranges a sequence of numbers so that the numbers are in increasing order (from smallest to largest)</a:t>
            </a:r>
          </a:p>
          <a:p>
            <a:r>
              <a:rPr lang="en-US" dirty="0"/>
              <a:t>Sorting data is one of the most common operations performed on data.</a:t>
            </a:r>
          </a:p>
          <a:p>
            <a:r>
              <a:rPr lang="en-US" dirty="0"/>
              <a:t>We begin with </a:t>
            </a:r>
            <a:r>
              <a:rPr lang="en-US" b="1" dirty="0" err="1">
                <a:solidFill>
                  <a:srgbClr val="C00000"/>
                </a:solidFill>
              </a:rPr>
              <a:t>bubblesort</a:t>
            </a:r>
            <a:r>
              <a:rPr lang="en-US" dirty="0"/>
              <a:t>, where at each pass, the largest (“heaviest”) element is moved to the bottom of the sequence.</a:t>
            </a:r>
          </a:p>
        </p:txBody>
      </p:sp>
      <p:sp>
        <p:nvSpPr>
          <p:cNvPr id="4" name="Slide Number Placeholder 3"/>
          <p:cNvSpPr>
            <a:spLocks noGrp="1"/>
          </p:cNvSpPr>
          <p:nvPr>
            <p:ph type="sldNum" sz="quarter" idx="12"/>
          </p:nvPr>
        </p:nvSpPr>
        <p:spPr/>
        <p:txBody>
          <a:bodyPr/>
          <a:lstStyle/>
          <a:p>
            <a:fld id="{530EC102-CB6F-4333-AE68-FA99C1DBC0C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30EC102-CB6F-4333-AE68-FA99C1DBC0C6}" type="slidenum">
              <a:rPr lang="en-US" smtClean="0"/>
              <a:pPr/>
              <a:t>8</a:t>
            </a:fld>
            <a:endParaRPr lang="en-US"/>
          </a:p>
        </p:txBody>
      </p:sp>
      <p:pic>
        <p:nvPicPr>
          <p:cNvPr id="5" name="Picture 3" descr="03-1-001"/>
          <p:cNvPicPr>
            <a:picLocks noChangeAspect="1" noChangeArrowheads="1"/>
          </p:cNvPicPr>
          <p:nvPr/>
        </p:nvPicPr>
        <p:blipFill>
          <a:blip r:embed="rId3" cstate="print"/>
          <a:srcRect/>
          <a:stretch>
            <a:fillRect/>
          </a:stretch>
        </p:blipFill>
        <p:spPr bwMode="auto">
          <a:xfrm>
            <a:off x="23529" y="1002723"/>
            <a:ext cx="9117012" cy="3875088"/>
          </a:xfrm>
          <a:prstGeom prst="rect">
            <a:avLst/>
          </a:prstGeom>
          <a:noFill/>
          <a:ln w="9525">
            <a:noFill/>
            <a:miter lim="800000"/>
            <a:headEnd/>
            <a:tailEnd/>
          </a:ln>
          <a:effectLst/>
        </p:spPr>
      </p:pic>
      <p:sp>
        <p:nvSpPr>
          <p:cNvPr id="2" name="TextBox 1"/>
          <p:cNvSpPr txBox="1"/>
          <p:nvPr/>
        </p:nvSpPr>
        <p:spPr>
          <a:xfrm>
            <a:off x="244549" y="393405"/>
            <a:ext cx="5051383" cy="369332"/>
          </a:xfrm>
          <a:prstGeom prst="rect">
            <a:avLst/>
          </a:prstGeom>
          <a:noFill/>
        </p:spPr>
        <p:txBody>
          <a:bodyPr wrap="none" rtlCol="0">
            <a:spAutoFit/>
          </a:bodyPr>
          <a:lstStyle/>
          <a:p>
            <a:r>
              <a:rPr lang="en-US" dirty="0" smtClean="0"/>
              <a:t>In each pass: exchange adjacent numbers if </a:t>
            </a:r>
            <a:r>
              <a:rPr lang="en-US" dirty="0" err="1" smtClean="0"/>
              <a:t>necesary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err="1"/>
              <a:t>Bubblesort</a:t>
            </a:r>
            <a:r>
              <a:rPr lang="en-US" dirty="0"/>
              <a:t> </a:t>
            </a:r>
            <a:r>
              <a:rPr lang="en-US" dirty="0" err="1"/>
              <a:t>PseudoCode</a:t>
            </a:r>
            <a:endParaRPr lang="en-US" dirty="0"/>
          </a:p>
        </p:txBody>
      </p:sp>
      <p:sp>
        <p:nvSpPr>
          <p:cNvPr id="15" name="Content Placeholder 14"/>
          <p:cNvSpPr>
            <a:spLocks noGrp="1"/>
          </p:cNvSpPr>
          <p:nvPr>
            <p:ph idx="1"/>
          </p:nvPr>
        </p:nvSpPr>
        <p:spPr/>
        <p:txBody>
          <a:bodyPr/>
          <a:lstStyle/>
          <a:p>
            <a:pPr>
              <a:buNone/>
            </a:pPr>
            <a:r>
              <a:rPr lang="en-US" b="1" dirty="0"/>
              <a:t>procedure</a:t>
            </a:r>
            <a:r>
              <a:rPr lang="en-US" dirty="0"/>
              <a:t> </a:t>
            </a:r>
            <a:r>
              <a:rPr lang="en-US" dirty="0" err="1"/>
              <a:t>bubblesort</a:t>
            </a:r>
            <a:r>
              <a:rPr lang="en-US" dirty="0"/>
              <a:t>(</a:t>
            </a:r>
            <a:r>
              <a:rPr lang="en-US" i="1" dirty="0"/>
              <a:t>a</a:t>
            </a:r>
            <a:r>
              <a:rPr lang="en-US" i="1" baseline="-25000" dirty="0"/>
              <a:t>1</a:t>
            </a:r>
            <a:r>
              <a:rPr lang="en-US" dirty="0"/>
              <a:t>, . . . , </a:t>
            </a:r>
            <a:r>
              <a:rPr lang="en-US" i="1" dirty="0"/>
              <a:t>a</a:t>
            </a:r>
            <a:r>
              <a:rPr lang="en-US" i="1" baseline="-25000" dirty="0"/>
              <a:t>n</a:t>
            </a:r>
            <a:r>
              <a:rPr lang="en-US" dirty="0"/>
              <a:t> : real numbers </a:t>
            </a:r>
            <a:r>
              <a:rPr lang="en-US" dirty="0" smtClean="0"/>
              <a:t>with </a:t>
            </a:r>
            <a:r>
              <a:rPr lang="en-US" i="1" dirty="0"/>
              <a:t>n</a:t>
            </a:r>
            <a:r>
              <a:rPr lang="en-US" dirty="0"/>
              <a:t> </a:t>
            </a:r>
            <a:r>
              <a:rPr lang="en-US" dirty="0">
                <a:sym typeface="Symbol"/>
              </a:rPr>
              <a:t></a:t>
            </a:r>
            <a:r>
              <a:rPr lang="en-US" dirty="0"/>
              <a:t> 2)</a:t>
            </a:r>
          </a:p>
          <a:p>
            <a:pPr>
              <a:buNone/>
            </a:pPr>
            <a:r>
              <a:rPr lang="en-US" b="1" dirty="0"/>
              <a:t>for</a:t>
            </a:r>
            <a:r>
              <a:rPr lang="en-US" dirty="0"/>
              <a:t> </a:t>
            </a:r>
            <a:r>
              <a:rPr lang="en-US" i="1" dirty="0" err="1"/>
              <a:t>i</a:t>
            </a:r>
            <a:r>
              <a:rPr lang="en-US" dirty="0"/>
              <a:t> := 1 to </a:t>
            </a:r>
            <a:r>
              <a:rPr lang="en-US" i="1" dirty="0"/>
              <a:t>n</a:t>
            </a:r>
            <a:r>
              <a:rPr lang="en-US" dirty="0"/>
              <a:t>-1   {</a:t>
            </a:r>
            <a:r>
              <a:rPr lang="en-US" i="1" dirty="0" err="1"/>
              <a:t>i</a:t>
            </a:r>
            <a:r>
              <a:rPr lang="en-US" dirty="0"/>
              <a:t> is the pass number}</a:t>
            </a:r>
          </a:p>
          <a:p>
            <a:pPr>
              <a:buNone/>
            </a:pPr>
            <a:r>
              <a:rPr lang="en-US" b="1" dirty="0"/>
              <a:t>	for </a:t>
            </a:r>
            <a:r>
              <a:rPr lang="en-US" i="1" dirty="0"/>
              <a:t>j</a:t>
            </a:r>
            <a:r>
              <a:rPr lang="en-US" dirty="0"/>
              <a:t> := 1 to </a:t>
            </a:r>
            <a:r>
              <a:rPr lang="en-US" i="1" dirty="0"/>
              <a:t>n</a:t>
            </a:r>
            <a:r>
              <a:rPr lang="en-US" dirty="0"/>
              <a:t>-</a:t>
            </a:r>
            <a:r>
              <a:rPr lang="en-US" i="1" dirty="0" err="1"/>
              <a:t>i</a:t>
            </a:r>
            <a:r>
              <a:rPr lang="en-US" dirty="0"/>
              <a:t> {</a:t>
            </a:r>
            <a:r>
              <a:rPr lang="en-US" i="1" dirty="0"/>
              <a:t>j</a:t>
            </a:r>
            <a:r>
              <a:rPr lang="en-US" dirty="0"/>
              <a:t> is the position in the column}</a:t>
            </a:r>
          </a:p>
          <a:p>
            <a:pPr>
              <a:buNone/>
            </a:pPr>
            <a:r>
              <a:rPr lang="en-US" b="1" dirty="0"/>
              <a:t>		if </a:t>
            </a:r>
            <a:r>
              <a:rPr lang="en-US" i="1" dirty="0" err="1"/>
              <a:t>a</a:t>
            </a:r>
            <a:r>
              <a:rPr lang="en-US" i="1" baseline="-25000" dirty="0" err="1"/>
              <a:t>j</a:t>
            </a:r>
            <a:r>
              <a:rPr lang="en-US" dirty="0"/>
              <a:t> &gt; </a:t>
            </a:r>
            <a:r>
              <a:rPr lang="en-US" i="1" dirty="0"/>
              <a:t>a</a:t>
            </a:r>
            <a:r>
              <a:rPr lang="en-US" i="1" baseline="-25000" dirty="0"/>
              <a:t>j+1</a:t>
            </a:r>
            <a:r>
              <a:rPr lang="en-US" dirty="0"/>
              <a:t> </a:t>
            </a:r>
            <a:r>
              <a:rPr lang="en-US" b="1" dirty="0"/>
              <a:t>then</a:t>
            </a:r>
            <a:r>
              <a:rPr lang="en-US" dirty="0"/>
              <a:t> interchange </a:t>
            </a:r>
            <a:r>
              <a:rPr lang="en-US" i="1" dirty="0" err="1"/>
              <a:t>a</a:t>
            </a:r>
            <a:r>
              <a:rPr lang="en-US" i="1" baseline="-25000" dirty="0" err="1"/>
              <a:t>j</a:t>
            </a:r>
            <a:r>
              <a:rPr lang="en-US" dirty="0"/>
              <a:t> and </a:t>
            </a:r>
            <a:r>
              <a:rPr lang="en-US" i="1" dirty="0"/>
              <a:t>a</a:t>
            </a:r>
            <a:r>
              <a:rPr lang="en-US" i="1" baseline="-25000" dirty="0"/>
              <a:t>j+1</a:t>
            </a:r>
          </a:p>
          <a:p>
            <a:pPr>
              <a:buNone/>
            </a:pPr>
            <a:endParaRPr lang="en-US" dirty="0"/>
          </a:p>
          <a:p>
            <a:pPr>
              <a:buNone/>
            </a:pPr>
            <a:r>
              <a:rPr lang="en-US" dirty="0"/>
              <a:t>{</a:t>
            </a:r>
            <a:r>
              <a:rPr lang="en-US" i="1" dirty="0"/>
              <a:t>a</a:t>
            </a:r>
            <a:r>
              <a:rPr lang="en-US" i="1" baseline="-25000" dirty="0"/>
              <a:t>1</a:t>
            </a:r>
            <a:r>
              <a:rPr lang="en-US" dirty="0"/>
              <a:t>, . . . , </a:t>
            </a:r>
            <a:r>
              <a:rPr lang="en-US" i="1" dirty="0"/>
              <a:t>a</a:t>
            </a:r>
            <a:r>
              <a:rPr lang="en-US" i="1" baseline="-25000" dirty="0"/>
              <a:t>n</a:t>
            </a:r>
            <a:r>
              <a:rPr lang="en-US" dirty="0"/>
              <a:t> is now in increasing order}</a:t>
            </a:r>
          </a:p>
        </p:txBody>
      </p:sp>
      <p:sp>
        <p:nvSpPr>
          <p:cNvPr id="10" name="Slide Number Placeholder 5"/>
          <p:cNvSpPr>
            <a:spLocks noGrp="1"/>
          </p:cNvSpPr>
          <p:nvPr>
            <p:ph type="sldNum" sz="quarter" idx="12"/>
          </p:nvPr>
        </p:nvSpPr>
        <p:spPr/>
        <p:txBody>
          <a:bodyPr/>
          <a:lstStyle/>
          <a:p>
            <a:fld id="{F5CAD7DA-26BB-41FD-B63D-3268FF788F8C}"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yUTDPPTMaster">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MyUTDPPTMaster</Template>
  <TotalTime>1277</TotalTime>
  <Words>1672</Words>
  <Application>Microsoft Office PowerPoint</Application>
  <PresentationFormat>On-screen Show (4:3)</PresentationFormat>
  <Paragraphs>300</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Courier New</vt:lpstr>
      <vt:lpstr>Symbol</vt:lpstr>
      <vt:lpstr>Times New Roman</vt:lpstr>
      <vt:lpstr>MyUTDPPTMaster</vt:lpstr>
      <vt:lpstr>Equation</vt:lpstr>
      <vt:lpstr>Chapter 3 Algorithms</vt:lpstr>
      <vt:lpstr>Algorithms</vt:lpstr>
      <vt:lpstr>Pseudocode</vt:lpstr>
      <vt:lpstr>Linear Search Algorithm</vt:lpstr>
      <vt:lpstr>Binary Search Algorithm</vt:lpstr>
      <vt:lpstr>PowerPoint Presentation</vt:lpstr>
      <vt:lpstr>Sorting</vt:lpstr>
      <vt:lpstr>PowerPoint Presentation</vt:lpstr>
      <vt:lpstr>Bubblesort PseudoCode</vt:lpstr>
      <vt:lpstr>Insertion Sort</vt:lpstr>
      <vt:lpstr>Insertion Sort example</vt:lpstr>
      <vt:lpstr>PowerPoint Presentation</vt:lpstr>
      <vt:lpstr>Greedy algorithms</vt:lpstr>
      <vt:lpstr>Greedy Change-making algorithm</vt:lpstr>
      <vt:lpstr>Lemma 1</vt:lpstr>
      <vt:lpstr>continued …</vt:lpstr>
      <vt:lpstr>PowerPoint Presentation</vt:lpstr>
      <vt:lpstr>continued …</vt:lpstr>
      <vt:lpstr>Exceptions to the change algorithm</vt:lpstr>
      <vt:lpstr>Characteristics of algorithms</vt:lpstr>
      <vt:lpstr>The Halting Problem</vt:lpstr>
      <vt:lpstr>Proof</vt:lpstr>
      <vt:lpstr>Proof continued</vt:lpstr>
      <vt:lpstr>Proof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Preferred Customer</dc:creator>
  <cp:lastModifiedBy>Cobb, Jorge</cp:lastModifiedBy>
  <cp:revision>102</cp:revision>
  <cp:lastPrinted>2017-09-21T15:46:12Z</cp:lastPrinted>
  <dcterms:created xsi:type="dcterms:W3CDTF">2004-09-18T21:08:04Z</dcterms:created>
  <dcterms:modified xsi:type="dcterms:W3CDTF">2019-09-17T21:10:18Z</dcterms:modified>
</cp:coreProperties>
</file>