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4" r:id="rId4"/>
    <p:sldId id="258" r:id="rId5"/>
    <p:sldId id="262" r:id="rId6"/>
    <p:sldId id="260" r:id="rId7"/>
    <p:sldId id="261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9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-188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fld id="{7ABD0366-9A03-47B6-8FB5-708CA0ED975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13364-02C4-44EC-A4A4-7A3737D3F00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13364-02C4-44EC-A4A4-7A3737D3F00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13364-02C4-44EC-A4A4-7A3737D3F00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AEB9C4-6451-44C5-BA6B-6C9559255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7F146F6D-0B9F-45BF-9818-02041959F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30EC102-CB6F-4333-AE68-FA99C1DB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412880C-A366-499C-876A-D8446226BB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AA11C71-D58A-49C6-BF47-30E4E1BF8C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C4B46A47-6A07-4C3C-B54D-04B8D76D3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AB531B4-BA07-462A-80F0-FD894531A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87EFB552-4084-4E5D-B74A-FB386A0ADD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28E8E86-D8AD-47AE-A173-237F33E0E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D6ED36CA-B636-482C-B07E-E8CB8A347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University of Texas at Dallas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www.utdallas.edu</a:t>
            </a: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9DF3-1F0B-483C-913C-A7B562ECE6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22.wmf"/><Relationship Id="rId10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dirty="0"/>
              <a:t>Growth of Functions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fld id="{125B05DE-F469-4BEF-9F06-664F16F289EE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233"/>
          </a:xfrm>
        </p:spPr>
        <p:txBody>
          <a:bodyPr/>
          <a:lstStyle/>
          <a:p>
            <a:r>
              <a:rPr lang="en-US" sz="4000" dirty="0"/>
              <a:t>Big-O of Polynomials (very useful!)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421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33728" y="1208692"/>
          <a:ext cx="4262848" cy="2032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4" imgW="58826400" imgH="28041600" progId="Equation.3">
                  <p:embed/>
                </p:oleObj>
              </mc:Choice>
              <mc:Fallback>
                <p:oleObj name="Equation" r:id="rId4" imgW="58826400" imgH="2804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728" y="1208692"/>
                        <a:ext cx="4262848" cy="2032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23159"/>
              </p:ext>
            </p:extLst>
          </p:nvPr>
        </p:nvGraphicFramePr>
        <p:xfrm>
          <a:off x="1285875" y="3398838"/>
          <a:ext cx="5318125" cy="313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6" imgW="50901600" imgH="39624000" progId="Equation.3">
                  <p:embed/>
                </p:oleObj>
              </mc:Choice>
              <mc:Fallback>
                <p:oleObj name="Equation" r:id="rId6" imgW="50901600" imgH="39624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398838"/>
                        <a:ext cx="5318125" cy="313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207160"/>
            <a:ext cx="137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n-lt"/>
              </a:rPr>
              <a:t>Theorem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4FD94-F0C7-4748-8858-6CF624B66C48}"/>
              </a:ext>
            </a:extLst>
          </p:cNvPr>
          <p:cNvSpPr txBox="1"/>
          <p:nvPr/>
        </p:nvSpPr>
        <p:spPr>
          <a:xfrm>
            <a:off x="6662057" y="430795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i="1" dirty="0"/>
              <a:t>x</a:t>
            </a:r>
            <a:r>
              <a:rPr lang="en-US" dirty="0"/>
              <a:t> ≥ </a:t>
            </a:r>
            <a:r>
              <a:rPr lang="en-US" i="1" dirty="0"/>
              <a:t>k</a:t>
            </a:r>
            <a:r>
              <a:rPr lang="en-US" dirty="0"/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Big-O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11</a:t>
            </a:fld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786" y="1107932"/>
            <a:ext cx="5219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827" y="2125519"/>
            <a:ext cx="66865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625110"/>
            <a:ext cx="62960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180"/>
          </a:xfrm>
        </p:spPr>
        <p:txBody>
          <a:bodyPr/>
          <a:lstStyle/>
          <a:p>
            <a:r>
              <a:rPr lang="en-US" dirty="0"/>
              <a:t>More Big-O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492"/>
            <a:ext cx="8229600" cy="4934672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Examples in the text which are not covered in class are expected to be read and </a:t>
            </a:r>
            <a:r>
              <a:rPr lang="en-US" sz="2800" b="1" u="sng" dirty="0"/>
              <a:t>understood</a:t>
            </a:r>
            <a:r>
              <a:rPr lang="en-US" sz="2800" b="1" dirty="0"/>
              <a:t>.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r>
              <a:rPr lang="en-US" b="1" dirty="0"/>
              <a:t>Theorem 2: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552862" y="3343419"/>
          <a:ext cx="5623793" cy="229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4" imgW="2767965" imgH="1129665" progId="Equation.3">
                  <p:embed/>
                </p:oleObj>
              </mc:Choice>
              <mc:Fallback>
                <p:oleObj name="Equation" r:id="rId4" imgW="2767965" imgH="112966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862" y="3343419"/>
                        <a:ext cx="5623793" cy="229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B4ED1E9-F3A2-4B0F-B6BE-6ADFF01C5627}" type="slidenum">
              <a:rPr lang="en-US"/>
              <a:t>13</a:t>
            </a:fld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9600"/>
          </a:xfrm>
        </p:spPr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138382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with all proofs involving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 – O,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a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must be found that satisfies the inequality.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Making use of known facts (always a good place to start a proof)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what needs to be shown (also a good idea when doing a proof)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 must find a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a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k</a:t>
            </a:r>
            <a:r>
              <a:rPr lang="en-US" sz="2000" i="1" baseline="-25000" dirty="0">
                <a:latin typeface="+mn-lt"/>
              </a:rPr>
              <a:t>3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 that when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x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&gt;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k</a:t>
            </a:r>
            <a:r>
              <a:rPr lang="en-US" sz="2000" i="1" baseline="-25000" dirty="0">
                <a:latin typeface="+mn-lt"/>
              </a:rPr>
              <a:t>3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CHMath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yet to be determined.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286163" y="2617354"/>
          <a:ext cx="448184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3" name="Equation" r:id="rId4" imgW="2171065" imgH="673100" progId="Equation.3">
                  <p:embed/>
                </p:oleObj>
              </mc:Choice>
              <mc:Fallback>
                <p:oleObj name="Equation" r:id="rId4" imgW="2171065" imgH="673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163" y="2617354"/>
                        <a:ext cx="448184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203325" y="5314950"/>
          <a:ext cx="34559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4" name="Equation" r:id="rId6" imgW="1701165" imgH="228600" progId="Equation.3">
                  <p:embed/>
                </p:oleObj>
              </mc:Choice>
              <mc:Fallback>
                <p:oleObj name="Equation" r:id="rId6" imgW="1701165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314950"/>
                        <a:ext cx="34559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90CB9A2-C04A-4B4B-BF5D-D1EE6AA94CE5}" type="slidenum">
              <a:rPr lang="en-US"/>
              <a:t>14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2126"/>
          </a:xfrm>
        </p:spPr>
        <p:txBody>
          <a:bodyPr/>
          <a:lstStyle/>
          <a:p>
            <a:r>
              <a:rPr lang="en-US" sz="3600" dirty="0"/>
              <a:t>Proof continued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175328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if we take                                      , both inequalities will be true and we can write for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&gt; k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we take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+mn-lt"/>
              </a:rPr>
              <a:t>then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have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65424" y="1200319"/>
          <a:ext cx="3132896" cy="52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3" name="Equation" r:id="rId4" imgW="25603200" imgH="5791200" progId="Equation.3">
                  <p:embed/>
                </p:oleObj>
              </mc:Choice>
              <mc:Fallback>
                <p:oleObj name="Equation" r:id="rId4" imgW="25603200" imgH="579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4" y="1200319"/>
                        <a:ext cx="3132896" cy="522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119891" y="3720810"/>
          <a:ext cx="31448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Equation" r:id="rId6" imgW="25603200" imgH="5181600" progId="Equation.3">
                  <p:embed/>
                </p:oleObj>
              </mc:Choice>
              <mc:Fallback>
                <p:oleObj name="Equation" r:id="rId6" imgW="25603200" imgH="5181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891" y="3720810"/>
                        <a:ext cx="31448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339292" y="4897727"/>
          <a:ext cx="5985159" cy="8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5" name="Equation" r:id="rId8" imgW="2590800" imgH="457200" progId="Equation.3">
                  <p:embed/>
                </p:oleObj>
              </mc:Choice>
              <mc:Fallback>
                <p:oleObj name="Equation" r:id="rId8" imgW="25908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292" y="4897727"/>
                        <a:ext cx="5985159" cy="8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736850" y="2142979"/>
          <a:ext cx="3035877" cy="135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name="Equation" r:id="rId10" imgW="36880800" imgH="16459200" progId="Equation.3">
                  <p:embed/>
                </p:oleObj>
              </mc:Choice>
              <mc:Fallback>
                <p:oleObj name="Equation" r:id="rId10" imgW="36880800" imgH="16459200" progId="Equation.3">
                  <p:embed/>
                  <p:pic>
                    <p:nvPicPr>
                      <p:cNvPr id="0" name="Picture 9838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36850" y="2142979"/>
                        <a:ext cx="3035877" cy="1353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8D99F82-7B4D-44CD-ACB0-69762433B1F6}" type="slidenum">
              <a:rPr lang="en-US"/>
              <a:t>15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r>
              <a:rPr lang="en-US" dirty="0"/>
              <a:t>Proof (end)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6436" y="111067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Now, take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desired constants are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2C’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we have already specified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82625" y="1793875"/>
          <a:ext cx="779621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Equation" r:id="rId4" imgW="85039200" imgH="27432000" progId="Equation.3">
                  <p:embed/>
                </p:oleObj>
              </mc:Choice>
              <mc:Fallback>
                <p:oleObj name="Equation" r:id="rId4" imgW="85039200" imgH="27432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793875"/>
                        <a:ext cx="779621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22288" y="4986338"/>
          <a:ext cx="3019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6" imgW="24688800" imgH="5791200" progId="Equation.3">
                  <p:embed/>
                </p:oleObj>
              </mc:Choice>
              <mc:Fallback>
                <p:oleObj name="Equation" r:id="rId6" imgW="24688800" imgH="579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986338"/>
                        <a:ext cx="30194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1214438" y="1797050"/>
          <a:ext cx="654208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Equation" r:id="rId4" imgW="2222500" imgH="457200" progId="Equation.3">
                  <p:embed/>
                </p:oleObj>
              </mc:Choice>
              <mc:Fallback>
                <p:oleObj name="Equation" r:id="rId4" imgW="22225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797050"/>
                        <a:ext cx="654208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results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/>
              <a:t>Theorem 3 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b="1" dirty="0"/>
              <a:t>Proof:</a:t>
            </a:r>
            <a:r>
              <a:rPr lang="en-US" sz="2400" dirty="0"/>
              <a:t>  </a:t>
            </a:r>
            <a:r>
              <a:rPr lang="en-US" sz="2400" dirty="0">
                <a:latin typeface="Book Antiqua" pitchFamily="18" charset="0"/>
              </a:rPr>
              <a:t>Again the goal is to find a </a:t>
            </a:r>
            <a:r>
              <a:rPr lang="en-US" sz="2400" i="1" dirty="0">
                <a:latin typeface="Book Antiqua" pitchFamily="18" charset="0"/>
              </a:rPr>
              <a:t>C </a:t>
            </a:r>
            <a:r>
              <a:rPr lang="en-US" sz="2400" dirty="0">
                <a:latin typeface="Book Antiqua" pitchFamily="18" charset="0"/>
              </a:rPr>
              <a:t>and a</a:t>
            </a:r>
            <a:r>
              <a:rPr lang="en-US" sz="2400" i="1" dirty="0">
                <a:latin typeface="Book Antiqua" pitchFamily="18" charset="0"/>
              </a:rPr>
              <a:t> k</a:t>
            </a:r>
            <a:r>
              <a:rPr lang="en-US" sz="2400" dirty="0">
                <a:latin typeface="Book Antiqua" pitchFamily="18" charset="0"/>
              </a:rPr>
              <a:t> so that</a:t>
            </a:r>
            <a:r>
              <a:rPr lang="en-US" sz="2400" dirty="0"/>
              <a:t> </a:t>
            </a:r>
          </a:p>
          <a:p>
            <a:pPr>
              <a:buFontTx/>
              <a:buNone/>
            </a:pPr>
            <a:r>
              <a:rPr lang="en-US" sz="2400" b="1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139950" y="2009775"/>
          <a:ext cx="51974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Equation" r:id="rId4" imgW="60960000" imgH="10972800" progId="Equation.3">
                  <p:embed/>
                </p:oleObj>
              </mc:Choice>
              <mc:Fallback>
                <p:oleObj name="Equation" r:id="rId4" imgW="60960000" imgH="10972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009775"/>
                        <a:ext cx="51974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47555"/>
              </p:ext>
            </p:extLst>
          </p:nvPr>
        </p:nvGraphicFramePr>
        <p:xfrm>
          <a:off x="1514475" y="4064000"/>
          <a:ext cx="5357813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8" name="Equation" r:id="rId6" imgW="71018400" imgH="27432000" progId="Equation.3">
                  <p:embed/>
                </p:oleObj>
              </mc:Choice>
              <mc:Fallback>
                <p:oleObj name="Equation" r:id="rId6" imgW="71018400" imgH="27432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064000"/>
                        <a:ext cx="5357813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1479" y="4044120"/>
            <a:ext cx="14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k ≤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8975" y="4013342"/>
            <a:ext cx="30743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</a:t>
            </a:r>
            <a:r>
              <a:rPr lang="en-US" sz="2000" dirty="0" smtClean="0"/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)*</a:t>
            </a:r>
            <a:r>
              <a:rPr lang="en-US" sz="2000" i="1" dirty="0" smtClean="0"/>
              <a:t>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)|  where </a:t>
            </a:r>
            <a:r>
              <a:rPr lang="en-US" sz="2000" i="1" dirty="0" smtClean="0"/>
              <a:t>x</a:t>
            </a:r>
            <a:r>
              <a:rPr lang="en-US" sz="2000" dirty="0" smtClean="0"/>
              <a:t> &gt; </a:t>
            </a:r>
            <a:r>
              <a:rPr lang="en-US" sz="2000" i="1" dirty="0" smtClean="0"/>
              <a:t>k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18</a:t>
            </a:fld>
            <a:endParaRPr lang="en-US"/>
          </a:p>
        </p:txBody>
      </p:sp>
      <p:sp>
        <p:nvSpPr>
          <p:cNvPr id="5" name="Slide Number Placeholder 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E1F85-3905-4394-A2AE-6B1E9E441E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87764"/>
            <a:ext cx="8229600" cy="4525963"/>
          </a:xfrm>
          <a:prstGeom prst="rect">
            <a:avLst/>
          </a:prstGeom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we take                                , then both inequalities hold and we have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 taking the above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, we have  that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03583" y="1380836"/>
          <a:ext cx="2320636" cy="48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6" name="Equation" r:id="rId4" imgW="977265" imgH="215900" progId="Equation.3">
                  <p:embed/>
                </p:oleObj>
              </mc:Choice>
              <mc:Fallback>
                <p:oleObj name="Equation" r:id="rId4" imgW="977265" imgH="215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3" y="1380836"/>
                        <a:ext cx="2320636" cy="488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/>
              <p:cNvSpPr txBox="1"/>
              <p:nvPr/>
            </p:nvSpPr>
            <p:spPr bwMode="auto">
              <a:xfrm>
                <a:off x="2546350" y="2656015"/>
                <a:ext cx="4997450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 ≤ 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6350" y="2656015"/>
                <a:ext cx="4997450" cy="482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874492" y="3946235"/>
          <a:ext cx="1239981" cy="41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7" name="Equation" r:id="rId7" imgW="583565" imgH="215900" progId="Equation.3">
                  <p:embed/>
                </p:oleObj>
              </mc:Choice>
              <mc:Fallback>
                <p:oleObj name="Equation" r:id="rId7" imgW="583565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492" y="3946235"/>
                        <a:ext cx="1239981" cy="416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311400" y="4611688"/>
          <a:ext cx="51038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8" name="Equation" r:id="rId9" imgW="41452800" imgH="5181600" progId="Equation.3">
                  <p:embed/>
                </p:oleObj>
              </mc:Choice>
              <mc:Fallback>
                <p:oleObj name="Equation" r:id="rId9" imgW="41452800" imgH="5181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611688"/>
                        <a:ext cx="510381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E619D612-FB66-4DB3-A9B8-88F316EF79FC}"/>
                  </a:ext>
                </a:extLst>
              </p:cNvPr>
              <p:cNvSpPr txBox="1"/>
              <p:nvPr/>
            </p:nvSpPr>
            <p:spPr bwMode="auto">
              <a:xfrm>
                <a:off x="2311400" y="2256545"/>
                <a:ext cx="4997450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E619D612-FB66-4DB3-A9B8-88F316EF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1400" y="2256545"/>
                <a:ext cx="4997450" cy="482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B3CA8AB3-36B3-4183-A331-4E933A7DE983}"/>
                  </a:ext>
                </a:extLst>
              </p:cNvPr>
              <p:cNvSpPr txBox="1"/>
              <p:nvPr/>
            </p:nvSpPr>
            <p:spPr bwMode="auto">
              <a:xfrm>
                <a:off x="2252873" y="3031766"/>
                <a:ext cx="4997450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B3CA8AB3-36B3-4183-A331-4E933A7D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873" y="3031766"/>
                <a:ext cx="4997450" cy="482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03-2-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0"/>
            <a:ext cx="6204527" cy="627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048"/>
            <a:ext cx="8229600" cy="5122116"/>
          </a:xfrm>
        </p:spPr>
        <p:txBody>
          <a:bodyPr/>
          <a:lstStyle/>
          <a:p>
            <a:r>
              <a:rPr lang="en-US" sz="2400" dirty="0"/>
              <a:t>We present the concept of a function </a:t>
            </a:r>
            <a:r>
              <a:rPr lang="en-US" sz="2400" i="1" dirty="0"/>
              <a:t>g</a:t>
            </a:r>
            <a:r>
              <a:rPr lang="en-US" sz="2400" dirty="0"/>
              <a:t> </a:t>
            </a:r>
            <a:r>
              <a:rPr lang="en-US" sz="2400" b="1" i="1" dirty="0"/>
              <a:t>growing at least as fast</a:t>
            </a:r>
            <a:r>
              <a:rPr lang="en-US" sz="2400" dirty="0"/>
              <a:t> as another function </a:t>
            </a:r>
            <a:r>
              <a:rPr lang="en-US" sz="2400" i="1" dirty="0"/>
              <a:t>f</a:t>
            </a:r>
            <a:r>
              <a:rPr lang="en-US" sz="2400" dirty="0"/>
              <a:t>. </a:t>
            </a:r>
          </a:p>
          <a:p>
            <a:r>
              <a:rPr lang="en-US" sz="2400" dirty="0"/>
              <a:t>Why?</a:t>
            </a:r>
          </a:p>
          <a:p>
            <a:pPr lvl="1"/>
            <a:r>
              <a:rPr lang="en-US" sz="2000" dirty="0"/>
              <a:t>We will later analyze the </a:t>
            </a:r>
            <a:r>
              <a:rPr lang="en-US" sz="2000" b="1" i="1" dirty="0"/>
              <a:t>complexity of an algorithm</a:t>
            </a:r>
            <a:r>
              <a:rPr lang="en-US" sz="2000" dirty="0"/>
              <a:t> by counting the number of steps it takes.</a:t>
            </a:r>
          </a:p>
          <a:p>
            <a:pPr lvl="2"/>
            <a:r>
              <a:rPr lang="en-US" sz="1600" dirty="0"/>
              <a:t>I.e., for each algorithm we find a function </a:t>
            </a:r>
            <a:r>
              <a:rPr lang="en-US" sz="1600" i="1" dirty="0"/>
              <a:t>f</a:t>
            </a:r>
            <a:r>
              <a:rPr lang="en-US" sz="1600" dirty="0"/>
              <a:t>: N </a:t>
            </a:r>
            <a:r>
              <a:rPr lang="en-US" sz="1600" dirty="0">
                <a:sym typeface="Wingdings" panose="05000000000000000000"/>
              </a:rPr>
              <a:t> </a:t>
            </a:r>
            <a:r>
              <a:rPr lang="en-US" sz="1600" dirty="0"/>
              <a:t>N  such that </a:t>
            </a:r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is the number of steps taken by the algorithm if the input of the algorithm has size </a:t>
            </a:r>
            <a:r>
              <a:rPr lang="en-US" sz="1600" i="1" dirty="0"/>
              <a:t>x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We then compare the functions of two algorithms to see which is better (e.g. linear search vs. binary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656"/>
          </a:xfrm>
        </p:spPr>
        <p:txBody>
          <a:bodyPr/>
          <a:lstStyle/>
          <a:p>
            <a:r>
              <a:rPr lang="en-US" sz="3200" dirty="0"/>
              <a:t>Function growth relative to another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55" y="1514042"/>
            <a:ext cx="8520432" cy="283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654C3F8-572F-4A2C-9AFD-A6863C0C24CF}" type="slidenum">
              <a:rPr lang="en-US"/>
              <a:t>21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/>
              <a:t>Page 191 #14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074301" y="1443184"/>
          <a:ext cx="1540670" cy="45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7" name="Equation" r:id="rId4" imgW="698500" imgH="228600" progId="Equation.3">
                  <p:embed/>
                </p:oleObj>
              </mc:Choice>
              <mc:Fallback>
                <p:oleObj name="Equation" r:id="rId4" imgW="6985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301" y="1443184"/>
                        <a:ext cx="1540670" cy="45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329998"/>
              </p:ext>
            </p:extLst>
          </p:nvPr>
        </p:nvGraphicFramePr>
        <p:xfrm>
          <a:off x="1016865" y="2532205"/>
          <a:ext cx="22431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8" name="Equation" r:id="rId6" imgW="1016000" imgH="228600" progId="Equation.3">
                  <p:embed/>
                </p:oleObj>
              </mc:Choice>
              <mc:Fallback>
                <p:oleObj name="Equation" r:id="rId6" imgW="10160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865" y="2532205"/>
                        <a:ext cx="22431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853620"/>
              </p:ext>
            </p:extLst>
          </p:nvPr>
        </p:nvGraphicFramePr>
        <p:xfrm>
          <a:off x="1074301" y="1942990"/>
          <a:ext cx="1597820" cy="45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9" name="Equation" r:id="rId8" imgW="723900" imgH="228600" progId="Equation.3">
                  <p:embed/>
                </p:oleObj>
              </mc:Choice>
              <mc:Fallback>
                <p:oleObj name="Equation" r:id="rId8" imgW="7239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301" y="1942990"/>
                        <a:ext cx="1597820" cy="45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00379"/>
              </p:ext>
            </p:extLst>
          </p:nvPr>
        </p:nvGraphicFramePr>
        <p:xfrm>
          <a:off x="1006763" y="3712221"/>
          <a:ext cx="2271713" cy="45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0" name="Equation" r:id="rId10" imgW="1028700" imgH="228600" progId="Equation.3">
                  <p:embed/>
                </p:oleObj>
              </mc:Choice>
              <mc:Fallback>
                <p:oleObj name="Equation" r:id="rId10" imgW="10287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63" y="3712221"/>
                        <a:ext cx="2271713" cy="45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006763" y="4378036"/>
          <a:ext cx="1569245" cy="45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1" name="Equation" r:id="rId12" imgW="711200" imgH="228600" progId="Equation.3">
                  <p:embed/>
                </p:oleObj>
              </mc:Choice>
              <mc:Fallback>
                <p:oleObj name="Equation" r:id="rId12" imgW="7112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63" y="4378036"/>
                        <a:ext cx="1569245" cy="45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979054" y="5096885"/>
          <a:ext cx="1962150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2" name="Equation" r:id="rId14" imgW="888365" imgH="228600" progId="Equation.3">
                  <p:embed/>
                </p:oleObj>
              </mc:Choice>
              <mc:Fallback>
                <p:oleObj name="Equation" r:id="rId14" imgW="888365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054" y="5096885"/>
                        <a:ext cx="1962150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29382" y="168101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each one on the left true or not?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B601306F-60E5-45B6-9674-DB40E58350CA}"/>
                  </a:ext>
                </a:extLst>
              </p:cNvPr>
              <p:cNvSpPr txBox="1"/>
              <p:nvPr/>
            </p:nvSpPr>
            <p:spPr bwMode="auto">
              <a:xfrm>
                <a:off x="751474" y="3122213"/>
                <a:ext cx="2638648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B601306F-60E5-45B6-9674-DB40E583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474" y="3122213"/>
                <a:ext cx="2638648" cy="46037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22</a:t>
            </a:fld>
            <a:endParaRPr 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184" y="960582"/>
            <a:ext cx="70199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856" y="5355649"/>
            <a:ext cx="71723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2DE5D-DBCE-43DB-A809-82FF175B33DE}"/>
              </a:ext>
            </a:extLst>
          </p:cNvPr>
          <p:cNvSpPr txBox="1"/>
          <p:nvPr/>
        </p:nvSpPr>
        <p:spPr>
          <a:xfrm>
            <a:off x="1474236" y="4263888"/>
            <a:ext cx="3232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are also using Theorem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23</a:t>
            </a:fld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58" y="1029133"/>
            <a:ext cx="71913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6"/>
            <a:ext cx="8229600" cy="1143000"/>
          </a:xfrm>
        </p:spPr>
        <p:txBody>
          <a:bodyPr/>
          <a:lstStyle/>
          <a:p>
            <a:r>
              <a:rPr lang="en-US" dirty="0"/>
              <a:t>Big-Omega and Big-Theta Notation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16" y="892625"/>
            <a:ext cx="8229600" cy="52795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Let </a:t>
            </a:r>
            <a:r>
              <a:rPr lang="en-US" sz="2400" i="1" dirty="0"/>
              <a:t>f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be functions from the set of integers or the set of real numbers to the set of real numbers. We say that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if there are </a:t>
            </a:r>
            <a:r>
              <a:rPr lang="en-US" sz="2400" b="1" i="1" dirty="0"/>
              <a:t>positive constants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k</a:t>
            </a:r>
            <a:r>
              <a:rPr lang="en-US" sz="2400" dirty="0"/>
              <a:t> such that 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Let </a:t>
            </a:r>
            <a:r>
              <a:rPr lang="en-US" sz="2400" i="1" dirty="0"/>
              <a:t>f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be functions from the set of integers or the set of real numbers to the set of real numbers. We say that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iff</a:t>
            </a:r>
            <a:r>
              <a:rPr lang="en-US" sz="2400" dirty="0"/>
              <a:t>  </a:t>
            </a:r>
            <a:r>
              <a:rPr lang="en-US" sz="2400" i="1" dirty="0"/>
              <a:t>f</a:t>
            </a:r>
            <a:r>
              <a:rPr lang="en-US" sz="2400" dirty="0"/>
              <a:t>(x) is both O(</a:t>
            </a:r>
            <a:r>
              <a:rPr lang="en-US" sz="2400" i="1" dirty="0"/>
              <a:t>g</a:t>
            </a:r>
            <a:r>
              <a:rPr lang="en-US" sz="2400" dirty="0"/>
              <a:t>(x)) and </a:t>
            </a:r>
            <a:r>
              <a:rPr lang="en-US" sz="2400" dirty="0">
                <a:sym typeface="Symbol" panose="05050102010706020507"/>
              </a:rPr>
              <a:t>(</a:t>
            </a:r>
            <a:r>
              <a:rPr lang="en-US" sz="2400" i="1" dirty="0"/>
              <a:t>g</a:t>
            </a:r>
            <a:r>
              <a:rPr lang="en-US" sz="2400" dirty="0"/>
              <a:t>(x)). 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We also can say that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 is of order g</a:t>
            </a:r>
            <a:r>
              <a:rPr lang="en-US" sz="2400" dirty="0"/>
              <a:t>(x)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D30-72EB-42A7-97F5-3E2863EAF221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81636" name="Object 4"/>
          <p:cNvGraphicFramePr>
            <a:graphicFrameLocks noChangeAspect="1"/>
          </p:cNvGraphicFramePr>
          <p:nvPr/>
        </p:nvGraphicFramePr>
        <p:xfrm>
          <a:off x="3530600" y="1709507"/>
          <a:ext cx="21748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2" name="Equation" r:id="rId4" imgW="1002665" imgH="203200" progId="Equation.3">
                  <p:embed/>
                </p:oleObj>
              </mc:Choice>
              <mc:Fallback>
                <p:oleObj name="Equation" r:id="rId4" imgW="1002665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709507"/>
                        <a:ext cx="21748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7" name="Object 5"/>
          <p:cNvGraphicFramePr>
            <a:graphicFrameLocks noChangeAspect="1"/>
          </p:cNvGraphicFramePr>
          <p:nvPr/>
        </p:nvGraphicFramePr>
        <p:xfrm>
          <a:off x="2346325" y="2622320"/>
          <a:ext cx="49752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3" name="Equation" r:id="rId6" imgW="2273300" imgH="203200" progId="Equation.3">
                  <p:embed/>
                </p:oleObj>
              </mc:Choice>
              <mc:Fallback>
                <p:oleObj name="Equation" r:id="rId6" imgW="22733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622320"/>
                        <a:ext cx="49752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8" name="Object 6"/>
          <p:cNvGraphicFramePr>
            <a:graphicFrameLocks noChangeAspect="1"/>
          </p:cNvGraphicFramePr>
          <p:nvPr/>
        </p:nvGraphicFramePr>
        <p:xfrm>
          <a:off x="3081338" y="4103692"/>
          <a:ext cx="21574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4" name="Equation" r:id="rId8" imgW="989965" imgH="203200" progId="Equation.3">
                  <p:embed/>
                </p:oleObj>
              </mc:Choice>
              <mc:Fallback>
                <p:oleObj name="Equation" r:id="rId8" imgW="989965" imgH="20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4103692"/>
                        <a:ext cx="215741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037"/>
          </a:xfrm>
        </p:spPr>
        <p:txBody>
          <a:bodyPr/>
          <a:lstStyle/>
          <a:p>
            <a:r>
              <a:rPr lang="en-US" dirty="0"/>
              <a:t>Exercise </a:t>
            </a:r>
            <a:r>
              <a:rPr lang="en-US"/>
              <a:t>for </a:t>
            </a:r>
            <a:r>
              <a:rPr lang="en-US">
                <a:sym typeface="Symbol" panose="05050102010706020507"/>
              </a:rPr>
              <a:t>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are functions from the set of real numbers to the set of real numbers, then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dirty="0">
                <a:sym typeface="Symbol" panose="05050102010706020507"/>
              </a:rPr>
              <a:t>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if and only if there are positive constants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C, </a:t>
            </a:r>
            <a:r>
              <a:rPr lang="en-US" dirty="0"/>
              <a:t>and</a:t>
            </a:r>
            <a:r>
              <a:rPr lang="en-US" i="1" dirty="0"/>
              <a:t> C’</a:t>
            </a:r>
            <a:r>
              <a:rPr lang="en-US" dirty="0"/>
              <a:t> such that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 C</a:t>
            </a:r>
            <a:r>
              <a:rPr lang="en-US" i="1" baseline="-25000" dirty="0"/>
              <a:t> </a:t>
            </a:r>
            <a:r>
              <a:rPr lang="en-US" dirty="0"/>
              <a:t>|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)| ≤ |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)| ≤ </a:t>
            </a:r>
            <a:r>
              <a:rPr lang="en-US" i="1" dirty="0" err="1"/>
              <a:t>C’</a:t>
            </a:r>
            <a:r>
              <a:rPr lang="en-US" dirty="0" err="1"/>
              <a:t>|</a:t>
            </a:r>
            <a:r>
              <a:rPr lang="en-US" i="1" dirty="0" err="1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)|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146"/>
            <a:ext cx="8229600" cy="1143000"/>
          </a:xfrm>
        </p:spPr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314" y="816418"/>
            <a:ext cx="8229600" cy="4920343"/>
          </a:xfrm>
        </p:spPr>
        <p:txBody>
          <a:bodyPr/>
          <a:lstStyle/>
          <a:p>
            <a:r>
              <a:rPr lang="en-US" sz="2400" dirty="0"/>
              <a:t>This is an if and only if statement.</a:t>
            </a:r>
          </a:p>
          <a:p>
            <a:r>
              <a:rPr lang="en-US" sz="2400" dirty="0"/>
              <a:t>First assume that f(x) is </a:t>
            </a:r>
            <a:r>
              <a:rPr lang="en-US" sz="2400" dirty="0">
                <a:sym typeface="Symbol" panose="05050102010706020507"/>
              </a:rPr>
              <a:t>(</a:t>
            </a:r>
            <a:r>
              <a:rPr lang="en-US" sz="2400" dirty="0"/>
              <a:t>g(x)). Here we need to find the constants.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E6CE-EF7E-48D9-A13B-6D68E9B34AB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82660" name="Object 4"/>
          <p:cNvGraphicFramePr>
            <a:graphicFrameLocks noChangeAspect="1"/>
          </p:cNvGraphicFramePr>
          <p:nvPr/>
        </p:nvGraphicFramePr>
        <p:xfrm>
          <a:off x="760413" y="2074863"/>
          <a:ext cx="7026275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4" name="Equation" r:id="rId4" imgW="87782400" imgH="60350400" progId="Equation.3">
                  <p:embed/>
                </p:oleObj>
              </mc:Choice>
              <mc:Fallback>
                <p:oleObj name="Equation" r:id="rId4" imgW="87782400" imgH="60350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074863"/>
                        <a:ext cx="7026275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assume that the constants </a:t>
            </a:r>
            <a:r>
              <a:rPr lang="en-US" i="1" dirty="0"/>
              <a:t>C, C’,</a:t>
            </a:r>
            <a:r>
              <a:rPr lang="en-US" dirty="0"/>
              <a:t> and </a:t>
            </a:r>
            <a:r>
              <a:rPr lang="en-US" i="1" dirty="0"/>
              <a:t>k </a:t>
            </a:r>
            <a:r>
              <a:rPr lang="en-US" dirty="0"/>
              <a:t>exist such that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Each side of the inequality is exactly the definition for O(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and </a:t>
            </a:r>
            <a:r>
              <a:rPr lang="en-US" dirty="0">
                <a:sym typeface="Symbol" panose="05050102010706020507"/>
              </a:rPr>
              <a:t>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1350-18EE-4F6A-AA8D-A6910964F56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41563" y="2787650"/>
          <a:ext cx="39417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9" name="Equation" r:id="rId4" imgW="43586400" imgH="4876800" progId="Equation.3">
                  <p:embed/>
                </p:oleObj>
              </mc:Choice>
              <mc:Fallback>
                <p:oleObj name="Equation" r:id="rId4" imgW="43586400" imgH="487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787650"/>
                        <a:ext cx="39417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is the comparison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comparing two functions </a:t>
            </a:r>
            <a:r>
              <a:rPr lang="en-US" sz="2400" i="1" dirty="0"/>
              <a:t>f</a:t>
            </a:r>
            <a:r>
              <a:rPr lang="en-US" sz="2400" dirty="0"/>
              <a:t> and </a:t>
            </a:r>
            <a:r>
              <a:rPr lang="en-US" sz="2400" i="1" dirty="0"/>
              <a:t>g, </a:t>
            </a:r>
            <a:r>
              <a:rPr lang="en-US" sz="2400" dirty="0"/>
              <a:t>we are not simply asking if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≤ </a:t>
            </a:r>
            <a:r>
              <a:rPr lang="en-US" sz="2400" i="1" dirty="0"/>
              <a:t>g</a:t>
            </a:r>
            <a:r>
              <a:rPr lang="en-US" sz="2400" dirty="0"/>
              <a:t>(x) it is more complex than that.</a:t>
            </a:r>
          </a:p>
          <a:p>
            <a:endParaRPr lang="en-US" sz="2400" dirty="0"/>
          </a:p>
          <a:p>
            <a:r>
              <a:rPr lang="en-US" sz="2400" dirty="0"/>
              <a:t>Why?</a:t>
            </a:r>
          </a:p>
          <a:p>
            <a:pPr lvl="1"/>
            <a:r>
              <a:rPr lang="en-US" sz="2000" dirty="0"/>
              <a:t>We only care when </a:t>
            </a:r>
            <a:r>
              <a:rPr lang="en-US" sz="2000" i="1" dirty="0"/>
              <a:t>x</a:t>
            </a:r>
            <a:r>
              <a:rPr lang="en-US" sz="2000" dirty="0"/>
              <a:t> (the size of the input) is very large</a:t>
            </a:r>
          </a:p>
          <a:p>
            <a:pPr lvl="1"/>
            <a:r>
              <a:rPr lang="en-US" sz="2000" dirty="0"/>
              <a:t>We don’t care about constant factors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of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4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724" y="1228582"/>
            <a:ext cx="77438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80785" y="1162050"/>
            <a:ext cx="37719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" altLang="en-US" sz="2400" b="1" dirty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552-4084-4E5D-B74A-FB386A0ADDE1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3" descr="03-2-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614363"/>
            <a:ext cx="9117012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17085" y="1023620"/>
            <a:ext cx="40716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  is O(g)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000" dirty="0">
                <a:latin typeface="+mn-lt"/>
              </a:rPr>
              <a:t>Trivially true if  g(x) &gt;= f(x) for all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000" dirty="0">
                <a:latin typeface="+mn-lt"/>
              </a:rPr>
              <a:t>However, as shown to the left, it is possible when f(x) &gt; g(x) for all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0805" y="5783048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k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939452" y="5912285"/>
            <a:ext cx="400833" cy="3313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9452" y="5494949"/>
            <a:ext cx="400833" cy="3313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Comments on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0254" y="1332345"/>
            <a:ext cx="8229600" cy="4525963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O(</a:t>
            </a:r>
            <a:r>
              <a:rPr lang="en-US" i="1" dirty="0"/>
              <a:t>g</a:t>
            </a:r>
            <a:r>
              <a:rPr lang="en-US" dirty="0"/>
              <a:t>) it is sometime written as  </a:t>
            </a:r>
            <a:br>
              <a:rPr lang="en-US" dirty="0"/>
            </a:br>
            <a:r>
              <a:rPr lang="en-US" i="1" dirty="0"/>
              <a:t>f </a:t>
            </a:r>
            <a:r>
              <a:rPr lang="en-US" dirty="0"/>
              <a:t> = O(</a:t>
            </a:r>
            <a:r>
              <a:rPr lang="en-US" i="1" dirty="0"/>
              <a:t>g</a:t>
            </a:r>
            <a:r>
              <a:rPr lang="en-US" dirty="0"/>
              <a:t>),  which is </a:t>
            </a:r>
            <a:r>
              <a:rPr lang="en-US" i="1" dirty="0"/>
              <a:t>terrible </a:t>
            </a:r>
            <a:r>
              <a:rPr lang="en-US" dirty="0"/>
              <a:t>notation! </a:t>
            </a:r>
          </a:p>
          <a:p>
            <a:endParaRPr lang="en-US" dirty="0"/>
          </a:p>
          <a:p>
            <a:r>
              <a:rPr lang="en-US" dirty="0"/>
              <a:t>Notice that there are many functions that are O(g). </a:t>
            </a:r>
          </a:p>
          <a:p>
            <a:endParaRPr lang="en-US" i="1" dirty="0"/>
          </a:p>
          <a:p>
            <a:r>
              <a:rPr lang="en-US" dirty="0"/>
              <a:t>In fact</a:t>
            </a:r>
            <a:r>
              <a:rPr lang="en-US" i="1" dirty="0"/>
              <a:t>, 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is a </a:t>
            </a:r>
            <a:r>
              <a:rPr lang="en-US" u="sng" dirty="0"/>
              <a:t>set of functions</a:t>
            </a:r>
            <a:r>
              <a:rPr lang="en-US" dirty="0"/>
              <a:t> and writing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</a:t>
            </a:r>
            <a:r>
              <a:rPr lang="en-US" dirty="0"/>
              <a:t>O(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" altLang="en-US" dirty="0"/>
              <a:t>is </a:t>
            </a:r>
            <a:r>
              <a:rPr lang="en-US" dirty="0"/>
              <a:t>better than </a:t>
            </a:r>
            <a:r>
              <a:rPr lang="" altLang="en-US" dirty="0"/>
              <a:t>the </a:t>
            </a:r>
            <a:r>
              <a:rPr lang="en-US" dirty="0"/>
              <a:t>above (IMHO).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552-4084-4E5D-B74A-FB386A0ADDE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782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Show that 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0070C0"/>
                </a:solidFill>
              </a:rPr>
              <a:t>x</a:t>
            </a:r>
            <a:r>
              <a:rPr lang="en-US" b="1" baseline="30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+ 2</a:t>
            </a:r>
            <a:r>
              <a:rPr lang="en-US" b="1" i="1" dirty="0">
                <a:solidFill>
                  <a:srgbClr val="0070C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+ 1 is O(</a:t>
            </a:r>
            <a:r>
              <a:rPr lang="en-US" b="1" i="1" dirty="0">
                <a:solidFill>
                  <a:srgbClr val="0070C0"/>
                </a:solidFill>
              </a:rPr>
              <a:t>x</a:t>
            </a:r>
            <a:r>
              <a:rPr lang="en-US" b="1" baseline="30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 lvl="3"/>
            <a:endParaRPr lang="en-US" sz="1600" dirty="0"/>
          </a:p>
          <a:p>
            <a:r>
              <a:rPr lang="en-US" sz="2800" dirty="0"/>
              <a:t>Finding </a:t>
            </a:r>
            <a:r>
              <a:rPr lang="en-US" sz="2800" i="1" dirty="0"/>
              <a:t>C</a:t>
            </a:r>
            <a:r>
              <a:rPr lang="en-US" sz="2800" dirty="0"/>
              <a:t> and </a:t>
            </a:r>
            <a:r>
              <a:rPr lang="en-US" sz="2800" i="1" dirty="0"/>
              <a:t>k</a:t>
            </a:r>
            <a:r>
              <a:rPr lang="en-US" sz="2800" dirty="0"/>
              <a:t> can be done in many ways.</a:t>
            </a:r>
          </a:p>
          <a:p>
            <a:pPr lvl="1"/>
            <a:r>
              <a:rPr lang="en-US" sz="2400" dirty="0"/>
              <a:t>We just need to find </a:t>
            </a:r>
            <a:r>
              <a:rPr lang="en-US" sz="2400" b="1" i="1" dirty="0"/>
              <a:t>some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 and some </a:t>
            </a:r>
            <a:r>
              <a:rPr lang="en-US" sz="2400" i="1" dirty="0"/>
              <a:t>k</a:t>
            </a:r>
            <a:r>
              <a:rPr lang="en-US" sz="2400" dirty="0"/>
              <a:t> that works</a:t>
            </a:r>
          </a:p>
          <a:p>
            <a:pPr lvl="1"/>
            <a:endParaRPr lang="en-US" sz="2400" dirty="0"/>
          </a:p>
          <a:p>
            <a:r>
              <a:rPr lang="en-US" sz="2800" dirty="0"/>
              <a:t>Note that when 1 ≤ </a:t>
            </a:r>
            <a:r>
              <a:rPr lang="en-US" sz="2800" i="1" dirty="0"/>
              <a:t>x</a:t>
            </a:r>
            <a:r>
              <a:rPr lang="en-US" sz="2800" dirty="0"/>
              <a:t>, we have </a:t>
            </a:r>
            <a:r>
              <a:rPr lang="en-US" sz="2800" i="1" dirty="0"/>
              <a:t>x</a:t>
            </a:r>
            <a:r>
              <a:rPr lang="en-US" sz="2800" dirty="0"/>
              <a:t> ≤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(we use </a:t>
            </a:r>
            <a:r>
              <a:rPr lang="en-US" sz="2800" i="1" dirty="0"/>
              <a:t>k</a:t>
            </a:r>
            <a:r>
              <a:rPr lang="en-US" sz="2800" dirty="0"/>
              <a:t>=1)</a:t>
            </a:r>
          </a:p>
          <a:p>
            <a:r>
              <a:rPr lang="en-US" sz="2800" dirty="0"/>
              <a:t>When 1 ≤ </a:t>
            </a:r>
            <a:r>
              <a:rPr lang="en-US" sz="2800" i="1" dirty="0"/>
              <a:t>x</a:t>
            </a:r>
            <a:r>
              <a:rPr lang="en-US" sz="2800" dirty="0"/>
              <a:t>, we have</a:t>
            </a:r>
            <a:br>
              <a:rPr lang="en-US" sz="2800" dirty="0"/>
            </a:br>
            <a:r>
              <a:rPr lang="en-US" sz="2800" dirty="0"/>
              <a:t>	|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+ 2</a:t>
            </a:r>
            <a:r>
              <a:rPr lang="en-US" sz="2800" i="1" dirty="0"/>
              <a:t>x</a:t>
            </a:r>
            <a:r>
              <a:rPr lang="en-US" sz="2800" dirty="0"/>
              <a:t> + 1 | ≤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+ 2</a:t>
            </a:r>
            <a:r>
              <a:rPr lang="en-US" sz="2800" i="1" dirty="0"/>
              <a:t>x</a:t>
            </a:r>
            <a:r>
              <a:rPr lang="en-US" sz="2800" dirty="0"/>
              <a:t> + 1 </a:t>
            </a:r>
            <a:br>
              <a:rPr lang="en-US" sz="2800" dirty="0"/>
            </a:br>
            <a:r>
              <a:rPr lang="en-US" sz="2800" dirty="0"/>
              <a:t>	 	             ≤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+ 2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= 4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= 4|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|</a:t>
            </a:r>
          </a:p>
          <a:p>
            <a:r>
              <a:rPr lang="en-US" sz="2800" dirty="0"/>
              <a:t>Hence, </a:t>
            </a:r>
            <a:r>
              <a:rPr lang="en-US" sz="2800" i="1" dirty="0"/>
              <a:t>k</a:t>
            </a:r>
            <a:r>
              <a:rPr lang="en-US" sz="2800" dirty="0"/>
              <a:t> =1, </a:t>
            </a:r>
            <a:r>
              <a:rPr lang="en-US" sz="2800" i="1" dirty="0"/>
              <a:t>C</a:t>
            </a:r>
            <a:r>
              <a:rPr lang="en-US" sz="2800" dirty="0"/>
              <a:t> = 4 will do.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552-4084-4E5D-B74A-FB386A0ADDE1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3" descr="03-2-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205659"/>
            <a:ext cx="9117012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578764" y="199505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+2</a:t>
            </a:r>
            <a:r>
              <a:rPr lang="en-US" i="1" dirty="0"/>
              <a:t>x</a:t>
            </a:r>
            <a:r>
              <a:rPr lang="en-US" dirty="0"/>
              <a:t>+1 is O(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t>9</a:t>
            </a:fld>
            <a:endParaRPr lang="en-US"/>
          </a:p>
        </p:txBody>
      </p:sp>
      <p:sp>
        <p:nvSpPr>
          <p:cNvPr id="5" name="Slide Number Placeholder 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F5C097-7AA7-4FCD-888F-B2BF635260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E3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Showing a function is not Big-O of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007E3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another (example)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E3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that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O(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b="1" i="0" baseline="0" dirty="0">
                <a:latin typeface="+mn-lt"/>
              </a:rPr>
              <a:t>Proof</a:t>
            </a:r>
            <a:r>
              <a:rPr lang="en-US" sz="2000" b="1" i="0" dirty="0">
                <a:latin typeface="+mn-lt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 contradiction)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Thus, there is a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0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0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such that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 (1)	</a:t>
            </a:r>
            <a:r>
              <a:rPr lang="en-US" sz="2000" i="1" dirty="0">
                <a:latin typeface="+mn-lt"/>
              </a:rPr>
              <a:t>             </a:t>
            </a:r>
            <a:r>
              <a:rPr lang="en-US" sz="2000" dirty="0">
                <a:latin typeface="+mn-lt"/>
              </a:rPr>
              <a:t>|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baseline="30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| ≤ </a:t>
            </a:r>
            <a:r>
              <a:rPr lang="en-US" sz="2000" i="1" dirty="0">
                <a:latin typeface="+mn-lt"/>
              </a:rPr>
              <a:t>C*</a:t>
            </a:r>
            <a:r>
              <a:rPr lang="en-US" sz="2000" dirty="0">
                <a:latin typeface="+mn-lt"/>
              </a:rPr>
              <a:t>|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| for all 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, 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&gt; </a:t>
            </a:r>
            <a:r>
              <a:rPr lang="en-US" sz="2000" i="1" dirty="0">
                <a:latin typeface="+mn-lt"/>
              </a:rPr>
              <a:t>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28900" lvl="5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max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’</a:t>
            </a:r>
            <a:r>
              <a:rPr lang="en-US" sz="2000" i="1" dirty="0">
                <a:latin typeface="+mn-lt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m+1</a:t>
            </a:r>
            <a:r>
              <a:rPr lang="en-US" sz="2000" dirty="0">
                <a:latin typeface="+mn-lt"/>
              </a:rPr>
              <a:t> (note that </a:t>
            </a:r>
            <a:r>
              <a:rPr lang="en-US" sz="2000" i="1" dirty="0">
                <a:latin typeface="+mn-lt"/>
              </a:rPr>
              <a:t>n’</a:t>
            </a:r>
            <a:r>
              <a:rPr lang="en-US" sz="2000" dirty="0">
                <a:latin typeface="+mn-lt"/>
              </a:rPr>
              <a:t> &gt; </a:t>
            </a:r>
            <a:r>
              <a:rPr lang="en-US" sz="2000" i="1" dirty="0">
                <a:latin typeface="+mn-lt"/>
              </a:rPr>
              <a:t>C </a:t>
            </a:r>
            <a:r>
              <a:rPr lang="en-US" sz="2000" dirty="0">
                <a:latin typeface="+mn-lt"/>
              </a:rPr>
              <a:t>and </a:t>
            </a:r>
            <a:r>
              <a:rPr lang="en-US" sz="2000" i="1" dirty="0">
                <a:latin typeface="+mn-lt"/>
              </a:rPr>
              <a:t>n’,</a:t>
            </a:r>
            <a:r>
              <a:rPr lang="en-US" sz="2000" i="1" dirty="0"/>
              <a:t> </a:t>
            </a:r>
            <a:r>
              <a:rPr lang="en-US" sz="2000" i="1" dirty="0">
                <a:latin typeface="+mn-lt"/>
              </a:rPr>
              <a:t>m ≥ 1</a:t>
            </a:r>
            <a:r>
              <a:rPr lang="en-US" sz="2000" dirty="0">
                <a:latin typeface="+mn-lt"/>
              </a:rPr>
              <a:t>)</a:t>
            </a:r>
          </a:p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 (2)		|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n’</a:t>
            </a:r>
            <a:r>
              <a:rPr lang="en-US" sz="2000" dirty="0">
                <a:latin typeface="+mn-lt"/>
              </a:rPr>
              <a:t> </a:t>
            </a:r>
            <a:r>
              <a:rPr kumimoji="0" lang="en-US" sz="2000" b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= |(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+1)*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n’</a:t>
            </a:r>
            <a:r>
              <a:rPr lang="en-US" sz="2000" dirty="0"/>
              <a:t> |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>
                <a:latin typeface="+mn-lt"/>
              </a:rPr>
              <a:t>m</a:t>
            </a:r>
            <a:r>
              <a:rPr lang="en-US" sz="2000" dirty="0">
                <a:latin typeface="+mn-lt"/>
              </a:rPr>
              <a:t>+1)*|</a:t>
            </a:r>
            <a:r>
              <a:rPr lang="en-US" sz="2000" i="1" dirty="0">
                <a:latin typeface="+mn-lt"/>
              </a:rPr>
              <a:t>n’</a:t>
            </a:r>
            <a:r>
              <a:rPr lang="en-US" sz="2000" dirty="0"/>
              <a:t>| 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*|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lang="en-US" sz="2000" dirty="0"/>
              <a:t>|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noProof="0" dirty="0">
                <a:latin typeface="+mn-lt"/>
              </a:rPr>
              <a:t>                                         i.e.,		  |</a:t>
            </a:r>
            <a:r>
              <a:rPr lang="en-US" sz="2000" i="1" dirty="0">
                <a:latin typeface="+mn-lt"/>
              </a:rPr>
              <a:t>n’</a:t>
            </a:r>
            <a:r>
              <a:rPr lang="en-US" sz="2000" dirty="0">
                <a:latin typeface="+mn-lt"/>
              </a:rPr>
              <a:t> </a:t>
            </a:r>
            <a:r>
              <a:rPr lang="en-US" sz="2000" baseline="30000" dirty="0">
                <a:latin typeface="+mn-lt"/>
              </a:rPr>
              <a:t>2</a:t>
            </a:r>
            <a:r>
              <a:rPr lang="en-US" sz="2000" dirty="0"/>
              <a:t>|</a:t>
            </a:r>
            <a:r>
              <a:rPr lang="en-US" sz="2000" dirty="0">
                <a:latin typeface="+mn-lt"/>
              </a:rPr>
              <a:t> &gt; </a:t>
            </a:r>
            <a:r>
              <a:rPr lang="en-US" sz="2000" i="1" dirty="0">
                <a:latin typeface="+mn-lt"/>
              </a:rPr>
              <a:t>C</a:t>
            </a:r>
            <a:r>
              <a:rPr lang="en-US" sz="2000" dirty="0">
                <a:latin typeface="+mn-lt"/>
              </a:rPr>
              <a:t>*|</a:t>
            </a:r>
            <a:r>
              <a:rPr lang="en-US" sz="2000" i="1" dirty="0">
                <a:latin typeface="+mn-lt"/>
              </a:rPr>
              <a:t>n’</a:t>
            </a:r>
            <a:r>
              <a:rPr lang="en-US" sz="2000" dirty="0"/>
              <a:t> |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n’ &gt; k,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(1) must hold with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n’</a:t>
            </a:r>
            <a:endParaRPr lang="en-US" sz="2000" noProof="0" dirty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This, however, contradicts (2).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Thus, there can be no such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make the inequality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UTDPPTMast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MyUTDPPTMaster</Template>
  <TotalTime>67</TotalTime>
  <Words>774</Words>
  <Application>Microsoft Office PowerPoint</Application>
  <PresentationFormat>On-screen Show (4:3)</PresentationFormat>
  <Paragraphs>190</Paragraphs>
  <Slides>27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Book Antiqua</vt:lpstr>
      <vt:lpstr>Calibri</vt:lpstr>
      <vt:lpstr>Cambria Math</vt:lpstr>
      <vt:lpstr>Century</vt:lpstr>
      <vt:lpstr>Symbol</vt:lpstr>
      <vt:lpstr>TECHMath</vt:lpstr>
      <vt:lpstr>Times New Roman</vt:lpstr>
      <vt:lpstr>Wingdings</vt:lpstr>
      <vt:lpstr>MyUTDPPTMaster</vt:lpstr>
      <vt:lpstr>Equation</vt:lpstr>
      <vt:lpstr>Chapter 3 Growth of Functions</vt:lpstr>
      <vt:lpstr>Function growth relative to another function</vt:lpstr>
      <vt:lpstr>How is the comparison done?</vt:lpstr>
      <vt:lpstr>Big-O of a function</vt:lpstr>
      <vt:lpstr>PowerPoint Presentation</vt:lpstr>
      <vt:lpstr>Comments on Notation</vt:lpstr>
      <vt:lpstr>Big-O example</vt:lpstr>
      <vt:lpstr>PowerPoint Presentation</vt:lpstr>
      <vt:lpstr>PowerPoint Presentation</vt:lpstr>
      <vt:lpstr>Big-O of Polynomials (very useful!)</vt:lpstr>
      <vt:lpstr>Properties of Big-O</vt:lpstr>
      <vt:lpstr>More Big-O results</vt:lpstr>
      <vt:lpstr>Proof</vt:lpstr>
      <vt:lpstr>Proof continued</vt:lpstr>
      <vt:lpstr>Proof (end)</vt:lpstr>
      <vt:lpstr>Corollary </vt:lpstr>
      <vt:lpstr>More results </vt:lpstr>
      <vt:lpstr>continued …</vt:lpstr>
      <vt:lpstr>PowerPoint Presentation</vt:lpstr>
      <vt:lpstr>PowerPoint Presentation</vt:lpstr>
      <vt:lpstr>Page 191 #14</vt:lpstr>
      <vt:lpstr>Big example</vt:lpstr>
      <vt:lpstr>continued …</vt:lpstr>
      <vt:lpstr>Big-Omega and Big-Theta Notation</vt:lpstr>
      <vt:lpstr>Exercise for </vt:lpstr>
      <vt:lpstr>continued …</vt:lpstr>
      <vt:lpstr>continued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Preferred Customer</dc:creator>
  <cp:lastModifiedBy>Cobb, Jorge</cp:lastModifiedBy>
  <cp:revision>134</cp:revision>
  <dcterms:created xsi:type="dcterms:W3CDTF">2019-02-13T00:31:53Z</dcterms:created>
  <dcterms:modified xsi:type="dcterms:W3CDTF">2020-02-12T15:35:22Z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