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21"/>
  </p:notesMasterIdLst>
  <p:sldIdLst>
    <p:sldId id="256" r:id="rId2"/>
    <p:sldId id="257" r:id="rId3"/>
    <p:sldId id="268" r:id="rId4"/>
    <p:sldId id="267" r:id="rId5"/>
    <p:sldId id="269" r:id="rId6"/>
    <p:sldId id="270" r:id="rId7"/>
    <p:sldId id="272" r:id="rId8"/>
    <p:sldId id="260" r:id="rId9"/>
    <p:sldId id="262" r:id="rId10"/>
    <p:sldId id="273" r:id="rId11"/>
    <p:sldId id="275" r:id="rId12"/>
    <p:sldId id="276" r:id="rId13"/>
    <p:sldId id="277" r:id="rId14"/>
    <p:sldId id="278" r:id="rId15"/>
    <p:sldId id="279" r:id="rId16"/>
    <p:sldId id="264" r:id="rId17"/>
    <p:sldId id="265" r:id="rId18"/>
    <p:sldId id="274" r:id="rId19"/>
    <p:sldId id="266" r:id="rId2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9" autoAdjust="0"/>
    <p:restoredTop sz="94783" autoAdjust="0"/>
  </p:normalViewPr>
  <p:slideViewPr>
    <p:cSldViewPr snapToGrid="0">
      <p:cViewPr varScale="1">
        <p:scale>
          <a:sx n="81" d="100"/>
          <a:sy n="81" d="100"/>
        </p:scale>
        <p:origin x="91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104" d="100"/>
          <a:sy n="104" d="100"/>
        </p:scale>
        <p:origin x="-1884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bb, Jorge" userId="S::jcobb@utdallas.edu::486d9074-4692-467c-a09e-15d32c48c8b0" providerId="AD" clId="Web-{CFABE25A-E66F-2FEC-757B-0E8C1C7CE931}"/>
    <pc:docChg chg="modSld sldOrd">
      <pc:chgData name="Cobb, Jorge" userId="S::jcobb@utdallas.edu::486d9074-4692-467c-a09e-15d32c48c8b0" providerId="AD" clId="Web-{CFABE25A-E66F-2FEC-757B-0E8C1C7CE931}" dt="2018-09-27T15:40:53.342" v="6" actId="20577"/>
      <pc:docMkLst>
        <pc:docMk/>
      </pc:docMkLst>
      <pc:sldChg chg="ord">
        <pc:chgData name="Cobb, Jorge" userId="S::jcobb@utdallas.edu::486d9074-4692-467c-a09e-15d32c48c8b0" providerId="AD" clId="Web-{CFABE25A-E66F-2FEC-757B-0E8C1C7CE931}" dt="2018-09-27T15:38:19.886" v="0"/>
        <pc:sldMkLst>
          <pc:docMk/>
          <pc:sldMk cId="0" sldId="260"/>
        </pc:sldMkLst>
      </pc:sldChg>
      <pc:sldChg chg="modSp">
        <pc:chgData name="Cobb, Jorge" userId="S::jcobb@utdallas.edu::486d9074-4692-467c-a09e-15d32c48c8b0" providerId="AD" clId="Web-{CFABE25A-E66F-2FEC-757B-0E8C1C7CE931}" dt="2018-09-27T15:40:53.342" v="5" actId="20577"/>
        <pc:sldMkLst>
          <pc:docMk/>
          <pc:sldMk cId="466596729" sldId="275"/>
        </pc:sldMkLst>
        <pc:spChg chg="mod">
          <ac:chgData name="Cobb, Jorge" userId="S::jcobb@utdallas.edu::486d9074-4692-467c-a09e-15d32c48c8b0" providerId="AD" clId="Web-{CFABE25A-E66F-2FEC-757B-0E8C1C7CE931}" dt="2018-09-27T15:40:53.342" v="5" actId="20577"/>
          <ac:spMkLst>
            <pc:docMk/>
            <pc:sldMk cId="466596729" sldId="275"/>
            <ac:spMk id="3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2" tIns="48326" rIns="96652" bIns="48326" numCol="1" anchor="t" anchorCtr="0" compatLnSpc="1">
            <a:prstTxWarp prst="textNoShape">
              <a:avLst/>
            </a:prstTxWarp>
          </a:bodyPr>
          <a:lstStyle>
            <a:lvl1pPr defTabSz="966698">
              <a:defRPr sz="1300"/>
            </a:lvl1pPr>
          </a:lstStyle>
          <a:p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2" tIns="48326" rIns="96652" bIns="48326" numCol="1" anchor="t" anchorCtr="0" compatLnSpc="1">
            <a:prstTxWarp prst="textNoShape">
              <a:avLst/>
            </a:prstTxWarp>
          </a:bodyPr>
          <a:lstStyle>
            <a:lvl1pPr algn="r" defTabSz="966698">
              <a:defRPr sz="1300"/>
            </a:lvl1pPr>
          </a:lstStyle>
          <a:p>
            <a:endParaRPr 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9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2" tIns="48326" rIns="96652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2" tIns="48326" rIns="96652" bIns="48326" numCol="1" anchor="b" anchorCtr="0" compatLnSpc="1">
            <a:prstTxWarp prst="textNoShape">
              <a:avLst/>
            </a:prstTxWarp>
          </a:bodyPr>
          <a:lstStyle>
            <a:lvl1pPr defTabSz="966698">
              <a:defRPr sz="1300"/>
            </a:lvl1pPr>
          </a:lstStyle>
          <a:p>
            <a:endParaRPr lang="en-US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2" tIns="48326" rIns="96652" bIns="48326" numCol="1" anchor="b" anchorCtr="0" compatLnSpc="1">
            <a:prstTxWarp prst="textNoShape">
              <a:avLst/>
            </a:prstTxWarp>
          </a:bodyPr>
          <a:lstStyle>
            <a:lvl1pPr algn="r" defTabSz="966698">
              <a:defRPr sz="1300"/>
            </a:lvl1pPr>
          </a:lstStyle>
          <a:p>
            <a:fld id="{7ABD0366-9A03-47B6-8FB5-708CA0ED975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D0366-9A03-47B6-8FB5-708CA0ED975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D0366-9A03-47B6-8FB5-708CA0ED975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397DE-E1A1-4C34-A6F1-A51E8F2A34E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397DE-E1A1-4C34-A6F1-A51E8F2A34E2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D0366-9A03-47B6-8FB5-708CA0ED9753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397DE-E1A1-4C34-A6F1-A51E8F2A34E2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397DE-E1A1-4C34-A6F1-A51E8F2A34E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D0366-9A03-47B6-8FB5-708CA0ED975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D0366-9A03-47B6-8FB5-708CA0ED975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D0366-9A03-47B6-8FB5-708CA0ED975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D0366-9A03-47B6-8FB5-708CA0ED975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D0366-9A03-47B6-8FB5-708CA0ED975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397DE-E1A1-4C34-A6F1-A51E8F2A34E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397DE-E1A1-4C34-A6F1-A51E8F2A34E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7E3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304800"/>
            <a:ext cx="2133600" cy="365125"/>
          </a:xfrm>
          <a:prstGeom prst="rect">
            <a:avLst/>
          </a:prstGeom>
        </p:spPr>
        <p:txBody>
          <a:bodyPr/>
          <a:lstStyle/>
          <a:p>
            <a:fld id="{3CAEB9C4-6451-44C5-BA6B-6C9559255B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304800"/>
            <a:ext cx="2133600" cy="365125"/>
          </a:xfrm>
          <a:prstGeom prst="rect">
            <a:avLst/>
          </a:prstGeom>
        </p:spPr>
        <p:txBody>
          <a:bodyPr/>
          <a:lstStyle/>
          <a:p>
            <a:fld id="{7F146F6D-0B9F-45BF-9818-02041959F3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A34B6B9-75ED-4838-9FB6-D52CB4A4AF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7E3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77000" y="632460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530EC102-CB6F-4333-AE68-FA99C1DBC0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304800"/>
            <a:ext cx="2133600" cy="365125"/>
          </a:xfrm>
          <a:prstGeom prst="rect">
            <a:avLst/>
          </a:prstGeom>
        </p:spPr>
        <p:txBody>
          <a:bodyPr/>
          <a:lstStyle/>
          <a:p>
            <a:fld id="{2412880C-A366-499C-876A-D8446226BB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304800"/>
            <a:ext cx="2133600" cy="365125"/>
          </a:xfrm>
          <a:prstGeom prst="rect">
            <a:avLst/>
          </a:prstGeom>
        </p:spPr>
        <p:txBody>
          <a:bodyPr/>
          <a:lstStyle/>
          <a:p>
            <a:fld id="{3AA11C71-D58A-49C6-BF47-30E4E1BF8C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781800" y="304800"/>
            <a:ext cx="2133600" cy="365125"/>
          </a:xfrm>
          <a:prstGeom prst="rect">
            <a:avLst/>
          </a:prstGeom>
        </p:spPr>
        <p:txBody>
          <a:bodyPr/>
          <a:lstStyle/>
          <a:p>
            <a:fld id="{C4B46A47-6A07-4C3C-B54D-04B8D76D37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304800"/>
            <a:ext cx="2133600" cy="365125"/>
          </a:xfrm>
          <a:prstGeom prst="rect">
            <a:avLst/>
          </a:prstGeom>
        </p:spPr>
        <p:txBody>
          <a:bodyPr/>
          <a:lstStyle/>
          <a:p>
            <a:fld id="{BAB531B4-BA07-462A-80F0-FD894531A3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304800"/>
            <a:ext cx="2133600" cy="365125"/>
          </a:xfrm>
          <a:prstGeom prst="rect">
            <a:avLst/>
          </a:prstGeom>
        </p:spPr>
        <p:txBody>
          <a:bodyPr/>
          <a:lstStyle/>
          <a:p>
            <a:fld id="{87EFB552-4084-4E5D-B74A-FB386A0ADD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304800"/>
            <a:ext cx="2133600" cy="365125"/>
          </a:xfrm>
          <a:prstGeom prst="rect">
            <a:avLst/>
          </a:prstGeom>
        </p:spPr>
        <p:txBody>
          <a:bodyPr/>
          <a:lstStyle/>
          <a:p>
            <a:fld id="{328E8E86-D8AD-47AE-A173-237F33E0E1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304800"/>
            <a:ext cx="2133600" cy="365125"/>
          </a:xfrm>
          <a:prstGeom prst="rect">
            <a:avLst/>
          </a:prstGeom>
        </p:spPr>
        <p:txBody>
          <a:bodyPr/>
          <a:lstStyle/>
          <a:p>
            <a:fld id="{D6ED36CA-B636-482C-B07E-E8CB8A347A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CE5A08"/>
          </a:solidFill>
          <a:ln>
            <a:solidFill>
              <a:srgbClr val="007E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565400" y="6463268"/>
            <a:ext cx="3174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University of Texas at Dallas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91453" y="6463268"/>
            <a:ext cx="1876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www.utdallas.edu</a:t>
            </a:r>
          </a:p>
        </p:txBody>
      </p:sp>
      <p:pic>
        <p:nvPicPr>
          <p:cNvPr id="39940" name="Picture 4" descr="UTD Logo 95 x 40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476999"/>
            <a:ext cx="904875" cy="381001"/>
          </a:xfrm>
          <a:prstGeom prst="rect">
            <a:avLst/>
          </a:prstGeom>
          <a:noFill/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6858000" y="1524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79DF3-1F0B-483C-913C-A7B562ECE6A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3</a:t>
            </a:r>
            <a:br>
              <a:rPr lang="en-US" dirty="0"/>
            </a:br>
            <a:r>
              <a:rPr lang="en-US" dirty="0"/>
              <a:t>Algorithm Complexity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3.3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</p:spPr>
        <p:txBody>
          <a:bodyPr/>
          <a:lstStyle/>
          <a:p>
            <a:fld id="{125B05DE-F469-4BEF-9F06-664F16F289EE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l"/>
            <a:r>
              <a:rPr lang="en-US" sz="4000" dirty="0"/>
              <a:t>Worst case complexity : insertion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1470"/>
            <a:ext cx="8229600" cy="4525963"/>
          </a:xfrm>
        </p:spPr>
        <p:txBody>
          <a:bodyPr/>
          <a:lstStyle/>
          <a:p>
            <a:r>
              <a:rPr lang="en-US" dirty="0"/>
              <a:t>Inserts the </a:t>
            </a:r>
            <a:r>
              <a:rPr lang="en-US" i="1" dirty="0" err="1"/>
              <a:t>j</a:t>
            </a:r>
            <a:r>
              <a:rPr lang="en-US" baseline="30000" dirty="0" err="1"/>
              <a:t>th</a:t>
            </a:r>
            <a:r>
              <a:rPr lang="en-US" dirty="0"/>
              <a:t> element into the correct place among the first </a:t>
            </a:r>
            <a:r>
              <a:rPr lang="en-US" i="1" dirty="0"/>
              <a:t>j</a:t>
            </a:r>
            <a:r>
              <a:rPr lang="en-US" dirty="0"/>
              <a:t> -1 elements on the list. </a:t>
            </a:r>
          </a:p>
          <a:p>
            <a:r>
              <a:rPr lang="en-US" dirty="0"/>
              <a:t>Thus there are </a:t>
            </a:r>
            <a:r>
              <a:rPr lang="en-US" i="1" dirty="0"/>
              <a:t>j</a:t>
            </a:r>
            <a:r>
              <a:rPr lang="en-US" dirty="0"/>
              <a:t> comparisons to insert each element </a:t>
            </a:r>
          </a:p>
          <a:p>
            <a:pPr lvl="1"/>
            <a:r>
              <a:rPr lang="en-US" dirty="0"/>
              <a:t>Compare </a:t>
            </a:r>
            <a:r>
              <a:rPr lang="en-US" i="1" dirty="0" err="1"/>
              <a:t>a</a:t>
            </a:r>
            <a:r>
              <a:rPr lang="en-US" i="1" baseline="-25000" dirty="0" err="1"/>
              <a:t>j</a:t>
            </a:r>
            <a:r>
              <a:rPr lang="en-US" dirty="0"/>
              <a:t> against all other </a:t>
            </a:r>
            <a:r>
              <a:rPr lang="en-US" i="1" dirty="0"/>
              <a:t>j</a:t>
            </a:r>
            <a:r>
              <a:rPr lang="en-US" dirty="0"/>
              <a:t>-1 elements, the loop may end when </a:t>
            </a:r>
            <a:r>
              <a:rPr lang="en-US" i="1" dirty="0" err="1"/>
              <a:t>a</a:t>
            </a:r>
            <a:r>
              <a:rPr lang="en-US" i="1" baseline="-25000" dirty="0" err="1"/>
              <a:t>j</a:t>
            </a:r>
            <a:r>
              <a:rPr lang="en-US" dirty="0"/>
              <a:t> is compared against itself!</a:t>
            </a:r>
          </a:p>
          <a:p>
            <a:pPr lvl="1"/>
            <a:r>
              <a:rPr lang="en-US" dirty="0"/>
              <a:t>This begins with </a:t>
            </a:r>
            <a:r>
              <a:rPr lang="en-US" i="1" dirty="0"/>
              <a:t>j</a:t>
            </a:r>
            <a:r>
              <a:rPr lang="en-US" dirty="0"/>
              <a:t> = 2 as there are no comparisons for the first element</a:t>
            </a:r>
          </a:p>
          <a:p>
            <a:r>
              <a:rPr lang="en-US" dirty="0"/>
              <a:t>This is a total of</a:t>
            </a:r>
          </a:p>
          <a:p>
            <a:r>
              <a:rPr lang="en-US" dirty="0"/>
              <a:t>Again, big-O of 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C102-CB6F-4333-AE68-FA99C1DBC0C6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115714" name="Object 2"/>
          <p:cNvGraphicFramePr>
            <a:graphicFrameLocks noChangeAspect="1"/>
          </p:cNvGraphicFramePr>
          <p:nvPr/>
        </p:nvGraphicFramePr>
        <p:xfrm>
          <a:off x="4160838" y="5083175"/>
          <a:ext cx="27051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32" name="Equation" r:id="rId4" imgW="1562040" imgH="393480" progId="Equation.3">
                  <p:embed/>
                </p:oleObj>
              </mc:Choice>
              <mc:Fallback>
                <p:oleObj name="Equation" r:id="rId4" imgW="156204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0838" y="5083175"/>
                        <a:ext cx="27051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Algorithmic Paradigms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10000"/>
          </a:bodyPr>
          <a:lstStyle/>
          <a:p>
            <a:r>
              <a:rPr lang="en-US" dirty="0"/>
              <a:t>An </a:t>
            </a:r>
            <a:r>
              <a:rPr lang="en-US" i="1" dirty="0"/>
              <a:t>algorithmic paradigm  </a:t>
            </a:r>
            <a:r>
              <a:rPr lang="en-US" dirty="0"/>
              <a:t>is a general approach based on a particular concept for constructing algorithms to solve a variety of problems. </a:t>
            </a:r>
          </a:p>
          <a:p>
            <a:pPr lvl="1"/>
            <a:r>
              <a:rPr lang="en-US" dirty="0"/>
              <a:t>Greedy algorithms were introduced in Section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3.1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We discuss brute-force algorithms in this section.</a:t>
            </a:r>
          </a:p>
          <a:p>
            <a:pPr lvl="1"/>
            <a:r>
              <a:rPr lang="en-US" dirty="0"/>
              <a:t>There are also </a:t>
            </a:r>
          </a:p>
          <a:p>
            <a:pPr lvl="2"/>
            <a:r>
              <a:rPr lang="en-US" dirty="0"/>
              <a:t>divide-and-conquer algorithms</a:t>
            </a:r>
          </a:p>
          <a:p>
            <a:pPr lvl="2"/>
            <a:r>
              <a:rPr lang="en-US" dirty="0"/>
              <a:t>dynamic programming</a:t>
            </a:r>
          </a:p>
          <a:p>
            <a:pPr lvl="2"/>
            <a:r>
              <a:rPr lang="en-US" dirty="0"/>
              <a:t>backtracking</a:t>
            </a:r>
          </a:p>
          <a:p>
            <a:pPr lvl="2"/>
            <a:r>
              <a:rPr lang="en-US" dirty="0"/>
              <a:t>and probabilistic algorithms, among others (covered in the algorithms course)</a:t>
            </a:r>
          </a:p>
        </p:txBody>
      </p:sp>
    </p:spTree>
    <p:extLst>
      <p:ext uri="{BB962C8B-B14F-4D97-AF65-F5344CB8AC3E}">
        <p14:creationId xmlns:p14="http://schemas.microsoft.com/office/powerpoint/2010/main" val="46659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Brute-Force Algorithms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brute-force </a:t>
            </a:r>
            <a:r>
              <a:rPr lang="en-US" dirty="0"/>
              <a:t>algorithm is solved in the most straightforward manner, without taking advantage of any ideas that can make the algorithm more efficient.</a:t>
            </a:r>
          </a:p>
          <a:p>
            <a:r>
              <a:rPr lang="en-US" dirty="0"/>
              <a:t>Brute-force algorithms we have previously seen are sequential search, bubble sort, and insertion sort. </a:t>
            </a:r>
          </a:p>
        </p:txBody>
      </p:sp>
      <p:pic>
        <p:nvPicPr>
          <p:cNvPr id="6" name="Picture 2" descr="C:\Documents and Settings\Richard Scherl\Local Settings\Temporary Internet Files\Content.IE5\00IWHKE8\MC900140395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77405" y="65099"/>
            <a:ext cx="1866595" cy="15620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1664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600" dirty="0"/>
              <a:t>Closest Pair of Points Problem  by Brute-Force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/>
              <a:t>   Example</a:t>
            </a:r>
            <a:r>
              <a:rPr lang="en-US" dirty="0"/>
              <a:t>: Construct a brute-force algorithm for finding the closest pair of points in a set of </a:t>
            </a:r>
            <a:r>
              <a:rPr lang="en-US" i="1" dirty="0"/>
              <a:t>n</a:t>
            </a:r>
            <a:r>
              <a:rPr lang="en-US" dirty="0"/>
              <a:t> points in the plane and provide a worst-case estimate of the number of arithmetic operations</a:t>
            </a:r>
          </a:p>
          <a:p>
            <a:pPr>
              <a:buNone/>
            </a:pP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b="1" dirty="0"/>
              <a:t>Solution</a:t>
            </a:r>
            <a:r>
              <a:rPr lang="en-US" dirty="0"/>
              <a:t>: Recall that the distance between (</a:t>
            </a:r>
            <a:r>
              <a:rPr lang="en-US" i="1" dirty="0" err="1"/>
              <a:t>x</a:t>
            </a:r>
            <a:r>
              <a:rPr lang="en-US" i="1" baseline="-25000" dirty="0" err="1"/>
              <a:t>i</a:t>
            </a:r>
            <a:r>
              <a:rPr lang="en-US" dirty="0" err="1"/>
              <a:t>,</a:t>
            </a:r>
            <a:r>
              <a:rPr lang="en-US" i="1" dirty="0" err="1"/>
              <a:t>y</a:t>
            </a:r>
            <a:r>
              <a:rPr lang="en-US" i="1" baseline="-25000" dirty="0" err="1"/>
              <a:t>i</a:t>
            </a:r>
            <a:r>
              <a:rPr lang="en-US" dirty="0"/>
              <a:t>) and (</a:t>
            </a:r>
            <a:r>
              <a:rPr lang="en-US" i="1" dirty="0" err="1"/>
              <a:t>x</a:t>
            </a:r>
            <a:r>
              <a:rPr lang="en-US" i="1" baseline="-25000" dirty="0" err="1"/>
              <a:t>j</a:t>
            </a:r>
            <a:r>
              <a:rPr lang="en-US" dirty="0"/>
              <a:t>, </a:t>
            </a:r>
            <a:r>
              <a:rPr lang="en-US" i="1" dirty="0" err="1"/>
              <a:t>y</a:t>
            </a:r>
            <a:r>
              <a:rPr lang="en-US" i="1" baseline="-25000" dirty="0" err="1"/>
              <a:t>j</a:t>
            </a:r>
            <a:r>
              <a:rPr lang="en-US" dirty="0"/>
              <a:t>) is                                  . A brute-force algorithm simply computes the distance between </a:t>
            </a:r>
            <a:r>
              <a:rPr lang="en-US" b="1" i="1" dirty="0"/>
              <a:t>all pairs</a:t>
            </a:r>
            <a:r>
              <a:rPr lang="en-US" dirty="0"/>
              <a:t> of points and picks the pair with the smallest distance.</a:t>
            </a:r>
          </a:p>
          <a:p>
            <a:pPr>
              <a:buNone/>
            </a:pPr>
            <a:r>
              <a:rPr lang="en-US" dirty="0"/>
              <a:t>    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808749" y="595469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Continued </a:t>
            </a:r>
            <a:r>
              <a:rPr lang="en-US" dirty="0">
                <a:latin typeface="Cambria Math"/>
                <a:ea typeface="Cambria Math"/>
              </a:rPr>
              <a:t>→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93902" y="5514984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Note</a:t>
            </a:r>
            <a:r>
              <a:rPr lang="en-US" sz="1600" dirty="0"/>
              <a:t>: There is no need to compute the square root, since the square of the distance between two points is smallest when the distance is smallest. </a:t>
            </a:r>
          </a:p>
        </p:txBody>
      </p:sp>
      <p:pic>
        <p:nvPicPr>
          <p:cNvPr id="8" name="Picture 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893742" y="4075054"/>
            <a:ext cx="269557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90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continued…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Algorithm for finding the closest pair in a set of </a:t>
            </a:r>
            <a:r>
              <a:rPr lang="en-US" i="1" dirty="0"/>
              <a:t>n</a:t>
            </a:r>
            <a:r>
              <a:rPr lang="en-US" dirty="0"/>
              <a:t> points.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lnSpc>
                <a:spcPct val="120000"/>
              </a:lnSpc>
            </a:pPr>
            <a:r>
              <a:rPr lang="en-US" sz="3600" dirty="0"/>
              <a:t>The algorithm loops through </a:t>
            </a:r>
            <a:r>
              <a:rPr lang="en-US" sz="3600" i="1" dirty="0"/>
              <a:t>n</a:t>
            </a:r>
            <a:r>
              <a:rPr lang="en-US" sz="3600" dirty="0"/>
              <a:t>(</a:t>
            </a:r>
            <a:r>
              <a:rPr lang="en-US" sz="3600" i="1" dirty="0"/>
              <a:t>n</a:t>
            </a:r>
            <a:r>
              <a:rPr lang="en-US" sz="3600" dirty="0"/>
              <a:t> </a:t>
            </a:r>
            <a:r>
              <a:rPr lang="en-US" sz="3600" dirty="0">
                <a:latin typeface="Cambria Math"/>
                <a:ea typeface="Cambria Math"/>
              </a:rPr>
              <a:t>−</a:t>
            </a:r>
            <a:r>
              <a:rPr lang="en-US" sz="36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3600" dirty="0"/>
              <a:t>)/</a:t>
            </a:r>
            <a:r>
              <a:rPr lang="en-US" sz="36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3600" dirty="0"/>
              <a:t> pairs of points, computes the value    (</a:t>
            </a:r>
            <a:r>
              <a:rPr lang="en-US" sz="3600" i="1" dirty="0" err="1"/>
              <a:t>x</a:t>
            </a:r>
            <a:r>
              <a:rPr lang="en-US" sz="3600" i="1" baseline="-25000" dirty="0" err="1"/>
              <a:t>j</a:t>
            </a:r>
            <a:r>
              <a:rPr lang="en-US" sz="3600" dirty="0"/>
              <a:t> </a:t>
            </a:r>
            <a:r>
              <a:rPr lang="en-US" sz="3600" dirty="0">
                <a:latin typeface="Cambria Math"/>
                <a:ea typeface="Cambria Math"/>
              </a:rPr>
              <a:t>−</a:t>
            </a:r>
            <a:r>
              <a:rPr lang="en-US" sz="3600" dirty="0"/>
              <a:t> </a:t>
            </a:r>
            <a:r>
              <a:rPr lang="en-US" sz="3600" i="1" dirty="0"/>
              <a:t>x</a:t>
            </a:r>
            <a:r>
              <a:rPr lang="en-US" sz="3600" i="1" baseline="-25000" dirty="0"/>
              <a:t>i</a:t>
            </a:r>
            <a:r>
              <a:rPr lang="en-US" sz="3600" dirty="0"/>
              <a:t>)</a:t>
            </a:r>
            <a:r>
              <a:rPr lang="en-US" sz="3600" baseline="30000" dirty="0"/>
              <a:t>2   </a:t>
            </a:r>
            <a:r>
              <a:rPr lang="en-US" sz="3600" dirty="0"/>
              <a:t>+ (</a:t>
            </a:r>
            <a:r>
              <a:rPr lang="en-US" sz="3600" i="1" dirty="0" err="1"/>
              <a:t>y</a:t>
            </a:r>
            <a:r>
              <a:rPr lang="en-US" sz="3600" i="1" baseline="-25000" dirty="0" err="1"/>
              <a:t>j</a:t>
            </a:r>
            <a:r>
              <a:rPr lang="en-US" sz="3600" dirty="0"/>
              <a:t> </a:t>
            </a:r>
            <a:r>
              <a:rPr lang="en-US" sz="3600" dirty="0">
                <a:latin typeface="Cambria Math"/>
                <a:ea typeface="Cambria Math"/>
              </a:rPr>
              <a:t>−</a:t>
            </a:r>
            <a:r>
              <a:rPr lang="en-US" sz="3600" dirty="0"/>
              <a:t> </a:t>
            </a:r>
            <a:r>
              <a:rPr lang="en-US" sz="3600" i="1" dirty="0" err="1"/>
              <a:t>y</a:t>
            </a:r>
            <a:r>
              <a:rPr lang="en-US" sz="3600" i="1" baseline="-25000" dirty="0" err="1"/>
              <a:t>i</a:t>
            </a:r>
            <a:r>
              <a:rPr lang="en-US" sz="3600" dirty="0"/>
              <a:t>)</a:t>
            </a:r>
            <a:r>
              <a:rPr lang="en-US" sz="3600" baseline="30000" dirty="0"/>
              <a:t>2 </a:t>
            </a:r>
            <a:r>
              <a:rPr lang="en-US" sz="3600" dirty="0"/>
              <a:t> and compares it with the minimum, etc. So, the algorithm uses Θ(</a:t>
            </a:r>
            <a:r>
              <a:rPr lang="en-US" sz="3600" i="1" dirty="0"/>
              <a:t>n</a:t>
            </a:r>
            <a:r>
              <a:rPr lang="en-US" sz="3600" baseline="30000" dirty="0"/>
              <a:t>2</a:t>
            </a:r>
            <a:r>
              <a:rPr lang="en-US" sz="3600" dirty="0"/>
              <a:t>) arithmetic and comparison operations.</a:t>
            </a:r>
          </a:p>
          <a:p>
            <a:pPr>
              <a:lnSpc>
                <a:spcPct val="120000"/>
              </a:lnSpc>
            </a:pPr>
            <a:r>
              <a:rPr lang="en-US" sz="3600" dirty="0"/>
              <a:t>We will develop an algorithm with </a:t>
            </a:r>
            <a:r>
              <a:rPr lang="en-US" sz="3600" i="1" dirty="0"/>
              <a:t>O</a:t>
            </a:r>
            <a:r>
              <a:rPr lang="en-US" sz="3600" dirty="0"/>
              <a:t>(log </a:t>
            </a:r>
            <a:r>
              <a:rPr lang="en-US" sz="3600" i="1" dirty="0"/>
              <a:t>n</a:t>
            </a:r>
            <a:r>
              <a:rPr lang="en-US" sz="3600" dirty="0"/>
              <a:t>) worst-case complexity in Section </a:t>
            </a:r>
            <a:r>
              <a:rPr lang="en-US" sz="3600" dirty="0">
                <a:latin typeface="Cambria Math" pitchFamily="18" charset="0"/>
                <a:ea typeface="Cambria Math" pitchFamily="18" charset="0"/>
              </a:rPr>
              <a:t>8.3</a:t>
            </a:r>
            <a:r>
              <a:rPr lang="en-US" sz="3600" dirty="0"/>
              <a:t>.</a:t>
            </a:r>
          </a:p>
          <a:p>
            <a:endParaRPr lang="en-US" baseline="300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46302" y="2116873"/>
            <a:ext cx="6400800" cy="22098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 fontScale="62500" lnSpcReduction="20000"/>
          </a:bodyPr>
          <a:lstStyle/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/>
              <a:t>procedure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600" i="1" dirty="0"/>
              <a:t>closest</a:t>
            </a:r>
            <a:r>
              <a:rPr lang="en-US" sz="2600" i="1" noProof="0" dirty="0"/>
              <a:t> pair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lang="en-US" sz="2000" dirty="0"/>
              <a:t>(</a:t>
            </a:r>
            <a:r>
              <a:rPr lang="en-US" sz="2000" i="1" dirty="0"/>
              <a:t>x</a:t>
            </a:r>
            <a:r>
              <a:rPr lang="en-US" sz="2000" baseline="-25000" dirty="0"/>
              <a:t>1</a:t>
            </a:r>
            <a:r>
              <a:rPr lang="en-US" sz="2000" dirty="0"/>
              <a:t>, </a:t>
            </a:r>
            <a:r>
              <a:rPr lang="en-US" sz="2000" i="1" dirty="0"/>
              <a:t>y</a:t>
            </a:r>
            <a:r>
              <a:rPr lang="en-US" sz="2000" baseline="-25000" dirty="0"/>
              <a:t>1</a:t>
            </a:r>
            <a:r>
              <a:rPr lang="en-US" sz="2000" dirty="0"/>
              <a:t>),</a:t>
            </a:r>
            <a:r>
              <a:rPr lang="en-US" sz="2600" dirty="0"/>
              <a:t> </a:t>
            </a:r>
            <a:r>
              <a:rPr lang="en-US" sz="2000" dirty="0"/>
              <a:t>(</a:t>
            </a:r>
            <a:r>
              <a:rPr lang="en-US" sz="2000" i="1" dirty="0"/>
              <a:t>x</a:t>
            </a:r>
            <a:r>
              <a:rPr lang="en-US" sz="2000" baseline="-25000" dirty="0"/>
              <a:t>2</a:t>
            </a:r>
            <a:r>
              <a:rPr lang="en-US" sz="2000" dirty="0"/>
              <a:t>, </a:t>
            </a:r>
            <a:r>
              <a:rPr lang="en-US" sz="2000" i="1" dirty="0"/>
              <a:t>y</a:t>
            </a:r>
            <a:r>
              <a:rPr lang="en-US" sz="2000" baseline="-25000" dirty="0"/>
              <a:t>2</a:t>
            </a:r>
            <a:r>
              <a:rPr lang="en-US" sz="2000" dirty="0"/>
              <a:t>),</a:t>
            </a:r>
            <a:r>
              <a:rPr lang="en-US" sz="2600" dirty="0"/>
              <a:t> …</a:t>
            </a:r>
            <a:r>
              <a:rPr lang="en-US" sz="2600" dirty="0">
                <a:latin typeface="Cambria Math"/>
                <a:ea typeface="Cambria Math"/>
              </a:rPr>
              <a:t> ,</a:t>
            </a:r>
            <a:r>
              <a:rPr lang="en-US" sz="2000" dirty="0"/>
              <a:t>(</a:t>
            </a:r>
            <a:r>
              <a:rPr lang="en-US" sz="2000" i="1" dirty="0" err="1"/>
              <a:t>x</a:t>
            </a:r>
            <a:r>
              <a:rPr lang="en-US" sz="2000" i="1" baseline="-25000" dirty="0" err="1"/>
              <a:t>n</a:t>
            </a:r>
            <a:r>
              <a:rPr lang="en-US" sz="2000" dirty="0"/>
              <a:t>, </a:t>
            </a:r>
            <a:r>
              <a:rPr lang="en-US" sz="2000" i="1" dirty="0" err="1"/>
              <a:t>y</a:t>
            </a:r>
            <a:r>
              <a:rPr lang="en-US" sz="2000" i="1" baseline="-25000" dirty="0" err="1"/>
              <a:t>n</a:t>
            </a:r>
            <a:r>
              <a:rPr lang="en-US" sz="2000" dirty="0"/>
              <a:t>): </a:t>
            </a:r>
            <a:r>
              <a:rPr lang="en-US" sz="2000" i="1" dirty="0"/>
              <a:t>x</a:t>
            </a:r>
            <a:r>
              <a:rPr lang="en-US" sz="2000" i="1" baseline="-25000" dirty="0"/>
              <a:t>i</a:t>
            </a:r>
            <a:r>
              <a:rPr lang="en-US" sz="2000" dirty="0"/>
              <a:t>, </a:t>
            </a:r>
            <a:r>
              <a:rPr lang="en-US" sz="2000" i="1" dirty="0" err="1"/>
              <a:t>y</a:t>
            </a:r>
            <a:r>
              <a:rPr lang="en-US" sz="2000" i="1" baseline="-25000" dirty="0" err="1"/>
              <a:t>i</a:t>
            </a:r>
            <a:r>
              <a:rPr lang="en-US" sz="2000" dirty="0"/>
              <a:t>  real numbers</a:t>
            </a:r>
            <a:r>
              <a:rPr lang="en-US" sz="2600" dirty="0"/>
              <a:t>)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i="1" dirty="0"/>
              <a:t>m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/>
                <a:ea typeface="Cambria Math"/>
              </a:rPr>
              <a:t>∞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600" i="1" dirty="0"/>
              <a:t>i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:=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1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</a:t>
            </a:r>
            <a:r>
              <a:rPr lang="en-US" sz="2600" i="1" noProof="0" dirty="0"/>
              <a:t>n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:=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1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</a:t>
            </a:r>
            <a:r>
              <a:rPr lang="en-US" sz="2600" i="1" noProof="0" smtClean="0"/>
              <a:t>i-1</a:t>
            </a:r>
            <a:endParaRPr lang="en-US" sz="2600" dirty="0">
              <a:latin typeface="Cambria Math" pitchFamily="18" charset="0"/>
              <a:ea typeface="Cambria Math" pitchFamily="18" charset="0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/>
              <a:t>               if </a:t>
            </a:r>
            <a:r>
              <a:rPr lang="en-US" sz="2600" dirty="0"/>
              <a:t>(</a:t>
            </a:r>
            <a:r>
              <a:rPr lang="en-US" sz="2600" i="1" dirty="0" err="1"/>
              <a:t>x</a:t>
            </a:r>
            <a:r>
              <a:rPr lang="en-US" sz="2600" i="1" baseline="-25000" dirty="0" err="1"/>
              <a:t>j</a:t>
            </a:r>
            <a:r>
              <a:rPr lang="en-US" sz="2600" dirty="0"/>
              <a:t> </a:t>
            </a:r>
            <a:r>
              <a:rPr lang="en-US" sz="2600" dirty="0">
                <a:latin typeface="Cambria Math"/>
                <a:ea typeface="Cambria Math"/>
              </a:rPr>
              <a:t>−</a:t>
            </a:r>
            <a:r>
              <a:rPr lang="en-US" sz="2600" dirty="0"/>
              <a:t> </a:t>
            </a:r>
            <a:r>
              <a:rPr lang="en-US" sz="2600" i="1" dirty="0"/>
              <a:t>x</a:t>
            </a:r>
            <a:r>
              <a:rPr lang="en-US" sz="2600" i="1" baseline="-25000" dirty="0"/>
              <a:t>i</a:t>
            </a:r>
            <a:r>
              <a:rPr lang="en-US" sz="2600" dirty="0"/>
              <a:t>)</a:t>
            </a:r>
            <a:r>
              <a:rPr lang="en-US" sz="2600" baseline="30000" dirty="0"/>
              <a:t>2   </a:t>
            </a:r>
            <a:r>
              <a:rPr lang="en-US" sz="2600" dirty="0"/>
              <a:t>+ (</a:t>
            </a:r>
            <a:r>
              <a:rPr lang="en-US" sz="2600" i="1" dirty="0" err="1"/>
              <a:t>y</a:t>
            </a:r>
            <a:r>
              <a:rPr lang="en-US" sz="2600" i="1" baseline="-25000" dirty="0" err="1"/>
              <a:t>j</a:t>
            </a:r>
            <a:r>
              <a:rPr lang="en-US" sz="2600" dirty="0"/>
              <a:t> </a:t>
            </a:r>
            <a:r>
              <a:rPr lang="en-US" sz="2600" dirty="0">
                <a:latin typeface="Cambria Math"/>
                <a:ea typeface="Cambria Math"/>
              </a:rPr>
              <a:t>−</a:t>
            </a:r>
            <a:r>
              <a:rPr lang="en-US" sz="2600" dirty="0"/>
              <a:t> </a:t>
            </a:r>
            <a:r>
              <a:rPr lang="en-US" sz="2600" i="1" dirty="0" err="1"/>
              <a:t>y</a:t>
            </a:r>
            <a:r>
              <a:rPr lang="en-US" sz="2600" i="1" baseline="-25000" dirty="0" err="1"/>
              <a:t>i</a:t>
            </a:r>
            <a:r>
              <a:rPr lang="en-US" sz="2600" dirty="0"/>
              <a:t>)</a:t>
            </a:r>
            <a:r>
              <a:rPr lang="en-US" sz="2600" baseline="30000" dirty="0"/>
              <a:t>2   </a:t>
            </a:r>
            <a:r>
              <a:rPr lang="en-US" sz="2600" dirty="0"/>
              <a:t> &lt; </a:t>
            </a:r>
            <a:r>
              <a:rPr lang="en-US" sz="2600" i="1" dirty="0"/>
              <a:t>min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i="1" dirty="0"/>
              <a:t>                 </a:t>
            </a:r>
            <a:r>
              <a:rPr lang="en-US" sz="2600" b="1" dirty="0"/>
              <a:t>then </a:t>
            </a:r>
            <a:r>
              <a:rPr lang="en-US" sz="2600" i="1" dirty="0"/>
              <a:t>  </a:t>
            </a:r>
            <a:r>
              <a:rPr lang="en-US" sz="2600" dirty="0"/>
              <a:t>min := (</a:t>
            </a:r>
            <a:r>
              <a:rPr lang="en-US" sz="2600" i="1" dirty="0" err="1"/>
              <a:t>x</a:t>
            </a:r>
            <a:r>
              <a:rPr lang="en-US" sz="2600" i="1" baseline="-25000" dirty="0" err="1"/>
              <a:t>j</a:t>
            </a:r>
            <a:r>
              <a:rPr lang="en-US" sz="2600" dirty="0"/>
              <a:t> </a:t>
            </a:r>
            <a:r>
              <a:rPr lang="en-US" sz="2600" dirty="0">
                <a:latin typeface="Cambria Math"/>
                <a:ea typeface="Cambria Math"/>
              </a:rPr>
              <a:t>−</a:t>
            </a:r>
            <a:r>
              <a:rPr lang="en-US" sz="2600" dirty="0"/>
              <a:t> </a:t>
            </a:r>
            <a:r>
              <a:rPr lang="en-US" sz="2600" i="1" dirty="0"/>
              <a:t>x</a:t>
            </a:r>
            <a:r>
              <a:rPr lang="en-US" sz="2600" i="1" baseline="-25000" dirty="0"/>
              <a:t>i</a:t>
            </a:r>
            <a:r>
              <a:rPr lang="en-US" sz="2600" dirty="0"/>
              <a:t>)</a:t>
            </a:r>
            <a:r>
              <a:rPr lang="en-US" sz="2600" baseline="30000" dirty="0"/>
              <a:t>2   </a:t>
            </a:r>
            <a:r>
              <a:rPr lang="en-US" sz="2600" dirty="0"/>
              <a:t>+ (</a:t>
            </a:r>
            <a:r>
              <a:rPr lang="en-US" sz="2600" i="1" dirty="0" err="1"/>
              <a:t>y</a:t>
            </a:r>
            <a:r>
              <a:rPr lang="en-US" sz="2600" i="1" baseline="-25000" dirty="0" err="1"/>
              <a:t>j</a:t>
            </a:r>
            <a:r>
              <a:rPr lang="en-US" sz="2600" dirty="0"/>
              <a:t> </a:t>
            </a:r>
            <a:r>
              <a:rPr lang="en-US" sz="2600" dirty="0">
                <a:latin typeface="Cambria Math"/>
                <a:ea typeface="Cambria Math"/>
              </a:rPr>
              <a:t>−</a:t>
            </a:r>
            <a:r>
              <a:rPr lang="en-US" sz="2600" dirty="0"/>
              <a:t> </a:t>
            </a:r>
            <a:r>
              <a:rPr lang="en-US" sz="2600" i="1" dirty="0" err="1"/>
              <a:t>y</a:t>
            </a:r>
            <a:r>
              <a:rPr lang="en-US" sz="2600" i="1" baseline="-25000" dirty="0" err="1"/>
              <a:t>i</a:t>
            </a:r>
            <a:r>
              <a:rPr lang="en-US" sz="2600" dirty="0"/>
              <a:t>)</a:t>
            </a:r>
            <a:r>
              <a:rPr lang="en-US" sz="2600" baseline="30000" dirty="0"/>
              <a:t>2  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kumimoji="0" lang="en-US" sz="2600" b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                                </a:t>
            </a:r>
            <a:r>
              <a:rPr lang="en-US" sz="2600" i="1" dirty="0"/>
              <a:t>closest pair  </a:t>
            </a:r>
            <a:r>
              <a:rPr lang="en-US" sz="2600" dirty="0"/>
              <a:t>:= (</a:t>
            </a:r>
            <a:r>
              <a:rPr lang="en-US" sz="2600" i="1" dirty="0"/>
              <a:t>x</a:t>
            </a:r>
            <a:r>
              <a:rPr lang="en-US" sz="2600" i="1" baseline="-25000" dirty="0"/>
              <a:t>i</a:t>
            </a:r>
            <a:r>
              <a:rPr lang="en-US" sz="2600" dirty="0"/>
              <a:t>, </a:t>
            </a:r>
            <a:r>
              <a:rPr lang="en-US" sz="2600" i="1" dirty="0" err="1"/>
              <a:t>y</a:t>
            </a:r>
            <a:r>
              <a:rPr lang="en-US" sz="2600" i="1" baseline="-25000" dirty="0" err="1"/>
              <a:t>i</a:t>
            </a:r>
            <a:r>
              <a:rPr lang="en-US" sz="2600" dirty="0"/>
              <a:t>),</a:t>
            </a:r>
            <a:r>
              <a:rPr lang="en-US" sz="2600" baseline="30000" dirty="0"/>
              <a:t> </a:t>
            </a:r>
            <a:r>
              <a:rPr lang="en-US" sz="2600" dirty="0"/>
              <a:t>(</a:t>
            </a:r>
            <a:r>
              <a:rPr lang="en-US" sz="2600" i="1" dirty="0" err="1"/>
              <a:t>x</a:t>
            </a:r>
            <a:r>
              <a:rPr lang="en-US" sz="2600" i="1" baseline="-25000" dirty="0" err="1"/>
              <a:t>j</a:t>
            </a:r>
            <a:r>
              <a:rPr lang="en-US" sz="2600" dirty="0"/>
              <a:t>, </a:t>
            </a:r>
            <a:r>
              <a:rPr lang="en-US" sz="2600" i="1" dirty="0" err="1"/>
              <a:t>y</a:t>
            </a:r>
            <a:r>
              <a:rPr lang="en-US" sz="2600" i="1" baseline="-25000" dirty="0" err="1"/>
              <a:t>j</a:t>
            </a:r>
            <a:r>
              <a:rPr lang="en-US" sz="2600" dirty="0"/>
              <a:t>)</a:t>
            </a:r>
            <a:endParaRPr kumimoji="0" lang="en-US" sz="2600" b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/>
              <a:t>return </a:t>
            </a:r>
            <a:r>
              <a:rPr lang="en-US" sz="2600" i="1" dirty="0"/>
              <a:t>closest pair 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894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Typical Complexity Classes</a:t>
            </a:r>
          </a:p>
        </p:txBody>
      </p:sp>
      <p:pic>
        <p:nvPicPr>
          <p:cNvPr id="4" name="Content Placeholder 3" descr="table29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99656" y="1739590"/>
            <a:ext cx="6058587" cy="4072053"/>
          </a:xfrm>
        </p:spPr>
      </p:pic>
    </p:spTree>
    <p:extLst>
      <p:ext uri="{BB962C8B-B14F-4D97-AF65-F5344CB8AC3E}">
        <p14:creationId xmlns:p14="http://schemas.microsoft.com/office/powerpoint/2010/main" val="69716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0391"/>
          </a:xfrm>
        </p:spPr>
        <p:txBody>
          <a:bodyPr/>
          <a:lstStyle/>
          <a:p>
            <a:r>
              <a:rPr lang="en-US" sz="3200" dirty="0"/>
              <a:t>Understanding the Complexity of Algorithms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28050"/>
            <a:ext cx="8229600" cy="4525963"/>
          </a:xfrm>
        </p:spPr>
        <p:txBody>
          <a:bodyPr/>
          <a:lstStyle/>
          <a:p>
            <a:r>
              <a:rPr lang="en-US" sz="2400" dirty="0"/>
              <a:t>A problem that is solvable using an algorithm with polynomial worst-case complexity is called </a:t>
            </a:r>
            <a:r>
              <a:rPr lang="en-US" sz="2400" b="1" i="1" dirty="0"/>
              <a:t>tractable</a:t>
            </a:r>
            <a:r>
              <a:rPr lang="en-US" sz="2400" dirty="0"/>
              <a:t>.  </a:t>
            </a:r>
            <a:r>
              <a:rPr lang="en-US" sz="2400" dirty="0" err="1"/>
              <a:t>A.k.a</a:t>
            </a:r>
            <a:r>
              <a:rPr lang="en-US" sz="2400" dirty="0"/>
              <a:t> class P.</a:t>
            </a:r>
          </a:p>
          <a:p>
            <a:pPr lvl="1"/>
            <a:r>
              <a:rPr lang="en-US" sz="2000" dirty="0"/>
              <a:t>However, there can be situations where this is still a very long time. If the power of the largest exponent is large or the coefficients are large, the time may still be quite long.</a:t>
            </a:r>
          </a:p>
          <a:p>
            <a:endParaRPr lang="en-US" sz="2400" dirty="0"/>
          </a:p>
          <a:p>
            <a:r>
              <a:rPr lang="en-US" sz="2400" dirty="0"/>
              <a:t>However, there are problems that </a:t>
            </a:r>
            <a:r>
              <a:rPr lang="en-US" sz="2400" i="1" dirty="0"/>
              <a:t>cannot be solved </a:t>
            </a:r>
            <a:r>
              <a:rPr lang="en-US" sz="2400" dirty="0"/>
              <a:t>with algorithms that have worst-case polynomial time complexity. Such problems are called </a:t>
            </a:r>
            <a:r>
              <a:rPr lang="en-US" sz="2400" b="1" i="1" dirty="0"/>
              <a:t>intractable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Some problems exist for which it can be shown that no algorithm exists which solves the problem. Such problems are called </a:t>
            </a:r>
            <a:r>
              <a:rPr lang="en-US" sz="2400" b="1" i="1" dirty="0"/>
              <a:t>unsolvable</a:t>
            </a:r>
            <a:r>
              <a:rPr lang="en-US" sz="2400" dirty="0"/>
              <a:t>. (The Halting Problem is such a problem)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C3A9-57AF-4E4B-B5BD-10879190F5B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NP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199" y="1045029"/>
            <a:ext cx="8273143" cy="5117645"/>
          </a:xfrm>
        </p:spPr>
        <p:txBody>
          <a:bodyPr/>
          <a:lstStyle/>
          <a:p>
            <a:r>
              <a:rPr lang="en-US" sz="2400" dirty="0"/>
              <a:t>Problems for which a solution can be </a:t>
            </a:r>
            <a:r>
              <a:rPr lang="en-US" sz="2400" b="1" i="1" u="sng" dirty="0"/>
              <a:t>checked</a:t>
            </a:r>
            <a:r>
              <a:rPr lang="en-US" sz="2400" dirty="0"/>
              <a:t> in polynomial time are said to belong to the class NP (nondeterministic polynomial time). </a:t>
            </a:r>
          </a:p>
          <a:p>
            <a:pPr lvl="1"/>
            <a:r>
              <a:rPr lang="en-US" sz="2000" dirty="0"/>
              <a:t>Tractable problems belong to the class NP (i.e. P is a subset of NP).</a:t>
            </a:r>
          </a:p>
          <a:p>
            <a:pPr lvl="2"/>
            <a:r>
              <a:rPr lang="en-US" sz="1600" dirty="0"/>
              <a:t>Why?????</a:t>
            </a:r>
          </a:p>
          <a:p>
            <a:endParaRPr lang="en-US" sz="2400" dirty="0"/>
          </a:p>
          <a:p>
            <a:r>
              <a:rPr lang="en-US" sz="2400" dirty="0"/>
              <a:t>A </a:t>
            </a:r>
            <a:r>
              <a:rPr lang="en-US" sz="2400" u="sng" dirty="0"/>
              <a:t>decision problem </a:t>
            </a:r>
            <a:r>
              <a:rPr lang="en-US" sz="2400" dirty="0"/>
              <a:t>(</a:t>
            </a:r>
            <a:r>
              <a:rPr lang="en-US" sz="2000" i="1" dirty="0"/>
              <a:t>what is this?</a:t>
            </a:r>
            <a:r>
              <a:rPr lang="en-US" sz="2400" dirty="0"/>
              <a:t>) C is NP-complete if it is complete for NP, meaning that:</a:t>
            </a:r>
          </a:p>
          <a:p>
            <a:pPr lvl="1"/>
            <a:r>
              <a:rPr lang="en-US" sz="2000" dirty="0"/>
              <a:t>it is in NP </a:t>
            </a:r>
          </a:p>
          <a:p>
            <a:pPr lvl="1"/>
            <a:r>
              <a:rPr lang="en-US" sz="2000" dirty="0"/>
              <a:t>it is NP-hard, i.e. every other problem in NP is reducible to it. </a:t>
            </a:r>
          </a:p>
          <a:p>
            <a:pPr lvl="2"/>
            <a:r>
              <a:rPr lang="en-US" sz="1800" dirty="0"/>
              <a:t>That is, for every problem I in NP, there is a polynomial-time (in the size of the input to the problem) which transforms instances </a:t>
            </a:r>
            <a:r>
              <a:rPr lang="en-US" sz="1800" dirty="0" err="1"/>
              <a:t>i</a:t>
            </a:r>
            <a:r>
              <a:rPr lang="en-US" sz="1800" dirty="0"/>
              <a:t>  in  I into instances c  in  C, such that the answer to c is YES if and only if the answer to </a:t>
            </a:r>
            <a:r>
              <a:rPr lang="en-US" sz="1800" dirty="0" err="1"/>
              <a:t>i</a:t>
            </a:r>
            <a:r>
              <a:rPr lang="en-US" sz="1800" dirty="0"/>
              <a:t> is YES. 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1936E-CC24-4BC7-8CAB-9D8D669BA58D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Example of NP-Complete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594"/>
            <a:ext cx="8229600" cy="4525963"/>
          </a:xfrm>
        </p:spPr>
        <p:txBody>
          <a:bodyPr/>
          <a:lstStyle/>
          <a:p>
            <a:r>
              <a:rPr lang="en-US" sz="2800" dirty="0" err="1"/>
              <a:t>Satisfiability</a:t>
            </a:r>
            <a:r>
              <a:rPr lang="en-US" sz="2800" dirty="0"/>
              <a:t> of a propositional expression.</a:t>
            </a:r>
          </a:p>
          <a:p>
            <a:pPr lvl="1"/>
            <a:r>
              <a:rPr lang="en-US" sz="2400" dirty="0"/>
              <a:t>Is  there an assignment of T or F to each proposition that makes the expression true?</a:t>
            </a:r>
          </a:p>
          <a:p>
            <a:pPr lvl="1"/>
            <a:r>
              <a:rPr lang="en-US" sz="2400" dirty="0"/>
              <a:t>Note that checking if a particular T or F assignment yields T or F can be done in linear time.</a:t>
            </a:r>
          </a:p>
          <a:p>
            <a:endParaRPr lang="en-US" sz="2800" dirty="0"/>
          </a:p>
          <a:p>
            <a:r>
              <a:rPr lang="en-US" sz="2800" dirty="0"/>
              <a:t>Partition problem</a:t>
            </a:r>
          </a:p>
          <a:p>
            <a:pPr lvl="1"/>
            <a:r>
              <a:rPr lang="en-US" sz="2400" dirty="0"/>
              <a:t>Given a list of integers (repetition is possible), can this list be divided into two lists such that the sum of the elements in each list is the same?</a:t>
            </a:r>
          </a:p>
          <a:p>
            <a:pPr lvl="1"/>
            <a:r>
              <a:rPr lang="en-US" sz="2400" dirty="0"/>
              <a:t>How fast can you check if two list of integers are a solution to the above?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C102-CB6F-4333-AE68-FA99C1DBC0C6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on NP Complete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086" y="1143000"/>
            <a:ext cx="8229600" cy="4525963"/>
          </a:xfrm>
        </p:spPr>
        <p:txBody>
          <a:bodyPr/>
          <a:lstStyle/>
          <a:p>
            <a:r>
              <a:rPr lang="en-US" dirty="0"/>
              <a:t>Nobody has yet been able to prove whether NP-complete problems are in fact solvable in polynomial time, making this one of the great unsolved problems of mathematics</a:t>
            </a:r>
          </a:p>
          <a:p>
            <a:pPr lvl="1"/>
            <a:r>
              <a:rPr lang="en-US" dirty="0"/>
              <a:t>Note if there is a polynomial solution to an NP-Complete problem, then P = NP.</a:t>
            </a:r>
          </a:p>
          <a:p>
            <a:r>
              <a:rPr lang="en-US" dirty="0"/>
              <a:t> The Clay Mathematics Institute in Cambridge, MA is offering a $1 million reward to anyone who has a formal proof that P=NP or that P≠NP.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5F671-C47D-431F-BFCE-0ECE0531F55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Efficiency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40962"/>
            <a:ext cx="8229600" cy="4525963"/>
          </a:xfrm>
        </p:spPr>
        <p:txBody>
          <a:bodyPr/>
          <a:lstStyle/>
          <a:p>
            <a:r>
              <a:rPr lang="en-US" dirty="0"/>
              <a:t>To determine an algorithms efficiency, two entities are measured:</a:t>
            </a:r>
          </a:p>
          <a:p>
            <a:pPr lvl="1"/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The amount of space </a:t>
            </a:r>
            <a:r>
              <a:rPr lang="en-US" dirty="0"/>
              <a:t>(memory) used by the algorithm (called the space complexity)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The amount of time </a:t>
            </a:r>
            <a:r>
              <a:rPr lang="en-US" dirty="0"/>
              <a:t>(execution steps) used to solve the problem (called the time complexity)</a:t>
            </a:r>
          </a:p>
          <a:p>
            <a:endParaRPr lang="en-US" dirty="0"/>
          </a:p>
          <a:p>
            <a:r>
              <a:rPr lang="en-US" dirty="0"/>
              <a:t>The amount of time/space used by an algorithm is usually </a:t>
            </a:r>
            <a:r>
              <a:rPr lang="en-US" b="1" i="1" dirty="0"/>
              <a:t>a function of the size of its input.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A2BF-5F46-4D0B-9760-811EB238412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vs. </a:t>
            </a:r>
            <a:r>
              <a:rPr lang="en-US" dirty="0" err="1"/>
              <a:t>Maxmum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both space/time, you can measure</a:t>
            </a:r>
          </a:p>
          <a:p>
            <a:pPr lvl="1"/>
            <a:r>
              <a:rPr lang="en-US" dirty="0"/>
              <a:t>The maximum</a:t>
            </a:r>
          </a:p>
          <a:p>
            <a:pPr lvl="2"/>
            <a:r>
              <a:rPr lang="en-US" dirty="0"/>
              <a:t>i.e., for all inputs of size n, what is an upper bound on the number of steps/memory required?</a:t>
            </a:r>
          </a:p>
          <a:p>
            <a:pPr lvl="1"/>
            <a:r>
              <a:rPr lang="en-US" dirty="0"/>
              <a:t>The average</a:t>
            </a:r>
          </a:p>
          <a:p>
            <a:pPr lvl="2"/>
            <a:r>
              <a:rPr lang="en-US" dirty="0"/>
              <a:t>over all inputs of size n, what is the average number of steps/memory?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Note that both of these are functions of n, the size of the input.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C102-CB6F-4333-AE68-FA99C1DBC0C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/>
              <a:t>Example: time complexity of finding the largest number in an unordered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8137"/>
            <a:ext cx="8229600" cy="4525963"/>
          </a:xfrm>
        </p:spPr>
        <p:txBody>
          <a:bodyPr/>
          <a:lstStyle/>
          <a:p>
            <a:pPr>
              <a:spcBef>
                <a:spcPts val="1200"/>
              </a:spcBef>
              <a:buFontTx/>
              <a:buNone/>
            </a:pPr>
            <a:r>
              <a:rPr lang="en-US" sz="2000" b="1" dirty="0"/>
              <a:t>procedure</a:t>
            </a:r>
            <a:r>
              <a:rPr lang="en-US" sz="2000" dirty="0"/>
              <a:t> </a:t>
            </a:r>
            <a:r>
              <a:rPr lang="en-US" sz="2000" i="1" dirty="0"/>
              <a:t>find-max </a:t>
            </a:r>
            <a:r>
              <a:rPr lang="en-US" sz="2000" dirty="0"/>
              <a:t>(</a:t>
            </a:r>
            <a:r>
              <a:rPr lang="en-US" sz="2000" i="1" dirty="0"/>
              <a:t> a</a:t>
            </a:r>
            <a:r>
              <a:rPr lang="en-US" sz="2000" i="1" baseline="-25000" dirty="0"/>
              <a:t>1</a:t>
            </a:r>
            <a:r>
              <a:rPr lang="en-US" sz="2000" i="1" dirty="0"/>
              <a:t>,a</a:t>
            </a:r>
            <a:r>
              <a:rPr lang="en-US" sz="2000" i="1" baseline="-25000" dirty="0"/>
              <a:t>2</a:t>
            </a:r>
            <a:r>
              <a:rPr lang="en-US" sz="2000" i="1" dirty="0"/>
              <a:t>,…,a</a:t>
            </a:r>
            <a:r>
              <a:rPr lang="en-US" sz="2000" i="1" baseline="-25000" dirty="0"/>
              <a:t>n</a:t>
            </a:r>
            <a:r>
              <a:rPr lang="en-US" sz="2000" i="1" dirty="0"/>
              <a:t> </a:t>
            </a:r>
            <a:r>
              <a:rPr lang="en-US" sz="2000" dirty="0"/>
              <a:t>: </a:t>
            </a:r>
            <a:r>
              <a:rPr lang="en-US" sz="2000" i="1" dirty="0"/>
              <a:t> integers</a:t>
            </a:r>
            <a:r>
              <a:rPr lang="en-US" sz="2000" dirty="0"/>
              <a:t>)</a:t>
            </a:r>
          </a:p>
          <a:p>
            <a:pPr>
              <a:buFontTx/>
              <a:buNone/>
            </a:pPr>
            <a:r>
              <a:rPr lang="en-US" sz="2000" i="1" dirty="0"/>
              <a:t>	max</a:t>
            </a:r>
            <a:r>
              <a:rPr lang="en-US" sz="2000" dirty="0"/>
              <a:t> := </a:t>
            </a:r>
            <a:r>
              <a:rPr lang="en-US" sz="2000" i="1" dirty="0"/>
              <a:t>a</a:t>
            </a:r>
            <a:r>
              <a:rPr lang="en-US" sz="2000" i="1" baseline="-25000" dirty="0"/>
              <a:t>1</a:t>
            </a:r>
          </a:p>
          <a:p>
            <a:pPr>
              <a:buFontTx/>
              <a:buNone/>
            </a:pPr>
            <a:r>
              <a:rPr lang="en-US" sz="2000" i="1" dirty="0"/>
              <a:t>	</a:t>
            </a:r>
            <a:r>
              <a:rPr lang="en-US" sz="2000" i="1" dirty="0" err="1"/>
              <a:t>i</a:t>
            </a:r>
            <a:r>
              <a:rPr lang="en-US" sz="2000" i="1" dirty="0"/>
              <a:t> </a:t>
            </a:r>
            <a:r>
              <a:rPr lang="en-US" sz="2000" dirty="0"/>
              <a:t>:= 2</a:t>
            </a:r>
            <a:endParaRPr lang="en-US" sz="2000" i="1" dirty="0"/>
          </a:p>
          <a:p>
            <a:pPr>
              <a:buFontTx/>
              <a:buNone/>
            </a:pPr>
            <a:r>
              <a:rPr lang="en-US" sz="2000" b="1" dirty="0"/>
              <a:t>	while</a:t>
            </a:r>
            <a:r>
              <a:rPr lang="en-US" sz="2000" dirty="0"/>
              <a:t> </a:t>
            </a:r>
            <a:r>
              <a:rPr lang="en-US" sz="2000" i="1" dirty="0" err="1"/>
              <a:t>i</a:t>
            </a:r>
            <a:r>
              <a:rPr lang="en-US" sz="2000" dirty="0"/>
              <a:t> ≤ </a:t>
            </a:r>
            <a:r>
              <a:rPr lang="en-US" sz="2000" i="1" dirty="0"/>
              <a:t>n</a:t>
            </a:r>
          </a:p>
          <a:p>
            <a:pPr>
              <a:buFontTx/>
              <a:buNone/>
            </a:pPr>
            <a:r>
              <a:rPr lang="en-US" sz="2000" b="1" i="1" dirty="0"/>
              <a:t>      		 if</a:t>
            </a:r>
            <a:r>
              <a:rPr lang="en-US" sz="2000" i="1" dirty="0"/>
              <a:t>  max &lt; </a:t>
            </a:r>
            <a:r>
              <a:rPr lang="en-US" sz="2000" i="1" dirty="0" err="1"/>
              <a:t>a</a:t>
            </a:r>
            <a:r>
              <a:rPr lang="en-US" sz="2000" i="1" baseline="-25000" dirty="0" err="1"/>
              <a:t>i</a:t>
            </a:r>
            <a:r>
              <a:rPr lang="en-US" sz="2000" i="1" dirty="0"/>
              <a:t> </a:t>
            </a:r>
            <a:r>
              <a:rPr lang="en-US" sz="2000" b="1" i="1" dirty="0"/>
              <a:t>then</a:t>
            </a:r>
            <a:r>
              <a:rPr lang="en-US" sz="2000" i="1" dirty="0"/>
              <a:t> max := </a:t>
            </a:r>
            <a:r>
              <a:rPr lang="en-US" sz="2000" i="1" dirty="0" err="1"/>
              <a:t>a</a:t>
            </a:r>
            <a:r>
              <a:rPr lang="en-US" sz="2000" i="1" baseline="-25000" dirty="0" err="1"/>
              <a:t>i</a:t>
            </a:r>
            <a:endParaRPr lang="en-US" sz="2000" i="1" baseline="-25000" dirty="0"/>
          </a:p>
          <a:p>
            <a:pPr>
              <a:buFontTx/>
              <a:buNone/>
            </a:pPr>
            <a:r>
              <a:rPr lang="en-US" sz="2000" i="1" dirty="0"/>
              <a:t>			</a:t>
            </a:r>
            <a:r>
              <a:rPr lang="en-US" sz="2000" i="1" dirty="0" err="1"/>
              <a:t>i</a:t>
            </a:r>
            <a:r>
              <a:rPr lang="en-US" sz="2000" dirty="0"/>
              <a:t> := </a:t>
            </a:r>
            <a:r>
              <a:rPr lang="en-US" sz="2000" i="1" dirty="0" err="1"/>
              <a:t>i</a:t>
            </a:r>
            <a:r>
              <a:rPr lang="en-US" sz="2000" dirty="0"/>
              <a:t> + 1</a:t>
            </a:r>
            <a:endParaRPr lang="en-US" sz="2000" i="1" dirty="0"/>
          </a:p>
          <a:p>
            <a:endParaRPr lang="en-US" dirty="0"/>
          </a:p>
          <a:p>
            <a:r>
              <a:rPr lang="en-US" dirty="0"/>
              <a:t># comparisons -   2(</a:t>
            </a:r>
            <a:r>
              <a:rPr lang="en-US" i="1" dirty="0"/>
              <a:t>n</a:t>
            </a:r>
            <a:r>
              <a:rPr lang="en-US" dirty="0"/>
              <a:t> - 1) + 1 = 2</a:t>
            </a:r>
            <a:r>
              <a:rPr lang="en-US" i="1" dirty="0"/>
              <a:t>n</a:t>
            </a:r>
            <a:r>
              <a:rPr lang="en-US" dirty="0"/>
              <a:t> - 1</a:t>
            </a:r>
          </a:p>
          <a:p>
            <a:r>
              <a:rPr lang="en-US" dirty="0"/>
              <a:t># assignments -   2 + 2(</a:t>
            </a:r>
            <a:r>
              <a:rPr lang="en-US" i="1" dirty="0"/>
              <a:t>n - 1) </a:t>
            </a:r>
            <a:r>
              <a:rPr lang="en-US" dirty="0"/>
              <a:t>= 2</a:t>
            </a:r>
            <a:r>
              <a:rPr lang="en-US" i="1" dirty="0"/>
              <a:t>n</a:t>
            </a:r>
            <a:endParaRPr lang="en-US" dirty="0"/>
          </a:p>
          <a:p>
            <a:r>
              <a:rPr lang="en-US" dirty="0"/>
              <a:t># steps - 4</a:t>
            </a:r>
            <a:r>
              <a:rPr lang="en-US" i="1" dirty="0"/>
              <a:t>n</a:t>
            </a:r>
            <a:r>
              <a:rPr lang="en-US" dirty="0"/>
              <a:t> - 1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C102-CB6F-4333-AE68-FA99C1DBC0C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Focus on comparisons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 that the number of steps is O(</a:t>
            </a:r>
            <a:r>
              <a:rPr lang="en-US" i="1" dirty="0"/>
              <a:t>n</a:t>
            </a:r>
            <a:r>
              <a:rPr lang="en-US" dirty="0"/>
              <a:t>)</a:t>
            </a:r>
          </a:p>
          <a:p>
            <a:r>
              <a:rPr lang="en-US" dirty="0"/>
              <a:t>Note that the number of comparisons is O(</a:t>
            </a:r>
            <a:r>
              <a:rPr lang="en-US" i="1" dirty="0"/>
              <a:t>n</a:t>
            </a:r>
            <a:r>
              <a:rPr lang="en-US" dirty="0"/>
              <a:t>)</a:t>
            </a:r>
          </a:p>
          <a:p>
            <a:r>
              <a:rPr lang="en-US" dirty="0"/>
              <a:t>Note that the number of assignments is O(</a:t>
            </a:r>
            <a:r>
              <a:rPr lang="en-US" i="1" dirty="0"/>
              <a:t>n</a:t>
            </a:r>
            <a:r>
              <a:rPr lang="en-US" dirty="0"/>
              <a:t>)</a:t>
            </a:r>
          </a:p>
          <a:p>
            <a:r>
              <a:rPr lang="en-US" dirty="0"/>
              <a:t>Thus</a:t>
            </a:r>
          </a:p>
          <a:p>
            <a:pPr lvl="1"/>
            <a:r>
              <a:rPr lang="en-US" dirty="0"/>
              <a:t>For many algorithms, we usually just focus on the # of comparisons, since other operations (such as assignments) are of the same order.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C102-CB6F-4333-AE68-FA99C1DBC0C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/>
              <a:t>Example: time complexity of finding a number in an unordered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Linear search</a:t>
            </a:r>
          </a:p>
          <a:p>
            <a:pPr lvl="1"/>
            <a:r>
              <a:rPr lang="en-US" sz="2400" dirty="0"/>
              <a:t>Analysis is similar to the above (see the book)</a:t>
            </a:r>
          </a:p>
          <a:p>
            <a:pPr lvl="1"/>
            <a:r>
              <a:rPr lang="en-US" sz="2400" dirty="0"/>
              <a:t>Running time (max) is O(</a:t>
            </a:r>
            <a:r>
              <a:rPr lang="en-US" sz="2400" i="1" dirty="0"/>
              <a:t>n</a:t>
            </a:r>
            <a:r>
              <a:rPr lang="en-US" sz="2400" dirty="0"/>
              <a:t>). </a:t>
            </a:r>
          </a:p>
          <a:p>
            <a:endParaRPr lang="en-US" sz="2800" dirty="0"/>
          </a:p>
          <a:p>
            <a:r>
              <a:rPr lang="en-US" sz="2800" dirty="0"/>
              <a:t>Note that the </a:t>
            </a:r>
            <a:r>
              <a:rPr lang="en-US" sz="2800" b="1" i="1" dirty="0"/>
              <a:t>best case </a:t>
            </a:r>
            <a:r>
              <a:rPr lang="en-US" sz="2800" dirty="0"/>
              <a:t>(item is at the beginning of list) takes just one step!</a:t>
            </a:r>
          </a:p>
          <a:p>
            <a:endParaRPr lang="en-US" sz="2800" dirty="0"/>
          </a:p>
          <a:p>
            <a:r>
              <a:rPr lang="en-US" sz="2800" dirty="0"/>
              <a:t>So, we focus on the worst possible running time </a:t>
            </a:r>
            <a:r>
              <a:rPr lang="en-US" sz="2800" dirty="0" smtClean="0"/>
              <a:t>(I.e., </a:t>
            </a:r>
            <a:r>
              <a:rPr lang="en-US" sz="2800" dirty="0"/>
              <a:t>we are interested in the max, not the best)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C102-CB6F-4333-AE68-FA99C1DBC0C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37733"/>
          </a:xfrm>
        </p:spPr>
        <p:txBody>
          <a:bodyPr/>
          <a:lstStyle/>
          <a:p>
            <a:pPr algn="l"/>
            <a:r>
              <a:rPr lang="en-US" sz="3600" b="1" u="sng" dirty="0"/>
              <a:t>Average</a:t>
            </a:r>
            <a:r>
              <a:rPr lang="en-US" sz="3600" dirty="0"/>
              <a:t> case complexity: linear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7766" y="843630"/>
            <a:ext cx="4963885" cy="3407230"/>
          </a:xfrm>
        </p:spPr>
        <p:txBody>
          <a:bodyPr/>
          <a:lstStyle/>
          <a:p>
            <a:r>
              <a:rPr lang="en-US" sz="2400" dirty="0"/>
              <a:t>This is more complicated </a:t>
            </a:r>
            <a:r>
              <a:rPr lang="en-US" sz="2400" dirty="0">
                <a:sym typeface="Wingdings" pitchFamily="2" charset="2"/>
              </a:rPr>
              <a:t></a:t>
            </a:r>
          </a:p>
          <a:p>
            <a:r>
              <a:rPr lang="en-US" sz="2400" dirty="0">
                <a:sym typeface="Wingdings" pitchFamily="2" charset="2"/>
              </a:rPr>
              <a:t>Assume </a:t>
            </a:r>
            <a:r>
              <a:rPr lang="en-US" sz="2400" i="1" dirty="0">
                <a:sym typeface="Wingdings" pitchFamily="2" charset="2"/>
              </a:rPr>
              <a:t>x</a:t>
            </a:r>
            <a:r>
              <a:rPr lang="en-US" sz="2400" dirty="0">
                <a:sym typeface="Wingdings" pitchFamily="2" charset="2"/>
              </a:rPr>
              <a:t> is on the list</a:t>
            </a:r>
          </a:p>
          <a:p>
            <a:r>
              <a:rPr lang="en-US" sz="2400" dirty="0">
                <a:sym typeface="Wingdings" pitchFamily="2" charset="2"/>
              </a:rPr>
              <a:t>There are </a:t>
            </a:r>
            <a:r>
              <a:rPr lang="en-US" sz="2400" i="1" dirty="0">
                <a:sym typeface="Wingdings" pitchFamily="2" charset="2"/>
              </a:rPr>
              <a:t>n</a:t>
            </a:r>
            <a:r>
              <a:rPr lang="en-US" sz="2400" dirty="0">
                <a:sym typeface="Wingdings" pitchFamily="2" charset="2"/>
              </a:rPr>
              <a:t> possible equally probably choices: x is 1</a:t>
            </a:r>
            <a:r>
              <a:rPr lang="en-US" sz="2400" baseline="30000" dirty="0">
                <a:sym typeface="Wingdings" pitchFamily="2" charset="2"/>
              </a:rPr>
              <a:t>st</a:t>
            </a:r>
            <a:r>
              <a:rPr lang="en-US" sz="2400" dirty="0">
                <a:sym typeface="Wingdings" pitchFamily="2" charset="2"/>
              </a:rPr>
              <a:t>, 2</a:t>
            </a:r>
            <a:r>
              <a:rPr lang="en-US" sz="2400" baseline="30000" dirty="0">
                <a:sym typeface="Wingdings" pitchFamily="2" charset="2"/>
              </a:rPr>
              <a:t>nd</a:t>
            </a:r>
            <a:r>
              <a:rPr lang="en-US" sz="2400" dirty="0">
                <a:sym typeface="Wingdings" pitchFamily="2" charset="2"/>
              </a:rPr>
              <a:t>, …, </a:t>
            </a:r>
            <a:r>
              <a:rPr lang="en-US" sz="2400" i="1" dirty="0">
                <a:sym typeface="Wingdings" pitchFamily="2" charset="2"/>
              </a:rPr>
              <a:t>n</a:t>
            </a:r>
            <a:r>
              <a:rPr lang="en-US" sz="2400" baseline="30000" dirty="0">
                <a:sym typeface="Wingdings" pitchFamily="2" charset="2"/>
              </a:rPr>
              <a:t>th</a:t>
            </a:r>
            <a:r>
              <a:rPr lang="en-US" sz="2400" dirty="0">
                <a:sym typeface="Wingdings" pitchFamily="2" charset="2"/>
              </a:rPr>
              <a:t> element.</a:t>
            </a:r>
          </a:p>
          <a:p>
            <a:r>
              <a:rPr lang="en-US" sz="2400" dirty="0">
                <a:sym typeface="Wingdings" pitchFamily="2" charset="2"/>
              </a:rPr>
              <a:t>If 1</a:t>
            </a:r>
            <a:r>
              <a:rPr lang="en-US" sz="2400" baseline="30000" dirty="0">
                <a:sym typeface="Wingdings" pitchFamily="2" charset="2"/>
              </a:rPr>
              <a:t>st</a:t>
            </a:r>
            <a:r>
              <a:rPr lang="en-US" sz="2400" dirty="0">
                <a:sym typeface="Wingdings" pitchFamily="2" charset="2"/>
              </a:rPr>
              <a:t>, # comparisons = 3</a:t>
            </a:r>
          </a:p>
          <a:p>
            <a:r>
              <a:rPr lang="en-US" sz="2400" dirty="0">
                <a:sym typeface="Wingdings" pitchFamily="2" charset="2"/>
              </a:rPr>
              <a:t>If 2</a:t>
            </a:r>
            <a:r>
              <a:rPr lang="en-US" sz="2400" baseline="30000" dirty="0">
                <a:sym typeface="Wingdings" pitchFamily="2" charset="2"/>
              </a:rPr>
              <a:t>nd</a:t>
            </a:r>
            <a:r>
              <a:rPr lang="en-US" sz="2400" dirty="0">
                <a:sym typeface="Wingdings" pitchFamily="2" charset="2"/>
              </a:rPr>
              <a:t>, #comparisons = 5 </a:t>
            </a:r>
          </a:p>
          <a:p>
            <a:pPr lvl="1"/>
            <a:r>
              <a:rPr lang="en-US" sz="2000" dirty="0">
                <a:sym typeface="Wingdings" pitchFamily="2" charset="2"/>
              </a:rPr>
              <a:t>Two more for another pass at loop.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C102-CB6F-4333-AE68-FA99C1DBC0C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50367" y="1153874"/>
            <a:ext cx="3439886" cy="2786743"/>
          </a:xfrm>
          <a:prstGeom prst="rect">
            <a:avLst/>
          </a:prstGeom>
        </p:spPr>
        <p:txBody>
          <a:bodyPr/>
          <a:lstStyle/>
          <a:p>
            <a:pPr>
              <a:buFontTx/>
              <a:buNone/>
            </a:pPr>
            <a:r>
              <a:rPr lang="en-US" b="1" dirty="0">
                <a:latin typeface="+mn-lt"/>
              </a:rPr>
              <a:t>procedure</a:t>
            </a:r>
            <a:r>
              <a:rPr lang="en-US" dirty="0">
                <a:latin typeface="+mn-lt"/>
              </a:rPr>
              <a:t> </a:t>
            </a:r>
            <a:r>
              <a:rPr lang="en-US" i="1" dirty="0">
                <a:latin typeface="+mn-lt"/>
              </a:rPr>
              <a:t>linear search</a:t>
            </a:r>
            <a:r>
              <a:rPr lang="en-US" dirty="0">
                <a:latin typeface="+mn-lt"/>
              </a:rPr>
              <a:t> (</a:t>
            </a:r>
          </a:p>
          <a:p>
            <a:pPr>
              <a:buFontTx/>
              <a:buNone/>
            </a:pPr>
            <a:r>
              <a:rPr lang="en-US" i="1" dirty="0">
                <a:latin typeface="+mn-lt"/>
              </a:rPr>
              <a:t>x </a:t>
            </a:r>
            <a:r>
              <a:rPr lang="en-US" dirty="0">
                <a:latin typeface="+mn-lt"/>
              </a:rPr>
              <a:t>: integer,  </a:t>
            </a:r>
          </a:p>
          <a:p>
            <a:pPr>
              <a:buFontTx/>
              <a:buNone/>
            </a:pPr>
            <a:r>
              <a:rPr lang="en-US" i="1" dirty="0">
                <a:latin typeface="+mn-lt"/>
              </a:rPr>
              <a:t>a</a:t>
            </a:r>
            <a:r>
              <a:rPr lang="en-US" baseline="-25000" dirty="0">
                <a:latin typeface="+mn-lt"/>
              </a:rPr>
              <a:t>1</a:t>
            </a:r>
            <a:r>
              <a:rPr lang="en-US" dirty="0">
                <a:latin typeface="+mn-lt"/>
              </a:rPr>
              <a:t>, </a:t>
            </a:r>
            <a:r>
              <a:rPr lang="en-US" i="1" dirty="0">
                <a:latin typeface="+mn-lt"/>
              </a:rPr>
              <a:t>a</a:t>
            </a:r>
            <a:r>
              <a:rPr lang="en-US" baseline="-25000" dirty="0">
                <a:latin typeface="+mn-lt"/>
              </a:rPr>
              <a:t>2</a:t>
            </a:r>
            <a:r>
              <a:rPr lang="en-US" dirty="0">
                <a:latin typeface="+mn-lt"/>
              </a:rPr>
              <a:t>, . . . , </a:t>
            </a:r>
            <a:r>
              <a:rPr lang="en-US" i="1" dirty="0">
                <a:latin typeface="+mn-lt"/>
              </a:rPr>
              <a:t>a</a:t>
            </a:r>
            <a:r>
              <a:rPr lang="en-US" baseline="-25000" dirty="0">
                <a:latin typeface="+mn-lt"/>
              </a:rPr>
              <a:t>n</a:t>
            </a:r>
            <a:r>
              <a:rPr lang="en-US" dirty="0">
                <a:latin typeface="+mn-lt"/>
              </a:rPr>
              <a:t>  : </a:t>
            </a:r>
            <a:r>
              <a:rPr lang="en-US" i="1" dirty="0">
                <a:latin typeface="+mn-lt"/>
              </a:rPr>
              <a:t>distinct integers</a:t>
            </a:r>
            <a:r>
              <a:rPr lang="en-US" dirty="0">
                <a:latin typeface="+mn-lt"/>
              </a:rPr>
              <a:t>)</a:t>
            </a:r>
          </a:p>
          <a:p>
            <a:pPr>
              <a:buFontTx/>
              <a:buNone/>
            </a:pPr>
            <a:r>
              <a:rPr lang="en-US" i="1" dirty="0" err="1">
                <a:latin typeface="+mn-lt"/>
              </a:rPr>
              <a:t>i</a:t>
            </a:r>
            <a:r>
              <a:rPr lang="en-US" dirty="0">
                <a:latin typeface="+mn-lt"/>
              </a:rPr>
              <a:t> := 1</a:t>
            </a:r>
          </a:p>
          <a:p>
            <a:pPr>
              <a:buFontTx/>
              <a:buNone/>
            </a:pPr>
            <a:r>
              <a:rPr lang="en-US" b="1" dirty="0">
                <a:latin typeface="+mn-lt"/>
              </a:rPr>
              <a:t>while</a:t>
            </a:r>
            <a:r>
              <a:rPr lang="en-US" dirty="0">
                <a:latin typeface="+mn-lt"/>
              </a:rPr>
              <a:t>  </a:t>
            </a:r>
            <a:r>
              <a:rPr lang="en-US" i="1" dirty="0" err="1">
                <a:latin typeface="+mn-lt"/>
              </a:rPr>
              <a:t>i</a:t>
            </a:r>
            <a:r>
              <a:rPr lang="en-US" i="1" dirty="0">
                <a:latin typeface="+mn-lt"/>
              </a:rPr>
              <a:t> ≤ n </a:t>
            </a:r>
            <a:r>
              <a:rPr lang="en-US" dirty="0">
                <a:latin typeface="+mn-lt"/>
                <a:sym typeface="Symbol"/>
              </a:rPr>
              <a:t></a:t>
            </a:r>
            <a:r>
              <a:rPr lang="en-US" i="1" dirty="0">
                <a:latin typeface="+mn-lt"/>
              </a:rPr>
              <a:t> x </a:t>
            </a:r>
            <a:r>
              <a:rPr lang="en-US" i="1" dirty="0">
                <a:latin typeface="+mn-lt"/>
                <a:sym typeface="Symbol"/>
              </a:rPr>
              <a:t></a:t>
            </a:r>
            <a:r>
              <a:rPr lang="en-US" i="1" dirty="0">
                <a:latin typeface="+mn-lt"/>
              </a:rPr>
              <a:t> </a:t>
            </a:r>
            <a:r>
              <a:rPr lang="en-US" i="1" dirty="0" err="1">
                <a:latin typeface="+mn-lt"/>
              </a:rPr>
              <a:t>a</a:t>
            </a:r>
            <a:r>
              <a:rPr lang="en-US" i="1" baseline="-25000" dirty="0" err="1">
                <a:latin typeface="+mn-lt"/>
              </a:rPr>
              <a:t>i</a:t>
            </a:r>
            <a:r>
              <a:rPr lang="en-US" dirty="0">
                <a:latin typeface="+mn-lt"/>
              </a:rPr>
              <a:t> </a:t>
            </a:r>
          </a:p>
          <a:p>
            <a:pPr>
              <a:buFontTx/>
              <a:buNone/>
            </a:pPr>
            <a:r>
              <a:rPr lang="en-US" dirty="0">
                <a:latin typeface="+mn-lt"/>
              </a:rPr>
              <a:t>		</a:t>
            </a:r>
            <a:r>
              <a:rPr lang="en-US" i="1" dirty="0" err="1">
                <a:latin typeface="+mn-lt"/>
              </a:rPr>
              <a:t>i</a:t>
            </a:r>
            <a:r>
              <a:rPr lang="en-US" i="1" dirty="0">
                <a:latin typeface="+mn-lt"/>
              </a:rPr>
              <a:t> </a:t>
            </a:r>
            <a:r>
              <a:rPr lang="en-US" dirty="0">
                <a:latin typeface="+mn-lt"/>
              </a:rPr>
              <a:t>: =  </a:t>
            </a:r>
            <a:r>
              <a:rPr lang="en-US" i="1" dirty="0" err="1">
                <a:latin typeface="+mn-lt"/>
              </a:rPr>
              <a:t>i</a:t>
            </a:r>
            <a:r>
              <a:rPr lang="en-US" i="1" dirty="0">
                <a:latin typeface="+mn-lt"/>
              </a:rPr>
              <a:t> </a:t>
            </a:r>
            <a:r>
              <a:rPr lang="en-US" dirty="0">
                <a:latin typeface="+mn-lt"/>
              </a:rPr>
              <a:t>+ 1</a:t>
            </a:r>
          </a:p>
          <a:p>
            <a:pPr>
              <a:buFontTx/>
              <a:buNone/>
            </a:pPr>
            <a:r>
              <a:rPr lang="en-US" b="1" dirty="0">
                <a:latin typeface="+mn-lt"/>
              </a:rPr>
              <a:t>if  </a:t>
            </a:r>
            <a:r>
              <a:rPr lang="en-US" i="1" dirty="0" err="1">
                <a:latin typeface="+mn-lt"/>
              </a:rPr>
              <a:t>i</a:t>
            </a:r>
            <a:r>
              <a:rPr lang="en-US" dirty="0">
                <a:latin typeface="+mn-lt"/>
              </a:rPr>
              <a:t>  ≤ </a:t>
            </a:r>
            <a:r>
              <a:rPr lang="en-US" i="1" dirty="0">
                <a:latin typeface="+mn-lt"/>
              </a:rPr>
              <a:t>n</a:t>
            </a:r>
            <a:r>
              <a:rPr lang="en-US" dirty="0">
                <a:latin typeface="+mn-lt"/>
              </a:rPr>
              <a:t> </a:t>
            </a:r>
            <a:r>
              <a:rPr lang="en-US" b="1" dirty="0">
                <a:latin typeface="+mn-lt"/>
              </a:rPr>
              <a:t>then </a:t>
            </a:r>
            <a:r>
              <a:rPr lang="en-US" dirty="0">
                <a:latin typeface="+mn-lt"/>
              </a:rPr>
              <a:t> </a:t>
            </a:r>
            <a:r>
              <a:rPr lang="en-US" i="1" dirty="0">
                <a:latin typeface="+mn-lt"/>
              </a:rPr>
              <a:t>location </a:t>
            </a:r>
            <a:r>
              <a:rPr lang="en-US" dirty="0">
                <a:latin typeface="+mn-lt"/>
              </a:rPr>
              <a:t>:= </a:t>
            </a:r>
            <a:r>
              <a:rPr lang="en-US" i="1" dirty="0" err="1">
                <a:latin typeface="+mn-lt"/>
              </a:rPr>
              <a:t>i</a:t>
            </a:r>
            <a:endParaRPr lang="en-US" i="1" dirty="0">
              <a:latin typeface="+mn-lt"/>
            </a:endParaRPr>
          </a:p>
          <a:p>
            <a:pPr>
              <a:buFontTx/>
              <a:buNone/>
            </a:pPr>
            <a:r>
              <a:rPr lang="en-US" b="1" dirty="0">
                <a:latin typeface="+mn-lt"/>
              </a:rPr>
              <a:t>else</a:t>
            </a:r>
            <a:r>
              <a:rPr lang="en-US" i="1" dirty="0">
                <a:latin typeface="+mn-lt"/>
              </a:rPr>
              <a:t> location </a:t>
            </a:r>
            <a:r>
              <a:rPr lang="en-US" dirty="0">
                <a:latin typeface="+mn-lt"/>
              </a:rPr>
              <a:t>:= </a:t>
            </a:r>
            <a:r>
              <a:rPr lang="en-US" i="1" dirty="0">
                <a:latin typeface="+mn-lt"/>
              </a:rPr>
              <a:t>0</a:t>
            </a:r>
          </a:p>
          <a:p>
            <a:pPr>
              <a:buFontTx/>
              <a:buNone/>
            </a:pPr>
            <a:endParaRPr lang="en-US" dirty="0">
              <a:latin typeface="+mn-lt"/>
            </a:endParaRPr>
          </a:p>
        </p:txBody>
      </p:sp>
      <p:graphicFrame>
        <p:nvGraphicFramePr>
          <p:cNvPr id="114690" name="Object 2"/>
          <p:cNvGraphicFramePr>
            <a:graphicFrameLocks noChangeAspect="1"/>
          </p:cNvGraphicFramePr>
          <p:nvPr/>
        </p:nvGraphicFramePr>
        <p:xfrm>
          <a:off x="109538" y="3603391"/>
          <a:ext cx="4341812" cy="286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08" name="Equation" r:id="rId4" imgW="3352680" imgH="1904760" progId="Equation.3">
                  <p:embed/>
                </p:oleObj>
              </mc:Choice>
              <mc:Fallback>
                <p:oleObj name="Equation" r:id="rId4" imgW="3352680" imgH="19047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38" y="3603391"/>
                        <a:ext cx="4341812" cy="2862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/>
              <a:t>Example: Binary Search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99856" y="1164772"/>
            <a:ext cx="4376057" cy="4525963"/>
          </a:xfrm>
        </p:spPr>
        <p:txBody>
          <a:bodyPr/>
          <a:lstStyle/>
          <a:p>
            <a:r>
              <a:rPr lang="en-US" sz="2000" dirty="0"/>
              <a:t>For this analysis, assume that the number of elements is</a:t>
            </a:r>
          </a:p>
          <a:p>
            <a:pPr lvl="1"/>
            <a:r>
              <a:rPr lang="en-US" sz="1600" dirty="0"/>
              <a:t>Here k = log n</a:t>
            </a:r>
            <a:endParaRPr lang="en-US" sz="2000" dirty="0"/>
          </a:p>
          <a:p>
            <a:r>
              <a:rPr lang="en-US" sz="2000" dirty="0"/>
              <a:t>At each stage of the search, we  have two comparisons: </a:t>
            </a:r>
            <a:r>
              <a:rPr lang="en-US" sz="2000" i="1" dirty="0" err="1"/>
              <a:t>i</a:t>
            </a:r>
            <a:r>
              <a:rPr lang="en-US" sz="2000" dirty="0"/>
              <a:t> &lt; </a:t>
            </a:r>
            <a:r>
              <a:rPr lang="en-US" sz="2000" i="1" dirty="0"/>
              <a:t>j</a:t>
            </a:r>
            <a:r>
              <a:rPr lang="en-US" sz="2000" dirty="0"/>
              <a:t> and </a:t>
            </a:r>
            <a:r>
              <a:rPr lang="en-US" sz="2000" i="1" dirty="0"/>
              <a:t>x</a:t>
            </a:r>
            <a:r>
              <a:rPr lang="en-US" sz="2000" dirty="0"/>
              <a:t> &gt; </a:t>
            </a:r>
            <a:r>
              <a:rPr lang="en-US" sz="2000" i="1" dirty="0"/>
              <a:t>a</a:t>
            </a:r>
            <a:r>
              <a:rPr lang="en-US" sz="2000" i="1" baseline="-25000" dirty="0"/>
              <a:t>m</a:t>
            </a:r>
            <a:r>
              <a:rPr lang="en-US" sz="2000" dirty="0"/>
              <a:t>.</a:t>
            </a:r>
          </a:p>
          <a:p>
            <a:r>
              <a:rPr lang="en-US" sz="2000" dirty="0"/>
              <a:t>The stages consist of the following number of elements:</a:t>
            </a:r>
          </a:p>
          <a:p>
            <a:endParaRPr lang="en-US" sz="2000" dirty="0"/>
          </a:p>
          <a:p>
            <a:r>
              <a:rPr lang="en-US" sz="2000" dirty="0"/>
              <a:t>When one element is left, two more comparisons are needed, </a:t>
            </a:r>
            <a:r>
              <a:rPr lang="en-US" sz="2000" i="1" dirty="0" err="1"/>
              <a:t>i</a:t>
            </a:r>
            <a:r>
              <a:rPr lang="en-US" sz="2000" dirty="0"/>
              <a:t> &lt; </a:t>
            </a:r>
            <a:r>
              <a:rPr lang="en-US" sz="2000" i="1" dirty="0"/>
              <a:t>j</a:t>
            </a:r>
            <a:r>
              <a:rPr lang="en-US" sz="2000" dirty="0"/>
              <a:t> (to check the end of the loop) and </a:t>
            </a:r>
            <a:r>
              <a:rPr lang="en-US" sz="2000" i="1" dirty="0"/>
              <a:t>x</a:t>
            </a:r>
            <a:r>
              <a:rPr lang="en-US" sz="2000" dirty="0"/>
              <a:t> = </a:t>
            </a:r>
            <a:r>
              <a:rPr lang="en-US" sz="2000" i="1" dirty="0" err="1"/>
              <a:t>a</a:t>
            </a:r>
            <a:r>
              <a:rPr lang="en-US" sz="2000" i="1" baseline="-25000" dirty="0" err="1"/>
              <a:t>i</a:t>
            </a:r>
            <a:r>
              <a:rPr lang="en-US" sz="2000" i="1" dirty="0"/>
              <a:t>.</a:t>
            </a:r>
            <a:r>
              <a:rPr lang="en-US" sz="2000" dirty="0"/>
              <a:t> (after the loop). </a:t>
            </a:r>
          </a:p>
          <a:p>
            <a:r>
              <a:rPr lang="en-US" sz="2000" dirty="0"/>
              <a:t>Thus a total of 2</a:t>
            </a:r>
            <a:r>
              <a:rPr lang="en-US" sz="2000" i="1" dirty="0"/>
              <a:t>k</a:t>
            </a:r>
            <a:r>
              <a:rPr lang="en-US" sz="2000" dirty="0"/>
              <a:t> + 2 = 2(log n + 1 )  are needed.</a:t>
            </a:r>
          </a:p>
          <a:p>
            <a:r>
              <a:rPr lang="en-US" sz="2000" dirty="0"/>
              <a:t>This is O(log </a:t>
            </a:r>
            <a:r>
              <a:rPr lang="en-US" sz="2000" i="1" dirty="0"/>
              <a:t>n</a:t>
            </a:r>
            <a:r>
              <a:rPr lang="en-US" sz="2000" dirty="0"/>
              <a:t>). 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4BF3A-BC29-4E3D-BAFC-1A5E878298A4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7097264" y="1448488"/>
          <a:ext cx="785812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20" name="Equation" r:id="rId4" imgW="419040" imgH="203040" progId="Equation.3">
                  <p:embed/>
                </p:oleObj>
              </mc:Choice>
              <mc:Fallback>
                <p:oleObj name="Equation" r:id="rId4" imgW="41904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7264" y="1448488"/>
                        <a:ext cx="785812" cy="357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0233044"/>
              </p:ext>
            </p:extLst>
          </p:nvPr>
        </p:nvGraphicFramePr>
        <p:xfrm>
          <a:off x="5891213" y="3451225"/>
          <a:ext cx="1712912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21" name="Equation" r:id="rId6" imgW="812520" imgH="228600" progId="Equation.3">
                  <p:embed/>
                </p:oleObj>
              </mc:Choice>
              <mc:Fallback>
                <p:oleObj name="Equation" r:id="rId6" imgW="81252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1213" y="3451225"/>
                        <a:ext cx="1712912" cy="401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228575" y="1153601"/>
            <a:ext cx="3777343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i="1" dirty="0" err="1"/>
              <a:t>i</a:t>
            </a:r>
            <a:r>
              <a:rPr lang="en-US" dirty="0"/>
              <a:t> := 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i="1" dirty="0"/>
              <a:t>j</a:t>
            </a:r>
            <a:r>
              <a:rPr lang="en-US" dirty="0"/>
              <a:t> := 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dirty="0"/>
              <a:t>while </a:t>
            </a:r>
            <a:r>
              <a:rPr lang="en-US" i="1" dirty="0" err="1"/>
              <a:t>i</a:t>
            </a:r>
            <a:r>
              <a:rPr lang="en-US" i="1" dirty="0"/>
              <a:t> &lt; j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dirty="0"/>
              <a:t>	begin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dirty="0"/>
              <a:t>	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dirty="0"/>
              <a:t>		if  </a:t>
            </a:r>
            <a:r>
              <a:rPr lang="en-US" i="1" dirty="0"/>
              <a:t>x</a:t>
            </a:r>
            <a:r>
              <a:rPr lang="en-US" dirty="0"/>
              <a:t> &gt; </a:t>
            </a:r>
            <a:r>
              <a:rPr lang="en-US" i="1" dirty="0"/>
              <a:t>a</a:t>
            </a:r>
            <a:r>
              <a:rPr lang="en-US" i="1" baseline="-25000" dirty="0"/>
              <a:t>m</a:t>
            </a:r>
            <a:r>
              <a:rPr lang="en-US" b="1" dirty="0"/>
              <a:t> then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i="1" dirty="0"/>
              <a:t>               		      </a:t>
            </a:r>
            <a:r>
              <a:rPr lang="en-US" i="1" dirty="0" err="1"/>
              <a:t>i</a:t>
            </a:r>
            <a:r>
              <a:rPr lang="en-US" i="1" dirty="0"/>
              <a:t> : = m </a:t>
            </a:r>
            <a:r>
              <a:rPr lang="en-US" b="1" dirty="0"/>
              <a:t>+ </a:t>
            </a:r>
            <a:r>
              <a:rPr lang="en-US" dirty="0"/>
              <a:t>1</a:t>
            </a:r>
            <a:endParaRPr lang="en-US" i="1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b="1" dirty="0"/>
              <a:t>      		else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i="1" dirty="0"/>
              <a:t>		      </a:t>
            </a:r>
            <a:r>
              <a:rPr lang="en-US" i="1" dirty="0"/>
              <a:t>j: = m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dirty="0"/>
              <a:t>	end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dirty="0"/>
              <a:t>if  </a:t>
            </a:r>
            <a:r>
              <a:rPr lang="en-US" i="1" dirty="0"/>
              <a:t>x </a:t>
            </a:r>
            <a:r>
              <a:rPr lang="en-US" dirty="0"/>
              <a:t>=</a:t>
            </a:r>
            <a:r>
              <a:rPr lang="en-US" i="1" dirty="0"/>
              <a:t> </a:t>
            </a:r>
            <a:r>
              <a:rPr lang="en-US" i="1" dirty="0" err="1"/>
              <a:t>a</a:t>
            </a:r>
            <a:r>
              <a:rPr lang="en-US" i="1" baseline="-25000" dirty="0" err="1"/>
              <a:t>i</a:t>
            </a:r>
            <a:r>
              <a:rPr lang="en-US" b="1" dirty="0"/>
              <a:t>  then  </a:t>
            </a:r>
            <a:r>
              <a:rPr lang="en-US" i="1" dirty="0"/>
              <a:t>location</a:t>
            </a:r>
            <a:r>
              <a:rPr lang="en-US" dirty="0"/>
              <a:t> </a:t>
            </a:r>
            <a:r>
              <a:rPr lang="en-US" i="1" dirty="0"/>
              <a:t>:=</a:t>
            </a:r>
            <a:r>
              <a:rPr lang="en-US" dirty="0"/>
              <a:t> </a:t>
            </a:r>
            <a:r>
              <a:rPr lang="en-US" i="1" dirty="0" err="1"/>
              <a:t>i</a:t>
            </a:r>
            <a:endParaRPr lang="en-US" i="1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b="1" dirty="0"/>
              <a:t>else </a:t>
            </a:r>
            <a:r>
              <a:rPr lang="en-US" i="1" dirty="0"/>
              <a:t>location</a:t>
            </a:r>
            <a:r>
              <a:rPr lang="en-US" dirty="0"/>
              <a:t> : =</a:t>
            </a:r>
            <a:r>
              <a:rPr lang="en-US" i="1" dirty="0"/>
              <a:t> </a:t>
            </a:r>
            <a:r>
              <a:rPr lang="en-US" dirty="0"/>
              <a:t>0</a:t>
            </a:r>
          </a:p>
        </p:txBody>
      </p:sp>
      <p:graphicFrame>
        <p:nvGraphicFramePr>
          <p:cNvPr id="11" name="Object 1"/>
          <p:cNvGraphicFramePr>
            <a:graphicFrameLocks noChangeAspect="1"/>
          </p:cNvGraphicFramePr>
          <p:nvPr/>
        </p:nvGraphicFramePr>
        <p:xfrm>
          <a:off x="2079910" y="1950822"/>
          <a:ext cx="1570037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22" name="Equation" r:id="rId8" imgW="990360" imgH="228600" progId="Equation.3">
                  <p:embed/>
                </p:oleObj>
              </mc:Choice>
              <mc:Fallback>
                <p:oleObj name="Equation" r:id="rId8" imgW="99036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9910" y="1950822"/>
                        <a:ext cx="1570037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/>
              <a:t>Worst-case complexity: bubble-sort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first pass (n-1) comparisons are made, the second (n-2), the third (n-3), etc.</a:t>
            </a:r>
          </a:p>
          <a:p>
            <a:endParaRPr lang="en-US" dirty="0"/>
          </a:p>
          <a:p>
            <a:r>
              <a:rPr lang="en-US" dirty="0"/>
              <a:t>Thus the total is the sum of these 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is big-O of what?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415F-CD83-40EE-A15A-D4EFEA874CF9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31749" name="Object 5"/>
          <p:cNvGraphicFramePr>
            <a:graphicFrameLocks noChangeAspect="1"/>
          </p:cNvGraphicFramePr>
          <p:nvPr/>
        </p:nvGraphicFramePr>
        <p:xfrm>
          <a:off x="2666990" y="4006427"/>
          <a:ext cx="2641600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36" name="Equation" r:id="rId4" imgW="1752480" imgH="393480" progId="Equation.3">
                  <p:embed/>
                </p:oleObj>
              </mc:Choice>
              <mc:Fallback>
                <p:oleObj name="Equation" r:id="rId4" imgW="175248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6990" y="4006427"/>
                        <a:ext cx="2641600" cy="684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sqrt{(x_j - x_i)^2 + (y_j - y_i)^2}$&#10;\end{document}"/>
  <p:tag name="IGUANATEXSIZE" val="20"/>
</p:tagLst>
</file>

<file path=ppt/theme/theme1.xml><?xml version="1.0" encoding="utf-8"?>
<a:theme xmlns:a="http://schemas.openxmlformats.org/drawingml/2006/main" name="MyUTDPPTMaster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MyUTDPPTMaster</Template>
  <TotalTime>1406</TotalTime>
  <Words>1416</Words>
  <Application>Microsoft Office PowerPoint</Application>
  <PresentationFormat>On-screen Show (4:3)</PresentationFormat>
  <Paragraphs>189</Paragraphs>
  <Slides>19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Cambria Math</vt:lpstr>
      <vt:lpstr>Symbol</vt:lpstr>
      <vt:lpstr>Times New Roman</vt:lpstr>
      <vt:lpstr>Wingdings</vt:lpstr>
      <vt:lpstr>Wingdings 2</vt:lpstr>
      <vt:lpstr>MyUTDPPTMaster</vt:lpstr>
      <vt:lpstr>Equation</vt:lpstr>
      <vt:lpstr>Chapter 3 Algorithm Complexity</vt:lpstr>
      <vt:lpstr>Algorithms Efficiency</vt:lpstr>
      <vt:lpstr>Average vs. Maxmum</vt:lpstr>
      <vt:lpstr>Example: time complexity of finding the largest number in an unordered list</vt:lpstr>
      <vt:lpstr>Focus on comparisons</vt:lpstr>
      <vt:lpstr>Example: time complexity of finding a number in an unordered list</vt:lpstr>
      <vt:lpstr>Average case complexity: linear search</vt:lpstr>
      <vt:lpstr>Example: Binary Search</vt:lpstr>
      <vt:lpstr>Worst-case complexity: bubble-sort</vt:lpstr>
      <vt:lpstr>Worst case complexity : insertion sort</vt:lpstr>
      <vt:lpstr>Algorithmic Paradigms</vt:lpstr>
      <vt:lpstr>Brute-Force Algorithms</vt:lpstr>
      <vt:lpstr>Closest Pair of Points Problem  by Brute-Force</vt:lpstr>
      <vt:lpstr>continued…</vt:lpstr>
      <vt:lpstr>Typical Complexity Classes</vt:lpstr>
      <vt:lpstr>Understanding the Complexity of Algorithms</vt:lpstr>
      <vt:lpstr>Class NP</vt:lpstr>
      <vt:lpstr>Example of NP-Complete Problems</vt:lpstr>
      <vt:lpstr>More on NP Complete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Preferred Customer</dc:creator>
  <cp:lastModifiedBy>Cobb, Jorge</cp:lastModifiedBy>
  <cp:revision>140</cp:revision>
  <cp:lastPrinted>2017-09-27T22:46:31Z</cp:lastPrinted>
  <dcterms:created xsi:type="dcterms:W3CDTF">2004-09-18T21:08:04Z</dcterms:created>
  <dcterms:modified xsi:type="dcterms:W3CDTF">2020-02-17T15:26:29Z</dcterms:modified>
</cp:coreProperties>
</file>