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1"/>
  </p:notesMasterIdLst>
  <p:handoutMasterIdLst>
    <p:handoutMasterId r:id="rId22"/>
  </p:handoutMasterIdLst>
  <p:sldIdLst>
    <p:sldId id="256" r:id="rId3"/>
    <p:sldId id="257" r:id="rId4"/>
    <p:sldId id="258" r:id="rId5"/>
    <p:sldId id="259" r:id="rId6"/>
    <p:sldId id="260" r:id="rId7"/>
    <p:sldId id="273"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8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6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1440" tIns="45720" rIns="91440" bIns="45720" rtlCol="0"/>
          <a:lstStyle>
            <a:lvl1pPr algn="r">
              <a:defRPr sz="1260"/>
            </a:lvl1pPr>
          </a:lstStyle>
          <a:p>
            <a:fld id="{696C064A-D61B-4B21-B757-51A9B82445B8}" type="datetimeFigureOut">
              <a:rPr lang="en-US" smtClean="0"/>
              <a:t>3/4/2020</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6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1440" tIns="45720" rIns="91440" bIns="45720" rtlCol="0" anchor="b"/>
          <a:lstStyle>
            <a:lvl1pPr algn="r">
              <a:defRPr sz="126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panose="020B0604020202020204"/>
              </a:rPr>
              <a:t>Click to edit the notes format</a:t>
            </a:r>
          </a:p>
        </p:txBody>
      </p:sp>
      <p:sp>
        <p:nvSpPr>
          <p:cNvPr id="79"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panose="02020603050405020304"/>
              </a:rPr>
              <a:t> </a:t>
            </a:r>
          </a:p>
        </p:txBody>
      </p:sp>
      <p:sp>
        <p:nvSpPr>
          <p:cNvPr id="80"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panose="02020603050405020304"/>
              </a:rPr>
              <a:t> </a:t>
            </a:r>
          </a:p>
        </p:txBody>
      </p:sp>
      <p:sp>
        <p:nvSpPr>
          <p:cNvPr id="81"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panose="02020603050405020304"/>
              </a:rPr>
              <a:t> </a:t>
            </a:r>
          </a:p>
        </p:txBody>
      </p:sp>
      <p:sp>
        <p:nvSpPr>
          <p:cNvPr id="82" name="PlaceHolder 5"/>
          <p:cNvSpPr>
            <a:spLocks noGrp="1"/>
          </p:cNvSpPr>
          <p:nvPr>
            <p:ph type="sldNum"/>
          </p:nvPr>
        </p:nvSpPr>
        <p:spPr>
          <a:xfrm>
            <a:off x="4399200" y="9555480"/>
            <a:ext cx="3372840" cy="502560"/>
          </a:xfrm>
          <a:prstGeom prst="rect">
            <a:avLst/>
          </a:prstGeom>
        </p:spPr>
        <p:txBody>
          <a:bodyPr lIns="0" tIns="0" rIns="0" bIns="0" anchor="b"/>
          <a:lstStyle/>
          <a:p>
            <a:pPr algn="r"/>
            <a:fld id="{8939B920-E42D-45A9-B41F-F387B4C2B396}" type="slidenum">
              <a:rPr lang="en-US" sz="1400" b="0" strike="noStrike" spc="-1">
                <a:solidFill>
                  <a:srgbClr val="000000"/>
                </a:solidFill>
                <a:uFill>
                  <a:solidFill>
                    <a:srgbClr val="FFFFFF"/>
                  </a:solidFill>
                </a:uFill>
                <a:latin typeface="Times New Roman" panose="02020603050405020304"/>
              </a:rPr>
              <a:t>‹#›</a:t>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0"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2425DE47-D192-45A9-8360-8217D3445ED9}" type="slidenum">
              <a:rPr lang="en-US" sz="1300" b="0" strike="noStrike" spc="-1">
                <a:solidFill>
                  <a:srgbClr val="000000"/>
                </a:solidFill>
                <a:uFill>
                  <a:solidFill>
                    <a:srgbClr val="FFFFFF"/>
                  </a:solidFill>
                </a:uFill>
                <a:latin typeface="Times New Roman" panose="02020603050405020304"/>
              </a:rPr>
              <a:t>1</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76"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A34A85F0-CA7C-4F63-8AEE-84AA6DCF8710}" type="slidenum">
              <a:rPr lang="en-US" sz="1300" b="0" strike="noStrike" spc="-1">
                <a:solidFill>
                  <a:srgbClr val="000000"/>
                </a:solidFill>
                <a:uFill>
                  <a:solidFill>
                    <a:srgbClr val="FFFFFF"/>
                  </a:solidFill>
                </a:uFill>
                <a:latin typeface="Times New Roman" panose="02020603050405020304"/>
              </a:rPr>
              <a:t>10</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78"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C3CE966F-1401-47A2-8518-6AD6A9D9EC1B}" type="slidenum">
              <a:rPr lang="en-US" sz="1300" b="0" strike="noStrike" spc="-1">
                <a:solidFill>
                  <a:srgbClr val="000000"/>
                </a:solidFill>
                <a:uFill>
                  <a:solidFill>
                    <a:srgbClr val="FFFFFF"/>
                  </a:solidFill>
                </a:uFill>
                <a:latin typeface="Times New Roman" panose="02020603050405020304"/>
              </a:rPr>
              <a:t>11</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80"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4FF19272-405F-4E26-AE88-DD8D905F74A6}" type="slidenum">
              <a:rPr lang="en-US" sz="1300" b="0" strike="noStrike" spc="-1">
                <a:solidFill>
                  <a:srgbClr val="000000"/>
                </a:solidFill>
                <a:uFill>
                  <a:solidFill>
                    <a:srgbClr val="FFFFFF"/>
                  </a:solidFill>
                </a:uFill>
                <a:latin typeface="Times New Roman" panose="02020603050405020304"/>
              </a:rPr>
              <a:t>12</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82"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00BC947F-7F57-40CF-BD7B-E0253AD50DAB}" type="slidenum">
              <a:rPr lang="en-US" sz="1300" b="0" strike="noStrike" spc="-1">
                <a:solidFill>
                  <a:srgbClr val="000000"/>
                </a:solidFill>
                <a:uFill>
                  <a:solidFill>
                    <a:srgbClr val="FFFFFF"/>
                  </a:solidFill>
                </a:uFill>
                <a:latin typeface="Times New Roman" panose="02020603050405020304"/>
              </a:rPr>
              <a:t>13</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84"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E24A2945-493E-48DC-AA82-0E3E1DE6A09B}" type="slidenum">
              <a:rPr lang="en-US" sz="1300" b="0" strike="noStrike" spc="-1">
                <a:solidFill>
                  <a:srgbClr val="000000"/>
                </a:solidFill>
                <a:uFill>
                  <a:solidFill>
                    <a:srgbClr val="FFFFFF"/>
                  </a:solidFill>
                </a:uFill>
                <a:latin typeface="Times New Roman" panose="02020603050405020304"/>
              </a:rPr>
              <a:t>14</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86"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07D1B3E8-9CDD-457B-BFBA-3A5FE6698043}" type="slidenum">
              <a:rPr lang="en-US" sz="1300" b="0" strike="noStrike" spc="-1">
                <a:solidFill>
                  <a:srgbClr val="000000"/>
                </a:solidFill>
                <a:uFill>
                  <a:solidFill>
                    <a:srgbClr val="FFFFFF"/>
                  </a:solidFill>
                </a:uFill>
                <a:latin typeface="Times New Roman" panose="02020603050405020304"/>
              </a:rPr>
              <a:t>15</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88"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788386FB-44D7-4FA9-8449-8420610C3979}" type="slidenum">
              <a:rPr lang="en-US" sz="1300" b="0" strike="noStrike" spc="-1">
                <a:solidFill>
                  <a:srgbClr val="000000"/>
                </a:solidFill>
                <a:uFill>
                  <a:solidFill>
                    <a:srgbClr val="FFFFFF"/>
                  </a:solidFill>
                </a:uFill>
                <a:latin typeface="Times New Roman" panose="02020603050405020304"/>
              </a:rPr>
              <a:t>16</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90"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174558DC-EF52-4AC4-8554-362A344864BB}" type="slidenum">
              <a:rPr lang="en-US" sz="1300" b="0" strike="noStrike" spc="-1">
                <a:solidFill>
                  <a:srgbClr val="000000"/>
                </a:solidFill>
                <a:uFill>
                  <a:solidFill>
                    <a:srgbClr val="FFFFFF"/>
                  </a:solidFill>
                </a:uFill>
                <a:latin typeface="Times New Roman" panose="02020603050405020304"/>
              </a:rPr>
              <a:t>17</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92"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72163D90-A7BC-42FC-92D2-E87392BB40DC}" type="slidenum">
              <a:rPr lang="en-US" sz="1300" b="0" strike="noStrike" spc="-1">
                <a:solidFill>
                  <a:srgbClr val="000000"/>
                </a:solidFill>
                <a:uFill>
                  <a:solidFill>
                    <a:srgbClr val="FFFFFF"/>
                  </a:solidFill>
                </a:uFill>
                <a:latin typeface="Times New Roman" panose="02020603050405020304"/>
              </a:rPr>
              <a:t>18</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2"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1906392C-B248-47B9-AD14-BAFCFC0749EE}" type="slidenum">
              <a:rPr lang="en-US" sz="1300" b="0" strike="noStrike" spc="-1">
                <a:solidFill>
                  <a:srgbClr val="000000"/>
                </a:solidFill>
                <a:uFill>
                  <a:solidFill>
                    <a:srgbClr val="FFFFFF"/>
                  </a:solidFill>
                </a:uFill>
                <a:latin typeface="Times New Roman" panose="02020603050405020304"/>
              </a:rPr>
              <a:t>2</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4"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449639BB-67D1-4EDA-BEBF-0818973D45BC}" type="slidenum">
              <a:rPr lang="en-US" sz="1300" b="0" strike="noStrike" spc="-1">
                <a:solidFill>
                  <a:srgbClr val="000000"/>
                </a:solidFill>
                <a:uFill>
                  <a:solidFill>
                    <a:srgbClr val="FFFFFF"/>
                  </a:solidFill>
                </a:uFill>
                <a:latin typeface="Times New Roman" panose="02020603050405020304"/>
              </a:rPr>
              <a:t>3</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6"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B7CDED8C-D948-4288-BC68-FB1D49A127E0}" type="slidenum">
              <a:rPr lang="en-US" sz="1300" b="0" strike="noStrike" spc="-1">
                <a:solidFill>
                  <a:srgbClr val="000000"/>
                </a:solidFill>
                <a:uFill>
                  <a:solidFill>
                    <a:srgbClr val="FFFFFF"/>
                  </a:solidFill>
                </a:uFill>
                <a:latin typeface="Times New Roman" panose="02020603050405020304"/>
              </a:rPr>
              <a:t>4</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8"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DDA917B5-FE94-465B-9A25-F5B2EBB05E54}" type="slidenum">
              <a:rPr lang="en-US" sz="1300" b="0" strike="noStrike" spc="-1">
                <a:solidFill>
                  <a:srgbClr val="000000"/>
                </a:solidFill>
                <a:uFill>
                  <a:solidFill>
                    <a:srgbClr val="FFFFFF"/>
                  </a:solidFill>
                </a:uFill>
                <a:latin typeface="Times New Roman" panose="02020603050405020304"/>
              </a:rPr>
              <a:t>5</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68"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DDA917B5-FE94-465B-9A25-F5B2EBB05E54}" type="slidenum">
              <a:rPr lang="en-US" sz="1300" b="0" strike="noStrike" spc="-1">
                <a:solidFill>
                  <a:srgbClr val="000000"/>
                </a:solidFill>
                <a:uFill>
                  <a:solidFill>
                    <a:srgbClr val="FFFFFF"/>
                  </a:solidFill>
                </a:uFill>
                <a:latin typeface="Times New Roman" panose="02020603050405020304"/>
              </a:rPr>
              <a:t>6</a:t>
            </a:fld>
            <a:endParaRPr lang="en-US" sz="1400" b="0" strike="noStrike" spc="-1">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301237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70"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7B9DFBBF-58C4-465D-B8C6-FF0193A87887}" type="slidenum">
              <a:rPr lang="en-US" sz="1300" b="0" strike="noStrike" spc="-1">
                <a:solidFill>
                  <a:srgbClr val="000000"/>
                </a:solidFill>
                <a:uFill>
                  <a:solidFill>
                    <a:srgbClr val="FFFFFF"/>
                  </a:solidFill>
                </a:uFill>
                <a:latin typeface="Times New Roman" panose="02020603050405020304"/>
              </a:rPr>
              <a:t>7</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72"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270422E9-377E-4BDE-9590-C8591C171538}" type="slidenum">
              <a:rPr lang="en-US" sz="1300" b="0" strike="noStrike" spc="-1">
                <a:solidFill>
                  <a:srgbClr val="000000"/>
                </a:solidFill>
                <a:uFill>
                  <a:solidFill>
                    <a:srgbClr val="FFFFFF"/>
                  </a:solidFill>
                </a:uFill>
                <a:latin typeface="Times New Roman" panose="02020603050405020304"/>
              </a:rPr>
              <a:t>8</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731880" y="4560840"/>
            <a:ext cx="585108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panose="020B0604020202020204"/>
            </a:endParaRPr>
          </a:p>
        </p:txBody>
      </p:sp>
      <p:sp>
        <p:nvSpPr>
          <p:cNvPr id="174" name="TextShape 2"/>
          <p:cNvSpPr txBox="1"/>
          <p:nvPr/>
        </p:nvSpPr>
        <p:spPr>
          <a:xfrm>
            <a:off x="4143240" y="9120240"/>
            <a:ext cx="3169800" cy="479160"/>
          </a:xfrm>
          <a:prstGeom prst="rect">
            <a:avLst/>
          </a:prstGeom>
          <a:noFill/>
          <a:ln w="9360">
            <a:noFill/>
          </a:ln>
        </p:spPr>
        <p:txBody>
          <a:bodyPr lIns="96840" tIns="48240" rIns="96840" bIns="48240" anchor="b"/>
          <a:lstStyle/>
          <a:p>
            <a:pPr algn="r">
              <a:lnSpc>
                <a:spcPct val="100000"/>
              </a:lnSpc>
            </a:pPr>
            <a:fld id="{EF990245-BCEC-4406-B60C-12343C7BB2F6}" type="slidenum">
              <a:rPr lang="en-US" sz="1300" b="0" strike="noStrike" spc="-1">
                <a:solidFill>
                  <a:srgbClr val="000000"/>
                </a:solidFill>
                <a:uFill>
                  <a:solidFill>
                    <a:srgbClr val="FFFFFF"/>
                  </a:solidFill>
                </a:uFill>
                <a:latin typeface="Times New Roman" panose="02020603050405020304"/>
              </a:rPr>
              <a:t>9</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35"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36"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pic>
        <p:nvPicPr>
          <p:cNvPr id="37" name="Picture 36"/>
          <p:cNvPicPr/>
          <p:nvPr/>
        </p:nvPicPr>
        <p:blipFill>
          <a:blip r:embed="rId2"/>
          <a:stretch>
            <a:fillRect/>
          </a:stretch>
        </p:blipFill>
        <p:spPr>
          <a:xfrm>
            <a:off x="1735560" y="1599840"/>
            <a:ext cx="5671800" cy="4525560"/>
          </a:xfrm>
          <a:prstGeom prst="rect">
            <a:avLst/>
          </a:prstGeom>
          <a:ln>
            <a:noFill/>
          </a:ln>
        </p:spPr>
      </p:pic>
      <p:pic>
        <p:nvPicPr>
          <p:cNvPr id="38" name="Picture 37"/>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45"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47"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4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50"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54"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55"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56"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58"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59"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60"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62"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63"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64"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66" name="PlaceHolder 2"/>
          <p:cNvSpPr>
            <a:spLocks noGrp="1"/>
          </p:cNvSpPr>
          <p:nvPr>
            <p:ph type="body"/>
          </p:nvPr>
        </p:nvSpPr>
        <p:spPr>
          <a:xfrm>
            <a:off x="457200" y="160020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67" name="PlaceHolder 3"/>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69"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7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7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72" name="PlaceHolder 5"/>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74"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75" name="PlaceHolder 3"/>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pic>
        <p:nvPicPr>
          <p:cNvPr id="76" name="Picture 75"/>
          <p:cNvPicPr/>
          <p:nvPr/>
        </p:nvPicPr>
        <p:blipFill>
          <a:blip r:embed="rId2"/>
          <a:stretch>
            <a:fillRect/>
          </a:stretch>
        </p:blipFill>
        <p:spPr>
          <a:xfrm>
            <a:off x="1735560" y="1599840"/>
            <a:ext cx="5671800" cy="4525560"/>
          </a:xfrm>
          <a:prstGeom prst="rect">
            <a:avLst/>
          </a:prstGeom>
          <a:ln>
            <a:noFill/>
          </a:ln>
        </p:spPr>
      </p:pic>
      <p:pic>
        <p:nvPicPr>
          <p:cNvPr id="77" name="Picture 76"/>
          <p:cNvPicPr/>
          <p:nvPr/>
        </p:nvPicPr>
        <p:blipFill>
          <a:blip r:embed="rId2"/>
          <a:stretch>
            <a:fillRect/>
          </a:stretch>
        </p:blipFill>
        <p:spPr>
          <a:xfrm>
            <a:off x="1735560" y="1599840"/>
            <a:ext cx="5671800" cy="452556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Arial" panose="020B0604020202020204"/>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lstStyle/>
          <a:p>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Click to edit Master title style</a:t>
            </a:r>
            <a:endParaRPr lang="en-US" sz="2400" b="0" strike="noStrike" spc="-1">
              <a:solidFill>
                <a:srgbClr val="000000"/>
              </a:solidFill>
              <a:uFill>
                <a:solidFill>
                  <a:srgbClr val="FFFFFF"/>
                </a:solidFill>
              </a:uFill>
              <a:latin typeface="Arial" panose="020B0604020202020204"/>
            </a:endParaRPr>
          </a:p>
        </p:txBody>
      </p:sp>
      <p:sp>
        <p:nvSpPr>
          <p:cNvPr id="6" name="PlaceHolder 2"/>
          <p:cNvSpPr>
            <a:spLocks noGrp="1"/>
          </p:cNvSpPr>
          <p:nvPr>
            <p:ph type="dt"/>
          </p:nvPr>
        </p:nvSpPr>
        <p:spPr>
          <a:xfrm>
            <a:off x="457200" y="6245280"/>
            <a:ext cx="2133360" cy="475920"/>
          </a:xfrm>
          <a:prstGeom prst="rect">
            <a:avLst/>
          </a:prstGeom>
        </p:spPr>
        <p:txBody>
          <a:bodyPr/>
          <a:lstStyle/>
          <a:p>
            <a:endParaRPr lang="en-US" sz="2400" b="0" strike="noStrike" spc="-1">
              <a:solidFill>
                <a:srgbClr val="000000"/>
              </a:solidFill>
              <a:uFill>
                <a:solidFill>
                  <a:srgbClr val="FFFFFF"/>
                </a:solidFill>
              </a:uFill>
              <a:latin typeface="Times New Roman" panose="02020603050405020304"/>
            </a:endParaRPr>
          </a:p>
        </p:txBody>
      </p:sp>
      <p:sp>
        <p:nvSpPr>
          <p:cNvPr id="2" name="PlaceHolder 3"/>
          <p:cNvSpPr>
            <a:spLocks noGrp="1"/>
          </p:cNvSpPr>
          <p:nvPr>
            <p:ph type="ftr"/>
          </p:nvPr>
        </p:nvSpPr>
        <p:spPr>
          <a:xfrm>
            <a:off x="3124080" y="6245280"/>
            <a:ext cx="2895120" cy="475920"/>
          </a:xfrm>
          <a:prstGeom prst="rect">
            <a:avLst/>
          </a:prstGeom>
        </p:spPr>
        <p:txBody>
          <a:bodyPr/>
          <a:lstStyle/>
          <a:p>
            <a:endParaRPr lang="en-US" sz="2400" b="0" strike="noStrike" spc="-1">
              <a:solidFill>
                <a:srgbClr val="000000"/>
              </a:solidFill>
              <a:uFill>
                <a:solidFill>
                  <a:srgbClr val="FFFFFF"/>
                </a:solidFill>
              </a:uFill>
              <a:latin typeface="Times New Roman" panose="02020603050405020304"/>
            </a:endParaRPr>
          </a:p>
        </p:txBody>
      </p:sp>
      <p:sp>
        <p:nvSpPr>
          <p:cNvPr id="3" name="PlaceHolder 4"/>
          <p:cNvSpPr>
            <a:spLocks noGrp="1"/>
          </p:cNvSpPr>
          <p:nvPr>
            <p:ph type="sldNum"/>
          </p:nvPr>
        </p:nvSpPr>
        <p:spPr>
          <a:xfrm>
            <a:off x="6553080" y="6245280"/>
            <a:ext cx="2133360" cy="475920"/>
          </a:xfrm>
          <a:prstGeom prst="rect">
            <a:avLst/>
          </a:prstGeom>
        </p:spPr>
        <p:txBody>
          <a:bodyPr/>
          <a:lstStyle/>
          <a:p>
            <a:pPr algn="r">
              <a:lnSpc>
                <a:spcPct val="100000"/>
              </a:lnSpc>
            </a:pPr>
            <a:fld id="{9C9B31F1-C141-4F08-B925-EE94878133E9}" type="slidenum">
              <a:rPr lang="en-US" sz="1400" b="0" strike="noStrike" spc="-1">
                <a:solidFill>
                  <a:srgbClr val="000000"/>
                </a:solidFill>
                <a:uFill>
                  <a:solidFill>
                    <a:srgbClr val="FFFFFF"/>
                  </a:solidFill>
                </a:uFill>
                <a:latin typeface="Arial" panose="020B0604020202020204"/>
              </a:rPr>
              <a:t>‹#›</a:t>
            </a:fld>
            <a:endParaRPr lang="en-US" sz="1400" b="0" strike="noStrike" spc="-1">
              <a:solidFill>
                <a:srgbClr val="000000"/>
              </a:solidFill>
              <a:uFill>
                <a:solidFill>
                  <a:srgbClr val="FFFFFF"/>
                </a:solidFill>
              </a:uFill>
              <a:latin typeface="Times New Roman" panose="02020603050405020304"/>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Times New Roman" panose="02020603050405020304"/>
              </a:rPr>
              <a:t>Click to edit the outline text format</a:t>
            </a:r>
          </a:p>
          <a:p>
            <a:pPr marL="864235" lvl="1" indent="-323850">
              <a:buClr>
                <a:srgbClr val="000000"/>
              </a:buClr>
              <a:buSzPct val="75000"/>
              <a:buFont typeface="Symbol" panose="05050102010706020507" charset="2"/>
              <a:buChar char=""/>
            </a:pPr>
            <a:r>
              <a:rPr lang="en-US" sz="1400" b="0" strike="noStrike" spc="-1">
                <a:solidFill>
                  <a:srgbClr val="000000"/>
                </a:solidFill>
                <a:uFill>
                  <a:solidFill>
                    <a:srgbClr val="FFFFFF"/>
                  </a:solidFill>
                </a:uFill>
                <a:latin typeface="Times New Roman" panose="02020603050405020304"/>
              </a:rPr>
              <a:t>Second Outline Level</a:t>
            </a:r>
          </a:p>
          <a:p>
            <a:pPr marL="1296035" lvl="2" indent="-288290">
              <a:buClr>
                <a:srgbClr val="000000"/>
              </a:buClr>
              <a:buSzPct val="45000"/>
              <a:buFont typeface="Wingdings" panose="05000000000000000000" pitchFamily="2" charset="2"/>
              <a:buChar char=""/>
            </a:pPr>
            <a:r>
              <a:rPr lang="en-US" sz="1200" b="0" strike="noStrike" spc="-1">
                <a:solidFill>
                  <a:srgbClr val="000000"/>
                </a:solidFill>
                <a:uFill>
                  <a:solidFill>
                    <a:srgbClr val="FFFFFF"/>
                  </a:solidFill>
                </a:uFill>
                <a:latin typeface="Times New Roman" panose="02020603050405020304"/>
              </a:rPr>
              <a:t>Third Outline Level</a:t>
            </a:r>
          </a:p>
          <a:p>
            <a:pPr marL="1727835" lvl="3" indent="-215900">
              <a:buClr>
                <a:srgbClr val="000000"/>
              </a:buClr>
              <a:buSzPct val="75000"/>
              <a:buFont typeface="Symbol" panose="05050102010706020507" charset="2"/>
              <a:buChar char=""/>
            </a:pPr>
            <a:r>
              <a:rPr lang="en-US" sz="1000" b="0" strike="noStrike" spc="-1">
                <a:solidFill>
                  <a:srgbClr val="000000"/>
                </a:solidFill>
                <a:uFill>
                  <a:solidFill>
                    <a:srgbClr val="FFFFFF"/>
                  </a:solidFill>
                </a:uFill>
                <a:latin typeface="Times New Roman" panose="02020603050405020304"/>
              </a:rPr>
              <a:t>Fourth Outline Level</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Times New Roman" panose="02020603050405020304"/>
              </a:rPr>
              <a:t>Fifth Outline Level</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Times New Roman" panose="02020603050405020304"/>
              </a:rPr>
              <a:t>Sixth Outline Level</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Times New Roman" panose="02020603050405020304"/>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Click to edit Master title style</a:t>
            </a:r>
            <a:endParaRPr lang="en-US" sz="2400" b="0" strike="noStrike" spc="-1">
              <a:solidFill>
                <a:srgbClr val="000000"/>
              </a:solidFill>
              <a:uFill>
                <a:solidFill>
                  <a:srgbClr val="FFFFFF"/>
                </a:solidFill>
              </a:uFill>
              <a:latin typeface="Arial" panose="020B0604020202020204"/>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Times New Roman" panose="02020603050405020304"/>
              </a:rPr>
              <a:t>Click to edit the outline text format</a:t>
            </a:r>
          </a:p>
          <a:p>
            <a:pPr marL="864235" lvl="1" indent="-323850">
              <a:buClr>
                <a:srgbClr val="000000"/>
              </a:buClr>
              <a:buSzPct val="75000"/>
              <a:buFont typeface="Symbol" panose="05050102010706020507" charset="2"/>
              <a:buChar char=""/>
            </a:pPr>
            <a:r>
              <a:rPr lang="en-US" sz="3200" b="0" strike="noStrike" spc="-1">
                <a:solidFill>
                  <a:srgbClr val="000000"/>
                </a:solidFill>
                <a:uFill>
                  <a:solidFill>
                    <a:srgbClr val="FFFFFF"/>
                  </a:solidFill>
                </a:uFill>
                <a:latin typeface="Times New Roman" panose="02020603050405020304"/>
              </a:rPr>
              <a:t>Second Outline Level</a:t>
            </a:r>
          </a:p>
          <a:p>
            <a:pPr marL="1296035" lvl="2" indent="-28829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Times New Roman" panose="02020603050405020304"/>
              </a:rPr>
              <a:t>Third Outline Level</a:t>
            </a:r>
          </a:p>
          <a:p>
            <a:pPr marL="1727835" lvl="3" indent="-215900">
              <a:buClr>
                <a:srgbClr val="000000"/>
              </a:buClr>
              <a:buSzPct val="75000"/>
              <a:buFont typeface="Symbol" panose="05050102010706020507" charset="2"/>
              <a:buChar char=""/>
            </a:pPr>
            <a:r>
              <a:rPr lang="en-US" sz="3200" b="0" strike="noStrike" spc="-1">
                <a:solidFill>
                  <a:srgbClr val="000000"/>
                </a:solidFill>
                <a:uFill>
                  <a:solidFill>
                    <a:srgbClr val="FFFFFF"/>
                  </a:solidFill>
                </a:uFill>
                <a:latin typeface="Times New Roman" panose="02020603050405020304"/>
              </a:rPr>
              <a:t>Fourth Outline Level</a:t>
            </a:r>
          </a:p>
          <a:p>
            <a:pPr marL="2160270" lvl="4" indent="-21590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Times New Roman" panose="02020603050405020304"/>
              </a:rPr>
              <a:t>Fifth Outline Level</a:t>
            </a:r>
          </a:p>
          <a:p>
            <a:pPr marL="2592070" lvl="5" indent="-21590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Times New Roman" panose="02020603050405020304"/>
              </a:rPr>
              <a:t>Sixth Outline Level</a:t>
            </a:r>
          </a:p>
          <a:p>
            <a:pPr marL="342900" indent="-342900">
              <a:lnSpc>
                <a:spcPct val="100000"/>
              </a:lnSpc>
              <a:buClr>
                <a:srgbClr val="000000"/>
              </a:buClr>
              <a:buFont typeface="Symbol" panose="05050102010706020507" charset="2"/>
              <a:buChar char=""/>
            </a:pPr>
            <a:r>
              <a:rPr lang="en-US" sz="3200" b="0" strike="noStrike" spc="-1">
                <a:solidFill>
                  <a:srgbClr val="000000"/>
                </a:solidFill>
                <a:uFill>
                  <a:solidFill>
                    <a:srgbClr val="FFFFFF"/>
                  </a:solidFill>
                </a:uFill>
                <a:latin typeface="Times New Roman" panose="02020603050405020304"/>
              </a:rPr>
              <a:t>Seventh Outline LevelClick to edit Master text styles</a:t>
            </a:r>
          </a:p>
          <a:p>
            <a:pPr marL="742950" lvl="1" indent="-285750">
              <a:lnSpc>
                <a:spcPct val="100000"/>
              </a:lnSpc>
              <a:buClr>
                <a:srgbClr val="000000"/>
              </a:buClr>
              <a:buFont typeface="Symbol" panose="05050102010706020507" charset="2"/>
              <a:buChar char=""/>
            </a:pPr>
            <a:r>
              <a:rPr lang="en-US" sz="1600" b="0" strike="noStrike" spc="-1">
                <a:solidFill>
                  <a:srgbClr val="000000"/>
                </a:solidFill>
                <a:uFill>
                  <a:solidFill>
                    <a:srgbClr val="FFFFFF"/>
                  </a:solidFill>
                </a:uFill>
                <a:latin typeface="Times New Roman" panose="02020603050405020304"/>
              </a:rPr>
              <a:t>Second level</a:t>
            </a:r>
            <a:endParaRPr lang="en-US" sz="3200" b="0" strike="noStrike" spc="-1">
              <a:solidFill>
                <a:srgbClr val="000000"/>
              </a:solidFill>
              <a:uFill>
                <a:solidFill>
                  <a:srgbClr val="FFFFFF"/>
                </a:solidFill>
              </a:uFill>
              <a:latin typeface="Times New Roman" panose="02020603050405020304"/>
            </a:endParaRPr>
          </a:p>
          <a:p>
            <a:pPr marL="1143000" lvl="2" indent="-227965">
              <a:lnSpc>
                <a:spcPct val="100000"/>
              </a:lnSpc>
              <a:buClr>
                <a:srgbClr val="000000"/>
              </a:buClr>
              <a:buFont typeface="Symbol" panose="05050102010706020507" charset="2"/>
              <a:buChar char=""/>
            </a:pPr>
            <a:r>
              <a:rPr lang="en-US" sz="1400" b="0" strike="noStrike" spc="-1">
                <a:solidFill>
                  <a:srgbClr val="000000"/>
                </a:solidFill>
                <a:uFill>
                  <a:solidFill>
                    <a:srgbClr val="FFFFFF"/>
                  </a:solidFill>
                </a:uFill>
                <a:latin typeface="Times New Roman" panose="02020603050405020304"/>
              </a:rPr>
              <a:t>Third level</a:t>
            </a:r>
            <a:endParaRPr lang="en-US" sz="3200" b="0" strike="noStrike" spc="-1">
              <a:solidFill>
                <a:srgbClr val="000000"/>
              </a:solidFill>
              <a:uFill>
                <a:solidFill>
                  <a:srgbClr val="FFFFFF"/>
                </a:solidFill>
              </a:uFill>
              <a:latin typeface="Times New Roman" panose="02020603050405020304"/>
            </a:endParaRPr>
          </a:p>
          <a:p>
            <a:pPr marL="1600200" lvl="3" indent="-227965">
              <a:lnSpc>
                <a:spcPct val="100000"/>
              </a:lnSpc>
              <a:buClr>
                <a:srgbClr val="000000"/>
              </a:buClr>
              <a:buFont typeface="Symbol" panose="05050102010706020507" charset="2"/>
              <a:buChar char=""/>
            </a:pPr>
            <a:r>
              <a:rPr lang="en-US" sz="1200" b="0" strike="noStrike" spc="-1">
                <a:solidFill>
                  <a:srgbClr val="000000"/>
                </a:solidFill>
                <a:uFill>
                  <a:solidFill>
                    <a:srgbClr val="FFFFFF"/>
                  </a:solidFill>
                </a:uFill>
                <a:latin typeface="Times New Roman" panose="02020603050405020304"/>
              </a:rPr>
              <a:t>Fourth level</a:t>
            </a:r>
            <a:endParaRPr lang="en-US" sz="3200" b="0" strike="noStrike" spc="-1">
              <a:solidFill>
                <a:srgbClr val="000000"/>
              </a:solidFill>
              <a:uFill>
                <a:solidFill>
                  <a:srgbClr val="FFFFFF"/>
                </a:solidFill>
              </a:uFill>
              <a:latin typeface="Times New Roman" panose="02020603050405020304"/>
            </a:endParaRPr>
          </a:p>
          <a:p>
            <a:pPr marL="2057400" lvl="4" indent="-227965">
              <a:lnSpc>
                <a:spcPct val="100000"/>
              </a:lnSpc>
              <a:buClr>
                <a:srgbClr val="000000"/>
              </a:buClr>
              <a:buFont typeface="StarSymbol"/>
              <a:buChar char="»"/>
            </a:pPr>
            <a:r>
              <a:rPr lang="en-US" sz="1000" b="0" strike="noStrike" spc="-1">
                <a:solidFill>
                  <a:srgbClr val="000000"/>
                </a:solidFill>
                <a:uFill>
                  <a:solidFill>
                    <a:srgbClr val="FFFFFF"/>
                  </a:solidFill>
                </a:uFill>
                <a:latin typeface="Times New Roman" panose="02020603050405020304"/>
              </a:rPr>
              <a:t>Fifth level</a:t>
            </a:r>
            <a:endParaRPr lang="en-US" sz="3200" b="0" strike="noStrike" spc="-1">
              <a:solidFill>
                <a:srgbClr val="000000"/>
              </a:solidFill>
              <a:uFill>
                <a:solidFill>
                  <a:srgbClr val="FFFFFF"/>
                </a:solidFill>
              </a:uFill>
              <a:latin typeface="Times New Roman" panose="02020603050405020304"/>
            </a:endParaRPr>
          </a:p>
        </p:txBody>
      </p:sp>
      <p:sp>
        <p:nvSpPr>
          <p:cNvPr id="41" name="PlaceHolder 3"/>
          <p:cNvSpPr>
            <a:spLocks noGrp="1"/>
          </p:cNvSpPr>
          <p:nvPr>
            <p:ph type="dt"/>
          </p:nvPr>
        </p:nvSpPr>
        <p:spPr>
          <a:xfrm>
            <a:off x="457200" y="6245280"/>
            <a:ext cx="2133360" cy="475920"/>
          </a:xfrm>
          <a:prstGeom prst="rect">
            <a:avLst/>
          </a:prstGeom>
        </p:spPr>
        <p:txBody>
          <a:bodyPr/>
          <a:lstStyle/>
          <a:p>
            <a:endParaRPr lang="en-US" sz="2400" b="0" strike="noStrike" spc="-1">
              <a:solidFill>
                <a:srgbClr val="000000"/>
              </a:solidFill>
              <a:uFill>
                <a:solidFill>
                  <a:srgbClr val="FFFFFF"/>
                </a:solidFill>
              </a:uFill>
              <a:latin typeface="Times New Roman" panose="02020603050405020304"/>
            </a:endParaRPr>
          </a:p>
        </p:txBody>
      </p:sp>
      <p:sp>
        <p:nvSpPr>
          <p:cNvPr id="42" name="PlaceHolder 4"/>
          <p:cNvSpPr>
            <a:spLocks noGrp="1"/>
          </p:cNvSpPr>
          <p:nvPr>
            <p:ph type="ftr"/>
          </p:nvPr>
        </p:nvSpPr>
        <p:spPr>
          <a:xfrm>
            <a:off x="3124080" y="6245280"/>
            <a:ext cx="2895120" cy="475920"/>
          </a:xfrm>
          <a:prstGeom prst="rect">
            <a:avLst/>
          </a:prstGeom>
        </p:spPr>
        <p:txBody>
          <a:bodyPr/>
          <a:lstStyle/>
          <a:p>
            <a:endParaRPr lang="en-US" sz="2400" b="0" strike="noStrike" spc="-1">
              <a:solidFill>
                <a:srgbClr val="000000"/>
              </a:solidFill>
              <a:uFill>
                <a:solidFill>
                  <a:srgbClr val="FFFFFF"/>
                </a:solidFill>
              </a:uFill>
              <a:latin typeface="Times New Roman" panose="02020603050405020304"/>
            </a:endParaRPr>
          </a:p>
        </p:txBody>
      </p:sp>
      <p:sp>
        <p:nvSpPr>
          <p:cNvPr id="43" name="PlaceHolder 5"/>
          <p:cNvSpPr>
            <a:spLocks noGrp="1"/>
          </p:cNvSpPr>
          <p:nvPr>
            <p:ph type="sldNum"/>
          </p:nvPr>
        </p:nvSpPr>
        <p:spPr>
          <a:xfrm>
            <a:off x="6553080" y="6245280"/>
            <a:ext cx="2133360" cy="475920"/>
          </a:xfrm>
          <a:prstGeom prst="rect">
            <a:avLst/>
          </a:prstGeom>
        </p:spPr>
        <p:txBody>
          <a:bodyPr/>
          <a:lstStyle/>
          <a:p>
            <a:pPr algn="r">
              <a:lnSpc>
                <a:spcPct val="100000"/>
              </a:lnSpc>
            </a:pPr>
            <a:fld id="{DDAF7F7D-8942-4563-849A-0395F701CD56}" type="slidenum">
              <a:rPr lang="en-US" sz="1400" b="0" strike="noStrike" spc="-1">
                <a:solidFill>
                  <a:srgbClr val="000000"/>
                </a:solidFill>
                <a:uFill>
                  <a:solidFill>
                    <a:srgbClr val="FFFFFF"/>
                  </a:solidFill>
                </a:uFill>
                <a:latin typeface="Arial" panose="020B0604020202020204"/>
              </a:rPr>
              <a:t>‹#›</a:t>
            </a:fld>
            <a:endParaRPr lang="en-US" sz="1400" b="0" strike="noStrike" spc="-1">
              <a:solidFill>
                <a:srgbClr val="000000"/>
              </a:solidFill>
              <a:uFill>
                <a:solidFill>
                  <a:srgbClr val="FFFFFF"/>
                </a:solidFill>
              </a:u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4.wmf"/><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6553080" y="6245280"/>
            <a:ext cx="2133360" cy="475920"/>
          </a:xfrm>
          <a:prstGeom prst="rect">
            <a:avLst/>
          </a:prstGeom>
          <a:noFill/>
          <a:ln>
            <a:noFill/>
          </a:ln>
        </p:spPr>
        <p:txBody>
          <a:bodyPr/>
          <a:lstStyle/>
          <a:p>
            <a:pPr algn="r">
              <a:lnSpc>
                <a:spcPct val="100000"/>
              </a:lnSpc>
            </a:pPr>
            <a:fld id="{761B1E8B-A688-461C-9447-26041AA99992}" type="slidenum">
              <a:rPr lang="en-US" sz="1400" b="0" strike="noStrike" spc="-1">
                <a:solidFill>
                  <a:srgbClr val="000000"/>
                </a:solidFill>
                <a:uFill>
                  <a:solidFill>
                    <a:srgbClr val="FFFFFF"/>
                  </a:solidFill>
                </a:uFill>
                <a:latin typeface="Arial" panose="020B0604020202020204"/>
              </a:rPr>
              <a:t>1</a:t>
            </a:fld>
            <a:endParaRPr lang="en-US" sz="1400" b="0" strike="noStrike" spc="-1">
              <a:solidFill>
                <a:srgbClr val="000000"/>
              </a:solidFill>
              <a:uFill>
                <a:solidFill>
                  <a:srgbClr val="FFFFFF"/>
                </a:solidFill>
              </a:uFill>
              <a:latin typeface="Times New Roman" panose="02020603050405020304"/>
            </a:endParaRPr>
          </a:p>
        </p:txBody>
      </p:sp>
      <p:sp>
        <p:nvSpPr>
          <p:cNvPr id="84" name="TextShape 2"/>
          <p:cNvSpPr txBox="1"/>
          <p:nvPr/>
        </p:nvSpPr>
        <p:spPr>
          <a:xfrm>
            <a:off x="685800" y="2130480"/>
            <a:ext cx="7772040" cy="1469520"/>
          </a:xfrm>
          <a:prstGeom prst="rect">
            <a:avLst/>
          </a:prstGeom>
          <a:noFill/>
          <a:ln>
            <a:noFill/>
          </a:ln>
        </p:spPr>
        <p:txBody>
          <a:bodyPr anchor="ctr"/>
          <a:lstStyle/>
          <a:p>
            <a:pPr algn="ctr">
              <a:lnSpc>
                <a:spcPct val="100000"/>
              </a:lnSpc>
            </a:pPr>
            <a:r>
              <a:rPr lang="en-US" sz="2400" b="0" strike="noStrike" spc="-1" dirty="0">
                <a:solidFill>
                  <a:srgbClr val="000000"/>
                </a:solidFill>
                <a:uFill>
                  <a:solidFill>
                    <a:srgbClr val="FFFFFF"/>
                  </a:solidFill>
                </a:uFill>
                <a:latin typeface="Times New Roman" panose="02020603050405020304"/>
              </a:rPr>
              <a:t>The </a:t>
            </a:r>
            <a:r>
              <a:rPr lang="en-US" sz="2400" b="0" strike="noStrike" spc="-1">
                <a:solidFill>
                  <a:srgbClr val="000000"/>
                </a:solidFill>
                <a:uFill>
                  <a:solidFill>
                    <a:srgbClr val="FFFFFF"/>
                  </a:solidFill>
                </a:uFill>
                <a:latin typeface="Times New Roman" panose="02020603050405020304"/>
              </a:rPr>
              <a:t>Pigeonhole Principle</a:t>
            </a:r>
            <a:endParaRPr lang="en-US" sz="24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3200" b="0" strike="noStrike" spc="-1">
                <a:solidFill>
                  <a:srgbClr val="000000"/>
                </a:solidFill>
                <a:uFill>
                  <a:solidFill>
                    <a:srgbClr val="FFFFFF"/>
                  </a:solidFill>
                </a:uFill>
                <a:latin typeface="Times New Roman" panose="02020603050405020304"/>
              </a:rPr>
              <a:t>Example </a:t>
            </a:r>
          </a:p>
        </p:txBody>
      </p:sp>
      <p:sp>
        <p:nvSpPr>
          <p:cNvPr id="114" name="TextShape 2"/>
          <p:cNvSpPr txBox="1"/>
          <p:nvPr/>
        </p:nvSpPr>
        <p:spPr>
          <a:xfrm>
            <a:off x="457835" y="1262380"/>
            <a:ext cx="8229240" cy="4525560"/>
          </a:xfrm>
          <a:prstGeom prst="rect">
            <a:avLst/>
          </a:prstGeom>
          <a:noFill/>
          <a:ln>
            <a:noFill/>
          </a:ln>
        </p:spPr>
        <p:txBody>
          <a:bodyPr/>
          <a:lstStyle/>
          <a:p>
            <a:pPr marL="342900" indent="-342900">
              <a:lnSpc>
                <a:spcPct val="110000"/>
              </a:lnSpc>
              <a:buClr>
                <a:srgbClr val="000000"/>
              </a:buClr>
              <a:buFont typeface="Symbol" panose="05050102010706020507" charset="2"/>
              <a:buChar char=""/>
            </a:pPr>
            <a:r>
              <a:rPr lang="en-US" sz="2000" b="0" strike="noStrike" spc="-1">
                <a:solidFill>
                  <a:srgbClr val="000000"/>
                </a:solidFill>
                <a:uFill>
                  <a:solidFill>
                    <a:srgbClr val="FFFFFF"/>
                  </a:solidFill>
                </a:uFill>
                <a:latin typeface="Times New Roman" panose="02020603050405020304"/>
              </a:rPr>
              <a:t>Doesn’t use pigeonhole principle, but it uses similar principles</a:t>
            </a:r>
            <a:r>
              <a:rPr lang="" altLang="en-US" sz="2000" b="0" strike="noStrike" spc="-1">
                <a:solidFill>
                  <a:srgbClr val="000000"/>
                </a:solidFill>
                <a:uFill>
                  <a:solidFill>
                    <a:srgbClr val="FFFFFF"/>
                  </a:solidFill>
                </a:uFill>
                <a:latin typeface="Times New Roman" panose="02020603050405020304"/>
              </a:rPr>
              <a:t>.</a:t>
            </a:r>
          </a:p>
          <a:p>
            <a:pPr marL="342900" indent="-342900">
              <a:lnSpc>
                <a:spcPct val="110000"/>
              </a:lnSpc>
              <a:buClr>
                <a:srgbClr val="000000"/>
              </a:buClr>
              <a:buFont typeface="Symbol" panose="05050102010706020507" charset="2"/>
              <a:buChar char=""/>
            </a:pPr>
            <a:r>
              <a:rPr lang="" altLang="en-US" sz="2000" spc="-1">
                <a:solidFill>
                  <a:srgbClr val="000000"/>
                </a:solidFill>
                <a:uFill>
                  <a:solidFill>
                    <a:srgbClr val="FFFFFF"/>
                  </a:solidFill>
                </a:uFill>
                <a:latin typeface="Times New Roman" panose="02020603050405020304"/>
                <a:sym typeface="+mn-ea"/>
              </a:rPr>
              <a:t>A c</a:t>
            </a:r>
            <a:r>
              <a:rPr lang="en-US" sz="2000" spc="-1">
                <a:solidFill>
                  <a:srgbClr val="000000"/>
                </a:solidFill>
                <a:uFill>
                  <a:solidFill>
                    <a:srgbClr val="FFFFFF"/>
                  </a:solidFill>
                </a:uFill>
                <a:latin typeface="Times New Roman" panose="02020603050405020304"/>
                <a:sym typeface="+mn-ea"/>
              </a:rPr>
              <a:t>omputer science lab has 15 workstations and 10 servers. </a:t>
            </a:r>
          </a:p>
          <a:p>
            <a:pPr marL="800100" lvl="1" indent="-342900">
              <a:lnSpc>
                <a:spcPct val="110000"/>
              </a:lnSpc>
              <a:buClr>
                <a:srgbClr val="000000"/>
              </a:buClr>
              <a:buFont typeface="Symbol" panose="05050102010706020507" charset="2"/>
              <a:buChar char=""/>
            </a:pPr>
            <a:r>
              <a:rPr lang="en-US" sz="2000" spc="-1">
                <a:solidFill>
                  <a:srgbClr val="000000"/>
                </a:solidFill>
                <a:uFill>
                  <a:solidFill>
                    <a:srgbClr val="FFFFFF"/>
                  </a:solidFill>
                </a:uFill>
                <a:latin typeface="Times New Roman" panose="02020603050405020304"/>
                <a:sym typeface="+mn-ea"/>
              </a:rPr>
              <a:t>Cables can be used to directly connect work-stations to servers.</a:t>
            </a:r>
          </a:p>
          <a:p>
            <a:pPr marL="800100" lvl="1" indent="-342900">
              <a:lnSpc>
                <a:spcPct val="110000"/>
              </a:lnSpc>
              <a:buClr>
                <a:srgbClr val="000000"/>
              </a:buClr>
              <a:buFont typeface="Symbol" panose="05050102010706020507" charset="2"/>
              <a:buChar char=""/>
            </a:pPr>
            <a:r>
              <a:rPr lang="en-US" sz="2000" spc="-1">
                <a:solidFill>
                  <a:srgbClr val="000000"/>
                </a:solidFill>
                <a:uFill>
                  <a:solidFill>
                    <a:srgbClr val="FFFFFF"/>
                  </a:solidFill>
                </a:uFill>
                <a:latin typeface="Times New Roman" panose="02020603050405020304"/>
                <a:sym typeface="+mn-ea"/>
              </a:rPr>
              <a:t>Each workstation and server can be connected to multiple cables.</a:t>
            </a:r>
          </a:p>
          <a:p>
            <a:pPr marL="800100" lvl="1" indent="-342900">
              <a:lnSpc>
                <a:spcPct val="110000"/>
              </a:lnSpc>
              <a:buClr>
                <a:srgbClr val="000000"/>
              </a:buClr>
              <a:buFont typeface="Symbol" panose="05050102010706020507" charset="2"/>
              <a:buChar char=""/>
            </a:pPr>
            <a:r>
              <a:rPr lang="en-US" sz="2000" spc="-1">
                <a:solidFill>
                  <a:srgbClr val="000000"/>
                </a:solidFill>
                <a:uFill>
                  <a:solidFill>
                    <a:srgbClr val="FFFFFF"/>
                  </a:solidFill>
                </a:uFill>
                <a:latin typeface="Times New Roman" panose="02020603050405020304"/>
                <a:sym typeface="+mn-ea"/>
              </a:rPr>
              <a:t>A server can be actively involved in </a:t>
            </a:r>
            <a:r>
              <a:rPr lang="" altLang="en-US" sz="2000" spc="-1">
                <a:solidFill>
                  <a:srgbClr val="000000"/>
                </a:solidFill>
                <a:uFill>
                  <a:solidFill>
                    <a:srgbClr val="FFFFFF"/>
                  </a:solidFill>
                </a:uFill>
                <a:latin typeface="Times New Roman" panose="02020603050405020304"/>
                <a:sym typeface="+mn-ea"/>
              </a:rPr>
              <a:t>only </a:t>
            </a:r>
            <a:r>
              <a:rPr lang="en-US" sz="2000" spc="-1">
                <a:solidFill>
                  <a:srgbClr val="000000"/>
                </a:solidFill>
                <a:uFill>
                  <a:solidFill>
                    <a:srgbClr val="FFFFFF"/>
                  </a:solidFill>
                </a:uFill>
                <a:latin typeface="Times New Roman" panose="02020603050405020304"/>
                <a:sym typeface="+mn-ea"/>
              </a:rPr>
              <a:t>one connection at a time. </a:t>
            </a:r>
          </a:p>
          <a:p>
            <a:pPr marL="800100" lvl="1" indent="-342900">
              <a:lnSpc>
                <a:spcPct val="110000"/>
              </a:lnSpc>
              <a:buClr>
                <a:srgbClr val="000000"/>
              </a:buClr>
              <a:buFont typeface="Symbol" panose="05050102010706020507" charset="2"/>
              <a:buChar char=""/>
            </a:pPr>
            <a:r>
              <a:rPr lang="en-US" sz="2000" spc="-1">
                <a:solidFill>
                  <a:srgbClr val="000000"/>
                </a:solidFill>
                <a:uFill>
                  <a:solidFill>
                    <a:srgbClr val="FFFFFF"/>
                  </a:solidFill>
                </a:uFill>
                <a:latin typeface="Times New Roman" panose="02020603050405020304"/>
                <a:sym typeface="+mn-ea"/>
              </a:rPr>
              <a:t>All servers provide the same service (workstations just want to access a server, they don’t care which)</a:t>
            </a:r>
            <a:endParaRPr lang="en-US" sz="2000" b="0" strike="noStrike" spc="-1">
              <a:solidFill>
                <a:srgbClr val="000000"/>
              </a:solidFill>
              <a:uFill>
                <a:solidFill>
                  <a:srgbClr val="FFFFFF"/>
                </a:solidFill>
              </a:uFill>
              <a:latin typeface="Times New Roman" panose="02020603050405020304"/>
            </a:endParaRPr>
          </a:p>
          <a:p>
            <a:pPr marL="342900" lvl="0" indent="-342900">
              <a:lnSpc>
                <a:spcPct val="100000"/>
              </a:lnSpc>
              <a:buClr>
                <a:srgbClr val="000000"/>
              </a:buClr>
              <a:buFont typeface="Symbol" panose="05050102010706020507" charset="2"/>
              <a:buChar char=""/>
            </a:pPr>
            <a:endParaRPr lang="en-US" sz="2000" b="0" strike="noStrike" spc="-1">
              <a:solidFill>
                <a:srgbClr val="000000"/>
              </a:solidFill>
              <a:uFill>
                <a:solidFill>
                  <a:srgbClr val="FFFFFF"/>
                </a:solidFill>
              </a:uFill>
              <a:latin typeface="Arial" panose="020B0604020202020204"/>
            </a:endParaRPr>
          </a:p>
          <a:p>
            <a:pPr marL="342900" indent="-342900">
              <a:lnSpc>
                <a:spcPct val="100000"/>
              </a:lnSpc>
              <a:buClr>
                <a:srgbClr val="000000"/>
              </a:buClr>
              <a:buFont typeface="Symbol" panose="05050102010706020507" charset="2"/>
              <a:buChar char=""/>
            </a:pPr>
            <a:r>
              <a:rPr lang="en-US" sz="2000" i="1" spc="-1">
                <a:solidFill>
                  <a:srgbClr val="000000"/>
                </a:solidFill>
                <a:uFill>
                  <a:solidFill>
                    <a:srgbClr val="FFFFFF"/>
                  </a:solidFill>
                </a:uFill>
                <a:latin typeface="Times New Roman" panose="02020603050405020304"/>
                <a:sym typeface="+mn-ea"/>
              </a:rPr>
              <a:t>Requirement: guarantee that at any time any set of 10 or fewer workstations can simultaneously access </a:t>
            </a:r>
            <a:r>
              <a:rPr lang="en-US" sz="2000" b="1" i="1" spc="-1">
                <a:solidFill>
                  <a:srgbClr val="000000"/>
                </a:solidFill>
                <a:uFill>
                  <a:solidFill>
                    <a:srgbClr val="FFFFFF"/>
                  </a:solidFill>
                </a:uFill>
                <a:latin typeface="Times New Roman" panose="02020603050405020304"/>
                <a:sym typeface="+mn-ea"/>
              </a:rPr>
              <a:t>different </a:t>
            </a:r>
            <a:r>
              <a:rPr lang="en-US" sz="2000" i="1" spc="-1">
                <a:solidFill>
                  <a:srgbClr val="000000"/>
                </a:solidFill>
                <a:uFill>
                  <a:solidFill>
                    <a:srgbClr val="FFFFFF"/>
                  </a:solidFill>
                </a:uFill>
                <a:latin typeface="Times New Roman" panose="02020603050405020304"/>
                <a:sym typeface="+mn-ea"/>
              </a:rPr>
              <a:t>servers via direct connections</a:t>
            </a:r>
            <a:r>
              <a:rPr lang="en-US" sz="2000" spc="-1">
                <a:solidFill>
                  <a:srgbClr val="000000"/>
                </a:solidFill>
                <a:uFill>
                  <a:solidFill>
                    <a:srgbClr val="FFFFFF"/>
                  </a:solidFill>
                </a:uFill>
                <a:latin typeface="Times New Roman" panose="02020603050405020304"/>
                <a:sym typeface="+mn-ea"/>
              </a:rPr>
              <a:t>. </a:t>
            </a:r>
          </a:p>
          <a:p>
            <a:pPr marL="342900" indent="-342900">
              <a:lnSpc>
                <a:spcPct val="100000"/>
              </a:lnSpc>
              <a:buClr>
                <a:srgbClr val="000000"/>
              </a:buClr>
              <a:buFont typeface="Symbol" panose="05050102010706020507" charset="2"/>
              <a:buChar char=""/>
            </a:pPr>
            <a:endParaRPr lang="en-US" sz="2000" b="0" strike="noStrike" spc="-1">
              <a:solidFill>
                <a:srgbClr val="000000"/>
              </a:solidFill>
              <a:uFill>
                <a:solidFill>
                  <a:srgbClr val="FFFFFF"/>
                </a:solidFill>
              </a:uFill>
              <a:latin typeface="Times New Roman" panose="02020603050405020304"/>
              <a:sym typeface="+mn-ea"/>
            </a:endParaRPr>
          </a:p>
          <a:p>
            <a:pPr marL="342900" indent="-342900">
              <a:lnSpc>
                <a:spcPct val="100000"/>
              </a:lnSpc>
              <a:buClr>
                <a:srgbClr val="000000"/>
              </a:buClr>
              <a:buFont typeface="Symbol" panose="05050102010706020507" charset="2"/>
              <a:buChar char=""/>
            </a:pPr>
            <a:r>
              <a:rPr lang="en-US" sz="2000" u="sng" spc="-1">
                <a:solidFill>
                  <a:srgbClr val="000000"/>
                </a:solidFill>
                <a:uFill>
                  <a:solidFill>
                    <a:srgbClr val="FFFFFF"/>
                  </a:solidFill>
                </a:uFill>
                <a:latin typeface="Times New Roman" panose="02020603050405020304"/>
                <a:sym typeface="+mn-ea"/>
              </a:rPr>
              <a:t>Objective: minimize the number of cables needed? </a:t>
            </a:r>
            <a:r>
              <a:rPr lang="en-US" sz="2000" spc="-1">
                <a:solidFill>
                  <a:srgbClr val="000000"/>
                </a:solidFill>
                <a:uFill>
                  <a:solidFill>
                    <a:srgbClr val="FFFFFF"/>
                  </a:solidFill>
                </a:uFill>
                <a:latin typeface="Times New Roman" panose="02020603050405020304"/>
                <a:sym typeface="+mn-ea"/>
              </a:rPr>
              <a:t>(max is 15*10 = 150)</a:t>
            </a:r>
            <a:endParaRPr lang="en-US" sz="2000" b="0" strike="noStrike" spc="-1">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endParaRPr lang="en-US" sz="2000" b="0" strike="noStrike" spc="-1">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endParaRPr lang="en-US" sz="2000" b="0" strike="noStrike" spc="-1">
              <a:solidFill>
                <a:srgbClr val="000000"/>
              </a:solidFill>
              <a:uFill>
                <a:solidFill>
                  <a:srgbClr val="FFFFFF"/>
                </a:solidFill>
              </a:uFill>
              <a:latin typeface="Times New Roman" panose="02020603050405020304"/>
            </a:endParaRPr>
          </a:p>
        </p:txBody>
      </p:sp>
      <p:sp>
        <p:nvSpPr>
          <p:cNvPr id="115" name="TextShape 3"/>
          <p:cNvSpPr txBox="1"/>
          <p:nvPr/>
        </p:nvSpPr>
        <p:spPr>
          <a:xfrm>
            <a:off x="6553080" y="6245280"/>
            <a:ext cx="2133360" cy="475920"/>
          </a:xfrm>
          <a:prstGeom prst="rect">
            <a:avLst/>
          </a:prstGeom>
          <a:noFill/>
          <a:ln>
            <a:noFill/>
          </a:ln>
        </p:spPr>
        <p:txBody>
          <a:bodyPr/>
          <a:lstStyle/>
          <a:p>
            <a:pPr algn="r">
              <a:lnSpc>
                <a:spcPct val="100000"/>
              </a:lnSpc>
            </a:pPr>
            <a:fld id="{9F99CB8B-7FB0-440F-ACF4-587EAFA10181}" type="slidenum">
              <a:rPr lang="en-US" sz="1400" b="0" strike="noStrike" spc="-1">
                <a:solidFill>
                  <a:srgbClr val="000000"/>
                </a:solidFill>
                <a:uFill>
                  <a:solidFill>
                    <a:srgbClr val="FFFFFF"/>
                  </a:solidFill>
                </a:uFill>
                <a:latin typeface="Arial" panose="020B0604020202020204"/>
              </a:rPr>
              <a:t>10</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553080" y="5742000"/>
            <a:ext cx="2133360" cy="475920"/>
          </a:xfrm>
          <a:prstGeom prst="rect">
            <a:avLst/>
          </a:prstGeom>
          <a:noFill/>
          <a:ln>
            <a:noFill/>
          </a:ln>
        </p:spPr>
        <p:txBody>
          <a:bodyPr/>
          <a:lstStyle/>
          <a:p>
            <a:pPr algn="r">
              <a:lnSpc>
                <a:spcPct val="100000"/>
              </a:lnSpc>
            </a:pPr>
            <a:fld id="{E69D23BD-7902-4319-BD7C-1D63BD704A7C}" type="slidenum">
              <a:rPr lang="en-US" sz="1400" b="0" strike="noStrike" spc="-1">
                <a:solidFill>
                  <a:srgbClr val="000000"/>
                </a:solidFill>
                <a:uFill>
                  <a:solidFill>
                    <a:srgbClr val="FFFFFF"/>
                  </a:solidFill>
                </a:uFill>
                <a:latin typeface="Arial" panose="020B0604020202020204"/>
              </a:rPr>
              <a:t>11</a:t>
            </a:fld>
            <a:endParaRPr lang="en-US" sz="1400" b="0" strike="noStrike" spc="-1">
              <a:solidFill>
                <a:srgbClr val="000000"/>
              </a:solidFill>
              <a:uFill>
                <a:solidFill>
                  <a:srgbClr val="FFFFFF"/>
                </a:solidFill>
              </a:uFill>
              <a:latin typeface="Times New Roman" panose="02020603050405020304"/>
            </a:endParaRPr>
          </a:p>
        </p:txBody>
      </p:sp>
      <p:sp>
        <p:nvSpPr>
          <p:cNvPr id="117" name="TextShape 2"/>
          <p:cNvSpPr txBox="1"/>
          <p:nvPr/>
        </p:nvSpPr>
        <p:spPr>
          <a:xfrm>
            <a:off x="457200" y="76320"/>
            <a:ext cx="8229240" cy="1142640"/>
          </a:xfrm>
          <a:prstGeom prst="rect">
            <a:avLst/>
          </a:prstGeom>
          <a:noFill/>
          <a:ln>
            <a:noFill/>
          </a:ln>
        </p:spPr>
        <p:txBody>
          <a:bodyPr anchor="ctr"/>
          <a:lstStyle/>
          <a:p>
            <a:pPr algn="ctr">
              <a:lnSpc>
                <a:spcPct val="100000"/>
              </a:lnSpc>
            </a:pPr>
            <a:r>
              <a:rPr lang="" altLang="en-US" sz="2400" b="0" strike="noStrike" spc="-1">
                <a:solidFill>
                  <a:srgbClr val="000000"/>
                </a:solidFill>
                <a:uFill>
                  <a:solidFill>
                    <a:srgbClr val="FFFFFF"/>
                  </a:solidFill>
                </a:uFill>
                <a:latin typeface="Times New Roman" panose="02020603050405020304" charset="0"/>
                <a:cs typeface="Times New Roman" panose="02020603050405020304" charset="0"/>
              </a:rPr>
              <a:t>Example Continued </a:t>
            </a:r>
          </a:p>
        </p:txBody>
      </p:sp>
      <p:sp>
        <p:nvSpPr>
          <p:cNvPr id="118" name="TextShape 3"/>
          <p:cNvSpPr txBox="1"/>
          <p:nvPr/>
        </p:nvSpPr>
        <p:spPr>
          <a:xfrm>
            <a:off x="365125" y="1450614"/>
            <a:ext cx="8229240" cy="4950185"/>
          </a:xfrm>
          <a:prstGeom prst="rect">
            <a:avLst/>
          </a:prstGeom>
          <a:noFill/>
          <a:ln w="9360">
            <a:noFill/>
          </a:ln>
        </p:spPr>
        <p:txBody>
          <a:bodyPr/>
          <a:lstStyle/>
          <a:p>
            <a:pPr marL="342900" indent="-342900">
              <a:lnSpc>
                <a:spcPct val="100000"/>
              </a:lnSpc>
            </a:pPr>
            <a:r>
              <a:rPr lang="en-US" sz="2000" b="1" strike="noStrike" spc="-1" dirty="0">
                <a:solidFill>
                  <a:srgbClr val="000000"/>
                </a:solidFill>
                <a:uFill>
                  <a:solidFill>
                    <a:srgbClr val="FFFFFF"/>
                  </a:solidFill>
                </a:uFill>
                <a:latin typeface="Times New Roman" panose="02020603050405020304"/>
              </a:rPr>
              <a:t>Method: </a:t>
            </a:r>
          </a:p>
          <a:p>
            <a:pPr marL="800100" lvl="1" indent="-342900">
              <a:lnSpc>
                <a:spcPct val="110000"/>
              </a:lnSpc>
              <a:buFont typeface="Arial" panose="020B0604020202020204" pitchFamily="34" charset="0"/>
              <a:buChar char="•"/>
            </a:pPr>
            <a:r>
              <a:rPr lang="en-US" sz="2000" b="0" strike="noStrike" spc="-1" dirty="0">
                <a:solidFill>
                  <a:srgbClr val="000000"/>
                </a:solidFill>
                <a:uFill>
                  <a:solidFill>
                    <a:srgbClr val="FFFFFF"/>
                  </a:solidFill>
                </a:uFill>
                <a:latin typeface="Times New Roman" panose="02020603050405020304"/>
              </a:rPr>
              <a:t>Label workstations</a:t>
            </a:r>
            <a:r>
              <a:rPr lang="en-US" sz="2000" b="0" i="1" strike="noStrike" spc="-1" dirty="0">
                <a:solidFill>
                  <a:srgbClr val="000000"/>
                </a:solidFill>
                <a:uFill>
                  <a:solidFill>
                    <a:srgbClr val="FFFFFF"/>
                  </a:solidFill>
                </a:uFill>
                <a:latin typeface="Times New Roman" panose="02020603050405020304"/>
              </a:rPr>
              <a:t> </a:t>
            </a:r>
            <a:r>
              <a:rPr lang="" altLang="en-US" sz="2000" b="0" i="1" strike="noStrike" spc="-1" dirty="0">
                <a:solidFill>
                  <a:srgbClr val="000000"/>
                </a:solidFill>
                <a:uFill>
                  <a:solidFill>
                    <a:srgbClr val="FFFFFF"/>
                  </a:solidFill>
                </a:uFill>
                <a:latin typeface="Times New Roman" panose="02020603050405020304"/>
              </a:rPr>
              <a:t>W</a:t>
            </a:r>
            <a:r>
              <a:rPr lang="" altLang="en-US" sz="2000" b="0" i="1" strike="noStrike" spc="-1" baseline="-25000" dirty="0">
                <a:solidFill>
                  <a:srgbClr val="000000"/>
                </a:solidFill>
                <a:uFill>
                  <a:solidFill>
                    <a:srgbClr val="FFFFFF"/>
                  </a:solidFill>
                </a:uFill>
                <a:latin typeface="Times New Roman" panose="02020603050405020304"/>
              </a:rPr>
              <a:t>1</a:t>
            </a:r>
            <a:r>
              <a:rPr lang="" altLang="en-US" sz="2000" b="0" i="1" strike="noStrike" spc="-1" dirty="0">
                <a:solidFill>
                  <a:srgbClr val="000000"/>
                </a:solidFill>
                <a:uFill>
                  <a:solidFill>
                    <a:srgbClr val="FFFFFF"/>
                  </a:solidFill>
                </a:uFill>
                <a:latin typeface="Times New Roman" panose="02020603050405020304"/>
              </a:rPr>
              <a:t>, W</a:t>
            </a:r>
            <a:r>
              <a:rPr lang="" altLang="en-US" sz="2000" b="0" i="1" strike="noStrike" spc="-1" baseline="-25000" dirty="0">
                <a:solidFill>
                  <a:srgbClr val="000000"/>
                </a:solidFill>
                <a:uFill>
                  <a:solidFill>
                    <a:srgbClr val="FFFFFF"/>
                  </a:solidFill>
                </a:uFill>
                <a:latin typeface="Times New Roman" panose="02020603050405020304"/>
              </a:rPr>
              <a:t>2</a:t>
            </a:r>
            <a:r>
              <a:rPr lang="" altLang="en-US" sz="2000" b="0" i="1" strike="noStrike" spc="-1" dirty="0">
                <a:solidFill>
                  <a:srgbClr val="000000"/>
                </a:solidFill>
                <a:uFill>
                  <a:solidFill>
                    <a:srgbClr val="FFFFFF"/>
                  </a:solidFill>
                </a:uFill>
                <a:latin typeface="Times New Roman" panose="02020603050405020304"/>
              </a:rPr>
              <a:t>, . . . , W</a:t>
            </a:r>
            <a:r>
              <a:rPr lang="" altLang="en-US" sz="2000" b="0" i="1" strike="noStrike" spc="-1" baseline="-25000" dirty="0">
                <a:solidFill>
                  <a:srgbClr val="000000"/>
                </a:solidFill>
                <a:uFill>
                  <a:solidFill>
                    <a:srgbClr val="FFFFFF"/>
                  </a:solidFill>
                </a:uFill>
                <a:latin typeface="Times New Roman" panose="02020603050405020304"/>
              </a:rPr>
              <a:t>15</a:t>
            </a:r>
            <a:r>
              <a:rPr lang="" altLang="en-US" sz="2000" b="0" strike="noStrike" spc="-1" dirty="0">
                <a:solidFill>
                  <a:srgbClr val="000000"/>
                </a:solidFill>
                <a:uFill>
                  <a:solidFill>
                    <a:srgbClr val="FFFFFF"/>
                  </a:solidFill>
                </a:uFill>
                <a:latin typeface="Times New Roman" panose="02020603050405020304"/>
              </a:rPr>
              <a:t>, and </a:t>
            </a:r>
            <a:r>
              <a:rPr lang="en-US" sz="2000" b="0" strike="noStrike" spc="-1" dirty="0">
                <a:solidFill>
                  <a:srgbClr val="000000"/>
                </a:solidFill>
                <a:uFill>
                  <a:solidFill>
                    <a:srgbClr val="FFFFFF"/>
                  </a:solidFill>
                </a:uFill>
                <a:latin typeface="Times New Roman" panose="02020603050405020304"/>
              </a:rPr>
              <a:t>servers  </a:t>
            </a:r>
            <a:r>
              <a:rPr lang="" altLang="en-US" sz="2000" b="0" i="1" strike="noStrike" spc="-1" dirty="0">
                <a:solidFill>
                  <a:srgbClr val="000000"/>
                </a:solidFill>
                <a:uFill>
                  <a:solidFill>
                    <a:srgbClr val="FFFFFF"/>
                  </a:solidFill>
                </a:uFill>
                <a:latin typeface="Times New Roman" panose="02020603050405020304"/>
              </a:rPr>
              <a:t>S</a:t>
            </a:r>
            <a:r>
              <a:rPr lang="" altLang="en-US" sz="2000" b="0" i="1" strike="noStrike" spc="-1" baseline="-25000" dirty="0">
                <a:solidFill>
                  <a:srgbClr val="000000"/>
                </a:solidFill>
                <a:uFill>
                  <a:solidFill>
                    <a:srgbClr val="FFFFFF"/>
                  </a:solidFill>
                </a:uFill>
                <a:latin typeface="Times New Roman" panose="02020603050405020304"/>
              </a:rPr>
              <a:t>1</a:t>
            </a:r>
            <a:r>
              <a:rPr lang="" altLang="en-US" sz="2000" b="0" i="1" strike="noStrike" spc="-1" dirty="0">
                <a:solidFill>
                  <a:srgbClr val="000000"/>
                </a:solidFill>
                <a:uFill>
                  <a:solidFill>
                    <a:srgbClr val="FFFFFF"/>
                  </a:solidFill>
                </a:uFill>
                <a:latin typeface="Times New Roman" panose="02020603050405020304"/>
              </a:rPr>
              <a:t>, S</a:t>
            </a:r>
            <a:r>
              <a:rPr lang="" altLang="en-US" sz="2000" b="0" i="1" strike="noStrike" spc="-1" baseline="-25000" dirty="0">
                <a:solidFill>
                  <a:srgbClr val="000000"/>
                </a:solidFill>
                <a:uFill>
                  <a:solidFill>
                    <a:srgbClr val="FFFFFF"/>
                  </a:solidFill>
                </a:uFill>
                <a:latin typeface="Times New Roman" panose="02020603050405020304"/>
              </a:rPr>
              <a:t>2</a:t>
            </a:r>
            <a:r>
              <a:rPr lang="" altLang="en-US" sz="2000" b="0" i="1" strike="noStrike" spc="-1" dirty="0">
                <a:solidFill>
                  <a:srgbClr val="000000"/>
                </a:solidFill>
                <a:uFill>
                  <a:solidFill>
                    <a:srgbClr val="FFFFFF"/>
                  </a:solidFill>
                </a:uFill>
                <a:latin typeface="Times New Roman" panose="02020603050405020304"/>
              </a:rPr>
              <a:t>, . . . , </a:t>
            </a:r>
            <a:r>
              <a:rPr lang="" altLang="en-US" sz="2000" b="0" i="1" strike="noStrike" spc="-1" dirty="0" smtClean="0">
                <a:solidFill>
                  <a:srgbClr val="000000"/>
                </a:solidFill>
                <a:uFill>
                  <a:solidFill>
                    <a:srgbClr val="FFFFFF"/>
                  </a:solidFill>
                </a:uFill>
                <a:latin typeface="Times New Roman" panose="02020603050405020304"/>
              </a:rPr>
              <a:t>S</a:t>
            </a:r>
            <a:r>
              <a:rPr lang="" altLang="en-US" sz="2000" b="0" i="1" strike="noStrike" spc="-1" baseline="-25000" dirty="0" smtClean="0">
                <a:solidFill>
                  <a:srgbClr val="000000"/>
                </a:solidFill>
                <a:uFill>
                  <a:solidFill>
                    <a:srgbClr val="FFFFFF"/>
                  </a:solidFill>
                </a:uFill>
                <a:latin typeface="Times New Roman" panose="02020603050405020304"/>
              </a:rPr>
              <a:t>10</a:t>
            </a:r>
            <a:endParaRPr lang="en-US" sz="2000" b="0" i="1" strike="noStrike" spc="-1" dirty="0">
              <a:solidFill>
                <a:srgbClr val="000000"/>
              </a:solidFill>
              <a:uFill>
                <a:solidFill>
                  <a:srgbClr val="FFFFFF"/>
                </a:solidFill>
              </a:uFill>
              <a:latin typeface="Times New Roman" panose="02020603050405020304"/>
            </a:endParaRPr>
          </a:p>
          <a:p>
            <a:pPr marL="800100" lvl="1" indent="-342900">
              <a:lnSpc>
                <a:spcPct val="110000"/>
              </a:lnSpc>
              <a:buFont typeface="Arial" panose="020B0604020202020204" pitchFamily="34" charset="0"/>
              <a:buChar char="•"/>
            </a:pPr>
            <a:r>
              <a:rPr lang="en-US" sz="2000" b="0" strike="noStrike" spc="-1" dirty="0">
                <a:solidFill>
                  <a:srgbClr val="000000"/>
                </a:solidFill>
                <a:uFill>
                  <a:solidFill>
                    <a:srgbClr val="FFFFFF"/>
                  </a:solidFill>
                </a:uFill>
                <a:latin typeface="Times New Roman" panose="02020603050405020304"/>
              </a:rPr>
              <a:t>Connect the first 10 workstations so that </a:t>
            </a:r>
            <a:r>
              <a:rPr lang="" altLang="en-US" sz="2000" b="0" i="1" strike="noStrike" spc="-1" dirty="0">
                <a:solidFill>
                  <a:srgbClr val="000000"/>
                </a:solidFill>
                <a:uFill>
                  <a:solidFill>
                    <a:srgbClr val="FFFFFF"/>
                  </a:solidFill>
                </a:uFill>
                <a:latin typeface="Times New Roman" panose="02020603050405020304"/>
              </a:rPr>
              <a:t>W</a:t>
            </a:r>
            <a:r>
              <a:rPr lang="" altLang="en-US" sz="2000" b="0" i="1" strike="noStrike" spc="-1" baseline="-25000" dirty="0">
                <a:solidFill>
                  <a:srgbClr val="000000"/>
                </a:solidFill>
                <a:uFill>
                  <a:solidFill>
                    <a:srgbClr val="FFFFFF"/>
                  </a:solidFill>
                </a:uFill>
                <a:latin typeface="Times New Roman" panose="02020603050405020304"/>
              </a:rPr>
              <a:t>k</a:t>
            </a:r>
            <a:r>
              <a:rPr lang="en-US" sz="2000" b="0" strike="noStrike" spc="-1" dirty="0">
                <a:solidFill>
                  <a:srgbClr val="000000"/>
                </a:solidFill>
                <a:uFill>
                  <a:solidFill>
                    <a:srgbClr val="FFFFFF"/>
                  </a:solidFill>
                </a:uFill>
                <a:latin typeface="Times New Roman" panose="02020603050405020304"/>
              </a:rPr>
              <a:t>  is connected to  </a:t>
            </a:r>
            <a:r>
              <a:rPr lang="" altLang="en-US" sz="2000" b="0" i="1" strike="noStrike" spc="-1" dirty="0">
                <a:solidFill>
                  <a:srgbClr val="000000"/>
                </a:solidFill>
                <a:uFill>
                  <a:solidFill>
                    <a:srgbClr val="FFFFFF"/>
                  </a:solidFill>
                </a:uFill>
                <a:latin typeface="Times New Roman" panose="02020603050405020304"/>
              </a:rPr>
              <a:t>S</a:t>
            </a:r>
            <a:r>
              <a:rPr lang="" altLang="en-US" sz="2000" b="0" i="1" strike="noStrike" spc="-1" baseline="-25000" dirty="0">
                <a:solidFill>
                  <a:srgbClr val="000000"/>
                </a:solidFill>
                <a:uFill>
                  <a:solidFill>
                    <a:srgbClr val="FFFFFF"/>
                  </a:solidFill>
                </a:uFill>
                <a:latin typeface="Times New Roman" panose="02020603050405020304"/>
              </a:rPr>
              <a:t>k</a:t>
            </a:r>
            <a:r>
              <a:rPr lang="en-US" sz="2000" b="0" strike="noStrike" spc="-1" dirty="0">
                <a:solidFill>
                  <a:srgbClr val="000000"/>
                </a:solidFill>
                <a:uFill>
                  <a:solidFill>
                    <a:srgbClr val="FFFFFF"/>
                  </a:solidFill>
                </a:uFill>
                <a:latin typeface="Times New Roman" panose="02020603050405020304"/>
              </a:rPr>
              <a:t> .</a:t>
            </a:r>
            <a:endParaRPr lang="en-US" sz="3600" b="0" strike="noStrike" spc="-1" dirty="0">
              <a:solidFill>
                <a:srgbClr val="000000"/>
              </a:solidFill>
              <a:uFill>
                <a:solidFill>
                  <a:srgbClr val="FFFFFF"/>
                </a:solidFill>
              </a:uFill>
              <a:latin typeface="Times New Roman" panose="02020603050405020304"/>
            </a:endParaRPr>
          </a:p>
          <a:p>
            <a:pPr marL="800100" lvl="1" indent="-342900">
              <a:lnSpc>
                <a:spcPct val="110000"/>
              </a:lnSpc>
              <a:buFont typeface="Arial" panose="020B0604020202020204" pitchFamily="34" charset="0"/>
              <a:buChar char="•"/>
            </a:pPr>
            <a:r>
              <a:rPr lang="en-US" sz="2000" b="0" strike="noStrike" spc="-1" dirty="0">
                <a:solidFill>
                  <a:srgbClr val="000000"/>
                </a:solidFill>
                <a:uFill>
                  <a:solidFill>
                    <a:srgbClr val="FFFFFF"/>
                  </a:solidFill>
                </a:uFill>
                <a:latin typeface="Times New Roman" panose="02020603050405020304"/>
              </a:rPr>
              <a:t>The remaining 5 are connected </a:t>
            </a:r>
            <a:r>
              <a:rPr lang="en-US" sz="2000" b="0" i="1" u="sng" strike="noStrike" spc="-1" dirty="0">
                <a:solidFill>
                  <a:srgbClr val="000000"/>
                </a:solidFill>
                <a:uFill>
                  <a:solidFill>
                    <a:srgbClr val="FFFFFF"/>
                  </a:solidFill>
                </a:uFill>
                <a:latin typeface="Times New Roman" panose="02020603050405020304"/>
              </a:rPr>
              <a:t>to all</a:t>
            </a:r>
            <a:r>
              <a:rPr lang="en-US" sz="2000" b="0" strike="noStrike" spc="-1" dirty="0">
                <a:solidFill>
                  <a:srgbClr val="000000"/>
                </a:solidFill>
                <a:uFill>
                  <a:solidFill>
                    <a:srgbClr val="FFFFFF"/>
                  </a:solidFill>
                </a:uFill>
                <a:latin typeface="Times New Roman" panose="02020603050405020304"/>
              </a:rPr>
              <a:t> 10 servers. </a:t>
            </a:r>
            <a:endParaRPr lang="en-US" sz="3600" b="0" strike="noStrike" spc="-1" dirty="0">
              <a:solidFill>
                <a:srgbClr val="000000"/>
              </a:solidFill>
              <a:uFill>
                <a:solidFill>
                  <a:srgbClr val="FFFFFF"/>
                </a:solidFill>
              </a:uFill>
              <a:latin typeface="Times New Roman" panose="02020603050405020304"/>
            </a:endParaRPr>
          </a:p>
          <a:p>
            <a:pPr marL="800100" lvl="1" indent="-342900">
              <a:lnSpc>
                <a:spcPct val="100000"/>
              </a:lnSpc>
            </a:pPr>
            <a:endParaRPr lang="en-US" sz="2000" b="0" strike="noStrike" spc="-1" dirty="0">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dirty="0">
                <a:solidFill>
                  <a:srgbClr val="000000"/>
                </a:solidFill>
                <a:uFill>
                  <a:solidFill>
                    <a:srgbClr val="FFFFFF"/>
                  </a:solidFill>
                </a:uFill>
                <a:latin typeface="Times New Roman" panose="02020603050405020304"/>
              </a:rPr>
              <a:t>There are a total of 10 +5(10) = 60 connections.</a:t>
            </a:r>
            <a:endParaRPr lang="en-US" sz="3600" b="0" strike="noStrike" spc="-1" dirty="0">
              <a:solidFill>
                <a:srgbClr val="000000"/>
              </a:solidFill>
              <a:uFill>
                <a:solidFill>
                  <a:srgbClr val="FFFFFF"/>
                </a:solidFill>
              </a:uFill>
              <a:latin typeface="Times New Roman" panose="02020603050405020304"/>
            </a:endParaRPr>
          </a:p>
          <a:p>
            <a:pPr marL="342900" indent="-342900">
              <a:lnSpc>
                <a:spcPct val="100000"/>
              </a:lnSpc>
            </a:pPr>
            <a:endParaRPr lang="en-US" sz="2400" b="0" strike="noStrike" spc="-1" dirty="0">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dirty="0" smtClean="0">
                <a:solidFill>
                  <a:srgbClr val="000000"/>
                </a:solidFill>
                <a:uFill>
                  <a:solidFill>
                    <a:srgbClr val="FFFFFF"/>
                  </a:solidFill>
                </a:uFill>
                <a:latin typeface="Times New Roman" panose="02020603050405020304"/>
              </a:rPr>
              <a:t>Does this work? If </a:t>
            </a:r>
            <a:r>
              <a:rPr lang="en-US" sz="2000" b="0" strike="noStrike" spc="-1" dirty="0">
                <a:solidFill>
                  <a:srgbClr val="000000"/>
                </a:solidFill>
                <a:uFill>
                  <a:solidFill>
                    <a:srgbClr val="FFFFFF"/>
                  </a:solidFill>
                </a:uFill>
                <a:latin typeface="Times New Roman" panose="02020603050405020304"/>
              </a:rPr>
              <a:t>we have any subset of 10 or fewer workstations, </a:t>
            </a:r>
            <a:r>
              <a:rPr lang="" altLang="en-US" sz="2000" b="0" strike="noStrike" spc="-1" dirty="0">
                <a:solidFill>
                  <a:srgbClr val="000000"/>
                </a:solidFill>
                <a:uFill>
                  <a:solidFill>
                    <a:srgbClr val="FFFFFF"/>
                  </a:solidFill>
                </a:uFill>
                <a:latin typeface="Times New Roman" panose="02020603050405020304"/>
              </a:rPr>
              <a:t>then </a:t>
            </a:r>
            <a:endParaRPr lang="en-US" sz="2000" b="0" strike="noStrike" spc="-1" dirty="0">
              <a:solidFill>
                <a:srgbClr val="000000"/>
              </a:solidFill>
              <a:uFill>
                <a:solidFill>
                  <a:srgbClr val="FFFFFF"/>
                </a:solidFill>
              </a:uFill>
              <a:latin typeface="Times New Roman" panose="02020603050405020304"/>
            </a:endParaRPr>
          </a:p>
          <a:p>
            <a:pPr marL="800100" lvl="1" indent="-342900" fontAlgn="auto">
              <a:lnSpc>
                <a:spcPct val="100000"/>
              </a:lnSpc>
              <a:spcBef>
                <a:spcPts val="600"/>
              </a:spcBef>
              <a:spcAft>
                <a:spcPts val="600"/>
              </a:spcAft>
              <a:buFont typeface="Arial" panose="020B0604020202020204" pitchFamily="34" charset="0"/>
              <a:buChar char="•"/>
            </a:pPr>
            <a:r>
              <a:rPr lang="en-US" sz="2000" spc="-1" dirty="0">
                <a:solidFill>
                  <a:srgbClr val="000000"/>
                </a:solidFill>
                <a:uFill>
                  <a:solidFill>
                    <a:srgbClr val="FFFFFF"/>
                  </a:solidFill>
                </a:uFill>
                <a:latin typeface="Times New Roman" panose="02020603050405020304"/>
                <a:sym typeface="+mn-ea"/>
              </a:rPr>
              <a:t>There will be at most ten direct lines active.</a:t>
            </a:r>
          </a:p>
          <a:p>
            <a:pPr marL="800100" lvl="1" indent="-342900" fontAlgn="auto">
              <a:lnSpc>
                <a:spcPct val="100000"/>
              </a:lnSpc>
              <a:spcBef>
                <a:spcPts val="600"/>
              </a:spcBef>
              <a:spcAft>
                <a:spcPts val="600"/>
              </a:spcAft>
              <a:buFont typeface="Arial" panose="020B0604020202020204" pitchFamily="34" charset="0"/>
              <a:buChar char="•"/>
            </a:pPr>
            <a:r>
              <a:rPr lang="" altLang="en-US" sz="2000" b="0" strike="noStrike" spc="-1" dirty="0">
                <a:solidFill>
                  <a:srgbClr val="000000"/>
                </a:solidFill>
                <a:uFill>
                  <a:solidFill>
                    <a:srgbClr val="FFFFFF"/>
                  </a:solidFill>
                </a:uFill>
                <a:latin typeface="Times New Roman" panose="02020603050405020304"/>
              </a:rPr>
              <a:t>T</a:t>
            </a:r>
            <a:r>
              <a:rPr lang="en-US" sz="2000" b="0" strike="noStrike" spc="-1" dirty="0">
                <a:solidFill>
                  <a:srgbClr val="000000"/>
                </a:solidFill>
                <a:uFill>
                  <a:solidFill>
                    <a:srgbClr val="FFFFFF"/>
                  </a:solidFill>
                </a:uFill>
                <a:latin typeface="Times New Roman" panose="02020603050405020304"/>
              </a:rPr>
              <a:t>hose that are labeled </a:t>
            </a:r>
            <a:r>
              <a:rPr lang="" altLang="en-US" sz="2000" b="0" strike="noStrike" spc="-1" dirty="0">
                <a:solidFill>
                  <a:srgbClr val="000000"/>
                </a:solidFill>
                <a:uFill>
                  <a:solidFill>
                    <a:srgbClr val="FFFFFF"/>
                  </a:solidFill>
                </a:uFill>
                <a:latin typeface="Times New Roman" panose="02020603050405020304"/>
              </a:rPr>
              <a:t>in the range </a:t>
            </a:r>
            <a:r>
              <a:rPr lang="" altLang="en-US" sz="2000" b="0" i="1" strike="noStrike" spc="-1" dirty="0">
                <a:solidFill>
                  <a:srgbClr val="000000"/>
                </a:solidFill>
                <a:uFill>
                  <a:solidFill>
                    <a:srgbClr val="FFFFFF"/>
                  </a:solidFill>
                </a:uFill>
                <a:latin typeface="Times New Roman" panose="02020603050405020304"/>
              </a:rPr>
              <a:t>W</a:t>
            </a:r>
            <a:r>
              <a:rPr lang="" altLang="en-US" sz="2000" b="0" i="1" strike="noStrike" spc="-1" baseline="-25000" dirty="0">
                <a:solidFill>
                  <a:srgbClr val="000000"/>
                </a:solidFill>
                <a:uFill>
                  <a:solidFill>
                    <a:srgbClr val="FFFFFF"/>
                  </a:solidFill>
                </a:uFill>
                <a:latin typeface="Times New Roman" panose="02020603050405020304"/>
              </a:rPr>
              <a:t>i</a:t>
            </a:r>
            <a:r>
              <a:rPr lang="" altLang="en-US" sz="2000" b="0" strike="noStrike" spc="-1" dirty="0">
                <a:solidFill>
                  <a:srgbClr val="000000"/>
                </a:solidFill>
                <a:uFill>
                  <a:solidFill>
                    <a:srgbClr val="FFFFFF"/>
                  </a:solidFill>
                </a:uFill>
                <a:latin typeface="Times New Roman" panose="02020603050405020304"/>
              </a:rPr>
              <a:t>, 1 </a:t>
            </a:r>
            <a:r>
              <a:rPr lang="" altLang="en-US" sz="2000" b="0" strike="noStrike" spc="-1" dirty="0">
                <a:solidFill>
                  <a:srgbClr val="000000"/>
                </a:solidFill>
                <a:uFill>
                  <a:solidFill>
                    <a:srgbClr val="FFFFFF"/>
                  </a:solidFill>
                </a:uFill>
                <a:latin typeface="东文宋体" charset="0"/>
                <a:cs typeface="东文宋体" charset="0"/>
              </a:rPr>
              <a:t>≤</a:t>
            </a:r>
            <a:r>
              <a:rPr lang="" altLang="en-US" sz="2000" b="0" strike="noStrike" spc="-1" dirty="0">
                <a:solidFill>
                  <a:srgbClr val="000000"/>
                </a:solidFill>
                <a:uFill>
                  <a:solidFill>
                    <a:srgbClr val="FFFFFF"/>
                  </a:solidFill>
                </a:uFill>
                <a:latin typeface="Times New Roman" panose="02020603050405020304"/>
              </a:rPr>
              <a:t> i </a:t>
            </a:r>
            <a:r>
              <a:rPr lang="en-US" altLang="en-US" sz="2000" spc="-1" dirty="0">
                <a:solidFill>
                  <a:srgbClr val="000000"/>
                </a:solidFill>
                <a:uFill>
                  <a:solidFill>
                    <a:srgbClr val="FFFFFF"/>
                  </a:solidFill>
                </a:uFill>
                <a:latin typeface="东文宋体" charset="0"/>
                <a:cs typeface="东文宋体" charset="0"/>
                <a:sym typeface="+mn-ea"/>
              </a:rPr>
              <a:t>≤</a:t>
            </a:r>
            <a:r>
              <a:rPr lang="" altLang="en-US" sz="2000" b="0" strike="noStrike" spc="-1" dirty="0">
                <a:solidFill>
                  <a:srgbClr val="000000"/>
                </a:solidFill>
                <a:uFill>
                  <a:solidFill>
                    <a:srgbClr val="FFFFFF"/>
                  </a:solidFill>
                </a:uFill>
                <a:latin typeface="Times New Roman" panose="02020603050405020304"/>
              </a:rPr>
              <a:t> 10,</a:t>
            </a:r>
            <a:r>
              <a:rPr lang="en-US" sz="2000" b="0" strike="noStrike" spc="-1" dirty="0">
                <a:solidFill>
                  <a:srgbClr val="000000"/>
                </a:solidFill>
                <a:uFill>
                  <a:solidFill>
                    <a:srgbClr val="FFFFFF"/>
                  </a:solidFill>
                </a:uFill>
                <a:latin typeface="Times New Roman" panose="02020603050405020304"/>
              </a:rPr>
              <a:t> will connect to the appropriate server </a:t>
            </a:r>
            <a:r>
              <a:rPr lang="" altLang="en-US" sz="2000" b="0" i="1" strike="noStrike" spc="-1" dirty="0">
                <a:solidFill>
                  <a:srgbClr val="000000"/>
                </a:solidFill>
                <a:uFill>
                  <a:solidFill>
                    <a:srgbClr val="FFFFFF"/>
                  </a:solidFill>
                </a:uFill>
                <a:latin typeface="Times New Roman" panose="02020603050405020304"/>
              </a:rPr>
              <a:t>S</a:t>
            </a:r>
            <a:r>
              <a:rPr lang="" altLang="en-US" sz="2000" b="0" i="1" strike="noStrike" spc="-1" baseline="-25000" dirty="0">
                <a:solidFill>
                  <a:srgbClr val="000000"/>
                </a:solidFill>
                <a:uFill>
                  <a:solidFill>
                    <a:srgbClr val="FFFFFF"/>
                  </a:solidFill>
                </a:uFill>
                <a:latin typeface="Times New Roman" panose="02020603050405020304"/>
              </a:rPr>
              <a:t>i</a:t>
            </a:r>
            <a:r>
              <a:rPr lang="" altLang="en-US" sz="2000" b="0" strike="noStrike" spc="-1" dirty="0">
                <a:solidFill>
                  <a:srgbClr val="000000"/>
                </a:solidFill>
                <a:uFill>
                  <a:solidFill>
                    <a:srgbClr val="FFFFFF"/>
                  </a:solidFill>
                </a:uFill>
                <a:latin typeface="Times New Roman" panose="02020603050405020304"/>
              </a:rPr>
              <a:t>,</a:t>
            </a:r>
          </a:p>
          <a:p>
            <a:pPr marL="800100" lvl="1" indent="-342900" fontAlgn="auto">
              <a:lnSpc>
                <a:spcPct val="100000"/>
              </a:lnSpc>
              <a:spcBef>
                <a:spcPts val="600"/>
              </a:spcBef>
              <a:spcAft>
                <a:spcPts val="600"/>
              </a:spcAft>
              <a:buFont typeface="Arial" panose="020B0604020202020204" pitchFamily="34" charset="0"/>
              <a:buChar char="•"/>
            </a:pPr>
            <a:r>
              <a:rPr lang="" altLang="en-US" sz="2000" b="0" strike="noStrike" spc="-1" dirty="0">
                <a:solidFill>
                  <a:srgbClr val="000000"/>
                </a:solidFill>
                <a:uFill>
                  <a:solidFill>
                    <a:srgbClr val="FFFFFF"/>
                  </a:solidFill>
                </a:uFill>
                <a:latin typeface="Times New Roman" panose="02020603050405020304"/>
              </a:rPr>
              <a:t>T</a:t>
            </a:r>
            <a:r>
              <a:rPr lang="en-US" sz="2000" b="0" strike="noStrike" spc="-1" dirty="0">
                <a:solidFill>
                  <a:srgbClr val="000000"/>
                </a:solidFill>
                <a:uFill>
                  <a:solidFill>
                    <a:srgbClr val="FFFFFF"/>
                  </a:solidFill>
                </a:uFill>
                <a:latin typeface="Times New Roman" panose="02020603050405020304"/>
              </a:rPr>
              <a:t>hose that are labeled from 11 to 15 will be able to connect to </a:t>
            </a:r>
            <a:r>
              <a:rPr lang="en-US" sz="2000" b="0" i="1" strike="noStrike" spc="-1" dirty="0">
                <a:solidFill>
                  <a:srgbClr val="000000"/>
                </a:solidFill>
                <a:uFill>
                  <a:solidFill>
                    <a:srgbClr val="FFFFFF"/>
                  </a:solidFill>
                </a:uFill>
                <a:latin typeface="Times New Roman" panose="02020603050405020304"/>
              </a:rPr>
              <a:t>whatever servers are not in use</a:t>
            </a:r>
            <a:r>
              <a:rPr lang="en-US" sz="2000" b="0" strike="noStrike" spc="-1" dirty="0">
                <a:solidFill>
                  <a:srgbClr val="000000"/>
                </a:solidFill>
                <a:uFill>
                  <a:solidFill>
                    <a:srgbClr val="FFFFFF"/>
                  </a:solidFill>
                </a:uFill>
                <a:latin typeface="Times New Roman" panose="02020603050405020304"/>
              </a:rPr>
              <a:t> </a:t>
            </a:r>
            <a:r>
              <a:rPr lang="" altLang="en-US" sz="2000" b="0" strike="noStrike" spc="-1" dirty="0">
                <a:solidFill>
                  <a:srgbClr val="000000"/>
                </a:solidFill>
                <a:uFill>
                  <a:solidFill>
                    <a:srgbClr val="FFFFFF"/>
                  </a:solidFill>
                </a:uFill>
                <a:latin typeface="Times New Roman" panose="02020603050405020304"/>
              </a:rPr>
              <a:t>in the step above</a:t>
            </a:r>
            <a:r>
              <a:rPr lang="en-US" sz="2000" b="0" strike="noStrike" spc="-1" dirty="0">
                <a:solidFill>
                  <a:srgbClr val="000000"/>
                </a:solidFill>
                <a:uFill>
                  <a:solidFill>
                    <a:srgbClr val="FFFFFF"/>
                  </a:solidFill>
                </a:uFill>
                <a:latin typeface="Times New Roman" panose="02020603050405020304"/>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6553080" y="6245280"/>
            <a:ext cx="2133360" cy="475920"/>
          </a:xfrm>
          <a:prstGeom prst="rect">
            <a:avLst/>
          </a:prstGeom>
          <a:noFill/>
          <a:ln>
            <a:noFill/>
          </a:ln>
        </p:spPr>
        <p:txBody>
          <a:bodyPr/>
          <a:lstStyle/>
          <a:p>
            <a:pPr algn="r">
              <a:lnSpc>
                <a:spcPct val="100000"/>
              </a:lnSpc>
            </a:pPr>
            <a:fld id="{EC151D6B-C09C-4A2F-B44F-2FE7DBBE6EFB}" type="slidenum">
              <a:rPr lang="en-US" sz="1400" b="0" strike="noStrike" spc="-1">
                <a:solidFill>
                  <a:srgbClr val="000000"/>
                </a:solidFill>
                <a:uFill>
                  <a:solidFill>
                    <a:srgbClr val="FFFFFF"/>
                  </a:solidFill>
                </a:uFill>
                <a:latin typeface="Arial" panose="020B0604020202020204"/>
              </a:rPr>
              <a:t>12</a:t>
            </a:fld>
            <a:endParaRPr lang="en-US" sz="1400" b="0" strike="noStrike" spc="-1">
              <a:solidFill>
                <a:srgbClr val="000000"/>
              </a:solidFill>
              <a:uFill>
                <a:solidFill>
                  <a:srgbClr val="FFFFFF"/>
                </a:solidFill>
              </a:uFill>
              <a:latin typeface="Times New Roman" panose="02020603050405020304"/>
            </a:endParaRPr>
          </a:p>
        </p:txBody>
      </p:sp>
      <p:sp>
        <p:nvSpPr>
          <p:cNvPr id="124" name="TextShape 2"/>
          <p:cNvSpPr txBox="1"/>
          <p:nvPr/>
        </p:nvSpPr>
        <p:spPr>
          <a:xfrm>
            <a:off x="457200" y="274680"/>
            <a:ext cx="8229240" cy="1142640"/>
          </a:xfrm>
          <a:prstGeom prst="rect">
            <a:avLst/>
          </a:prstGeom>
          <a:noFill/>
          <a:ln>
            <a:noFill/>
          </a:ln>
        </p:spPr>
        <p:txBody>
          <a:bodyPr anchor="ctr"/>
          <a:lstStyle/>
          <a:p>
            <a:pPr algn="ctr">
              <a:lnSpc>
                <a:spcPct val="100000"/>
              </a:lnSpc>
            </a:pPr>
            <a:r>
              <a:rPr lang="" altLang="en-US" sz="2400" b="0" strike="noStrike" spc="-1" dirty="0">
                <a:solidFill>
                  <a:srgbClr val="000000"/>
                </a:solidFill>
                <a:uFill>
                  <a:solidFill>
                    <a:srgbClr val="FFFFFF"/>
                  </a:solidFill>
                </a:uFill>
                <a:latin typeface="Times New Roman" panose="02020603050405020304"/>
              </a:rPr>
              <a:t>S</a:t>
            </a:r>
            <a:r>
              <a:rPr lang="en-US" sz="2400" b="0" strike="noStrike" spc="-1" dirty="0" err="1">
                <a:solidFill>
                  <a:srgbClr val="000000"/>
                </a:solidFill>
                <a:uFill>
                  <a:solidFill>
                    <a:srgbClr val="FFFFFF"/>
                  </a:solidFill>
                </a:uFill>
                <a:latin typeface="Times New Roman" panose="02020603050405020304"/>
              </a:rPr>
              <a:t>ervers</a:t>
            </a:r>
            <a:r>
              <a:rPr lang="en-US" sz="2400" b="0" strike="noStrike" spc="-1" dirty="0">
                <a:solidFill>
                  <a:srgbClr val="000000"/>
                </a:solidFill>
                <a:uFill>
                  <a:solidFill>
                    <a:srgbClr val="FFFFFF"/>
                  </a:solidFill>
                </a:uFill>
                <a:latin typeface="Times New Roman" panose="02020603050405020304"/>
              </a:rPr>
              <a:t> and </a:t>
            </a:r>
            <a:r>
              <a:rPr lang="" altLang="en-US" sz="2400" b="0" strike="noStrike" spc="-1" dirty="0">
                <a:solidFill>
                  <a:srgbClr val="000000"/>
                </a:solidFill>
                <a:uFill>
                  <a:solidFill>
                    <a:srgbClr val="FFFFFF"/>
                  </a:solidFill>
                </a:uFill>
                <a:latin typeface="Times New Roman" panose="02020603050405020304"/>
              </a:rPr>
              <a:t>W</a:t>
            </a:r>
            <a:r>
              <a:rPr lang="en-US" sz="2400" b="0" strike="noStrike" spc="-1" dirty="0" err="1">
                <a:solidFill>
                  <a:srgbClr val="000000"/>
                </a:solidFill>
                <a:uFill>
                  <a:solidFill>
                    <a:srgbClr val="FFFFFF"/>
                  </a:solidFill>
                </a:uFill>
                <a:latin typeface="Times New Roman" panose="02020603050405020304"/>
              </a:rPr>
              <a:t>orkstations</a:t>
            </a:r>
            <a:r>
              <a:rPr lang="en-US" sz="2400" b="0" strike="noStrike" spc="-1" dirty="0">
                <a:solidFill>
                  <a:srgbClr val="000000"/>
                </a:solidFill>
                <a:uFill>
                  <a:solidFill>
                    <a:srgbClr val="FFFFFF"/>
                  </a:solidFill>
                </a:uFill>
                <a:latin typeface="Times New Roman" panose="02020603050405020304"/>
              </a:rPr>
              <a:t> continued</a:t>
            </a:r>
            <a:r>
              <a:rPr lang="" altLang="en-US" sz="2400" b="0" strike="noStrike" spc="-1" dirty="0">
                <a:solidFill>
                  <a:srgbClr val="000000"/>
                </a:solidFill>
                <a:uFill>
                  <a:solidFill>
                    <a:srgbClr val="FFFFFF"/>
                  </a:solidFill>
                </a:uFill>
                <a:latin typeface="Times New Roman" panose="02020603050405020304"/>
              </a:rPr>
              <a:t>:</a:t>
            </a:r>
            <a:r>
              <a:rPr lang="en-US" sz="2400" b="0" strike="noStrike" spc="-1" dirty="0">
                <a:solidFill>
                  <a:srgbClr val="000000"/>
                </a:solidFill>
                <a:uFill>
                  <a:solidFill>
                    <a:srgbClr val="FFFFFF"/>
                  </a:solidFill>
                </a:uFill>
                <a:latin typeface="Times New Roman" panose="02020603050405020304"/>
              </a:rPr>
              <a:t>
 </a:t>
            </a:r>
            <a:r>
              <a:rPr lang="en-US" sz="2400" b="1" strike="noStrike" spc="-1" dirty="0">
                <a:solidFill>
                  <a:srgbClr val="000000"/>
                </a:solidFill>
                <a:uFill>
                  <a:solidFill>
                    <a:srgbClr val="FFFFFF"/>
                  </a:solidFill>
                </a:uFill>
                <a:latin typeface="Times New Roman" panose="02020603050405020304"/>
              </a:rPr>
              <a:t>Optimality</a:t>
            </a:r>
          </a:p>
        </p:txBody>
      </p:sp>
      <p:sp>
        <p:nvSpPr>
          <p:cNvPr id="125" name="TextShape 3"/>
          <p:cNvSpPr txBox="1"/>
          <p:nvPr/>
        </p:nvSpPr>
        <p:spPr>
          <a:xfrm>
            <a:off x="457200" y="1600200"/>
            <a:ext cx="8229240" cy="4525560"/>
          </a:xfrm>
          <a:prstGeom prst="rect">
            <a:avLst/>
          </a:prstGeom>
          <a:noFill/>
          <a:ln w="9360">
            <a:noFill/>
          </a:ln>
        </p:spPr>
        <p:txBody>
          <a:bodyPr/>
          <a:lstStyle/>
          <a:p>
            <a:pPr marL="342900" indent="-342900">
              <a:lnSpc>
                <a:spcPct val="100000"/>
              </a:lnSpc>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Now suppose that there are fewer than 60 connections. </a:t>
            </a:r>
          </a:p>
          <a:p>
            <a:pPr indent="0">
              <a:lnSpc>
                <a:spcPct val="100000"/>
              </a:lnSpc>
              <a:buClr>
                <a:srgbClr val="000000"/>
              </a:buClr>
              <a:buNone/>
            </a:pPr>
            <a:r>
              <a:rPr lang="en-US" sz="2000" b="0" strike="noStrike" spc="-1" dirty="0">
                <a:solidFill>
                  <a:srgbClr val="000000"/>
                </a:solidFill>
                <a:uFill>
                  <a:solidFill>
                    <a:srgbClr val="FFFFFF"/>
                  </a:solidFill>
                </a:uFill>
                <a:latin typeface="Times New Roman" panose="02020603050405020304"/>
              </a:rPr>
              <a:t> </a:t>
            </a:r>
            <a:endParaRPr lang="en-US" sz="3600" b="0" strike="noStrike" spc="-1" dirty="0">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Then at least one server must be connected to at most 5 workstations. (10*6=60)</a:t>
            </a:r>
          </a:p>
          <a:p>
            <a:pPr indent="0">
              <a:lnSpc>
                <a:spcPct val="100000"/>
              </a:lnSpc>
              <a:buClr>
                <a:srgbClr val="000000"/>
              </a:buClr>
              <a:buFont typeface="Symbol" panose="05050102010706020507" charset="2"/>
              <a:buNone/>
            </a:pPr>
            <a:r>
              <a:rPr lang="en-US" sz="2400" b="0" strike="noStrike" spc="-1" dirty="0">
                <a:solidFill>
                  <a:srgbClr val="000000"/>
                </a:solidFill>
                <a:uFill>
                  <a:solidFill>
                    <a:srgbClr val="FFFFFF"/>
                  </a:solidFill>
                </a:uFill>
                <a:latin typeface="Times New Roman" panose="02020603050405020304"/>
              </a:rPr>
              <a:t> </a:t>
            </a:r>
            <a:endParaRPr lang="en-US" sz="3600" b="0" strike="noStrike" spc="-1" dirty="0">
              <a:solidFill>
                <a:srgbClr val="000000"/>
              </a:solidFill>
              <a:uFill>
                <a:solidFill>
                  <a:srgbClr val="FFFFFF"/>
                </a:solidFill>
              </a:uFill>
              <a:latin typeface="Times New Roman" panose="02020603050405020304"/>
            </a:endParaRPr>
          </a:p>
          <a:p>
            <a:pPr marL="342900" indent="-342900" fontAlgn="auto">
              <a:lnSpc>
                <a:spcPct val="100000"/>
              </a:lnSpc>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This leaves at least 10 workstations not connected to this server.</a:t>
            </a:r>
          </a:p>
          <a:p>
            <a:pPr marL="800100" lvl="1" indent="-342900">
              <a:lnSpc>
                <a:spcPct val="100000"/>
              </a:lnSpc>
              <a:buClr>
                <a:srgbClr val="000000"/>
              </a:buClr>
              <a:buFont typeface="Wingdings" panose="05000000000000000000" charset="0"/>
              <a:buChar char=""/>
            </a:pPr>
            <a:r>
              <a:rPr lang="" altLang="en-US" sz="2000" b="0" strike="noStrike" spc="-1" dirty="0">
                <a:solidFill>
                  <a:srgbClr val="000000"/>
                </a:solidFill>
                <a:uFill>
                  <a:solidFill>
                    <a:srgbClr val="FFFFFF"/>
                  </a:solidFill>
                </a:uFill>
                <a:latin typeface="Times New Roman" panose="02020603050405020304"/>
              </a:rPr>
              <a:t>Activate 10 of these workstations.</a:t>
            </a:r>
          </a:p>
          <a:p>
            <a:pPr marL="800100" lvl="1" indent="-342900">
              <a:lnSpc>
                <a:spcPct val="100000"/>
              </a:lnSpc>
              <a:buClr>
                <a:srgbClr val="000000"/>
              </a:buClr>
              <a:buFont typeface="Wingdings" panose="05000000000000000000" charset="0"/>
              <a:buChar char=""/>
            </a:pPr>
            <a:r>
              <a:rPr lang="en-US" sz="2000" b="0" strike="noStrike" spc="-1" dirty="0">
                <a:solidFill>
                  <a:srgbClr val="000000"/>
                </a:solidFill>
                <a:uFill>
                  <a:solidFill>
                    <a:srgbClr val="FFFFFF"/>
                  </a:solidFill>
                </a:uFill>
                <a:latin typeface="Times New Roman" panose="02020603050405020304"/>
              </a:rPr>
              <a:t>There are only 9 servers that may be connected to the</a:t>
            </a:r>
            <a:r>
              <a:rPr lang="" altLang="en-US" sz="2000" b="0" strike="noStrike" spc="-1" dirty="0">
                <a:solidFill>
                  <a:srgbClr val="000000"/>
                </a:solidFill>
                <a:uFill>
                  <a:solidFill>
                    <a:srgbClr val="FFFFFF"/>
                  </a:solidFill>
                </a:uFill>
                <a:latin typeface="Times New Roman" panose="02020603050405020304"/>
              </a:rPr>
              <a:t>se</a:t>
            </a:r>
            <a:r>
              <a:rPr lang="en-US" sz="2000" b="0" strike="noStrike" spc="-1" dirty="0">
                <a:solidFill>
                  <a:srgbClr val="000000"/>
                </a:solidFill>
                <a:uFill>
                  <a:solidFill>
                    <a:srgbClr val="FFFFFF"/>
                  </a:solidFill>
                </a:uFill>
                <a:latin typeface="Times New Roman" panose="02020603050405020304"/>
              </a:rPr>
              <a:t> remaining 10 workstations. </a:t>
            </a:r>
          </a:p>
          <a:p>
            <a:pPr marL="800100" lvl="1" indent="-342900">
              <a:lnSpc>
                <a:spcPct val="100000"/>
              </a:lnSpc>
              <a:buClr>
                <a:srgbClr val="000000"/>
              </a:buClr>
              <a:buFont typeface="Wingdings" panose="05000000000000000000" charset="0"/>
              <a:buChar char=""/>
            </a:pPr>
            <a:r>
              <a:rPr lang="en-US" sz="2000" b="0" strike="noStrike" spc="-1" dirty="0">
                <a:solidFill>
                  <a:srgbClr val="000000"/>
                </a:solidFill>
                <a:uFill>
                  <a:solidFill>
                    <a:srgbClr val="FFFFFF"/>
                  </a:solidFill>
                </a:uFill>
                <a:latin typeface="Times New Roman" panose="02020603050405020304"/>
              </a:rPr>
              <a:t>It is not possible for all of these 10 workstations to be used at once.</a:t>
            </a:r>
          </a:p>
          <a:p>
            <a:pPr marL="342900" indent="-342900">
              <a:lnSpc>
                <a:spcPct val="100000"/>
              </a:lnSpc>
              <a:buClr>
                <a:srgbClr val="000000"/>
              </a:buClr>
              <a:buFont typeface="Symbol" panose="05050102010706020507" charset="2"/>
              <a:buNone/>
            </a:pPr>
            <a:r>
              <a:rPr lang="en-US" sz="2400" b="0" strike="noStrike" spc="-1" dirty="0">
                <a:solidFill>
                  <a:srgbClr val="000000"/>
                </a:solidFill>
                <a:uFill>
                  <a:solidFill>
                    <a:srgbClr val="FFFFFF"/>
                  </a:solidFill>
                </a:uFill>
                <a:latin typeface="Times New Roman" panose="02020603050405020304"/>
              </a:rPr>
              <a:t> </a:t>
            </a:r>
            <a:endParaRPr lang="en-US" sz="3600" b="0" strike="noStrike" spc="-1" dirty="0">
              <a:solidFill>
                <a:srgbClr val="000000"/>
              </a:solidFill>
              <a:uFill>
                <a:solidFill>
                  <a:srgbClr val="FFFFFF"/>
                </a:solidFill>
              </a:uFill>
              <a:latin typeface="Times New Roman" panose="02020603050405020304"/>
            </a:endParaRPr>
          </a:p>
          <a:p>
            <a:pPr marL="285750" lvl="0" indent="-285750" fontAlgn="auto">
              <a:lnSpc>
                <a:spcPct val="100000"/>
              </a:lnSpc>
              <a:spcAft>
                <a:spcPts val="1200"/>
              </a:spcAft>
              <a:buClr>
                <a:srgbClr val="000000"/>
              </a:buClr>
              <a:buFont typeface="Arial" panose="020B0604020202020204" pitchFamily="34" charset="0"/>
              <a:buChar char="•"/>
            </a:pPr>
            <a:r>
              <a:rPr lang="en-US" sz="2000" b="0" strike="noStrike" spc="-1" dirty="0">
                <a:solidFill>
                  <a:srgbClr val="000000"/>
                </a:solidFill>
                <a:uFill>
                  <a:solidFill>
                    <a:srgbClr val="FFFFFF"/>
                  </a:solidFill>
                </a:uFill>
                <a:latin typeface="Times New Roman" panose="02020603050405020304"/>
              </a:rPr>
              <a:t>There is a subset of size 10 of the original 15 stations which cannot be used at once </a:t>
            </a:r>
            <a:r>
              <a:rPr lang="" altLang="en-US" sz="2000" b="0" strike="noStrike" spc="-1" dirty="0">
                <a:solidFill>
                  <a:srgbClr val="000000"/>
                </a:solidFill>
                <a:uFill>
                  <a:solidFill>
                    <a:srgbClr val="FFFFFF"/>
                  </a:solidFill>
                </a:uFill>
                <a:latin typeface="Times New Roman" panose="02020603050405020304"/>
              </a:rPr>
              <a:t>(contradiction)</a:t>
            </a:r>
            <a:endParaRPr lang="en-US" sz="3600" b="0" strike="noStrike" spc="-1" dirty="0">
              <a:solidFill>
                <a:srgbClr val="000000"/>
              </a:solidFill>
              <a:uFill>
                <a:solidFill>
                  <a:srgbClr val="FFFFFF"/>
                </a:solidFill>
              </a:uFill>
              <a:latin typeface="Times New Roman" panose="02020603050405020304"/>
            </a:endParaRPr>
          </a:p>
          <a:p>
            <a:pPr marL="742950" lvl="1" indent="-285750">
              <a:lnSpc>
                <a:spcPct val="100000"/>
              </a:lnSpc>
              <a:buClr>
                <a:srgbClr val="000000"/>
              </a:buClr>
              <a:buFont typeface="Wingdings" panose="05000000000000000000" charset="0"/>
              <a:buChar char=""/>
            </a:pPr>
            <a:r>
              <a:rPr lang="" altLang="en-US" sz="2000" b="0" strike="noStrike" spc="-1" dirty="0">
                <a:solidFill>
                  <a:srgbClr val="000000"/>
                </a:solidFill>
                <a:uFill>
                  <a:solidFill>
                    <a:srgbClr val="FFFFFF"/>
                  </a:solidFill>
                </a:uFill>
                <a:latin typeface="Times New Roman" panose="02020603050405020304"/>
              </a:rPr>
              <a:t>Therefore, </a:t>
            </a:r>
            <a:r>
              <a:rPr lang="en-US" sz="2000" b="0" strike="noStrike" spc="-1" dirty="0">
                <a:solidFill>
                  <a:srgbClr val="000000"/>
                </a:solidFill>
                <a:uFill>
                  <a:solidFill>
                    <a:srgbClr val="FFFFFF"/>
                  </a:solidFill>
                </a:uFill>
                <a:latin typeface="Times New Roman" panose="02020603050405020304"/>
              </a:rPr>
              <a:t>there must be at least 60 connections.</a:t>
            </a:r>
            <a:endParaRPr lang="en-US" sz="1600" b="0" strike="noStrike" spc="-1" dirty="0">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6553080" y="5818320"/>
            <a:ext cx="2133360" cy="475920"/>
          </a:xfrm>
          <a:prstGeom prst="rect">
            <a:avLst/>
          </a:prstGeom>
          <a:noFill/>
          <a:ln>
            <a:noFill/>
          </a:ln>
        </p:spPr>
        <p:txBody>
          <a:bodyPr/>
          <a:lstStyle/>
          <a:p>
            <a:pPr algn="r">
              <a:lnSpc>
                <a:spcPct val="100000"/>
              </a:lnSpc>
            </a:pPr>
            <a:fld id="{76EF1187-81C0-4D3D-8341-E933D48500DF}" type="slidenum">
              <a:rPr lang="en-US" sz="1400" b="0" strike="noStrike" spc="-1">
                <a:solidFill>
                  <a:srgbClr val="000000"/>
                </a:solidFill>
                <a:uFill>
                  <a:solidFill>
                    <a:srgbClr val="FFFFFF"/>
                  </a:solidFill>
                </a:uFill>
                <a:latin typeface="Arial" panose="020B0604020202020204"/>
              </a:rPr>
              <a:t>13</a:t>
            </a:fld>
            <a:endParaRPr lang="en-US" sz="1400" b="0" strike="noStrike" spc="-1">
              <a:solidFill>
                <a:srgbClr val="000000"/>
              </a:solidFill>
              <a:uFill>
                <a:solidFill>
                  <a:srgbClr val="FFFFFF"/>
                </a:solidFill>
              </a:uFill>
              <a:latin typeface="Times New Roman" panose="02020603050405020304"/>
            </a:endParaRPr>
          </a:p>
        </p:txBody>
      </p:sp>
      <p:sp>
        <p:nvSpPr>
          <p:cNvPr id="127" name="TextShape 2"/>
          <p:cNvSpPr txBox="1"/>
          <p:nvPr/>
        </p:nvSpPr>
        <p:spPr>
          <a:xfrm>
            <a:off x="457200" y="-152280"/>
            <a:ext cx="8229240" cy="1142640"/>
          </a:xfrm>
          <a:prstGeom prst="rect">
            <a:avLst/>
          </a:prstGeom>
          <a:noFill/>
          <a:ln>
            <a:noFill/>
          </a:ln>
        </p:spPr>
        <p:txBody>
          <a:bodyPr anchor="ctr"/>
          <a:lstStyle/>
          <a:p>
            <a:pPr algn="ctr">
              <a:lnSpc>
                <a:spcPct val="100000"/>
              </a:lnSpc>
            </a:pPr>
            <a:r>
              <a:rPr lang="en-US" sz="2400" b="0" strike="noStrike" spc="-1" dirty="0">
                <a:solidFill>
                  <a:srgbClr val="000000"/>
                </a:solidFill>
                <a:uFill>
                  <a:solidFill>
                    <a:srgbClr val="FFFFFF"/>
                  </a:solidFill>
                </a:uFill>
                <a:latin typeface="Times New Roman" panose="02020603050405020304"/>
              </a:rPr>
              <a:t>Elegant applications of the Pigeonhole Principle</a:t>
            </a:r>
            <a:endParaRPr lang="en-US" sz="2400" b="0" strike="noStrike" spc="-1" dirty="0">
              <a:solidFill>
                <a:srgbClr val="000000"/>
              </a:solidFill>
              <a:uFill>
                <a:solidFill>
                  <a:srgbClr val="FFFFFF"/>
                </a:solidFill>
              </a:uFill>
              <a:latin typeface="Arial" panose="020B0604020202020204"/>
            </a:endParaRPr>
          </a:p>
        </p:txBody>
      </p:sp>
      <p:sp>
        <p:nvSpPr>
          <p:cNvPr id="128" name="TextShape 3"/>
          <p:cNvSpPr txBox="1"/>
          <p:nvPr/>
        </p:nvSpPr>
        <p:spPr>
          <a:xfrm>
            <a:off x="457200" y="737870"/>
            <a:ext cx="8228965" cy="5935980"/>
          </a:xfrm>
          <a:prstGeom prst="rect">
            <a:avLst/>
          </a:prstGeom>
          <a:noFill/>
          <a:ln w="9360">
            <a:noFill/>
          </a:ln>
        </p:spPr>
        <p:txBody>
          <a:bodyPr/>
          <a:lstStyle/>
          <a:p>
            <a:pPr marL="342900" indent="-342900">
              <a:lnSpc>
                <a:spcPct val="100000"/>
              </a:lnSpc>
              <a:spcBef>
                <a:spcPts val="0"/>
              </a:spcBef>
              <a:spcAft>
                <a:spcPts val="1200"/>
              </a:spcAft>
              <a:buFont typeface="Arial" panose="020B0604020202020204" pitchFamily="34" charset="0"/>
              <a:buChar char="•"/>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During a month with 30 days a baseball team plays </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at least one game a day</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but no more than 45 games. </a:t>
            </a:r>
          </a:p>
          <a:p>
            <a:pPr marL="342900" indent="-342900">
              <a:lnSpc>
                <a:spcPct val="80000"/>
              </a:lnSpc>
              <a:buFont typeface="Arial" panose="020B0604020202020204" pitchFamily="34" charset="0"/>
              <a:buChar char="•"/>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Show that there must be a period of some number of consecutive days during which the team must play exactly 14 games (in total over the consecutive days).</a:t>
            </a:r>
          </a:p>
          <a:p>
            <a:pPr indent="0">
              <a:lnSpc>
                <a:spcPct val="80000"/>
              </a:lnSpc>
              <a:buNone/>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p>
          <a:p>
            <a:pPr marL="342900" indent="-342900">
              <a:lnSpc>
                <a:spcPct val="80000"/>
              </a:lnSpc>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Solution:  Let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j</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be the number of games played on or before the</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j</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th day of the month. This is an </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increasing sequence</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as everyday at least one more game is played. </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T</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hus, t</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hese are </a:t>
            </a:r>
            <a:r>
              <a:rPr lang="en-US" sz="1600" b="1" i="1" strike="noStrike" spc="-1">
                <a:solidFill>
                  <a:srgbClr val="000000"/>
                </a:solidFill>
                <a:uFill>
                  <a:solidFill>
                    <a:srgbClr val="FFFFFF"/>
                  </a:solidFill>
                </a:uFill>
                <a:latin typeface="Times New Roman" panose="02020603050405020304" charset="0"/>
                <a:cs typeface="Times New Roman" panose="02020603050405020304" charset="0"/>
              </a:rPr>
              <a:t>distinct values</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gn="ctr">
              <a:lnSpc>
                <a:spcPct val="80000"/>
              </a:lnSpc>
              <a:spcBef>
                <a:spcPts val="1200"/>
              </a:spcBef>
              <a:spcAft>
                <a:spcPts val="0"/>
              </a:spcAft>
            </a:pP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1</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2</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 . . ,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30</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1 ≤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i</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45</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fontAlgn="auto">
              <a:lnSpc>
                <a:spcPct val="80000"/>
              </a:lnSpc>
              <a:spcAft>
                <a:spcPts val="1200"/>
              </a:spcAft>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Consider the following two sequences</a:t>
            </a:r>
          </a:p>
          <a:p>
            <a:pPr marL="342900" indent="-342900" algn="ctr" fontAlgn="auto">
              <a:lnSpc>
                <a:spcPct val="80000"/>
              </a:lnSpc>
              <a:spcAft>
                <a:spcPts val="1200"/>
              </a:spcAft>
            </a:pP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1</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2</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 . . ,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30</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1 ≤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i</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 45</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1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i</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30</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gn="ctr" fontAlgn="auto">
              <a:lnSpc>
                <a:spcPct val="80000"/>
              </a:lnSpc>
              <a:spcAft>
                <a:spcPts val="1200"/>
              </a:spcAft>
            </a:pP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1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+ 14,</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2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+ 14,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 . ,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en-US"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30</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+ 14</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1</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5</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a</a:t>
            </a:r>
            <a:r>
              <a:rPr lang="" altLang="en-US" sz="1600" i="1" spc="-1" baseline="-25000">
                <a:solidFill>
                  <a:srgbClr val="000000"/>
                </a:solidFill>
                <a:uFill>
                  <a:solidFill>
                    <a:srgbClr val="FFFFFF"/>
                  </a:solidFill>
                </a:uFill>
                <a:latin typeface="Times New Roman" panose="02020603050405020304" charset="0"/>
                <a:cs typeface="Times New Roman" panose="02020603050405020304" charset="0"/>
                <a:sym typeface="+mn-ea"/>
              </a:rPr>
              <a:t>i</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+ 14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spc="-1">
                <a:solidFill>
                  <a:srgbClr val="000000"/>
                </a:solidFill>
                <a:uFill>
                  <a:solidFill>
                    <a:srgbClr val="FFFFFF"/>
                  </a:solidFill>
                </a:uFill>
                <a:latin typeface="Times New Roman" panose="02020603050405020304" charset="0"/>
                <a:cs typeface="Times New Roman" panose="02020603050405020304" charset="0"/>
                <a:sym typeface="+mn-ea"/>
              </a:rPr>
              <a:t>59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1 ≤ </a:t>
            </a:r>
            <a:r>
              <a:rPr lang="en-US" altLang="en-US" sz="1600" i="1" spc="-1">
                <a:solidFill>
                  <a:srgbClr val="000000"/>
                </a:solidFill>
                <a:uFill>
                  <a:solidFill>
                    <a:srgbClr val="FFFFFF"/>
                  </a:solidFill>
                </a:uFill>
                <a:latin typeface="Times New Roman" panose="02020603050405020304" charset="0"/>
                <a:cs typeface="Times New Roman" panose="02020603050405020304" charset="0"/>
                <a:sym typeface="+mn-ea"/>
              </a:rPr>
              <a:t>i</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 30</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We have 60 positive integers that can </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be </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at most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59 distinct values</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because each value is at least 1 and at most 59. </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p>
          <a:p>
            <a:pPr marL="342900" indent="-342900">
              <a:lnSpc>
                <a:spcPct val="80000"/>
              </a:lnSpc>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Two of the</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se 60 numbers</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must be the same (by pigeonhole</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a:t>
            </a: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r>
              <a:rPr lang="" sz="1600" b="0" strike="noStrike" spc="-1">
                <a:solidFill>
                  <a:srgbClr val="000000"/>
                </a:solidFill>
                <a:uFill>
                  <a:solidFill>
                    <a:srgbClr val="FFFFFF"/>
                  </a:solidFill>
                </a:uFill>
                <a:latin typeface="Times New Roman" panose="02020603050405020304" charset="0"/>
                <a:cs typeface="Times New Roman" panose="02020603050405020304" charset="0"/>
              </a:rPr>
              <a:t>T</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he </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numbers in the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first sequence are distinct from each other, </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the same holds for the second sequence. Thus, the two equal numbers must be one number in the top sequence and one number in the bottom sequence. I.e.,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there must be an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x</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and</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y</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(1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x</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y</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en-US" altLang="en-US" sz="1600" spc="-1">
                <a:solidFill>
                  <a:srgbClr val="000000"/>
                </a:solidFill>
                <a:uFill>
                  <a:solidFill>
                    <a:srgbClr val="FFFFFF"/>
                  </a:solidFill>
                </a:uFill>
                <a:latin typeface="Times New Roman" panose="02020603050405020304" charset="0"/>
                <a:cs typeface="Times New Roman" panose="02020603050405020304" charset="0"/>
                <a:sym typeface="+mn-ea"/>
              </a:rPr>
              <a:t>≤ </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30),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with </a:t>
            </a:r>
          </a:p>
          <a:p>
            <a:pPr marL="342900" indent="-342900" algn="ctr">
              <a:lnSpc>
                <a:spcPct val="100000"/>
              </a:lnSpc>
              <a:spcBef>
                <a:spcPts val="0"/>
              </a:spcBef>
              <a:spcAft>
                <a:spcPts val="1200"/>
              </a:spcAft>
            </a:pP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y</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a</a:t>
            </a:r>
            <a:r>
              <a:rPr lang="" altLang="en-US" sz="1600" b="0" i="1" strike="noStrike" spc="-1" baseline="-25000">
                <a:solidFill>
                  <a:srgbClr val="000000"/>
                </a:solidFill>
                <a:uFill>
                  <a:solidFill>
                    <a:srgbClr val="FFFFFF"/>
                  </a:solidFill>
                </a:uFill>
                <a:latin typeface="Times New Roman" panose="02020603050405020304" charset="0"/>
                <a:cs typeface="Times New Roman" panose="02020603050405020304" charset="0"/>
              </a:rPr>
              <a:t>x</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 + 14</a:t>
            </a: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This means that from day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x</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+ 1)</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to day</a:t>
            </a:r>
            <a:r>
              <a:rPr lang="en-US" sz="1600" b="0" i="1" strike="noStrike" spc="-1">
                <a:solidFill>
                  <a:srgbClr val="000000"/>
                </a:solidFill>
                <a:uFill>
                  <a:solidFill>
                    <a:srgbClr val="FFFFFF"/>
                  </a:solidFill>
                </a:uFill>
                <a:latin typeface="Times New Roman" panose="02020603050405020304" charset="0"/>
                <a:cs typeface="Times New Roman" panose="02020603050405020304" charset="0"/>
              </a:rPr>
              <a:t> </a:t>
            </a:r>
            <a:r>
              <a:rPr lang="" altLang="en-US" sz="1600" b="0" i="1" strike="noStrike" spc="-1">
                <a:solidFill>
                  <a:srgbClr val="000000"/>
                </a:solidFill>
                <a:uFill>
                  <a:solidFill>
                    <a:srgbClr val="FFFFFF"/>
                  </a:solidFill>
                </a:uFill>
                <a:latin typeface="Times New Roman" panose="02020603050405020304" charset="0"/>
                <a:cs typeface="Times New Roman" panose="02020603050405020304" charset="0"/>
              </a:rPr>
              <a:t>y</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r>
              <a:rPr lang="en-US" sz="1600" b="1" strike="noStrike" spc="-1">
                <a:solidFill>
                  <a:srgbClr val="000000"/>
                </a:solidFill>
                <a:uFill>
                  <a:solidFill>
                    <a:srgbClr val="FFFFFF"/>
                  </a:solidFill>
                </a:uFill>
                <a:latin typeface="Times New Roman" panose="02020603050405020304" charset="0"/>
                <a:cs typeface="Times New Roman" panose="02020603050405020304" charset="0"/>
              </a:rPr>
              <a:t>exactly</a:t>
            </a:r>
            <a:r>
              <a:rPr lang="en-US" sz="1600" b="0" u="sng" strike="noStrike" spc="-1">
                <a:solidFill>
                  <a:srgbClr val="000000"/>
                </a:solidFill>
                <a:uFill>
                  <a:solidFill>
                    <a:srgbClr val="FFFFFF"/>
                  </a:solidFill>
                </a:uFill>
                <a:latin typeface="Times New Roman" panose="02020603050405020304" charset="0"/>
                <a:cs typeface="Times New Roman" panose="02020603050405020304" charset="0"/>
              </a:rPr>
              <a:t> 14</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games are played</a:t>
            </a:r>
            <a:r>
              <a:rPr lang="" altLang="en-US" sz="1600" b="0" strike="noStrike" spc="-1">
                <a:solidFill>
                  <a:srgbClr val="000000"/>
                </a:solidFill>
                <a:uFill>
                  <a:solidFill>
                    <a:srgbClr val="FFFFFF"/>
                  </a:solidFill>
                </a:uFill>
                <a:latin typeface="Times New Roman" panose="02020603050405020304" charset="0"/>
                <a:cs typeface="Times New Roman" panose="02020603050405020304" charset="0"/>
              </a:rPr>
              <a:t>!</a:t>
            </a:r>
            <a:r>
              <a:rPr lang="en-US" sz="1600" b="0" strike="noStrike" spc="-1">
                <a:solidFill>
                  <a:srgbClr val="000000"/>
                </a:solidFill>
                <a:uFill>
                  <a:solidFill>
                    <a:srgbClr val="FFFFFF"/>
                  </a:solidFill>
                </a:uFill>
                <a:latin typeface="Times New Roman" panose="02020603050405020304" charset="0"/>
                <a:cs typeface="Times New Roman" panose="02020603050405020304" charset="0"/>
              </a:rPr>
              <a:t> </a:t>
            </a: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80000"/>
              </a:lnSpc>
            </a:pPr>
            <a:endParaRPr lang="en-US" sz="1600" b="0" strike="noStrike" spc="-1">
              <a:solidFill>
                <a:srgbClr val="000000"/>
              </a:solidFill>
              <a:uFill>
                <a:solidFill>
                  <a:srgbClr val="FFFFFF"/>
                </a:solidFill>
              </a:u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6553080" y="6245280"/>
            <a:ext cx="2133360" cy="475920"/>
          </a:xfrm>
          <a:prstGeom prst="rect">
            <a:avLst/>
          </a:prstGeom>
          <a:noFill/>
          <a:ln>
            <a:noFill/>
          </a:ln>
        </p:spPr>
        <p:txBody>
          <a:bodyPr/>
          <a:lstStyle/>
          <a:p>
            <a:pPr algn="r">
              <a:lnSpc>
                <a:spcPct val="100000"/>
              </a:lnSpc>
            </a:pPr>
            <a:fld id="{3E4491C6-4EEE-4B4B-B3B2-6D6C28570499}" type="slidenum">
              <a:rPr lang="en-US" sz="1400" b="0" strike="noStrike" spc="-1">
                <a:solidFill>
                  <a:srgbClr val="000000"/>
                </a:solidFill>
                <a:uFill>
                  <a:solidFill>
                    <a:srgbClr val="FFFFFF"/>
                  </a:solidFill>
                </a:uFill>
                <a:latin typeface="Arial" panose="020B0604020202020204"/>
              </a:rPr>
              <a:t>14</a:t>
            </a:fld>
            <a:endParaRPr lang="en-US" sz="1400" b="0" strike="noStrike" spc="-1">
              <a:solidFill>
                <a:srgbClr val="000000"/>
              </a:solidFill>
              <a:uFill>
                <a:solidFill>
                  <a:srgbClr val="FFFFFF"/>
                </a:solidFill>
              </a:uFill>
              <a:latin typeface="Times New Roman" panose="02020603050405020304"/>
            </a:endParaRPr>
          </a:p>
        </p:txBody>
      </p:sp>
      <p:sp>
        <p:nvSpPr>
          <p:cNvPr id="133" name="TextShape 2"/>
          <p:cNvSpPr txBox="1"/>
          <p:nvPr/>
        </p:nvSpPr>
        <p:spPr>
          <a:xfrm>
            <a:off x="457200" y="274680"/>
            <a:ext cx="8229240" cy="1142640"/>
          </a:xfrm>
          <a:prstGeom prst="rect">
            <a:avLst/>
          </a:prstGeom>
          <a:noFill/>
          <a:ln>
            <a:noFill/>
          </a:ln>
        </p:spPr>
        <p:txBody>
          <a:bodyPr anchor="ctr"/>
          <a:lstStyle/>
          <a:p>
            <a:pPr algn="ctr">
              <a:lnSpc>
                <a:spcPct val="100000"/>
              </a:lnSpc>
            </a:pPr>
            <a:r>
              <a:rPr lang="en-US" sz="2400" b="0" strike="noStrike" spc="-1" dirty="0">
                <a:solidFill>
                  <a:srgbClr val="000000"/>
                </a:solidFill>
                <a:uFill>
                  <a:solidFill>
                    <a:srgbClr val="FFFFFF"/>
                  </a:solidFill>
                </a:uFill>
                <a:latin typeface="Times New Roman" panose="02020603050405020304"/>
              </a:rPr>
              <a:t>Show that among any </a:t>
            </a:r>
            <a:r>
              <a:rPr lang="en-US" sz="2400" b="0" i="1" strike="noStrike" spc="-1" dirty="0">
                <a:solidFill>
                  <a:srgbClr val="000000"/>
                </a:solidFill>
                <a:uFill>
                  <a:solidFill>
                    <a:srgbClr val="FFFFFF"/>
                  </a:solidFill>
                </a:uFill>
                <a:latin typeface="Times New Roman" panose="02020603050405020304"/>
              </a:rPr>
              <a:t>n + </a:t>
            </a:r>
            <a:r>
              <a:rPr lang="en-US" sz="2400" b="0" strike="noStrike" spc="-1" dirty="0">
                <a:solidFill>
                  <a:srgbClr val="000000"/>
                </a:solidFill>
                <a:uFill>
                  <a:solidFill>
                    <a:srgbClr val="FFFFFF"/>
                  </a:solidFill>
                </a:uFill>
                <a:latin typeface="Symbol" panose="05050102010706020507"/>
              </a:rPr>
              <a:t>1</a:t>
            </a:r>
            <a:r>
              <a:rPr lang="en-US" sz="2400" b="0" strike="noStrike" spc="-1" dirty="0">
                <a:solidFill>
                  <a:srgbClr val="000000"/>
                </a:solidFill>
                <a:uFill>
                  <a:solidFill>
                    <a:srgbClr val="FFFFFF"/>
                  </a:solidFill>
                </a:uFill>
                <a:latin typeface="Times New Roman" panose="02020603050405020304"/>
              </a:rPr>
              <a:t> positive integers not exceeding </a:t>
            </a:r>
            <a:r>
              <a:rPr lang="en-US" sz="2400" b="0" strike="noStrike" spc="-1" dirty="0">
                <a:solidFill>
                  <a:srgbClr val="000000"/>
                </a:solidFill>
                <a:uFill>
                  <a:solidFill>
                    <a:srgbClr val="FFFFFF"/>
                  </a:solidFill>
                </a:uFill>
                <a:latin typeface="Symbol" panose="05050102010706020507"/>
              </a:rPr>
              <a:t>2</a:t>
            </a:r>
            <a:r>
              <a:rPr lang="en-US" sz="2400" b="0" i="1" strike="noStrike" spc="-1" dirty="0">
                <a:solidFill>
                  <a:srgbClr val="000000"/>
                </a:solidFill>
                <a:uFill>
                  <a:solidFill>
                    <a:srgbClr val="FFFFFF"/>
                  </a:solidFill>
                </a:uFill>
                <a:latin typeface="Times New Roman" panose="02020603050405020304"/>
              </a:rPr>
              <a:t>n</a:t>
            </a:r>
            <a:r>
              <a:rPr lang="en-US" sz="2400" b="0" strike="noStrike" spc="-1" dirty="0">
                <a:solidFill>
                  <a:srgbClr val="000000"/>
                </a:solidFill>
                <a:uFill>
                  <a:solidFill>
                    <a:srgbClr val="FFFFFF"/>
                  </a:solidFill>
                </a:uFill>
                <a:latin typeface="Times New Roman" panose="02020603050405020304"/>
              </a:rPr>
              <a:t> there must be an integer that divides one of the other integers</a:t>
            </a:r>
            <a:endParaRPr lang="en-US" sz="2400" b="0" strike="noStrike" spc="-1" dirty="0">
              <a:solidFill>
                <a:srgbClr val="000000"/>
              </a:solidFill>
              <a:uFill>
                <a:solidFill>
                  <a:srgbClr val="FFFFFF"/>
                </a:solidFill>
              </a:uFill>
              <a:latin typeface="Arial" panose="020B0604020202020204"/>
            </a:endParaRPr>
          </a:p>
        </p:txBody>
      </p:sp>
      <p:sp>
        <p:nvSpPr>
          <p:cNvPr id="134" name="TextShape 3"/>
          <p:cNvSpPr txBox="1"/>
          <p:nvPr/>
        </p:nvSpPr>
        <p:spPr>
          <a:xfrm>
            <a:off x="457200" y="1301619"/>
            <a:ext cx="8229240" cy="4781939"/>
          </a:xfrm>
          <a:prstGeom prst="rect">
            <a:avLst/>
          </a:prstGeom>
          <a:noFill/>
          <a:ln w="9360">
            <a:noFill/>
          </a:ln>
        </p:spPr>
        <p:txBody>
          <a:bodyPr/>
          <a:lstStyle/>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Solution: As with all of these problems identifying how to create fewer pigeonholes than pigeons results in the answer. </a:t>
            </a:r>
            <a:endParaRPr lang="en-US" sz="3200" b="0" strike="noStrike" spc="-1" dirty="0">
              <a:solidFill>
                <a:srgbClr val="000000"/>
              </a:solidFill>
              <a:uFill>
                <a:solidFill>
                  <a:srgbClr val="FFFFFF"/>
                </a:solidFill>
              </a:uFill>
              <a:latin typeface="Times New Roman" panose="02020603050405020304"/>
            </a:endParaRP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We want to have </a:t>
            </a:r>
            <a:r>
              <a:rPr lang="en-US" sz="1800" b="0" i="1" strike="noStrike" spc="-1" dirty="0">
                <a:solidFill>
                  <a:srgbClr val="000000"/>
                </a:solidFill>
                <a:uFill>
                  <a:solidFill>
                    <a:srgbClr val="FFFFFF"/>
                  </a:solidFill>
                </a:uFill>
                <a:latin typeface="Times New Roman" panose="02020603050405020304"/>
              </a:rPr>
              <a:t>n </a:t>
            </a:r>
            <a:r>
              <a:rPr lang="en-US" sz="1800" b="0" strike="noStrike" spc="-1" dirty="0">
                <a:solidFill>
                  <a:srgbClr val="000000"/>
                </a:solidFill>
                <a:uFill>
                  <a:solidFill>
                    <a:srgbClr val="FFFFFF"/>
                  </a:solidFill>
                </a:uFill>
                <a:latin typeface="Times New Roman" panose="02020603050405020304"/>
              </a:rPr>
              <a:t>or fewer pigeonholes for the </a:t>
            </a:r>
            <a:r>
              <a:rPr lang="en-US" sz="1800" b="0" i="1" strike="noStrike" spc="-1" dirty="0">
                <a:solidFill>
                  <a:srgbClr val="000000"/>
                </a:solidFill>
                <a:uFill>
                  <a:solidFill>
                    <a:srgbClr val="FFFFFF"/>
                  </a:solidFill>
                </a:uFill>
                <a:latin typeface="Times New Roman" panose="02020603050405020304"/>
              </a:rPr>
              <a:t>n</a:t>
            </a:r>
            <a:r>
              <a:rPr lang="en-US" sz="1800" b="0" strike="noStrike" spc="-1" dirty="0">
                <a:solidFill>
                  <a:srgbClr val="000000"/>
                </a:solidFill>
                <a:uFill>
                  <a:solidFill>
                    <a:srgbClr val="FFFFFF"/>
                  </a:solidFill>
                </a:uFill>
                <a:latin typeface="Times New Roman" panose="02020603050405020304"/>
              </a:rPr>
              <a:t>+1 integers. </a:t>
            </a: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Rewrite all of the given </a:t>
            </a:r>
            <a:r>
              <a:rPr lang="en-US" sz="1800" b="0" i="1" strike="noStrike" spc="-1" dirty="0">
                <a:solidFill>
                  <a:srgbClr val="000000"/>
                </a:solidFill>
                <a:uFill>
                  <a:solidFill>
                    <a:srgbClr val="FFFFFF"/>
                  </a:solidFill>
                </a:uFill>
                <a:latin typeface="Times New Roman" panose="02020603050405020304"/>
              </a:rPr>
              <a:t>n+</a:t>
            </a:r>
            <a:r>
              <a:rPr lang="en-US" sz="1800" b="0" strike="noStrike" spc="-1" dirty="0">
                <a:solidFill>
                  <a:srgbClr val="000000"/>
                </a:solidFill>
                <a:uFill>
                  <a:solidFill>
                    <a:srgbClr val="FFFFFF"/>
                  </a:solidFill>
                </a:uFill>
                <a:latin typeface="Symbol" panose="05050102010706020507"/>
              </a:rPr>
              <a:t>1</a:t>
            </a:r>
            <a:r>
              <a:rPr lang="en-US" sz="1800" b="0" strike="noStrike" spc="-1" dirty="0">
                <a:solidFill>
                  <a:srgbClr val="000000"/>
                </a:solidFill>
                <a:uFill>
                  <a:solidFill>
                    <a:srgbClr val="FFFFFF"/>
                  </a:solidFill>
                </a:uFill>
                <a:latin typeface="Times New Roman" panose="02020603050405020304"/>
              </a:rPr>
              <a:t> numbers as the product of an even and odd part.</a:t>
            </a:r>
            <a:endParaRPr lang="en-US" sz="3200" spc="-1" dirty="0">
              <a:solidFill>
                <a:srgbClr val="000000"/>
              </a:solidFill>
              <a:uFill>
                <a:solidFill>
                  <a:srgbClr val="FFFFFF"/>
                </a:solidFill>
              </a:uFill>
              <a:latin typeface="Times New Roman" panose="02020603050405020304"/>
            </a:endParaRPr>
          </a:p>
          <a:p>
            <a:pPr marL="800100" lvl="1" indent="-342900">
              <a:spcBef>
                <a:spcPts val="600"/>
              </a:spcBef>
              <a:buClr>
                <a:srgbClr val="000000"/>
              </a:buClr>
              <a:buFont typeface="Symbol" panose="05050102010706020507" charset="2"/>
              <a:buChar char=""/>
            </a:pPr>
            <a:r>
              <a:rPr lang="en-US" sz="1600" b="0" strike="noStrike" spc="-1" dirty="0">
                <a:solidFill>
                  <a:srgbClr val="000000"/>
                </a:solidFill>
                <a:uFill>
                  <a:solidFill>
                    <a:srgbClr val="FFFFFF"/>
                  </a:solidFill>
                </a:uFill>
                <a:latin typeface="Times New Roman" panose="02020603050405020304"/>
              </a:rPr>
              <a:t>Find the prime factorization of the number </a:t>
            </a:r>
          </a:p>
          <a:p>
            <a:pPr marL="1257300" lvl="2" indent="-342900">
              <a:spcBef>
                <a:spcPts val="600"/>
              </a:spcBef>
              <a:buClr>
                <a:srgbClr val="000000"/>
              </a:buClr>
              <a:buFont typeface="Symbol" panose="05050102010706020507" charset="2"/>
              <a:buChar char=""/>
            </a:pPr>
            <a:r>
              <a:rPr lang="en-US" sz="1600" spc="-1" dirty="0" err="1">
                <a:solidFill>
                  <a:srgbClr val="000000"/>
                </a:solidFill>
                <a:uFill>
                  <a:solidFill>
                    <a:srgbClr val="FFFFFF"/>
                  </a:solidFill>
                </a:uFill>
                <a:latin typeface="Times New Roman" panose="02020603050405020304"/>
              </a:rPr>
              <a:t>E</a:t>
            </a:r>
            <a:r>
              <a:rPr lang="en-US" sz="1600" b="0" strike="noStrike" spc="-1" dirty="0" err="1">
                <a:solidFill>
                  <a:srgbClr val="000000"/>
                </a:solidFill>
                <a:uFill>
                  <a:solidFill>
                    <a:srgbClr val="FFFFFF"/>
                  </a:solidFill>
                </a:uFill>
                <a:latin typeface="Times New Roman" panose="02020603050405020304"/>
              </a:rPr>
              <a:t>.g</a:t>
            </a:r>
            <a:r>
              <a:rPr lang="en-US" sz="1600" b="0" strike="noStrike" spc="-1" dirty="0">
                <a:solidFill>
                  <a:srgbClr val="000000"/>
                </a:solidFill>
                <a:uFill>
                  <a:solidFill>
                    <a:srgbClr val="FFFFFF"/>
                  </a:solidFill>
                </a:uFill>
                <a:latin typeface="Times New Roman" panose="02020603050405020304"/>
              </a:rPr>
              <a:t>: </a:t>
            </a:r>
            <a:r>
              <a:rPr lang="en-US" sz="1600" b="0" i="1" strike="noStrike" spc="-1" dirty="0" err="1">
                <a:solidFill>
                  <a:srgbClr val="000000"/>
                </a:solidFill>
                <a:uFill>
                  <a:solidFill>
                    <a:srgbClr val="FFFFFF"/>
                  </a:solidFill>
                </a:uFill>
                <a:latin typeface="Times New Roman" panose="02020603050405020304"/>
              </a:rPr>
              <a:t>a</a:t>
            </a:r>
            <a:r>
              <a:rPr lang="en-US" sz="1600" b="0" i="1" strike="noStrike" spc="-1" baseline="-25000" dirty="0" err="1">
                <a:solidFill>
                  <a:srgbClr val="000000"/>
                </a:solidFill>
                <a:uFill>
                  <a:solidFill>
                    <a:srgbClr val="FFFFFF"/>
                  </a:solidFill>
                </a:uFill>
                <a:latin typeface="Times New Roman" panose="02020603050405020304"/>
              </a:rPr>
              <a:t>j</a:t>
            </a:r>
            <a:r>
              <a:rPr lang="en-US" sz="1600" b="0" strike="noStrike" spc="-1" dirty="0">
                <a:solidFill>
                  <a:srgbClr val="000000"/>
                </a:solidFill>
                <a:uFill>
                  <a:solidFill>
                    <a:srgbClr val="FFFFFF"/>
                  </a:solidFill>
                </a:uFill>
                <a:latin typeface="Times New Roman" panose="02020603050405020304"/>
              </a:rPr>
              <a:t> = 2</a:t>
            </a:r>
            <a:r>
              <a:rPr lang="en-US" sz="1600" b="0" strike="noStrike" spc="-1" dirty="0">
                <a:solidFill>
                  <a:srgbClr val="000000"/>
                </a:solidFill>
                <a:uFill>
                  <a:solidFill>
                    <a:srgbClr val="FFFFFF"/>
                  </a:solidFill>
                </a:uFill>
                <a:latin typeface="Times New Roman" panose="02020603050405020304"/>
                <a:sym typeface="Symbol" panose="05050102010706020507" pitchFamily="18" charset="2"/>
              </a:rPr>
              <a:t></a:t>
            </a:r>
            <a:r>
              <a:rPr lang="en-US" sz="1600" b="0" strike="noStrike" spc="-1" dirty="0">
                <a:solidFill>
                  <a:srgbClr val="000000"/>
                </a:solidFill>
                <a:uFill>
                  <a:solidFill>
                    <a:srgbClr val="FFFFFF"/>
                  </a:solidFill>
                </a:uFill>
                <a:latin typeface="Times New Roman" panose="02020603050405020304"/>
              </a:rPr>
              <a:t>2</a:t>
            </a:r>
            <a:r>
              <a:rPr lang="en-US" sz="1600" spc="-1" dirty="0">
                <a:solidFill>
                  <a:srgbClr val="000000"/>
                </a:solidFill>
                <a:uFill>
                  <a:solidFill>
                    <a:srgbClr val="FFFFFF"/>
                  </a:solidFill>
                </a:uFill>
                <a:latin typeface="Times New Roman" panose="02020603050405020304"/>
                <a:sym typeface="Symbol" panose="05050102010706020507" pitchFamily="18" charset="2"/>
              </a:rPr>
              <a:t> </a:t>
            </a:r>
            <a:r>
              <a:rPr lang="en-US" sz="1600" b="0" strike="noStrike" spc="-1" dirty="0">
                <a:solidFill>
                  <a:srgbClr val="000000"/>
                </a:solidFill>
                <a:uFill>
                  <a:solidFill>
                    <a:srgbClr val="FFFFFF"/>
                  </a:solidFill>
                </a:uFill>
                <a:latin typeface="Times New Roman" panose="02020603050405020304"/>
              </a:rPr>
              <a:t>2</a:t>
            </a:r>
            <a:r>
              <a:rPr lang="en-US" sz="1600" spc="-1">
                <a:solidFill>
                  <a:srgbClr val="000000"/>
                </a:solidFill>
                <a:uFill>
                  <a:solidFill>
                    <a:srgbClr val="FFFFFF"/>
                  </a:solidFill>
                </a:uFill>
                <a:latin typeface="Times New Roman" panose="02020603050405020304"/>
                <a:sym typeface="Symbol" panose="05050102010706020507" pitchFamily="18" charset="2"/>
              </a:rPr>
              <a:t> </a:t>
            </a:r>
            <a:r>
              <a:rPr lang="en-US" sz="1600" spc="-1" smtClean="0">
                <a:solidFill>
                  <a:srgbClr val="000000"/>
                </a:solidFill>
                <a:uFill>
                  <a:solidFill>
                    <a:srgbClr val="FFFFFF"/>
                  </a:solidFill>
                </a:uFill>
                <a:latin typeface="Times New Roman" panose="02020603050405020304"/>
                <a:sym typeface="Symbol" panose="05050102010706020507" pitchFamily="18" charset="2"/>
              </a:rPr>
              <a:t>3</a:t>
            </a:r>
            <a:r>
              <a:rPr lang="en-US" sz="1600" spc="-1">
                <a:solidFill>
                  <a:srgbClr val="000000"/>
                </a:solidFill>
                <a:uFill>
                  <a:solidFill>
                    <a:srgbClr val="FFFFFF"/>
                  </a:solidFill>
                </a:uFill>
                <a:latin typeface="Times New Roman" panose="02020603050405020304"/>
                <a:sym typeface="Symbol" panose="05050102010706020507" pitchFamily="18" charset="2"/>
              </a:rPr>
              <a:t>  </a:t>
            </a:r>
            <a:r>
              <a:rPr lang="en-US" sz="1600" spc="-1" smtClean="0">
                <a:solidFill>
                  <a:srgbClr val="000000"/>
                </a:solidFill>
                <a:uFill>
                  <a:solidFill>
                    <a:srgbClr val="FFFFFF"/>
                  </a:solidFill>
                </a:uFill>
                <a:latin typeface="Times New Roman" panose="02020603050405020304"/>
                <a:sym typeface="Symbol" panose="05050102010706020507" pitchFamily="18" charset="2"/>
              </a:rPr>
              <a:t>3 </a:t>
            </a:r>
            <a:r>
              <a:rPr lang="en-US" sz="1600" spc="-1" dirty="0">
                <a:solidFill>
                  <a:srgbClr val="000000"/>
                </a:solidFill>
                <a:uFill>
                  <a:solidFill>
                    <a:srgbClr val="FFFFFF"/>
                  </a:solidFill>
                </a:uFill>
                <a:latin typeface="Times New Roman" panose="02020603050405020304"/>
                <a:sym typeface="Symbol" panose="05050102010706020507" pitchFamily="18" charset="2"/>
              </a:rPr>
              <a:t> </a:t>
            </a:r>
            <a:r>
              <a:rPr lang="en-US" sz="1600" spc="-1" dirty="0" smtClean="0">
                <a:solidFill>
                  <a:srgbClr val="000000"/>
                </a:solidFill>
                <a:uFill>
                  <a:solidFill>
                    <a:srgbClr val="FFFFFF"/>
                  </a:solidFill>
                </a:uFill>
                <a:latin typeface="Times New Roman" panose="02020603050405020304"/>
                <a:sym typeface="Symbol" panose="05050102010706020507" pitchFamily="18" charset="2"/>
              </a:rPr>
              <a:t>3 </a:t>
            </a:r>
            <a:r>
              <a:rPr lang="en-US" sz="1600" spc="-1" dirty="0">
                <a:solidFill>
                  <a:srgbClr val="000000"/>
                </a:solidFill>
                <a:uFill>
                  <a:solidFill>
                    <a:srgbClr val="FFFFFF"/>
                  </a:solidFill>
                </a:uFill>
                <a:latin typeface="Times New Roman" panose="02020603050405020304"/>
                <a:sym typeface="Symbol" panose="05050102010706020507" pitchFamily="18" charset="2"/>
              </a:rPr>
              <a:t> </a:t>
            </a:r>
            <a:r>
              <a:rPr lang="en-US" sz="1600" b="0" strike="noStrike" spc="-1" dirty="0" smtClean="0">
                <a:solidFill>
                  <a:srgbClr val="000000"/>
                </a:solidFill>
                <a:uFill>
                  <a:solidFill>
                    <a:srgbClr val="FFFFFF"/>
                  </a:solidFill>
                </a:uFill>
                <a:latin typeface="Times New Roman" panose="02020603050405020304"/>
              </a:rPr>
              <a:t>5</a:t>
            </a:r>
            <a:r>
              <a:rPr lang="en-US" sz="1600" spc="-1" dirty="0">
                <a:solidFill>
                  <a:srgbClr val="000000"/>
                </a:solidFill>
                <a:uFill>
                  <a:solidFill>
                    <a:srgbClr val="FFFFFF"/>
                  </a:solidFill>
                </a:uFill>
                <a:latin typeface="Times New Roman" panose="02020603050405020304"/>
                <a:sym typeface="Symbol" panose="05050102010706020507" pitchFamily="18" charset="2"/>
              </a:rPr>
              <a:t></a:t>
            </a:r>
            <a:r>
              <a:rPr lang="en-US" sz="1600" b="0" strike="noStrike" spc="-1" dirty="0">
                <a:solidFill>
                  <a:srgbClr val="000000"/>
                </a:solidFill>
                <a:uFill>
                  <a:solidFill>
                    <a:srgbClr val="FFFFFF"/>
                  </a:solidFill>
                </a:uFill>
                <a:latin typeface="Times New Roman" panose="02020603050405020304"/>
              </a:rPr>
              <a:t>5</a:t>
            </a:r>
            <a:r>
              <a:rPr lang="en-US" sz="1600" spc="-1">
                <a:solidFill>
                  <a:srgbClr val="000000"/>
                </a:solidFill>
                <a:uFill>
                  <a:solidFill>
                    <a:srgbClr val="FFFFFF"/>
                  </a:solidFill>
                </a:uFill>
                <a:latin typeface="Times New Roman" panose="02020603050405020304"/>
                <a:sym typeface="Symbol" panose="05050102010706020507" pitchFamily="18" charset="2"/>
              </a:rPr>
              <a:t></a:t>
            </a:r>
            <a:r>
              <a:rPr lang="en-US" sz="1600" b="0" strike="noStrike" spc="-1" smtClean="0">
                <a:solidFill>
                  <a:srgbClr val="000000"/>
                </a:solidFill>
                <a:uFill>
                  <a:solidFill>
                    <a:srgbClr val="FFFFFF"/>
                  </a:solidFill>
                </a:uFill>
                <a:latin typeface="Times New Roman" panose="02020603050405020304"/>
              </a:rPr>
              <a:t>11</a:t>
            </a:r>
            <a:endParaRPr lang="en-US" sz="1600" b="0" strike="noStrike" spc="-1" dirty="0">
              <a:solidFill>
                <a:srgbClr val="000000"/>
              </a:solidFill>
              <a:uFill>
                <a:solidFill>
                  <a:srgbClr val="FFFFFF"/>
                </a:solidFill>
              </a:uFill>
              <a:latin typeface="Times New Roman" panose="02020603050405020304"/>
            </a:endParaRPr>
          </a:p>
          <a:p>
            <a:pPr marL="1257300" lvl="2" indent="-342900">
              <a:spcBef>
                <a:spcPts val="600"/>
              </a:spcBef>
              <a:buClr>
                <a:srgbClr val="000000"/>
              </a:buClr>
              <a:buFont typeface="Symbol" panose="05050102010706020507" charset="2"/>
              <a:buChar char=""/>
            </a:pPr>
            <a:r>
              <a:rPr lang="en-US" sz="1600" spc="-1" dirty="0">
                <a:solidFill>
                  <a:srgbClr val="000000"/>
                </a:solidFill>
                <a:uFill>
                  <a:solidFill>
                    <a:srgbClr val="FFFFFF"/>
                  </a:solidFill>
                </a:uFill>
                <a:latin typeface="Times New Roman" panose="02020603050405020304"/>
              </a:rPr>
              <a:t>Combine the 2’s together and multiply the rest:</a:t>
            </a:r>
            <a:r>
              <a:rPr lang="en-US" sz="1600" i="1" spc="-1" dirty="0">
                <a:solidFill>
                  <a:srgbClr val="000000"/>
                </a:solidFill>
                <a:uFill>
                  <a:solidFill>
                    <a:srgbClr val="FFFFFF"/>
                  </a:solidFill>
                </a:uFill>
                <a:latin typeface="Times New Roman" panose="02020603050405020304"/>
              </a:rPr>
              <a:t> </a:t>
            </a:r>
            <a:r>
              <a:rPr lang="en-US" sz="1600" i="1" spc="-1" dirty="0" err="1">
                <a:solidFill>
                  <a:srgbClr val="000000"/>
                </a:solidFill>
                <a:uFill>
                  <a:solidFill>
                    <a:srgbClr val="FFFFFF"/>
                  </a:solidFill>
                </a:uFill>
                <a:latin typeface="Times New Roman" panose="02020603050405020304"/>
              </a:rPr>
              <a:t>a</a:t>
            </a:r>
            <a:r>
              <a:rPr lang="en-US" sz="1600" i="1" spc="-1" baseline="-25000" dirty="0" err="1">
                <a:solidFill>
                  <a:srgbClr val="000000"/>
                </a:solidFill>
                <a:uFill>
                  <a:solidFill>
                    <a:srgbClr val="FFFFFF"/>
                  </a:solidFill>
                </a:uFill>
                <a:latin typeface="Times New Roman" panose="02020603050405020304"/>
              </a:rPr>
              <a:t>j</a:t>
            </a:r>
            <a:r>
              <a:rPr lang="en-US" sz="1600" spc="-1" dirty="0">
                <a:solidFill>
                  <a:srgbClr val="000000"/>
                </a:solidFill>
                <a:uFill>
                  <a:solidFill>
                    <a:srgbClr val="FFFFFF"/>
                  </a:solidFill>
                </a:uFill>
                <a:latin typeface="Times New Roman" panose="02020603050405020304"/>
              </a:rPr>
              <a:t> = 2</a:t>
            </a:r>
            <a:r>
              <a:rPr lang="en-US" sz="1600" spc="-1" baseline="30000" dirty="0">
                <a:solidFill>
                  <a:srgbClr val="000000"/>
                </a:solidFill>
                <a:uFill>
                  <a:solidFill>
                    <a:srgbClr val="FFFFFF"/>
                  </a:solidFill>
                </a:uFill>
                <a:latin typeface="Times New Roman" panose="02020603050405020304"/>
                <a:sym typeface="Symbol" panose="05050102010706020507" pitchFamily="18" charset="2"/>
              </a:rPr>
              <a:t>3</a:t>
            </a:r>
            <a:r>
              <a:rPr lang="en-US" sz="1600" spc="-1" dirty="0">
                <a:solidFill>
                  <a:srgbClr val="000000"/>
                </a:solidFill>
                <a:uFill>
                  <a:solidFill>
                    <a:srgbClr val="FFFFFF"/>
                  </a:solidFill>
                </a:uFill>
                <a:latin typeface="Times New Roman" panose="02020603050405020304"/>
                <a:sym typeface="Symbol" panose="05050102010706020507" pitchFamily="18" charset="2"/>
              </a:rPr>
              <a:t></a:t>
            </a:r>
            <a:r>
              <a:rPr lang="en-US" sz="1600" spc="-1" dirty="0">
                <a:solidFill>
                  <a:srgbClr val="000000"/>
                </a:solidFill>
                <a:uFill>
                  <a:solidFill>
                    <a:srgbClr val="FFFFFF"/>
                  </a:solidFill>
                </a:uFill>
                <a:latin typeface="Times New Roman" panose="02020603050405020304"/>
              </a:rPr>
              <a:t>7425</a:t>
            </a:r>
          </a:p>
          <a:p>
            <a:pPr marL="1257300" lvl="2" indent="-342900">
              <a:spcBef>
                <a:spcPts val="600"/>
              </a:spcBef>
              <a:buClr>
                <a:srgbClr val="000000"/>
              </a:buClr>
              <a:buFont typeface="Symbol" panose="05050102010706020507" charset="2"/>
              <a:buChar char=""/>
            </a:pPr>
            <a:r>
              <a:rPr lang="en-US" sz="1600" spc="-1" dirty="0">
                <a:solidFill>
                  <a:srgbClr val="000000"/>
                </a:solidFill>
                <a:uFill>
                  <a:solidFill>
                    <a:srgbClr val="FFFFFF"/>
                  </a:solidFill>
                </a:uFill>
                <a:latin typeface="Times New Roman" panose="02020603050405020304"/>
              </a:rPr>
              <a:t>In general: </a:t>
            </a:r>
            <a:endParaRPr lang="en-US" sz="3200" b="0" strike="noStrike" spc="-1" dirty="0">
              <a:solidFill>
                <a:srgbClr val="000000"/>
              </a:solidFill>
              <a:uFill>
                <a:solidFill>
                  <a:srgbClr val="FFFFFF"/>
                </a:solidFill>
              </a:uFill>
              <a:latin typeface="Times New Roman" panose="02020603050405020304"/>
            </a:endParaRPr>
          </a:p>
          <a:p>
            <a:pPr>
              <a:spcBef>
                <a:spcPts val="600"/>
              </a:spcBef>
            </a:pPr>
            <a:endParaRPr lang="en-US" sz="3200" b="0" strike="noStrike" spc="-1" dirty="0">
              <a:solidFill>
                <a:srgbClr val="000000"/>
              </a:solidFill>
              <a:uFill>
                <a:solidFill>
                  <a:srgbClr val="FFFFFF"/>
                </a:solidFill>
              </a:uFill>
              <a:latin typeface="Times New Roman" panose="02020603050405020304"/>
            </a:endParaRP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The pigeonholes are the odd numbers less than </a:t>
            </a:r>
            <a:r>
              <a:rPr lang="en-US" sz="1800" b="0" i="1" strike="noStrike" spc="-1" dirty="0">
                <a:solidFill>
                  <a:srgbClr val="000000"/>
                </a:solidFill>
                <a:uFill>
                  <a:solidFill>
                    <a:srgbClr val="FFFFFF"/>
                  </a:solidFill>
                </a:uFill>
                <a:latin typeface="Times New Roman" panose="02020603050405020304"/>
              </a:rPr>
              <a:t>2n</a:t>
            </a:r>
            <a:r>
              <a:rPr lang="en-US" sz="1800" b="0" strike="noStrike" spc="-1" dirty="0">
                <a:solidFill>
                  <a:srgbClr val="000000"/>
                </a:solidFill>
                <a:uFill>
                  <a:solidFill>
                    <a:srgbClr val="FFFFFF"/>
                  </a:solidFill>
                </a:uFill>
                <a:latin typeface="Times New Roman" panose="02020603050405020304"/>
              </a:rPr>
              <a:t>. </a:t>
            </a:r>
            <a:endParaRPr lang="en-US" sz="3200" b="0" strike="noStrike" spc="-1" dirty="0">
              <a:solidFill>
                <a:srgbClr val="000000"/>
              </a:solidFill>
              <a:uFill>
                <a:solidFill>
                  <a:srgbClr val="FFFFFF"/>
                </a:solidFill>
              </a:uFill>
              <a:latin typeface="Times New Roman" panose="02020603050405020304"/>
            </a:endParaRPr>
          </a:p>
          <a:p>
            <a:pPr marL="800100" lvl="1" indent="-342900">
              <a:spcBef>
                <a:spcPts val="600"/>
              </a:spcBef>
              <a:buClr>
                <a:srgbClr val="000000"/>
              </a:buClr>
              <a:buFont typeface="Symbol" panose="05050102010706020507" charset="2"/>
              <a:buChar char=""/>
            </a:pPr>
            <a:r>
              <a:rPr lang="en-US" sz="1600" spc="-1" dirty="0">
                <a:solidFill>
                  <a:srgbClr val="000000"/>
                </a:solidFill>
                <a:uFill>
                  <a:solidFill>
                    <a:srgbClr val="FFFFFF"/>
                  </a:solidFill>
                </a:uFill>
                <a:latin typeface="Times New Roman" panose="02020603050405020304"/>
              </a:rPr>
              <a:t>There are </a:t>
            </a:r>
            <a:r>
              <a:rPr lang="en-US" sz="1600" i="1" spc="-1" dirty="0">
                <a:solidFill>
                  <a:srgbClr val="000000"/>
                </a:solidFill>
                <a:uFill>
                  <a:solidFill>
                    <a:srgbClr val="FFFFFF"/>
                  </a:solidFill>
                </a:uFill>
                <a:latin typeface="Times New Roman" panose="02020603050405020304"/>
              </a:rPr>
              <a:t>n</a:t>
            </a:r>
            <a:r>
              <a:rPr lang="en-US" sz="1600" spc="-1" dirty="0">
                <a:solidFill>
                  <a:srgbClr val="000000"/>
                </a:solidFill>
                <a:uFill>
                  <a:solidFill>
                    <a:srgbClr val="FFFFFF"/>
                  </a:solidFill>
                </a:uFill>
                <a:latin typeface="Times New Roman" panose="02020603050405020304"/>
              </a:rPr>
              <a:t> odd positive integers less than </a:t>
            </a:r>
            <a:r>
              <a:rPr lang="en-US" sz="1600" i="1" spc="-1" dirty="0">
                <a:solidFill>
                  <a:srgbClr val="000000"/>
                </a:solidFill>
                <a:uFill>
                  <a:solidFill>
                    <a:srgbClr val="FFFFFF"/>
                  </a:solidFill>
                </a:uFill>
                <a:latin typeface="Times New Roman" panose="02020603050405020304"/>
              </a:rPr>
              <a:t>2n</a:t>
            </a:r>
            <a:r>
              <a:rPr lang="en-US" spc="-1" dirty="0">
                <a:solidFill>
                  <a:srgbClr val="000000"/>
                </a:solidFill>
                <a:uFill>
                  <a:solidFill>
                    <a:srgbClr val="FFFFFF"/>
                  </a:solidFill>
                </a:uFill>
                <a:latin typeface="Times New Roman" panose="02020603050405020304"/>
              </a:rPr>
              <a:t>. </a:t>
            </a:r>
            <a:endParaRPr lang="en-US" sz="3200" spc="-1" dirty="0">
              <a:solidFill>
                <a:srgbClr val="000000"/>
              </a:solidFill>
              <a:uFill>
                <a:solidFill>
                  <a:srgbClr val="FFFFFF"/>
                </a:solidFill>
              </a:uFill>
              <a:latin typeface="Times New Roman" panose="02020603050405020304"/>
            </a:endParaRP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A number goes into the pigeonhole if the odd factor is the one labeling the pigeonhole. </a:t>
            </a:r>
            <a:endParaRPr lang="en-US" sz="3200" b="0" strike="noStrike" spc="-1" dirty="0">
              <a:solidFill>
                <a:srgbClr val="000000"/>
              </a:solidFill>
              <a:uFill>
                <a:solidFill>
                  <a:srgbClr val="FFFFFF"/>
                </a:solidFill>
              </a:uFill>
              <a:latin typeface="Times New Roman" panose="02020603050405020304"/>
            </a:endParaRP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As we have</a:t>
            </a:r>
            <a:r>
              <a:rPr lang="en-US" sz="1800" b="0" i="1" strike="noStrike" spc="-1" dirty="0">
                <a:solidFill>
                  <a:srgbClr val="000000"/>
                </a:solidFill>
                <a:uFill>
                  <a:solidFill>
                    <a:srgbClr val="FFFFFF"/>
                  </a:solidFill>
                </a:uFill>
                <a:latin typeface="Times New Roman" panose="02020603050405020304"/>
              </a:rPr>
              <a:t> n+</a:t>
            </a:r>
            <a:r>
              <a:rPr lang="en-US" sz="1800" b="0" strike="noStrike" spc="-1" dirty="0">
                <a:solidFill>
                  <a:srgbClr val="000000"/>
                </a:solidFill>
                <a:uFill>
                  <a:solidFill>
                    <a:srgbClr val="FFFFFF"/>
                  </a:solidFill>
                </a:uFill>
                <a:latin typeface="Symbol" panose="05050102010706020507"/>
              </a:rPr>
              <a:t>1</a:t>
            </a:r>
            <a:r>
              <a:rPr lang="en-US" sz="1800" b="0" strike="noStrike" spc="-1" dirty="0">
                <a:solidFill>
                  <a:srgbClr val="000000"/>
                </a:solidFill>
                <a:uFill>
                  <a:solidFill>
                    <a:srgbClr val="FFFFFF"/>
                  </a:solidFill>
                </a:uFill>
                <a:latin typeface="Times New Roman" panose="02020603050405020304"/>
              </a:rPr>
              <a:t> integers, by pigeonhole two of them must have the same odd part.</a:t>
            </a:r>
            <a:endParaRPr lang="en-US" sz="3200" b="0" strike="noStrike" spc="-1" dirty="0">
              <a:solidFill>
                <a:srgbClr val="000000"/>
              </a:solidFill>
              <a:uFill>
                <a:solidFill>
                  <a:srgbClr val="FFFFFF"/>
                </a:solidFill>
              </a:uFill>
              <a:latin typeface="Times New Roman" panose="02020603050405020304"/>
            </a:endParaRPr>
          </a:p>
          <a:p>
            <a:pPr marL="342900" indent="-342900">
              <a:spcBef>
                <a:spcPts val="600"/>
              </a:spcBef>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 The powers of 2 will be different but the smaller integer will divide the larger.</a:t>
            </a:r>
            <a:endParaRPr lang="en-US" sz="3200" b="0" strike="noStrike" spc="-1" dirty="0">
              <a:solidFill>
                <a:srgbClr val="000000"/>
              </a:solidFill>
              <a:uFill>
                <a:solidFill>
                  <a:srgbClr val="FFFFFF"/>
                </a:solidFill>
              </a:uFill>
              <a:latin typeface="Times New Roman" panose="02020603050405020304"/>
            </a:endParaRPr>
          </a:p>
        </p:txBody>
      </p:sp>
      <p:pic>
        <p:nvPicPr>
          <p:cNvPr id="135" name="Picture 134"/>
          <p:cNvPicPr/>
          <p:nvPr/>
        </p:nvPicPr>
        <p:blipFill>
          <a:blip r:embed="rId3"/>
          <a:stretch>
            <a:fillRect/>
          </a:stretch>
        </p:blipFill>
        <p:spPr>
          <a:xfrm>
            <a:off x="2452395" y="3939790"/>
            <a:ext cx="3035160" cy="45720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533520" y="4343400"/>
            <a:ext cx="8229240" cy="1142640"/>
          </a:xfrm>
          <a:prstGeom prst="rect">
            <a:avLst/>
          </a:prstGeom>
          <a:noFill/>
          <a:ln>
            <a:noFill/>
          </a:ln>
        </p:spPr>
        <p:txBody>
          <a:bodyPr anchor="ctr"/>
          <a:lstStyle/>
          <a:p>
            <a:pPr algn="ctr">
              <a:lnSpc>
                <a:spcPct val="100000"/>
              </a:lnSpc>
            </a:pPr>
            <a:r>
              <a:rPr lang="en-US" sz="1800" b="1" strike="noStrike" spc="-1" dirty="0">
                <a:solidFill>
                  <a:srgbClr val="000000"/>
                </a:solidFill>
                <a:uFill>
                  <a:solidFill>
                    <a:srgbClr val="FFFFFF"/>
                  </a:solidFill>
                </a:uFill>
                <a:latin typeface="Times New Roman" panose="02020603050405020304"/>
              </a:rPr>
              <a:t>Theorem</a:t>
            </a:r>
            <a:r>
              <a:rPr lang="en-US" sz="1800" b="0" strike="noStrike" spc="-1" dirty="0">
                <a:solidFill>
                  <a:srgbClr val="000000"/>
                </a:solidFill>
                <a:uFill>
                  <a:solidFill>
                    <a:srgbClr val="FFFFFF"/>
                  </a:solidFill>
                </a:uFill>
                <a:latin typeface="Times New Roman" panose="02020603050405020304"/>
              </a:rPr>
              <a:t>: Every sequence of </a:t>
            </a:r>
            <a:r>
              <a:rPr lang="en-US" i="1" spc="-1" dirty="0">
                <a:solidFill>
                  <a:srgbClr val="000000"/>
                </a:solidFill>
                <a:uFill>
                  <a:solidFill>
                    <a:srgbClr val="FFFFFF"/>
                  </a:solidFill>
                </a:uFill>
                <a:latin typeface="Times New Roman" panose="02020603050405020304" pitchFamily="18" charset="0"/>
                <a:cs typeface="Times New Roman" panose="02020603050405020304" pitchFamily="18" charset="0"/>
              </a:rPr>
              <a:t>n</a:t>
            </a:r>
            <a:r>
              <a:rPr lang="en-US" i="1" spc="-1" baseline="30000" dirty="0">
                <a:solidFill>
                  <a:srgbClr val="000000"/>
                </a:solidFill>
                <a:uFill>
                  <a:solidFill>
                    <a:srgbClr val="FFFFFF"/>
                  </a:solidFill>
                </a:uFill>
                <a:latin typeface="Times New Roman" panose="02020603050405020304" pitchFamily="18" charset="0"/>
                <a:cs typeface="Times New Roman" panose="02020603050405020304" pitchFamily="18" charset="0"/>
              </a:rPr>
              <a:t>2</a:t>
            </a:r>
            <a:r>
              <a:rPr lang="en-US" i="1"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pc="-1" dirty="0">
                <a:solidFill>
                  <a:srgbClr val="000000"/>
                </a:solidFill>
                <a:uFill>
                  <a:solidFill>
                    <a:srgbClr val="FFFFFF"/>
                  </a:solidFill>
                </a:uFill>
                <a:latin typeface="Times New Roman" panose="02020603050405020304" pitchFamily="18" charset="0"/>
                <a:cs typeface="Times New Roman" panose="02020603050405020304" pitchFamily="18" charset="0"/>
              </a:rPr>
              <a:t>+ 1 </a:t>
            </a:r>
            <a:r>
              <a:rPr lang="en-US" b="1" i="1" spc="-1" dirty="0">
                <a:solidFill>
                  <a:srgbClr val="000000"/>
                </a:solidFill>
                <a:uFill>
                  <a:solidFill>
                    <a:srgbClr val="FFFFFF"/>
                  </a:solidFill>
                </a:uFill>
                <a:latin typeface="Times New Roman" panose="02020603050405020304"/>
              </a:rPr>
              <a:t>di</a:t>
            </a:r>
            <a:r>
              <a:rPr lang="en-US" sz="1800" b="1" i="1" strike="noStrike" spc="-1" dirty="0">
                <a:solidFill>
                  <a:srgbClr val="000000"/>
                </a:solidFill>
                <a:uFill>
                  <a:solidFill>
                    <a:srgbClr val="FFFFFF"/>
                  </a:solidFill>
                </a:uFill>
                <a:latin typeface="Times New Roman" panose="02020603050405020304"/>
              </a:rPr>
              <a:t>stinct</a:t>
            </a:r>
            <a:r>
              <a:rPr lang="en-US" sz="1800" b="0" strike="noStrike" spc="-1" dirty="0">
                <a:solidFill>
                  <a:srgbClr val="000000"/>
                </a:solidFill>
                <a:uFill>
                  <a:solidFill>
                    <a:srgbClr val="FFFFFF"/>
                  </a:solidFill>
                </a:uFill>
                <a:latin typeface="Times New Roman" panose="02020603050405020304"/>
              </a:rPr>
              <a:t> real numbers contains a </a:t>
            </a:r>
            <a:r>
              <a:rPr lang="en-US" sz="1800" b="0" u="sng" strike="noStrike" spc="-1" dirty="0">
                <a:solidFill>
                  <a:srgbClr val="000000"/>
                </a:solidFill>
                <a:uFill>
                  <a:solidFill>
                    <a:srgbClr val="FFFFFF"/>
                  </a:solidFill>
                </a:uFill>
                <a:latin typeface="Times New Roman" panose="02020603050405020304"/>
              </a:rPr>
              <a:t>subsequence</a:t>
            </a:r>
            <a:r>
              <a:rPr lang="en-US" sz="1800" b="0" strike="noStrike" spc="-1" dirty="0">
                <a:solidFill>
                  <a:srgbClr val="000000"/>
                </a:solidFill>
                <a:uFill>
                  <a:solidFill>
                    <a:srgbClr val="FFFFFF"/>
                  </a:solidFill>
                </a:uFill>
                <a:latin typeface="Times New Roman" panose="02020603050405020304"/>
              </a:rPr>
              <a:t> of length </a:t>
            </a:r>
            <a:r>
              <a:rPr lang="en-US" sz="1800" b="0" i="1" strike="noStrike" spc="-1" dirty="0">
                <a:solidFill>
                  <a:srgbClr val="000000"/>
                </a:solidFill>
                <a:uFill>
                  <a:solidFill>
                    <a:srgbClr val="FFFFFF"/>
                  </a:solidFill>
                </a:uFill>
                <a:latin typeface="Times New Roman" panose="02020603050405020304"/>
              </a:rPr>
              <a:t>n </a:t>
            </a:r>
            <a:r>
              <a:rPr lang="en-US" sz="1800" b="0" strike="noStrike" spc="-1" dirty="0">
                <a:solidFill>
                  <a:srgbClr val="000000"/>
                </a:solidFill>
                <a:uFill>
                  <a:solidFill>
                    <a:srgbClr val="FFFFFF"/>
                  </a:solidFill>
                </a:uFill>
                <a:latin typeface="Symbol" panose="05050102010706020507"/>
              </a:rPr>
              <a:t>+ 1</a:t>
            </a:r>
            <a:r>
              <a:rPr lang="en-US" sz="1800" b="0" strike="noStrike" spc="-1" dirty="0">
                <a:solidFill>
                  <a:srgbClr val="000000"/>
                </a:solidFill>
                <a:uFill>
                  <a:solidFill>
                    <a:srgbClr val="FFFFFF"/>
                  </a:solidFill>
                </a:uFill>
                <a:latin typeface="Times New Roman" panose="02020603050405020304"/>
              </a:rPr>
              <a:t> that is either strictly increasing or strictly decreasing</a:t>
            </a:r>
            <a:r>
              <a:rPr lang="en-US" sz="2400" b="0" strike="noStrike" spc="-1" dirty="0">
                <a:solidFill>
                  <a:srgbClr val="000000"/>
                </a:solidFill>
                <a:uFill>
                  <a:solidFill>
                    <a:srgbClr val="FFFFFF"/>
                  </a:solidFill>
                </a:uFill>
                <a:latin typeface="Times New Roman" panose="02020603050405020304"/>
              </a:rPr>
              <a:t>.</a:t>
            </a:r>
            <a:endParaRPr lang="en-US" sz="2400" b="0" strike="noStrike" spc="-1" dirty="0">
              <a:solidFill>
                <a:srgbClr val="000000"/>
              </a:solidFill>
              <a:uFill>
                <a:solidFill>
                  <a:srgbClr val="FFFFFF"/>
                </a:solidFill>
              </a:uFill>
              <a:latin typeface="Arial" panose="020B0604020202020204"/>
            </a:endParaRPr>
          </a:p>
        </p:txBody>
      </p:sp>
      <p:sp>
        <p:nvSpPr>
          <p:cNvPr id="137" name="TextShape 2"/>
          <p:cNvSpPr txBox="1"/>
          <p:nvPr/>
        </p:nvSpPr>
        <p:spPr>
          <a:xfrm>
            <a:off x="457200" y="990720"/>
            <a:ext cx="8229240" cy="3200040"/>
          </a:xfrm>
          <a:prstGeom prst="rect">
            <a:avLst/>
          </a:prstGeom>
          <a:noFill/>
          <a:ln w="9360">
            <a:noFill/>
          </a:ln>
        </p:spPr>
        <p:txBody>
          <a:bodyPr/>
          <a:lstStyle/>
          <a:p>
            <a:pPr>
              <a:lnSpc>
                <a:spcPct val="8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r>
              <a:rPr lang="en-US" sz="2000" b="0" strike="noStrike" spc="-1">
                <a:solidFill>
                  <a:srgbClr val="000000"/>
                </a:solidFill>
                <a:uFill>
                  <a:solidFill>
                    <a:srgbClr val="FFFFFF"/>
                  </a:solidFill>
                </a:uFill>
                <a:latin typeface="Times New Roman" panose="02020603050405020304"/>
              </a:rPr>
              <a:t>Consider the sequence 10, 5, 9, 20, 30, 40</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r>
              <a:rPr lang="en-US" sz="2000" b="0" strike="noStrike" spc="-1">
                <a:solidFill>
                  <a:srgbClr val="000000"/>
                </a:solidFill>
                <a:uFill>
                  <a:solidFill>
                    <a:srgbClr val="FFFFFF"/>
                  </a:solidFill>
                </a:uFill>
                <a:latin typeface="Times New Roman" panose="02020603050405020304"/>
              </a:rPr>
              <a:t>A subsequence is a subset of the original sequence and maintaining the same order</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buClr>
                <a:srgbClr val="000000"/>
              </a:buClr>
              <a:buFont typeface="Symbol" panose="05050102010706020507" charset="2"/>
              <a:buChar char=""/>
            </a:pPr>
            <a:r>
              <a:rPr lang="en-US" sz="2000" b="0" strike="noStrike" spc="-1">
                <a:solidFill>
                  <a:srgbClr val="000000"/>
                </a:solidFill>
                <a:uFill>
                  <a:solidFill>
                    <a:srgbClr val="FFFFFF"/>
                  </a:solidFill>
                </a:uFill>
                <a:latin typeface="Times New Roman" panose="02020603050405020304"/>
              </a:rPr>
              <a:t>E.g, some subsequences of the above:</a:t>
            </a:r>
            <a:endParaRPr lang="en-US" sz="3200" b="0" strike="noStrike" spc="-1">
              <a:solidFill>
                <a:srgbClr val="000000"/>
              </a:solidFill>
              <a:uFill>
                <a:solidFill>
                  <a:srgbClr val="FFFFFF"/>
                </a:solidFill>
              </a:uFill>
              <a:latin typeface="Times New Roman" panose="02020603050405020304"/>
            </a:endParaRPr>
          </a:p>
          <a:p>
            <a:pPr marL="742950" lvl="1" indent="-285750">
              <a:lnSpc>
                <a:spcPct val="100000"/>
              </a:lnSpc>
              <a:buClr>
                <a:srgbClr val="000000"/>
              </a:buClr>
              <a:buFont typeface="Symbol" panose="05050102010706020507" charset="2"/>
              <a:buChar char=""/>
            </a:pPr>
            <a:r>
              <a:rPr lang="en-US" sz="1800" b="0" strike="noStrike" spc="-1">
                <a:solidFill>
                  <a:srgbClr val="000000"/>
                </a:solidFill>
                <a:uFill>
                  <a:solidFill>
                    <a:srgbClr val="FFFFFF"/>
                  </a:solidFill>
                </a:uFill>
                <a:latin typeface="Times New Roman" panose="02020603050405020304"/>
              </a:rPr>
              <a:t>10, 9, 40</a:t>
            </a:r>
            <a:endParaRPr lang="en-US" sz="1400" b="0" strike="noStrike" spc="-1">
              <a:solidFill>
                <a:srgbClr val="000000"/>
              </a:solidFill>
              <a:uFill>
                <a:solidFill>
                  <a:srgbClr val="FFFFFF"/>
                </a:solidFill>
              </a:uFill>
              <a:latin typeface="Times New Roman" panose="02020603050405020304"/>
            </a:endParaRPr>
          </a:p>
          <a:p>
            <a:pPr marL="742950" lvl="1" indent="-285750">
              <a:lnSpc>
                <a:spcPct val="100000"/>
              </a:lnSpc>
              <a:buClr>
                <a:srgbClr val="000000"/>
              </a:buClr>
              <a:buFont typeface="Symbol" panose="05050102010706020507" charset="2"/>
              <a:buChar char=""/>
            </a:pPr>
            <a:r>
              <a:rPr lang="en-US" sz="1800" b="0" strike="noStrike" spc="-1">
                <a:solidFill>
                  <a:srgbClr val="000000"/>
                </a:solidFill>
                <a:uFill>
                  <a:solidFill>
                    <a:srgbClr val="FFFFFF"/>
                  </a:solidFill>
                </a:uFill>
                <a:latin typeface="Times New Roman" panose="02020603050405020304"/>
              </a:rPr>
              <a:t>10, 5, 9</a:t>
            </a:r>
            <a:endParaRPr lang="en-US" sz="1400" b="0" strike="noStrike" spc="-1">
              <a:solidFill>
                <a:srgbClr val="000000"/>
              </a:solidFill>
              <a:uFill>
                <a:solidFill>
                  <a:srgbClr val="FFFFFF"/>
                </a:solidFill>
              </a:uFill>
              <a:latin typeface="Times New Roman" panose="02020603050405020304"/>
            </a:endParaRPr>
          </a:p>
          <a:p>
            <a:pPr marL="742950" lvl="1" indent="-285750">
              <a:lnSpc>
                <a:spcPct val="100000"/>
              </a:lnSpc>
              <a:buClr>
                <a:srgbClr val="000000"/>
              </a:buClr>
              <a:buFont typeface="Symbol" panose="05050102010706020507" charset="2"/>
              <a:buChar char=""/>
            </a:pPr>
            <a:r>
              <a:rPr lang="en-US" sz="1800" b="0" strike="noStrike" spc="-1">
                <a:solidFill>
                  <a:srgbClr val="000000"/>
                </a:solidFill>
                <a:uFill>
                  <a:solidFill>
                    <a:srgbClr val="FFFFFF"/>
                  </a:solidFill>
                </a:uFill>
                <a:latin typeface="Times New Roman" panose="02020603050405020304"/>
              </a:rPr>
              <a:t>9, 20, 30</a:t>
            </a:r>
            <a:endParaRPr lang="en-US" sz="1400" b="0" strike="noStrike" spc="-1">
              <a:solidFill>
                <a:srgbClr val="000000"/>
              </a:solidFill>
              <a:uFill>
                <a:solidFill>
                  <a:srgbClr val="FFFFFF"/>
                </a:solidFill>
              </a:uFill>
              <a:latin typeface="Times New Roman" panose="02020603050405020304"/>
            </a:endParaRPr>
          </a:p>
          <a:p>
            <a:pPr marL="742950" lvl="1" indent="-285750">
              <a:lnSpc>
                <a:spcPct val="100000"/>
              </a:lnSpc>
              <a:buClr>
                <a:srgbClr val="000000"/>
              </a:buClr>
              <a:buFont typeface="Symbol" panose="05050102010706020507" charset="2"/>
              <a:buChar char=""/>
            </a:pPr>
            <a:r>
              <a:rPr lang="en-US" sz="1800" b="0" strike="noStrike" spc="-1">
                <a:solidFill>
                  <a:srgbClr val="000000"/>
                </a:solidFill>
                <a:uFill>
                  <a:solidFill>
                    <a:srgbClr val="FFFFFF"/>
                  </a:solidFill>
                </a:uFill>
                <a:latin typeface="Times New Roman" panose="02020603050405020304"/>
              </a:rPr>
              <a:t>10, 40</a:t>
            </a:r>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52280"/>
            <a:ext cx="8229240" cy="114264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Proof by contradiction</a:t>
            </a:r>
            <a:endParaRPr lang="en-US" sz="2400" b="0" strike="noStrike" spc="-1">
              <a:solidFill>
                <a:srgbClr val="000000"/>
              </a:solidFill>
              <a:uFill>
                <a:solidFill>
                  <a:srgbClr val="FFFFFF"/>
                </a:solidFill>
              </a:uFill>
              <a:latin typeface="Arial" panose="020B0604020202020204"/>
            </a:endParaRPr>
          </a:p>
        </p:txBody>
      </p:sp>
      <p:sp>
        <p:nvSpPr>
          <p:cNvPr id="140" name="TextShape 2"/>
          <p:cNvSpPr txBox="1"/>
          <p:nvPr/>
        </p:nvSpPr>
        <p:spPr>
          <a:xfrm>
            <a:off x="6553080" y="6122880"/>
            <a:ext cx="2133360" cy="475920"/>
          </a:xfrm>
          <a:prstGeom prst="rect">
            <a:avLst/>
          </a:prstGeom>
          <a:noFill/>
          <a:ln>
            <a:noFill/>
          </a:ln>
        </p:spPr>
        <p:txBody>
          <a:bodyPr/>
          <a:lstStyle/>
          <a:p>
            <a:pPr algn="r">
              <a:lnSpc>
                <a:spcPct val="100000"/>
              </a:lnSpc>
            </a:pPr>
            <a:fld id="{9C2F1BE3-0A96-469A-9C6D-07468524F19C}" type="slidenum">
              <a:rPr lang="en-US" sz="1400" b="0" strike="noStrike" spc="-1">
                <a:solidFill>
                  <a:srgbClr val="000000"/>
                </a:solidFill>
                <a:uFill>
                  <a:solidFill>
                    <a:srgbClr val="FFFFFF"/>
                  </a:solidFill>
                </a:uFill>
                <a:latin typeface="Arial" panose="020B0604020202020204"/>
              </a:rPr>
              <a:t>16</a:t>
            </a:fld>
            <a:endParaRPr lang="en-US" sz="1400" b="0" strike="noStrike" spc="-1">
              <a:solidFill>
                <a:srgbClr val="000000"/>
              </a:solidFill>
              <a:uFill>
                <a:solidFill>
                  <a:srgbClr val="FFFFFF"/>
                </a:solidFill>
              </a:uFill>
              <a:latin typeface="Times New Roman" panose="02020603050405020304"/>
            </a:endParaRPr>
          </a:p>
        </p:txBody>
      </p:sp>
      <p:sp>
        <p:nvSpPr>
          <p:cNvPr id="141" name="CustomShape 3"/>
          <p:cNvSpPr/>
          <p:nvPr/>
        </p:nvSpPr>
        <p:spPr>
          <a:xfrm>
            <a:off x="6553080" y="6122880"/>
            <a:ext cx="2133360" cy="475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849E744-89D8-44CB-A867-034C93174E48}" type="slidenum">
              <a:rPr lang="en-US" sz="1400" b="0" strike="noStrike" spc="-1">
                <a:solidFill>
                  <a:srgbClr val="000000"/>
                </a:solidFill>
                <a:uFill>
                  <a:solidFill>
                    <a:srgbClr val="FFFFFF"/>
                  </a:solidFill>
                </a:uFill>
                <a:latin typeface="Arial" panose="020B0604020202020204"/>
              </a:rPr>
              <a:t>16</a:t>
            </a:fld>
            <a:endParaRPr lang="en-US" sz="1800" b="0" strike="noStrike" spc="-1">
              <a:solidFill>
                <a:srgbClr val="000000"/>
              </a:solidFill>
              <a:uFill>
                <a:solidFill>
                  <a:srgbClr val="FFFFFF"/>
                </a:solidFill>
              </a:uFill>
              <a:latin typeface="Arial" panose="020B0604020202020204"/>
            </a:endParaRPr>
          </a:p>
        </p:txBody>
      </p:sp>
      <p:sp>
        <p:nvSpPr>
          <p:cNvPr id="142" name="CustomShape 4"/>
          <p:cNvSpPr/>
          <p:nvPr/>
        </p:nvSpPr>
        <p:spPr>
          <a:xfrm>
            <a:off x="457200" y="1477645"/>
            <a:ext cx="8228965" cy="49250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marL="342900" indent="-342900">
              <a:lnSpc>
                <a:spcPct val="80000"/>
              </a:lnSpc>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Let </a:t>
            </a:r>
            <a:r>
              <a:rPr lang="en-US" b="0" i="1" strike="noStrike" spc="-1" dirty="0">
                <a:solidFill>
                  <a:srgbClr val="000000"/>
                </a:solidFill>
                <a:uFill>
                  <a:solidFill>
                    <a:srgbClr val="FFFFFF"/>
                  </a:solidFill>
                </a:uFill>
                <a:latin typeface="Times New Roman" panose="02020603050405020304"/>
              </a:rPr>
              <a:t>a</a:t>
            </a:r>
            <a:r>
              <a:rPr lang="en-US" b="0" i="1" strike="noStrike" spc="-1" baseline="-25000" dirty="0">
                <a:solidFill>
                  <a:srgbClr val="000000"/>
                </a:solidFill>
                <a:uFill>
                  <a:solidFill>
                    <a:srgbClr val="FFFFFF"/>
                  </a:solidFill>
                </a:uFill>
                <a:latin typeface="Times New Roman" panose="02020603050405020304"/>
              </a:rPr>
              <a:t>i</a:t>
            </a:r>
            <a:r>
              <a:rPr lang="en-US" b="0" strike="noStrike" spc="-1" dirty="0">
                <a:solidFill>
                  <a:srgbClr val="000000"/>
                </a:solidFill>
                <a:uFill>
                  <a:solidFill>
                    <a:srgbClr val="FFFFFF"/>
                  </a:solidFill>
                </a:uFill>
                <a:latin typeface="Times New Roman" panose="02020603050405020304"/>
              </a:rPr>
              <a:t>  denote the </a:t>
            </a:r>
            <a:r>
              <a:rPr lang="en-US" b="0" i="1" strike="noStrike" spc="-1" dirty="0" err="1">
                <a:solidFill>
                  <a:srgbClr val="000000"/>
                </a:solidFill>
                <a:uFill>
                  <a:solidFill>
                    <a:srgbClr val="FFFFFF"/>
                  </a:solidFill>
                </a:uFill>
                <a:latin typeface="Times New Roman" panose="02020603050405020304"/>
              </a:rPr>
              <a:t>i</a:t>
            </a:r>
            <a:r>
              <a:rPr lang="en-US" b="0" i="1" strike="noStrike" spc="-1" baseline="30000" dirty="0" err="1">
                <a:solidFill>
                  <a:srgbClr val="000000"/>
                </a:solidFill>
                <a:uFill>
                  <a:solidFill>
                    <a:srgbClr val="FFFFFF"/>
                  </a:solidFill>
                </a:uFill>
                <a:latin typeface="Times New Roman" panose="02020603050405020304"/>
              </a:rPr>
              <a:t>th</a:t>
            </a:r>
            <a:r>
              <a:rPr lang="en-US" b="0" strike="noStrike" spc="-1" dirty="0">
                <a:solidFill>
                  <a:srgbClr val="000000"/>
                </a:solidFill>
                <a:uFill>
                  <a:solidFill>
                    <a:srgbClr val="FFFFFF"/>
                  </a:solidFill>
                </a:uFill>
                <a:latin typeface="Times New Roman" panose="02020603050405020304"/>
              </a:rPr>
              <a:t> element in the sequence of </a:t>
            </a:r>
            <a:r>
              <a:rPr lang="en-US" b="0" i="1" strike="noStrike" spc="-1" dirty="0">
                <a:solidFill>
                  <a:srgbClr val="000000"/>
                </a:solidFill>
                <a:uFill>
                  <a:solidFill>
                    <a:srgbClr val="FFFFFF"/>
                  </a:solidFill>
                </a:uFill>
                <a:latin typeface="Times New Roman" panose="02020603050405020304"/>
              </a:rPr>
              <a:t>n</a:t>
            </a:r>
            <a:r>
              <a:rPr lang="en-US" b="0" i="1" strike="noStrike" spc="-1" baseline="30000" dirty="0">
                <a:solidFill>
                  <a:srgbClr val="000000"/>
                </a:solidFill>
                <a:uFill>
                  <a:solidFill>
                    <a:srgbClr val="FFFFFF"/>
                  </a:solidFill>
                </a:uFill>
                <a:latin typeface="Times New Roman" panose="02020603050405020304"/>
              </a:rPr>
              <a:t>2</a:t>
            </a:r>
            <a:r>
              <a:rPr lang="en-US" b="0" strike="noStrike" spc="-1" dirty="0">
                <a:solidFill>
                  <a:srgbClr val="000000"/>
                </a:solidFill>
                <a:uFill>
                  <a:solidFill>
                    <a:srgbClr val="FFFFFF"/>
                  </a:solidFill>
                </a:uFill>
                <a:latin typeface="Times New Roman" panose="02020603050405020304"/>
              </a:rPr>
              <a:t>+1 distinct real numbers. </a:t>
            </a:r>
            <a:endParaRPr lang="en-US" sz="2000" b="0" strike="noStrike" spc="-1" dirty="0">
              <a:solidFill>
                <a:srgbClr val="000000"/>
              </a:solidFill>
              <a:uFill>
                <a:solidFill>
                  <a:srgbClr val="FFFFFF"/>
                </a:solidFill>
              </a:uFill>
              <a:latin typeface="Arial" panose="020B0604020202020204"/>
            </a:endParaRPr>
          </a:p>
          <a:p>
            <a:pPr marL="342900" indent="-342900">
              <a:lnSpc>
                <a:spcPct val="80000"/>
              </a:lnSpc>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Associate an ordered pair with each term </a:t>
            </a:r>
            <a:r>
              <a:rPr lang="en-US" sz="2000" spc="-1" dirty="0">
                <a:solidFill>
                  <a:srgbClr val="000000"/>
                </a:solidFill>
                <a:uFill>
                  <a:solidFill>
                    <a:srgbClr val="FFFFFF"/>
                  </a:solidFill>
                </a:uFill>
                <a:latin typeface="Times New Roman" panose="02020603050405020304"/>
              </a:rPr>
              <a:t>(</a:t>
            </a:r>
            <a:r>
              <a:rPr lang="en-US" sz="2000" i="1" spc="-1" dirty="0" err="1">
                <a:solidFill>
                  <a:srgbClr val="000000"/>
                </a:solidFill>
                <a:uFill>
                  <a:solidFill>
                    <a:srgbClr val="FFFFFF"/>
                  </a:solidFill>
                </a:uFill>
                <a:latin typeface="Times New Roman" panose="02020603050405020304"/>
              </a:rPr>
              <a:t>i</a:t>
            </a:r>
            <a:r>
              <a:rPr lang="en-US" sz="2000" i="1" spc="-1" baseline="-25000" dirty="0" err="1">
                <a:solidFill>
                  <a:srgbClr val="000000"/>
                </a:solidFill>
                <a:uFill>
                  <a:solidFill>
                    <a:srgbClr val="FFFFFF"/>
                  </a:solidFill>
                </a:uFill>
                <a:latin typeface="Times New Roman" panose="02020603050405020304"/>
              </a:rPr>
              <a:t>k</a:t>
            </a:r>
            <a:r>
              <a:rPr lang="en-US" sz="2000" spc="-1" dirty="0">
                <a:solidFill>
                  <a:srgbClr val="000000"/>
                </a:solidFill>
                <a:uFill>
                  <a:solidFill>
                    <a:srgbClr val="FFFFFF"/>
                  </a:solidFill>
                </a:uFill>
                <a:latin typeface="Times New Roman" panose="02020603050405020304"/>
              </a:rPr>
              <a:t>, </a:t>
            </a:r>
            <a:r>
              <a:rPr lang="en-US" sz="2000" i="1" spc="-1" dirty="0">
                <a:solidFill>
                  <a:srgbClr val="000000"/>
                </a:solidFill>
                <a:uFill>
                  <a:solidFill>
                    <a:srgbClr val="FFFFFF"/>
                  </a:solidFill>
                </a:uFill>
                <a:latin typeface="Times New Roman" panose="02020603050405020304"/>
              </a:rPr>
              <a:t>d</a:t>
            </a:r>
            <a:r>
              <a:rPr lang="en-US" sz="2000" i="1" spc="-1" baseline="-25000" dirty="0">
                <a:solidFill>
                  <a:srgbClr val="000000"/>
                </a:solidFill>
                <a:uFill>
                  <a:solidFill>
                    <a:srgbClr val="FFFFFF"/>
                  </a:solidFill>
                </a:uFill>
                <a:latin typeface="Times New Roman" panose="02020603050405020304"/>
              </a:rPr>
              <a:t>k</a:t>
            </a:r>
            <a:r>
              <a:rPr lang="en-US" sz="2000" spc="-1" dirty="0">
                <a:solidFill>
                  <a:srgbClr val="000000"/>
                </a:solidFill>
                <a:uFill>
                  <a:solidFill>
                    <a:srgbClr val="FFFFFF"/>
                  </a:solidFill>
                </a:uFill>
                <a:latin typeface="Times New Roman" panose="02020603050405020304"/>
              </a:rPr>
              <a:t>)</a:t>
            </a:r>
            <a:endParaRPr lang="en-US" sz="2000" b="0" strike="noStrike" spc="-1" dirty="0">
              <a:solidFill>
                <a:srgbClr val="000000"/>
              </a:solidFill>
              <a:uFill>
                <a:solidFill>
                  <a:srgbClr val="FFFFFF"/>
                </a:solidFill>
              </a:uFill>
              <a:latin typeface="Arial" panose="020B0604020202020204"/>
            </a:endParaRPr>
          </a:p>
          <a:p>
            <a:pPr marL="342900" indent="-342900">
              <a:lnSpc>
                <a:spcPct val="80000"/>
              </a:lnSpc>
            </a:pPr>
            <a:r>
              <a:rPr lang="en-US" b="0" strike="noStrike" spc="-1" dirty="0">
                <a:solidFill>
                  <a:srgbClr val="000000"/>
                </a:solidFill>
                <a:uFill>
                  <a:solidFill>
                    <a:srgbClr val="FFFFFF"/>
                  </a:solidFill>
                </a:uFill>
                <a:latin typeface="Times New Roman" panose="02020603050405020304"/>
              </a:rPr>
              <a:t>             </a:t>
            </a:r>
            <a:endParaRPr lang="en-US" sz="2000" b="0" strike="noStrike" spc="-1" dirty="0">
              <a:solidFill>
                <a:srgbClr val="000000"/>
              </a:solidFill>
              <a:uFill>
                <a:solidFill>
                  <a:srgbClr val="FFFFFF"/>
                </a:solidFill>
              </a:uFill>
              <a:latin typeface="Arial" panose="020B0604020202020204"/>
            </a:endParaRPr>
          </a:p>
          <a:p>
            <a:pPr marL="342900" indent="-342900">
              <a:lnSpc>
                <a:spcPct val="80000"/>
              </a:lnSpc>
            </a:pPr>
            <a:r>
              <a:rPr lang="en-US" b="0" strike="noStrike" spc="-1" dirty="0">
                <a:solidFill>
                  <a:srgbClr val="000000"/>
                </a:solidFill>
                <a:uFill>
                  <a:solidFill>
                    <a:srgbClr val="FFFFFF"/>
                  </a:solidFill>
                </a:uFill>
                <a:latin typeface="Times New Roman" panose="02020603050405020304"/>
              </a:rPr>
              <a:t>		 </a:t>
            </a:r>
            <a:r>
              <a:rPr lang="en-US" i="1" spc="-1" dirty="0" err="1">
                <a:solidFill>
                  <a:srgbClr val="000000"/>
                </a:solidFill>
                <a:uFill>
                  <a:solidFill>
                    <a:srgbClr val="FFFFFF"/>
                  </a:solidFill>
                </a:uFill>
                <a:latin typeface="Times New Roman" panose="02020603050405020304"/>
              </a:rPr>
              <a:t>i</a:t>
            </a:r>
            <a:r>
              <a:rPr lang="en-US" i="1" spc="-1" baseline="-25000" dirty="0" err="1">
                <a:solidFill>
                  <a:srgbClr val="000000"/>
                </a:solidFill>
                <a:uFill>
                  <a:solidFill>
                    <a:srgbClr val="FFFFFF"/>
                  </a:solidFill>
                </a:uFill>
                <a:latin typeface="Times New Roman" panose="02020603050405020304"/>
              </a:rPr>
              <a:t>k</a:t>
            </a:r>
            <a:r>
              <a:rPr lang="en-US" i="1" spc="-1" baseline="-25000" dirty="0">
                <a:solidFill>
                  <a:srgbClr val="000000"/>
                </a:solidFill>
                <a:uFill>
                  <a:solidFill>
                    <a:srgbClr val="FFFFFF"/>
                  </a:solidFill>
                </a:uFill>
                <a:latin typeface="Times New Roman" panose="02020603050405020304"/>
              </a:rPr>
              <a:t> </a:t>
            </a:r>
            <a:r>
              <a:rPr lang="en-US" b="0" strike="noStrike" spc="-1" dirty="0">
                <a:solidFill>
                  <a:srgbClr val="000000"/>
                </a:solidFill>
                <a:uFill>
                  <a:solidFill>
                    <a:srgbClr val="FFFFFF"/>
                  </a:solidFill>
                </a:uFill>
                <a:latin typeface="Times New Roman" panose="02020603050405020304"/>
              </a:rPr>
              <a:t> is the length of the longest increasing subsequence starting at </a:t>
            </a:r>
            <a:r>
              <a:rPr lang="en-US" sz="2000" i="1" spc="-1" dirty="0" err="1">
                <a:solidFill>
                  <a:srgbClr val="000000"/>
                </a:solidFill>
                <a:uFill>
                  <a:solidFill>
                    <a:srgbClr val="FFFFFF"/>
                  </a:solidFill>
                </a:uFill>
                <a:latin typeface="Times New Roman" panose="02020603050405020304"/>
              </a:rPr>
              <a:t>a</a:t>
            </a:r>
            <a:r>
              <a:rPr lang="en-US" sz="2000" i="1" spc="-1" baseline="-25000" dirty="0" err="1">
                <a:solidFill>
                  <a:srgbClr val="000000"/>
                </a:solidFill>
                <a:uFill>
                  <a:solidFill>
                    <a:srgbClr val="FFFFFF"/>
                  </a:solidFill>
                </a:uFill>
                <a:latin typeface="Times New Roman" panose="02020603050405020304"/>
              </a:rPr>
              <a:t>k</a:t>
            </a:r>
            <a:endParaRPr lang="en-US" sz="2000" b="0" strike="noStrike" spc="-1" dirty="0">
              <a:solidFill>
                <a:srgbClr val="000000"/>
              </a:solidFill>
              <a:uFill>
                <a:solidFill>
                  <a:srgbClr val="FFFFFF"/>
                </a:solidFill>
              </a:uFill>
              <a:latin typeface="Arial" panose="020B0604020202020204"/>
            </a:endParaRPr>
          </a:p>
          <a:p>
            <a:pPr marL="342900" indent="-342900">
              <a:lnSpc>
                <a:spcPct val="80000"/>
              </a:lnSpc>
            </a:pPr>
            <a:r>
              <a:rPr lang="en-US" b="0" strike="noStrike" spc="-1" dirty="0">
                <a:solidFill>
                  <a:srgbClr val="000000"/>
                </a:solidFill>
                <a:uFill>
                  <a:solidFill>
                    <a:srgbClr val="FFFFFF"/>
                  </a:solidFill>
                </a:uFill>
                <a:latin typeface="Times New Roman" panose="02020603050405020304"/>
              </a:rPr>
              <a:t>		 </a:t>
            </a:r>
            <a:r>
              <a:rPr lang="en-US" b="0" i="1" strike="noStrike" spc="-1" dirty="0">
                <a:solidFill>
                  <a:srgbClr val="000000"/>
                </a:solidFill>
                <a:uFill>
                  <a:solidFill>
                    <a:srgbClr val="FFFFFF"/>
                  </a:solidFill>
                </a:uFill>
                <a:latin typeface="Times New Roman" panose="02020603050405020304"/>
              </a:rPr>
              <a:t>d</a:t>
            </a:r>
            <a:r>
              <a:rPr lang="en-US" i="1" spc="-1" baseline="-25000" dirty="0">
                <a:solidFill>
                  <a:srgbClr val="000000"/>
                </a:solidFill>
                <a:uFill>
                  <a:solidFill>
                    <a:srgbClr val="FFFFFF"/>
                  </a:solidFill>
                </a:uFill>
                <a:latin typeface="Times New Roman" panose="02020603050405020304"/>
              </a:rPr>
              <a:t>k</a:t>
            </a:r>
            <a:r>
              <a:rPr lang="en-US" b="0" strike="noStrike" spc="-1" dirty="0">
                <a:solidFill>
                  <a:srgbClr val="000000"/>
                </a:solidFill>
                <a:uFill>
                  <a:solidFill>
                    <a:srgbClr val="FFFFFF"/>
                  </a:solidFill>
                </a:uFill>
                <a:latin typeface="Times New Roman" panose="02020603050405020304"/>
              </a:rPr>
              <a:t> is the length of the longest decreasing subsequence beginning </a:t>
            </a:r>
            <a:r>
              <a:rPr lang="en-US" sz="2000" i="1" spc="-1" dirty="0" err="1">
                <a:solidFill>
                  <a:srgbClr val="000000"/>
                </a:solidFill>
                <a:uFill>
                  <a:solidFill>
                    <a:srgbClr val="FFFFFF"/>
                  </a:solidFill>
                </a:uFill>
                <a:latin typeface="Times New Roman" panose="02020603050405020304"/>
              </a:rPr>
              <a:t>a</a:t>
            </a:r>
            <a:r>
              <a:rPr lang="en-US" sz="2000" i="1" spc="-1" baseline="-25000" dirty="0" err="1">
                <a:solidFill>
                  <a:srgbClr val="000000"/>
                </a:solidFill>
                <a:uFill>
                  <a:solidFill>
                    <a:srgbClr val="FFFFFF"/>
                  </a:solidFill>
                </a:uFill>
                <a:latin typeface="Times New Roman" panose="02020603050405020304"/>
              </a:rPr>
              <a:t>k</a:t>
            </a:r>
            <a:endParaRPr lang="en-US" sz="2000" b="0" strike="noStrike" spc="-1" dirty="0">
              <a:solidFill>
                <a:srgbClr val="000000"/>
              </a:solidFill>
              <a:uFill>
                <a:solidFill>
                  <a:srgbClr val="FFFFFF"/>
                </a:solidFill>
              </a:uFill>
              <a:latin typeface="Arial" panose="020B0604020202020204"/>
            </a:endParaRPr>
          </a:p>
          <a:p>
            <a:pPr>
              <a:lnSpc>
                <a:spcPct val="80000"/>
              </a:lnSpc>
            </a:pPr>
            <a:endParaRPr lang="en-US" sz="2000" b="0" strike="noStrike" spc="-1" dirty="0">
              <a:solidFill>
                <a:srgbClr val="000000"/>
              </a:solidFill>
              <a:uFill>
                <a:solidFill>
                  <a:srgbClr val="FFFFFF"/>
                </a:solidFill>
              </a:uFill>
              <a:latin typeface="Arial" panose="020B0604020202020204"/>
            </a:endParaRPr>
          </a:p>
          <a:p>
            <a:pPr marL="342900" indent="-342900">
              <a:lnSpc>
                <a:spcPct val="80000"/>
              </a:lnSpc>
              <a:spcBef>
                <a:spcPts val="0"/>
              </a:spcBef>
              <a:spcAft>
                <a:spcPts val="1200"/>
              </a:spcAft>
            </a:pPr>
            <a:r>
              <a:rPr lang="en-US" b="0" strike="noStrike" spc="-1" dirty="0">
                <a:solidFill>
                  <a:srgbClr val="000000"/>
                </a:solidFill>
                <a:uFill>
                  <a:solidFill>
                    <a:srgbClr val="FFFFFF"/>
                  </a:solidFill>
                </a:uFill>
                <a:latin typeface="Times New Roman" panose="02020603050405020304"/>
              </a:rPr>
              <a:t>Proof: (by contradiction). </a:t>
            </a:r>
            <a:endParaRPr lang="en-US" sz="2000" b="0" strike="noStrike" spc="-1" dirty="0">
              <a:solidFill>
                <a:srgbClr val="000000"/>
              </a:solidFill>
              <a:uFill>
                <a:solidFill>
                  <a:srgbClr val="FFFFFF"/>
                </a:solidFill>
              </a:uFill>
              <a:latin typeface="Arial" panose="020B0604020202020204"/>
            </a:endParaRPr>
          </a:p>
          <a:p>
            <a:pPr marL="342900" indent="-342900">
              <a:lnSpc>
                <a:spcPct val="100000"/>
              </a:lnSpc>
              <a:spcBef>
                <a:spcPts val="0"/>
              </a:spcBef>
              <a:spcAft>
                <a:spcPts val="1200"/>
              </a:spcAft>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Assume that there is no subsequence of length</a:t>
            </a:r>
            <a:r>
              <a:rPr lang="en-US" b="0" i="1" strike="noStrike" spc="-1" dirty="0">
                <a:solidFill>
                  <a:srgbClr val="000000"/>
                </a:solidFill>
                <a:uFill>
                  <a:solidFill>
                    <a:srgbClr val="FFFFFF"/>
                  </a:solidFill>
                </a:uFill>
                <a:latin typeface="Times New Roman" panose="02020603050405020304"/>
              </a:rPr>
              <a:t> n </a:t>
            </a:r>
            <a:r>
              <a:rPr lang="en-US" b="0" strike="noStrike" spc="-1" dirty="0">
                <a:solidFill>
                  <a:srgbClr val="000000"/>
                </a:solidFill>
                <a:uFill>
                  <a:solidFill>
                    <a:srgbClr val="FFFFFF"/>
                  </a:solidFill>
                </a:uFill>
                <a:latin typeface="Times New Roman" panose="02020603050405020304"/>
              </a:rPr>
              <a:t>+ </a:t>
            </a:r>
            <a:r>
              <a:rPr lang="en-US" b="0" strike="noStrike" spc="-1" dirty="0">
                <a:solidFill>
                  <a:srgbClr val="000000"/>
                </a:solidFill>
                <a:uFill>
                  <a:solidFill>
                    <a:srgbClr val="FFFFFF"/>
                  </a:solidFill>
                </a:uFill>
                <a:latin typeface="Symbol" panose="05050102010706020507"/>
              </a:rPr>
              <a:t>1</a:t>
            </a:r>
            <a:r>
              <a:rPr lang="en-US" b="0" strike="noStrike" spc="-1" dirty="0">
                <a:solidFill>
                  <a:srgbClr val="000000"/>
                </a:solidFill>
                <a:uFill>
                  <a:solidFill>
                    <a:srgbClr val="FFFFFF"/>
                  </a:solidFill>
                </a:uFill>
                <a:latin typeface="Times New Roman" panose="02020603050405020304"/>
              </a:rPr>
              <a:t> with the desired properties. </a:t>
            </a:r>
            <a:endParaRPr lang="en-US" sz="2000" b="0" strike="noStrike" spc="-1" dirty="0">
              <a:solidFill>
                <a:srgbClr val="000000"/>
              </a:solidFill>
              <a:uFill>
                <a:solidFill>
                  <a:srgbClr val="FFFFFF"/>
                </a:solidFill>
              </a:uFill>
              <a:latin typeface="Arial" panose="020B0604020202020204"/>
            </a:endParaRPr>
          </a:p>
          <a:p>
            <a:pPr marL="342900" indent="-342900">
              <a:lnSpc>
                <a:spcPct val="100000"/>
              </a:lnSpc>
              <a:spcBef>
                <a:spcPts val="0"/>
              </a:spcBef>
              <a:spcAft>
                <a:spcPts val="1200"/>
              </a:spcAft>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Then we have that both </a:t>
            </a:r>
            <a:r>
              <a:rPr lang="en-US" i="1" spc="-1" dirty="0" err="1">
                <a:solidFill>
                  <a:srgbClr val="000000"/>
                </a:solidFill>
                <a:uFill>
                  <a:solidFill>
                    <a:srgbClr val="FFFFFF"/>
                  </a:solidFill>
                </a:uFill>
                <a:latin typeface="Times New Roman" panose="02020603050405020304"/>
              </a:rPr>
              <a:t>i</a:t>
            </a:r>
            <a:r>
              <a:rPr lang="en-US" i="1" spc="-1" baseline="-25000" dirty="0" err="1">
                <a:solidFill>
                  <a:srgbClr val="000000"/>
                </a:solidFill>
                <a:uFill>
                  <a:solidFill>
                    <a:srgbClr val="FFFFFF"/>
                  </a:solidFill>
                </a:uFill>
                <a:latin typeface="Times New Roman" panose="02020603050405020304"/>
              </a:rPr>
              <a:t>k</a:t>
            </a:r>
            <a:r>
              <a:rPr lang="en-US" spc="-1" dirty="0">
                <a:solidFill>
                  <a:srgbClr val="000000"/>
                </a:solidFill>
                <a:uFill>
                  <a:solidFill>
                    <a:srgbClr val="FFFFFF"/>
                  </a:solidFill>
                </a:uFill>
                <a:latin typeface="Times New Roman" panose="02020603050405020304"/>
              </a:rPr>
              <a:t> and </a:t>
            </a:r>
            <a:r>
              <a:rPr lang="en-US" i="1" spc="-1" dirty="0">
                <a:solidFill>
                  <a:srgbClr val="000000"/>
                </a:solidFill>
                <a:uFill>
                  <a:solidFill>
                    <a:srgbClr val="FFFFFF"/>
                  </a:solidFill>
                </a:uFill>
                <a:latin typeface="Times New Roman" panose="02020603050405020304"/>
              </a:rPr>
              <a:t>d</a:t>
            </a:r>
            <a:r>
              <a:rPr lang="en-US" i="1" spc="-1" baseline="-25000" dirty="0">
                <a:solidFill>
                  <a:srgbClr val="000000"/>
                </a:solidFill>
                <a:uFill>
                  <a:solidFill>
                    <a:srgbClr val="FFFFFF"/>
                  </a:solidFill>
                </a:uFill>
                <a:latin typeface="Times New Roman" panose="02020603050405020304"/>
              </a:rPr>
              <a:t>k</a:t>
            </a:r>
            <a:r>
              <a:rPr lang="en-US" b="0" strike="noStrike" spc="-1" dirty="0">
                <a:solidFill>
                  <a:srgbClr val="000000"/>
                </a:solidFill>
                <a:uFill>
                  <a:solidFill>
                    <a:srgbClr val="FFFFFF"/>
                  </a:solidFill>
                </a:uFill>
                <a:latin typeface="Times New Roman" panose="02020603050405020304"/>
              </a:rPr>
              <a:t> are positive integers less than or equal to at most </a:t>
            </a:r>
            <a:r>
              <a:rPr lang="en-US" b="0" i="1" strike="noStrike" spc="-1" dirty="0">
                <a:solidFill>
                  <a:srgbClr val="000000"/>
                </a:solidFill>
                <a:uFill>
                  <a:solidFill>
                    <a:srgbClr val="FFFFFF"/>
                  </a:solidFill>
                </a:uFill>
                <a:latin typeface="Times New Roman" panose="02020603050405020304"/>
              </a:rPr>
              <a:t>n</a:t>
            </a:r>
            <a:r>
              <a:rPr lang="en-US" b="0" strike="noStrike" spc="-1" dirty="0">
                <a:solidFill>
                  <a:srgbClr val="000000"/>
                </a:solidFill>
                <a:uFill>
                  <a:solidFill>
                    <a:srgbClr val="FFFFFF"/>
                  </a:solidFill>
                </a:uFill>
                <a:latin typeface="Times New Roman" panose="02020603050405020304"/>
              </a:rPr>
              <a:t>. </a:t>
            </a:r>
            <a:endParaRPr lang="en-US" sz="2000" b="0" strike="noStrike" spc="-1" dirty="0">
              <a:solidFill>
                <a:srgbClr val="000000"/>
              </a:solidFill>
              <a:uFill>
                <a:solidFill>
                  <a:srgbClr val="FFFFFF"/>
                </a:solidFill>
              </a:uFill>
              <a:latin typeface="Arial" panose="020B0604020202020204"/>
            </a:endParaRPr>
          </a:p>
          <a:p>
            <a:pPr marL="800100" lvl="1" indent="-342900">
              <a:spcAft>
                <a:spcPts val="1200"/>
              </a:spcAft>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Thus, there can be at most  </a:t>
            </a:r>
            <a:r>
              <a:rPr lang="en-US" b="0" i="1" u="sng" strike="noStrike" spc="-1" dirty="0">
                <a:solidFill>
                  <a:srgbClr val="000000"/>
                </a:solidFill>
                <a:uFill>
                  <a:solidFill>
                    <a:srgbClr val="FFFFFF"/>
                  </a:solidFill>
                </a:uFill>
                <a:latin typeface="Times New Roman" panose="02020603050405020304"/>
              </a:rPr>
              <a:t>n</a:t>
            </a:r>
            <a:r>
              <a:rPr lang="en-US" b="0" strike="noStrike" spc="-1" baseline="30000" dirty="0">
                <a:solidFill>
                  <a:srgbClr val="000000"/>
                </a:solidFill>
                <a:uFill>
                  <a:solidFill>
                    <a:srgbClr val="FFFFFF"/>
                  </a:solidFill>
                </a:uFill>
                <a:latin typeface="Times New Roman" panose="02020603050405020304"/>
              </a:rPr>
              <a:t>2</a:t>
            </a:r>
            <a:r>
              <a:rPr lang="en-US" b="0" strike="noStrike" spc="-1" dirty="0">
                <a:solidFill>
                  <a:srgbClr val="000000"/>
                </a:solidFill>
                <a:uFill>
                  <a:solidFill>
                    <a:srgbClr val="FFFFFF"/>
                  </a:solidFill>
                </a:uFill>
                <a:latin typeface="Times New Roman" panose="02020603050405020304"/>
              </a:rPr>
              <a:t> many different values for the ordered pairs (</a:t>
            </a:r>
            <a:r>
              <a:rPr lang="en-US" i="1" spc="-1" dirty="0" err="1">
                <a:solidFill>
                  <a:srgbClr val="000000"/>
                </a:solidFill>
                <a:uFill>
                  <a:solidFill>
                    <a:srgbClr val="FFFFFF"/>
                  </a:solidFill>
                </a:uFill>
                <a:latin typeface="Times New Roman" panose="02020603050405020304"/>
              </a:rPr>
              <a:t>i</a:t>
            </a:r>
            <a:r>
              <a:rPr lang="en-US" i="1" spc="-1" baseline="-25000" dirty="0" err="1">
                <a:solidFill>
                  <a:srgbClr val="000000"/>
                </a:solidFill>
                <a:uFill>
                  <a:solidFill>
                    <a:srgbClr val="FFFFFF"/>
                  </a:solidFill>
                </a:uFill>
                <a:latin typeface="Times New Roman" panose="02020603050405020304"/>
              </a:rPr>
              <a:t>k</a:t>
            </a:r>
            <a:r>
              <a:rPr lang="en-US" spc="-1" dirty="0">
                <a:solidFill>
                  <a:srgbClr val="000000"/>
                </a:solidFill>
                <a:uFill>
                  <a:solidFill>
                    <a:srgbClr val="FFFFFF"/>
                  </a:solidFill>
                </a:uFill>
                <a:latin typeface="Times New Roman" panose="02020603050405020304"/>
              </a:rPr>
              <a:t>, </a:t>
            </a:r>
            <a:r>
              <a:rPr lang="en-US" i="1" spc="-1" dirty="0">
                <a:solidFill>
                  <a:srgbClr val="000000"/>
                </a:solidFill>
                <a:uFill>
                  <a:solidFill>
                    <a:srgbClr val="FFFFFF"/>
                  </a:solidFill>
                </a:uFill>
                <a:latin typeface="Times New Roman" panose="02020603050405020304"/>
              </a:rPr>
              <a:t>d</a:t>
            </a:r>
            <a:r>
              <a:rPr lang="en-US" i="1" spc="-1" baseline="-25000" dirty="0">
                <a:solidFill>
                  <a:srgbClr val="000000"/>
                </a:solidFill>
                <a:uFill>
                  <a:solidFill>
                    <a:srgbClr val="FFFFFF"/>
                  </a:solidFill>
                </a:uFill>
                <a:latin typeface="Times New Roman" panose="02020603050405020304"/>
              </a:rPr>
              <a:t>k</a:t>
            </a:r>
            <a:r>
              <a:rPr lang="en-US" b="0" strike="noStrike" spc="-1" dirty="0">
                <a:solidFill>
                  <a:srgbClr val="000000"/>
                </a:solidFill>
                <a:uFill>
                  <a:solidFill>
                    <a:srgbClr val="FFFFFF"/>
                  </a:solidFill>
                </a:uFill>
                <a:latin typeface="Times New Roman" panose="02020603050405020304"/>
              </a:rPr>
              <a:t>)</a:t>
            </a:r>
            <a:endParaRPr lang="en-US" sz="2000" b="0" strike="noStrike" spc="-1" dirty="0">
              <a:solidFill>
                <a:srgbClr val="000000"/>
              </a:solidFill>
              <a:uFill>
                <a:solidFill>
                  <a:srgbClr val="FFFFFF"/>
                </a:solidFill>
              </a:uFill>
              <a:latin typeface="Arial" panose="020B0604020202020204"/>
            </a:endParaRPr>
          </a:p>
          <a:p>
            <a:pPr marL="342900" indent="-342900">
              <a:lnSpc>
                <a:spcPct val="100000"/>
              </a:lnSpc>
              <a:spcBef>
                <a:spcPts val="0"/>
              </a:spcBef>
              <a:spcAft>
                <a:spcPts val="1200"/>
              </a:spcAft>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Recall that 1 </a:t>
            </a:r>
            <a:r>
              <a:rPr lang="en-US" b="0" strike="noStrike" spc="-1" dirty="0">
                <a:solidFill>
                  <a:srgbClr val="000000"/>
                </a:solidFill>
                <a:uFill>
                  <a:solidFill>
                    <a:srgbClr val="FFFFFF"/>
                  </a:solidFill>
                </a:uFill>
                <a:latin typeface="东文宋体" charset="0"/>
                <a:cs typeface="东文宋体" charset="0"/>
              </a:rPr>
              <a:t>≤</a:t>
            </a:r>
            <a:r>
              <a:rPr lang="en-US" b="0" strike="noStrike" spc="-1" dirty="0">
                <a:solidFill>
                  <a:srgbClr val="000000"/>
                </a:solidFill>
                <a:uFill>
                  <a:solidFill>
                    <a:srgbClr val="FFFFFF"/>
                  </a:solidFill>
                </a:uFill>
                <a:latin typeface="Times New Roman" panose="02020603050405020304"/>
              </a:rPr>
              <a:t> </a:t>
            </a:r>
            <a:r>
              <a:rPr lang="en-US" b="0" i="1" strike="noStrike" spc="-1" dirty="0">
                <a:solidFill>
                  <a:srgbClr val="000000"/>
                </a:solidFill>
                <a:uFill>
                  <a:solidFill>
                    <a:srgbClr val="FFFFFF"/>
                  </a:solidFill>
                </a:uFill>
                <a:latin typeface="Times New Roman" panose="02020603050405020304"/>
              </a:rPr>
              <a:t>k</a:t>
            </a:r>
            <a:r>
              <a:rPr lang="en-US" b="0" strike="noStrike" spc="-1" dirty="0">
                <a:solidFill>
                  <a:srgbClr val="000000"/>
                </a:solidFill>
                <a:uFill>
                  <a:solidFill>
                    <a:srgbClr val="FFFFFF"/>
                  </a:solidFill>
                </a:uFill>
                <a:latin typeface="Times New Roman" panose="02020603050405020304"/>
              </a:rPr>
              <a:t> </a:t>
            </a:r>
            <a:r>
              <a:rPr lang="en-US" spc="-1" dirty="0">
                <a:solidFill>
                  <a:srgbClr val="000000"/>
                </a:solidFill>
                <a:uFill>
                  <a:solidFill>
                    <a:srgbClr val="FFFFFF"/>
                  </a:solidFill>
                </a:uFill>
                <a:latin typeface="东文宋体" charset="0"/>
                <a:cs typeface="东文宋体" charset="0"/>
                <a:sym typeface="+mn-ea"/>
              </a:rPr>
              <a:t>≤</a:t>
            </a:r>
            <a:r>
              <a:rPr lang="en-US" b="0" strike="noStrike" spc="-1" dirty="0">
                <a:solidFill>
                  <a:srgbClr val="000000"/>
                </a:solidFill>
                <a:uFill>
                  <a:solidFill>
                    <a:srgbClr val="FFFFFF"/>
                  </a:solidFill>
                </a:uFill>
                <a:latin typeface="Times New Roman" panose="02020603050405020304"/>
              </a:rPr>
              <a:t> </a:t>
            </a:r>
            <a:r>
              <a:rPr lang="en-US" b="0" i="1" strike="noStrike" spc="-1" dirty="0">
                <a:solidFill>
                  <a:srgbClr val="000000"/>
                </a:solidFill>
                <a:uFill>
                  <a:solidFill>
                    <a:srgbClr val="FFFFFF"/>
                  </a:solidFill>
                </a:uFill>
                <a:latin typeface="Times New Roman" panose="02020603050405020304"/>
              </a:rPr>
              <a:t>n</a:t>
            </a:r>
            <a:r>
              <a:rPr lang="en-US" b="0" strike="noStrike" spc="-1" baseline="30000" dirty="0">
                <a:solidFill>
                  <a:srgbClr val="000000"/>
                </a:solidFill>
                <a:uFill>
                  <a:solidFill>
                    <a:srgbClr val="FFFFFF"/>
                  </a:solidFill>
                </a:uFill>
                <a:latin typeface="Times New Roman" panose="02020603050405020304"/>
              </a:rPr>
              <a:t>2</a:t>
            </a:r>
            <a:r>
              <a:rPr lang="en-US" b="0" strike="noStrike" spc="-1" dirty="0">
                <a:solidFill>
                  <a:srgbClr val="000000"/>
                </a:solidFill>
                <a:uFill>
                  <a:solidFill>
                    <a:srgbClr val="FFFFFF"/>
                  </a:solidFill>
                </a:uFill>
                <a:latin typeface="Times New Roman" panose="02020603050405020304"/>
              </a:rPr>
              <a:t>+1. Thus, there are </a:t>
            </a:r>
            <a:r>
              <a:rPr lang="en-US" b="0" i="1" strike="noStrike" spc="-1" dirty="0">
                <a:solidFill>
                  <a:srgbClr val="000000"/>
                </a:solidFill>
                <a:uFill>
                  <a:solidFill>
                    <a:srgbClr val="FFFFFF"/>
                  </a:solidFill>
                </a:uFill>
                <a:latin typeface="Times New Roman" panose="02020603050405020304"/>
              </a:rPr>
              <a:t>n</a:t>
            </a:r>
            <a:r>
              <a:rPr lang="en-US" b="0" strike="noStrike" spc="-1" baseline="30000" dirty="0">
                <a:solidFill>
                  <a:srgbClr val="000000"/>
                </a:solidFill>
                <a:uFill>
                  <a:solidFill>
                    <a:srgbClr val="FFFFFF"/>
                  </a:solidFill>
                </a:uFill>
                <a:latin typeface="Times New Roman" panose="02020603050405020304"/>
              </a:rPr>
              <a:t>2</a:t>
            </a:r>
            <a:r>
              <a:rPr lang="en-US" b="0" strike="noStrike" spc="-1" dirty="0">
                <a:solidFill>
                  <a:srgbClr val="000000"/>
                </a:solidFill>
                <a:uFill>
                  <a:solidFill>
                    <a:srgbClr val="FFFFFF"/>
                  </a:solidFill>
                </a:uFill>
                <a:latin typeface="Times New Roman" panose="02020603050405020304"/>
              </a:rPr>
              <a:t>+1 pairs. </a:t>
            </a:r>
          </a:p>
          <a:p>
            <a:pPr marL="342900" indent="-342900">
              <a:lnSpc>
                <a:spcPct val="100000"/>
              </a:lnSpc>
              <a:spcBef>
                <a:spcPts val="0"/>
              </a:spcBef>
              <a:spcAft>
                <a:spcPts val="1200"/>
              </a:spcAft>
              <a:buClr>
                <a:srgbClr val="000000"/>
              </a:buClr>
              <a:buFont typeface="Symbol" panose="05050102010706020507" charset="2"/>
              <a:buChar char=""/>
            </a:pPr>
            <a:r>
              <a:rPr lang="en-US" b="0" strike="noStrike" spc="-1" dirty="0">
                <a:solidFill>
                  <a:srgbClr val="000000"/>
                </a:solidFill>
                <a:uFill>
                  <a:solidFill>
                    <a:srgbClr val="FFFFFF"/>
                  </a:solidFill>
                </a:uFill>
                <a:latin typeface="Times New Roman" panose="02020603050405020304"/>
              </a:rPr>
              <a:t>By pigeonhole, two of these pairs must be the </a:t>
            </a:r>
            <a:r>
              <a:rPr lang="en-US" b="0" strike="noStrike" spc="-1" dirty="0" smtClean="0">
                <a:solidFill>
                  <a:srgbClr val="000000"/>
                </a:solidFill>
                <a:uFill>
                  <a:solidFill>
                    <a:srgbClr val="FFFFFF"/>
                  </a:solidFill>
                </a:uFill>
                <a:latin typeface="Times New Roman" panose="02020603050405020304"/>
              </a:rPr>
              <a:t>same</a:t>
            </a:r>
            <a:r>
              <a:rPr lang="en-US" spc="-1" dirty="0">
                <a:solidFill>
                  <a:srgbClr val="000000"/>
                </a:solidFill>
                <a:uFill>
                  <a:solidFill>
                    <a:srgbClr val="FFFFFF"/>
                  </a:solidFill>
                </a:uFill>
                <a:latin typeface="Times New Roman" panose="02020603050405020304"/>
              </a:rPr>
              <a:t> </a:t>
            </a:r>
            <a:r>
              <a:rPr lang="en-US" spc="-1" dirty="0" smtClean="0">
                <a:solidFill>
                  <a:srgbClr val="000000"/>
                </a:solidFill>
                <a:uFill>
                  <a:solidFill>
                    <a:srgbClr val="FFFFFF"/>
                  </a:solidFill>
                </a:uFill>
                <a:latin typeface="Times New Roman" panose="02020603050405020304"/>
              </a:rPr>
              <a:t>(continues next slide …)</a:t>
            </a:r>
            <a:endParaRPr lang="en-US" b="0" strike="noStrike" spc="-1" dirty="0">
              <a:solidFill>
                <a:srgbClr val="000000"/>
              </a:solidFill>
              <a:uFill>
                <a:solidFill>
                  <a:srgbClr val="FFFFFF"/>
                </a:solidFill>
              </a:uFill>
              <a:latin typeface="Times New Roman" panose="02020603050405020304"/>
            </a:endParaRPr>
          </a:p>
          <a:p>
            <a:pPr marL="342900" indent="-342900">
              <a:lnSpc>
                <a:spcPct val="100000"/>
              </a:lnSpc>
            </a:pPr>
            <a:r>
              <a:rPr lang="en-US" b="0" strike="noStrike" spc="-1" dirty="0">
                <a:solidFill>
                  <a:srgbClr val="000000"/>
                </a:solidFill>
                <a:uFill>
                  <a:solidFill>
                    <a:srgbClr val="FFFFFF"/>
                  </a:solidFill>
                </a:uFill>
                <a:latin typeface="Times New Roman" panose="02020603050405020304"/>
              </a:rPr>
              <a:t>  </a:t>
            </a:r>
            <a:endParaRPr lang="en-US" sz="2000" b="0" strike="noStrike" spc="-1" dirty="0">
              <a:solidFill>
                <a:srgbClr val="000000"/>
              </a:solidFill>
              <a:uFill>
                <a:solidFill>
                  <a:srgbClr val="FFFFFF"/>
                </a:solidFill>
              </a:uFill>
              <a:latin typeface="Arial" panose="020B0604020202020204"/>
            </a:endParaRPr>
          </a:p>
          <a:p>
            <a:pPr>
              <a:lnSpc>
                <a:spcPct val="100000"/>
              </a:lnSpc>
            </a:pPr>
            <a:endParaRPr lang="en-US" sz="2000" b="0" strike="noStrike" spc="-1" dirty="0">
              <a:solidFill>
                <a:srgbClr val="000000"/>
              </a:solidFill>
              <a:uFill>
                <a:solidFill>
                  <a:srgbClr val="FFFFFF"/>
                </a:solidFill>
              </a:uFill>
              <a:latin typeface="Arial" panose="020B0604020202020204"/>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6553080" y="6245280"/>
            <a:ext cx="2133360" cy="475920"/>
          </a:xfrm>
          <a:prstGeom prst="rect">
            <a:avLst/>
          </a:prstGeom>
          <a:noFill/>
          <a:ln>
            <a:noFill/>
          </a:ln>
        </p:spPr>
        <p:txBody>
          <a:bodyPr/>
          <a:lstStyle/>
          <a:p>
            <a:pPr algn="r">
              <a:lnSpc>
                <a:spcPct val="100000"/>
              </a:lnSpc>
            </a:pPr>
            <a:fld id="{E4765FC0-AF96-4549-A565-227023F2AA7B}" type="slidenum">
              <a:rPr lang="en-US" sz="1400" b="0" strike="noStrike" spc="-1">
                <a:solidFill>
                  <a:srgbClr val="000000"/>
                </a:solidFill>
                <a:uFill>
                  <a:solidFill>
                    <a:srgbClr val="FFFFFF"/>
                  </a:solidFill>
                </a:uFill>
                <a:latin typeface="Arial" panose="020B0604020202020204"/>
              </a:rPr>
              <a:t>17</a:t>
            </a:fld>
            <a:endParaRPr lang="en-US" sz="1400" b="0" strike="noStrike" spc="-1">
              <a:solidFill>
                <a:srgbClr val="000000"/>
              </a:solidFill>
              <a:uFill>
                <a:solidFill>
                  <a:srgbClr val="FFFFFF"/>
                </a:solidFill>
              </a:uFill>
              <a:latin typeface="Times New Roman" panose="02020603050405020304"/>
            </a:endParaRPr>
          </a:p>
        </p:txBody>
      </p:sp>
      <p:sp>
        <p:nvSpPr>
          <p:cNvPr id="154" name="TextShape 2"/>
          <p:cNvSpPr txBox="1"/>
          <p:nvPr/>
        </p:nvSpPr>
        <p:spPr>
          <a:xfrm>
            <a:off x="457200" y="152280"/>
            <a:ext cx="8229240" cy="114264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Subsequence continued</a:t>
            </a:r>
            <a:endParaRPr lang="en-US" sz="2400" b="0" strike="noStrike" spc="-1">
              <a:solidFill>
                <a:srgbClr val="000000"/>
              </a:solidFill>
              <a:uFill>
                <a:solidFill>
                  <a:srgbClr val="FFFFFF"/>
                </a:solidFill>
              </a:uFill>
              <a:latin typeface="Arial" panose="020B0604020202020204"/>
            </a:endParaRPr>
          </a:p>
        </p:txBody>
      </p:sp>
      <p:sp>
        <p:nvSpPr>
          <p:cNvPr id="155" name="TextShape 3"/>
          <p:cNvSpPr txBox="1"/>
          <p:nvPr/>
        </p:nvSpPr>
        <p:spPr>
          <a:xfrm>
            <a:off x="380880" y="1066680"/>
            <a:ext cx="8229240" cy="4525560"/>
          </a:xfrm>
          <a:prstGeom prst="rect">
            <a:avLst/>
          </a:prstGeom>
          <a:noFill/>
          <a:ln w="9360">
            <a:noFill/>
          </a:ln>
        </p:spPr>
        <p:txBody>
          <a:bodyPr/>
          <a:lstStyle/>
          <a:p>
            <a:pPr marL="342900" indent="-342900">
              <a:lnSpc>
                <a:spcPct val="100000"/>
              </a:lnSpc>
              <a:spcBef>
                <a:spcPts val="0"/>
              </a:spcBef>
              <a:spcAft>
                <a:spcPts val="1200"/>
              </a:spcAft>
              <a:buClr>
                <a:srgbClr val="000000"/>
              </a:buClr>
              <a:buFont typeface="Symbol" panose="05050102010706020507" charset="2"/>
              <a:buChar char=""/>
            </a:pPr>
            <a:r>
              <a:rPr lang="en-US" spc="-1" dirty="0">
                <a:solidFill>
                  <a:srgbClr val="000000"/>
                </a:solidFill>
                <a:uFill>
                  <a:solidFill>
                    <a:srgbClr val="FFFFFF"/>
                  </a:solidFill>
                </a:uFill>
                <a:latin typeface="Times New Roman" panose="02020603050405020304"/>
              </a:rPr>
              <a:t>Let  </a:t>
            </a:r>
            <a:r>
              <a:rPr lang="en-US" i="1" spc="-1" dirty="0">
                <a:solidFill>
                  <a:srgbClr val="000000"/>
                </a:solidFill>
                <a:uFill>
                  <a:solidFill>
                    <a:srgbClr val="FFFFFF"/>
                  </a:solidFill>
                </a:uFill>
                <a:latin typeface="Times New Roman" panose="02020603050405020304"/>
              </a:rPr>
              <a:t>a</a:t>
            </a:r>
            <a:r>
              <a:rPr lang="en-US" i="1" spc="-1" baseline="-25000" dirty="0">
                <a:solidFill>
                  <a:srgbClr val="000000"/>
                </a:solidFill>
                <a:uFill>
                  <a:solidFill>
                    <a:srgbClr val="FFFFFF"/>
                  </a:solidFill>
                </a:uFill>
                <a:latin typeface="Times New Roman" panose="02020603050405020304"/>
              </a:rPr>
              <a:t>s</a:t>
            </a:r>
            <a:r>
              <a:rPr lang="en-US" spc="-1" dirty="0">
                <a:solidFill>
                  <a:srgbClr val="000000"/>
                </a:solidFill>
                <a:uFill>
                  <a:solidFill>
                    <a:srgbClr val="FFFFFF"/>
                  </a:solidFill>
                </a:uFill>
                <a:latin typeface="Times New Roman" panose="02020603050405020304"/>
              </a:rPr>
              <a:t> and </a:t>
            </a:r>
            <a:r>
              <a:rPr lang="en-US" i="1" spc="-1" dirty="0">
                <a:solidFill>
                  <a:srgbClr val="000000"/>
                </a:solidFill>
                <a:uFill>
                  <a:solidFill>
                    <a:srgbClr val="FFFFFF"/>
                  </a:solidFill>
                </a:uFill>
                <a:latin typeface="Times New Roman" panose="02020603050405020304"/>
              </a:rPr>
              <a:t>a</a:t>
            </a:r>
            <a:r>
              <a:rPr lang="en-US" i="1" spc="-1" baseline="-25000" dirty="0">
                <a:solidFill>
                  <a:srgbClr val="000000"/>
                </a:solidFill>
                <a:uFill>
                  <a:solidFill>
                    <a:srgbClr val="FFFFFF"/>
                  </a:solidFill>
                </a:uFill>
                <a:latin typeface="Times New Roman" panose="02020603050405020304"/>
              </a:rPr>
              <a:t>t</a:t>
            </a:r>
            <a:r>
              <a:rPr lang="en-US" spc="-1" dirty="0">
                <a:solidFill>
                  <a:srgbClr val="000000"/>
                </a:solidFill>
                <a:uFill>
                  <a:solidFill>
                    <a:srgbClr val="FFFFFF"/>
                  </a:solidFill>
                </a:uFill>
                <a:latin typeface="Times New Roman" panose="02020603050405020304"/>
              </a:rPr>
              <a:t> be the elements that have the same pair , i.e., (</a:t>
            </a:r>
            <a:r>
              <a:rPr lang="en-US" i="1" spc="-1" dirty="0">
                <a:solidFill>
                  <a:srgbClr val="000000"/>
                </a:solidFill>
                <a:uFill>
                  <a:solidFill>
                    <a:srgbClr val="FFFFFF"/>
                  </a:solidFill>
                </a:uFill>
                <a:latin typeface="Times New Roman" panose="02020603050405020304"/>
              </a:rPr>
              <a:t>i</a:t>
            </a:r>
            <a:r>
              <a:rPr lang="en-US" i="1" spc="-1" baseline="-25000" dirty="0">
                <a:solidFill>
                  <a:srgbClr val="000000"/>
                </a:solidFill>
                <a:uFill>
                  <a:solidFill>
                    <a:srgbClr val="FFFFFF"/>
                  </a:solidFill>
                </a:uFill>
                <a:latin typeface="Times New Roman" panose="02020603050405020304"/>
              </a:rPr>
              <a:t>s</a:t>
            </a:r>
            <a:r>
              <a:rPr lang="en-US" spc="-1" dirty="0">
                <a:solidFill>
                  <a:srgbClr val="000000"/>
                </a:solidFill>
                <a:uFill>
                  <a:solidFill>
                    <a:srgbClr val="FFFFFF"/>
                  </a:solidFill>
                </a:uFill>
                <a:latin typeface="Times New Roman" panose="02020603050405020304"/>
              </a:rPr>
              <a:t>, </a:t>
            </a:r>
            <a:r>
              <a:rPr lang="en-US" i="1" spc="-1" dirty="0">
                <a:solidFill>
                  <a:srgbClr val="000000"/>
                </a:solidFill>
                <a:uFill>
                  <a:solidFill>
                    <a:srgbClr val="FFFFFF"/>
                  </a:solidFill>
                </a:uFill>
                <a:latin typeface="Times New Roman" panose="02020603050405020304"/>
              </a:rPr>
              <a:t>d</a:t>
            </a:r>
            <a:r>
              <a:rPr lang="en-US" i="1" spc="-1" baseline="-25000" dirty="0">
                <a:solidFill>
                  <a:srgbClr val="000000"/>
                </a:solidFill>
                <a:uFill>
                  <a:solidFill>
                    <a:srgbClr val="FFFFFF"/>
                  </a:solidFill>
                </a:uFill>
                <a:latin typeface="Times New Roman" panose="02020603050405020304"/>
              </a:rPr>
              <a:t>s</a:t>
            </a:r>
            <a:r>
              <a:rPr lang="en-US" spc="-1" dirty="0">
                <a:solidFill>
                  <a:srgbClr val="000000"/>
                </a:solidFill>
                <a:uFill>
                  <a:solidFill>
                    <a:srgbClr val="FFFFFF"/>
                  </a:solidFill>
                </a:uFill>
                <a:latin typeface="Times New Roman" panose="02020603050405020304"/>
              </a:rPr>
              <a:t>) = (</a:t>
            </a:r>
            <a:r>
              <a:rPr lang="en-US" i="1" spc="-1" dirty="0">
                <a:solidFill>
                  <a:srgbClr val="000000"/>
                </a:solidFill>
                <a:uFill>
                  <a:solidFill>
                    <a:srgbClr val="FFFFFF"/>
                  </a:solidFill>
                </a:uFill>
                <a:latin typeface="Times New Roman" panose="02020603050405020304"/>
              </a:rPr>
              <a:t>i</a:t>
            </a:r>
            <a:r>
              <a:rPr lang="en-US" i="1" spc="-1" baseline="-25000" dirty="0">
                <a:solidFill>
                  <a:srgbClr val="000000"/>
                </a:solidFill>
                <a:uFill>
                  <a:solidFill>
                    <a:srgbClr val="FFFFFF"/>
                  </a:solidFill>
                </a:uFill>
                <a:latin typeface="Times New Roman" panose="02020603050405020304"/>
              </a:rPr>
              <a:t>t</a:t>
            </a:r>
            <a:r>
              <a:rPr lang="en-US" spc="-1" dirty="0">
                <a:solidFill>
                  <a:srgbClr val="000000"/>
                </a:solidFill>
                <a:uFill>
                  <a:solidFill>
                    <a:srgbClr val="FFFFFF"/>
                  </a:solidFill>
                </a:uFill>
                <a:latin typeface="Times New Roman" panose="02020603050405020304"/>
              </a:rPr>
              <a:t>, </a:t>
            </a:r>
            <a:r>
              <a:rPr lang="en-US" i="1" u="sng" spc="-1" dirty="0">
                <a:solidFill>
                  <a:srgbClr val="000000"/>
                </a:solidFill>
                <a:uFill>
                  <a:solidFill>
                    <a:srgbClr val="FFFFFF"/>
                  </a:solidFill>
                </a:uFill>
                <a:latin typeface="Times New Roman" panose="02020603050405020304"/>
              </a:rPr>
              <a:t>d</a:t>
            </a:r>
            <a:r>
              <a:rPr lang="en-US" i="1" u="sng" spc="-1" baseline="-25000" dirty="0">
                <a:solidFill>
                  <a:srgbClr val="000000"/>
                </a:solidFill>
                <a:uFill>
                  <a:solidFill>
                    <a:srgbClr val="FFFFFF"/>
                  </a:solidFill>
                </a:uFill>
                <a:latin typeface="Times New Roman" panose="02020603050405020304"/>
              </a:rPr>
              <a:t>t</a:t>
            </a:r>
            <a:r>
              <a:rPr lang="en-US" spc="-1" dirty="0">
                <a:solidFill>
                  <a:srgbClr val="000000"/>
                </a:solidFill>
                <a:uFill>
                  <a:solidFill>
                    <a:srgbClr val="FFFFFF"/>
                  </a:solidFill>
                </a:uFill>
                <a:latin typeface="Times New Roman" panose="02020603050405020304"/>
              </a:rPr>
              <a:t>)</a:t>
            </a:r>
            <a:endParaRPr lang="en-US" sz="2000" spc="-1" dirty="0">
              <a:solidFill>
                <a:srgbClr val="000000"/>
              </a:solidFill>
              <a:uFill>
                <a:solidFill>
                  <a:srgbClr val="FFFFFF"/>
                </a:solidFill>
              </a:uFill>
            </a:endParaRPr>
          </a:p>
          <a:p>
            <a:pPr marL="342900" indent="-342900">
              <a:lnSpc>
                <a:spcPct val="100000"/>
              </a:lnSpc>
              <a:spcAft>
                <a:spcPts val="1200"/>
              </a:spcAft>
              <a:buClr>
                <a:srgbClr val="000000"/>
              </a:buClr>
              <a:buFont typeface="Symbol" panose="05050102010706020507" charset="2"/>
              <a:buChar char=""/>
            </a:pPr>
            <a:r>
              <a:rPr lang="en-US" spc="-1" dirty="0">
                <a:solidFill>
                  <a:srgbClr val="000000"/>
                </a:solidFill>
                <a:uFill>
                  <a:solidFill>
                    <a:srgbClr val="FFFFFF"/>
                  </a:solidFill>
                </a:uFill>
                <a:latin typeface="Times New Roman" panose="02020603050405020304"/>
              </a:rPr>
              <a:t>Assume </a:t>
            </a:r>
            <a:r>
              <a:rPr lang="en-US" i="1" spc="-1" dirty="0">
                <a:solidFill>
                  <a:srgbClr val="000000"/>
                </a:solidFill>
                <a:uFill>
                  <a:solidFill>
                    <a:srgbClr val="FFFFFF"/>
                  </a:solidFill>
                </a:uFill>
                <a:latin typeface="Times New Roman" panose="02020603050405020304"/>
              </a:rPr>
              <a:t>s</a:t>
            </a:r>
            <a:r>
              <a:rPr lang="en-US" spc="-1" dirty="0">
                <a:solidFill>
                  <a:srgbClr val="000000"/>
                </a:solidFill>
                <a:uFill>
                  <a:solidFill>
                    <a:srgbClr val="FFFFFF"/>
                  </a:solidFill>
                </a:uFill>
                <a:latin typeface="Times New Roman" panose="02020603050405020304"/>
              </a:rPr>
              <a:t> &lt; </a:t>
            </a:r>
            <a:r>
              <a:rPr lang="en-US" i="1" spc="-1" dirty="0">
                <a:solidFill>
                  <a:srgbClr val="000000"/>
                </a:solidFill>
                <a:uFill>
                  <a:solidFill>
                    <a:srgbClr val="FFFFFF"/>
                  </a:solidFill>
                </a:uFill>
                <a:latin typeface="Times New Roman" panose="02020603050405020304"/>
              </a:rPr>
              <a:t>t</a:t>
            </a:r>
            <a:r>
              <a:rPr lang="en-US" spc="-1" dirty="0">
                <a:solidFill>
                  <a:srgbClr val="000000"/>
                </a:solidFill>
                <a:uFill>
                  <a:solidFill>
                    <a:srgbClr val="FFFFFF"/>
                  </a:solidFill>
                </a:uFill>
                <a:latin typeface="Times New Roman" panose="02020603050405020304"/>
              </a:rPr>
              <a:t>.</a:t>
            </a:r>
            <a:endParaRPr lang="en-US" sz="1800" b="0" strike="noStrike" spc="-1" dirty="0">
              <a:solidFill>
                <a:srgbClr val="000000"/>
              </a:solidFill>
              <a:uFill>
                <a:solidFill>
                  <a:srgbClr val="FFFFFF"/>
                </a:solidFill>
              </a:uFill>
              <a:latin typeface="Times New Roman" panose="02020603050405020304"/>
            </a:endParaRPr>
          </a:p>
          <a:p>
            <a:pPr marL="342900" indent="-34290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We are given that all the elements </a:t>
            </a:r>
            <a:r>
              <a:rPr lang="en-US" i="1" spc="-1" dirty="0" err="1">
                <a:solidFill>
                  <a:srgbClr val="000000"/>
                </a:solidFill>
                <a:uFill>
                  <a:solidFill>
                    <a:srgbClr val="FFFFFF"/>
                  </a:solidFill>
                </a:uFill>
                <a:latin typeface="Times New Roman" panose="02020603050405020304"/>
              </a:rPr>
              <a:t>a</a:t>
            </a:r>
            <a:r>
              <a:rPr lang="en-US" i="1" spc="-1" baseline="-25000" dirty="0" err="1">
                <a:solidFill>
                  <a:srgbClr val="000000"/>
                </a:solidFill>
                <a:uFill>
                  <a:solidFill>
                    <a:srgbClr val="FFFFFF"/>
                  </a:solidFill>
                </a:uFill>
                <a:latin typeface="Times New Roman" panose="02020603050405020304"/>
              </a:rPr>
              <a:t>j</a:t>
            </a:r>
            <a:r>
              <a:rPr lang="en-US" i="1" spc="-1" baseline="-25000" dirty="0">
                <a:solidFill>
                  <a:srgbClr val="000000"/>
                </a:solidFill>
                <a:uFill>
                  <a:solidFill>
                    <a:srgbClr val="FFFFFF"/>
                  </a:solidFill>
                </a:uFill>
                <a:latin typeface="Times New Roman" panose="02020603050405020304"/>
              </a:rPr>
              <a:t> </a:t>
            </a:r>
            <a:r>
              <a:rPr lang="en-US" sz="1800" b="0" strike="noStrike" spc="-1" dirty="0">
                <a:solidFill>
                  <a:srgbClr val="000000"/>
                </a:solidFill>
                <a:uFill>
                  <a:solidFill>
                    <a:srgbClr val="FFFFFF"/>
                  </a:solidFill>
                </a:uFill>
                <a:latin typeface="Times New Roman" panose="02020603050405020304"/>
              </a:rPr>
              <a:t>are distinct. Two cases need to be discussed</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Case 1.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 &lt;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t</a:t>
            </a:r>
            <a:endParaRPr lang="en-US" sz="3200" b="0" strike="noStrike" spc="-1" dirty="0">
              <a:solidFill>
                <a:srgbClr val="000000"/>
              </a:solidFill>
              <a:uFill>
                <a:solidFill>
                  <a:srgbClr val="FFFFFF"/>
                </a:solidFill>
              </a:uFill>
              <a:latin typeface="Times New Roman" panose="02020603050405020304"/>
            </a:endParaRPr>
          </a:p>
          <a:p>
            <a:pPr marL="742950" lvl="1" indent="-28575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There is an increasing subsequence starting at </a:t>
            </a:r>
            <a:r>
              <a:rPr lang="en-US" sz="1800" b="0" i="1" strike="noStrike" spc="-1" dirty="0" err="1">
                <a:solidFill>
                  <a:srgbClr val="000000"/>
                </a:solidFill>
                <a:uFill>
                  <a:solidFill>
                    <a:srgbClr val="FFFFFF"/>
                  </a:solidFill>
                </a:uFill>
                <a:latin typeface="Times New Roman" panose="02020603050405020304"/>
              </a:rPr>
              <a:t>a</a:t>
            </a:r>
            <a:r>
              <a:rPr lang="en-US" sz="1800" b="0" i="1" strike="noStrike" spc="-1" baseline="-25000" dirty="0" err="1">
                <a:solidFill>
                  <a:srgbClr val="000000"/>
                </a:solidFill>
                <a:uFill>
                  <a:solidFill>
                    <a:srgbClr val="FFFFFF"/>
                  </a:solidFill>
                </a:uFill>
                <a:latin typeface="Times New Roman" panose="02020603050405020304"/>
              </a:rPr>
              <a:t>t</a:t>
            </a:r>
            <a:r>
              <a:rPr lang="en-US" sz="1800" b="0" strike="noStrike" spc="-1" dirty="0">
                <a:solidFill>
                  <a:srgbClr val="000000"/>
                </a:solidFill>
                <a:uFill>
                  <a:solidFill>
                    <a:srgbClr val="FFFFFF"/>
                  </a:solidFill>
                </a:uFill>
                <a:latin typeface="Times New Roman" panose="02020603050405020304"/>
              </a:rPr>
              <a:t> of length </a:t>
            </a:r>
            <a:r>
              <a:rPr lang="en-US" sz="1800" b="0" i="1" strike="noStrike" spc="-1" dirty="0">
                <a:solidFill>
                  <a:srgbClr val="000000"/>
                </a:solidFill>
                <a:uFill>
                  <a:solidFill>
                    <a:srgbClr val="FFFFFF"/>
                  </a:solidFill>
                </a:uFill>
                <a:latin typeface="Times New Roman" panose="02020603050405020304"/>
              </a:rPr>
              <a:t>i</a:t>
            </a:r>
            <a:r>
              <a:rPr lang="en-US" sz="1800" b="0" i="1" strike="noStrike" spc="-1" baseline="-25000" dirty="0">
                <a:solidFill>
                  <a:srgbClr val="000000"/>
                </a:solidFill>
                <a:uFill>
                  <a:solidFill>
                    <a:srgbClr val="FFFFFF"/>
                  </a:solidFill>
                </a:uFill>
                <a:latin typeface="Times New Roman" panose="02020603050405020304"/>
              </a:rPr>
              <a:t>t</a:t>
            </a:r>
            <a:r>
              <a:rPr lang="en-US" sz="1800" b="0" strike="noStrike" spc="-1" dirty="0">
                <a:solidFill>
                  <a:srgbClr val="000000"/>
                </a:solidFill>
                <a:uFill>
                  <a:solidFill>
                    <a:srgbClr val="FFFFFF"/>
                  </a:solidFill>
                </a:uFill>
                <a:latin typeface="Times New Roman" panose="02020603050405020304"/>
              </a:rPr>
              <a:t>.</a:t>
            </a:r>
            <a:endParaRPr lang="en-US" sz="1400" b="0" strike="noStrike" spc="-1" dirty="0">
              <a:solidFill>
                <a:srgbClr val="000000"/>
              </a:solidFill>
              <a:uFill>
                <a:solidFill>
                  <a:srgbClr val="FFFFFF"/>
                </a:solidFill>
              </a:uFill>
              <a:latin typeface="Times New Roman" panose="02020603050405020304"/>
            </a:endParaRPr>
          </a:p>
          <a:p>
            <a:pPr marL="742950" lvl="1" indent="-28575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If you pre-pend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 to this subsequence, we have a subsequence of length </a:t>
            </a:r>
            <a:r>
              <a:rPr lang="en-US" sz="1800" b="0" i="1" strike="noStrike" spc="-1" dirty="0">
                <a:solidFill>
                  <a:srgbClr val="000000"/>
                </a:solidFill>
                <a:uFill>
                  <a:solidFill>
                    <a:srgbClr val="FFFFFF"/>
                  </a:solidFill>
                </a:uFill>
                <a:latin typeface="Times New Roman" panose="02020603050405020304"/>
              </a:rPr>
              <a:t>i</a:t>
            </a:r>
            <a:r>
              <a:rPr lang="en-US" sz="1800" b="0" i="1" strike="noStrike" spc="-1" baseline="-25000" dirty="0">
                <a:solidFill>
                  <a:srgbClr val="000000"/>
                </a:solidFill>
                <a:uFill>
                  <a:solidFill>
                    <a:srgbClr val="FFFFFF"/>
                  </a:solidFill>
                </a:uFill>
                <a:latin typeface="Times New Roman" panose="02020603050405020304"/>
              </a:rPr>
              <a:t>t</a:t>
            </a:r>
            <a:r>
              <a:rPr lang="en-US" sz="1800" b="0" strike="noStrike" spc="-1" dirty="0">
                <a:solidFill>
                  <a:srgbClr val="000000"/>
                </a:solidFill>
                <a:uFill>
                  <a:solidFill>
                    <a:srgbClr val="FFFFFF"/>
                  </a:solidFill>
                </a:uFill>
                <a:latin typeface="Times New Roman" panose="02020603050405020304"/>
              </a:rPr>
              <a:t> + 1 starting at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s</a:t>
            </a:r>
            <a:endParaRPr lang="en-US" sz="1400" b="0" strike="noStrike" spc="-1" dirty="0">
              <a:solidFill>
                <a:srgbClr val="000000"/>
              </a:solidFill>
              <a:uFill>
                <a:solidFill>
                  <a:srgbClr val="FFFFFF"/>
                </a:solidFill>
              </a:uFill>
              <a:latin typeface="Times New Roman" panose="02020603050405020304"/>
            </a:endParaRPr>
          </a:p>
          <a:p>
            <a:pPr marL="742950" lvl="1" indent="-28575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Recall that </a:t>
            </a:r>
            <a:r>
              <a:rPr lang="en-US" sz="1800" b="0" i="1" strike="noStrike" spc="-1" dirty="0">
                <a:solidFill>
                  <a:srgbClr val="000000"/>
                </a:solidFill>
                <a:uFill>
                  <a:solidFill>
                    <a:srgbClr val="FFFFFF"/>
                  </a:solidFill>
                </a:uFill>
                <a:latin typeface="Times New Roman" panose="02020603050405020304"/>
              </a:rPr>
              <a:t>i</a:t>
            </a:r>
            <a:r>
              <a:rPr lang="en-US" sz="1800" b="0" i="1" strike="noStrike" spc="-1" baseline="-25000" dirty="0">
                <a:solidFill>
                  <a:srgbClr val="000000"/>
                </a:solidFill>
                <a:uFill>
                  <a:solidFill>
                    <a:srgbClr val="FFFFFF"/>
                  </a:solidFill>
                </a:uFill>
                <a:latin typeface="Times New Roman" panose="02020603050405020304"/>
              </a:rPr>
              <a:t>t</a:t>
            </a:r>
            <a:r>
              <a:rPr lang="en-US" sz="1800" b="0" i="1" strike="noStrike" spc="-1" dirty="0">
                <a:solidFill>
                  <a:srgbClr val="000000"/>
                </a:solidFill>
                <a:uFill>
                  <a:solidFill>
                    <a:srgbClr val="FFFFFF"/>
                  </a:solidFill>
                </a:uFill>
                <a:latin typeface="Times New Roman" panose="02020603050405020304"/>
              </a:rPr>
              <a:t> </a:t>
            </a:r>
            <a:r>
              <a:rPr lang="en-US" sz="1800" b="0" strike="noStrike" spc="-1" dirty="0">
                <a:solidFill>
                  <a:srgbClr val="000000"/>
                </a:solidFill>
                <a:uFill>
                  <a:solidFill>
                    <a:srgbClr val="FFFFFF"/>
                  </a:solidFill>
                </a:uFill>
                <a:latin typeface="Times New Roman" panose="02020603050405020304"/>
              </a:rPr>
              <a:t>=</a:t>
            </a:r>
            <a:r>
              <a:rPr lang="en-US" sz="1800" b="0" i="1" strike="noStrike" spc="-1" dirty="0">
                <a:solidFill>
                  <a:srgbClr val="000000"/>
                </a:solidFill>
                <a:uFill>
                  <a:solidFill>
                    <a:srgbClr val="FFFFFF"/>
                  </a:solidFill>
                </a:uFill>
                <a:latin typeface="Times New Roman" panose="02020603050405020304"/>
              </a:rPr>
              <a:t> i</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 thus, we have a subsequence of length </a:t>
            </a:r>
            <a:r>
              <a:rPr lang="en-US" sz="1800" b="0" i="1" strike="noStrike" spc="-1" dirty="0">
                <a:solidFill>
                  <a:srgbClr val="000000"/>
                </a:solidFill>
                <a:uFill>
                  <a:solidFill>
                    <a:srgbClr val="FFFFFF"/>
                  </a:solidFill>
                </a:uFill>
                <a:latin typeface="Times New Roman" panose="02020603050405020304"/>
              </a:rPr>
              <a:t>i</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+1 starting at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 (contradicts the definition of </a:t>
            </a:r>
            <a:r>
              <a:rPr lang="en-US" sz="1800" b="0" i="1" strike="noStrike" spc="-1" dirty="0">
                <a:solidFill>
                  <a:srgbClr val="000000"/>
                </a:solidFill>
                <a:uFill>
                  <a:solidFill>
                    <a:srgbClr val="FFFFFF"/>
                  </a:solidFill>
                </a:uFill>
                <a:latin typeface="Times New Roman" panose="02020603050405020304"/>
              </a:rPr>
              <a:t>i</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Case 2.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s</a:t>
            </a:r>
            <a:r>
              <a:rPr lang="en-US" sz="1800" b="0" strike="noStrike" spc="-1" dirty="0">
                <a:solidFill>
                  <a:srgbClr val="000000"/>
                </a:solidFill>
                <a:uFill>
                  <a:solidFill>
                    <a:srgbClr val="FFFFFF"/>
                  </a:solidFill>
                </a:uFill>
                <a:latin typeface="Times New Roman" panose="02020603050405020304"/>
              </a:rPr>
              <a:t> &gt; </a:t>
            </a:r>
            <a:r>
              <a:rPr lang="en-US" sz="1800" b="0" i="1" strike="noStrike" spc="-1" dirty="0">
                <a:solidFill>
                  <a:srgbClr val="000000"/>
                </a:solidFill>
                <a:uFill>
                  <a:solidFill>
                    <a:srgbClr val="FFFFFF"/>
                  </a:solidFill>
                </a:uFill>
                <a:latin typeface="Times New Roman" panose="02020603050405020304"/>
              </a:rPr>
              <a:t>a</a:t>
            </a:r>
            <a:r>
              <a:rPr lang="en-US" sz="1800" b="0" i="1" strike="noStrike" spc="-1" baseline="-25000" dirty="0">
                <a:solidFill>
                  <a:srgbClr val="000000"/>
                </a:solidFill>
                <a:uFill>
                  <a:solidFill>
                    <a:srgbClr val="FFFFFF"/>
                  </a:solidFill>
                </a:uFill>
                <a:latin typeface="Times New Roman" panose="02020603050405020304"/>
              </a:rPr>
              <a:t>t</a:t>
            </a:r>
            <a:endParaRPr lang="en-US" sz="3200" b="0" strike="noStrike" spc="-1" dirty="0">
              <a:solidFill>
                <a:srgbClr val="000000"/>
              </a:solidFill>
              <a:uFill>
                <a:solidFill>
                  <a:srgbClr val="FFFFFF"/>
                </a:solidFill>
              </a:uFill>
              <a:latin typeface="Times New Roman" panose="02020603050405020304"/>
            </a:endParaRPr>
          </a:p>
          <a:p>
            <a:pPr marL="742950" lvl="1" indent="-285750">
              <a:lnSpc>
                <a:spcPct val="100000"/>
              </a:lnSpc>
              <a:spcAft>
                <a:spcPts val="1200"/>
              </a:spcAft>
              <a:buClr>
                <a:srgbClr val="000000"/>
              </a:buClr>
              <a:buFont typeface="Symbol" panose="05050102010706020507" charset="2"/>
              <a:buChar char=""/>
            </a:pPr>
            <a:r>
              <a:rPr lang="en-US" sz="1800" b="0" strike="noStrike" spc="-1" dirty="0">
                <a:solidFill>
                  <a:srgbClr val="000000"/>
                </a:solidFill>
                <a:uFill>
                  <a:solidFill>
                    <a:srgbClr val="FFFFFF"/>
                  </a:solidFill>
                </a:uFill>
                <a:latin typeface="Times New Roman" panose="02020603050405020304"/>
              </a:rPr>
              <a:t>In this case we look at the decreasing sequence starting at </a:t>
            </a:r>
            <a:r>
              <a:rPr lang="en-US" sz="1800" b="0" i="1" strike="noStrike" spc="-1" dirty="0" err="1">
                <a:solidFill>
                  <a:srgbClr val="000000"/>
                </a:solidFill>
                <a:uFill>
                  <a:solidFill>
                    <a:srgbClr val="FFFFFF"/>
                  </a:solidFill>
                </a:uFill>
                <a:latin typeface="Times New Roman" panose="02020603050405020304"/>
              </a:rPr>
              <a:t>a</a:t>
            </a:r>
            <a:r>
              <a:rPr lang="en-US" sz="1800" b="0" i="1" strike="noStrike" spc="-1" baseline="-25000" dirty="0" err="1">
                <a:solidFill>
                  <a:srgbClr val="000000"/>
                </a:solidFill>
                <a:uFill>
                  <a:solidFill>
                    <a:srgbClr val="FFFFFF"/>
                  </a:solidFill>
                </a:uFill>
                <a:latin typeface="Times New Roman" panose="02020603050405020304"/>
              </a:rPr>
              <a:t>t</a:t>
            </a:r>
            <a:r>
              <a:rPr lang="en-US" sz="1800" b="0" strike="noStrike" spc="-1" dirty="0">
                <a:solidFill>
                  <a:srgbClr val="000000"/>
                </a:solidFill>
                <a:uFill>
                  <a:solidFill>
                    <a:srgbClr val="FFFFFF"/>
                  </a:solidFill>
                </a:uFill>
                <a:latin typeface="Times New Roman" panose="02020603050405020304"/>
              </a:rPr>
              <a:t> and show a similar contradiction.</a:t>
            </a:r>
            <a:endParaRPr lang="en-US" sz="1400" b="0" strike="noStrike" spc="-1" dirty="0">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6553080" y="6245280"/>
            <a:ext cx="2133360" cy="475920"/>
          </a:xfrm>
          <a:prstGeom prst="rect">
            <a:avLst/>
          </a:prstGeom>
          <a:noFill/>
          <a:ln>
            <a:noFill/>
          </a:ln>
        </p:spPr>
        <p:txBody>
          <a:bodyPr/>
          <a:lstStyle/>
          <a:p>
            <a:pPr algn="r">
              <a:lnSpc>
                <a:spcPct val="100000"/>
              </a:lnSpc>
            </a:pPr>
            <a:fld id="{7A5C81C9-627D-4A19-B7D4-279B165D754F}" type="slidenum">
              <a:rPr lang="en-US" sz="1400" b="0" strike="noStrike" spc="-1">
                <a:solidFill>
                  <a:srgbClr val="000000"/>
                </a:solidFill>
                <a:uFill>
                  <a:solidFill>
                    <a:srgbClr val="FFFFFF"/>
                  </a:solidFill>
                </a:uFill>
                <a:latin typeface="Arial" panose="020B0604020202020204"/>
              </a:rPr>
              <a:t>18</a:t>
            </a:fld>
            <a:endParaRPr lang="en-US" sz="1400" b="0" strike="noStrike" spc="-1">
              <a:solidFill>
                <a:srgbClr val="000000"/>
              </a:solidFill>
              <a:uFill>
                <a:solidFill>
                  <a:srgbClr val="FFFFFF"/>
                </a:solidFill>
              </a:uFill>
              <a:latin typeface="Times New Roman" panose="02020603050405020304"/>
            </a:endParaRPr>
          </a:p>
        </p:txBody>
      </p:sp>
      <p:sp>
        <p:nvSpPr>
          <p:cNvPr id="157" name="TextShape 2"/>
          <p:cNvSpPr txBox="1"/>
          <p:nvPr/>
        </p:nvSpPr>
        <p:spPr>
          <a:xfrm>
            <a:off x="457200" y="274680"/>
            <a:ext cx="8229240" cy="1142640"/>
          </a:xfrm>
          <a:prstGeom prst="rect">
            <a:avLst/>
          </a:prstGeom>
          <a:noFill/>
          <a:ln>
            <a:noFill/>
          </a:ln>
        </p:spPr>
        <p:txBody>
          <a:bodyPr anchor="ctr"/>
          <a:lstStyle/>
          <a:p>
            <a:pPr algn="l">
              <a:lnSpc>
                <a:spcPct val="100000"/>
              </a:lnSpc>
            </a:pPr>
            <a:r>
              <a:rPr lang="en-US" sz="2400" b="0" strike="noStrike" spc="-1" dirty="0">
                <a:solidFill>
                  <a:srgbClr val="000000"/>
                </a:solidFill>
                <a:uFill>
                  <a:solidFill>
                    <a:srgbClr val="FFFFFF"/>
                  </a:solidFill>
                </a:uFill>
                <a:latin typeface="Times New Roman" panose="02020603050405020304"/>
              </a:rPr>
              <a:t>Assume that in a group of 6 people each pair of individuals consists of either of two friends or two enemies. Then there are either 3 mutual friends or three mutual enemies.</a:t>
            </a:r>
            <a:endParaRPr lang="en-US" sz="2400" b="0" strike="noStrike" spc="-1" dirty="0">
              <a:solidFill>
                <a:srgbClr val="000000"/>
              </a:solidFill>
              <a:uFill>
                <a:solidFill>
                  <a:srgbClr val="FFFFFF"/>
                </a:solidFill>
              </a:uFill>
              <a:latin typeface="Arial" panose="020B0604020202020204"/>
            </a:endParaRPr>
          </a:p>
        </p:txBody>
      </p:sp>
      <p:sp>
        <p:nvSpPr>
          <p:cNvPr id="158" name="TextShape 3"/>
          <p:cNvSpPr txBox="1"/>
          <p:nvPr/>
        </p:nvSpPr>
        <p:spPr>
          <a:xfrm>
            <a:off x="457200" y="1874880"/>
            <a:ext cx="8229240" cy="4525560"/>
          </a:xfrm>
          <a:prstGeom prst="rect">
            <a:avLst/>
          </a:prstGeom>
          <a:noFill/>
          <a:ln w="9360">
            <a:noFill/>
          </a:ln>
        </p:spPr>
        <p:txBody>
          <a:bodyPr/>
          <a:lstStyle/>
          <a:p>
            <a:pPr marL="342900" indent="-342900">
              <a:lnSpc>
                <a:spcPct val="100000"/>
              </a:lnSpc>
              <a:spcBef>
                <a:spcPts val="0"/>
              </a:spcBef>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This follows directly from the generalized pigeonhole principle where the two boxes are friend or enemy. </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Bef>
                <a:spcPts val="0"/>
              </a:spcBef>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Pick one person (</a:t>
            </a:r>
            <a:r>
              <a:rPr lang="en-US" sz="2000" b="0" i="1" strike="noStrike" spc="-1" dirty="0">
                <a:solidFill>
                  <a:srgbClr val="000000"/>
                </a:solidFill>
                <a:uFill>
                  <a:solidFill>
                    <a:srgbClr val="FFFFFF"/>
                  </a:solidFill>
                </a:uFill>
                <a:latin typeface="Times New Roman" panose="02020603050405020304"/>
              </a:rPr>
              <a:t>A</a:t>
            </a:r>
            <a:r>
              <a:rPr lang="en-US" sz="2000" b="0" strike="noStrike" spc="-1" dirty="0">
                <a:solidFill>
                  <a:srgbClr val="000000"/>
                </a:solidFill>
                <a:uFill>
                  <a:solidFill>
                    <a:srgbClr val="FFFFFF"/>
                  </a:solidFill>
                </a:uFill>
                <a:latin typeface="Times New Roman" panose="02020603050405020304"/>
              </a:rPr>
              <a:t>)</a:t>
            </a:r>
            <a:r>
              <a:rPr lang="en-US" sz="2000" b="0" i="1" strike="noStrike" spc="-1" dirty="0">
                <a:solidFill>
                  <a:srgbClr val="000000"/>
                </a:solidFill>
                <a:uFill>
                  <a:solidFill>
                    <a:srgbClr val="FFFFFF"/>
                  </a:solidFill>
                </a:uFill>
                <a:latin typeface="Times New Roman" panose="02020603050405020304"/>
              </a:rPr>
              <a:t>.</a:t>
            </a:r>
            <a:r>
              <a:rPr lang="en-US" sz="2000" b="0" strike="noStrike" spc="-1" dirty="0">
                <a:solidFill>
                  <a:srgbClr val="000000"/>
                </a:solidFill>
                <a:uFill>
                  <a:solidFill>
                    <a:srgbClr val="FFFFFF"/>
                  </a:solidFill>
                </a:uFill>
                <a:latin typeface="Times New Roman" panose="02020603050405020304"/>
              </a:rPr>
              <a:t> The remaining 5 then must be placed into one of these boxes. </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Bef>
                <a:spcPts val="0"/>
              </a:spcBef>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One must have at least 3 in it. </a:t>
            </a:r>
            <a:r>
              <a:rPr lang="" altLang="en-US" sz="2000" b="0" strike="noStrike" spc="-1" dirty="0">
                <a:solidFill>
                  <a:srgbClr val="000000"/>
                </a:solidFill>
                <a:uFill>
                  <a:solidFill>
                    <a:srgbClr val="FFFFFF"/>
                  </a:solidFill>
                </a:uFill>
                <a:latin typeface="Times New Roman" panose="02020603050405020304"/>
              </a:rPr>
              <a:t>Without loss of generality, assume it is the friend box.</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Bef>
                <a:spcPts val="0"/>
              </a:spcBef>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Call the people in the box </a:t>
            </a:r>
            <a:r>
              <a:rPr lang="en-US" sz="2000" b="0" i="1" strike="noStrike" spc="-1" dirty="0">
                <a:solidFill>
                  <a:srgbClr val="000000"/>
                </a:solidFill>
                <a:uFill>
                  <a:solidFill>
                    <a:srgbClr val="FFFFFF"/>
                  </a:solidFill>
                </a:uFill>
                <a:latin typeface="Times New Roman" panose="02020603050405020304"/>
              </a:rPr>
              <a:t>B,C,D </a:t>
            </a:r>
            <a:r>
              <a:rPr lang="" altLang="en-US" sz="2000" b="0" strike="noStrike" spc="-1" dirty="0">
                <a:solidFill>
                  <a:srgbClr val="000000"/>
                </a:solidFill>
                <a:uFill>
                  <a:solidFill>
                    <a:srgbClr val="FFFFFF"/>
                  </a:solidFill>
                </a:uFill>
                <a:latin typeface="Times New Roman" panose="02020603050405020304"/>
              </a:rPr>
              <a:t>(by above all are friend of </a:t>
            </a:r>
            <a:r>
              <a:rPr lang="" altLang="en-US" sz="2000" b="0" i="1" strike="noStrike" spc="-1" dirty="0">
                <a:solidFill>
                  <a:srgbClr val="000000"/>
                </a:solidFill>
                <a:uFill>
                  <a:solidFill>
                    <a:srgbClr val="FFFFFF"/>
                  </a:solidFill>
                </a:uFill>
                <a:latin typeface="Times New Roman" panose="02020603050405020304"/>
              </a:rPr>
              <a:t>A</a:t>
            </a:r>
            <a:r>
              <a:rPr lang="" altLang="en-US" sz="2000" b="0" strike="noStrike" spc="-1" dirty="0">
                <a:solidFill>
                  <a:srgbClr val="000000"/>
                </a:solidFill>
                <a:uFill>
                  <a:solidFill>
                    <a:srgbClr val="FFFFFF"/>
                  </a:solidFill>
                </a:uFill>
                <a:latin typeface="Times New Roman" panose="02020603050405020304"/>
              </a:rPr>
              <a:t>)</a:t>
            </a:r>
            <a:endParaRPr lang="en-US" sz="3200" b="0" strike="noStrike" spc="-1" dirty="0">
              <a:solidFill>
                <a:srgbClr val="000000"/>
              </a:solidFill>
              <a:uFill>
                <a:solidFill>
                  <a:srgbClr val="FFFFFF"/>
                </a:solidFill>
              </a:uFill>
              <a:latin typeface="Times New Roman" panose="02020603050405020304"/>
            </a:endParaRPr>
          </a:p>
          <a:p>
            <a:pPr marL="342900" indent="-342900">
              <a:lnSpc>
                <a:spcPct val="100000"/>
              </a:lnSpc>
              <a:spcBef>
                <a:spcPts val="0"/>
              </a:spcBef>
              <a:spcAft>
                <a:spcPts val="1200"/>
              </a:spcAft>
              <a:buClr>
                <a:srgbClr val="000000"/>
              </a:buClr>
              <a:buFont typeface="Symbol" panose="05050102010706020507" charset="2"/>
              <a:buChar char=""/>
            </a:pPr>
            <a:r>
              <a:rPr lang="en-US" sz="2000" b="0" strike="noStrike" spc="-1" dirty="0">
                <a:solidFill>
                  <a:srgbClr val="000000"/>
                </a:solidFill>
                <a:uFill>
                  <a:solidFill>
                    <a:srgbClr val="FFFFFF"/>
                  </a:solidFill>
                </a:uFill>
                <a:latin typeface="Times New Roman" panose="02020603050405020304"/>
              </a:rPr>
              <a:t>Now if any two of these people are also mutual friends, then these two people together with </a:t>
            </a:r>
            <a:r>
              <a:rPr lang="en-US" sz="2000" b="0" i="1" strike="noStrike" spc="-1" dirty="0">
                <a:solidFill>
                  <a:srgbClr val="000000"/>
                </a:solidFill>
                <a:uFill>
                  <a:solidFill>
                    <a:srgbClr val="FFFFFF"/>
                  </a:solidFill>
                </a:uFill>
                <a:latin typeface="Times New Roman" panose="02020603050405020304"/>
              </a:rPr>
              <a:t>A will form the group of three mutual friends.</a:t>
            </a:r>
            <a:r>
              <a:rPr lang="en-US" sz="2000" b="0" strike="noStrike" spc="-1" dirty="0">
                <a:solidFill>
                  <a:srgbClr val="000000"/>
                </a:solidFill>
                <a:uFill>
                  <a:solidFill>
                    <a:srgbClr val="FFFFFF"/>
                  </a:solidFill>
                </a:uFill>
                <a:latin typeface="Times New Roman" panose="02020603050405020304"/>
              </a:rPr>
              <a:t> If none of them are mutual friends, then all of them must be mutual enemies.</a:t>
            </a:r>
          </a:p>
          <a:p>
            <a:pPr marL="342900" indent="-342900">
              <a:lnSpc>
                <a:spcPct val="100000"/>
              </a:lnSpc>
              <a:spcBef>
                <a:spcPts val="0"/>
              </a:spcBef>
              <a:spcAft>
                <a:spcPts val="1200"/>
              </a:spcAft>
              <a:buClr>
                <a:srgbClr val="000000"/>
              </a:buClr>
              <a:buFont typeface="Symbol" panose="05050102010706020507" charset="2"/>
              <a:buChar char=""/>
            </a:pPr>
            <a:r>
              <a:rPr lang="" altLang="en-US" sz="2000" b="0" strike="noStrike" spc="-1" dirty="0">
                <a:solidFill>
                  <a:srgbClr val="000000"/>
                </a:solidFill>
                <a:uFill>
                  <a:solidFill>
                    <a:srgbClr val="FFFFFF"/>
                  </a:solidFill>
                </a:uFill>
                <a:latin typeface="Times New Roman" panose="02020603050405020304"/>
              </a:rPr>
              <a:t>The case when the box is the enemies is similar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553080" y="6245280"/>
            <a:ext cx="2133360" cy="475920"/>
          </a:xfrm>
          <a:prstGeom prst="rect">
            <a:avLst/>
          </a:prstGeom>
          <a:noFill/>
          <a:ln>
            <a:noFill/>
          </a:ln>
        </p:spPr>
        <p:txBody>
          <a:bodyPr/>
          <a:lstStyle/>
          <a:p>
            <a:pPr algn="r">
              <a:lnSpc>
                <a:spcPct val="100000"/>
              </a:lnSpc>
            </a:pPr>
            <a:fld id="{7B7B916B-5C46-4B9B-9628-94BDDBF3F2C8}" type="slidenum">
              <a:rPr lang="en-US" sz="1400" b="0" strike="noStrike" spc="-1">
                <a:solidFill>
                  <a:srgbClr val="000000"/>
                </a:solidFill>
                <a:uFill>
                  <a:solidFill>
                    <a:srgbClr val="FFFFFF"/>
                  </a:solidFill>
                </a:uFill>
                <a:latin typeface="Arial" panose="020B0604020202020204"/>
              </a:rPr>
              <a:t>2</a:t>
            </a:fld>
            <a:endParaRPr lang="en-US" sz="1400" b="0" strike="noStrike" spc="-1">
              <a:solidFill>
                <a:srgbClr val="000000"/>
              </a:solidFill>
              <a:uFill>
                <a:solidFill>
                  <a:srgbClr val="FFFFFF"/>
                </a:solidFill>
              </a:uFill>
              <a:latin typeface="Times New Roman" panose="02020603050405020304"/>
            </a:endParaRPr>
          </a:p>
        </p:txBody>
      </p:sp>
      <p:sp>
        <p:nvSpPr>
          <p:cNvPr id="87" name="TextShape 2"/>
          <p:cNvSpPr txBox="1"/>
          <p:nvPr/>
        </p:nvSpPr>
        <p:spPr>
          <a:xfrm>
            <a:off x="457200" y="274680"/>
            <a:ext cx="8229240" cy="114264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Statement of the Principle</a:t>
            </a:r>
            <a:endParaRPr lang="en-US" sz="2400" b="0" strike="noStrike" spc="-1">
              <a:solidFill>
                <a:srgbClr val="000000"/>
              </a:solidFill>
              <a:uFill>
                <a:solidFill>
                  <a:srgbClr val="FFFFFF"/>
                </a:solidFill>
              </a:uFill>
              <a:latin typeface="Arial" panose="020B0604020202020204"/>
            </a:endParaRPr>
          </a:p>
        </p:txBody>
      </p:sp>
      <p:sp>
        <p:nvSpPr>
          <p:cNvPr id="88" name="TextShape 3"/>
          <p:cNvSpPr txBox="1"/>
          <p:nvPr/>
        </p:nvSpPr>
        <p:spPr>
          <a:xfrm>
            <a:off x="457200" y="1600200"/>
            <a:ext cx="8228965" cy="4843780"/>
          </a:xfrm>
          <a:prstGeom prst="rect">
            <a:avLst/>
          </a:prstGeom>
          <a:noFill/>
          <a:ln w="9360">
            <a:noFill/>
          </a:ln>
        </p:spPr>
        <p:txBody>
          <a:bodyPr/>
          <a:lstStyle/>
          <a:p>
            <a:pPr marL="342900" indent="-342900">
              <a:lnSpc>
                <a:spcPct val="100000"/>
              </a:lnSpc>
            </a:pPr>
            <a:r>
              <a:rPr lang="en-US" sz="1800" b="1" strike="noStrike" spc="-1">
                <a:solidFill>
                  <a:srgbClr val="000000"/>
                </a:solidFill>
                <a:uFill>
                  <a:solidFill>
                    <a:srgbClr val="FFFFFF"/>
                  </a:solidFill>
                </a:uFill>
                <a:latin typeface="Times New Roman" panose="02020603050405020304"/>
              </a:rPr>
              <a:t>Theorem 1</a:t>
            </a:r>
            <a:r>
              <a:rPr lang="en-US" sz="1800" b="0" strike="noStrike" spc="-1">
                <a:solidFill>
                  <a:srgbClr val="000000"/>
                </a:solidFill>
                <a:uFill>
                  <a:solidFill>
                    <a:srgbClr val="FFFFFF"/>
                  </a:solidFill>
                </a:uFill>
                <a:latin typeface="Times New Roman" panose="02020603050405020304"/>
              </a:rPr>
              <a:t>: If  k is a positive integer and k+1 or more objects are placed into </a:t>
            </a:r>
            <a:r>
              <a:rPr lang="en-US" sz="1800" b="0" i="1" strike="noStrike" spc="-1">
                <a:solidFill>
                  <a:srgbClr val="000000"/>
                </a:solidFill>
                <a:uFill>
                  <a:solidFill>
                    <a:srgbClr val="FFFFFF"/>
                  </a:solidFill>
                </a:uFill>
                <a:latin typeface="Times New Roman" panose="02020603050405020304"/>
              </a:rPr>
              <a:t>k</a:t>
            </a:r>
            <a:r>
              <a:rPr lang="en-US" sz="1800" b="0" strike="noStrike" spc="-1">
                <a:solidFill>
                  <a:srgbClr val="000000"/>
                </a:solidFill>
                <a:uFill>
                  <a:solidFill>
                    <a:srgbClr val="FFFFFF"/>
                  </a:solidFill>
                </a:uFill>
                <a:latin typeface="Times New Roman" panose="02020603050405020304"/>
              </a:rPr>
              <a:t> boxes, then there is </a:t>
            </a:r>
            <a:r>
              <a:rPr lang="en-US" sz="1800" b="0" i="1" u="sng" strike="noStrike" spc="-1">
                <a:solidFill>
                  <a:srgbClr val="000000"/>
                </a:solidFill>
                <a:uFill>
                  <a:solidFill>
                    <a:srgbClr val="FFFFFF"/>
                  </a:solidFill>
                </a:uFill>
                <a:latin typeface="Times New Roman" panose="02020603050405020304"/>
              </a:rPr>
              <a:t>at least one box containing two or more objects.</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1800" b="0" i="1"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i="1" strike="noStrike" spc="-1">
                <a:solidFill>
                  <a:srgbClr val="000000"/>
                </a:solidFill>
                <a:uFill>
                  <a:solidFill>
                    <a:srgbClr val="FFFFFF"/>
                  </a:solidFill>
                </a:uFill>
                <a:latin typeface="Times New Roman" panose="02020603050405020304"/>
              </a:rPr>
              <a:t>Proof: </a:t>
            </a:r>
            <a:r>
              <a:rPr lang="en-US" sz="1800" b="0" strike="noStrike" spc="-1">
                <a:solidFill>
                  <a:srgbClr val="000000"/>
                </a:solidFill>
                <a:uFill>
                  <a:solidFill>
                    <a:srgbClr val="FFFFFF"/>
                  </a:solidFill>
                </a:uFill>
                <a:latin typeface="Times New Roman" panose="02020603050405020304"/>
              </a:rPr>
              <a:t>If each box contained at most 1, then there would be at most </a:t>
            </a:r>
            <a:r>
              <a:rPr lang="en-US" sz="1800" b="0" i="1" strike="noStrike" spc="-1">
                <a:solidFill>
                  <a:srgbClr val="000000"/>
                </a:solidFill>
                <a:uFill>
                  <a:solidFill>
                    <a:srgbClr val="FFFFFF"/>
                  </a:solidFill>
                </a:uFill>
                <a:latin typeface="Times New Roman" panose="02020603050405020304"/>
              </a:rPr>
              <a:t>k</a:t>
            </a:r>
            <a:r>
              <a:rPr lang="en-US" sz="1800" b="0" strike="noStrike" spc="-1">
                <a:solidFill>
                  <a:srgbClr val="000000"/>
                </a:solidFill>
                <a:uFill>
                  <a:solidFill>
                    <a:srgbClr val="FFFFFF"/>
                  </a:solidFill>
                </a:uFill>
                <a:latin typeface="Times New Roman" panose="02020603050405020304"/>
              </a:rPr>
              <a:t> objects contradicting the fact that there are at least </a:t>
            </a:r>
            <a:r>
              <a:rPr lang="en-US" sz="1800" b="0" i="1" strike="noStrike" spc="-1">
                <a:solidFill>
                  <a:srgbClr val="000000"/>
                </a:solidFill>
                <a:uFill>
                  <a:solidFill>
                    <a:srgbClr val="FFFFFF"/>
                  </a:solidFill>
                </a:uFill>
                <a:latin typeface="Times New Roman" panose="02020603050405020304"/>
              </a:rPr>
              <a:t>k </a:t>
            </a:r>
            <a:r>
              <a:rPr lang="en-US" sz="1800" b="0" strike="noStrike" spc="-1">
                <a:solidFill>
                  <a:srgbClr val="000000"/>
                </a:solidFill>
                <a:uFill>
                  <a:solidFill>
                    <a:srgbClr val="FFFFFF"/>
                  </a:solidFill>
                </a:uFill>
                <a:latin typeface="Times New Roman" panose="02020603050405020304"/>
              </a:rPr>
              <a:t>+ 1 many.</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E.g. In a room with 367 people, at least two must have the same birthday</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E.g., in a list of 27 words, at least two must begin with the same letter.</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The “objects” are often referred to as “pigeons”</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The “boxes” are often referred to as “pigeonholes”</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Example </a:t>
            </a:r>
            <a:endParaRPr lang="en-US" sz="2400" b="0" strike="noStrike" spc="-1">
              <a:solidFill>
                <a:srgbClr val="000000"/>
              </a:solidFill>
              <a:uFill>
                <a:solidFill>
                  <a:srgbClr val="FFFFFF"/>
                </a:solidFill>
              </a:uFill>
              <a:latin typeface="Arial" panose="020B0604020202020204"/>
            </a:endParaRPr>
          </a:p>
        </p:txBody>
      </p:sp>
      <p:sp>
        <p:nvSpPr>
          <p:cNvPr id="90" name="TextShape 2"/>
          <p:cNvSpPr txBox="1"/>
          <p:nvPr/>
        </p:nvSpPr>
        <p:spPr>
          <a:xfrm>
            <a:off x="457200" y="1295400"/>
            <a:ext cx="8228965" cy="5328920"/>
          </a:xfrm>
          <a:prstGeom prst="rect">
            <a:avLst/>
          </a:prstGeom>
          <a:noFill/>
          <a:ln>
            <a:noFill/>
          </a:ln>
        </p:spPr>
        <p:txBody>
          <a:bodyPr/>
          <a:lstStyle/>
          <a:p>
            <a:pPr marL="342900" indent="-342900">
              <a:lnSpc>
                <a:spcPct val="100000"/>
              </a:lnSpc>
            </a:pPr>
            <a:r>
              <a:rPr lang="en-US" sz="2000" b="0" strike="noStrike" spc="-1">
                <a:solidFill>
                  <a:srgbClr val="000000"/>
                </a:solidFill>
                <a:uFill>
                  <a:solidFill>
                    <a:srgbClr val="FFFFFF"/>
                  </a:solidFill>
                </a:uFill>
                <a:latin typeface="Times New Roman" panose="02020603050405020304"/>
              </a:rPr>
              <a:t>Show that for every integer</a:t>
            </a:r>
            <a:r>
              <a:rPr lang="en-US" sz="2000" b="0" i="1" strike="noStrike" spc="-1">
                <a:solidFill>
                  <a:srgbClr val="000000"/>
                </a:solidFill>
                <a:uFill>
                  <a:solidFill>
                    <a:srgbClr val="FFFFFF"/>
                  </a:solidFill>
                </a:uFill>
                <a:latin typeface="Times New Roman" panose="02020603050405020304"/>
              </a:rPr>
              <a:t> n</a:t>
            </a:r>
            <a:r>
              <a:rPr lang="en-US" sz="2000" b="0" strike="noStrike" spc="-1">
                <a:solidFill>
                  <a:srgbClr val="000000"/>
                </a:solidFill>
                <a:uFill>
                  <a:solidFill>
                    <a:srgbClr val="FFFFFF"/>
                  </a:solidFill>
                </a:uFill>
                <a:latin typeface="Times New Roman" panose="02020603050405020304"/>
              </a:rPr>
              <a:t> there is a multiple of </a:t>
            </a:r>
            <a:r>
              <a:rPr lang="en-US" sz="2000" b="0" i="1" strike="noStrike" spc="-1">
                <a:solidFill>
                  <a:srgbClr val="000000"/>
                </a:solidFill>
                <a:uFill>
                  <a:solidFill>
                    <a:srgbClr val="FFFFFF"/>
                  </a:solidFill>
                </a:uFill>
                <a:latin typeface="Times New Roman" panose="02020603050405020304"/>
              </a:rPr>
              <a:t>n</a:t>
            </a:r>
            <a:r>
              <a:rPr lang="en-US" sz="2000" b="0" strike="noStrike" spc="-1">
                <a:solidFill>
                  <a:srgbClr val="000000"/>
                </a:solidFill>
                <a:uFill>
                  <a:solidFill>
                    <a:srgbClr val="FFFFFF"/>
                  </a:solidFill>
                </a:uFill>
                <a:latin typeface="Times New Roman" panose="02020603050405020304"/>
              </a:rPr>
              <a:t> that has only 0s and 1s in its decimal expansion.</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a:solidFill>
                  <a:srgbClr val="000000"/>
                </a:solidFill>
                <a:uFill>
                  <a:solidFill>
                    <a:srgbClr val="FFFFFF"/>
                  </a:solidFill>
                </a:uFill>
                <a:latin typeface="Times New Roman" panose="02020603050405020304"/>
              </a:rPr>
              <a:t>Proof: Let </a:t>
            </a:r>
            <a:r>
              <a:rPr lang="en-US" sz="2000" b="0" i="1" strike="noStrike" spc="-1">
                <a:solidFill>
                  <a:srgbClr val="000000"/>
                </a:solidFill>
                <a:uFill>
                  <a:solidFill>
                    <a:srgbClr val="FFFFFF"/>
                  </a:solidFill>
                </a:uFill>
                <a:latin typeface="Times New Roman" panose="02020603050405020304"/>
              </a:rPr>
              <a:t>n</a:t>
            </a:r>
            <a:r>
              <a:rPr lang="en-US" sz="2000" b="0" strike="noStrike" spc="-1">
                <a:solidFill>
                  <a:srgbClr val="000000"/>
                </a:solidFill>
                <a:uFill>
                  <a:solidFill>
                    <a:srgbClr val="FFFFFF"/>
                  </a:solidFill>
                </a:uFill>
                <a:latin typeface="Times New Roman" panose="02020603050405020304"/>
              </a:rPr>
              <a:t> be a positive integer. Consider 1, 11, 111, 1111,…(11…1) where the last integer has </a:t>
            </a:r>
            <a:r>
              <a:rPr lang="en-US" sz="2000" b="0" i="1" strike="noStrike" spc="-1">
                <a:solidFill>
                  <a:srgbClr val="000000"/>
                </a:solidFill>
                <a:uFill>
                  <a:solidFill>
                    <a:srgbClr val="FFFFFF"/>
                  </a:solidFill>
                </a:uFill>
                <a:latin typeface="Times New Roman" panose="02020603050405020304"/>
              </a:rPr>
              <a:t>n </a:t>
            </a:r>
            <a:r>
              <a:rPr lang="en-US" sz="2000" b="0" strike="noStrike" spc="-1">
                <a:solidFill>
                  <a:srgbClr val="000000"/>
                </a:solidFill>
                <a:uFill>
                  <a:solidFill>
                    <a:srgbClr val="FFFFFF"/>
                  </a:solidFill>
                </a:uFill>
                <a:latin typeface="Times New Roman" panose="02020603050405020304"/>
              </a:rPr>
              <a:t>+ 1 many 1s. These are the pigeons.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a:solidFill>
                  <a:srgbClr val="000000"/>
                </a:solidFill>
                <a:uFill>
                  <a:solidFill>
                    <a:srgbClr val="FFFFFF"/>
                  </a:solidFill>
                </a:uFill>
                <a:latin typeface="Times New Roman" panose="02020603050405020304"/>
              </a:rPr>
              <a:t>The pigeonholes are the remainders when these numbers are divided by n (there can be at most n possible remainders: 0 .. n-1)</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a:solidFill>
                  <a:srgbClr val="000000"/>
                </a:solidFill>
                <a:uFill>
                  <a:solidFill>
                    <a:srgbClr val="FFFFFF"/>
                  </a:solidFill>
                </a:uFill>
                <a:latin typeface="Times New Roman" panose="02020603050405020304"/>
              </a:rPr>
              <a:t>Because there are only </a:t>
            </a:r>
            <a:r>
              <a:rPr lang="en-US" sz="2000" b="0" i="1" strike="noStrike" spc="-1">
                <a:solidFill>
                  <a:srgbClr val="000000"/>
                </a:solidFill>
                <a:uFill>
                  <a:solidFill>
                    <a:srgbClr val="FFFFFF"/>
                  </a:solidFill>
                </a:uFill>
                <a:latin typeface="Times New Roman" panose="02020603050405020304"/>
              </a:rPr>
              <a:t>n</a:t>
            </a:r>
            <a:r>
              <a:rPr lang="en-US" sz="2000" b="0" strike="noStrike" spc="-1">
                <a:solidFill>
                  <a:srgbClr val="000000"/>
                </a:solidFill>
                <a:uFill>
                  <a:solidFill>
                    <a:srgbClr val="FFFFFF"/>
                  </a:solidFill>
                </a:uFill>
                <a:latin typeface="Times New Roman" panose="02020603050405020304"/>
              </a:rPr>
              <a:t> possible pigeonholes, two of these numbers must have the same remainder. Let these be a and b (b &gt; a).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2000" b="0" strike="noStrike" spc="-1">
                <a:solidFill>
                  <a:srgbClr val="000000"/>
                </a:solidFill>
                <a:uFill>
                  <a:solidFill>
                    <a:srgbClr val="FFFFFF"/>
                  </a:solidFill>
                </a:uFill>
                <a:latin typeface="Times New Roman" panose="02020603050405020304"/>
              </a:rPr>
              <a:t>These two numbers are congruent modulo </a:t>
            </a:r>
            <a:r>
              <a:rPr lang="en-US" sz="2000" b="0" i="1" strike="noStrike" spc="-1">
                <a:solidFill>
                  <a:srgbClr val="000000"/>
                </a:solidFill>
                <a:uFill>
                  <a:solidFill>
                    <a:srgbClr val="FFFFFF"/>
                  </a:solidFill>
                </a:uFill>
                <a:latin typeface="Times New Roman" panose="02020603050405020304"/>
              </a:rPr>
              <a:t>n</a:t>
            </a:r>
            <a:r>
              <a:rPr lang="en-US" sz="2000" b="0" strike="noStrike" spc="-1">
                <a:solidFill>
                  <a:srgbClr val="000000"/>
                </a:solidFill>
                <a:uFill>
                  <a:solidFill>
                    <a:srgbClr val="FFFFFF"/>
                  </a:solidFill>
                </a:uFill>
                <a:latin typeface="Times New Roman" panose="02020603050405020304"/>
              </a:rPr>
              <a:t> and thus their difference (b-a) is a multiple of  </a:t>
            </a:r>
            <a:r>
              <a:rPr lang="en-US" sz="2000" b="0" i="1" strike="noStrike" spc="-1">
                <a:solidFill>
                  <a:srgbClr val="000000"/>
                </a:solidFill>
                <a:uFill>
                  <a:solidFill>
                    <a:srgbClr val="FFFFFF"/>
                  </a:solidFill>
                </a:uFill>
                <a:latin typeface="Times New Roman" panose="02020603050405020304"/>
              </a:rPr>
              <a:t>n</a:t>
            </a:r>
            <a:r>
              <a:rPr lang="en-US" sz="2000" b="0" strike="noStrike" spc="-1">
                <a:solidFill>
                  <a:srgbClr val="000000"/>
                </a:solidFill>
                <a:uFill>
                  <a:solidFill>
                    <a:srgbClr val="FFFFFF"/>
                  </a:solidFill>
                </a:uFill>
                <a:latin typeface="Times New Roman" panose="02020603050405020304"/>
              </a:rPr>
              <a:t>. Note also that b-a will have only 1s and 0s.</a:t>
            </a:r>
            <a:endParaRPr lang="en-US" sz="3200" b="0" strike="noStrike" spc="-1">
              <a:solidFill>
                <a:srgbClr val="000000"/>
              </a:solidFill>
              <a:uFill>
                <a:solidFill>
                  <a:srgbClr val="FFFFFF"/>
                </a:solidFill>
              </a:uFill>
              <a:latin typeface="Times New Roman" panose="02020603050405020304"/>
            </a:endParaRPr>
          </a:p>
          <a:p>
            <a:pPr>
              <a:lnSpc>
                <a:spcPct val="100000"/>
              </a:lnSpc>
            </a:pPr>
            <a:endParaRPr lang="en-US" sz="3200" b="0" strike="noStrike" spc="-1">
              <a:solidFill>
                <a:srgbClr val="000000"/>
              </a:solidFill>
              <a:uFill>
                <a:solidFill>
                  <a:srgbClr val="FFFFFF"/>
                </a:solidFill>
              </a:uFill>
              <a:latin typeface="Times New Roman" panose="02020603050405020304"/>
            </a:endParaRPr>
          </a:p>
        </p:txBody>
      </p:sp>
      <p:sp>
        <p:nvSpPr>
          <p:cNvPr id="91" name="TextShape 3"/>
          <p:cNvSpPr txBox="1"/>
          <p:nvPr/>
        </p:nvSpPr>
        <p:spPr>
          <a:xfrm>
            <a:off x="6553080" y="6245280"/>
            <a:ext cx="2133360" cy="475920"/>
          </a:xfrm>
          <a:prstGeom prst="rect">
            <a:avLst/>
          </a:prstGeom>
          <a:noFill/>
          <a:ln>
            <a:noFill/>
          </a:ln>
        </p:spPr>
        <p:txBody>
          <a:bodyPr/>
          <a:lstStyle/>
          <a:p>
            <a:pPr algn="r">
              <a:lnSpc>
                <a:spcPct val="100000"/>
              </a:lnSpc>
            </a:pPr>
            <a:fld id="{0470116E-1AC1-4816-B1F6-532F3CEE1D19}" type="slidenum">
              <a:rPr lang="en-US" sz="1400" b="0" strike="noStrike" spc="-1">
                <a:solidFill>
                  <a:srgbClr val="000000"/>
                </a:solidFill>
                <a:uFill>
                  <a:solidFill>
                    <a:srgbClr val="FFFFFF"/>
                  </a:solidFill>
                </a:uFill>
                <a:latin typeface="Arial" panose="020B0604020202020204"/>
              </a:rPr>
              <a:t>3</a:t>
            </a:fld>
            <a:endParaRPr lang="en-US" sz="1400" b="0" strike="noStrike" spc="-1">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6553080" y="6245280"/>
            <a:ext cx="2133360" cy="475920"/>
          </a:xfrm>
          <a:prstGeom prst="rect">
            <a:avLst/>
          </a:prstGeom>
          <a:noFill/>
          <a:ln>
            <a:noFill/>
          </a:ln>
        </p:spPr>
        <p:txBody>
          <a:bodyPr/>
          <a:lstStyle/>
          <a:p>
            <a:pPr algn="r">
              <a:lnSpc>
                <a:spcPct val="100000"/>
              </a:lnSpc>
            </a:pPr>
            <a:fld id="{24CCAD25-3757-43B7-8401-243CAD47C40F}" type="slidenum">
              <a:rPr lang="en-US" sz="1400" b="0" strike="noStrike" spc="-1">
                <a:solidFill>
                  <a:srgbClr val="000000"/>
                </a:solidFill>
                <a:uFill>
                  <a:solidFill>
                    <a:srgbClr val="FFFFFF"/>
                  </a:solidFill>
                </a:uFill>
                <a:latin typeface="Arial" panose="020B0604020202020204"/>
              </a:rPr>
              <a:t>4</a:t>
            </a:fld>
            <a:endParaRPr lang="en-US" sz="1400" b="0" strike="noStrike" spc="-1">
              <a:solidFill>
                <a:srgbClr val="000000"/>
              </a:solidFill>
              <a:uFill>
                <a:solidFill>
                  <a:srgbClr val="FFFFFF"/>
                </a:solidFill>
              </a:uFill>
              <a:latin typeface="Times New Roman" panose="02020603050405020304"/>
            </a:endParaRPr>
          </a:p>
        </p:txBody>
      </p:sp>
      <p:sp>
        <p:nvSpPr>
          <p:cNvPr id="93" name="TextShape 2"/>
          <p:cNvSpPr txBox="1"/>
          <p:nvPr/>
        </p:nvSpPr>
        <p:spPr>
          <a:xfrm>
            <a:off x="457200" y="274680"/>
            <a:ext cx="8229240" cy="1142640"/>
          </a:xfrm>
          <a:prstGeom prst="rect">
            <a:avLst/>
          </a:prstGeom>
          <a:noFill/>
          <a:ln>
            <a:noFill/>
          </a:ln>
        </p:spPr>
        <p:txBody>
          <a:bodyPr anchor="ctr"/>
          <a:lstStyle/>
          <a:p>
            <a:pPr algn="ctr">
              <a:lnSpc>
                <a:spcPct val="100000"/>
              </a:lnSpc>
            </a:pPr>
            <a:r>
              <a:rPr lang="" altLang="en-US" sz="2400" b="0" strike="noStrike" spc="-1">
                <a:solidFill>
                  <a:srgbClr val="000000"/>
                </a:solidFill>
                <a:uFill>
                  <a:solidFill>
                    <a:srgbClr val="FFFFFF"/>
                  </a:solidFill>
                </a:uFill>
                <a:latin typeface="Times New Roman" panose="02020603050405020304"/>
              </a:rPr>
              <a:t>Functions</a:t>
            </a:r>
          </a:p>
        </p:txBody>
      </p:sp>
      <p:sp>
        <p:nvSpPr>
          <p:cNvPr id="94" name="TextShape 3"/>
          <p:cNvSpPr txBox="1"/>
          <p:nvPr/>
        </p:nvSpPr>
        <p:spPr>
          <a:xfrm>
            <a:off x="457200" y="1600200"/>
            <a:ext cx="8229240" cy="4525560"/>
          </a:xfrm>
          <a:prstGeom prst="rect">
            <a:avLst/>
          </a:prstGeom>
          <a:noFill/>
          <a:ln w="9360">
            <a:noFill/>
          </a:ln>
        </p:spPr>
        <p:txBody>
          <a:bodyPr/>
          <a:lstStyle/>
          <a:p>
            <a:pPr marL="342900" indent="-342900">
              <a:lnSpc>
                <a:spcPct val="100000"/>
              </a:lnSpc>
            </a:pPr>
            <a:r>
              <a:rPr lang="en-US" sz="1800" b="0" strike="noStrike" spc="-1">
                <a:solidFill>
                  <a:srgbClr val="000000"/>
                </a:solidFill>
                <a:uFill>
                  <a:solidFill>
                    <a:srgbClr val="FFFFFF"/>
                  </a:solidFill>
                </a:uFill>
                <a:latin typeface="Times New Roman" panose="02020603050405020304"/>
              </a:rPr>
              <a:t>If we have a function </a:t>
            </a:r>
            <a:r>
              <a:rPr lang="en-US" sz="1800" b="0" i="1" strike="noStrike" spc="-1">
                <a:solidFill>
                  <a:srgbClr val="000000"/>
                </a:solidFill>
                <a:uFill>
                  <a:solidFill>
                    <a:srgbClr val="FFFFFF"/>
                  </a:solidFill>
                </a:uFill>
                <a:latin typeface="Times New Roman" panose="02020603050405020304"/>
              </a:rPr>
              <a:t>f</a:t>
            </a:r>
            <a:r>
              <a:rPr lang="en-US" sz="1800" b="0" strike="noStrike" spc="-1">
                <a:solidFill>
                  <a:srgbClr val="000000"/>
                </a:solidFill>
                <a:uFill>
                  <a:solidFill>
                    <a:srgbClr val="FFFFFF"/>
                  </a:solidFill>
                </a:uFill>
                <a:latin typeface="Times New Roman" panose="02020603050405020304"/>
              </a:rPr>
              <a:t> from </a:t>
            </a:r>
            <a:r>
              <a:rPr lang="en-US" sz="1800" b="0" i="1" strike="noStrike" spc="-1">
                <a:solidFill>
                  <a:srgbClr val="000000"/>
                </a:solidFill>
                <a:uFill>
                  <a:solidFill>
                    <a:srgbClr val="FFFFFF"/>
                  </a:solidFill>
                </a:uFill>
                <a:latin typeface="Times New Roman" panose="02020603050405020304"/>
              </a:rPr>
              <a:t>S </a:t>
            </a:r>
            <a:r>
              <a:rPr lang="en-US" sz="1800" b="0" strike="noStrike" spc="-1">
                <a:solidFill>
                  <a:srgbClr val="000000"/>
                </a:solidFill>
                <a:uFill>
                  <a:solidFill>
                    <a:srgbClr val="FFFFFF"/>
                  </a:solidFill>
                </a:uFill>
                <a:latin typeface="Times New Roman" panose="02020603050405020304"/>
              </a:rPr>
              <a:t>to</a:t>
            </a:r>
            <a:r>
              <a:rPr lang="en-US" sz="1800" b="0" i="1" strike="noStrike" spc="-1">
                <a:solidFill>
                  <a:srgbClr val="000000"/>
                </a:solidFill>
                <a:uFill>
                  <a:solidFill>
                    <a:srgbClr val="FFFFFF"/>
                  </a:solidFill>
                </a:uFill>
                <a:latin typeface="Times New Roman" panose="02020603050405020304"/>
              </a:rPr>
              <a:t> T</a:t>
            </a:r>
            <a:r>
              <a:rPr lang="en-US" sz="1800" b="0" strike="noStrike" spc="-1">
                <a:solidFill>
                  <a:srgbClr val="000000"/>
                </a:solidFill>
                <a:uFill>
                  <a:solidFill>
                    <a:srgbClr val="FFFFFF"/>
                  </a:solidFill>
                </a:uFill>
                <a:latin typeface="Times New Roman" panose="02020603050405020304"/>
              </a:rPr>
              <a:t> where </a:t>
            </a:r>
            <a:r>
              <a:rPr lang="en-US" sz="1800" b="0" i="1" strike="noStrike" spc="-1">
                <a:solidFill>
                  <a:srgbClr val="000000"/>
                </a:solidFill>
                <a:uFill>
                  <a:solidFill>
                    <a:srgbClr val="FFFFFF"/>
                  </a:solidFill>
                </a:uFill>
                <a:latin typeface="Times New Roman" panose="02020603050405020304"/>
              </a:rPr>
              <a:t>S </a:t>
            </a:r>
            <a:r>
              <a:rPr lang="en-US" sz="1800" b="0" strike="noStrike" spc="-1">
                <a:solidFill>
                  <a:srgbClr val="000000"/>
                </a:solidFill>
                <a:uFill>
                  <a:solidFill>
                    <a:srgbClr val="FFFFFF"/>
                  </a:solidFill>
                </a:uFill>
                <a:latin typeface="Times New Roman" panose="02020603050405020304"/>
              </a:rPr>
              <a:t>and</a:t>
            </a:r>
            <a:r>
              <a:rPr lang="en-US" sz="1800" b="0" i="1" strike="noStrike" spc="-1">
                <a:solidFill>
                  <a:srgbClr val="000000"/>
                </a:solidFill>
                <a:uFill>
                  <a:solidFill>
                    <a:srgbClr val="FFFFFF"/>
                  </a:solidFill>
                </a:uFill>
                <a:latin typeface="Times New Roman" panose="02020603050405020304"/>
              </a:rPr>
              <a:t> T</a:t>
            </a:r>
            <a:r>
              <a:rPr lang="en-US" sz="1800" b="0" strike="noStrike" spc="-1">
                <a:solidFill>
                  <a:srgbClr val="000000"/>
                </a:solidFill>
                <a:uFill>
                  <a:solidFill>
                    <a:srgbClr val="FFFFFF"/>
                  </a:solidFill>
                </a:uFill>
                <a:latin typeface="Times New Roman" panose="02020603050405020304"/>
              </a:rPr>
              <a:t> are both finite sets with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i="1" strike="noStrike" spc="-1">
                <a:solidFill>
                  <a:srgbClr val="000000"/>
                </a:solidFill>
                <a:uFill>
                  <a:solidFill>
                    <a:srgbClr val="FFFFFF"/>
                  </a:solidFill>
                </a:uFill>
                <a:latin typeface="Times New Roman" panose="02020603050405020304"/>
              </a:rPr>
              <a:t>| S |  &gt; | T </a:t>
            </a:r>
            <a:r>
              <a:rPr lang="en-US" sz="1800" b="0" strike="noStrike" spc="-1">
                <a:solidFill>
                  <a:srgbClr val="000000"/>
                </a:solidFill>
                <a:uFill>
                  <a:solidFill>
                    <a:srgbClr val="FFFFFF"/>
                  </a:solidFill>
                </a:uFill>
                <a:latin typeface="Times New Roman" panose="02020603050405020304"/>
              </a:rPr>
              <a:t>| = </a:t>
            </a:r>
            <a:r>
              <a:rPr lang="en-US" sz="1800" b="0" i="1" strike="noStrike" spc="-1">
                <a:solidFill>
                  <a:srgbClr val="000000"/>
                </a:solidFill>
                <a:uFill>
                  <a:solidFill>
                    <a:srgbClr val="FFFFFF"/>
                  </a:solidFill>
                </a:uFill>
                <a:latin typeface="Times New Roman" panose="02020603050405020304"/>
              </a:rPr>
              <a:t>k </a:t>
            </a:r>
            <a:r>
              <a:rPr lang="en-US" sz="1800" b="0" strike="noStrike" spc="-1">
                <a:solidFill>
                  <a:srgbClr val="000000"/>
                </a:solidFill>
                <a:uFill>
                  <a:solidFill>
                    <a:srgbClr val="FFFFFF"/>
                  </a:solidFill>
                </a:uFill>
                <a:latin typeface="Times New Roman" panose="02020603050405020304"/>
              </a:rPr>
              <a:t>, then there are distinct elements </a:t>
            </a:r>
            <a:r>
              <a:rPr lang="en-US" sz="1800" b="0" i="1" strike="noStrike" spc="-1">
                <a:solidFill>
                  <a:srgbClr val="000000"/>
                </a:solidFill>
                <a:uFill>
                  <a:solidFill>
                    <a:srgbClr val="FFFFFF"/>
                  </a:solidFill>
                </a:uFill>
                <a:latin typeface="Times New Roman" panose="02020603050405020304"/>
              </a:rPr>
              <a:t>a, b</a:t>
            </a:r>
            <a:r>
              <a:rPr lang="en-US" sz="1800" b="0" strike="noStrike" spc="-1">
                <a:solidFill>
                  <a:srgbClr val="000000"/>
                </a:solidFill>
                <a:uFill>
                  <a:solidFill>
                    <a:srgbClr val="FFFFFF"/>
                  </a:solidFill>
                </a:uFill>
                <a:latin typeface="Times New Roman" panose="02020603050405020304"/>
              </a:rPr>
              <a:t> with </a:t>
            </a:r>
            <a:r>
              <a:rPr lang="en-US" sz="1800" b="0" i="1" strike="noStrike" spc="-1">
                <a:solidFill>
                  <a:srgbClr val="000000"/>
                </a:solidFill>
                <a:uFill>
                  <a:solidFill>
                    <a:srgbClr val="FFFFFF"/>
                  </a:solidFill>
                </a:uFill>
                <a:latin typeface="Times New Roman" panose="02020603050405020304"/>
              </a:rPr>
              <a:t>f </a:t>
            </a:r>
            <a:r>
              <a:rPr lang="en-US" sz="1800" b="0" strike="noStrike" spc="-1">
                <a:solidFill>
                  <a:srgbClr val="000000"/>
                </a:solidFill>
                <a:uFill>
                  <a:solidFill>
                    <a:srgbClr val="FFFFFF"/>
                  </a:solidFill>
                </a:uFill>
                <a:latin typeface="Times New Roman" panose="02020603050405020304"/>
              </a:rPr>
              <a:t>(</a:t>
            </a:r>
            <a:r>
              <a:rPr lang="en-US" sz="1800" b="0" i="1" strike="noStrike" spc="-1">
                <a:solidFill>
                  <a:srgbClr val="000000"/>
                </a:solidFill>
                <a:uFill>
                  <a:solidFill>
                    <a:srgbClr val="FFFFFF"/>
                  </a:solidFill>
                </a:uFill>
                <a:latin typeface="Times New Roman" panose="02020603050405020304"/>
              </a:rPr>
              <a:t>a </a:t>
            </a:r>
            <a:r>
              <a:rPr lang="en-US" sz="1800" b="0" strike="noStrike" spc="-1">
                <a:solidFill>
                  <a:srgbClr val="000000"/>
                </a:solidFill>
                <a:uFill>
                  <a:solidFill>
                    <a:srgbClr val="FFFFFF"/>
                  </a:solidFill>
                </a:uFill>
                <a:latin typeface="Times New Roman" panose="02020603050405020304"/>
              </a:rPr>
              <a:t>)</a:t>
            </a:r>
            <a:r>
              <a:rPr lang="en-US" sz="1800" b="0" i="1" strike="noStrike" spc="-1">
                <a:solidFill>
                  <a:srgbClr val="000000"/>
                </a:solidFill>
                <a:uFill>
                  <a:solidFill>
                    <a:srgbClr val="FFFFFF"/>
                  </a:solidFill>
                </a:uFill>
                <a:latin typeface="Times New Roman" panose="02020603050405020304"/>
              </a:rPr>
              <a:t> = f </a:t>
            </a:r>
            <a:r>
              <a:rPr lang="en-US" sz="1800" b="0" strike="noStrike" spc="-1">
                <a:solidFill>
                  <a:srgbClr val="000000"/>
                </a:solidFill>
                <a:uFill>
                  <a:solidFill>
                    <a:srgbClr val="FFFFFF"/>
                  </a:solidFill>
                </a:uFill>
                <a:latin typeface="Times New Roman" panose="02020603050405020304"/>
              </a:rPr>
              <a:t>( </a:t>
            </a:r>
            <a:r>
              <a:rPr lang="en-US" sz="1800" b="0" i="1" strike="noStrike" spc="-1">
                <a:solidFill>
                  <a:srgbClr val="000000"/>
                </a:solidFill>
                <a:uFill>
                  <a:solidFill>
                    <a:srgbClr val="FFFFFF"/>
                  </a:solidFill>
                </a:uFill>
                <a:latin typeface="Times New Roman" panose="02020603050405020304"/>
              </a:rPr>
              <a:t>b </a:t>
            </a:r>
            <a:r>
              <a:rPr lang="en-US" sz="1800" b="0" strike="noStrike" spc="-1">
                <a:solidFill>
                  <a:srgbClr val="000000"/>
                </a:solidFill>
                <a:uFill>
                  <a:solidFill>
                    <a:srgbClr val="FFFFFF"/>
                  </a:solidFill>
                </a:uFill>
                <a:latin typeface="Times New Roman" panose="02020603050405020304"/>
              </a:rPr>
              <a:t>)</a:t>
            </a:r>
            <a:r>
              <a:rPr lang="en-US" sz="1800" b="0" i="1" strike="noStrike" spc="-1">
                <a:solidFill>
                  <a:srgbClr val="000000"/>
                </a:solidFill>
                <a:uFill>
                  <a:solidFill>
                    <a:srgbClr val="FFFFFF"/>
                  </a:solidFill>
                </a:uFill>
                <a:latin typeface="Times New Roman" panose="02020603050405020304"/>
              </a:rPr>
              <a:t>. This means that f is </a:t>
            </a:r>
            <a:r>
              <a:rPr lang="en-US" sz="1800" b="1" i="1" strike="noStrike" spc="-1">
                <a:solidFill>
                  <a:srgbClr val="000000"/>
                </a:solidFill>
                <a:uFill>
                  <a:solidFill>
                    <a:srgbClr val="FFFFFF"/>
                  </a:solidFill>
                </a:uFill>
                <a:latin typeface="Times New Roman" panose="02020603050405020304"/>
              </a:rPr>
              <a:t>not</a:t>
            </a:r>
            <a:r>
              <a:rPr lang="en-US" sz="1800" b="0" i="1" strike="noStrike" spc="-1">
                <a:solidFill>
                  <a:srgbClr val="000000"/>
                </a:solidFill>
                <a:uFill>
                  <a:solidFill>
                    <a:srgbClr val="FFFFFF"/>
                  </a:solidFill>
                </a:uFill>
                <a:latin typeface="Times New Roman" panose="02020603050405020304"/>
              </a:rPr>
              <a:t> </a:t>
            </a:r>
            <a:r>
              <a:rPr lang="en-US" sz="1800" b="0" strike="noStrike" spc="-1">
                <a:solidFill>
                  <a:srgbClr val="000000"/>
                </a:solidFill>
                <a:uFill>
                  <a:solidFill>
                    <a:srgbClr val="FFFFFF"/>
                  </a:solidFill>
                </a:uFill>
                <a:latin typeface="Times New Roman" panose="02020603050405020304"/>
              </a:rPr>
              <a:t>1 to 1</a:t>
            </a:r>
            <a:r>
              <a:rPr lang="en-US" sz="1800" b="0" i="1" strike="noStrike" spc="-1">
                <a:solidFill>
                  <a:srgbClr val="000000"/>
                </a:solidFill>
                <a:uFill>
                  <a:solidFill>
                    <a:srgbClr val="FFFFFF"/>
                  </a:solidFill>
                </a:uFill>
                <a:latin typeface="Times New Roman" panose="02020603050405020304"/>
              </a:rPr>
              <a:t>.</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Here the pigeons are the elements in the domain and the pigeonholes are the elements in the codomain.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Because there are more elements in the domain than the co-domain, two pigeons must be in the same pigeonhole.</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553080" y="6245280"/>
            <a:ext cx="2133360" cy="475920"/>
          </a:xfrm>
          <a:prstGeom prst="rect">
            <a:avLst/>
          </a:prstGeom>
          <a:noFill/>
          <a:ln>
            <a:noFill/>
          </a:ln>
        </p:spPr>
        <p:txBody>
          <a:bodyPr/>
          <a:lstStyle/>
          <a:p>
            <a:pPr algn="r">
              <a:lnSpc>
                <a:spcPct val="100000"/>
              </a:lnSpc>
            </a:pPr>
            <a:fld id="{8AADC794-7A87-4CEC-A276-AE400D83FEAB}" type="slidenum">
              <a:rPr lang="en-US" sz="1400" b="0" strike="noStrike" spc="-1">
                <a:solidFill>
                  <a:srgbClr val="000000"/>
                </a:solidFill>
                <a:uFill>
                  <a:solidFill>
                    <a:srgbClr val="FFFFFF"/>
                  </a:solidFill>
                </a:uFill>
                <a:latin typeface="Arial" panose="020B0604020202020204"/>
              </a:rPr>
              <a:t>5</a:t>
            </a:fld>
            <a:endParaRPr lang="en-US" sz="1400" b="0" strike="noStrike" spc="-1">
              <a:solidFill>
                <a:srgbClr val="000000"/>
              </a:solidFill>
              <a:uFill>
                <a:solidFill>
                  <a:srgbClr val="FFFFFF"/>
                </a:solidFill>
              </a:uFill>
              <a:latin typeface="Times New Roman" panose="02020603050405020304"/>
            </a:endParaRPr>
          </a:p>
        </p:txBody>
      </p:sp>
      <p:sp>
        <p:nvSpPr>
          <p:cNvPr id="96" name="TextShape 2"/>
          <p:cNvSpPr txBox="1"/>
          <p:nvPr/>
        </p:nvSpPr>
        <p:spPr>
          <a:xfrm>
            <a:off x="457200" y="274680"/>
            <a:ext cx="8229240" cy="114264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The Generalized Pigeonhole Principle</a:t>
            </a:r>
            <a:endParaRPr lang="en-US" sz="2400" b="0" strike="noStrike" spc="-1">
              <a:solidFill>
                <a:srgbClr val="000000"/>
              </a:solidFill>
              <a:uFill>
                <a:solidFill>
                  <a:srgbClr val="FFFFFF"/>
                </a:solidFill>
              </a:uFill>
              <a:latin typeface="Arial" panose="020B0604020202020204"/>
            </a:endParaRPr>
          </a:p>
        </p:txBody>
      </p:sp>
      <p:sp>
        <p:nvSpPr>
          <p:cNvPr id="97" name="TextShape 3"/>
          <p:cNvSpPr txBox="1"/>
          <p:nvPr/>
        </p:nvSpPr>
        <p:spPr>
          <a:xfrm>
            <a:off x="457200" y="1600200"/>
            <a:ext cx="8229240" cy="4525560"/>
          </a:xfrm>
          <a:prstGeom prst="rect">
            <a:avLst/>
          </a:prstGeom>
          <a:noFill/>
          <a:ln w="9360">
            <a:noFill/>
          </a:ln>
        </p:spPr>
        <p:txBody>
          <a:bodyPr/>
          <a:lstStyle/>
          <a:p>
            <a:pPr marL="342900" indent="-342900">
              <a:lnSpc>
                <a:spcPct val="100000"/>
              </a:lnSpc>
            </a:pPr>
            <a:r>
              <a:rPr lang="en-US" sz="1800" b="0" strike="noStrike" spc="-1">
                <a:solidFill>
                  <a:srgbClr val="000000"/>
                </a:solidFill>
                <a:uFill>
                  <a:solidFill>
                    <a:srgbClr val="FFFFFF"/>
                  </a:solidFill>
                </a:uFill>
                <a:latin typeface="Times New Roman" panose="02020603050405020304"/>
              </a:rPr>
              <a:t>Theorem 2: If </a:t>
            </a:r>
            <a:r>
              <a:rPr lang="en-US" sz="1800" b="0" i="1" strike="noStrike" spc="-1">
                <a:solidFill>
                  <a:srgbClr val="000000"/>
                </a:solidFill>
                <a:uFill>
                  <a:solidFill>
                    <a:srgbClr val="FFFFFF"/>
                  </a:solidFill>
                </a:uFill>
                <a:latin typeface="Times New Roman" panose="02020603050405020304"/>
              </a:rPr>
              <a:t>N</a:t>
            </a:r>
            <a:r>
              <a:rPr lang="en-US" sz="1800" b="0" strike="noStrike" spc="-1">
                <a:solidFill>
                  <a:srgbClr val="000000"/>
                </a:solidFill>
                <a:uFill>
                  <a:solidFill>
                    <a:srgbClr val="FFFFFF"/>
                  </a:solidFill>
                </a:uFill>
                <a:latin typeface="Times New Roman" panose="02020603050405020304"/>
              </a:rPr>
              <a:t> objects are placed into </a:t>
            </a:r>
            <a:r>
              <a:rPr lang="en-US" sz="1800" b="0" i="1" strike="noStrike" spc="-1">
                <a:solidFill>
                  <a:srgbClr val="000000"/>
                </a:solidFill>
                <a:uFill>
                  <a:solidFill>
                    <a:srgbClr val="FFFFFF"/>
                  </a:solidFill>
                </a:uFill>
                <a:latin typeface="Times New Roman" panose="02020603050405020304"/>
              </a:rPr>
              <a:t>k</a:t>
            </a:r>
            <a:r>
              <a:rPr lang="en-US" sz="1800" b="0" strike="noStrike" spc="-1">
                <a:solidFill>
                  <a:srgbClr val="000000"/>
                </a:solidFill>
                <a:uFill>
                  <a:solidFill>
                    <a:srgbClr val="FFFFFF"/>
                  </a:solidFill>
                </a:uFill>
                <a:latin typeface="Times New Roman" panose="02020603050405020304"/>
              </a:rPr>
              <a:t> boxes, then there is at least one box containing at least              objects.</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Proof: This is again by contradiction. Assume that all of the boxes have at most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                                 objects.</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There can then be at most</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many objects contradicting the total number. We have the number strictly less than </a:t>
            </a:r>
            <a:r>
              <a:rPr lang="en-US" sz="1800" b="0" i="1" strike="noStrike" spc="-1">
                <a:solidFill>
                  <a:srgbClr val="000000"/>
                </a:solidFill>
                <a:uFill>
                  <a:solidFill>
                    <a:srgbClr val="FFFFFF"/>
                  </a:solidFill>
                </a:uFill>
                <a:latin typeface="Times New Roman" panose="02020603050405020304"/>
              </a:rPr>
              <a:t>N.</a:t>
            </a:r>
            <a:endParaRPr lang="en-US" sz="3200" b="0" strike="noStrike" spc="-1">
              <a:solidFill>
                <a:srgbClr val="000000"/>
              </a:solidFill>
              <a:uFill>
                <a:solidFill>
                  <a:srgbClr val="FFFFFF"/>
                </a:solidFill>
              </a:uFill>
              <a:latin typeface="Times New Roman" panose="02020603050405020304"/>
            </a:endParaRPr>
          </a:p>
        </p:txBody>
      </p:sp>
      <p:pic>
        <p:nvPicPr>
          <p:cNvPr id="98" name="Picture 97"/>
          <p:cNvPicPr/>
          <p:nvPr/>
        </p:nvPicPr>
        <p:blipFill>
          <a:blip r:embed="rId3"/>
          <a:stretch>
            <a:fillRect/>
          </a:stretch>
        </p:blipFill>
        <p:spPr>
          <a:xfrm>
            <a:off x="2590920" y="1905120"/>
            <a:ext cx="609480" cy="380880"/>
          </a:xfrm>
          <a:prstGeom prst="rect">
            <a:avLst/>
          </a:prstGeom>
          <a:ln>
            <a:noFill/>
          </a:ln>
        </p:spPr>
      </p:pic>
      <p:pic>
        <p:nvPicPr>
          <p:cNvPr id="99" name="Picture 98"/>
          <p:cNvPicPr/>
          <p:nvPr/>
        </p:nvPicPr>
        <p:blipFill>
          <a:blip r:embed="rId4"/>
          <a:stretch>
            <a:fillRect/>
          </a:stretch>
        </p:blipFill>
        <p:spPr>
          <a:xfrm>
            <a:off x="914400" y="2895480"/>
            <a:ext cx="1523880" cy="380880"/>
          </a:xfrm>
          <a:prstGeom prst="rect">
            <a:avLst/>
          </a:prstGeom>
          <a:ln>
            <a:noFill/>
          </a:ln>
        </p:spPr>
      </p:pic>
      <p:pic>
        <p:nvPicPr>
          <p:cNvPr id="100" name="Picture 99"/>
          <p:cNvPicPr/>
          <p:nvPr/>
        </p:nvPicPr>
        <p:blipFill>
          <a:blip r:embed="rId5"/>
          <a:stretch>
            <a:fillRect/>
          </a:stretch>
        </p:blipFill>
        <p:spPr>
          <a:xfrm>
            <a:off x="1981080" y="3809880"/>
            <a:ext cx="4572000" cy="76212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553080" y="6245280"/>
            <a:ext cx="2133360" cy="475920"/>
          </a:xfrm>
          <a:prstGeom prst="rect">
            <a:avLst/>
          </a:prstGeom>
          <a:noFill/>
          <a:ln>
            <a:noFill/>
          </a:ln>
        </p:spPr>
        <p:txBody>
          <a:bodyPr/>
          <a:lstStyle/>
          <a:p>
            <a:pPr algn="r">
              <a:lnSpc>
                <a:spcPct val="100000"/>
              </a:lnSpc>
            </a:pPr>
            <a:fld id="{8AADC794-7A87-4CEC-A276-AE400D83FEAB}" type="slidenum">
              <a:rPr lang="en-US" sz="1400" b="0" strike="noStrike" spc="-1">
                <a:solidFill>
                  <a:srgbClr val="000000"/>
                </a:solidFill>
                <a:uFill>
                  <a:solidFill>
                    <a:srgbClr val="FFFFFF"/>
                  </a:solidFill>
                </a:uFill>
                <a:latin typeface="Arial" panose="020B0604020202020204"/>
              </a:rPr>
              <a:t>6</a:t>
            </a:fld>
            <a:endParaRPr lang="en-US" sz="1400" b="0" strike="noStrike" spc="-1">
              <a:solidFill>
                <a:srgbClr val="000000"/>
              </a:solidFill>
              <a:uFill>
                <a:solidFill>
                  <a:srgbClr val="FFFFFF"/>
                </a:solidFill>
              </a:uFill>
              <a:latin typeface="Times New Roman" panose="02020603050405020304"/>
            </a:endParaRPr>
          </a:p>
        </p:txBody>
      </p:sp>
      <p:sp>
        <p:nvSpPr>
          <p:cNvPr id="96" name="TextShape 2"/>
          <p:cNvSpPr txBox="1"/>
          <p:nvPr/>
        </p:nvSpPr>
        <p:spPr>
          <a:xfrm>
            <a:off x="457200" y="0"/>
            <a:ext cx="8229240" cy="626724"/>
          </a:xfrm>
          <a:prstGeom prst="rect">
            <a:avLst/>
          </a:prstGeom>
          <a:noFill/>
          <a:ln>
            <a:noFill/>
          </a:ln>
        </p:spPr>
        <p:txBody>
          <a:bodyPr anchor="ctr"/>
          <a:lstStyle/>
          <a:p>
            <a:pPr algn="ctr">
              <a:lnSpc>
                <a:spcPct val="100000"/>
              </a:lnSpc>
            </a:pPr>
            <a:r>
              <a:rPr lang="en-US" sz="2400" b="1" strike="noStrike" spc="-1" dirty="0" smtClean="0">
                <a:solidFill>
                  <a:srgbClr val="000000"/>
                </a:solidFill>
                <a:uFill>
                  <a:solidFill>
                    <a:srgbClr val="FFFFFF"/>
                  </a:solidFill>
                </a:uFill>
                <a:latin typeface="Times New Roman" panose="02020603050405020304"/>
              </a:rPr>
              <a:t>Alternative View of the </a:t>
            </a:r>
            <a:r>
              <a:rPr lang="en-US" sz="2400" b="1" strike="noStrike" spc="-1" dirty="0">
                <a:solidFill>
                  <a:srgbClr val="000000"/>
                </a:solidFill>
                <a:uFill>
                  <a:solidFill>
                    <a:srgbClr val="FFFFFF"/>
                  </a:solidFill>
                </a:uFill>
                <a:latin typeface="Times New Roman" panose="02020603050405020304"/>
              </a:rPr>
              <a:t>Generalized Pigeonhole Principle</a:t>
            </a:r>
            <a:endParaRPr lang="en-US" sz="2400" b="1" strike="noStrike" spc="-1" dirty="0">
              <a:solidFill>
                <a:srgbClr val="000000"/>
              </a:solidFill>
              <a:uFill>
                <a:solidFill>
                  <a:srgbClr val="FFFFFF"/>
                </a:solidFill>
              </a:uFill>
              <a:latin typeface="Arial" panose="020B0604020202020204"/>
            </a:endParaRPr>
          </a:p>
        </p:txBody>
      </p:sp>
      <p:sp>
        <p:nvSpPr>
          <p:cNvPr id="97" name="TextShape 3"/>
          <p:cNvSpPr txBox="1"/>
          <p:nvPr/>
        </p:nvSpPr>
        <p:spPr>
          <a:xfrm>
            <a:off x="457200" y="626724"/>
            <a:ext cx="8229240" cy="5969285"/>
          </a:xfrm>
          <a:prstGeom prst="rect">
            <a:avLst/>
          </a:prstGeom>
          <a:noFill/>
          <a:ln w="9360">
            <a:noFill/>
          </a:ln>
        </p:spPr>
        <p:txBody>
          <a:bodyPr/>
          <a:lstStyle/>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We have N objects placed in k boxes. Let B</a:t>
            </a:r>
            <a:r>
              <a:rPr lang="en-US" sz="2400" b="0" strike="noStrike" spc="-1" baseline="-25000" dirty="0" smtClean="0">
                <a:solidFill>
                  <a:srgbClr val="000000"/>
                </a:solidFill>
                <a:uFill>
                  <a:solidFill>
                    <a:srgbClr val="FFFFFF"/>
                  </a:solidFill>
                </a:uFill>
                <a:latin typeface="Times New Roman" panose="02020603050405020304"/>
              </a:rPr>
              <a:t>i</a:t>
            </a:r>
            <a:r>
              <a:rPr lang="en-US" sz="2400" b="0" strike="noStrike" spc="-1" dirty="0" smtClean="0">
                <a:solidFill>
                  <a:srgbClr val="000000"/>
                </a:solidFill>
                <a:uFill>
                  <a:solidFill>
                    <a:srgbClr val="FFFFFF"/>
                  </a:solidFill>
                </a:uFill>
                <a:latin typeface="Times New Roman" panose="02020603050405020304"/>
              </a:rPr>
              <a:t> be the number of objects in box </a:t>
            </a:r>
            <a:r>
              <a:rPr lang="en-US" sz="2400" b="0" strike="noStrike" spc="-1" dirty="0" err="1" smtClean="0">
                <a:solidFill>
                  <a:srgbClr val="000000"/>
                </a:solidFill>
                <a:uFill>
                  <a:solidFill>
                    <a:srgbClr val="FFFFFF"/>
                  </a:solidFill>
                </a:uFill>
                <a:latin typeface="Times New Roman" panose="02020603050405020304"/>
              </a:rPr>
              <a:t>i</a:t>
            </a:r>
            <a:r>
              <a:rPr lang="en-US" sz="2400" b="0" strike="noStrike" spc="-1" dirty="0" smtClean="0">
                <a:solidFill>
                  <a:srgbClr val="000000"/>
                </a:solidFill>
                <a:uFill>
                  <a:solidFill>
                    <a:srgbClr val="FFFFFF"/>
                  </a:solidFill>
                </a:uFill>
                <a:latin typeface="Times New Roman" panose="02020603050405020304"/>
              </a:rPr>
              <a:t>. Then</a:t>
            </a:r>
          </a:p>
          <a:p>
            <a:pPr marL="342900" indent="-342900" algn="ctr">
              <a:lnSpc>
                <a:spcPct val="100000"/>
              </a:lnSpc>
              <a:spcAft>
                <a:spcPts val="600"/>
              </a:spcAft>
            </a:pPr>
            <a:r>
              <a:rPr lang="en-US" sz="2400" spc="-1" dirty="0" smtClean="0">
                <a:solidFill>
                  <a:srgbClr val="000000"/>
                </a:solidFill>
                <a:uFill>
                  <a:solidFill>
                    <a:srgbClr val="FFFFFF"/>
                  </a:solidFill>
                </a:uFill>
                <a:latin typeface="Times New Roman" panose="02020603050405020304"/>
              </a:rPr>
              <a:t>(Sum </a:t>
            </a:r>
            <a:r>
              <a:rPr lang="en-US" sz="2400" spc="-1" dirty="0" err="1" smtClean="0">
                <a:solidFill>
                  <a:srgbClr val="000000"/>
                </a:solidFill>
                <a:uFill>
                  <a:solidFill>
                    <a:srgbClr val="FFFFFF"/>
                  </a:solidFill>
                </a:uFill>
                <a:latin typeface="Times New Roman" panose="02020603050405020304"/>
              </a:rPr>
              <a:t>i</a:t>
            </a:r>
            <a:r>
              <a:rPr lang="en-US" sz="2400" spc="-1" dirty="0" smtClean="0">
                <a:solidFill>
                  <a:srgbClr val="000000"/>
                </a:solidFill>
                <a:uFill>
                  <a:solidFill>
                    <a:srgbClr val="FFFFFF"/>
                  </a:solidFill>
                </a:uFill>
                <a:latin typeface="Times New Roman" panose="02020603050405020304"/>
              </a:rPr>
              <a:t>, 1 ≤ </a:t>
            </a:r>
            <a:r>
              <a:rPr lang="en-US" sz="2400" spc="-1" dirty="0" err="1" smtClean="0">
                <a:solidFill>
                  <a:srgbClr val="000000"/>
                </a:solidFill>
                <a:uFill>
                  <a:solidFill>
                    <a:srgbClr val="FFFFFF"/>
                  </a:solidFill>
                </a:uFill>
                <a:latin typeface="Times New Roman" panose="02020603050405020304"/>
              </a:rPr>
              <a:t>i</a:t>
            </a:r>
            <a:r>
              <a:rPr lang="en-US" sz="2400" spc="-1" dirty="0">
                <a:solidFill>
                  <a:srgbClr val="000000"/>
                </a:solidFill>
                <a:uFill>
                  <a:solidFill>
                    <a:srgbClr val="FFFFFF"/>
                  </a:solidFill>
                </a:uFill>
                <a:latin typeface="Times New Roman" panose="02020603050405020304"/>
              </a:rPr>
              <a:t> ≤ </a:t>
            </a:r>
            <a:r>
              <a:rPr lang="en-US" sz="2400" spc="-1" dirty="0" smtClean="0">
                <a:solidFill>
                  <a:srgbClr val="000000"/>
                </a:solidFill>
                <a:uFill>
                  <a:solidFill>
                    <a:srgbClr val="FFFFFF"/>
                  </a:solidFill>
                </a:uFill>
                <a:latin typeface="Times New Roman" panose="02020603050405020304"/>
              </a:rPr>
              <a:t>k, B</a:t>
            </a:r>
            <a:r>
              <a:rPr lang="en-US" sz="2400" spc="-1" baseline="-25000" dirty="0">
                <a:solidFill>
                  <a:srgbClr val="000000"/>
                </a:solidFill>
                <a:uFill>
                  <a:solidFill>
                    <a:srgbClr val="FFFFFF"/>
                  </a:solidFill>
                </a:uFill>
                <a:latin typeface="Times New Roman" panose="02020603050405020304"/>
              </a:rPr>
              <a:t>i</a:t>
            </a:r>
            <a:r>
              <a:rPr lang="en-US" sz="2400" spc="-1" dirty="0" smtClean="0">
                <a:solidFill>
                  <a:srgbClr val="000000"/>
                </a:solidFill>
                <a:uFill>
                  <a:solidFill>
                    <a:srgbClr val="FFFFFF"/>
                  </a:solidFill>
                </a:uFill>
                <a:latin typeface="Times New Roman" panose="02020603050405020304"/>
              </a:rPr>
              <a:t>) = N</a:t>
            </a:r>
          </a:p>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The </a:t>
            </a:r>
            <a:r>
              <a:rPr lang="en-US" sz="2400" b="1" i="1" strike="noStrike" spc="-1" dirty="0" smtClean="0">
                <a:solidFill>
                  <a:srgbClr val="000000"/>
                </a:solidFill>
                <a:uFill>
                  <a:solidFill>
                    <a:srgbClr val="FFFFFF"/>
                  </a:solidFill>
                </a:uFill>
                <a:latin typeface="Times New Roman" panose="02020603050405020304"/>
              </a:rPr>
              <a:t>average</a:t>
            </a:r>
            <a:r>
              <a:rPr lang="en-US" sz="2400" b="0" strike="noStrike" spc="-1" dirty="0" smtClean="0">
                <a:solidFill>
                  <a:srgbClr val="000000"/>
                </a:solidFill>
                <a:uFill>
                  <a:solidFill>
                    <a:srgbClr val="FFFFFF"/>
                  </a:solidFill>
                </a:uFill>
                <a:latin typeface="Times New Roman" panose="02020603050405020304"/>
              </a:rPr>
              <a:t> number of elements in a box is </a:t>
            </a:r>
          </a:p>
          <a:p>
            <a:pPr marL="342900" indent="-342900" algn="ctr">
              <a:lnSpc>
                <a:spcPct val="100000"/>
              </a:lnSpc>
              <a:spcAft>
                <a:spcPts val="600"/>
              </a:spcAft>
            </a:pPr>
            <a:r>
              <a:rPr lang="en-US" sz="2400" spc="-1" dirty="0" smtClean="0">
                <a:solidFill>
                  <a:srgbClr val="000000"/>
                </a:solidFill>
                <a:uFill>
                  <a:solidFill>
                    <a:srgbClr val="FFFFFF"/>
                  </a:solidFill>
                </a:uFill>
                <a:latin typeface="Times New Roman" panose="02020603050405020304"/>
              </a:rPr>
              <a:t>N/k</a:t>
            </a:r>
          </a:p>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Given </a:t>
            </a:r>
            <a:r>
              <a:rPr lang="en-US" sz="2400" spc="-1" dirty="0">
                <a:solidFill>
                  <a:srgbClr val="000000"/>
                </a:solidFill>
                <a:uFill>
                  <a:solidFill>
                    <a:srgbClr val="FFFFFF"/>
                  </a:solidFill>
                </a:uFill>
                <a:latin typeface="Times New Roman" panose="02020603050405020304"/>
              </a:rPr>
              <a:t> </a:t>
            </a:r>
            <a:r>
              <a:rPr lang="en-US" sz="2400" b="1" i="1" spc="-1" dirty="0">
                <a:solidFill>
                  <a:srgbClr val="000000"/>
                </a:solidFill>
                <a:uFill>
                  <a:solidFill>
                    <a:srgbClr val="FFFFFF"/>
                  </a:solidFill>
                </a:uFill>
                <a:latin typeface="Times New Roman" panose="02020603050405020304"/>
              </a:rPr>
              <a:t>any </a:t>
            </a:r>
            <a:r>
              <a:rPr lang="en-US" sz="2400" b="0" strike="noStrike" spc="-1" dirty="0" smtClean="0">
                <a:solidFill>
                  <a:srgbClr val="000000"/>
                </a:solidFill>
                <a:uFill>
                  <a:solidFill>
                    <a:srgbClr val="FFFFFF"/>
                  </a:solidFill>
                </a:uFill>
                <a:latin typeface="Times New Roman" panose="02020603050405020304"/>
              </a:rPr>
              <a:t>list of numbers, the maximum is always at least the average. </a:t>
            </a:r>
          </a:p>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Let </a:t>
            </a:r>
            <a:r>
              <a:rPr lang="en-US" sz="2400" b="0" strike="noStrike" spc="-1" dirty="0" err="1" smtClean="0">
                <a:solidFill>
                  <a:srgbClr val="000000"/>
                </a:solidFill>
                <a:uFill>
                  <a:solidFill>
                    <a:srgbClr val="FFFFFF"/>
                  </a:solidFill>
                </a:uFill>
                <a:latin typeface="Times New Roman" panose="02020603050405020304"/>
              </a:rPr>
              <a:t>B</a:t>
            </a:r>
            <a:r>
              <a:rPr lang="en-US" sz="2400" b="0" strike="noStrike" spc="-1" baseline="-25000" dirty="0" err="1" smtClean="0">
                <a:solidFill>
                  <a:srgbClr val="000000"/>
                </a:solidFill>
                <a:uFill>
                  <a:solidFill>
                    <a:srgbClr val="FFFFFF"/>
                  </a:solidFill>
                </a:uFill>
                <a:latin typeface="Times New Roman" panose="02020603050405020304"/>
              </a:rPr>
              <a:t>max</a:t>
            </a:r>
            <a:r>
              <a:rPr lang="en-US" sz="2400" b="0" strike="noStrike" spc="-1" dirty="0" smtClean="0">
                <a:solidFill>
                  <a:srgbClr val="000000"/>
                </a:solidFill>
                <a:uFill>
                  <a:solidFill>
                    <a:srgbClr val="FFFFFF"/>
                  </a:solidFill>
                </a:uFill>
                <a:latin typeface="Times New Roman" panose="02020603050405020304"/>
              </a:rPr>
              <a:t> be the maximum of all the boxes (</a:t>
            </a:r>
            <a:r>
              <a:rPr lang="en-US" sz="2400" b="0" strike="noStrike" spc="-1" dirty="0" err="1" smtClean="0">
                <a:solidFill>
                  <a:srgbClr val="000000"/>
                </a:solidFill>
                <a:uFill>
                  <a:solidFill>
                    <a:srgbClr val="FFFFFF"/>
                  </a:solidFill>
                </a:uFill>
                <a:latin typeface="Times New Roman" panose="02020603050405020304"/>
              </a:rPr>
              <a:t>B</a:t>
            </a:r>
            <a:r>
              <a:rPr lang="en-US" sz="2400" spc="-1" baseline="-25000" dirty="0" err="1">
                <a:solidFill>
                  <a:srgbClr val="000000"/>
                </a:solidFill>
                <a:uFill>
                  <a:solidFill>
                    <a:srgbClr val="FFFFFF"/>
                  </a:solidFill>
                </a:uFill>
                <a:latin typeface="Times New Roman" panose="02020603050405020304"/>
              </a:rPr>
              <a:t>i</a:t>
            </a:r>
            <a:r>
              <a:rPr lang="en-US" sz="2400" b="0" strike="noStrike" spc="-1" dirty="0" err="1" smtClean="0">
                <a:solidFill>
                  <a:srgbClr val="000000"/>
                </a:solidFill>
                <a:uFill>
                  <a:solidFill>
                    <a:srgbClr val="FFFFFF"/>
                  </a:solidFill>
                </a:uFill>
                <a:latin typeface="Times New Roman" panose="02020603050405020304"/>
              </a:rPr>
              <a:t>’s</a:t>
            </a:r>
            <a:r>
              <a:rPr lang="en-US" sz="2400" b="0" strike="noStrike" spc="-1" dirty="0" smtClean="0">
                <a:solidFill>
                  <a:srgbClr val="000000"/>
                </a:solidFill>
                <a:uFill>
                  <a:solidFill>
                    <a:srgbClr val="FFFFFF"/>
                  </a:solidFill>
                </a:uFill>
                <a:latin typeface="Times New Roman" panose="02020603050405020304"/>
              </a:rPr>
              <a:t>)</a:t>
            </a:r>
          </a:p>
          <a:p>
            <a:pPr marL="342900" indent="-342900" algn="ctr">
              <a:lnSpc>
                <a:spcPct val="100000"/>
              </a:lnSpc>
              <a:spcAft>
                <a:spcPts val="600"/>
              </a:spcAft>
            </a:pPr>
            <a:r>
              <a:rPr lang="en-US" sz="2400" spc="-1" dirty="0" err="1" smtClean="0">
                <a:solidFill>
                  <a:srgbClr val="000000"/>
                </a:solidFill>
                <a:uFill>
                  <a:solidFill>
                    <a:srgbClr val="FFFFFF"/>
                  </a:solidFill>
                </a:uFill>
                <a:latin typeface="Times New Roman" panose="02020603050405020304"/>
              </a:rPr>
              <a:t>B</a:t>
            </a:r>
            <a:r>
              <a:rPr lang="en-US" sz="2400" spc="-1" baseline="-25000" dirty="0" err="1">
                <a:solidFill>
                  <a:srgbClr val="000000"/>
                </a:solidFill>
                <a:uFill>
                  <a:solidFill>
                    <a:srgbClr val="FFFFFF"/>
                  </a:solidFill>
                </a:uFill>
                <a:latin typeface="Times New Roman" panose="02020603050405020304"/>
              </a:rPr>
              <a:t>max</a:t>
            </a:r>
            <a:r>
              <a:rPr lang="en-US" sz="2400" spc="-1" dirty="0" smtClean="0">
                <a:solidFill>
                  <a:srgbClr val="000000"/>
                </a:solidFill>
                <a:uFill>
                  <a:solidFill>
                    <a:srgbClr val="FFFFFF"/>
                  </a:solidFill>
                </a:uFill>
                <a:latin typeface="Times New Roman" panose="02020603050405020304"/>
              </a:rPr>
              <a:t> ≥ N/k</a:t>
            </a:r>
          </a:p>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Since we are dealing with integers (whole indivisible objects) then</a:t>
            </a:r>
          </a:p>
          <a:p>
            <a:pPr marL="342900" indent="-342900" algn="ctr">
              <a:lnSpc>
                <a:spcPct val="100000"/>
              </a:lnSpc>
              <a:spcAft>
                <a:spcPts val="600"/>
              </a:spcAft>
            </a:pPr>
            <a:r>
              <a:rPr lang="en-US" sz="2400" spc="-1" dirty="0" err="1" smtClean="0">
                <a:solidFill>
                  <a:srgbClr val="000000"/>
                </a:solidFill>
                <a:uFill>
                  <a:solidFill>
                    <a:srgbClr val="FFFFFF"/>
                  </a:solidFill>
                </a:uFill>
                <a:latin typeface="Times New Roman" panose="02020603050405020304"/>
              </a:rPr>
              <a:t>B</a:t>
            </a:r>
            <a:r>
              <a:rPr lang="en-US" sz="2400" spc="-1" baseline="-25000" dirty="0" err="1">
                <a:solidFill>
                  <a:srgbClr val="000000"/>
                </a:solidFill>
                <a:uFill>
                  <a:solidFill>
                    <a:srgbClr val="FFFFFF"/>
                  </a:solidFill>
                </a:uFill>
                <a:latin typeface="Times New Roman" panose="02020603050405020304"/>
              </a:rPr>
              <a:t>max</a:t>
            </a:r>
            <a:r>
              <a:rPr lang="en-US" sz="2400" spc="-1" dirty="0">
                <a:solidFill>
                  <a:srgbClr val="000000"/>
                </a:solidFill>
                <a:uFill>
                  <a:solidFill>
                    <a:srgbClr val="FFFFFF"/>
                  </a:solidFill>
                </a:uFill>
                <a:latin typeface="Times New Roman" panose="02020603050405020304"/>
              </a:rPr>
              <a:t> ≥ </a:t>
            </a:r>
            <a:r>
              <a:rPr lang="en-US" sz="2400" spc="-1" dirty="0" smtClean="0">
                <a:solidFill>
                  <a:srgbClr val="000000"/>
                </a:solidFill>
                <a:uFill>
                  <a:solidFill>
                    <a:srgbClr val="FFFFFF"/>
                  </a:solidFill>
                </a:uFill>
                <a:latin typeface="Times New Roman" panose="02020603050405020304"/>
              </a:rPr>
              <a:t>ceiling(N/k)</a:t>
            </a:r>
          </a:p>
          <a:p>
            <a:pPr marL="342900" indent="-342900">
              <a:lnSpc>
                <a:spcPct val="100000"/>
              </a:lnSpc>
              <a:spcAft>
                <a:spcPts val="600"/>
              </a:spcAft>
              <a:buFont typeface="Arial" panose="020B0604020202020204" pitchFamily="34" charset="0"/>
              <a:buChar char="•"/>
            </a:pPr>
            <a:r>
              <a:rPr lang="en-US" sz="2400" b="0" strike="noStrike" spc="-1" dirty="0" smtClean="0">
                <a:solidFill>
                  <a:srgbClr val="000000"/>
                </a:solidFill>
                <a:uFill>
                  <a:solidFill>
                    <a:srgbClr val="FFFFFF"/>
                  </a:solidFill>
                </a:uFill>
                <a:latin typeface="Times New Roman" panose="02020603050405020304"/>
              </a:rPr>
              <a:t>I.e., there has to be at least one box with at least </a:t>
            </a:r>
            <a:r>
              <a:rPr lang="en-US" sz="2400" spc="-1" dirty="0" smtClean="0">
                <a:solidFill>
                  <a:srgbClr val="000000"/>
                </a:solidFill>
                <a:uFill>
                  <a:solidFill>
                    <a:srgbClr val="FFFFFF"/>
                  </a:solidFill>
                </a:uFill>
                <a:latin typeface="Times New Roman" panose="02020603050405020304"/>
              </a:rPr>
              <a:t>ceiling(N/k) elements. </a:t>
            </a:r>
            <a:endParaRPr lang="en-US" sz="2400" b="0" strike="noStrike" spc="-1" dirty="0">
              <a:solidFill>
                <a:srgbClr val="000000"/>
              </a:solidFill>
              <a:uFill>
                <a:solidFill>
                  <a:srgbClr val="FFFFFF"/>
                </a:solidFill>
              </a:uFill>
              <a:latin typeface="Times New Roman" panose="02020603050405020304"/>
            </a:endParaRPr>
          </a:p>
        </p:txBody>
      </p:sp>
    </p:spTree>
    <p:extLst>
      <p:ext uri="{BB962C8B-B14F-4D97-AF65-F5344CB8AC3E}">
        <p14:creationId xmlns:p14="http://schemas.microsoft.com/office/powerpoint/2010/main" val="2531689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553080" y="6245280"/>
            <a:ext cx="2133360" cy="475920"/>
          </a:xfrm>
          <a:prstGeom prst="rect">
            <a:avLst/>
          </a:prstGeom>
          <a:noFill/>
          <a:ln>
            <a:noFill/>
          </a:ln>
        </p:spPr>
        <p:txBody>
          <a:bodyPr/>
          <a:lstStyle/>
          <a:p>
            <a:pPr algn="r">
              <a:lnSpc>
                <a:spcPct val="100000"/>
              </a:lnSpc>
            </a:pPr>
            <a:fld id="{358D5C7A-6A8E-4E8E-BD47-C017B77AB0E4}" type="slidenum">
              <a:rPr lang="en-US" sz="1400" b="0" strike="noStrike" spc="-1">
                <a:solidFill>
                  <a:srgbClr val="000000"/>
                </a:solidFill>
                <a:uFill>
                  <a:solidFill>
                    <a:srgbClr val="FFFFFF"/>
                  </a:solidFill>
                </a:uFill>
                <a:latin typeface="Arial" panose="020B0604020202020204"/>
              </a:rPr>
              <a:t>7</a:t>
            </a:fld>
            <a:endParaRPr lang="en-US" sz="1400" b="0" strike="noStrike" spc="-1">
              <a:solidFill>
                <a:srgbClr val="000000"/>
              </a:solidFill>
              <a:uFill>
                <a:solidFill>
                  <a:srgbClr val="FFFFFF"/>
                </a:solidFill>
              </a:uFill>
              <a:latin typeface="Times New Roman" panose="02020603050405020304"/>
            </a:endParaRPr>
          </a:p>
        </p:txBody>
      </p:sp>
      <p:sp>
        <p:nvSpPr>
          <p:cNvPr id="102" name="TextShape 2"/>
          <p:cNvSpPr txBox="1"/>
          <p:nvPr/>
        </p:nvSpPr>
        <p:spPr>
          <a:xfrm>
            <a:off x="457200" y="381000"/>
            <a:ext cx="8228965" cy="729615"/>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Example</a:t>
            </a:r>
            <a:endParaRPr lang="en-US" sz="2400" b="0" strike="noStrike" spc="-1">
              <a:solidFill>
                <a:srgbClr val="000000"/>
              </a:solidFill>
              <a:uFill>
                <a:solidFill>
                  <a:srgbClr val="FFFFFF"/>
                </a:solidFill>
              </a:uFill>
              <a:latin typeface="Arial" panose="020B0604020202020204"/>
            </a:endParaRPr>
          </a:p>
        </p:txBody>
      </p:sp>
      <p:sp>
        <p:nvSpPr>
          <p:cNvPr id="103" name="TextShape 3"/>
          <p:cNvSpPr txBox="1"/>
          <p:nvPr/>
        </p:nvSpPr>
        <p:spPr>
          <a:xfrm>
            <a:off x="641350" y="1374140"/>
            <a:ext cx="8229240" cy="4525560"/>
          </a:xfrm>
          <a:prstGeom prst="rect">
            <a:avLst/>
          </a:prstGeom>
          <a:noFill/>
          <a:ln w="9360">
            <a:noFill/>
          </a:ln>
        </p:spPr>
        <p:txBody>
          <a:bodyPr/>
          <a:lstStyle/>
          <a:p>
            <a:pPr marL="342900" indent="-342900">
              <a:lnSpc>
                <a:spcPct val="100000"/>
              </a:lnSpc>
            </a:pPr>
            <a:r>
              <a:rPr lang="en-US" sz="1800" b="0" strike="noStrike" spc="-1">
                <a:solidFill>
                  <a:srgbClr val="000000"/>
                </a:solidFill>
                <a:uFill>
                  <a:solidFill>
                    <a:srgbClr val="FFFFFF"/>
                  </a:solidFill>
                </a:uFill>
                <a:latin typeface="Times New Roman" panose="02020603050405020304"/>
              </a:rPr>
              <a:t>How many students are necessary in a class so that at least 6 people will have the same grade if </a:t>
            </a:r>
            <a:r>
              <a:rPr lang="" altLang="en-US" sz="1800" b="0" strike="noStrike" spc="-1">
                <a:solidFill>
                  <a:srgbClr val="000000"/>
                </a:solidFill>
                <a:uFill>
                  <a:solidFill>
                    <a:srgbClr val="FFFFFF"/>
                  </a:solidFill>
                </a:uFill>
                <a:latin typeface="Times New Roman" panose="02020603050405020304"/>
              </a:rPr>
              <a:t>the </a:t>
            </a:r>
            <a:r>
              <a:rPr lang="en-US" sz="1800" b="0" strike="noStrike" spc="-1">
                <a:solidFill>
                  <a:srgbClr val="000000"/>
                </a:solidFill>
                <a:uFill>
                  <a:solidFill>
                    <a:srgbClr val="FFFFFF"/>
                  </a:solidFill>
                </a:uFill>
                <a:latin typeface="Times New Roman" panose="02020603050405020304"/>
              </a:rPr>
              <a:t>possible grades are </a:t>
            </a:r>
            <a:r>
              <a:rPr lang="en-US" sz="1800" b="0" i="1" strike="noStrike" spc="-1">
                <a:solidFill>
                  <a:srgbClr val="000000"/>
                </a:solidFill>
                <a:uFill>
                  <a:solidFill>
                    <a:srgbClr val="FFFFFF"/>
                  </a:solidFill>
                </a:uFill>
                <a:latin typeface="Times New Roman" panose="02020603050405020304"/>
              </a:rPr>
              <a:t>A, B, C, D, F</a:t>
            </a:r>
            <a:r>
              <a:rPr lang="en-US" sz="1800" b="0" strike="noStrike" spc="-1">
                <a:solidFill>
                  <a:srgbClr val="000000"/>
                </a:solidFill>
                <a:uFill>
                  <a:solidFill>
                    <a:srgbClr val="FFFFFF"/>
                  </a:solidFill>
                </a:uFill>
                <a:latin typeface="Times New Roman" panose="02020603050405020304"/>
              </a:rPr>
              <a:t>?</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Solution: Here the pigeons are the students and the pigeonholes the grades.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18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18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We want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From this i</a:t>
            </a:r>
            <a:r>
              <a:rPr lang="" altLang="en-US" sz="1800" b="0" strike="noStrike" spc="-1">
                <a:solidFill>
                  <a:srgbClr val="000000"/>
                </a:solidFill>
                <a:uFill>
                  <a:solidFill>
                    <a:srgbClr val="FFFFFF"/>
                  </a:solidFill>
                </a:uFill>
                <a:latin typeface="Times New Roman" panose="02020603050405020304"/>
              </a:rPr>
              <a:t>t</a:t>
            </a:r>
            <a:r>
              <a:rPr lang="en-US" sz="1800" b="0" strike="noStrike" spc="-1">
                <a:solidFill>
                  <a:srgbClr val="000000"/>
                </a:solidFill>
                <a:uFill>
                  <a:solidFill>
                    <a:srgbClr val="FFFFFF"/>
                  </a:solidFill>
                </a:uFill>
                <a:latin typeface="Times New Roman" panose="02020603050405020304"/>
              </a:rPr>
              <a:t> follows that N must be at least 26. (one more than 25)</a:t>
            </a:r>
            <a:endParaRPr lang="en-US" sz="3200" b="0" strike="noStrike" spc="-1">
              <a:solidFill>
                <a:srgbClr val="000000"/>
              </a:solidFill>
              <a:uFill>
                <a:solidFill>
                  <a:srgbClr val="FFFFFF"/>
                </a:solidFill>
              </a:uFill>
              <a:latin typeface="Times New Roman" panose="02020603050405020304"/>
            </a:endParaRPr>
          </a:p>
        </p:txBody>
      </p:sp>
      <p:pic>
        <p:nvPicPr>
          <p:cNvPr id="104" name="Picture 103"/>
          <p:cNvPicPr/>
          <p:nvPr/>
        </p:nvPicPr>
        <p:blipFill>
          <a:blip r:embed="rId3"/>
          <a:stretch>
            <a:fillRect/>
          </a:stretch>
        </p:blipFill>
        <p:spPr>
          <a:xfrm>
            <a:off x="1767840" y="3238380"/>
            <a:ext cx="1676520" cy="38088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553080" y="6245280"/>
            <a:ext cx="2133360" cy="475920"/>
          </a:xfrm>
          <a:prstGeom prst="rect">
            <a:avLst/>
          </a:prstGeom>
          <a:noFill/>
          <a:ln>
            <a:noFill/>
          </a:ln>
        </p:spPr>
        <p:txBody>
          <a:bodyPr/>
          <a:lstStyle/>
          <a:p>
            <a:pPr algn="r">
              <a:lnSpc>
                <a:spcPct val="100000"/>
              </a:lnSpc>
            </a:pPr>
            <a:fld id="{F9F08D86-E55B-4EC7-96D9-E7FF02FEFE60}" type="slidenum">
              <a:rPr lang="en-US" sz="1400" b="0" strike="noStrike" spc="-1">
                <a:solidFill>
                  <a:srgbClr val="000000"/>
                </a:solidFill>
                <a:uFill>
                  <a:solidFill>
                    <a:srgbClr val="FFFFFF"/>
                  </a:solidFill>
                </a:uFill>
                <a:latin typeface="Arial" panose="020B0604020202020204"/>
              </a:rPr>
              <a:t>8</a:t>
            </a:fld>
            <a:endParaRPr lang="en-US" sz="1400" b="0" strike="noStrike" spc="-1">
              <a:solidFill>
                <a:srgbClr val="000000"/>
              </a:solidFill>
              <a:uFill>
                <a:solidFill>
                  <a:srgbClr val="FFFFFF"/>
                </a:solidFill>
              </a:uFill>
              <a:latin typeface="Times New Roman" panose="02020603050405020304"/>
            </a:endParaRPr>
          </a:p>
        </p:txBody>
      </p:sp>
      <p:sp>
        <p:nvSpPr>
          <p:cNvPr id="106" name="TextShape 2"/>
          <p:cNvSpPr txBox="1"/>
          <p:nvPr/>
        </p:nvSpPr>
        <p:spPr>
          <a:xfrm>
            <a:off x="457200" y="427990"/>
            <a:ext cx="8228965" cy="697230"/>
          </a:xfrm>
          <a:prstGeom prst="rect">
            <a:avLst/>
          </a:prstGeom>
          <a:noFill/>
          <a:ln>
            <a:noFill/>
          </a:ln>
        </p:spPr>
        <p:txBody>
          <a:bodyPr anchor="ctr"/>
          <a:lstStyle/>
          <a:p>
            <a:pPr algn="ctr">
              <a:lnSpc>
                <a:spcPct val="100000"/>
              </a:lnSpc>
            </a:pPr>
            <a:r>
              <a:rPr lang="en-US" sz="2400" b="0" strike="noStrike" spc="-1">
                <a:solidFill>
                  <a:srgbClr val="000000"/>
                </a:solidFill>
                <a:uFill>
                  <a:solidFill>
                    <a:srgbClr val="FFFFFF"/>
                  </a:solidFill>
                </a:uFill>
                <a:latin typeface="Times New Roman" panose="02020603050405020304"/>
              </a:rPr>
              <a:t>Ex</a:t>
            </a:r>
            <a:r>
              <a:rPr lang="" altLang="en-US" sz="2400" b="0" strike="noStrike" spc="-1">
                <a:solidFill>
                  <a:srgbClr val="000000"/>
                </a:solidFill>
                <a:uFill>
                  <a:solidFill>
                    <a:srgbClr val="FFFFFF"/>
                  </a:solidFill>
                </a:uFill>
                <a:latin typeface="Times New Roman" panose="02020603050405020304"/>
              </a:rPr>
              <a:t>ample</a:t>
            </a:r>
            <a:r>
              <a:rPr lang="en-US" sz="2400" b="0" strike="noStrike" spc="-1">
                <a:solidFill>
                  <a:srgbClr val="000000"/>
                </a:solidFill>
                <a:uFill>
                  <a:solidFill>
                    <a:srgbClr val="FFFFFF"/>
                  </a:solidFill>
                </a:uFill>
                <a:latin typeface="Times New Roman" panose="02020603050405020304"/>
              </a:rPr>
              <a:t> </a:t>
            </a:r>
            <a:endParaRPr lang="en-US" sz="2400" b="0" strike="noStrike" spc="-1">
              <a:solidFill>
                <a:srgbClr val="000000"/>
              </a:solidFill>
              <a:uFill>
                <a:solidFill>
                  <a:srgbClr val="FFFFFF"/>
                </a:solidFill>
              </a:uFill>
              <a:latin typeface="Arial" panose="020B0604020202020204"/>
            </a:endParaRPr>
          </a:p>
        </p:txBody>
      </p:sp>
      <p:sp>
        <p:nvSpPr>
          <p:cNvPr id="107" name="TextShape 3"/>
          <p:cNvSpPr txBox="1"/>
          <p:nvPr/>
        </p:nvSpPr>
        <p:spPr>
          <a:xfrm>
            <a:off x="457200" y="1166495"/>
            <a:ext cx="8228965" cy="5215255"/>
          </a:xfrm>
          <a:prstGeom prst="rect">
            <a:avLst/>
          </a:prstGeom>
          <a:noFill/>
          <a:ln w="9360">
            <a:noFill/>
          </a:ln>
        </p:spPr>
        <p:txBody>
          <a:bodyPr/>
          <a:lstStyle/>
          <a:p>
            <a:pPr marL="342900" indent="-342900">
              <a:lnSpc>
                <a:spcPct val="100000"/>
              </a:lnSpc>
            </a:pPr>
            <a:r>
              <a:rPr lang="en-US" spc="-1">
                <a:solidFill>
                  <a:srgbClr val="000000"/>
                </a:solidFill>
                <a:uFill>
                  <a:solidFill>
                    <a:srgbClr val="FFFFFF"/>
                  </a:solidFill>
                </a:uFill>
                <a:latin typeface="Times New Roman" panose="02020603050405020304"/>
                <a:sym typeface="+mn-ea"/>
              </a:rPr>
              <a:t>How many cards must be selected from the standard 52 deck to guarantee that at least 3 cards of the same suit are chosen?</a:t>
            </a:r>
            <a:endParaRPr lang="en-US" b="0" strike="noStrike" spc="-1">
              <a:solidFill>
                <a:srgbClr val="000000"/>
              </a:solidFill>
              <a:uFill>
                <a:solidFill>
                  <a:srgbClr val="FFFFFF"/>
                </a:solidFill>
              </a:uFill>
              <a:latin typeface="Arial" panose="020B0604020202020204"/>
            </a:endParaRPr>
          </a:p>
          <a:p>
            <a:pPr marL="342900" indent="-342900">
              <a:lnSpc>
                <a:spcPct val="100000"/>
              </a:lnSpc>
            </a:pPr>
            <a:endParaRPr lang="en-US" sz="18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18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18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Here the pigeons are the cards and the pigeonholes are the suits. We want </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From this it follows that </a:t>
            </a:r>
            <a:r>
              <a:rPr lang="en-US" sz="1800" b="0" i="1" strike="noStrike" spc="-1">
                <a:solidFill>
                  <a:srgbClr val="000000"/>
                </a:solidFill>
                <a:uFill>
                  <a:solidFill>
                    <a:srgbClr val="FFFFFF"/>
                  </a:solidFill>
                </a:uFill>
                <a:latin typeface="Times New Roman" panose="02020603050405020304"/>
              </a:rPr>
              <a:t>N</a:t>
            </a:r>
            <a:r>
              <a:rPr lang="en-US" sz="1800" b="0" strike="noStrike" spc="-1">
                <a:solidFill>
                  <a:srgbClr val="000000"/>
                </a:solidFill>
                <a:uFill>
                  <a:solidFill>
                    <a:srgbClr val="FFFFFF"/>
                  </a:solidFill>
                </a:uFill>
                <a:latin typeface="Times New Roman" panose="02020603050405020304"/>
              </a:rPr>
              <a:t> must be at least one more than 8, or at least 9.</a:t>
            </a: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endParaRPr lang="en-US" sz="3200" b="0" strike="noStrike" spc="-1">
              <a:solidFill>
                <a:srgbClr val="000000"/>
              </a:solidFill>
              <a:uFill>
                <a:solidFill>
                  <a:srgbClr val="FFFFFF"/>
                </a:solidFill>
              </a:uFill>
              <a:latin typeface="Times New Roman" panose="02020603050405020304"/>
            </a:endParaRP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If we required that we have 3 hearts (or some other specific suit), then we must consider the worst case scenario as occurring when we select all of the other suits before selecting any of the desired suit. Thus the minimum to guarantee this is</a:t>
            </a:r>
          </a:p>
          <a:p>
            <a:pPr marL="342900" indent="-342900">
              <a:lnSpc>
                <a:spcPct val="100000"/>
              </a:lnSpc>
            </a:pPr>
            <a:r>
              <a:rPr lang="en-US" sz="1800" b="0" strike="noStrike" spc="-1">
                <a:solidFill>
                  <a:srgbClr val="000000"/>
                </a:solidFill>
                <a:uFill>
                  <a:solidFill>
                    <a:srgbClr val="FFFFFF"/>
                  </a:solidFill>
                </a:uFill>
                <a:latin typeface="Times New Roman" panose="02020603050405020304"/>
              </a:rPr>
              <a:t> </a:t>
            </a:r>
            <a:endParaRPr lang="en-US" sz="3200" b="0" strike="noStrike" spc="-1">
              <a:solidFill>
                <a:srgbClr val="000000"/>
              </a:solidFill>
              <a:uFill>
                <a:solidFill>
                  <a:srgbClr val="FFFFFF"/>
                </a:solidFill>
              </a:uFill>
              <a:latin typeface="Times New Roman" panose="02020603050405020304"/>
            </a:endParaRPr>
          </a:p>
          <a:p>
            <a:pPr marL="342900" indent="-342900" algn="ctr">
              <a:lnSpc>
                <a:spcPct val="100000"/>
              </a:lnSpc>
            </a:pPr>
            <a:r>
              <a:rPr lang="" altLang="en-US" sz="1800" b="0" i="1" strike="noStrike" spc="-1">
                <a:solidFill>
                  <a:srgbClr val="000000"/>
                </a:solidFill>
                <a:uFill>
                  <a:solidFill>
                    <a:srgbClr val="FFFFFF"/>
                  </a:solidFill>
                </a:uFill>
                <a:latin typeface="Times New Roman" panose="02020603050405020304"/>
              </a:rPr>
              <a:t>3</a:t>
            </a:r>
            <a:r>
              <a:rPr lang="en-US" sz="1800" b="0" strike="noStrike" spc="-1">
                <a:solidFill>
                  <a:srgbClr val="000000"/>
                </a:solidFill>
                <a:uFill>
                  <a:solidFill>
                    <a:srgbClr val="FFFFFF"/>
                  </a:solidFill>
                </a:uFill>
                <a:latin typeface="Times New Roman" panose="02020603050405020304"/>
              </a:rPr>
              <a:t>9 + 3 = 42</a:t>
            </a:r>
            <a:endParaRPr lang="en-US" sz="3200" b="0" strike="noStrike" spc="-1">
              <a:solidFill>
                <a:srgbClr val="000000"/>
              </a:solidFill>
              <a:uFill>
                <a:solidFill>
                  <a:srgbClr val="FFFFFF"/>
                </a:solidFill>
              </a:uFill>
              <a:latin typeface="Times New Roman" panose="02020603050405020304"/>
            </a:endParaRPr>
          </a:p>
        </p:txBody>
      </p:sp>
      <p:pic>
        <p:nvPicPr>
          <p:cNvPr id="108" name="Picture 107"/>
          <p:cNvPicPr/>
          <p:nvPr/>
        </p:nvPicPr>
        <p:blipFill>
          <a:blip r:embed="rId3"/>
          <a:stretch>
            <a:fillRect/>
          </a:stretch>
        </p:blipFill>
        <p:spPr>
          <a:xfrm>
            <a:off x="3885445" y="3008115"/>
            <a:ext cx="1371600" cy="380880"/>
          </a:xfrm>
          <a:prstGeom prst="rect">
            <a:avLst/>
          </a:prstGeom>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6553080" y="6245280"/>
            <a:ext cx="2133360" cy="475920"/>
          </a:xfrm>
          <a:prstGeom prst="rect">
            <a:avLst/>
          </a:prstGeom>
          <a:noFill/>
          <a:ln>
            <a:noFill/>
          </a:ln>
        </p:spPr>
        <p:txBody>
          <a:bodyPr/>
          <a:lstStyle/>
          <a:p>
            <a:pPr algn="r">
              <a:lnSpc>
                <a:spcPct val="100000"/>
              </a:lnSpc>
            </a:pPr>
            <a:fld id="{79311026-4C1C-45EB-895A-C0D32D311EE8}" type="slidenum">
              <a:rPr lang="en-US" sz="1400" b="0" strike="noStrike" spc="-1">
                <a:solidFill>
                  <a:srgbClr val="000000"/>
                </a:solidFill>
                <a:uFill>
                  <a:solidFill>
                    <a:srgbClr val="FFFFFF"/>
                  </a:solidFill>
                </a:uFill>
                <a:latin typeface="Arial" panose="020B0604020202020204"/>
              </a:rPr>
              <a:t>9</a:t>
            </a:fld>
            <a:endParaRPr lang="en-US" sz="1400" b="0" strike="noStrike" spc="-1">
              <a:solidFill>
                <a:srgbClr val="000000"/>
              </a:solidFill>
              <a:uFill>
                <a:solidFill>
                  <a:srgbClr val="FFFFFF"/>
                </a:solidFill>
              </a:uFill>
              <a:latin typeface="Times New Roman" panose="02020603050405020304"/>
            </a:endParaRPr>
          </a:p>
        </p:txBody>
      </p:sp>
      <p:sp>
        <p:nvSpPr>
          <p:cNvPr id="110" name="TextShape 2"/>
          <p:cNvSpPr txBox="1"/>
          <p:nvPr/>
        </p:nvSpPr>
        <p:spPr>
          <a:xfrm>
            <a:off x="457200" y="-19960"/>
            <a:ext cx="8427720" cy="1262351"/>
          </a:xfrm>
          <a:prstGeom prst="rect">
            <a:avLst/>
          </a:prstGeom>
          <a:noFill/>
          <a:ln>
            <a:noFill/>
          </a:ln>
        </p:spPr>
        <p:txBody>
          <a:bodyPr anchor="ctr"/>
          <a:lstStyle/>
          <a:p>
            <a:pPr algn="l">
              <a:lnSpc>
                <a:spcPct val="100000"/>
              </a:lnSpc>
              <a:spcBef>
                <a:spcPts val="0"/>
              </a:spcBef>
              <a:spcAft>
                <a:spcPts val="0"/>
              </a:spcAft>
            </a:pPr>
            <a:r>
              <a:rPr lang="en-US" sz="2400" b="1" strike="noStrike" spc="-1" dirty="0">
                <a:solidFill>
                  <a:srgbClr val="000000"/>
                </a:solidFill>
                <a:uFill>
                  <a:solidFill>
                    <a:srgbClr val="FFFFFF"/>
                  </a:solidFill>
                </a:uFill>
                <a:latin typeface="Times New Roman" panose="02020603050405020304"/>
              </a:rPr>
              <a:t>Ex</a:t>
            </a:r>
            <a:r>
              <a:rPr lang="" altLang="en-US" sz="2400" b="1" strike="noStrike" spc="-1" dirty="0">
                <a:solidFill>
                  <a:srgbClr val="000000"/>
                </a:solidFill>
                <a:uFill>
                  <a:solidFill>
                    <a:srgbClr val="FFFFFF"/>
                  </a:solidFill>
                </a:uFill>
                <a:latin typeface="Times New Roman" panose="02020603050405020304"/>
              </a:rPr>
              <a:t>ample</a:t>
            </a:r>
            <a:r>
              <a:rPr lang="en-US" sz="2400" b="0" strike="noStrike" spc="-1" dirty="0">
                <a:solidFill>
                  <a:srgbClr val="000000"/>
                </a:solidFill>
                <a:uFill>
                  <a:solidFill>
                    <a:srgbClr val="FFFFFF"/>
                  </a:solidFill>
                </a:uFill>
                <a:latin typeface="Times New Roman" panose="02020603050405020304"/>
              </a:rPr>
              <a:t>: </a:t>
            </a:r>
            <a:r>
              <a:rPr lang="" altLang="en-US" sz="2400" b="0" strike="noStrike" spc="-1" dirty="0">
                <a:solidFill>
                  <a:srgbClr val="000000"/>
                </a:solidFill>
                <a:uFill>
                  <a:solidFill>
                    <a:srgbClr val="FFFFFF"/>
                  </a:solidFill>
                </a:uFill>
                <a:latin typeface="Times New Roman" panose="02020603050405020304"/>
              </a:rPr>
              <a:t>w</a:t>
            </a:r>
            <a:r>
              <a:rPr lang="en-US" sz="2400" b="0" strike="noStrike" spc="-1" dirty="0">
                <a:solidFill>
                  <a:srgbClr val="000000"/>
                </a:solidFill>
                <a:uFill>
                  <a:solidFill>
                    <a:srgbClr val="FFFFFF"/>
                  </a:solidFill>
                </a:uFill>
                <a:latin typeface="Times New Roman" panose="02020603050405020304"/>
              </a:rPr>
              <a:t>hat is </a:t>
            </a:r>
            <a:r>
              <a:rPr lang="en-US" sz="2400" b="0" i="1" strike="noStrike" spc="-1" dirty="0">
                <a:solidFill>
                  <a:srgbClr val="000000"/>
                </a:solidFill>
                <a:uFill>
                  <a:solidFill>
                    <a:srgbClr val="FFFFFF"/>
                  </a:solidFill>
                </a:uFill>
                <a:latin typeface="Times New Roman" panose="02020603050405020304"/>
              </a:rPr>
              <a:t>the least number of area codes needed</a:t>
            </a:r>
            <a:r>
              <a:rPr lang="en-US" sz="2400" b="0" strike="noStrike" spc="-1" dirty="0">
                <a:solidFill>
                  <a:srgbClr val="000000"/>
                </a:solidFill>
                <a:uFill>
                  <a:solidFill>
                    <a:srgbClr val="FFFFFF"/>
                  </a:solidFill>
                </a:uFill>
                <a:latin typeface="Times New Roman" panose="02020603050405020304"/>
              </a:rPr>
              <a:t> </a:t>
            </a:r>
            <a:r>
              <a:rPr lang="en-US" sz="2400" b="0" strike="noStrike" spc="-1" dirty="0" smtClean="0">
                <a:solidFill>
                  <a:srgbClr val="000000"/>
                </a:solidFill>
                <a:uFill>
                  <a:solidFill>
                    <a:srgbClr val="FFFFFF"/>
                  </a:solidFill>
                </a:uFill>
                <a:latin typeface="Times New Roman" panose="02020603050405020304"/>
              </a:rPr>
              <a:t>so that </a:t>
            </a:r>
            <a:r>
              <a:rPr lang="en-US" sz="2400" b="0" strike="noStrike" spc="-1" dirty="0">
                <a:solidFill>
                  <a:srgbClr val="000000"/>
                </a:solidFill>
                <a:uFill>
                  <a:solidFill>
                    <a:srgbClr val="FFFFFF"/>
                  </a:solidFill>
                </a:uFill>
                <a:latin typeface="Times New Roman" panose="02020603050405020304"/>
              </a:rPr>
              <a:t>that 25 million phones have distinct telephone numbers? </a:t>
            </a:r>
            <a:r>
              <a:rPr lang="en-US" sz="2000" b="0" strike="noStrike" spc="-1" dirty="0" smtClean="0">
                <a:solidFill>
                  <a:srgbClr val="000000"/>
                </a:solidFill>
                <a:uFill>
                  <a:solidFill>
                    <a:srgbClr val="FFFFFF"/>
                  </a:solidFill>
                </a:uFill>
                <a:latin typeface="Times New Roman" panose="02020603050405020304"/>
              </a:rPr>
              <a:t>(</a:t>
            </a:r>
            <a:r>
              <a:rPr lang="en-US" sz="2000" b="1" strike="noStrike" spc="-1" dirty="0" smtClean="0">
                <a:solidFill>
                  <a:srgbClr val="000000"/>
                </a:solidFill>
                <a:uFill>
                  <a:solidFill>
                    <a:srgbClr val="FFFFFF"/>
                  </a:solidFill>
                </a:uFill>
                <a:latin typeface="Times New Roman" panose="02020603050405020304"/>
              </a:rPr>
              <a:t>regardless of how clever you are assigning phone numbers to area codes</a:t>
            </a:r>
            <a:r>
              <a:rPr lang="en-US" sz="2000" b="0" strike="noStrike" spc="-1" dirty="0" smtClean="0">
                <a:solidFill>
                  <a:srgbClr val="000000"/>
                </a:solidFill>
                <a:uFill>
                  <a:solidFill>
                    <a:srgbClr val="FFFFFF"/>
                  </a:solidFill>
                </a:uFill>
                <a:latin typeface="Times New Roman" panose="02020603050405020304"/>
              </a:rPr>
              <a:t>)</a:t>
            </a:r>
            <a:endParaRPr lang="en-US" sz="2000" b="0" strike="noStrike" spc="-1" dirty="0">
              <a:solidFill>
                <a:srgbClr val="000000"/>
              </a:solidFill>
              <a:uFill>
                <a:solidFill>
                  <a:srgbClr val="FFFFFF"/>
                </a:solidFill>
              </a:uFill>
              <a:latin typeface="Arial" panose="020B0604020202020204"/>
            </a:endParaRPr>
          </a:p>
        </p:txBody>
      </p:sp>
      <p:sp>
        <p:nvSpPr>
          <p:cNvPr id="111" name="TextShape 3"/>
          <p:cNvSpPr txBox="1"/>
          <p:nvPr/>
        </p:nvSpPr>
        <p:spPr>
          <a:xfrm>
            <a:off x="282812" y="1242391"/>
            <a:ext cx="8861188" cy="5215255"/>
          </a:xfrm>
          <a:prstGeom prst="rect">
            <a:avLst/>
          </a:prstGeom>
          <a:noFill/>
          <a:ln w="9360">
            <a:noFill/>
          </a:ln>
        </p:spPr>
        <p:txBody>
          <a:bodyPr/>
          <a:lstStyle/>
          <a:p>
            <a:pPr marL="342900" indent="-342900">
              <a:lnSpc>
                <a:spcPct val="100000"/>
              </a:lnSpc>
              <a:buFont typeface="Arial" panose="020B0604020202020204" pitchFamily="34" charset="0"/>
              <a:buChar char="•"/>
            </a:pP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All phone numbers have a three digit area code followed by a 7-digit number</a:t>
            </a:r>
          </a:p>
          <a:p>
            <a:pPr marL="342900" indent="-342900">
              <a:lnSpc>
                <a:spcPct val="100000"/>
              </a:lnSpc>
              <a:buFont typeface="Arial" panose="020B0604020202020204" pitchFamily="34" charset="0"/>
              <a:buChar char="•"/>
            </a:pPr>
            <a:endParaRPr lang="en-US" sz="2000" spc="-1" dirty="0">
              <a:solidFill>
                <a:srgbClr val="000000"/>
              </a:solidFill>
              <a:uFill>
                <a:solidFill>
                  <a:srgbClr val="FFFFFF"/>
                </a:solidFill>
              </a:u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i="1" spc="-1" dirty="0" smtClean="0">
                <a:solidFill>
                  <a:srgbClr val="000000"/>
                </a:solidFill>
                <a:uFill>
                  <a:solidFill>
                    <a:srgbClr val="FFFFFF"/>
                  </a:solidFill>
                </a:uFill>
                <a:latin typeface="Times New Roman" panose="02020603050405020304" charset="0"/>
                <a:cs typeface="Times New Roman" panose="02020603050405020304" charset="0"/>
              </a:rPr>
              <a:t>The </a:t>
            </a:r>
            <a:r>
              <a:rPr lang="en-US" sz="2000" i="1" spc="-1" dirty="0">
                <a:solidFill>
                  <a:srgbClr val="000000"/>
                </a:solidFill>
                <a:uFill>
                  <a:solidFill>
                    <a:srgbClr val="FFFFFF"/>
                  </a:solidFill>
                </a:uFill>
                <a:latin typeface="Times New Roman" panose="02020603050405020304" charset="0"/>
                <a:cs typeface="Times New Roman" panose="02020603050405020304" charset="0"/>
              </a:rPr>
              <a:t>25 million desired phones will be the pigeons</a:t>
            </a:r>
            <a:r>
              <a:rPr lang="en-US" sz="2000" spc="-1" dirty="0">
                <a:solidFill>
                  <a:srgbClr val="000000"/>
                </a:solidFill>
                <a:uFill>
                  <a:solidFill>
                    <a:srgbClr val="FFFFFF"/>
                  </a:solidFill>
                </a:uFill>
                <a:latin typeface="Times New Roman" panose="02020603050405020304" charset="0"/>
                <a:cs typeface="Times New Roman" panose="02020603050405020304" charset="0"/>
              </a:rPr>
              <a:t>. Phones will be given a 7-digit phone number using some (unknown scheme). </a:t>
            </a:r>
            <a:endParaRPr lang="en-US" sz="2000" spc="-1" dirty="0" smtClean="0">
              <a:solidFill>
                <a:srgbClr val="000000"/>
              </a:solidFill>
              <a:uFill>
                <a:solidFill>
                  <a:srgbClr val="FFFFFF"/>
                </a:solidFill>
              </a:uFill>
              <a:latin typeface="Times New Roman" panose="02020603050405020304" charset="0"/>
              <a:cs typeface="Times New Roman" panose="02020603050405020304" charset="0"/>
            </a:endParaRPr>
          </a:p>
          <a:p>
            <a:pPr marL="342900" indent="-342900">
              <a:buFont typeface="Arial" panose="020B0604020202020204" pitchFamily="34" charset="0"/>
              <a:buChar char="•"/>
            </a:pPr>
            <a:endParaRPr lang="en-US" sz="2000" spc="-1" dirty="0" smtClean="0">
              <a:solidFill>
                <a:srgbClr val="000000"/>
              </a:solidFill>
              <a:uFill>
                <a:solidFill>
                  <a:srgbClr val="FFFFFF"/>
                </a:solidFill>
              </a:uFill>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sz="2000" spc="-1" dirty="0" smtClean="0">
                <a:solidFill>
                  <a:srgbClr val="000000"/>
                </a:solidFill>
                <a:uFill>
                  <a:solidFill>
                    <a:srgbClr val="FFFFFF"/>
                  </a:solidFill>
                </a:uFill>
                <a:latin typeface="Times New Roman" panose="02020603050405020304" charset="0"/>
                <a:cs typeface="Times New Roman" panose="02020603050405020304" charset="0"/>
              </a:rPr>
              <a:t>Two </a:t>
            </a:r>
            <a:r>
              <a:rPr lang="en-US" sz="2000" spc="-1" dirty="0">
                <a:solidFill>
                  <a:srgbClr val="000000"/>
                </a:solidFill>
                <a:uFill>
                  <a:solidFill>
                    <a:srgbClr val="FFFFFF"/>
                  </a:solidFill>
                </a:uFill>
                <a:latin typeface="Times New Roman" panose="02020603050405020304" charset="0"/>
                <a:cs typeface="Times New Roman" panose="02020603050405020304" charset="0"/>
              </a:rPr>
              <a:t>phone numbers </a:t>
            </a:r>
            <a:r>
              <a:rPr lang="en-US" sz="2000" spc="-1" dirty="0" smtClean="0">
                <a:solidFill>
                  <a:srgbClr val="000000"/>
                </a:solidFill>
                <a:uFill>
                  <a:solidFill>
                    <a:srgbClr val="FFFFFF"/>
                  </a:solidFill>
                </a:uFill>
                <a:latin typeface="Times New Roman" panose="02020603050405020304" charset="0"/>
                <a:cs typeface="Times New Roman" panose="02020603050405020304" charset="0"/>
              </a:rPr>
              <a:t>with the same 7-digit number </a:t>
            </a:r>
            <a:r>
              <a:rPr lang="en-US" sz="2000" spc="-1" dirty="0">
                <a:solidFill>
                  <a:srgbClr val="000000"/>
                </a:solidFill>
                <a:uFill>
                  <a:solidFill>
                    <a:srgbClr val="FFFFFF"/>
                  </a:solidFill>
                </a:uFill>
                <a:latin typeface="Times New Roman" panose="02020603050405020304" charset="0"/>
                <a:cs typeface="Times New Roman" panose="02020603050405020304" charset="0"/>
              </a:rPr>
              <a:t>will require different area </a:t>
            </a:r>
            <a:r>
              <a:rPr lang="en-US" sz="2000" spc="-1" dirty="0" smtClean="0">
                <a:solidFill>
                  <a:srgbClr val="000000"/>
                </a:solidFill>
                <a:uFill>
                  <a:solidFill>
                    <a:srgbClr val="FFFFFF"/>
                  </a:solidFill>
                </a:uFill>
                <a:latin typeface="Times New Roman" panose="02020603050405020304" charset="0"/>
                <a:cs typeface="Times New Roman" panose="02020603050405020304" charset="0"/>
              </a:rPr>
              <a:t>codes. </a:t>
            </a:r>
            <a:r>
              <a:rPr lang="en-US" sz="2000" i="1" spc="-1" dirty="0" smtClean="0">
                <a:solidFill>
                  <a:srgbClr val="000000"/>
                </a:solidFill>
                <a:uFill>
                  <a:solidFill>
                    <a:srgbClr val="FFFFFF"/>
                  </a:solidFill>
                </a:uFill>
                <a:latin typeface="Times New Roman" panose="02020603050405020304" charset="0"/>
                <a:cs typeface="Times New Roman" panose="02020603050405020304" charset="0"/>
              </a:rPr>
              <a:t>The 7-digit phone numbers will be our pigeonholes.</a:t>
            </a:r>
          </a:p>
          <a:p>
            <a:pPr marL="342900" indent="-342900">
              <a:buFont typeface="Arial" panose="020B0604020202020204" pitchFamily="34" charset="0"/>
              <a:buChar char="•"/>
            </a:pPr>
            <a:endParaRPr lang="en-US" sz="2000" b="1" spc="-1" dirty="0">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100000"/>
              </a:lnSpc>
              <a:buFont typeface="Arial" panose="020B0604020202020204" pitchFamily="34" charset="0"/>
              <a:buChar char="•"/>
            </a:pPr>
            <a:r>
              <a:rPr lang="en-US" sz="2000" spc="-1" dirty="0">
                <a:solidFill>
                  <a:srgbClr val="000000"/>
                </a:solidFill>
                <a:uFill>
                  <a:solidFill>
                    <a:srgbClr val="FFFFFF"/>
                  </a:solidFill>
                </a:uFill>
                <a:latin typeface="Times New Roman" panose="02020603050405020304" charset="0"/>
                <a:cs typeface="Times New Roman" panose="02020603050405020304" charset="0"/>
              </a:rPr>
              <a:t>The 7-digits are of the form {</a:t>
            </a:r>
            <a:r>
              <a:rPr lang="en-US" sz="2000" spc="-1" dirty="0">
                <a:uFill>
                  <a:solidFill>
                    <a:srgbClr val="FFFFFF"/>
                  </a:solidFill>
                </a:uFill>
                <a:latin typeface="Times New Roman" panose="02020603050405020304" charset="0"/>
                <a:cs typeface="Times New Roman" panose="02020603050405020304" charset="0"/>
              </a:rPr>
              <a:t>2,3,4,5,6,7,8,9}XX - XXXX where X is </a:t>
            </a:r>
            <a:r>
              <a:rPr lang="en-US" sz="2000" spc="-1" dirty="0">
                <a:solidFill>
                  <a:srgbClr val="000000"/>
                </a:solidFill>
                <a:uFill>
                  <a:solidFill>
                    <a:srgbClr val="FFFFFF"/>
                  </a:solidFill>
                </a:uFill>
                <a:latin typeface="Times New Roman" panose="02020603050405020304" charset="0"/>
                <a:cs typeface="Times New Roman" panose="02020603050405020304" charset="0"/>
              </a:rPr>
              <a:t>any digit. </a:t>
            </a:r>
          </a:p>
          <a:p>
            <a:pPr marL="342900" indent="-342900">
              <a:lnSpc>
                <a:spcPct val="100000"/>
              </a:lnSpc>
              <a:buFont typeface="Arial" panose="020B0604020202020204" pitchFamily="34" charset="0"/>
              <a:buChar char="•"/>
            </a:pPr>
            <a:endParaRPr lang="en-US" sz="2000" spc="-1" dirty="0">
              <a:solidFill>
                <a:srgbClr val="000000"/>
              </a:solidFill>
              <a:uFill>
                <a:solidFill>
                  <a:srgbClr val="FFFFFF"/>
                </a:solidFill>
              </a:uFill>
              <a:latin typeface="Times New Roman" panose="02020603050405020304" charset="0"/>
              <a:cs typeface="Times New Roman" panose="02020603050405020304" charset="0"/>
            </a:endParaRPr>
          </a:p>
          <a:p>
            <a:pPr algn="ctr">
              <a:lnSpc>
                <a:spcPct val="100000"/>
              </a:lnSpc>
            </a:pP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8</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a:t>
            </a:r>
            <a:r>
              <a:rPr lang="en-US" sz="2000" b="0" u="sng" strike="noStrike" spc="-1" dirty="0" smtClean="0">
                <a:solidFill>
                  <a:srgbClr val="000000"/>
                </a:solidFill>
                <a:uFill>
                  <a:solidFill>
                    <a:srgbClr val="FFFFFF"/>
                  </a:solidFill>
                </a:uFill>
                <a:latin typeface="Times New Roman" panose="02020603050405020304" charset="0"/>
                <a:cs typeface="Times New Roman" panose="02020603050405020304" charset="0"/>
              </a:rPr>
              <a:t>10 </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 8 million different 7-digit </a:t>
            </a:r>
            <a:r>
              <a:rPr lang="en-US" sz="2000" b="0" strike="noStrike" spc="-1" dirty="0">
                <a:solidFill>
                  <a:srgbClr val="000000"/>
                </a:solidFill>
                <a:uFill>
                  <a:solidFill>
                    <a:srgbClr val="FFFFFF"/>
                  </a:solidFill>
                </a:uFill>
                <a:latin typeface="Times New Roman" panose="02020603050405020304" charset="0"/>
                <a:cs typeface="Times New Roman" panose="02020603050405020304" charset="0"/>
              </a:rPr>
              <a:t>phone numbers. </a:t>
            </a:r>
          </a:p>
          <a:p>
            <a:pPr marL="342900" indent="-342900">
              <a:lnSpc>
                <a:spcPct val="100000"/>
              </a:lnSpc>
              <a:buFont typeface="Arial" panose="020B0604020202020204" pitchFamily="34" charset="0"/>
              <a:buChar char="•"/>
            </a:pPr>
            <a:endParaRPr lang="en-US" sz="2000" b="0" strike="noStrike" spc="-1" dirty="0">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100000"/>
              </a:lnSpc>
              <a:buFont typeface="Arial" panose="020B0604020202020204" pitchFamily="34" charset="0"/>
              <a:buChar char="•"/>
            </a:pPr>
            <a:r>
              <a:rPr lang="en-US" sz="2000" b="0" i="1" strike="noStrike" spc="-1" dirty="0">
                <a:solidFill>
                  <a:srgbClr val="000000"/>
                </a:solidFill>
                <a:uFill>
                  <a:solidFill>
                    <a:srgbClr val="FFFFFF"/>
                  </a:solidFill>
                </a:uFill>
                <a:latin typeface="Times New Roman" panose="02020603050405020304" charset="0"/>
                <a:cs typeface="Times New Roman" panose="02020603050405020304" charset="0"/>
              </a:rPr>
              <a:t>This means that there are </a:t>
            </a:r>
            <a:r>
              <a:rPr lang="en-US" sz="2000" b="1" i="1" strike="noStrike" spc="-1" dirty="0">
                <a:solidFill>
                  <a:srgbClr val="000000"/>
                </a:solidFill>
                <a:uFill>
                  <a:solidFill>
                    <a:srgbClr val="FFFFFF"/>
                  </a:solidFill>
                </a:uFill>
                <a:latin typeface="Times New Roman" panose="02020603050405020304" charset="0"/>
                <a:cs typeface="Times New Roman" panose="02020603050405020304" charset="0"/>
              </a:rPr>
              <a:t>at least </a:t>
            </a:r>
            <a:r>
              <a:rPr lang="en-US" sz="2000" b="0" i="1" strike="noStrike" spc="-1" dirty="0">
                <a:solidFill>
                  <a:srgbClr val="000000"/>
                </a:solidFill>
                <a:uFill>
                  <a:solidFill>
                    <a:srgbClr val="FFFFFF"/>
                  </a:solidFill>
                </a:uFill>
                <a:latin typeface="Times New Roman" panose="02020603050405020304" charset="0"/>
                <a:cs typeface="Times New Roman" panose="02020603050405020304" charset="0"/>
              </a:rPr>
              <a:t>             </a:t>
            </a:r>
            <a:r>
              <a:rPr lang="en-US" sz="2000" b="0" i="1" strike="noStrike" spc="-1" dirty="0" smtClean="0">
                <a:solidFill>
                  <a:srgbClr val="000000"/>
                </a:solidFill>
                <a:uFill>
                  <a:solidFill>
                    <a:srgbClr val="FFFFFF"/>
                  </a:solidFill>
                </a:uFill>
                <a:latin typeface="Times New Roman" panose="02020603050405020304" charset="0"/>
                <a:cs typeface="Times New Roman" panose="02020603050405020304" charset="0"/>
              </a:rPr>
              <a:t>phones with the </a:t>
            </a:r>
            <a:r>
              <a:rPr lang="en-US" sz="2000" b="0" i="1" strike="noStrike" spc="-1" dirty="0">
                <a:solidFill>
                  <a:srgbClr val="000000"/>
                </a:solidFill>
                <a:uFill>
                  <a:solidFill>
                    <a:srgbClr val="FFFFFF"/>
                  </a:solidFill>
                </a:uFill>
                <a:latin typeface="Times New Roman" panose="02020603050405020304" charset="0"/>
                <a:cs typeface="Times New Roman" panose="02020603050405020304" charset="0"/>
              </a:rPr>
              <a:t>same 7 digit phone </a:t>
            </a:r>
            <a:r>
              <a:rPr lang="en-US" sz="2000" b="0" i="1" strike="noStrike" spc="-1" dirty="0" smtClean="0">
                <a:solidFill>
                  <a:srgbClr val="000000"/>
                </a:solidFill>
                <a:uFill>
                  <a:solidFill>
                    <a:srgbClr val="FFFFFF"/>
                  </a:solidFill>
                </a:uFill>
                <a:latin typeface="Times New Roman" panose="02020603050405020304" charset="0"/>
                <a:cs typeface="Times New Roman" panose="02020603050405020304" charset="0"/>
              </a:rPr>
              <a:t>number and they require different area code. </a:t>
            </a:r>
            <a:endParaRPr lang="en-US" sz="2000" b="0" strike="noStrike" spc="-1" dirty="0">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100000"/>
              </a:lnSpc>
              <a:spcBef>
                <a:spcPts val="0"/>
              </a:spcBef>
              <a:spcAft>
                <a:spcPts val="0"/>
              </a:spcAft>
              <a:buFont typeface="Arial" panose="020B0604020202020204" pitchFamily="34" charset="0"/>
              <a:buChar char="•"/>
            </a:pPr>
            <a:endParaRPr lang="en-US" sz="2000" b="0" strike="noStrike" spc="-1" dirty="0">
              <a:solidFill>
                <a:srgbClr val="000000"/>
              </a:solidFill>
              <a:uFill>
                <a:solidFill>
                  <a:srgbClr val="FFFFFF"/>
                </a:solidFill>
              </a:uFill>
              <a:latin typeface="Times New Roman" panose="02020603050405020304" charset="0"/>
              <a:cs typeface="Times New Roman" panose="02020603050405020304" charset="0"/>
            </a:endParaRPr>
          </a:p>
          <a:p>
            <a:pPr marL="342900" indent="-342900">
              <a:lnSpc>
                <a:spcPct val="100000"/>
              </a:lnSpc>
              <a:buFont typeface="Arial" panose="020B0604020202020204" pitchFamily="34" charset="0"/>
              <a:buChar char="•"/>
            </a:pPr>
            <a:r>
              <a:rPr lang="en-US" sz="2000" b="0" strike="noStrike" spc="-1" dirty="0">
                <a:solidFill>
                  <a:srgbClr val="000000"/>
                </a:solidFill>
                <a:uFill>
                  <a:solidFill>
                    <a:srgbClr val="FFFFFF"/>
                  </a:solidFill>
                </a:uFill>
                <a:latin typeface="Times New Roman" panose="02020603050405020304" charset="0"/>
                <a:cs typeface="Times New Roman" panose="02020603050405020304" charset="0"/>
              </a:rPr>
              <a:t>We must have </a:t>
            </a:r>
            <a:r>
              <a:rPr lang="en-US" sz="2000" b="1" strike="noStrike" spc="-1" dirty="0">
                <a:solidFill>
                  <a:srgbClr val="000000"/>
                </a:solidFill>
                <a:uFill>
                  <a:solidFill>
                    <a:srgbClr val="FFFFFF"/>
                  </a:solidFill>
                </a:uFill>
                <a:latin typeface="Times New Roman" panose="02020603050405020304" charset="0"/>
                <a:cs typeface="Times New Roman" panose="02020603050405020304" charset="0"/>
              </a:rPr>
              <a:t>at least </a:t>
            </a:r>
            <a:r>
              <a:rPr lang="en-US" sz="2000" b="0" strike="noStrike" spc="-1" dirty="0">
                <a:solidFill>
                  <a:srgbClr val="000000"/>
                </a:solidFill>
                <a:uFill>
                  <a:solidFill>
                    <a:srgbClr val="FFFFFF"/>
                  </a:solidFill>
                </a:uFill>
                <a:latin typeface="Times New Roman" panose="02020603050405020304" charset="0"/>
                <a:cs typeface="Times New Roman" panose="02020603050405020304" charset="0"/>
              </a:rPr>
              <a:t>4 area codes to prevent this. (note: this is a lower bound. It is impossible to have 25 million phones without </a:t>
            </a:r>
            <a:r>
              <a:rPr lang="en-US" sz="2000" b="0" strike="noStrike" spc="-1" dirty="0" smtClean="0">
                <a:solidFill>
                  <a:srgbClr val="000000"/>
                </a:solidFill>
                <a:uFill>
                  <a:solidFill>
                    <a:srgbClr val="FFFFFF"/>
                  </a:solidFill>
                </a:uFill>
                <a:latin typeface="Times New Roman" panose="02020603050405020304" charset="0"/>
                <a:cs typeface="Times New Roman" panose="02020603050405020304" charset="0"/>
              </a:rPr>
              <a:t>having at </a:t>
            </a:r>
            <a:r>
              <a:rPr lang="en-US" sz="2000" b="0" strike="noStrike" spc="-1" dirty="0">
                <a:solidFill>
                  <a:srgbClr val="000000"/>
                </a:solidFill>
                <a:uFill>
                  <a:solidFill>
                    <a:srgbClr val="FFFFFF"/>
                  </a:solidFill>
                </a:uFill>
                <a:latin typeface="Times New Roman" panose="02020603050405020304" charset="0"/>
                <a:cs typeface="Times New Roman" panose="02020603050405020304" charset="0"/>
              </a:rPr>
              <a:t>least 4 area codes)</a:t>
            </a:r>
          </a:p>
        </p:txBody>
      </p:sp>
      <p:pic>
        <p:nvPicPr>
          <p:cNvPr id="112" name="Picture 111"/>
          <p:cNvPicPr/>
          <p:nvPr/>
        </p:nvPicPr>
        <p:blipFill>
          <a:blip r:embed="rId3"/>
          <a:stretch>
            <a:fillRect/>
          </a:stretch>
        </p:blipFill>
        <p:spPr>
          <a:xfrm>
            <a:off x="4239533" y="4964329"/>
            <a:ext cx="622440" cy="380880"/>
          </a:xfrm>
          <a:prstGeom prst="rect">
            <a:avLst/>
          </a:prstGeom>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2370</Words>
  <Application>Microsoft Office PowerPoint</Application>
  <PresentationFormat>On-screen Show (4:3)</PresentationFormat>
  <Paragraphs>233</Paragraphs>
  <Slides>18</Slides>
  <Notes>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DejaVu Sans</vt:lpstr>
      <vt:lpstr>StarSymbol</vt:lpstr>
      <vt:lpstr>Symbol</vt:lpstr>
      <vt:lpstr>Times New Roman</vt:lpstr>
      <vt:lpstr>Wingdings</vt:lpstr>
      <vt:lpstr>东文宋体</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4.2</dc:title>
  <dc:creator>nancyvn</dc:creator>
  <cp:lastModifiedBy>Cobb, Jorge</cp:lastModifiedBy>
  <cp:revision>85</cp:revision>
  <dcterms:created xsi:type="dcterms:W3CDTF">2019-03-06T20:07:13Z</dcterms:created>
  <dcterms:modified xsi:type="dcterms:W3CDTF">2020-03-04T15:24:54Z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The University of Texas at Dallas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17</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17</vt:i4>
  </property>
  <property fmtid="{D5CDD505-2E9C-101B-9397-08002B2CF9AE}" pid="13" name="KSOProductBuildVer">
    <vt:lpwstr>1033-10.1.0.6757</vt:lpwstr>
  </property>
</Properties>
</file>