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7"/>
  </p:notesMasterIdLst>
  <p:sldIdLst>
    <p:sldId id="267" r:id="rId2"/>
    <p:sldId id="316" r:id="rId3"/>
    <p:sldId id="317" r:id="rId4"/>
    <p:sldId id="318" r:id="rId5"/>
    <p:sldId id="269" r:id="rId6"/>
    <p:sldId id="322" r:id="rId7"/>
    <p:sldId id="323" r:id="rId8"/>
    <p:sldId id="324" r:id="rId9"/>
    <p:sldId id="270" r:id="rId10"/>
    <p:sldId id="271" r:id="rId11"/>
    <p:sldId id="325" r:id="rId12"/>
    <p:sldId id="328" r:id="rId13"/>
    <p:sldId id="326" r:id="rId14"/>
    <p:sldId id="329" r:id="rId15"/>
    <p:sldId id="330" r:id="rId16"/>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
      <p:font typeface="Constantia" panose="02030602050306030303" pitchFamily="18" charset="0"/>
      <p:regular r:id="rId23"/>
      <p:bold r:id="rId24"/>
      <p:italic r:id="rId25"/>
      <p:boldItalic r:id="rId26"/>
    </p:embeddedFont>
    <p:embeddedFont>
      <p:font typeface="Wingdings 2" panose="05020102010507070707" pitchFamily="18" charset="2"/>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90" autoAdjust="0"/>
    <p:restoredTop sz="94660"/>
  </p:normalViewPr>
  <p:slideViewPr>
    <p:cSldViewPr>
      <p:cViewPr varScale="1">
        <p:scale>
          <a:sx n="87" d="100"/>
          <a:sy n="87" d="100"/>
        </p:scale>
        <p:origin x="4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10/14/2020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253456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10/14/2020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Permutations and Combinations</a:t>
            </a:r>
          </a:p>
        </p:txBody>
      </p:sp>
      <p:sp>
        <p:nvSpPr>
          <p:cNvPr id="3" name="Subtitle 2"/>
          <p:cNvSpPr>
            <a:spLocks noGrp="1"/>
          </p:cNvSpPr>
          <p:nvPr>
            <p:ph type="subTitle" idx="1"/>
          </p:nvPr>
        </p:nvSpPr>
        <p:spPr/>
        <p:txBody>
          <a:bodyPr/>
          <a:lstStyle/>
          <a:p>
            <a:r>
              <a:rPr lang="en-US" dirty="0"/>
              <a:t>Section 6.3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How many poker hands of five cards can be dealt from a standard deck of </a:t>
            </a:r>
            <a:r>
              <a:rPr lang="en-US" dirty="0">
                <a:latin typeface="Cambria Math" pitchFamily="18" charset="0"/>
                <a:ea typeface="Cambria Math" pitchFamily="18" charset="0"/>
              </a:rPr>
              <a:t>52</a:t>
            </a:r>
            <a:r>
              <a:rPr lang="en-US" dirty="0"/>
              <a:t> cards? Also, how many ways are there to select </a:t>
            </a:r>
            <a:r>
              <a:rPr lang="en-US" dirty="0">
                <a:latin typeface="Cambria Math" pitchFamily="18" charset="0"/>
                <a:ea typeface="Cambria Math" pitchFamily="18" charset="0"/>
              </a:rPr>
              <a:t>47</a:t>
            </a:r>
            <a:r>
              <a:rPr lang="en-US" dirty="0"/>
              <a:t> cards from a deck of </a:t>
            </a:r>
            <a:r>
              <a:rPr lang="en-US" dirty="0">
                <a:latin typeface="Cambria Math" pitchFamily="18" charset="0"/>
                <a:ea typeface="Cambria Math" pitchFamily="18" charset="0"/>
              </a:rPr>
              <a:t>52</a:t>
            </a:r>
            <a:r>
              <a:rPr lang="en-US" dirty="0"/>
              <a:t> cards?</a:t>
            </a:r>
          </a:p>
          <a:p>
            <a:pPr>
              <a:buNone/>
            </a:pPr>
            <a:r>
              <a:rPr lang="en-US" b="1" dirty="0"/>
              <a:t>   Solution</a:t>
            </a:r>
            <a:r>
              <a:rPr lang="en-US" dirty="0"/>
              <a:t>: Since the order in which the cards are dealt does not matter, the number of five card hands is:</a:t>
            </a:r>
          </a:p>
          <a:p>
            <a:endParaRPr lang="en-US" dirty="0"/>
          </a:p>
          <a:p>
            <a:endParaRPr lang="en-US" dirty="0"/>
          </a:p>
          <a:p>
            <a:endParaRPr lang="en-US" dirty="0"/>
          </a:p>
          <a:p>
            <a:r>
              <a:rPr lang="en-US" dirty="0"/>
              <a:t>The different ways to select </a:t>
            </a:r>
            <a:r>
              <a:rPr lang="en-US" dirty="0">
                <a:latin typeface="Cambria Math" pitchFamily="18" charset="0"/>
                <a:ea typeface="Cambria Math" pitchFamily="18" charset="0"/>
              </a:rPr>
              <a:t>47</a:t>
            </a:r>
            <a:r>
              <a:rPr lang="en-US" dirty="0"/>
              <a:t> cards from </a:t>
            </a:r>
            <a:r>
              <a:rPr lang="en-US" dirty="0">
                <a:latin typeface="Cambria Math" pitchFamily="18" charset="0"/>
                <a:ea typeface="Cambria Math" pitchFamily="18" charset="0"/>
              </a:rPr>
              <a:t>52</a:t>
            </a:r>
            <a:r>
              <a:rPr lang="en-US" dirty="0"/>
              <a:t> is</a:t>
            </a:r>
          </a:p>
          <a:p>
            <a:endParaRPr lang="en-US" dirty="0"/>
          </a:p>
          <a:p>
            <a:pPr>
              <a:buNone/>
            </a:pPr>
            <a:r>
              <a:rPr lang="en-US" dirty="0"/>
              <a:t>    </a:t>
            </a:r>
          </a:p>
        </p:txBody>
      </p:sp>
      <p:pic>
        <p:nvPicPr>
          <p:cNvPr id="10" name="Picture 9" descr="addin_tmp.png"/>
          <p:cNvPicPr>
            <a:picLocks noChangeAspect="1"/>
          </p:cNvPicPr>
          <p:nvPr>
            <p:custDataLst>
              <p:tags r:id="rId1"/>
            </p:custDataLst>
          </p:nvPr>
        </p:nvPicPr>
        <p:blipFill>
          <a:blip r:embed="rId3" cstate="print"/>
          <a:stretch>
            <a:fillRect/>
          </a:stretch>
        </p:blipFill>
        <p:spPr>
          <a:xfrm>
            <a:off x="2057400" y="4343400"/>
            <a:ext cx="6672263" cy="390525"/>
          </a:xfrm>
          <a:prstGeom prst="rect">
            <a:avLst/>
          </a:prstGeom>
        </p:spPr>
      </p:pic>
      <p:sp>
        <p:nvSpPr>
          <p:cNvPr id="14" name="TextBox 13"/>
          <p:cNvSpPr txBox="1"/>
          <p:nvPr/>
        </p:nvSpPr>
        <p:spPr>
          <a:xfrm>
            <a:off x="3124200" y="6324600"/>
            <a:ext cx="5257800" cy="369332"/>
          </a:xfrm>
          <a:prstGeom prst="rect">
            <a:avLst/>
          </a:prstGeom>
          <a:noFill/>
        </p:spPr>
        <p:txBody>
          <a:bodyPr wrap="square" rtlCol="0">
            <a:spAutoFit/>
          </a:bodyPr>
          <a:lstStyle/>
          <a:p>
            <a:r>
              <a:rPr lang="en-US" i="1" dirty="0"/>
              <a:t>This is a special case of a general result. </a:t>
            </a:r>
            <a:r>
              <a:rPr lang="en-US" dirty="0">
                <a:latin typeface="Cambria Math"/>
                <a:ea typeface="Cambria Math"/>
              </a:rPr>
              <a:t>→</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0" y="3670553"/>
                <a:ext cx="4114800" cy="5844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52,5</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52!</m:t>
                          </m:r>
                        </m:num>
                        <m:den>
                          <m:r>
                            <a:rPr lang="en-US" sz="2000" b="0" i="1" smtClean="0">
                              <a:latin typeface="Cambria Math" panose="02040503050406030204" pitchFamily="18" charset="0"/>
                            </a:rPr>
                            <m:t>47!5!</m:t>
                          </m:r>
                        </m:den>
                      </m:f>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0" y="3670553"/>
                <a:ext cx="4114800" cy="58445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14400" y="5492114"/>
                <a:ext cx="4704814" cy="584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52,47</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52!</m:t>
                          </m:r>
                        </m:num>
                        <m:den>
                          <m:r>
                            <a:rPr lang="en-US" sz="2000" b="0" i="1" smtClean="0">
                              <a:latin typeface="Cambria Math" panose="02040503050406030204" pitchFamily="18" charset="0"/>
                            </a:rPr>
                            <m:t>5!47!</m:t>
                          </m:r>
                        </m:den>
                      </m:f>
                      <m:r>
                        <a:rPr lang="en-US" sz="2000" b="0" i="1" smtClean="0">
                          <a:latin typeface="Cambria Math" panose="02040503050406030204" pitchFamily="18" charset="0"/>
                        </a:rPr>
                        <m:t>=</m:t>
                      </m:r>
                      <m:r>
                        <a:rPr lang="en-US" sz="2000" b="0" i="1" smtClean="0">
                          <a:latin typeface="Cambria Math" panose="02040503050406030204" pitchFamily="18" charset="0"/>
                        </a:rPr>
                        <m:t>𝐶</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52,5</m:t>
                          </m:r>
                        </m:e>
                      </m:d>
                      <m:r>
                        <a:rPr lang="en-US" sz="2000" b="0" i="1" smtClean="0">
                          <a:latin typeface="Cambria Math" panose="02040503050406030204" pitchFamily="18" charset="0"/>
                        </a:rPr>
                        <m:t>=2,598,960</m:t>
                      </m:r>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914400" y="5492114"/>
                <a:ext cx="4704814" cy="584455"/>
              </a:xfrm>
              <a:prstGeom prst="rect">
                <a:avLst/>
              </a:prstGeom>
              <a:blipFill>
                <a:blip r:embed="rId5"/>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p:txBody>
          <a:bodyPr/>
          <a:lstStyle/>
          <a:p>
            <a:pPr>
              <a:buNone/>
            </a:pPr>
            <a:r>
              <a:rPr lang="en-US" b="1" dirty="0"/>
              <a:t>   Corollary </a:t>
            </a:r>
            <a:r>
              <a:rPr lang="en-US" b="1" dirty="0">
                <a:latin typeface="Cambria Math" pitchFamily="18" charset="0"/>
                <a:ea typeface="Cambria Math" pitchFamily="18" charset="0"/>
              </a:rPr>
              <a:t>2</a:t>
            </a:r>
            <a:r>
              <a:rPr lang="en-US" dirty="0"/>
              <a:t>: Let </a:t>
            </a:r>
            <a:r>
              <a:rPr lang="en-US" i="1" dirty="0"/>
              <a:t>n</a:t>
            </a:r>
            <a:r>
              <a:rPr lang="en-US" dirty="0"/>
              <a:t> and </a:t>
            </a:r>
            <a:r>
              <a:rPr lang="en-US" i="1" dirty="0"/>
              <a:t>r</a:t>
            </a:r>
            <a:r>
              <a:rPr lang="en-US" dirty="0"/>
              <a:t> be nonnegative integers with     </a:t>
            </a:r>
            <a:r>
              <a:rPr lang="en-US" i="1" dirty="0"/>
              <a:t>r </a:t>
            </a:r>
            <a:r>
              <a:rPr lang="en-US" dirty="0">
                <a:latin typeface="Cambria Math"/>
                <a:ea typeface="Cambria Math"/>
              </a:rPr>
              <a:t>≤ </a:t>
            </a:r>
            <a:r>
              <a:rPr lang="en-US" i="1" dirty="0">
                <a:ea typeface="Cambria Math"/>
              </a:rPr>
              <a:t>n</a:t>
            </a:r>
            <a:r>
              <a:rPr lang="en-US" dirty="0">
                <a:latin typeface="Cambria Math"/>
                <a:ea typeface="Cambria Math"/>
              </a:rPr>
              <a:t>.</a:t>
            </a:r>
            <a:r>
              <a:rPr lang="en-US" dirty="0"/>
              <a:t> Then </a:t>
            </a:r>
            <a:r>
              <a:rPr lang="en-US" i="1" dirty="0"/>
              <a:t>C</a:t>
            </a:r>
            <a:r>
              <a:rPr lang="en-US" dirty="0"/>
              <a:t>(</a:t>
            </a:r>
            <a:r>
              <a:rPr lang="en-US" i="1" dirty="0"/>
              <a:t>n</a:t>
            </a:r>
            <a:r>
              <a:rPr lang="en-US" dirty="0"/>
              <a:t>, </a:t>
            </a:r>
            <a:r>
              <a:rPr lang="en-US" i="1" dirty="0"/>
              <a:t>r</a:t>
            </a:r>
            <a:r>
              <a:rPr lang="en-US" dirty="0"/>
              <a:t>) =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a:t>
            </a:r>
          </a:p>
          <a:p>
            <a:pPr>
              <a:buNone/>
            </a:pPr>
            <a:r>
              <a:rPr lang="en-US" b="1" dirty="0">
                <a:latin typeface="Cambria Math"/>
                <a:ea typeface="Cambria Math"/>
              </a:rPr>
              <a:t>   Proof</a:t>
            </a:r>
            <a:r>
              <a:rPr lang="en-US" dirty="0">
                <a:latin typeface="Cambria Math"/>
                <a:ea typeface="Cambria Math"/>
              </a:rPr>
              <a:t>: From Theorem 2, it follows that</a:t>
            </a:r>
          </a:p>
          <a:p>
            <a:endParaRPr lang="en-US" dirty="0">
              <a:latin typeface="Cambria Math"/>
              <a:ea typeface="Cambria Math"/>
            </a:endParaRPr>
          </a:p>
          <a:p>
            <a:pPr>
              <a:buNone/>
            </a:pPr>
            <a:r>
              <a:rPr lang="en-US" dirty="0">
                <a:latin typeface="Cambria Math"/>
                <a:ea typeface="Cambria Math"/>
              </a:rPr>
              <a:t>     and </a:t>
            </a:r>
          </a:p>
          <a:p>
            <a:endParaRPr lang="en-US" dirty="0">
              <a:latin typeface="Cambria Math"/>
              <a:ea typeface="Cambria Math"/>
            </a:endParaRPr>
          </a:p>
          <a:p>
            <a:pPr>
              <a:buNone/>
            </a:pPr>
            <a:r>
              <a:rPr lang="en-US" dirty="0"/>
              <a:t>   </a:t>
            </a:r>
          </a:p>
          <a:p>
            <a:pPr>
              <a:buNone/>
            </a:pPr>
            <a:r>
              <a:rPr lang="en-US" dirty="0"/>
              <a:t>Hence, </a:t>
            </a:r>
            <a:r>
              <a:rPr lang="en-US" i="1" dirty="0"/>
              <a:t>C</a:t>
            </a:r>
            <a:r>
              <a:rPr lang="en-US" dirty="0"/>
              <a:t>(</a:t>
            </a:r>
            <a:r>
              <a:rPr lang="en-US" i="1" dirty="0"/>
              <a:t>n</a:t>
            </a:r>
            <a:r>
              <a:rPr lang="en-US" dirty="0"/>
              <a:t>, </a:t>
            </a:r>
            <a:r>
              <a:rPr lang="en-US" i="1" dirty="0"/>
              <a:t>r</a:t>
            </a:r>
            <a:r>
              <a:rPr lang="en-US" dirty="0"/>
              <a:t>) =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a:t>
            </a:r>
          </a:p>
        </p:txBody>
      </p:sp>
      <p:pic>
        <p:nvPicPr>
          <p:cNvPr id="6" name="Picture 5" descr="addin_tmp.png"/>
          <p:cNvPicPr>
            <a:picLocks noChangeAspect="1"/>
          </p:cNvPicPr>
          <p:nvPr>
            <p:custDataLst>
              <p:tags r:id="rId1"/>
            </p:custDataLst>
          </p:nvPr>
        </p:nvPicPr>
        <p:blipFill>
          <a:blip r:embed="rId3" cstate="print"/>
          <a:stretch>
            <a:fillRect/>
          </a:stretch>
        </p:blipFill>
        <p:spPr>
          <a:xfrm>
            <a:off x="2895600" y="3429000"/>
            <a:ext cx="2369344" cy="447675"/>
          </a:xfrm>
          <a:prstGeom prst="rect">
            <a:avLst/>
          </a:prstGeom>
        </p:spPr>
      </p:pic>
      <p:sp>
        <p:nvSpPr>
          <p:cNvPr id="8" name="TextBox 7"/>
          <p:cNvSpPr txBox="1"/>
          <p:nvPr/>
        </p:nvSpPr>
        <p:spPr>
          <a:xfrm>
            <a:off x="1524000" y="5791200"/>
            <a:ext cx="6858000" cy="369332"/>
          </a:xfrm>
          <a:prstGeom prst="rect">
            <a:avLst/>
          </a:prstGeom>
          <a:noFill/>
        </p:spPr>
        <p:txBody>
          <a:bodyPr wrap="square" rtlCol="0">
            <a:spAutoFit/>
          </a:bodyPr>
          <a:lstStyle/>
          <a:p>
            <a:r>
              <a:rPr lang="en-US" i="1" dirty="0"/>
              <a:t>This result can be proved without using algebraic manipulation. </a:t>
            </a:r>
            <a:r>
              <a:rPr lang="en-US" dirty="0">
                <a:latin typeface="Cambria Math"/>
                <a:ea typeface="Cambria Math"/>
              </a:rPr>
              <a:t>→</a:t>
            </a:r>
            <a:endParaRPr lang="en-US" dirty="0"/>
          </a:p>
        </p:txBody>
      </p:sp>
      <p:sp>
        <p:nvSpPr>
          <p:cNvPr id="7" name="Isosceles Triangle 6"/>
          <p:cNvSpPr/>
          <p:nvPr/>
        </p:nvSpPr>
        <p:spPr>
          <a:xfrm rot="5400000" flipV="1">
            <a:off x="8153400" y="5486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609600" y="4269678"/>
                <a:ext cx="8305800" cy="8160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𝑟</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𝑛</m:t>
                          </m:r>
                          <m:r>
                            <a:rPr lang="en-US" sz="2400" b="0" i="1" smtClean="0">
                              <a:latin typeface="Cambria Math" panose="02040503050406030204" pitchFamily="18" charset="0"/>
                            </a:rPr>
                            <m:t>!</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𝑟</m:t>
                                  </m:r>
                                </m:e>
                              </m:d>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𝑟</m:t>
                              </m:r>
                            </m:e>
                          </m:d>
                          <m:r>
                            <a:rPr lang="en-US" sz="2400" b="0" i="1" smtClean="0">
                              <a:latin typeface="Cambria Math" panose="02040503050406030204" pitchFamily="18" charset="0"/>
                            </a:rPr>
                            <m:t>!</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r>
                            <a:rPr lang="en-US" sz="2400" b="0" i="1" smtClean="0">
                              <a:latin typeface="Cambria Math" panose="02040503050406030204" pitchFamily="18" charset="0"/>
                            </a:rPr>
                            <m:t>!</m:t>
                          </m:r>
                        </m:num>
                        <m:den>
                          <m:r>
                            <a:rPr lang="en-US" sz="2400" b="0" i="1" smtClean="0">
                              <a:latin typeface="Cambria Math" panose="02040503050406030204" pitchFamily="18" charset="0"/>
                            </a:rPr>
                            <m:t>𝑟</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𝑛</m:t>
                          </m:r>
                          <m:r>
                            <a:rPr lang="en-US" sz="2400" i="1">
                              <a:latin typeface="Cambria Math" panose="02040503050406030204" pitchFamily="18" charset="0"/>
                            </a:rPr>
                            <m:t>!</m:t>
                          </m:r>
                        </m:num>
                        <m:den>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m:t>
                              </m:r>
                            </m:e>
                          </m:d>
                          <m:r>
                            <a:rPr lang="en-US" sz="2400" b="0" i="1" smtClean="0">
                              <a:latin typeface="Cambria Math" panose="02040503050406030204" pitchFamily="18" charset="0"/>
                            </a:rPr>
                            <m:t>𝑟</m:t>
                          </m:r>
                          <m:r>
                            <a:rPr lang="en-US" sz="2400" b="0" i="1" smtClean="0">
                              <a:latin typeface="Cambria Math" panose="02040503050406030204" pitchFamily="18" charset="0"/>
                            </a:rPr>
                            <m:t>!</m:t>
                          </m:r>
                        </m:den>
                      </m:f>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609600" y="4269678"/>
                <a:ext cx="8305800" cy="816057"/>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How many ways are there to select five players from a </a:t>
            </a:r>
            <a:r>
              <a:rPr lang="en-US" dirty="0">
                <a:latin typeface="Cambria Math" pitchFamily="18" charset="0"/>
                <a:ea typeface="Cambria Math" pitchFamily="18" charset="0"/>
              </a:rPr>
              <a:t>10</a:t>
            </a:r>
            <a:r>
              <a:rPr lang="en-US" dirty="0"/>
              <a:t>-member tennis team to make a trip to a match at another school.</a:t>
            </a:r>
          </a:p>
          <a:p>
            <a:pPr>
              <a:buNone/>
            </a:pPr>
            <a:r>
              <a:rPr lang="en-US" b="1" dirty="0"/>
              <a:t>   Solution</a:t>
            </a:r>
            <a:r>
              <a:rPr lang="en-US" dirty="0"/>
              <a:t>: By Theorem </a:t>
            </a:r>
            <a:r>
              <a:rPr lang="en-US" dirty="0">
                <a:latin typeface="Cambria Math" pitchFamily="18" charset="0"/>
                <a:ea typeface="Cambria Math" pitchFamily="18" charset="0"/>
              </a:rPr>
              <a:t>2</a:t>
            </a:r>
            <a:r>
              <a:rPr lang="en-US" dirty="0"/>
              <a:t>, the number of combinations is</a:t>
            </a:r>
          </a:p>
          <a:p>
            <a:pPr>
              <a:buNone/>
            </a:pPr>
            <a:endParaRPr lang="en-US" dirty="0"/>
          </a:p>
          <a:p>
            <a:pPr>
              <a:buNone/>
            </a:pPr>
            <a:endParaRPr lang="en-US" dirty="0"/>
          </a:p>
          <a:p>
            <a:pPr>
              <a:buNone/>
            </a:pPr>
            <a:r>
              <a:rPr lang="en-US" b="1" dirty="0"/>
              <a:t>   Example</a:t>
            </a:r>
            <a:r>
              <a:rPr lang="en-US" dirty="0"/>
              <a:t>: A group of </a:t>
            </a:r>
            <a:r>
              <a:rPr lang="en-US" dirty="0">
                <a:latin typeface="Cambria Math" pitchFamily="18" charset="0"/>
                <a:ea typeface="Cambria Math" pitchFamily="18" charset="0"/>
              </a:rPr>
              <a:t>30 </a:t>
            </a:r>
            <a:r>
              <a:rPr lang="en-US" dirty="0"/>
              <a:t>people have been trained as astronauts to go on the first mission to Mars. How many ways are there to select a crew of six people to go on this mission?</a:t>
            </a:r>
          </a:p>
          <a:p>
            <a:pPr>
              <a:buNone/>
            </a:pPr>
            <a:r>
              <a:rPr lang="en-US" b="1" dirty="0"/>
              <a:t>   Solution</a:t>
            </a:r>
            <a:r>
              <a:rPr lang="en-US" dirty="0"/>
              <a:t>: By Theorem </a:t>
            </a:r>
            <a:r>
              <a:rPr lang="en-US" dirty="0">
                <a:latin typeface="Cambria Math" pitchFamily="18" charset="0"/>
                <a:ea typeface="Cambria Math" pitchFamily="18" charset="0"/>
              </a:rPr>
              <a:t>2</a:t>
            </a:r>
            <a:r>
              <a:rPr lang="en-US" dirty="0"/>
              <a:t>, the number of possible crews is</a:t>
            </a:r>
          </a:p>
          <a:p>
            <a:pPr>
              <a:buNone/>
            </a:pPr>
            <a:r>
              <a:rPr lang="en-US" dirty="0"/>
              <a:t> </a:t>
            </a:r>
          </a:p>
          <a:p>
            <a:endParaRPr lang="en-US" dirty="0"/>
          </a:p>
          <a:p>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667000" y="3352800"/>
            <a:ext cx="2592133" cy="349948"/>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905000" y="5791200"/>
            <a:ext cx="5425249" cy="349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Combinatorial Proofs</a:t>
            </a:r>
          </a:p>
        </p:txBody>
      </p:sp>
      <p:sp>
        <p:nvSpPr>
          <p:cNvPr id="3" name="Content Placeholder 2"/>
          <p:cNvSpPr>
            <a:spLocks noGrp="1"/>
          </p:cNvSpPr>
          <p:nvPr>
            <p:ph idx="1"/>
          </p:nvPr>
        </p:nvSpPr>
        <p:spPr/>
        <p:txBody>
          <a:bodyPr/>
          <a:lstStyle/>
          <a:p>
            <a:r>
              <a:rPr lang="en-US" b="1" dirty="0"/>
              <a:t>Definition </a:t>
            </a:r>
            <a:r>
              <a:rPr lang="en-US" b="1" dirty="0">
                <a:latin typeface="Cambria Math" pitchFamily="18" charset="0"/>
                <a:ea typeface="Cambria Math" pitchFamily="18" charset="0"/>
              </a:rPr>
              <a:t>1</a:t>
            </a:r>
            <a:r>
              <a:rPr lang="en-US" dirty="0"/>
              <a:t>: A </a:t>
            </a:r>
            <a:r>
              <a:rPr lang="en-US" i="1" dirty="0"/>
              <a:t>combinatorial proof </a:t>
            </a:r>
            <a:r>
              <a:rPr lang="en-US" dirty="0"/>
              <a:t>of an identity is a proof that  uses one of the following methods.</a:t>
            </a:r>
          </a:p>
          <a:p>
            <a:pPr lvl="1"/>
            <a:r>
              <a:rPr lang="en-US" dirty="0"/>
              <a:t>A </a:t>
            </a:r>
            <a:r>
              <a:rPr lang="en-US" i="1" dirty="0"/>
              <a:t>double counting proof </a:t>
            </a:r>
            <a:r>
              <a:rPr lang="en-US" dirty="0"/>
              <a:t>uses counting arguments to prove that both sides of an identity count the same objects, but in different ways.</a:t>
            </a:r>
          </a:p>
          <a:p>
            <a:pPr lvl="1"/>
            <a:r>
              <a:rPr lang="en-US" dirty="0"/>
              <a:t>A </a:t>
            </a:r>
            <a:r>
              <a:rPr lang="en-US" i="1" dirty="0" err="1"/>
              <a:t>bijective</a:t>
            </a:r>
            <a:r>
              <a:rPr lang="en-US" i="1" dirty="0"/>
              <a:t> proof  </a:t>
            </a:r>
            <a:r>
              <a:rPr lang="en-US" dirty="0"/>
              <a:t>shows  that there is a </a:t>
            </a:r>
            <a:r>
              <a:rPr lang="en-US" dirty="0" err="1"/>
              <a:t>bijection</a:t>
            </a:r>
            <a:r>
              <a:rPr lang="en-US" dirty="0"/>
              <a:t> between the sets of objects counted by the two sides of the identity.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Combinatorial Proofs</a:t>
            </a:r>
          </a:p>
        </p:txBody>
      </p:sp>
      <p:sp>
        <p:nvSpPr>
          <p:cNvPr id="3" name="Content Placeholder 2"/>
          <p:cNvSpPr>
            <a:spLocks noGrp="1"/>
          </p:cNvSpPr>
          <p:nvPr>
            <p:ph idx="1"/>
          </p:nvPr>
        </p:nvSpPr>
        <p:spPr>
          <a:xfrm>
            <a:off x="457200" y="926592"/>
            <a:ext cx="8229600" cy="5474208"/>
          </a:xfrm>
        </p:spPr>
        <p:txBody>
          <a:bodyPr>
            <a:normAutofit lnSpcReduction="10000"/>
          </a:bodyPr>
          <a:lstStyle/>
          <a:p>
            <a:r>
              <a:rPr lang="en-US" dirty="0"/>
              <a:t>Here are two combinatorial proofs that </a:t>
            </a:r>
          </a:p>
          <a:p>
            <a:pPr>
              <a:buNone/>
            </a:pPr>
            <a:r>
              <a:rPr lang="en-US" dirty="0"/>
              <a:t>                    </a:t>
            </a:r>
            <a:r>
              <a:rPr lang="en-US" i="1" dirty="0"/>
              <a:t>C</a:t>
            </a:r>
            <a:r>
              <a:rPr lang="en-US" dirty="0"/>
              <a:t>(</a:t>
            </a:r>
            <a:r>
              <a:rPr lang="en-US" i="1" dirty="0"/>
              <a:t>n</a:t>
            </a:r>
            <a:r>
              <a:rPr lang="en-US" dirty="0"/>
              <a:t>, </a:t>
            </a:r>
            <a:r>
              <a:rPr lang="en-US" i="1" dirty="0"/>
              <a:t>r</a:t>
            </a:r>
            <a:r>
              <a:rPr lang="en-US" dirty="0"/>
              <a:t>) =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 </a:t>
            </a:r>
          </a:p>
          <a:p>
            <a:pPr>
              <a:buNone/>
            </a:pPr>
            <a:r>
              <a:rPr lang="en-US" dirty="0">
                <a:latin typeface="Cambria Math"/>
                <a:ea typeface="Cambria Math"/>
              </a:rPr>
              <a:t>    when r and n are nonnegative integers with </a:t>
            </a:r>
            <a:r>
              <a:rPr lang="en-US" i="1" dirty="0">
                <a:latin typeface="Cambria Math"/>
                <a:ea typeface="Cambria Math"/>
              </a:rPr>
              <a:t>r</a:t>
            </a:r>
            <a:r>
              <a:rPr lang="en-US" dirty="0">
                <a:latin typeface="Cambria Math"/>
                <a:ea typeface="Cambria Math"/>
              </a:rPr>
              <a:t> &lt; </a:t>
            </a:r>
            <a:r>
              <a:rPr lang="en-US" i="1" dirty="0">
                <a:latin typeface="Cambria Math"/>
                <a:ea typeface="Cambria Math"/>
              </a:rPr>
              <a:t>n</a:t>
            </a:r>
            <a:r>
              <a:rPr lang="en-US" dirty="0"/>
              <a:t>:</a:t>
            </a:r>
          </a:p>
          <a:p>
            <a:pPr lvl="1"/>
            <a:endParaRPr lang="en-US" i="1" dirty="0"/>
          </a:p>
          <a:p>
            <a:pPr lvl="1"/>
            <a:r>
              <a:rPr lang="en-US" i="1" dirty="0"/>
              <a:t>Bijective Proof</a:t>
            </a:r>
            <a:r>
              <a:rPr lang="en-US" dirty="0"/>
              <a:t>: </a:t>
            </a:r>
          </a:p>
          <a:p>
            <a:pPr lvl="2"/>
            <a:r>
              <a:rPr lang="en-US" dirty="0"/>
              <a:t>Suppose that </a:t>
            </a:r>
            <a:r>
              <a:rPr lang="en-US" i="1" dirty="0"/>
              <a:t>S</a:t>
            </a:r>
            <a:r>
              <a:rPr lang="en-US" dirty="0"/>
              <a:t> is a set with </a:t>
            </a:r>
            <a:r>
              <a:rPr lang="en-US" i="1" dirty="0"/>
              <a:t>n</a:t>
            </a:r>
            <a:r>
              <a:rPr lang="en-US" dirty="0"/>
              <a:t> elements. </a:t>
            </a:r>
          </a:p>
          <a:p>
            <a:pPr lvl="2"/>
            <a:r>
              <a:rPr lang="en-US" dirty="0"/>
              <a:t>Let S be the Universe itself (U = S). </a:t>
            </a:r>
          </a:p>
          <a:p>
            <a:pPr lvl="2"/>
            <a:r>
              <a:rPr lang="en-US" dirty="0"/>
              <a:t>Let F be a function with:</a:t>
            </a:r>
          </a:p>
          <a:p>
            <a:pPr lvl="3"/>
            <a:r>
              <a:rPr lang="en-US" dirty="0"/>
              <a:t>Domain: subsets of S of cardinality r</a:t>
            </a:r>
          </a:p>
          <a:p>
            <a:pPr lvl="3"/>
            <a:r>
              <a:rPr lang="en-US" dirty="0"/>
              <a:t>Co-domain: subsets of S of cardinality n-r</a:t>
            </a:r>
          </a:p>
          <a:p>
            <a:pPr lvl="3"/>
            <a:r>
              <a:rPr lang="en-US" dirty="0"/>
              <a:t>Let F(A) = A</a:t>
            </a:r>
            <a:r>
              <a:rPr lang="en-US" i="1" baseline="30000" dirty="0"/>
              <a:t>c</a:t>
            </a:r>
            <a:r>
              <a:rPr lang="en-US" dirty="0"/>
              <a:t>. Note |A| = r and |A</a:t>
            </a:r>
            <a:r>
              <a:rPr lang="en-US" i="1" baseline="30000" dirty="0"/>
              <a:t>c</a:t>
            </a:r>
            <a:r>
              <a:rPr lang="en-US" dirty="0"/>
              <a:t>| = n-r.</a:t>
            </a:r>
          </a:p>
          <a:p>
            <a:pPr lvl="2"/>
            <a:r>
              <a:rPr lang="en-US" dirty="0"/>
              <a:t>Note that F is a bijection (each set A has a unique A</a:t>
            </a:r>
            <a:r>
              <a:rPr lang="en-US" i="1" baseline="30000" dirty="0"/>
              <a:t>c</a:t>
            </a:r>
            <a:r>
              <a:rPr lang="en-US" dirty="0"/>
              <a:t>) and vice-versa. </a:t>
            </a:r>
          </a:p>
          <a:p>
            <a:pPr lvl="2"/>
            <a:r>
              <a:rPr lang="en-US" dirty="0">
                <a:latin typeface="Cambria Math"/>
                <a:ea typeface="Cambria Math"/>
              </a:rPr>
              <a:t>Since there is a bijection between the domain and co-domain, they must have the same number of elements. </a:t>
            </a:r>
            <a:r>
              <a:rPr lang="en-US" dirty="0"/>
              <a:t>  </a:t>
            </a:r>
            <a:r>
              <a:rPr lang="en-US" i="1" dirty="0">
                <a:ea typeface="Cambria Math" pitchFamily="18" charset="0"/>
              </a:rPr>
              <a:t> </a:t>
            </a:r>
            <a:endParaRPr lang="en-US" b="1" i="1" dirty="0">
              <a:ea typeface="Cambria Math" pitchFamily="18" charset="0"/>
            </a:endParaRPr>
          </a:p>
        </p:txBody>
      </p:sp>
    </p:spTree>
    <p:extLst>
      <p:ext uri="{BB962C8B-B14F-4D97-AF65-F5344CB8AC3E}">
        <p14:creationId xmlns:p14="http://schemas.microsoft.com/office/powerpoint/2010/main" val="50461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p:txBody>
          <a:bodyPr>
            <a:normAutofit lnSpcReduction="10000"/>
          </a:bodyPr>
          <a:lstStyle/>
          <a:p>
            <a:pPr lvl="1"/>
            <a:r>
              <a:rPr lang="en-US" i="1" dirty="0"/>
              <a:t>Double Counting Proof</a:t>
            </a:r>
            <a:r>
              <a:rPr lang="en-US" dirty="0"/>
              <a:t>: </a:t>
            </a:r>
          </a:p>
          <a:p>
            <a:pPr lvl="2"/>
            <a:r>
              <a:rPr lang="en-US" dirty="0"/>
              <a:t>Each subset </a:t>
            </a:r>
            <a:r>
              <a:rPr lang="en-US" i="1" dirty="0"/>
              <a:t>A</a:t>
            </a:r>
            <a:r>
              <a:rPr lang="en-US" dirty="0"/>
              <a:t> of </a:t>
            </a:r>
            <a:r>
              <a:rPr lang="en-US" i="1" dirty="0"/>
              <a:t>S</a:t>
            </a:r>
            <a:r>
              <a:rPr lang="en-US" dirty="0"/>
              <a:t> can also be described by specifying which elements are not in </a:t>
            </a:r>
            <a:r>
              <a:rPr lang="en-US" i="1" dirty="0"/>
              <a:t>A</a:t>
            </a:r>
            <a:r>
              <a:rPr lang="en-US" dirty="0"/>
              <a:t>, i.e., those which are  in </a:t>
            </a:r>
            <a:r>
              <a:rPr lang="en-US" i="1" dirty="0"/>
              <a:t>A</a:t>
            </a:r>
            <a:r>
              <a:rPr lang="en-US" i="1" baseline="30000" dirty="0"/>
              <a:t>c</a:t>
            </a:r>
            <a:r>
              <a:rPr lang="en-US" dirty="0"/>
              <a:t>. </a:t>
            </a:r>
          </a:p>
          <a:p>
            <a:pPr lvl="3"/>
            <a:r>
              <a:rPr lang="en-US" dirty="0"/>
              <a:t>I.e., consider pairs of the form (A, A</a:t>
            </a:r>
            <a:r>
              <a:rPr lang="en-US" i="1" baseline="30000" dirty="0"/>
              <a:t>c</a:t>
            </a:r>
            <a:r>
              <a:rPr lang="en-US" dirty="0"/>
              <a:t>). Each of A and A</a:t>
            </a:r>
            <a:r>
              <a:rPr lang="en-US" i="1" baseline="30000" dirty="0"/>
              <a:t>c</a:t>
            </a:r>
            <a:r>
              <a:rPr lang="en-US" dirty="0"/>
              <a:t> occur in exactly one pair, namely (A, A</a:t>
            </a:r>
            <a:r>
              <a:rPr lang="en-US" i="1" baseline="30000" dirty="0"/>
              <a:t>c</a:t>
            </a:r>
            <a:r>
              <a:rPr lang="en-US" dirty="0"/>
              <a:t>). So you can argue that they are “the same”.</a:t>
            </a:r>
          </a:p>
          <a:p>
            <a:pPr lvl="2"/>
            <a:r>
              <a:rPr lang="en-US" dirty="0"/>
              <a:t>Let |S| = n. </a:t>
            </a:r>
          </a:p>
          <a:p>
            <a:pPr lvl="2"/>
            <a:r>
              <a:rPr lang="en-US" dirty="0"/>
              <a:t>By definition the number of subsets of </a:t>
            </a:r>
            <a:r>
              <a:rPr lang="en-US" i="1" dirty="0"/>
              <a:t>S</a:t>
            </a:r>
            <a:r>
              <a:rPr lang="en-US" dirty="0"/>
              <a:t> with </a:t>
            </a:r>
            <a:r>
              <a:rPr lang="en-US" i="1" dirty="0"/>
              <a:t>r</a:t>
            </a:r>
            <a:r>
              <a:rPr lang="en-US" dirty="0"/>
              <a:t> elements is </a:t>
            </a:r>
            <a:r>
              <a:rPr lang="en-US" i="1" dirty="0"/>
              <a:t>C</a:t>
            </a:r>
            <a:r>
              <a:rPr lang="en-US" dirty="0"/>
              <a:t>(</a:t>
            </a:r>
            <a:r>
              <a:rPr lang="en-US" i="1" dirty="0"/>
              <a:t>n</a:t>
            </a:r>
            <a:r>
              <a:rPr lang="en-US" dirty="0"/>
              <a:t>, </a:t>
            </a:r>
            <a:r>
              <a:rPr lang="en-US" i="1" dirty="0"/>
              <a:t>r</a:t>
            </a:r>
            <a:r>
              <a:rPr lang="en-US" dirty="0"/>
              <a:t>) (here, we are counting A). </a:t>
            </a:r>
          </a:p>
          <a:p>
            <a:pPr lvl="2"/>
            <a:r>
              <a:rPr lang="en-US" dirty="0"/>
              <a:t>Since the complement of a subset of </a:t>
            </a:r>
            <a:r>
              <a:rPr lang="en-US" i="1" dirty="0"/>
              <a:t>S</a:t>
            </a:r>
            <a:r>
              <a:rPr lang="en-US" dirty="0"/>
              <a:t> with </a:t>
            </a:r>
            <a:r>
              <a:rPr lang="en-US" i="1" dirty="0"/>
              <a:t>r</a:t>
            </a:r>
            <a:r>
              <a:rPr lang="en-US" dirty="0"/>
              <a:t> elements has </a:t>
            </a:r>
            <a:r>
              <a:rPr lang="en-US" i="1" dirty="0"/>
              <a:t>n</a:t>
            </a:r>
            <a:r>
              <a:rPr lang="en-US" dirty="0"/>
              <a:t> </a:t>
            </a:r>
            <a:r>
              <a:rPr lang="en-US" dirty="0">
                <a:latin typeface="Cambria Math"/>
                <a:ea typeface="Cambria Math"/>
              </a:rPr>
              <a:t>− </a:t>
            </a:r>
            <a:r>
              <a:rPr lang="en-US" i="1" dirty="0">
                <a:latin typeface="Cambria Math"/>
                <a:ea typeface="Cambria Math"/>
              </a:rPr>
              <a:t>r</a:t>
            </a:r>
            <a:r>
              <a:rPr lang="en-US" dirty="0">
                <a:latin typeface="Cambria Math"/>
                <a:ea typeface="Cambria Math"/>
              </a:rPr>
              <a:t>  elements, there are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 subsets of </a:t>
            </a:r>
            <a:r>
              <a:rPr lang="en-US" i="1" dirty="0">
                <a:latin typeface="Cambria Math"/>
                <a:ea typeface="Cambria Math"/>
              </a:rPr>
              <a:t>S </a:t>
            </a:r>
            <a:r>
              <a:rPr lang="en-US" dirty="0">
                <a:latin typeface="Cambria Math"/>
                <a:ea typeface="Cambria Math"/>
              </a:rPr>
              <a:t>with </a:t>
            </a:r>
            <a:r>
              <a:rPr lang="en-US" i="1" dirty="0">
                <a:latin typeface="Cambria Math"/>
                <a:ea typeface="Cambria Math"/>
              </a:rPr>
              <a:t>r</a:t>
            </a:r>
            <a:r>
              <a:rPr lang="en-US" dirty="0">
                <a:latin typeface="Cambria Math"/>
                <a:ea typeface="Cambria Math"/>
              </a:rPr>
              <a:t> elements (here, we are </a:t>
            </a:r>
            <a:r>
              <a:rPr lang="en-US">
                <a:latin typeface="Cambria Math"/>
                <a:ea typeface="Cambria Math"/>
              </a:rPr>
              <a:t>counting </a:t>
            </a:r>
            <a:r>
              <a:rPr lang="en-US"/>
              <a:t>A</a:t>
            </a:r>
            <a:r>
              <a:rPr lang="en-US" i="1" baseline="30000"/>
              <a:t>c</a:t>
            </a:r>
            <a:r>
              <a:rPr lang="en-US">
                <a:latin typeface="Cambria Math"/>
                <a:ea typeface="Cambria Math"/>
              </a:rPr>
              <a:t>)</a:t>
            </a:r>
            <a:endParaRPr lang="en-US" dirty="0">
              <a:latin typeface="Cambria Math"/>
              <a:ea typeface="Cambria Math"/>
            </a:endParaRPr>
          </a:p>
          <a:p>
            <a:pPr lvl="2"/>
            <a:r>
              <a:rPr lang="en-US" dirty="0">
                <a:latin typeface="Cambria Math"/>
                <a:ea typeface="Cambria Math"/>
              </a:rPr>
              <a:t>Hence, </a:t>
            </a:r>
            <a:r>
              <a:rPr lang="en-US" i="1" dirty="0"/>
              <a:t>C</a:t>
            </a:r>
            <a:r>
              <a:rPr lang="en-US" dirty="0"/>
              <a:t>(</a:t>
            </a:r>
            <a:r>
              <a:rPr lang="en-US" i="1" dirty="0"/>
              <a:t>n</a:t>
            </a:r>
            <a:r>
              <a:rPr lang="en-US" dirty="0"/>
              <a:t>, </a:t>
            </a:r>
            <a:r>
              <a:rPr lang="en-US" i="1" dirty="0"/>
              <a:t>r</a:t>
            </a:r>
            <a:r>
              <a:rPr lang="en-US" dirty="0"/>
              <a:t>) =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 </a:t>
            </a:r>
            <a:endParaRPr lang="en-US" dirty="0"/>
          </a:p>
          <a:p>
            <a:endParaRPr lang="en-US" dirty="0"/>
          </a:p>
        </p:txBody>
      </p:sp>
    </p:spTree>
    <p:extLst>
      <p:ext uri="{BB962C8B-B14F-4D97-AF65-F5344CB8AC3E}">
        <p14:creationId xmlns:p14="http://schemas.microsoft.com/office/powerpoint/2010/main" val="428628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Permutations</a:t>
            </a:r>
          </a:p>
          <a:p>
            <a:r>
              <a:rPr lang="en-US" dirty="0"/>
              <a:t>Combinations</a:t>
            </a:r>
          </a:p>
          <a:p>
            <a:r>
              <a:rPr lang="en-US" dirty="0"/>
              <a:t>Combinatorial Proofs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Permutations</a:t>
            </a:r>
          </a:p>
        </p:txBody>
      </p:sp>
      <p:sp>
        <p:nvSpPr>
          <p:cNvPr id="3" name="Content Placeholder 2"/>
          <p:cNvSpPr>
            <a:spLocks noGrp="1"/>
          </p:cNvSpPr>
          <p:nvPr>
            <p:ph idx="1"/>
          </p:nvPr>
        </p:nvSpPr>
        <p:spPr>
          <a:xfrm>
            <a:off x="457200" y="1536192"/>
            <a:ext cx="8229600" cy="5017008"/>
          </a:xfrm>
        </p:spPr>
        <p:txBody>
          <a:bodyPr>
            <a:normAutofit fontScale="85000" lnSpcReduction="10000"/>
          </a:bodyPr>
          <a:lstStyle/>
          <a:p>
            <a:pPr>
              <a:lnSpc>
                <a:spcPct val="120000"/>
              </a:lnSpc>
              <a:buNone/>
            </a:pPr>
            <a:r>
              <a:rPr lang="en-US" b="1" dirty="0"/>
              <a:t>   Definition</a:t>
            </a:r>
            <a:r>
              <a:rPr lang="en-US" dirty="0"/>
              <a:t>: A </a:t>
            </a:r>
            <a:r>
              <a:rPr lang="en-US" i="1" dirty="0"/>
              <a:t>permutation</a:t>
            </a:r>
            <a:r>
              <a:rPr lang="en-US" dirty="0"/>
              <a:t> of a set of distinct objects is an </a:t>
            </a:r>
            <a:r>
              <a:rPr lang="en-US" b="1" i="1" u="sng" dirty="0"/>
              <a:t>ordered</a:t>
            </a:r>
            <a:r>
              <a:rPr lang="en-US" dirty="0"/>
              <a:t> arrangement of these objects. An ordered arrangement of </a:t>
            </a:r>
            <a:r>
              <a:rPr lang="en-US" i="1" dirty="0"/>
              <a:t>r </a:t>
            </a:r>
            <a:r>
              <a:rPr lang="en-US" dirty="0"/>
              <a:t>elements of a set is called an </a:t>
            </a:r>
            <a:r>
              <a:rPr lang="en-US" i="1" dirty="0"/>
              <a:t>r-permutation</a:t>
            </a:r>
            <a:r>
              <a:rPr lang="en-US" dirty="0"/>
              <a:t>.</a:t>
            </a:r>
          </a:p>
          <a:p>
            <a:pPr>
              <a:lnSpc>
                <a:spcPct val="120000"/>
              </a:lnSpc>
              <a:buNone/>
            </a:pPr>
            <a:r>
              <a:rPr lang="en-US" b="1" dirty="0"/>
              <a:t>   Example</a:t>
            </a:r>
            <a:r>
              <a:rPr lang="en-US" dirty="0"/>
              <a:t>: Let </a:t>
            </a:r>
            <a:r>
              <a:rPr lang="en-US" i="1" dirty="0"/>
              <a:t>S</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3</a:t>
            </a:r>
            <a:r>
              <a:rPr lang="en-US" dirty="0"/>
              <a:t>}. </a:t>
            </a:r>
          </a:p>
          <a:p>
            <a:pPr lvl="1">
              <a:lnSpc>
                <a:spcPct val="120000"/>
              </a:lnSpc>
            </a:pPr>
            <a:r>
              <a:rPr lang="en-US" dirty="0"/>
              <a:t>The ordered arrangement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is a permutation of </a:t>
            </a:r>
            <a:r>
              <a:rPr lang="en-US" i="1" dirty="0"/>
              <a:t>S</a:t>
            </a:r>
            <a:r>
              <a:rPr lang="en-US" dirty="0"/>
              <a:t>.</a:t>
            </a:r>
          </a:p>
          <a:p>
            <a:pPr lvl="2">
              <a:lnSpc>
                <a:spcPct val="120000"/>
              </a:lnSpc>
            </a:pPr>
            <a:r>
              <a:rPr lang="en-US" dirty="0"/>
              <a:t>Others include 1,2,3, and also 2,3,1 (there are more)</a:t>
            </a:r>
          </a:p>
          <a:p>
            <a:pPr lvl="1">
              <a:lnSpc>
                <a:spcPct val="120000"/>
              </a:lnSpc>
            </a:pPr>
            <a:r>
              <a:rPr lang="en-US" dirty="0"/>
              <a:t>The ordered arrangement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2</a:t>
            </a:r>
            <a:r>
              <a:rPr lang="en-US" dirty="0"/>
              <a:t> is a </a:t>
            </a:r>
            <a:r>
              <a:rPr lang="en-US" dirty="0">
                <a:latin typeface="Cambria Math" pitchFamily="18" charset="0"/>
                <a:ea typeface="Cambria Math" pitchFamily="18" charset="0"/>
              </a:rPr>
              <a:t>2</a:t>
            </a:r>
            <a:r>
              <a:rPr lang="en-US" dirty="0"/>
              <a:t>-permutation of </a:t>
            </a:r>
            <a:r>
              <a:rPr lang="en-US" i="1" dirty="0"/>
              <a:t>S</a:t>
            </a:r>
            <a:r>
              <a:rPr lang="en-US" dirty="0"/>
              <a:t>.</a:t>
            </a:r>
          </a:p>
          <a:p>
            <a:pPr lvl="2">
              <a:lnSpc>
                <a:spcPct val="120000"/>
              </a:lnSpc>
            </a:pPr>
            <a:r>
              <a:rPr lang="en-US" dirty="0"/>
              <a:t>Others include 2,1, and also 3,1 (there are more)</a:t>
            </a:r>
          </a:p>
          <a:p>
            <a:pPr>
              <a:lnSpc>
                <a:spcPct val="120000"/>
              </a:lnSpc>
            </a:pPr>
            <a:r>
              <a:rPr lang="en-US" dirty="0"/>
              <a:t>The number of </a:t>
            </a:r>
            <a:r>
              <a:rPr lang="en-US" i="1" dirty="0"/>
              <a:t>r</a:t>
            </a:r>
            <a:r>
              <a:rPr lang="en-US" dirty="0"/>
              <a:t>-permutations of a set with </a:t>
            </a:r>
            <a:r>
              <a:rPr lang="en-US" i="1" dirty="0"/>
              <a:t>n</a:t>
            </a:r>
            <a:r>
              <a:rPr lang="en-US" dirty="0"/>
              <a:t> elements is denoted by </a:t>
            </a:r>
            <a:r>
              <a:rPr lang="en-US" i="1" dirty="0"/>
              <a:t>P</a:t>
            </a:r>
            <a:r>
              <a:rPr lang="en-US" dirty="0"/>
              <a:t>(</a:t>
            </a:r>
            <a:r>
              <a:rPr lang="en-US" i="1" dirty="0" err="1"/>
              <a:t>n</a:t>
            </a:r>
            <a:r>
              <a:rPr lang="en-US" dirty="0" err="1"/>
              <a:t>,</a:t>
            </a:r>
            <a:r>
              <a:rPr lang="en-US" i="1" dirty="0" err="1"/>
              <a:t>r</a:t>
            </a:r>
            <a:r>
              <a:rPr lang="en-US" dirty="0"/>
              <a:t>).</a:t>
            </a:r>
          </a:p>
          <a:p>
            <a:pPr lvl="1">
              <a:lnSpc>
                <a:spcPct val="120000"/>
              </a:lnSpc>
            </a:pPr>
            <a:r>
              <a:rPr lang="en-US" dirty="0"/>
              <a:t>The </a:t>
            </a:r>
            <a:r>
              <a:rPr lang="en-US" dirty="0">
                <a:latin typeface="Cambria Math" pitchFamily="18" charset="0"/>
                <a:ea typeface="Cambria Math" pitchFamily="18" charset="0"/>
              </a:rPr>
              <a:t>2</a:t>
            </a:r>
            <a:r>
              <a:rPr lang="en-US" dirty="0"/>
              <a:t>-permutations of </a:t>
            </a:r>
            <a:r>
              <a:rPr lang="en-US" i="1" dirty="0"/>
              <a:t>S</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3</a:t>
            </a:r>
            <a:r>
              <a:rPr lang="en-US" dirty="0"/>
              <a:t>} are</a:t>
            </a:r>
            <a:r>
              <a:rPr lang="en-US" dirty="0">
                <a:latin typeface="Cambria Math" pitchFamily="18" charset="0"/>
                <a:ea typeface="Cambria Math" pitchFamily="18" charset="0"/>
              </a:rPr>
              <a:t> 1</a:t>
            </a:r>
            <a:r>
              <a:rPr lang="en-US" dirty="0"/>
              <a:t>,</a:t>
            </a:r>
            <a:r>
              <a:rPr lang="en-US" dirty="0">
                <a:latin typeface="Cambria Math" pitchFamily="18" charset="0"/>
                <a:ea typeface="Cambria Math" pitchFamily="18" charset="0"/>
              </a:rPr>
              <a:t>2; 1</a:t>
            </a:r>
            <a:r>
              <a:rPr lang="en-US" dirty="0"/>
              <a:t>,</a:t>
            </a:r>
            <a:r>
              <a:rPr lang="en-US" dirty="0">
                <a:latin typeface="Cambria Math" pitchFamily="18" charset="0"/>
                <a:ea typeface="Cambria Math" pitchFamily="18" charset="0"/>
              </a:rPr>
              <a:t>3; 2</a:t>
            </a:r>
            <a:r>
              <a:rPr lang="en-US" dirty="0"/>
              <a:t>,</a:t>
            </a:r>
            <a:r>
              <a:rPr lang="en-US" dirty="0">
                <a:latin typeface="Cambria Math" pitchFamily="18" charset="0"/>
                <a:ea typeface="Cambria Math" pitchFamily="18" charset="0"/>
              </a:rPr>
              <a:t>1; 2</a:t>
            </a:r>
            <a:r>
              <a:rPr lang="en-US" dirty="0"/>
              <a:t>,</a:t>
            </a:r>
            <a:r>
              <a:rPr lang="en-US" dirty="0">
                <a:latin typeface="Cambria Math" pitchFamily="18" charset="0"/>
                <a:ea typeface="Cambria Math" pitchFamily="18" charset="0"/>
              </a:rPr>
              <a:t>3; 3</a:t>
            </a:r>
            <a:r>
              <a:rPr lang="en-US" dirty="0"/>
              <a:t>,</a:t>
            </a:r>
            <a:r>
              <a:rPr lang="en-US" dirty="0">
                <a:latin typeface="Cambria Math" pitchFamily="18" charset="0"/>
                <a:ea typeface="Cambria Math" pitchFamily="18" charset="0"/>
              </a:rPr>
              <a:t>1; and 3</a:t>
            </a:r>
            <a:r>
              <a:rPr lang="en-US" dirty="0"/>
              <a:t>,</a:t>
            </a:r>
            <a:r>
              <a:rPr lang="en-US" dirty="0">
                <a:latin typeface="Cambria Math" pitchFamily="18" charset="0"/>
                <a:ea typeface="Cambria Math" pitchFamily="18" charset="0"/>
              </a:rPr>
              <a:t>2. Hence, </a:t>
            </a:r>
            <a:r>
              <a:rPr lang="en-US" i="1" dirty="0">
                <a:ea typeface="Cambria Math" pitchFamily="18" charset="0"/>
              </a:rPr>
              <a:t>P</a:t>
            </a:r>
            <a:r>
              <a:rPr lang="en-US" dirty="0">
                <a:latin typeface="Cambria Math" pitchFamily="18" charset="0"/>
                <a:ea typeface="Cambria Math" pitchFamily="18" charset="0"/>
              </a:rPr>
              <a:t>(3,2) = 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Formula for the Number of Permutations</a:t>
            </a:r>
          </a:p>
        </p:txBody>
      </p:sp>
      <p:sp>
        <p:nvSpPr>
          <p:cNvPr id="3" name="Content Placeholder 2"/>
          <p:cNvSpPr>
            <a:spLocks noGrp="1"/>
          </p:cNvSpPr>
          <p:nvPr>
            <p:ph idx="1"/>
          </p:nvPr>
        </p:nvSpPr>
        <p:spPr/>
        <p:txBody>
          <a:bodyPr>
            <a:normAutofit fontScale="85000" lnSpcReduction="10000"/>
          </a:bodyPr>
          <a:lstStyle/>
          <a:p>
            <a:pPr>
              <a:buNone/>
            </a:pPr>
            <a:r>
              <a:rPr lang="en-US" b="1" dirty="0"/>
              <a:t>    Theorem </a:t>
            </a:r>
            <a:r>
              <a:rPr lang="en-US" b="1" dirty="0">
                <a:latin typeface="Cambria Math" pitchFamily="18" charset="0"/>
                <a:ea typeface="Cambria Math" pitchFamily="18" charset="0"/>
              </a:rPr>
              <a:t>1</a:t>
            </a:r>
            <a:r>
              <a:rPr lang="en-US" dirty="0"/>
              <a:t>: If </a:t>
            </a:r>
            <a:r>
              <a:rPr lang="en-US" i="1" dirty="0"/>
              <a:t>n</a:t>
            </a:r>
            <a:r>
              <a:rPr lang="en-US" dirty="0"/>
              <a:t> is a positive integer and </a:t>
            </a:r>
            <a:r>
              <a:rPr lang="en-US" i="1" dirty="0"/>
              <a:t>r</a:t>
            </a:r>
            <a:r>
              <a:rPr lang="en-US" dirty="0"/>
              <a:t> is an integer with            </a:t>
            </a:r>
            <a:r>
              <a:rPr lang="en-US"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r</a:t>
            </a:r>
            <a:r>
              <a:rPr lang="en-US" dirty="0"/>
              <a:t> </a:t>
            </a:r>
            <a:r>
              <a:rPr lang="en-US" dirty="0">
                <a:latin typeface="Cambria Math"/>
                <a:ea typeface="Cambria Math"/>
              </a:rPr>
              <a:t>≤</a:t>
            </a:r>
            <a:r>
              <a:rPr lang="en-US" dirty="0"/>
              <a:t> </a:t>
            </a:r>
            <a:r>
              <a:rPr lang="en-US" i="1" dirty="0"/>
              <a:t>n</a:t>
            </a:r>
            <a:r>
              <a:rPr lang="en-US" dirty="0"/>
              <a:t>, then there are</a:t>
            </a:r>
          </a:p>
          <a:p>
            <a:pPr>
              <a:buNone/>
            </a:pPr>
            <a:r>
              <a:rPr lang="en-US" dirty="0"/>
              <a:t>         </a:t>
            </a:r>
            <a:r>
              <a:rPr lang="en-US" i="1" dirty="0"/>
              <a:t>P</a:t>
            </a:r>
            <a:r>
              <a:rPr lang="en-US" dirty="0"/>
              <a:t>(</a:t>
            </a:r>
            <a:r>
              <a:rPr lang="en-US" i="1" dirty="0"/>
              <a:t>n</a:t>
            </a:r>
            <a:r>
              <a:rPr lang="en-US" dirty="0"/>
              <a:t>, </a:t>
            </a:r>
            <a:r>
              <a:rPr lang="en-US" i="1" dirty="0"/>
              <a:t>r</a:t>
            </a:r>
            <a:r>
              <a:rPr lang="en-US" dirty="0"/>
              <a:t>) = </a:t>
            </a:r>
            <a:r>
              <a:rPr lang="en-US" i="1" dirty="0"/>
              <a:t>n</a:t>
            </a:r>
            <a:r>
              <a:rPr lang="en-US" dirty="0"/>
              <a:t>(</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a:t>
            </a:r>
            <a:r>
              <a:rPr lang="en-US" i="1" dirty="0"/>
              <a:t>n </a:t>
            </a:r>
            <a:r>
              <a:rPr lang="en-US" i="1" dirty="0">
                <a:latin typeface="Cambria Math"/>
                <a:ea typeface="Cambria Math"/>
              </a:rPr>
              <a:t>−</a:t>
            </a:r>
            <a:r>
              <a:rPr lang="en-US" dirty="0"/>
              <a:t>  </a:t>
            </a:r>
            <a:r>
              <a:rPr lang="en-US"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n</a:t>
            </a:r>
            <a:r>
              <a:rPr lang="en-US" dirty="0"/>
              <a:t> </a:t>
            </a:r>
            <a:r>
              <a:rPr lang="en-US" dirty="0">
                <a:latin typeface="Cambria Math"/>
                <a:ea typeface="Cambria Math"/>
              </a:rPr>
              <a:t>−</a:t>
            </a:r>
            <a:r>
              <a:rPr lang="en-US" dirty="0"/>
              <a:t>  </a:t>
            </a:r>
            <a:r>
              <a:rPr lang="en-US" i="1" dirty="0"/>
              <a:t>r</a:t>
            </a:r>
            <a:r>
              <a:rPr lang="en-US" dirty="0"/>
              <a:t> + </a:t>
            </a:r>
            <a:r>
              <a:rPr lang="en-US" dirty="0">
                <a:latin typeface="Cambria Math" pitchFamily="18" charset="0"/>
                <a:ea typeface="Cambria Math" pitchFamily="18" charset="0"/>
              </a:rPr>
              <a:t>1</a:t>
            </a:r>
            <a:r>
              <a:rPr lang="en-US" dirty="0"/>
              <a:t>)</a:t>
            </a:r>
          </a:p>
          <a:p>
            <a:pPr>
              <a:buNone/>
            </a:pPr>
            <a:r>
              <a:rPr lang="en-US" i="1" dirty="0"/>
              <a:t>    r</a:t>
            </a:r>
            <a:r>
              <a:rPr lang="en-US" dirty="0"/>
              <a:t>-permutations of a set with n distinct elements.</a:t>
            </a:r>
          </a:p>
          <a:p>
            <a:pPr>
              <a:buNone/>
            </a:pPr>
            <a:r>
              <a:rPr lang="en-US" b="1" dirty="0"/>
              <a:t>    Proof</a:t>
            </a:r>
            <a:r>
              <a:rPr lang="en-US" dirty="0"/>
              <a:t>: Use the product rule. The first element can be chosen in </a:t>
            </a:r>
            <a:r>
              <a:rPr lang="en-US" i="1" dirty="0"/>
              <a:t>n</a:t>
            </a:r>
            <a:r>
              <a:rPr lang="en-US" dirty="0"/>
              <a:t> ways. The second in </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 ways, and so on until there are             (</a:t>
            </a:r>
            <a:r>
              <a:rPr lang="en-US" i="1" dirty="0"/>
              <a:t>n</a:t>
            </a:r>
            <a:r>
              <a:rPr lang="en-US" dirty="0"/>
              <a:t> </a:t>
            </a:r>
            <a:r>
              <a:rPr lang="en-US" dirty="0">
                <a:latin typeface="Cambria Math"/>
                <a:ea typeface="Cambria Math"/>
              </a:rPr>
              <a:t>−</a:t>
            </a:r>
            <a:r>
              <a:rPr lang="en-US" dirty="0"/>
              <a:t> ( </a:t>
            </a:r>
            <a:r>
              <a:rPr lang="en-US" i="1" dirty="0"/>
              <a:t>r</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ea typeface="Cambria Math" pitchFamily="18" charset="0"/>
              </a:rPr>
              <a:t>)) ways to choose the last element.</a:t>
            </a:r>
          </a:p>
          <a:p>
            <a:r>
              <a:rPr lang="en-US" dirty="0">
                <a:ea typeface="Cambria Math" pitchFamily="18" charset="0"/>
              </a:rPr>
              <a:t>Note that </a:t>
            </a:r>
            <a:r>
              <a:rPr lang="en-US" i="1" dirty="0">
                <a:ea typeface="Cambria Math" pitchFamily="18" charset="0"/>
              </a:rPr>
              <a:t>P</a:t>
            </a:r>
            <a:r>
              <a:rPr lang="en-US" dirty="0">
                <a:ea typeface="Cambria Math" pitchFamily="18" charset="0"/>
              </a:rPr>
              <a:t>(</a:t>
            </a:r>
            <a:r>
              <a:rPr lang="en-US" i="1" dirty="0">
                <a:ea typeface="Cambria Math" pitchFamily="18" charset="0"/>
              </a:rPr>
              <a:t>n</a:t>
            </a:r>
            <a:r>
              <a:rPr lang="en-US" dirty="0">
                <a:ea typeface="Cambria Math" pitchFamily="18" charset="0"/>
              </a:rPr>
              <a:t>,</a:t>
            </a:r>
            <a:r>
              <a:rPr lang="en-US" dirty="0">
                <a:latin typeface="Cambria Math" pitchFamily="18" charset="0"/>
                <a:ea typeface="Cambria Math" pitchFamily="18" charset="0"/>
              </a:rPr>
              <a:t>0</a:t>
            </a:r>
            <a:r>
              <a:rPr lang="en-US" dirty="0">
                <a:ea typeface="Cambria Math" pitchFamily="18" charset="0"/>
              </a:rPr>
              <a:t>) = </a:t>
            </a:r>
            <a:r>
              <a:rPr lang="en-US" dirty="0">
                <a:latin typeface="Cambria Math" pitchFamily="18" charset="0"/>
                <a:ea typeface="Cambria Math" pitchFamily="18" charset="0"/>
              </a:rPr>
              <a:t>1</a:t>
            </a:r>
            <a:r>
              <a:rPr lang="en-US" dirty="0">
                <a:ea typeface="Cambria Math" pitchFamily="18" charset="0"/>
              </a:rPr>
              <a:t>, since there is only one way to order zero elements.</a:t>
            </a:r>
          </a:p>
          <a:p>
            <a:pPr>
              <a:buNone/>
            </a:pPr>
            <a:r>
              <a:rPr lang="en-US" b="1" dirty="0">
                <a:ea typeface="Cambria Math" pitchFamily="18" charset="0"/>
              </a:rPr>
              <a:t>    Corollary </a:t>
            </a:r>
            <a:r>
              <a:rPr lang="en-US" b="1" dirty="0">
                <a:latin typeface="Cambria Math" pitchFamily="18" charset="0"/>
                <a:ea typeface="Cambria Math" pitchFamily="18" charset="0"/>
              </a:rPr>
              <a:t>1</a:t>
            </a:r>
            <a:r>
              <a:rPr lang="en-US" dirty="0">
                <a:ea typeface="Cambria Math" pitchFamily="18" charset="0"/>
              </a:rPr>
              <a:t>: If </a:t>
            </a:r>
            <a:r>
              <a:rPr lang="en-US" i="1" dirty="0">
                <a:ea typeface="Cambria Math" pitchFamily="18" charset="0"/>
              </a:rPr>
              <a:t>n</a:t>
            </a:r>
            <a:r>
              <a:rPr lang="en-US" dirty="0">
                <a:ea typeface="Cambria Math" pitchFamily="18" charset="0"/>
              </a:rPr>
              <a:t> and </a:t>
            </a:r>
            <a:r>
              <a:rPr lang="en-US" i="1" dirty="0">
                <a:ea typeface="Cambria Math" pitchFamily="18" charset="0"/>
              </a:rPr>
              <a:t>r</a:t>
            </a:r>
            <a:r>
              <a:rPr lang="en-US" dirty="0">
                <a:ea typeface="Cambria Math" pitchFamily="18" charset="0"/>
              </a:rPr>
              <a:t> are integers with </a:t>
            </a:r>
            <a:r>
              <a:rPr lang="en-US"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r</a:t>
            </a:r>
            <a:r>
              <a:rPr lang="en-US" dirty="0"/>
              <a:t> </a:t>
            </a:r>
            <a:r>
              <a:rPr lang="en-US" dirty="0">
                <a:latin typeface="Cambria Math"/>
                <a:ea typeface="Cambria Math"/>
              </a:rPr>
              <a:t>≤</a:t>
            </a:r>
            <a:r>
              <a:rPr lang="en-US" dirty="0"/>
              <a:t> </a:t>
            </a:r>
            <a:r>
              <a:rPr lang="en-US" i="1" dirty="0"/>
              <a:t>n, </a:t>
            </a:r>
            <a:r>
              <a:rPr lang="en-US" dirty="0"/>
              <a:t>then</a:t>
            </a:r>
          </a:p>
          <a:p>
            <a:endParaRPr lang="en-US" i="1" dirty="0"/>
          </a:p>
          <a:p>
            <a:pPr>
              <a:buNone/>
            </a:pPr>
            <a:r>
              <a:rPr lang="en-US" i="1" dirty="0"/>
              <a:t> </a:t>
            </a:r>
            <a:endParaRPr lang="en-US" dirty="0"/>
          </a:p>
        </p:txBody>
      </p:sp>
      <p:pic>
        <p:nvPicPr>
          <p:cNvPr id="4" name="Content Placeholder 3" descr="addin_tmp.png"/>
          <p:cNvPicPr>
            <a:picLocks noChangeAspect="1"/>
          </p:cNvPicPr>
          <p:nvPr>
            <p:custDataLst>
              <p:tags r:id="rId1"/>
            </p:custDataLst>
          </p:nvPr>
        </p:nvPicPr>
        <p:blipFill>
          <a:blip r:embed="rId3" cstate="print"/>
          <a:stretch>
            <a:fillRect/>
          </a:stretch>
        </p:blipFill>
        <p:spPr>
          <a:xfrm>
            <a:off x="3048000" y="5638800"/>
            <a:ext cx="2608898" cy="5372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Counting Problems by Counting Permutations</a:t>
            </a:r>
          </a:p>
        </p:txBody>
      </p:sp>
      <p:sp>
        <p:nvSpPr>
          <p:cNvPr id="3" name="Content Placeholder 2"/>
          <p:cNvSpPr>
            <a:spLocks noGrp="1"/>
          </p:cNvSpPr>
          <p:nvPr>
            <p:ph idx="1"/>
          </p:nvPr>
        </p:nvSpPr>
        <p:spPr/>
        <p:txBody>
          <a:bodyPr/>
          <a:lstStyle/>
          <a:p>
            <a:pPr>
              <a:buNone/>
            </a:pPr>
            <a:r>
              <a:rPr lang="en-US" b="1" dirty="0"/>
              <a:t>   Example</a:t>
            </a:r>
            <a:r>
              <a:rPr lang="en-US" dirty="0"/>
              <a:t>: How many ways are there to select a first-prize winner, a second prize winner, and a third-prize winner from </a:t>
            </a:r>
            <a:r>
              <a:rPr lang="en-US" dirty="0">
                <a:latin typeface="Cambria Math" pitchFamily="18" charset="0"/>
                <a:ea typeface="Cambria Math" pitchFamily="18" charset="0"/>
              </a:rPr>
              <a:t>100</a:t>
            </a:r>
            <a:r>
              <a:rPr lang="en-US" dirty="0"/>
              <a:t> different people who have entered a contest?</a:t>
            </a:r>
          </a:p>
          <a:p>
            <a:pPr>
              <a:buNone/>
            </a:pPr>
            <a:endParaRPr lang="en-US" dirty="0"/>
          </a:p>
          <a:p>
            <a:pPr>
              <a:buNone/>
            </a:pPr>
            <a:r>
              <a:rPr lang="en-US" b="1" dirty="0"/>
              <a:t>    Solution</a:t>
            </a:r>
            <a:r>
              <a:rPr lang="en-US" dirty="0"/>
              <a:t>: </a:t>
            </a:r>
          </a:p>
          <a:p>
            <a:pPr>
              <a:buNone/>
            </a:pPr>
            <a:r>
              <a:rPr lang="en-US" dirty="0"/>
              <a:t>            P(</a:t>
            </a:r>
            <a:r>
              <a:rPr lang="en-US" dirty="0">
                <a:latin typeface="Cambria Math" pitchFamily="18" charset="0"/>
                <a:ea typeface="Cambria Math" pitchFamily="18" charset="0"/>
              </a:rPr>
              <a:t>100</a:t>
            </a:r>
            <a:r>
              <a:rPr lang="en-US" dirty="0"/>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100</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99 </a:t>
            </a:r>
            <a:r>
              <a:rPr lang="en-US" dirty="0">
                <a:latin typeface="Cambria Math"/>
                <a:ea typeface="Cambria Math"/>
              </a:rPr>
              <a:t>∙</a:t>
            </a:r>
            <a:r>
              <a:rPr lang="en-US" dirty="0"/>
              <a:t> </a:t>
            </a:r>
            <a:r>
              <a:rPr lang="en-US" dirty="0">
                <a:latin typeface="Cambria Math" pitchFamily="18" charset="0"/>
                <a:ea typeface="Cambria Math" pitchFamily="18" charset="0"/>
              </a:rPr>
              <a:t>98</a:t>
            </a:r>
            <a:r>
              <a:rPr lang="en-US" dirty="0"/>
              <a:t> = </a:t>
            </a:r>
            <a:r>
              <a:rPr lang="en-US" dirty="0">
                <a:latin typeface="Cambria Math" pitchFamily="18" charset="0"/>
                <a:ea typeface="Cambria Math" pitchFamily="18" charset="0"/>
              </a:rPr>
              <a:t>970,200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Counting Problems by Counting Permutations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pPr>
              <a:buNone/>
            </a:pPr>
            <a:r>
              <a:rPr lang="en-US" b="1" dirty="0"/>
              <a:t>   Example</a:t>
            </a:r>
            <a:r>
              <a:rPr lang="en-US" dirty="0"/>
              <a:t>: Suppose that a saleswoman has to visit eight different cities. She must begin her trip in Dallas, but she can visit the other seven cities in any order she wishes. How many possible orders can the saleswoman use when visiting these cities?</a:t>
            </a:r>
          </a:p>
          <a:p>
            <a:pPr>
              <a:buNone/>
            </a:pPr>
            <a:endParaRPr lang="en-US" dirty="0"/>
          </a:p>
          <a:p>
            <a:pPr>
              <a:buNone/>
            </a:pPr>
            <a:r>
              <a:rPr lang="en-US" b="1" dirty="0"/>
              <a:t>    Solution</a:t>
            </a:r>
            <a:r>
              <a:rPr lang="en-US" dirty="0"/>
              <a:t>: The first city is chosen, and the rest are ordered arbitrarily. Hence the orders are:</a:t>
            </a:r>
          </a:p>
          <a:p>
            <a:pPr>
              <a:buNone/>
            </a:pPr>
            <a:r>
              <a:rPr lang="en-US" dirty="0"/>
              <a:t>            </a:t>
            </a:r>
            <a:r>
              <a:rPr lang="en-US"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6</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 </a:t>
            </a:r>
            <a:r>
              <a:rPr lang="en-US" dirty="0">
                <a:latin typeface="Cambria Math"/>
                <a:ea typeface="Cambria Math"/>
              </a:rPr>
              <a:t>∙</a:t>
            </a:r>
            <a:r>
              <a:rPr lang="en-US" dirty="0"/>
              <a:t> </a:t>
            </a:r>
            <a:r>
              <a:rPr lang="en-US" dirty="0">
                <a:latin typeface="Cambria Math" pitchFamily="18" charset="0"/>
                <a:ea typeface="Cambria Math" pitchFamily="18" charset="0"/>
              </a:rPr>
              <a:t>4 </a:t>
            </a:r>
            <a:r>
              <a:rPr lang="en-US" dirty="0">
                <a:latin typeface="Cambria Math"/>
                <a:ea typeface="Cambria Math"/>
              </a:rPr>
              <a:t>∙</a:t>
            </a:r>
            <a:r>
              <a:rPr lang="en-US" dirty="0"/>
              <a:t> </a:t>
            </a:r>
            <a:r>
              <a:rPr lang="en-US" dirty="0">
                <a:latin typeface="Cambria Math" pitchFamily="18" charset="0"/>
                <a:ea typeface="Cambria Math" pitchFamily="18" charset="0"/>
              </a:rPr>
              <a:t>3</a:t>
            </a:r>
            <a:r>
              <a:rPr lang="en-US" dirty="0">
                <a:latin typeface="Cambria Math"/>
                <a:ea typeface="Cambria Math"/>
              </a:rPr>
              <a:t> ∙</a:t>
            </a:r>
            <a:r>
              <a:rPr lang="en-US" dirty="0"/>
              <a:t> </a:t>
            </a:r>
            <a:r>
              <a:rPr lang="en-US" dirty="0">
                <a:latin typeface="Cambria Math" pitchFamily="18" charset="0"/>
                <a:ea typeface="Cambria Math" pitchFamily="18" charset="0"/>
              </a:rPr>
              <a:t>2</a:t>
            </a:r>
            <a:r>
              <a:rPr lang="en-US" dirty="0">
                <a:latin typeface="Cambria Math"/>
                <a:ea typeface="Cambria Math"/>
              </a:rPr>
              <a:t> ∙</a:t>
            </a:r>
            <a:r>
              <a:rPr lang="en-US" dirty="0"/>
              <a:t> </a:t>
            </a:r>
            <a:r>
              <a:rPr lang="en-US" dirty="0">
                <a:latin typeface="Cambria Math" pitchFamily="18" charset="0"/>
                <a:ea typeface="Cambria Math" pitchFamily="18" charset="0"/>
              </a:rPr>
              <a:t>1 </a:t>
            </a:r>
            <a:r>
              <a:rPr lang="en-US" dirty="0"/>
              <a:t>= </a:t>
            </a:r>
            <a:r>
              <a:rPr lang="en-US" dirty="0">
                <a:latin typeface="Cambria Math" pitchFamily="18" charset="0"/>
                <a:ea typeface="Cambria Math" pitchFamily="18" charset="0"/>
              </a:rPr>
              <a:t>5040</a:t>
            </a:r>
          </a:p>
          <a:p>
            <a:pPr>
              <a:buNone/>
            </a:pPr>
            <a:r>
              <a:rPr lang="en-US" dirty="0">
                <a:latin typeface="Cambria Math" pitchFamily="18" charset="0"/>
                <a:ea typeface="Cambria Math" pitchFamily="18" charset="0"/>
              </a:rPr>
              <a:t>    If she wants to find the tour with the shortest path that visits all the cities, she must consider 5040 paths!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Counting Problems by Counting Permutations (</a:t>
            </a:r>
            <a:r>
              <a:rPr lang="en-US" i="1" dirty="0"/>
              <a:t>continued</a:t>
            </a:r>
            <a:r>
              <a:rPr lang="en-US" dirty="0"/>
              <a:t>)</a:t>
            </a:r>
          </a:p>
        </p:txBody>
      </p:sp>
      <p:sp>
        <p:nvSpPr>
          <p:cNvPr id="3" name="Content Placeholder 2"/>
          <p:cNvSpPr>
            <a:spLocks noGrp="1"/>
          </p:cNvSpPr>
          <p:nvPr>
            <p:ph idx="1"/>
          </p:nvPr>
        </p:nvSpPr>
        <p:spPr/>
        <p:txBody>
          <a:bodyPr/>
          <a:lstStyle/>
          <a:p>
            <a:pPr>
              <a:buNone/>
            </a:pPr>
            <a:r>
              <a:rPr lang="en-US" b="1" dirty="0"/>
              <a:t>   Example</a:t>
            </a:r>
            <a:r>
              <a:rPr lang="en-US" dirty="0"/>
              <a:t>: How many permutations of the letters </a:t>
            </a:r>
            <a:r>
              <a:rPr lang="en-US" i="1" dirty="0"/>
              <a:t>ABCDEFGH</a:t>
            </a:r>
            <a:r>
              <a:rPr lang="en-US" dirty="0"/>
              <a:t> contain the string </a:t>
            </a:r>
            <a:r>
              <a:rPr lang="en-US" i="1" dirty="0"/>
              <a:t>ABC</a:t>
            </a:r>
            <a:r>
              <a:rPr lang="en-US" dirty="0"/>
              <a:t> ?</a:t>
            </a:r>
          </a:p>
          <a:p>
            <a:pPr>
              <a:buNone/>
            </a:pPr>
            <a:endParaRPr lang="en-US" dirty="0"/>
          </a:p>
          <a:p>
            <a:pPr>
              <a:buNone/>
            </a:pPr>
            <a:r>
              <a:rPr lang="en-US" b="1" dirty="0"/>
              <a:t>    Solution</a:t>
            </a:r>
            <a:r>
              <a:rPr lang="en-US" dirty="0"/>
              <a:t>: We solve this problem by counting the permutations of six objects, </a:t>
            </a:r>
            <a:r>
              <a:rPr lang="en-US" i="1" dirty="0"/>
              <a:t>ABC</a:t>
            </a:r>
            <a:r>
              <a:rPr lang="en-US" dirty="0"/>
              <a:t>, </a:t>
            </a:r>
            <a:r>
              <a:rPr lang="en-US" i="1" dirty="0"/>
              <a:t>D</a:t>
            </a:r>
            <a:r>
              <a:rPr lang="en-US" dirty="0"/>
              <a:t>, </a:t>
            </a:r>
            <a:r>
              <a:rPr lang="en-US" i="1" dirty="0"/>
              <a:t>E</a:t>
            </a:r>
            <a:r>
              <a:rPr lang="en-US" dirty="0"/>
              <a:t>, </a:t>
            </a:r>
            <a:r>
              <a:rPr lang="en-US" i="1" dirty="0"/>
              <a:t>F</a:t>
            </a:r>
            <a:r>
              <a:rPr lang="en-US" dirty="0"/>
              <a:t>, </a:t>
            </a:r>
            <a:r>
              <a:rPr lang="en-US" i="1" dirty="0"/>
              <a:t>G</a:t>
            </a:r>
            <a:r>
              <a:rPr lang="en-US" dirty="0"/>
              <a:t>, and </a:t>
            </a:r>
            <a:r>
              <a:rPr lang="en-US" i="1" dirty="0"/>
              <a:t>H</a:t>
            </a:r>
            <a:r>
              <a:rPr lang="en-US" dirty="0"/>
              <a:t>.</a:t>
            </a:r>
          </a:p>
          <a:p>
            <a:pPr>
              <a:buNone/>
            </a:pPr>
            <a:endParaRPr lang="en-US" dirty="0"/>
          </a:p>
          <a:p>
            <a:pPr>
              <a:buNone/>
            </a:pPr>
            <a:r>
              <a:rPr lang="en-US" dirty="0"/>
              <a:t>             </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6</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 </a:t>
            </a:r>
            <a:r>
              <a:rPr lang="en-US" dirty="0">
                <a:latin typeface="Cambria Math"/>
                <a:ea typeface="Cambria Math"/>
              </a:rPr>
              <a:t>∙</a:t>
            </a:r>
            <a:r>
              <a:rPr lang="en-US" dirty="0"/>
              <a:t> </a:t>
            </a:r>
            <a:r>
              <a:rPr lang="en-US" dirty="0">
                <a:latin typeface="Cambria Math" pitchFamily="18" charset="0"/>
                <a:ea typeface="Cambria Math" pitchFamily="18" charset="0"/>
              </a:rPr>
              <a:t>4 </a:t>
            </a:r>
            <a:r>
              <a:rPr lang="en-US" dirty="0">
                <a:latin typeface="Cambria Math"/>
                <a:ea typeface="Cambria Math"/>
              </a:rPr>
              <a:t>∙</a:t>
            </a:r>
            <a:r>
              <a:rPr lang="en-US" dirty="0"/>
              <a:t> </a:t>
            </a:r>
            <a:r>
              <a:rPr lang="en-US" dirty="0">
                <a:latin typeface="Cambria Math" pitchFamily="18" charset="0"/>
                <a:ea typeface="Cambria Math" pitchFamily="18" charset="0"/>
              </a:rPr>
              <a:t>3</a:t>
            </a:r>
            <a:r>
              <a:rPr lang="en-US" dirty="0">
                <a:latin typeface="Cambria Math"/>
                <a:ea typeface="Cambria Math"/>
              </a:rPr>
              <a:t> ∙</a:t>
            </a:r>
            <a:r>
              <a:rPr lang="en-US" dirty="0"/>
              <a:t> </a:t>
            </a:r>
            <a:r>
              <a:rPr lang="en-US" dirty="0">
                <a:latin typeface="Cambria Math" pitchFamily="18" charset="0"/>
                <a:ea typeface="Cambria Math" pitchFamily="18" charset="0"/>
              </a:rPr>
              <a:t>2</a:t>
            </a:r>
            <a:r>
              <a:rPr lang="en-US" dirty="0">
                <a:latin typeface="Cambria Math"/>
                <a:ea typeface="Cambria Math"/>
              </a:rPr>
              <a:t> ∙</a:t>
            </a:r>
            <a:r>
              <a:rPr lang="en-US" dirty="0"/>
              <a:t> </a:t>
            </a:r>
            <a:r>
              <a:rPr lang="en-US" dirty="0">
                <a:latin typeface="Cambria Math" pitchFamily="18" charset="0"/>
                <a:ea typeface="Cambria Math" pitchFamily="18" charset="0"/>
              </a:rPr>
              <a:t>1 </a:t>
            </a:r>
            <a:r>
              <a:rPr lang="en-US" dirty="0"/>
              <a:t>= </a:t>
            </a:r>
            <a:r>
              <a:rPr lang="en-US" dirty="0">
                <a:latin typeface="Cambria Math" pitchFamily="18" charset="0"/>
                <a:ea typeface="Cambria Math" pitchFamily="18" charset="0"/>
              </a:rPr>
              <a:t>720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p:txBody>
          <a:bodyPr>
            <a:normAutofit fontScale="92500"/>
          </a:bodyPr>
          <a:lstStyle/>
          <a:p>
            <a:pPr>
              <a:buNone/>
            </a:pPr>
            <a:r>
              <a:rPr lang="en-US" b="1" dirty="0"/>
              <a:t>   Definition</a:t>
            </a:r>
            <a:r>
              <a:rPr lang="en-US" dirty="0"/>
              <a:t>: An </a:t>
            </a:r>
            <a:r>
              <a:rPr lang="en-US" i="1" dirty="0"/>
              <a:t>r-combination</a:t>
            </a:r>
            <a:r>
              <a:rPr lang="en-US" dirty="0"/>
              <a:t> of elements of a set is an unordered selection of </a:t>
            </a:r>
            <a:r>
              <a:rPr lang="en-US" i="1" dirty="0"/>
              <a:t>r</a:t>
            </a:r>
            <a:r>
              <a:rPr lang="en-US" dirty="0"/>
              <a:t> elements from the set. Thus, an    </a:t>
            </a:r>
            <a:r>
              <a:rPr lang="en-US" i="1" dirty="0"/>
              <a:t>r</a:t>
            </a:r>
            <a:r>
              <a:rPr lang="en-US" dirty="0"/>
              <a:t>-combination is simply a subset of the set with </a:t>
            </a:r>
            <a:r>
              <a:rPr lang="en-US" i="1" dirty="0"/>
              <a:t>r</a:t>
            </a:r>
            <a:r>
              <a:rPr lang="en-US" dirty="0"/>
              <a:t> elements.</a:t>
            </a:r>
          </a:p>
          <a:p>
            <a:r>
              <a:rPr lang="en-US" dirty="0"/>
              <a:t>The number of </a:t>
            </a:r>
            <a:r>
              <a:rPr lang="en-US" i="1" dirty="0"/>
              <a:t>r</a:t>
            </a:r>
            <a:r>
              <a:rPr lang="en-US" dirty="0"/>
              <a:t>-combinations of a set with n distinct elements is denoted by </a:t>
            </a:r>
            <a:r>
              <a:rPr lang="en-US" i="1" dirty="0"/>
              <a:t>C</a:t>
            </a:r>
            <a:r>
              <a:rPr lang="en-US" dirty="0"/>
              <a:t>(</a:t>
            </a:r>
            <a:r>
              <a:rPr lang="en-US" i="1" dirty="0"/>
              <a:t>n</a:t>
            </a:r>
            <a:r>
              <a:rPr lang="en-US" dirty="0"/>
              <a:t>, </a:t>
            </a:r>
            <a:r>
              <a:rPr lang="en-US" i="1" dirty="0"/>
              <a:t>r</a:t>
            </a:r>
            <a:r>
              <a:rPr lang="en-US" dirty="0"/>
              <a:t>). The notation          is also used and is called a </a:t>
            </a:r>
            <a:r>
              <a:rPr lang="en-US" i="1" dirty="0"/>
              <a:t>binomial coefficient</a:t>
            </a:r>
            <a:r>
              <a:rPr lang="en-US" dirty="0"/>
              <a:t>. </a:t>
            </a:r>
          </a:p>
          <a:p>
            <a:pPr>
              <a:buNone/>
            </a:pPr>
            <a:r>
              <a:rPr lang="en-US" b="1" dirty="0"/>
              <a:t>   Example</a:t>
            </a:r>
            <a:r>
              <a:rPr lang="en-US" dirty="0"/>
              <a:t>: Let </a:t>
            </a:r>
            <a:r>
              <a:rPr lang="en-US" i="1" dirty="0"/>
              <a:t>S</a:t>
            </a:r>
            <a:r>
              <a:rPr lang="en-US" dirty="0"/>
              <a:t> be the set {</a:t>
            </a:r>
            <a:r>
              <a:rPr lang="en-US" i="1" dirty="0"/>
              <a:t>a</a:t>
            </a:r>
            <a:r>
              <a:rPr lang="en-US" dirty="0"/>
              <a:t>, </a:t>
            </a:r>
            <a:r>
              <a:rPr lang="en-US" i="1" dirty="0"/>
              <a:t>b</a:t>
            </a:r>
            <a:r>
              <a:rPr lang="en-US" dirty="0"/>
              <a:t>, </a:t>
            </a:r>
            <a:r>
              <a:rPr lang="en-US" i="1" dirty="0"/>
              <a:t>c</a:t>
            </a:r>
            <a:r>
              <a:rPr lang="en-US" dirty="0"/>
              <a:t>, </a:t>
            </a:r>
            <a:r>
              <a:rPr lang="en-US" i="1" dirty="0"/>
              <a:t>d</a:t>
            </a:r>
            <a:r>
              <a:rPr lang="en-US" dirty="0"/>
              <a:t>}. Then {</a:t>
            </a:r>
            <a:r>
              <a:rPr lang="en-US" i="1" dirty="0"/>
              <a:t>a</a:t>
            </a:r>
            <a:r>
              <a:rPr lang="en-US" dirty="0"/>
              <a:t>, </a:t>
            </a:r>
            <a:r>
              <a:rPr lang="en-US" i="1" dirty="0"/>
              <a:t>c</a:t>
            </a:r>
            <a:r>
              <a:rPr lang="en-US" dirty="0"/>
              <a:t>, </a:t>
            </a:r>
            <a:r>
              <a:rPr lang="en-US" i="1" dirty="0"/>
              <a:t>d</a:t>
            </a:r>
            <a:r>
              <a:rPr lang="en-US" dirty="0"/>
              <a:t>} is a </a:t>
            </a:r>
            <a:r>
              <a:rPr lang="en-US" dirty="0">
                <a:latin typeface="Cambria Math" pitchFamily="18" charset="0"/>
                <a:ea typeface="Cambria Math" pitchFamily="18" charset="0"/>
              </a:rPr>
              <a:t>3</a:t>
            </a:r>
            <a:r>
              <a:rPr lang="en-US" dirty="0"/>
              <a:t>-combination from S. It is the same as {</a:t>
            </a:r>
            <a:r>
              <a:rPr lang="en-US" i="1" dirty="0"/>
              <a:t>d</a:t>
            </a:r>
            <a:r>
              <a:rPr lang="en-US" dirty="0"/>
              <a:t>, </a:t>
            </a:r>
            <a:r>
              <a:rPr lang="en-US" i="1" dirty="0"/>
              <a:t>c</a:t>
            </a:r>
            <a:r>
              <a:rPr lang="en-US" dirty="0"/>
              <a:t>, </a:t>
            </a:r>
            <a:r>
              <a:rPr lang="en-US" i="1" dirty="0"/>
              <a:t>a</a:t>
            </a:r>
            <a:r>
              <a:rPr lang="en-US" dirty="0"/>
              <a:t>} since the order listed does not matter.</a:t>
            </a:r>
          </a:p>
          <a:p>
            <a:r>
              <a:rPr lang="en-US" i="1" dirty="0"/>
              <a:t>C</a:t>
            </a:r>
            <a:r>
              <a:rPr lang="en-US" dirty="0"/>
              <a:t>(</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6 because the 2-combinations of </a:t>
            </a:r>
            <a:r>
              <a:rPr lang="en-US" dirty="0"/>
              <a:t>{</a:t>
            </a:r>
            <a:r>
              <a:rPr lang="en-US" i="1" dirty="0"/>
              <a:t>a</a:t>
            </a:r>
            <a:r>
              <a:rPr lang="en-US" dirty="0"/>
              <a:t>, </a:t>
            </a:r>
            <a:r>
              <a:rPr lang="en-US" i="1" dirty="0"/>
              <a:t>b</a:t>
            </a:r>
            <a:r>
              <a:rPr lang="en-US" dirty="0"/>
              <a:t>, </a:t>
            </a:r>
            <a:r>
              <a:rPr lang="en-US" i="1" dirty="0"/>
              <a:t>c</a:t>
            </a:r>
            <a:r>
              <a:rPr lang="en-US" dirty="0"/>
              <a:t>, </a:t>
            </a:r>
            <a:r>
              <a:rPr lang="en-US" i="1" dirty="0"/>
              <a:t>d</a:t>
            </a:r>
            <a:r>
              <a:rPr lang="en-US" dirty="0"/>
              <a:t>} are the six subsets {</a:t>
            </a:r>
            <a:r>
              <a:rPr lang="en-US" i="1" dirty="0"/>
              <a:t>a</a:t>
            </a:r>
            <a:r>
              <a:rPr lang="en-US" dirty="0"/>
              <a:t>, </a:t>
            </a:r>
            <a:r>
              <a:rPr lang="en-US" i="1" dirty="0"/>
              <a:t>b</a:t>
            </a:r>
            <a:r>
              <a:rPr lang="en-US" dirty="0"/>
              <a:t>}, {</a:t>
            </a:r>
            <a:r>
              <a:rPr lang="en-US" i="1" dirty="0"/>
              <a:t>a</a:t>
            </a:r>
            <a:r>
              <a:rPr lang="en-US" dirty="0"/>
              <a:t>, </a:t>
            </a:r>
            <a:r>
              <a:rPr lang="en-US" i="1" dirty="0"/>
              <a:t>c</a:t>
            </a:r>
            <a:r>
              <a:rPr lang="en-US" dirty="0"/>
              <a:t>}, {</a:t>
            </a:r>
            <a:r>
              <a:rPr lang="en-US" i="1" dirty="0"/>
              <a:t>a</a:t>
            </a:r>
            <a:r>
              <a:rPr lang="en-US" dirty="0"/>
              <a:t>, </a:t>
            </a:r>
            <a:r>
              <a:rPr lang="en-US" i="1" dirty="0"/>
              <a:t>d</a:t>
            </a:r>
            <a:r>
              <a:rPr lang="en-US" dirty="0"/>
              <a:t>}, {</a:t>
            </a:r>
            <a:r>
              <a:rPr lang="en-US" i="1" dirty="0"/>
              <a:t>b</a:t>
            </a:r>
            <a:r>
              <a:rPr lang="en-US" dirty="0"/>
              <a:t>, </a:t>
            </a:r>
            <a:r>
              <a:rPr lang="en-US" i="1" dirty="0"/>
              <a:t>c</a:t>
            </a:r>
            <a:r>
              <a:rPr lang="en-US" dirty="0"/>
              <a:t>}, {</a:t>
            </a:r>
            <a:r>
              <a:rPr lang="en-US" i="1" dirty="0"/>
              <a:t>b</a:t>
            </a:r>
            <a:r>
              <a:rPr lang="en-US" dirty="0"/>
              <a:t>, </a:t>
            </a:r>
            <a:r>
              <a:rPr lang="en-US" i="1" dirty="0"/>
              <a:t>d</a:t>
            </a:r>
            <a:r>
              <a:rPr lang="en-US" dirty="0"/>
              <a:t>}, and {</a:t>
            </a:r>
            <a:r>
              <a:rPr lang="en-US" i="1" dirty="0"/>
              <a:t>c</a:t>
            </a:r>
            <a:r>
              <a:rPr lang="en-US" dirty="0"/>
              <a:t>, </a:t>
            </a:r>
            <a:r>
              <a:rPr lang="en-US" i="1" dirty="0"/>
              <a:t>d</a:t>
            </a:r>
            <a:r>
              <a:rPr lang="en-US" dirty="0"/>
              <a:t>}. </a:t>
            </a:r>
            <a:endParaRPr lang="en-US" dirty="0">
              <a:latin typeface="Cambria Math" pitchFamily="18" charset="0"/>
              <a:ea typeface="Cambria Math" pitchFamily="18" charset="0"/>
            </a:endParaRP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781799" y="3444240"/>
            <a:ext cx="403479" cy="365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6" name="Content Placeholder 5"/>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2</a:t>
            </a:r>
            <a:r>
              <a:rPr lang="en-US" dirty="0"/>
              <a:t>: The number of </a:t>
            </a:r>
            <a:r>
              <a:rPr lang="en-US" i="1" dirty="0"/>
              <a:t>r</a:t>
            </a:r>
            <a:r>
              <a:rPr lang="en-US" dirty="0"/>
              <a:t>-combinations of a set with </a:t>
            </a:r>
            <a:r>
              <a:rPr lang="en-US" i="1" dirty="0"/>
              <a:t>n</a:t>
            </a:r>
            <a:r>
              <a:rPr lang="en-US" dirty="0"/>
              <a:t> elements, where </a:t>
            </a:r>
            <a:r>
              <a:rPr lang="en-US" i="1" dirty="0"/>
              <a:t>n</a:t>
            </a:r>
            <a:r>
              <a:rPr lang="en-US" dirty="0"/>
              <a:t> </a:t>
            </a:r>
            <a:r>
              <a:rPr lang="en-US" dirty="0">
                <a:latin typeface="Cambria Math"/>
                <a:ea typeface="Cambria Math"/>
              </a:rPr>
              <a:t>≥</a:t>
            </a:r>
            <a:r>
              <a:rPr lang="en-US" dirty="0"/>
              <a:t> </a:t>
            </a:r>
            <a:r>
              <a:rPr lang="en-US" i="1" dirty="0"/>
              <a:t>r</a:t>
            </a:r>
            <a:r>
              <a:rPr lang="en-US" dirty="0">
                <a:latin typeface="Cambria Math"/>
                <a:ea typeface="Cambria Math"/>
              </a:rPr>
              <a:t> ≥ 0, equals</a:t>
            </a:r>
          </a:p>
          <a:p>
            <a:pPr>
              <a:buNone/>
            </a:pPr>
            <a:endParaRPr lang="en-US" dirty="0">
              <a:latin typeface="Cambria Math"/>
              <a:ea typeface="Cambria Math"/>
            </a:endParaRPr>
          </a:p>
          <a:p>
            <a:pPr>
              <a:buNone/>
            </a:pPr>
            <a:endParaRPr lang="en-US" dirty="0">
              <a:latin typeface="Cambria Math"/>
              <a:ea typeface="Cambria Math"/>
            </a:endParaRPr>
          </a:p>
          <a:p>
            <a:pPr>
              <a:buNone/>
            </a:pPr>
            <a:r>
              <a:rPr lang="en-US" b="1" dirty="0">
                <a:latin typeface="Cambria Math"/>
                <a:ea typeface="Cambria Math"/>
              </a:rPr>
              <a:t>    Proof</a:t>
            </a:r>
            <a:r>
              <a:rPr lang="en-US" dirty="0">
                <a:latin typeface="Cambria Math"/>
                <a:ea typeface="Cambria Math"/>
              </a:rPr>
              <a:t>:  By the product rule </a:t>
            </a:r>
            <a:r>
              <a:rPr lang="en-US" i="1" dirty="0">
                <a:ea typeface="Cambria Math"/>
              </a:rPr>
              <a:t>P</a:t>
            </a:r>
            <a:r>
              <a:rPr lang="en-US" dirty="0">
                <a:ea typeface="Cambria Math"/>
              </a:rPr>
              <a:t>(</a:t>
            </a:r>
            <a:r>
              <a:rPr lang="en-US" i="1" dirty="0">
                <a:ea typeface="Cambria Math"/>
              </a:rPr>
              <a:t>n</a:t>
            </a:r>
            <a:r>
              <a:rPr lang="en-US" dirty="0">
                <a:ea typeface="Cambria Math"/>
              </a:rPr>
              <a:t>, </a:t>
            </a:r>
            <a:r>
              <a:rPr lang="en-US" i="1" dirty="0">
                <a:ea typeface="Cambria Math"/>
              </a:rPr>
              <a:t>r</a:t>
            </a:r>
            <a:r>
              <a:rPr lang="en-US" dirty="0">
                <a:ea typeface="Cambria Math"/>
              </a:rPr>
              <a:t>) = </a:t>
            </a:r>
            <a:r>
              <a:rPr lang="en-US" i="1" dirty="0">
                <a:ea typeface="Cambria Math"/>
              </a:rPr>
              <a:t>C</a:t>
            </a:r>
            <a:r>
              <a:rPr lang="en-US" dirty="0">
                <a:ea typeface="Cambria Math"/>
              </a:rPr>
              <a:t>(</a:t>
            </a:r>
            <a:r>
              <a:rPr lang="en-US" i="1" dirty="0" err="1">
                <a:ea typeface="Cambria Math"/>
              </a:rPr>
              <a:t>n</a:t>
            </a:r>
            <a:r>
              <a:rPr lang="en-US" dirty="0" err="1">
                <a:ea typeface="Cambria Math"/>
              </a:rPr>
              <a:t>,</a:t>
            </a:r>
            <a:r>
              <a:rPr lang="en-US" i="1" dirty="0" err="1">
                <a:ea typeface="Cambria Math"/>
              </a:rPr>
              <a:t>r</a:t>
            </a:r>
            <a:r>
              <a:rPr lang="en-US" dirty="0">
                <a:ea typeface="Cambria Math"/>
              </a:rPr>
              <a:t>) ∙ </a:t>
            </a:r>
            <a:r>
              <a:rPr lang="en-US" i="1" dirty="0">
                <a:ea typeface="Cambria Math"/>
              </a:rPr>
              <a:t>P</a:t>
            </a:r>
            <a:r>
              <a:rPr lang="en-US" dirty="0">
                <a:ea typeface="Cambria Math"/>
              </a:rPr>
              <a:t>(</a:t>
            </a:r>
            <a:r>
              <a:rPr lang="en-US" i="1" dirty="0" err="1">
                <a:ea typeface="Cambria Math"/>
              </a:rPr>
              <a:t>r</a:t>
            </a:r>
            <a:r>
              <a:rPr lang="en-US" dirty="0" err="1">
                <a:ea typeface="Cambria Math"/>
              </a:rPr>
              <a:t>,</a:t>
            </a:r>
            <a:r>
              <a:rPr lang="en-US" i="1" dirty="0" err="1">
                <a:ea typeface="Cambria Math"/>
              </a:rPr>
              <a:t>r</a:t>
            </a:r>
            <a:r>
              <a:rPr lang="en-US" dirty="0">
                <a:ea typeface="Cambria Math"/>
              </a:rPr>
              <a:t>). Therefore, </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981200" y="4953000"/>
            <a:ext cx="5405438" cy="488156"/>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819401" y="2971801"/>
            <a:ext cx="2466975" cy="447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n,r) = \frac{n!}{(n - r)!}$&#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l}n\\ r\end{array}\right)}$$&#10;&#10;&#10;\end{document}"/>
  <p:tag name="IGUANATEXSIZE" val="12"/>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P(n,r)}{P(r,r)} =\frac{n!/(n - r)!}{r!/(r - r)!} = \frac{n!}{(n -r)! r!}\;.$&#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rac{52\cdot 51 \cdot 50 \cdot 49 \cdot 48}{5\cdot 4 \cdot 3 \cdot 2 \cdot 1} = 26 \cdot 17 \cdot 10 \cdot 49 \cdot 12 = 2,598,960$&#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0,5) = \frac{10!}{5!5!} = 252.$&#10;&#10;\end{document}"/>
  <p:tag name="IGUANATEXSIZE" val="22"/>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0,6) = \frac{30!}{6!24!} =\frac{30\cdot 29 \cdot 28\cdot 27\cdot 26\cdot 25}{6\cdot 5 \cdot 4\cdot 3\cdot 2 \cdot 1}= 593,775\;.$&#10;&#10;\end{document}"/>
  <p:tag name="IGUANATEXSIZE" val="2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12536</TotalTime>
  <Words>1433</Words>
  <Application>Microsoft Office PowerPoint</Application>
  <PresentationFormat>On-screen Show (4:3)</PresentationFormat>
  <Paragraphs>107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Wingdings 2</vt:lpstr>
      <vt:lpstr>Cambria Math</vt:lpstr>
      <vt:lpstr>Constantia</vt:lpstr>
      <vt:lpstr>Calibri</vt:lpstr>
      <vt:lpstr>Flow</vt:lpstr>
      <vt:lpstr>Permutations and Combinations</vt:lpstr>
      <vt:lpstr>Section Summary</vt:lpstr>
      <vt:lpstr>Permutations</vt:lpstr>
      <vt:lpstr>A Formula for the Number of Permutations</vt:lpstr>
      <vt:lpstr>Solving Counting Problems by Counting Permutations</vt:lpstr>
      <vt:lpstr>Solving Counting Problems by Counting Permutations (continued)</vt:lpstr>
      <vt:lpstr>Solving Counting Problems by Counting Permutations (continued)</vt:lpstr>
      <vt:lpstr>Combinations</vt:lpstr>
      <vt:lpstr>Combinations</vt:lpstr>
      <vt:lpstr>Combinations</vt:lpstr>
      <vt:lpstr>Combinations</vt:lpstr>
      <vt:lpstr>Combinations</vt:lpstr>
      <vt:lpstr>Combinatorial Proofs</vt:lpstr>
      <vt:lpstr>Combinatorial Proofs</vt:lpstr>
      <vt:lpstr>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CS Professor</cp:lastModifiedBy>
  <cp:revision>543</cp:revision>
  <cp:lastPrinted>2011-09-18T13:59:11Z</cp:lastPrinted>
  <dcterms:created xsi:type="dcterms:W3CDTF">2011-09-18T13:59:01Z</dcterms:created>
  <dcterms:modified xsi:type="dcterms:W3CDTF">2020-10-14T13:04:36Z</dcterms:modified>
</cp:coreProperties>
</file>