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8"/>
  </p:notesMasterIdLst>
  <p:sldIdLst>
    <p:sldId id="303" r:id="rId2"/>
    <p:sldId id="330" r:id="rId3"/>
    <p:sldId id="305" r:id="rId4"/>
    <p:sldId id="347" r:id="rId5"/>
    <p:sldId id="348" r:id="rId6"/>
    <p:sldId id="360" r:id="rId7"/>
    <p:sldId id="361" r:id="rId8"/>
    <p:sldId id="362" r:id="rId9"/>
    <p:sldId id="363" r:id="rId10"/>
    <p:sldId id="342" r:id="rId11"/>
    <p:sldId id="341" r:id="rId12"/>
    <p:sldId id="339" r:id="rId13"/>
    <p:sldId id="343" r:id="rId14"/>
    <p:sldId id="309" r:id="rId15"/>
    <p:sldId id="357" r:id="rId16"/>
    <p:sldId id="344" r:id="rId17"/>
    <p:sldId id="358" r:id="rId18"/>
    <p:sldId id="352" r:id="rId19"/>
    <p:sldId id="353" r:id="rId20"/>
    <p:sldId id="354" r:id="rId21"/>
    <p:sldId id="356" r:id="rId22"/>
    <p:sldId id="355" r:id="rId23"/>
    <p:sldId id="359" r:id="rId24"/>
    <p:sldId id="349" r:id="rId25"/>
    <p:sldId id="350" r:id="rId26"/>
    <p:sldId id="346" r:id="rId27"/>
  </p:sldIdLst>
  <p:sldSz cx="9144000" cy="6858000" type="screen4x3"/>
  <p:notesSz cx="6858000" cy="9144000"/>
  <p:embeddedFontLst>
    <p:embeddedFont>
      <p:font typeface="Calibri" panose="020F0502020204030204" pitchFamily="34" charset="0"/>
      <p:regular r:id="rId29"/>
      <p:bold r:id="rId30"/>
      <p:italic r:id="rId31"/>
      <p:boldItalic r:id="rId32"/>
    </p:embeddedFont>
    <p:embeddedFont>
      <p:font typeface="Cambria" panose="02040503050406030204" pitchFamily="18" charset="0"/>
      <p:regular r:id="rId33"/>
      <p:bold r:id="rId34"/>
      <p:italic r:id="rId35"/>
      <p:boldItalic r:id="rId36"/>
    </p:embeddedFont>
    <p:embeddedFont>
      <p:font typeface="Cambria Math" panose="02040503050406030204" pitchFamily="18" charset="0"/>
      <p:regular r:id="rId37"/>
    </p:embeddedFont>
    <p:embeddedFont>
      <p:font typeface="Constantia" panose="02030602050306030303" pitchFamily="18" charset="0"/>
      <p:regular r:id="rId38"/>
      <p:bold r:id="rId39"/>
      <p:italic r:id="rId40"/>
      <p:boldItalic r:id="rId41"/>
    </p:embeddedFont>
    <p:embeddedFont>
      <p:font typeface="Wingdings 2" panose="05020102010507070707" pitchFamily="18" charset="2"/>
      <p:regular r:id="rId42"/>
    </p:embeddedFont>
    <p:embeddedFont>
      <p:font typeface="Wingdings 3" panose="05040102010807070707" pitchFamily="18" charset="2"/>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768" y="4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3.fntdata"/></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10/14/2020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253456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A6752DE-2B1F-498C-8CD5-8F1B561A0577}" type="slidenum">
              <a:rPr lang="en-US" smtClean="0"/>
              <a:pPr>
                <a:defRPr/>
              </a:pPr>
              <a:t>4</a:t>
            </a:fld>
            <a:endParaRPr lang="en-US"/>
          </a:p>
        </p:txBody>
      </p:sp>
    </p:spTree>
    <p:extLst>
      <p:ext uri="{BB962C8B-B14F-4D97-AF65-F5344CB8AC3E}">
        <p14:creationId xmlns:p14="http://schemas.microsoft.com/office/powerpoint/2010/main" val="1675284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A6752DE-2B1F-498C-8CD5-8F1B561A0577}" type="slidenum">
              <a:rPr lang="en-US" smtClean="0"/>
              <a:pPr>
                <a:defRPr/>
              </a:pPr>
              <a:t>5</a:t>
            </a:fld>
            <a:endParaRPr lang="en-US"/>
          </a:p>
        </p:txBody>
      </p:sp>
    </p:spTree>
    <p:extLst>
      <p:ext uri="{BB962C8B-B14F-4D97-AF65-F5344CB8AC3E}">
        <p14:creationId xmlns:p14="http://schemas.microsoft.com/office/powerpoint/2010/main" val="1929308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A6752DE-2B1F-498C-8CD5-8F1B561A0577}" type="slidenum">
              <a:rPr lang="en-US" smtClean="0"/>
              <a:pPr>
                <a:defRPr/>
              </a:pPr>
              <a:t>18</a:t>
            </a:fld>
            <a:endParaRPr lang="en-US"/>
          </a:p>
        </p:txBody>
      </p:sp>
    </p:spTree>
    <p:extLst>
      <p:ext uri="{BB962C8B-B14F-4D97-AF65-F5344CB8AC3E}">
        <p14:creationId xmlns:p14="http://schemas.microsoft.com/office/powerpoint/2010/main" val="2634354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A6752DE-2B1F-498C-8CD5-8F1B561A0577}" type="slidenum">
              <a:rPr lang="en-US" smtClean="0"/>
              <a:pPr>
                <a:defRPr/>
              </a:pPr>
              <a:t>19</a:t>
            </a:fld>
            <a:endParaRPr lang="en-US"/>
          </a:p>
        </p:txBody>
      </p:sp>
    </p:spTree>
    <p:extLst>
      <p:ext uri="{BB962C8B-B14F-4D97-AF65-F5344CB8AC3E}">
        <p14:creationId xmlns:p14="http://schemas.microsoft.com/office/powerpoint/2010/main" val="979011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A6752DE-2B1F-498C-8CD5-8F1B561A0577}" type="slidenum">
              <a:rPr lang="en-US" smtClean="0"/>
              <a:pPr>
                <a:defRPr/>
              </a:pPr>
              <a:t>24</a:t>
            </a:fld>
            <a:endParaRPr lang="en-US"/>
          </a:p>
        </p:txBody>
      </p:sp>
    </p:spTree>
    <p:extLst>
      <p:ext uri="{BB962C8B-B14F-4D97-AF65-F5344CB8AC3E}">
        <p14:creationId xmlns:p14="http://schemas.microsoft.com/office/powerpoint/2010/main" val="385004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A6752DE-2B1F-498C-8CD5-8F1B561A0577}" type="slidenum">
              <a:rPr lang="en-US" smtClean="0"/>
              <a:pPr>
                <a:defRPr/>
              </a:pPr>
              <a:t>25</a:t>
            </a:fld>
            <a:endParaRPr lang="en-US"/>
          </a:p>
        </p:txBody>
      </p:sp>
    </p:spTree>
    <p:extLst>
      <p:ext uri="{BB962C8B-B14F-4D97-AF65-F5344CB8AC3E}">
        <p14:creationId xmlns:p14="http://schemas.microsoft.com/office/powerpoint/2010/main" val="531729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10/14/2020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10/14/2020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10/14/2020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10/14/2020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10/14/2020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4.w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6.wmf"/><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7.wmf"/><Relationship Id="rId4" Type="http://schemas.openxmlformats.org/officeDocument/2006/relationships/oleObject" Target="../embeddings/oleObject6.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Generalized Permutations and Combinations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6.5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with Repetition</a:t>
            </a:r>
          </a:p>
        </p:txBody>
      </p:sp>
      <p:sp>
        <p:nvSpPr>
          <p:cNvPr id="3" name="Content Placeholder 2"/>
          <p:cNvSpPr>
            <a:spLocks noGrp="1"/>
          </p:cNvSpPr>
          <p:nvPr>
            <p:ph idx="1"/>
          </p:nvPr>
        </p:nvSpPr>
        <p:spPr>
          <a:xfrm>
            <a:off x="457200" y="1935480"/>
            <a:ext cx="8229600" cy="4846320"/>
          </a:xfrm>
        </p:spPr>
        <p:txBody>
          <a:bodyPr>
            <a:normAutofit/>
          </a:bodyPr>
          <a:lstStyle/>
          <a:p>
            <a:pPr>
              <a:buNone/>
            </a:pPr>
            <a:r>
              <a:rPr lang="en-US" b="1" dirty="0"/>
              <a:t>    Example</a:t>
            </a:r>
            <a:r>
              <a:rPr lang="en-US" dirty="0"/>
              <a:t>: How many solutions does the equation</a:t>
            </a:r>
          </a:p>
          <a:p>
            <a:pPr>
              <a:buNone/>
            </a:pPr>
            <a:r>
              <a:rPr lang="en-US" dirty="0"/>
              <a:t>         </a:t>
            </a:r>
            <a:r>
              <a:rPr lang="en-US" i="1" dirty="0"/>
              <a:t>x</a:t>
            </a:r>
            <a:r>
              <a:rPr lang="en-US" baseline="-25000" dirty="0">
                <a:latin typeface="Cambria Math" pitchFamily="18" charset="0"/>
                <a:ea typeface="Cambria Math" pitchFamily="18" charset="0"/>
              </a:rPr>
              <a:t>1</a:t>
            </a:r>
            <a:r>
              <a:rPr lang="en-US" dirty="0"/>
              <a:t> + </a:t>
            </a:r>
            <a:r>
              <a:rPr lang="en-US" i="1" dirty="0"/>
              <a:t>x</a:t>
            </a:r>
            <a:r>
              <a:rPr lang="en-US" baseline="-25000" dirty="0">
                <a:latin typeface="Cambria Math" pitchFamily="18" charset="0"/>
                <a:ea typeface="Cambria Math" pitchFamily="18" charset="0"/>
              </a:rPr>
              <a:t>2</a:t>
            </a:r>
            <a:r>
              <a:rPr lang="en-US" dirty="0"/>
              <a:t> + </a:t>
            </a:r>
            <a:r>
              <a:rPr lang="en-US" i="1" dirty="0"/>
              <a:t>x</a:t>
            </a:r>
            <a:r>
              <a:rPr lang="en-US" baseline="-25000"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11</a:t>
            </a:r>
          </a:p>
          <a:p>
            <a:pPr>
              <a:buNone/>
            </a:pPr>
            <a:r>
              <a:rPr lang="en-US" dirty="0"/>
              <a:t>    have, where </a:t>
            </a:r>
            <a:r>
              <a:rPr lang="en-US" i="1" dirty="0"/>
              <a:t>x</a:t>
            </a:r>
            <a:r>
              <a:rPr lang="en-US" baseline="-25000" dirty="0">
                <a:latin typeface="Cambria Math" pitchFamily="18" charset="0"/>
                <a:ea typeface="Cambria Math" pitchFamily="18" charset="0"/>
              </a:rPr>
              <a:t>1</a:t>
            </a:r>
            <a:r>
              <a:rPr lang="en-US" dirty="0"/>
              <a:t> , </a:t>
            </a:r>
            <a:r>
              <a:rPr lang="en-US" i="1" dirty="0"/>
              <a:t>x</a:t>
            </a:r>
            <a:r>
              <a:rPr lang="en-US" baseline="-25000" dirty="0">
                <a:latin typeface="Cambria Math" pitchFamily="18" charset="0"/>
                <a:ea typeface="Cambria Math" pitchFamily="18" charset="0"/>
              </a:rPr>
              <a:t>2</a:t>
            </a:r>
            <a:r>
              <a:rPr lang="en-US" dirty="0"/>
              <a:t>   and</a:t>
            </a:r>
            <a:r>
              <a:rPr lang="en-US" i="1" dirty="0"/>
              <a:t> x</a:t>
            </a:r>
            <a:r>
              <a:rPr lang="en-US" baseline="-25000" dirty="0">
                <a:latin typeface="Cambria Math" pitchFamily="18" charset="0"/>
                <a:ea typeface="Cambria Math" pitchFamily="18" charset="0"/>
              </a:rPr>
              <a:t>3</a:t>
            </a:r>
            <a:r>
              <a:rPr lang="en-US" dirty="0"/>
              <a:t> are nonnegative integers?</a:t>
            </a:r>
          </a:p>
          <a:p>
            <a:pPr>
              <a:buNone/>
            </a:pPr>
            <a:r>
              <a:rPr lang="en-US" b="1" dirty="0"/>
              <a:t>    Solution</a:t>
            </a:r>
            <a:r>
              <a:rPr lang="en-US" dirty="0"/>
              <a:t>: Each solution corresponds to a way to select </a:t>
            </a:r>
            <a:r>
              <a:rPr lang="en-US" dirty="0">
                <a:latin typeface="Cambria Math" pitchFamily="18" charset="0"/>
                <a:ea typeface="Cambria Math" pitchFamily="18" charset="0"/>
              </a:rPr>
              <a:t>11</a:t>
            </a:r>
            <a:r>
              <a:rPr lang="en-US" dirty="0"/>
              <a:t> items from a set with three elements; </a:t>
            </a:r>
            <a:r>
              <a:rPr lang="en-US" i="1" dirty="0"/>
              <a:t>x</a:t>
            </a:r>
            <a:r>
              <a:rPr lang="en-US" baseline="-25000" dirty="0">
                <a:latin typeface="Cambria Math" pitchFamily="18" charset="0"/>
                <a:ea typeface="Cambria Math" pitchFamily="18" charset="0"/>
              </a:rPr>
              <a:t>1</a:t>
            </a:r>
            <a:r>
              <a:rPr lang="en-US" dirty="0"/>
              <a:t> elements of type one, </a:t>
            </a:r>
            <a:r>
              <a:rPr lang="en-US" i="1" dirty="0"/>
              <a:t>x</a:t>
            </a:r>
            <a:r>
              <a:rPr lang="en-US" baseline="-25000" dirty="0">
                <a:latin typeface="Cambria Math" pitchFamily="18" charset="0"/>
                <a:ea typeface="Cambria Math" pitchFamily="18" charset="0"/>
              </a:rPr>
              <a:t>2</a:t>
            </a:r>
            <a:r>
              <a:rPr lang="en-US" dirty="0"/>
              <a:t>  of type two, and </a:t>
            </a:r>
            <a:r>
              <a:rPr lang="en-US" i="1" dirty="0"/>
              <a:t>x</a:t>
            </a:r>
            <a:r>
              <a:rPr lang="en-US" baseline="-25000" dirty="0">
                <a:latin typeface="Cambria Math" pitchFamily="18" charset="0"/>
                <a:ea typeface="Cambria Math" pitchFamily="18" charset="0"/>
              </a:rPr>
              <a:t>3</a:t>
            </a:r>
            <a:r>
              <a:rPr lang="en-US" dirty="0"/>
              <a:t> of type three. </a:t>
            </a:r>
          </a:p>
          <a:p>
            <a:pPr>
              <a:buNone/>
            </a:pPr>
            <a:r>
              <a:rPr lang="en-US" dirty="0"/>
              <a:t>   By Theorem </a:t>
            </a:r>
            <a:r>
              <a:rPr lang="en-US" dirty="0">
                <a:latin typeface="Cambria Math" pitchFamily="18" charset="0"/>
                <a:ea typeface="Cambria Math" pitchFamily="18" charset="0"/>
              </a:rPr>
              <a:t>2</a:t>
            </a:r>
            <a:r>
              <a:rPr lang="en-US" dirty="0"/>
              <a:t> it follows that there are </a:t>
            </a:r>
          </a:p>
          <a:p>
            <a:pPr>
              <a:buNone/>
            </a:pPr>
            <a:endParaRPr lang="en-US" dirty="0"/>
          </a:p>
          <a:p>
            <a:pPr>
              <a:buNone/>
            </a:pPr>
            <a:r>
              <a:rPr lang="en-US" dirty="0"/>
              <a:t>    solutions.</a:t>
            </a:r>
          </a:p>
          <a:p>
            <a:pPr>
              <a:buNone/>
            </a:pPr>
            <a:r>
              <a:rPr lang="en-US" dirty="0"/>
              <a:t>	Note: n &lt; r is possible because of repetition.</a:t>
            </a:r>
          </a:p>
          <a:p>
            <a:pPr>
              <a:buNone/>
            </a:pP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1828800" y="5181600"/>
            <a:ext cx="5894070" cy="3067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with Repetition</a:t>
            </a:r>
          </a:p>
        </p:txBody>
      </p:sp>
      <p:sp>
        <p:nvSpPr>
          <p:cNvPr id="3" name="Content Placeholder 2"/>
          <p:cNvSpPr>
            <a:spLocks noGrp="1"/>
          </p:cNvSpPr>
          <p:nvPr>
            <p:ph idx="1"/>
          </p:nvPr>
        </p:nvSpPr>
        <p:spPr/>
        <p:txBody>
          <a:bodyPr/>
          <a:lstStyle/>
          <a:p>
            <a:pPr>
              <a:buNone/>
            </a:pPr>
            <a:r>
              <a:rPr lang="en-US" dirty="0"/>
              <a:t>   </a:t>
            </a:r>
            <a:r>
              <a:rPr lang="en-US" b="1" dirty="0"/>
              <a:t>Example</a:t>
            </a:r>
            <a:r>
              <a:rPr lang="en-US" dirty="0"/>
              <a:t>: Suppose that a cookie shop has four different kinds of cookies. How many different ways can six cookies be chosen? </a:t>
            </a:r>
          </a:p>
          <a:p>
            <a:pPr>
              <a:buNone/>
            </a:pPr>
            <a:r>
              <a:rPr lang="en-US" b="1" dirty="0"/>
              <a:t>   Solution</a:t>
            </a:r>
            <a:r>
              <a:rPr lang="en-US" dirty="0"/>
              <a:t>: The number of ways to choose six cookies is the number of  </a:t>
            </a:r>
            <a:r>
              <a:rPr lang="en-US" dirty="0">
                <a:latin typeface="Cambria Math" pitchFamily="18" charset="0"/>
                <a:ea typeface="Cambria Math" pitchFamily="18" charset="0"/>
              </a:rPr>
              <a:t>6</a:t>
            </a:r>
            <a:r>
              <a:rPr lang="en-US" dirty="0"/>
              <a:t>-combinations (with repetition) of a set with four elements. By Theorem </a:t>
            </a:r>
            <a:r>
              <a:rPr lang="en-US" dirty="0">
                <a:latin typeface="Cambria Math" pitchFamily="18" charset="0"/>
                <a:ea typeface="Cambria Math" pitchFamily="18" charset="0"/>
              </a:rPr>
              <a:t>2 </a:t>
            </a:r>
          </a:p>
          <a:p>
            <a:pPr>
              <a:buNone/>
            </a:pPr>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is the number of ways to choose six cookies from the four kinds. </a:t>
            </a:r>
          </a:p>
          <a:p>
            <a:pPr>
              <a:buNone/>
            </a:pPr>
            <a:r>
              <a:rPr lang="en-US" dirty="0">
                <a:latin typeface="Cambria Math" pitchFamily="18" charset="0"/>
                <a:ea typeface="Cambria Math" pitchFamily="18" charset="0"/>
              </a:rPr>
              <a:t>             </a:t>
            </a:r>
          </a:p>
          <a:p>
            <a:pPr>
              <a:buNone/>
            </a:pP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2514600" y="4648200"/>
            <a:ext cx="3253740" cy="312420"/>
          </a:xfrm>
          <a:prstGeom prst="rect">
            <a:avLst/>
          </a:prstGeom>
        </p:spPr>
      </p:pic>
      <p:pic>
        <p:nvPicPr>
          <p:cNvPr id="1028" name="Picture 4" descr="C:\Documents and Settings\Richard Scherl\Local Settings\Temporary Internet Files\Content.IE5\9NKIDEUA\MC900331606[1].wmf"/>
          <p:cNvPicPr>
            <a:picLocks noChangeAspect="1" noChangeArrowheads="1"/>
          </p:cNvPicPr>
          <p:nvPr/>
        </p:nvPicPr>
        <p:blipFill>
          <a:blip r:embed="rId4" cstate="print"/>
          <a:srcRect/>
          <a:stretch>
            <a:fillRect/>
          </a:stretch>
        </p:blipFill>
        <p:spPr bwMode="auto">
          <a:xfrm>
            <a:off x="7315200" y="116362"/>
            <a:ext cx="1447800" cy="110543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048512"/>
          </a:xfrm>
        </p:spPr>
        <p:txBody>
          <a:bodyPr>
            <a:noAutofit/>
          </a:bodyPr>
          <a:lstStyle/>
          <a:p>
            <a:r>
              <a:rPr lang="en-US" sz="2800" dirty="0"/>
              <a:t>Summarizing the Formulas for Counting Permutations and Combinations with and without Repetition</a:t>
            </a:r>
          </a:p>
        </p:txBody>
      </p:sp>
      <p:pic>
        <p:nvPicPr>
          <p:cNvPr id="4" name="Content Placeholder 3" descr="table34.jpg"/>
          <p:cNvPicPr>
            <a:picLocks noGrp="1" noChangeAspect="1"/>
          </p:cNvPicPr>
          <p:nvPr>
            <p:ph idx="1"/>
          </p:nvPr>
        </p:nvPicPr>
        <p:blipFill>
          <a:blip r:embed="rId2" cstate="print"/>
          <a:stretch>
            <a:fillRect/>
          </a:stretch>
        </p:blipFill>
        <p:spPr>
          <a:xfrm>
            <a:off x="2514599" y="2667000"/>
            <a:ext cx="4885151" cy="30480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19912"/>
          </a:xfrm>
        </p:spPr>
        <p:txBody>
          <a:bodyPr>
            <a:noAutofit/>
          </a:bodyPr>
          <a:lstStyle/>
          <a:p>
            <a:r>
              <a:rPr lang="en-US" sz="3600" dirty="0"/>
              <a:t>Permutations with Indistinguishable Objects</a:t>
            </a:r>
          </a:p>
        </p:txBody>
      </p:sp>
      <p:sp>
        <p:nvSpPr>
          <p:cNvPr id="3" name="Content Placeholder 2"/>
          <p:cNvSpPr>
            <a:spLocks noGrp="1"/>
          </p:cNvSpPr>
          <p:nvPr>
            <p:ph idx="1"/>
          </p:nvPr>
        </p:nvSpPr>
        <p:spPr>
          <a:xfrm>
            <a:off x="457200" y="1277112"/>
            <a:ext cx="8229600" cy="5580888"/>
          </a:xfrm>
        </p:spPr>
        <p:txBody>
          <a:bodyPr>
            <a:normAutofit/>
          </a:bodyPr>
          <a:lstStyle/>
          <a:p>
            <a:pPr>
              <a:buNone/>
            </a:pPr>
            <a:r>
              <a:rPr lang="en-US" sz="2000" b="1" dirty="0"/>
              <a:t>     Example</a:t>
            </a:r>
            <a:r>
              <a:rPr lang="en-US" sz="2000" dirty="0"/>
              <a:t>: How many different strings can be made by reordering the letters of the word </a:t>
            </a:r>
            <a:r>
              <a:rPr lang="en-US" sz="2000" i="1" dirty="0"/>
              <a:t>SUCCESS</a:t>
            </a:r>
            <a:r>
              <a:rPr lang="en-US" sz="2000" dirty="0"/>
              <a:t>.</a:t>
            </a:r>
          </a:p>
          <a:p>
            <a:pPr>
              <a:buNone/>
            </a:pPr>
            <a:r>
              <a:rPr lang="en-US" sz="2000" b="1" dirty="0"/>
              <a:t>     Solution</a:t>
            </a:r>
            <a:r>
              <a:rPr lang="en-US" sz="2000" dirty="0"/>
              <a:t>:</a:t>
            </a:r>
          </a:p>
          <a:p>
            <a:pPr lvl="1"/>
            <a:r>
              <a:rPr lang="en-US" sz="2000" dirty="0"/>
              <a:t>There are seven possible positions for the letters: _ _ _ _ _ _ _ </a:t>
            </a:r>
          </a:p>
          <a:p>
            <a:pPr lvl="1"/>
            <a:r>
              <a:rPr lang="en-US" sz="2000" dirty="0"/>
              <a:t>The three  S’s can be placed in </a:t>
            </a:r>
            <a:r>
              <a:rPr lang="en-US" sz="2000" i="1" dirty="0"/>
              <a:t>C</a:t>
            </a:r>
            <a:r>
              <a:rPr lang="en-US" sz="2000" dirty="0"/>
              <a:t>(</a:t>
            </a:r>
            <a:r>
              <a:rPr lang="en-US" sz="2000" dirty="0">
                <a:latin typeface="Cambria Math" pitchFamily="18" charset="0"/>
                <a:ea typeface="Cambria Math" pitchFamily="18" charset="0"/>
              </a:rPr>
              <a:t>7</a:t>
            </a:r>
            <a:r>
              <a:rPr lang="en-US" sz="2000" dirty="0"/>
              <a:t>,</a:t>
            </a:r>
            <a:r>
              <a:rPr lang="en-US" sz="2000" dirty="0">
                <a:latin typeface="Cambria Math" pitchFamily="18" charset="0"/>
                <a:ea typeface="Cambria Math" pitchFamily="18" charset="0"/>
              </a:rPr>
              <a:t>3</a:t>
            </a:r>
            <a:r>
              <a:rPr lang="en-US" sz="2000" dirty="0"/>
              <a:t>) different ways, leaving four positions free.</a:t>
            </a:r>
          </a:p>
          <a:p>
            <a:pPr lvl="1"/>
            <a:r>
              <a:rPr lang="en-US" sz="2000" dirty="0"/>
              <a:t>For each of the above ways, the two C’s can be placed in </a:t>
            </a:r>
            <a:r>
              <a:rPr lang="en-US" sz="2000" i="1" dirty="0"/>
              <a:t>C</a:t>
            </a:r>
            <a:r>
              <a:rPr lang="en-US" sz="2000" dirty="0"/>
              <a:t>(</a:t>
            </a:r>
            <a:r>
              <a:rPr lang="en-US" sz="2000" dirty="0">
                <a:latin typeface="Cambria Math" pitchFamily="18" charset="0"/>
                <a:ea typeface="Cambria Math" pitchFamily="18" charset="0"/>
              </a:rPr>
              <a:t>4</a:t>
            </a:r>
            <a:r>
              <a:rPr lang="en-US" sz="2000" dirty="0"/>
              <a:t>,</a:t>
            </a:r>
            <a:r>
              <a:rPr lang="en-US" sz="2000" dirty="0">
                <a:latin typeface="Cambria Math" pitchFamily="18" charset="0"/>
                <a:ea typeface="Cambria Math" pitchFamily="18" charset="0"/>
              </a:rPr>
              <a:t>2</a:t>
            </a:r>
            <a:r>
              <a:rPr lang="en-US" sz="2000" dirty="0"/>
              <a:t>) different ways, leaving two positions free. </a:t>
            </a:r>
          </a:p>
          <a:p>
            <a:pPr lvl="1"/>
            <a:r>
              <a:rPr lang="en-US" sz="2000" dirty="0"/>
              <a:t>For each of the above ways, the U can be placed in </a:t>
            </a:r>
            <a:r>
              <a:rPr lang="en-US" sz="2000" i="1" dirty="0"/>
              <a:t>C</a:t>
            </a:r>
            <a:r>
              <a:rPr lang="en-US" sz="2000" dirty="0"/>
              <a:t>(</a:t>
            </a:r>
            <a:r>
              <a:rPr lang="en-US" sz="2000" dirty="0">
                <a:latin typeface="Cambria Math" pitchFamily="18" charset="0"/>
                <a:ea typeface="Cambria Math" pitchFamily="18" charset="0"/>
              </a:rPr>
              <a:t>2</a:t>
            </a:r>
            <a:r>
              <a:rPr lang="en-US" sz="2000" dirty="0"/>
              <a:t>,</a:t>
            </a:r>
            <a:r>
              <a:rPr lang="en-US" sz="2000" dirty="0">
                <a:latin typeface="Cambria Math" pitchFamily="18" charset="0"/>
                <a:ea typeface="Cambria Math" pitchFamily="18" charset="0"/>
              </a:rPr>
              <a:t>1</a:t>
            </a:r>
            <a:r>
              <a:rPr lang="en-US" sz="2000" dirty="0"/>
              <a:t>) different ways, leaving one position free. </a:t>
            </a:r>
          </a:p>
          <a:p>
            <a:pPr lvl="1"/>
            <a:r>
              <a:rPr lang="en-US" sz="2000" dirty="0"/>
              <a:t>The E can be placed in </a:t>
            </a:r>
            <a:r>
              <a:rPr lang="en-US" sz="2000" i="1" dirty="0"/>
              <a:t>C</a:t>
            </a:r>
            <a:r>
              <a:rPr lang="en-US" sz="2000" dirty="0"/>
              <a:t>(</a:t>
            </a:r>
            <a:r>
              <a:rPr lang="en-US" sz="2000" dirty="0">
                <a:latin typeface="Cambria Math" pitchFamily="18" charset="0"/>
                <a:ea typeface="Cambria Math" pitchFamily="18" charset="0"/>
              </a:rPr>
              <a:t>1</a:t>
            </a:r>
            <a:r>
              <a:rPr lang="en-US" sz="2000" dirty="0"/>
              <a:t>,</a:t>
            </a:r>
            <a:r>
              <a:rPr lang="en-US" sz="2000" dirty="0">
                <a:latin typeface="Cambria Math" pitchFamily="18" charset="0"/>
                <a:ea typeface="Cambria Math" pitchFamily="18" charset="0"/>
              </a:rPr>
              <a:t>1</a:t>
            </a:r>
            <a:r>
              <a:rPr lang="en-US" sz="2000" dirty="0"/>
              <a:t>) way.</a:t>
            </a:r>
          </a:p>
          <a:p>
            <a:pPr>
              <a:buNone/>
            </a:pPr>
            <a:r>
              <a:rPr lang="en-US" sz="2000" dirty="0"/>
              <a:t>     By the product rule, the number of different strings is:</a:t>
            </a:r>
          </a:p>
          <a:p>
            <a:pPr>
              <a:buNone/>
            </a:pPr>
            <a:endParaRPr lang="en-US" sz="2000" dirty="0"/>
          </a:p>
          <a:p>
            <a:pPr>
              <a:buNone/>
            </a:pPr>
            <a:endParaRPr lang="en-US" sz="2000" dirty="0"/>
          </a:p>
          <a:p>
            <a:pPr>
              <a:buNone/>
            </a:pPr>
            <a:r>
              <a:rPr lang="en-US" sz="2000" dirty="0"/>
              <a:t>    </a:t>
            </a:r>
            <a:r>
              <a:rPr lang="en-US" sz="2000" i="1" dirty="0"/>
              <a:t>The reasoning can be generalized to the following theorem. </a:t>
            </a:r>
            <a:r>
              <a:rPr lang="en-US" sz="2000" i="1" dirty="0">
                <a:latin typeface="Cambria Math"/>
                <a:ea typeface="Cambria Math"/>
              </a:rPr>
              <a:t>→</a:t>
            </a:r>
            <a:endParaRPr lang="en-US" sz="2000" i="1"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959167" y="5715000"/>
            <a:ext cx="7225665" cy="3181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998" y="185643"/>
            <a:ext cx="8229600" cy="1143000"/>
          </a:xfrm>
        </p:spPr>
        <p:txBody>
          <a:bodyPr>
            <a:noAutofit/>
          </a:bodyPr>
          <a:lstStyle/>
          <a:p>
            <a:r>
              <a:rPr lang="en-US" sz="3600" dirty="0"/>
              <a:t>Theorem for Permutations with Indistinguishable Objects</a:t>
            </a:r>
          </a:p>
        </p:txBody>
      </p:sp>
      <p:sp>
        <p:nvSpPr>
          <p:cNvPr id="3" name="Content Placeholder 2"/>
          <p:cNvSpPr>
            <a:spLocks noGrp="1"/>
          </p:cNvSpPr>
          <p:nvPr>
            <p:ph idx="1"/>
          </p:nvPr>
        </p:nvSpPr>
        <p:spPr>
          <a:xfrm>
            <a:off x="394848" y="1485900"/>
            <a:ext cx="8153400" cy="5105400"/>
          </a:xfrm>
        </p:spPr>
        <p:txBody>
          <a:bodyPr>
            <a:normAutofit/>
          </a:bodyPr>
          <a:lstStyle/>
          <a:p>
            <a:pPr>
              <a:lnSpc>
                <a:spcPct val="120000"/>
              </a:lnSpc>
              <a:buNone/>
            </a:pPr>
            <a:r>
              <a:rPr lang="en-US" b="1" dirty="0"/>
              <a:t>    Theorem </a:t>
            </a:r>
            <a:r>
              <a:rPr lang="en-US" b="1" dirty="0">
                <a:latin typeface="Cambria Math" pitchFamily="18" charset="0"/>
                <a:ea typeface="Cambria Math" pitchFamily="18" charset="0"/>
              </a:rPr>
              <a:t>3</a:t>
            </a:r>
            <a:r>
              <a:rPr lang="en-US" dirty="0"/>
              <a:t>: The number of different permutations of </a:t>
            </a:r>
            <a:r>
              <a:rPr lang="en-US" i="1" dirty="0"/>
              <a:t>n</a:t>
            </a:r>
            <a:r>
              <a:rPr lang="en-US" dirty="0"/>
              <a:t> objects, where there are </a:t>
            </a:r>
            <a:r>
              <a:rPr lang="en-US" i="1" dirty="0"/>
              <a:t>n</a:t>
            </a:r>
            <a:r>
              <a:rPr lang="en-US" baseline="-25000" dirty="0">
                <a:latin typeface="Cambria Math" pitchFamily="18" charset="0"/>
                <a:ea typeface="Cambria Math" pitchFamily="18" charset="0"/>
              </a:rPr>
              <a:t>1</a:t>
            </a:r>
            <a:r>
              <a:rPr lang="en-US" dirty="0"/>
              <a:t> indistinguishable objects of type </a:t>
            </a:r>
            <a:r>
              <a:rPr lang="en-US" dirty="0">
                <a:latin typeface="Cambria Math" pitchFamily="18" charset="0"/>
                <a:ea typeface="Cambria Math" pitchFamily="18" charset="0"/>
              </a:rPr>
              <a:t>1</a:t>
            </a:r>
            <a:r>
              <a:rPr lang="en-US" dirty="0"/>
              <a:t>, </a:t>
            </a:r>
            <a:r>
              <a:rPr lang="en-US" i="1" dirty="0"/>
              <a:t>n</a:t>
            </a:r>
            <a:r>
              <a:rPr lang="en-US" baseline="-25000" dirty="0">
                <a:latin typeface="Cambria Math" pitchFamily="18" charset="0"/>
                <a:ea typeface="Cambria Math" pitchFamily="18" charset="0"/>
              </a:rPr>
              <a:t>2</a:t>
            </a:r>
            <a:r>
              <a:rPr lang="en-US" dirty="0"/>
              <a:t> indistinguishable objects of  type </a:t>
            </a:r>
            <a:r>
              <a:rPr lang="en-US" dirty="0">
                <a:latin typeface="Cambria Math" pitchFamily="18" charset="0"/>
                <a:ea typeface="Cambria Math" pitchFamily="18" charset="0"/>
              </a:rPr>
              <a:t>2</a:t>
            </a:r>
            <a:r>
              <a:rPr lang="en-US" dirty="0"/>
              <a:t>, …., and </a:t>
            </a:r>
            <a:r>
              <a:rPr lang="en-US" i="1" dirty="0" err="1"/>
              <a:t>n</a:t>
            </a:r>
            <a:r>
              <a:rPr lang="en-US" i="1" baseline="-25000" dirty="0" err="1"/>
              <a:t>k</a:t>
            </a:r>
            <a:r>
              <a:rPr lang="en-US" baseline="-25000" dirty="0"/>
              <a:t> </a:t>
            </a:r>
            <a:r>
              <a:rPr lang="en-US" dirty="0"/>
              <a:t>indistinguishable objects of type </a:t>
            </a:r>
            <a:r>
              <a:rPr lang="en-US" i="1" dirty="0"/>
              <a:t>k</a:t>
            </a:r>
            <a:r>
              <a:rPr lang="en-US" dirty="0"/>
              <a:t>, is:</a:t>
            </a:r>
          </a:p>
          <a:p>
            <a:pPr>
              <a:lnSpc>
                <a:spcPct val="120000"/>
              </a:lnSpc>
              <a:buNone/>
            </a:pPr>
            <a:endParaRPr lang="en-US" dirty="0"/>
          </a:p>
          <a:p>
            <a:pPr>
              <a:lnSpc>
                <a:spcPct val="120000"/>
              </a:lnSpc>
              <a:buNone/>
            </a:pPr>
            <a:endParaRPr lang="en-US" dirty="0"/>
          </a:p>
          <a:p>
            <a:pPr>
              <a:lnSpc>
                <a:spcPct val="120000"/>
              </a:lnSpc>
              <a:buNone/>
            </a:pPr>
            <a:r>
              <a:rPr lang="en-US" b="1" dirty="0"/>
              <a:t>Note</a:t>
            </a:r>
            <a:r>
              <a:rPr lang="en-US" dirty="0"/>
              <a:t>: </a:t>
            </a:r>
            <a:r>
              <a:rPr lang="en-US" i="1" dirty="0"/>
              <a:t>n</a:t>
            </a:r>
            <a:r>
              <a:rPr lang="en-US" i="1" baseline="-25000" dirty="0"/>
              <a:t>1</a:t>
            </a:r>
            <a:r>
              <a:rPr lang="en-US" dirty="0"/>
              <a:t>+ </a:t>
            </a:r>
            <a:r>
              <a:rPr lang="en-US" i="1" dirty="0"/>
              <a:t>n</a:t>
            </a:r>
            <a:r>
              <a:rPr lang="en-US" i="1" baseline="-25000" dirty="0"/>
              <a:t>2</a:t>
            </a:r>
            <a:r>
              <a:rPr lang="en-US" dirty="0"/>
              <a:t> + . . . + </a:t>
            </a:r>
            <a:r>
              <a:rPr lang="en-US" i="1" dirty="0" err="1"/>
              <a:t>n</a:t>
            </a:r>
            <a:r>
              <a:rPr lang="en-US" i="1" baseline="-25000" dirty="0" err="1"/>
              <a:t>k</a:t>
            </a:r>
            <a:r>
              <a:rPr lang="en-US" dirty="0"/>
              <a:t> = </a:t>
            </a:r>
            <a:r>
              <a:rPr lang="en-US" i="1" dirty="0"/>
              <a:t>n</a:t>
            </a:r>
            <a:r>
              <a:rPr lang="en-US" dirty="0"/>
              <a:t>, because each object belongs to one of the </a:t>
            </a:r>
            <a:r>
              <a:rPr lang="en-US" i="1" dirty="0"/>
              <a:t>k</a:t>
            </a:r>
            <a:r>
              <a:rPr lang="en-US" dirty="0"/>
              <a:t> types of objects, </a:t>
            </a:r>
          </a:p>
          <a:p>
            <a:pPr marL="0" indent="0">
              <a:lnSpc>
                <a:spcPct val="120000"/>
              </a:lnSpc>
              <a:buNone/>
            </a:pPr>
            <a:endParaRPr lang="en-US" dirty="0"/>
          </a:p>
        </p:txBody>
      </p:sp>
      <p:pic>
        <p:nvPicPr>
          <p:cNvPr id="11" name="Picture 10" descr="addin_tmp.png"/>
          <p:cNvPicPr>
            <a:picLocks noChangeAspect="1"/>
          </p:cNvPicPr>
          <p:nvPr>
            <p:custDataLst>
              <p:tags r:id="rId1"/>
            </p:custDataLst>
          </p:nvPr>
        </p:nvPicPr>
        <p:blipFill>
          <a:blip r:embed="rId3" cstate="print"/>
          <a:stretch>
            <a:fillRect/>
          </a:stretch>
        </p:blipFill>
        <p:spPr>
          <a:xfrm>
            <a:off x="2971800" y="3581400"/>
            <a:ext cx="2505498" cy="723900"/>
          </a:xfrm>
          <a:prstGeom prst="rect">
            <a:avLst/>
          </a:prstGeom>
        </p:spPr>
      </p:pic>
      <p:sp>
        <p:nvSpPr>
          <p:cNvPr id="6" name="Isosceles Triangle 5"/>
          <p:cNvSpPr/>
          <p:nvPr/>
        </p:nvSpPr>
        <p:spPr>
          <a:xfrm rot="5400000" flipV="1">
            <a:off x="84582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229600" cy="6477000"/>
          </a:xfrm>
        </p:spPr>
        <p:txBody>
          <a:bodyPr>
            <a:normAutofit/>
          </a:bodyPr>
          <a:lstStyle/>
          <a:p>
            <a:pPr>
              <a:lnSpc>
                <a:spcPct val="120000"/>
              </a:lnSpc>
              <a:spcBef>
                <a:spcPts val="1200"/>
              </a:spcBef>
              <a:buNone/>
            </a:pPr>
            <a:r>
              <a:rPr lang="en-US" sz="2400" b="1" dirty="0"/>
              <a:t>Proof</a:t>
            </a:r>
            <a:r>
              <a:rPr lang="en-US" sz="2400" dirty="0"/>
              <a:t>: By the product rule the total number of permutations is: </a:t>
            </a:r>
          </a:p>
          <a:p>
            <a:pPr>
              <a:lnSpc>
                <a:spcPct val="120000"/>
              </a:lnSpc>
              <a:buNone/>
            </a:pPr>
            <a:r>
              <a:rPr lang="en-US" sz="2400" dirty="0"/>
              <a:t>       </a:t>
            </a:r>
            <a:r>
              <a:rPr lang="en-US" sz="2400" i="1" dirty="0"/>
              <a:t>C</a:t>
            </a:r>
            <a:r>
              <a:rPr lang="en-US" sz="2400" dirty="0"/>
              <a:t>(</a:t>
            </a:r>
            <a:r>
              <a:rPr lang="en-US" sz="2400" i="1" dirty="0"/>
              <a:t>n</a:t>
            </a:r>
            <a:r>
              <a:rPr lang="en-US" sz="2400" dirty="0"/>
              <a:t>, </a:t>
            </a:r>
            <a:r>
              <a:rPr lang="en-US" sz="2400" i="1" dirty="0"/>
              <a:t>n</a:t>
            </a:r>
            <a:r>
              <a:rPr lang="en-US" sz="2400" baseline="-25000" dirty="0">
                <a:latin typeface="Cambria Math" pitchFamily="18" charset="0"/>
                <a:ea typeface="Cambria Math" pitchFamily="18" charset="0"/>
              </a:rPr>
              <a:t>1</a:t>
            </a:r>
            <a:r>
              <a:rPr lang="en-US" sz="2400" dirty="0"/>
              <a:t> )</a:t>
            </a:r>
            <a:r>
              <a:rPr lang="en-US" sz="2400" i="1" dirty="0"/>
              <a:t> C</a:t>
            </a:r>
            <a:r>
              <a:rPr lang="en-US" sz="2400" dirty="0"/>
              <a:t>(</a:t>
            </a:r>
            <a:r>
              <a:rPr lang="en-US" sz="2400" i="1" dirty="0"/>
              <a:t>n</a:t>
            </a:r>
            <a:r>
              <a:rPr lang="en-US" sz="2400" i="1" dirty="0">
                <a:latin typeface="Cambria Math"/>
                <a:ea typeface="Cambria Math"/>
              </a:rPr>
              <a:t> −</a:t>
            </a:r>
            <a:r>
              <a:rPr lang="en-US" sz="2400" i="1" dirty="0"/>
              <a:t> n</a:t>
            </a:r>
            <a:r>
              <a:rPr lang="en-US" sz="2400" baseline="-25000" dirty="0">
                <a:latin typeface="Cambria Math" pitchFamily="18" charset="0"/>
                <a:ea typeface="Cambria Math" pitchFamily="18" charset="0"/>
              </a:rPr>
              <a:t>1</a:t>
            </a:r>
            <a:r>
              <a:rPr lang="en-US" sz="2400" dirty="0"/>
              <a:t>, </a:t>
            </a:r>
            <a:r>
              <a:rPr lang="en-US" sz="2400" i="1" dirty="0"/>
              <a:t>n</a:t>
            </a:r>
            <a:r>
              <a:rPr lang="en-US" sz="2400" baseline="-25000" dirty="0">
                <a:latin typeface="Cambria Math" pitchFamily="18" charset="0"/>
                <a:ea typeface="Cambria Math" pitchFamily="18" charset="0"/>
              </a:rPr>
              <a:t>2</a:t>
            </a:r>
            <a:r>
              <a:rPr lang="en-US" sz="2400" dirty="0"/>
              <a:t> ) </a:t>
            </a:r>
            <a:r>
              <a:rPr lang="en-US" sz="2400" i="1" dirty="0">
                <a:latin typeface="Cambria Math"/>
                <a:ea typeface="Cambria Math"/>
              </a:rPr>
              <a:t>∙∙∙ </a:t>
            </a:r>
            <a:r>
              <a:rPr lang="en-US" sz="2400" i="1" dirty="0"/>
              <a:t>C</a:t>
            </a:r>
            <a:r>
              <a:rPr lang="en-US" sz="2400" dirty="0"/>
              <a:t>(</a:t>
            </a:r>
            <a:r>
              <a:rPr lang="en-US" sz="2400" i="1" dirty="0"/>
              <a:t>n </a:t>
            </a:r>
            <a:r>
              <a:rPr lang="en-US" sz="2400" i="1" dirty="0">
                <a:latin typeface="Cambria Math"/>
                <a:ea typeface="Cambria Math"/>
              </a:rPr>
              <a:t>− </a:t>
            </a:r>
            <a:r>
              <a:rPr lang="en-US" sz="2400" i="1" dirty="0"/>
              <a:t>n</a:t>
            </a:r>
            <a:r>
              <a:rPr lang="en-US" sz="2400" baseline="-25000" dirty="0">
                <a:latin typeface="Cambria Math" pitchFamily="18" charset="0"/>
                <a:ea typeface="Cambria Math" pitchFamily="18" charset="0"/>
              </a:rPr>
              <a:t>1</a:t>
            </a:r>
            <a:r>
              <a:rPr lang="en-US" sz="2400" i="1" dirty="0"/>
              <a:t> </a:t>
            </a:r>
            <a:r>
              <a:rPr lang="en-US" sz="2400" i="1" dirty="0">
                <a:latin typeface="Cambria Math"/>
                <a:ea typeface="Cambria Math"/>
              </a:rPr>
              <a:t>−</a:t>
            </a:r>
            <a:r>
              <a:rPr lang="en-US" sz="2400" dirty="0"/>
              <a:t> </a:t>
            </a:r>
            <a:r>
              <a:rPr lang="en-US" sz="2400" i="1" dirty="0"/>
              <a:t>n</a:t>
            </a:r>
            <a:r>
              <a:rPr lang="en-US" sz="2400" baseline="-25000" dirty="0">
                <a:latin typeface="Cambria Math" pitchFamily="18" charset="0"/>
                <a:ea typeface="Cambria Math" pitchFamily="18" charset="0"/>
              </a:rPr>
              <a:t>2</a:t>
            </a:r>
            <a:r>
              <a:rPr lang="en-US" sz="2400" i="1" dirty="0"/>
              <a:t> </a:t>
            </a:r>
            <a:r>
              <a:rPr lang="en-US" sz="2400" i="1" dirty="0">
                <a:latin typeface="Cambria Math"/>
                <a:ea typeface="Cambria Math"/>
              </a:rPr>
              <a:t>− ∙∙∙ − </a:t>
            </a:r>
            <a:r>
              <a:rPr lang="en-US" sz="2400" i="1" dirty="0" err="1"/>
              <a:t>n</a:t>
            </a:r>
            <a:r>
              <a:rPr lang="en-US" sz="2400" i="1" baseline="-25000" dirty="0" err="1"/>
              <a:t>k</a:t>
            </a:r>
            <a:r>
              <a:rPr lang="en-US" sz="2400" dirty="0"/>
              <a:t>, </a:t>
            </a:r>
            <a:r>
              <a:rPr lang="en-US" sz="2400" i="1" dirty="0" err="1"/>
              <a:t>n</a:t>
            </a:r>
            <a:r>
              <a:rPr lang="en-US" sz="2400" i="1" baseline="-25000" dirty="0" err="1"/>
              <a:t>k</a:t>
            </a:r>
            <a:r>
              <a:rPr lang="en-US" sz="2400" dirty="0"/>
              <a:t>)   since:</a:t>
            </a:r>
          </a:p>
          <a:p>
            <a:pPr lvl="1">
              <a:lnSpc>
                <a:spcPct val="120000"/>
              </a:lnSpc>
            </a:pPr>
            <a:r>
              <a:rPr lang="en-US" sz="2000" dirty="0"/>
              <a:t>The </a:t>
            </a:r>
            <a:r>
              <a:rPr lang="en-US" sz="2000" i="1" dirty="0"/>
              <a:t>n</a:t>
            </a:r>
            <a:r>
              <a:rPr lang="en-US" sz="2000" baseline="-25000" dirty="0">
                <a:latin typeface="Cambria Math" pitchFamily="18" charset="0"/>
                <a:ea typeface="Cambria Math" pitchFamily="18" charset="0"/>
              </a:rPr>
              <a:t>1 </a:t>
            </a:r>
            <a:r>
              <a:rPr lang="en-US" sz="2000" dirty="0"/>
              <a:t>objects of type one can be placed in the </a:t>
            </a:r>
            <a:r>
              <a:rPr lang="en-US" sz="2000" i="1" dirty="0"/>
              <a:t>n</a:t>
            </a:r>
            <a:r>
              <a:rPr lang="en-US" sz="2000" dirty="0"/>
              <a:t> positions in </a:t>
            </a:r>
            <a:r>
              <a:rPr lang="en-US" sz="2000" i="1" dirty="0"/>
              <a:t>C</a:t>
            </a:r>
            <a:r>
              <a:rPr lang="en-US" sz="2000" dirty="0"/>
              <a:t>(</a:t>
            </a:r>
            <a:r>
              <a:rPr lang="en-US" sz="2000" i="1" dirty="0"/>
              <a:t>n</a:t>
            </a:r>
            <a:r>
              <a:rPr lang="en-US" sz="2000" dirty="0"/>
              <a:t>, </a:t>
            </a:r>
            <a:r>
              <a:rPr lang="en-US" sz="2000" i="1" dirty="0"/>
              <a:t>n</a:t>
            </a:r>
            <a:r>
              <a:rPr lang="en-US" sz="2000" baseline="-25000" dirty="0">
                <a:latin typeface="Cambria Math" pitchFamily="18" charset="0"/>
                <a:ea typeface="Cambria Math" pitchFamily="18" charset="0"/>
              </a:rPr>
              <a:t>1</a:t>
            </a:r>
            <a:r>
              <a:rPr lang="en-US" sz="2000" dirty="0"/>
              <a:t> ) different ways, leaving  </a:t>
            </a:r>
            <a:r>
              <a:rPr lang="en-US" sz="2000" i="1" dirty="0"/>
              <a:t>n </a:t>
            </a:r>
            <a:r>
              <a:rPr lang="en-US" sz="2000" i="1" dirty="0">
                <a:latin typeface="Cambria Math"/>
                <a:ea typeface="Cambria Math"/>
              </a:rPr>
              <a:t>− </a:t>
            </a:r>
            <a:r>
              <a:rPr lang="en-US" sz="2000" i="1" dirty="0"/>
              <a:t>n</a:t>
            </a:r>
            <a:r>
              <a:rPr lang="en-US" sz="2000" baseline="-25000" dirty="0">
                <a:latin typeface="Cambria Math" pitchFamily="18" charset="0"/>
                <a:ea typeface="Cambria Math" pitchFamily="18" charset="0"/>
              </a:rPr>
              <a:t>1</a:t>
            </a:r>
            <a:r>
              <a:rPr lang="en-US" sz="2000" dirty="0">
                <a:latin typeface="Cambria" pitchFamily="18" charset="0"/>
              </a:rPr>
              <a:t> </a:t>
            </a:r>
            <a:r>
              <a:rPr lang="en-US" sz="2000" dirty="0"/>
              <a:t>positions available. </a:t>
            </a:r>
          </a:p>
          <a:p>
            <a:pPr lvl="1">
              <a:lnSpc>
                <a:spcPct val="120000"/>
              </a:lnSpc>
            </a:pPr>
            <a:r>
              <a:rPr lang="en-US" sz="2000" dirty="0"/>
              <a:t>Then, the</a:t>
            </a:r>
            <a:r>
              <a:rPr lang="en-US" sz="2000" i="1" dirty="0"/>
              <a:t> n</a:t>
            </a:r>
            <a:r>
              <a:rPr lang="en-US" sz="2000" baseline="-25000" dirty="0">
                <a:latin typeface="Cambria Math" pitchFamily="18" charset="0"/>
                <a:ea typeface="Cambria Math" pitchFamily="18" charset="0"/>
              </a:rPr>
              <a:t>2 </a:t>
            </a:r>
            <a:r>
              <a:rPr lang="en-US" sz="2000" dirty="0"/>
              <a:t>objects of type two can be placed in the </a:t>
            </a:r>
            <a:r>
              <a:rPr lang="en-US" sz="2000" i="1" dirty="0"/>
              <a:t>n </a:t>
            </a:r>
            <a:r>
              <a:rPr lang="en-US" sz="2000" i="1" dirty="0">
                <a:latin typeface="Cambria Math"/>
                <a:ea typeface="Cambria Math"/>
              </a:rPr>
              <a:t>−</a:t>
            </a:r>
            <a:r>
              <a:rPr lang="en-US" sz="2000" dirty="0"/>
              <a:t> </a:t>
            </a:r>
            <a:r>
              <a:rPr lang="en-US" sz="2000" i="1" dirty="0"/>
              <a:t>n</a:t>
            </a:r>
            <a:r>
              <a:rPr lang="en-US" sz="2000" baseline="-25000" dirty="0">
                <a:latin typeface="Cambria Math" pitchFamily="18" charset="0"/>
                <a:ea typeface="Cambria Math" pitchFamily="18" charset="0"/>
              </a:rPr>
              <a:t>1 </a:t>
            </a:r>
            <a:r>
              <a:rPr lang="en-US" sz="2000" dirty="0"/>
              <a:t>positions in </a:t>
            </a:r>
            <a:r>
              <a:rPr lang="en-US" sz="2000" i="1" dirty="0"/>
              <a:t>C</a:t>
            </a:r>
            <a:r>
              <a:rPr lang="en-US" sz="2000" dirty="0"/>
              <a:t>(</a:t>
            </a:r>
            <a:r>
              <a:rPr lang="en-US" sz="2000" i="1" dirty="0"/>
              <a:t>n </a:t>
            </a:r>
            <a:r>
              <a:rPr lang="en-US" sz="2000" i="1" dirty="0">
                <a:latin typeface="Cambria Math"/>
                <a:ea typeface="Cambria Math"/>
              </a:rPr>
              <a:t>− </a:t>
            </a:r>
            <a:r>
              <a:rPr lang="en-US" sz="2000" i="1" dirty="0"/>
              <a:t>n</a:t>
            </a:r>
            <a:r>
              <a:rPr lang="en-US" sz="2000" baseline="-25000" dirty="0">
                <a:latin typeface="Cambria Math" pitchFamily="18" charset="0"/>
                <a:ea typeface="Cambria Math" pitchFamily="18" charset="0"/>
              </a:rPr>
              <a:t>1</a:t>
            </a:r>
            <a:r>
              <a:rPr lang="en-US" sz="2000" dirty="0"/>
              <a:t>, </a:t>
            </a:r>
            <a:r>
              <a:rPr lang="en-US" sz="2000" i="1" dirty="0"/>
              <a:t>n</a:t>
            </a:r>
            <a:r>
              <a:rPr lang="en-US" sz="2000" baseline="-25000" dirty="0">
                <a:latin typeface="Cambria Math" pitchFamily="18" charset="0"/>
                <a:ea typeface="Cambria Math" pitchFamily="18" charset="0"/>
              </a:rPr>
              <a:t>2</a:t>
            </a:r>
            <a:r>
              <a:rPr lang="en-US" sz="2000" dirty="0"/>
              <a:t> ) ways, leaving </a:t>
            </a:r>
            <a:r>
              <a:rPr lang="en-US" sz="2000" i="1" dirty="0"/>
              <a:t>n</a:t>
            </a:r>
            <a:r>
              <a:rPr lang="en-US" sz="2000" i="1" dirty="0">
                <a:latin typeface="Cambria Math"/>
                <a:ea typeface="Cambria Math"/>
              </a:rPr>
              <a:t> −</a:t>
            </a:r>
            <a:r>
              <a:rPr lang="en-US" sz="2000" i="1" dirty="0"/>
              <a:t> n</a:t>
            </a:r>
            <a:r>
              <a:rPr lang="en-US" sz="2000" baseline="-25000" dirty="0">
                <a:latin typeface="Cambria Math" pitchFamily="18" charset="0"/>
                <a:ea typeface="Cambria Math" pitchFamily="18" charset="0"/>
              </a:rPr>
              <a:t>1</a:t>
            </a:r>
            <a:r>
              <a:rPr lang="en-US" sz="2000" i="1" dirty="0"/>
              <a:t> </a:t>
            </a:r>
            <a:r>
              <a:rPr lang="en-US" sz="2000" i="1" dirty="0">
                <a:latin typeface="Cambria Math"/>
                <a:ea typeface="Cambria Math"/>
              </a:rPr>
              <a:t>−</a:t>
            </a:r>
            <a:r>
              <a:rPr lang="en-US" sz="2000" dirty="0"/>
              <a:t> </a:t>
            </a:r>
            <a:r>
              <a:rPr lang="en-US" sz="2000" i="1" dirty="0"/>
              <a:t>n</a:t>
            </a:r>
            <a:r>
              <a:rPr lang="en-US" sz="2000" baseline="-25000" dirty="0">
                <a:latin typeface="Cambria Math" pitchFamily="18" charset="0"/>
                <a:ea typeface="Cambria Math" pitchFamily="18" charset="0"/>
              </a:rPr>
              <a:t>2</a:t>
            </a:r>
            <a:r>
              <a:rPr lang="en-US" sz="2000" dirty="0">
                <a:latin typeface="Cambria" pitchFamily="18" charset="0"/>
              </a:rPr>
              <a:t> </a:t>
            </a:r>
            <a:r>
              <a:rPr lang="en-US" sz="2000" dirty="0"/>
              <a:t>positions free. </a:t>
            </a:r>
          </a:p>
          <a:p>
            <a:pPr lvl="1">
              <a:lnSpc>
                <a:spcPct val="120000"/>
              </a:lnSpc>
            </a:pPr>
            <a:r>
              <a:rPr lang="en-US" sz="2000" dirty="0"/>
              <a:t>Continue in this fashion, until </a:t>
            </a:r>
            <a:r>
              <a:rPr lang="en-US" sz="2000" i="1" dirty="0" err="1"/>
              <a:t>n</a:t>
            </a:r>
            <a:r>
              <a:rPr lang="en-US" sz="2000" i="1" baseline="-25000" dirty="0" err="1"/>
              <a:t>k</a:t>
            </a:r>
            <a:r>
              <a:rPr lang="en-US" sz="2000" baseline="-25000" dirty="0"/>
              <a:t> </a:t>
            </a:r>
            <a:r>
              <a:rPr lang="en-US" sz="2000" dirty="0"/>
              <a:t>objects of type </a:t>
            </a:r>
            <a:r>
              <a:rPr lang="en-US" sz="2000" i="1" dirty="0"/>
              <a:t>k</a:t>
            </a:r>
            <a:r>
              <a:rPr lang="en-US" sz="2000" dirty="0"/>
              <a:t> are placed in                                  </a:t>
            </a:r>
            <a:r>
              <a:rPr lang="en-US" sz="2000" i="1" dirty="0"/>
              <a:t>C</a:t>
            </a:r>
            <a:r>
              <a:rPr lang="en-US" sz="2000" dirty="0"/>
              <a:t>(</a:t>
            </a:r>
            <a:r>
              <a:rPr lang="en-US" sz="2000" i="1" dirty="0"/>
              <a:t>n </a:t>
            </a:r>
            <a:r>
              <a:rPr lang="en-US" sz="2000" i="1" dirty="0">
                <a:latin typeface="Cambria Math"/>
                <a:ea typeface="Cambria Math"/>
              </a:rPr>
              <a:t>− </a:t>
            </a:r>
            <a:r>
              <a:rPr lang="en-US" sz="2000" i="1" dirty="0"/>
              <a:t>n</a:t>
            </a:r>
            <a:r>
              <a:rPr lang="en-US" sz="2000" baseline="-25000" dirty="0">
                <a:latin typeface="Cambria Math" pitchFamily="18" charset="0"/>
                <a:ea typeface="Cambria Math" pitchFamily="18" charset="0"/>
              </a:rPr>
              <a:t>1</a:t>
            </a:r>
            <a:r>
              <a:rPr lang="en-US" sz="2000" i="1" dirty="0"/>
              <a:t> </a:t>
            </a:r>
            <a:r>
              <a:rPr lang="en-US" sz="2000" i="1" dirty="0">
                <a:latin typeface="Cambria Math"/>
                <a:ea typeface="Cambria Math"/>
              </a:rPr>
              <a:t>−</a:t>
            </a:r>
            <a:r>
              <a:rPr lang="en-US" sz="2000" dirty="0"/>
              <a:t> </a:t>
            </a:r>
            <a:r>
              <a:rPr lang="en-US" sz="2000" i="1" dirty="0"/>
              <a:t>n</a:t>
            </a:r>
            <a:r>
              <a:rPr lang="en-US" sz="2000" baseline="-25000" dirty="0">
                <a:latin typeface="Cambria Math" pitchFamily="18" charset="0"/>
                <a:ea typeface="Cambria Math" pitchFamily="18" charset="0"/>
              </a:rPr>
              <a:t>2</a:t>
            </a:r>
            <a:r>
              <a:rPr lang="en-US" sz="2000" i="1" dirty="0"/>
              <a:t> </a:t>
            </a:r>
            <a:r>
              <a:rPr lang="en-US" sz="2000" i="1" dirty="0">
                <a:latin typeface="Cambria Math"/>
                <a:ea typeface="Cambria Math"/>
              </a:rPr>
              <a:t>− ∙∙∙ − </a:t>
            </a:r>
            <a:r>
              <a:rPr lang="en-US" sz="2000" i="1" dirty="0" err="1"/>
              <a:t>n</a:t>
            </a:r>
            <a:r>
              <a:rPr lang="en-US" sz="2000" i="1" baseline="-25000" dirty="0" err="1"/>
              <a:t>k</a:t>
            </a:r>
            <a:r>
              <a:rPr lang="en-US" sz="2000" dirty="0"/>
              <a:t>, </a:t>
            </a:r>
            <a:r>
              <a:rPr lang="en-US" sz="2000" i="1" dirty="0" err="1"/>
              <a:t>n</a:t>
            </a:r>
            <a:r>
              <a:rPr lang="en-US" sz="2000" i="1" baseline="-25000" dirty="0" err="1"/>
              <a:t>k</a:t>
            </a:r>
            <a:r>
              <a:rPr lang="en-US" sz="2000" dirty="0"/>
              <a:t>) ways. </a:t>
            </a:r>
          </a:p>
          <a:p>
            <a:pPr>
              <a:lnSpc>
                <a:spcPct val="120000"/>
              </a:lnSpc>
              <a:buNone/>
            </a:pPr>
            <a:r>
              <a:rPr lang="en-US" sz="2400" dirty="0"/>
              <a:t>    The product can be manipulated into the desired result as follows:</a:t>
            </a:r>
          </a:p>
        </p:txBody>
      </p:sp>
      <p:pic>
        <p:nvPicPr>
          <p:cNvPr id="4" name="Picture 3" descr="addin_tmp.png"/>
          <p:cNvPicPr>
            <a:picLocks noChangeAspect="1"/>
          </p:cNvPicPr>
          <p:nvPr>
            <p:custDataLst>
              <p:tags r:id="rId1"/>
            </p:custDataLst>
          </p:nvPr>
        </p:nvPicPr>
        <p:blipFill>
          <a:blip r:embed="rId3" cstate="print"/>
          <a:stretch>
            <a:fillRect/>
          </a:stretch>
        </p:blipFill>
        <p:spPr>
          <a:xfrm>
            <a:off x="609600" y="5867400"/>
            <a:ext cx="8400406" cy="533400"/>
          </a:xfrm>
          <a:prstGeom prst="rect">
            <a:avLst/>
          </a:prstGeom>
        </p:spPr>
      </p:pic>
    </p:spTree>
    <p:extLst>
      <p:ext uri="{BB962C8B-B14F-4D97-AF65-F5344CB8AC3E}">
        <p14:creationId xmlns:p14="http://schemas.microsoft.com/office/powerpoint/2010/main" val="1128794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892" y="381000"/>
            <a:ext cx="8229600" cy="1143000"/>
          </a:xfrm>
        </p:spPr>
        <p:txBody>
          <a:bodyPr>
            <a:normAutofit/>
          </a:bodyPr>
          <a:lstStyle/>
          <a:p>
            <a:r>
              <a:rPr lang="en-US" sz="4400" dirty="0"/>
              <a:t>Distributing Objects into Boxes</a:t>
            </a:r>
          </a:p>
        </p:txBody>
      </p:sp>
      <p:sp>
        <p:nvSpPr>
          <p:cNvPr id="3" name="Content Placeholder 2"/>
          <p:cNvSpPr>
            <a:spLocks noGrp="1"/>
          </p:cNvSpPr>
          <p:nvPr>
            <p:ph idx="1"/>
          </p:nvPr>
        </p:nvSpPr>
        <p:spPr/>
        <p:txBody>
          <a:bodyPr/>
          <a:lstStyle/>
          <a:p>
            <a:r>
              <a:rPr lang="en-US" dirty="0"/>
              <a:t>Many counting problems can be solved by counting the ways objects can be placed in boxes.</a:t>
            </a:r>
          </a:p>
          <a:p>
            <a:pPr lvl="1"/>
            <a:endParaRPr lang="en-US" dirty="0"/>
          </a:p>
          <a:p>
            <a:pPr lvl="1"/>
            <a:r>
              <a:rPr lang="en-US" dirty="0"/>
              <a:t>The objects may be either different from each other (</a:t>
            </a:r>
            <a:r>
              <a:rPr lang="en-US" i="1" dirty="0"/>
              <a:t>distinguishable</a:t>
            </a:r>
            <a:r>
              <a:rPr lang="en-US" dirty="0"/>
              <a:t>) or identical (</a:t>
            </a:r>
            <a:r>
              <a:rPr lang="en-US" i="1" dirty="0"/>
              <a:t>indistinguishable</a:t>
            </a:r>
            <a:r>
              <a:rPr lang="en-US" dirty="0"/>
              <a:t>).</a:t>
            </a:r>
          </a:p>
          <a:p>
            <a:pPr lvl="1"/>
            <a:endParaRPr lang="en-US" dirty="0"/>
          </a:p>
          <a:p>
            <a:pPr lvl="1"/>
            <a:r>
              <a:rPr lang="en-US" dirty="0"/>
              <a:t>The boxes may be labeled (</a:t>
            </a:r>
            <a:r>
              <a:rPr lang="en-US" i="1" dirty="0"/>
              <a:t>distinguishable</a:t>
            </a:r>
            <a:r>
              <a:rPr lang="en-US" dirty="0"/>
              <a:t>) or unlabeled (</a:t>
            </a:r>
            <a:r>
              <a:rPr lang="en-US" i="1" dirty="0"/>
              <a:t>indistinguishable</a:t>
            </a:r>
            <a:r>
              <a:rPr lang="en-US"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34568"/>
            <a:ext cx="7239000" cy="1094232"/>
          </a:xfrm>
        </p:spPr>
        <p:txBody>
          <a:bodyPr>
            <a:noAutofit/>
          </a:bodyPr>
          <a:lstStyle/>
          <a:p>
            <a:pPr algn="ctr"/>
            <a:r>
              <a:rPr lang="en-US" sz="3600" dirty="0"/>
              <a:t>Distinguishable objects into distinguishable boxes</a:t>
            </a:r>
          </a:p>
        </p:txBody>
      </p:sp>
      <p:sp>
        <p:nvSpPr>
          <p:cNvPr id="3" name="Content Placeholder 2"/>
          <p:cNvSpPr>
            <a:spLocks noGrp="1"/>
          </p:cNvSpPr>
          <p:nvPr>
            <p:ph idx="1"/>
          </p:nvPr>
        </p:nvSpPr>
        <p:spPr>
          <a:xfrm>
            <a:off x="457200" y="1935480"/>
            <a:ext cx="8229600" cy="4693920"/>
          </a:xfrm>
        </p:spPr>
        <p:txBody>
          <a:bodyPr>
            <a:normAutofit lnSpcReduction="10000"/>
          </a:bodyPr>
          <a:lstStyle/>
          <a:p>
            <a:r>
              <a:rPr lang="en-US" dirty="0"/>
              <a:t>Distribute r objects into n boxes</a:t>
            </a:r>
          </a:p>
          <a:p>
            <a:r>
              <a:rPr lang="en-US" dirty="0"/>
              <a:t>Each object must go into a box. </a:t>
            </a:r>
          </a:p>
          <a:p>
            <a:r>
              <a:rPr lang="en-US" dirty="0"/>
              <a:t>A box can hold multiple objects.</a:t>
            </a:r>
          </a:p>
          <a:p>
            <a:r>
              <a:rPr lang="en-US" dirty="0"/>
              <a:t>This is the same as assigning boxes to objects, with repetition (each box can be “assigned” to multiple objects that it contains)</a:t>
            </a:r>
          </a:p>
          <a:p>
            <a:pPr lvl="1"/>
            <a:r>
              <a:rPr lang="en-US" dirty="0"/>
              <a:t>i.e., r-permutation with repetition, for a total of </a:t>
            </a:r>
            <a:r>
              <a:rPr lang="en-US" dirty="0" err="1"/>
              <a:t>n</a:t>
            </a:r>
            <a:r>
              <a:rPr lang="en-US" baseline="30000" dirty="0" err="1"/>
              <a:t>r</a:t>
            </a:r>
            <a:r>
              <a:rPr lang="en-US" dirty="0"/>
              <a:t> ways.</a:t>
            </a:r>
          </a:p>
          <a:p>
            <a:pPr lvl="1"/>
            <a:r>
              <a:rPr lang="en-US" dirty="0"/>
              <a:t>same problem, different wording.</a:t>
            </a:r>
          </a:p>
          <a:p>
            <a:endParaRPr lang="en-US" dirty="0"/>
          </a:p>
          <a:p>
            <a:r>
              <a:rPr lang="en-US" dirty="0"/>
              <a:t>Let’s work on a different version: where the number of objects placed in each box is </a:t>
            </a:r>
            <a:r>
              <a:rPr lang="en-US" i="1" dirty="0"/>
              <a:t>fixed</a:t>
            </a:r>
            <a:r>
              <a:rPr lang="en-US" dirty="0"/>
              <a:t>. </a:t>
            </a:r>
          </a:p>
        </p:txBody>
      </p:sp>
    </p:spTree>
    <p:extLst>
      <p:ext uri="{BB962C8B-B14F-4D97-AF65-F5344CB8AC3E}">
        <p14:creationId xmlns:p14="http://schemas.microsoft.com/office/powerpoint/2010/main" val="2939663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Slide Number Placeholder 5"/>
          <p:cNvSpPr>
            <a:spLocks noGrp="1"/>
          </p:cNvSpPr>
          <p:nvPr>
            <p:ph type="sldNum" sz="quarter" idx="12"/>
          </p:nvPr>
        </p:nvSpPr>
        <p:spPr>
          <a:noFill/>
        </p:spPr>
        <p:txBody>
          <a:bodyPr/>
          <a:lstStyle/>
          <a:p>
            <a:fld id="{E0BE14A7-9D31-423A-BFCB-F9E7EAD0DA6A}" type="slidenum">
              <a:rPr lang="en-US" smtClean="0"/>
              <a:pPr/>
              <a:t>18</a:t>
            </a:fld>
            <a:endParaRPr lang="en-US"/>
          </a:p>
        </p:txBody>
      </p:sp>
      <p:sp>
        <p:nvSpPr>
          <p:cNvPr id="8198" name="Rectangle 2"/>
          <p:cNvSpPr>
            <a:spLocks noGrp="1" noChangeArrowheads="1"/>
          </p:cNvSpPr>
          <p:nvPr>
            <p:ph type="title"/>
          </p:nvPr>
        </p:nvSpPr>
        <p:spPr>
          <a:xfrm>
            <a:off x="457200" y="288782"/>
            <a:ext cx="8229600" cy="1028252"/>
          </a:xfrm>
        </p:spPr>
        <p:txBody>
          <a:bodyPr>
            <a:noAutofit/>
          </a:bodyPr>
          <a:lstStyle/>
          <a:p>
            <a:pPr eaLnBrk="1" hangingPunct="1"/>
            <a:r>
              <a:rPr lang="en-US" sz="2800" dirty="0"/>
              <a:t>Distinguishable objects and distinguishable boxes, fixed number of objects per box.</a:t>
            </a:r>
          </a:p>
        </p:txBody>
      </p:sp>
      <p:sp>
        <p:nvSpPr>
          <p:cNvPr id="8199" name="Rectangle 3"/>
          <p:cNvSpPr>
            <a:spLocks noGrp="1" noChangeArrowheads="1"/>
          </p:cNvSpPr>
          <p:nvPr>
            <p:ph type="body" idx="1"/>
          </p:nvPr>
        </p:nvSpPr>
        <p:spPr>
          <a:xfrm>
            <a:off x="457200" y="1447800"/>
            <a:ext cx="8229600" cy="4876800"/>
          </a:xfrm>
        </p:spPr>
        <p:txBody>
          <a:bodyPr>
            <a:normAutofit/>
          </a:bodyPr>
          <a:lstStyle/>
          <a:p>
            <a:r>
              <a:rPr lang="en-US" sz="2000" dirty="0"/>
              <a:t>The number of ways to distribute </a:t>
            </a:r>
            <a:r>
              <a:rPr lang="en-US" sz="2000" i="1" dirty="0"/>
              <a:t>n </a:t>
            </a:r>
            <a:r>
              <a:rPr lang="en-US" sz="2000" b="1" dirty="0"/>
              <a:t>distinguishable objects </a:t>
            </a:r>
            <a:r>
              <a:rPr lang="en-US" sz="2000" dirty="0"/>
              <a:t>into</a:t>
            </a:r>
            <a:r>
              <a:rPr lang="en-US" sz="2000" i="1" dirty="0"/>
              <a:t> k </a:t>
            </a:r>
            <a:r>
              <a:rPr lang="en-US" sz="2000" b="1" dirty="0"/>
              <a:t>distinguishable boxes </a:t>
            </a:r>
            <a:r>
              <a:rPr lang="en-US" sz="2000" dirty="0"/>
              <a:t>so that for each box </a:t>
            </a:r>
            <a:r>
              <a:rPr lang="en-US" sz="2000" i="1" dirty="0"/>
              <a:t>b</a:t>
            </a:r>
            <a:r>
              <a:rPr lang="en-US" sz="2000" i="1" baseline="-25000" dirty="0"/>
              <a:t>i</a:t>
            </a:r>
            <a:r>
              <a:rPr lang="en-US" sz="2000" dirty="0"/>
              <a:t>, 1 ≤ </a:t>
            </a:r>
            <a:r>
              <a:rPr lang="en-US" sz="2000" i="1" dirty="0" err="1"/>
              <a:t>i</a:t>
            </a:r>
            <a:r>
              <a:rPr lang="en-US" sz="2000" dirty="0"/>
              <a:t> ≤ </a:t>
            </a:r>
            <a:r>
              <a:rPr lang="en-US" sz="2000" i="1" dirty="0"/>
              <a:t>k</a:t>
            </a:r>
            <a:r>
              <a:rPr lang="en-US" sz="2000" dirty="0"/>
              <a:t>, where exactly </a:t>
            </a:r>
            <a:r>
              <a:rPr lang="en-US" sz="2000" i="1" dirty="0" err="1"/>
              <a:t>n</a:t>
            </a:r>
            <a:r>
              <a:rPr lang="en-US" sz="2000" i="1" baseline="-25000" dirty="0" err="1"/>
              <a:t>i</a:t>
            </a:r>
            <a:r>
              <a:rPr lang="en-US" sz="2000" dirty="0"/>
              <a:t> are placed into box </a:t>
            </a:r>
            <a:r>
              <a:rPr lang="en-US" sz="2000" i="1" dirty="0"/>
              <a:t>b</a:t>
            </a:r>
            <a:r>
              <a:rPr lang="en-US" sz="2000" i="1" baseline="-25000" dirty="0"/>
              <a:t>i</a:t>
            </a:r>
            <a:r>
              <a:rPr lang="en-US" sz="2000" dirty="0"/>
              <a:t>, equals</a:t>
            </a:r>
          </a:p>
          <a:p>
            <a:endParaRPr lang="en-US" sz="2000" dirty="0"/>
          </a:p>
          <a:p>
            <a:endParaRPr lang="en-US" sz="2000" dirty="0"/>
          </a:p>
          <a:p>
            <a:endParaRPr lang="en-US" sz="2000" dirty="0"/>
          </a:p>
          <a:p>
            <a:r>
              <a:rPr lang="en-US" sz="2000" dirty="0"/>
              <a:t>This can be proved using the rule of the product.</a:t>
            </a:r>
          </a:p>
          <a:p>
            <a:r>
              <a:rPr lang="en-US" sz="2000" dirty="0"/>
              <a:t>First put n1 objects into the first box, then n2 objects into the second box, etc. </a:t>
            </a:r>
          </a:p>
          <a:p>
            <a:r>
              <a:rPr lang="en-US" sz="2000" b="1" dirty="0"/>
              <a:t>For each box </a:t>
            </a:r>
            <a:r>
              <a:rPr lang="en-US" sz="2000" b="1" i="1" dirty="0" err="1"/>
              <a:t>n</a:t>
            </a:r>
            <a:r>
              <a:rPr lang="en-US" sz="2000" b="1" i="1" baseline="-25000" dirty="0" err="1"/>
              <a:t>i</a:t>
            </a:r>
            <a:r>
              <a:rPr lang="en-US" sz="2000" b="1" dirty="0"/>
              <a:t> </a:t>
            </a:r>
            <a:r>
              <a:rPr lang="en-US" sz="2000" dirty="0"/>
              <a:t>there are  the following many choices</a:t>
            </a:r>
          </a:p>
        </p:txBody>
      </p:sp>
      <p:graphicFrame>
        <p:nvGraphicFramePr>
          <p:cNvPr id="8195" name="Object 9"/>
          <p:cNvGraphicFramePr>
            <a:graphicFrameLocks noChangeAspect="1"/>
          </p:cNvGraphicFramePr>
          <p:nvPr>
            <p:extLst>
              <p:ext uri="{D42A27DB-BD31-4B8C-83A1-F6EECF244321}">
                <p14:modId xmlns:p14="http://schemas.microsoft.com/office/powerpoint/2010/main" val="1055511068"/>
              </p:ext>
            </p:extLst>
          </p:nvPr>
        </p:nvGraphicFramePr>
        <p:xfrm>
          <a:off x="2639088" y="2514600"/>
          <a:ext cx="2466312" cy="701763"/>
        </p:xfrm>
        <a:graphic>
          <a:graphicData uri="http://schemas.openxmlformats.org/presentationml/2006/ole">
            <mc:AlternateContent xmlns:mc="http://schemas.openxmlformats.org/markup-compatibility/2006">
              <mc:Choice xmlns:v="urn:schemas-microsoft-com:vml" Requires="v">
                <p:oleObj spid="_x0000_s5191" name="Equation" r:id="rId4" imgW="723600" imgH="431640" progId="Equation.3">
                  <p:embed/>
                </p:oleObj>
              </mc:Choice>
              <mc:Fallback>
                <p:oleObj name="Equation" r:id="rId4" imgW="723600" imgH="431640" progId="Equation.3">
                  <p:embed/>
                  <p:pic>
                    <p:nvPicPr>
                      <p:cNvPr id="8195"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9088" y="2514600"/>
                        <a:ext cx="2466312" cy="70176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8196" name="Object 10"/>
          <p:cNvGraphicFramePr>
            <a:graphicFrameLocks noChangeAspect="1"/>
          </p:cNvGraphicFramePr>
          <p:nvPr>
            <p:extLst>
              <p:ext uri="{D42A27DB-BD31-4B8C-83A1-F6EECF244321}">
                <p14:modId xmlns:p14="http://schemas.microsoft.com/office/powerpoint/2010/main" val="1021064308"/>
              </p:ext>
            </p:extLst>
          </p:nvPr>
        </p:nvGraphicFramePr>
        <p:xfrm>
          <a:off x="1371600" y="5257800"/>
          <a:ext cx="5511800" cy="644525"/>
        </p:xfrm>
        <a:graphic>
          <a:graphicData uri="http://schemas.openxmlformats.org/presentationml/2006/ole">
            <mc:AlternateContent xmlns:mc="http://schemas.openxmlformats.org/markup-compatibility/2006">
              <mc:Choice xmlns:v="urn:schemas-microsoft-com:vml" Requires="v">
                <p:oleObj spid="_x0000_s5192" name="Equation" r:id="rId6" imgW="4330440" imgH="482400" progId="Equation.3">
                  <p:embed/>
                </p:oleObj>
              </mc:Choice>
              <mc:Fallback>
                <p:oleObj name="Equation" r:id="rId6" imgW="4330440" imgH="482400" progId="Equation.3">
                  <p:embed/>
                  <p:pic>
                    <p:nvPicPr>
                      <p:cNvPr id="8196"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5257800"/>
                        <a:ext cx="5511800" cy="6445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95794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7FA02B53-726F-49B1-9EA7-14B3BB02F770}" type="slidenum">
              <a:rPr lang="en-US" smtClean="0"/>
              <a:pPr/>
              <a:t>19</a:t>
            </a:fld>
            <a:endParaRPr lang="en-US"/>
          </a:p>
        </p:txBody>
      </p:sp>
      <p:sp>
        <p:nvSpPr>
          <p:cNvPr id="29699" name="Rectangle 2"/>
          <p:cNvSpPr>
            <a:spLocks noGrp="1" noChangeArrowheads="1"/>
          </p:cNvSpPr>
          <p:nvPr>
            <p:ph type="title"/>
          </p:nvPr>
        </p:nvSpPr>
        <p:spPr>
          <a:xfrm>
            <a:off x="457200" y="704088"/>
            <a:ext cx="8229600" cy="1124712"/>
          </a:xfrm>
        </p:spPr>
        <p:txBody>
          <a:bodyPr>
            <a:normAutofit/>
          </a:bodyPr>
          <a:lstStyle/>
          <a:p>
            <a:pPr eaLnBrk="1" hangingPunct="1"/>
            <a:r>
              <a:rPr lang="en-US" sz="4400" dirty="0"/>
              <a:t>Continued </a:t>
            </a:r>
            <a:r>
              <a:rPr lang="mr-IN" sz="4400" dirty="0"/>
              <a:t>…</a:t>
            </a:r>
            <a:endParaRPr lang="en-US" sz="4400" dirty="0"/>
          </a:p>
        </p:txBody>
      </p:sp>
      <p:sp>
        <p:nvSpPr>
          <p:cNvPr id="29700" name="Rectangle 3"/>
          <p:cNvSpPr>
            <a:spLocks noGrp="1" noChangeArrowheads="1"/>
          </p:cNvSpPr>
          <p:nvPr>
            <p:ph type="body" idx="1"/>
          </p:nvPr>
        </p:nvSpPr>
        <p:spPr/>
        <p:txBody>
          <a:bodyPr>
            <a:normAutofit/>
          </a:bodyPr>
          <a:lstStyle/>
          <a:p>
            <a:r>
              <a:rPr lang="en-US" sz="2400" dirty="0"/>
              <a:t>If we look at successive choices, we see that the numerator of the next selection is in the denominator of the previous selection. </a:t>
            </a:r>
          </a:p>
          <a:p>
            <a:endParaRPr lang="en-US" sz="2400" dirty="0"/>
          </a:p>
          <a:p>
            <a:r>
              <a:rPr lang="en-US" sz="2400" dirty="0"/>
              <a:t>Thus when all of these are finally selected, the only terms left in the denominator will be the values </a:t>
            </a:r>
            <a:r>
              <a:rPr lang="en-US" sz="2400" i="1" dirty="0"/>
              <a:t>n</a:t>
            </a:r>
            <a:r>
              <a:rPr lang="en-US" sz="2400" i="1" baseline="-25000" dirty="0"/>
              <a:t>1</a:t>
            </a:r>
            <a:r>
              <a:rPr lang="en-US" sz="2400" dirty="0"/>
              <a:t>! </a:t>
            </a:r>
            <a:r>
              <a:rPr lang="en-US" sz="2400" i="1" dirty="0"/>
              <a:t>n</a:t>
            </a:r>
            <a:r>
              <a:rPr lang="en-US" sz="2400" i="1" baseline="-25000" dirty="0"/>
              <a:t>2</a:t>
            </a:r>
            <a:r>
              <a:rPr lang="en-US" sz="2400" dirty="0"/>
              <a:t>! … </a:t>
            </a:r>
            <a:r>
              <a:rPr lang="en-US" sz="2400" i="1" dirty="0" err="1"/>
              <a:t>n</a:t>
            </a:r>
            <a:r>
              <a:rPr lang="en-US" sz="2400" i="1" baseline="-25000" dirty="0" err="1"/>
              <a:t>k</a:t>
            </a:r>
            <a:r>
              <a:rPr lang="en-US" sz="2400" dirty="0"/>
              <a:t>!, and the numerator will be the original </a:t>
            </a:r>
            <a:r>
              <a:rPr lang="en-US" sz="2400" i="1" dirty="0"/>
              <a:t>n!</a:t>
            </a:r>
          </a:p>
        </p:txBody>
      </p:sp>
    </p:spTree>
    <p:extLst>
      <p:ext uri="{BB962C8B-B14F-4D97-AF65-F5344CB8AC3E}">
        <p14:creationId xmlns:p14="http://schemas.microsoft.com/office/powerpoint/2010/main" val="794270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Permutations with Repetition</a:t>
            </a:r>
          </a:p>
          <a:p>
            <a:r>
              <a:rPr lang="en-US" dirty="0"/>
              <a:t>Combinations with Repetition</a:t>
            </a:r>
          </a:p>
          <a:p>
            <a:r>
              <a:rPr lang="en-US" dirty="0"/>
              <a:t>Permutations with Indistinguishable Objects</a:t>
            </a:r>
          </a:p>
          <a:p>
            <a:r>
              <a:rPr lang="en-US" dirty="0"/>
              <a:t>Distributing Objects into Boxes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lvl="1"/>
            <a:r>
              <a:rPr lang="en-US" dirty="0"/>
              <a:t>Example: From a deck of 52 different cards, how many ways are there to distribute hands of 5 cards each to four different players?</a:t>
            </a:r>
            <a:br>
              <a:rPr lang="en-US" dirty="0"/>
            </a:br>
            <a:endParaRPr lang="en-US" dirty="0"/>
          </a:p>
        </p:txBody>
      </p:sp>
      <p:sp>
        <p:nvSpPr>
          <p:cNvPr id="3" name="Content Placeholder 2"/>
          <p:cNvSpPr>
            <a:spLocks noGrp="1"/>
          </p:cNvSpPr>
          <p:nvPr>
            <p:ph idx="1"/>
          </p:nvPr>
        </p:nvSpPr>
        <p:spPr>
          <a:xfrm>
            <a:off x="457200" y="1676399"/>
            <a:ext cx="8229600" cy="5045075"/>
          </a:xfrm>
        </p:spPr>
        <p:txBody>
          <a:bodyPr>
            <a:normAutofit/>
          </a:bodyPr>
          <a:lstStyle/>
          <a:p>
            <a:pPr marL="342900" lvl="1" indent="-342900">
              <a:buFontTx/>
              <a:buChar char="•"/>
            </a:pPr>
            <a:r>
              <a:rPr lang="en-US" sz="1800" dirty="0"/>
              <a:t>Distinguishable objects: 52 cards</a:t>
            </a:r>
          </a:p>
          <a:p>
            <a:pPr marL="342900" lvl="1" indent="-342900">
              <a:buFontTx/>
              <a:buChar char="•"/>
            </a:pPr>
            <a:r>
              <a:rPr lang="en-US" sz="1800" dirty="0"/>
              <a:t>Distinguishable Boxes:</a:t>
            </a:r>
          </a:p>
          <a:p>
            <a:pPr marL="342900" lvl="1" indent="-342900">
              <a:buFontTx/>
              <a:buChar char="•"/>
            </a:pPr>
            <a:r>
              <a:rPr lang="en-US" sz="1800" dirty="0"/>
              <a:t>Box 1 </a:t>
            </a:r>
            <a:r>
              <a:rPr lang="mr-IN" sz="1800" dirty="0"/>
              <a:t>–</a:t>
            </a:r>
            <a:r>
              <a:rPr lang="en-US" sz="1800" dirty="0"/>
              <a:t> player 1 (5 cards, i.e. n</a:t>
            </a:r>
            <a:r>
              <a:rPr lang="en-US" sz="1800" baseline="-25000" dirty="0"/>
              <a:t>1</a:t>
            </a:r>
            <a:r>
              <a:rPr lang="en-US" sz="1800" dirty="0"/>
              <a:t> = 5)</a:t>
            </a:r>
          </a:p>
          <a:p>
            <a:pPr marL="342900" lvl="1" indent="-342900">
              <a:buFontTx/>
              <a:buChar char="•"/>
            </a:pPr>
            <a:r>
              <a:rPr lang="en-US" sz="1800" dirty="0"/>
              <a:t>Box 2 </a:t>
            </a:r>
            <a:r>
              <a:rPr lang="mr-IN" sz="1800" dirty="0"/>
              <a:t>–</a:t>
            </a:r>
            <a:r>
              <a:rPr lang="en-US" sz="1800" dirty="0"/>
              <a:t> player 2 (5 cards)</a:t>
            </a:r>
          </a:p>
          <a:p>
            <a:pPr marL="342900" lvl="1" indent="-342900">
              <a:buFontTx/>
              <a:buChar char="•"/>
            </a:pPr>
            <a:r>
              <a:rPr lang="en-US" sz="1800" dirty="0"/>
              <a:t>Box 3 </a:t>
            </a:r>
            <a:r>
              <a:rPr lang="mr-IN" sz="1800" dirty="0"/>
              <a:t>–</a:t>
            </a:r>
            <a:r>
              <a:rPr lang="en-US" sz="1800" dirty="0"/>
              <a:t> player 3 (5 cards)</a:t>
            </a:r>
          </a:p>
          <a:p>
            <a:pPr marL="342900" lvl="1" indent="-342900">
              <a:buFontTx/>
              <a:buChar char="•"/>
            </a:pPr>
            <a:r>
              <a:rPr lang="en-US" sz="1800" dirty="0"/>
              <a:t>Box 4 </a:t>
            </a:r>
            <a:r>
              <a:rPr lang="mr-IN" sz="1800" dirty="0"/>
              <a:t>–</a:t>
            </a:r>
            <a:r>
              <a:rPr lang="en-US" sz="1800" dirty="0"/>
              <a:t> player 4 (5 cards)</a:t>
            </a:r>
          </a:p>
          <a:p>
            <a:pPr marL="342900" lvl="1" indent="-342900">
              <a:buFontTx/>
              <a:buChar char="•"/>
            </a:pPr>
            <a:endParaRPr lang="en-US" sz="1800" dirty="0"/>
          </a:p>
          <a:p>
            <a:pPr marL="342900" lvl="1" indent="-342900">
              <a:buFontTx/>
              <a:buChar char="•"/>
            </a:pPr>
            <a:r>
              <a:rPr lang="en-US" sz="1800" b="1" dirty="0"/>
              <a:t>Note, however, that the sum of n1, n2 , </a:t>
            </a:r>
            <a:r>
              <a:rPr lang="en-US" sz="1800" b="1" dirty="0" err="1"/>
              <a:t>etc</a:t>
            </a:r>
            <a:r>
              <a:rPr lang="en-US" sz="1800" b="1" dirty="0"/>
              <a:t> must be equal to the number of objects, so we need </a:t>
            </a:r>
            <a:r>
              <a:rPr lang="en-US" sz="1800" b="1" i="1" u="sng" dirty="0"/>
              <a:t>another</a:t>
            </a:r>
            <a:r>
              <a:rPr lang="en-US" sz="1800" b="1" dirty="0"/>
              <a:t> box to hold the remaining cards (think of the dealer holding the remaining cards as being an additional box)</a:t>
            </a:r>
            <a:r>
              <a:rPr lang="en-US" sz="1800" dirty="0"/>
              <a:t>.</a:t>
            </a:r>
          </a:p>
          <a:p>
            <a:pPr marL="342900" lvl="1" indent="-342900">
              <a:buFontTx/>
              <a:buChar char="•"/>
            </a:pPr>
            <a:endParaRPr lang="en-US" sz="1800" dirty="0"/>
          </a:p>
          <a:p>
            <a:pPr marL="342900" lvl="1" indent="-342900">
              <a:buFontTx/>
              <a:buChar char="•"/>
            </a:pPr>
            <a:r>
              <a:rPr lang="en-US" sz="1800" dirty="0"/>
              <a:t>Box 5 </a:t>
            </a:r>
            <a:r>
              <a:rPr lang="mr-IN" sz="1800" dirty="0"/>
              <a:t>–</a:t>
            </a:r>
            <a:r>
              <a:rPr lang="en-US" sz="1800" dirty="0"/>
              <a:t> dealer (remaining cards) = 52 </a:t>
            </a:r>
            <a:r>
              <a:rPr lang="mr-IN" sz="1800" dirty="0"/>
              <a:t>–</a:t>
            </a:r>
            <a:r>
              <a:rPr lang="en-US" sz="1800" dirty="0"/>
              <a:t> 4*5 = 32</a:t>
            </a:r>
          </a:p>
          <a:p>
            <a:pPr marL="342900" lvl="1" indent="-342900">
              <a:buFontTx/>
              <a:buChar char="•"/>
            </a:pPr>
            <a:endParaRPr lang="en-US" sz="1800" dirty="0"/>
          </a:p>
          <a:p>
            <a:pPr marL="342900" lvl="1" indent="-342900">
              <a:buFontTx/>
              <a:buChar char="•"/>
            </a:pPr>
            <a:r>
              <a:rPr lang="en-US" sz="1800" dirty="0"/>
              <a:t>Thus, there are </a:t>
            </a:r>
            <a:r>
              <a:rPr lang="en-US" sz="1800" dirty="0">
                <a:latin typeface="Cambria Math" pitchFamily="18" charset="0"/>
                <a:ea typeface="Cambria Math" pitchFamily="18" charset="0"/>
              </a:rPr>
              <a:t>52!</a:t>
            </a:r>
            <a:r>
              <a:rPr lang="en-US" sz="1800" dirty="0"/>
              <a:t>/(</a:t>
            </a:r>
            <a:r>
              <a:rPr lang="en-US" sz="1800" dirty="0">
                <a:latin typeface="Cambria Math" pitchFamily="18" charset="0"/>
                <a:ea typeface="Cambria Math" pitchFamily="18" charset="0"/>
              </a:rPr>
              <a:t>5!5!5!5!32!</a:t>
            </a:r>
            <a:r>
              <a:rPr lang="en-US" sz="1800" dirty="0"/>
              <a:t>) ways to distribute hands of </a:t>
            </a:r>
            <a:r>
              <a:rPr lang="en-US" sz="1800" dirty="0">
                <a:latin typeface="Cambria Math" pitchFamily="18" charset="0"/>
                <a:ea typeface="Cambria Math" pitchFamily="18" charset="0"/>
              </a:rPr>
              <a:t>5</a:t>
            </a:r>
            <a:r>
              <a:rPr lang="en-US" sz="1800" dirty="0"/>
              <a:t> cards each to four players.</a:t>
            </a:r>
          </a:p>
          <a:p>
            <a:endParaRPr lang="en-US" sz="2000" dirty="0"/>
          </a:p>
        </p:txBody>
      </p:sp>
      <p:sp>
        <p:nvSpPr>
          <p:cNvPr id="4" name="Slide Number Placeholder 3"/>
          <p:cNvSpPr>
            <a:spLocks noGrp="1"/>
          </p:cNvSpPr>
          <p:nvPr>
            <p:ph type="sldNum" sz="quarter" idx="12"/>
          </p:nvPr>
        </p:nvSpPr>
        <p:spPr/>
        <p:txBody>
          <a:bodyPr/>
          <a:lstStyle/>
          <a:p>
            <a:pPr>
              <a:defRPr/>
            </a:pPr>
            <a:fld id="{51485862-A37E-42D0-93D2-A12028E1B189}" type="slidenum">
              <a:rPr lang="en-US" smtClean="0"/>
              <a:pPr>
                <a:defRPr/>
              </a:pPr>
              <a:t>20</a:t>
            </a:fld>
            <a:endParaRPr lang="en-US"/>
          </a:p>
        </p:txBody>
      </p:sp>
    </p:spTree>
    <p:extLst>
      <p:ext uri="{BB962C8B-B14F-4D97-AF65-F5344CB8AC3E}">
        <p14:creationId xmlns:p14="http://schemas.microsoft.com/office/powerpoint/2010/main" val="1512691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996" y="0"/>
            <a:ext cx="8229600" cy="1143000"/>
          </a:xfrm>
        </p:spPr>
        <p:txBody>
          <a:bodyPr/>
          <a:lstStyle/>
          <a:p>
            <a:r>
              <a:rPr lang="en-US" dirty="0"/>
              <a:t>r-permutations and boxes</a:t>
            </a:r>
          </a:p>
        </p:txBody>
      </p:sp>
      <p:sp>
        <p:nvSpPr>
          <p:cNvPr id="3" name="Content Placeholder 2"/>
          <p:cNvSpPr>
            <a:spLocks noGrp="1"/>
          </p:cNvSpPr>
          <p:nvPr>
            <p:ph idx="1"/>
          </p:nvPr>
        </p:nvSpPr>
        <p:spPr>
          <a:xfrm>
            <a:off x="462224" y="1287780"/>
            <a:ext cx="8605575" cy="5494020"/>
          </a:xfrm>
        </p:spPr>
        <p:txBody>
          <a:bodyPr>
            <a:normAutofit/>
          </a:bodyPr>
          <a:lstStyle/>
          <a:p>
            <a:r>
              <a:rPr lang="en-US" dirty="0"/>
              <a:t>Is an r-permutation (without repetition) of n objects the same as distributing n distinguishable objects into distinguishable boxes? </a:t>
            </a:r>
          </a:p>
          <a:p>
            <a:pPr lvl="1"/>
            <a:r>
              <a:rPr lang="en-US" dirty="0"/>
              <a:t>If so, do we use r boxes? Or how may? </a:t>
            </a:r>
          </a:p>
          <a:p>
            <a:r>
              <a:rPr lang="en-US" dirty="0"/>
              <a:t>The r places are the distinguishable boxes</a:t>
            </a:r>
          </a:p>
          <a:p>
            <a:pPr lvl="1"/>
            <a:r>
              <a:rPr lang="en-US" dirty="0"/>
              <a:t>Each place can only hold </a:t>
            </a:r>
            <a:r>
              <a:rPr lang="en-US" b="1" u="sng" dirty="0"/>
              <a:t>one</a:t>
            </a:r>
            <a:r>
              <a:rPr lang="en-US" dirty="0"/>
              <a:t> object.</a:t>
            </a:r>
          </a:p>
          <a:p>
            <a:r>
              <a:rPr lang="en-US" dirty="0"/>
              <a:t>The earlier theorem requires ALL elements to be placed in boxes</a:t>
            </a:r>
          </a:p>
          <a:p>
            <a:pPr lvl="1"/>
            <a:r>
              <a:rPr lang="en-US" dirty="0"/>
              <a:t>We have n - r leftovers after using the first r boxes</a:t>
            </a:r>
          </a:p>
          <a:p>
            <a:r>
              <a:rPr lang="en-US" dirty="0"/>
              <a:t>We need one extra box for the n - r leftovers.</a:t>
            </a:r>
          </a:p>
          <a:p>
            <a:pPr lvl="1"/>
            <a:r>
              <a:rPr lang="en-US" dirty="0"/>
              <a:t>n!/(1!*1* . . . *1! * (n - r)!)  = n!/(n - r)! as desired!</a:t>
            </a:r>
          </a:p>
          <a:p>
            <a:r>
              <a:rPr lang="en-US" dirty="0"/>
              <a:t>r-permutations is thus a special case.</a:t>
            </a:r>
          </a:p>
        </p:txBody>
      </p:sp>
    </p:spTree>
    <p:extLst>
      <p:ext uri="{BB962C8B-B14F-4D97-AF65-F5344CB8AC3E}">
        <p14:creationId xmlns:p14="http://schemas.microsoft.com/office/powerpoint/2010/main" val="320079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Autofit/>
          </a:bodyPr>
          <a:lstStyle/>
          <a:p>
            <a:r>
              <a:rPr lang="en-US" sz="3600" dirty="0"/>
              <a:t>Indistinguishable objects and distinguishable boxes</a:t>
            </a:r>
          </a:p>
        </p:txBody>
      </p:sp>
      <p:sp>
        <p:nvSpPr>
          <p:cNvPr id="3" name="Content Placeholder 2"/>
          <p:cNvSpPr>
            <a:spLocks noGrp="1"/>
          </p:cNvSpPr>
          <p:nvPr>
            <p:ph idx="1"/>
          </p:nvPr>
        </p:nvSpPr>
        <p:spPr>
          <a:xfrm>
            <a:off x="457200" y="1447800"/>
            <a:ext cx="8229600" cy="5181600"/>
          </a:xfrm>
        </p:spPr>
        <p:txBody>
          <a:bodyPr>
            <a:noAutofit/>
          </a:bodyPr>
          <a:lstStyle/>
          <a:p>
            <a:pPr marL="0" indent="-365760">
              <a:buFontTx/>
              <a:buChar char="•"/>
            </a:pPr>
            <a:r>
              <a:rPr lang="en-US" sz="2200" dirty="0"/>
              <a:t>There are </a:t>
            </a:r>
            <a:r>
              <a:rPr lang="en-US" sz="2200" i="1" dirty="0"/>
              <a:t>C</a:t>
            </a:r>
            <a:r>
              <a:rPr lang="en-US" sz="2200" dirty="0"/>
              <a:t>(</a:t>
            </a:r>
            <a:r>
              <a:rPr lang="en-US" sz="2200" i="1" dirty="0"/>
              <a:t>n</a:t>
            </a:r>
            <a:r>
              <a:rPr lang="en-US" sz="2200" dirty="0"/>
              <a:t> + </a:t>
            </a:r>
            <a:r>
              <a:rPr lang="en-US" sz="2200" i="1" dirty="0"/>
              <a:t>r </a:t>
            </a:r>
            <a:r>
              <a:rPr lang="en-US" sz="2200" dirty="0">
                <a:latin typeface="Cambria Math"/>
                <a:ea typeface="Cambria Math"/>
              </a:rPr>
              <a:t>−</a:t>
            </a:r>
            <a:r>
              <a:rPr lang="en-US" sz="2200" dirty="0"/>
              <a:t> </a:t>
            </a:r>
            <a:r>
              <a:rPr lang="en-US" sz="2200" dirty="0">
                <a:latin typeface="Cambria Math" pitchFamily="18" charset="0"/>
                <a:ea typeface="Cambria Math" pitchFamily="18" charset="0"/>
              </a:rPr>
              <a:t>1</a:t>
            </a:r>
            <a:r>
              <a:rPr lang="en-US" sz="2200" dirty="0"/>
              <a:t>, </a:t>
            </a:r>
            <a:r>
              <a:rPr lang="en-US" sz="2200" i="1" dirty="0"/>
              <a:t>n</a:t>
            </a:r>
            <a:r>
              <a:rPr lang="en-US" sz="2200" dirty="0"/>
              <a:t> </a:t>
            </a:r>
            <a:r>
              <a:rPr lang="en-US" sz="2200" dirty="0">
                <a:latin typeface="Cambria Math"/>
                <a:ea typeface="Cambria Math"/>
              </a:rPr>
              <a:t>−</a:t>
            </a:r>
            <a:r>
              <a:rPr lang="en-US" sz="2200" dirty="0"/>
              <a:t> </a:t>
            </a:r>
            <a:r>
              <a:rPr lang="en-US" sz="2200" dirty="0">
                <a:latin typeface="Cambria Math" pitchFamily="18" charset="0"/>
                <a:ea typeface="Cambria Math" pitchFamily="18" charset="0"/>
              </a:rPr>
              <a:t>1</a:t>
            </a:r>
            <a:r>
              <a:rPr lang="en-US" sz="2200" dirty="0"/>
              <a:t>) ways to place </a:t>
            </a:r>
            <a:r>
              <a:rPr lang="en-US" sz="2200" i="1" dirty="0"/>
              <a:t>r</a:t>
            </a:r>
            <a:r>
              <a:rPr lang="en-US" sz="2200" dirty="0"/>
              <a:t> indistinguishable objects into </a:t>
            </a:r>
            <a:r>
              <a:rPr lang="en-US" sz="2200" i="1" dirty="0"/>
              <a:t>n</a:t>
            </a:r>
            <a:r>
              <a:rPr lang="en-US" sz="2200" dirty="0"/>
              <a:t> distinguishable boxes (no restrictions on number of objects per box).</a:t>
            </a:r>
          </a:p>
          <a:p>
            <a:pPr marL="617220" lvl="2" indent="-342900">
              <a:buFontTx/>
              <a:buChar char="•"/>
            </a:pPr>
            <a:r>
              <a:rPr lang="en-US" sz="1800" dirty="0"/>
              <a:t>Think of placing </a:t>
            </a:r>
            <a:r>
              <a:rPr lang="en-US" sz="1800" i="1" dirty="0"/>
              <a:t>r</a:t>
            </a:r>
            <a:r>
              <a:rPr lang="en-US" sz="1800" dirty="0"/>
              <a:t> marbles (all same size and color) into n labelled boxes</a:t>
            </a:r>
          </a:p>
          <a:p>
            <a:pPr marL="617220" lvl="2" indent="-342900">
              <a:buFontTx/>
              <a:buChar char="•"/>
            </a:pPr>
            <a:r>
              <a:rPr lang="en-US" sz="1800" dirty="0"/>
              <a:t>Note that the size of </a:t>
            </a:r>
            <a:r>
              <a:rPr lang="en-US" sz="1800" i="1" dirty="0"/>
              <a:t>r</a:t>
            </a:r>
            <a:r>
              <a:rPr lang="en-US" sz="1800" dirty="0"/>
              <a:t> and </a:t>
            </a:r>
            <a:r>
              <a:rPr lang="en-US" sz="1800" i="1" dirty="0"/>
              <a:t>n </a:t>
            </a:r>
            <a:r>
              <a:rPr lang="en-US" sz="1800" dirty="0"/>
              <a:t>need not be related</a:t>
            </a:r>
            <a:endParaRPr lang="en-US" sz="2200" dirty="0"/>
          </a:p>
          <a:p>
            <a:pPr marL="0" indent="-365760">
              <a:spcBef>
                <a:spcPts val="1200"/>
              </a:spcBef>
              <a:buFontTx/>
              <a:buChar char="•"/>
            </a:pPr>
            <a:r>
              <a:rPr lang="en-US" sz="2200" dirty="0"/>
              <a:t>Proof is based on one-to-one correspondence between:</a:t>
            </a:r>
          </a:p>
          <a:p>
            <a:pPr marL="742950" lvl="2" indent="-342900"/>
            <a:r>
              <a:rPr lang="en-US" sz="1800" dirty="0"/>
              <a:t>the ways to place </a:t>
            </a:r>
            <a:r>
              <a:rPr lang="en-US" sz="1800" i="1" dirty="0"/>
              <a:t>r</a:t>
            </a:r>
            <a:r>
              <a:rPr lang="en-US" sz="1800" dirty="0"/>
              <a:t> indistinguishable objects (marbles) into </a:t>
            </a:r>
            <a:r>
              <a:rPr lang="en-US" sz="1800" i="1" dirty="0"/>
              <a:t>n</a:t>
            </a:r>
            <a:r>
              <a:rPr lang="en-US" sz="1800" dirty="0"/>
              <a:t> distinguishable boxes.</a:t>
            </a:r>
          </a:p>
          <a:p>
            <a:pPr marL="742950" lvl="2" indent="-342900"/>
            <a:r>
              <a:rPr lang="en-US" sz="1800" i="1" dirty="0"/>
              <a:t>r</a:t>
            </a:r>
            <a:r>
              <a:rPr lang="en-US" sz="1800" dirty="0"/>
              <a:t>-combinations (pick </a:t>
            </a:r>
            <a:r>
              <a:rPr lang="en-US" sz="1800" i="1" dirty="0"/>
              <a:t>r </a:t>
            </a:r>
            <a:r>
              <a:rPr lang="en-US" sz="1800" dirty="0"/>
              <a:t>elements) from a set with </a:t>
            </a:r>
            <a:r>
              <a:rPr lang="en-US" sz="1800" i="1" dirty="0"/>
              <a:t>n </a:t>
            </a:r>
            <a:r>
              <a:rPr lang="en-US" sz="1800" dirty="0"/>
              <a:t>elements </a:t>
            </a:r>
            <a:r>
              <a:rPr lang="en-US" sz="1800" b="1" i="1" dirty="0"/>
              <a:t>when repetition is allowed</a:t>
            </a:r>
          </a:p>
          <a:p>
            <a:pPr marL="102870" indent="-342900">
              <a:spcBef>
                <a:spcPts val="1200"/>
              </a:spcBef>
            </a:pPr>
            <a:r>
              <a:rPr lang="en-US" sz="2000" dirty="0"/>
              <a:t>Think of the set of </a:t>
            </a:r>
            <a:r>
              <a:rPr lang="en-US" sz="2000" i="1" dirty="0"/>
              <a:t>n</a:t>
            </a:r>
            <a:r>
              <a:rPr lang="en-US" sz="2000" dirty="0"/>
              <a:t> elements as a set </a:t>
            </a:r>
            <a:r>
              <a:rPr lang="en-US" sz="2000" i="1" dirty="0"/>
              <a:t>n</a:t>
            </a:r>
            <a:r>
              <a:rPr lang="en-US" sz="2000" dirty="0"/>
              <a:t> different boxes</a:t>
            </a:r>
          </a:p>
          <a:p>
            <a:pPr marL="742950" lvl="2" indent="-342900"/>
            <a:r>
              <a:rPr lang="en-US" sz="1900" dirty="0"/>
              <a:t>Selecting an element from the set for our </a:t>
            </a:r>
            <a:r>
              <a:rPr lang="en-US" sz="1900" i="1" dirty="0"/>
              <a:t>r</a:t>
            </a:r>
            <a:r>
              <a:rPr lang="en-US" sz="1900" dirty="0"/>
              <a:t>-combination (i.e. selecting a box) is like putting an object into the box.</a:t>
            </a:r>
          </a:p>
          <a:p>
            <a:pPr marL="742950" lvl="2" indent="-342900"/>
            <a:r>
              <a:rPr lang="en-US" sz="1900" dirty="0"/>
              <a:t>The number of times we selected the box in our </a:t>
            </a:r>
            <a:r>
              <a:rPr lang="en-US" sz="1900" i="1" dirty="0"/>
              <a:t>r</a:t>
            </a:r>
            <a:r>
              <a:rPr lang="en-US" sz="1900" dirty="0"/>
              <a:t>-combination corresponds to the number of objects we will place into the box.</a:t>
            </a:r>
          </a:p>
        </p:txBody>
      </p:sp>
      <p:sp>
        <p:nvSpPr>
          <p:cNvPr id="4" name="Slide Number Placeholder 3"/>
          <p:cNvSpPr>
            <a:spLocks noGrp="1"/>
          </p:cNvSpPr>
          <p:nvPr>
            <p:ph type="sldNum" sz="quarter" idx="12"/>
          </p:nvPr>
        </p:nvSpPr>
        <p:spPr>
          <a:xfrm>
            <a:off x="7924800" y="6127750"/>
            <a:ext cx="762000" cy="365125"/>
          </a:xfrm>
        </p:spPr>
        <p:txBody>
          <a:bodyPr/>
          <a:lstStyle/>
          <a:p>
            <a:pPr>
              <a:defRPr/>
            </a:pPr>
            <a:fld id="{51485862-A37E-42D0-93D2-A12028E1B189}" type="slidenum">
              <a:rPr lang="en-US" smtClean="0"/>
              <a:pPr>
                <a:defRPr/>
              </a:pPr>
              <a:t>22</a:t>
            </a:fld>
            <a:endParaRPr lang="en-US"/>
          </a:p>
        </p:txBody>
      </p:sp>
    </p:spTree>
    <p:extLst>
      <p:ext uri="{BB962C8B-B14F-4D97-AF65-F5344CB8AC3E}">
        <p14:creationId xmlns:p14="http://schemas.microsoft.com/office/powerpoint/2010/main" val="320304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762000"/>
            <a:ext cx="8229600" cy="1143000"/>
          </a:xfrm>
        </p:spPr>
        <p:txBody>
          <a:bodyPr>
            <a:noAutofit/>
          </a:bodyPr>
          <a:lstStyle/>
          <a:p>
            <a:r>
              <a:rPr lang="en-US" sz="3600" dirty="0"/>
              <a:t>Indistinguishable objects and distinguishable boxes</a:t>
            </a:r>
          </a:p>
        </p:txBody>
      </p:sp>
      <p:sp>
        <p:nvSpPr>
          <p:cNvPr id="5" name="Content Placeholder 2"/>
          <p:cNvSpPr>
            <a:spLocks noGrp="1"/>
          </p:cNvSpPr>
          <p:nvPr>
            <p:ph idx="1"/>
          </p:nvPr>
        </p:nvSpPr>
        <p:spPr>
          <a:xfrm>
            <a:off x="478971" y="2438400"/>
            <a:ext cx="8229600" cy="3124200"/>
          </a:xfrm>
        </p:spPr>
        <p:txBody>
          <a:bodyPr>
            <a:noAutofit/>
          </a:bodyPr>
          <a:lstStyle/>
          <a:p>
            <a:pPr marL="0" indent="-365760">
              <a:buFontTx/>
              <a:buChar char="•"/>
            </a:pPr>
            <a:r>
              <a:rPr lang="en-US" sz="2200" dirty="0"/>
              <a:t>If we restrict each box to have a fixed number of objects per box, then there is only one way to do so. Not very exciting.</a:t>
            </a:r>
          </a:p>
        </p:txBody>
      </p:sp>
    </p:spTree>
    <p:extLst>
      <p:ext uri="{BB962C8B-B14F-4D97-AF65-F5344CB8AC3E}">
        <p14:creationId xmlns:p14="http://schemas.microsoft.com/office/powerpoint/2010/main" val="17752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5"/>
          <p:cNvSpPr>
            <a:spLocks noGrp="1"/>
          </p:cNvSpPr>
          <p:nvPr>
            <p:ph type="sldNum" sz="quarter" idx="12"/>
          </p:nvPr>
        </p:nvSpPr>
        <p:spPr>
          <a:noFill/>
        </p:spPr>
        <p:txBody>
          <a:bodyPr/>
          <a:lstStyle/>
          <a:p>
            <a:fld id="{B634A4F4-36D4-4D60-A19E-B9BED852326D}" type="slidenum">
              <a:rPr lang="en-US" smtClean="0"/>
              <a:pPr/>
              <a:t>24</a:t>
            </a:fld>
            <a:endParaRPr lang="en-US"/>
          </a:p>
        </p:txBody>
      </p:sp>
      <p:sp>
        <p:nvSpPr>
          <p:cNvPr id="11269" name="Rectangle 3"/>
          <p:cNvSpPr>
            <a:spLocks noGrp="1" noChangeArrowheads="1"/>
          </p:cNvSpPr>
          <p:nvPr>
            <p:ph type="body" idx="1"/>
          </p:nvPr>
        </p:nvSpPr>
        <p:spPr>
          <a:xfrm>
            <a:off x="457200" y="1579254"/>
            <a:ext cx="8229600" cy="4953000"/>
          </a:xfrm>
        </p:spPr>
        <p:txBody>
          <a:bodyPr>
            <a:normAutofit fontScale="70000" lnSpcReduction="20000"/>
          </a:bodyPr>
          <a:lstStyle/>
          <a:p>
            <a:pPr eaLnBrk="1" hangingPunct="1">
              <a:lnSpc>
                <a:spcPct val="90000"/>
              </a:lnSpc>
            </a:pPr>
            <a:r>
              <a:rPr lang="en-US" dirty="0"/>
              <a:t>First, </a:t>
            </a:r>
            <a:r>
              <a:rPr lang="en-US" b="1"/>
              <a:t>assume</a:t>
            </a:r>
            <a:r>
              <a:rPr lang="en-US"/>
              <a:t> (temporarily) </a:t>
            </a:r>
            <a:r>
              <a:rPr lang="en-US" dirty="0"/>
              <a:t>that all flags are indistinguishable, 10 distinct poles (boxes)</a:t>
            </a:r>
          </a:p>
          <a:p>
            <a:pPr eaLnBrk="1" hangingPunct="1">
              <a:lnSpc>
                <a:spcPct val="90000"/>
              </a:lnSpc>
              <a:buFontTx/>
              <a:buNone/>
            </a:pPr>
            <a:r>
              <a:rPr lang="en-US" dirty="0">
                <a:latin typeface="Wingdings" pitchFamily="2" charset="2"/>
              </a:rPr>
              <a:t>OO  OOO  OO OOO O  OOO   OO  OOOO OOOOO</a:t>
            </a:r>
            <a:r>
              <a:rPr lang="en-US" sz="900" dirty="0">
                <a:latin typeface="Wingdings" pitchFamily="2" charset="2"/>
              </a:rPr>
              <a:t> </a:t>
            </a:r>
          </a:p>
          <a:p>
            <a:pPr eaLnBrk="1" hangingPunct="1">
              <a:lnSpc>
                <a:spcPct val="90000"/>
              </a:lnSpc>
              <a:buFont typeface="Wingdings 3" pitchFamily="18" charset="2"/>
              <a:buNone/>
            </a:pPr>
            <a:r>
              <a:rPr lang="en-US" sz="900" dirty="0"/>
              <a:t>  </a:t>
            </a:r>
            <a:r>
              <a:rPr lang="en-US" dirty="0"/>
              <a:t>1      </a:t>
            </a:r>
            <a:r>
              <a:rPr lang="en-US" dirty="0">
                <a:latin typeface="Wingdings 3" pitchFamily="18" charset="2"/>
              </a:rPr>
              <a:t># </a:t>
            </a:r>
            <a:r>
              <a:rPr lang="en-US" dirty="0"/>
              <a:t>2</a:t>
            </a:r>
            <a:r>
              <a:rPr lang="en-US" dirty="0">
                <a:latin typeface="Wingdings 3" pitchFamily="18" charset="2"/>
              </a:rPr>
              <a:t>   # </a:t>
            </a:r>
            <a:r>
              <a:rPr lang="en-US" dirty="0"/>
              <a:t>3   </a:t>
            </a:r>
            <a:r>
              <a:rPr lang="en-US" dirty="0">
                <a:latin typeface="Wingdings 3" pitchFamily="18" charset="2"/>
              </a:rPr>
              <a:t># </a:t>
            </a:r>
            <a:r>
              <a:rPr lang="en-US" dirty="0"/>
              <a:t>4</a:t>
            </a:r>
            <a:r>
              <a:rPr lang="en-US" dirty="0">
                <a:latin typeface="Wingdings 3" pitchFamily="18" charset="2"/>
              </a:rPr>
              <a:t>  # </a:t>
            </a:r>
            <a:r>
              <a:rPr lang="en-US" dirty="0"/>
              <a:t>5  </a:t>
            </a:r>
            <a:r>
              <a:rPr lang="en-US" dirty="0">
                <a:latin typeface="Wingdings 3" pitchFamily="18" charset="2"/>
              </a:rPr>
              <a:t># </a:t>
            </a:r>
            <a:r>
              <a:rPr lang="en-US" dirty="0"/>
              <a:t>6       </a:t>
            </a:r>
            <a:r>
              <a:rPr lang="en-US" dirty="0">
                <a:latin typeface="Wingdings 3" pitchFamily="18" charset="2"/>
              </a:rPr>
              <a:t>#</a:t>
            </a:r>
            <a:r>
              <a:rPr lang="en-US" dirty="0"/>
              <a:t>7</a:t>
            </a:r>
            <a:r>
              <a:rPr lang="en-US" dirty="0">
                <a:latin typeface="Wingdings 3" pitchFamily="18" charset="2"/>
              </a:rPr>
              <a:t># </a:t>
            </a:r>
            <a:r>
              <a:rPr lang="en-US" dirty="0"/>
              <a:t>8</a:t>
            </a:r>
            <a:r>
              <a:rPr lang="en-US" dirty="0">
                <a:latin typeface="Wingdings 3" pitchFamily="18" charset="2"/>
              </a:rPr>
              <a:t>   #  </a:t>
            </a:r>
            <a:r>
              <a:rPr lang="en-US" dirty="0"/>
              <a:t>9     </a:t>
            </a:r>
            <a:r>
              <a:rPr lang="en-US" dirty="0">
                <a:latin typeface="Wingdings 3" pitchFamily="18" charset="2"/>
              </a:rPr>
              <a:t>#  </a:t>
            </a:r>
            <a:r>
              <a:rPr lang="en-US" dirty="0"/>
              <a:t>10</a:t>
            </a:r>
          </a:p>
          <a:p>
            <a:pPr eaLnBrk="1" hangingPunct="1">
              <a:lnSpc>
                <a:spcPct val="90000"/>
              </a:lnSpc>
              <a:buFont typeface="Wingdings 3" pitchFamily="18" charset="2"/>
              <a:buChar char=" "/>
            </a:pPr>
            <a:endParaRPr lang="en-US" dirty="0"/>
          </a:p>
          <a:p>
            <a:pPr marL="0" indent="0" eaLnBrk="1" hangingPunct="1">
              <a:lnSpc>
                <a:spcPct val="90000"/>
              </a:lnSpc>
              <a:buNone/>
            </a:pPr>
            <a:r>
              <a:rPr lang="en-US" dirty="0"/>
              <a:t>There are </a:t>
            </a:r>
          </a:p>
          <a:p>
            <a:pPr eaLnBrk="1" hangingPunct="1">
              <a:lnSpc>
                <a:spcPct val="90000"/>
              </a:lnSpc>
              <a:buFont typeface="Wingdings 3" pitchFamily="18" charset="2"/>
              <a:buChar char=" "/>
            </a:pPr>
            <a:endParaRPr lang="en-US" dirty="0"/>
          </a:p>
          <a:p>
            <a:pPr eaLnBrk="1" hangingPunct="1">
              <a:lnSpc>
                <a:spcPct val="90000"/>
              </a:lnSpc>
              <a:buFont typeface="Wingdings 3" pitchFamily="18" charset="2"/>
              <a:buChar char=" "/>
            </a:pPr>
            <a:endParaRPr lang="en-US" dirty="0"/>
          </a:p>
          <a:p>
            <a:pPr eaLnBrk="1" hangingPunct="1">
              <a:lnSpc>
                <a:spcPct val="90000"/>
              </a:lnSpc>
              <a:buFont typeface="Wingdings 3" pitchFamily="18" charset="2"/>
              <a:buChar char=" "/>
            </a:pPr>
            <a:endParaRPr lang="en-US" sz="900" dirty="0"/>
          </a:p>
          <a:p>
            <a:pPr marL="0" indent="0" eaLnBrk="1" hangingPunct="1">
              <a:lnSpc>
                <a:spcPct val="90000"/>
              </a:lnSpc>
              <a:buNone/>
            </a:pPr>
            <a:r>
              <a:rPr lang="en-US" dirty="0"/>
              <a:t>many ways that this can be divided. </a:t>
            </a:r>
          </a:p>
          <a:p>
            <a:pPr eaLnBrk="1" hangingPunct="1">
              <a:lnSpc>
                <a:spcPct val="90000"/>
              </a:lnSpc>
              <a:buFont typeface="Wingdings 3" pitchFamily="18" charset="2"/>
              <a:buChar char=" "/>
            </a:pPr>
            <a:endParaRPr lang="en-US" dirty="0"/>
          </a:p>
          <a:p>
            <a:pPr marL="0" indent="0" eaLnBrk="1" hangingPunct="1">
              <a:lnSpc>
                <a:spcPct val="90000"/>
              </a:lnSpc>
              <a:buNone/>
            </a:pPr>
            <a:r>
              <a:rPr lang="en-US" dirty="0"/>
              <a:t>For </a:t>
            </a:r>
            <a:r>
              <a:rPr lang="en-US" b="1" i="1" u="sng" dirty="0"/>
              <a:t>one</a:t>
            </a:r>
            <a:r>
              <a:rPr lang="en-US" dirty="0"/>
              <a:t> of these divisions (like the one above), consider the 25 flags as 25 distinguishable boxes</a:t>
            </a:r>
          </a:p>
          <a:p>
            <a:pPr marL="0" indent="0" eaLnBrk="1" hangingPunct="1">
              <a:lnSpc>
                <a:spcPct val="90000"/>
              </a:lnSpc>
              <a:buNone/>
            </a:pPr>
            <a:endParaRPr lang="en-US" dirty="0"/>
          </a:p>
          <a:p>
            <a:pPr eaLnBrk="1" hangingPunct="1">
              <a:lnSpc>
                <a:spcPct val="90000"/>
              </a:lnSpc>
              <a:buFont typeface="Wingdings 3" pitchFamily="18" charset="2"/>
              <a:buNone/>
            </a:pPr>
            <a:r>
              <a:rPr lang="en-US" dirty="0">
                <a:latin typeface="Wingdings" pitchFamily="2" charset="2"/>
              </a:rPr>
              <a:t>O</a:t>
            </a:r>
            <a:r>
              <a:rPr lang="en-US" sz="800" dirty="0"/>
              <a:t>1</a:t>
            </a:r>
            <a:r>
              <a:rPr lang="en-US" dirty="0">
                <a:latin typeface="Wingdings" pitchFamily="2" charset="2"/>
              </a:rPr>
              <a:t>O</a:t>
            </a:r>
            <a:r>
              <a:rPr lang="en-US" sz="800" dirty="0"/>
              <a:t>2</a:t>
            </a:r>
            <a:r>
              <a:rPr lang="en-US" sz="2000" dirty="0"/>
              <a:t>|</a:t>
            </a:r>
            <a:r>
              <a:rPr lang="en-US" sz="1800" dirty="0"/>
              <a:t> </a:t>
            </a:r>
            <a:r>
              <a:rPr lang="en-US" dirty="0">
                <a:latin typeface="Wingdings" pitchFamily="2" charset="2"/>
              </a:rPr>
              <a:t>O</a:t>
            </a:r>
            <a:r>
              <a:rPr lang="en-US" sz="800" dirty="0"/>
              <a:t>3</a:t>
            </a:r>
            <a:r>
              <a:rPr lang="en-US" dirty="0">
                <a:latin typeface="Wingdings" pitchFamily="2" charset="2"/>
              </a:rPr>
              <a:t>O</a:t>
            </a:r>
            <a:r>
              <a:rPr lang="en-US" sz="800" dirty="0"/>
              <a:t>4</a:t>
            </a:r>
            <a:r>
              <a:rPr lang="en-US" dirty="0">
                <a:latin typeface="Wingdings" pitchFamily="2" charset="2"/>
              </a:rPr>
              <a:t>O</a:t>
            </a:r>
            <a:r>
              <a:rPr lang="en-US" sz="800" dirty="0"/>
              <a:t>5       </a:t>
            </a:r>
            <a:r>
              <a:rPr lang="en-US" sz="2400" dirty="0"/>
              <a:t>|</a:t>
            </a:r>
            <a:r>
              <a:rPr lang="en-US" dirty="0"/>
              <a:t> </a:t>
            </a:r>
            <a:r>
              <a:rPr lang="en-US" dirty="0">
                <a:latin typeface="Wingdings" pitchFamily="2" charset="2"/>
              </a:rPr>
              <a:t>O</a:t>
            </a:r>
            <a:r>
              <a:rPr lang="en-US" sz="800" dirty="0"/>
              <a:t>6</a:t>
            </a:r>
            <a:r>
              <a:rPr lang="en-US" dirty="0">
                <a:latin typeface="Wingdings" pitchFamily="2" charset="2"/>
              </a:rPr>
              <a:t>O</a:t>
            </a:r>
            <a:r>
              <a:rPr lang="en-US" sz="800" dirty="0"/>
              <a:t>7</a:t>
            </a:r>
            <a:r>
              <a:rPr lang="en-US" sz="2400" dirty="0"/>
              <a:t>|</a:t>
            </a:r>
            <a:r>
              <a:rPr lang="en-US" dirty="0">
                <a:latin typeface="Wingdings" pitchFamily="2" charset="2"/>
              </a:rPr>
              <a:t>O</a:t>
            </a:r>
            <a:r>
              <a:rPr lang="en-US" sz="800" dirty="0"/>
              <a:t>8</a:t>
            </a:r>
            <a:r>
              <a:rPr lang="en-US" dirty="0"/>
              <a:t> </a:t>
            </a:r>
            <a:r>
              <a:rPr lang="en-US" dirty="0">
                <a:latin typeface="Wingdings" pitchFamily="2" charset="2"/>
              </a:rPr>
              <a:t>O</a:t>
            </a:r>
            <a:r>
              <a:rPr lang="en-US" sz="800" dirty="0"/>
              <a:t>9</a:t>
            </a:r>
            <a:r>
              <a:rPr lang="en-US" dirty="0">
                <a:latin typeface="Wingdings" pitchFamily="2" charset="2"/>
              </a:rPr>
              <a:t>O</a:t>
            </a:r>
            <a:r>
              <a:rPr lang="en-US" sz="800" dirty="0"/>
              <a:t>10</a:t>
            </a:r>
            <a:r>
              <a:rPr lang="en-US" dirty="0"/>
              <a:t> </a:t>
            </a:r>
            <a:r>
              <a:rPr lang="en-US" sz="2400" dirty="0"/>
              <a:t>|</a:t>
            </a:r>
            <a:r>
              <a:rPr lang="en-US" dirty="0"/>
              <a:t> </a:t>
            </a:r>
            <a:r>
              <a:rPr lang="en-US" dirty="0">
                <a:latin typeface="Wingdings" pitchFamily="2" charset="2"/>
              </a:rPr>
              <a:t>O</a:t>
            </a:r>
            <a:r>
              <a:rPr lang="en-US" sz="800" dirty="0"/>
              <a:t>11</a:t>
            </a:r>
            <a:r>
              <a:rPr lang="en-US" dirty="0"/>
              <a:t> </a:t>
            </a:r>
            <a:r>
              <a:rPr lang="en-US" sz="2400" dirty="0"/>
              <a:t>|</a:t>
            </a:r>
            <a:r>
              <a:rPr lang="en-US" dirty="0">
                <a:latin typeface="Wingdings" pitchFamily="2" charset="2"/>
              </a:rPr>
              <a:t>O</a:t>
            </a:r>
            <a:r>
              <a:rPr lang="en-US" sz="800" dirty="0"/>
              <a:t>12</a:t>
            </a:r>
            <a:r>
              <a:rPr lang="en-US" dirty="0">
                <a:latin typeface="Wingdings" pitchFamily="2" charset="2"/>
              </a:rPr>
              <a:t>O</a:t>
            </a:r>
            <a:r>
              <a:rPr lang="en-US" sz="800" dirty="0"/>
              <a:t>13</a:t>
            </a:r>
            <a:r>
              <a:rPr lang="en-US" dirty="0">
                <a:latin typeface="Wingdings" pitchFamily="2" charset="2"/>
              </a:rPr>
              <a:t>O</a:t>
            </a:r>
            <a:r>
              <a:rPr lang="en-US" sz="800" dirty="0"/>
              <a:t>14</a:t>
            </a:r>
            <a:r>
              <a:rPr lang="en-US" dirty="0"/>
              <a:t> </a:t>
            </a:r>
            <a:r>
              <a:rPr lang="en-US" sz="2400" dirty="0"/>
              <a:t>|  |</a:t>
            </a:r>
            <a:r>
              <a:rPr lang="en-US" dirty="0"/>
              <a:t>  </a:t>
            </a:r>
            <a:r>
              <a:rPr lang="en-US" dirty="0">
                <a:latin typeface="Wingdings" pitchFamily="2" charset="2"/>
              </a:rPr>
              <a:t>O</a:t>
            </a:r>
            <a:r>
              <a:rPr lang="en-US" sz="800" dirty="0"/>
              <a:t>15</a:t>
            </a:r>
            <a:r>
              <a:rPr lang="en-US" dirty="0">
                <a:latin typeface="Wingdings" pitchFamily="2" charset="2"/>
              </a:rPr>
              <a:t>O</a:t>
            </a:r>
            <a:r>
              <a:rPr lang="en-US" sz="800" dirty="0"/>
              <a:t>16</a:t>
            </a:r>
            <a:r>
              <a:rPr lang="en-US" dirty="0"/>
              <a:t> </a:t>
            </a:r>
            <a:r>
              <a:rPr lang="en-US" sz="2400" dirty="0"/>
              <a:t>|</a:t>
            </a:r>
            <a:r>
              <a:rPr lang="en-US" dirty="0"/>
              <a:t>  </a:t>
            </a:r>
            <a:r>
              <a:rPr lang="en-US" dirty="0">
                <a:latin typeface="Wingdings" pitchFamily="2" charset="2"/>
              </a:rPr>
              <a:t>O</a:t>
            </a:r>
            <a:r>
              <a:rPr lang="en-US" sz="800" dirty="0"/>
              <a:t>17</a:t>
            </a:r>
            <a:r>
              <a:rPr lang="en-US" dirty="0">
                <a:latin typeface="Wingdings" pitchFamily="2" charset="2"/>
              </a:rPr>
              <a:t>O</a:t>
            </a:r>
            <a:r>
              <a:rPr lang="en-US" sz="800" dirty="0"/>
              <a:t>18</a:t>
            </a:r>
            <a:r>
              <a:rPr lang="en-US" dirty="0">
                <a:latin typeface="Wingdings" pitchFamily="2" charset="2"/>
              </a:rPr>
              <a:t>O</a:t>
            </a:r>
            <a:r>
              <a:rPr lang="en-US" sz="800" dirty="0"/>
              <a:t>19</a:t>
            </a:r>
            <a:r>
              <a:rPr lang="en-US" dirty="0">
                <a:latin typeface="Wingdings" pitchFamily="2" charset="2"/>
              </a:rPr>
              <a:t>O</a:t>
            </a:r>
            <a:r>
              <a:rPr lang="en-US" sz="800" dirty="0"/>
              <a:t>20</a:t>
            </a:r>
            <a:r>
              <a:rPr lang="en-US" dirty="0"/>
              <a:t> </a:t>
            </a:r>
            <a:r>
              <a:rPr lang="en-US" sz="2400" dirty="0"/>
              <a:t>|</a:t>
            </a:r>
            <a:r>
              <a:rPr lang="en-US" dirty="0"/>
              <a:t> </a:t>
            </a:r>
            <a:r>
              <a:rPr lang="en-US" dirty="0">
                <a:latin typeface="Wingdings" pitchFamily="2" charset="2"/>
              </a:rPr>
              <a:t>O</a:t>
            </a:r>
            <a:r>
              <a:rPr lang="en-US" sz="800" dirty="0"/>
              <a:t>21</a:t>
            </a:r>
            <a:r>
              <a:rPr lang="en-US" dirty="0">
                <a:latin typeface="Wingdings" pitchFamily="2" charset="2"/>
              </a:rPr>
              <a:t>O</a:t>
            </a:r>
            <a:r>
              <a:rPr lang="en-US" sz="800" dirty="0"/>
              <a:t>22</a:t>
            </a:r>
            <a:r>
              <a:rPr lang="en-US" dirty="0">
                <a:latin typeface="Wingdings" pitchFamily="2" charset="2"/>
              </a:rPr>
              <a:t>O</a:t>
            </a:r>
            <a:r>
              <a:rPr lang="en-US" sz="800" dirty="0"/>
              <a:t>23</a:t>
            </a:r>
            <a:r>
              <a:rPr lang="en-US" dirty="0"/>
              <a:t> </a:t>
            </a:r>
            <a:r>
              <a:rPr lang="en-US" dirty="0">
                <a:latin typeface="Wingdings" pitchFamily="2" charset="2"/>
              </a:rPr>
              <a:t>O</a:t>
            </a:r>
            <a:r>
              <a:rPr lang="en-US" sz="800" dirty="0"/>
              <a:t>24</a:t>
            </a:r>
            <a:r>
              <a:rPr lang="en-US" dirty="0">
                <a:latin typeface="Wingdings" pitchFamily="2" charset="2"/>
              </a:rPr>
              <a:t>O</a:t>
            </a:r>
            <a:r>
              <a:rPr lang="en-US" sz="800" dirty="0"/>
              <a:t>25</a:t>
            </a:r>
            <a:endParaRPr lang="en-US" sz="800" dirty="0">
              <a:latin typeface="Wingdings 3" pitchFamily="18" charset="2"/>
            </a:endParaRPr>
          </a:p>
          <a:p>
            <a:pPr eaLnBrk="1" hangingPunct="1">
              <a:lnSpc>
                <a:spcPct val="90000"/>
              </a:lnSpc>
              <a:buFont typeface="Wingdings 3" pitchFamily="18" charset="2"/>
              <a:buChar char=" "/>
            </a:pPr>
            <a:endParaRPr lang="en-US" dirty="0"/>
          </a:p>
          <a:p>
            <a:pPr marL="0" indent="0" eaLnBrk="1" hangingPunct="1">
              <a:lnSpc>
                <a:spcPct val="90000"/>
              </a:lnSpc>
              <a:buNone/>
            </a:pPr>
            <a:r>
              <a:rPr lang="en-US" dirty="0"/>
              <a:t>There are 25! ways to distribute 25 distinguishable flags into 25 distinguishable boxes.</a:t>
            </a:r>
          </a:p>
          <a:p>
            <a:pPr marL="0" indent="0" eaLnBrk="1" hangingPunct="1">
              <a:lnSpc>
                <a:spcPct val="90000"/>
              </a:lnSpc>
              <a:buNone/>
            </a:pPr>
            <a:endParaRPr lang="en-US" dirty="0"/>
          </a:p>
          <a:p>
            <a:pPr marL="0" indent="0" eaLnBrk="1" hangingPunct="1">
              <a:lnSpc>
                <a:spcPct val="90000"/>
              </a:lnSpc>
              <a:buNone/>
            </a:pPr>
            <a:r>
              <a:rPr lang="en-US" dirty="0"/>
              <a:t>Thus, the answer is the same as that we computed earlier: 34!/9!</a:t>
            </a:r>
          </a:p>
          <a:p>
            <a:pPr eaLnBrk="1" hangingPunct="1">
              <a:lnSpc>
                <a:spcPct val="90000"/>
              </a:lnSpc>
              <a:buFont typeface="Wingdings 3" pitchFamily="18" charset="2"/>
              <a:buChar char=" "/>
            </a:pPr>
            <a:endParaRPr lang="en-US" dirty="0"/>
          </a:p>
          <a:p>
            <a:pPr eaLnBrk="1" hangingPunct="1">
              <a:lnSpc>
                <a:spcPct val="90000"/>
              </a:lnSpc>
            </a:pPr>
            <a:endParaRPr lang="en-US" dirty="0"/>
          </a:p>
        </p:txBody>
      </p:sp>
      <p:graphicFrame>
        <p:nvGraphicFramePr>
          <p:cNvPr id="11266" name="Object 4"/>
          <p:cNvGraphicFramePr>
            <a:graphicFrameLocks noChangeAspect="1"/>
          </p:cNvGraphicFramePr>
          <p:nvPr>
            <p:extLst>
              <p:ext uri="{D42A27DB-BD31-4B8C-83A1-F6EECF244321}">
                <p14:modId xmlns:p14="http://schemas.microsoft.com/office/powerpoint/2010/main" val="1069940293"/>
              </p:ext>
            </p:extLst>
          </p:nvPr>
        </p:nvGraphicFramePr>
        <p:xfrm>
          <a:off x="2590800" y="2667000"/>
          <a:ext cx="1905000" cy="496957"/>
        </p:xfrm>
        <a:graphic>
          <a:graphicData uri="http://schemas.openxmlformats.org/presentationml/2006/ole">
            <mc:AlternateContent xmlns:mc="http://schemas.openxmlformats.org/markup-compatibility/2006">
              <mc:Choice xmlns:v="urn:schemas-microsoft-com:vml" Requires="v">
                <p:oleObj spid="_x0000_s3101" name="Equation" r:id="rId4" imgW="1244520" imgH="457200" progId="Equation.3">
                  <p:embed/>
                </p:oleObj>
              </mc:Choice>
              <mc:Fallback>
                <p:oleObj name="Equation" r:id="rId4" imgW="1244520" imgH="457200" progId="Equation.3">
                  <p:embed/>
                  <p:pic>
                    <p:nvPicPr>
                      <p:cNvPr id="1126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667000"/>
                        <a:ext cx="1905000" cy="49695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7" name="Rectangle 2"/>
          <p:cNvSpPr>
            <a:spLocks noGrp="1" noChangeArrowheads="1"/>
          </p:cNvSpPr>
          <p:nvPr>
            <p:ph type="title"/>
          </p:nvPr>
        </p:nvSpPr>
        <p:spPr>
          <a:xfrm>
            <a:off x="457200" y="274638"/>
            <a:ext cx="8229600" cy="1143000"/>
          </a:xfrm>
        </p:spPr>
        <p:txBody>
          <a:bodyPr>
            <a:noAutofit/>
          </a:bodyPr>
          <a:lstStyle/>
          <a:p>
            <a:pPr eaLnBrk="1" hangingPunct="1"/>
            <a:r>
              <a:rPr lang="en-US" sz="3200" dirty="0"/>
              <a:t>Bigger Example: Place 25 distinct flags on 10 distinct flag poles (revisited), order on each pole matters</a:t>
            </a:r>
          </a:p>
        </p:txBody>
      </p:sp>
    </p:spTree>
    <p:extLst>
      <p:ext uri="{BB962C8B-B14F-4D97-AF65-F5344CB8AC3E}">
        <p14:creationId xmlns:p14="http://schemas.microsoft.com/office/powerpoint/2010/main" val="2043075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Slide Number Placeholder 5"/>
          <p:cNvSpPr>
            <a:spLocks noGrp="1"/>
          </p:cNvSpPr>
          <p:nvPr>
            <p:ph type="sldNum" sz="quarter" idx="12"/>
          </p:nvPr>
        </p:nvSpPr>
        <p:spPr>
          <a:noFill/>
        </p:spPr>
        <p:txBody>
          <a:bodyPr/>
          <a:lstStyle/>
          <a:p>
            <a:fld id="{5D476099-FDB9-432F-A16D-B4ED4BCCE0BE}" type="slidenum">
              <a:rPr lang="en-US" smtClean="0"/>
              <a:pPr/>
              <a:t>25</a:t>
            </a:fld>
            <a:endParaRPr lang="en-US"/>
          </a:p>
        </p:txBody>
      </p:sp>
      <p:sp>
        <p:nvSpPr>
          <p:cNvPr id="12293" name="Rectangle 2"/>
          <p:cNvSpPr>
            <a:spLocks noGrp="1" noChangeArrowheads="1"/>
          </p:cNvSpPr>
          <p:nvPr>
            <p:ph type="title"/>
          </p:nvPr>
        </p:nvSpPr>
        <p:spPr>
          <a:xfrm>
            <a:off x="381000" y="621792"/>
            <a:ext cx="8229600" cy="704088"/>
          </a:xfrm>
        </p:spPr>
        <p:txBody>
          <a:bodyPr>
            <a:normAutofit fontScale="90000"/>
          </a:bodyPr>
          <a:lstStyle/>
          <a:p>
            <a:pPr eaLnBrk="1" hangingPunct="1"/>
            <a:r>
              <a:rPr lang="en-US" dirty="0"/>
              <a:t>No Empty Flagpoles</a:t>
            </a:r>
          </a:p>
        </p:txBody>
      </p:sp>
      <p:sp>
        <p:nvSpPr>
          <p:cNvPr id="12294" name="Rectangle 3"/>
          <p:cNvSpPr>
            <a:spLocks noGrp="1" noChangeArrowheads="1"/>
          </p:cNvSpPr>
          <p:nvPr>
            <p:ph type="body" idx="1"/>
          </p:nvPr>
        </p:nvSpPr>
        <p:spPr>
          <a:xfrm>
            <a:off x="381000" y="1524000"/>
            <a:ext cx="8229600" cy="4389120"/>
          </a:xfrm>
        </p:spPr>
        <p:txBody>
          <a:bodyPr>
            <a:normAutofit fontScale="92500" lnSpcReduction="20000"/>
          </a:bodyPr>
          <a:lstStyle/>
          <a:p>
            <a:pPr eaLnBrk="1" hangingPunct="1">
              <a:buFontTx/>
              <a:buNone/>
            </a:pPr>
            <a:r>
              <a:rPr lang="en-US" dirty="0"/>
              <a:t>Now consider the problem where the order is important and no flagpole can be empty.</a:t>
            </a:r>
          </a:p>
          <a:p>
            <a:pPr eaLnBrk="1" hangingPunct="1">
              <a:buFontTx/>
              <a:buNone/>
            </a:pPr>
            <a:endParaRPr lang="en-US" dirty="0"/>
          </a:p>
          <a:p>
            <a:pPr eaLnBrk="1" hangingPunct="1">
              <a:buFontTx/>
              <a:buNone/>
            </a:pPr>
            <a:r>
              <a:rPr lang="en-US" dirty="0"/>
              <a:t>Again, first consider flags to be indistinguishable.</a:t>
            </a:r>
          </a:p>
          <a:p>
            <a:pPr eaLnBrk="1" hangingPunct="1">
              <a:buFontTx/>
              <a:buNone/>
            </a:pPr>
            <a:endParaRPr lang="en-US" dirty="0"/>
          </a:p>
          <a:p>
            <a:pPr eaLnBrk="1" hangingPunct="1">
              <a:buFontTx/>
              <a:buNone/>
            </a:pPr>
            <a:r>
              <a:rPr lang="en-US" dirty="0"/>
              <a:t>Here we will have to use 10 of these flags initially to be sure no box is empty (no choice here)</a:t>
            </a:r>
          </a:p>
          <a:p>
            <a:pPr eaLnBrk="1" hangingPunct="1">
              <a:buFontTx/>
              <a:buNone/>
            </a:pPr>
            <a:endParaRPr lang="en-US" dirty="0"/>
          </a:p>
          <a:p>
            <a:pPr eaLnBrk="1" hangingPunct="1">
              <a:buFontTx/>
              <a:buNone/>
            </a:pPr>
            <a:r>
              <a:rPr lang="en-US" dirty="0"/>
              <a:t>We have 15 remaining flags to distribute over 10 flagpoles. The argument is as before. </a:t>
            </a:r>
          </a:p>
          <a:p>
            <a:pPr eaLnBrk="1" hangingPunct="1">
              <a:buFontTx/>
              <a:buNone/>
            </a:pPr>
            <a:endParaRPr lang="en-US" dirty="0"/>
          </a:p>
          <a:p>
            <a:pPr eaLnBrk="1" hangingPunct="1">
              <a:buFontTx/>
              <a:buNone/>
            </a:pPr>
            <a:r>
              <a:rPr lang="en-US" dirty="0"/>
              <a:t>Thus the answer is</a:t>
            </a:r>
          </a:p>
        </p:txBody>
      </p:sp>
      <p:graphicFrame>
        <p:nvGraphicFramePr>
          <p:cNvPr id="12291" name="Object 9"/>
          <p:cNvGraphicFramePr>
            <a:graphicFrameLocks noChangeAspect="1"/>
          </p:cNvGraphicFramePr>
          <p:nvPr>
            <p:extLst>
              <p:ext uri="{D42A27DB-BD31-4B8C-83A1-F6EECF244321}">
                <p14:modId xmlns:p14="http://schemas.microsoft.com/office/powerpoint/2010/main" val="3849987580"/>
              </p:ext>
            </p:extLst>
          </p:nvPr>
        </p:nvGraphicFramePr>
        <p:xfrm>
          <a:off x="2932486" y="5014912"/>
          <a:ext cx="5722938" cy="1524000"/>
        </p:xfrm>
        <a:graphic>
          <a:graphicData uri="http://schemas.openxmlformats.org/presentationml/2006/ole">
            <mc:AlternateContent xmlns:mc="http://schemas.openxmlformats.org/markup-compatibility/2006">
              <mc:Choice xmlns:v="urn:schemas-microsoft-com:vml" Requires="v">
                <p:oleObj spid="_x0000_s4125" name="Equation" r:id="rId4" imgW="2145960" imgH="914400" progId="Equation.3">
                  <p:embed/>
                </p:oleObj>
              </mc:Choice>
              <mc:Fallback>
                <p:oleObj name="Equation" r:id="rId4" imgW="2145960" imgH="914400" progId="Equation.3">
                  <p:embed/>
                  <p:pic>
                    <p:nvPicPr>
                      <p:cNvPr id="12291"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2486" y="5014912"/>
                        <a:ext cx="5722938" cy="15240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93002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Distributing Objects into Indistinguishable Boxes</a:t>
            </a:r>
          </a:p>
        </p:txBody>
      </p:sp>
      <p:sp>
        <p:nvSpPr>
          <p:cNvPr id="3" name="Content Placeholder 2"/>
          <p:cNvSpPr>
            <a:spLocks noGrp="1"/>
          </p:cNvSpPr>
          <p:nvPr>
            <p:ph idx="1"/>
          </p:nvPr>
        </p:nvSpPr>
        <p:spPr/>
        <p:txBody>
          <a:bodyPr>
            <a:normAutofit fontScale="85000" lnSpcReduction="20000"/>
          </a:bodyPr>
          <a:lstStyle/>
          <a:p>
            <a:r>
              <a:rPr lang="en-US" i="1" dirty="0"/>
              <a:t>Distinguishable objects </a:t>
            </a:r>
            <a:r>
              <a:rPr lang="en-US" dirty="0"/>
              <a:t>and </a:t>
            </a:r>
            <a:r>
              <a:rPr lang="en-US" i="1" dirty="0"/>
              <a:t>indistinguishable boxes</a:t>
            </a:r>
            <a:r>
              <a:rPr lang="en-US" dirty="0"/>
              <a:t>.</a:t>
            </a:r>
          </a:p>
          <a:p>
            <a:pPr lvl="1"/>
            <a:r>
              <a:rPr lang="en-US" dirty="0"/>
              <a:t>Example: There are </a:t>
            </a:r>
            <a:r>
              <a:rPr lang="en-US" dirty="0">
                <a:latin typeface="Cambria Math" pitchFamily="18" charset="0"/>
                <a:ea typeface="Cambria Math" pitchFamily="18" charset="0"/>
              </a:rPr>
              <a:t>14</a:t>
            </a:r>
            <a:r>
              <a:rPr lang="en-US" dirty="0"/>
              <a:t> ways to put four employees into three indistinguishable offices (</a:t>
            </a:r>
            <a:r>
              <a:rPr lang="en-US" i="1" dirty="0"/>
              <a:t>see Example </a:t>
            </a:r>
            <a:r>
              <a:rPr lang="en-US" dirty="0">
                <a:latin typeface="Cambria Math" pitchFamily="18" charset="0"/>
                <a:ea typeface="Cambria Math" pitchFamily="18" charset="0"/>
              </a:rPr>
              <a:t>10</a:t>
            </a:r>
            <a:r>
              <a:rPr lang="en-US" dirty="0"/>
              <a:t>).</a:t>
            </a:r>
          </a:p>
          <a:p>
            <a:pPr lvl="1"/>
            <a:r>
              <a:rPr lang="en-US" dirty="0"/>
              <a:t>There is no simple closed formula for the number of ways to distribute </a:t>
            </a:r>
            <a:r>
              <a:rPr lang="en-US" i="1" dirty="0"/>
              <a:t>n</a:t>
            </a:r>
            <a:r>
              <a:rPr lang="en-US" dirty="0"/>
              <a:t> distinguishable objects into </a:t>
            </a:r>
            <a:r>
              <a:rPr lang="en-US" i="1" dirty="0"/>
              <a:t>j</a:t>
            </a:r>
            <a:r>
              <a:rPr lang="en-US" dirty="0"/>
              <a:t> indistinguishable boxes. </a:t>
            </a:r>
          </a:p>
          <a:p>
            <a:pPr lvl="1"/>
            <a:r>
              <a:rPr lang="en-US" dirty="0"/>
              <a:t>See the text for a formula involving </a:t>
            </a:r>
            <a:r>
              <a:rPr lang="en-US" i="1" dirty="0" err="1"/>
              <a:t>Stirling</a:t>
            </a:r>
            <a:r>
              <a:rPr lang="en-US" i="1" dirty="0"/>
              <a:t> numbers of the second kind</a:t>
            </a:r>
            <a:r>
              <a:rPr lang="en-US" dirty="0"/>
              <a:t>.</a:t>
            </a:r>
          </a:p>
          <a:p>
            <a:r>
              <a:rPr lang="en-US" i="1" dirty="0"/>
              <a:t>Indistinguishable objects </a:t>
            </a:r>
            <a:r>
              <a:rPr lang="en-US" dirty="0"/>
              <a:t>and </a:t>
            </a:r>
            <a:r>
              <a:rPr lang="en-US" i="1" dirty="0"/>
              <a:t>indistinguishable boxes</a:t>
            </a:r>
            <a:r>
              <a:rPr lang="en-US" dirty="0"/>
              <a:t>.</a:t>
            </a:r>
          </a:p>
          <a:p>
            <a:pPr lvl="1"/>
            <a:r>
              <a:rPr lang="en-US" dirty="0"/>
              <a:t>Example: There are </a:t>
            </a:r>
            <a:r>
              <a:rPr lang="en-US" dirty="0">
                <a:latin typeface="Cambria Math" pitchFamily="18" charset="0"/>
                <a:ea typeface="Cambria Math" pitchFamily="18" charset="0"/>
              </a:rPr>
              <a:t>9</a:t>
            </a:r>
            <a:r>
              <a:rPr lang="en-US" dirty="0"/>
              <a:t>  ways to pack six copies of the same book into four identical boxes (</a:t>
            </a:r>
            <a:r>
              <a:rPr lang="en-US" i="1" dirty="0"/>
              <a:t>see Example </a:t>
            </a:r>
            <a:r>
              <a:rPr lang="en-US" dirty="0">
                <a:latin typeface="Cambria Math" pitchFamily="18" charset="0"/>
                <a:ea typeface="Cambria Math" pitchFamily="18" charset="0"/>
              </a:rPr>
              <a:t>11</a:t>
            </a:r>
            <a:r>
              <a:rPr lang="en-US" dirty="0"/>
              <a:t>).</a:t>
            </a:r>
          </a:p>
          <a:p>
            <a:pPr lvl="1"/>
            <a:r>
              <a:rPr lang="en-US" dirty="0"/>
              <a:t>The number of ways of distributing </a:t>
            </a:r>
            <a:r>
              <a:rPr lang="en-US" i="1" dirty="0"/>
              <a:t>n</a:t>
            </a:r>
            <a:r>
              <a:rPr lang="en-US" dirty="0"/>
              <a:t> indistinguishable objects into </a:t>
            </a:r>
            <a:r>
              <a:rPr lang="en-US" i="1" dirty="0"/>
              <a:t>k </a:t>
            </a:r>
            <a:r>
              <a:rPr lang="en-US" dirty="0"/>
              <a:t>indistinguishable boxes equals </a:t>
            </a:r>
            <a:r>
              <a:rPr lang="en-US" i="1" dirty="0" err="1"/>
              <a:t>p</a:t>
            </a:r>
            <a:r>
              <a:rPr lang="en-US" i="1" baseline="-25000" dirty="0" err="1"/>
              <a:t>k</a:t>
            </a:r>
            <a:r>
              <a:rPr lang="en-US" dirty="0"/>
              <a:t>(</a:t>
            </a:r>
            <a:r>
              <a:rPr lang="en-US" i="1" dirty="0"/>
              <a:t>n</a:t>
            </a:r>
            <a:r>
              <a:rPr lang="en-US" dirty="0"/>
              <a:t>), the number of ways to write </a:t>
            </a:r>
            <a:r>
              <a:rPr lang="en-US" i="1" dirty="0"/>
              <a:t>n </a:t>
            </a:r>
            <a:r>
              <a:rPr lang="en-US" dirty="0"/>
              <a:t>as the sum of at most </a:t>
            </a:r>
            <a:r>
              <a:rPr lang="en-US" i="1" dirty="0"/>
              <a:t>k </a:t>
            </a:r>
            <a:r>
              <a:rPr lang="en-US" dirty="0"/>
              <a:t>positive integers in increasing order. </a:t>
            </a:r>
          </a:p>
          <a:p>
            <a:pPr lvl="1"/>
            <a:r>
              <a:rPr lang="en-US" dirty="0"/>
              <a:t>No simple closed formula exists for this number.</a:t>
            </a:r>
          </a:p>
          <a:p>
            <a:pPr lvl="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Permutations with Repetition</a:t>
            </a:r>
          </a:p>
        </p:txBody>
      </p:sp>
      <p:sp>
        <p:nvSpPr>
          <p:cNvPr id="3" name="Content Placeholder 2"/>
          <p:cNvSpPr>
            <a:spLocks noGrp="1"/>
          </p:cNvSpPr>
          <p:nvPr>
            <p:ph idx="1"/>
          </p:nvPr>
        </p:nvSpPr>
        <p:spPr/>
        <p:txBody>
          <a:bodyPr>
            <a:normAutofit fontScale="92500" lnSpcReduction="10000"/>
          </a:bodyPr>
          <a:lstStyle/>
          <a:p>
            <a:pPr>
              <a:buNone/>
            </a:pPr>
            <a:r>
              <a:rPr lang="en-US" b="1" dirty="0"/>
              <a:t>   Theorem </a:t>
            </a:r>
            <a:r>
              <a:rPr lang="en-US" b="1" dirty="0">
                <a:latin typeface="Cambria Math" pitchFamily="18" charset="0"/>
                <a:ea typeface="Cambria Math" pitchFamily="18" charset="0"/>
              </a:rPr>
              <a:t>1</a:t>
            </a:r>
            <a:r>
              <a:rPr lang="en-US" dirty="0"/>
              <a:t>: The number of </a:t>
            </a:r>
            <a:r>
              <a:rPr lang="en-US" i="1" dirty="0"/>
              <a:t>r</a:t>
            </a:r>
            <a:r>
              <a:rPr lang="en-US" dirty="0"/>
              <a:t>-permutations of a set of </a:t>
            </a:r>
            <a:r>
              <a:rPr lang="en-US" i="1" dirty="0"/>
              <a:t>n</a:t>
            </a:r>
            <a:r>
              <a:rPr lang="en-US" dirty="0"/>
              <a:t> objects with repetition allowed is </a:t>
            </a:r>
            <a:r>
              <a:rPr lang="en-US" i="1" dirty="0"/>
              <a:t>n</a:t>
            </a:r>
            <a:r>
              <a:rPr lang="en-US" i="1" baseline="30000" dirty="0"/>
              <a:t>r</a:t>
            </a:r>
            <a:r>
              <a:rPr lang="en-US" dirty="0"/>
              <a:t>.</a:t>
            </a:r>
          </a:p>
          <a:p>
            <a:pPr>
              <a:buNone/>
            </a:pPr>
            <a:r>
              <a:rPr lang="en-US" b="1" dirty="0"/>
              <a:t>    Proof</a:t>
            </a:r>
            <a:r>
              <a:rPr lang="en-US" dirty="0"/>
              <a:t>: There are </a:t>
            </a:r>
            <a:r>
              <a:rPr lang="en-US" i="1" dirty="0"/>
              <a:t>n</a:t>
            </a:r>
            <a:r>
              <a:rPr lang="en-US" dirty="0"/>
              <a:t> ways to select an element of the set for each of the </a:t>
            </a:r>
            <a:r>
              <a:rPr lang="en-US" i="1" dirty="0"/>
              <a:t>r</a:t>
            </a:r>
            <a:r>
              <a:rPr lang="en-US" dirty="0"/>
              <a:t> positions in the </a:t>
            </a:r>
            <a:r>
              <a:rPr lang="en-US" i="1" dirty="0"/>
              <a:t>r</a:t>
            </a:r>
            <a:r>
              <a:rPr lang="en-US" dirty="0"/>
              <a:t>-permutation when repetition is allowed. Hence, by the product rule there are </a:t>
            </a:r>
            <a:r>
              <a:rPr lang="en-US" i="1" dirty="0"/>
              <a:t>n</a:t>
            </a:r>
            <a:r>
              <a:rPr lang="en-US" i="1" baseline="30000" dirty="0"/>
              <a:t>r</a:t>
            </a:r>
            <a:r>
              <a:rPr lang="en-US" dirty="0"/>
              <a:t> </a:t>
            </a:r>
            <a:r>
              <a:rPr lang="en-US" i="1" dirty="0"/>
              <a:t>r</a:t>
            </a:r>
            <a:r>
              <a:rPr lang="en-US" dirty="0"/>
              <a:t>-permutations with repetition.</a:t>
            </a:r>
          </a:p>
          <a:p>
            <a:pPr>
              <a:buNone/>
            </a:pPr>
            <a:endParaRPr lang="en-US" dirty="0"/>
          </a:p>
          <a:p>
            <a:pPr>
              <a:buNone/>
            </a:pPr>
            <a:r>
              <a:rPr lang="en-US" b="1" dirty="0"/>
              <a:t>    Example</a:t>
            </a:r>
            <a:r>
              <a:rPr lang="en-US" dirty="0"/>
              <a:t>: How many strings of length </a:t>
            </a:r>
            <a:r>
              <a:rPr lang="en-US" i="1" dirty="0"/>
              <a:t>r</a:t>
            </a:r>
            <a:r>
              <a:rPr lang="en-US" dirty="0"/>
              <a:t> can be formed from the uppercase letters of the English alphabet?</a:t>
            </a:r>
          </a:p>
          <a:p>
            <a:pPr>
              <a:buNone/>
            </a:pPr>
            <a:r>
              <a:rPr lang="en-US" b="1" dirty="0"/>
              <a:t>    Solution</a:t>
            </a:r>
            <a:r>
              <a:rPr lang="en-US" dirty="0"/>
              <a:t>: The number of such strings is </a:t>
            </a:r>
            <a:r>
              <a:rPr lang="en-US" dirty="0">
                <a:latin typeface="Cambria" pitchFamily="18" charset="0"/>
              </a:rPr>
              <a:t>26</a:t>
            </a:r>
            <a:r>
              <a:rPr lang="en-US" i="1" baseline="40000" dirty="0"/>
              <a:t>r</a:t>
            </a:r>
            <a:r>
              <a:rPr lang="en-US" dirty="0"/>
              <a:t>, which is the number of </a:t>
            </a:r>
            <a:r>
              <a:rPr lang="en-US" i="1" dirty="0"/>
              <a:t>r</a:t>
            </a:r>
            <a:r>
              <a:rPr lang="en-US" dirty="0"/>
              <a:t>-permutations of a set with </a:t>
            </a:r>
            <a:r>
              <a:rPr lang="en-US" dirty="0">
                <a:latin typeface="Cambria Math" pitchFamily="18" charset="0"/>
                <a:ea typeface="Cambria Math" pitchFamily="18" charset="0"/>
              </a:rPr>
              <a:t>26</a:t>
            </a:r>
            <a:r>
              <a:rPr lang="en-US" dirty="0"/>
              <a:t> elements. </a:t>
            </a:r>
            <a:endParaRPr lang="en-US" i="1" baseline="40000" dirty="0"/>
          </a:p>
        </p:txBody>
      </p:sp>
      <p:sp>
        <p:nvSpPr>
          <p:cNvPr id="4" name="Isosceles Triangle 3"/>
          <p:cNvSpPr/>
          <p:nvPr/>
        </p:nvSpPr>
        <p:spPr>
          <a:xfrm rot="5400000" flipV="1">
            <a:off x="8077200" y="3810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5"/>
          <p:cNvSpPr>
            <a:spLocks noGrp="1"/>
          </p:cNvSpPr>
          <p:nvPr>
            <p:ph type="sldNum" sz="quarter" idx="12"/>
          </p:nvPr>
        </p:nvSpPr>
        <p:spPr>
          <a:noFill/>
        </p:spPr>
        <p:txBody>
          <a:bodyPr/>
          <a:lstStyle/>
          <a:p>
            <a:fld id="{E9FE0151-F3B7-4659-AA9F-65AC0A9B800C}" type="slidenum">
              <a:rPr lang="en-US" smtClean="0"/>
              <a:pPr/>
              <a:t>4</a:t>
            </a:fld>
            <a:endParaRPr lang="en-US"/>
          </a:p>
        </p:txBody>
      </p:sp>
      <p:sp>
        <p:nvSpPr>
          <p:cNvPr id="1028" name="Rectangle 2"/>
          <p:cNvSpPr>
            <a:spLocks noGrp="1" noChangeArrowheads="1"/>
          </p:cNvSpPr>
          <p:nvPr>
            <p:ph type="title"/>
          </p:nvPr>
        </p:nvSpPr>
        <p:spPr/>
        <p:txBody>
          <a:bodyPr>
            <a:normAutofit/>
          </a:bodyPr>
          <a:lstStyle/>
          <a:p>
            <a:pPr eaLnBrk="1" hangingPunct="1"/>
            <a:r>
              <a:rPr lang="en-US" dirty="0"/>
              <a:t>Another example.</a:t>
            </a:r>
          </a:p>
        </p:txBody>
      </p:sp>
      <p:sp>
        <p:nvSpPr>
          <p:cNvPr id="1029" name="Rectangle 3"/>
          <p:cNvSpPr>
            <a:spLocks noGrp="1" noChangeArrowheads="1"/>
          </p:cNvSpPr>
          <p:nvPr>
            <p:ph type="body" idx="1"/>
          </p:nvPr>
        </p:nvSpPr>
        <p:spPr/>
        <p:txBody>
          <a:bodyPr>
            <a:normAutofit/>
          </a:bodyPr>
          <a:lstStyle/>
          <a:p>
            <a:pPr eaLnBrk="1" hangingPunct="1">
              <a:buFontTx/>
              <a:buNone/>
            </a:pPr>
            <a:r>
              <a:rPr lang="en-US" dirty="0"/>
              <a:t>How many ways can 25 </a:t>
            </a:r>
            <a:r>
              <a:rPr lang="en-US" u="sng" dirty="0"/>
              <a:t>distinct</a:t>
            </a:r>
            <a:r>
              <a:rPr lang="en-US" dirty="0"/>
              <a:t> flags be assigned to 10 </a:t>
            </a:r>
            <a:r>
              <a:rPr lang="en-US" u="sng" dirty="0"/>
              <a:t>distinct</a:t>
            </a:r>
            <a:r>
              <a:rPr lang="en-US" dirty="0"/>
              <a:t> flag poles </a:t>
            </a:r>
            <a:r>
              <a:rPr lang="en-US" i="1" dirty="0"/>
              <a:t>if the order on the flagpoles is not important</a:t>
            </a:r>
            <a:r>
              <a:rPr lang="en-US" dirty="0"/>
              <a:t>? </a:t>
            </a:r>
          </a:p>
          <a:p>
            <a:pPr eaLnBrk="1" hangingPunct="1">
              <a:buFontTx/>
              <a:buNone/>
            </a:pPr>
            <a:endParaRPr lang="en-US" dirty="0"/>
          </a:p>
          <a:p>
            <a:pPr eaLnBrk="1" hangingPunct="1">
              <a:buFontTx/>
              <a:buNone/>
            </a:pPr>
            <a:r>
              <a:rPr lang="en-US" dirty="0"/>
              <a:t>This says the flags are assigned to the flagpoles with perhaps more than one flag assigned to the same flagpole. Once the set of flags is known for the flagpole, the flags can be put on the flagpole in any order.</a:t>
            </a:r>
          </a:p>
          <a:p>
            <a:pPr eaLnBrk="1" hangingPunct="1">
              <a:buFontTx/>
              <a:buNone/>
            </a:pPr>
            <a:endParaRPr lang="en-US" dirty="0"/>
          </a:p>
        </p:txBody>
      </p:sp>
    </p:spTree>
    <p:extLst>
      <p:ext uri="{BB962C8B-B14F-4D97-AF65-F5344CB8AC3E}">
        <p14:creationId xmlns:p14="http://schemas.microsoft.com/office/powerpoint/2010/main" val="1929961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974E3E27-583D-462E-9EAE-787CF4CD945D}"/>
              </a:ext>
            </a:extLst>
          </p:cNvPr>
          <p:cNvSpPr txBox="1">
            <a:spLocks noChangeArrowheads="1"/>
          </p:cNvSpPr>
          <p:nvPr/>
        </p:nvSpPr>
        <p:spPr>
          <a:xfrm>
            <a:off x="609600" y="4077961"/>
            <a:ext cx="8305800" cy="2460951"/>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ct val="120000"/>
              </a:lnSpc>
              <a:buFontTx/>
              <a:buNone/>
            </a:pPr>
            <a:r>
              <a:rPr lang="en-US" sz="1800" i="1" dirty="0"/>
              <a:t>Now, if order is important on the flag poles </a:t>
            </a:r>
            <a:r>
              <a:rPr lang="en-US" sz="1800" dirty="0"/>
              <a:t>(totally different problem), then we have </a:t>
            </a:r>
          </a:p>
          <a:p>
            <a:pPr>
              <a:lnSpc>
                <a:spcPct val="120000"/>
              </a:lnSpc>
              <a:buFontTx/>
              <a:buNone/>
            </a:pPr>
            <a:endParaRPr lang="en-US" sz="1800" dirty="0"/>
          </a:p>
          <a:p>
            <a:pPr>
              <a:lnSpc>
                <a:spcPct val="120000"/>
              </a:lnSpc>
              <a:buFontTx/>
              <a:buNone/>
            </a:pPr>
            <a:r>
              <a:rPr lang="en-US" sz="1800" dirty="0"/>
              <a:t>There are 10 choices for the first flag, as each flag is added, because order matter, above and below a flag positioned adds one more choice for the next flag.</a:t>
            </a:r>
          </a:p>
          <a:p>
            <a:pPr>
              <a:lnSpc>
                <a:spcPct val="120000"/>
              </a:lnSpc>
              <a:buFontTx/>
              <a:buNone/>
            </a:pPr>
            <a:endParaRPr lang="en-US" sz="1800" dirty="0"/>
          </a:p>
          <a:p>
            <a:pPr>
              <a:lnSpc>
                <a:spcPct val="120000"/>
              </a:lnSpc>
              <a:buFontTx/>
              <a:buNone/>
            </a:pPr>
            <a:endParaRPr lang="en-US" sz="1800" dirty="0"/>
          </a:p>
        </p:txBody>
      </p:sp>
      <p:sp>
        <p:nvSpPr>
          <p:cNvPr id="2052" name="Slide Number Placeholder 5"/>
          <p:cNvSpPr>
            <a:spLocks noGrp="1"/>
          </p:cNvSpPr>
          <p:nvPr>
            <p:ph type="sldNum" sz="quarter" idx="12"/>
          </p:nvPr>
        </p:nvSpPr>
        <p:spPr>
          <a:noFill/>
        </p:spPr>
        <p:txBody>
          <a:bodyPr/>
          <a:lstStyle/>
          <a:p>
            <a:fld id="{B1F3F52E-75AA-4376-B09B-AED03B3DCC96}" type="slidenum">
              <a:rPr lang="en-US" smtClean="0"/>
              <a:pPr/>
              <a:t>5</a:t>
            </a:fld>
            <a:endParaRPr lang="en-US"/>
          </a:p>
        </p:txBody>
      </p:sp>
      <p:sp>
        <p:nvSpPr>
          <p:cNvPr id="2053" name="Rectangle 2"/>
          <p:cNvSpPr>
            <a:spLocks noGrp="1" noChangeArrowheads="1"/>
          </p:cNvSpPr>
          <p:nvPr>
            <p:ph type="title"/>
          </p:nvPr>
        </p:nvSpPr>
        <p:spPr>
          <a:xfrm>
            <a:off x="457200" y="704088"/>
            <a:ext cx="8229600" cy="675767"/>
          </a:xfrm>
        </p:spPr>
        <p:txBody>
          <a:bodyPr>
            <a:normAutofit fontScale="90000"/>
          </a:bodyPr>
          <a:lstStyle/>
          <a:p>
            <a:pPr eaLnBrk="1" hangingPunct="1"/>
            <a:r>
              <a:rPr lang="en-US" sz="4400" dirty="0"/>
              <a:t>Continued …</a:t>
            </a:r>
          </a:p>
        </p:txBody>
      </p:sp>
      <p:sp>
        <p:nvSpPr>
          <p:cNvPr id="2054" name="Rectangle 3"/>
          <p:cNvSpPr>
            <a:spLocks noGrp="1" noChangeArrowheads="1"/>
          </p:cNvSpPr>
          <p:nvPr>
            <p:ph type="body" idx="1"/>
          </p:nvPr>
        </p:nvSpPr>
        <p:spPr>
          <a:xfrm>
            <a:off x="381000" y="1447800"/>
            <a:ext cx="8305800" cy="2286000"/>
          </a:xfrm>
        </p:spPr>
        <p:txBody>
          <a:bodyPr>
            <a:noAutofit/>
          </a:bodyPr>
          <a:lstStyle/>
          <a:p>
            <a:pPr eaLnBrk="1" hangingPunct="1">
              <a:lnSpc>
                <a:spcPct val="120000"/>
              </a:lnSpc>
              <a:buFontTx/>
              <a:buNone/>
            </a:pPr>
            <a:r>
              <a:rPr lang="en-US" sz="1800" dirty="0"/>
              <a:t>Here all of the flagpoles are available for the flags. So for each flag there are 10 choices. This means that there are </a:t>
            </a:r>
          </a:p>
          <a:p>
            <a:pPr eaLnBrk="1" hangingPunct="1">
              <a:lnSpc>
                <a:spcPct val="120000"/>
              </a:lnSpc>
              <a:buFontTx/>
              <a:buNone/>
            </a:pPr>
            <a:endParaRPr lang="en-US" sz="1800" dirty="0"/>
          </a:p>
          <a:p>
            <a:pPr eaLnBrk="1" hangingPunct="1">
              <a:lnSpc>
                <a:spcPct val="120000"/>
              </a:lnSpc>
              <a:buFontTx/>
              <a:buNone/>
            </a:pPr>
            <a:r>
              <a:rPr lang="en-US" sz="1800" dirty="0"/>
              <a:t>many ways of doing this </a:t>
            </a:r>
          </a:p>
          <a:p>
            <a:pPr eaLnBrk="1" hangingPunct="1">
              <a:lnSpc>
                <a:spcPct val="120000"/>
              </a:lnSpc>
              <a:buFontTx/>
              <a:buNone/>
            </a:pPr>
            <a:r>
              <a:rPr lang="en-US" sz="1800" dirty="0"/>
              <a:t>(you are really </a:t>
            </a:r>
            <a:r>
              <a:rPr lang="en-US" sz="1800" u="sng" dirty="0"/>
              <a:t>doing a permutation of the set of poles </a:t>
            </a:r>
            <a:r>
              <a:rPr lang="en-US" sz="1800" dirty="0"/>
              <a:t>of length 25 </a:t>
            </a:r>
            <a:r>
              <a:rPr lang="en-US" sz="1800" u="sng" dirty="0"/>
              <a:t>with repetition allowed</a:t>
            </a:r>
            <a:r>
              <a:rPr lang="en-US" sz="1800" dirty="0"/>
              <a:t>, you are assigning poles to flags!)</a:t>
            </a:r>
          </a:p>
          <a:p>
            <a:pPr eaLnBrk="1" hangingPunct="1">
              <a:lnSpc>
                <a:spcPct val="120000"/>
              </a:lnSpc>
              <a:buFontTx/>
              <a:buNone/>
            </a:pPr>
            <a:endParaRPr lang="en-US" sz="1800" dirty="0"/>
          </a:p>
          <a:p>
            <a:pPr eaLnBrk="1" hangingPunct="1">
              <a:lnSpc>
                <a:spcPct val="120000"/>
              </a:lnSpc>
              <a:buFontTx/>
              <a:buNone/>
            </a:pPr>
            <a:endParaRPr lang="en-US" sz="1800" dirty="0"/>
          </a:p>
        </p:txBody>
      </p:sp>
      <p:graphicFrame>
        <p:nvGraphicFramePr>
          <p:cNvPr id="2050" name="Object 4"/>
          <p:cNvGraphicFramePr>
            <a:graphicFrameLocks noChangeAspect="1"/>
          </p:cNvGraphicFramePr>
          <p:nvPr/>
        </p:nvGraphicFramePr>
        <p:xfrm>
          <a:off x="3962400" y="2209800"/>
          <a:ext cx="457200" cy="331788"/>
        </p:xfrm>
        <a:graphic>
          <a:graphicData uri="http://schemas.openxmlformats.org/presentationml/2006/ole">
            <mc:AlternateContent xmlns:mc="http://schemas.openxmlformats.org/markup-compatibility/2006">
              <mc:Choice xmlns:v="urn:schemas-microsoft-com:vml" Requires="v">
                <p:oleObj spid="_x0000_s2102" name="Equation" r:id="rId4" imgW="279360" imgH="203040" progId="Equation.3">
                  <p:embed/>
                </p:oleObj>
              </mc:Choice>
              <mc:Fallback>
                <p:oleObj name="Equation" r:id="rId4" imgW="279360" imgH="203040" progId="Equation.3">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209800"/>
                        <a:ext cx="457200" cy="331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051" name="Object 5"/>
          <p:cNvGraphicFramePr>
            <a:graphicFrameLocks noChangeAspect="1"/>
          </p:cNvGraphicFramePr>
          <p:nvPr>
            <p:extLst>
              <p:ext uri="{D42A27DB-BD31-4B8C-83A1-F6EECF244321}">
                <p14:modId xmlns:p14="http://schemas.microsoft.com/office/powerpoint/2010/main" val="889009651"/>
              </p:ext>
            </p:extLst>
          </p:nvPr>
        </p:nvGraphicFramePr>
        <p:xfrm>
          <a:off x="2705100" y="4648200"/>
          <a:ext cx="2971800" cy="511175"/>
        </p:xfrm>
        <a:graphic>
          <a:graphicData uri="http://schemas.openxmlformats.org/presentationml/2006/ole">
            <mc:AlternateContent xmlns:mc="http://schemas.openxmlformats.org/markup-compatibility/2006">
              <mc:Choice xmlns:v="urn:schemas-microsoft-com:vml" Requires="v">
                <p:oleObj spid="_x0000_s2103" name="Equation" r:id="rId6" imgW="1257120" imgH="241200" progId="Equation.3">
                  <p:embed/>
                </p:oleObj>
              </mc:Choice>
              <mc:Fallback>
                <p:oleObj name="Equation" r:id="rId6" imgW="1257120" imgH="241200" progId="Equation.3">
                  <p:embed/>
                  <p:pic>
                    <p:nvPicPr>
                      <p:cNvPr id="205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5100" y="4648200"/>
                        <a:ext cx="2971800" cy="511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4972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with Repetition</a:t>
            </a:r>
          </a:p>
        </p:txBody>
      </p:sp>
      <p:sp>
        <p:nvSpPr>
          <p:cNvPr id="3" name="Content Placeholder 2"/>
          <p:cNvSpPr>
            <a:spLocks noGrp="1"/>
          </p:cNvSpPr>
          <p:nvPr>
            <p:ph idx="1"/>
          </p:nvPr>
        </p:nvSpPr>
        <p:spPr/>
        <p:txBody>
          <a:bodyPr>
            <a:normAutofit/>
          </a:bodyPr>
          <a:lstStyle/>
          <a:p>
            <a:pPr>
              <a:buNone/>
            </a:pPr>
            <a:r>
              <a:rPr lang="en-US" b="1" dirty="0"/>
              <a:t>   Example</a:t>
            </a:r>
            <a:r>
              <a:rPr lang="en-US" dirty="0"/>
              <a:t>: How many ways are there to select five bills from a box containing  at least five of each of the following denominations: </a:t>
            </a:r>
            <a:r>
              <a:rPr lang="en-US" sz="3200" dirty="0"/>
              <a:t>$</a:t>
            </a:r>
            <a:r>
              <a:rPr lang="en-US" dirty="0">
                <a:latin typeface="Cambria" pitchFamily="18" charset="0"/>
              </a:rPr>
              <a:t>1</a:t>
            </a:r>
            <a:r>
              <a:rPr lang="en-US" dirty="0"/>
              <a:t>, </a:t>
            </a:r>
            <a:r>
              <a:rPr lang="en-US" sz="3200" dirty="0"/>
              <a:t>$</a:t>
            </a:r>
            <a:r>
              <a:rPr lang="en-US" dirty="0">
                <a:latin typeface="Cambria" pitchFamily="18" charset="0"/>
              </a:rPr>
              <a:t>2</a:t>
            </a:r>
            <a:r>
              <a:rPr lang="en-US" dirty="0"/>
              <a:t>, </a:t>
            </a:r>
            <a:r>
              <a:rPr lang="en-US" sz="3200" dirty="0"/>
              <a:t>$</a:t>
            </a:r>
            <a:r>
              <a:rPr lang="en-US" dirty="0">
                <a:latin typeface="Cambria" pitchFamily="18" charset="0"/>
              </a:rPr>
              <a:t>5</a:t>
            </a:r>
            <a:r>
              <a:rPr lang="en-US" dirty="0"/>
              <a:t>,  </a:t>
            </a:r>
            <a:r>
              <a:rPr lang="en-US" sz="3200" dirty="0"/>
              <a:t>$</a:t>
            </a:r>
            <a:r>
              <a:rPr lang="en-US" dirty="0">
                <a:latin typeface="Cambria" pitchFamily="18" charset="0"/>
              </a:rPr>
              <a:t>10</a:t>
            </a:r>
            <a:r>
              <a:rPr lang="en-US" dirty="0"/>
              <a:t>, </a:t>
            </a:r>
            <a:r>
              <a:rPr lang="en-US" sz="3200" dirty="0"/>
              <a:t>$</a:t>
            </a:r>
            <a:r>
              <a:rPr lang="en-US" dirty="0">
                <a:latin typeface="Cambria" pitchFamily="18" charset="0"/>
              </a:rPr>
              <a:t>20</a:t>
            </a:r>
            <a:r>
              <a:rPr lang="en-US" dirty="0"/>
              <a:t>, </a:t>
            </a:r>
            <a:r>
              <a:rPr lang="en-US" sz="3200" dirty="0"/>
              <a:t>$</a:t>
            </a:r>
            <a:r>
              <a:rPr lang="en-US" dirty="0">
                <a:latin typeface="Cambria" pitchFamily="18" charset="0"/>
              </a:rPr>
              <a:t>50</a:t>
            </a:r>
            <a:r>
              <a:rPr lang="en-US" dirty="0"/>
              <a:t>, and </a:t>
            </a:r>
            <a:r>
              <a:rPr lang="en-US" sz="3200" dirty="0"/>
              <a:t>$</a:t>
            </a:r>
            <a:r>
              <a:rPr lang="en-US" dirty="0">
                <a:latin typeface="Cambria" pitchFamily="18" charset="0"/>
              </a:rPr>
              <a:t>100</a:t>
            </a:r>
            <a:r>
              <a:rPr lang="en-US" dirty="0"/>
              <a:t>?</a:t>
            </a:r>
          </a:p>
          <a:p>
            <a:pPr>
              <a:buNone/>
            </a:pPr>
            <a:endParaRPr lang="en-US" dirty="0"/>
          </a:p>
          <a:p>
            <a:pPr>
              <a:buNone/>
            </a:pPr>
            <a:r>
              <a:rPr lang="en-US" dirty="0"/>
              <a:t>	</a:t>
            </a:r>
            <a:r>
              <a:rPr lang="en-US" b="1" dirty="0"/>
              <a:t>Note:</a:t>
            </a:r>
            <a:r>
              <a:rPr lang="en-US" dirty="0"/>
              <a:t> we select five bills, and, since there are at least five of each denomination, we don’t run out of bills of that denomination) </a:t>
            </a:r>
          </a:p>
          <a:p>
            <a:pPr>
              <a:buNone/>
            </a:pPr>
            <a:r>
              <a:rPr lang="en-US" b="1" dirty="0"/>
              <a:t>   </a:t>
            </a:r>
            <a:endParaRPr lang="en-US" dirty="0"/>
          </a:p>
        </p:txBody>
      </p:sp>
      <p:sp>
        <p:nvSpPr>
          <p:cNvPr id="5" name="TextBox 4"/>
          <p:cNvSpPr txBox="1"/>
          <p:nvPr/>
        </p:nvSpPr>
        <p:spPr>
          <a:xfrm>
            <a:off x="5486400" y="6172200"/>
            <a:ext cx="1524000" cy="369332"/>
          </a:xfrm>
          <a:prstGeom prst="rect">
            <a:avLst/>
          </a:prstGeom>
          <a:noFill/>
        </p:spPr>
        <p:txBody>
          <a:bodyPr wrap="square" rtlCol="0">
            <a:spAutoFit/>
          </a:bodyPr>
          <a:lstStyle/>
          <a:p>
            <a:r>
              <a:rPr lang="en-US" i="1" dirty="0"/>
              <a:t>continued </a:t>
            </a:r>
            <a:r>
              <a:rPr lang="en-US" dirty="0">
                <a:latin typeface="Cambria Math"/>
                <a:ea typeface="Cambria Math"/>
              </a:rPr>
              <a:t>→</a:t>
            </a:r>
            <a:r>
              <a:rPr lang="en-US" i="1" dirty="0"/>
              <a:t>  </a:t>
            </a:r>
          </a:p>
        </p:txBody>
      </p:sp>
    </p:spTree>
    <p:extLst>
      <p:ext uri="{BB962C8B-B14F-4D97-AF65-F5344CB8AC3E}">
        <p14:creationId xmlns:p14="http://schemas.microsoft.com/office/powerpoint/2010/main" val="1944230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503C-79CA-234D-94DD-E298973C98A3}"/>
              </a:ext>
            </a:extLst>
          </p:cNvPr>
          <p:cNvSpPr>
            <a:spLocks noGrp="1"/>
          </p:cNvSpPr>
          <p:nvPr>
            <p:ph type="title"/>
          </p:nvPr>
        </p:nvSpPr>
        <p:spPr/>
        <p:txBody>
          <a:bodyPr/>
          <a:lstStyle/>
          <a:p>
            <a:r>
              <a:rPr lang="en-US" dirty="0"/>
              <a:t>example continues . . . </a:t>
            </a:r>
          </a:p>
        </p:txBody>
      </p:sp>
      <p:sp>
        <p:nvSpPr>
          <p:cNvPr id="3" name="Content Placeholder 2">
            <a:extLst>
              <a:ext uri="{FF2B5EF4-FFF2-40B4-BE49-F238E27FC236}">
                <a16:creationId xmlns:a16="http://schemas.microsoft.com/office/drawing/2014/main" id="{FE328DA9-D500-3740-B16F-E9A9B1A5407D}"/>
              </a:ext>
            </a:extLst>
          </p:cNvPr>
          <p:cNvSpPr>
            <a:spLocks noGrp="1"/>
          </p:cNvSpPr>
          <p:nvPr>
            <p:ph idx="1"/>
          </p:nvPr>
        </p:nvSpPr>
        <p:spPr/>
        <p:txBody>
          <a:bodyPr/>
          <a:lstStyle/>
          <a:p>
            <a:r>
              <a:rPr lang="en-US" b="1" dirty="0"/>
              <a:t>Solution</a:t>
            </a:r>
            <a:r>
              <a:rPr lang="en-US" dirty="0"/>
              <a:t>: Place the selected bills in the appropriate position of a cash box: (the cash box is just to help with the math, but you are actually putting the bills in your pocket, i.e., in one bag only)</a:t>
            </a:r>
          </a:p>
        </p:txBody>
      </p:sp>
      <p:pic>
        <p:nvPicPr>
          <p:cNvPr id="4" name="Picture 3" descr="0513.jpg">
            <a:extLst>
              <a:ext uri="{FF2B5EF4-FFF2-40B4-BE49-F238E27FC236}">
                <a16:creationId xmlns:a16="http://schemas.microsoft.com/office/drawing/2014/main" id="{15AA1103-4028-C143-BD87-19AA27C2404E}"/>
              </a:ext>
            </a:extLst>
          </p:cNvPr>
          <p:cNvPicPr>
            <a:picLocks noChangeAspect="1"/>
          </p:cNvPicPr>
          <p:nvPr/>
        </p:nvPicPr>
        <p:blipFill>
          <a:blip r:embed="rId2" cstate="print"/>
          <a:stretch>
            <a:fillRect/>
          </a:stretch>
        </p:blipFill>
        <p:spPr>
          <a:xfrm>
            <a:off x="2362200" y="4056299"/>
            <a:ext cx="3244596" cy="1113282"/>
          </a:xfrm>
          <a:prstGeom prst="rect">
            <a:avLst/>
          </a:prstGeom>
        </p:spPr>
      </p:pic>
      <p:sp>
        <p:nvSpPr>
          <p:cNvPr id="5" name="TextBox 4">
            <a:extLst>
              <a:ext uri="{FF2B5EF4-FFF2-40B4-BE49-F238E27FC236}">
                <a16:creationId xmlns:a16="http://schemas.microsoft.com/office/drawing/2014/main" id="{4DAE8B9C-8F26-164B-B929-347DAF4034E2}"/>
              </a:ext>
            </a:extLst>
          </p:cNvPr>
          <p:cNvSpPr txBox="1"/>
          <p:nvPr/>
        </p:nvSpPr>
        <p:spPr>
          <a:xfrm>
            <a:off x="5486400" y="6172200"/>
            <a:ext cx="1524000" cy="369332"/>
          </a:xfrm>
          <a:prstGeom prst="rect">
            <a:avLst/>
          </a:prstGeom>
          <a:noFill/>
        </p:spPr>
        <p:txBody>
          <a:bodyPr wrap="square" rtlCol="0">
            <a:spAutoFit/>
          </a:bodyPr>
          <a:lstStyle/>
          <a:p>
            <a:r>
              <a:rPr lang="en-US" i="1" dirty="0"/>
              <a:t>continued </a:t>
            </a:r>
            <a:r>
              <a:rPr lang="en-US" dirty="0">
                <a:latin typeface="Cambria Math"/>
                <a:ea typeface="Cambria Math"/>
              </a:rPr>
              <a:t>→</a:t>
            </a:r>
            <a:r>
              <a:rPr lang="en-US" i="1" dirty="0"/>
              <a:t>  </a:t>
            </a:r>
          </a:p>
        </p:txBody>
      </p:sp>
    </p:spTree>
    <p:extLst>
      <p:ext uri="{BB962C8B-B14F-4D97-AF65-F5344CB8AC3E}">
        <p14:creationId xmlns:p14="http://schemas.microsoft.com/office/powerpoint/2010/main" val="180886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continues . . . </a:t>
            </a:r>
          </a:p>
        </p:txBody>
      </p:sp>
      <p:sp>
        <p:nvSpPr>
          <p:cNvPr id="3" name="Content Placeholder 2"/>
          <p:cNvSpPr>
            <a:spLocks noGrp="1"/>
          </p:cNvSpPr>
          <p:nvPr>
            <p:ph idx="1"/>
          </p:nvPr>
        </p:nvSpPr>
        <p:spPr/>
        <p:txBody>
          <a:bodyPr>
            <a:normAutofit fontScale="85000" lnSpcReduction="20000"/>
          </a:bodyPr>
          <a:lstStyle/>
          <a:p>
            <a:r>
              <a:rPr lang="en-US" dirty="0"/>
              <a:t>Some possible ways of </a:t>
            </a:r>
          </a:p>
          <a:p>
            <a:pPr>
              <a:buNone/>
            </a:pPr>
            <a:r>
              <a:rPr lang="en-US" dirty="0"/>
              <a:t>      placing the five bills:</a:t>
            </a:r>
          </a:p>
          <a:p>
            <a:endParaRPr lang="en-US" dirty="0"/>
          </a:p>
          <a:p>
            <a:endParaRPr lang="en-US" dirty="0"/>
          </a:p>
          <a:p>
            <a:endParaRPr lang="en-US" dirty="0"/>
          </a:p>
          <a:p>
            <a:pPr>
              <a:buNone/>
            </a:pPr>
            <a:endParaRPr lang="en-US" dirty="0"/>
          </a:p>
          <a:p>
            <a:r>
              <a:rPr lang="en-US" dirty="0"/>
              <a:t>The number of ways to select five bills corresponds to the number of ways to arrange six bars and five stars in a row. </a:t>
            </a:r>
          </a:p>
          <a:p>
            <a:r>
              <a:rPr lang="en-US" dirty="0"/>
              <a:t>This is the number of unordered selections of </a:t>
            </a:r>
            <a:r>
              <a:rPr lang="en-US" dirty="0">
                <a:latin typeface="Cambria" pitchFamily="18" charset="0"/>
              </a:rPr>
              <a:t>5</a:t>
            </a:r>
            <a:r>
              <a:rPr lang="en-US" dirty="0"/>
              <a:t> objects from a set of </a:t>
            </a:r>
            <a:r>
              <a:rPr lang="en-US" dirty="0">
                <a:latin typeface="Cambria" pitchFamily="18" charset="0"/>
              </a:rPr>
              <a:t>11</a:t>
            </a:r>
            <a:r>
              <a:rPr lang="en-US" dirty="0"/>
              <a:t>. Hence, there are</a:t>
            </a:r>
          </a:p>
          <a:p>
            <a:pPr>
              <a:buNone/>
            </a:pPr>
            <a:r>
              <a:rPr lang="en-US" dirty="0"/>
              <a:t>         </a:t>
            </a:r>
          </a:p>
          <a:p>
            <a:pPr>
              <a:buNone/>
            </a:pPr>
            <a:endParaRPr lang="en-US" dirty="0"/>
          </a:p>
          <a:p>
            <a:pPr>
              <a:buNone/>
            </a:pPr>
            <a:r>
              <a:rPr lang="en-US" dirty="0"/>
              <a:t>    ways to choose five bills with seven types of bills.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descr="0514.jpg"/>
          <p:cNvPicPr>
            <a:picLocks noChangeAspect="1"/>
          </p:cNvPicPr>
          <p:nvPr/>
        </p:nvPicPr>
        <p:blipFill>
          <a:blip r:embed="rId3" cstate="print"/>
          <a:stretch>
            <a:fillRect/>
          </a:stretch>
        </p:blipFill>
        <p:spPr>
          <a:xfrm>
            <a:off x="4038600" y="1981200"/>
            <a:ext cx="3048000" cy="1918457"/>
          </a:xfrm>
          <a:prstGeom prst="rect">
            <a:avLst/>
          </a:prstGeom>
        </p:spPr>
      </p:pic>
      <p:pic>
        <p:nvPicPr>
          <p:cNvPr id="5" name="Picture 4" descr="addin_tmp.png"/>
          <p:cNvPicPr>
            <a:picLocks noChangeAspect="1"/>
          </p:cNvPicPr>
          <p:nvPr>
            <p:custDataLst>
              <p:tags r:id="rId1"/>
            </p:custDataLst>
          </p:nvPr>
        </p:nvPicPr>
        <p:blipFill>
          <a:blip r:embed="rId4" cstate="print"/>
          <a:stretch>
            <a:fillRect/>
          </a:stretch>
        </p:blipFill>
        <p:spPr>
          <a:xfrm>
            <a:off x="2590800" y="5334000"/>
            <a:ext cx="2295525" cy="318135"/>
          </a:xfrm>
          <a:prstGeom prst="rect">
            <a:avLst/>
          </a:prstGeom>
        </p:spPr>
      </p:pic>
    </p:spTree>
    <p:extLst>
      <p:ext uri="{BB962C8B-B14F-4D97-AF65-F5344CB8AC3E}">
        <p14:creationId xmlns:p14="http://schemas.microsoft.com/office/powerpoint/2010/main" val="336367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125" y="638351"/>
            <a:ext cx="8229600" cy="780288"/>
          </a:xfrm>
        </p:spPr>
        <p:txBody>
          <a:bodyPr>
            <a:noAutofit/>
          </a:bodyPr>
          <a:lstStyle/>
          <a:p>
            <a:r>
              <a:rPr lang="en-US" sz="4000" dirty="0"/>
              <a:t>Combinations with Repetition Theorem</a:t>
            </a:r>
          </a:p>
        </p:txBody>
      </p:sp>
      <p:sp>
        <p:nvSpPr>
          <p:cNvPr id="3" name="Content Placeholder 2"/>
          <p:cNvSpPr>
            <a:spLocks noGrp="1"/>
          </p:cNvSpPr>
          <p:nvPr>
            <p:ph idx="1"/>
          </p:nvPr>
        </p:nvSpPr>
        <p:spPr>
          <a:xfrm>
            <a:off x="304800" y="1385657"/>
            <a:ext cx="8229600" cy="1363457"/>
          </a:xfrm>
        </p:spPr>
        <p:txBody>
          <a:bodyPr>
            <a:normAutofit fontScale="92500"/>
          </a:bodyPr>
          <a:lstStyle/>
          <a:p>
            <a:pPr>
              <a:buNone/>
            </a:pPr>
            <a:r>
              <a:rPr lang="en-US" b="1" dirty="0"/>
              <a:t>    Theorem </a:t>
            </a:r>
            <a:r>
              <a:rPr lang="en-US" b="1" dirty="0">
                <a:latin typeface="Cambria" pitchFamily="18" charset="0"/>
              </a:rPr>
              <a:t>2</a:t>
            </a:r>
            <a:r>
              <a:rPr lang="en-US" dirty="0"/>
              <a:t>: The number 0f </a:t>
            </a:r>
            <a:r>
              <a:rPr lang="en-US" i="1" dirty="0"/>
              <a:t>r</a:t>
            </a:r>
            <a:r>
              <a:rPr lang="en-US" dirty="0"/>
              <a:t>-combinations from a set with </a:t>
            </a:r>
            <a:r>
              <a:rPr lang="en-US" i="1" dirty="0"/>
              <a:t>n</a:t>
            </a:r>
            <a:r>
              <a:rPr lang="en-US" dirty="0"/>
              <a:t> elements when repetition of elements is allowed is</a:t>
            </a:r>
          </a:p>
          <a:p>
            <a:pPr>
              <a:buNone/>
            </a:pPr>
            <a:r>
              <a:rPr lang="en-US" dirty="0"/>
              <a:t>                       </a:t>
            </a:r>
            <a:r>
              <a:rPr lang="en-US" i="1" dirty="0"/>
              <a:t>C</a:t>
            </a:r>
            <a:r>
              <a:rPr lang="en-US" dirty="0"/>
              <a:t>(</a:t>
            </a:r>
            <a:r>
              <a:rPr lang="en-US" i="1" dirty="0"/>
              <a:t>n + r – </a:t>
            </a:r>
            <a:r>
              <a:rPr lang="en-US" dirty="0">
                <a:latin typeface="Cambria" pitchFamily="18" charset="0"/>
              </a:rPr>
              <a:t>1</a:t>
            </a:r>
            <a:r>
              <a:rPr lang="en-US" i="1" dirty="0"/>
              <a:t>,r</a:t>
            </a:r>
            <a:r>
              <a:rPr lang="en-US" dirty="0"/>
              <a:t>)</a:t>
            </a:r>
            <a:r>
              <a:rPr lang="en-US" i="1" dirty="0"/>
              <a:t> = C</a:t>
            </a:r>
            <a:r>
              <a:rPr lang="en-US" dirty="0"/>
              <a:t>(</a:t>
            </a:r>
            <a:r>
              <a:rPr lang="en-US" i="1" dirty="0"/>
              <a:t>n + r – </a:t>
            </a:r>
            <a:r>
              <a:rPr lang="en-US" dirty="0">
                <a:latin typeface="Cambria" pitchFamily="18" charset="0"/>
              </a:rPr>
              <a:t>1</a:t>
            </a:r>
            <a:r>
              <a:rPr lang="en-US" i="1" dirty="0"/>
              <a:t>, n –</a:t>
            </a:r>
            <a:r>
              <a:rPr lang="en-US" dirty="0">
                <a:latin typeface="Cambria" pitchFamily="18" charset="0"/>
              </a:rPr>
              <a:t>1</a:t>
            </a:r>
            <a:r>
              <a:rPr lang="en-US" dirty="0"/>
              <a:t>).</a:t>
            </a:r>
          </a:p>
        </p:txBody>
      </p:sp>
      <p:sp>
        <p:nvSpPr>
          <p:cNvPr id="4" name="Isosceles Triangle 3"/>
          <p:cNvSpPr/>
          <p:nvPr/>
        </p:nvSpPr>
        <p:spPr>
          <a:xfrm rot="5400000" flipV="1">
            <a:off x="84582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5B2154B0-39C8-4984-A132-34BFBD4EE834}"/>
              </a:ext>
            </a:extLst>
          </p:cNvPr>
          <p:cNvSpPr txBox="1">
            <a:spLocks/>
          </p:cNvSpPr>
          <p:nvPr/>
        </p:nvSpPr>
        <p:spPr>
          <a:xfrm>
            <a:off x="576618" y="2749114"/>
            <a:ext cx="8184107" cy="3804086"/>
          </a:xfrm>
          <a:prstGeom prst="rect">
            <a:avLst/>
          </a:prstGeom>
        </p:spPr>
        <p:txBody>
          <a:bodyPr vert="horz">
            <a:normAutofit fontScale="925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Font typeface="Wingdings 2"/>
              <a:buNone/>
            </a:pPr>
            <a:r>
              <a:rPr lang="en-US" b="1" dirty="0"/>
              <a:t>Proof</a:t>
            </a:r>
            <a:r>
              <a:rPr lang="en-US" dirty="0"/>
              <a:t>: Each </a:t>
            </a:r>
            <a:r>
              <a:rPr lang="en-US" i="1" dirty="0"/>
              <a:t>r</a:t>
            </a:r>
            <a:r>
              <a:rPr lang="en-US" dirty="0"/>
              <a:t>-combination of a set with </a:t>
            </a:r>
            <a:r>
              <a:rPr lang="en-US" i="1" dirty="0"/>
              <a:t>n</a:t>
            </a:r>
            <a:r>
              <a:rPr lang="en-US" dirty="0"/>
              <a:t> elements with repetition allowed can be represented by a list of </a:t>
            </a:r>
            <a:r>
              <a:rPr lang="en-US" i="1" dirty="0"/>
              <a:t>n –</a:t>
            </a:r>
            <a:r>
              <a:rPr lang="en-US" dirty="0">
                <a:latin typeface="Cambria" pitchFamily="18" charset="0"/>
              </a:rPr>
              <a:t>1 </a:t>
            </a:r>
            <a:r>
              <a:rPr lang="en-US" dirty="0"/>
              <a:t>bars and </a:t>
            </a:r>
            <a:r>
              <a:rPr lang="en-US" i="1" dirty="0"/>
              <a:t>r</a:t>
            </a:r>
            <a:r>
              <a:rPr lang="en-US" dirty="0"/>
              <a:t> stars. The bars mark the </a:t>
            </a:r>
            <a:r>
              <a:rPr lang="en-US" i="1" dirty="0"/>
              <a:t>n</a:t>
            </a:r>
            <a:r>
              <a:rPr lang="en-US" dirty="0"/>
              <a:t> cells containing a star for each time the </a:t>
            </a:r>
            <a:r>
              <a:rPr lang="en-US" i="1" dirty="0" err="1"/>
              <a:t>i</a:t>
            </a:r>
            <a:r>
              <a:rPr lang="en-US" dirty="0" err="1"/>
              <a:t>th</a:t>
            </a:r>
            <a:r>
              <a:rPr lang="en-US" dirty="0"/>
              <a:t> element of the set occurs in the combination.</a:t>
            </a:r>
          </a:p>
          <a:p>
            <a:pPr>
              <a:buFont typeface="Wingdings 2"/>
              <a:buNone/>
            </a:pPr>
            <a:endParaRPr lang="en-US" dirty="0"/>
          </a:p>
          <a:p>
            <a:pPr>
              <a:buFont typeface="Wingdings 2"/>
              <a:buNone/>
            </a:pPr>
            <a:r>
              <a:rPr lang="en-US" dirty="0"/>
              <a:t>    The number of such lists is </a:t>
            </a:r>
            <a:r>
              <a:rPr lang="en-US" i="1" dirty="0"/>
              <a:t>C</a:t>
            </a:r>
            <a:r>
              <a:rPr lang="en-US" dirty="0"/>
              <a:t>(</a:t>
            </a:r>
            <a:r>
              <a:rPr lang="en-US" i="1" dirty="0"/>
              <a:t>n + r – </a:t>
            </a:r>
            <a:r>
              <a:rPr lang="en-US" dirty="0">
                <a:latin typeface="Cambria" pitchFamily="18" charset="0"/>
              </a:rPr>
              <a:t>1</a:t>
            </a:r>
            <a:r>
              <a:rPr lang="en-US" i="1" dirty="0"/>
              <a:t>, r</a:t>
            </a:r>
            <a:r>
              <a:rPr lang="en-US" dirty="0"/>
              <a:t>)</a:t>
            </a:r>
            <a:r>
              <a:rPr lang="en-US" i="1" dirty="0"/>
              <a:t>, </a:t>
            </a:r>
            <a:r>
              <a:rPr lang="en-US" dirty="0"/>
              <a:t>because each list is a choice of the </a:t>
            </a:r>
            <a:r>
              <a:rPr lang="en-US" i="1" dirty="0"/>
              <a:t>r</a:t>
            </a:r>
            <a:r>
              <a:rPr lang="en-US" dirty="0"/>
              <a:t> positions to place the stars, from the total of  </a:t>
            </a:r>
            <a:r>
              <a:rPr lang="en-US" i="1" dirty="0"/>
              <a:t>n + r – </a:t>
            </a:r>
            <a:r>
              <a:rPr lang="en-US" dirty="0">
                <a:latin typeface="Cambria" pitchFamily="18" charset="0"/>
              </a:rPr>
              <a:t>1</a:t>
            </a:r>
            <a:r>
              <a:rPr lang="en-US" i="1" dirty="0"/>
              <a:t>  </a:t>
            </a:r>
            <a:r>
              <a:rPr lang="en-US" dirty="0"/>
              <a:t>positions to place the stars and the bars. This is also equal to </a:t>
            </a:r>
            <a:r>
              <a:rPr lang="en-US" i="1" dirty="0"/>
              <a:t>C</a:t>
            </a:r>
            <a:r>
              <a:rPr lang="en-US" dirty="0"/>
              <a:t>(</a:t>
            </a:r>
            <a:r>
              <a:rPr lang="en-US" i="1" dirty="0"/>
              <a:t>n + r – </a:t>
            </a:r>
            <a:r>
              <a:rPr lang="en-US" dirty="0">
                <a:latin typeface="Cambria" pitchFamily="18" charset="0"/>
              </a:rPr>
              <a:t>1</a:t>
            </a:r>
            <a:r>
              <a:rPr lang="en-US" i="1" dirty="0"/>
              <a:t>, n –</a:t>
            </a:r>
            <a:r>
              <a:rPr lang="en-US" dirty="0">
                <a:latin typeface="Cambria" pitchFamily="18" charset="0"/>
              </a:rPr>
              <a:t>1</a:t>
            </a:r>
            <a:r>
              <a:rPr lang="en-US" dirty="0"/>
              <a:t>), which is the number of ways to place the</a:t>
            </a:r>
            <a:r>
              <a:rPr lang="en-US" i="1" dirty="0"/>
              <a:t> n –</a:t>
            </a:r>
            <a:r>
              <a:rPr lang="en-US" dirty="0">
                <a:latin typeface="Cambria" pitchFamily="18" charset="0"/>
              </a:rPr>
              <a:t>1</a:t>
            </a:r>
            <a:r>
              <a:rPr lang="en-US" dirty="0"/>
              <a:t> bars.</a:t>
            </a:r>
          </a:p>
        </p:txBody>
      </p:sp>
    </p:spTree>
    <p:extLst>
      <p:ext uri="{BB962C8B-B14F-4D97-AF65-F5344CB8AC3E}">
        <p14:creationId xmlns:p14="http://schemas.microsoft.com/office/powerpoint/2010/main" val="297335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11,5) = \frac{11!}{5!6!} = 462$&#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3 + 11 -1,11) = C(13,11) = C(13,2) =  \frac{13 \cdot 12}{1 \cdot 2} = 78$&#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9,6) = C(9,3) = \frac{9 \cdot 8 \cdot 7}{1 \cdot 2 \cdot 3} = 84$&#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7,3)C(4,2)C(2,1)C(1,1) =\frac{7!}{3!4!}\cdot \frac{4!}{2!2!}\cdot \frac{2!}{1! 1!}\cdot \frac{1!}{1!0!}=\frac{7!}{3!2!1!1!} = 42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n!}{n_1!n_2!\cdots n_k!}\; .$&#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n!}{n_1!(n -  n_1)!}\frac{(n - n_1)!}{n_2!(n - n_1 - n_2!)}\cdot\cdot\cdot\frac{(n - n_1 - \cdot \cdot \cdot - n_{k-1})!}{n_k!0!} =\frac{n!}{n_1!n_2!\cdots n_k!}\; .$&#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12601</TotalTime>
  <Words>2420</Words>
  <Application>Microsoft Office PowerPoint</Application>
  <PresentationFormat>On-screen Show (4:3)</PresentationFormat>
  <Paragraphs>210</Paragraphs>
  <Slides>26</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5" baseType="lpstr">
      <vt:lpstr>Cambria Math</vt:lpstr>
      <vt:lpstr>Wingdings 2</vt:lpstr>
      <vt:lpstr>Constantia</vt:lpstr>
      <vt:lpstr>Wingdings</vt:lpstr>
      <vt:lpstr>Wingdings 3</vt:lpstr>
      <vt:lpstr>Calibri</vt:lpstr>
      <vt:lpstr>Cambria</vt:lpstr>
      <vt:lpstr>Flow</vt:lpstr>
      <vt:lpstr>Equation</vt:lpstr>
      <vt:lpstr>Generalized Permutations and Combinations</vt:lpstr>
      <vt:lpstr>Section Summary</vt:lpstr>
      <vt:lpstr>Permutations with Repetition</vt:lpstr>
      <vt:lpstr>Another example.</vt:lpstr>
      <vt:lpstr>Continued …</vt:lpstr>
      <vt:lpstr>Combinations with Repetition</vt:lpstr>
      <vt:lpstr>example continues . . . </vt:lpstr>
      <vt:lpstr>example continues . . . </vt:lpstr>
      <vt:lpstr>Combinations with Repetition Theorem</vt:lpstr>
      <vt:lpstr>Combinations with Repetition</vt:lpstr>
      <vt:lpstr>Combinations with Repetition</vt:lpstr>
      <vt:lpstr>Summarizing the Formulas for Counting Permutations and Combinations with and without Repetition</vt:lpstr>
      <vt:lpstr>Permutations with Indistinguishable Objects</vt:lpstr>
      <vt:lpstr>Theorem for Permutations with Indistinguishable Objects</vt:lpstr>
      <vt:lpstr>PowerPoint Presentation</vt:lpstr>
      <vt:lpstr>Distributing Objects into Boxes</vt:lpstr>
      <vt:lpstr>Distinguishable objects into distinguishable boxes</vt:lpstr>
      <vt:lpstr>Distinguishable objects and distinguishable boxes, fixed number of objects per box.</vt:lpstr>
      <vt:lpstr>Continued …</vt:lpstr>
      <vt:lpstr>Example: From a deck of 52 different cards, how many ways are there to distribute hands of 5 cards each to four different players? </vt:lpstr>
      <vt:lpstr>r-permutations and boxes</vt:lpstr>
      <vt:lpstr>Indistinguishable objects and distinguishable boxes</vt:lpstr>
      <vt:lpstr>Indistinguishable objects and distinguishable boxes</vt:lpstr>
      <vt:lpstr>Bigger Example: Place 25 distinct flags on 10 distinct flag poles (revisited), order on each pole matters</vt:lpstr>
      <vt:lpstr>No Empty Flagpoles</vt:lpstr>
      <vt:lpstr>Distributing Objects into Indistinguishable Boxes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CS Professor</cp:lastModifiedBy>
  <cp:revision>553</cp:revision>
  <cp:lastPrinted>2011-09-18T13:59:11Z</cp:lastPrinted>
  <dcterms:created xsi:type="dcterms:W3CDTF">2011-09-18T13:59:01Z</dcterms:created>
  <dcterms:modified xsi:type="dcterms:W3CDTF">2020-10-14T13:04:31Z</dcterms:modified>
</cp:coreProperties>
</file>