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4" r:id="rId3"/>
    <p:sldId id="295" r:id="rId4"/>
    <p:sldId id="296" r:id="rId5"/>
    <p:sldId id="297" r:id="rId6"/>
    <p:sldId id="298" r:id="rId7"/>
    <p:sldId id="302" r:id="rId8"/>
    <p:sldId id="303" r:id="rId9"/>
    <p:sldId id="313" r:id="rId10"/>
    <p:sldId id="304" r:id="rId11"/>
    <p:sldId id="301" r:id="rId12"/>
    <p:sldId id="299" r:id="rId13"/>
    <p:sldId id="300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6"/>
  </p:normalViewPr>
  <p:slideViewPr>
    <p:cSldViewPr>
      <p:cViewPr varScale="1">
        <p:scale>
          <a:sx n="93" d="100"/>
          <a:sy n="93" d="100"/>
        </p:scale>
        <p:origin x="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fld id="{6CFFD6B5-578D-4C02-954E-D3D9706C5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9T20:25:40.1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5-29T20:25:47.0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defTabSz="96669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5" rIns="96652" bIns="48325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/>
            </a:lvl1pPr>
          </a:lstStyle>
          <a:p>
            <a:pPr>
              <a:defRPr/>
            </a:pPr>
            <a:fld id="{586F7173-A388-4556-84EE-79A471E31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C30385C-3FCE-4278-97B0-E9F8FD7846C5}" type="slidenum">
              <a:rPr lang="en-US" smtClean="0"/>
              <a:pPr defTabSz="96520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C125466-5663-4156-B2ED-BD1744C54241}" type="slidenum">
              <a:rPr lang="en-US" smtClean="0"/>
              <a:pPr defTabSz="96520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74687D3-3A55-47EE-A8B8-F381E6C87CA4}" type="slidenum">
              <a:rPr lang="en-US" smtClean="0"/>
              <a:pPr defTabSz="96520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C3B3704-4CCA-4005-9846-39565B1BE099}" type="slidenum">
              <a:rPr lang="en-US" smtClean="0"/>
              <a:pPr defTabSz="96520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FDCE7B9-E4A0-4DAC-9ABB-3EE6BB552116}" type="slidenum">
              <a:rPr lang="en-US" smtClean="0"/>
              <a:pPr defTabSz="96520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121E6C7-0703-4E6D-9414-29A27B3709D3}" type="slidenum">
              <a:rPr lang="en-US" smtClean="0"/>
              <a:pPr defTabSz="96520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5676BCC-66CA-4B02-8822-871E6E72D156}" type="slidenum">
              <a:rPr lang="en-US" smtClean="0"/>
              <a:pPr defTabSz="96520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74DFE9D4-3C59-4562-B2CA-E18DE2514FBA}" type="slidenum">
              <a:rPr lang="en-US" smtClean="0"/>
              <a:pPr defTabSz="96520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437E4A6-C96F-42CA-BAF3-D05AD56E913E}" type="slidenum">
              <a:rPr lang="en-US" smtClean="0"/>
              <a:pPr defTabSz="96520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F5D44F44-8A3B-4922-A396-FEA25BA434D5}" type="slidenum">
              <a:rPr lang="en-US" smtClean="0"/>
              <a:pPr defTabSz="96520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9AD0386F-B5B5-43B5-8BF6-219BF97134EB}" type="slidenum">
              <a:rPr lang="en-US" smtClean="0"/>
              <a:pPr defTabSz="96520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6E8EC94-0187-47D2-86B8-535B1F23E1F3}" type="slidenum">
              <a:rPr lang="en-US" smtClean="0"/>
              <a:pPr defTabSz="96520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F2CED0F-4BDC-49E9-AC32-61873035497C}" type="slidenum">
              <a:rPr lang="en-US" smtClean="0"/>
              <a:pPr defTabSz="96520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D34D1F2E-0449-430E-91EC-380732C3AD3C}" type="slidenum">
              <a:rPr lang="en-US" smtClean="0"/>
              <a:pPr defTabSz="96520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0F4F53B-8A62-4EC5-882A-F257F8FCA20A}" type="slidenum">
              <a:rPr lang="en-US" smtClean="0"/>
              <a:pPr defTabSz="96520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99DDE39-F36D-42BC-BBCD-3C408C7A47B1}" type="slidenum">
              <a:rPr lang="en-US" smtClean="0"/>
              <a:pPr defTabSz="96520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8782EF1-EFFC-4AA2-9404-CA1877B6D414}" type="slidenum">
              <a:rPr lang="en-US" smtClean="0"/>
              <a:pPr defTabSz="96520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7CDEB44-A065-4405-8856-C7D000323F59}" type="slidenum">
              <a:rPr lang="en-US" smtClean="0"/>
              <a:pPr defTabSz="96520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58441D0-78C6-4C32-A943-C0C466EDEFDF}" type="slidenum">
              <a:rPr lang="en-US" smtClean="0"/>
              <a:pPr defTabSz="96520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B5E0A06-418F-4382-9421-002C678908C3}" type="slidenum">
              <a:rPr lang="en-US" smtClean="0"/>
              <a:pPr defTabSz="96520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AC9CE-E54C-45F6-B3F3-92CC1BDC9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821D5-3AAB-4C24-B200-E80466375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D1D2F-CC24-4485-8DF9-88A5E12DCC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B888B-2659-48DC-B427-102BE0E6F1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D93B1-9627-4C9B-AAA5-31481C4AF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F0F56-B46F-423C-B242-708D94CF1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1D832-813A-4F4F-B896-98AD3EB105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A8906-05BB-474B-81F3-F4E168B785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E8AD8-3E0A-4123-85F5-07B0A5A88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BFF96-28E3-4EE3-ADF2-E1C59A9D3B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2A803-79E9-4C6E-9B57-13D84787D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32B79775-49FF-4EBB-8772-C6D773987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74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4792" name="AutoShape 4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077200" y="6477000"/>
            <a:ext cx="414338" cy="381000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93" name="AutoShape 4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4770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Hanoiklein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pos.p.lodz.pl/zylla/games/hf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ut-the-knot.org/recurrence/hanoi.s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F0D8E-3238-4F96-8EDD-6772A2A74716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Recurrence Relations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Jorge A. Cobb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/>
              <a:t>The University of Texas at Dallas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012028-A761-4D25-A21C-A9A9B93B64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43753"/>
            <a:ext cx="8229600" cy="655638"/>
          </a:xfrm>
        </p:spPr>
        <p:txBody>
          <a:bodyPr/>
          <a:lstStyle/>
          <a:p>
            <a:pPr eaLnBrk="1" hangingPunct="1"/>
            <a:r>
              <a:rPr lang="en-US" sz="3600" dirty="0"/>
              <a:t>Recurrence (closed form) solutions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23169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Rec. </a:t>
            </a:r>
            <a:r>
              <a:rPr lang="en-US" dirty="0" err="1"/>
              <a:t>Rel</a:t>
            </a:r>
            <a:r>
              <a:rPr lang="en-US" dirty="0"/>
              <a:t>: a</a:t>
            </a:r>
            <a:r>
              <a:rPr lang="en-US" baseline="-25000" dirty="0"/>
              <a:t>n</a:t>
            </a:r>
            <a:r>
              <a:rPr lang="en-US" dirty="0"/>
              <a:t> = 2a</a:t>
            </a:r>
            <a:r>
              <a:rPr lang="en-US" baseline="-25000" dirty="0"/>
              <a:t>n-1</a:t>
            </a:r>
            <a:r>
              <a:rPr lang="en-US" dirty="0"/>
              <a:t> – a</a:t>
            </a:r>
            <a:r>
              <a:rPr lang="en-US" baseline="-25000" dirty="0"/>
              <a:t>n-2</a:t>
            </a:r>
            <a:r>
              <a:rPr lang="en-US" dirty="0"/>
              <a:t> for n</a:t>
            </a:r>
            <a:r>
              <a:rPr lang="en-US" dirty="0">
                <a:cs typeface="Arial" charset="0"/>
              </a:rPr>
              <a:t>≥2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Is the sequence a</a:t>
            </a:r>
            <a:r>
              <a:rPr lang="en-US" baseline="-25000" dirty="0"/>
              <a:t>n</a:t>
            </a:r>
            <a:r>
              <a:rPr lang="en-US" dirty="0"/>
              <a:t> = 3n a solution?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3n = a</a:t>
            </a:r>
            <a:r>
              <a:rPr lang="en-US" baseline="-25000" dirty="0"/>
              <a:t>n</a:t>
            </a:r>
            <a:r>
              <a:rPr lang="en-US" dirty="0"/>
              <a:t> =? 2</a:t>
            </a:r>
            <a:r>
              <a:rPr lang="en-US" dirty="0">
                <a:cs typeface="Arial" charset="0"/>
              </a:rPr>
              <a:t>·3(n-1) – 3(n-2) = 6n-6-3n+6 = 3n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  <a:cs typeface="Arial" charset="0"/>
              </a:rPr>
              <a:t>YES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Is a</a:t>
            </a:r>
            <a:r>
              <a:rPr lang="en-US" baseline="-25000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= 2</a:t>
            </a:r>
            <a:r>
              <a:rPr lang="en-US" baseline="30000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a solution?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2</a:t>
            </a:r>
            <a:r>
              <a:rPr lang="en-US" sz="3000" baseline="30000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=</a:t>
            </a:r>
            <a:r>
              <a:rPr lang="en-US" dirty="0"/>
              <a:t> a</a:t>
            </a:r>
            <a:r>
              <a:rPr lang="en-US" baseline="-25000" dirty="0"/>
              <a:t>n</a:t>
            </a:r>
            <a:r>
              <a:rPr lang="en-US" dirty="0"/>
              <a:t> =</a:t>
            </a:r>
            <a:r>
              <a:rPr lang="en-US" dirty="0">
                <a:cs typeface="Arial" charset="0"/>
              </a:rPr>
              <a:t>?  2·2</a:t>
            </a:r>
            <a:r>
              <a:rPr lang="en-US" sz="3000" baseline="30000" dirty="0">
                <a:cs typeface="Arial" charset="0"/>
              </a:rPr>
              <a:t>n-1</a:t>
            </a:r>
            <a:r>
              <a:rPr lang="en-US" dirty="0">
                <a:cs typeface="Arial" charset="0"/>
              </a:rPr>
              <a:t> – 2</a:t>
            </a:r>
            <a:r>
              <a:rPr lang="en-US" sz="3000" baseline="30000" dirty="0">
                <a:cs typeface="Arial" charset="0"/>
              </a:rPr>
              <a:t>n-2</a:t>
            </a:r>
            <a:r>
              <a:rPr lang="en-US" dirty="0">
                <a:cs typeface="Arial" charset="0"/>
              </a:rPr>
              <a:t> = 2·(1/2)·2</a:t>
            </a:r>
            <a:r>
              <a:rPr lang="en-US" sz="3000" baseline="30000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– (1/4)2</a:t>
            </a:r>
            <a:r>
              <a:rPr lang="en-US" sz="3000" baseline="30000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=         (3/4)·2</a:t>
            </a:r>
            <a:r>
              <a:rPr lang="en-US" sz="3000" baseline="30000" dirty="0">
                <a:cs typeface="Arial" charset="0"/>
              </a:rPr>
              <a:t>n</a:t>
            </a:r>
            <a:endParaRPr lang="en-US" dirty="0">
              <a:cs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  <a:cs typeface="Arial" charset="0"/>
              </a:rPr>
              <a:t>NO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Is a</a:t>
            </a:r>
            <a:r>
              <a:rPr lang="en-US" baseline="-25000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= 7 a solution?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7 =</a:t>
            </a:r>
            <a:r>
              <a:rPr lang="en-US" dirty="0"/>
              <a:t> a</a:t>
            </a:r>
            <a:r>
              <a:rPr lang="en-US" baseline="-25000" dirty="0"/>
              <a:t>n</a:t>
            </a:r>
            <a:r>
              <a:rPr lang="en-US" dirty="0"/>
              <a:t> = </a:t>
            </a:r>
            <a:r>
              <a:rPr lang="en-US" dirty="0">
                <a:cs typeface="Arial" charset="0"/>
              </a:rPr>
              <a:t>? 2·7 – 7 = 7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  <a:cs typeface="Arial" charset="0"/>
              </a:rPr>
              <a:t>YES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What about the initial conditions?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rgbClr val="FF3300"/>
              </a:solidFill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809363" y="28211463"/>
              <a:ext cx="0" cy="0"/>
            </p14:xfrm>
          </p:contentPart>
        </mc:Choice>
        <mc:Fallback xmlns="">
          <p:pic>
            <p:nvPicPr>
              <p:cNvPr id="102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09363" y="282114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423263" y="35891788"/>
              <a:ext cx="0" cy="0"/>
            </p14:xfrm>
          </p:contentPart>
        </mc:Choice>
        <mc:Fallback xmlns="">
          <p:pic>
            <p:nvPicPr>
              <p:cNvPr id="102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23263" y="3589178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23" y="6371492"/>
            <a:ext cx="838200" cy="457200"/>
          </a:xfrm>
          <a:noFill/>
        </p:spPr>
        <p:txBody>
          <a:bodyPr/>
          <a:lstStyle/>
          <a:p>
            <a:fld id="{2BC661B1-EEAD-416D-9E6A-8E598C7805A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pPr eaLnBrk="1" hangingPunct="1"/>
            <a:r>
              <a:rPr lang="en-US"/>
              <a:t>Example: compound interest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3625"/>
            <a:ext cx="8229600" cy="4411662"/>
          </a:xfrm>
        </p:spPr>
        <p:txBody>
          <a:bodyPr/>
          <a:lstStyle/>
          <a:p>
            <a:pPr eaLnBrk="1" hangingPunct="1"/>
            <a:r>
              <a:rPr lang="en-US" dirty="0"/>
              <a:t>Suppose you deposit P</a:t>
            </a:r>
            <a:r>
              <a:rPr lang="en-US" baseline="-25000" dirty="0"/>
              <a:t>0</a:t>
            </a:r>
            <a:r>
              <a:rPr lang="en-US" dirty="0"/>
              <a:t> dollars in a savings account with a fixed interest rate of 5%. How much money do you have after </a:t>
            </a:r>
            <a:r>
              <a:rPr lang="en-US" i="1" dirty="0"/>
              <a:t>n </a:t>
            </a:r>
            <a:r>
              <a:rPr lang="en-US" dirty="0"/>
              <a:t>years? (assume no withdrawals and no taxes)</a:t>
            </a:r>
          </a:p>
          <a:p>
            <a:pPr eaLnBrk="1" hangingPunct="1"/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= P</a:t>
            </a:r>
            <a:r>
              <a:rPr lang="en-US" baseline="-25000" dirty="0"/>
              <a:t>n-1</a:t>
            </a:r>
            <a:r>
              <a:rPr lang="en-US" dirty="0"/>
              <a:t> + 5% of P</a:t>
            </a:r>
            <a:r>
              <a:rPr lang="en-US" baseline="-25000" dirty="0"/>
              <a:t>n-1</a:t>
            </a:r>
            <a:r>
              <a:rPr lang="en-US" dirty="0"/>
              <a:t> = P</a:t>
            </a:r>
            <a:r>
              <a:rPr lang="en-US" baseline="-25000" dirty="0"/>
              <a:t>n-1</a:t>
            </a:r>
            <a:r>
              <a:rPr lang="en-US" dirty="0"/>
              <a:t> + 0.05 P</a:t>
            </a:r>
            <a:r>
              <a:rPr lang="en-US" baseline="-25000" dirty="0"/>
              <a:t>n-1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= 1.05 P</a:t>
            </a:r>
            <a:r>
              <a:rPr lang="en-US" baseline="-25000" dirty="0"/>
              <a:t>n-1 </a:t>
            </a:r>
            <a:r>
              <a:rPr lang="en-US" dirty="0"/>
              <a:t>for all n </a:t>
            </a:r>
            <a:r>
              <a:rPr lang="en-US" dirty="0">
                <a:cs typeface="Arial" charset="0"/>
              </a:rPr>
              <a:t>≥ 1 (why 1 and not 0?)</a:t>
            </a:r>
          </a:p>
          <a:p>
            <a:pPr eaLnBrk="1" hangingPunct="1"/>
            <a:endParaRPr lang="en-US" baseline="-25000" dirty="0"/>
          </a:p>
          <a:p>
            <a:pPr eaLnBrk="1" hangingPunct="1"/>
            <a:r>
              <a:rPr lang="en-US" dirty="0"/>
              <a:t>Can we come up with a closed formula?</a:t>
            </a:r>
          </a:p>
          <a:p>
            <a:pPr eaLnBrk="1" hangingPunct="1"/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= 1.05 (1.05 P</a:t>
            </a:r>
            <a:r>
              <a:rPr lang="en-US" baseline="-25000" dirty="0"/>
              <a:t>n-2</a:t>
            </a:r>
            <a:r>
              <a:rPr lang="en-US" dirty="0"/>
              <a:t>) = 1.05 (1.05 (1.05 P</a:t>
            </a:r>
            <a:r>
              <a:rPr lang="en-US" baseline="-25000" dirty="0"/>
              <a:t>n-3</a:t>
            </a:r>
            <a:r>
              <a:rPr lang="en-US" dirty="0"/>
              <a:t>)) = ... = 1.05</a:t>
            </a:r>
            <a:r>
              <a:rPr lang="en-US" baseline="30000" dirty="0"/>
              <a:t>n</a:t>
            </a:r>
            <a:r>
              <a:rPr lang="en-US" dirty="0"/>
              <a:t> P</a:t>
            </a:r>
            <a:r>
              <a:rPr lang="en-US" baseline="-25000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1209D7-C215-477F-AD86-D6B0EDB4CC5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z="3500" dirty="0"/>
              <a:t>Bit string example (no </a:t>
            </a:r>
            <a:r>
              <a:rPr lang="en-US" sz="3500" dirty="0" err="1"/>
              <a:t>consec</a:t>
            </a:r>
            <a:r>
              <a:rPr lang="en-US" sz="3500" dirty="0"/>
              <a:t> 0’s)</a:t>
            </a:r>
            <a:r>
              <a:rPr lang="en-US" dirty="0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839200" cy="4411662"/>
          </a:xfrm>
        </p:spPr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number of bit strings with no consecutive 0’s</a:t>
            </a:r>
          </a:p>
          <a:p>
            <a:pPr eaLnBrk="1" hangingPunct="1"/>
            <a:r>
              <a:rPr lang="en-US" dirty="0"/>
              <a:t>Suppose we know previous values of a</a:t>
            </a:r>
            <a:r>
              <a:rPr lang="en-US" baseline="-25000" dirty="0"/>
              <a:t>n</a:t>
            </a:r>
            <a:endParaRPr lang="en-US" dirty="0"/>
          </a:p>
          <a:p>
            <a:pPr eaLnBrk="1" hangingPunct="1"/>
            <a:r>
              <a:rPr lang="en-US" dirty="0"/>
              <a:t>Then, among strings of length </a:t>
            </a:r>
            <a:r>
              <a:rPr lang="en-US" i="1" dirty="0"/>
              <a:t>n</a:t>
            </a:r>
            <a:r>
              <a:rPr lang="en-US" dirty="0"/>
              <a:t>,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If the final bit is 1, all legal strings will also be legal strings for the first </a:t>
            </a:r>
            <a:r>
              <a:rPr lang="en-US" i="1" dirty="0"/>
              <a:t>n</a:t>
            </a:r>
            <a:r>
              <a:rPr lang="en-US" dirty="0"/>
              <a:t>-1 bits (a</a:t>
            </a:r>
            <a:r>
              <a:rPr lang="en-US" sz="3000" baseline="-25000" dirty="0"/>
              <a:t>n-1</a:t>
            </a:r>
            <a:r>
              <a:rPr lang="en-US" dirty="0"/>
              <a:t> of them)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If the final bit is 0, then the next-to-last bit cannot be 0, so the legal strings are the legal strings of length </a:t>
            </a:r>
            <a:r>
              <a:rPr lang="en-US" i="1" dirty="0"/>
              <a:t>n</a:t>
            </a:r>
            <a:r>
              <a:rPr lang="en-US" dirty="0"/>
              <a:t>-2 (a</a:t>
            </a:r>
            <a:r>
              <a:rPr lang="en-US" sz="3000" baseline="-25000" dirty="0"/>
              <a:t>n-2</a:t>
            </a:r>
            <a:r>
              <a:rPr lang="en-US" dirty="0"/>
              <a:t> of them) plus the two bits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AA9BA-E01B-4444-9C84-DC567C30A4B3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Bit string recurrence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baseline="-25000" dirty="0"/>
              <a:t>n</a:t>
            </a:r>
            <a:r>
              <a:rPr lang="en-US" dirty="0"/>
              <a:t> = a</a:t>
            </a:r>
            <a:r>
              <a:rPr lang="en-US" baseline="-25000" dirty="0"/>
              <a:t>n-1</a:t>
            </a:r>
            <a:r>
              <a:rPr lang="en-US" dirty="0"/>
              <a:t> + a</a:t>
            </a:r>
            <a:r>
              <a:rPr lang="en-US" baseline="-25000" dirty="0"/>
              <a:t>n-2</a:t>
            </a:r>
            <a:r>
              <a:rPr lang="en-US" dirty="0"/>
              <a:t> for n</a:t>
            </a:r>
            <a:r>
              <a:rPr lang="en-US" dirty="0">
                <a:cs typeface="Arial" charset="0"/>
              </a:rPr>
              <a:t>≥3</a:t>
            </a:r>
          </a:p>
          <a:p>
            <a:pPr eaLnBrk="1" hangingPunct="1"/>
            <a:r>
              <a:rPr lang="en-US" dirty="0">
                <a:cs typeface="Arial" charset="0"/>
              </a:rPr>
              <a:t>For n=1,</a:t>
            </a:r>
          </a:p>
          <a:p>
            <a:pPr lvl="1" eaLnBrk="1" hangingPunct="1"/>
            <a:r>
              <a:rPr lang="en-US" dirty="0">
                <a:cs typeface="Arial" charset="0"/>
              </a:rPr>
              <a:t>all two strings (“0” and “1”), so a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=2</a:t>
            </a:r>
          </a:p>
          <a:p>
            <a:pPr eaLnBrk="1" hangingPunct="1"/>
            <a:r>
              <a:rPr lang="en-US" dirty="0">
                <a:cs typeface="Arial" charset="0"/>
              </a:rPr>
              <a:t>For n=2,</a:t>
            </a:r>
          </a:p>
          <a:p>
            <a:pPr lvl="1" eaLnBrk="1" hangingPunct="1"/>
            <a:r>
              <a:rPr lang="en-US" dirty="0">
                <a:cs typeface="Arial" charset="0"/>
              </a:rPr>
              <a:t>three of the four strings (“01”, “10”, “11”) are valid while “00” is not, so a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=3</a:t>
            </a:r>
          </a:p>
          <a:p>
            <a:pPr lvl="1" eaLnBrk="1" hangingPunct="1"/>
            <a:endParaRPr lang="en-US" dirty="0">
              <a:cs typeface="Arial" charset="0"/>
            </a:endParaRPr>
          </a:p>
          <a:p>
            <a:pPr eaLnBrk="1" hangingPunct="1"/>
            <a:r>
              <a:rPr lang="en-US" dirty="0">
                <a:cs typeface="Arial" charset="0"/>
              </a:rPr>
              <a:t>Note: our sequence does not need to start at a</a:t>
            </a:r>
            <a:r>
              <a:rPr lang="en-US" baseline="-25000" dirty="0">
                <a:cs typeface="Arial" charset="0"/>
              </a:rPr>
              <a:t>0</a:t>
            </a:r>
            <a:r>
              <a:rPr lang="en-US" dirty="0">
                <a:cs typeface="Arial" charset="0"/>
              </a:rPr>
              <a:t>. In this case it starts at a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2857F-883F-4C5F-9E1A-7D735D64AA22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Rabbit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Let r</a:t>
            </a:r>
            <a:r>
              <a:rPr lang="en-US" sz="2600" baseline="-25000"/>
              <a:t>n</a:t>
            </a:r>
            <a:r>
              <a:rPr lang="en-US" sz="2600"/>
              <a:t> be the number of rabbit pairs in month n</a:t>
            </a:r>
          </a:p>
          <a:p>
            <a:pPr eaLnBrk="1" hangingPunct="1"/>
            <a:r>
              <a:rPr lang="en-US" sz="2600"/>
              <a:t>r</a:t>
            </a:r>
            <a:r>
              <a:rPr lang="en-US" sz="2600" baseline="-25000"/>
              <a:t>n</a:t>
            </a:r>
            <a:r>
              <a:rPr lang="en-US" sz="2600"/>
              <a:t> = (rabbit pairs in month n-1) + (new rabbit pairs this month)</a:t>
            </a:r>
          </a:p>
          <a:p>
            <a:pPr eaLnBrk="1" hangingPunct="1"/>
            <a:r>
              <a:rPr lang="en-US" sz="2600"/>
              <a:t>new rabbit pairs = as many pairs as we had two months ago</a:t>
            </a:r>
          </a:p>
          <a:p>
            <a:pPr eaLnBrk="1" hangingPunct="1"/>
            <a:r>
              <a:rPr lang="en-US" sz="2600"/>
              <a:t>r</a:t>
            </a:r>
            <a:r>
              <a:rPr lang="en-US" sz="2600" baseline="-25000"/>
              <a:t>n</a:t>
            </a:r>
            <a:r>
              <a:rPr lang="en-US" sz="2600"/>
              <a:t> = r</a:t>
            </a:r>
            <a:r>
              <a:rPr lang="en-US" sz="2600" baseline="-25000"/>
              <a:t>n-1 </a:t>
            </a:r>
            <a:r>
              <a:rPr lang="en-US" sz="2600"/>
              <a:t>+  r</a:t>
            </a:r>
            <a:r>
              <a:rPr lang="en-US" sz="2600" baseline="-25000"/>
              <a:t>n-2</a:t>
            </a:r>
          </a:p>
          <a:p>
            <a:pPr eaLnBrk="1" hangingPunct="1"/>
            <a:r>
              <a:rPr lang="en-US" sz="2600"/>
              <a:t>r</a:t>
            </a:r>
            <a:r>
              <a:rPr lang="en-US" sz="2600" baseline="-25000"/>
              <a:t>1</a:t>
            </a:r>
            <a:r>
              <a:rPr lang="en-US" sz="2600"/>
              <a:t> = 1, r</a:t>
            </a:r>
            <a:r>
              <a:rPr lang="en-US" sz="2600" baseline="-25000"/>
              <a:t>2</a:t>
            </a:r>
            <a:r>
              <a:rPr lang="en-US" sz="2600"/>
              <a:t> =1 (no rabbits old enough to reproduce)</a:t>
            </a:r>
          </a:p>
          <a:p>
            <a:pPr eaLnBrk="1" hangingPunct="1"/>
            <a:r>
              <a:rPr lang="en-US" sz="2600"/>
              <a:t>This sequence is the </a:t>
            </a:r>
            <a:r>
              <a:rPr lang="en-US" sz="2600" i="1"/>
              <a:t>Fibonacci numbers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B24954-5410-47A1-A629-8707BEFABD7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042"/>
            <a:ext cx="5257800" cy="818358"/>
          </a:xfrm>
        </p:spPr>
        <p:txBody>
          <a:bodyPr/>
          <a:lstStyle/>
          <a:p>
            <a:pPr eaLnBrk="1" hangingPunct="1"/>
            <a:r>
              <a:rPr lang="en-US" dirty="0"/>
              <a:t>The Towers of Hanoi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26146"/>
            <a:ext cx="8534400" cy="3663157"/>
          </a:xfrm>
        </p:spPr>
        <p:txBody>
          <a:bodyPr/>
          <a:lstStyle/>
          <a:p>
            <a:pPr eaLnBrk="1" hangingPunct="1"/>
            <a:r>
              <a:rPr lang="en-US" sz="2400" dirty="0"/>
              <a:t>A nineteen century puzzle created by a French mathematician</a:t>
            </a:r>
          </a:p>
          <a:p>
            <a:pPr eaLnBrk="1" hangingPunct="1"/>
            <a:r>
              <a:rPr lang="en-US" sz="2400" dirty="0"/>
              <a:t>There are three pegs and </a:t>
            </a:r>
            <a:r>
              <a:rPr lang="en-US" sz="2400" i="1" dirty="0"/>
              <a:t>n</a:t>
            </a:r>
            <a:r>
              <a:rPr lang="en-US" sz="2400" dirty="0"/>
              <a:t> disks of different size. The disks are placed in order of size on the first peg, with the largest disk at the bottom. </a:t>
            </a:r>
          </a:p>
          <a:p>
            <a:pPr eaLnBrk="1" hangingPunct="1"/>
            <a:r>
              <a:rPr lang="en-US" sz="2400" dirty="0"/>
              <a:t>Disks can be moved one at a time to an empty peg or on top of a larger disk (disks always sorted by size on each peg)</a:t>
            </a:r>
          </a:p>
          <a:p>
            <a:pPr eaLnBrk="1" hangingPunct="1"/>
            <a:r>
              <a:rPr lang="en-US" sz="2400" dirty="0"/>
              <a:t>Goal: Move all disks to </a:t>
            </a:r>
            <a:r>
              <a:rPr lang="en-US" sz="2400" b="1" i="1" dirty="0"/>
              <a:t>any other</a:t>
            </a:r>
            <a:r>
              <a:rPr lang="en-US" sz="2400" dirty="0"/>
              <a:t> peg (e.g. right or center peg)</a:t>
            </a:r>
          </a:p>
        </p:txBody>
      </p:sp>
      <p:pic>
        <p:nvPicPr>
          <p:cNvPr id="21509" name="Picture 5" descr="A model set of the Towers of Hanoi">
            <a:hlinkClick r:id="rId3" tooltip="A model set of the Towers of Hanoi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907055"/>
            <a:ext cx="39624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E91D4-ED07-466F-BDE3-1506EAB82F7E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Towers of Hanoi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Interactive version where you can move the disks around</a:t>
            </a:r>
          </a:p>
          <a:p>
            <a:pPr lvl="1" eaLnBrk="1" hangingPunct="1"/>
            <a:r>
              <a:rPr lang="en-US">
                <a:hlinkClick r:id="rId3"/>
              </a:rPr>
              <a:t>http://wipos.p.lodz.pl/zylla/games/hf.html</a:t>
            </a:r>
            <a:endParaRPr lang="en-US"/>
          </a:p>
          <a:p>
            <a:pPr eaLnBrk="1" hangingPunct="1"/>
            <a:r>
              <a:rPr lang="en-US"/>
              <a:t>Watch the full solution for any number of disks</a:t>
            </a:r>
          </a:p>
          <a:p>
            <a:pPr lvl="1" eaLnBrk="1" hangingPunct="1"/>
            <a:r>
              <a:rPr lang="en-US">
                <a:hlinkClick r:id="rId4"/>
              </a:rPr>
              <a:t>http://www.cut-the-knot.org/recurrence/hanoi.shtml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5F388-3314-435C-85EF-F415B6BAE176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Solving the ToH puzzle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observe that at some point we will need to move the bottom (largest) disk</a:t>
            </a:r>
          </a:p>
          <a:p>
            <a:pPr eaLnBrk="1" hangingPunct="1"/>
            <a:r>
              <a:rPr lang="en-US" dirty="0"/>
              <a:t>In order to do so, </a:t>
            </a:r>
            <a:r>
              <a:rPr lang="en-US" b="1" i="1" dirty="0"/>
              <a:t>all other disks </a:t>
            </a:r>
            <a:r>
              <a:rPr lang="en-US" dirty="0"/>
              <a:t>will need to be off the original peg and off the peg where the largest disk will go, i.e., </a:t>
            </a:r>
            <a:r>
              <a:rPr lang="en-US" b="1" i="1" dirty="0"/>
              <a:t>move them to the center peg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Once this is achieved, we can move the largest disk and we can practically ignore it – then move the remaining disks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F07C4A-82D3-46D3-86DE-DAEA454F02A9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solution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Solve (</a:t>
            </a:r>
            <a:r>
              <a:rPr lang="en-US" i="1" dirty="0"/>
              <a:t>n</a:t>
            </a:r>
            <a:r>
              <a:rPr lang="en-US" dirty="0"/>
              <a:t>, source, </a:t>
            </a:r>
            <a:r>
              <a:rPr lang="en-US" dirty="0" err="1"/>
              <a:t>dest</a:t>
            </a:r>
            <a:r>
              <a:rPr lang="en-US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aux = peg other than source and </a:t>
            </a:r>
            <a:r>
              <a:rPr lang="en-US" dirty="0" err="1"/>
              <a:t>dest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Solve (</a:t>
            </a:r>
            <a:r>
              <a:rPr lang="en-US" i="1" dirty="0"/>
              <a:t>n</a:t>
            </a:r>
            <a:r>
              <a:rPr lang="en-US" dirty="0"/>
              <a:t>-1, source, aux)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  Move (1, source, </a:t>
            </a:r>
            <a:r>
              <a:rPr lang="en-US" dirty="0" err="1"/>
              <a:t>dest</a:t>
            </a:r>
            <a:r>
              <a:rPr lang="en-US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Solve (</a:t>
            </a:r>
            <a:r>
              <a:rPr lang="en-US" i="1" dirty="0"/>
              <a:t>n</a:t>
            </a:r>
            <a:r>
              <a:rPr lang="en-US" dirty="0"/>
              <a:t>-1, aux, </a:t>
            </a:r>
            <a:r>
              <a:rPr lang="en-US" dirty="0" err="1"/>
              <a:t>dest</a:t>
            </a:r>
            <a:r>
              <a:rPr lang="en-US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55695-FB62-4E35-8A07-B3891AE34B7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Number of moves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 our proposed solution</a:t>
            </a:r>
          </a:p>
          <a:p>
            <a:pPr lvl="1" eaLnBrk="1" hangingPunct="1"/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/>
              <a:t> = 2H</a:t>
            </a:r>
            <a:r>
              <a:rPr lang="en-US" baseline="-25000"/>
              <a:t>n-1</a:t>
            </a:r>
            <a:r>
              <a:rPr lang="en-US"/>
              <a:t> + 1,  n ≥ 2, and H</a:t>
            </a:r>
            <a:r>
              <a:rPr lang="en-US" baseline="-25000"/>
              <a:t>1</a:t>
            </a:r>
            <a:r>
              <a:rPr lang="en-US"/>
              <a:t> = 1</a:t>
            </a:r>
          </a:p>
          <a:p>
            <a:pPr eaLnBrk="1" hangingPunct="1"/>
            <a:r>
              <a:rPr lang="en-US" dirty="0"/>
              <a:t>Is this the only solution?</a:t>
            </a:r>
          </a:p>
          <a:p>
            <a:pPr lvl="1" eaLnBrk="1" hangingPunct="1"/>
            <a:r>
              <a:rPr lang="en-US" dirty="0"/>
              <a:t>NO. For example, we can make extra moves of the top disks in any peg and back</a:t>
            </a:r>
          </a:p>
          <a:p>
            <a:pPr eaLnBrk="1" hangingPunct="1"/>
            <a:r>
              <a:rPr lang="en-US" dirty="0"/>
              <a:t>Is there another solution with fewer moves?</a:t>
            </a:r>
          </a:p>
          <a:p>
            <a:pPr lvl="1" eaLnBrk="1" hangingPunct="1"/>
            <a:r>
              <a:rPr lang="en-US" dirty="0"/>
              <a:t>NO because of the reasoning when we first presented 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D14DB7-4435-4E3B-933C-C02845201FC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Advanced counting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241" y="1703388"/>
            <a:ext cx="8229600" cy="4411662"/>
          </a:xfrm>
        </p:spPr>
        <p:txBody>
          <a:bodyPr/>
          <a:lstStyle/>
          <a:p>
            <a:pPr eaLnBrk="1" hangingPunct="1"/>
            <a:r>
              <a:rPr lang="en-US" sz="2800" dirty="0"/>
              <a:t>Assume that we want to count the number of elements in a set, and the size of the set could be a function of some integer n</a:t>
            </a:r>
          </a:p>
          <a:p>
            <a:pPr lvl="1" eaLnBrk="1" hangingPunct="1"/>
            <a:r>
              <a:rPr lang="en-US" sz="2400" dirty="0"/>
              <a:t>For example, how many bit strings are there of size n? </a:t>
            </a:r>
          </a:p>
          <a:p>
            <a:pPr eaLnBrk="1" hangingPunct="1"/>
            <a:r>
              <a:rPr lang="en-US" sz="2800" dirty="0"/>
              <a:t>Sometimes it is impossible or very difficult to express the size of this set as a combination or permutation</a:t>
            </a:r>
          </a:p>
          <a:p>
            <a:pPr lvl="1" eaLnBrk="1" hangingPunct="1"/>
            <a:r>
              <a:rPr lang="en-US" sz="2400" dirty="0"/>
              <a:t>Typically this happens when there are restrictions between successive objects, or when only some of the objects combine to produce new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A1C09-4B67-4B0E-A84F-9A236B5DB29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Obtaining an explicit formula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Continuing the expansion,</a:t>
            </a:r>
          </a:p>
          <a:p>
            <a:pPr eaLnBrk="1" hangingPunct="1"/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914400" y="1600200"/>
          <a:ext cx="7624763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4" imgW="2679480" imgH="685800" progId="Equation.3">
                  <p:embed/>
                </p:oleObj>
              </mc:Choice>
              <mc:Fallback>
                <p:oleObj name="Equation" r:id="rId4" imgW="267948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624763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990600" y="4648200"/>
          <a:ext cx="4648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6" imgW="1917360" imgH="431640" progId="Equation.3">
                  <p:embed/>
                </p:oleObj>
              </mc:Choice>
              <mc:Fallback>
                <p:oleObj name="Equation" r:id="rId6" imgW="19173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46482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914400" y="5638800"/>
          <a:ext cx="3657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8" imgW="1409400" imgH="419040" progId="Equation.3">
                  <p:embed/>
                </p:oleObj>
              </mc:Choice>
              <mc:Fallback>
                <p:oleObj name="Equation" r:id="rId8" imgW="14094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3657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4C904-1751-4800-8F2C-AFD01790DEBD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Complexity of the ToH puzzle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Associated folklore stated that monks were actually working this puzzle in a tower in Hanoi using 64 gold disks, and the world would end when they solved it</a:t>
            </a:r>
          </a:p>
          <a:p>
            <a:pPr eaLnBrk="1" hangingPunct="1"/>
            <a:r>
              <a:rPr lang="en-US"/>
              <a:t>How much time would that take?</a:t>
            </a:r>
          </a:p>
          <a:p>
            <a:pPr eaLnBrk="1" hangingPunct="1"/>
            <a:r>
              <a:rPr lang="en-US"/>
              <a:t>H</a:t>
            </a:r>
            <a:r>
              <a:rPr lang="en-US" baseline="-25000"/>
              <a:t>64</a:t>
            </a:r>
            <a:r>
              <a:rPr lang="en-US"/>
              <a:t> = 2</a:t>
            </a:r>
            <a:r>
              <a:rPr lang="en-US" baseline="30000"/>
              <a:t>64</a:t>
            </a:r>
            <a:r>
              <a:rPr lang="en-US"/>
              <a:t>-1 </a:t>
            </a:r>
            <a:r>
              <a:rPr lang="en-US">
                <a:cs typeface="Arial" charset="0"/>
              </a:rPr>
              <a:t>≈ 16·2</a:t>
            </a:r>
            <a:r>
              <a:rPr lang="en-US" baseline="30000">
                <a:cs typeface="Arial" charset="0"/>
              </a:rPr>
              <a:t>60</a:t>
            </a:r>
            <a:r>
              <a:rPr lang="en-US">
                <a:cs typeface="Arial" charset="0"/>
              </a:rPr>
              <a:t> = 16·(2</a:t>
            </a:r>
            <a:r>
              <a:rPr lang="en-US" baseline="30000">
                <a:cs typeface="Arial" charset="0"/>
              </a:rPr>
              <a:t>10</a:t>
            </a:r>
            <a:r>
              <a:rPr lang="en-US">
                <a:cs typeface="Arial" charset="0"/>
              </a:rPr>
              <a:t>)</a:t>
            </a:r>
            <a:r>
              <a:rPr lang="en-US" baseline="30000">
                <a:cs typeface="Arial" charset="0"/>
              </a:rPr>
              <a:t>6</a:t>
            </a:r>
            <a:r>
              <a:rPr lang="en-US">
                <a:cs typeface="Arial" charset="0"/>
              </a:rPr>
              <a:t> ≈ 16·(10</a:t>
            </a:r>
            <a:r>
              <a:rPr lang="en-US" baseline="30000">
                <a:cs typeface="Arial" charset="0"/>
              </a:rPr>
              <a:t>3</a:t>
            </a:r>
            <a:r>
              <a:rPr lang="en-US">
                <a:cs typeface="Arial" charset="0"/>
              </a:rPr>
              <a:t>)</a:t>
            </a:r>
            <a:r>
              <a:rPr lang="en-US" baseline="30000">
                <a:cs typeface="Arial" charset="0"/>
              </a:rPr>
              <a:t>6</a:t>
            </a:r>
            <a:r>
              <a:rPr lang="en-US">
                <a:cs typeface="Arial" charset="0"/>
              </a:rPr>
              <a:t>=16·10</a:t>
            </a:r>
            <a:r>
              <a:rPr lang="en-US" baseline="30000">
                <a:cs typeface="Arial" charset="0"/>
              </a:rPr>
              <a:t>18</a:t>
            </a:r>
            <a:r>
              <a:rPr lang="en-US">
                <a:cs typeface="Arial" charset="0"/>
              </a:rPr>
              <a:t> moves</a:t>
            </a:r>
          </a:p>
          <a:p>
            <a:pPr eaLnBrk="1" hangingPunct="1"/>
            <a:r>
              <a:rPr lang="en-US">
                <a:cs typeface="Arial" charset="0"/>
              </a:rPr>
              <a:t>If a move takes a second, about 500 billion years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AECAAA-01C3-44D8-B81F-9A75D9DDCE2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many bit strings of length </a:t>
            </a:r>
            <a:r>
              <a:rPr lang="en-US" i="1" dirty="0"/>
              <a:t>n</a:t>
            </a:r>
            <a:r>
              <a:rPr lang="en-US" dirty="0"/>
              <a:t> do not have two consecutive zeros?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interdependence of successive objects (bits in this case) makes straightforward </a:t>
            </a:r>
            <a:r>
              <a:rPr lang="en-US" i="1" dirty="0"/>
              <a:t>combinatorial analysis</a:t>
            </a:r>
            <a:r>
              <a:rPr lang="en-US" dirty="0"/>
              <a:t> difficult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93FE24-8A46-490F-80AF-83ED928F83C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two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411662"/>
          </a:xfrm>
        </p:spPr>
        <p:txBody>
          <a:bodyPr/>
          <a:lstStyle/>
          <a:p>
            <a:pPr eaLnBrk="1" hangingPunct="1"/>
            <a:r>
              <a:rPr lang="en-US" dirty="0"/>
              <a:t>Rabbits on an island reproduce once a month. Each pair of rabbits generate a new pair of rabbits once a month. However, only those rabbits at least two months old can reproduce. How many rabbits are there after </a:t>
            </a:r>
            <a:r>
              <a:rPr lang="en-US" i="1" dirty="0"/>
              <a:t>n</a:t>
            </a:r>
            <a:r>
              <a:rPr lang="en-US" dirty="0"/>
              <a:t> months?</a:t>
            </a:r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Only some of the rabbits (those two months old or older) reproduce every given month; this number increases every month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9418F5-65F8-40AF-93A5-59461953616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35132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/>
              <a:t>Using sequences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49362"/>
            <a:ext cx="8229600" cy="4411662"/>
          </a:xfrm>
        </p:spPr>
        <p:txBody>
          <a:bodyPr/>
          <a:lstStyle/>
          <a:p>
            <a:pPr eaLnBrk="1" hangingPunct="1"/>
            <a:r>
              <a:rPr lang="en-US" dirty="0"/>
              <a:t>We model our problem as a set that depends on a parameter </a:t>
            </a:r>
            <a:r>
              <a:rPr lang="en-US" i="1" dirty="0"/>
              <a:t>n</a:t>
            </a:r>
            <a:r>
              <a:rPr lang="en-US" dirty="0"/>
              <a:t> (length of the bit string, number of months)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size of the set is thus a </a:t>
            </a:r>
            <a:r>
              <a:rPr lang="en-US" i="1" dirty="0"/>
              <a:t>function</a:t>
            </a:r>
            <a:r>
              <a:rPr lang="en-US" dirty="0"/>
              <a:t> of </a:t>
            </a:r>
            <a:r>
              <a:rPr lang="en-US" i="1" dirty="0"/>
              <a:t>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Since </a:t>
            </a:r>
            <a:r>
              <a:rPr lang="en-US" i="1" dirty="0"/>
              <a:t>n</a:t>
            </a:r>
            <a:r>
              <a:rPr lang="en-US" dirty="0"/>
              <a:t> is an integer, the above function is a </a:t>
            </a:r>
            <a:r>
              <a:rPr lang="en-US" i="1" dirty="0"/>
              <a:t>sequence</a:t>
            </a:r>
            <a:r>
              <a:rPr lang="en-US" dirty="0"/>
              <a:t>  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 where a</a:t>
            </a:r>
            <a:r>
              <a:rPr lang="en-US" baseline="-25000" dirty="0"/>
              <a:t>n</a:t>
            </a:r>
            <a:r>
              <a:rPr lang="en-US" dirty="0"/>
              <a:t> = f(n)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We denote this sequence as {a</a:t>
            </a:r>
            <a:r>
              <a:rPr lang="en-US" baseline="-25000" dirty="0"/>
              <a:t>n</a:t>
            </a:r>
            <a:r>
              <a:rPr lang="en-US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4FF7DE-4D35-4792-9478-5D946D619B62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Recurrence relations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065" y="1417638"/>
            <a:ext cx="8229600" cy="4411662"/>
          </a:xfrm>
        </p:spPr>
        <p:txBody>
          <a:bodyPr/>
          <a:lstStyle/>
          <a:p>
            <a:pPr eaLnBrk="1" hangingPunct="1"/>
            <a:r>
              <a:rPr lang="en-US" dirty="0"/>
              <a:t>Often, we cannot find a</a:t>
            </a:r>
            <a:r>
              <a:rPr lang="en-US" baseline="-25000" dirty="0"/>
              <a:t>n</a:t>
            </a:r>
            <a:r>
              <a:rPr lang="en-US" dirty="0"/>
              <a:t> directly, but we can tell how much a</a:t>
            </a:r>
            <a:r>
              <a:rPr lang="en-US" baseline="-25000" dirty="0"/>
              <a:t>n</a:t>
            </a:r>
            <a:r>
              <a:rPr lang="en-US" dirty="0"/>
              <a:t> grows, i.e., relate a</a:t>
            </a:r>
            <a:r>
              <a:rPr lang="en-US" baseline="-25000" dirty="0"/>
              <a:t>n</a:t>
            </a:r>
            <a:r>
              <a:rPr lang="en-US" dirty="0"/>
              <a:t> to a fixed number of earlier values </a:t>
            </a:r>
            <a:br>
              <a:rPr lang="en-US" dirty="0"/>
            </a:br>
            <a:r>
              <a:rPr lang="en-US" dirty="0"/>
              <a:t>			a</a:t>
            </a:r>
            <a:r>
              <a:rPr lang="en-US" baseline="-25000" dirty="0"/>
              <a:t>n-1</a:t>
            </a:r>
            <a:r>
              <a:rPr lang="en-US" dirty="0"/>
              <a:t>, a</a:t>
            </a:r>
            <a:r>
              <a:rPr lang="en-US" baseline="-25000" dirty="0"/>
              <a:t>n-2</a:t>
            </a:r>
            <a:r>
              <a:rPr lang="en-US" dirty="0"/>
              <a:t>, ...</a:t>
            </a:r>
          </a:p>
          <a:p>
            <a:pPr eaLnBrk="1" hangingPunct="1"/>
            <a:r>
              <a:rPr lang="en-US" dirty="0"/>
              <a:t>To find a</a:t>
            </a:r>
            <a:r>
              <a:rPr lang="en-US" baseline="-25000" dirty="0"/>
              <a:t>n</a:t>
            </a:r>
            <a:r>
              <a:rPr lang="en-US" dirty="0"/>
              <a:t>, we need</a:t>
            </a:r>
          </a:p>
          <a:p>
            <a:pPr lvl="1" eaLnBrk="1" hangingPunct="1"/>
            <a:r>
              <a:rPr lang="en-US" dirty="0"/>
              <a:t>a mathematical expression for this </a:t>
            </a:r>
            <a:r>
              <a:rPr lang="en-US" i="1" dirty="0"/>
              <a:t>recurrence relation</a:t>
            </a:r>
          </a:p>
          <a:p>
            <a:pPr lvl="1" eaLnBrk="1" hangingPunct="1"/>
            <a:r>
              <a:rPr lang="en-US" dirty="0"/>
              <a:t>initial values for 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...  (how many?)</a:t>
            </a:r>
          </a:p>
          <a:p>
            <a:pPr lvl="1" eaLnBrk="1" hangingPunct="1"/>
            <a:r>
              <a:rPr lang="en-US" dirty="0"/>
              <a:t>a way to </a:t>
            </a:r>
            <a:r>
              <a:rPr lang="en-US" i="1" dirty="0"/>
              <a:t>solve</a:t>
            </a:r>
            <a:r>
              <a:rPr lang="en-US" dirty="0"/>
              <a:t> the recurrence relation to obtain explicit or closed-form values for a</a:t>
            </a:r>
            <a:r>
              <a:rPr lang="en-US" baseline="-25000"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049962"/>
            <a:ext cx="838200" cy="457200"/>
          </a:xfrm>
          <a:noFill/>
        </p:spPr>
        <p:txBody>
          <a:bodyPr/>
          <a:lstStyle/>
          <a:p>
            <a:fld id="{8642147A-F172-40DF-9DB6-F113A3396A8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435" y="1223169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i="1" dirty="0"/>
              <a:t>recurrence relation</a:t>
            </a:r>
            <a:r>
              <a:rPr lang="en-US" sz="2800" dirty="0"/>
              <a:t> for a sequence {a</a:t>
            </a:r>
            <a:r>
              <a:rPr lang="en-US" sz="2800" baseline="-25000" dirty="0"/>
              <a:t>n</a:t>
            </a:r>
            <a:r>
              <a:rPr lang="en-US" sz="2800" dirty="0"/>
              <a:t>} is an equation that expresses a</a:t>
            </a:r>
            <a:r>
              <a:rPr lang="en-US" sz="2800" baseline="-25000" dirty="0"/>
              <a:t>n</a:t>
            </a:r>
            <a:r>
              <a:rPr lang="en-US" sz="2800" dirty="0"/>
              <a:t> in terms of one or more of the previous terms in the sequence, namely a</a:t>
            </a:r>
            <a:r>
              <a:rPr lang="en-US" sz="2800" baseline="-25000" dirty="0"/>
              <a:t>0</a:t>
            </a:r>
            <a:r>
              <a:rPr lang="en-US" sz="2800" dirty="0"/>
              <a:t>, a</a:t>
            </a:r>
            <a:r>
              <a:rPr lang="en-US" sz="2800" baseline="-25000" dirty="0"/>
              <a:t>1</a:t>
            </a:r>
            <a:r>
              <a:rPr lang="en-US" sz="2800" dirty="0"/>
              <a:t>, ..., a</a:t>
            </a:r>
            <a:r>
              <a:rPr lang="en-US" sz="2800" baseline="-25000" dirty="0"/>
              <a:t>n-1</a:t>
            </a:r>
            <a:r>
              <a:rPr lang="en-US" sz="2800" dirty="0"/>
              <a:t> for all integers n</a:t>
            </a:r>
            <a:r>
              <a:rPr lang="en-US" sz="2800" dirty="0">
                <a:cs typeface="Arial" charset="0"/>
              </a:rPr>
              <a:t>≥n</a:t>
            </a:r>
            <a:r>
              <a:rPr lang="en-US" sz="2800" baseline="-25000" dirty="0">
                <a:cs typeface="Arial" charset="0"/>
              </a:rPr>
              <a:t>0</a:t>
            </a:r>
            <a:r>
              <a:rPr lang="en-US" sz="2800" dirty="0">
                <a:cs typeface="Arial" charset="0"/>
              </a:rPr>
              <a:t>, where n</a:t>
            </a:r>
            <a:r>
              <a:rPr lang="en-US" sz="2800" baseline="-25000" dirty="0">
                <a:cs typeface="Arial" charset="0"/>
              </a:rPr>
              <a:t>0</a:t>
            </a:r>
            <a:r>
              <a:rPr lang="en-US" sz="2800" dirty="0">
                <a:cs typeface="Arial" charset="0"/>
              </a:rPr>
              <a:t> is a non-negative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E.g., a</a:t>
            </a:r>
            <a:r>
              <a:rPr lang="en-US" sz="2400" baseline="-25000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= a</a:t>
            </a:r>
            <a:r>
              <a:rPr lang="en-US" sz="2400" baseline="-25000" dirty="0">
                <a:cs typeface="Arial" charset="0"/>
              </a:rPr>
              <a:t>n-1</a:t>
            </a:r>
            <a:r>
              <a:rPr lang="en-US" sz="2400" dirty="0">
                <a:cs typeface="Arial" charset="0"/>
              </a:rPr>
              <a:t> + 5a</a:t>
            </a:r>
            <a:r>
              <a:rPr lang="en-US" sz="2400" baseline="-25000" dirty="0">
                <a:cs typeface="Arial" charset="0"/>
              </a:rPr>
              <a:t>n-2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A sequence </a:t>
            </a:r>
            <a:r>
              <a:rPr lang="en-US" sz="2800" dirty="0"/>
              <a:t>{a</a:t>
            </a:r>
            <a:r>
              <a:rPr lang="en-US" sz="2800" baseline="-25000" dirty="0"/>
              <a:t>n</a:t>
            </a:r>
            <a:r>
              <a:rPr lang="en-US" sz="2800" dirty="0"/>
              <a:t>} </a:t>
            </a:r>
            <a:r>
              <a:rPr lang="en-US" sz="2800" dirty="0">
                <a:cs typeface="Arial" charset="0"/>
              </a:rPr>
              <a:t>is a </a:t>
            </a:r>
            <a:r>
              <a:rPr lang="en-US" sz="2800" i="1" dirty="0">
                <a:cs typeface="Arial" charset="0"/>
              </a:rPr>
              <a:t>solution</a:t>
            </a:r>
            <a:r>
              <a:rPr lang="en-US" sz="2800" dirty="0">
                <a:cs typeface="Arial" charset="0"/>
              </a:rPr>
              <a:t> for a recurrence relation if its terms satisfy the recurrence relation for all n≥n</a:t>
            </a:r>
            <a:r>
              <a:rPr lang="en-US" sz="2800" baseline="-25000" dirty="0">
                <a:cs typeface="Arial" charset="0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Arial" charset="0"/>
              </a:rPr>
              <a:t>A recurrence relation can have many solutions!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973762"/>
            <a:ext cx="838200" cy="457200"/>
          </a:xfrm>
          <a:noFill/>
        </p:spPr>
        <p:txBody>
          <a:bodyPr/>
          <a:lstStyle/>
          <a:p>
            <a:fld id="{959D5C34-B17E-4063-8B15-DE51F724856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pPr eaLnBrk="1" hangingPunct="1"/>
            <a:r>
              <a:rPr lang="en-US"/>
              <a:t>Example recurrence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082"/>
            <a:ext cx="8229600" cy="4411662"/>
          </a:xfrm>
        </p:spPr>
        <p:txBody>
          <a:bodyPr/>
          <a:lstStyle/>
          <a:p>
            <a:pPr eaLnBrk="1" hangingPunct="1"/>
            <a:r>
              <a:rPr lang="en-US" dirty="0"/>
              <a:t>Recurrence relation: a</a:t>
            </a:r>
            <a:r>
              <a:rPr lang="en-US" baseline="-25000" dirty="0"/>
              <a:t>n</a:t>
            </a:r>
            <a:r>
              <a:rPr lang="en-US" dirty="0"/>
              <a:t> = a</a:t>
            </a:r>
            <a:r>
              <a:rPr lang="en-US" baseline="-25000" dirty="0"/>
              <a:t>n-1</a:t>
            </a:r>
            <a:r>
              <a:rPr lang="en-US" dirty="0"/>
              <a:t> – a</a:t>
            </a:r>
            <a:r>
              <a:rPr lang="en-US" baseline="-25000" dirty="0"/>
              <a:t>n-2</a:t>
            </a:r>
            <a:r>
              <a:rPr lang="en-US" dirty="0"/>
              <a:t> for n</a:t>
            </a:r>
            <a:r>
              <a:rPr lang="en-US" dirty="0">
                <a:cs typeface="Arial" charset="0"/>
              </a:rPr>
              <a:t>≥2</a:t>
            </a:r>
          </a:p>
          <a:p>
            <a:pPr eaLnBrk="1" hangingPunct="1"/>
            <a:r>
              <a:rPr lang="en-US" dirty="0">
                <a:cs typeface="Arial" charset="0"/>
              </a:rPr>
              <a:t>We need two </a:t>
            </a:r>
            <a:r>
              <a:rPr lang="en-US" b="1" i="1" dirty="0">
                <a:cs typeface="Arial" charset="0"/>
              </a:rPr>
              <a:t>initial values</a:t>
            </a:r>
            <a:r>
              <a:rPr lang="en-US" dirty="0">
                <a:cs typeface="Arial" charset="0"/>
              </a:rPr>
              <a:t>: a</a:t>
            </a:r>
            <a:r>
              <a:rPr lang="en-US" baseline="-25000" dirty="0">
                <a:cs typeface="Arial" charset="0"/>
              </a:rPr>
              <a:t>0</a:t>
            </a:r>
            <a:r>
              <a:rPr lang="en-US" dirty="0">
                <a:cs typeface="Arial" charset="0"/>
              </a:rPr>
              <a:t> and a</a:t>
            </a:r>
            <a:r>
              <a:rPr lang="en-US" baseline="-25000" dirty="0">
                <a:cs typeface="Arial" charset="0"/>
              </a:rPr>
              <a:t>1</a:t>
            </a:r>
            <a:endParaRPr lang="en-US" dirty="0">
              <a:cs typeface="Arial" charset="0"/>
            </a:endParaRPr>
          </a:p>
          <a:p>
            <a:pPr eaLnBrk="1" hangingPunct="1"/>
            <a:r>
              <a:rPr lang="en-US" dirty="0">
                <a:cs typeface="Arial" charset="0"/>
              </a:rPr>
              <a:t>If a</a:t>
            </a:r>
            <a:r>
              <a:rPr lang="en-US" baseline="-25000" dirty="0">
                <a:cs typeface="Arial" charset="0"/>
              </a:rPr>
              <a:t>0</a:t>
            </a:r>
            <a:r>
              <a:rPr lang="en-US" dirty="0">
                <a:cs typeface="Arial" charset="0"/>
              </a:rPr>
              <a:t>=3 and a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=6, then</a:t>
            </a:r>
          </a:p>
          <a:p>
            <a:pPr lvl="1" eaLnBrk="1" hangingPunct="1"/>
            <a:r>
              <a:rPr lang="en-US" dirty="0">
                <a:cs typeface="Arial" charset="0"/>
              </a:rPr>
              <a:t>a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= 6 – 3 = 3</a:t>
            </a:r>
          </a:p>
          <a:p>
            <a:pPr lvl="1" eaLnBrk="1" hangingPunct="1"/>
            <a:r>
              <a:rPr lang="en-US" dirty="0">
                <a:cs typeface="Arial" charset="0"/>
              </a:rPr>
              <a:t>a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 = 3 – 6 = -3</a:t>
            </a:r>
          </a:p>
          <a:p>
            <a:pPr lvl="1" eaLnBrk="1" hangingPunct="1"/>
            <a:r>
              <a:rPr lang="en-US" dirty="0">
                <a:cs typeface="Arial" charset="0"/>
              </a:rPr>
              <a:t>a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 = -3 – 3 = -6</a:t>
            </a:r>
          </a:p>
          <a:p>
            <a:pPr eaLnBrk="1" hangingPunct="1"/>
            <a:r>
              <a:rPr lang="en-US" dirty="0">
                <a:cs typeface="Arial" charset="0"/>
              </a:rPr>
              <a:t>We can similarly generate all other a</a:t>
            </a:r>
            <a:r>
              <a:rPr lang="en-US" baseline="-25000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values</a:t>
            </a:r>
          </a:p>
          <a:p>
            <a:pPr lvl="1" eaLnBrk="1" hangingPunct="1"/>
            <a:r>
              <a:rPr lang="en-US" dirty="0">
                <a:cs typeface="Arial" charset="0"/>
              </a:rPr>
              <a:t>Thus, 3, 6, 3, -3, -6, </a:t>
            </a:r>
            <a:r>
              <a:rPr lang="en-US" dirty="0" err="1">
                <a:cs typeface="Arial" charset="0"/>
              </a:rPr>
              <a:t>etc</a:t>
            </a:r>
            <a:r>
              <a:rPr lang="en-US" dirty="0">
                <a:cs typeface="Arial" charset="0"/>
              </a:rPr>
              <a:t> is a solution of the recurrence relation.</a:t>
            </a:r>
          </a:p>
          <a:p>
            <a:pPr eaLnBrk="1" hangingPunct="1"/>
            <a:r>
              <a:rPr lang="en-US" dirty="0">
                <a:cs typeface="Arial" charset="0"/>
              </a:rPr>
              <a:t>What is n</a:t>
            </a:r>
            <a:r>
              <a:rPr lang="en-US" baseline="-25000" dirty="0">
                <a:cs typeface="Arial" charset="0"/>
              </a:rPr>
              <a:t>0</a:t>
            </a:r>
            <a:r>
              <a:rPr lang="en-US" dirty="0">
                <a:cs typeface="Arial" charset="0"/>
              </a:rPr>
              <a:t>?</a:t>
            </a:r>
          </a:p>
          <a:p>
            <a:pPr eaLnBrk="1" hangingPunct="1"/>
            <a:r>
              <a:rPr lang="en-US" dirty="0">
                <a:cs typeface="Arial" charset="0"/>
              </a:rPr>
              <a:t>What if we use different initial values?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6CC4-AA09-2A46-9185-AE1BF11D1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14400"/>
            <a:ext cx="8229600" cy="4411662"/>
          </a:xfrm>
        </p:spPr>
        <p:txBody>
          <a:bodyPr/>
          <a:lstStyle/>
          <a:p>
            <a:pPr eaLnBrk="1" hangingPunct="1"/>
            <a:r>
              <a:rPr lang="en-US" dirty="0"/>
              <a:t>Recurrence relation: a</a:t>
            </a:r>
            <a:r>
              <a:rPr lang="en-US" baseline="-25000" dirty="0"/>
              <a:t>n</a:t>
            </a:r>
            <a:r>
              <a:rPr lang="en-US" dirty="0"/>
              <a:t> = a</a:t>
            </a:r>
            <a:r>
              <a:rPr lang="en-US" baseline="-25000" dirty="0"/>
              <a:t>n-1</a:t>
            </a:r>
            <a:r>
              <a:rPr lang="en-US" dirty="0"/>
              <a:t> – a</a:t>
            </a:r>
            <a:r>
              <a:rPr lang="en-US" baseline="-25000" dirty="0"/>
              <a:t>n-2</a:t>
            </a:r>
            <a:r>
              <a:rPr lang="en-US" dirty="0"/>
              <a:t> for n</a:t>
            </a:r>
            <a:r>
              <a:rPr lang="en-US" dirty="0">
                <a:cs typeface="Arial" charset="0"/>
              </a:rPr>
              <a:t>≥2</a:t>
            </a:r>
          </a:p>
          <a:p>
            <a:pPr eaLnBrk="1" hangingPunct="1"/>
            <a:r>
              <a:rPr lang="en-US" dirty="0">
                <a:cs typeface="Arial" charset="0"/>
              </a:rPr>
              <a:t>If a</a:t>
            </a:r>
            <a:r>
              <a:rPr lang="en-US" baseline="-25000" dirty="0">
                <a:cs typeface="Arial" charset="0"/>
              </a:rPr>
              <a:t>0</a:t>
            </a:r>
            <a:r>
              <a:rPr lang="en-US" dirty="0">
                <a:cs typeface="Arial" charset="0"/>
              </a:rPr>
              <a:t>=2 and a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=7, then</a:t>
            </a:r>
          </a:p>
          <a:p>
            <a:pPr lvl="1" eaLnBrk="1" hangingPunct="1"/>
            <a:r>
              <a:rPr lang="en-US" dirty="0">
                <a:cs typeface="Arial" charset="0"/>
              </a:rPr>
              <a:t>a</a:t>
            </a:r>
            <a:r>
              <a:rPr lang="en-US" baseline="-25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= 7 – 2 = 5</a:t>
            </a:r>
          </a:p>
          <a:p>
            <a:pPr lvl="1" eaLnBrk="1" hangingPunct="1"/>
            <a:r>
              <a:rPr lang="en-US" dirty="0">
                <a:cs typeface="Arial" charset="0"/>
              </a:rPr>
              <a:t>a</a:t>
            </a:r>
            <a:r>
              <a:rPr lang="en-US" baseline="-25000" dirty="0">
                <a:cs typeface="Arial" charset="0"/>
              </a:rPr>
              <a:t>3</a:t>
            </a:r>
            <a:r>
              <a:rPr lang="en-US" dirty="0">
                <a:cs typeface="Arial" charset="0"/>
              </a:rPr>
              <a:t> = 5 – 7 = -2</a:t>
            </a:r>
          </a:p>
          <a:p>
            <a:pPr lvl="1" eaLnBrk="1" hangingPunct="1"/>
            <a:r>
              <a:rPr lang="en-US" dirty="0">
                <a:cs typeface="Arial" charset="0"/>
              </a:rPr>
              <a:t>a</a:t>
            </a:r>
            <a:r>
              <a:rPr lang="en-US" baseline="-25000" dirty="0">
                <a:cs typeface="Arial" charset="0"/>
              </a:rPr>
              <a:t>4</a:t>
            </a:r>
            <a:r>
              <a:rPr lang="en-US" dirty="0">
                <a:cs typeface="Arial" charset="0"/>
              </a:rPr>
              <a:t> </a:t>
            </a:r>
            <a:r>
              <a:rPr lang="en-US">
                <a:cs typeface="Arial" charset="0"/>
              </a:rPr>
              <a:t>= -2 </a:t>
            </a:r>
            <a:r>
              <a:rPr lang="en-US" dirty="0">
                <a:cs typeface="Arial" charset="0"/>
              </a:rPr>
              <a:t>– 5 </a:t>
            </a:r>
            <a:r>
              <a:rPr lang="en-US">
                <a:cs typeface="Arial" charset="0"/>
              </a:rPr>
              <a:t>= -7</a:t>
            </a:r>
            <a:endParaRPr lang="en-US" dirty="0">
              <a:cs typeface="Arial" charset="0"/>
            </a:endParaRPr>
          </a:p>
          <a:p>
            <a:pPr lvl="1" eaLnBrk="1" hangingPunct="1"/>
            <a:r>
              <a:rPr lang="en-US" dirty="0" err="1">
                <a:cs typeface="Arial" charset="0"/>
              </a:rPr>
              <a:t>etc</a:t>
            </a:r>
            <a:r>
              <a:rPr lang="en-US" dirty="0">
                <a:cs typeface="Arial" charset="0"/>
              </a:rPr>
              <a:t> ...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60B39-3180-3643-A4D4-B66C4A6E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B888B-2659-48DC-B427-102BE0E6F13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0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1751</TotalTime>
  <Words>1479</Words>
  <Application>Microsoft Office PowerPoint</Application>
  <PresentationFormat>On-screen Show (4:3)</PresentationFormat>
  <Paragraphs>179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Wingdings</vt:lpstr>
      <vt:lpstr>Network</vt:lpstr>
      <vt:lpstr>Equation</vt:lpstr>
      <vt:lpstr>Recurrence Relations</vt:lpstr>
      <vt:lpstr>Advanced counting</vt:lpstr>
      <vt:lpstr>Example one</vt:lpstr>
      <vt:lpstr>Example two</vt:lpstr>
      <vt:lpstr>Using sequences</vt:lpstr>
      <vt:lpstr>Recurrence relations</vt:lpstr>
      <vt:lpstr>Definitions</vt:lpstr>
      <vt:lpstr>Example recurrence</vt:lpstr>
      <vt:lpstr>PowerPoint Presentation</vt:lpstr>
      <vt:lpstr>Recurrence (closed form) solutions</vt:lpstr>
      <vt:lpstr>Example: compound interest</vt:lpstr>
      <vt:lpstr>Bit string example (no consec 0’s) </vt:lpstr>
      <vt:lpstr>Bit string recurrence</vt:lpstr>
      <vt:lpstr>Rabbit example</vt:lpstr>
      <vt:lpstr>The Towers of Hanoi</vt:lpstr>
      <vt:lpstr>Towers of Hanoi</vt:lpstr>
      <vt:lpstr>Solving the ToH puzzle</vt:lpstr>
      <vt:lpstr>Recursive solution</vt:lpstr>
      <vt:lpstr>Number of moves</vt:lpstr>
      <vt:lpstr>Obtaining an explicit formula</vt:lpstr>
      <vt:lpstr>Complexity of the ToH puzzle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relations</dc:title>
  <dc:creator>Vasileios Hatzivassiloglou</dc:creator>
  <cp:lastModifiedBy>CS Professor</cp:lastModifiedBy>
  <cp:revision>64</cp:revision>
  <cp:lastPrinted>1601-01-01T00:00:00Z</cp:lastPrinted>
  <dcterms:created xsi:type="dcterms:W3CDTF">1601-01-01T00:00:00Z</dcterms:created>
  <dcterms:modified xsi:type="dcterms:W3CDTF">2020-10-21T14:52:25Z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