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56" r:id="rId2"/>
    <p:sldId id="313" r:id="rId3"/>
    <p:sldId id="314" r:id="rId4"/>
    <p:sldId id="315" r:id="rId5"/>
    <p:sldId id="316" r:id="rId6"/>
    <p:sldId id="332" r:id="rId7"/>
    <p:sldId id="317" r:id="rId8"/>
    <p:sldId id="334" r:id="rId9"/>
    <p:sldId id="335" r:id="rId10"/>
    <p:sldId id="318" r:id="rId11"/>
    <p:sldId id="319" r:id="rId12"/>
    <p:sldId id="320" r:id="rId13"/>
    <p:sldId id="333" r:id="rId14"/>
    <p:sldId id="337" r:id="rId15"/>
    <p:sldId id="323" r:id="rId16"/>
    <p:sldId id="324" r:id="rId17"/>
    <p:sldId id="325" r:id="rId18"/>
    <p:sldId id="326" r:id="rId19"/>
    <p:sldId id="338" r:id="rId20"/>
    <p:sldId id="339" r:id="rId21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CC33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08"/>
  </p:normalViewPr>
  <p:slideViewPr>
    <p:cSldViewPr>
      <p:cViewPr varScale="1">
        <p:scale>
          <a:sx n="87" d="100"/>
          <a:sy n="87" d="100"/>
        </p:scale>
        <p:origin x="117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5" rIns="96652" bIns="48325" numCol="1" anchor="t" anchorCtr="0" compatLnSpc="1">
            <a:prstTxWarp prst="textNoShape">
              <a:avLst/>
            </a:prstTxWarp>
          </a:bodyPr>
          <a:lstStyle>
            <a:lvl1pPr defTabSz="96669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5" rIns="96652" bIns="48325" numCol="1" anchor="t" anchorCtr="0" compatLnSpc="1">
            <a:prstTxWarp prst="textNoShape">
              <a:avLst/>
            </a:prstTxWarp>
          </a:bodyPr>
          <a:lstStyle>
            <a:lvl1pPr algn="r" defTabSz="96669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5" rIns="96652" bIns="48325" numCol="1" anchor="b" anchorCtr="0" compatLnSpc="1">
            <a:prstTxWarp prst="textNoShape">
              <a:avLst/>
            </a:prstTxWarp>
          </a:bodyPr>
          <a:lstStyle>
            <a:lvl1pPr defTabSz="96669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5" rIns="96652" bIns="48325" numCol="1" anchor="b" anchorCtr="0" compatLnSpc="1">
            <a:prstTxWarp prst="textNoShape">
              <a:avLst/>
            </a:prstTxWarp>
          </a:bodyPr>
          <a:lstStyle>
            <a:lvl1pPr algn="r" defTabSz="966698">
              <a:defRPr sz="1200"/>
            </a:lvl1pPr>
          </a:lstStyle>
          <a:p>
            <a:pPr>
              <a:defRPr/>
            </a:pPr>
            <a:fld id="{1F79A481-E9A8-493C-9210-FECA8C3E53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19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5" rIns="96652" bIns="48325" numCol="1" anchor="t" anchorCtr="0" compatLnSpc="1">
            <a:prstTxWarp prst="textNoShape">
              <a:avLst/>
            </a:prstTxWarp>
          </a:bodyPr>
          <a:lstStyle>
            <a:lvl1pPr defTabSz="96669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5" rIns="96652" bIns="48325" numCol="1" anchor="t" anchorCtr="0" compatLnSpc="1">
            <a:prstTxWarp prst="textNoShape">
              <a:avLst/>
            </a:prstTxWarp>
          </a:bodyPr>
          <a:lstStyle>
            <a:lvl1pPr algn="r" defTabSz="96669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5" rIns="96652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5" rIns="96652" bIns="48325" numCol="1" anchor="b" anchorCtr="0" compatLnSpc="1">
            <a:prstTxWarp prst="textNoShape">
              <a:avLst/>
            </a:prstTxWarp>
          </a:bodyPr>
          <a:lstStyle>
            <a:lvl1pPr defTabSz="96669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7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5" rIns="96652" bIns="48325" numCol="1" anchor="b" anchorCtr="0" compatLnSpc="1">
            <a:prstTxWarp prst="textNoShape">
              <a:avLst/>
            </a:prstTxWarp>
          </a:bodyPr>
          <a:lstStyle>
            <a:lvl1pPr algn="r" defTabSz="966698">
              <a:defRPr sz="1200"/>
            </a:lvl1pPr>
          </a:lstStyle>
          <a:p>
            <a:pPr>
              <a:defRPr/>
            </a:pPr>
            <a:fld id="{B569804E-DFFC-4D59-99FA-08EB45DEC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113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20292932-35CC-4960-9552-8439FE482673}" type="slidenum">
              <a:rPr lang="en-US" smtClean="0"/>
              <a:pPr defTabSz="96520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AEEA0422-86BD-4821-A3C9-EA5B8EF10065}" type="slidenum">
              <a:rPr lang="en-US" smtClean="0"/>
              <a:pPr defTabSz="96520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02576996-6E02-4398-AAAF-B6D513376578}" type="slidenum">
              <a:rPr lang="en-US" smtClean="0"/>
              <a:pPr defTabSz="96520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78462747-2203-48D6-B0AE-875FC51DC373}" type="slidenum">
              <a:rPr lang="en-US" smtClean="0"/>
              <a:pPr defTabSz="96520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EF2A9B61-7570-4D2F-975D-BAB07F5D0626}" type="slidenum">
              <a:rPr lang="en-US" smtClean="0"/>
              <a:pPr defTabSz="96520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F44A06D5-95AA-48DC-A177-29AE01E95352}" type="slidenum">
              <a:rPr lang="en-US" smtClean="0"/>
              <a:pPr defTabSz="96520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5F3D5FBE-FB39-4A98-989C-C00098909058}" type="slidenum">
              <a:rPr lang="en-US" smtClean="0"/>
              <a:pPr defTabSz="96520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551A74A5-294D-4450-A5DD-71B42E1A12BC}" type="slidenum">
              <a:rPr lang="en-US" smtClean="0"/>
              <a:pPr defTabSz="96520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2D582B0A-6ACF-4DA1-9901-0A6926B97C99}" type="slidenum">
              <a:rPr lang="en-US" smtClean="0"/>
              <a:pPr defTabSz="96520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A8406FAB-4762-4681-84F9-FD6872B845D0}" type="slidenum">
              <a:rPr lang="en-US" smtClean="0"/>
              <a:pPr defTabSz="96520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4018D68-20E8-47EF-85C8-A9AE34E23C42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FCA3588B-13CE-40F1-A456-DECB9F4E3733}" type="slidenum">
              <a:rPr lang="en-US" smtClean="0"/>
              <a:pPr defTabSz="96520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3473392-E98E-4EF4-9E8A-4D828589767A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FC832F1B-9884-4D22-9C99-2EA8DB032C13}" type="slidenum">
              <a:rPr lang="en-US" smtClean="0"/>
              <a:pPr defTabSz="96520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E60C16CC-0E8B-461E-9E3E-D18DEC01A2A7}" type="slidenum">
              <a:rPr lang="en-US" smtClean="0"/>
              <a:pPr defTabSz="96520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5C89C92D-A6FB-4E07-9F12-4331D0797C9E}" type="slidenum">
              <a:rPr lang="en-US" smtClean="0"/>
              <a:pPr defTabSz="96520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8D74A0BE-C899-49BC-838F-077D03122654}" type="slidenum">
              <a:rPr lang="en-US" smtClean="0"/>
              <a:pPr defTabSz="96520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D83D68A2-CD7F-4BD5-99D5-A257DA512744}" type="slidenum">
              <a:rPr lang="en-US" smtClean="0"/>
              <a:pPr defTabSz="96520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69804E-DFFC-4D59-99FA-08EB45DEC36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69804E-DFFC-4D59-99FA-08EB45DEC36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2A39D-F13F-4308-96CB-5F00F05411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7807F-BFB3-4B65-8061-FD1BE9FCEA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296E8-3A93-448F-ADA8-BA46F4E148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6977D-E5CD-42A2-9554-FA579A327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7C81F-567B-45C6-832B-EDD07FCB85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5D9B8-A5E8-4826-ADC4-7AAF8BF31D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3738C-38A5-4C47-BB8A-580657DC69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877BA-5E27-4358-A2D8-7B41B8A382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E91BC-C44D-493D-A947-4D3E7A546A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D1F2E-B759-480C-A4B9-AAC875BD72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F0C9C-E50C-46BD-8B1D-080BE248A4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666FA-F1A9-4ACD-A8C1-20E451507F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324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09EE2B78-252A-420B-8129-107FB05E87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615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03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7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7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7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7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7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7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7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7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7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7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7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7" cy="7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7" cy="7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7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0392" name="AutoShape 4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8382000" y="6477000"/>
            <a:ext cx="414338" cy="3810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0393" name="AutoShape 41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3.e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2.emf"/><Relationship Id="rId5" Type="http://schemas.openxmlformats.org/officeDocument/2006/relationships/image" Target="../media/image9.wmf"/><Relationship Id="rId15" Type="http://schemas.openxmlformats.org/officeDocument/2006/relationships/image" Target="../media/image14.e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EF94C4-4F53-4E63-94D4-DE940DAA3D0E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Linear Recurrence Relations</a:t>
            </a:r>
            <a:br>
              <a:rPr lang="en-US"/>
            </a:br>
            <a:r>
              <a:rPr lang="en-US" sz="3600"/>
              <a:t>Part I</a:t>
            </a:r>
            <a:endParaRPr lang="en-US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Jorge Cobb</a:t>
            </a:r>
          </a:p>
          <a:p>
            <a:pPr eaLnBrk="1" hangingPunct="1"/>
            <a:endParaRPr lang="en-US" sz="1600"/>
          </a:p>
          <a:p>
            <a:pPr eaLnBrk="1" hangingPunct="1"/>
            <a:r>
              <a:rPr lang="en-US"/>
              <a:t>The University of Texas at Dallas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5E3923-F409-4CEB-A460-9FD7C596B7F2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295400"/>
          </a:xfrm>
        </p:spPr>
        <p:txBody>
          <a:bodyPr/>
          <a:lstStyle/>
          <a:p>
            <a:pPr eaLnBrk="1" hangingPunct="1"/>
            <a:r>
              <a:rPr lang="en-US" sz="3100"/>
              <a:t>Second degree linear homogeneous recurrence relations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686800" cy="5257800"/>
          </a:xfrm>
        </p:spPr>
        <p:txBody>
          <a:bodyPr/>
          <a:lstStyle/>
          <a:p>
            <a:pPr eaLnBrk="1" hangingPunct="1"/>
            <a:r>
              <a:rPr lang="en-US" sz="2600" b="1" dirty="0"/>
              <a:t>Assumptions</a:t>
            </a:r>
          </a:p>
          <a:p>
            <a:pPr lvl="1" eaLnBrk="1" hangingPunct="1"/>
            <a:r>
              <a:rPr lang="en-US" dirty="0"/>
              <a:t>Recurrence relation: a</a:t>
            </a:r>
            <a:r>
              <a:rPr lang="en-US" baseline="-25000" dirty="0"/>
              <a:t>n</a:t>
            </a:r>
            <a:r>
              <a:rPr lang="en-US" dirty="0"/>
              <a:t> = c</a:t>
            </a:r>
            <a:r>
              <a:rPr lang="en-US" baseline="-25000" dirty="0"/>
              <a:t>1</a:t>
            </a:r>
            <a:r>
              <a:rPr lang="en-US" dirty="0"/>
              <a:t>a</a:t>
            </a:r>
            <a:r>
              <a:rPr lang="en-US" baseline="-25000" dirty="0"/>
              <a:t>n-1</a:t>
            </a:r>
            <a:r>
              <a:rPr lang="en-US" dirty="0"/>
              <a:t> + c</a:t>
            </a:r>
            <a:r>
              <a:rPr lang="en-US" baseline="-25000" dirty="0"/>
              <a:t>2</a:t>
            </a:r>
            <a:r>
              <a:rPr lang="en-US" dirty="0"/>
              <a:t>a</a:t>
            </a:r>
            <a:r>
              <a:rPr lang="en-US" baseline="-25000" dirty="0"/>
              <a:t>n-2</a:t>
            </a:r>
            <a:r>
              <a:rPr lang="en-US" sz="3000" dirty="0"/>
              <a:t> </a:t>
            </a:r>
          </a:p>
          <a:p>
            <a:pPr lvl="1" eaLnBrk="1" hangingPunct="1"/>
            <a:r>
              <a:rPr lang="en-US" dirty="0"/>
              <a:t>Characteristic equation has two </a:t>
            </a:r>
            <a:r>
              <a:rPr lang="en-US" dirty="0">
                <a:solidFill>
                  <a:srgbClr val="CC3300"/>
                </a:solidFill>
              </a:rPr>
              <a:t>distinct</a:t>
            </a:r>
            <a:r>
              <a:rPr lang="en-US" dirty="0"/>
              <a:t> roots r</a:t>
            </a:r>
            <a:r>
              <a:rPr lang="en-US" baseline="-25000" dirty="0"/>
              <a:t>1</a:t>
            </a:r>
            <a:r>
              <a:rPr lang="en-US" dirty="0"/>
              <a:t>, r</a:t>
            </a:r>
            <a:r>
              <a:rPr lang="en-US" baseline="-25000" dirty="0"/>
              <a:t>2</a:t>
            </a:r>
            <a:r>
              <a:rPr lang="en-US" dirty="0"/>
              <a:t>.</a:t>
            </a:r>
            <a:r>
              <a:rPr lang="en-US" sz="2200" dirty="0"/>
              <a:t> </a:t>
            </a:r>
          </a:p>
          <a:p>
            <a:pPr eaLnBrk="1" hangingPunct="1"/>
            <a:r>
              <a:rPr lang="en-US" sz="2600" b="1" dirty="0"/>
              <a:t>Theorem 1</a:t>
            </a:r>
            <a:br>
              <a:rPr lang="en-US" sz="2600" dirty="0"/>
            </a:br>
            <a:br>
              <a:rPr lang="en-US" sz="2600" dirty="0"/>
            </a:br>
            <a:r>
              <a:rPr lang="en-US" sz="2600" dirty="0"/>
              <a:t>{a</a:t>
            </a:r>
            <a:r>
              <a:rPr lang="en-US" sz="2600" baseline="-25000" dirty="0"/>
              <a:t>n</a:t>
            </a:r>
            <a:r>
              <a:rPr lang="en-US" sz="2600" dirty="0"/>
              <a:t>} is a solution of the recurrence </a:t>
            </a:r>
            <a:r>
              <a:rPr lang="en-US" sz="2800" dirty="0"/>
              <a:t>a</a:t>
            </a:r>
            <a:r>
              <a:rPr lang="en-US" sz="2800" baseline="-25000" dirty="0"/>
              <a:t>n</a:t>
            </a:r>
            <a:r>
              <a:rPr lang="en-US" sz="2800" dirty="0"/>
              <a:t> = c</a:t>
            </a:r>
            <a:r>
              <a:rPr lang="en-US" sz="2800" baseline="-25000" dirty="0"/>
              <a:t>1</a:t>
            </a:r>
            <a:r>
              <a:rPr lang="en-US" sz="2800" dirty="0"/>
              <a:t>a</a:t>
            </a:r>
            <a:r>
              <a:rPr lang="en-US" sz="2800" baseline="-25000" dirty="0"/>
              <a:t>n-1</a:t>
            </a:r>
            <a:r>
              <a:rPr lang="en-US" sz="2800" dirty="0"/>
              <a:t> + c</a:t>
            </a:r>
            <a:r>
              <a:rPr lang="en-US" sz="2800" baseline="-25000" dirty="0"/>
              <a:t>2</a:t>
            </a:r>
            <a:r>
              <a:rPr lang="en-US" sz="2800" dirty="0"/>
              <a:t>a</a:t>
            </a:r>
            <a:r>
              <a:rPr lang="en-US" sz="2800" baseline="-25000" dirty="0"/>
              <a:t>n-2</a:t>
            </a:r>
            <a:r>
              <a:rPr lang="en-US" sz="2800" dirty="0"/>
              <a:t> </a:t>
            </a:r>
            <a:br>
              <a:rPr lang="en-US" sz="2600" dirty="0"/>
            </a:br>
            <a:r>
              <a:rPr lang="en-US" sz="2600" dirty="0"/>
              <a:t> </a:t>
            </a:r>
            <a:br>
              <a:rPr lang="en-US" sz="2600" dirty="0"/>
            </a:br>
            <a:r>
              <a:rPr lang="en-US" sz="2600" dirty="0"/>
              <a:t>		if and only if </a:t>
            </a:r>
            <a:br>
              <a:rPr lang="en-US" sz="2600" dirty="0"/>
            </a:br>
            <a:br>
              <a:rPr lang="en-US" sz="2600" dirty="0"/>
            </a:br>
            <a:r>
              <a:rPr lang="en-US" sz="2600" dirty="0"/>
              <a:t> {a</a:t>
            </a:r>
            <a:r>
              <a:rPr lang="en-US" sz="2600" baseline="-25000" dirty="0"/>
              <a:t>n</a:t>
            </a:r>
            <a:r>
              <a:rPr lang="en-US" sz="2600" dirty="0"/>
              <a:t>} is of the form </a:t>
            </a:r>
            <a:r>
              <a:rPr lang="en-US" sz="2600" dirty="0">
                <a:solidFill>
                  <a:srgbClr val="CC3300"/>
                </a:solidFill>
              </a:rPr>
              <a:t>a</a:t>
            </a:r>
            <a:r>
              <a:rPr lang="en-US" sz="2600" baseline="-25000" dirty="0">
                <a:solidFill>
                  <a:srgbClr val="CC3300"/>
                </a:solidFill>
              </a:rPr>
              <a:t>n</a:t>
            </a:r>
            <a:r>
              <a:rPr lang="en-US" sz="2600" dirty="0">
                <a:solidFill>
                  <a:srgbClr val="CC3300"/>
                </a:solidFill>
              </a:rPr>
              <a:t> = </a:t>
            </a:r>
            <a:r>
              <a:rPr lang="en-US" sz="2600" dirty="0">
                <a:solidFill>
                  <a:srgbClr val="CC3300"/>
                </a:solidFill>
                <a:cs typeface="Arial" charset="0"/>
              </a:rPr>
              <a:t>b</a:t>
            </a:r>
            <a:r>
              <a:rPr lang="en-US" sz="2600" baseline="-25000" dirty="0">
                <a:solidFill>
                  <a:srgbClr val="CC3300"/>
                </a:solidFill>
                <a:cs typeface="Arial" charset="0"/>
              </a:rPr>
              <a:t>1</a:t>
            </a:r>
            <a:r>
              <a:rPr lang="en-US" sz="2600" dirty="0">
                <a:solidFill>
                  <a:srgbClr val="CC3300"/>
                </a:solidFill>
              </a:rPr>
              <a:t>(</a:t>
            </a:r>
            <a:r>
              <a:rPr lang="en-US" sz="2600" dirty="0">
                <a:solidFill>
                  <a:srgbClr val="CC3300"/>
                </a:solidFill>
                <a:cs typeface="Arial" charset="0"/>
              </a:rPr>
              <a:t>r</a:t>
            </a:r>
            <a:r>
              <a:rPr lang="en-US" sz="2600" baseline="-25000" dirty="0">
                <a:solidFill>
                  <a:srgbClr val="CC3300"/>
                </a:solidFill>
                <a:cs typeface="Arial" charset="0"/>
              </a:rPr>
              <a:t>1</a:t>
            </a:r>
            <a:r>
              <a:rPr lang="en-US" sz="2600" dirty="0">
                <a:solidFill>
                  <a:srgbClr val="CC3300"/>
                </a:solidFill>
              </a:rPr>
              <a:t>)</a:t>
            </a:r>
            <a:r>
              <a:rPr lang="en-US" sz="2600" baseline="30000" dirty="0">
                <a:solidFill>
                  <a:srgbClr val="CC3300"/>
                </a:solidFill>
                <a:cs typeface="Arial" charset="0"/>
              </a:rPr>
              <a:t>n</a:t>
            </a:r>
            <a:r>
              <a:rPr lang="en-US" sz="2600" dirty="0">
                <a:solidFill>
                  <a:srgbClr val="CC3300"/>
                </a:solidFill>
                <a:cs typeface="Arial" charset="0"/>
              </a:rPr>
              <a:t> + b</a:t>
            </a:r>
            <a:r>
              <a:rPr lang="en-US" sz="2600" baseline="-25000" dirty="0">
                <a:solidFill>
                  <a:srgbClr val="CC3300"/>
                </a:solidFill>
                <a:cs typeface="Arial" charset="0"/>
              </a:rPr>
              <a:t>2</a:t>
            </a:r>
            <a:r>
              <a:rPr lang="en-US" sz="2600" dirty="0">
                <a:solidFill>
                  <a:srgbClr val="CC3300"/>
                </a:solidFill>
              </a:rPr>
              <a:t>(</a:t>
            </a:r>
            <a:r>
              <a:rPr lang="en-US" sz="2600" dirty="0">
                <a:solidFill>
                  <a:srgbClr val="CC3300"/>
                </a:solidFill>
                <a:cs typeface="Arial" charset="0"/>
              </a:rPr>
              <a:t>r</a:t>
            </a:r>
            <a:r>
              <a:rPr lang="en-US" sz="2600" baseline="-25000" dirty="0">
                <a:solidFill>
                  <a:srgbClr val="CC3300"/>
                </a:solidFill>
                <a:cs typeface="Arial" charset="0"/>
              </a:rPr>
              <a:t>2</a:t>
            </a:r>
            <a:r>
              <a:rPr lang="en-US" sz="2600" dirty="0">
                <a:solidFill>
                  <a:srgbClr val="CC3300"/>
                </a:solidFill>
              </a:rPr>
              <a:t>)</a:t>
            </a:r>
            <a:r>
              <a:rPr lang="en-US" sz="2600" baseline="30000" dirty="0">
                <a:solidFill>
                  <a:srgbClr val="CC3300"/>
                </a:solidFill>
                <a:cs typeface="Arial" charset="0"/>
              </a:rPr>
              <a:t>n</a:t>
            </a:r>
            <a:r>
              <a:rPr lang="en-US" sz="2600" dirty="0">
                <a:cs typeface="Arial" charset="0"/>
              </a:rPr>
              <a:t> </a:t>
            </a:r>
            <a:br>
              <a:rPr lang="en-US" sz="2600" dirty="0">
                <a:cs typeface="Arial" charset="0"/>
              </a:rPr>
            </a:br>
            <a:r>
              <a:rPr lang="en-US" sz="2600" dirty="0">
                <a:cs typeface="Arial" charset="0"/>
              </a:rPr>
              <a:t> for all n≥0, and for some constants b</a:t>
            </a:r>
            <a:r>
              <a:rPr lang="en-US" sz="2600" baseline="-25000" dirty="0">
                <a:cs typeface="Arial" charset="0"/>
              </a:rPr>
              <a:t>1</a:t>
            </a:r>
            <a:r>
              <a:rPr lang="en-US" sz="2600" dirty="0">
                <a:cs typeface="Arial" charset="0"/>
              </a:rPr>
              <a:t>, b</a:t>
            </a:r>
            <a:r>
              <a:rPr lang="en-US" sz="2600" baseline="-25000" dirty="0">
                <a:cs typeface="Arial" charset="0"/>
              </a:rPr>
              <a:t>2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3CD95B-0900-4437-98E7-4D698653CAE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Proving Theorem 1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 eaLnBrk="1" hangingPunct="1">
              <a:spcAft>
                <a:spcPct val="40000"/>
              </a:spcAft>
            </a:pPr>
            <a:r>
              <a:rPr lang="en-US"/>
              <a:t>We need to prove both directions:</a:t>
            </a:r>
            <a:endParaRPr lang="en-US">
              <a:cs typeface="Arial" charset="0"/>
            </a:endParaRPr>
          </a:p>
          <a:p>
            <a:pPr lvl="1" eaLnBrk="1" hangingPunct="1"/>
            <a:r>
              <a:rPr lang="en-US">
                <a:cs typeface="Arial" charset="0"/>
              </a:rPr>
              <a:t>If {a</a:t>
            </a:r>
            <a:r>
              <a:rPr lang="en-US" baseline="-25000">
                <a:cs typeface="Arial" charset="0"/>
              </a:rPr>
              <a:t>n</a:t>
            </a:r>
            <a:r>
              <a:rPr lang="en-US">
                <a:cs typeface="Arial" charset="0"/>
              </a:rPr>
              <a:t>} is a solution, then it must be of the form</a:t>
            </a:r>
            <a:br>
              <a:rPr lang="en-US">
                <a:cs typeface="Arial" charset="0"/>
              </a:rPr>
            </a:br>
            <a:r>
              <a:rPr lang="en-US">
                <a:cs typeface="Arial" charset="0"/>
              </a:rPr>
              <a:t> 			</a:t>
            </a:r>
            <a:r>
              <a:rPr lang="en-US"/>
              <a:t>a</a:t>
            </a:r>
            <a:r>
              <a:rPr lang="en-US" baseline="-25000"/>
              <a:t>n</a:t>
            </a:r>
            <a:r>
              <a:rPr lang="en-US"/>
              <a:t>= b</a:t>
            </a:r>
            <a:r>
              <a:rPr lang="en-US" baseline="-25000"/>
              <a:t>1</a:t>
            </a:r>
            <a:r>
              <a:rPr lang="en-US"/>
              <a:t>r</a:t>
            </a:r>
            <a:r>
              <a:rPr lang="en-US" baseline="-25000"/>
              <a:t>1</a:t>
            </a:r>
            <a:r>
              <a:rPr lang="en-US" baseline="30000"/>
              <a:t>n </a:t>
            </a:r>
            <a:r>
              <a:rPr lang="en-US"/>
              <a:t>+ b</a:t>
            </a:r>
            <a:r>
              <a:rPr lang="en-US" baseline="-25000"/>
              <a:t>2</a:t>
            </a:r>
            <a:r>
              <a:rPr lang="en-US"/>
              <a:t>r</a:t>
            </a:r>
            <a:r>
              <a:rPr lang="en-US" baseline="-25000"/>
              <a:t>2</a:t>
            </a:r>
            <a:r>
              <a:rPr lang="en-US" baseline="30000"/>
              <a:t>n</a:t>
            </a:r>
            <a:r>
              <a:rPr lang="en-US"/>
              <a:t> </a:t>
            </a:r>
            <a:br>
              <a:rPr lang="en-US"/>
            </a:br>
            <a:r>
              <a:rPr lang="en-US"/>
              <a:t> for some appropriately chosen constants </a:t>
            </a:r>
            <a:br>
              <a:rPr lang="en-US"/>
            </a:br>
            <a:r>
              <a:rPr lang="en-US"/>
              <a:t>			    b</a:t>
            </a:r>
            <a:r>
              <a:rPr lang="en-US" baseline="-25000"/>
              <a:t>1</a:t>
            </a:r>
            <a:r>
              <a:rPr lang="en-US" baseline="30000"/>
              <a:t> </a:t>
            </a:r>
            <a:r>
              <a:rPr lang="en-US"/>
              <a:t>and b</a:t>
            </a:r>
            <a:r>
              <a:rPr lang="en-US" baseline="-25000"/>
              <a:t>2</a:t>
            </a:r>
            <a:endParaRPr lang="en-US">
              <a:cs typeface="Arial" charset="0"/>
            </a:endParaRPr>
          </a:p>
          <a:p>
            <a:pPr lvl="1" eaLnBrk="1" hangingPunct="1"/>
            <a:r>
              <a:rPr lang="en-US">
                <a:cs typeface="Arial" charset="0"/>
              </a:rPr>
              <a:t>If {a</a:t>
            </a:r>
            <a:r>
              <a:rPr lang="en-US" baseline="-25000">
                <a:cs typeface="Arial" charset="0"/>
              </a:rPr>
              <a:t>n</a:t>
            </a:r>
            <a:r>
              <a:rPr lang="en-US">
                <a:cs typeface="Arial" charset="0"/>
              </a:rPr>
              <a:t>} is of the form </a:t>
            </a:r>
            <a:br>
              <a:rPr lang="en-US">
                <a:cs typeface="Arial" charset="0"/>
              </a:rPr>
            </a:br>
            <a:r>
              <a:rPr lang="en-US">
                <a:cs typeface="Arial" charset="0"/>
              </a:rPr>
              <a:t> 			</a:t>
            </a:r>
            <a:r>
              <a:rPr lang="en-US"/>
              <a:t>a</a:t>
            </a:r>
            <a:r>
              <a:rPr lang="en-US" baseline="-25000"/>
              <a:t>n</a:t>
            </a:r>
            <a:r>
              <a:rPr lang="en-US"/>
              <a:t>= b</a:t>
            </a:r>
            <a:r>
              <a:rPr lang="en-US" baseline="-25000"/>
              <a:t>1</a:t>
            </a:r>
            <a:r>
              <a:rPr lang="en-US"/>
              <a:t>r</a:t>
            </a:r>
            <a:r>
              <a:rPr lang="en-US" baseline="-25000"/>
              <a:t>1</a:t>
            </a:r>
            <a:r>
              <a:rPr lang="en-US" baseline="30000"/>
              <a:t>n </a:t>
            </a:r>
            <a:r>
              <a:rPr lang="en-US"/>
              <a:t>+ b</a:t>
            </a:r>
            <a:r>
              <a:rPr lang="en-US" baseline="-25000"/>
              <a:t>2</a:t>
            </a:r>
            <a:r>
              <a:rPr lang="en-US"/>
              <a:t>r</a:t>
            </a:r>
            <a:r>
              <a:rPr lang="en-US" baseline="-25000"/>
              <a:t>2</a:t>
            </a:r>
            <a:r>
              <a:rPr lang="en-US" baseline="30000"/>
              <a:t>n</a:t>
            </a:r>
            <a:r>
              <a:rPr lang="en-US"/>
              <a:t> </a:t>
            </a:r>
            <a:br>
              <a:rPr lang="en-US"/>
            </a:br>
            <a:r>
              <a:rPr lang="en-US"/>
              <a:t>for all </a:t>
            </a:r>
            <a:r>
              <a:rPr lang="en-US">
                <a:cs typeface="Arial" charset="0"/>
              </a:rPr>
              <a:t>n≥0</a:t>
            </a:r>
            <a:r>
              <a:rPr lang="en-US"/>
              <a:t>, then it must be a solution.</a:t>
            </a:r>
            <a:endParaRPr lang="en-US">
              <a:cs typeface="Arial" charset="0"/>
            </a:endParaRPr>
          </a:p>
          <a:p>
            <a:pPr eaLnBrk="1" hangingPunct="1">
              <a:spcBef>
                <a:spcPct val="60000"/>
              </a:spcBef>
            </a:pPr>
            <a:r>
              <a:rPr lang="en-US">
                <a:cs typeface="Arial" charset="0"/>
              </a:rPr>
              <a:t>We prove the second one first (harder </a:t>
            </a:r>
            <a:r>
              <a:rPr lang="en-US">
                <a:cs typeface="Arial" charset="0"/>
                <a:sym typeface="Wingdings" pitchFamily="2" charset="2"/>
              </a:rPr>
              <a:t>)</a:t>
            </a:r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7F20FB-C0BA-4571-8788-A1CDDD869634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/>
              <a:t>Proving Theorem 1, first part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5064125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dirty="0"/>
              <a:t>Show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i="1" dirty="0">
                <a:cs typeface="Arial" charset="0"/>
              </a:rPr>
              <a:t>r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i="1" baseline="30000" dirty="0">
                <a:cs typeface="Arial" charset="0"/>
              </a:rPr>
              <a:t>n</a:t>
            </a:r>
            <a:r>
              <a:rPr lang="en-US" baseline="30000" dirty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+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i="1" dirty="0">
                <a:cs typeface="Arial" charset="0"/>
              </a:rPr>
              <a:t>r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i="1" baseline="30000" dirty="0">
                <a:cs typeface="Arial" charset="0"/>
              </a:rPr>
              <a:t>n</a:t>
            </a:r>
            <a:r>
              <a:rPr lang="en-US" dirty="0">
                <a:cs typeface="Arial" charset="0"/>
              </a:rPr>
              <a:t>, </a:t>
            </a:r>
            <a:r>
              <a:rPr lang="en-US" i="1" dirty="0">
                <a:cs typeface="Arial" charset="0"/>
              </a:rPr>
              <a:t>n </a:t>
            </a:r>
            <a:r>
              <a:rPr lang="en-US" dirty="0">
                <a:cs typeface="Arial" charset="0"/>
              </a:rPr>
              <a:t>≥ 2, is a solution</a:t>
            </a:r>
            <a:endParaRPr lang="en-US" baseline="30000" dirty="0">
              <a:cs typeface="Arial" charset="0"/>
            </a:endParaRPr>
          </a:p>
          <a:p>
            <a:pPr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dirty="0">
                <a:cs typeface="Arial" charset="0"/>
              </a:rPr>
              <a:t> </a:t>
            </a:r>
          </a:p>
          <a:p>
            <a:pPr eaLnBrk="1" hangingPunct="1">
              <a:spcBef>
                <a:spcPct val="30000"/>
              </a:spcBef>
            </a:pPr>
            <a:endParaRPr lang="en-US" dirty="0">
              <a:cs typeface="Arial" charset="0"/>
            </a:endParaRPr>
          </a:p>
          <a:p>
            <a:pPr eaLnBrk="1" hangingPunct="1">
              <a:spcBef>
                <a:spcPct val="30000"/>
              </a:spcBef>
            </a:pPr>
            <a:endParaRPr lang="en-US" dirty="0">
              <a:cs typeface="Arial" charset="0"/>
            </a:endParaRPr>
          </a:p>
          <a:p>
            <a:pPr eaLnBrk="1" hangingPunct="1">
              <a:spcBef>
                <a:spcPct val="30000"/>
              </a:spcBef>
            </a:pPr>
            <a:r>
              <a:rPr lang="en-US" sz="2800" dirty="0">
                <a:cs typeface="Arial" charset="0"/>
              </a:rPr>
              <a:t>Because </a:t>
            </a:r>
            <a:r>
              <a:rPr lang="en-US" sz="2400" dirty="0">
                <a:cs typeface="Arial" charset="0"/>
              </a:rPr>
              <a:t>r</a:t>
            </a:r>
            <a:r>
              <a:rPr lang="en-US" sz="2400" baseline="-25000" dirty="0">
                <a:cs typeface="Arial" charset="0"/>
              </a:rPr>
              <a:t>1</a:t>
            </a:r>
            <a:r>
              <a:rPr lang="en-US" sz="2400" dirty="0">
                <a:cs typeface="Arial" charset="0"/>
              </a:rPr>
              <a:t> and r</a:t>
            </a:r>
            <a:r>
              <a:rPr lang="en-US" sz="2400" baseline="-25000" dirty="0">
                <a:cs typeface="Arial" charset="0"/>
              </a:rPr>
              <a:t>2</a:t>
            </a:r>
            <a:r>
              <a:rPr lang="en-US" sz="2400" dirty="0">
                <a:cs typeface="Arial" charset="0"/>
              </a:rPr>
              <a:t> are roots of </a:t>
            </a:r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– c</a:t>
            </a:r>
            <a:r>
              <a:rPr lang="en-US" sz="2400" baseline="-25000" dirty="0"/>
              <a:t>1</a:t>
            </a:r>
            <a:r>
              <a:rPr lang="en-US" sz="2400" dirty="0"/>
              <a:t>r – c</a:t>
            </a:r>
            <a:r>
              <a:rPr lang="en-US" sz="2400" baseline="-25000" dirty="0"/>
              <a:t>2</a:t>
            </a:r>
            <a:r>
              <a:rPr lang="en-US" sz="2400" dirty="0"/>
              <a:t>, (i.e. = 0)</a:t>
            </a:r>
            <a:endParaRPr lang="en-US" sz="2800" dirty="0">
              <a:cs typeface="Arial" charset="0"/>
            </a:endParaRPr>
          </a:p>
          <a:p>
            <a:pPr eaLnBrk="1" hangingPunct="1">
              <a:spcBef>
                <a:spcPct val="30000"/>
              </a:spcBef>
            </a:pPr>
            <a:endParaRPr lang="en-US" dirty="0">
              <a:cs typeface="Arial" charset="0"/>
            </a:endParaRPr>
          </a:p>
          <a:p>
            <a:pPr eaLnBrk="1" hangingPunct="1">
              <a:spcBef>
                <a:spcPct val="30000"/>
              </a:spcBef>
            </a:pPr>
            <a:r>
              <a:rPr lang="en-US" dirty="0">
                <a:cs typeface="Arial" charset="0"/>
              </a:rPr>
              <a:t>Therefore, </a:t>
            </a:r>
          </a:p>
        </p:txBody>
      </p:sp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571500" y="1676400"/>
          <a:ext cx="7843838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Equation" r:id="rId4" imgW="3225600" imgH="711000" progId="Equation.3">
                  <p:embed/>
                </p:oleObj>
              </mc:Choice>
              <mc:Fallback>
                <p:oleObj name="Equation" r:id="rId4" imgW="322560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676400"/>
                        <a:ext cx="7843838" cy="172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3200400" y="4038600"/>
          <a:ext cx="44196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6" imgW="1663560" imgH="228600" progId="Equation.3">
                  <p:embed/>
                </p:oleObj>
              </mc:Choice>
              <mc:Fallback>
                <p:oleObj name="Equation" r:id="rId6" imgW="16635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038600"/>
                        <a:ext cx="4419600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2362200" y="5181600"/>
          <a:ext cx="3027363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8" imgW="1244520" imgH="482400" progId="Equation.3">
                  <p:embed/>
                </p:oleObj>
              </mc:Choice>
              <mc:Fallback>
                <p:oleObj name="Equation" r:id="rId8" imgW="124452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181600"/>
                        <a:ext cx="3027363" cy="117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23D4DB-1F66-4002-9C02-2C05F6E0164E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dirty="0"/>
              <a:t>continued …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077200" cy="4411662"/>
          </a:xfrm>
        </p:spPr>
        <p:txBody>
          <a:bodyPr/>
          <a:lstStyle/>
          <a:p>
            <a:pPr eaLnBrk="1" hangingPunct="1"/>
            <a:r>
              <a:rPr lang="en-US" sz="2600" dirty="0"/>
              <a:t>The initial conditions of the solution </a:t>
            </a:r>
            <a:r>
              <a:rPr lang="en-US" sz="2800" dirty="0"/>
              <a:t>a</a:t>
            </a:r>
            <a:r>
              <a:rPr lang="en-US" sz="2800" baseline="-25000" dirty="0"/>
              <a:t>n </a:t>
            </a:r>
            <a:r>
              <a:rPr lang="en-US" sz="2800" dirty="0"/>
              <a:t>= </a:t>
            </a:r>
            <a:r>
              <a:rPr lang="en-US" sz="2800" dirty="0">
                <a:cs typeface="Arial" charset="0"/>
              </a:rPr>
              <a:t>b</a:t>
            </a:r>
            <a:r>
              <a:rPr lang="en-US" sz="2800" baseline="-25000" dirty="0">
                <a:cs typeface="Arial" charset="0"/>
              </a:rPr>
              <a:t>1</a:t>
            </a:r>
            <a:r>
              <a:rPr lang="en-US" sz="2800" dirty="0">
                <a:cs typeface="Arial" charset="0"/>
              </a:rPr>
              <a:t>r</a:t>
            </a:r>
            <a:r>
              <a:rPr lang="en-US" sz="2800" baseline="-25000" dirty="0">
                <a:cs typeface="Arial" charset="0"/>
              </a:rPr>
              <a:t>1</a:t>
            </a:r>
            <a:r>
              <a:rPr lang="en-US" sz="2800" baseline="30000" dirty="0">
                <a:cs typeface="Arial" charset="0"/>
              </a:rPr>
              <a:t>n </a:t>
            </a:r>
            <a:r>
              <a:rPr lang="en-US" sz="2800" dirty="0">
                <a:cs typeface="Arial" charset="0"/>
              </a:rPr>
              <a:t>+ b</a:t>
            </a:r>
            <a:r>
              <a:rPr lang="en-US" sz="2800" baseline="-25000" dirty="0">
                <a:cs typeface="Arial" charset="0"/>
              </a:rPr>
              <a:t>2</a:t>
            </a:r>
            <a:r>
              <a:rPr lang="en-US" sz="2800" dirty="0">
                <a:cs typeface="Arial" charset="0"/>
              </a:rPr>
              <a:t>r</a:t>
            </a:r>
            <a:r>
              <a:rPr lang="en-US" sz="2800" baseline="-25000" dirty="0">
                <a:cs typeface="Arial" charset="0"/>
              </a:rPr>
              <a:t>2</a:t>
            </a:r>
            <a:r>
              <a:rPr lang="en-US" sz="2800" baseline="30000" dirty="0">
                <a:cs typeface="Arial" charset="0"/>
              </a:rPr>
              <a:t>n</a:t>
            </a:r>
            <a:r>
              <a:rPr lang="en-US" sz="2600" dirty="0"/>
              <a:t> are simply when n=1 and n=0</a:t>
            </a:r>
            <a:endParaRPr lang="en-US" sz="2200" dirty="0"/>
          </a:p>
          <a:p>
            <a:pPr eaLnBrk="1" hangingPunct="1"/>
            <a:endParaRPr lang="en-US" sz="2600" dirty="0"/>
          </a:p>
        </p:txBody>
      </p:sp>
      <p:graphicFrame>
        <p:nvGraphicFramePr>
          <p:cNvPr id="103431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1676400" y="3124200"/>
          <a:ext cx="42672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4" imgW="1676160" imgH="482400" progId="Equation.3">
                  <p:embed/>
                </p:oleObj>
              </mc:Choice>
              <mc:Fallback>
                <p:oleObj name="Equation" r:id="rId4" imgW="167616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124200"/>
                        <a:ext cx="4267200" cy="122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EA68AF-4569-4A05-9A6B-312D616BA9DC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81000"/>
            <a:ext cx="7543800" cy="1295400"/>
          </a:xfrm>
        </p:spPr>
        <p:txBody>
          <a:bodyPr/>
          <a:lstStyle/>
          <a:p>
            <a:pPr eaLnBrk="1" hangingPunct="1"/>
            <a:r>
              <a:rPr lang="en-US" sz="3500" dirty="0"/>
              <a:t>Proving Theorem 1, second part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6025"/>
            <a:ext cx="8229600" cy="4833937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40000"/>
              </a:spcAft>
            </a:pPr>
            <a:r>
              <a:rPr lang="en-US" sz="2600" dirty="0"/>
              <a:t>Show that if {a</a:t>
            </a:r>
            <a:r>
              <a:rPr lang="en-US" sz="2600" baseline="-25000" dirty="0"/>
              <a:t>n</a:t>
            </a:r>
            <a:r>
              <a:rPr lang="en-US" sz="2600" dirty="0"/>
              <a:t>} is a solution it must be of the form </a:t>
            </a:r>
            <a:br>
              <a:rPr lang="en-US" sz="2600" dirty="0"/>
            </a:br>
            <a:r>
              <a:rPr lang="en-US" sz="2600" dirty="0"/>
              <a:t>	a</a:t>
            </a:r>
            <a:r>
              <a:rPr lang="en-US" sz="2600" baseline="-25000" dirty="0"/>
              <a:t>n </a:t>
            </a:r>
            <a:r>
              <a:rPr lang="en-US" sz="2600" dirty="0"/>
              <a:t>= </a:t>
            </a:r>
            <a:r>
              <a:rPr lang="en-US" sz="2600" dirty="0">
                <a:cs typeface="Arial" charset="0"/>
              </a:rPr>
              <a:t>b</a:t>
            </a:r>
            <a:r>
              <a:rPr lang="en-US" sz="2600" baseline="-25000" dirty="0">
                <a:cs typeface="Arial" charset="0"/>
              </a:rPr>
              <a:t>1</a:t>
            </a:r>
            <a:r>
              <a:rPr lang="en-US" sz="2600" dirty="0">
                <a:cs typeface="Arial" charset="0"/>
              </a:rPr>
              <a:t>r</a:t>
            </a:r>
            <a:r>
              <a:rPr lang="en-US" sz="2600" baseline="-25000" dirty="0">
                <a:cs typeface="Arial" charset="0"/>
              </a:rPr>
              <a:t>1</a:t>
            </a:r>
            <a:r>
              <a:rPr lang="en-US" sz="2600" baseline="30000" dirty="0">
                <a:cs typeface="Arial" charset="0"/>
              </a:rPr>
              <a:t>n </a:t>
            </a:r>
            <a:r>
              <a:rPr lang="en-US" sz="2600" dirty="0">
                <a:cs typeface="Arial" charset="0"/>
              </a:rPr>
              <a:t>+ b</a:t>
            </a:r>
            <a:r>
              <a:rPr lang="en-US" sz="2600" baseline="-25000" dirty="0">
                <a:cs typeface="Arial" charset="0"/>
              </a:rPr>
              <a:t>2</a:t>
            </a:r>
            <a:r>
              <a:rPr lang="en-US" sz="2600" dirty="0">
                <a:cs typeface="Arial" charset="0"/>
              </a:rPr>
              <a:t>r</a:t>
            </a:r>
            <a:r>
              <a:rPr lang="en-US" sz="2600" baseline="-25000" dirty="0">
                <a:cs typeface="Arial" charset="0"/>
              </a:rPr>
              <a:t>2</a:t>
            </a:r>
            <a:r>
              <a:rPr lang="en-US" sz="2600" baseline="30000" dirty="0">
                <a:cs typeface="Arial" charset="0"/>
              </a:rPr>
              <a:t>n</a:t>
            </a:r>
            <a:r>
              <a:rPr lang="en-US" sz="2600" dirty="0">
                <a:cs typeface="Arial" charset="0"/>
              </a:rPr>
              <a:t>    (we must find b</a:t>
            </a:r>
            <a:r>
              <a:rPr lang="en-US" sz="2600" baseline="-25000" dirty="0">
                <a:cs typeface="Arial" charset="0"/>
              </a:rPr>
              <a:t>1</a:t>
            </a:r>
            <a:r>
              <a:rPr lang="en-US" sz="2600" dirty="0">
                <a:cs typeface="Arial" charset="0"/>
              </a:rPr>
              <a:t> and b</a:t>
            </a:r>
            <a:r>
              <a:rPr lang="en-US" sz="2600" baseline="-25000" dirty="0">
                <a:cs typeface="Arial" charset="0"/>
              </a:rPr>
              <a:t>2</a:t>
            </a:r>
            <a:r>
              <a:rPr lang="en-US" sz="2600" dirty="0">
                <a:cs typeface="Arial" charset="0"/>
              </a:rPr>
              <a:t>)</a:t>
            </a:r>
          </a:p>
          <a:p>
            <a:pPr eaLnBrk="1" hangingPunct="1"/>
            <a:r>
              <a:rPr lang="en-US" sz="2600" dirty="0"/>
              <a:t>We first show that there are b</a:t>
            </a:r>
            <a:r>
              <a:rPr lang="en-US" sz="2600" baseline="-25000" dirty="0">
                <a:cs typeface="Arial" charset="0"/>
              </a:rPr>
              <a:t>1</a:t>
            </a:r>
            <a:r>
              <a:rPr lang="en-US" sz="2600" dirty="0"/>
              <a:t> and b</a:t>
            </a:r>
            <a:r>
              <a:rPr lang="en-US" sz="2600" baseline="-25000" dirty="0">
                <a:cs typeface="Arial" charset="0"/>
              </a:rPr>
              <a:t>2</a:t>
            </a:r>
            <a:r>
              <a:rPr lang="en-US" sz="2600" dirty="0"/>
              <a:t> such that 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600" dirty="0">
                <a:cs typeface="Arial" charset="0"/>
              </a:rPr>
              <a:t>a</a:t>
            </a:r>
            <a:r>
              <a:rPr lang="en-US" sz="2600" baseline="-25000" dirty="0">
                <a:cs typeface="Arial" charset="0"/>
              </a:rPr>
              <a:t>0</a:t>
            </a:r>
            <a:r>
              <a:rPr lang="en-US" sz="2600" dirty="0">
                <a:cs typeface="Arial" charset="0"/>
              </a:rPr>
              <a:t> = b</a:t>
            </a:r>
            <a:r>
              <a:rPr lang="en-US" sz="2600" baseline="-25000" dirty="0">
                <a:cs typeface="Arial" charset="0"/>
              </a:rPr>
              <a:t>1</a:t>
            </a:r>
            <a:r>
              <a:rPr lang="en-US" sz="2600" dirty="0">
                <a:cs typeface="Arial" charset="0"/>
              </a:rPr>
              <a:t>r</a:t>
            </a:r>
            <a:r>
              <a:rPr lang="en-US" sz="2600" baseline="-25000" dirty="0">
                <a:cs typeface="Arial" charset="0"/>
              </a:rPr>
              <a:t>1</a:t>
            </a:r>
            <a:r>
              <a:rPr lang="en-US" sz="2600" baseline="30000" dirty="0">
                <a:cs typeface="Arial" charset="0"/>
              </a:rPr>
              <a:t>0 </a:t>
            </a:r>
            <a:r>
              <a:rPr lang="en-US" sz="2600" dirty="0">
                <a:cs typeface="Arial" charset="0"/>
              </a:rPr>
              <a:t>+ b</a:t>
            </a:r>
            <a:r>
              <a:rPr lang="en-US" sz="2600" baseline="-25000" dirty="0">
                <a:cs typeface="Arial" charset="0"/>
              </a:rPr>
              <a:t>2</a:t>
            </a:r>
            <a:r>
              <a:rPr lang="en-US" sz="2600" dirty="0">
                <a:cs typeface="Arial" charset="0"/>
              </a:rPr>
              <a:t>r</a:t>
            </a:r>
            <a:r>
              <a:rPr lang="en-US" sz="2600" baseline="-25000" dirty="0">
                <a:cs typeface="Arial" charset="0"/>
              </a:rPr>
              <a:t>2</a:t>
            </a:r>
            <a:r>
              <a:rPr lang="en-US" sz="2600" baseline="30000" dirty="0">
                <a:cs typeface="Arial" charset="0"/>
              </a:rPr>
              <a:t>0</a:t>
            </a:r>
            <a:r>
              <a:rPr lang="en-US" sz="2600" dirty="0">
                <a:cs typeface="Arial" charset="0"/>
              </a:rPr>
              <a:t>   and    a</a:t>
            </a:r>
            <a:r>
              <a:rPr lang="en-US" sz="2600" baseline="-25000" dirty="0">
                <a:cs typeface="Arial" charset="0"/>
              </a:rPr>
              <a:t>1</a:t>
            </a:r>
            <a:r>
              <a:rPr lang="en-US" sz="2600" dirty="0">
                <a:cs typeface="Arial" charset="0"/>
              </a:rPr>
              <a:t> = b</a:t>
            </a:r>
            <a:r>
              <a:rPr lang="en-US" sz="2600" baseline="-25000" dirty="0">
                <a:cs typeface="Arial" charset="0"/>
              </a:rPr>
              <a:t>1</a:t>
            </a:r>
            <a:r>
              <a:rPr lang="en-US" sz="2600" dirty="0">
                <a:cs typeface="Arial" charset="0"/>
              </a:rPr>
              <a:t>r</a:t>
            </a:r>
            <a:r>
              <a:rPr lang="en-US" sz="2600" baseline="-25000" dirty="0">
                <a:cs typeface="Arial" charset="0"/>
              </a:rPr>
              <a:t>1</a:t>
            </a:r>
            <a:r>
              <a:rPr lang="en-US" sz="2600" baseline="30000" dirty="0">
                <a:cs typeface="Arial" charset="0"/>
              </a:rPr>
              <a:t>1 </a:t>
            </a:r>
            <a:r>
              <a:rPr lang="en-US" sz="2600" dirty="0">
                <a:cs typeface="Arial" charset="0"/>
              </a:rPr>
              <a:t>+ b</a:t>
            </a:r>
            <a:r>
              <a:rPr lang="en-US" sz="2600" baseline="-25000" dirty="0">
                <a:cs typeface="Arial" charset="0"/>
              </a:rPr>
              <a:t>2</a:t>
            </a:r>
            <a:r>
              <a:rPr lang="en-US" sz="2600" dirty="0">
                <a:cs typeface="Arial" charset="0"/>
              </a:rPr>
              <a:t>r</a:t>
            </a:r>
            <a:r>
              <a:rPr lang="en-US" sz="2600" baseline="-25000" dirty="0">
                <a:cs typeface="Arial" charset="0"/>
              </a:rPr>
              <a:t>2</a:t>
            </a:r>
            <a:r>
              <a:rPr lang="en-US" sz="2600" baseline="30000" dirty="0">
                <a:cs typeface="Arial" charset="0"/>
              </a:rPr>
              <a:t>1</a:t>
            </a:r>
            <a:endParaRPr lang="en-US" sz="2600" dirty="0">
              <a:cs typeface="Arial" charset="0"/>
            </a:endParaRPr>
          </a:p>
          <a:p>
            <a:pPr eaLnBrk="1" hangingPunct="1"/>
            <a:r>
              <a:rPr lang="en-US" sz="2600" dirty="0">
                <a:cs typeface="Arial" charset="0"/>
              </a:rPr>
              <a:t>These simplify to </a:t>
            </a:r>
            <a:r>
              <a:rPr lang="en-US" sz="2400" dirty="0">
                <a:cs typeface="Arial" charset="0"/>
              </a:rPr>
              <a:t>(two linear equations, two unknowns)</a:t>
            </a:r>
            <a:br>
              <a:rPr lang="en-US" sz="2600" dirty="0">
                <a:cs typeface="Arial" charset="0"/>
              </a:rPr>
            </a:br>
            <a:r>
              <a:rPr lang="en-US" sz="2600" dirty="0">
                <a:cs typeface="Arial" charset="0"/>
              </a:rPr>
              <a:t>			b</a:t>
            </a:r>
            <a:r>
              <a:rPr lang="en-US" sz="2600" baseline="-25000" dirty="0">
                <a:cs typeface="Arial" charset="0"/>
              </a:rPr>
              <a:t>1     </a:t>
            </a:r>
            <a:r>
              <a:rPr lang="en-US" sz="2600" dirty="0">
                <a:cs typeface="Arial" charset="0"/>
              </a:rPr>
              <a:t>+ b</a:t>
            </a:r>
            <a:r>
              <a:rPr lang="en-US" sz="2600" baseline="-25000" dirty="0">
                <a:cs typeface="Arial" charset="0"/>
              </a:rPr>
              <a:t>2</a:t>
            </a:r>
            <a:r>
              <a:rPr lang="en-US" sz="2600" dirty="0">
                <a:cs typeface="Arial" charset="0"/>
              </a:rPr>
              <a:t>   = a</a:t>
            </a:r>
            <a:r>
              <a:rPr lang="en-US" sz="2600" baseline="-25000" dirty="0">
                <a:cs typeface="Arial" charset="0"/>
              </a:rPr>
              <a:t>0</a:t>
            </a:r>
            <a:br>
              <a:rPr lang="en-US" sz="2600" dirty="0">
                <a:cs typeface="Arial" charset="0"/>
              </a:rPr>
            </a:br>
            <a:r>
              <a:rPr lang="en-US" sz="2600" dirty="0">
                <a:cs typeface="Arial" charset="0"/>
              </a:rPr>
              <a:t>			b</a:t>
            </a:r>
            <a:r>
              <a:rPr lang="en-US" sz="2600" baseline="-25000" dirty="0">
                <a:cs typeface="Arial" charset="0"/>
              </a:rPr>
              <a:t>1</a:t>
            </a:r>
            <a:r>
              <a:rPr lang="en-US" sz="2600" dirty="0">
                <a:cs typeface="Arial" charset="0"/>
              </a:rPr>
              <a:t>r</a:t>
            </a:r>
            <a:r>
              <a:rPr lang="en-US" sz="2600" baseline="-25000" dirty="0">
                <a:cs typeface="Arial" charset="0"/>
              </a:rPr>
              <a:t>1 </a:t>
            </a:r>
            <a:r>
              <a:rPr lang="en-US" sz="2600" dirty="0">
                <a:cs typeface="Arial" charset="0"/>
              </a:rPr>
              <a:t>+ b</a:t>
            </a:r>
            <a:r>
              <a:rPr lang="en-US" sz="2600" baseline="-25000" dirty="0">
                <a:cs typeface="Arial" charset="0"/>
              </a:rPr>
              <a:t>2</a:t>
            </a:r>
            <a:r>
              <a:rPr lang="en-US" sz="2600" dirty="0">
                <a:cs typeface="Arial" charset="0"/>
              </a:rPr>
              <a:t>r</a:t>
            </a:r>
            <a:r>
              <a:rPr lang="en-US" sz="2600" baseline="-25000" dirty="0">
                <a:cs typeface="Arial" charset="0"/>
              </a:rPr>
              <a:t>2</a:t>
            </a:r>
            <a:r>
              <a:rPr lang="en-US" sz="2600" dirty="0">
                <a:cs typeface="Arial" charset="0"/>
              </a:rPr>
              <a:t> = a</a:t>
            </a:r>
            <a:r>
              <a:rPr lang="en-US" sz="2600" baseline="-25000" dirty="0">
                <a:cs typeface="Arial" charset="0"/>
              </a:rPr>
              <a:t>1</a:t>
            </a:r>
            <a:endParaRPr lang="en-US" sz="2600" dirty="0">
              <a:cs typeface="Arial" charset="0"/>
            </a:endParaRPr>
          </a:p>
          <a:p>
            <a:pPr eaLnBrk="1" hangingPunct="1">
              <a:spcBef>
                <a:spcPct val="0"/>
              </a:spcBef>
              <a:spcAft>
                <a:spcPct val="40000"/>
              </a:spcAft>
            </a:pPr>
            <a:endParaRPr lang="en-US" sz="2600" dirty="0">
              <a:cs typeface="Arial" charset="0"/>
            </a:endParaRPr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685800" y="4800600"/>
          <a:ext cx="79248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6" name="Equation" r:id="rId4" imgW="3708360" imgH="431640" progId="Equation.3">
                  <p:embed/>
                </p:oleObj>
              </mc:Choice>
              <mc:Fallback>
                <p:oleObj name="Equation" r:id="rId4" imgW="37083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800600"/>
                        <a:ext cx="7924800" cy="92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712788" y="5638800"/>
          <a:ext cx="787082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7" name="Equation" r:id="rId6" imgW="3682800" imgH="431640" progId="Equation.3">
                  <p:embed/>
                </p:oleObj>
              </mc:Choice>
              <mc:Fallback>
                <p:oleObj name="Equation" r:id="rId6" imgW="368280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5638800"/>
                        <a:ext cx="7870825" cy="92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4" name="Object 10"/>
          <p:cNvGraphicFramePr>
            <a:graphicFrameLocks noChangeAspect="1"/>
          </p:cNvGraphicFramePr>
          <p:nvPr/>
        </p:nvGraphicFramePr>
        <p:xfrm>
          <a:off x="838200" y="4419600"/>
          <a:ext cx="15081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8" name="Equation" r:id="rId8" imgW="698400" imgH="228600" progId="Equation.3">
                  <p:embed/>
                </p:oleObj>
              </mc:Choice>
              <mc:Fallback>
                <p:oleObj name="Equation" r:id="rId8" imgW="6984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419600"/>
                        <a:ext cx="1508125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5973762"/>
            <a:ext cx="457200" cy="457200"/>
          </a:xfrm>
          <a:noFill/>
        </p:spPr>
        <p:txBody>
          <a:bodyPr/>
          <a:lstStyle/>
          <a:p>
            <a:fld id="{A36DFD58-F5F3-4828-A259-3110D898C954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73162"/>
            <a:ext cx="8229600" cy="5456238"/>
          </a:xfrm>
        </p:spPr>
        <p:txBody>
          <a:bodyPr/>
          <a:lstStyle/>
          <a:p>
            <a:pPr eaLnBrk="1" hangingPunct="1"/>
            <a:r>
              <a:rPr lang="en-US" sz="2400" dirty="0">
                <a:cs typeface="Arial" charset="0"/>
              </a:rPr>
              <a:t>Recall that we are looking for a closed formula for a specific solution sequence {a</a:t>
            </a:r>
            <a:r>
              <a:rPr lang="en-US" sz="2400" baseline="-25000" dirty="0">
                <a:cs typeface="Arial" charset="0"/>
              </a:rPr>
              <a:t>n</a:t>
            </a:r>
            <a:r>
              <a:rPr lang="en-US" sz="2400" dirty="0">
                <a:cs typeface="Arial" charset="0"/>
              </a:rPr>
              <a:t>}</a:t>
            </a:r>
          </a:p>
          <a:p>
            <a:pPr eaLnBrk="1" hangingPunct="1"/>
            <a:r>
              <a:rPr lang="en-US" sz="2400" dirty="0">
                <a:cs typeface="Arial" charset="0"/>
              </a:rPr>
              <a:t>Consider the sequence {</a:t>
            </a:r>
            <a:r>
              <a:rPr lang="en-US" sz="2400" dirty="0" err="1">
                <a:cs typeface="Arial" charset="0"/>
              </a:rPr>
              <a:t>a’</a:t>
            </a:r>
            <a:r>
              <a:rPr lang="en-US" sz="2400" baseline="-25000" dirty="0" err="1">
                <a:cs typeface="Arial" charset="0"/>
              </a:rPr>
              <a:t>n</a:t>
            </a:r>
            <a:r>
              <a:rPr lang="en-US" sz="2400" dirty="0">
                <a:cs typeface="Arial" charset="0"/>
              </a:rPr>
              <a:t>}, where </a:t>
            </a:r>
            <a:br>
              <a:rPr lang="en-US" sz="2400" dirty="0">
                <a:cs typeface="Arial" charset="0"/>
              </a:rPr>
            </a:b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a’</a:t>
            </a:r>
            <a:r>
              <a:rPr lang="en-US" sz="2400" baseline="-25000" dirty="0" err="1">
                <a:cs typeface="Arial" charset="0"/>
              </a:rPr>
              <a:t>n</a:t>
            </a:r>
            <a:r>
              <a:rPr lang="en-US" sz="2400" baseline="-25000" dirty="0">
                <a:cs typeface="Arial" charset="0"/>
              </a:rPr>
              <a:t> </a:t>
            </a:r>
            <a:r>
              <a:rPr lang="en-US" sz="2400" dirty="0">
                <a:cs typeface="Arial" charset="0"/>
              </a:rPr>
              <a:t>= b</a:t>
            </a:r>
            <a:r>
              <a:rPr lang="en-US" sz="2400" baseline="-25000" dirty="0">
                <a:cs typeface="Arial" charset="0"/>
              </a:rPr>
              <a:t>1</a:t>
            </a:r>
            <a:r>
              <a:rPr lang="en-US" sz="2400" dirty="0">
                <a:cs typeface="Arial" charset="0"/>
              </a:rPr>
              <a:t>r</a:t>
            </a:r>
            <a:r>
              <a:rPr lang="en-US" sz="2400" baseline="-25000" dirty="0">
                <a:cs typeface="Arial" charset="0"/>
              </a:rPr>
              <a:t>1</a:t>
            </a:r>
            <a:r>
              <a:rPr lang="en-US" sz="2400" baseline="30000" dirty="0">
                <a:cs typeface="Arial" charset="0"/>
              </a:rPr>
              <a:t>n </a:t>
            </a:r>
            <a:r>
              <a:rPr lang="en-US" sz="2400" dirty="0">
                <a:cs typeface="Arial" charset="0"/>
              </a:rPr>
              <a:t>+ b</a:t>
            </a:r>
            <a:r>
              <a:rPr lang="en-US" sz="2400" baseline="-25000" dirty="0">
                <a:cs typeface="Arial" charset="0"/>
              </a:rPr>
              <a:t>2</a:t>
            </a:r>
            <a:r>
              <a:rPr lang="en-US" sz="2400" dirty="0">
                <a:cs typeface="Arial" charset="0"/>
              </a:rPr>
              <a:t>r</a:t>
            </a:r>
            <a:r>
              <a:rPr lang="en-US" sz="2400" baseline="-25000" dirty="0">
                <a:cs typeface="Arial" charset="0"/>
              </a:rPr>
              <a:t>2</a:t>
            </a:r>
            <a:r>
              <a:rPr lang="en-US" sz="2400" baseline="30000" dirty="0">
                <a:cs typeface="Arial" charset="0"/>
              </a:rPr>
              <a:t>n</a:t>
            </a:r>
            <a:r>
              <a:rPr lang="en-US" sz="2400" dirty="0">
                <a:cs typeface="Arial" charset="0"/>
              </a:rPr>
              <a:t>, for some b</a:t>
            </a:r>
            <a:r>
              <a:rPr lang="en-US" sz="2400" baseline="-25000" dirty="0">
                <a:cs typeface="Arial" charset="0"/>
              </a:rPr>
              <a:t>1</a:t>
            </a:r>
            <a:r>
              <a:rPr lang="en-US" sz="2400" baseline="30000" dirty="0">
                <a:cs typeface="Arial" charset="0"/>
              </a:rPr>
              <a:t> </a:t>
            </a:r>
            <a:r>
              <a:rPr lang="en-US" sz="2400" dirty="0">
                <a:cs typeface="Arial" charset="0"/>
              </a:rPr>
              <a:t>and b</a:t>
            </a:r>
            <a:r>
              <a:rPr lang="en-US" sz="2400" baseline="-25000" dirty="0">
                <a:cs typeface="Arial" charset="0"/>
              </a:rPr>
              <a:t>2</a:t>
            </a:r>
            <a:endParaRPr lang="en-US" sz="2400" dirty="0">
              <a:cs typeface="Arial" charset="0"/>
            </a:endParaRPr>
          </a:p>
          <a:p>
            <a:pPr eaLnBrk="1" hangingPunct="1"/>
            <a:r>
              <a:rPr lang="en-US" sz="2400" dirty="0"/>
              <a:t>From the first part of the theorem, we have shown that </a:t>
            </a:r>
            <a:r>
              <a:rPr lang="en-US" sz="2400" dirty="0" err="1">
                <a:cs typeface="Arial" charset="0"/>
              </a:rPr>
              <a:t>a’</a:t>
            </a:r>
            <a:r>
              <a:rPr lang="en-US" sz="2400" baseline="-25000" dirty="0" err="1">
                <a:cs typeface="Arial" charset="0"/>
              </a:rPr>
              <a:t>n</a:t>
            </a:r>
            <a:r>
              <a:rPr lang="en-US" sz="2400" baseline="-25000" dirty="0">
                <a:cs typeface="Arial" charset="0"/>
              </a:rPr>
              <a:t> </a:t>
            </a:r>
            <a:r>
              <a:rPr lang="en-US" sz="2400" dirty="0">
                <a:cs typeface="Arial" charset="0"/>
              </a:rPr>
              <a:t>= b</a:t>
            </a:r>
            <a:r>
              <a:rPr lang="en-US" sz="2400" baseline="-25000" dirty="0">
                <a:cs typeface="Arial" charset="0"/>
              </a:rPr>
              <a:t>1</a:t>
            </a:r>
            <a:r>
              <a:rPr lang="en-US" sz="2400" dirty="0">
                <a:cs typeface="Arial" charset="0"/>
              </a:rPr>
              <a:t>r</a:t>
            </a:r>
            <a:r>
              <a:rPr lang="en-US" sz="2400" baseline="-25000" dirty="0">
                <a:cs typeface="Arial" charset="0"/>
              </a:rPr>
              <a:t>1</a:t>
            </a:r>
            <a:r>
              <a:rPr lang="en-US" sz="2400" baseline="30000" dirty="0">
                <a:cs typeface="Arial" charset="0"/>
              </a:rPr>
              <a:t>n </a:t>
            </a:r>
            <a:r>
              <a:rPr lang="en-US" sz="2400" dirty="0">
                <a:cs typeface="Arial" charset="0"/>
              </a:rPr>
              <a:t>+ b</a:t>
            </a:r>
            <a:r>
              <a:rPr lang="en-US" sz="2400" baseline="-25000" dirty="0">
                <a:cs typeface="Arial" charset="0"/>
              </a:rPr>
              <a:t>2</a:t>
            </a:r>
            <a:r>
              <a:rPr lang="en-US" sz="2400" dirty="0">
                <a:cs typeface="Arial" charset="0"/>
              </a:rPr>
              <a:t>r</a:t>
            </a:r>
            <a:r>
              <a:rPr lang="en-US" sz="2400" baseline="-25000" dirty="0">
                <a:cs typeface="Arial" charset="0"/>
              </a:rPr>
              <a:t>2</a:t>
            </a:r>
            <a:r>
              <a:rPr lang="en-US" sz="2400" baseline="30000" dirty="0">
                <a:cs typeface="Arial" charset="0"/>
              </a:rPr>
              <a:t>n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u="sng" dirty="0">
                <a:cs typeface="Arial" charset="0"/>
              </a:rPr>
              <a:t>is a solution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b="1" i="1" dirty="0">
                <a:cs typeface="Arial" charset="0"/>
              </a:rPr>
              <a:t>for any</a:t>
            </a:r>
            <a:r>
              <a:rPr lang="en-US" sz="2400" dirty="0">
                <a:cs typeface="Arial" charset="0"/>
              </a:rPr>
              <a:t> b</a:t>
            </a:r>
            <a:r>
              <a:rPr lang="en-US" sz="2400" baseline="-25000" dirty="0">
                <a:cs typeface="Arial" charset="0"/>
              </a:rPr>
              <a:t>1</a:t>
            </a:r>
            <a:r>
              <a:rPr lang="en-US" sz="2400" baseline="30000" dirty="0">
                <a:cs typeface="Arial" charset="0"/>
              </a:rPr>
              <a:t> </a:t>
            </a:r>
            <a:r>
              <a:rPr lang="en-US" sz="2400" dirty="0">
                <a:cs typeface="Arial" charset="0"/>
              </a:rPr>
              <a:t>and b</a:t>
            </a:r>
            <a:r>
              <a:rPr lang="en-US" sz="2400" baseline="-25000" dirty="0">
                <a:cs typeface="Arial" charset="0"/>
              </a:rPr>
              <a:t>2</a:t>
            </a:r>
          </a:p>
          <a:p>
            <a:pPr eaLnBrk="1" hangingPunct="1"/>
            <a:r>
              <a:rPr lang="en-US" sz="2400" dirty="0"/>
              <a:t>Let us choose b</a:t>
            </a:r>
            <a:r>
              <a:rPr lang="en-US" sz="2400" baseline="-25000" dirty="0"/>
              <a:t>1</a:t>
            </a:r>
            <a:r>
              <a:rPr lang="en-US" sz="2400" dirty="0"/>
              <a:t> and b</a:t>
            </a:r>
            <a:r>
              <a:rPr lang="en-US" sz="2400" baseline="-25000" dirty="0"/>
              <a:t>2</a:t>
            </a:r>
            <a:r>
              <a:rPr lang="en-US" sz="2400" dirty="0"/>
              <a:t> so that they satisfy </a:t>
            </a:r>
            <a:r>
              <a:rPr lang="en-US" sz="2400" dirty="0">
                <a:cs typeface="Arial" charset="0"/>
              </a:rPr>
              <a:t>a’</a:t>
            </a:r>
            <a:r>
              <a:rPr lang="en-US" sz="2400" baseline="-25000" dirty="0">
                <a:cs typeface="Arial" charset="0"/>
              </a:rPr>
              <a:t>0 </a:t>
            </a:r>
            <a:r>
              <a:rPr lang="en-US" sz="2400" dirty="0">
                <a:cs typeface="Arial" charset="0"/>
              </a:rPr>
              <a:t>=</a:t>
            </a:r>
            <a:r>
              <a:rPr lang="en-US" sz="2400" baseline="-25000" dirty="0">
                <a:cs typeface="Arial" charset="0"/>
              </a:rPr>
              <a:t> </a:t>
            </a:r>
            <a:r>
              <a:rPr lang="en-US" sz="2400" dirty="0">
                <a:cs typeface="Arial" charset="0"/>
              </a:rPr>
              <a:t>a</a:t>
            </a:r>
            <a:r>
              <a:rPr lang="en-US" sz="2400" baseline="-25000" dirty="0">
                <a:cs typeface="Arial" charset="0"/>
              </a:rPr>
              <a:t>0</a:t>
            </a:r>
            <a:r>
              <a:rPr lang="en-US" sz="2400" dirty="0">
                <a:cs typeface="Arial" charset="0"/>
              </a:rPr>
              <a:t>, a’</a:t>
            </a:r>
            <a:r>
              <a:rPr lang="en-US" sz="2400" baseline="-25000" dirty="0">
                <a:cs typeface="Arial" charset="0"/>
              </a:rPr>
              <a:t>1 </a:t>
            </a:r>
            <a:r>
              <a:rPr lang="en-US" sz="2400" dirty="0">
                <a:cs typeface="Arial" charset="0"/>
              </a:rPr>
              <a:t>=</a:t>
            </a:r>
            <a:r>
              <a:rPr lang="en-US" sz="2400" baseline="-25000" dirty="0">
                <a:cs typeface="Arial" charset="0"/>
              </a:rPr>
              <a:t> </a:t>
            </a:r>
            <a:r>
              <a:rPr lang="en-US" sz="2400" dirty="0">
                <a:cs typeface="Arial" charset="0"/>
              </a:rPr>
              <a:t>a</a:t>
            </a:r>
            <a:r>
              <a:rPr lang="en-US" sz="2400" baseline="-25000" dirty="0">
                <a:cs typeface="Arial" charset="0"/>
              </a:rPr>
              <a:t>1</a:t>
            </a:r>
            <a:r>
              <a:rPr lang="en-US" sz="2400" dirty="0"/>
              <a:t> </a:t>
            </a:r>
            <a:r>
              <a:rPr lang="en-US" sz="2000" dirty="0"/>
              <a:t>(we have shown in the previous slide that it is always possible)</a:t>
            </a:r>
            <a:endParaRPr lang="en-US" sz="2400" dirty="0"/>
          </a:p>
          <a:p>
            <a:pPr eaLnBrk="1" hangingPunct="1"/>
            <a:r>
              <a:rPr lang="en-US" sz="2400" dirty="0">
                <a:cs typeface="Arial" charset="0"/>
              </a:rPr>
              <a:t>Thus, {</a:t>
            </a:r>
            <a:r>
              <a:rPr lang="en-US" sz="2400" dirty="0" err="1">
                <a:cs typeface="Arial" charset="0"/>
              </a:rPr>
              <a:t>a’</a:t>
            </a:r>
            <a:r>
              <a:rPr lang="en-US" sz="2400" baseline="-25000" dirty="0" err="1">
                <a:cs typeface="Arial" charset="0"/>
              </a:rPr>
              <a:t>n</a:t>
            </a:r>
            <a:r>
              <a:rPr lang="en-US" sz="2400" dirty="0">
                <a:cs typeface="Arial" charset="0"/>
              </a:rPr>
              <a:t>} is a solution, just like {a</a:t>
            </a:r>
            <a:r>
              <a:rPr lang="en-US" sz="2400" baseline="-25000" dirty="0">
                <a:cs typeface="Arial" charset="0"/>
              </a:rPr>
              <a:t>n</a:t>
            </a:r>
            <a:r>
              <a:rPr lang="en-US" sz="2400" dirty="0">
                <a:cs typeface="Arial" charset="0"/>
              </a:rPr>
              <a:t>}, </a:t>
            </a:r>
            <a:r>
              <a:rPr lang="en-US" sz="2400" dirty="0">
                <a:solidFill>
                  <a:srgbClr val="FF3300"/>
                </a:solidFill>
                <a:cs typeface="Arial" charset="0"/>
              </a:rPr>
              <a:t>and with the same initial conditions.</a:t>
            </a:r>
          </a:p>
          <a:p>
            <a:pPr eaLnBrk="1" hangingPunct="1"/>
            <a:r>
              <a:rPr lang="en-US" sz="2400" dirty="0">
                <a:cs typeface="Arial" charset="0"/>
              </a:rPr>
              <a:t>However, the initial conditions determine the rest of the sequence.</a:t>
            </a:r>
          </a:p>
          <a:p>
            <a:pPr eaLnBrk="1" hangingPunct="1"/>
            <a:r>
              <a:rPr lang="en-US" sz="2400" dirty="0">
                <a:cs typeface="Arial" charset="0"/>
              </a:rPr>
              <a:t>Hence, {</a:t>
            </a:r>
            <a:r>
              <a:rPr lang="en-US" sz="2400" dirty="0" err="1">
                <a:cs typeface="Arial" charset="0"/>
              </a:rPr>
              <a:t>a’</a:t>
            </a:r>
            <a:r>
              <a:rPr lang="en-US" sz="2400" baseline="-25000" dirty="0" err="1">
                <a:cs typeface="Arial" charset="0"/>
              </a:rPr>
              <a:t>n</a:t>
            </a:r>
            <a:r>
              <a:rPr lang="en-US" sz="2400" dirty="0">
                <a:cs typeface="Arial" charset="0"/>
              </a:rPr>
              <a:t>} = {a</a:t>
            </a:r>
            <a:r>
              <a:rPr lang="en-US" sz="2400" baseline="-25000" dirty="0">
                <a:cs typeface="Arial" charset="0"/>
              </a:rPr>
              <a:t>n</a:t>
            </a:r>
            <a:r>
              <a:rPr lang="en-US" sz="2400" dirty="0">
                <a:cs typeface="Arial" charset="0"/>
              </a:rPr>
              <a:t>} and {a</a:t>
            </a:r>
            <a:r>
              <a:rPr lang="en-US" sz="2400" baseline="-25000" dirty="0">
                <a:cs typeface="Arial" charset="0"/>
              </a:rPr>
              <a:t>n</a:t>
            </a:r>
            <a:r>
              <a:rPr lang="en-US" sz="2400" dirty="0">
                <a:cs typeface="Arial" charset="0"/>
              </a:rPr>
              <a:t>} is in the desired form.</a:t>
            </a:r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  <a:noFill/>
        </p:spPr>
        <p:txBody>
          <a:bodyPr/>
          <a:lstStyle/>
          <a:p>
            <a:pPr eaLnBrk="1" hangingPunct="1"/>
            <a:r>
              <a:rPr lang="en-US" sz="3500" dirty="0"/>
              <a:t>continued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F74BB9-63A3-4F6A-A753-743878AADF4E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Notes about the proof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Our proof of </a:t>
            </a:r>
            <a:r>
              <a:rPr lang="en-US"/>
              <a:t>the first part </a:t>
            </a:r>
            <a:r>
              <a:rPr lang="en-US" dirty="0"/>
              <a:t>also serves as the means to find the solution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It depended on r</a:t>
            </a:r>
            <a:r>
              <a:rPr lang="en-US" baseline="-25000" dirty="0"/>
              <a:t>1 </a:t>
            </a:r>
            <a:r>
              <a:rPr lang="en-US" dirty="0">
                <a:cs typeface="Arial" charset="0"/>
              </a:rPr>
              <a:t>≠ r</a:t>
            </a:r>
            <a:r>
              <a:rPr lang="en-US" baseline="-25000" dirty="0">
                <a:cs typeface="Arial" charset="0"/>
              </a:rPr>
              <a:t>2</a:t>
            </a:r>
          </a:p>
          <a:p>
            <a:pPr eaLnBrk="1" hangingPunct="1"/>
            <a:endParaRPr lang="en-US" dirty="0">
              <a:cs typeface="Arial" charset="0"/>
            </a:endParaRPr>
          </a:p>
          <a:p>
            <a:pPr eaLnBrk="1" hangingPunct="1"/>
            <a:r>
              <a:rPr lang="en-US" dirty="0">
                <a:cs typeface="Arial" charset="0"/>
              </a:rPr>
              <a:t>The characteristic roots r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>
                <a:cs typeface="Arial" charset="0"/>
              </a:rPr>
              <a:t> and r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>
                <a:cs typeface="Arial" charset="0"/>
              </a:rPr>
              <a:t> may be complex numbers (the proof and the solution are still valid)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06262B-A86B-49F8-91F2-EE0046B1A570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solution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</a:t>
            </a:r>
            <a:r>
              <a:rPr lang="en-US" baseline="-25000"/>
              <a:t>n</a:t>
            </a:r>
            <a:r>
              <a:rPr lang="en-US"/>
              <a:t> = a</a:t>
            </a:r>
            <a:r>
              <a:rPr lang="en-US" baseline="-25000"/>
              <a:t>n-1</a:t>
            </a:r>
            <a:r>
              <a:rPr lang="en-US"/>
              <a:t> + 2a</a:t>
            </a:r>
            <a:r>
              <a:rPr lang="en-US" baseline="-25000"/>
              <a:t>n-2</a:t>
            </a:r>
            <a:r>
              <a:rPr lang="en-US"/>
              <a:t>,   a</a:t>
            </a:r>
            <a:r>
              <a:rPr lang="en-US" baseline="-25000"/>
              <a:t>0</a:t>
            </a:r>
            <a:r>
              <a:rPr lang="en-US"/>
              <a:t>=2 and a</a:t>
            </a:r>
            <a:r>
              <a:rPr lang="en-US" baseline="-25000"/>
              <a:t>1</a:t>
            </a:r>
            <a:r>
              <a:rPr lang="en-US"/>
              <a:t>=7</a:t>
            </a:r>
          </a:p>
          <a:p>
            <a:pPr eaLnBrk="1" hangingPunct="1"/>
            <a:r>
              <a:rPr lang="en-US"/>
              <a:t>Characteristic equation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/>
              <a:t>r</a:t>
            </a:r>
            <a:r>
              <a:rPr lang="en-US" baseline="30000"/>
              <a:t>2</a:t>
            </a:r>
            <a:r>
              <a:rPr lang="en-US"/>
              <a:t> – r – 2 = 0</a:t>
            </a:r>
          </a:p>
          <a:p>
            <a:pPr eaLnBrk="1" hangingPunct="1"/>
            <a:r>
              <a:rPr lang="en-US"/>
              <a:t>The quadratic formula for ax</a:t>
            </a:r>
            <a:r>
              <a:rPr lang="en-US" baseline="30000"/>
              <a:t>2</a:t>
            </a:r>
            <a:r>
              <a:rPr lang="en-US"/>
              <a:t>+bx+c = 0,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gives roots r</a:t>
            </a:r>
            <a:r>
              <a:rPr lang="en-US" baseline="-25000"/>
              <a:t>1</a:t>
            </a:r>
            <a:r>
              <a:rPr lang="en-US"/>
              <a:t>=(1+(-3))/2=-1 and r</a:t>
            </a:r>
            <a:r>
              <a:rPr lang="en-US" baseline="-25000"/>
              <a:t>2</a:t>
            </a:r>
            <a:r>
              <a:rPr lang="en-US"/>
              <a:t>=(1-(-3))/2 = 2</a:t>
            </a:r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990600" y="4038600"/>
          <a:ext cx="29718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4" imgW="1257120" imgH="444240" progId="Equation.3">
                  <p:embed/>
                </p:oleObj>
              </mc:Choice>
              <mc:Fallback>
                <p:oleObj name="Equation" r:id="rId4" imgW="125712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038600"/>
                        <a:ext cx="2971800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DCFE2A-3289-4DED-A2F4-F8BB655390E1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solution</a:t>
            </a:r>
          </a:p>
        </p:txBody>
      </p:sp>
      <p:graphicFrame>
        <p:nvGraphicFramePr>
          <p:cNvPr id="768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137105"/>
              </p:ext>
            </p:extLst>
          </p:nvPr>
        </p:nvGraphicFramePr>
        <p:xfrm>
          <a:off x="979487" y="4038600"/>
          <a:ext cx="4506913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" name="Equation" r:id="rId4" imgW="2108160" imgH="431640" progId="Equation.3">
                  <p:embed/>
                </p:oleObj>
              </mc:Choice>
              <mc:Fallback>
                <p:oleObj name="Equation" r:id="rId4" imgW="21081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7" y="4038600"/>
                        <a:ext cx="4506913" cy="92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334811"/>
              </p:ext>
            </p:extLst>
          </p:nvPr>
        </p:nvGraphicFramePr>
        <p:xfrm>
          <a:off x="914400" y="5021262"/>
          <a:ext cx="4586288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" name="Equation" r:id="rId6" imgW="2145960" imgH="431640" progId="Equation.3">
                  <p:embed/>
                </p:oleObj>
              </mc:Choice>
              <mc:Fallback>
                <p:oleObj name="Equation" r:id="rId6" imgW="214596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21262"/>
                        <a:ext cx="4586288" cy="92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686072"/>
              </p:ext>
            </p:extLst>
          </p:nvPr>
        </p:nvGraphicFramePr>
        <p:xfrm>
          <a:off x="914400" y="5934075"/>
          <a:ext cx="7696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" name="Equation" r:id="rId8" imgW="2997000" imgH="241200" progId="Equation.3">
                  <p:embed/>
                </p:oleObj>
              </mc:Choice>
              <mc:Fallback>
                <p:oleObj name="Equation" r:id="rId8" imgW="299700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934075"/>
                        <a:ext cx="769620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409827"/>
              </p:ext>
            </p:extLst>
          </p:nvPr>
        </p:nvGraphicFramePr>
        <p:xfrm>
          <a:off x="990600" y="1524000"/>
          <a:ext cx="524986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" name="Equation" r:id="rId10" imgW="2044700" imgH="241300" progId="Equation.3">
                  <p:embed/>
                </p:oleObj>
              </mc:Choice>
              <mc:Fallback>
                <p:oleObj name="Equation" r:id="rId10" imgW="2044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5249863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369398"/>
              </p:ext>
            </p:extLst>
          </p:nvPr>
        </p:nvGraphicFramePr>
        <p:xfrm>
          <a:off x="990600" y="2362200"/>
          <a:ext cx="332581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" name="Equation" r:id="rId12" imgW="1295400" imgH="241300" progId="Equation.3">
                  <p:embed/>
                </p:oleObj>
              </mc:Choice>
              <mc:Fallback>
                <p:oleObj name="Equation" r:id="rId12" imgW="1295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362200"/>
                        <a:ext cx="3325813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447800"/>
              </p:ext>
            </p:extLst>
          </p:nvPr>
        </p:nvGraphicFramePr>
        <p:xfrm>
          <a:off x="1131888" y="3140075"/>
          <a:ext cx="31940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" name="Equation" r:id="rId14" imgW="1244600" imgH="228600" progId="Equation.3">
                  <p:embed/>
                </p:oleObj>
              </mc:Choice>
              <mc:Fallback>
                <p:oleObj name="Equation" r:id="rId14" imgW="1244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3140075"/>
                        <a:ext cx="319405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Fibonacci sequence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</a:t>
            </a:r>
            <a:r>
              <a:rPr lang="en-US" baseline="-25000" dirty="0"/>
              <a:t>n</a:t>
            </a:r>
            <a:r>
              <a:rPr lang="en-US" dirty="0"/>
              <a:t> = f</a:t>
            </a:r>
            <a:r>
              <a:rPr lang="en-US" baseline="-25000" dirty="0"/>
              <a:t>n-1</a:t>
            </a:r>
            <a:r>
              <a:rPr lang="en-US" dirty="0"/>
              <a:t> + f</a:t>
            </a:r>
            <a:r>
              <a:rPr lang="en-US" baseline="-25000" dirty="0"/>
              <a:t>n-2</a:t>
            </a:r>
            <a:r>
              <a:rPr lang="en-US" dirty="0"/>
              <a:t>,    f</a:t>
            </a:r>
            <a:r>
              <a:rPr lang="en-US" baseline="-25000" dirty="0"/>
              <a:t>0</a:t>
            </a:r>
            <a:r>
              <a:rPr lang="en-US" dirty="0"/>
              <a:t>=0 and f</a:t>
            </a:r>
            <a:r>
              <a:rPr lang="en-US" baseline="-25000" dirty="0"/>
              <a:t>1</a:t>
            </a:r>
            <a:r>
              <a:rPr lang="en-US" dirty="0"/>
              <a:t>=1</a:t>
            </a:r>
          </a:p>
          <a:p>
            <a:pPr eaLnBrk="1" hangingPunct="1"/>
            <a:r>
              <a:rPr lang="en-US" dirty="0"/>
              <a:t>Characteristic equation r</a:t>
            </a:r>
            <a:r>
              <a:rPr lang="en-US" baseline="30000" dirty="0"/>
              <a:t>2</a:t>
            </a:r>
            <a:r>
              <a:rPr lang="en-US" dirty="0"/>
              <a:t> – r – 1 = 0</a:t>
            </a:r>
          </a:p>
          <a:p>
            <a:pPr eaLnBrk="1" hangingPunct="1"/>
            <a:r>
              <a:rPr lang="en-US" dirty="0"/>
              <a:t>with roots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and coefficients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Finally,  </a:t>
            </a:r>
          </a:p>
        </p:txBody>
      </p:sp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2590800" y="2895600"/>
          <a:ext cx="37338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6" name="Equation" r:id="rId4" imgW="1714320" imgH="431640" progId="Equation.3">
                  <p:embed/>
                </p:oleObj>
              </mc:Choice>
              <mc:Fallback>
                <p:oleObj name="Equation" r:id="rId4" imgW="1714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895600"/>
                        <a:ext cx="3733800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6"/>
          <p:cNvGraphicFramePr>
            <a:graphicFrameLocks noChangeAspect="1"/>
          </p:cNvGraphicFramePr>
          <p:nvPr/>
        </p:nvGraphicFramePr>
        <p:xfrm>
          <a:off x="3962400" y="3810000"/>
          <a:ext cx="14478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7" name="Equation" r:id="rId6" imgW="698400" imgH="419040" progId="Equation.3">
                  <p:embed/>
                </p:oleObj>
              </mc:Choice>
              <mc:Fallback>
                <p:oleObj name="Equation" r:id="rId6" imgW="698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810000"/>
                        <a:ext cx="1447800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7"/>
          <p:cNvGraphicFramePr>
            <a:graphicFrameLocks noChangeAspect="1"/>
          </p:cNvGraphicFramePr>
          <p:nvPr/>
        </p:nvGraphicFramePr>
        <p:xfrm>
          <a:off x="2590800" y="4876800"/>
          <a:ext cx="487680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8" name="Equation" r:id="rId8" imgW="2260440" imgH="533160" progId="Equation.3">
                  <p:embed/>
                </p:oleObj>
              </mc:Choice>
              <mc:Fallback>
                <p:oleObj name="Equation" r:id="rId8" imgW="22604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876800"/>
                        <a:ext cx="4876800" cy="1150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4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6196B-138F-48EE-845C-B4C27F2E007B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543800" cy="1295400"/>
          </a:xfrm>
        </p:spPr>
        <p:txBody>
          <a:bodyPr/>
          <a:lstStyle/>
          <a:p>
            <a:pPr eaLnBrk="1" hangingPunct="1"/>
            <a:r>
              <a:rPr lang="en-US" dirty="0"/>
              <a:t>Solving recurrence relations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70818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dirty="0"/>
              <a:t>Setting up a recurrence relation from the English description of the problem is important: it corresponds to mathematically modeling the problem</a:t>
            </a:r>
          </a:p>
          <a:p>
            <a:pPr eaLnBrk="1" hangingPunct="1"/>
            <a:r>
              <a:rPr lang="en-US" sz="2800" b="1" dirty="0"/>
              <a:t>Solving it </a:t>
            </a:r>
            <a:r>
              <a:rPr lang="en-US" sz="2800" dirty="0"/>
              <a:t>(i.e., providing a sequence in a </a:t>
            </a:r>
            <a:r>
              <a:rPr lang="en-US" sz="2800" b="1" dirty="0"/>
              <a:t>closed form formula </a:t>
            </a:r>
            <a:r>
              <a:rPr lang="en-US" sz="2800" dirty="0"/>
              <a:t>that satisfies the recurrence relation) is also needed</a:t>
            </a:r>
          </a:p>
          <a:p>
            <a:pPr lvl="1" eaLnBrk="1" hangingPunct="1"/>
            <a:r>
              <a:rPr lang="en-US" sz="2400" dirty="0"/>
              <a:t>Sometimes, solving can be done through iteration/induction</a:t>
            </a:r>
          </a:p>
          <a:p>
            <a:pPr lvl="1" eaLnBrk="1" hangingPunct="1"/>
            <a:r>
              <a:rPr lang="en-US" sz="2400" dirty="0"/>
              <a:t>For </a:t>
            </a:r>
            <a:r>
              <a:rPr lang="en-US" sz="2400" b="1" i="1" dirty="0"/>
              <a:t>certain types </a:t>
            </a:r>
            <a:r>
              <a:rPr lang="en-US" sz="2400" dirty="0"/>
              <a:t>of recurrence relations, there are </a:t>
            </a:r>
            <a:r>
              <a:rPr lang="en-US" sz="2400" b="1" i="1" dirty="0"/>
              <a:t>systematic methods </a:t>
            </a:r>
            <a:r>
              <a:rPr lang="en-US" sz="2400" dirty="0"/>
              <a:t>for solving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Fibonacci as a recursion example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Often used in elementary programming texts to introduce the concept of recursion</a:t>
            </a:r>
          </a:p>
          <a:p>
            <a:pPr eaLnBrk="1" hangingPunct="1"/>
            <a:r>
              <a:rPr lang="en-US"/>
              <a:t>Evaluating f</a:t>
            </a:r>
            <a:r>
              <a:rPr lang="en-US" baseline="-25000"/>
              <a:t>n</a:t>
            </a:r>
            <a:r>
              <a:rPr lang="en-US"/>
              <a:t> via the recursive implementation takes</a:t>
            </a:r>
          </a:p>
          <a:p>
            <a:pPr lvl="1" eaLnBrk="1" hangingPunct="1"/>
            <a:r>
              <a:rPr lang="en-US"/>
              <a:t>exponential time and space!</a:t>
            </a:r>
          </a:p>
          <a:p>
            <a:pPr lvl="1" eaLnBrk="1" hangingPunct="1"/>
            <a:r>
              <a:rPr lang="en-US"/>
              <a:t>a very inefficient way to compute it</a:t>
            </a:r>
          </a:p>
          <a:p>
            <a:pPr eaLnBrk="1" hangingPunct="1"/>
            <a:r>
              <a:rPr lang="en-US"/>
              <a:t>Evaluating the closed form takes</a:t>
            </a:r>
          </a:p>
          <a:p>
            <a:pPr lvl="1" eaLnBrk="1" hangingPunct="1"/>
            <a:r>
              <a:rPr lang="en-US"/>
              <a:t>constant time</a:t>
            </a:r>
          </a:p>
        </p:txBody>
      </p:sp>
    </p:spTree>
    <p:extLst>
      <p:ext uri="{BB962C8B-B14F-4D97-AF65-F5344CB8AC3E}">
        <p14:creationId xmlns:p14="http://schemas.microsoft.com/office/powerpoint/2010/main" val="159352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303D90-F3B0-429F-9640-74D3006334D3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Linear homogeneous recurrence relations of degree k with constant coefficients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</a:t>
            </a:r>
            <a:r>
              <a:rPr lang="en-US" baseline="-25000"/>
              <a:t>n</a:t>
            </a:r>
            <a:r>
              <a:rPr lang="en-US"/>
              <a:t> = c</a:t>
            </a:r>
            <a:r>
              <a:rPr lang="en-US" baseline="-25000"/>
              <a:t>1</a:t>
            </a:r>
            <a:r>
              <a:rPr lang="en-US"/>
              <a:t>a</a:t>
            </a:r>
            <a:r>
              <a:rPr lang="en-US" baseline="-25000"/>
              <a:t>n-1</a:t>
            </a:r>
            <a:r>
              <a:rPr lang="en-US"/>
              <a:t> + c</a:t>
            </a:r>
            <a:r>
              <a:rPr lang="en-US" baseline="-25000"/>
              <a:t>2</a:t>
            </a:r>
            <a:r>
              <a:rPr lang="en-US"/>
              <a:t>a</a:t>
            </a:r>
            <a:r>
              <a:rPr lang="en-US" baseline="-25000"/>
              <a:t>n-2</a:t>
            </a:r>
            <a:r>
              <a:rPr lang="en-US"/>
              <a:t> + ... + c</a:t>
            </a:r>
            <a:r>
              <a:rPr lang="en-US" baseline="-25000"/>
              <a:t>k</a:t>
            </a:r>
            <a:r>
              <a:rPr lang="en-US"/>
              <a:t>a</a:t>
            </a:r>
            <a:r>
              <a:rPr lang="en-US" baseline="-25000"/>
              <a:t>n-k</a:t>
            </a:r>
            <a:r>
              <a:rPr lang="en-US"/>
              <a:t> with c</a:t>
            </a:r>
            <a:r>
              <a:rPr lang="en-US" baseline="-25000"/>
              <a:t>1</a:t>
            </a:r>
            <a:r>
              <a:rPr lang="en-US"/>
              <a:t>,c</a:t>
            </a:r>
            <a:r>
              <a:rPr lang="en-US" baseline="-25000"/>
              <a:t>2</a:t>
            </a:r>
            <a:r>
              <a:rPr lang="en-US"/>
              <a:t>,...,c</a:t>
            </a:r>
            <a:r>
              <a:rPr lang="en-US" baseline="-25000"/>
              <a:t>k</a:t>
            </a:r>
            <a:r>
              <a:rPr lang="en-US"/>
              <a:t> real numbers and c</a:t>
            </a:r>
            <a:r>
              <a:rPr lang="en-US" baseline="-25000"/>
              <a:t>k</a:t>
            </a:r>
            <a:r>
              <a:rPr lang="en-US">
                <a:cs typeface="Arial" charset="0"/>
              </a:rPr>
              <a:t>≠0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Linear:</a:t>
            </a:r>
          </a:p>
          <a:p>
            <a:pPr lvl="1" eaLnBrk="1" hangingPunct="1"/>
            <a:r>
              <a:rPr lang="en-US"/>
              <a:t>The right-hand side is a sum of weighted previous terms of the sequence – the weights do not depend on the sequence (but not necessarily constant)</a:t>
            </a:r>
          </a:p>
          <a:p>
            <a:pPr lvl="1"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A75044-455D-4147-974B-F988BBD5E74B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605337"/>
          </a:xfrm>
        </p:spPr>
        <p:txBody>
          <a:bodyPr/>
          <a:lstStyle/>
          <a:p>
            <a:pPr eaLnBrk="1" hangingPunct="1"/>
            <a:r>
              <a:rPr lang="en-US" sz="2600"/>
              <a:t>a</a:t>
            </a:r>
            <a:r>
              <a:rPr lang="en-US" sz="2600" baseline="-25000"/>
              <a:t>n</a:t>
            </a:r>
            <a:r>
              <a:rPr lang="en-US" sz="2600"/>
              <a:t> = c</a:t>
            </a:r>
            <a:r>
              <a:rPr lang="en-US" sz="2600" baseline="-25000"/>
              <a:t>1</a:t>
            </a:r>
            <a:r>
              <a:rPr lang="en-US" sz="2600"/>
              <a:t>a</a:t>
            </a:r>
            <a:r>
              <a:rPr lang="en-US" sz="2600" baseline="-25000"/>
              <a:t>n-1</a:t>
            </a:r>
            <a:r>
              <a:rPr lang="en-US" sz="2600"/>
              <a:t> + c</a:t>
            </a:r>
            <a:r>
              <a:rPr lang="en-US" sz="2600" baseline="-25000"/>
              <a:t>2</a:t>
            </a:r>
            <a:r>
              <a:rPr lang="en-US" sz="2600"/>
              <a:t>a</a:t>
            </a:r>
            <a:r>
              <a:rPr lang="en-US" sz="2600" baseline="-25000"/>
              <a:t>n-2</a:t>
            </a:r>
            <a:r>
              <a:rPr lang="en-US" sz="2600"/>
              <a:t> + ... + c</a:t>
            </a:r>
            <a:r>
              <a:rPr lang="en-US" sz="2600" baseline="-25000"/>
              <a:t>k</a:t>
            </a:r>
            <a:r>
              <a:rPr lang="en-US" sz="2600"/>
              <a:t>a</a:t>
            </a:r>
            <a:r>
              <a:rPr lang="en-US" sz="2600" baseline="-25000"/>
              <a:t>n-k</a:t>
            </a:r>
            <a:r>
              <a:rPr lang="en-US" sz="2600"/>
              <a:t> with c</a:t>
            </a:r>
            <a:r>
              <a:rPr lang="en-US" sz="2600" baseline="-25000"/>
              <a:t>1</a:t>
            </a:r>
            <a:r>
              <a:rPr lang="en-US" sz="2600"/>
              <a:t>,c</a:t>
            </a:r>
            <a:r>
              <a:rPr lang="en-US" sz="2600" baseline="-25000"/>
              <a:t>2</a:t>
            </a:r>
            <a:r>
              <a:rPr lang="en-US" sz="2600"/>
              <a:t>,...,c</a:t>
            </a:r>
            <a:r>
              <a:rPr lang="en-US" sz="2600" baseline="-25000"/>
              <a:t>k</a:t>
            </a:r>
            <a:r>
              <a:rPr lang="en-US" sz="2600"/>
              <a:t> real numbers and c</a:t>
            </a:r>
            <a:r>
              <a:rPr lang="en-US" sz="2600" baseline="-25000"/>
              <a:t>k</a:t>
            </a:r>
            <a:r>
              <a:rPr lang="en-US" sz="2600">
                <a:cs typeface="Arial" charset="0"/>
              </a:rPr>
              <a:t>≠0</a:t>
            </a:r>
          </a:p>
          <a:p>
            <a:pPr eaLnBrk="1" hangingPunct="1"/>
            <a:r>
              <a:rPr lang="en-US" sz="2600"/>
              <a:t>Homogeneous: </a:t>
            </a:r>
          </a:p>
          <a:p>
            <a:pPr lvl="1" eaLnBrk="1" hangingPunct="1"/>
            <a:r>
              <a:rPr lang="en-US" sz="2200"/>
              <a:t>No terms appear on the right hand side that are not multiples of a previous term </a:t>
            </a:r>
          </a:p>
          <a:p>
            <a:pPr eaLnBrk="1" hangingPunct="1"/>
            <a:r>
              <a:rPr lang="en-US" sz="2600"/>
              <a:t>Of degree k:</a:t>
            </a:r>
          </a:p>
          <a:p>
            <a:pPr lvl="1" eaLnBrk="1" hangingPunct="1"/>
            <a:r>
              <a:rPr lang="en-US" sz="2200"/>
              <a:t>The recurrence goes back k terms, i.e., the earliest previous term on the right hand side is a</a:t>
            </a:r>
            <a:r>
              <a:rPr lang="en-US" sz="2200" baseline="-25000"/>
              <a:t>n-k</a:t>
            </a:r>
          </a:p>
          <a:p>
            <a:pPr eaLnBrk="1" hangingPunct="1"/>
            <a:r>
              <a:rPr lang="en-US" sz="2600"/>
              <a:t>Constant coefficients:</a:t>
            </a:r>
          </a:p>
          <a:p>
            <a:pPr lvl="1" eaLnBrk="1" hangingPunct="1"/>
            <a:r>
              <a:rPr lang="en-US" sz="2200"/>
              <a:t>The multipliers of the previous terms are all constants, not functions that depend on </a:t>
            </a:r>
            <a:r>
              <a:rPr lang="en-US" sz="2200" i="1"/>
              <a:t>n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543800" cy="1295400"/>
          </a:xfrm>
          <a:noFill/>
        </p:spPr>
        <p:txBody>
          <a:bodyPr/>
          <a:lstStyle/>
          <a:p>
            <a:pPr eaLnBrk="1" hangingPunct="1"/>
            <a:r>
              <a:rPr lang="en-US" sz="3100" dirty="0"/>
              <a:t>Linear homogeneous recurrence relations of degree k with constant coefficients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FABE73-AF8B-4D29-9622-74D2F182D370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Classifying recurrences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</a:t>
            </a:r>
            <a:r>
              <a:rPr lang="en-US" baseline="-25000"/>
              <a:t>n</a:t>
            </a:r>
            <a:r>
              <a:rPr lang="en-US"/>
              <a:t>=2a</a:t>
            </a:r>
            <a:r>
              <a:rPr lang="en-US" baseline="-25000"/>
              <a:t>n-1</a:t>
            </a:r>
            <a:r>
              <a:rPr lang="en-US"/>
              <a:t> + (a</a:t>
            </a:r>
            <a:r>
              <a:rPr lang="en-US" baseline="-25000"/>
              <a:t>n-2</a:t>
            </a:r>
            <a:r>
              <a:rPr lang="en-US"/>
              <a:t>)</a:t>
            </a:r>
            <a:r>
              <a:rPr lang="en-US" baseline="30000"/>
              <a:t>2</a:t>
            </a:r>
          </a:p>
          <a:p>
            <a:pPr eaLnBrk="1" hangingPunct="1"/>
            <a:r>
              <a:rPr lang="en-US"/>
              <a:t>a</a:t>
            </a:r>
            <a:r>
              <a:rPr lang="en-US" baseline="-25000"/>
              <a:t>n</a:t>
            </a:r>
            <a:r>
              <a:rPr lang="en-US"/>
              <a:t>=a</a:t>
            </a:r>
            <a:r>
              <a:rPr lang="en-US" baseline="-25000"/>
              <a:t>n-1</a:t>
            </a:r>
            <a:r>
              <a:rPr lang="en-US"/>
              <a:t>a</a:t>
            </a:r>
            <a:r>
              <a:rPr lang="en-US" baseline="-25000"/>
              <a:t>n-2</a:t>
            </a:r>
          </a:p>
          <a:p>
            <a:pPr eaLnBrk="1" hangingPunct="1"/>
            <a:r>
              <a:rPr lang="en-US"/>
              <a:t>a</a:t>
            </a:r>
            <a:r>
              <a:rPr lang="en-US" baseline="-25000"/>
              <a:t>n</a:t>
            </a:r>
            <a:r>
              <a:rPr lang="en-US"/>
              <a:t>=a</a:t>
            </a:r>
            <a:r>
              <a:rPr lang="en-US" baseline="-25000"/>
              <a:t>n-1</a:t>
            </a:r>
            <a:r>
              <a:rPr lang="en-US"/>
              <a:t>+a</a:t>
            </a:r>
            <a:r>
              <a:rPr lang="en-US" baseline="-25000"/>
              <a:t>n-2</a:t>
            </a:r>
          </a:p>
          <a:p>
            <a:pPr eaLnBrk="1" hangingPunct="1"/>
            <a:r>
              <a:rPr lang="en-US"/>
              <a:t>a</a:t>
            </a:r>
            <a:r>
              <a:rPr lang="en-US" baseline="-25000"/>
              <a:t>n</a:t>
            </a:r>
            <a:r>
              <a:rPr lang="en-US"/>
              <a:t>=1.05a</a:t>
            </a:r>
            <a:r>
              <a:rPr lang="en-US" baseline="-25000"/>
              <a:t>n-1</a:t>
            </a:r>
          </a:p>
          <a:p>
            <a:pPr eaLnBrk="1" hangingPunct="1"/>
            <a:r>
              <a:rPr lang="en-US"/>
              <a:t>a</a:t>
            </a:r>
            <a:r>
              <a:rPr lang="en-US" baseline="-25000"/>
              <a:t>n</a:t>
            </a:r>
            <a:r>
              <a:rPr lang="en-US"/>
              <a:t>=na</a:t>
            </a:r>
            <a:r>
              <a:rPr lang="en-US" baseline="-25000"/>
              <a:t>n-1</a:t>
            </a:r>
          </a:p>
          <a:p>
            <a:pPr eaLnBrk="1" hangingPunct="1"/>
            <a:r>
              <a:rPr lang="en-US"/>
              <a:t>a</a:t>
            </a:r>
            <a:r>
              <a:rPr lang="en-US" baseline="-25000"/>
              <a:t>n</a:t>
            </a:r>
            <a:r>
              <a:rPr lang="en-US"/>
              <a:t>=2a</a:t>
            </a:r>
            <a:r>
              <a:rPr lang="en-US" baseline="-25000"/>
              <a:t>n-1</a:t>
            </a:r>
            <a:r>
              <a:rPr lang="en-US"/>
              <a:t>+1</a:t>
            </a:r>
          </a:p>
          <a:p>
            <a:pPr eaLnBrk="1" hangingPunct="1"/>
            <a:r>
              <a:rPr lang="en-US"/>
              <a:t>a</a:t>
            </a:r>
            <a:r>
              <a:rPr lang="en-US" baseline="-25000"/>
              <a:t>n</a:t>
            </a:r>
            <a:r>
              <a:rPr lang="en-US"/>
              <a:t>=a</a:t>
            </a:r>
            <a:r>
              <a:rPr lang="en-US" baseline="-25000"/>
              <a:t>n-1</a:t>
            </a:r>
            <a:r>
              <a:rPr lang="en-US"/>
              <a:t>+a</a:t>
            </a:r>
            <a:r>
              <a:rPr lang="en-US" baseline="-25000"/>
              <a:t>n-4</a:t>
            </a:r>
          </a:p>
          <a:p>
            <a:pPr eaLnBrk="1" hangingPunct="1"/>
            <a:endParaRPr lang="en-US" baseline="-25000"/>
          </a:p>
          <a:p>
            <a:pPr eaLnBrk="1" hangingPunct="1"/>
            <a:r>
              <a:rPr lang="en-US" sz="2800"/>
              <a:t>Classification doesn’t depend on initial values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6934200" y="1600200"/>
            <a:ext cx="2057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solidFill>
                  <a:srgbClr val="FF3300"/>
                </a:solidFill>
              </a:rPr>
              <a:t>Not linear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5334000" y="4495800"/>
            <a:ext cx="3657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solidFill>
                  <a:srgbClr val="FF3300"/>
                </a:solidFill>
              </a:rPr>
              <a:t>Non-homogeneous</a:t>
            </a: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6934200" y="2209800"/>
            <a:ext cx="2057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solidFill>
                  <a:srgbClr val="FF3300"/>
                </a:solidFill>
              </a:rPr>
              <a:t>Not linear</a:t>
            </a: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6172200" y="2743200"/>
            <a:ext cx="281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solidFill>
                  <a:srgbClr val="00FF00"/>
                </a:solidFill>
              </a:rPr>
              <a:t>Yes, degree 2</a:t>
            </a: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3657600" y="3962400"/>
            <a:ext cx="5410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solidFill>
                  <a:srgbClr val="FF3300"/>
                </a:solidFill>
              </a:rPr>
              <a:t>Coefficients are not constant</a:t>
            </a: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6172200" y="3352800"/>
            <a:ext cx="281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solidFill>
                  <a:srgbClr val="00FF00"/>
                </a:solidFill>
              </a:rPr>
              <a:t>Yes, degree 1</a:t>
            </a: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6172200" y="5105400"/>
            <a:ext cx="281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solidFill>
                  <a:srgbClr val="00FF00"/>
                </a:solidFill>
              </a:rPr>
              <a:t>Yes, degree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/>
      <p:bldP spid="66565" grpId="0"/>
      <p:bldP spid="66566" grpId="0"/>
      <p:bldP spid="66567" grpId="0"/>
      <p:bldP spid="66568" grpId="0"/>
      <p:bldP spid="66569" grpId="0"/>
      <p:bldP spid="665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C070F3-3D97-4FA3-907D-E6FF52AF0FE3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First degree linear homogeneous recurrence relations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</a:t>
            </a:r>
            <a:r>
              <a:rPr lang="en-US" baseline="-25000" dirty="0"/>
              <a:t>n</a:t>
            </a:r>
            <a:r>
              <a:rPr lang="en-US" dirty="0"/>
              <a:t> = c</a:t>
            </a:r>
            <a:r>
              <a:rPr lang="en-US" baseline="-25000" dirty="0"/>
              <a:t>1</a:t>
            </a:r>
            <a:r>
              <a:rPr lang="en-US" dirty="0"/>
              <a:t>a</a:t>
            </a:r>
            <a:r>
              <a:rPr lang="en-US" baseline="-25000" dirty="0"/>
              <a:t>n-1</a:t>
            </a:r>
          </a:p>
          <a:p>
            <a:pPr eaLnBrk="1" hangingPunct="1"/>
            <a:r>
              <a:rPr lang="en-US" dirty="0"/>
              <a:t>Recall the compound interest example</a:t>
            </a:r>
          </a:p>
          <a:p>
            <a:pPr eaLnBrk="1" hangingPunct="1"/>
            <a:r>
              <a:rPr lang="en-US" dirty="0"/>
              <a:t>Through iterative expansion,</a:t>
            </a:r>
          </a:p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baseline="-25000" dirty="0">
                <a:solidFill>
                  <a:srgbClr val="FF0000"/>
                </a:solidFill>
              </a:rPr>
              <a:t>n</a:t>
            </a:r>
            <a:r>
              <a:rPr lang="en-US" dirty="0"/>
              <a:t> = c</a:t>
            </a:r>
            <a:r>
              <a:rPr lang="en-US" baseline="-25000" dirty="0"/>
              <a:t>1</a:t>
            </a:r>
            <a:r>
              <a:rPr lang="en-US" dirty="0"/>
              <a:t>a</a:t>
            </a:r>
            <a:r>
              <a:rPr lang="en-US" baseline="-25000" dirty="0"/>
              <a:t>n-1</a:t>
            </a:r>
            <a:r>
              <a:rPr lang="en-US" dirty="0"/>
              <a:t> = c</a:t>
            </a:r>
            <a:r>
              <a:rPr lang="en-US" baseline="-25000" dirty="0"/>
              <a:t>1</a:t>
            </a:r>
            <a:r>
              <a:rPr lang="en-US" dirty="0"/>
              <a:t>(c</a:t>
            </a:r>
            <a:r>
              <a:rPr lang="en-US" baseline="-25000" dirty="0"/>
              <a:t>1</a:t>
            </a:r>
            <a:r>
              <a:rPr lang="en-US" dirty="0"/>
              <a:t>a</a:t>
            </a:r>
            <a:r>
              <a:rPr lang="en-US" baseline="-25000" dirty="0"/>
              <a:t>n-2</a:t>
            </a:r>
            <a:r>
              <a:rPr lang="en-US" dirty="0"/>
              <a:t>) = c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a</a:t>
            </a:r>
            <a:r>
              <a:rPr lang="en-US" baseline="-25000" dirty="0"/>
              <a:t>n-2</a:t>
            </a:r>
            <a:r>
              <a:rPr lang="en-US" dirty="0"/>
              <a:t> = c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(c</a:t>
            </a:r>
            <a:r>
              <a:rPr lang="en-US" baseline="-25000" dirty="0"/>
              <a:t>1</a:t>
            </a:r>
            <a:r>
              <a:rPr lang="en-US" dirty="0"/>
              <a:t>a</a:t>
            </a:r>
            <a:r>
              <a:rPr lang="en-US" baseline="-25000" dirty="0"/>
              <a:t>n-3</a:t>
            </a:r>
            <a:r>
              <a:rPr lang="en-US" dirty="0"/>
              <a:t>) = c</a:t>
            </a:r>
            <a:r>
              <a:rPr lang="en-US" baseline="-25000" dirty="0"/>
              <a:t>1</a:t>
            </a:r>
            <a:r>
              <a:rPr lang="en-US" baseline="30000" dirty="0"/>
              <a:t>3</a:t>
            </a:r>
            <a:r>
              <a:rPr lang="en-US" dirty="0"/>
              <a:t>a</a:t>
            </a:r>
            <a:r>
              <a:rPr lang="en-US" baseline="-25000" dirty="0"/>
              <a:t>n-3</a:t>
            </a:r>
            <a:r>
              <a:rPr lang="en-US" dirty="0"/>
              <a:t> = ... = 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  <a:r>
              <a:rPr lang="en-US" b="1" baseline="30000" dirty="0">
                <a:solidFill>
                  <a:srgbClr val="FF0000"/>
                </a:solidFill>
              </a:rPr>
              <a:t>n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baseline="-25000" dirty="0">
                <a:solidFill>
                  <a:srgbClr val="FF0000"/>
                </a:solidFill>
              </a:rPr>
              <a:t>0 </a:t>
            </a:r>
          </a:p>
          <a:p>
            <a:pPr eaLnBrk="1" hangingPunct="1"/>
            <a:r>
              <a:rPr lang="en-US" dirty="0"/>
              <a:t>If it is of degree one, the solution has to be of this form.</a:t>
            </a:r>
          </a:p>
          <a:p>
            <a:pPr eaLnBrk="1" hangingPunct="1"/>
            <a:r>
              <a:rPr lang="en-US" dirty="0"/>
              <a:t>The specific solution is determined by the initial value a</a:t>
            </a:r>
            <a:r>
              <a:rPr lang="en-US" baseline="-25000" dirty="0"/>
              <a:t>0</a:t>
            </a:r>
          </a:p>
          <a:p>
            <a:pPr eaLnBrk="1" hangingPunct="1"/>
            <a:endParaRPr lang="en-US" b="1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476CF5-8453-45F1-8476-314650E9F3C2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001000" cy="792162"/>
          </a:xfrm>
        </p:spPr>
        <p:txBody>
          <a:bodyPr/>
          <a:lstStyle/>
          <a:p>
            <a:pPr eaLnBrk="1" hangingPunct="1"/>
            <a:r>
              <a:rPr lang="en-US" dirty="0"/>
              <a:t>Approach for a general solution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4411662"/>
          </a:xfrm>
        </p:spPr>
        <p:txBody>
          <a:bodyPr/>
          <a:lstStyle/>
          <a:p>
            <a:pPr eaLnBrk="1" hangingPunct="1"/>
            <a:r>
              <a:rPr lang="en-US" sz="3200" dirty="0"/>
              <a:t>a</a:t>
            </a:r>
            <a:r>
              <a:rPr lang="en-US" sz="3200" baseline="-25000" dirty="0"/>
              <a:t>n</a:t>
            </a:r>
            <a:r>
              <a:rPr lang="en-US" sz="3200" dirty="0"/>
              <a:t> = c</a:t>
            </a:r>
            <a:r>
              <a:rPr lang="en-US" sz="3200" baseline="-25000" dirty="0"/>
              <a:t>1</a:t>
            </a:r>
            <a:r>
              <a:rPr lang="en-US" sz="3200" dirty="0"/>
              <a:t>a</a:t>
            </a:r>
            <a:r>
              <a:rPr lang="en-US" sz="3200" baseline="-25000" dirty="0"/>
              <a:t>n-1</a:t>
            </a:r>
            <a:r>
              <a:rPr lang="en-US" sz="3200" dirty="0"/>
              <a:t> + c</a:t>
            </a:r>
            <a:r>
              <a:rPr lang="en-US" sz="3200" baseline="-25000" dirty="0"/>
              <a:t>2</a:t>
            </a:r>
            <a:r>
              <a:rPr lang="en-US" sz="3200" dirty="0"/>
              <a:t>a</a:t>
            </a:r>
            <a:r>
              <a:rPr lang="en-US" sz="3200" baseline="-25000" dirty="0"/>
              <a:t>n-2</a:t>
            </a:r>
            <a:r>
              <a:rPr lang="en-US" sz="3200" dirty="0"/>
              <a:t> + ... + </a:t>
            </a:r>
            <a:r>
              <a:rPr lang="en-US" sz="3200" dirty="0" err="1"/>
              <a:t>c</a:t>
            </a:r>
            <a:r>
              <a:rPr lang="en-US" sz="3200" baseline="-25000" dirty="0" err="1"/>
              <a:t>k</a:t>
            </a:r>
            <a:r>
              <a:rPr lang="en-US" sz="3200" dirty="0" err="1"/>
              <a:t>a</a:t>
            </a:r>
            <a:r>
              <a:rPr lang="en-US" sz="3200" baseline="-25000" dirty="0" err="1"/>
              <a:t>n</a:t>
            </a:r>
            <a:r>
              <a:rPr lang="en-US" sz="3200" baseline="-25000" dirty="0"/>
              <a:t>-k</a:t>
            </a:r>
            <a:r>
              <a:rPr lang="en-US" sz="3200" dirty="0"/>
              <a:t>, with k ≥ 2</a:t>
            </a:r>
            <a:endParaRPr lang="en-US" sz="3200" baseline="-25000" dirty="0"/>
          </a:p>
          <a:p>
            <a:pPr eaLnBrk="1" hangingPunct="1"/>
            <a:r>
              <a:rPr lang="en-US" sz="3200" dirty="0"/>
              <a:t>Assume there is a solution of the form </a:t>
            </a:r>
            <a:br>
              <a:rPr lang="en-US" sz="3200" dirty="0"/>
            </a:br>
            <a:r>
              <a:rPr lang="en-US" sz="3200" dirty="0"/>
              <a:t>a</a:t>
            </a:r>
            <a:r>
              <a:rPr lang="en-US" sz="3200" baseline="-25000" dirty="0"/>
              <a:t>n</a:t>
            </a:r>
            <a:r>
              <a:rPr lang="en-US" sz="3200" dirty="0"/>
              <a:t> = </a:t>
            </a:r>
            <a:r>
              <a:rPr lang="en-US" sz="3200" dirty="0" err="1"/>
              <a:t>r</a:t>
            </a:r>
            <a:r>
              <a:rPr lang="en-US" sz="3200" baseline="30000" dirty="0" err="1"/>
              <a:t>n</a:t>
            </a:r>
            <a:r>
              <a:rPr lang="en-US" sz="3200" dirty="0"/>
              <a:t> ,   If so, what is r? </a:t>
            </a:r>
            <a:r>
              <a:rPr lang="en-US" sz="2800" dirty="0"/>
              <a:t>(r is a constant)</a:t>
            </a:r>
            <a:endParaRPr lang="en-US" sz="3200" dirty="0"/>
          </a:p>
          <a:p>
            <a:pPr eaLnBrk="1" hangingPunct="1"/>
            <a:r>
              <a:rPr lang="en-US" sz="3200" dirty="0"/>
              <a:t>Substituting (i.e., plugging it in to check if it is a solution)</a:t>
            </a:r>
          </a:p>
          <a:p>
            <a:pPr lvl="1" eaLnBrk="1" hangingPunct="1"/>
            <a:r>
              <a:rPr lang="en-US" sz="2800" dirty="0"/>
              <a:t> </a:t>
            </a:r>
            <a:r>
              <a:rPr lang="en-US" sz="2800" dirty="0" err="1"/>
              <a:t>r</a:t>
            </a:r>
            <a:r>
              <a:rPr lang="en-US" sz="2800" baseline="30000" dirty="0" err="1"/>
              <a:t>n</a:t>
            </a:r>
            <a:r>
              <a:rPr lang="en-US" sz="2800" dirty="0"/>
              <a:t> = 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30000" dirty="0"/>
              <a:t>n-1</a:t>
            </a:r>
            <a:r>
              <a:rPr lang="en-US" sz="2800" dirty="0"/>
              <a:t> + c</a:t>
            </a:r>
            <a:r>
              <a:rPr lang="en-US" sz="2800" baseline="-25000" dirty="0"/>
              <a:t>2</a:t>
            </a:r>
            <a:r>
              <a:rPr lang="en-US" sz="2800" dirty="0"/>
              <a:t>r</a:t>
            </a:r>
            <a:r>
              <a:rPr lang="en-US" sz="2800" baseline="30000" dirty="0"/>
              <a:t>n-2</a:t>
            </a:r>
            <a:r>
              <a:rPr lang="en-US" sz="2800" dirty="0"/>
              <a:t> + ... + </a:t>
            </a:r>
            <a:r>
              <a:rPr lang="en-US" sz="2800" dirty="0" err="1"/>
              <a:t>c</a:t>
            </a:r>
            <a:r>
              <a:rPr lang="en-US" sz="2800" baseline="-25000" dirty="0" err="1"/>
              <a:t>k</a:t>
            </a:r>
            <a:r>
              <a:rPr lang="en-US" sz="2800" dirty="0" err="1"/>
              <a:t>r</a:t>
            </a:r>
            <a:r>
              <a:rPr lang="en-US" sz="2800" baseline="30000" dirty="0" err="1"/>
              <a:t>n</a:t>
            </a:r>
            <a:r>
              <a:rPr lang="en-US" sz="2800" baseline="30000" dirty="0"/>
              <a:t>-k</a:t>
            </a:r>
          </a:p>
          <a:p>
            <a:pPr eaLnBrk="1" hangingPunct="1"/>
            <a:r>
              <a:rPr lang="en-US" sz="3200" dirty="0"/>
              <a:t>Factoring </a:t>
            </a:r>
            <a:r>
              <a:rPr lang="en-US" sz="3200" dirty="0" err="1"/>
              <a:t>r</a:t>
            </a:r>
            <a:r>
              <a:rPr lang="en-US" sz="3200" baseline="30000" dirty="0" err="1"/>
              <a:t>n</a:t>
            </a:r>
            <a:r>
              <a:rPr lang="en-US" sz="3200" baseline="30000" dirty="0"/>
              <a:t>-k</a:t>
            </a:r>
            <a:r>
              <a:rPr lang="en-US" sz="3200" dirty="0"/>
              <a:t>, and rearrange,</a:t>
            </a:r>
          </a:p>
          <a:p>
            <a:pPr lvl="1" eaLnBrk="1" hangingPunct="1"/>
            <a:r>
              <a:rPr lang="en-US" sz="2800" dirty="0" err="1"/>
              <a:t>r</a:t>
            </a:r>
            <a:r>
              <a:rPr lang="en-US" sz="2800" baseline="30000" dirty="0" err="1"/>
              <a:t>n</a:t>
            </a:r>
            <a:r>
              <a:rPr lang="en-US" sz="2800" baseline="30000" dirty="0"/>
              <a:t>-k</a:t>
            </a:r>
            <a:r>
              <a:rPr lang="en-US" sz="2800" dirty="0"/>
              <a:t>(</a:t>
            </a:r>
            <a:r>
              <a:rPr lang="en-US" sz="2800" dirty="0" err="1"/>
              <a:t>r</a:t>
            </a:r>
            <a:r>
              <a:rPr lang="en-US" sz="2800" baseline="30000" dirty="0" err="1"/>
              <a:t>k</a:t>
            </a:r>
            <a:r>
              <a:rPr lang="en-US" sz="2800" dirty="0"/>
              <a:t> – 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30000" dirty="0"/>
              <a:t>k-1</a:t>
            </a:r>
            <a:r>
              <a:rPr lang="en-US" sz="2800" dirty="0"/>
              <a:t> – c</a:t>
            </a:r>
            <a:r>
              <a:rPr lang="en-US" sz="2800" baseline="-25000" dirty="0"/>
              <a:t>2</a:t>
            </a:r>
            <a:r>
              <a:rPr lang="en-US" sz="2800" dirty="0"/>
              <a:t>r</a:t>
            </a:r>
            <a:r>
              <a:rPr lang="en-US" sz="2800" baseline="30000" dirty="0"/>
              <a:t>k-2</a:t>
            </a:r>
            <a:r>
              <a:rPr lang="en-US" sz="2800" dirty="0"/>
              <a:t> - ... – c</a:t>
            </a:r>
            <a:r>
              <a:rPr lang="en-US" sz="2800" baseline="-25000" dirty="0"/>
              <a:t>k-1</a:t>
            </a:r>
            <a:r>
              <a:rPr lang="en-US" sz="2800" dirty="0"/>
              <a:t>r – c</a:t>
            </a:r>
            <a:r>
              <a:rPr lang="en-US" sz="2800" baseline="-25000" dirty="0"/>
              <a:t>k</a:t>
            </a:r>
            <a:r>
              <a:rPr lang="en-US" sz="2800" dirty="0"/>
              <a:t>)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7543800" cy="1295400"/>
          </a:xfrm>
        </p:spPr>
        <p:txBody>
          <a:bodyPr/>
          <a:lstStyle/>
          <a:p>
            <a:r>
              <a:rPr lang="en-US" dirty="0"/>
              <a:t>Solution (continued)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89336"/>
            <a:ext cx="8458200" cy="4411662"/>
          </a:xfrm>
        </p:spPr>
        <p:txBody>
          <a:bodyPr/>
          <a:lstStyle/>
          <a:p>
            <a:pPr eaLnBrk="1" hangingPunct="1"/>
            <a:r>
              <a:rPr lang="en-US" sz="2800" dirty="0" err="1"/>
              <a:t>r</a:t>
            </a:r>
            <a:r>
              <a:rPr lang="en-US" sz="2800" baseline="30000" dirty="0" err="1"/>
              <a:t>n</a:t>
            </a:r>
            <a:r>
              <a:rPr lang="en-US" sz="2800" baseline="30000" dirty="0"/>
              <a:t>-k</a:t>
            </a:r>
            <a:r>
              <a:rPr lang="en-US" sz="2800" dirty="0">
                <a:solidFill>
                  <a:srgbClr val="FF3300"/>
                </a:solidFill>
              </a:rPr>
              <a:t>(</a:t>
            </a:r>
            <a:r>
              <a:rPr lang="en-US" sz="2800" dirty="0" err="1">
                <a:solidFill>
                  <a:srgbClr val="FF3300"/>
                </a:solidFill>
              </a:rPr>
              <a:t>r</a:t>
            </a:r>
            <a:r>
              <a:rPr lang="en-US" sz="2800" baseline="30000" dirty="0" err="1">
                <a:solidFill>
                  <a:srgbClr val="FF3300"/>
                </a:solidFill>
              </a:rPr>
              <a:t>k</a:t>
            </a:r>
            <a:r>
              <a:rPr lang="en-US" sz="2800" dirty="0">
                <a:solidFill>
                  <a:srgbClr val="FF3300"/>
                </a:solidFill>
              </a:rPr>
              <a:t> – c</a:t>
            </a:r>
            <a:r>
              <a:rPr lang="en-US" sz="2800" baseline="-25000" dirty="0">
                <a:solidFill>
                  <a:srgbClr val="FF3300"/>
                </a:solidFill>
              </a:rPr>
              <a:t>1</a:t>
            </a:r>
            <a:r>
              <a:rPr lang="en-US" sz="2800" dirty="0">
                <a:solidFill>
                  <a:srgbClr val="FF3300"/>
                </a:solidFill>
              </a:rPr>
              <a:t>r</a:t>
            </a:r>
            <a:r>
              <a:rPr lang="en-US" sz="2800" baseline="30000" dirty="0">
                <a:solidFill>
                  <a:srgbClr val="FF3300"/>
                </a:solidFill>
              </a:rPr>
              <a:t>k-1</a:t>
            </a:r>
            <a:r>
              <a:rPr lang="en-US" sz="2800" dirty="0">
                <a:solidFill>
                  <a:srgbClr val="FF3300"/>
                </a:solidFill>
              </a:rPr>
              <a:t> – c</a:t>
            </a:r>
            <a:r>
              <a:rPr lang="en-US" sz="2800" baseline="-25000" dirty="0">
                <a:solidFill>
                  <a:srgbClr val="FF3300"/>
                </a:solidFill>
              </a:rPr>
              <a:t>2</a:t>
            </a:r>
            <a:r>
              <a:rPr lang="en-US" sz="2800" dirty="0">
                <a:solidFill>
                  <a:srgbClr val="FF3300"/>
                </a:solidFill>
              </a:rPr>
              <a:t>r</a:t>
            </a:r>
            <a:r>
              <a:rPr lang="en-US" sz="2800" baseline="30000" dirty="0">
                <a:solidFill>
                  <a:srgbClr val="FF3300"/>
                </a:solidFill>
              </a:rPr>
              <a:t>k-2</a:t>
            </a:r>
            <a:r>
              <a:rPr lang="en-US" sz="2800" dirty="0">
                <a:solidFill>
                  <a:srgbClr val="FF3300"/>
                </a:solidFill>
              </a:rPr>
              <a:t> - ... – c</a:t>
            </a:r>
            <a:r>
              <a:rPr lang="en-US" sz="2800" baseline="-25000" dirty="0">
                <a:solidFill>
                  <a:srgbClr val="FF3300"/>
                </a:solidFill>
              </a:rPr>
              <a:t>k-1</a:t>
            </a:r>
            <a:r>
              <a:rPr lang="en-US" sz="2800" dirty="0">
                <a:solidFill>
                  <a:srgbClr val="FF3300"/>
                </a:solidFill>
              </a:rPr>
              <a:t>r – c</a:t>
            </a:r>
            <a:r>
              <a:rPr lang="en-US" sz="2800" baseline="-25000" dirty="0">
                <a:solidFill>
                  <a:srgbClr val="FF3300"/>
                </a:solidFill>
              </a:rPr>
              <a:t>k</a:t>
            </a:r>
            <a:r>
              <a:rPr lang="en-US" sz="2800" dirty="0">
                <a:solidFill>
                  <a:srgbClr val="FF3300"/>
                </a:solidFill>
              </a:rPr>
              <a:t>) </a:t>
            </a:r>
            <a:r>
              <a:rPr lang="en-US" sz="2800" dirty="0"/>
              <a:t>= 0 (k ≥ 2)</a:t>
            </a:r>
          </a:p>
          <a:p>
            <a:pPr eaLnBrk="1" hangingPunct="1"/>
            <a:r>
              <a:rPr lang="en-US" sz="2800" dirty="0"/>
              <a:t>What are the values of r that satisfy this equation?</a:t>
            </a:r>
          </a:p>
          <a:p>
            <a:pPr eaLnBrk="1" hangingPunct="1"/>
            <a:r>
              <a:rPr lang="en-US" sz="2800" dirty="0"/>
              <a:t>r = 0 is one </a:t>
            </a:r>
            <a:r>
              <a:rPr lang="en-US" sz="2800" dirty="0">
                <a:sym typeface="Wingdings" pitchFamily="2" charset="2"/>
              </a:rPr>
              <a:t></a:t>
            </a:r>
          </a:p>
          <a:p>
            <a:pPr lvl="1" eaLnBrk="1" hangingPunct="1"/>
            <a:r>
              <a:rPr lang="en-US" sz="2400" dirty="0">
                <a:sym typeface="Wingdings" pitchFamily="2" charset="2"/>
              </a:rPr>
              <a:t>a</a:t>
            </a:r>
            <a:r>
              <a:rPr lang="en-US" sz="2400" baseline="-25000" dirty="0">
                <a:sym typeface="Wingdings" pitchFamily="2" charset="2"/>
              </a:rPr>
              <a:t>n</a:t>
            </a:r>
            <a:r>
              <a:rPr lang="en-US" sz="2400" dirty="0">
                <a:sym typeface="Wingdings" pitchFamily="2" charset="2"/>
              </a:rPr>
              <a:t> = 0 is a trivial solution for all recurrence relations!</a:t>
            </a:r>
          </a:p>
          <a:p>
            <a:pPr lvl="1" eaLnBrk="1" hangingPunct="1"/>
            <a:r>
              <a:rPr lang="en-US" sz="2400" dirty="0">
                <a:sym typeface="Wingdings" pitchFamily="2" charset="2"/>
              </a:rPr>
              <a:t>In this case, since </a:t>
            </a:r>
            <a:r>
              <a:rPr lang="en-US" sz="2400" dirty="0"/>
              <a:t>a</a:t>
            </a:r>
            <a:r>
              <a:rPr lang="en-US" sz="2400" baseline="-25000" dirty="0"/>
              <a:t>n</a:t>
            </a:r>
            <a:r>
              <a:rPr lang="en-US" sz="2400" dirty="0"/>
              <a:t> = </a:t>
            </a:r>
            <a:r>
              <a:rPr lang="en-US" sz="2400" dirty="0" err="1"/>
              <a:t>r</a:t>
            </a:r>
            <a:r>
              <a:rPr lang="en-US" sz="2400" baseline="30000" dirty="0" err="1"/>
              <a:t>n</a:t>
            </a:r>
            <a:r>
              <a:rPr lang="en-US" sz="2400" dirty="0"/>
              <a:t> , with initial conditions</a:t>
            </a:r>
            <a:br>
              <a:rPr lang="en-US" sz="2400" dirty="0">
                <a:sym typeface="Wingdings" pitchFamily="2" charset="2"/>
              </a:rPr>
            </a:br>
            <a:r>
              <a:rPr lang="en-US" sz="2400" dirty="0">
                <a:sym typeface="Wingdings" pitchFamily="2" charset="2"/>
              </a:rPr>
              <a:t>for 0 ≤ j &lt; k, </a:t>
            </a:r>
            <a:r>
              <a:rPr lang="en-US" sz="2400" dirty="0" err="1">
                <a:sym typeface="Wingdings" pitchFamily="2" charset="2"/>
              </a:rPr>
              <a:t>a</a:t>
            </a:r>
            <a:r>
              <a:rPr lang="en-US" sz="2400" baseline="-25000" dirty="0" err="1">
                <a:sym typeface="Wingdings" pitchFamily="2" charset="2"/>
              </a:rPr>
              <a:t>j</a:t>
            </a:r>
            <a:r>
              <a:rPr lang="en-US" sz="2400" dirty="0">
                <a:sym typeface="Wingdings" pitchFamily="2" charset="2"/>
              </a:rPr>
              <a:t> = 0 (who cares though …)</a:t>
            </a:r>
          </a:p>
          <a:p>
            <a:pPr eaLnBrk="1" hangingPunct="1"/>
            <a:r>
              <a:rPr lang="en-US" sz="2800" dirty="0">
                <a:sym typeface="Wingdings" pitchFamily="2" charset="2"/>
              </a:rPr>
              <a:t>Otherwise, the red polynomial (known as the </a:t>
            </a:r>
            <a:r>
              <a:rPr lang="en-US" sz="2800" b="1" i="1" dirty="0">
                <a:sym typeface="Wingdings" pitchFamily="2" charset="2"/>
              </a:rPr>
              <a:t>characteristic polynomial</a:t>
            </a:r>
            <a:r>
              <a:rPr lang="en-US" sz="2800" dirty="0">
                <a:sym typeface="Wingdings" pitchFamily="2" charset="2"/>
              </a:rPr>
              <a:t>) has </a:t>
            </a:r>
            <a:r>
              <a:rPr lang="en-US" sz="2800" i="1" dirty="0">
                <a:sym typeface="Wingdings" pitchFamily="2" charset="2"/>
              </a:rPr>
              <a:t>k</a:t>
            </a:r>
            <a:r>
              <a:rPr lang="en-US" sz="2800" dirty="0">
                <a:sym typeface="Wingdings" pitchFamily="2" charset="2"/>
              </a:rPr>
              <a:t> roots: r</a:t>
            </a:r>
            <a:r>
              <a:rPr lang="en-US" sz="2800" baseline="-25000" dirty="0">
                <a:sym typeface="Wingdings" pitchFamily="2" charset="2"/>
              </a:rPr>
              <a:t>1</a:t>
            </a:r>
            <a:r>
              <a:rPr lang="en-US" sz="2800" dirty="0">
                <a:sym typeface="Wingdings" pitchFamily="2" charset="2"/>
              </a:rPr>
              <a:t>, …, </a:t>
            </a:r>
            <a:r>
              <a:rPr lang="en-US" sz="2800" dirty="0" err="1">
                <a:sym typeface="Wingdings" pitchFamily="2" charset="2"/>
              </a:rPr>
              <a:t>r</a:t>
            </a:r>
            <a:r>
              <a:rPr lang="en-US" sz="2800" baseline="-25000" dirty="0" err="1">
                <a:sym typeface="Wingdings" pitchFamily="2" charset="2"/>
              </a:rPr>
              <a:t>k</a:t>
            </a:r>
            <a:r>
              <a:rPr lang="en-US" sz="2800" dirty="0">
                <a:sym typeface="Wingdings" pitchFamily="2" charset="2"/>
              </a:rPr>
              <a:t>.</a:t>
            </a:r>
          </a:p>
          <a:p>
            <a:pPr eaLnBrk="1" hangingPunct="1"/>
            <a:r>
              <a:rPr lang="en-US" sz="2800" dirty="0">
                <a:sym typeface="Wingdings" pitchFamily="2" charset="2"/>
              </a:rPr>
              <a:t>Thus</a:t>
            </a:r>
          </a:p>
          <a:p>
            <a:pPr lvl="1" eaLnBrk="1" hangingPunct="1"/>
            <a:r>
              <a:rPr lang="en-US" sz="2400" dirty="0">
                <a:sym typeface="Wingdings" pitchFamily="2" charset="2"/>
              </a:rPr>
              <a:t>a</a:t>
            </a:r>
            <a:r>
              <a:rPr lang="en-US" sz="2400" baseline="-25000" dirty="0">
                <a:sym typeface="Wingdings" pitchFamily="2" charset="2"/>
              </a:rPr>
              <a:t>n</a:t>
            </a:r>
            <a:r>
              <a:rPr lang="en-US" sz="2400" dirty="0">
                <a:sym typeface="Wingdings" pitchFamily="2" charset="2"/>
              </a:rPr>
              <a:t> = (</a:t>
            </a:r>
            <a:r>
              <a:rPr lang="en-US" sz="2400" dirty="0" err="1">
                <a:sym typeface="Wingdings" pitchFamily="2" charset="2"/>
              </a:rPr>
              <a:t>r</a:t>
            </a:r>
            <a:r>
              <a:rPr lang="en-US" sz="2400" baseline="-250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)</a:t>
            </a:r>
            <a:r>
              <a:rPr lang="en-US" sz="2400" baseline="30000" dirty="0">
                <a:sym typeface="Wingdings" pitchFamily="2" charset="2"/>
              </a:rPr>
              <a:t>n</a:t>
            </a:r>
            <a:r>
              <a:rPr lang="en-US" sz="2400" dirty="0">
                <a:sym typeface="Wingdings" pitchFamily="2" charset="2"/>
              </a:rPr>
              <a:t> is a solution for each root </a:t>
            </a:r>
            <a:r>
              <a:rPr lang="en-US" sz="2400" dirty="0" err="1">
                <a:sym typeface="Wingdings" pitchFamily="2" charset="2"/>
              </a:rPr>
              <a:t>r</a:t>
            </a:r>
            <a:r>
              <a:rPr lang="en-US" sz="2400" baseline="-250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 , 1 ≤ 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 ≤ k</a:t>
            </a:r>
            <a:endParaRPr lang="en-US" sz="2400" baseline="-2500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7C81F-567B-45C6-832B-EDD07FCB8526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7543800" cy="1295400"/>
          </a:xfrm>
        </p:spPr>
        <p:txBody>
          <a:bodyPr/>
          <a:lstStyle/>
          <a:p>
            <a:r>
              <a:rPr lang="en-US" dirty="0"/>
              <a:t>Solution (continued)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9824"/>
            <a:ext cx="8458200" cy="5108575"/>
          </a:xfrm>
        </p:spPr>
        <p:txBody>
          <a:bodyPr/>
          <a:lstStyle/>
          <a:p>
            <a:r>
              <a:rPr lang="en-US" sz="3200" dirty="0">
                <a:sym typeface="Wingdings" pitchFamily="2" charset="2"/>
              </a:rPr>
              <a:t>However, note that each root </a:t>
            </a:r>
            <a:r>
              <a:rPr lang="en-US" sz="3200" b="1" i="1" dirty="0">
                <a:sym typeface="Wingdings" pitchFamily="2" charset="2"/>
              </a:rPr>
              <a:t>forces</a:t>
            </a:r>
            <a:r>
              <a:rPr lang="en-US" sz="3200" dirty="0">
                <a:sym typeface="Wingdings" pitchFamily="2" charset="2"/>
              </a:rPr>
              <a:t> a particular set of initial conditions.</a:t>
            </a:r>
          </a:p>
          <a:p>
            <a:pPr lvl="1"/>
            <a:r>
              <a:rPr lang="en-US" dirty="0">
                <a:sym typeface="Wingdings" pitchFamily="2" charset="2"/>
              </a:rPr>
              <a:t>E.g., for root </a:t>
            </a:r>
            <a:r>
              <a:rPr lang="en-US" dirty="0" err="1">
                <a:sym typeface="Wingdings" pitchFamily="2" charset="2"/>
              </a:rPr>
              <a:t>r</a:t>
            </a:r>
            <a:r>
              <a:rPr lang="en-US" baseline="-25000" dirty="0" err="1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, a</a:t>
            </a:r>
            <a:r>
              <a:rPr lang="en-US" baseline="-25000" dirty="0">
                <a:sym typeface="Wingdings" pitchFamily="2" charset="2"/>
              </a:rPr>
              <a:t>0</a:t>
            </a:r>
            <a:r>
              <a:rPr lang="en-US" dirty="0">
                <a:sym typeface="Wingdings" pitchFamily="2" charset="2"/>
              </a:rPr>
              <a:t> = (</a:t>
            </a:r>
            <a:r>
              <a:rPr lang="en-US" dirty="0" err="1">
                <a:sym typeface="Wingdings" pitchFamily="2" charset="2"/>
              </a:rPr>
              <a:t>r</a:t>
            </a:r>
            <a:r>
              <a:rPr lang="en-US" baseline="-25000" dirty="0" err="1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)</a:t>
            </a:r>
            <a:r>
              <a:rPr lang="en-US" baseline="30000" dirty="0">
                <a:sym typeface="Wingdings" pitchFamily="2" charset="2"/>
              </a:rPr>
              <a:t>0</a:t>
            </a:r>
            <a:r>
              <a:rPr lang="en-US" dirty="0">
                <a:sym typeface="Wingdings" pitchFamily="2" charset="2"/>
              </a:rPr>
              <a:t> = 1, a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 = </a:t>
            </a:r>
            <a:r>
              <a:rPr lang="en-US" dirty="0" err="1">
                <a:sym typeface="Wingdings" pitchFamily="2" charset="2"/>
              </a:rPr>
              <a:t>r</a:t>
            </a:r>
            <a:r>
              <a:rPr lang="en-US" baseline="-25000" dirty="0" err="1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, etc.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We want to find a solution regardless of the initial conditions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We can do this by doing a </a:t>
            </a:r>
            <a:r>
              <a:rPr lang="en-US" b="1" i="1" dirty="0">
                <a:sym typeface="Wingdings" pitchFamily="2" charset="2"/>
              </a:rPr>
              <a:t>linear combination </a:t>
            </a:r>
            <a:r>
              <a:rPr lang="en-US" dirty="0">
                <a:sym typeface="Wingdings" pitchFamily="2" charset="2"/>
              </a:rPr>
              <a:t>of the roots!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7C81F-567B-45C6-832B-EDD07FCB8526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1740</TotalTime>
  <Words>1341</Words>
  <Application>Microsoft Office PowerPoint</Application>
  <PresentationFormat>On-screen Show (4:3)</PresentationFormat>
  <Paragraphs>170</Paragraphs>
  <Slides>20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Wingdings</vt:lpstr>
      <vt:lpstr>Network</vt:lpstr>
      <vt:lpstr>Equation</vt:lpstr>
      <vt:lpstr>Linear Recurrence Relations Part I</vt:lpstr>
      <vt:lpstr>Solving recurrence relations</vt:lpstr>
      <vt:lpstr>Linear homogeneous recurrence relations of degree k with constant coefficients</vt:lpstr>
      <vt:lpstr>Linear homogeneous recurrence relations of degree k with constant coefficients</vt:lpstr>
      <vt:lpstr>Classifying recurrences</vt:lpstr>
      <vt:lpstr>First degree linear homogeneous recurrence relations</vt:lpstr>
      <vt:lpstr>Approach for a general solution</vt:lpstr>
      <vt:lpstr>Solution (continued) …</vt:lpstr>
      <vt:lpstr>Solution (continued) …</vt:lpstr>
      <vt:lpstr>Second degree linear homogeneous recurrence relations</vt:lpstr>
      <vt:lpstr>Proving Theorem 1</vt:lpstr>
      <vt:lpstr>Proving Theorem 1, first part</vt:lpstr>
      <vt:lpstr>continued …</vt:lpstr>
      <vt:lpstr>Proving Theorem 1, second part</vt:lpstr>
      <vt:lpstr>continued …</vt:lpstr>
      <vt:lpstr>Notes about the proof</vt:lpstr>
      <vt:lpstr>Example solution</vt:lpstr>
      <vt:lpstr>Example solution</vt:lpstr>
      <vt:lpstr>The Fibonacci sequence</vt:lpstr>
      <vt:lpstr>Fibonacci as a recursion example</vt:lpstr>
    </vt:vector>
  </TitlesOfParts>
  <Company>University of Texas at Dallas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Recurrence Relations, Part I</dc:title>
  <dc:creator>Vasileios Hatzivassiloglou</dc:creator>
  <cp:lastModifiedBy>CS Professor</cp:lastModifiedBy>
  <cp:revision>87</cp:revision>
  <cp:lastPrinted>1601-01-01T00:00:00Z</cp:lastPrinted>
  <dcterms:created xsi:type="dcterms:W3CDTF">1601-01-01T00:00:00Z</dcterms:created>
  <dcterms:modified xsi:type="dcterms:W3CDTF">2020-10-21T14:51:29Z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