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403" r:id="rId2"/>
    <p:sldId id="405" r:id="rId3"/>
    <p:sldId id="411" r:id="rId4"/>
    <p:sldId id="412" r:id="rId5"/>
    <p:sldId id="423" r:id="rId6"/>
    <p:sldId id="422" r:id="rId7"/>
    <p:sldId id="424" r:id="rId8"/>
    <p:sldId id="425" r:id="rId9"/>
    <p:sldId id="426" r:id="rId10"/>
    <p:sldId id="418" r:id="rId11"/>
    <p:sldId id="404" r:id="rId12"/>
  </p:sldIdLst>
  <p:sldSz cx="12192000" cy="6858000"/>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28BE0"/>
    <a:srgbClr val="63D000"/>
    <a:srgbClr val="0290E8"/>
    <a:srgbClr val="079FFD"/>
    <a:srgbClr val="64D200"/>
    <a:srgbClr val="6FEA00"/>
    <a:srgbClr val="79FE00"/>
    <a:srgbClr val="7EF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89668" autoAdjust="0"/>
  </p:normalViewPr>
  <p:slideViewPr>
    <p:cSldViewPr>
      <p:cViewPr>
        <p:scale>
          <a:sx n="66" d="100"/>
          <a:sy n="66" d="100"/>
        </p:scale>
        <p:origin x="-972" y="24"/>
      </p:cViewPr>
      <p:guideLst>
        <p:guide orient="horz" pos="2160"/>
        <p:guide pos="3840"/>
      </p:guideLst>
    </p:cSldViewPr>
  </p:slideViewPr>
  <p:notesTextViewPr>
    <p:cViewPr>
      <p:scale>
        <a:sx n="125" d="100"/>
        <a:sy n="125" d="100"/>
      </p:scale>
      <p:origin x="0" y="0"/>
    </p:cViewPr>
  </p:notesTextViewPr>
  <p:notesViewPr>
    <p:cSldViewPr showGuides="1">
      <p:cViewPr varScale="1">
        <p:scale>
          <a:sx n="73" d="100"/>
          <a:sy n="73" d="100"/>
        </p:scale>
        <p:origin x="3424"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4759" tIns="47380" rIns="94759" bIns="47380" rtlCol="0"/>
          <a:lstStyle>
            <a:lvl1pPr algn="l">
              <a:defRPr sz="1200"/>
            </a:lvl1pPr>
          </a:lstStyle>
          <a:p>
            <a:r>
              <a:rPr lang="en-US" altLang="zh-CN"/>
              <a:t>2 Year Research Plan (2017-2018)</a:t>
            </a:r>
            <a:endParaRPr lang="zh-CN" altLang="en-US"/>
          </a:p>
        </p:txBody>
      </p:sp>
      <p:sp>
        <p:nvSpPr>
          <p:cNvPr id="3" name="日期占位符 2"/>
          <p:cNvSpPr>
            <a:spLocks noGrp="1"/>
          </p:cNvSpPr>
          <p:nvPr>
            <p:ph type="dt" sz="quarter" idx="1"/>
          </p:nvPr>
        </p:nvSpPr>
        <p:spPr>
          <a:xfrm>
            <a:off x="4021295" y="0"/>
            <a:ext cx="3076363" cy="513508"/>
          </a:xfrm>
          <a:prstGeom prst="rect">
            <a:avLst/>
          </a:prstGeom>
        </p:spPr>
        <p:txBody>
          <a:bodyPr vert="horz" lIns="94759" tIns="47380" rIns="94759" bIns="47380" rtlCol="0"/>
          <a:lstStyle>
            <a:lvl1pPr algn="r">
              <a:defRPr sz="1200"/>
            </a:lvl1pPr>
          </a:lstStyle>
          <a:p>
            <a:fld id="{FE7D6289-56F8-48E4-AD19-B8560CE5BE6D}" type="datetimeFigureOut">
              <a:rPr lang="zh-CN" altLang="en-US" smtClean="0"/>
              <a:t>2019/3/29</a:t>
            </a:fld>
            <a:endParaRPr lang="zh-CN" altLang="en-US"/>
          </a:p>
        </p:txBody>
      </p:sp>
      <p:sp>
        <p:nvSpPr>
          <p:cNvPr id="4" name="页脚占位符 3"/>
          <p:cNvSpPr>
            <a:spLocks noGrp="1"/>
          </p:cNvSpPr>
          <p:nvPr>
            <p:ph type="ftr" sz="quarter" idx="2"/>
          </p:nvPr>
        </p:nvSpPr>
        <p:spPr>
          <a:xfrm>
            <a:off x="1" y="9721106"/>
            <a:ext cx="3076363" cy="513507"/>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295" y="9721106"/>
            <a:ext cx="3076363" cy="513507"/>
          </a:xfrm>
          <a:prstGeom prst="rect">
            <a:avLst/>
          </a:prstGeom>
        </p:spPr>
        <p:txBody>
          <a:bodyPr vert="horz" lIns="94759" tIns="47380" rIns="94759" bIns="47380" rtlCol="0" anchor="b"/>
          <a:lstStyle>
            <a:lvl1pPr algn="r">
              <a:defRPr sz="1200"/>
            </a:lvl1pPr>
          </a:lstStyle>
          <a:p>
            <a:fld id="{122AECD0-5686-449D-B4A0-C16336E8126A}" type="slidenum">
              <a:rPr lang="zh-CN" altLang="en-US" smtClean="0"/>
              <a:t>‹#›</a:t>
            </a:fld>
            <a:endParaRPr lang="zh-CN" altLang="en-US"/>
          </a:p>
        </p:txBody>
      </p:sp>
    </p:spTree>
    <p:extLst>
      <p:ext uri="{BB962C8B-B14F-4D97-AF65-F5344CB8AC3E}">
        <p14:creationId xmlns:p14="http://schemas.microsoft.com/office/powerpoint/2010/main" val="305703961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3076363" cy="511730"/>
          </a:xfrm>
          <a:prstGeom prst="rect">
            <a:avLst/>
          </a:prstGeom>
        </p:spPr>
        <p:txBody>
          <a:bodyPr vert="horz" lIns="94759" tIns="47380" rIns="94759" bIns="47380" rtlCol="0"/>
          <a:lstStyle>
            <a:lvl1pPr algn="l" fontAlgn="auto">
              <a:spcBef>
                <a:spcPts val="0"/>
              </a:spcBef>
              <a:spcAft>
                <a:spcPts val="0"/>
              </a:spcAft>
              <a:defRPr sz="1200">
                <a:latin typeface="+mn-lt"/>
                <a:ea typeface="+mn-ea"/>
              </a:defRPr>
            </a:lvl1pPr>
          </a:lstStyle>
          <a:p>
            <a:pPr>
              <a:defRPr/>
            </a:pPr>
            <a:r>
              <a:rPr lang="en-US" altLang="zh-CN"/>
              <a:t>2 Year Research Plan (2017-2018)</a:t>
            </a:r>
            <a:endParaRPr lang="zh-CN" altLang="en-US"/>
          </a:p>
        </p:txBody>
      </p:sp>
      <p:sp>
        <p:nvSpPr>
          <p:cNvPr id="3" name="日期占位符 2"/>
          <p:cNvSpPr>
            <a:spLocks noGrp="1"/>
          </p:cNvSpPr>
          <p:nvPr>
            <p:ph type="dt" idx="1"/>
          </p:nvPr>
        </p:nvSpPr>
        <p:spPr>
          <a:xfrm>
            <a:off x="4021295" y="1"/>
            <a:ext cx="3076363" cy="511730"/>
          </a:xfrm>
          <a:prstGeom prst="rect">
            <a:avLst/>
          </a:prstGeom>
        </p:spPr>
        <p:txBody>
          <a:bodyPr vert="horz" lIns="94759" tIns="47380" rIns="94759" bIns="47380" rtlCol="0"/>
          <a:lstStyle>
            <a:lvl1pPr algn="r" fontAlgn="auto">
              <a:spcBef>
                <a:spcPts val="0"/>
              </a:spcBef>
              <a:spcAft>
                <a:spcPts val="0"/>
              </a:spcAft>
              <a:defRPr sz="1200">
                <a:latin typeface="+mn-lt"/>
                <a:ea typeface="+mn-ea"/>
              </a:defRPr>
            </a:lvl1pPr>
          </a:lstStyle>
          <a:p>
            <a:pPr>
              <a:defRPr/>
            </a:pPr>
            <a:fld id="{09088563-ED0E-433F-959C-8FC2D09662F2}" type="datetimeFigureOut">
              <a:rPr lang="zh-CN" altLang="en-US"/>
              <a:pPr>
                <a:defRPr/>
              </a:pPr>
              <a:t>2019/3/29</a:t>
            </a:fld>
            <a:endParaRPr lang="zh-CN" altLang="en-US"/>
          </a:p>
        </p:txBody>
      </p:sp>
      <p:sp>
        <p:nvSpPr>
          <p:cNvPr id="4" name="幻灯片图像占位符 3"/>
          <p:cNvSpPr>
            <a:spLocks noGrp="1" noRot="1" noChangeAspect="1"/>
          </p:cNvSpPr>
          <p:nvPr>
            <p:ph type="sldImg" idx="2"/>
          </p:nvPr>
        </p:nvSpPr>
        <p:spPr>
          <a:xfrm>
            <a:off x="138113" y="766763"/>
            <a:ext cx="6823075" cy="3838575"/>
          </a:xfrm>
          <a:prstGeom prst="rect">
            <a:avLst/>
          </a:prstGeom>
          <a:noFill/>
          <a:ln w="12700">
            <a:solidFill>
              <a:prstClr val="black"/>
            </a:solidFill>
          </a:ln>
        </p:spPr>
        <p:txBody>
          <a:bodyPr vert="horz" lIns="94759" tIns="47380" rIns="94759" bIns="47380" rtlCol="0" anchor="ctr"/>
          <a:lstStyle/>
          <a:p>
            <a:pPr lvl="0"/>
            <a:endParaRPr lang="zh-CN" altLang="en-US" noProof="0"/>
          </a:p>
        </p:txBody>
      </p:sp>
      <p:sp>
        <p:nvSpPr>
          <p:cNvPr id="5" name="备注占位符 4"/>
          <p:cNvSpPr>
            <a:spLocks noGrp="1"/>
          </p:cNvSpPr>
          <p:nvPr>
            <p:ph type="body" sz="quarter" idx="3"/>
          </p:nvPr>
        </p:nvSpPr>
        <p:spPr>
          <a:xfrm>
            <a:off x="709931" y="4861442"/>
            <a:ext cx="5679440" cy="4605576"/>
          </a:xfrm>
          <a:prstGeom prst="rect">
            <a:avLst/>
          </a:prstGeom>
        </p:spPr>
        <p:txBody>
          <a:bodyPr vert="horz" lIns="94759" tIns="47380" rIns="94759" bIns="4738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721107"/>
            <a:ext cx="3076363" cy="511730"/>
          </a:xfrm>
          <a:prstGeom prst="rect">
            <a:avLst/>
          </a:prstGeom>
        </p:spPr>
        <p:txBody>
          <a:bodyPr vert="horz" lIns="94759" tIns="47380" rIns="94759" bIns="4738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5" y="9721107"/>
            <a:ext cx="3076363" cy="511730"/>
          </a:xfrm>
          <a:prstGeom prst="rect">
            <a:avLst/>
          </a:prstGeom>
        </p:spPr>
        <p:txBody>
          <a:bodyPr vert="horz" wrap="square" lIns="94759" tIns="47380" rIns="94759" bIns="47380" numCol="1" anchor="b" anchorCtr="0" compatLnSpc="1">
            <a:prstTxWarp prst="textNoShape">
              <a:avLst/>
            </a:prstTxWarp>
          </a:bodyPr>
          <a:lstStyle>
            <a:lvl1pPr algn="r">
              <a:defRPr sz="1200">
                <a:latin typeface="Calibri" panose="020F0502020204030204" pitchFamily="34" charset="0"/>
              </a:defRPr>
            </a:lvl1pPr>
          </a:lstStyle>
          <a:p>
            <a:fld id="{F19A2EC9-282E-4C73-9090-5E35C3C5DF68}" type="slidenum">
              <a:rPr lang="zh-CN" altLang="en-US"/>
              <a:pPr/>
              <a:t>‹#›</a:t>
            </a:fld>
            <a:endParaRPr lang="en-US" altLang="zh-CN"/>
          </a:p>
        </p:txBody>
      </p:sp>
    </p:spTree>
    <p:extLst>
      <p:ext uri="{BB962C8B-B14F-4D97-AF65-F5344CB8AC3E}">
        <p14:creationId xmlns:p14="http://schemas.microsoft.com/office/powerpoint/2010/main" val="375895912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papers.nips.cc/paper/5638-faster-r-cnn-towards-real-time-object-detection-with-region-proposal-network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link.springer.com/chapter/10.1007/978-3-319-54190-7_10" TargetMode="External"/><Relationship Id="rId5" Type="http://schemas.openxmlformats.org/officeDocument/2006/relationships/hyperlink" Target="https://ieeexplore.ieee.org/abstract/document/7226835" TargetMode="External"/><Relationship Id="rId4" Type="http://schemas.openxmlformats.org/officeDocument/2006/relationships/hyperlink" Target="https://link.springer.com/article/10.1007/BF0099269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v-foundation.org/openaccess/content_iccv_2015/html/Tran_Learning_Spatiotemporal_Features_ICCV_2015_paper.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xfrm>
            <a:off x="138113" y="766763"/>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5" name="页眉占位符 4"/>
          <p:cNvSpPr>
            <a:spLocks noGrp="1"/>
          </p:cNvSpPr>
          <p:nvPr>
            <p:ph type="hdr" sz="quarter" idx="11"/>
          </p:nvPr>
        </p:nvSpPr>
        <p:spPr/>
        <p:txBody>
          <a:bodyPr/>
          <a:lstStyle/>
          <a:p>
            <a:pPr>
              <a:defRPr/>
            </a:pPr>
            <a:r>
              <a:rPr lang="en-US" altLang="zh-CN"/>
              <a:t>2 Year Research Plan (2017-2018)</a:t>
            </a:r>
            <a:endParaRPr lang="zh-CN" altLang="en-US"/>
          </a:p>
        </p:txBody>
      </p:sp>
      <p:sp>
        <p:nvSpPr>
          <p:cNvPr id="7" name="灯片编号占位符 6"/>
          <p:cNvSpPr>
            <a:spLocks noGrp="1"/>
          </p:cNvSpPr>
          <p:nvPr>
            <p:ph type="sldNum" sz="quarter" idx="12"/>
          </p:nvPr>
        </p:nvSpPr>
        <p:spPr/>
        <p:txBody>
          <a:bodyPr/>
          <a:lstStyle/>
          <a:p>
            <a:fld id="{F19A2EC9-282E-4C73-9090-5E35C3C5DF68}" type="slidenum">
              <a:rPr lang="zh-CN" altLang="en-US" smtClean="0"/>
              <a:pPr/>
              <a:t>1</a:t>
            </a:fld>
            <a:endParaRPr lang="en-US" altLang="zh-CN"/>
          </a:p>
        </p:txBody>
      </p:sp>
    </p:spTree>
    <p:extLst>
      <p:ext uri="{BB962C8B-B14F-4D97-AF65-F5344CB8AC3E}">
        <p14:creationId xmlns:p14="http://schemas.microsoft.com/office/powerpoint/2010/main" val="264482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ego-centric(</a:t>
            </a:r>
            <a:r>
              <a:rPr lang="zh-CN" altLang="en-US" sz="1200" b="0" i="0" kern="1200" dirty="0" smtClean="0">
                <a:solidFill>
                  <a:schemeClr val="tx1"/>
                </a:solidFill>
                <a:effectLst/>
                <a:latin typeface="+mn-lt"/>
                <a:ea typeface="+mn-ea"/>
                <a:cs typeface="+mn-cs"/>
              </a:rPr>
              <a:t>以自我为中心的</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背景：</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看</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运动视频需要观察者连续选择视角，通过一系列的鼠标点击或头部运动</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解决方案：</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叫作</a:t>
            </a:r>
            <a:r>
              <a:rPr lang="en-US" altLang="zh-CN" sz="1200" b="0" i="0" kern="1200" dirty="0" smtClean="0">
                <a:solidFill>
                  <a:schemeClr val="tx1"/>
                </a:solidFill>
                <a:effectLst/>
                <a:latin typeface="+mn-lt"/>
                <a:ea typeface="+mn-ea"/>
                <a:cs typeface="+mn-cs"/>
              </a:rPr>
              <a:t>deep 360 pilot</a:t>
            </a:r>
            <a:r>
              <a:rPr lang="zh-CN" altLang="en-US" sz="1200" b="0" i="0" kern="1200" dirty="0" smtClean="0">
                <a:solidFill>
                  <a:schemeClr val="tx1"/>
                </a:solidFill>
                <a:effectLst/>
                <a:latin typeface="+mn-lt"/>
                <a:ea typeface="+mn-ea"/>
                <a:cs typeface="+mn-cs"/>
              </a:rPr>
              <a:t>的方法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基于深度学习的方式在</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运动视频里进行导航</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自动帮用户选择合适的视角的代理人</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每一帧，代理人观察全景图，结合之前帧的视角得出下一个最合适的视角并帮助观看者调整画面，使用户不需要动鼠标和头部自动获得最佳画面内容体验</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视角转换尽量平滑</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捕获视频中有趣的运动</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运动视频的前景物体是观看者感兴趣的，所以用</a:t>
            </a:r>
            <a:r>
              <a:rPr lang="zh-CN" altLang="en-US" sz="1200" b="0" i="0" u="sng" kern="1200" dirty="0" smtClean="0">
                <a:solidFill>
                  <a:schemeClr val="tx1"/>
                </a:solidFill>
                <a:effectLst/>
                <a:latin typeface="+mn-lt"/>
                <a:ea typeface="+mn-ea"/>
                <a:cs typeface="+mn-cs"/>
                <a:hlinkClick r:id="rId3"/>
              </a:rPr>
              <a:t>最先进的物体探测器</a:t>
            </a:r>
            <a:r>
              <a:rPr lang="en-US" altLang="zh-CN" sz="1200" b="0" i="0" u="sng" kern="1200" dirty="0" smtClean="0">
                <a:solidFill>
                  <a:schemeClr val="tx1"/>
                </a:solidFill>
                <a:effectLst/>
                <a:latin typeface="+mn-lt"/>
                <a:ea typeface="+mn-ea"/>
                <a:cs typeface="+mn-cs"/>
                <a:hlinkClick r:id="rId3"/>
              </a:rPr>
              <a:t>(Faster r-</a:t>
            </a:r>
            <a:r>
              <a:rPr lang="en-US" altLang="zh-CN" sz="1200" b="0" i="0" u="sng" kern="1200" dirty="0" err="1" smtClean="0">
                <a:solidFill>
                  <a:schemeClr val="tx1"/>
                </a:solidFill>
                <a:effectLst/>
                <a:latin typeface="+mn-lt"/>
                <a:ea typeface="+mn-ea"/>
                <a:cs typeface="+mn-cs"/>
                <a:hlinkClick r:id="rId3"/>
              </a:rPr>
              <a:t>cnn</a:t>
            </a:r>
            <a:r>
              <a:rPr lang="en-US" altLang="zh-CN" sz="1200" b="0" i="0" u="sng" kern="1200" dirty="0" smtClean="0">
                <a:solidFill>
                  <a:schemeClr val="tx1"/>
                </a:solidFill>
                <a:effectLst/>
                <a:latin typeface="+mn-lt"/>
                <a:ea typeface="+mn-ea"/>
                <a:cs typeface="+mn-cs"/>
                <a:hlinkClick r:id="rId3"/>
              </a:rPr>
              <a:t>: Towards</a:t>
            </a:r>
            <a:br>
              <a:rPr lang="en-US" altLang="zh-CN" sz="1200" b="0" i="0" u="sng" kern="1200" dirty="0" smtClean="0">
                <a:solidFill>
                  <a:schemeClr val="tx1"/>
                </a:solidFill>
                <a:effectLst/>
                <a:latin typeface="+mn-lt"/>
                <a:ea typeface="+mn-ea"/>
                <a:cs typeface="+mn-cs"/>
                <a:hlinkClick r:id="rId3"/>
              </a:rPr>
            </a:br>
            <a:r>
              <a:rPr lang="en-US" altLang="zh-CN" sz="1200" b="0" i="0" u="sng" kern="1200" dirty="0" smtClean="0">
                <a:solidFill>
                  <a:schemeClr val="tx1"/>
                </a:solidFill>
                <a:effectLst/>
                <a:latin typeface="+mn-lt"/>
                <a:ea typeface="+mn-ea"/>
                <a:cs typeface="+mn-cs"/>
                <a:hlinkClick r:id="rId3"/>
              </a:rPr>
              <a:t>real-time object detection with region proposal networks)</a:t>
            </a:r>
            <a:r>
              <a:rPr lang="zh-CN" altLang="en-US" sz="1200" b="0" i="0" kern="1200" dirty="0" smtClean="0">
                <a:solidFill>
                  <a:schemeClr val="tx1"/>
                </a:solidFill>
                <a:effectLst/>
                <a:latin typeface="+mn-lt"/>
                <a:ea typeface="+mn-ea"/>
                <a:cs typeface="+mn-cs"/>
              </a:rPr>
              <a:t>识别感兴趣的候选物体</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然后用</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选择候选物体中的主要物体</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将主要物体和之前选中的视角结合通过训练回归器</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regressor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来预测如何旋转视角到更好的视角</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训练的时候用到了以下函数：</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用来测量选中视角和标注视角之间距离的回归损失</a:t>
            </a:r>
            <a:r>
              <a:rPr lang="en-US" altLang="zh-CN" sz="1200" b="0" i="0" kern="1200" dirty="0" smtClean="0">
                <a:solidFill>
                  <a:schemeClr val="tx1"/>
                </a:solidFill>
                <a:effectLst/>
                <a:latin typeface="+mn-lt"/>
                <a:ea typeface="+mn-ea"/>
                <a:cs typeface="+mn-cs"/>
              </a:rPr>
              <a:t>(regression loss)</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平滑损失</a:t>
            </a:r>
            <a:r>
              <a:rPr lang="en-US" altLang="zh-CN" sz="1200" b="0" i="0" kern="1200" dirty="0" smtClean="0">
                <a:solidFill>
                  <a:schemeClr val="tx1"/>
                </a:solidFill>
                <a:effectLst/>
                <a:latin typeface="+mn-lt"/>
                <a:ea typeface="+mn-ea"/>
                <a:cs typeface="+mn-cs"/>
              </a:rPr>
              <a:t>(smoothness loss)</a:t>
            </a:r>
            <a:r>
              <a:rPr lang="zh-CN" altLang="en-US" sz="1200" b="0" i="0" kern="1200" dirty="0" smtClean="0">
                <a:solidFill>
                  <a:schemeClr val="tx1"/>
                </a:solidFill>
                <a:effectLst/>
                <a:latin typeface="+mn-lt"/>
                <a:ea typeface="+mn-ea"/>
                <a:cs typeface="+mn-cs"/>
              </a:rPr>
              <a:t>来使视角转换更加平滑</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注视到前景物体有额外奖励</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使用</a:t>
            </a:r>
            <a:r>
              <a:rPr lang="zh-CN" altLang="en-US" sz="1200" b="0" i="0" u="sng" kern="1200" dirty="0" smtClean="0">
                <a:solidFill>
                  <a:schemeClr val="tx1"/>
                </a:solidFill>
                <a:effectLst/>
                <a:latin typeface="+mn-lt"/>
                <a:ea typeface="+mn-ea"/>
                <a:cs typeface="+mn-cs"/>
                <a:hlinkClick r:id="rId4"/>
              </a:rPr>
              <a:t>策略梯度法</a:t>
            </a:r>
            <a:r>
              <a:rPr lang="en-US" altLang="zh-CN" sz="1200" b="0" i="0" u="sng" kern="1200" dirty="0" smtClean="0">
                <a:solidFill>
                  <a:schemeClr val="tx1"/>
                </a:solidFill>
                <a:effectLst/>
                <a:latin typeface="+mn-lt"/>
                <a:ea typeface="+mn-ea"/>
                <a:cs typeface="+mn-cs"/>
                <a:hlinkClick r:id="rId4"/>
              </a:rPr>
              <a:t>(policy gradient technique)</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先用</a:t>
            </a:r>
            <a:r>
              <a:rPr lang="en-US" altLang="zh-CN" sz="1200" b="0" i="0" kern="1200" dirty="0" smtClean="0">
                <a:solidFill>
                  <a:schemeClr val="tx1"/>
                </a:solidFill>
                <a:effectLst/>
                <a:latin typeface="+mn-lt"/>
                <a:ea typeface="+mn-ea"/>
                <a:cs typeface="+mn-cs"/>
              </a:rPr>
              <a:t>RCNN</a:t>
            </a:r>
            <a:r>
              <a:rPr lang="zh-CN" altLang="en-US" sz="1200" b="0" i="0" kern="1200" dirty="0" smtClean="0">
                <a:solidFill>
                  <a:schemeClr val="tx1"/>
                </a:solidFill>
                <a:effectLst/>
                <a:latin typeface="+mn-lt"/>
                <a:ea typeface="+mn-ea"/>
                <a:cs typeface="+mn-cs"/>
              </a:rPr>
              <a:t>检测出物体，再根据</a:t>
            </a:r>
            <a:r>
              <a:rPr lang="zh-CN" altLang="en-US" sz="1200" b="0" i="0" u="sng" kern="1200" dirty="0" smtClean="0">
                <a:solidFill>
                  <a:schemeClr val="tx1"/>
                </a:solidFill>
                <a:effectLst/>
                <a:latin typeface="+mn-lt"/>
                <a:ea typeface="+mn-ea"/>
                <a:cs typeface="+mn-cs"/>
                <a:hlinkClick r:id="rId5"/>
              </a:rPr>
              <a:t>显著性检测器</a:t>
            </a:r>
            <a:r>
              <a:rPr lang="en-US" altLang="zh-CN" sz="1200" b="0" i="0" u="sng" kern="1200" dirty="0" smtClean="0">
                <a:solidFill>
                  <a:schemeClr val="tx1"/>
                </a:solidFill>
                <a:effectLst/>
                <a:latin typeface="+mn-lt"/>
                <a:ea typeface="+mn-ea"/>
                <a:cs typeface="+mn-cs"/>
                <a:hlinkClick r:id="rId5"/>
              </a:rPr>
              <a:t>(saliency detector)</a:t>
            </a:r>
            <a:r>
              <a:rPr lang="zh-CN" altLang="en-US" sz="1200" b="0" i="0" kern="1200" dirty="0" smtClean="0">
                <a:solidFill>
                  <a:schemeClr val="tx1"/>
                </a:solidFill>
                <a:effectLst/>
                <a:latin typeface="+mn-lt"/>
                <a:ea typeface="+mn-ea"/>
                <a:cs typeface="+mn-cs"/>
              </a:rPr>
              <a:t>选择最显著的物体</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Su(SYC)</a:t>
            </a:r>
            <a:r>
              <a:rPr lang="zh-CN" altLang="en-US" sz="1200" b="0" i="0" kern="1200" dirty="0" smtClean="0">
                <a:solidFill>
                  <a:schemeClr val="tx1"/>
                </a:solidFill>
                <a:effectLst/>
                <a:latin typeface="+mn-lt"/>
                <a:ea typeface="+mn-ea"/>
                <a:cs typeface="+mn-cs"/>
              </a:rPr>
              <a:t>等人提出了处理</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视频的离线方式</a:t>
            </a:r>
            <a:r>
              <a:rPr lang="en-US" altLang="zh-CN" sz="1200" b="0" i="0" u="sng" kern="1200" dirty="0" smtClean="0">
                <a:solidFill>
                  <a:schemeClr val="tx1"/>
                </a:solidFill>
                <a:effectLst/>
                <a:latin typeface="+mn-lt"/>
                <a:ea typeface="+mn-ea"/>
                <a:cs typeface="+mn-cs"/>
                <a:hlinkClick r:id="rId6"/>
              </a:rPr>
              <a:t>(Pano2Vid)</a:t>
            </a:r>
            <a:r>
              <a:rPr lang="zh-CN" altLang="en-US" sz="1200" b="0" i="0" kern="1200" dirty="0" smtClean="0">
                <a:solidFill>
                  <a:schemeClr val="tx1"/>
                </a:solidFill>
                <a:effectLst/>
                <a:latin typeface="+mn-lt"/>
                <a:ea typeface="+mn-ea"/>
                <a:cs typeface="+mn-cs"/>
              </a:rPr>
              <a:t>，然而这篇文章是在线的基于之前和现在帧观察的像人一样做出反应的代理</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只预测方位角和俯仰角</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需要人工标注视频作为训练集</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旋转视角的决策只跟当前帧的画面和前一帧的视角有关</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定义：</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vt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时刻的帧</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θt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时刻的方位角</a:t>
            </a:r>
            <a:r>
              <a:rPr lang="en-US" altLang="zh-CN" sz="1200" b="0" i="0" kern="1200" dirty="0" smtClean="0">
                <a:solidFill>
                  <a:schemeClr val="tx1"/>
                </a:solidFill>
                <a:effectLst/>
                <a:latin typeface="+mn-lt"/>
                <a:ea typeface="+mn-ea"/>
                <a:cs typeface="+mn-cs"/>
              </a:rPr>
              <a:t>[0°,360°]</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φt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时刻的俯仰角</a:t>
            </a:r>
            <a:r>
              <a:rPr lang="en-US" altLang="zh-CN" sz="1200" b="0" i="0" kern="1200" dirty="0" smtClean="0">
                <a:solidFill>
                  <a:schemeClr val="tx1"/>
                </a:solidFill>
                <a:effectLst/>
                <a:latin typeface="+mn-lt"/>
                <a:ea typeface="+mn-ea"/>
                <a:cs typeface="+mn-cs"/>
              </a:rPr>
              <a:t>[-90°,90°]</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时刻的视角，</a:t>
            </a:r>
            <a:r>
              <a:rPr lang="en-US" altLang="zh-CN" sz="1200" b="0" i="0" kern="1200" dirty="0" err="1" smtClean="0">
                <a:solidFill>
                  <a:schemeClr val="tx1"/>
                </a:solidFill>
                <a:effectLst/>
                <a:latin typeface="+mn-lt"/>
                <a:ea typeface="+mn-ea"/>
                <a:cs typeface="+mn-cs"/>
              </a:rPr>
              <a:t>lt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θt,φt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Δt</a:t>
            </a:r>
            <a:r>
              <a:rPr lang="en-US" altLang="zh-CN" sz="1200" b="0" i="0" kern="1200" dirty="0" smtClean="0">
                <a:solidFill>
                  <a:schemeClr val="tx1"/>
                </a:solidFill>
                <a:effectLst/>
                <a:latin typeface="+mn-lt"/>
                <a:ea typeface="+mn-ea"/>
                <a:cs typeface="+mn-cs"/>
              </a:rPr>
              <a:t> + lt−1</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Δt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时刻采取的行动，</a:t>
            </a:r>
            <a:r>
              <a:rPr lang="en-US" altLang="zh-CN" sz="1200" b="0" i="0" kern="1200" dirty="0" err="1" smtClean="0">
                <a:solidFill>
                  <a:schemeClr val="tx1"/>
                </a:solidFill>
                <a:effectLst/>
                <a:latin typeface="+mn-lt"/>
                <a:ea typeface="+mn-ea"/>
                <a:cs typeface="+mn-cs"/>
              </a:rPr>
              <a:t>Δt</a:t>
            </a:r>
            <a:r>
              <a:rPr lang="en-US" altLang="zh-CN" sz="1200" b="0" i="0" kern="1200" dirty="0" smtClean="0">
                <a:solidFill>
                  <a:schemeClr val="tx1"/>
                </a:solidFill>
                <a:effectLst/>
                <a:latin typeface="+mn-lt"/>
                <a:ea typeface="+mn-ea"/>
                <a:cs typeface="+mn-cs"/>
              </a:rPr>
              <a:t> = π(</a:t>
            </a:r>
            <a:r>
              <a:rPr lang="en-US" altLang="zh-CN" sz="1200" b="0" i="0" kern="1200" dirty="0" err="1" smtClean="0">
                <a:solidFill>
                  <a:schemeClr val="tx1"/>
                </a:solidFill>
                <a:effectLst/>
                <a:latin typeface="+mn-lt"/>
                <a:ea typeface="+mn-ea"/>
                <a:cs typeface="+mn-cs"/>
              </a:rPr>
              <a:t>Vt</a:t>
            </a:r>
            <a:r>
              <a:rPr lang="en-US" altLang="zh-CN" sz="1200" b="0" i="0" kern="1200" dirty="0" smtClean="0">
                <a:solidFill>
                  <a:schemeClr val="tx1"/>
                </a:solidFill>
                <a:effectLst/>
                <a:latin typeface="+mn-lt"/>
                <a:ea typeface="+mn-ea"/>
                <a:cs typeface="+mn-cs"/>
              </a:rPr>
              <a:t>, Lt−1)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π</a:t>
            </a:r>
            <a:r>
              <a:rPr lang="zh-CN" altLang="en-US" sz="1200" b="0" i="0" kern="1200" dirty="0" smtClean="0">
                <a:solidFill>
                  <a:schemeClr val="tx1"/>
                </a:solidFill>
                <a:effectLst/>
                <a:latin typeface="+mn-lt"/>
                <a:ea typeface="+mn-ea"/>
                <a:cs typeface="+mn-cs"/>
              </a:rPr>
              <a:t>是我们的在线策略</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因此主要任务是从数据中学习</a:t>
            </a:r>
            <a:r>
              <a:rPr lang="en-US" altLang="zh-CN" sz="1200" b="0" i="0" kern="1200" dirty="0" smtClean="0">
                <a:solidFill>
                  <a:schemeClr val="tx1"/>
                </a:solidFill>
                <a:effectLst/>
                <a:latin typeface="+mn-lt"/>
                <a:ea typeface="+mn-ea"/>
                <a:cs typeface="+mn-cs"/>
              </a:rPr>
              <a:t>π</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我们只关注</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视频的前景物体而不是提取整个视频的信息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因为运动视频中关注的目标主要是前景物体，而且物体的大小与全景视频相比小得多</a:t>
            </a:r>
            <a:r>
              <a:rPr lang="en-US" altLang="zh-CN" sz="1200" b="0" i="0" kern="1200" dirty="0" smtClean="0">
                <a:solidFill>
                  <a:schemeClr val="tx1"/>
                </a:solidFill>
                <a:effectLst/>
                <a:latin typeface="+mn-lt"/>
                <a:ea typeface="+mn-ea"/>
                <a:cs typeface="+mn-cs"/>
              </a:rPr>
              <a:t>)</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pPr/>
              <a:t>5</a:t>
            </a:fld>
            <a:endParaRPr lang="en-US" altLang="zh-CN"/>
          </a:p>
        </p:txBody>
      </p:sp>
    </p:spTree>
    <p:extLst>
      <p:ext uri="{BB962C8B-B14F-4D97-AF65-F5344CB8AC3E}">
        <p14:creationId xmlns:p14="http://schemas.microsoft.com/office/powerpoint/2010/main" val="357808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解决了</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视频时空上的重要内容检测</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从</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视频中选择看起来令人满意的固定窗口的视频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不是实时的</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用户可以设定最后生成的视频的播放长度</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提出了一个打分神经网络</a:t>
            </a:r>
            <a:r>
              <a:rPr lang="en-US" altLang="zh-CN" sz="1200" b="0" i="0" kern="1200" dirty="0" smtClean="0">
                <a:solidFill>
                  <a:schemeClr val="tx1"/>
                </a:solidFill>
                <a:effectLst/>
                <a:latin typeface="+mn-lt"/>
                <a:ea typeface="+mn-ea"/>
                <a:cs typeface="+mn-cs"/>
              </a:rPr>
              <a:t>(Composition View Score CVS)</a:t>
            </a:r>
            <a:r>
              <a:rPr lang="zh-CN" altLang="en-US" sz="1200" b="0" i="0" kern="1200" dirty="0" smtClean="0">
                <a:solidFill>
                  <a:schemeClr val="tx1"/>
                </a:solidFill>
                <a:effectLst/>
                <a:latin typeface="+mn-lt"/>
                <a:ea typeface="+mn-ea"/>
                <a:cs typeface="+mn-cs"/>
              </a:rPr>
              <a:t>，给定一个</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视频能够生成球面的分数图，表示每一块区域的重要程度</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对输入的每个视频每秒采样</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帧</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将每一帧划分为</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个区域，既没重叠部分又能覆盖整个球面区域</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将每一个区域变成平面投影，再丢到</a:t>
            </a:r>
            <a:r>
              <a:rPr lang="en-US" altLang="zh-CN" sz="1200" b="0" i="0" kern="1200" dirty="0" smtClean="0">
                <a:solidFill>
                  <a:schemeClr val="tx1"/>
                </a:solidFill>
                <a:effectLst/>
                <a:latin typeface="+mn-lt"/>
                <a:ea typeface="+mn-ea"/>
                <a:cs typeface="+mn-cs"/>
              </a:rPr>
              <a:t>CVS</a:t>
            </a:r>
            <a:r>
              <a:rPr lang="zh-CN" altLang="en-US" sz="1200" b="0" i="0" kern="1200" dirty="0" smtClean="0">
                <a:solidFill>
                  <a:schemeClr val="tx1"/>
                </a:solidFill>
                <a:effectLst/>
                <a:latin typeface="+mn-lt"/>
                <a:ea typeface="+mn-ea"/>
                <a:cs typeface="+mn-cs"/>
              </a:rPr>
              <a:t>模型计算它的得分图</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与其他方法的对比：</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AutoCam</a:t>
            </a:r>
            <a:r>
              <a:rPr lang="zh-CN" altLang="en-US" sz="1200" b="0" i="0" kern="1200" dirty="0" smtClean="0">
                <a:solidFill>
                  <a:schemeClr val="tx1"/>
                </a:solidFill>
                <a:effectLst/>
                <a:latin typeface="+mn-lt"/>
                <a:ea typeface="+mn-ea"/>
                <a:cs typeface="+mn-cs"/>
              </a:rPr>
              <a:t>的卷积操作重叠严重且有太多的平面矩形投影，计算时间太高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分钟的全景视频处理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小时</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我们的方法先预计算一个不重叠的</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打分图，再用滑动窗口找到最重要的区域，从而将交互的矩形投影和</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计算从</a:t>
            </a:r>
            <a:r>
              <a:rPr lang="en-US" altLang="zh-CN" sz="1200" b="0" i="0" kern="1200" dirty="0" smtClean="0">
                <a:solidFill>
                  <a:schemeClr val="tx1"/>
                </a:solidFill>
                <a:effectLst/>
                <a:latin typeface="+mn-lt"/>
                <a:ea typeface="+mn-ea"/>
                <a:cs typeface="+mn-cs"/>
              </a:rPr>
              <a:t>198</a:t>
            </a:r>
            <a:r>
              <a:rPr lang="zh-CN" altLang="en-US" sz="1200" b="0" i="0" kern="1200" dirty="0" smtClean="0">
                <a:solidFill>
                  <a:schemeClr val="tx1"/>
                </a:solidFill>
                <a:effectLst/>
                <a:latin typeface="+mn-lt"/>
                <a:ea typeface="+mn-ea"/>
                <a:cs typeface="+mn-cs"/>
              </a:rPr>
              <a:t>减少到了</a:t>
            </a:r>
            <a:r>
              <a:rPr lang="en-US" altLang="zh-CN" sz="1200" b="0" i="0" kern="1200" dirty="0" smtClean="0">
                <a:solidFill>
                  <a:schemeClr val="tx1"/>
                </a:solidFill>
                <a:effectLst/>
                <a:latin typeface="+mn-lt"/>
                <a:ea typeface="+mn-ea"/>
                <a:cs typeface="+mn-cs"/>
              </a:rPr>
              <a:t>12(1</a:t>
            </a:r>
            <a:r>
              <a:rPr lang="zh-CN" altLang="en-US" sz="1200" b="0" i="0" kern="1200" dirty="0" smtClean="0">
                <a:solidFill>
                  <a:schemeClr val="tx1"/>
                </a:solidFill>
                <a:effectLst/>
                <a:latin typeface="+mn-lt"/>
                <a:ea typeface="+mn-ea"/>
                <a:cs typeface="+mn-cs"/>
              </a:rPr>
              <a:t>分钟全景视频处理</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分钟</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从</a:t>
            </a:r>
            <a:r>
              <a:rPr lang="en-US" altLang="zh-CN" sz="1200" b="0" i="0" kern="1200" dirty="0" smtClean="0">
                <a:solidFill>
                  <a:schemeClr val="tx1"/>
                </a:solidFill>
                <a:effectLst/>
                <a:latin typeface="+mn-lt"/>
                <a:ea typeface="+mn-ea"/>
                <a:cs typeface="+mn-cs"/>
              </a:rPr>
              <a:t>YouTube/</a:t>
            </a:r>
            <a:r>
              <a:rPr lang="en-US" altLang="zh-CN" sz="1200" b="0" i="0" kern="1200" dirty="0" err="1" smtClean="0">
                <a:solidFill>
                  <a:schemeClr val="tx1"/>
                </a:solidFill>
                <a:effectLst/>
                <a:latin typeface="+mn-lt"/>
                <a:ea typeface="+mn-ea"/>
                <a:cs typeface="+mn-cs"/>
              </a:rPr>
              <a:t>Vimeo</a:t>
            </a:r>
            <a:r>
              <a:rPr lang="zh-CN" altLang="en-US" sz="1200" b="0" i="0" kern="1200" dirty="0" smtClean="0">
                <a:solidFill>
                  <a:schemeClr val="tx1"/>
                </a:solidFill>
                <a:effectLst/>
                <a:latin typeface="+mn-lt"/>
                <a:ea typeface="+mn-ea"/>
                <a:cs typeface="+mn-cs"/>
              </a:rPr>
              <a:t>建立数据集</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ST-glimpse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秒的从</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视频采集的</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视频片段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相机方向固定为</a:t>
            </a:r>
            <a:r>
              <a:rPr lang="en-US" altLang="zh-CN" sz="1200" b="0" i="0" kern="1200" dirty="0" smtClean="0">
                <a:solidFill>
                  <a:schemeClr val="tx1"/>
                </a:solidFill>
                <a:effectLst/>
                <a:latin typeface="+mn-lt"/>
                <a:ea typeface="+mn-ea"/>
                <a:cs typeface="+mn-cs"/>
              </a:rPr>
              <a:t>(θ, φ))</a:t>
            </a:r>
            <a:r>
              <a:rPr lang="zh-CN" altLang="en-US" sz="1200" b="0" i="0" kern="1200" dirty="0" smtClean="0">
                <a:solidFill>
                  <a:schemeClr val="tx1"/>
                </a:solidFill>
                <a:effectLst/>
                <a:latin typeface="+mn-lt"/>
                <a:ea typeface="+mn-ea"/>
                <a:cs typeface="+mn-cs"/>
              </a:rPr>
              <a:t>，所以问题就是从</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视频找到最佳的</a:t>
            </a:r>
            <a:r>
              <a:rPr lang="en-US" altLang="zh-CN" sz="1200" b="0" i="0" kern="1200" dirty="0" smtClean="0">
                <a:solidFill>
                  <a:schemeClr val="tx1"/>
                </a:solidFill>
                <a:effectLst/>
                <a:latin typeface="+mn-lt"/>
                <a:ea typeface="+mn-ea"/>
                <a:cs typeface="+mn-cs"/>
              </a:rPr>
              <a:t>ST-</a:t>
            </a:r>
            <a:r>
              <a:rPr lang="en-US" altLang="zh-CN" sz="1200" b="0" i="0" kern="1200" dirty="0" err="1" smtClean="0">
                <a:solidFill>
                  <a:schemeClr val="tx1"/>
                </a:solidFill>
                <a:effectLst/>
                <a:latin typeface="+mn-lt"/>
                <a:ea typeface="+mn-ea"/>
                <a:cs typeface="+mn-cs"/>
              </a:rPr>
              <a:t>gimpses</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CVS</a:t>
            </a:r>
            <a:r>
              <a:rPr lang="zh-CN" altLang="en-US" sz="1200" b="0" i="0" kern="1200" dirty="0" smtClean="0">
                <a:solidFill>
                  <a:schemeClr val="tx1"/>
                </a:solidFill>
                <a:effectLst/>
                <a:latin typeface="+mn-lt"/>
                <a:ea typeface="+mn-ea"/>
                <a:cs typeface="+mn-cs"/>
              </a:rPr>
              <a:t>为每个</a:t>
            </a:r>
            <a:r>
              <a:rPr lang="en-US" altLang="zh-CN" sz="1200" b="0" i="0" kern="1200" dirty="0" smtClean="0">
                <a:solidFill>
                  <a:schemeClr val="tx1"/>
                </a:solidFill>
                <a:effectLst/>
                <a:latin typeface="+mn-lt"/>
                <a:ea typeface="+mn-ea"/>
                <a:cs typeface="+mn-cs"/>
              </a:rPr>
              <a:t>NFOV ST </a:t>
            </a:r>
            <a:r>
              <a:rPr lang="en-US" altLang="zh-CN" sz="1200" b="0" i="0" kern="1200" dirty="0" err="1" smtClean="0">
                <a:solidFill>
                  <a:schemeClr val="tx1"/>
                </a:solidFill>
                <a:effectLst/>
                <a:latin typeface="+mn-lt"/>
                <a:ea typeface="+mn-ea"/>
                <a:cs typeface="+mn-cs"/>
              </a:rPr>
              <a:t>gimpse</a:t>
            </a:r>
            <a:r>
              <a:rPr lang="zh-CN" altLang="en-US" sz="1200" b="0" i="0" kern="1200" dirty="0" smtClean="0">
                <a:solidFill>
                  <a:schemeClr val="tx1"/>
                </a:solidFill>
                <a:effectLst/>
                <a:latin typeface="+mn-lt"/>
                <a:ea typeface="+mn-ea"/>
                <a:cs typeface="+mn-cs"/>
              </a:rPr>
              <a:t>计算一个分数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图</a:t>
            </a:r>
            <a:r>
              <a:rPr lang="en-US" altLang="zh-CN" sz="1200" b="0" i="0" kern="1200" dirty="0" smtClean="0">
                <a:solidFill>
                  <a:schemeClr val="tx1"/>
                </a:solidFill>
                <a:effectLst/>
                <a:latin typeface="+mn-lt"/>
                <a:ea typeface="+mn-ea"/>
                <a:cs typeface="+mn-cs"/>
              </a:rPr>
              <a:t>2 b)</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我们用两个特征提取器表示一个</a:t>
            </a:r>
            <a:r>
              <a:rPr lang="en-US" altLang="zh-CN" sz="1200" b="0" i="0" kern="1200" dirty="0" smtClean="0">
                <a:solidFill>
                  <a:schemeClr val="tx1"/>
                </a:solidFill>
                <a:effectLst/>
                <a:latin typeface="+mn-lt"/>
                <a:ea typeface="+mn-ea"/>
                <a:cs typeface="+mn-cs"/>
              </a:rPr>
              <a:t>ST glimpse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C3d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Inception-v3</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为了让</a:t>
            </a:r>
            <a:r>
              <a:rPr lang="en-US" altLang="zh-CN" sz="1200" b="0" i="0" kern="1200" dirty="0" smtClean="0">
                <a:solidFill>
                  <a:schemeClr val="tx1"/>
                </a:solidFill>
                <a:effectLst/>
                <a:latin typeface="+mn-lt"/>
                <a:ea typeface="+mn-ea"/>
                <a:cs typeface="+mn-cs"/>
              </a:rPr>
              <a:t>CVS</a:t>
            </a:r>
            <a:r>
              <a:rPr lang="zh-CN" altLang="en-US" sz="1200" b="0" i="0" kern="1200" dirty="0" smtClean="0">
                <a:solidFill>
                  <a:schemeClr val="tx1"/>
                </a:solidFill>
                <a:effectLst/>
                <a:latin typeface="+mn-lt"/>
                <a:ea typeface="+mn-ea"/>
                <a:cs typeface="+mn-cs"/>
              </a:rPr>
              <a:t>为重要区域打分，我们没有定义组成的好坏，而是运用数据驱动的方式：收集同一主题下专业的</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视频和普通用户的</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视频作为正样本</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专业的视频有更高的权重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，随机拍摄的视频作为负样本，将这三类样本组成我们的训练数据集</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因为在</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视频输入的处理和输出</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打分图的时候没有用到</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所以我们获得的是球形的打分图</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CVS</a:t>
            </a:r>
            <a:r>
              <a:rPr lang="zh-CN" altLang="en-US" sz="1200" b="0" i="0" kern="1200" dirty="0" smtClean="0">
                <a:solidFill>
                  <a:schemeClr val="tx1"/>
                </a:solidFill>
                <a:effectLst/>
                <a:latin typeface="+mn-lt"/>
                <a:ea typeface="+mn-ea"/>
                <a:cs typeface="+mn-cs"/>
              </a:rPr>
              <a:t>是卷积的所以信息丢失发生在空间相邻</a:t>
            </a:r>
            <a:r>
              <a:rPr lang="en-US" altLang="zh-CN" sz="1200" b="0" i="0" kern="1200" dirty="0" smtClean="0">
                <a:solidFill>
                  <a:schemeClr val="tx1"/>
                </a:solidFill>
                <a:effectLst/>
                <a:latin typeface="+mn-lt"/>
                <a:ea typeface="+mn-ea"/>
                <a:cs typeface="+mn-cs"/>
              </a:rPr>
              <a:t>glimpses</a:t>
            </a:r>
            <a:r>
              <a:rPr lang="zh-CN" altLang="en-US" sz="1200" b="0" i="0" kern="1200" dirty="0" smtClean="0">
                <a:solidFill>
                  <a:schemeClr val="tx1"/>
                </a:solidFill>
                <a:effectLst/>
                <a:latin typeface="+mn-lt"/>
                <a:ea typeface="+mn-ea"/>
                <a:cs typeface="+mn-cs"/>
              </a:rPr>
              <a:t>的边界附近，于是我们把每个</a:t>
            </a:r>
            <a:r>
              <a:rPr lang="en-US" altLang="zh-CN" sz="1200" b="0" i="0" kern="1200" dirty="0" smtClean="0">
                <a:solidFill>
                  <a:schemeClr val="tx1"/>
                </a:solidFill>
                <a:effectLst/>
                <a:latin typeface="+mn-lt"/>
                <a:ea typeface="+mn-ea"/>
                <a:cs typeface="+mn-cs"/>
              </a:rPr>
              <a:t>glimpse</a:t>
            </a:r>
            <a:r>
              <a:rPr lang="zh-CN" altLang="en-US" sz="1200" b="0" i="0" kern="1200" dirty="0" smtClean="0">
                <a:solidFill>
                  <a:schemeClr val="tx1"/>
                </a:solidFill>
                <a:effectLst/>
                <a:latin typeface="+mn-lt"/>
                <a:ea typeface="+mn-ea"/>
                <a:cs typeface="+mn-cs"/>
              </a:rPr>
              <a:t>扩大了</a:t>
            </a:r>
            <a:r>
              <a:rPr lang="en-US" altLang="zh-CN" sz="1200" b="0" i="0" kern="1200" dirty="0" smtClean="0">
                <a:solidFill>
                  <a:schemeClr val="tx1"/>
                </a:solidFill>
                <a:effectLst/>
                <a:latin typeface="+mn-lt"/>
                <a:ea typeface="+mn-ea"/>
                <a:cs typeface="+mn-cs"/>
              </a:rPr>
              <a:t>1/k</a:t>
            </a:r>
            <a:r>
              <a:rPr lang="zh-CN" altLang="en-US" sz="1200" b="0" i="0" kern="1200" dirty="0" smtClean="0">
                <a:solidFill>
                  <a:schemeClr val="tx1"/>
                </a:solidFill>
                <a:effectLst/>
                <a:latin typeface="+mn-lt"/>
                <a:ea typeface="+mn-ea"/>
                <a:cs typeface="+mn-cs"/>
              </a:rPr>
              <a:t>，然后将</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个打分图缝合成一个球形的打分图，并把重叠区域去掉，然后信息就不会丢失了</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pPr/>
              <a:t>6</a:t>
            </a:fld>
            <a:endParaRPr lang="en-US" altLang="zh-CN"/>
          </a:p>
        </p:txBody>
      </p:sp>
    </p:spTree>
    <p:extLst>
      <p:ext uri="{BB962C8B-B14F-4D97-AF65-F5344CB8AC3E}">
        <p14:creationId xmlns:p14="http://schemas.microsoft.com/office/powerpoint/2010/main" val="357808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背景：</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记录全景视频很方便，拍摄者不需要决定捕获场景中的哪些内容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对看视频的人来说这就变得具有挑战，不知道看哪，找不到最感兴趣的内容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解决方案：</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Pano2Vid</a:t>
            </a:r>
            <a:r>
              <a:rPr lang="zh-CN" altLang="en-US" sz="1200" b="0" i="0" kern="1200" dirty="0" smtClean="0">
                <a:solidFill>
                  <a:schemeClr val="tx1"/>
                </a:solidFill>
                <a:effectLst/>
                <a:latin typeface="+mn-lt"/>
                <a:ea typeface="+mn-ea"/>
                <a:cs typeface="+mn-cs"/>
              </a:rPr>
              <a:t>，设计算法自动控制全景图中</a:t>
            </a:r>
            <a:r>
              <a:rPr lang="en-US" altLang="zh-CN" sz="1200" b="0" i="0" kern="1200" dirty="0" smtClean="0">
                <a:solidFill>
                  <a:schemeClr val="tx1"/>
                </a:solidFill>
                <a:effectLst/>
                <a:latin typeface="+mn-lt"/>
                <a:ea typeface="+mn-ea"/>
                <a:cs typeface="+mn-cs"/>
              </a:rPr>
              <a:t>NFOV(normal field-of-view </a:t>
            </a:r>
            <a:r>
              <a:rPr lang="zh-CN" altLang="en-US" sz="1200" b="0" i="0" kern="1200" dirty="0" smtClean="0">
                <a:solidFill>
                  <a:schemeClr val="tx1"/>
                </a:solidFill>
                <a:effectLst/>
                <a:latin typeface="+mn-lt"/>
                <a:ea typeface="+mn-ea"/>
                <a:cs typeface="+mn-cs"/>
              </a:rPr>
              <a:t>正常视角</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相机的姿势和运动，使用户直接观看该相机生成的内容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AUTO CAM</a:t>
            </a:r>
            <a:r>
              <a:rPr lang="zh-CN" altLang="en-US" sz="1200" b="0" i="0" kern="1200" dirty="0" smtClean="0">
                <a:solidFill>
                  <a:schemeClr val="tx1"/>
                </a:solidFill>
                <a:effectLst/>
                <a:latin typeface="+mn-lt"/>
                <a:ea typeface="+mn-ea"/>
                <a:cs typeface="+mn-cs"/>
              </a:rPr>
              <a:t>算法，不需要人工标注，非监督学习</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这里水平角度</a:t>
            </a:r>
            <a:r>
              <a:rPr lang="en-US" altLang="zh-CN" sz="1200" b="0" i="0" kern="1200" dirty="0" smtClean="0">
                <a:solidFill>
                  <a:schemeClr val="tx1"/>
                </a:solidFill>
                <a:effectLst/>
                <a:latin typeface="+mn-lt"/>
                <a:ea typeface="+mn-ea"/>
                <a:cs typeface="+mn-cs"/>
              </a:rPr>
              <a:t>65.5°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视频的宽高比</a:t>
            </a:r>
            <a:r>
              <a:rPr lang="en-US" altLang="zh-CN" sz="1200" b="0" i="0" kern="1200" dirty="0" smtClean="0">
                <a:solidFill>
                  <a:schemeClr val="tx1"/>
                </a:solidFill>
                <a:effectLst/>
                <a:latin typeface="+mn-lt"/>
                <a:ea typeface="+mn-ea"/>
                <a:cs typeface="+mn-cs"/>
              </a:rPr>
              <a:t>4:3</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生成的看起来自然的</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视频应该是无法从人捕捉的</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视频相区分的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相机不允许跳跃和缩放</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c3d(convolutional 3d feature)</a:t>
            </a:r>
            <a:r>
              <a:rPr lang="zh-CN" altLang="en-US" sz="1200" b="0" i="0" kern="1200" dirty="0" smtClean="0">
                <a:solidFill>
                  <a:schemeClr val="tx1"/>
                </a:solidFill>
                <a:effectLst/>
                <a:latin typeface="+mn-lt"/>
                <a:ea typeface="+mn-ea"/>
                <a:cs typeface="+mn-cs"/>
              </a:rPr>
              <a:t>提取特征</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最优化轨迹的解决方法是离散的，也就是每</a:t>
            </a:r>
            <a:r>
              <a:rPr lang="en-US" altLang="zh-CN" sz="1200" b="0" i="0" kern="1200" dirty="0" smtClean="0">
                <a:solidFill>
                  <a:schemeClr val="tx1"/>
                </a:solidFill>
                <a:effectLst/>
                <a:latin typeface="+mn-lt"/>
                <a:ea typeface="+mn-ea"/>
                <a:cs typeface="+mn-cs"/>
              </a:rPr>
              <a:t>5s</a:t>
            </a:r>
            <a:r>
              <a:rPr lang="zh-CN" altLang="en-US" sz="1200" b="0" i="0" kern="1200" dirty="0" smtClean="0">
                <a:solidFill>
                  <a:schemeClr val="tx1"/>
                </a:solidFill>
                <a:effectLst/>
                <a:latin typeface="+mn-lt"/>
                <a:ea typeface="+mn-ea"/>
                <a:cs typeface="+mn-cs"/>
              </a:rPr>
              <a:t>从一个方向跳到另一个方向</a:t>
            </a:r>
            <a:r>
              <a:rPr lang="en-US" altLang="zh-CN" sz="1200" b="0" i="0" kern="1200" dirty="0" smtClean="0">
                <a:solidFill>
                  <a:schemeClr val="tx1"/>
                </a:solidFill>
                <a:effectLst/>
                <a:latin typeface="+mn-lt"/>
                <a:ea typeface="+mn-ea"/>
                <a:cs typeface="+mn-cs"/>
              </a:rPr>
              <a:t>(jump)</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为了平滑这些跳跃，对离散的轨迹进行线性插值，所以最后输出的轨迹是连续的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是离线的方法，需要先看完整个视频</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ST-glimpse</a:t>
            </a:r>
            <a:r>
              <a:rPr lang="zh-CN" altLang="en-US" sz="1200" b="0" i="0" kern="1200" dirty="0" smtClean="0">
                <a:solidFill>
                  <a:schemeClr val="tx1"/>
                </a:solidFill>
                <a:effectLst/>
                <a:latin typeface="+mn-lt"/>
                <a:ea typeface="+mn-ea"/>
                <a:cs typeface="+mn-cs"/>
              </a:rPr>
              <a:t>：五秒的固定相机方向的从</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视频记录的</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视频片段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如图</a:t>
            </a:r>
            <a:r>
              <a:rPr lang="en-US" altLang="zh-CN" sz="1200" b="0" i="0" kern="1200" dirty="0" smtClean="0">
                <a:solidFill>
                  <a:schemeClr val="tx1"/>
                </a:solidFill>
                <a:effectLst/>
                <a:latin typeface="+mn-lt"/>
                <a:ea typeface="+mn-ea"/>
                <a:cs typeface="+mn-cs"/>
              </a:rPr>
              <a:t>2a</a:t>
            </a:r>
            <a:r>
              <a:rPr lang="zh-CN" altLang="en-US" sz="1200" b="0" i="0" kern="1200" dirty="0" smtClean="0">
                <a:solidFill>
                  <a:schemeClr val="tx1"/>
                </a:solidFill>
                <a:effectLst/>
                <a:latin typeface="+mn-lt"/>
                <a:ea typeface="+mn-ea"/>
                <a:cs typeface="+mn-cs"/>
              </a:rPr>
              <a:t>所示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，这些玩意在等矩形投影上不是矩形的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如图</a:t>
            </a:r>
            <a:r>
              <a:rPr lang="en-US" altLang="zh-CN" sz="1200" b="0" i="0" kern="1200" dirty="0" smtClean="0">
                <a:solidFill>
                  <a:schemeClr val="tx1"/>
                </a:solidFill>
                <a:effectLst/>
                <a:latin typeface="+mn-lt"/>
                <a:ea typeface="+mn-ea"/>
                <a:cs typeface="+mn-cs"/>
              </a:rPr>
              <a:t>2a</a:t>
            </a:r>
            <a:r>
              <a:rPr lang="zh-CN" altLang="en-US" sz="1200" b="0" i="0" kern="1200" dirty="0" smtClean="0">
                <a:solidFill>
                  <a:schemeClr val="tx1"/>
                </a:solidFill>
                <a:effectLst/>
                <a:latin typeface="+mn-lt"/>
                <a:ea typeface="+mn-ea"/>
                <a:cs typeface="+mn-cs"/>
              </a:rPr>
              <a:t>右图所示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，所以在投到</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视频时需要处理</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我们从以下角度采样了候选的</a:t>
            </a:r>
            <a:r>
              <a:rPr lang="en-US" altLang="zh-CN" sz="1200" b="0" i="0" kern="1200" dirty="0" smtClean="0">
                <a:solidFill>
                  <a:schemeClr val="tx1"/>
                </a:solidFill>
                <a:effectLst/>
                <a:latin typeface="+mn-lt"/>
                <a:ea typeface="+mn-ea"/>
                <a:cs typeface="+mn-cs"/>
              </a:rPr>
              <a:t>ST-glimpse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Φ={0,20,40,...,340},Θ={0,+-10,+-20,+-30,+-45,+-75,}</a:t>
            </a:r>
            <a:r>
              <a:rPr lang="zh-CN" altLang="en-US" sz="1200" b="0" i="0" kern="1200" dirty="0" smtClean="0">
                <a:solidFill>
                  <a:schemeClr val="tx1"/>
                </a:solidFill>
                <a:effectLst/>
                <a:latin typeface="+mn-lt"/>
                <a:ea typeface="+mn-ea"/>
                <a:cs typeface="+mn-cs"/>
              </a:rPr>
              <a:t>，间隔为</a:t>
            </a:r>
            <a:r>
              <a:rPr lang="en-US" altLang="zh-CN" sz="1200" b="0" i="0" kern="1200" dirty="0" smtClean="0">
                <a:solidFill>
                  <a:schemeClr val="tx1"/>
                </a:solidFill>
                <a:effectLst/>
                <a:latin typeface="+mn-lt"/>
                <a:ea typeface="+mn-ea"/>
                <a:cs typeface="+mn-cs"/>
              </a:rPr>
              <a:t>5s</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从</a:t>
            </a:r>
            <a:r>
              <a:rPr lang="en-US" altLang="zh-CN" sz="1200" b="0" i="0" kern="1200" dirty="0" err="1" smtClean="0">
                <a:solidFill>
                  <a:schemeClr val="tx1"/>
                </a:solidFill>
                <a:effectLst/>
                <a:latin typeface="+mn-lt"/>
                <a:ea typeface="+mn-ea"/>
                <a:cs typeface="+mn-cs"/>
              </a:rPr>
              <a:t>HumanCam</a:t>
            </a:r>
            <a:r>
              <a:rPr lang="zh-CN" altLang="en-US" sz="1200" b="0" i="0" kern="1200" dirty="0" smtClean="0">
                <a:solidFill>
                  <a:schemeClr val="tx1"/>
                </a:solidFill>
                <a:effectLst/>
                <a:latin typeface="+mn-lt"/>
                <a:ea typeface="+mn-ea"/>
                <a:cs typeface="+mn-cs"/>
              </a:rPr>
              <a:t>数据学习如何为捕获价值打分，我们希望捕获价值依赖内容和组成两个方面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内容要自然多样，例如一个爬山的视频中既要捕获同行的伙伴也要捕获美丽的风景；组成：对于人脸而言只捕捉到下半部分是不够的，应该捕捉全脸，对于户外场景来说应该把地平线放在这一帧的中间</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AUTOCAM</a:t>
            </a:r>
            <a:r>
              <a:rPr lang="zh-CN" altLang="en-US" sz="1200" b="0" i="0" kern="1200" dirty="0" smtClean="0">
                <a:solidFill>
                  <a:schemeClr val="tx1"/>
                </a:solidFill>
                <a:effectLst/>
                <a:latin typeface="+mn-lt"/>
                <a:ea typeface="+mn-ea"/>
                <a:cs typeface="+mn-cs"/>
              </a:rPr>
              <a:t>学习到一个数据驱动的模型而不是通过规则定义捕获的重要程度。我们做出了如下假设：</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人相机拍摄的</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视频里大多数的内容是值得捕获的；</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大多数随机的</a:t>
            </a:r>
            <a:r>
              <a:rPr lang="en-US" altLang="zh-CN" sz="1200" b="0" i="0" kern="1200" dirty="0" smtClean="0">
                <a:solidFill>
                  <a:schemeClr val="tx1"/>
                </a:solidFill>
                <a:effectLst/>
                <a:latin typeface="+mn-lt"/>
                <a:ea typeface="+mn-ea"/>
                <a:cs typeface="+mn-cs"/>
              </a:rPr>
              <a:t>ST-glimpses</a:t>
            </a:r>
            <a:r>
              <a:rPr lang="zh-CN" altLang="en-US" sz="1200" b="0" i="0" kern="1200" dirty="0" smtClean="0">
                <a:solidFill>
                  <a:schemeClr val="tx1"/>
                </a:solidFill>
                <a:effectLst/>
                <a:latin typeface="+mn-lt"/>
                <a:ea typeface="+mn-ea"/>
                <a:cs typeface="+mn-cs"/>
              </a:rPr>
              <a:t>是不值得捕获的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基于上述假设训练捕获价值分类器：</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首先将所有人类相机拍摄的视频分成不重叠的</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秒片段当做正样例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根据假设</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。接着所有从</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视频提取出来的候选</a:t>
            </a:r>
            <a:r>
              <a:rPr lang="en-US" altLang="zh-CN" sz="1200" b="0" i="0" kern="1200" dirty="0" smtClean="0">
                <a:solidFill>
                  <a:schemeClr val="tx1"/>
                </a:solidFill>
                <a:effectLst/>
                <a:latin typeface="+mn-lt"/>
                <a:ea typeface="+mn-ea"/>
                <a:cs typeface="+mn-cs"/>
              </a:rPr>
              <a:t>ST-glimpses</a:t>
            </a:r>
            <a:r>
              <a:rPr lang="zh-CN" altLang="en-US" sz="1200" b="0" i="0" kern="1200" dirty="0" smtClean="0">
                <a:solidFill>
                  <a:schemeClr val="tx1"/>
                </a:solidFill>
                <a:effectLst/>
                <a:latin typeface="+mn-lt"/>
                <a:ea typeface="+mn-ea"/>
                <a:cs typeface="+mn-cs"/>
              </a:rPr>
              <a:t>当做负样例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根据假设</a:t>
            </a:r>
            <a:r>
              <a:rPr lang="en-US" altLang="zh-CN" sz="1200" b="0" i="0" kern="1200" dirty="0" smtClean="0">
                <a:solidFill>
                  <a:schemeClr val="tx1"/>
                </a:solidFill>
                <a:effectLst/>
                <a:latin typeface="+mn-lt"/>
                <a:ea typeface="+mn-ea"/>
                <a:cs typeface="+mn-cs"/>
              </a:rPr>
              <a:t>2)</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为了表示每个</a:t>
            </a:r>
            <a:r>
              <a:rPr lang="en-US" altLang="zh-CN" sz="1200" b="0" i="0" kern="1200" dirty="0" smtClean="0">
                <a:solidFill>
                  <a:schemeClr val="tx1"/>
                </a:solidFill>
                <a:effectLst/>
                <a:latin typeface="+mn-lt"/>
                <a:ea typeface="+mn-ea"/>
                <a:cs typeface="+mn-cs"/>
              </a:rPr>
              <a:t>ST-glimpse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5s</a:t>
            </a:r>
            <a:r>
              <a:rPr lang="zh-CN" altLang="en-US" sz="1200" b="0" i="0" kern="1200" dirty="0" smtClean="0">
                <a:solidFill>
                  <a:schemeClr val="tx1"/>
                </a:solidFill>
                <a:effectLst/>
                <a:latin typeface="+mn-lt"/>
                <a:ea typeface="+mn-ea"/>
                <a:cs typeface="+mn-cs"/>
              </a:rPr>
              <a:t>的人类相机拍摄的视频片段，我们使用现成的卷积</a:t>
            </a:r>
            <a:r>
              <a:rPr lang="en-US" altLang="zh-CN" sz="1200" b="0" i="0" kern="1200" dirty="0" smtClean="0">
                <a:solidFill>
                  <a:schemeClr val="tx1"/>
                </a:solidFill>
                <a:effectLst/>
                <a:latin typeface="+mn-lt"/>
                <a:ea typeface="+mn-ea"/>
                <a:cs typeface="+mn-cs"/>
              </a:rPr>
              <a:t>3d</a:t>
            </a:r>
            <a:r>
              <a:rPr lang="zh-CN" altLang="en-US" sz="1200" b="0" i="0" kern="1200" dirty="0" smtClean="0">
                <a:solidFill>
                  <a:schemeClr val="tx1"/>
                </a:solidFill>
                <a:effectLst/>
                <a:latin typeface="+mn-lt"/>
                <a:ea typeface="+mn-ea"/>
                <a:cs typeface="+mn-cs"/>
              </a:rPr>
              <a:t>特征</a:t>
            </a:r>
            <a:r>
              <a:rPr lang="en-US" altLang="zh-CN" sz="1200" b="0" i="0" kern="1200" dirty="0" smtClean="0">
                <a:solidFill>
                  <a:schemeClr val="tx1"/>
                </a:solidFill>
                <a:effectLst/>
                <a:latin typeface="+mn-lt"/>
                <a:ea typeface="+mn-ea"/>
                <a:cs typeface="+mn-cs"/>
              </a:rPr>
              <a:t>(</a:t>
            </a:r>
            <a:r>
              <a:rPr lang="en-US" altLang="zh-CN" sz="1200" b="0" i="0" u="sng" kern="1200" dirty="0" smtClean="0">
                <a:solidFill>
                  <a:schemeClr val="tx1"/>
                </a:solidFill>
                <a:effectLst/>
                <a:latin typeface="+mn-lt"/>
                <a:ea typeface="+mn-ea"/>
                <a:cs typeface="+mn-cs"/>
                <a:hlinkClick r:id="rId3"/>
              </a:rPr>
              <a:t>convolutional 3D features (C3D)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C3D</a:t>
            </a:r>
            <a:r>
              <a:rPr lang="zh-CN" altLang="en-US" sz="1200" b="0" i="0" kern="1200" dirty="0" smtClean="0">
                <a:solidFill>
                  <a:schemeClr val="tx1"/>
                </a:solidFill>
                <a:effectLst/>
                <a:latin typeface="+mn-lt"/>
                <a:ea typeface="+mn-ea"/>
                <a:cs typeface="+mn-cs"/>
              </a:rPr>
              <a:t>是基于可以捕获外观和运动信息的</a:t>
            </a:r>
            <a:r>
              <a:rPr lang="en-US" altLang="zh-CN" sz="1200" b="0" i="0" kern="1200" dirty="0" smtClean="0">
                <a:solidFill>
                  <a:schemeClr val="tx1"/>
                </a:solidFill>
                <a:effectLst/>
                <a:latin typeface="+mn-lt"/>
                <a:ea typeface="+mn-ea"/>
                <a:cs typeface="+mn-cs"/>
              </a:rPr>
              <a:t>3d(</a:t>
            </a:r>
            <a:r>
              <a:rPr lang="zh-CN" altLang="en-US" sz="1200" b="0" i="0" kern="1200" dirty="0" smtClean="0">
                <a:solidFill>
                  <a:schemeClr val="tx1"/>
                </a:solidFill>
                <a:effectLst/>
                <a:latin typeface="+mn-lt"/>
                <a:ea typeface="+mn-ea"/>
                <a:cs typeface="+mn-cs"/>
              </a:rPr>
              <a:t>空间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卷积的通用视频特征</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在获得了所有</a:t>
            </a:r>
            <a:r>
              <a:rPr lang="en-US" altLang="zh-CN" sz="1200" b="0" i="0" kern="1200" dirty="0" smtClean="0">
                <a:solidFill>
                  <a:schemeClr val="tx1"/>
                </a:solidFill>
                <a:effectLst/>
                <a:latin typeface="+mn-lt"/>
                <a:ea typeface="+mn-ea"/>
                <a:cs typeface="+mn-cs"/>
              </a:rPr>
              <a:t>ST-glimpses</a:t>
            </a:r>
            <a:r>
              <a:rPr lang="zh-CN" altLang="en-US" sz="1200" b="0" i="0" kern="1200" dirty="0" smtClean="0">
                <a:solidFill>
                  <a:schemeClr val="tx1"/>
                </a:solidFill>
                <a:effectLst/>
                <a:latin typeface="+mn-lt"/>
                <a:ea typeface="+mn-ea"/>
                <a:cs typeface="+mn-cs"/>
              </a:rPr>
              <a:t>的捕获价值分数后我们找一条最大化总的捕获价值分数的相机移动路径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找路径的同时生成了像人一样的平滑的相机运动</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在选路径的时候引入了平滑运动先验使相机的轨迹更加平滑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选择的</a:t>
            </a:r>
            <a:r>
              <a:rPr lang="en-US" altLang="zh-CN" sz="1200" b="0" i="0" kern="1200" dirty="0" smtClean="0">
                <a:solidFill>
                  <a:schemeClr val="tx1"/>
                </a:solidFill>
                <a:effectLst/>
                <a:latin typeface="+mn-lt"/>
                <a:ea typeface="+mn-ea"/>
                <a:cs typeface="+mn-cs"/>
              </a:rPr>
              <a:t>ST-glimpse</a:t>
            </a:r>
            <a:r>
              <a:rPr lang="zh-CN" altLang="en-US" sz="1200" b="0" i="0" kern="1200" dirty="0" smtClean="0">
                <a:solidFill>
                  <a:schemeClr val="tx1"/>
                </a:solidFill>
                <a:effectLst/>
                <a:latin typeface="+mn-lt"/>
                <a:ea typeface="+mn-ea"/>
                <a:cs typeface="+mn-cs"/>
              </a:rPr>
              <a:t>的方位角和角度不超过</a:t>
            </a:r>
            <a:r>
              <a:rPr lang="en-US" altLang="zh-CN" sz="1200" b="0" i="0" kern="1200" dirty="0" smtClean="0">
                <a:solidFill>
                  <a:schemeClr val="tx1"/>
                </a:solidFill>
                <a:effectLst/>
                <a:latin typeface="+mn-lt"/>
                <a:ea typeface="+mn-ea"/>
                <a:cs typeface="+mn-cs"/>
              </a:rPr>
              <a:t>30°)</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评价</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视频的两种标准：</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基于人相机的度量：</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越像人相机拍出来的视频，算法越好</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基于人编辑的度量：</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算法选择的相机轨迹要接近人选择的轨迹</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HumanEdit</a:t>
            </a:r>
            <a:r>
              <a:rPr lang="en-US" altLang="zh-CN" sz="1200" b="0" i="0" kern="1200" dirty="0" smtClean="0">
                <a:solidFill>
                  <a:schemeClr val="tx1"/>
                </a:solidFill>
                <a:effectLst/>
                <a:latin typeface="+mn-lt"/>
                <a:ea typeface="+mn-ea"/>
                <a:cs typeface="+mn-cs"/>
              </a:rPr>
              <a:t>)</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pPr/>
              <a:t>7</a:t>
            </a:fld>
            <a:endParaRPr lang="en-US" altLang="zh-CN"/>
          </a:p>
        </p:txBody>
      </p:sp>
    </p:spTree>
    <p:extLst>
      <p:ext uri="{BB962C8B-B14F-4D97-AF65-F5344CB8AC3E}">
        <p14:creationId xmlns:p14="http://schemas.microsoft.com/office/powerpoint/2010/main" val="357808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hyperlapse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快进视频</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一个将整个</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全景图转化为</a:t>
            </a:r>
            <a:r>
              <a:rPr lang="en-US" altLang="zh-CN" sz="1200" b="0" i="0" kern="1200" dirty="0" smtClean="0">
                <a:solidFill>
                  <a:schemeClr val="tx1"/>
                </a:solidFill>
                <a:effectLst/>
                <a:latin typeface="+mn-lt"/>
                <a:ea typeface="+mn-ea"/>
                <a:cs typeface="+mn-cs"/>
              </a:rPr>
              <a:t>NFOV(normal field-of-view)</a:t>
            </a:r>
            <a:r>
              <a:rPr lang="zh-CN" altLang="en-US" sz="1200" b="0" i="0" kern="1200" dirty="0" smtClean="0">
                <a:solidFill>
                  <a:schemeClr val="tx1"/>
                </a:solidFill>
                <a:effectLst/>
                <a:latin typeface="+mn-lt"/>
                <a:ea typeface="+mn-ea"/>
                <a:cs typeface="+mn-cs"/>
              </a:rPr>
              <a:t>快进视频的带有最优视觉体验的系统</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首先稳定输入的</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度视频，然后计算每个区域兴趣和显著性的得分，在此基础上生成快进视频，最后再用</a:t>
            </a:r>
            <a:r>
              <a:rPr lang="en-US" altLang="zh-CN" sz="1200" b="0" i="0" kern="1200" dirty="0" smtClean="0">
                <a:solidFill>
                  <a:schemeClr val="tx1"/>
                </a:solidFill>
                <a:effectLst/>
                <a:latin typeface="+mn-lt"/>
                <a:ea typeface="+mn-ea"/>
                <a:cs typeface="+mn-cs"/>
              </a:rPr>
              <a:t>2d</a:t>
            </a:r>
            <a:r>
              <a:rPr lang="zh-CN" altLang="en-US" sz="1200" b="0" i="0" kern="1200" dirty="0" smtClean="0">
                <a:solidFill>
                  <a:schemeClr val="tx1"/>
                </a:solidFill>
                <a:effectLst/>
                <a:latin typeface="+mn-lt"/>
                <a:ea typeface="+mn-ea"/>
                <a:cs typeface="+mn-cs"/>
              </a:rPr>
              <a:t>视频稳定方法生成最后的快进视频</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用到了场景语义分割</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显著性的计算根据物体的运动和外观</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用户可以选择输出视频的播放速率，并标出自己感兴趣的物体</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系统会计算最优的时空上的相机路径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结合显著性的分，语义偏好和时间平滑</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意义：</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替用户找到有意思的内容，缩短看视频的时间</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贡献：</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第一个从</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度视频生成</a:t>
            </a:r>
            <a:r>
              <a:rPr lang="en-US" altLang="zh-CN" sz="1200" b="0" i="0" kern="1200" dirty="0" smtClean="0">
                <a:solidFill>
                  <a:schemeClr val="tx1"/>
                </a:solidFill>
                <a:effectLst/>
                <a:latin typeface="+mn-lt"/>
                <a:ea typeface="+mn-ea"/>
                <a:cs typeface="+mn-cs"/>
              </a:rPr>
              <a:t>NFOV</a:t>
            </a:r>
            <a:r>
              <a:rPr lang="zh-CN" altLang="en-US" sz="1200" b="0" i="0" kern="1200" dirty="0" smtClean="0">
                <a:solidFill>
                  <a:schemeClr val="tx1"/>
                </a:solidFill>
                <a:effectLst/>
                <a:latin typeface="+mn-lt"/>
                <a:ea typeface="+mn-ea"/>
                <a:cs typeface="+mn-cs"/>
              </a:rPr>
              <a:t>快进视频的系统</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提出了利用时间和空间上的非均匀采样最优化平移感兴趣物体上窗口的语义驱动的方法</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提出了鲁棒的</a:t>
            </a:r>
            <a:r>
              <a:rPr lang="en-US" altLang="zh-CN" sz="1200" b="0" i="0" kern="1200" dirty="0" smtClean="0">
                <a:solidFill>
                  <a:schemeClr val="tx1"/>
                </a:solidFill>
                <a:effectLst/>
                <a:latin typeface="+mn-lt"/>
                <a:ea typeface="+mn-ea"/>
                <a:cs typeface="+mn-cs"/>
              </a:rPr>
              <a:t>2d</a:t>
            </a:r>
            <a:r>
              <a:rPr lang="zh-CN" altLang="en-US" sz="1200" b="0" i="0" kern="1200" dirty="0" smtClean="0">
                <a:solidFill>
                  <a:schemeClr val="tx1"/>
                </a:solidFill>
                <a:effectLst/>
                <a:latin typeface="+mn-lt"/>
                <a:ea typeface="+mn-ea"/>
                <a:cs typeface="+mn-cs"/>
              </a:rPr>
              <a:t>稳定方法自适应地选择运动模型生成平滑的快进视频</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与其它方法的比较：</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Pano2Vid</a:t>
            </a:r>
            <a:r>
              <a:rPr lang="zh-CN" altLang="en-US" sz="1200" b="0" i="0" kern="1200" dirty="0" smtClean="0">
                <a:solidFill>
                  <a:schemeClr val="tx1"/>
                </a:solidFill>
                <a:effectLst/>
                <a:latin typeface="+mn-lt"/>
                <a:ea typeface="+mn-ea"/>
                <a:cs typeface="+mn-cs"/>
              </a:rPr>
              <a:t>是从预计算的时间空间划分中学习捕捉重要性得分并用</a:t>
            </a:r>
            <a:r>
              <a:rPr lang="en-US" altLang="zh-CN" sz="1200" b="0" i="0" kern="1200" dirty="0" err="1" smtClean="0">
                <a:solidFill>
                  <a:schemeClr val="tx1"/>
                </a:solidFill>
                <a:effectLst/>
                <a:latin typeface="+mn-lt"/>
                <a:ea typeface="+mn-ea"/>
                <a:cs typeface="+mn-cs"/>
              </a:rPr>
              <a:t>dp</a:t>
            </a:r>
            <a:r>
              <a:rPr lang="zh-CN" altLang="en-US" sz="1200" b="0" i="0" kern="1200" dirty="0" smtClean="0">
                <a:solidFill>
                  <a:schemeClr val="tx1"/>
                </a:solidFill>
                <a:effectLst/>
                <a:latin typeface="+mn-lt"/>
                <a:ea typeface="+mn-ea"/>
                <a:cs typeface="+mn-cs"/>
              </a:rPr>
              <a:t>选择平滑的相机路径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我们的方法：</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给定</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视频，我们生成的是快进视频，</a:t>
            </a:r>
            <a:r>
              <a:rPr lang="en-US" altLang="zh-CN" sz="1200" b="0" i="0" kern="1200" dirty="0" smtClean="0">
                <a:solidFill>
                  <a:schemeClr val="tx1"/>
                </a:solidFill>
                <a:effectLst/>
                <a:latin typeface="+mn-lt"/>
                <a:ea typeface="+mn-ea"/>
                <a:cs typeface="+mn-cs"/>
              </a:rPr>
              <a:t>Pano2Vid</a:t>
            </a:r>
            <a:r>
              <a:rPr lang="zh-CN" altLang="en-US" sz="1200" b="0" i="0" kern="1200" dirty="0" smtClean="0">
                <a:solidFill>
                  <a:schemeClr val="tx1"/>
                </a:solidFill>
                <a:effectLst/>
                <a:latin typeface="+mn-lt"/>
                <a:ea typeface="+mn-ea"/>
                <a:cs typeface="+mn-cs"/>
              </a:rPr>
              <a:t>生成的是与输入视频等长的视频</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2.Pano2Vid</a:t>
            </a:r>
            <a:r>
              <a:rPr lang="zh-CN" altLang="en-US" sz="1200" b="0" i="0" kern="1200" dirty="0" smtClean="0">
                <a:solidFill>
                  <a:schemeClr val="tx1"/>
                </a:solidFill>
                <a:effectLst/>
                <a:latin typeface="+mn-lt"/>
                <a:ea typeface="+mn-ea"/>
                <a:cs typeface="+mn-cs"/>
              </a:rPr>
              <a:t>用整个视频内容来学习得分，我们是结合了低等级的时空视觉显著性和高等级的图像语义分割来检测关键区域或物体，并且为使用者提供了更多的操作空间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选择感兴趣的语义标签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定制快进视频</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我们的相机运动可以向前、平面移动和加速，而向前移动在</a:t>
            </a:r>
            <a:r>
              <a:rPr lang="en-US" altLang="zh-CN" sz="1200" b="0" i="0" kern="1200" dirty="0" smtClean="0">
                <a:solidFill>
                  <a:schemeClr val="tx1"/>
                </a:solidFill>
                <a:effectLst/>
                <a:latin typeface="+mn-lt"/>
                <a:ea typeface="+mn-ea"/>
                <a:cs typeface="+mn-cs"/>
              </a:rPr>
              <a:t>Pano2Vid</a:t>
            </a:r>
            <a:r>
              <a:rPr lang="zh-CN" altLang="en-US" sz="1200" b="0" i="0" kern="1200" dirty="0" smtClean="0">
                <a:solidFill>
                  <a:schemeClr val="tx1"/>
                </a:solidFill>
                <a:effectLst/>
                <a:latin typeface="+mn-lt"/>
                <a:ea typeface="+mn-ea"/>
                <a:cs typeface="+mn-cs"/>
              </a:rPr>
              <a:t>中是没有的</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我们给视频添加了稳定操作而</a:t>
            </a:r>
            <a:r>
              <a:rPr lang="en-US" altLang="zh-CN" sz="1200" b="0" i="0" kern="1200" dirty="0" smtClean="0">
                <a:solidFill>
                  <a:schemeClr val="tx1"/>
                </a:solidFill>
                <a:effectLst/>
                <a:latin typeface="+mn-lt"/>
                <a:ea typeface="+mn-ea"/>
                <a:cs typeface="+mn-cs"/>
              </a:rPr>
              <a:t>Pano2Vid</a:t>
            </a:r>
            <a:r>
              <a:rPr lang="zh-CN" altLang="en-US" sz="1200" b="0" i="0" kern="1200" dirty="0" smtClean="0">
                <a:solidFill>
                  <a:schemeClr val="tx1"/>
                </a:solidFill>
                <a:effectLst/>
                <a:latin typeface="+mn-lt"/>
                <a:ea typeface="+mn-ea"/>
                <a:cs typeface="+mn-cs"/>
              </a:rPr>
              <a:t>没有</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pPr/>
              <a:t>8</a:t>
            </a:fld>
            <a:endParaRPr lang="en-US" altLang="zh-CN"/>
          </a:p>
        </p:txBody>
      </p:sp>
    </p:spTree>
    <p:extLst>
      <p:ext uri="{BB962C8B-B14F-4D97-AF65-F5344CB8AC3E}">
        <p14:creationId xmlns:p14="http://schemas.microsoft.com/office/powerpoint/2010/main" val="357808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xfrm>
            <a:off x="138113" y="766763"/>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5" name="页眉占位符 4"/>
          <p:cNvSpPr>
            <a:spLocks noGrp="1"/>
          </p:cNvSpPr>
          <p:nvPr>
            <p:ph type="hdr" sz="quarter" idx="11"/>
          </p:nvPr>
        </p:nvSpPr>
        <p:spPr/>
        <p:txBody>
          <a:bodyPr/>
          <a:lstStyle/>
          <a:p>
            <a:pPr>
              <a:defRPr/>
            </a:pPr>
            <a:r>
              <a:rPr lang="en-US" altLang="zh-CN"/>
              <a:t>2 Year Research Plan (2017-2018)</a:t>
            </a:r>
            <a:endParaRPr lang="zh-CN" altLang="en-US"/>
          </a:p>
        </p:txBody>
      </p:sp>
      <p:sp>
        <p:nvSpPr>
          <p:cNvPr id="7" name="灯片编号占位符 6"/>
          <p:cNvSpPr>
            <a:spLocks noGrp="1"/>
          </p:cNvSpPr>
          <p:nvPr>
            <p:ph type="sldNum" sz="quarter" idx="12"/>
          </p:nvPr>
        </p:nvSpPr>
        <p:spPr/>
        <p:txBody>
          <a:bodyPr/>
          <a:lstStyle/>
          <a:p>
            <a:fld id="{F19A2EC9-282E-4C73-9090-5E35C3C5DF68}" type="slidenum">
              <a:rPr lang="zh-CN" altLang="en-US" smtClean="0"/>
              <a:pPr/>
              <a:t>11</a:t>
            </a:fld>
            <a:endParaRPr lang="en-US" altLang="zh-CN"/>
          </a:p>
        </p:txBody>
      </p:sp>
    </p:spTree>
    <p:extLst>
      <p:ext uri="{BB962C8B-B14F-4D97-AF65-F5344CB8AC3E}">
        <p14:creationId xmlns:p14="http://schemas.microsoft.com/office/powerpoint/2010/main" val="4238745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sp>
        <p:nvSpPr>
          <p:cNvPr id="31" name="文本框 30"/>
          <p:cNvSpPr txBox="1"/>
          <p:nvPr userDrawn="1"/>
        </p:nvSpPr>
        <p:spPr>
          <a:xfrm>
            <a:off x="0" y="5778000"/>
            <a:ext cx="12192000" cy="720000"/>
          </a:xfrm>
          <a:prstGeom prst="rect">
            <a:avLst/>
          </a:prstGeom>
          <a:noFill/>
        </p:spPr>
        <p:txBody>
          <a:bodyPr wrap="square" lIns="0" tIns="0" rIns="0" bIns="0" rtlCol="0" anchor="ctr" anchorCtr="1">
            <a:spAutoFit/>
          </a:bodyPr>
          <a:lstStyle/>
          <a:p>
            <a:pPr algn="ctr"/>
            <a:r>
              <a:rPr lang="zh-CN" altLang="en-US" sz="3200" b="1" dirty="0">
                <a:solidFill>
                  <a:schemeClr val="bg1"/>
                </a:solidFill>
                <a:latin typeface="华文行楷" panose="02010800040101010101" pitchFamily="2" charset="-122"/>
                <a:ea typeface="华文行楷" panose="02010800040101010101" pitchFamily="2" charset="-122"/>
              </a:rPr>
              <a:t>虚拟现实技术与系统国家重点实验室</a:t>
            </a:r>
            <a:endParaRPr lang="en-US" altLang="zh-CN" sz="3200" b="1" dirty="0">
              <a:solidFill>
                <a:schemeClr val="bg1"/>
              </a:solidFill>
              <a:latin typeface="华文行楷" panose="02010800040101010101" pitchFamily="2" charset="-122"/>
              <a:ea typeface="华文行楷" panose="02010800040101010101" pitchFamily="2" charset="-122"/>
            </a:endParaRPr>
          </a:p>
          <a:p>
            <a:pPr algn="ctr"/>
            <a:r>
              <a:rPr lang="en-US" altLang="zh-CN" sz="1400" b="1" spc="0" dirty="0">
                <a:solidFill>
                  <a:schemeClr val="bg1"/>
                </a:solidFill>
                <a:latin typeface="+mn-lt"/>
                <a:ea typeface="+mn-ea"/>
              </a:rPr>
              <a:t>STATE</a:t>
            </a:r>
            <a:r>
              <a:rPr lang="en-US" altLang="zh-CN" sz="1400" b="1" spc="0" baseline="0" dirty="0">
                <a:solidFill>
                  <a:schemeClr val="bg1"/>
                </a:solidFill>
                <a:latin typeface="+mn-lt"/>
                <a:ea typeface="+mn-ea"/>
              </a:rPr>
              <a:t> KEY LABORATORY OF VIRTUAL REALITY TECHNOLOGY AND SYSTEMS</a:t>
            </a:r>
            <a:endParaRPr lang="zh-CN" altLang="en-US" sz="1400" b="1" spc="0" dirty="0">
              <a:solidFill>
                <a:schemeClr val="bg1"/>
              </a:solidFill>
              <a:latin typeface="+mn-lt"/>
              <a:ea typeface="+mn-ea"/>
            </a:endParaRPr>
          </a:p>
        </p:txBody>
      </p:sp>
      <p:pic>
        <p:nvPicPr>
          <p:cNvPr id="10" name="图片 9">
            <a:extLst>
              <a:ext uri="{FF2B5EF4-FFF2-40B4-BE49-F238E27FC236}">
                <a16:creationId xmlns:a16="http://schemas.microsoft.com/office/drawing/2014/main" xmlns="" id="{63895B83-04B6-4404-9203-910A6AA55D76}"/>
              </a:ext>
            </a:extLst>
          </p:cNvPr>
          <p:cNvPicPr>
            <a:picLocks noChangeAspect="1"/>
          </p:cNvPicPr>
          <p:nvPr userDrawn="1"/>
        </p:nvPicPr>
        <p:blipFill>
          <a:blip r:embed="rId2"/>
          <a:stretch>
            <a:fillRect/>
          </a:stretch>
        </p:blipFill>
        <p:spPr>
          <a:xfrm>
            <a:off x="3528940" y="180000"/>
            <a:ext cx="5134119" cy="1080000"/>
          </a:xfrm>
          <a:prstGeom prst="rect">
            <a:avLst/>
          </a:prstGeom>
        </p:spPr>
      </p:pic>
    </p:spTree>
    <p:extLst>
      <p:ext uri="{BB962C8B-B14F-4D97-AF65-F5344CB8AC3E}">
        <p14:creationId xmlns:p14="http://schemas.microsoft.com/office/powerpoint/2010/main" val="39295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889474"/>
            <a:ext cx="11520000" cy="557213"/>
          </a:xfrm>
          <a:prstGeom prst="rect">
            <a:avLst/>
          </a:prstGeom>
        </p:spPr>
        <p:txBody>
          <a:bodyPr/>
          <a:lstStyle>
            <a:lvl1pPr marL="360000" indent="-360000">
              <a:spcBef>
                <a:spcPts val="600"/>
              </a:spcBef>
              <a:defRPr sz="3200">
                <a:latin typeface="+mj-lt"/>
              </a:defRPr>
            </a:lvl1pPr>
            <a:lvl2pPr marL="540000" indent="-288000">
              <a:spcBef>
                <a:spcPts val="600"/>
              </a:spcBef>
              <a:defRPr sz="3200">
                <a:solidFill>
                  <a:schemeClr val="tx1"/>
                </a:solidFill>
                <a:latin typeface="+mj-lt"/>
              </a:defRPr>
            </a:lvl2pPr>
            <a:lvl3pPr marL="864000" indent="-252000">
              <a:spcBef>
                <a:spcPts val="600"/>
              </a:spcBef>
              <a:defRPr sz="3200">
                <a:latin typeface="+mj-lt"/>
              </a:defRPr>
            </a:lvl3pPr>
            <a:lvl4pPr marL="1224000" indent="-252000">
              <a:spcBef>
                <a:spcPts val="600"/>
              </a:spcBef>
              <a:defRPr sz="2800">
                <a:latin typeface="+mj-lt"/>
              </a:defRPr>
            </a:lvl4pPr>
            <a:lvl5pPr marL="1548000" indent="-252000">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2"/>
          <p:cNvSpPr>
            <a:spLocks noGrp="1" noChangeArrowheads="1"/>
          </p:cNvSpPr>
          <p:nvPr>
            <p:ph type="title"/>
          </p:nvPr>
        </p:nvSpPr>
        <p:spPr bwMode="auto">
          <a:xfrm>
            <a:off x="321735" y="74535"/>
            <a:ext cx="11501967" cy="6429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vl1pPr>
          </a:lstStyle>
          <a:p>
            <a:pPr lvl="0"/>
            <a:r>
              <a:rPr lang="zh-CN" altLang="en-US" dirty="0"/>
              <a:t>单击此处编辑母版标题样式</a:t>
            </a:r>
          </a:p>
        </p:txBody>
      </p:sp>
    </p:spTree>
    <p:extLst>
      <p:ext uri="{BB962C8B-B14F-4D97-AF65-F5344CB8AC3E}">
        <p14:creationId xmlns:p14="http://schemas.microsoft.com/office/powerpoint/2010/main" val="5155149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92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74533"/>
            <a:ext cx="11501967" cy="6429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8" name="矩形 17"/>
          <p:cNvSpPr/>
          <p:nvPr userDrawn="1"/>
        </p:nvSpPr>
        <p:spPr bwMode="auto">
          <a:xfrm>
            <a:off x="0" y="6498000"/>
            <a:ext cx="12192000" cy="36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50" dirty="0">
              <a:ln>
                <a:solidFill>
                  <a:schemeClr val="bg1">
                    <a:lumMod val="85000"/>
                  </a:schemeClr>
                </a:solidFill>
              </a:ln>
              <a:solidFill>
                <a:schemeClr val="bg1"/>
              </a:solidFill>
              <a:latin typeface="+mj-lt"/>
            </a:endParaRPr>
          </a:p>
        </p:txBody>
      </p:sp>
      <p:sp>
        <p:nvSpPr>
          <p:cNvPr id="3" name="文本框 2">
            <a:extLst>
              <a:ext uri="{FF2B5EF4-FFF2-40B4-BE49-F238E27FC236}">
                <a16:creationId xmlns:a16="http://schemas.microsoft.com/office/drawing/2014/main" xmlns="" id="{57FC3242-8B2D-4F47-AF49-524D2BA82E95}"/>
              </a:ext>
            </a:extLst>
          </p:cNvPr>
          <p:cNvSpPr txBox="1"/>
          <p:nvPr userDrawn="1"/>
        </p:nvSpPr>
        <p:spPr>
          <a:xfrm>
            <a:off x="0" y="6498000"/>
            <a:ext cx="2520000" cy="3600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defPPr>
              <a:defRPr lang="zh-CN"/>
            </a:defPPr>
            <a:lvl1pPr algn="r">
              <a:defRPr sz="1800" b="1">
                <a:solidFill>
                  <a:srgbClr val="FFFFFF"/>
                </a:solidFill>
                <a:latin typeface="+mj-lt"/>
                <a:cs typeface="Arial" panose="020B0604020202020204" pitchFamily="34" charset="0"/>
              </a:defRPr>
            </a:lvl1pPr>
          </a:lstStyle>
          <a:p>
            <a:pPr lvl="0" algn="ctr"/>
            <a:r>
              <a:rPr lang="en-US" altLang="zh-CN" dirty="0">
                <a:solidFill>
                  <a:schemeClr val="bg1">
                    <a:lumMod val="75000"/>
                  </a:schemeClr>
                </a:solidFill>
              </a:rPr>
              <a:t>http://z.buaa.edu.cn</a:t>
            </a:r>
            <a:endParaRPr lang="zh-CN" altLang="en-US" dirty="0">
              <a:solidFill>
                <a:schemeClr val="bg1">
                  <a:lumMod val="75000"/>
                </a:schemeClr>
              </a:solidFill>
            </a:endParaRPr>
          </a:p>
        </p:txBody>
      </p:sp>
      <p:sp>
        <p:nvSpPr>
          <p:cNvPr id="13" name="文本框 12">
            <a:extLst>
              <a:ext uri="{FF2B5EF4-FFF2-40B4-BE49-F238E27FC236}">
                <a16:creationId xmlns:a16="http://schemas.microsoft.com/office/drawing/2014/main" xmlns="" id="{A806DE06-E5DA-446E-A8CD-783CAE1C0279}"/>
              </a:ext>
            </a:extLst>
          </p:cNvPr>
          <p:cNvSpPr txBox="1"/>
          <p:nvPr userDrawn="1"/>
        </p:nvSpPr>
        <p:spPr>
          <a:xfrm>
            <a:off x="4656000" y="6498000"/>
            <a:ext cx="2880000" cy="3600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defPPr>
              <a:defRPr lang="zh-CN"/>
            </a:defPPr>
            <a:lvl1pPr algn="r">
              <a:defRPr sz="1800" b="1">
                <a:solidFill>
                  <a:srgbClr val="FFFFFF"/>
                </a:solidFill>
                <a:latin typeface="+mj-lt"/>
                <a:cs typeface="Arial" panose="020B0604020202020204" pitchFamily="34" charset="0"/>
              </a:defRPr>
            </a:lvl1pPr>
          </a:lstStyle>
          <a:p>
            <a:pPr lvl="0" algn="ctr"/>
            <a:r>
              <a:rPr lang="en-US" altLang="zh-CN" dirty="0">
                <a:solidFill>
                  <a:schemeClr val="bg1">
                    <a:lumMod val="75000"/>
                  </a:schemeClr>
                </a:solidFill>
              </a:rPr>
              <a:t>VR @ Beihang University</a:t>
            </a:r>
            <a:endParaRPr lang="zh-CN" altLang="en-US" dirty="0">
              <a:solidFill>
                <a:schemeClr val="bg1">
                  <a:lumMod val="75000"/>
                </a:schemeClr>
              </a:solidFill>
            </a:endParaRPr>
          </a:p>
        </p:txBody>
      </p:sp>
      <p:sp>
        <p:nvSpPr>
          <p:cNvPr id="14" name="文本框 13">
            <a:extLst>
              <a:ext uri="{FF2B5EF4-FFF2-40B4-BE49-F238E27FC236}">
                <a16:creationId xmlns:a16="http://schemas.microsoft.com/office/drawing/2014/main" xmlns="" id="{8283C3CC-733F-4493-AB72-0A74BA3B6802}"/>
              </a:ext>
            </a:extLst>
          </p:cNvPr>
          <p:cNvSpPr txBox="1"/>
          <p:nvPr userDrawn="1"/>
        </p:nvSpPr>
        <p:spPr>
          <a:xfrm>
            <a:off x="11112000" y="6498000"/>
            <a:ext cx="1080000" cy="3600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lumMod val="75000"/>
                  </a:schemeClr>
                </a:solidFill>
              </a:rPr>
              <a:t>‹#›</a:t>
            </a:fld>
            <a:endParaRPr lang="zh-CN" altLang="en-US"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rtl="0" eaLnBrk="0" fontAlgn="base" hangingPunct="0">
        <a:spcBef>
          <a:spcPct val="0"/>
        </a:spcBef>
        <a:spcAft>
          <a:spcPct val="0"/>
        </a:spcAft>
        <a:defRPr sz="40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itchFamily="18" charset="0"/>
          <a:ea typeface="黑体"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itchFamily="18" charset="0"/>
          <a:ea typeface="黑体"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itchFamily="18" charset="0"/>
          <a:ea typeface="黑体"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itchFamily="18" charset="0"/>
          <a:ea typeface="黑体"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charset="0"/>
          <a:ea typeface="黑体"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charset="0"/>
          <a:ea typeface="黑体"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charset="0"/>
          <a:ea typeface="黑体"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charset="0"/>
          <a:ea typeface="黑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itchFamily="2" charset="-122"/>
        </a:defRPr>
      </a:lvl5pPr>
      <a:lvl6pPr marL="1885950" indent="-171450" algn="l" rtl="0" fontAlgn="base">
        <a:spcBef>
          <a:spcPct val="20000"/>
        </a:spcBef>
        <a:spcAft>
          <a:spcPct val="0"/>
        </a:spcAft>
        <a:buChar char="»"/>
        <a:defRPr sz="1500">
          <a:solidFill>
            <a:schemeClr val="tx1"/>
          </a:solidFill>
          <a:latin typeface="+mn-lt"/>
          <a:ea typeface="宋体" pitchFamily="2" charset="-122"/>
        </a:defRPr>
      </a:lvl6pPr>
      <a:lvl7pPr marL="2228850" indent="-171450" algn="l" rtl="0" fontAlgn="base">
        <a:spcBef>
          <a:spcPct val="20000"/>
        </a:spcBef>
        <a:spcAft>
          <a:spcPct val="0"/>
        </a:spcAft>
        <a:buChar char="»"/>
        <a:defRPr sz="1500">
          <a:solidFill>
            <a:schemeClr val="tx1"/>
          </a:solidFill>
          <a:latin typeface="+mn-lt"/>
          <a:ea typeface="宋体" pitchFamily="2" charset="-122"/>
        </a:defRPr>
      </a:lvl7pPr>
      <a:lvl8pPr marL="2571750" indent="-171450" algn="l" rtl="0" fontAlgn="base">
        <a:spcBef>
          <a:spcPct val="20000"/>
        </a:spcBef>
        <a:spcAft>
          <a:spcPct val="0"/>
        </a:spcAft>
        <a:buChar char="»"/>
        <a:defRPr sz="1500">
          <a:solidFill>
            <a:schemeClr val="tx1"/>
          </a:solidFill>
          <a:latin typeface="+mn-lt"/>
          <a:ea typeface="宋体" pitchFamily="2" charset="-122"/>
        </a:defRPr>
      </a:lvl8pPr>
      <a:lvl9pPr marL="2914650" indent="-171450" algn="l" rtl="0" fontAlgn="base">
        <a:spcBef>
          <a:spcPct val="20000"/>
        </a:spcBef>
        <a:spcAft>
          <a:spcPct val="0"/>
        </a:spcAft>
        <a:buChar char="»"/>
        <a:defRPr sz="1500">
          <a:solidFill>
            <a:schemeClr val="tx1"/>
          </a:solidFill>
          <a:latin typeface="+mn-lt"/>
          <a:ea typeface="宋体"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nblogs.com/yaoling1997/p/10617928.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8osw3ElPAv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sion.cs.utexas.edu/projects/Pano2Vi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vllab.ucmerced.edu/wlai24/360hyperlapse/youtub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Research Progress</a:t>
            </a:r>
            <a:endParaRPr lang="zh-CN" altLang="en-US" dirty="0"/>
          </a:p>
        </p:txBody>
      </p:sp>
      <p:sp>
        <p:nvSpPr>
          <p:cNvPr id="3" name="文本占位符 2"/>
          <p:cNvSpPr>
            <a:spLocks noGrp="1"/>
          </p:cNvSpPr>
          <p:nvPr>
            <p:ph type="body" sz="quarter" idx="11"/>
          </p:nvPr>
        </p:nvSpPr>
        <p:spPr/>
        <p:txBody>
          <a:bodyPr/>
          <a:lstStyle/>
          <a:p>
            <a:r>
              <a:rPr lang="zh-CN" altLang="en-US" dirty="0" smtClean="0"/>
              <a:t>李奕君</a:t>
            </a:r>
            <a:r>
              <a:rPr lang="en-US" altLang="zh-CN" dirty="0" smtClean="0"/>
              <a:t>@ 2019-03-29</a:t>
            </a:r>
            <a:endParaRPr lang="zh-CN" altLang="en-US" dirty="0"/>
          </a:p>
        </p:txBody>
      </p:sp>
      <p:sp>
        <p:nvSpPr>
          <p:cNvPr id="4" name="文本占位符 3"/>
          <p:cNvSpPr>
            <a:spLocks noGrp="1"/>
          </p:cNvSpPr>
          <p:nvPr>
            <p:ph type="body" sz="quarter" idx="12"/>
          </p:nvPr>
        </p:nvSpPr>
        <p:spPr/>
        <p:txBody>
          <a:bodyPr/>
          <a:lstStyle/>
          <a:p>
            <a:r>
              <a:rPr lang="en-US" altLang="zh-CN" dirty="0"/>
              <a:t>Weekly Progress and Reports</a:t>
            </a:r>
          </a:p>
        </p:txBody>
      </p:sp>
    </p:spTree>
    <p:extLst>
      <p:ext uri="{BB962C8B-B14F-4D97-AF65-F5344CB8AC3E}">
        <p14:creationId xmlns:p14="http://schemas.microsoft.com/office/powerpoint/2010/main" val="119011321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00F86EDE-8218-4F5A-9F3A-09D86B024073}"/>
              </a:ext>
            </a:extLst>
          </p:cNvPr>
          <p:cNvSpPr>
            <a:spLocks noGrp="1"/>
          </p:cNvSpPr>
          <p:nvPr>
            <p:ph idx="1"/>
          </p:nvPr>
        </p:nvSpPr>
        <p:spPr/>
        <p:txBody>
          <a:bodyPr/>
          <a:lstStyle/>
          <a:p>
            <a:r>
              <a:rPr lang="zh-CN" altLang="en-US" dirty="0" smtClean="0"/>
              <a:t>下周</a:t>
            </a:r>
            <a:r>
              <a:rPr lang="zh-CN" altLang="en-US" dirty="0"/>
              <a:t>的工作</a:t>
            </a:r>
            <a:r>
              <a:rPr lang="zh-CN" altLang="en-US" dirty="0" smtClean="0"/>
              <a:t>计划</a:t>
            </a:r>
            <a:endParaRPr lang="en-US" altLang="zh-CN" dirty="0" smtClean="0"/>
          </a:p>
          <a:p>
            <a:pPr lvl="1"/>
            <a:r>
              <a:rPr lang="en-US" altLang="zh-CN" dirty="0" smtClean="0"/>
              <a:t>1.</a:t>
            </a:r>
            <a:r>
              <a:rPr lang="zh-CN" altLang="en-US" dirty="0" smtClean="0"/>
              <a:t>了解</a:t>
            </a:r>
            <a:r>
              <a:rPr lang="en-US" altLang="zh-CN" dirty="0" smtClean="0"/>
              <a:t>360°</a:t>
            </a:r>
            <a:r>
              <a:rPr lang="zh-CN" altLang="en-US" dirty="0" smtClean="0"/>
              <a:t>视频存储格式</a:t>
            </a:r>
            <a:endParaRPr lang="en-US" altLang="zh-CN" dirty="0" smtClean="0"/>
          </a:p>
          <a:p>
            <a:pPr lvl="1"/>
            <a:r>
              <a:rPr lang="en-US" altLang="zh-CN" dirty="0" smtClean="0"/>
              <a:t>2.</a:t>
            </a:r>
            <a:r>
              <a:rPr lang="zh-CN" altLang="en-US" dirty="0"/>
              <a:t>写个交互界面弄些数据看</a:t>
            </a:r>
            <a:r>
              <a:rPr lang="zh-CN" altLang="en-US" dirty="0" smtClean="0"/>
              <a:t>下生成的</a:t>
            </a:r>
            <a:r>
              <a:rPr lang="en-US" altLang="zh-CN" dirty="0" smtClean="0"/>
              <a:t>NFOV</a:t>
            </a:r>
            <a:r>
              <a:rPr lang="zh-CN" altLang="en-US" dirty="0" smtClean="0"/>
              <a:t>视频效果</a:t>
            </a:r>
            <a:endParaRPr lang="en-US" altLang="zh-CN" dirty="0" smtClean="0"/>
          </a:p>
        </p:txBody>
      </p:sp>
      <p:sp>
        <p:nvSpPr>
          <p:cNvPr id="3" name="标题 2">
            <a:extLst>
              <a:ext uri="{FF2B5EF4-FFF2-40B4-BE49-F238E27FC236}">
                <a16:creationId xmlns:a16="http://schemas.microsoft.com/office/drawing/2014/main" xmlns="" id="{4E5B7DFB-83BD-4BD8-B44A-DF9E87BC223C}"/>
              </a:ext>
            </a:extLst>
          </p:cNvPr>
          <p:cNvSpPr>
            <a:spLocks noGrp="1"/>
          </p:cNvSpPr>
          <p:nvPr>
            <p:ph type="title"/>
          </p:nvPr>
        </p:nvSpPr>
        <p:spPr/>
        <p:txBody>
          <a:bodyPr/>
          <a:lstStyle/>
          <a:p>
            <a:r>
              <a:rPr lang="en-US" altLang="zh-CN" dirty="0"/>
              <a:t>Next Weeks</a:t>
            </a:r>
            <a:endParaRPr lang="zh-CN" altLang="en-US" dirty="0"/>
          </a:p>
        </p:txBody>
      </p:sp>
    </p:spTree>
    <p:extLst>
      <p:ext uri="{BB962C8B-B14F-4D97-AF65-F5344CB8AC3E}">
        <p14:creationId xmlns:p14="http://schemas.microsoft.com/office/powerpoint/2010/main" val="243599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412776"/>
            <a:ext cx="9144000" cy="4032448"/>
          </a:xfrm>
          <a:prstGeom prst="rect">
            <a:avLst/>
          </a:prstGeom>
          <a:noFill/>
        </p:spPr>
        <p:txBody>
          <a:bodyPr lIns="0" tIns="0" rIns="0" bIns="0" anchor="ctr" anchorCtr="1">
            <a:noAutofit/>
          </a:bodyPr>
          <a:lstStyle/>
          <a:p>
            <a:pPr algn="ctr">
              <a:defRPr/>
            </a:pPr>
            <a:r>
              <a:rPr lang="en-US" altLang="zh-CN" sz="12000" b="1" dirty="0">
                <a:ln w="3175">
                  <a:solidFill>
                    <a:srgbClr val="FF0000"/>
                  </a:solidFill>
                </a:ln>
                <a:solidFill>
                  <a:srgbClr val="FF0000"/>
                </a:solidFill>
                <a:latin typeface="+mn-lt"/>
                <a:ea typeface="楷体" pitchFamily="49" charset="-122"/>
              </a:rPr>
              <a:t>TNANKS!</a:t>
            </a:r>
            <a:endParaRPr lang="zh-CN" altLang="en-US" sz="12000" b="1" dirty="0">
              <a:ln w="3175">
                <a:solidFill>
                  <a:srgbClr val="FF0000"/>
                </a:solidFill>
              </a:ln>
              <a:solidFill>
                <a:srgbClr val="FF0000"/>
              </a:solidFill>
              <a:latin typeface="+mn-lt"/>
              <a:ea typeface="楷体" pitchFamily="49" charset="-122"/>
            </a:endParaRPr>
          </a:p>
        </p:txBody>
      </p:sp>
    </p:spTree>
    <p:custDataLst>
      <p:tags r:id="rId1"/>
    </p:custDataLst>
    <p:extLst>
      <p:ext uri="{BB962C8B-B14F-4D97-AF65-F5344CB8AC3E}">
        <p14:creationId xmlns:p14="http://schemas.microsoft.com/office/powerpoint/2010/main" val="1665929261"/>
      </p:ext>
    </p:extLst>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Outline</a:t>
            </a:r>
            <a:endParaRPr lang="zh-CN" altLang="en-US" dirty="0"/>
          </a:p>
        </p:txBody>
      </p:sp>
      <p:sp>
        <p:nvSpPr>
          <p:cNvPr id="7" name="文本框 6"/>
          <p:cNvSpPr txBox="1"/>
          <p:nvPr/>
        </p:nvSpPr>
        <p:spPr>
          <a:xfrm>
            <a:off x="2567607" y="932522"/>
            <a:ext cx="8496945" cy="4829207"/>
          </a:xfrm>
          <a:prstGeom prst="rect">
            <a:avLst/>
          </a:prstGeom>
          <a:noFill/>
        </p:spPr>
        <p:txBody>
          <a:bodyPr wrap="square" rtlCol="0">
            <a:spAutoFit/>
          </a:bodyPr>
          <a:lstStyle/>
          <a:p>
            <a:pPr>
              <a:lnSpc>
                <a:spcPct val="200000"/>
              </a:lnSpc>
            </a:pPr>
            <a:r>
              <a:rPr lang="en-US" altLang="zh-CN" sz="4000" b="1" dirty="0">
                <a:latin typeface="+mn-lt"/>
                <a:ea typeface="+mj-ea"/>
              </a:rPr>
              <a:t>1. Main Tasks</a:t>
            </a:r>
          </a:p>
          <a:p>
            <a:pPr>
              <a:lnSpc>
                <a:spcPct val="200000"/>
              </a:lnSpc>
            </a:pPr>
            <a:r>
              <a:rPr lang="en-US" altLang="zh-CN" sz="4000" b="1" dirty="0">
                <a:latin typeface="+mn-lt"/>
                <a:ea typeface="+mj-ea"/>
              </a:rPr>
              <a:t>2. Weekly Progress</a:t>
            </a:r>
          </a:p>
          <a:p>
            <a:pPr>
              <a:lnSpc>
                <a:spcPct val="200000"/>
              </a:lnSpc>
            </a:pPr>
            <a:r>
              <a:rPr lang="en-US" altLang="zh-CN" sz="4000" b="1" dirty="0">
                <a:latin typeface="+mn-lt"/>
                <a:ea typeface="+mj-ea"/>
              </a:rPr>
              <a:t>3. Main Problems and Solutions</a:t>
            </a:r>
          </a:p>
          <a:p>
            <a:pPr>
              <a:lnSpc>
                <a:spcPct val="200000"/>
              </a:lnSpc>
            </a:pPr>
            <a:r>
              <a:rPr lang="en-US" altLang="zh-CN" sz="4000" b="1" dirty="0">
                <a:latin typeface="+mn-lt"/>
                <a:ea typeface="+mj-ea"/>
              </a:rPr>
              <a:t>4. Next Weeks</a:t>
            </a:r>
            <a:endParaRPr lang="zh-CN" altLang="en-US" sz="4000" b="1" dirty="0">
              <a:latin typeface="+mn-lt"/>
              <a:ea typeface="+mj-ea"/>
            </a:endParaRPr>
          </a:p>
        </p:txBody>
      </p:sp>
    </p:spTree>
    <p:extLst>
      <p:ext uri="{BB962C8B-B14F-4D97-AF65-F5344CB8AC3E}">
        <p14:creationId xmlns:p14="http://schemas.microsoft.com/office/powerpoint/2010/main" val="38542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264C30BB-031F-4433-832B-306BB7EB0775}"/>
              </a:ext>
            </a:extLst>
          </p:cNvPr>
          <p:cNvSpPr>
            <a:spLocks noGrp="1"/>
          </p:cNvSpPr>
          <p:nvPr>
            <p:ph idx="1"/>
          </p:nvPr>
        </p:nvSpPr>
        <p:spPr/>
        <p:txBody>
          <a:bodyPr/>
          <a:lstStyle/>
          <a:p>
            <a:r>
              <a:rPr lang="zh-CN" altLang="en-US" dirty="0"/>
              <a:t>负责，三维场景人体与对象交互</a:t>
            </a:r>
            <a:r>
              <a:rPr lang="zh-CN" altLang="en-US" dirty="0" smtClean="0"/>
              <a:t>的接触点</a:t>
            </a:r>
            <a:r>
              <a:rPr lang="zh-CN" altLang="en-US" dirty="0"/>
              <a:t>标注</a:t>
            </a:r>
            <a:r>
              <a:rPr lang="zh-CN" altLang="en-US" dirty="0" smtClean="0"/>
              <a:t>工具 </a:t>
            </a:r>
            <a:r>
              <a:rPr lang="en-US" altLang="zh-CN" dirty="0" smtClean="0"/>
              <a:t>[2019/6]</a:t>
            </a:r>
          </a:p>
          <a:p>
            <a:r>
              <a:rPr lang="zh-CN" altLang="en-US" dirty="0" smtClean="0"/>
              <a:t>参与，</a:t>
            </a:r>
            <a:r>
              <a:rPr lang="en-US" altLang="zh-CN" dirty="0"/>
              <a:t>SA2019</a:t>
            </a:r>
            <a:r>
              <a:rPr lang="zh-CN" altLang="en-US" dirty="0"/>
              <a:t>，</a:t>
            </a:r>
            <a:r>
              <a:rPr lang="en-US" altLang="zh-CN" dirty="0"/>
              <a:t>[20190501</a:t>
            </a:r>
            <a:r>
              <a:rPr lang="zh-CN" altLang="en-US" dirty="0"/>
              <a:t>投稿</a:t>
            </a:r>
            <a:r>
              <a:rPr lang="en-US" altLang="zh-CN" dirty="0" smtClean="0"/>
              <a:t>]</a:t>
            </a:r>
          </a:p>
          <a:p>
            <a:pPr marL="0" indent="0">
              <a:buNone/>
            </a:pPr>
            <a:r>
              <a:rPr lang="en-US" altLang="zh-CN" dirty="0"/>
              <a:t> </a:t>
            </a:r>
            <a:r>
              <a:rPr lang="en-US" altLang="zh-CN" dirty="0" smtClean="0"/>
              <a:t>   Human </a:t>
            </a:r>
            <a:r>
              <a:rPr lang="en-US" altLang="zh-CN" dirty="0"/>
              <a:t>&amp; Bicycle Co-modeling from Single Image in the Wild</a:t>
            </a:r>
          </a:p>
          <a:p>
            <a:endParaRPr lang="en-US" altLang="zh-CN" dirty="0" smtClean="0"/>
          </a:p>
          <a:p>
            <a:pPr lvl="1"/>
            <a:endParaRPr lang="en-US" altLang="zh-CN" dirty="0">
              <a:solidFill>
                <a:schemeClr val="bg1">
                  <a:lumMod val="65000"/>
                </a:schemeClr>
              </a:solidFill>
            </a:endParaRPr>
          </a:p>
        </p:txBody>
      </p:sp>
      <p:sp>
        <p:nvSpPr>
          <p:cNvPr id="3" name="标题 2">
            <a:extLst>
              <a:ext uri="{FF2B5EF4-FFF2-40B4-BE49-F238E27FC236}">
                <a16:creationId xmlns:a16="http://schemas.microsoft.com/office/drawing/2014/main" xmlns="" id="{AF2F1CF5-4233-4BC2-896A-A1CBE41B1743}"/>
              </a:ext>
            </a:extLst>
          </p:cNvPr>
          <p:cNvSpPr>
            <a:spLocks noGrp="1"/>
          </p:cNvSpPr>
          <p:nvPr>
            <p:ph type="title"/>
          </p:nvPr>
        </p:nvSpPr>
        <p:spPr/>
        <p:txBody>
          <a:bodyPr/>
          <a:lstStyle/>
          <a:p>
            <a:r>
              <a:rPr lang="en-US" altLang="zh-CN" dirty="0"/>
              <a:t>Main Tasks (1/1)</a:t>
            </a:r>
            <a:endParaRPr lang="zh-CN" altLang="en-US" dirty="0"/>
          </a:p>
        </p:txBody>
      </p:sp>
    </p:spTree>
    <p:extLst>
      <p:ext uri="{BB962C8B-B14F-4D97-AF65-F5344CB8AC3E}">
        <p14:creationId xmlns:p14="http://schemas.microsoft.com/office/powerpoint/2010/main" val="2401860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AFC48D8-2BAD-4D17-A574-75078DB4854B}"/>
              </a:ext>
            </a:extLst>
          </p:cNvPr>
          <p:cNvSpPr>
            <a:spLocks noGrp="1"/>
          </p:cNvSpPr>
          <p:nvPr>
            <p:ph idx="1"/>
          </p:nvPr>
        </p:nvSpPr>
        <p:spPr/>
        <p:txBody>
          <a:bodyPr/>
          <a:lstStyle/>
          <a:p>
            <a:r>
              <a:rPr lang="zh-CN" altLang="en-US" dirty="0" smtClean="0"/>
              <a:t>本周</a:t>
            </a:r>
            <a:r>
              <a:rPr lang="zh-CN" altLang="en-US" dirty="0"/>
              <a:t>工作进展</a:t>
            </a:r>
            <a:endParaRPr lang="en-US" altLang="zh-CN" dirty="0"/>
          </a:p>
          <a:p>
            <a:pPr lvl="1"/>
            <a:r>
              <a:rPr lang="zh-CN" altLang="en-US" dirty="0" smtClean="0">
                <a:hlinkClick r:id="rId2"/>
              </a:rPr>
              <a:t>调研了</a:t>
            </a:r>
            <a:r>
              <a:rPr lang="en-US" altLang="zh-CN" dirty="0" smtClean="0">
                <a:hlinkClick r:id="rId2"/>
              </a:rPr>
              <a:t>360°</a:t>
            </a:r>
            <a:r>
              <a:rPr lang="zh-CN" altLang="en-US" dirty="0" smtClean="0">
                <a:hlinkClick r:id="rId2"/>
              </a:rPr>
              <a:t>视频转</a:t>
            </a:r>
            <a:r>
              <a:rPr lang="en-US" altLang="zh-CN" dirty="0" smtClean="0">
                <a:hlinkClick r:id="rId2"/>
              </a:rPr>
              <a:t>NFOV</a:t>
            </a:r>
            <a:r>
              <a:rPr lang="zh-CN" altLang="en-US" dirty="0" smtClean="0">
                <a:hlinkClick r:id="rId2"/>
              </a:rPr>
              <a:t>视频的相关论文</a:t>
            </a:r>
            <a:endParaRPr lang="en-US" altLang="zh-CN" dirty="0" smtClean="0"/>
          </a:p>
          <a:p>
            <a:pPr lvl="1"/>
            <a:r>
              <a:rPr lang="zh-CN" altLang="en-US" dirty="0" smtClean="0"/>
              <a:t>与汪老师讨论了接下来</a:t>
            </a:r>
            <a:r>
              <a:rPr lang="zh-CN" altLang="en-US" smtClean="0"/>
              <a:t>的工作</a:t>
            </a:r>
            <a:endParaRPr lang="en-US" altLang="zh-CN" dirty="0" smtClean="0"/>
          </a:p>
        </p:txBody>
      </p:sp>
      <p:sp>
        <p:nvSpPr>
          <p:cNvPr id="3" name="标题 2">
            <a:extLst>
              <a:ext uri="{FF2B5EF4-FFF2-40B4-BE49-F238E27FC236}">
                <a16:creationId xmlns:a16="http://schemas.microsoft.com/office/drawing/2014/main" xmlns="" id="{CCE2AF0A-EA03-44C5-81F4-7EDAE5710867}"/>
              </a:ext>
            </a:extLst>
          </p:cNvPr>
          <p:cNvSpPr>
            <a:spLocks noGrp="1"/>
          </p:cNvSpPr>
          <p:nvPr>
            <p:ph type="title"/>
          </p:nvPr>
        </p:nvSpPr>
        <p:spPr/>
        <p:txBody>
          <a:bodyPr/>
          <a:lstStyle/>
          <a:p>
            <a:r>
              <a:rPr lang="en-US" altLang="zh-CN" dirty="0"/>
              <a:t>Weekly Progress</a:t>
            </a:r>
            <a:r>
              <a:rPr lang="zh-CN" altLang="en-US" dirty="0"/>
              <a:t>：</a:t>
            </a:r>
            <a:r>
              <a:rPr lang="en-US" altLang="zh-CN" dirty="0" smtClean="0"/>
              <a:t>2019.03.25 </a:t>
            </a:r>
            <a:r>
              <a:rPr lang="en-US" altLang="zh-CN" dirty="0"/>
              <a:t>~ </a:t>
            </a:r>
            <a:r>
              <a:rPr lang="en-US" altLang="zh-CN" dirty="0" smtClean="0"/>
              <a:t>2019.03.29</a:t>
            </a:r>
            <a:endParaRPr lang="zh-CN" altLang="en-US" dirty="0"/>
          </a:p>
        </p:txBody>
      </p:sp>
    </p:spTree>
    <p:extLst>
      <p:ext uri="{BB962C8B-B14F-4D97-AF65-F5344CB8AC3E}">
        <p14:creationId xmlns:p14="http://schemas.microsoft.com/office/powerpoint/2010/main" val="269406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AFC48D8-2BAD-4D17-A574-75078DB4854B}"/>
              </a:ext>
            </a:extLst>
          </p:cNvPr>
          <p:cNvSpPr>
            <a:spLocks noGrp="1"/>
          </p:cNvSpPr>
          <p:nvPr>
            <p:ph idx="1"/>
          </p:nvPr>
        </p:nvSpPr>
        <p:spPr/>
        <p:txBody>
          <a:bodyPr/>
          <a:lstStyle/>
          <a:p>
            <a:r>
              <a:rPr lang="en-US" altLang="zh-CN" sz="2000" dirty="0"/>
              <a:t>Deep 360 Pilot: Learning a Deep Agent for Piloting through </a:t>
            </a:r>
            <a:r>
              <a:rPr lang="en-US" altLang="zh-CN" sz="2000" dirty="0" smtClean="0"/>
              <a:t>360◦Sports Videos(CVPR2017)</a:t>
            </a:r>
            <a:endParaRPr lang="en-US" altLang="zh-CN" sz="2000" dirty="0"/>
          </a:p>
          <a:p>
            <a:pPr lvl="1"/>
            <a:r>
              <a:rPr lang="zh-CN" altLang="en-US" dirty="0" smtClean="0"/>
              <a:t>从</a:t>
            </a:r>
            <a:r>
              <a:rPr lang="en-US" altLang="zh-CN" dirty="0" smtClean="0"/>
              <a:t>360°</a:t>
            </a:r>
            <a:r>
              <a:rPr lang="zh-CN" altLang="en-US" dirty="0" smtClean="0"/>
              <a:t>运动视频中生成</a:t>
            </a:r>
            <a:r>
              <a:rPr lang="en-US" altLang="zh-CN" dirty="0" smtClean="0"/>
              <a:t>NFOV(normal field of view)</a:t>
            </a:r>
            <a:r>
              <a:rPr lang="zh-CN" altLang="en-US" dirty="0" smtClean="0">
                <a:hlinkClick r:id="rId3"/>
              </a:rPr>
              <a:t>视频</a:t>
            </a:r>
            <a:endParaRPr lang="en-US" altLang="zh-CN" dirty="0" smtClean="0"/>
          </a:p>
          <a:p>
            <a:pPr lvl="1"/>
            <a:r>
              <a:rPr lang="zh-CN" altLang="en-US" dirty="0" smtClean="0"/>
              <a:t>用</a:t>
            </a:r>
            <a:r>
              <a:rPr lang="en-US" altLang="zh-CN" dirty="0" smtClean="0"/>
              <a:t>faster r-</a:t>
            </a:r>
            <a:r>
              <a:rPr lang="en-US" altLang="zh-CN" dirty="0" err="1" smtClean="0"/>
              <a:t>cnn</a:t>
            </a:r>
            <a:r>
              <a:rPr lang="zh-CN" altLang="en-US" dirty="0" smtClean="0"/>
              <a:t>检测出每一帧的物体，分析物体显著性，在最大化显著性和使相机运动尽量平滑的情况下生成</a:t>
            </a:r>
            <a:r>
              <a:rPr lang="en-US" altLang="zh-CN" dirty="0" smtClean="0"/>
              <a:t>NFOV</a:t>
            </a:r>
            <a:r>
              <a:rPr lang="zh-CN" altLang="en-US" dirty="0" smtClean="0"/>
              <a:t>视频</a:t>
            </a:r>
            <a:endParaRPr lang="en-US" altLang="zh-CN" dirty="0" smtClean="0"/>
          </a:p>
        </p:txBody>
      </p:sp>
      <p:sp>
        <p:nvSpPr>
          <p:cNvPr id="3" name="标题 2">
            <a:extLst>
              <a:ext uri="{FF2B5EF4-FFF2-40B4-BE49-F238E27FC236}">
                <a16:creationId xmlns:a16="http://schemas.microsoft.com/office/drawing/2014/main" xmlns="" id="{CCE2AF0A-EA03-44C5-81F4-7EDAE5710867}"/>
              </a:ext>
            </a:extLst>
          </p:cNvPr>
          <p:cNvSpPr>
            <a:spLocks noGrp="1"/>
          </p:cNvSpPr>
          <p:nvPr>
            <p:ph type="title"/>
          </p:nvPr>
        </p:nvSpPr>
        <p:spPr/>
        <p:txBody>
          <a:bodyPr/>
          <a:lstStyle/>
          <a:p>
            <a:r>
              <a:rPr lang="en-US" altLang="zh-CN" dirty="0"/>
              <a:t>Weekly Progress</a:t>
            </a:r>
            <a:r>
              <a:rPr lang="zh-CN" altLang="en-US" dirty="0" smtClean="0"/>
              <a:t>：</a:t>
            </a:r>
            <a:r>
              <a:rPr lang="en-US" altLang="zh-CN" dirty="0"/>
              <a:t>2019.03.25 ~ 2019.03.29</a:t>
            </a:r>
            <a:endParaRPr lang="zh-CN"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565" y="2996952"/>
            <a:ext cx="3223195" cy="386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5097" y="3661360"/>
            <a:ext cx="8136903" cy="319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5384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AFC48D8-2BAD-4D17-A574-75078DB4854B}"/>
              </a:ext>
            </a:extLst>
          </p:cNvPr>
          <p:cNvSpPr>
            <a:spLocks noGrp="1"/>
          </p:cNvSpPr>
          <p:nvPr>
            <p:ph idx="1"/>
          </p:nvPr>
        </p:nvSpPr>
        <p:spPr/>
        <p:txBody>
          <a:bodyPr/>
          <a:lstStyle/>
          <a:p>
            <a:r>
              <a:rPr lang="en-US" altLang="zh-CN" sz="2000" dirty="0"/>
              <a:t>A Deep Ranking Model for </a:t>
            </a:r>
            <a:r>
              <a:rPr lang="en-US" altLang="zh-CN" sz="2000" dirty="0" err="1"/>
              <a:t>Spatio</a:t>
            </a:r>
            <a:r>
              <a:rPr lang="en-US" altLang="zh-CN" sz="2000" dirty="0"/>
              <a:t>-Temporal Highlight Detection From a 360◦ </a:t>
            </a:r>
            <a:r>
              <a:rPr lang="en-US" altLang="zh-CN" sz="2000" dirty="0" smtClean="0"/>
              <a:t>Video(AAAI2018)</a:t>
            </a:r>
            <a:endParaRPr lang="en-US" altLang="zh-CN" sz="2000" dirty="0"/>
          </a:p>
          <a:p>
            <a:pPr lvl="1"/>
            <a:r>
              <a:rPr lang="zh-CN" altLang="en-US" dirty="0" smtClean="0"/>
              <a:t>训练一个打分神经网络</a:t>
            </a:r>
            <a:r>
              <a:rPr lang="en-US" altLang="zh-CN" dirty="0" smtClean="0"/>
              <a:t>CVS(</a:t>
            </a:r>
            <a:r>
              <a:rPr lang="en-US" altLang="zh-CN" b="0" dirty="0"/>
              <a:t>Composition View </a:t>
            </a:r>
            <a:r>
              <a:rPr lang="en-US" altLang="zh-CN" b="0" dirty="0" smtClean="0"/>
              <a:t>Score</a:t>
            </a:r>
            <a:r>
              <a:rPr lang="en-US" altLang="zh-CN" dirty="0" smtClean="0"/>
              <a:t>)</a:t>
            </a:r>
            <a:r>
              <a:rPr lang="zh-CN" altLang="en-US" dirty="0" smtClean="0"/>
              <a:t>模型，为</a:t>
            </a:r>
            <a:r>
              <a:rPr lang="en-US" altLang="zh-CN" dirty="0" smtClean="0"/>
              <a:t>360°</a:t>
            </a:r>
            <a:r>
              <a:rPr lang="zh-CN" altLang="en-US" dirty="0" smtClean="0"/>
              <a:t>视频生成球面分数图，根据分数图和用户指定的时间长度生成</a:t>
            </a:r>
            <a:r>
              <a:rPr lang="en-US" altLang="zh-CN" dirty="0" smtClean="0"/>
              <a:t>NFOV</a:t>
            </a:r>
            <a:r>
              <a:rPr lang="zh-CN" altLang="en-US" dirty="0" smtClean="0"/>
              <a:t>视频。</a:t>
            </a:r>
            <a:endParaRPr lang="en-US" altLang="zh-CN" dirty="0" smtClean="0"/>
          </a:p>
        </p:txBody>
      </p:sp>
      <p:sp>
        <p:nvSpPr>
          <p:cNvPr id="3" name="标题 2">
            <a:extLst>
              <a:ext uri="{FF2B5EF4-FFF2-40B4-BE49-F238E27FC236}">
                <a16:creationId xmlns:a16="http://schemas.microsoft.com/office/drawing/2014/main" xmlns="" id="{CCE2AF0A-EA03-44C5-81F4-7EDAE5710867}"/>
              </a:ext>
            </a:extLst>
          </p:cNvPr>
          <p:cNvSpPr>
            <a:spLocks noGrp="1"/>
          </p:cNvSpPr>
          <p:nvPr>
            <p:ph type="title"/>
          </p:nvPr>
        </p:nvSpPr>
        <p:spPr/>
        <p:txBody>
          <a:bodyPr/>
          <a:lstStyle/>
          <a:p>
            <a:r>
              <a:rPr lang="en-US" altLang="zh-CN" dirty="0"/>
              <a:t>Weekly Progress</a:t>
            </a:r>
            <a:r>
              <a:rPr lang="zh-CN" altLang="en-US" dirty="0" smtClean="0"/>
              <a:t>：</a:t>
            </a:r>
            <a:r>
              <a:rPr lang="en-US" altLang="zh-CN" dirty="0"/>
              <a:t>2019.03.25 ~ 2019.03.29</a:t>
            </a:r>
            <a:endParaRPr lang="zh-CN" altLang="en-US" dirty="0"/>
          </a:p>
        </p:txBody>
      </p:sp>
      <p:pic>
        <p:nvPicPr>
          <p:cNvPr id="1029" name="Picture 5" descr="https://i.loli.net/2019/03/26/5c99e062662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3033144"/>
            <a:ext cx="8716912" cy="382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86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AFC48D8-2BAD-4D17-A574-75078DB4854B}"/>
              </a:ext>
            </a:extLst>
          </p:cNvPr>
          <p:cNvSpPr>
            <a:spLocks noGrp="1"/>
          </p:cNvSpPr>
          <p:nvPr>
            <p:ph idx="1"/>
          </p:nvPr>
        </p:nvSpPr>
        <p:spPr/>
        <p:txBody>
          <a:bodyPr/>
          <a:lstStyle/>
          <a:p>
            <a:r>
              <a:rPr lang="en-US" altLang="zh-CN" sz="2000" dirty="0">
                <a:hlinkClick r:id="rId3"/>
              </a:rPr>
              <a:t>Pano2Vid: Automatic Cinematography for Watching 360∘ </a:t>
            </a:r>
            <a:r>
              <a:rPr lang="en-US" altLang="zh-CN" sz="2000" dirty="0" smtClean="0">
                <a:hlinkClick r:id="rId3"/>
              </a:rPr>
              <a:t>Videos</a:t>
            </a:r>
            <a:r>
              <a:rPr lang="en-US" altLang="zh-CN" sz="2000" dirty="0" smtClean="0"/>
              <a:t>(ACCV2016)</a:t>
            </a:r>
            <a:endParaRPr lang="en-US" altLang="zh-CN" sz="2000" dirty="0"/>
          </a:p>
          <a:p>
            <a:pPr lvl="1"/>
            <a:r>
              <a:rPr lang="zh-CN" altLang="en-US" dirty="0" smtClean="0"/>
              <a:t>用动态规划方法在满足相机尽量平滑和视频更加自然的条件下从</a:t>
            </a:r>
            <a:r>
              <a:rPr lang="en-US" altLang="zh-CN" dirty="0" smtClean="0"/>
              <a:t>360°</a:t>
            </a:r>
            <a:r>
              <a:rPr lang="zh-CN" altLang="en-US" dirty="0" smtClean="0"/>
              <a:t>视频生成</a:t>
            </a:r>
            <a:r>
              <a:rPr lang="en-US" altLang="zh-CN" dirty="0" smtClean="0"/>
              <a:t>NFOV</a:t>
            </a:r>
            <a:r>
              <a:rPr lang="zh-CN" altLang="en-US" dirty="0" smtClean="0"/>
              <a:t>视频</a:t>
            </a:r>
            <a:endParaRPr lang="en-US" altLang="zh-CN" dirty="0" smtClean="0"/>
          </a:p>
        </p:txBody>
      </p:sp>
      <p:sp>
        <p:nvSpPr>
          <p:cNvPr id="3" name="标题 2">
            <a:extLst>
              <a:ext uri="{FF2B5EF4-FFF2-40B4-BE49-F238E27FC236}">
                <a16:creationId xmlns:a16="http://schemas.microsoft.com/office/drawing/2014/main" xmlns="" id="{CCE2AF0A-EA03-44C5-81F4-7EDAE5710867}"/>
              </a:ext>
            </a:extLst>
          </p:cNvPr>
          <p:cNvSpPr>
            <a:spLocks noGrp="1"/>
          </p:cNvSpPr>
          <p:nvPr>
            <p:ph type="title"/>
          </p:nvPr>
        </p:nvSpPr>
        <p:spPr/>
        <p:txBody>
          <a:bodyPr/>
          <a:lstStyle/>
          <a:p>
            <a:r>
              <a:rPr lang="en-US" altLang="zh-CN" dirty="0"/>
              <a:t>Weekly Progress</a:t>
            </a:r>
            <a:r>
              <a:rPr lang="zh-CN" altLang="en-US" dirty="0" smtClean="0"/>
              <a:t>：</a:t>
            </a:r>
            <a:r>
              <a:rPr lang="en-US" altLang="zh-CN" dirty="0"/>
              <a:t>2019.03.25 ~ 2019.03.29</a:t>
            </a:r>
            <a:endParaRPr lang="zh-CN" altLang="en-US" dirty="0"/>
          </a:p>
        </p:txBody>
      </p:sp>
      <p:pic>
        <p:nvPicPr>
          <p:cNvPr id="3074" name="Picture 2" descr="https://i.loli.net/2019/03/25/5c98e5807a5a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5" y="4138121"/>
            <a:ext cx="5331502" cy="272181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4447" y="3935763"/>
            <a:ext cx="68865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338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AFC48D8-2BAD-4D17-A574-75078DB4854B}"/>
              </a:ext>
            </a:extLst>
          </p:cNvPr>
          <p:cNvSpPr>
            <a:spLocks noGrp="1"/>
          </p:cNvSpPr>
          <p:nvPr>
            <p:ph idx="1"/>
          </p:nvPr>
        </p:nvSpPr>
        <p:spPr/>
        <p:txBody>
          <a:bodyPr/>
          <a:lstStyle/>
          <a:p>
            <a:r>
              <a:rPr lang="en-US" altLang="zh-CN" sz="2000" dirty="0"/>
              <a:t>Semantic-Driven Generation of </a:t>
            </a:r>
            <a:r>
              <a:rPr lang="en-US" altLang="zh-CN" sz="2000" dirty="0" err="1"/>
              <a:t>Hyperlapse</a:t>
            </a:r>
            <a:r>
              <a:rPr lang="en-US" altLang="zh-CN" sz="2000" dirty="0"/>
              <a:t> from 360 Degree </a:t>
            </a:r>
            <a:r>
              <a:rPr lang="en-US" altLang="zh-CN" sz="2000" dirty="0" smtClean="0"/>
              <a:t>Video(TVCG2018</a:t>
            </a:r>
            <a:r>
              <a:rPr lang="en-US" altLang="zh-CN" sz="2000" dirty="0" smtClean="0"/>
              <a:t>)</a:t>
            </a:r>
            <a:endParaRPr lang="en-US" altLang="zh-CN" sz="2000" dirty="0"/>
          </a:p>
          <a:p>
            <a:pPr lvl="1"/>
            <a:r>
              <a:rPr lang="zh-CN" altLang="en-US" dirty="0" smtClean="0"/>
              <a:t>从</a:t>
            </a:r>
            <a:r>
              <a:rPr lang="en-US" altLang="zh-CN" dirty="0" smtClean="0"/>
              <a:t>360°</a:t>
            </a:r>
            <a:r>
              <a:rPr lang="zh-CN" altLang="en-US" dirty="0" smtClean="0"/>
              <a:t>视频中生成快进的</a:t>
            </a:r>
            <a:r>
              <a:rPr lang="en-US" altLang="zh-CN" dirty="0" smtClean="0"/>
              <a:t>NFOV</a:t>
            </a:r>
            <a:r>
              <a:rPr lang="zh-CN" altLang="en-US" dirty="0" smtClean="0">
                <a:hlinkClick r:id="rId3"/>
              </a:rPr>
              <a:t>视频</a:t>
            </a:r>
            <a:endParaRPr lang="en-US" altLang="zh-CN" dirty="0" smtClean="0"/>
          </a:p>
          <a:p>
            <a:pPr lvl="1"/>
            <a:r>
              <a:rPr lang="zh-CN" altLang="en-US" dirty="0"/>
              <a:t>先</a:t>
            </a:r>
            <a:r>
              <a:rPr lang="zh-CN" altLang="en-US" dirty="0" smtClean="0"/>
              <a:t>对</a:t>
            </a:r>
            <a:r>
              <a:rPr lang="en-US" altLang="zh-CN" dirty="0" smtClean="0"/>
              <a:t>360°</a:t>
            </a:r>
            <a:r>
              <a:rPr lang="zh-CN" altLang="en-US" dirty="0" smtClean="0"/>
              <a:t>视频进行稳定操作，再提取显著性，根据显著性和用户指定的视频长度生成运动平滑的</a:t>
            </a:r>
            <a:r>
              <a:rPr lang="en-US" altLang="zh-CN" dirty="0" smtClean="0"/>
              <a:t>NFOV</a:t>
            </a:r>
            <a:r>
              <a:rPr lang="zh-CN" altLang="en-US" dirty="0" smtClean="0"/>
              <a:t>视频</a:t>
            </a:r>
            <a:r>
              <a:rPr lang="en-US" altLang="zh-CN" dirty="0" smtClean="0"/>
              <a:t>(</a:t>
            </a:r>
            <a:r>
              <a:rPr lang="zh-CN" altLang="en-US" dirty="0" smtClean="0"/>
              <a:t>保留了所有的帧</a:t>
            </a:r>
            <a:r>
              <a:rPr lang="en-US" altLang="zh-CN" dirty="0" smtClean="0"/>
              <a:t>)</a:t>
            </a:r>
            <a:r>
              <a:rPr lang="zh-CN" altLang="en-US" dirty="0" smtClean="0"/>
              <a:t>，再对</a:t>
            </a:r>
            <a:r>
              <a:rPr lang="en-US" altLang="zh-CN" dirty="0" smtClean="0"/>
              <a:t>NFOV</a:t>
            </a:r>
            <a:r>
              <a:rPr lang="zh-CN" altLang="en-US" dirty="0" smtClean="0"/>
              <a:t>视频进行稳定处理得到最后的结果</a:t>
            </a:r>
            <a:endParaRPr lang="en-US" altLang="zh-CN" dirty="0" smtClean="0"/>
          </a:p>
        </p:txBody>
      </p:sp>
      <p:sp>
        <p:nvSpPr>
          <p:cNvPr id="3" name="标题 2">
            <a:extLst>
              <a:ext uri="{FF2B5EF4-FFF2-40B4-BE49-F238E27FC236}">
                <a16:creationId xmlns:a16="http://schemas.microsoft.com/office/drawing/2014/main" xmlns="" id="{CCE2AF0A-EA03-44C5-81F4-7EDAE5710867}"/>
              </a:ext>
            </a:extLst>
          </p:cNvPr>
          <p:cNvSpPr>
            <a:spLocks noGrp="1"/>
          </p:cNvSpPr>
          <p:nvPr>
            <p:ph type="title"/>
          </p:nvPr>
        </p:nvSpPr>
        <p:spPr/>
        <p:txBody>
          <a:bodyPr/>
          <a:lstStyle/>
          <a:p>
            <a:r>
              <a:rPr lang="en-US" altLang="zh-CN" dirty="0"/>
              <a:t>Weekly Progress</a:t>
            </a:r>
            <a:r>
              <a:rPr lang="zh-CN" altLang="en-US" dirty="0" smtClean="0"/>
              <a:t>：</a:t>
            </a:r>
            <a:r>
              <a:rPr lang="en-US" altLang="zh-CN" dirty="0"/>
              <a:t>2019.03.25 ~ 2019.03.29</a:t>
            </a:r>
            <a:endParaRPr lang="zh-CN"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424" y="3562350"/>
            <a:ext cx="97917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711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AFC48D8-2BAD-4D17-A574-75078DB4854B}"/>
              </a:ext>
            </a:extLst>
          </p:cNvPr>
          <p:cNvSpPr>
            <a:spLocks noGrp="1"/>
          </p:cNvSpPr>
          <p:nvPr>
            <p:ph idx="1"/>
          </p:nvPr>
        </p:nvSpPr>
        <p:spPr/>
        <p:txBody>
          <a:bodyPr/>
          <a:lstStyle/>
          <a:p>
            <a:r>
              <a:rPr lang="zh-CN" altLang="en-US" dirty="0" smtClean="0"/>
              <a:t>本周</a:t>
            </a:r>
            <a:r>
              <a:rPr lang="zh-CN" altLang="en-US" dirty="0"/>
              <a:t>工作进展</a:t>
            </a:r>
            <a:endParaRPr lang="en-US" altLang="zh-CN" dirty="0"/>
          </a:p>
          <a:p>
            <a:pPr lvl="1"/>
            <a:r>
              <a:rPr lang="zh-CN" altLang="en-US" dirty="0" smtClean="0"/>
              <a:t>准备研究</a:t>
            </a:r>
            <a:r>
              <a:rPr lang="en-US" altLang="zh-CN" dirty="0" smtClean="0"/>
              <a:t>360°</a:t>
            </a:r>
            <a:r>
              <a:rPr lang="zh-CN" altLang="en-US" dirty="0" smtClean="0"/>
              <a:t>视频中多个相机的协同作用</a:t>
            </a:r>
            <a:endParaRPr lang="en-US" altLang="zh-CN" dirty="0" smtClean="0"/>
          </a:p>
          <a:p>
            <a:pPr lvl="1"/>
            <a:r>
              <a:rPr lang="zh-CN" altLang="en-US" dirty="0" smtClean="0"/>
              <a:t>给定相机个数</a:t>
            </a:r>
            <a:endParaRPr lang="en-US" altLang="zh-CN" dirty="0" smtClean="0"/>
          </a:p>
          <a:p>
            <a:pPr lvl="1"/>
            <a:r>
              <a:rPr lang="zh-CN" altLang="en-US" dirty="0" smtClean="0"/>
              <a:t>规划它们的运动轨迹使得能够尽可能多地覆盖住用户在</a:t>
            </a:r>
            <a:r>
              <a:rPr lang="en-US" altLang="zh-CN" dirty="0" smtClean="0"/>
              <a:t>360°</a:t>
            </a:r>
            <a:r>
              <a:rPr lang="zh-CN" altLang="en-US" dirty="0" smtClean="0"/>
              <a:t>视频中的兴趣点</a:t>
            </a:r>
            <a:endParaRPr lang="en-US" altLang="zh-CN" dirty="0" smtClean="0"/>
          </a:p>
          <a:p>
            <a:pPr lvl="1"/>
            <a:r>
              <a:rPr lang="zh-CN" altLang="en-US" dirty="0" smtClean="0"/>
              <a:t>同时相机的运动轨迹尽可能平滑</a:t>
            </a:r>
            <a:endParaRPr lang="en-US" altLang="zh-CN" dirty="0" smtClean="0"/>
          </a:p>
          <a:p>
            <a:pPr lvl="1"/>
            <a:r>
              <a:rPr lang="zh-CN" altLang="en-US" dirty="0" smtClean="0"/>
              <a:t>相机只能旋转</a:t>
            </a:r>
            <a:endParaRPr lang="en-US" altLang="zh-CN" dirty="0" smtClean="0"/>
          </a:p>
          <a:p>
            <a:pPr lvl="1"/>
            <a:r>
              <a:rPr lang="zh-CN" altLang="en-US" dirty="0" smtClean="0"/>
              <a:t>生成多个或一个</a:t>
            </a:r>
            <a:r>
              <a:rPr lang="en-US" altLang="zh-CN" dirty="0" smtClean="0"/>
              <a:t>NFOV</a:t>
            </a:r>
            <a:r>
              <a:rPr lang="zh-CN" altLang="en-US" dirty="0" smtClean="0"/>
              <a:t>视频</a:t>
            </a:r>
            <a:endParaRPr lang="en-US" altLang="zh-CN" dirty="0" smtClean="0"/>
          </a:p>
        </p:txBody>
      </p:sp>
      <p:sp>
        <p:nvSpPr>
          <p:cNvPr id="3" name="标题 2">
            <a:extLst>
              <a:ext uri="{FF2B5EF4-FFF2-40B4-BE49-F238E27FC236}">
                <a16:creationId xmlns:a16="http://schemas.microsoft.com/office/drawing/2014/main" xmlns="" id="{CCE2AF0A-EA03-44C5-81F4-7EDAE5710867}"/>
              </a:ext>
            </a:extLst>
          </p:cNvPr>
          <p:cNvSpPr>
            <a:spLocks noGrp="1"/>
          </p:cNvSpPr>
          <p:nvPr>
            <p:ph type="title"/>
          </p:nvPr>
        </p:nvSpPr>
        <p:spPr/>
        <p:txBody>
          <a:bodyPr/>
          <a:lstStyle/>
          <a:p>
            <a:r>
              <a:rPr lang="en-US" altLang="zh-CN" dirty="0"/>
              <a:t>Weekly Progress</a:t>
            </a:r>
            <a:r>
              <a:rPr lang="zh-CN" altLang="en-US" dirty="0"/>
              <a:t>：</a:t>
            </a:r>
            <a:r>
              <a:rPr lang="en-US" altLang="zh-CN" dirty="0" smtClean="0"/>
              <a:t>2019.03.25 </a:t>
            </a:r>
            <a:r>
              <a:rPr lang="en-US" altLang="zh-CN" dirty="0"/>
              <a:t>~ </a:t>
            </a:r>
            <a:r>
              <a:rPr lang="en-US" altLang="zh-CN" dirty="0" smtClean="0"/>
              <a:t>2019.03.29</a:t>
            </a:r>
            <a:endParaRPr lang="zh-CN" altLang="en-US" dirty="0"/>
          </a:p>
        </p:txBody>
      </p:sp>
    </p:spTree>
    <p:extLst>
      <p:ext uri="{BB962C8B-B14F-4D97-AF65-F5344CB8AC3E}">
        <p14:creationId xmlns:p14="http://schemas.microsoft.com/office/powerpoint/2010/main" val="26085549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6"/>
</p:tagLst>
</file>

<file path=ppt/theme/theme1.xml><?xml version="1.0" encoding="utf-8"?>
<a:theme xmlns:a="http://schemas.openxmlformats.org/drawingml/2006/main" name="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effectLst/>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txDef>
      <a:spPr>
        <a:solidFill>
          <a:schemeClr val="bg1"/>
        </a:solidFill>
      </a:spPr>
      <a:bodyPr wrap="none" rtlCol="0">
        <a:spAutoFit/>
      </a:bodyPr>
      <a:lstStyle>
        <a:defPPr>
          <a:defRPr sz="2000" dirty="0" smtClean="0">
            <a:latin typeface="+mn-lt"/>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493</Words>
  <Application>Microsoft Office PowerPoint</Application>
  <PresentationFormat>自定义</PresentationFormat>
  <Paragraphs>59</Paragraphs>
  <Slides>11</Slides>
  <Notes>6</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默认设计模板</vt:lpstr>
      <vt:lpstr>PowerPoint 演示文稿</vt:lpstr>
      <vt:lpstr>Outline</vt:lpstr>
      <vt:lpstr>Main Tasks (1/1)</vt:lpstr>
      <vt:lpstr>Weekly Progress：2019.03.25 ~ 2019.03.29</vt:lpstr>
      <vt:lpstr>Weekly Progress：2019.03.25 ~ 2019.03.29</vt:lpstr>
      <vt:lpstr>Weekly Progress：2019.03.25 ~ 2019.03.29</vt:lpstr>
      <vt:lpstr>Weekly Progress：2019.03.25 ~ 2019.03.29</vt:lpstr>
      <vt:lpstr>Weekly Progress：2019.03.25 ~ 2019.03.29</vt:lpstr>
      <vt:lpstr>Weekly Progress：2019.03.25 ~ 2019.03.29</vt:lpstr>
      <vt:lpstr>Next Weeks</vt:lpstr>
      <vt:lpstr>PowerPoint 演示文稿</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vrlab</dc:creator>
  <cp:lastModifiedBy>李奕君</cp:lastModifiedBy>
  <cp:revision>1531</cp:revision>
  <cp:lastPrinted>2017-04-03T03:42:35Z</cp:lastPrinted>
  <dcterms:created xsi:type="dcterms:W3CDTF">2014-10-19T13:03:19Z</dcterms:created>
  <dcterms:modified xsi:type="dcterms:W3CDTF">2019-03-29T12:34:37Z</dcterms:modified>
</cp:coreProperties>
</file>