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03" r:id="rId2"/>
    <p:sldId id="405" r:id="rId3"/>
    <p:sldId id="406" r:id="rId4"/>
    <p:sldId id="407" r:id="rId5"/>
    <p:sldId id="408" r:id="rId6"/>
    <p:sldId id="424" r:id="rId7"/>
    <p:sldId id="423" r:id="rId8"/>
    <p:sldId id="412" r:id="rId9"/>
    <p:sldId id="413" r:id="rId10"/>
    <p:sldId id="415" r:id="rId11"/>
    <p:sldId id="420" r:id="rId12"/>
    <p:sldId id="418" r:id="rId13"/>
    <p:sldId id="425" r:id="rId14"/>
    <p:sldId id="427" r:id="rId15"/>
    <p:sldId id="428" r:id="rId16"/>
    <p:sldId id="431" r:id="rId17"/>
    <p:sldId id="429" r:id="rId18"/>
    <p:sldId id="432" r:id="rId19"/>
    <p:sldId id="404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7419" autoAdjust="0"/>
  </p:normalViewPr>
  <p:slideViewPr>
    <p:cSldViewPr>
      <p:cViewPr varScale="1">
        <p:scale>
          <a:sx n="157" d="100"/>
          <a:sy n="157" d="100"/>
        </p:scale>
        <p:origin x="2022" y="15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 smtClean="0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2017/11/14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88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0" y="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9144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 userDrawn="1"/>
        </p:nvGrpSpPr>
        <p:grpSpPr>
          <a:xfrm>
            <a:off x="2178000" y="348165"/>
            <a:ext cx="4788000" cy="743670"/>
            <a:chOff x="1327210" y="159000"/>
            <a:chExt cx="6953235" cy="1080000"/>
          </a:xfrm>
        </p:grpSpPr>
        <p:pic>
          <p:nvPicPr>
            <p:cNvPr id="8" name="Picture 10" descr="buaaname"/>
            <p:cNvPicPr>
              <a:picLocks noChangeAspect="1" noChangeArrowheads="1"/>
            </p:cNvPicPr>
            <p:nvPr userDrawn="1"/>
          </p:nvPicPr>
          <p:blipFill>
            <a:blip r:embed="rId2">
              <a:lum bright="100000" contrast="18000"/>
            </a:blip>
            <a:srcRect/>
            <a:stretch>
              <a:fillRect/>
            </a:stretch>
          </p:blipFill>
          <p:spPr bwMode="auto">
            <a:xfrm>
              <a:off x="2555776" y="159000"/>
              <a:ext cx="5724669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1" descr="xh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27210" y="159000"/>
              <a:ext cx="1084550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文本占位符 23"/>
          <p:cNvSpPr>
            <a:spLocks noGrp="1"/>
          </p:cNvSpPr>
          <p:nvPr>
            <p:ph type="body" sz="quarter" idx="10"/>
          </p:nvPr>
        </p:nvSpPr>
        <p:spPr>
          <a:xfrm>
            <a:off x="0" y="1448529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/>
          </p:nvPr>
        </p:nvSpPr>
        <p:spPr>
          <a:xfrm>
            <a:off x="0" y="4605451"/>
            <a:ext cx="9144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>
            <p:ph type="body" sz="quarter" idx="12"/>
          </p:nvPr>
        </p:nvSpPr>
        <p:spPr>
          <a:xfrm>
            <a:off x="0" y="2266351"/>
            <a:ext cx="9144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84057"/>
            <a:ext cx="9144000" cy="70788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 smtClean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 smtClean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2000" y="889473"/>
            <a:ext cx="864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1" y="74534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3388" y="6507162"/>
            <a:ext cx="10906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1678372E-5616-4E32-89EA-E84D62BCDCF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1" y="74532"/>
            <a:ext cx="86264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3388" y="6502581"/>
            <a:ext cx="10906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1678372E-5616-4E32-89EA-E84D62BCDCF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.cs.cornell.edu/grasp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obo.watc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Reading Note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Bin Zhou @ </a:t>
            </a:r>
            <a:r>
              <a:rPr lang="en-US" altLang="zh-CN" dirty="0" smtClean="0"/>
              <a:t>2017-11-14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0" y="2266351"/>
            <a:ext cx="9144000" cy="2026745"/>
          </a:xfrm>
        </p:spPr>
        <p:txBody>
          <a:bodyPr/>
          <a:lstStyle/>
          <a:p>
            <a:r>
              <a:rPr lang="en-US" altLang="zh-CN" dirty="0" smtClean="0"/>
              <a:t>Affordance Modeling</a:t>
            </a:r>
          </a:p>
          <a:p>
            <a:r>
              <a:rPr lang="en-US" altLang="zh-CN" dirty="0" smtClean="0"/>
              <a:t>(for Robotic)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Robot Grasps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Application for Robot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1484784"/>
            <a:ext cx="9144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Ian Lenz, </a:t>
            </a:r>
            <a:r>
              <a:rPr lang="en-US" altLang="zh-CN" dirty="0" err="1"/>
              <a:t>Honglak</a:t>
            </a:r>
            <a:r>
              <a:rPr lang="en-US" altLang="zh-CN" dirty="0"/>
              <a:t> Lee, Ashutosh Saxena. </a:t>
            </a:r>
            <a:r>
              <a:rPr lang="en-US" altLang="zh-CN" b="1" dirty="0" smtClean="0"/>
              <a:t>Deep </a:t>
            </a:r>
            <a:r>
              <a:rPr lang="en-US" altLang="zh-CN" b="1" dirty="0"/>
              <a:t>Learning for </a:t>
            </a:r>
            <a:r>
              <a:rPr lang="en-US" altLang="zh-CN" b="1" dirty="0">
                <a:solidFill>
                  <a:srgbClr val="FF0000"/>
                </a:solidFill>
              </a:rPr>
              <a:t>Detecting</a:t>
            </a:r>
            <a:r>
              <a:rPr lang="en-US" altLang="zh-CN" b="1" dirty="0"/>
              <a:t> Robotic </a:t>
            </a:r>
            <a:r>
              <a:rPr lang="en-US" altLang="zh-CN" b="1" dirty="0" smtClean="0"/>
              <a:t>Grasps</a:t>
            </a:r>
            <a:r>
              <a:rPr lang="en-US" altLang="zh-CN" dirty="0" smtClean="0"/>
              <a:t>. International </a:t>
            </a:r>
            <a:r>
              <a:rPr lang="en-US" altLang="zh-CN" dirty="0"/>
              <a:t>Journal on Robotics Research (IJRR</a:t>
            </a:r>
            <a:r>
              <a:rPr lang="en-US" altLang="zh-CN" dirty="0" smtClean="0"/>
              <a:t>) </a:t>
            </a:r>
            <a:r>
              <a:rPr lang="en-US" altLang="zh-CN" dirty="0"/>
              <a:t>2015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dirty="0" smtClean="0"/>
              <a:t>Ian </a:t>
            </a:r>
            <a:r>
              <a:rPr lang="en-US" altLang="zh-CN" dirty="0"/>
              <a:t>Lenz, </a:t>
            </a:r>
            <a:r>
              <a:rPr lang="en-US" altLang="zh-CN" dirty="0" err="1"/>
              <a:t>Honglak</a:t>
            </a:r>
            <a:r>
              <a:rPr lang="en-US" altLang="zh-CN" dirty="0"/>
              <a:t> Lee, </a:t>
            </a:r>
            <a:r>
              <a:rPr lang="en-US" altLang="zh-CN" dirty="0" err="1"/>
              <a:t>Ashutosh</a:t>
            </a:r>
            <a:r>
              <a:rPr lang="en-US" altLang="zh-CN" dirty="0"/>
              <a:t> </a:t>
            </a:r>
            <a:r>
              <a:rPr lang="en-US" altLang="zh-CN" dirty="0" err="1"/>
              <a:t>Saxena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Deep </a:t>
            </a:r>
            <a:r>
              <a:rPr lang="en-US" altLang="zh-CN" b="1" dirty="0"/>
              <a:t>Learning for Detecting Robotic </a:t>
            </a:r>
            <a:r>
              <a:rPr lang="en-US" altLang="zh-CN" b="1" dirty="0" smtClean="0"/>
              <a:t>Grasps</a:t>
            </a:r>
            <a:r>
              <a:rPr lang="en-US" altLang="zh-CN" dirty="0" smtClean="0"/>
              <a:t>. Robotics</a:t>
            </a:r>
            <a:r>
              <a:rPr lang="en-US" altLang="zh-CN" dirty="0"/>
              <a:t>: Science and Systems (RSS</a:t>
            </a:r>
            <a:r>
              <a:rPr lang="en-US" altLang="zh-CN" dirty="0" smtClean="0"/>
              <a:t>) </a:t>
            </a:r>
            <a:r>
              <a:rPr lang="en-US" altLang="zh-CN" dirty="0"/>
              <a:t>2013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dirty="0" smtClean="0"/>
              <a:t>http</a:t>
            </a:r>
            <a:r>
              <a:rPr lang="en-US" altLang="zh-CN" dirty="0"/>
              <a:t>://pr.cs.cornell.edu/deepgrasping/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6084004"/>
            <a:ext cx="914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C. Rosales, J. Porta, L. </a:t>
            </a:r>
            <a:r>
              <a:rPr lang="en-US" altLang="zh-CN" dirty="0" err="1" smtClean="0"/>
              <a:t>Ros</a:t>
            </a:r>
            <a:r>
              <a:rPr lang="en-US" altLang="zh-CN" dirty="0" smtClean="0"/>
              <a:t>. Global </a:t>
            </a:r>
            <a:r>
              <a:rPr lang="en-US" altLang="zh-CN" dirty="0"/>
              <a:t>optimization of robotic grasps</a:t>
            </a:r>
            <a:r>
              <a:rPr lang="en-US" altLang="zh-CN" dirty="0" smtClean="0"/>
              <a:t>. </a:t>
            </a:r>
            <a:r>
              <a:rPr lang="en-US" altLang="zh-CN" dirty="0"/>
              <a:t>RSS </a:t>
            </a:r>
            <a:r>
              <a:rPr lang="en-US" altLang="zh-CN" dirty="0" smtClean="0"/>
              <a:t>2011.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0" y="3115320"/>
            <a:ext cx="914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C. </a:t>
            </a:r>
            <a:r>
              <a:rPr lang="en-US" altLang="zh-CN" dirty="0" err="1"/>
              <a:t>Goldfeder</a:t>
            </a:r>
            <a:r>
              <a:rPr lang="en-US" altLang="zh-CN" dirty="0"/>
              <a:t>, P. Allen. </a:t>
            </a:r>
            <a:r>
              <a:rPr lang="en-US" altLang="zh-CN" dirty="0" smtClean="0"/>
              <a:t>Data-driven </a:t>
            </a:r>
            <a:r>
              <a:rPr lang="en-US" altLang="zh-CN" dirty="0"/>
              <a:t>grasping. </a:t>
            </a:r>
            <a:r>
              <a:rPr lang="en-US" altLang="zh-CN" dirty="0" smtClean="0"/>
              <a:t>Autonomous </a:t>
            </a:r>
            <a:r>
              <a:rPr lang="en-US" altLang="zh-CN" dirty="0"/>
              <a:t>Robots </a:t>
            </a:r>
            <a:r>
              <a:rPr lang="en-US" altLang="zh-CN" dirty="0" smtClean="0"/>
              <a:t>2011.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0" y="3637860"/>
            <a:ext cx="9144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100" dirty="0"/>
              <a:t>Yun Jiang, John Amend, </a:t>
            </a:r>
            <a:r>
              <a:rPr lang="en-US" altLang="zh-CN" sz="1100" dirty="0" err="1"/>
              <a:t>Hod</a:t>
            </a:r>
            <a:r>
              <a:rPr lang="en-US" altLang="zh-CN" sz="1100" dirty="0"/>
              <a:t> Lipson, Ashutosh </a:t>
            </a:r>
            <a:r>
              <a:rPr lang="en-US" altLang="zh-CN" sz="1100" dirty="0" smtClean="0"/>
              <a:t>Saxena. </a:t>
            </a:r>
            <a:r>
              <a:rPr lang="en-US" altLang="zh-CN" sz="1100" b="1" dirty="0" smtClean="0"/>
              <a:t>Learning </a:t>
            </a:r>
            <a:r>
              <a:rPr lang="en-US" altLang="zh-CN" sz="1100" b="1" dirty="0"/>
              <a:t>Hardware Agnostic Grasps for a Universal Jamming </a:t>
            </a:r>
            <a:r>
              <a:rPr lang="en-US" altLang="zh-CN" sz="1100" b="1" dirty="0" smtClean="0"/>
              <a:t>Gripper</a:t>
            </a:r>
            <a:r>
              <a:rPr lang="en-US" altLang="zh-CN" sz="1100" dirty="0" smtClean="0"/>
              <a:t>. ICRA </a:t>
            </a:r>
            <a:r>
              <a:rPr lang="en-US" altLang="zh-CN" sz="1100" dirty="0"/>
              <a:t>2012</a:t>
            </a:r>
            <a:r>
              <a:rPr lang="en-US" altLang="zh-CN" sz="110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sz="1100" dirty="0" smtClean="0"/>
              <a:t>Yun </a:t>
            </a:r>
            <a:r>
              <a:rPr lang="en-US" altLang="zh-CN" sz="1100" dirty="0"/>
              <a:t>Jiang, </a:t>
            </a:r>
            <a:r>
              <a:rPr lang="en-US" altLang="zh-CN" sz="1100" dirty="0" err="1"/>
              <a:t>Moseson</a:t>
            </a:r>
            <a:r>
              <a:rPr lang="en-US" altLang="zh-CN" sz="1100" dirty="0"/>
              <a:t> Stephen, Ashutosh </a:t>
            </a:r>
            <a:r>
              <a:rPr lang="en-US" altLang="zh-CN" sz="1100" dirty="0" smtClean="0"/>
              <a:t>Saxena. </a:t>
            </a:r>
            <a:r>
              <a:rPr lang="en-US" altLang="zh-CN" sz="1100" b="1" dirty="0" smtClean="0"/>
              <a:t>Efficient </a:t>
            </a:r>
            <a:r>
              <a:rPr lang="en-US" altLang="zh-CN" sz="1100" b="1" dirty="0"/>
              <a:t>Grasping from RGBD images: Learning using a new Rectangle </a:t>
            </a:r>
            <a:r>
              <a:rPr lang="en-US" altLang="zh-CN" sz="1100" b="1" dirty="0" smtClean="0"/>
              <a:t>Representation</a:t>
            </a:r>
            <a:r>
              <a:rPr lang="en-US" altLang="zh-CN" sz="1100" dirty="0" smtClean="0"/>
              <a:t>. ICRA </a:t>
            </a:r>
            <a:r>
              <a:rPr lang="en-US" altLang="zh-CN" sz="1100" dirty="0"/>
              <a:t>2011</a:t>
            </a:r>
            <a:r>
              <a:rPr lang="en-US" altLang="zh-CN" sz="110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sz="1100" dirty="0" err="1" smtClean="0"/>
              <a:t>Kaijen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Hsiao, Paul </a:t>
            </a:r>
            <a:r>
              <a:rPr lang="en-US" altLang="zh-CN" sz="1100" dirty="0" err="1"/>
              <a:t>Nangeroni</a:t>
            </a:r>
            <a:r>
              <a:rPr lang="en-US" altLang="zh-CN" sz="1100" dirty="0"/>
              <a:t>, Manfred Huber, Ashutosh Saxena, Andrew Y </a:t>
            </a:r>
            <a:r>
              <a:rPr lang="en-US" altLang="zh-CN" sz="1100" dirty="0" smtClean="0"/>
              <a:t>Ng. </a:t>
            </a:r>
            <a:r>
              <a:rPr lang="en-US" altLang="zh-CN" sz="1100" b="1" dirty="0" smtClean="0"/>
              <a:t>Reactive </a:t>
            </a:r>
            <a:r>
              <a:rPr lang="en-US" altLang="zh-CN" sz="1100" b="1" dirty="0"/>
              <a:t>Grasping using Optical Proximity </a:t>
            </a:r>
            <a:r>
              <a:rPr lang="en-US" altLang="zh-CN" sz="1100" b="1" dirty="0" smtClean="0"/>
              <a:t>Sensors</a:t>
            </a:r>
            <a:r>
              <a:rPr lang="en-US" altLang="zh-CN" sz="1100" dirty="0" smtClean="0"/>
              <a:t>. ICRA, 2009. http</a:t>
            </a:r>
            <a:r>
              <a:rPr lang="en-US" altLang="zh-CN" sz="1100" dirty="0"/>
              <a:t>://www.cs.stanford.edu/people/asaxena/proximitygrasping/</a:t>
            </a:r>
            <a:endParaRPr lang="en-US" altLang="zh-CN" sz="1100" dirty="0" smtClean="0"/>
          </a:p>
          <a:p>
            <a:pPr>
              <a:spcAft>
                <a:spcPts val="0"/>
              </a:spcAft>
            </a:pPr>
            <a:r>
              <a:rPr lang="en-US" altLang="zh-CN" sz="1100" dirty="0" smtClean="0"/>
              <a:t>Ashutosh </a:t>
            </a:r>
            <a:r>
              <a:rPr lang="en-US" altLang="zh-CN" sz="1100" dirty="0"/>
              <a:t>Saxena, Lawson Wong, and Andrew Y. </a:t>
            </a:r>
            <a:r>
              <a:rPr lang="en-US" altLang="zh-CN" sz="1100" dirty="0" smtClean="0"/>
              <a:t>Ng. </a:t>
            </a:r>
            <a:r>
              <a:rPr lang="en-US" altLang="zh-CN" sz="1100" b="1" dirty="0" smtClean="0"/>
              <a:t>Learning </a:t>
            </a:r>
            <a:r>
              <a:rPr lang="en-US" altLang="zh-CN" sz="1100" b="1" dirty="0"/>
              <a:t>grasp strategies with partial shape </a:t>
            </a:r>
            <a:r>
              <a:rPr lang="en-US" altLang="zh-CN" sz="1100" b="1" dirty="0" smtClean="0"/>
              <a:t>information</a:t>
            </a:r>
            <a:r>
              <a:rPr lang="en-US" altLang="zh-CN" sz="1100" dirty="0" smtClean="0"/>
              <a:t>. In </a:t>
            </a:r>
            <a:r>
              <a:rPr lang="en-US" altLang="zh-CN" sz="1100" dirty="0"/>
              <a:t>AAAI, 2008</a:t>
            </a:r>
            <a:r>
              <a:rPr lang="en-US" altLang="zh-CN" sz="1100" dirty="0" smtClean="0"/>
              <a:t>.</a:t>
            </a:r>
            <a:endParaRPr lang="en-US" altLang="zh-CN" sz="200" dirty="0"/>
          </a:p>
          <a:p>
            <a:pPr>
              <a:spcAft>
                <a:spcPts val="0"/>
              </a:spcAft>
            </a:pPr>
            <a:r>
              <a:rPr lang="en-US" altLang="zh-CN" sz="1100" dirty="0"/>
              <a:t>Ashutosh Saxena, Justin </a:t>
            </a:r>
            <a:r>
              <a:rPr lang="en-US" altLang="zh-CN" sz="1100" dirty="0" err="1"/>
              <a:t>Driemeyer</a:t>
            </a:r>
            <a:r>
              <a:rPr lang="en-US" altLang="zh-CN" sz="1100" dirty="0"/>
              <a:t>, and Andrew Y. </a:t>
            </a:r>
            <a:r>
              <a:rPr lang="en-US" altLang="zh-CN" sz="1100" dirty="0" smtClean="0"/>
              <a:t>Ng. </a:t>
            </a:r>
            <a:r>
              <a:rPr lang="en-US" altLang="zh-CN" sz="1100" b="1" dirty="0" smtClean="0"/>
              <a:t>Robotic </a:t>
            </a:r>
            <a:r>
              <a:rPr lang="en-US" altLang="zh-CN" sz="1100" b="1" dirty="0"/>
              <a:t>Grasping of Novel Objects using </a:t>
            </a:r>
            <a:r>
              <a:rPr lang="en-US" altLang="zh-CN" sz="1100" b="1" dirty="0" smtClean="0"/>
              <a:t>Vision</a:t>
            </a:r>
            <a:r>
              <a:rPr lang="en-US" altLang="zh-CN" sz="1100" dirty="0" smtClean="0"/>
              <a:t>. International </a:t>
            </a:r>
            <a:r>
              <a:rPr lang="en-US" altLang="zh-CN" sz="1100" dirty="0"/>
              <a:t>Journal of Robotics Research (</a:t>
            </a:r>
            <a:r>
              <a:rPr lang="en-US" altLang="zh-CN" sz="1100" dirty="0" smtClean="0"/>
              <a:t>IJRR) 2008.</a:t>
            </a:r>
          </a:p>
          <a:p>
            <a:pPr>
              <a:spcAft>
                <a:spcPts val="0"/>
              </a:spcAft>
            </a:pPr>
            <a:r>
              <a:rPr lang="en-US" altLang="zh-CN" sz="1100" dirty="0" smtClean="0"/>
              <a:t>Ashutosh </a:t>
            </a:r>
            <a:r>
              <a:rPr lang="en-US" altLang="zh-CN" sz="1100" dirty="0"/>
              <a:t>Saxena, Lawson Wong, Morgan Quigley, Andrew Y. </a:t>
            </a:r>
            <a:r>
              <a:rPr lang="en-US" altLang="zh-CN" sz="1100" dirty="0" smtClean="0"/>
              <a:t>Ng. </a:t>
            </a:r>
            <a:r>
              <a:rPr lang="en-US" altLang="zh-CN" sz="1100" b="1" dirty="0" smtClean="0"/>
              <a:t>A </a:t>
            </a:r>
            <a:r>
              <a:rPr lang="en-US" altLang="zh-CN" sz="1100" b="1" dirty="0"/>
              <a:t>Vision-based System for Grasping Novel Objects in Cluttered </a:t>
            </a:r>
            <a:r>
              <a:rPr lang="en-US" altLang="zh-CN" sz="1100" b="1" dirty="0" smtClean="0"/>
              <a:t>Environments</a:t>
            </a:r>
            <a:r>
              <a:rPr lang="en-US" altLang="zh-CN" sz="1100" dirty="0" smtClean="0"/>
              <a:t>. International </a:t>
            </a:r>
            <a:r>
              <a:rPr lang="en-US" altLang="zh-CN" sz="1100" dirty="0"/>
              <a:t>Symposium of Robotics Research (ISRR), </a:t>
            </a:r>
            <a:r>
              <a:rPr lang="en-US" altLang="zh-CN" sz="1100" dirty="0" smtClean="0"/>
              <a:t>2007.</a:t>
            </a:r>
            <a:endParaRPr lang="en-US" altLang="zh-CN" sz="1100" dirty="0"/>
          </a:p>
          <a:p>
            <a:pPr>
              <a:spcAft>
                <a:spcPts val="0"/>
              </a:spcAft>
            </a:pPr>
            <a:r>
              <a:rPr lang="en-US" altLang="zh-CN" sz="1100" dirty="0" smtClean="0"/>
              <a:t>Ashutosh </a:t>
            </a:r>
            <a:r>
              <a:rPr lang="en-US" altLang="zh-CN" sz="1100" dirty="0"/>
              <a:t>Saxena, Justin </a:t>
            </a:r>
            <a:r>
              <a:rPr lang="en-US" altLang="zh-CN" sz="1100" dirty="0" err="1"/>
              <a:t>Driemeyer</a:t>
            </a:r>
            <a:r>
              <a:rPr lang="en-US" altLang="zh-CN" sz="1100" dirty="0"/>
              <a:t>, Justin Kearns, Andrew Y. </a:t>
            </a:r>
            <a:r>
              <a:rPr lang="en-US" altLang="zh-CN" sz="1100" dirty="0" smtClean="0"/>
              <a:t>Ng. </a:t>
            </a:r>
            <a:r>
              <a:rPr lang="en-US" altLang="zh-CN" sz="1100" b="1" dirty="0" smtClean="0"/>
              <a:t>Robotic </a:t>
            </a:r>
            <a:r>
              <a:rPr lang="en-US" altLang="zh-CN" sz="1100" b="1" dirty="0"/>
              <a:t>Grasping of Novel </a:t>
            </a:r>
            <a:r>
              <a:rPr lang="en-US" altLang="zh-CN" sz="1100" b="1" dirty="0" smtClean="0"/>
              <a:t>Objects</a:t>
            </a:r>
            <a:r>
              <a:rPr lang="en-US" altLang="zh-CN" sz="1100" dirty="0" smtClean="0"/>
              <a:t>. NIPS 2006. </a:t>
            </a:r>
          </a:p>
          <a:p>
            <a:pPr>
              <a:spcAft>
                <a:spcPts val="0"/>
              </a:spcAft>
            </a:pPr>
            <a:r>
              <a:rPr lang="en-US" altLang="zh-CN" sz="1100" dirty="0" smtClean="0"/>
              <a:t>Ashutosh </a:t>
            </a:r>
            <a:r>
              <a:rPr lang="en-US" altLang="zh-CN" sz="1100" dirty="0"/>
              <a:t>Saxena, Justin </a:t>
            </a:r>
            <a:r>
              <a:rPr lang="en-US" altLang="zh-CN" sz="1100" dirty="0" err="1"/>
              <a:t>Driemeyer</a:t>
            </a:r>
            <a:r>
              <a:rPr lang="en-US" altLang="zh-CN" sz="1100" dirty="0"/>
              <a:t>, Justin Kearns, </a:t>
            </a:r>
            <a:r>
              <a:rPr lang="en-US" altLang="zh-CN" sz="1100" dirty="0" err="1"/>
              <a:t>Chioma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Osondu</a:t>
            </a:r>
            <a:r>
              <a:rPr lang="en-US" altLang="zh-CN" sz="1100" dirty="0"/>
              <a:t>, Andrew Y. </a:t>
            </a:r>
            <a:r>
              <a:rPr lang="en-US" altLang="zh-CN" sz="1100" dirty="0" smtClean="0"/>
              <a:t>Ng. </a:t>
            </a:r>
            <a:r>
              <a:rPr lang="en-US" altLang="zh-CN" sz="1100" b="1" dirty="0" smtClean="0"/>
              <a:t>Learning </a:t>
            </a:r>
            <a:r>
              <a:rPr lang="en-US" altLang="zh-CN" sz="1100" b="1" dirty="0"/>
              <a:t>to Grasp Novel Objects using </a:t>
            </a:r>
            <a:r>
              <a:rPr lang="en-US" altLang="zh-CN" sz="1100" b="1" dirty="0" smtClean="0"/>
              <a:t>Vision.</a:t>
            </a:r>
            <a:r>
              <a:rPr lang="en-US" altLang="zh-CN" sz="1100" dirty="0" smtClean="0"/>
              <a:t> International </a:t>
            </a:r>
            <a:r>
              <a:rPr lang="en-US" altLang="zh-CN" sz="1100" dirty="0"/>
              <a:t>Symposium on Experimental Robotics (ISER), 2006. </a:t>
            </a:r>
          </a:p>
          <a:p>
            <a:pPr>
              <a:spcAft>
                <a:spcPts val="0"/>
              </a:spcAft>
            </a:pPr>
            <a:r>
              <a:rPr lang="en-US" altLang="zh-CN" sz="1100" dirty="0" smtClean="0">
                <a:hlinkClick r:id="rId2"/>
              </a:rPr>
              <a:t>http</a:t>
            </a:r>
            <a:r>
              <a:rPr lang="en-US" altLang="zh-CN" sz="1100" dirty="0">
                <a:hlinkClick r:id="rId2"/>
              </a:rPr>
              <a:t>://pr.cs.cornell.edu/grasping</a:t>
            </a:r>
            <a:r>
              <a:rPr lang="en-US" altLang="zh-CN" sz="1100" dirty="0" smtClean="0">
                <a:hlinkClick r:id="rId2"/>
              </a:rPr>
              <a:t>/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9318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Robot </a:t>
            </a:r>
            <a:r>
              <a:rPr lang="en-US" altLang="zh-CN" dirty="0" smtClean="0"/>
              <a:t>Place Objects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Application for Robot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484784"/>
            <a:ext cx="91440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Yun Jiang, Marcus Lim, Ashutosh Saxena. </a:t>
            </a:r>
            <a:r>
              <a:rPr lang="en-US" altLang="zh-CN" b="1" dirty="0" smtClean="0"/>
              <a:t>Learning </a:t>
            </a:r>
            <a:r>
              <a:rPr lang="en-US" altLang="zh-CN" b="1" dirty="0"/>
              <a:t>Object Arrangements in 3D Scenes using Human </a:t>
            </a:r>
            <a:r>
              <a:rPr lang="en-US" altLang="zh-CN" b="1" dirty="0" smtClean="0"/>
              <a:t>Context</a:t>
            </a:r>
            <a:r>
              <a:rPr lang="en-US" altLang="zh-CN" dirty="0" smtClean="0"/>
              <a:t>. ICML </a:t>
            </a:r>
            <a:r>
              <a:rPr lang="en-US" altLang="zh-CN" dirty="0"/>
              <a:t>2012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 smtClean="0"/>
              <a:t>Yun </a:t>
            </a:r>
            <a:r>
              <a:rPr lang="en-US" altLang="zh-CN" dirty="0"/>
              <a:t>Jiang, Marcus Lim, </a:t>
            </a:r>
            <a:r>
              <a:rPr lang="en-US" altLang="zh-CN" dirty="0" err="1"/>
              <a:t>Changxi</a:t>
            </a:r>
            <a:r>
              <a:rPr lang="en-US" altLang="zh-CN" dirty="0"/>
              <a:t> Zheng,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Learning </a:t>
            </a:r>
            <a:r>
              <a:rPr lang="en-US" altLang="zh-CN" b="1" dirty="0"/>
              <a:t>to Place New Objects in a </a:t>
            </a:r>
            <a:r>
              <a:rPr lang="en-US" altLang="zh-CN" b="1" dirty="0" smtClean="0"/>
              <a:t>Scene</a:t>
            </a:r>
            <a:r>
              <a:rPr lang="en-US" altLang="zh-CN" dirty="0"/>
              <a:t>.</a:t>
            </a:r>
            <a:r>
              <a:rPr lang="en-US" altLang="zh-CN" dirty="0" smtClean="0"/>
              <a:t> International </a:t>
            </a:r>
            <a:r>
              <a:rPr lang="en-US" altLang="zh-CN" dirty="0"/>
              <a:t>Journal of Robotics Research (IJRR), 2012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/>
              <a:t>Yun Jiang,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Hallucinating </a:t>
            </a:r>
            <a:r>
              <a:rPr lang="en-US" altLang="zh-CN" b="1" dirty="0"/>
              <a:t>Humans for Learning Robotic Placement of </a:t>
            </a:r>
            <a:r>
              <a:rPr lang="en-US" altLang="zh-CN" b="1" dirty="0" smtClean="0"/>
              <a:t>Objects</a:t>
            </a:r>
            <a:r>
              <a:rPr lang="en-US" altLang="zh-CN" dirty="0" smtClean="0"/>
              <a:t>. International </a:t>
            </a:r>
            <a:r>
              <a:rPr lang="en-US" altLang="zh-CN" dirty="0"/>
              <a:t>Symposium on Experimental Robotics (ISER), 2012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/>
              <a:t>Yun Jiang, </a:t>
            </a:r>
            <a:r>
              <a:rPr lang="en-US" altLang="zh-CN" dirty="0" err="1"/>
              <a:t>Changxi</a:t>
            </a:r>
            <a:r>
              <a:rPr lang="en-US" altLang="zh-CN" dirty="0"/>
              <a:t> Zheng, Marcus Lim, </a:t>
            </a:r>
            <a:r>
              <a:rPr lang="en-US" altLang="zh-CN" dirty="0" err="1"/>
              <a:t>Ashutosh</a:t>
            </a:r>
            <a:r>
              <a:rPr lang="en-US" altLang="zh-CN" dirty="0"/>
              <a:t> </a:t>
            </a:r>
            <a:r>
              <a:rPr lang="en-US" altLang="zh-CN" dirty="0" err="1" smtClean="0"/>
              <a:t>Saxena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Learning </a:t>
            </a:r>
            <a:r>
              <a:rPr lang="en-US" altLang="zh-CN" b="1" dirty="0"/>
              <a:t>to Place New </a:t>
            </a:r>
            <a:r>
              <a:rPr lang="en-US" altLang="zh-CN" b="1" dirty="0" smtClean="0"/>
              <a:t>Objects</a:t>
            </a:r>
            <a:r>
              <a:rPr lang="en-US" altLang="zh-CN" dirty="0" smtClean="0"/>
              <a:t>. ICRA </a:t>
            </a:r>
            <a:r>
              <a:rPr lang="en-US" altLang="zh-CN" dirty="0"/>
              <a:t>2012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/>
              <a:t>http://</a:t>
            </a:r>
            <a:r>
              <a:rPr lang="en-US" altLang="zh-CN" dirty="0" smtClean="0"/>
              <a:t>pr.cs.cornell.edu/placingobjects/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5253007"/>
            <a:ext cx="9144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Ellen </a:t>
            </a:r>
            <a:r>
              <a:rPr lang="en-US" altLang="zh-CN" dirty="0" err="1"/>
              <a:t>Klingbeil</a:t>
            </a:r>
            <a:r>
              <a:rPr lang="en-US" altLang="zh-CN" dirty="0"/>
              <a:t>, Ashutosh Saxena, Andrew Y. Ng. </a:t>
            </a:r>
            <a:r>
              <a:rPr lang="en-US" altLang="zh-CN" dirty="0" smtClean="0"/>
              <a:t>Learning </a:t>
            </a:r>
            <a:r>
              <a:rPr lang="en-US" altLang="zh-CN" dirty="0"/>
              <a:t>to Open New </a:t>
            </a:r>
            <a:r>
              <a:rPr lang="en-US" altLang="zh-CN" dirty="0" smtClean="0"/>
              <a:t>Doors. In </a:t>
            </a:r>
            <a:r>
              <a:rPr lang="en-US" altLang="zh-CN" dirty="0"/>
              <a:t>Int'l </a:t>
            </a:r>
            <a:r>
              <a:rPr lang="en-US" altLang="zh-CN" dirty="0" err="1"/>
              <a:t>conf</a:t>
            </a:r>
            <a:r>
              <a:rPr lang="en-US" altLang="zh-CN" dirty="0"/>
              <a:t> on Intelligent Robots and Systems (IROS), 2010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Ellen </a:t>
            </a:r>
            <a:r>
              <a:rPr lang="en-US" altLang="zh-CN" dirty="0" err="1"/>
              <a:t>Klingbeil</a:t>
            </a:r>
            <a:r>
              <a:rPr lang="en-US" altLang="zh-CN" dirty="0"/>
              <a:t>, </a:t>
            </a:r>
            <a:r>
              <a:rPr lang="en-US" altLang="zh-CN" dirty="0" err="1"/>
              <a:t>Ashutosh</a:t>
            </a:r>
            <a:r>
              <a:rPr lang="en-US" altLang="zh-CN" dirty="0"/>
              <a:t> </a:t>
            </a:r>
            <a:r>
              <a:rPr lang="en-US" altLang="zh-CN" dirty="0" err="1"/>
              <a:t>Saxena</a:t>
            </a:r>
            <a:r>
              <a:rPr lang="en-US" altLang="zh-CN" dirty="0"/>
              <a:t>, Andrew Y. </a:t>
            </a:r>
            <a:r>
              <a:rPr lang="en-US" altLang="zh-CN" dirty="0" smtClean="0"/>
              <a:t>Ng. Learning </a:t>
            </a:r>
            <a:r>
              <a:rPr lang="en-US" altLang="zh-CN" dirty="0"/>
              <a:t>to Open New Doors, </a:t>
            </a:r>
            <a:r>
              <a:rPr lang="en-US" altLang="zh-CN" dirty="0" smtClean="0"/>
              <a:t>In </a:t>
            </a:r>
            <a:r>
              <a:rPr lang="en-US" altLang="zh-CN" dirty="0"/>
              <a:t>RSS Workshop on Robot Manipulation, 2008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9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Robot Trajectory </a:t>
            </a:r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Application for Robot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557947"/>
            <a:ext cx="91440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/>
              <a:t>Ashesh</a:t>
            </a:r>
            <a:r>
              <a:rPr lang="en-US" altLang="zh-CN" dirty="0"/>
              <a:t> Jain, </a:t>
            </a:r>
            <a:r>
              <a:rPr lang="en-US" altLang="zh-CN" dirty="0" err="1"/>
              <a:t>Debarghya</a:t>
            </a:r>
            <a:r>
              <a:rPr lang="en-US" altLang="zh-CN" dirty="0"/>
              <a:t> Das, Ashutosh </a:t>
            </a:r>
            <a:r>
              <a:rPr lang="en-US" altLang="zh-CN" dirty="0" smtClean="0"/>
              <a:t>Saxena. </a:t>
            </a:r>
            <a:r>
              <a:rPr lang="en-US" altLang="zh-CN" b="1" dirty="0" err="1" smtClean="0"/>
              <a:t>PlanIt</a:t>
            </a:r>
            <a:r>
              <a:rPr lang="en-US" altLang="zh-CN" b="1" dirty="0"/>
              <a:t>: A Crowdsourcing Approach for Learning to Plan Paths from Large Scale Preference Feedback</a:t>
            </a:r>
            <a:r>
              <a:rPr lang="en-US" altLang="zh-CN" dirty="0"/>
              <a:t>. </a:t>
            </a:r>
            <a:r>
              <a:rPr lang="en-US" altLang="zh-CN" dirty="0" smtClean="0"/>
              <a:t>ICRA </a:t>
            </a:r>
            <a:r>
              <a:rPr lang="en-US" altLang="zh-CN" dirty="0"/>
              <a:t>2015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 err="1"/>
              <a:t>Ashesh</a:t>
            </a:r>
            <a:r>
              <a:rPr lang="en-US" altLang="zh-CN" dirty="0"/>
              <a:t> Jain, </a:t>
            </a:r>
            <a:r>
              <a:rPr lang="en-US" altLang="zh-CN" dirty="0" err="1"/>
              <a:t>Shikhar</a:t>
            </a:r>
            <a:r>
              <a:rPr lang="en-US" altLang="zh-CN" dirty="0"/>
              <a:t> Sharma, Thorsten </a:t>
            </a:r>
            <a:r>
              <a:rPr lang="en-US" altLang="zh-CN" dirty="0" err="1"/>
              <a:t>Joachims</a:t>
            </a:r>
            <a:r>
              <a:rPr lang="en-US" altLang="zh-CN" dirty="0"/>
              <a:t>,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Learning </a:t>
            </a:r>
            <a:r>
              <a:rPr lang="en-US" altLang="zh-CN" b="1" dirty="0"/>
              <a:t>Preferences for Manipulation Tasks from Online Coactive </a:t>
            </a:r>
            <a:r>
              <a:rPr lang="en-US" altLang="zh-CN" b="1" dirty="0" smtClean="0"/>
              <a:t>Feedback</a:t>
            </a:r>
            <a:r>
              <a:rPr lang="en-US" altLang="zh-CN" dirty="0" smtClean="0"/>
              <a:t>. </a:t>
            </a:r>
            <a:r>
              <a:rPr lang="en-US" altLang="zh-CN" dirty="0"/>
              <a:t>International Journal of Robotics Research (IJRR), 2015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 err="1"/>
              <a:t>Ashesh</a:t>
            </a:r>
            <a:r>
              <a:rPr lang="en-US" altLang="zh-CN" dirty="0"/>
              <a:t> Jain, Brian </a:t>
            </a:r>
            <a:r>
              <a:rPr lang="en-US" altLang="zh-CN" dirty="0" err="1"/>
              <a:t>Wojcik</a:t>
            </a:r>
            <a:r>
              <a:rPr lang="en-US" altLang="zh-CN" dirty="0"/>
              <a:t>, Thorsten </a:t>
            </a:r>
            <a:r>
              <a:rPr lang="en-US" altLang="zh-CN" dirty="0" err="1"/>
              <a:t>Joachims</a:t>
            </a:r>
            <a:r>
              <a:rPr lang="en-US" altLang="zh-CN" dirty="0"/>
              <a:t> and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Learning </a:t>
            </a:r>
            <a:r>
              <a:rPr lang="en-US" altLang="zh-CN" b="1" dirty="0"/>
              <a:t>Trajectory Preferences for Manipulators via Iterative Improvement</a:t>
            </a:r>
            <a:r>
              <a:rPr lang="en-US" altLang="zh-CN" dirty="0"/>
              <a:t>. </a:t>
            </a:r>
            <a:r>
              <a:rPr lang="en-US" altLang="zh-CN" dirty="0" smtClean="0"/>
              <a:t>NIPS 2013.</a:t>
            </a:r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 err="1"/>
              <a:t>Ashesh</a:t>
            </a:r>
            <a:r>
              <a:rPr lang="en-US" altLang="zh-CN" dirty="0"/>
              <a:t> Jain, </a:t>
            </a:r>
            <a:r>
              <a:rPr lang="en-US" altLang="zh-CN" dirty="0" err="1"/>
              <a:t>Shikhar</a:t>
            </a:r>
            <a:r>
              <a:rPr lang="en-US" altLang="zh-CN" dirty="0"/>
              <a:t> Sharma, and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Beyond </a:t>
            </a:r>
            <a:r>
              <a:rPr lang="en-US" altLang="zh-CN" b="1" dirty="0"/>
              <a:t>Geometric Path Planning: Learning Context-Driven Trajectory Preferences via Sub-optimal </a:t>
            </a:r>
            <a:r>
              <a:rPr lang="en-US" altLang="zh-CN" b="1" dirty="0" smtClean="0"/>
              <a:t>Feedback</a:t>
            </a:r>
            <a:r>
              <a:rPr lang="en-US" altLang="zh-CN" dirty="0" smtClean="0"/>
              <a:t>. </a:t>
            </a:r>
            <a:r>
              <a:rPr lang="en-US" altLang="zh-CN" dirty="0"/>
              <a:t>ISRR </a:t>
            </a:r>
            <a:r>
              <a:rPr lang="en-US" altLang="zh-CN" dirty="0" smtClean="0"/>
              <a:t>2013.</a:t>
            </a:r>
          </a:p>
          <a:p>
            <a:pPr>
              <a:spcAft>
                <a:spcPts val="0"/>
              </a:spcAft>
            </a:pPr>
            <a:endParaRPr lang="en-US" altLang="zh-CN" dirty="0" smtClean="0"/>
          </a:p>
          <a:p>
            <a:pPr>
              <a:spcAft>
                <a:spcPts val="0"/>
              </a:spcAft>
            </a:pPr>
            <a:r>
              <a:rPr lang="en-US" altLang="zh-CN" dirty="0"/>
              <a:t>http://</a:t>
            </a:r>
            <a:r>
              <a:rPr lang="en-US" altLang="zh-CN" dirty="0" smtClean="0"/>
              <a:t>planit.cs.cornell.edu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http://</a:t>
            </a:r>
            <a:r>
              <a:rPr lang="en-US" altLang="zh-CN" dirty="0" smtClean="0"/>
              <a:t>pr.cs.cornell.edu/coactive/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1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Robot ‘Brain’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Application for Robot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558533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Wikipedia for Robots. A View from Ashutosh Saxena. In MIT Technology Review about one of ten innovative technologies in 2016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76872"/>
            <a:ext cx="914400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600" dirty="0" smtClean="0"/>
          </a:p>
          <a:p>
            <a:pPr>
              <a:spcAft>
                <a:spcPts val="0"/>
              </a:spcAft>
            </a:pPr>
            <a:r>
              <a:rPr lang="en-US" altLang="zh-CN" dirty="0" err="1"/>
              <a:t>Ozan</a:t>
            </a:r>
            <a:r>
              <a:rPr lang="en-US" altLang="zh-CN" dirty="0"/>
              <a:t> </a:t>
            </a:r>
            <a:r>
              <a:rPr lang="en-US" altLang="zh-CN" dirty="0" err="1"/>
              <a:t>Sener</a:t>
            </a:r>
            <a:r>
              <a:rPr lang="en-US" altLang="zh-CN" dirty="0"/>
              <a:t>, Amir </a:t>
            </a:r>
            <a:r>
              <a:rPr lang="en-US" altLang="zh-CN" dirty="0" err="1"/>
              <a:t>Zamir</a:t>
            </a:r>
            <a:r>
              <a:rPr lang="en-US" altLang="zh-CN" dirty="0"/>
              <a:t>, Silvio </a:t>
            </a:r>
            <a:r>
              <a:rPr lang="en-US" altLang="zh-CN" dirty="0" err="1"/>
              <a:t>Savarese</a:t>
            </a:r>
            <a:r>
              <a:rPr lang="en-US" altLang="zh-CN" dirty="0"/>
              <a:t>, and Ashutosh </a:t>
            </a:r>
            <a:r>
              <a:rPr lang="en-US" altLang="zh-CN" dirty="0" smtClean="0"/>
              <a:t>Saxena</a:t>
            </a:r>
            <a:r>
              <a:rPr lang="en-US" altLang="zh-CN" b="1" dirty="0" smtClean="0"/>
              <a:t>. Unsupervised </a:t>
            </a:r>
            <a:r>
              <a:rPr lang="en-US" altLang="zh-CN" b="1" dirty="0"/>
              <a:t>Semantic Parsing of </a:t>
            </a:r>
            <a:r>
              <a:rPr lang="en-US" altLang="zh-CN" b="1" dirty="0">
                <a:solidFill>
                  <a:srgbClr val="FF0000"/>
                </a:solidFill>
              </a:rPr>
              <a:t>Video</a:t>
            </a:r>
            <a:r>
              <a:rPr lang="en-US" altLang="zh-CN" b="1" dirty="0"/>
              <a:t> </a:t>
            </a:r>
            <a:r>
              <a:rPr lang="en-US" altLang="zh-CN" b="1" dirty="0" smtClean="0"/>
              <a:t>Collections.</a:t>
            </a:r>
            <a:r>
              <a:rPr lang="en-US" altLang="zh-CN" dirty="0" smtClean="0"/>
              <a:t> ICCV 2015.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://robo.watch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spcAft>
                <a:spcPts val="0"/>
              </a:spcAft>
            </a:pPr>
            <a:endParaRPr lang="en-US" altLang="zh-CN" sz="600" dirty="0" smtClean="0"/>
          </a:p>
          <a:p>
            <a:pPr>
              <a:spcAft>
                <a:spcPts val="0"/>
              </a:spcAft>
            </a:pPr>
            <a:r>
              <a:rPr lang="en-US" altLang="zh-CN" dirty="0"/>
              <a:t>Ashutosh Saxena, </a:t>
            </a:r>
            <a:r>
              <a:rPr lang="en-US" altLang="zh-CN" dirty="0" err="1"/>
              <a:t>Ashesh</a:t>
            </a:r>
            <a:r>
              <a:rPr lang="en-US" altLang="zh-CN" dirty="0"/>
              <a:t> Jain, </a:t>
            </a:r>
            <a:r>
              <a:rPr lang="en-US" altLang="zh-CN" dirty="0" err="1"/>
              <a:t>Ozan</a:t>
            </a:r>
            <a:r>
              <a:rPr lang="en-US" altLang="zh-CN" dirty="0"/>
              <a:t> </a:t>
            </a:r>
            <a:r>
              <a:rPr lang="en-US" altLang="zh-CN" dirty="0" err="1"/>
              <a:t>Sener</a:t>
            </a:r>
            <a:r>
              <a:rPr lang="en-US" altLang="zh-CN" dirty="0"/>
              <a:t>, Aditya Jami, Dipendra K </a:t>
            </a:r>
            <a:r>
              <a:rPr lang="en-US" altLang="zh-CN" dirty="0" err="1"/>
              <a:t>Misra</a:t>
            </a:r>
            <a:r>
              <a:rPr lang="en-US" altLang="zh-CN" dirty="0"/>
              <a:t>, </a:t>
            </a:r>
            <a:r>
              <a:rPr lang="en-US" altLang="zh-CN" dirty="0" err="1"/>
              <a:t>Hema</a:t>
            </a:r>
            <a:r>
              <a:rPr lang="en-US" altLang="zh-CN" dirty="0"/>
              <a:t> S </a:t>
            </a:r>
            <a:r>
              <a:rPr lang="en-US" altLang="zh-CN" dirty="0" err="1" smtClean="0"/>
              <a:t>Koppula</a:t>
            </a:r>
            <a:r>
              <a:rPr lang="en-US" altLang="zh-CN" dirty="0" smtClean="0"/>
              <a:t>. </a:t>
            </a:r>
            <a:r>
              <a:rPr lang="en-US" altLang="zh-CN" b="1" dirty="0" err="1" smtClean="0"/>
              <a:t>Robo</a:t>
            </a:r>
            <a:r>
              <a:rPr lang="en-US" altLang="zh-CN" b="1" dirty="0" smtClean="0"/>
              <a:t> </a:t>
            </a:r>
            <a:r>
              <a:rPr lang="en-US" altLang="zh-CN" b="1" dirty="0"/>
              <a:t>Brain: Large-Scale Knowledge Engine for </a:t>
            </a:r>
            <a:r>
              <a:rPr lang="en-US" altLang="zh-CN" b="1" dirty="0" smtClean="0"/>
              <a:t>Robots</a:t>
            </a:r>
            <a:r>
              <a:rPr lang="en-US" altLang="zh-CN" dirty="0" smtClean="0"/>
              <a:t>. International </a:t>
            </a:r>
            <a:r>
              <a:rPr lang="en-US" altLang="zh-CN" dirty="0"/>
              <a:t>Symposium on Robotics Research (ISRR), 2015. [http://robobrain.me</a:t>
            </a:r>
            <a:r>
              <a:rPr lang="en-US" altLang="zh-CN" dirty="0" smtClean="0"/>
              <a:t>/#/]</a:t>
            </a:r>
          </a:p>
        </p:txBody>
      </p:sp>
    </p:spTree>
    <p:extLst>
      <p:ext uri="{BB962C8B-B14F-4D97-AF65-F5344CB8AC3E}">
        <p14:creationId xmlns:p14="http://schemas.microsoft.com/office/powerpoint/2010/main" val="16222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‘ (Object) Affordance’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r>
              <a:rPr lang="en-US" altLang="zh-CN" dirty="0" smtClean="0"/>
              <a:t> of object:</a:t>
            </a:r>
            <a:r>
              <a:rPr lang="en-US" altLang="zh-CN" dirty="0"/>
              <a:t> </a:t>
            </a:r>
            <a:r>
              <a:rPr lang="en-US" altLang="zh-CN" dirty="0" smtClean="0"/>
              <a:t>Function, Interaction, …</a:t>
            </a:r>
          </a:p>
          <a:p>
            <a:pPr lvl="1"/>
            <a:r>
              <a:rPr lang="en-US" altLang="zh-CN" dirty="0" smtClean="0"/>
              <a:t>2D OR </a:t>
            </a:r>
            <a:r>
              <a:rPr lang="en-US" altLang="zh-CN" dirty="0" smtClean="0">
                <a:solidFill>
                  <a:srgbClr val="FF0000"/>
                </a:solidFill>
              </a:rPr>
              <a:t>3D</a:t>
            </a:r>
            <a:r>
              <a:rPr lang="en-US" altLang="zh-CN" dirty="0" smtClean="0"/>
              <a:t>; Semantic</a:t>
            </a:r>
            <a:r>
              <a:rPr lang="en-US" altLang="zh-CN" sz="2400" dirty="0" smtClean="0"/>
              <a:t> + </a:t>
            </a:r>
            <a:r>
              <a:rPr lang="en-US" altLang="zh-CN" dirty="0" smtClean="0"/>
              <a:t>Appearance</a:t>
            </a:r>
            <a:r>
              <a:rPr lang="en-US" altLang="zh-CN" sz="2400" dirty="0"/>
              <a:t> + </a:t>
            </a:r>
            <a:r>
              <a:rPr lang="en-US" altLang="zh-CN" dirty="0" smtClean="0">
                <a:solidFill>
                  <a:srgbClr val="FF0000"/>
                </a:solidFill>
              </a:rPr>
              <a:t>Physical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question and vision on Affordance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69400" y="4022250"/>
            <a:ext cx="1440160" cy="72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Object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76056" y="4022250"/>
            <a:ext cx="1440160" cy="72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Agent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六边形 7"/>
          <p:cNvSpPr/>
          <p:nvPr/>
        </p:nvSpPr>
        <p:spPr bwMode="auto">
          <a:xfrm>
            <a:off x="1581922" y="5384403"/>
            <a:ext cx="1908000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Appearance</a:t>
            </a:r>
          </a:p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(2D OR 3D) 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六边形 9"/>
          <p:cNvSpPr/>
          <p:nvPr/>
        </p:nvSpPr>
        <p:spPr bwMode="auto">
          <a:xfrm>
            <a:off x="3489970" y="5384403"/>
            <a:ext cx="2304000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Appearance?</a:t>
            </a:r>
          </a:p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(Texture/Color) 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六边形 10"/>
          <p:cNvSpPr/>
          <p:nvPr/>
        </p:nvSpPr>
        <p:spPr bwMode="auto">
          <a:xfrm>
            <a:off x="5797059" y="5384403"/>
            <a:ext cx="1476000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Physical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六边形 11"/>
          <p:cNvSpPr/>
          <p:nvPr/>
        </p:nvSpPr>
        <p:spPr bwMode="auto">
          <a:xfrm>
            <a:off x="1537162" y="2780928"/>
            <a:ext cx="1440000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Function</a:t>
            </a:r>
          </a:p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(O-O)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六边形 12"/>
          <p:cNvSpPr/>
          <p:nvPr/>
        </p:nvSpPr>
        <p:spPr bwMode="auto">
          <a:xfrm>
            <a:off x="3534938" y="2780928"/>
            <a:ext cx="1800000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Interaction</a:t>
            </a:r>
          </a:p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(H/R-O)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六边形 13"/>
          <p:cNvSpPr/>
          <p:nvPr/>
        </p:nvSpPr>
        <p:spPr bwMode="auto">
          <a:xfrm>
            <a:off x="6761381" y="3546970"/>
            <a:ext cx="2347258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Human</a:t>
            </a:r>
          </a:p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(Activity)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六边形 14"/>
          <p:cNvSpPr/>
          <p:nvPr/>
        </p:nvSpPr>
        <p:spPr bwMode="auto">
          <a:xfrm>
            <a:off x="6761381" y="4470857"/>
            <a:ext cx="2347259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Robot</a:t>
            </a:r>
          </a:p>
          <a:p>
            <a:pPr algn="ctr"/>
            <a:r>
              <a:rPr lang="en-US" altLang="zh-CN" sz="22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(Manipulation )</a:t>
            </a:r>
            <a:endParaRPr lang="zh-CN" altLang="en-US" sz="2200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六边形 16"/>
          <p:cNvSpPr/>
          <p:nvPr/>
        </p:nvSpPr>
        <p:spPr bwMode="auto">
          <a:xfrm>
            <a:off x="106264" y="5384403"/>
            <a:ext cx="1476000" cy="720000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Semantic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左右箭头 17"/>
          <p:cNvSpPr/>
          <p:nvPr/>
        </p:nvSpPr>
        <p:spPr bwMode="auto">
          <a:xfrm>
            <a:off x="1509560" y="4238224"/>
            <a:ext cx="3566496" cy="288052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200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266050" y="3842250"/>
            <a:ext cx="1980000" cy="108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72000" rtlCol="0" anchor="ctr" anchorCtr="1"/>
          <a:lstStyle/>
          <a:p>
            <a:pPr algn="ctr"/>
            <a:r>
              <a:rPr lang="en-US" altLang="zh-CN" sz="2200" b="1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Affordance</a:t>
            </a:r>
            <a:endParaRPr lang="zh-CN" altLang="en-US" sz="2200" b="1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直接连接符 19"/>
          <p:cNvCxnSpPr>
            <a:stCxn id="7" idx="3"/>
            <a:endCxn id="14" idx="3"/>
          </p:cNvCxnSpPr>
          <p:nvPr/>
        </p:nvCxnSpPr>
        <p:spPr bwMode="auto">
          <a:xfrm flipV="1">
            <a:off x="6516216" y="3906970"/>
            <a:ext cx="245165" cy="475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5" idx="3"/>
            <a:endCxn id="7" idx="3"/>
          </p:cNvCxnSpPr>
          <p:nvPr/>
        </p:nvCxnSpPr>
        <p:spPr bwMode="auto">
          <a:xfrm flipH="1" flipV="1">
            <a:off x="6516216" y="4382250"/>
            <a:ext cx="245165" cy="4486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12" idx="0"/>
            <a:endCxn id="5" idx="0"/>
          </p:cNvCxnSpPr>
          <p:nvPr/>
        </p:nvCxnSpPr>
        <p:spPr bwMode="auto">
          <a:xfrm>
            <a:off x="2977162" y="3140928"/>
            <a:ext cx="278888" cy="7013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13" idx="3"/>
            <a:endCxn id="5" idx="0"/>
          </p:cNvCxnSpPr>
          <p:nvPr/>
        </p:nvCxnSpPr>
        <p:spPr bwMode="auto">
          <a:xfrm flipH="1">
            <a:off x="3256050" y="3140928"/>
            <a:ext cx="278888" cy="7013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5" idx="4"/>
          </p:cNvCxnSpPr>
          <p:nvPr/>
        </p:nvCxnSpPr>
        <p:spPr bwMode="auto">
          <a:xfrm flipH="1">
            <a:off x="789480" y="4922250"/>
            <a:ext cx="2466570" cy="462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5" idx="4"/>
          </p:cNvCxnSpPr>
          <p:nvPr/>
        </p:nvCxnSpPr>
        <p:spPr bwMode="auto">
          <a:xfrm flipH="1">
            <a:off x="2535922" y="4922250"/>
            <a:ext cx="720128" cy="462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5" idx="4"/>
          </p:cNvCxnSpPr>
          <p:nvPr/>
        </p:nvCxnSpPr>
        <p:spPr bwMode="auto">
          <a:xfrm>
            <a:off x="3256050" y="4922250"/>
            <a:ext cx="1315950" cy="462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5" idx="4"/>
          </p:cNvCxnSpPr>
          <p:nvPr/>
        </p:nvCxnSpPr>
        <p:spPr bwMode="auto">
          <a:xfrm>
            <a:off x="3256050" y="4922250"/>
            <a:ext cx="3332174" cy="462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72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insight</a:t>
            </a:r>
          </a:p>
          <a:p>
            <a:pPr lvl="1"/>
            <a:r>
              <a:rPr lang="en-US" altLang="zh-CN" dirty="0" smtClean="0"/>
              <a:t>Affordance is 3D!</a:t>
            </a:r>
          </a:p>
          <a:p>
            <a:pPr lvl="1"/>
            <a:r>
              <a:rPr lang="en-US" altLang="zh-CN" dirty="0"/>
              <a:t>2D Affordance is </a:t>
            </a:r>
            <a:r>
              <a:rPr lang="en-US" altLang="zh-CN" dirty="0" smtClean="0"/>
              <a:t>supplementary high-level Knowledge!</a:t>
            </a:r>
          </a:p>
          <a:p>
            <a:r>
              <a:rPr lang="en-US" altLang="zh-CN" dirty="0" smtClean="0"/>
              <a:t>Topic on </a:t>
            </a:r>
            <a:r>
              <a:rPr lang="en-US" altLang="zh-CN" dirty="0"/>
              <a:t>3D </a:t>
            </a:r>
            <a:r>
              <a:rPr lang="en-US" altLang="zh-CN" dirty="0" smtClean="0"/>
              <a:t>Affordance</a:t>
            </a:r>
          </a:p>
          <a:p>
            <a:pPr lvl="1"/>
            <a:r>
              <a:rPr lang="en-US" altLang="zh-CN" dirty="0" smtClean="0"/>
              <a:t>How to </a:t>
            </a:r>
            <a:r>
              <a:rPr lang="en-US" altLang="zh-CN" dirty="0" smtClean="0">
                <a:solidFill>
                  <a:srgbClr val="FF0000"/>
                </a:solidFill>
              </a:rPr>
              <a:t>define</a:t>
            </a:r>
            <a:r>
              <a:rPr lang="en-US" altLang="zh-CN" dirty="0" smtClean="0"/>
              <a:t> ‘3D Affordance’?</a:t>
            </a:r>
          </a:p>
          <a:p>
            <a:pPr lvl="1"/>
            <a:r>
              <a:rPr lang="en-US" altLang="zh-CN" dirty="0" smtClean="0"/>
              <a:t>How to </a:t>
            </a:r>
            <a:r>
              <a:rPr lang="en-US" altLang="zh-CN" dirty="0">
                <a:solidFill>
                  <a:srgbClr val="FF0000"/>
                </a:solidFill>
              </a:rPr>
              <a:t>discovery</a:t>
            </a:r>
            <a:r>
              <a:rPr lang="en-US" altLang="zh-CN" dirty="0" smtClean="0"/>
              <a:t> ‘3D Affordance’?</a:t>
            </a:r>
          </a:p>
          <a:p>
            <a:pPr lvl="1"/>
            <a:r>
              <a:rPr lang="en-US" altLang="zh-CN" dirty="0"/>
              <a:t>How to </a:t>
            </a:r>
            <a:r>
              <a:rPr lang="en-US" altLang="zh-CN" dirty="0">
                <a:solidFill>
                  <a:srgbClr val="FF0000"/>
                </a:solidFill>
              </a:rPr>
              <a:t>apply</a:t>
            </a:r>
            <a:r>
              <a:rPr lang="en-US" altLang="zh-CN" dirty="0" smtClean="0"/>
              <a:t> ‘3D Affordance’?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question and vision on Affordance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3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 </a:t>
            </a:r>
            <a:r>
              <a:rPr lang="en-US" altLang="zh-CN" dirty="0"/>
              <a:t>‘Human-Object-Interaction’ </a:t>
            </a:r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/>
              <a:t>Simultaneously Estimate: 3D Pose of Human, 3D ‘Bounding Box’/‘Raw Shape’ of Object, 2D/3D Contact </a:t>
            </a:r>
            <a:r>
              <a:rPr lang="en-US" altLang="zh-CN" dirty="0" smtClean="0"/>
              <a:t>Points </a:t>
            </a:r>
            <a:r>
              <a:rPr lang="en-US" altLang="zh-CN" dirty="0"/>
              <a:t>from ‘Big Image Data’</a:t>
            </a:r>
          </a:p>
          <a:p>
            <a:pPr lvl="1"/>
            <a:r>
              <a:rPr lang="en-US" altLang="zh-CN" dirty="0"/>
              <a:t>Co-Modeling 3D ‘HOI’ from Internet Image</a:t>
            </a:r>
          </a:p>
          <a:p>
            <a:pPr lvl="1"/>
            <a:r>
              <a:rPr lang="en-US" altLang="zh-CN" dirty="0"/>
              <a:t>3D ‘HOI’ Simulation &amp; Analysis, Force?</a:t>
            </a:r>
          </a:p>
          <a:p>
            <a:pPr marL="360000" lvl="1" indent="-360000">
              <a:buBlip>
                <a:blip r:embed="rId2"/>
              </a:buBlip>
            </a:pPr>
            <a:r>
              <a:rPr lang="en-US" altLang="zh-CN" dirty="0">
                <a:ea typeface="+mn-ea"/>
                <a:cs typeface="+mn-cs"/>
              </a:rPr>
              <a:t>3D Affordance from 3D </a:t>
            </a:r>
            <a:r>
              <a:rPr lang="en-US" altLang="zh-CN" dirty="0" smtClean="0">
                <a:ea typeface="+mn-ea"/>
                <a:cs typeface="+mn-cs"/>
              </a:rPr>
              <a:t>Data, RGB(D)(s)</a:t>
            </a:r>
            <a:endParaRPr lang="en-US" altLang="zh-CN" dirty="0">
              <a:ea typeface="+mn-ea"/>
              <a:cs typeface="+mn-cs"/>
            </a:endParaRPr>
          </a:p>
          <a:p>
            <a:pPr lvl="1"/>
            <a:r>
              <a:rPr lang="en-US" altLang="zh-CN" dirty="0"/>
              <a:t>3D Data: Mesh, Point Cloud, CAD, Volume</a:t>
            </a:r>
          </a:p>
          <a:p>
            <a:pPr lvl="1"/>
            <a:r>
              <a:rPr lang="en-US" altLang="zh-CN" dirty="0"/>
              <a:t>Novel 3D Affordance Formulation</a:t>
            </a:r>
          </a:p>
          <a:p>
            <a:pPr lvl="1"/>
            <a:r>
              <a:rPr lang="en-US" altLang="zh-CN" dirty="0" smtClean="0"/>
              <a:t>For Robot:</a:t>
            </a:r>
            <a:r>
              <a:rPr lang="en-US" altLang="zh-CN" dirty="0"/>
              <a:t> </a:t>
            </a:r>
            <a:r>
              <a:rPr lang="en-US" altLang="zh-CN" dirty="0" smtClean="0"/>
              <a:t>Grasping, Place, Manipulation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Objectives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345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and Download the paper and material</a:t>
            </a:r>
          </a:p>
          <a:p>
            <a:endParaRPr lang="en-US" altLang="zh-CN" dirty="0" smtClean="0"/>
          </a:p>
          <a:p>
            <a:r>
              <a:rPr lang="en-US" altLang="zh-CN" dirty="0"/>
              <a:t>Use PPT </a:t>
            </a:r>
            <a:r>
              <a:rPr lang="en-US" altLang="zh-CN" dirty="0" smtClean="0"/>
              <a:t>Template, 1~2 slides for </a:t>
            </a:r>
            <a:r>
              <a:rPr lang="en-US" altLang="zh-CN" dirty="0" err="1" smtClean="0"/>
              <a:t>Everywork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Pipeline</a:t>
            </a:r>
          </a:p>
          <a:p>
            <a:pPr lvl="1"/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/>
              <a:t>Video Demo</a:t>
            </a:r>
          </a:p>
          <a:p>
            <a:pPr lvl="1"/>
            <a:r>
              <a:rPr lang="en-US" altLang="zh-CN" dirty="0" smtClean="0"/>
              <a:t>Define of ‘Affordance’</a:t>
            </a:r>
          </a:p>
          <a:p>
            <a:pPr lvl="1"/>
            <a:r>
              <a:rPr lang="en-US" altLang="zh-CN" dirty="0" smtClean="0"/>
              <a:t>Useful References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</a:t>
            </a:r>
            <a:r>
              <a:rPr lang="en-US" altLang="zh-CN" dirty="0" smtClean="0"/>
              <a:t>Seminar </a:t>
            </a:r>
            <a:r>
              <a:rPr lang="en-US" altLang="zh-CN" dirty="0"/>
              <a:t>(</a:t>
            </a:r>
            <a:r>
              <a:rPr lang="en-US" altLang="zh-CN" dirty="0" smtClean="0"/>
              <a:t>Fast)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02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WYB: Main Member</a:t>
            </a:r>
          </a:p>
          <a:p>
            <a:pPr lvl="1"/>
            <a:r>
              <a:rPr lang="en-US" altLang="zh-CN" dirty="0" smtClean="0"/>
              <a:t>2D and 3D Affordance</a:t>
            </a:r>
          </a:p>
          <a:p>
            <a:pPr marL="360000" lvl="1" indent="-360000">
              <a:buBlip>
                <a:blip r:embed="rId2"/>
              </a:buBlip>
            </a:pPr>
            <a:r>
              <a:rPr lang="en-US" altLang="zh-CN" dirty="0">
                <a:ea typeface="+mn-ea"/>
                <a:cs typeface="+mn-cs"/>
              </a:rPr>
              <a:t>AM</a:t>
            </a:r>
          </a:p>
          <a:p>
            <a:pPr lvl="1"/>
            <a:r>
              <a:rPr lang="en-US" altLang="zh-CN" dirty="0" smtClean="0"/>
              <a:t>Physical in Affordance</a:t>
            </a:r>
          </a:p>
          <a:p>
            <a:r>
              <a:rPr lang="en-US" altLang="zh-CN" dirty="0" smtClean="0"/>
              <a:t>ZS</a:t>
            </a:r>
          </a:p>
          <a:p>
            <a:pPr lvl="1"/>
            <a:r>
              <a:rPr lang="en-US" altLang="zh-CN" dirty="0" smtClean="0"/>
              <a:t>Robot Application: </a:t>
            </a:r>
          </a:p>
          <a:p>
            <a:pPr marL="360000" lvl="1" indent="-360000">
              <a:buBlip>
                <a:blip r:embed="rId2"/>
              </a:buBlip>
            </a:pPr>
            <a:r>
              <a:rPr lang="en-US" altLang="zh-CN" dirty="0">
                <a:ea typeface="+mn-ea"/>
                <a:cs typeface="+mn-cs"/>
              </a:rPr>
              <a:t> YMJ</a:t>
            </a:r>
          </a:p>
          <a:p>
            <a:pPr lvl="1"/>
            <a:r>
              <a:rPr lang="en-US" altLang="zh-CN" dirty="0"/>
              <a:t>Multimodal: Language </a:t>
            </a:r>
          </a:p>
          <a:p>
            <a:pPr lvl="1"/>
            <a:r>
              <a:rPr lang="en-US" altLang="zh-CN" dirty="0"/>
              <a:t>Robot ‘Brain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Everyone’s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12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Jia</a:t>
            </a:r>
            <a:r>
              <a:rPr lang="en-US" altLang="zh-CN" dirty="0"/>
              <a:t> </a:t>
            </a:r>
            <a:r>
              <a:rPr lang="en-US" altLang="zh-CN" dirty="0" smtClean="0"/>
              <a:t>Deng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focus@ ‘Image’</a:t>
            </a:r>
          </a:p>
          <a:p>
            <a:pPr lvl="1"/>
            <a:r>
              <a:rPr lang="en-US" altLang="zh-CN" dirty="0"/>
              <a:t>https://vl-lab.eecs.umich.edu/</a:t>
            </a:r>
          </a:p>
          <a:p>
            <a:r>
              <a:rPr lang="en-US" altLang="zh-CN" dirty="0" smtClean="0"/>
              <a:t>Jianxiong Xiao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focus@ RGBD &amp; auto drive</a:t>
            </a:r>
          </a:p>
          <a:p>
            <a:pPr lvl="1"/>
            <a:r>
              <a:rPr lang="en-US" altLang="zh-CN" dirty="0"/>
              <a:t>http://www.jianxiongxiao.com/</a:t>
            </a:r>
            <a:endParaRPr lang="en-US" altLang="zh-CN" dirty="0" smtClean="0"/>
          </a:p>
          <a:p>
            <a:r>
              <a:rPr lang="en-US" altLang="zh-CN" dirty="0"/>
              <a:t>S. C. Zhu</a:t>
            </a:r>
            <a:r>
              <a:rPr lang="zh-CN" altLang="en-US" dirty="0"/>
              <a:t>：</a:t>
            </a:r>
            <a:r>
              <a:rPr lang="en-US" altLang="zh-CN" dirty="0" smtClean="0"/>
              <a:t>focus@ Human-Robot Interaction</a:t>
            </a:r>
            <a:endParaRPr lang="en-US" altLang="zh-CN" dirty="0"/>
          </a:p>
          <a:p>
            <a:pPr lvl="1"/>
            <a:r>
              <a:rPr lang="en-US" altLang="zh-CN" dirty="0"/>
              <a:t>http://www.stat.ucla.edu/~</a:t>
            </a:r>
            <a:r>
              <a:rPr lang="en-US" altLang="zh-CN" dirty="0" smtClean="0"/>
              <a:t>sczhu/</a:t>
            </a:r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://www.stat.ucla.edu/~</a:t>
            </a:r>
            <a:r>
              <a:rPr lang="en-US" altLang="zh-CN" dirty="0" smtClean="0"/>
              <a:t>ybzhao</a:t>
            </a:r>
            <a:r>
              <a:rPr lang="en-US" altLang="zh-CN" dirty="0"/>
              <a:t>/</a:t>
            </a:r>
          </a:p>
          <a:p>
            <a:r>
              <a:rPr lang="en-US" altLang="zh-CN" dirty="0" smtClean="0"/>
              <a:t>Ashutosh Saxena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focus@ Robot Application</a:t>
            </a:r>
            <a:endParaRPr lang="en-US" altLang="zh-CN" dirty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www.cs.stanford.edu/people/asaxena/index.html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Active Researchers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76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Affordance </a:t>
            </a:r>
            <a:r>
              <a:rPr lang="en-US" altLang="zh-CN" dirty="0" smtClean="0">
                <a:solidFill>
                  <a:srgbClr val="0000FF"/>
                </a:solidFill>
              </a:rPr>
              <a:t>from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‘HOI’ of Image(s)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28" y="2683965"/>
            <a:ext cx="9140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Yu-Wei Chao, Zhan Wang, Rada Mihalcea, Jia Deng </a:t>
            </a:r>
            <a:r>
              <a:rPr lang="en-US" altLang="zh-CN" dirty="0"/>
              <a:t>(University of Michigan, Ann Arbor</a:t>
            </a:r>
            <a:r>
              <a:rPr lang="en-US" altLang="zh-CN" dirty="0" smtClean="0"/>
              <a:t>). </a:t>
            </a:r>
            <a:r>
              <a:rPr lang="zh-CN" altLang="en-US" b="1" dirty="0"/>
              <a:t>Mining </a:t>
            </a:r>
            <a:r>
              <a:rPr lang="zh-CN" altLang="en-US" b="1" dirty="0">
                <a:solidFill>
                  <a:srgbClr val="FF0000"/>
                </a:solidFill>
              </a:rPr>
              <a:t>Semantic</a:t>
            </a:r>
            <a:r>
              <a:rPr lang="zh-CN" altLang="en-US" b="1" dirty="0"/>
              <a:t> Affordances of Visual Object </a:t>
            </a:r>
            <a:r>
              <a:rPr lang="zh-CN" altLang="en-US" b="1" dirty="0" smtClean="0"/>
              <a:t>Categories</a:t>
            </a:r>
            <a:r>
              <a:rPr lang="en-US" altLang="zh-CN" dirty="0" smtClean="0"/>
              <a:t>. CVPR 2015.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761957"/>
            <a:ext cx="9144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Yu-Wei Chao, Zhan Wang, Yugeng He, Jiaxuan Wang, Jia Deng </a:t>
            </a:r>
            <a:r>
              <a:rPr lang="en-US" altLang="zh-CN" dirty="0"/>
              <a:t>(University of Michigan, Ann Arbor</a:t>
            </a:r>
            <a:r>
              <a:rPr lang="en-US" altLang="zh-CN" dirty="0" smtClean="0"/>
              <a:t>).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HICO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+mn-ea"/>
              </a:rPr>
              <a:t>: A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Benchmark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+mn-ea"/>
              </a:rPr>
              <a:t> for </a:t>
            </a:r>
            <a:r>
              <a:rPr lang="zh-CN" altLang="en-US" b="1" dirty="0">
                <a:solidFill>
                  <a:schemeClr val="tx1"/>
                </a:solidFill>
              </a:rPr>
              <a:t>Recognizing Human-Object Interactions in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+mn-ea"/>
              </a:rPr>
              <a:t>Images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+mn-ea"/>
              </a:rPr>
              <a:t>ICCV 2015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+mn-ea"/>
              </a:rPr>
              <a:t> 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36712"/>
            <a:ext cx="9144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Yu-Wei Chao, Yunfan Liu, Xieyang Liu, Huayi Zeng, Jia Deng </a:t>
            </a:r>
            <a:r>
              <a:rPr lang="en-US" altLang="zh-CN" dirty="0"/>
              <a:t>(University of Michigan, Ann Arbor</a:t>
            </a:r>
            <a:r>
              <a:rPr lang="en-US" altLang="zh-CN" dirty="0" smtClean="0"/>
              <a:t>). </a:t>
            </a:r>
            <a:r>
              <a:rPr lang="zh-CN" altLang="en-US" b="1" dirty="0">
                <a:solidFill>
                  <a:schemeClr val="tx1"/>
                </a:solidFill>
              </a:rPr>
              <a:t>Learning to </a:t>
            </a:r>
            <a:r>
              <a:rPr lang="zh-CN" altLang="en-US" b="1" dirty="0">
                <a:solidFill>
                  <a:srgbClr val="FF0000"/>
                </a:solidFill>
              </a:rPr>
              <a:t>Detect</a:t>
            </a:r>
            <a:r>
              <a:rPr lang="zh-CN" altLang="en-US" b="1" dirty="0">
                <a:solidFill>
                  <a:schemeClr val="tx1"/>
                </a:solidFill>
              </a:rPr>
              <a:t> Human-Object Interactions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+mn-ea"/>
              </a:rPr>
              <a:t>IEEE </a:t>
            </a:r>
            <a:r>
              <a:rPr lang="zh-CN" altLang="en-US" dirty="0">
                <a:solidFill>
                  <a:schemeClr val="dk1"/>
                </a:solidFill>
                <a:latin typeface="+mn-lt"/>
                <a:ea typeface="+mn-ea"/>
              </a:rPr>
              <a:t>Winter Conference on Applications of Computer Vision (WACV</a:t>
            </a:r>
            <a:r>
              <a:rPr lang="zh-CN" altLang="en-US" dirty="0" smtClean="0">
                <a:solidFill>
                  <a:schemeClr val="dk1"/>
                </a:solidFill>
                <a:latin typeface="+mn-lt"/>
                <a:ea typeface="+mn-ea"/>
              </a:rPr>
              <a:t>) 2018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260341"/>
            <a:ext cx="914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Yao, J. Ma, and L. </a:t>
            </a:r>
            <a:r>
              <a:rPr lang="en-US" altLang="zh-CN" dirty="0" err="1">
                <a:solidFill>
                  <a:schemeClr val="dk1"/>
                </a:solidFill>
                <a:latin typeface="+mn-lt"/>
                <a:ea typeface="+mn-ea"/>
              </a:rPr>
              <a:t>Fei-Fei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Discovering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lang="en-US" altLang="zh-CN" b="1" dirty="0"/>
              <a:t>object functionality.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 ICCV 2013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51736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H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dirty="0" err="1" smtClean="0">
                <a:solidFill>
                  <a:schemeClr val="dk1"/>
                </a:solidFill>
                <a:latin typeface="+mn-lt"/>
                <a:ea typeface="+mn-ea"/>
              </a:rPr>
              <a:t>Kjellstrom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, J. Romero, and D. </a:t>
            </a:r>
            <a:r>
              <a:rPr lang="en-US" altLang="zh-CN" dirty="0" err="1" smtClean="0">
                <a:solidFill>
                  <a:schemeClr val="dk1"/>
                </a:solidFill>
                <a:latin typeface="+mn-lt"/>
                <a:ea typeface="+mn-ea"/>
              </a:rPr>
              <a:t>Kragic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Visual </a:t>
            </a:r>
            <a:r>
              <a:rPr lang="en-US" altLang="zh-CN" b="1" dirty="0"/>
              <a:t>object-action recognition: </a:t>
            </a:r>
            <a:r>
              <a:rPr lang="en-US" altLang="zh-CN" b="1" dirty="0">
                <a:solidFill>
                  <a:srgbClr val="FF0000"/>
                </a:solidFill>
              </a:rPr>
              <a:t>Inferring</a:t>
            </a:r>
            <a:r>
              <a:rPr lang="en-US" altLang="zh-CN" b="1" dirty="0"/>
              <a:t> object affordances from human demo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nstration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CVIU 2011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3619624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Y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Zhu, A. </a:t>
            </a:r>
            <a:r>
              <a:rPr lang="en-US" altLang="zh-CN" dirty="0" err="1">
                <a:solidFill>
                  <a:schemeClr val="dk1"/>
                </a:solidFill>
                <a:latin typeface="+mn-lt"/>
                <a:ea typeface="+mn-ea"/>
              </a:rPr>
              <a:t>Fathi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, and L. </a:t>
            </a:r>
            <a:r>
              <a:rPr lang="en-US" altLang="zh-CN" dirty="0" err="1">
                <a:solidFill>
                  <a:schemeClr val="dk1"/>
                </a:solidFill>
                <a:latin typeface="+mn-lt"/>
                <a:ea typeface="+mn-ea"/>
              </a:rPr>
              <a:t>Fei-Fei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Reasoning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 about </a:t>
            </a:r>
            <a:r>
              <a:rPr lang="en-US" altLang="zh-CN" b="1" dirty="0"/>
              <a:t>object affordances in a knowledge base representati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on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ECCV 2014.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810783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Abhinav</a:t>
            </a:r>
            <a:r>
              <a:rPr lang="en-US" altLang="zh-CN" dirty="0" smtClean="0"/>
              <a:t> </a:t>
            </a:r>
            <a:r>
              <a:rPr lang="en-US" altLang="zh-CN" dirty="0"/>
              <a:t>Gupta</a:t>
            </a:r>
            <a:r>
              <a:rPr lang="en-US" altLang="zh-CN" dirty="0" smtClean="0"/>
              <a:t>, </a:t>
            </a:r>
            <a:r>
              <a:rPr lang="en-US" altLang="zh-CN" dirty="0" err="1"/>
              <a:t>Aniruddha</a:t>
            </a:r>
            <a:r>
              <a:rPr lang="en-US" altLang="zh-CN" dirty="0"/>
              <a:t> </a:t>
            </a:r>
            <a:r>
              <a:rPr lang="en-US" altLang="zh-CN" dirty="0" err="1" smtClean="0"/>
              <a:t>Kembhavi</a:t>
            </a:r>
            <a:r>
              <a:rPr lang="en-US" altLang="zh-CN" dirty="0" smtClean="0"/>
              <a:t>, </a:t>
            </a:r>
            <a:r>
              <a:rPr lang="en-US" altLang="zh-CN" dirty="0"/>
              <a:t>Larry S. </a:t>
            </a:r>
            <a:r>
              <a:rPr lang="en-US" altLang="zh-CN" dirty="0" smtClean="0"/>
              <a:t>Davis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Observing</a:t>
            </a:r>
            <a:r>
              <a:rPr lang="en-US" altLang="zh-CN" b="1" dirty="0"/>
              <a:t> human-object interactions: </a:t>
            </a:r>
            <a:r>
              <a:rPr lang="en-US" altLang="zh-CN" b="1" dirty="0">
                <a:solidFill>
                  <a:srgbClr val="FF0000"/>
                </a:solidFill>
              </a:rPr>
              <a:t>Using</a:t>
            </a:r>
            <a:r>
              <a:rPr lang="en-US" altLang="zh-CN" b="1" dirty="0"/>
              <a:t> spatial and functional compatibility for recognition</a:t>
            </a:r>
            <a:r>
              <a:rPr lang="en-US" altLang="zh-CN" dirty="0"/>
              <a:t>. PAMI 2009. </a:t>
            </a:r>
          </a:p>
        </p:txBody>
      </p:sp>
    </p:spTree>
    <p:extLst>
      <p:ext uri="{BB962C8B-B14F-4D97-AF65-F5344CB8AC3E}">
        <p14:creationId xmlns:p14="http://schemas.microsoft.com/office/powerpoint/2010/main" val="26494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3D ‘Affordance’</a:t>
            </a:r>
          </a:p>
          <a:p>
            <a:pPr lvl="1"/>
            <a:r>
              <a:rPr lang="en-US" altLang="zh-CN" dirty="0" smtClean="0"/>
              <a:t>Scene’s </a:t>
            </a:r>
            <a:r>
              <a:rPr lang="en-US" altLang="zh-CN" dirty="0"/>
              <a:t>3D </a:t>
            </a:r>
            <a:r>
              <a:rPr lang="en-US" altLang="zh-CN" dirty="0" smtClean="0"/>
              <a:t>Layout </a:t>
            </a:r>
            <a:r>
              <a:rPr lang="en-US" altLang="zh-CN" dirty="0" smtClean="0">
                <a:solidFill>
                  <a:srgbClr val="0000FF"/>
                </a:solidFill>
              </a:rPr>
              <a:t>[More works?]</a:t>
            </a:r>
          </a:p>
          <a:p>
            <a:pPr lvl="1"/>
            <a:r>
              <a:rPr lang="en-US" altLang="zh-CN" dirty="0" smtClean="0"/>
              <a:t>Object’s </a:t>
            </a:r>
            <a:r>
              <a:rPr lang="en-US" altLang="zh-CN" dirty="0"/>
              <a:t>3D </a:t>
            </a:r>
            <a:r>
              <a:rPr lang="en-US" altLang="zh-CN" dirty="0" smtClean="0"/>
              <a:t>Pose</a:t>
            </a:r>
            <a:r>
              <a:rPr lang="en-US" altLang="zh-CN" dirty="0">
                <a:solidFill>
                  <a:srgbClr val="0000FF"/>
                </a:solidFill>
              </a:rPr>
              <a:t>[More works</a:t>
            </a:r>
            <a:r>
              <a:rPr lang="en-US" altLang="zh-CN" dirty="0" smtClean="0">
                <a:solidFill>
                  <a:srgbClr val="0000FF"/>
                </a:solidFill>
              </a:rPr>
              <a:t>?]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from </a:t>
            </a:r>
            <a:r>
              <a:rPr lang="en-US" altLang="zh-CN" dirty="0" smtClean="0"/>
              <a:t>Image(s)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0" y="2649686"/>
            <a:ext cx="9144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Yibiao</a:t>
            </a:r>
            <a:r>
              <a:rPr lang="en-US" altLang="zh-CN" dirty="0"/>
              <a:t> Zhao, Song-Chun </a:t>
            </a:r>
            <a:r>
              <a:rPr lang="en-US" altLang="zh-CN" dirty="0" smtClean="0"/>
              <a:t>Zhu. </a:t>
            </a:r>
            <a:r>
              <a:rPr lang="en-US" altLang="zh-CN" b="1" dirty="0" smtClean="0"/>
              <a:t>Integrating </a:t>
            </a:r>
            <a:r>
              <a:rPr lang="en-US" altLang="zh-CN" b="1" dirty="0">
                <a:solidFill>
                  <a:schemeClr val="tx1"/>
                </a:solidFill>
              </a:rPr>
              <a:t>Function</a:t>
            </a:r>
            <a:r>
              <a:rPr lang="en-US" altLang="zh-CN" b="1" dirty="0"/>
              <a:t>, Geometry, Appearance for </a:t>
            </a:r>
            <a:r>
              <a:rPr lang="en-US" altLang="zh-CN" b="1" dirty="0">
                <a:solidFill>
                  <a:srgbClr val="FF0000"/>
                </a:solidFill>
              </a:rPr>
              <a:t>Scene</a:t>
            </a:r>
            <a:r>
              <a:rPr lang="en-US" altLang="zh-CN" b="1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Parsing</a:t>
            </a:r>
            <a:r>
              <a:rPr lang="en-US" altLang="zh-CN" dirty="0" smtClean="0"/>
              <a:t>. IJCV 2016. (</a:t>
            </a:r>
            <a:r>
              <a:rPr lang="en-US" altLang="zh-CN" dirty="0" err="1" smtClean="0"/>
              <a:t>Yibiao</a:t>
            </a:r>
            <a:r>
              <a:rPr lang="en-US" altLang="zh-CN" dirty="0" smtClean="0"/>
              <a:t> </a:t>
            </a:r>
            <a:r>
              <a:rPr lang="en-US" altLang="zh-CN" dirty="0"/>
              <a:t>Zhao and Song-Chun </a:t>
            </a:r>
            <a:r>
              <a:rPr lang="en-US" altLang="zh-CN" dirty="0" smtClean="0"/>
              <a:t>Zhu. </a:t>
            </a:r>
            <a:r>
              <a:rPr lang="en-US" altLang="zh-CN" b="1" dirty="0" smtClean="0"/>
              <a:t>Scene </a:t>
            </a:r>
            <a:r>
              <a:rPr lang="en-US" altLang="zh-CN" b="1" dirty="0"/>
              <a:t>Parsing by Integrating Function, Geometry and Appearance </a:t>
            </a:r>
            <a:r>
              <a:rPr lang="en-US" altLang="zh-CN" b="1" dirty="0" smtClean="0"/>
              <a:t>Models</a:t>
            </a:r>
            <a:r>
              <a:rPr lang="en-US" altLang="zh-CN" dirty="0" smtClean="0"/>
              <a:t>. CVPR 2013.)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0" y="3718773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Y</a:t>
            </a:r>
            <a:r>
              <a:rPr lang="en-US" altLang="zh-CN" dirty="0"/>
              <a:t>. Zhang, S. Song, P. Tan, and J. Xiao. </a:t>
            </a:r>
            <a:r>
              <a:rPr lang="en-US" altLang="zh-CN" b="1" dirty="0" err="1"/>
              <a:t>PanoContext</a:t>
            </a:r>
            <a:r>
              <a:rPr lang="en-US" altLang="zh-CN" b="1" dirty="0"/>
              <a:t>: A Whole-room 3D Context Model for Panoramic </a:t>
            </a:r>
            <a:r>
              <a:rPr lang="en-US" altLang="zh-CN" b="1" dirty="0">
                <a:solidFill>
                  <a:srgbClr val="FF0000"/>
                </a:solidFill>
              </a:rPr>
              <a:t>Scene Understanding</a:t>
            </a:r>
            <a:r>
              <a:rPr lang="en-US" altLang="zh-CN" dirty="0"/>
              <a:t>. ECCV 2014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8731" y="4510861"/>
            <a:ext cx="916146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Ashutosh Saxena, Justin </a:t>
            </a:r>
            <a:r>
              <a:rPr lang="en-US" altLang="zh-CN" dirty="0" err="1"/>
              <a:t>Driemeyer</a:t>
            </a:r>
            <a:r>
              <a:rPr lang="en-US" altLang="zh-CN" dirty="0"/>
              <a:t>, Andrew Y Ng.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Learning 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3-D Object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Orientation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 from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Images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 ICRA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2009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41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3D </a:t>
            </a:r>
            <a:r>
              <a:rPr lang="en-US" altLang="zh-CN" dirty="0" smtClean="0">
                <a:solidFill>
                  <a:srgbClr val="0000FF"/>
                </a:solidFill>
              </a:rPr>
              <a:t>Affordance?: Layout, Pose,</a:t>
            </a:r>
            <a:r>
              <a:rPr lang="en-US" altLang="zh-CN" dirty="0" smtClean="0">
                <a:solidFill>
                  <a:srgbClr val="0000FF"/>
                </a:solidFill>
                <a:ea typeface="+mn-ea"/>
                <a:cs typeface="+mn-cs"/>
              </a:rPr>
              <a:t> HOI, Semantic</a:t>
            </a:r>
            <a:endParaRPr lang="zh-CN" altLang="en-US" dirty="0">
              <a:solidFill>
                <a:srgbClr val="0000FF"/>
              </a:solidFill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‘Affordance’ from RGBD(s)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1387435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/>
              <a:t>. Wei, Y. Zhao, N. Zheng, and S.-C. Zhu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Modeling </a:t>
            </a:r>
            <a:r>
              <a:rPr lang="en-US" altLang="zh-CN" b="1" dirty="0">
                <a:solidFill>
                  <a:srgbClr val="FF0000"/>
                </a:solidFill>
              </a:rPr>
              <a:t>4D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Human-Object Interactions </a:t>
            </a:r>
            <a:r>
              <a:rPr lang="en-US" altLang="zh-CN" b="1" dirty="0"/>
              <a:t>for Joint Event Segmentation, Recognition, and Object </a:t>
            </a:r>
            <a:r>
              <a:rPr lang="en-US" altLang="zh-CN" b="1" dirty="0" smtClean="0"/>
              <a:t>Localization</a:t>
            </a:r>
            <a:r>
              <a:rPr lang="en-US" altLang="zh-CN" dirty="0" smtClean="0"/>
              <a:t>. PAMI, 2017+ ICCV2013.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121808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Y. Zhang, M.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Bai,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P. </a:t>
            </a:r>
            <a:r>
              <a:rPr lang="en-US" altLang="zh-CN" dirty="0" err="1">
                <a:solidFill>
                  <a:schemeClr val="dk1"/>
                </a:solidFill>
                <a:latin typeface="+mn-lt"/>
                <a:ea typeface="+mn-ea"/>
              </a:rPr>
              <a:t>Kohli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, S.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Izadi, 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and J.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Xiao. </a:t>
            </a:r>
            <a:r>
              <a:rPr lang="en-US" altLang="zh-CN" b="1" dirty="0" err="1">
                <a:solidFill>
                  <a:schemeClr val="dk1"/>
                </a:solidFill>
                <a:latin typeface="+mn-lt"/>
                <a:ea typeface="+mn-ea"/>
              </a:rPr>
              <a:t>DeepContext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: Context-Encoding Neural Pathways for 3D Holistic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Scene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Understanding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ICCV 2017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474720"/>
            <a:ext cx="9144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A. Zeng</a:t>
            </a:r>
            <a:r>
              <a:rPr lang="en-US" altLang="zh-CN" dirty="0"/>
              <a:t>, K.T. Yu, S. Song, D. </a:t>
            </a:r>
            <a:r>
              <a:rPr lang="en-US" altLang="zh-CN" dirty="0" err="1"/>
              <a:t>Suo</a:t>
            </a:r>
            <a:r>
              <a:rPr lang="en-US" altLang="zh-CN" dirty="0"/>
              <a:t>, E. Walker Jr., A. Rodriguez, </a:t>
            </a:r>
            <a:r>
              <a:rPr lang="en-US" altLang="zh-CN" dirty="0" smtClean="0"/>
              <a:t>J</a:t>
            </a:r>
            <a:r>
              <a:rPr lang="en-US" altLang="zh-CN" dirty="0"/>
              <a:t>. </a:t>
            </a:r>
            <a:r>
              <a:rPr lang="en-US" altLang="zh-CN" dirty="0" smtClean="0"/>
              <a:t>Xiao. </a:t>
            </a:r>
            <a:r>
              <a:rPr lang="en-US" altLang="zh-CN" b="1" dirty="0" smtClean="0"/>
              <a:t>Multi-view </a:t>
            </a:r>
            <a:r>
              <a:rPr lang="en-US" altLang="zh-CN" b="1" dirty="0"/>
              <a:t>Self-supervised Deep Learning for </a:t>
            </a:r>
            <a:r>
              <a:rPr lang="en-US" altLang="zh-CN" b="1" dirty="0">
                <a:solidFill>
                  <a:srgbClr val="FF0000"/>
                </a:solidFill>
              </a:rPr>
              <a:t>6D Pose </a:t>
            </a:r>
            <a:r>
              <a:rPr lang="en-US" altLang="zh-CN" b="1" dirty="0"/>
              <a:t>Estimation in the Amazon Picking </a:t>
            </a:r>
            <a:r>
              <a:rPr lang="en-US" altLang="zh-CN" b="1" dirty="0" smtClean="0"/>
              <a:t>Challenge</a:t>
            </a:r>
            <a:r>
              <a:rPr lang="en-US" altLang="zh-CN" dirty="0" smtClean="0"/>
              <a:t>. ICRA 2017.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457343"/>
            <a:ext cx="9144000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S. Song, and J. Xiao. </a:t>
            </a:r>
            <a:r>
              <a:rPr lang="en-US" altLang="zh-CN" b="1" dirty="0"/>
              <a:t>Deep Sliding Shapes for </a:t>
            </a:r>
            <a:r>
              <a:rPr lang="en-US" altLang="zh-CN" b="1" dirty="0" err="1"/>
              <a:t>Amodal</a:t>
            </a:r>
            <a:r>
              <a:rPr lang="en-US" altLang="zh-CN" b="1" dirty="0"/>
              <a:t> 3D Object Detection in RGB-D Images</a:t>
            </a:r>
            <a:r>
              <a:rPr lang="en-US" altLang="zh-CN" dirty="0"/>
              <a:t>. CVPR 2016.</a:t>
            </a:r>
          </a:p>
          <a:p>
            <a:r>
              <a:rPr lang="en-US" altLang="zh-CN" dirty="0"/>
              <a:t>S. Song, L. Zhang, and J. Xiao. </a:t>
            </a:r>
            <a:r>
              <a:rPr lang="en-US" altLang="zh-CN" b="1" dirty="0"/>
              <a:t>Robot In a Room: Toward Perfect Object Recognition in Closed Environments</a:t>
            </a:r>
            <a:r>
              <a:rPr lang="en-US" altLang="zh-CN" dirty="0"/>
              <a:t>. </a:t>
            </a:r>
            <a:r>
              <a:rPr lang="en-US" altLang="zh-CN" dirty="0" err="1"/>
              <a:t>arXiv</a:t>
            </a:r>
            <a:r>
              <a:rPr lang="en-US" altLang="zh-CN" dirty="0"/>
              <a:t>, 2015.</a:t>
            </a:r>
          </a:p>
          <a:p>
            <a:r>
              <a:rPr lang="en-US" altLang="zh-CN" dirty="0"/>
              <a:t>S. Song and J. Xiao. </a:t>
            </a:r>
            <a:r>
              <a:rPr lang="en-US" altLang="zh-CN" b="1" dirty="0"/>
              <a:t>Sliding Shapes for 3D Object Detection in Depth Images</a:t>
            </a:r>
            <a:r>
              <a:rPr lang="en-US" altLang="zh-CN" dirty="0"/>
              <a:t>. ECCV 2014.</a:t>
            </a:r>
            <a:endParaRPr lang="en-US" altLang="zh-CN" sz="1100" dirty="0"/>
          </a:p>
          <a:p>
            <a:pPr>
              <a:spcAft>
                <a:spcPts val="0"/>
              </a:spcAft>
            </a:pPr>
            <a:endParaRPr lang="en-US" altLang="zh-CN" sz="600" dirty="0" smtClean="0"/>
          </a:p>
          <a:p>
            <a:pPr>
              <a:spcAft>
                <a:spcPts val="0"/>
              </a:spcAft>
            </a:pPr>
            <a:r>
              <a:rPr lang="en-US" altLang="zh-CN" dirty="0" err="1" smtClean="0"/>
              <a:t>Chenxia</a:t>
            </a:r>
            <a:r>
              <a:rPr lang="en-US" altLang="zh-CN" dirty="0" smtClean="0"/>
              <a:t> </a:t>
            </a:r>
            <a:r>
              <a:rPr lang="en-US" altLang="zh-CN" dirty="0"/>
              <a:t>Wu, Ian Lenz,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Hierarchical </a:t>
            </a:r>
            <a:r>
              <a:rPr lang="en-US" altLang="zh-CN" b="1" dirty="0">
                <a:solidFill>
                  <a:srgbClr val="FF0000"/>
                </a:solidFill>
              </a:rPr>
              <a:t>Semantic</a:t>
            </a:r>
            <a:r>
              <a:rPr lang="en-US" altLang="zh-CN" b="1" dirty="0"/>
              <a:t> Labeling for Task-Relevant RGB-D </a:t>
            </a:r>
            <a:r>
              <a:rPr lang="en-US" altLang="zh-CN" b="1" dirty="0" smtClean="0"/>
              <a:t>Perception.</a:t>
            </a:r>
            <a:r>
              <a:rPr lang="en-US" altLang="zh-CN" dirty="0" smtClean="0"/>
              <a:t> Robotics</a:t>
            </a:r>
            <a:r>
              <a:rPr lang="en-US" altLang="zh-CN" dirty="0"/>
              <a:t>: Science and Systems (RSS), 2014. </a:t>
            </a:r>
            <a:r>
              <a:rPr lang="en-US" altLang="zh-CN" dirty="0" smtClean="0"/>
              <a:t>http</a:t>
            </a:r>
            <a:r>
              <a:rPr lang="en-US" altLang="zh-CN" dirty="0"/>
              <a:t>://pr.cs.cornell.edu/sceneunderstanding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0" y="2761348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Zhaoyin Jia, Andy Gallagher, Ashutosh Saxena, Tsuhan Chen. </a:t>
            </a:r>
            <a:r>
              <a:rPr lang="zh-CN" altLang="en-US" b="1" dirty="0" smtClean="0"/>
              <a:t>3</a:t>
            </a:r>
            <a:r>
              <a:rPr lang="zh-CN" altLang="en-US" b="1" dirty="0"/>
              <a:t>D Reasoning from Blocks to Stability</a:t>
            </a:r>
            <a:r>
              <a:rPr lang="zh-CN" altLang="en-US" dirty="0"/>
              <a:t>. </a:t>
            </a:r>
            <a:r>
              <a:rPr lang="zh-CN" altLang="en-US" dirty="0" smtClean="0"/>
              <a:t>PAMI 2014 </a:t>
            </a:r>
            <a:r>
              <a:rPr lang="en-US" altLang="zh-CN" dirty="0" smtClean="0"/>
              <a:t>+ CVPR 2013</a:t>
            </a:r>
            <a:r>
              <a:rPr lang="zh-CN" altLang="en-US" dirty="0" smtClean="0"/>
              <a:t>.</a:t>
            </a:r>
            <a:endParaRPr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8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Human Activity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Apply to Human-Robot-Interaction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from RGBD(s)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441013"/>
            <a:ext cx="9144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Hema</a:t>
            </a:r>
            <a:r>
              <a:rPr lang="en-US" altLang="zh-CN" dirty="0"/>
              <a:t> S </a:t>
            </a:r>
            <a:r>
              <a:rPr lang="en-US" altLang="zh-CN" dirty="0" err="1"/>
              <a:t>Koppula</a:t>
            </a:r>
            <a:r>
              <a:rPr lang="en-US" altLang="zh-CN" dirty="0"/>
              <a:t>, </a:t>
            </a:r>
            <a:r>
              <a:rPr lang="en-US" altLang="zh-CN" dirty="0" err="1"/>
              <a:t>Rudhir</a:t>
            </a:r>
            <a:r>
              <a:rPr lang="en-US" altLang="zh-CN" dirty="0"/>
              <a:t> Gupta, Ashutosh Saxena. </a:t>
            </a:r>
            <a:r>
              <a:rPr lang="en-US" altLang="zh-CN" b="1" dirty="0"/>
              <a:t>Learning </a:t>
            </a:r>
            <a:r>
              <a:rPr lang="en-US" altLang="zh-CN" b="1" dirty="0">
                <a:solidFill>
                  <a:srgbClr val="FF0000"/>
                </a:solidFill>
              </a:rPr>
              <a:t>Human Activities </a:t>
            </a:r>
            <a:r>
              <a:rPr lang="en-US" altLang="zh-CN" b="1" dirty="0"/>
              <a:t>and </a:t>
            </a:r>
            <a:r>
              <a:rPr lang="en-US" altLang="zh-CN" b="1" dirty="0">
                <a:solidFill>
                  <a:schemeClr val="tx1"/>
                </a:solidFill>
              </a:rPr>
              <a:t>Object Affordances from </a:t>
            </a:r>
            <a:r>
              <a:rPr lang="en-US" altLang="zh-CN" b="1" dirty="0"/>
              <a:t>RGB-D Videos</a:t>
            </a:r>
            <a:r>
              <a:rPr lang="en-US" altLang="zh-CN" dirty="0"/>
              <a:t>. International Journal of Robotics Research (IJRR), 2013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Hema</a:t>
            </a:r>
            <a:r>
              <a:rPr lang="en-US" altLang="zh-CN" dirty="0" smtClean="0"/>
              <a:t> </a:t>
            </a:r>
            <a:r>
              <a:rPr lang="en-US" altLang="zh-CN" dirty="0"/>
              <a:t>S </a:t>
            </a:r>
            <a:r>
              <a:rPr lang="en-US" altLang="zh-CN" dirty="0" err="1"/>
              <a:t>Koppula</a:t>
            </a:r>
            <a:r>
              <a:rPr lang="en-US" altLang="zh-CN" dirty="0"/>
              <a:t>, </a:t>
            </a:r>
            <a:r>
              <a:rPr lang="en-US" altLang="zh-CN" dirty="0" err="1"/>
              <a:t>Ashutosh</a:t>
            </a:r>
            <a:r>
              <a:rPr lang="en-US" altLang="zh-CN" dirty="0"/>
              <a:t> </a:t>
            </a:r>
            <a:r>
              <a:rPr lang="en-US" altLang="zh-CN" dirty="0" err="1"/>
              <a:t>Saxena</a:t>
            </a:r>
            <a:r>
              <a:rPr lang="en-US" altLang="zh-CN" dirty="0"/>
              <a:t>. </a:t>
            </a:r>
            <a:r>
              <a:rPr lang="en-US" altLang="zh-CN" b="1" dirty="0"/>
              <a:t>Physically-</a:t>
            </a:r>
            <a:r>
              <a:rPr lang="en-US" altLang="zh-CN" b="1" dirty="0">
                <a:solidFill>
                  <a:srgbClr val="FF0000"/>
                </a:solidFill>
              </a:rPr>
              <a:t>Grounded</a:t>
            </a:r>
            <a:r>
              <a:rPr lang="en-US" altLang="zh-CN" b="1" dirty="0"/>
              <a:t> </a:t>
            </a:r>
            <a:r>
              <a:rPr lang="en-US" altLang="zh-CN" b="1" dirty="0" err="1"/>
              <a:t>Spatio</a:t>
            </a:r>
            <a:r>
              <a:rPr lang="en-US" altLang="zh-CN" b="1" dirty="0"/>
              <a:t>-Temporal Object Affordances</a:t>
            </a:r>
            <a:r>
              <a:rPr lang="en-US" altLang="zh-CN" dirty="0"/>
              <a:t>. ECCV 2014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Hema</a:t>
            </a:r>
            <a:r>
              <a:rPr lang="en-US" altLang="zh-CN" dirty="0" smtClean="0"/>
              <a:t> </a:t>
            </a:r>
            <a:r>
              <a:rPr lang="en-US" altLang="zh-CN" dirty="0"/>
              <a:t>S </a:t>
            </a:r>
            <a:r>
              <a:rPr lang="en-US" altLang="zh-CN" dirty="0" err="1"/>
              <a:t>Koppula</a:t>
            </a:r>
            <a:r>
              <a:rPr lang="en-US" altLang="zh-CN" dirty="0"/>
              <a:t>, </a:t>
            </a:r>
            <a:r>
              <a:rPr lang="en-US" altLang="zh-CN" dirty="0" err="1"/>
              <a:t>Ashutosh</a:t>
            </a:r>
            <a:r>
              <a:rPr lang="en-US" altLang="zh-CN" dirty="0"/>
              <a:t> </a:t>
            </a:r>
            <a:r>
              <a:rPr lang="en-US" altLang="zh-CN" dirty="0" err="1" smtClean="0"/>
              <a:t>Saxena</a:t>
            </a:r>
            <a:r>
              <a:rPr lang="en-US" altLang="zh-CN" dirty="0" smtClean="0"/>
              <a:t>.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Anticipating 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Human Activities using Object Affordances for Reactive Robotic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Response</a:t>
            </a:r>
            <a:r>
              <a:rPr lang="en-US" altLang="zh-CN" dirty="0"/>
              <a:t>.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 PAMI 2016. </a:t>
            </a:r>
            <a:r>
              <a:rPr lang="en-US" altLang="zh-CN" dirty="0" smtClean="0"/>
              <a:t>(http</a:t>
            </a:r>
            <a:r>
              <a:rPr lang="en-US" altLang="zh-CN" dirty="0"/>
              <a:t>://pr.cs.cornell.edu/anticipation</a:t>
            </a:r>
            <a:r>
              <a:rPr lang="en-US" altLang="zh-CN" dirty="0" smtClean="0"/>
              <a:t>/)</a:t>
            </a:r>
            <a:endParaRPr lang="en-US" altLang="zh-CN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704550"/>
            <a:ext cx="9144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dirty="0"/>
              <a:t>. Shu, X. Gao, M. </a:t>
            </a:r>
            <a:r>
              <a:rPr lang="en-US" altLang="zh-CN" dirty="0" err="1"/>
              <a:t>Ryoo</a:t>
            </a:r>
            <a:r>
              <a:rPr lang="en-US" altLang="zh-CN" dirty="0"/>
              <a:t>, and S.-C. Zhu. </a:t>
            </a:r>
            <a:r>
              <a:rPr lang="en-US" altLang="zh-CN" b="1" dirty="0"/>
              <a:t>Learning </a:t>
            </a:r>
            <a:r>
              <a:rPr lang="en-US" altLang="zh-CN" b="1" dirty="0">
                <a:solidFill>
                  <a:srgbClr val="FF0000"/>
                </a:solidFill>
              </a:rPr>
              <a:t>Social</a:t>
            </a:r>
            <a:r>
              <a:rPr lang="en-US" altLang="zh-CN" b="1" dirty="0"/>
              <a:t> Affordance Grammar from Videos: Transferring Human Interactions to </a:t>
            </a:r>
            <a:r>
              <a:rPr lang="en-US" altLang="zh-CN" b="1" dirty="0">
                <a:solidFill>
                  <a:srgbClr val="FF0000"/>
                </a:solidFill>
              </a:rPr>
              <a:t>Human-Robot Interactions</a:t>
            </a:r>
            <a:r>
              <a:rPr lang="en-US" altLang="zh-CN" b="1" dirty="0"/>
              <a:t>.</a:t>
            </a:r>
            <a:r>
              <a:rPr lang="en-US" altLang="zh-CN" dirty="0"/>
              <a:t> International Conference on Robotics and Automation (ICRA), 2017.</a:t>
            </a:r>
          </a:p>
          <a:p>
            <a:r>
              <a:rPr lang="en-US" altLang="zh-CN" dirty="0" smtClean="0"/>
              <a:t>T</a:t>
            </a:r>
            <a:r>
              <a:rPr lang="en-US" altLang="zh-CN" dirty="0"/>
              <a:t>. Shu, M. </a:t>
            </a:r>
            <a:r>
              <a:rPr lang="en-US" altLang="zh-CN" dirty="0" err="1"/>
              <a:t>Ryoo</a:t>
            </a:r>
            <a:r>
              <a:rPr lang="en-US" altLang="zh-CN" dirty="0"/>
              <a:t>, and S.-C. Zhu. </a:t>
            </a:r>
            <a:r>
              <a:rPr lang="en-US" altLang="zh-CN" b="1" dirty="0"/>
              <a:t>Learning </a:t>
            </a:r>
            <a:r>
              <a:rPr lang="en-US" altLang="zh-CN" b="1" dirty="0">
                <a:solidFill>
                  <a:srgbClr val="FF0000"/>
                </a:solidFill>
              </a:rPr>
              <a:t>Social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tx1"/>
                </a:solidFill>
              </a:rPr>
              <a:t>Affordance </a:t>
            </a:r>
            <a:r>
              <a:rPr lang="en-US" altLang="zh-CN" b="1" dirty="0"/>
              <a:t>for </a:t>
            </a:r>
            <a:r>
              <a:rPr lang="en-US" altLang="zh-CN" b="1" dirty="0">
                <a:solidFill>
                  <a:srgbClr val="FF0000"/>
                </a:solidFill>
              </a:rPr>
              <a:t>Human-Robot Interaction</a:t>
            </a:r>
            <a:r>
              <a:rPr lang="en-US" altLang="zh-CN" b="1" dirty="0"/>
              <a:t>.</a:t>
            </a:r>
            <a:r>
              <a:rPr lang="en-US" altLang="zh-CN" dirty="0"/>
              <a:t> International Joint Conference on Artificial Intelligence (IJCAI),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J. Lin, X. 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, J. Shao, C. Jiang, Y. Zhu, and S.-C. Zhu. </a:t>
            </a:r>
            <a:r>
              <a:rPr lang="en-US" altLang="zh-CN" b="1" dirty="0" smtClean="0"/>
              <a:t>A Virtual Reality Platform for Dynamic </a:t>
            </a:r>
            <a:r>
              <a:rPr lang="en-US" altLang="zh-CN" b="1" dirty="0" smtClean="0">
                <a:solidFill>
                  <a:srgbClr val="FF0000"/>
                </a:solidFill>
              </a:rPr>
              <a:t>Human-Scene Interaction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SIGGRAPH Asia, Virtual Reality Meets Physical Reality Workshop, 2016.</a:t>
            </a:r>
          </a:p>
          <a:p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en-US" altLang="zh-CN" dirty="0" err="1"/>
              <a:t>Xiong</a:t>
            </a:r>
            <a:r>
              <a:rPr lang="en-US" altLang="zh-CN" dirty="0"/>
              <a:t>, N. Shukla, W. </a:t>
            </a:r>
            <a:r>
              <a:rPr lang="en-US" altLang="zh-CN" dirty="0" err="1"/>
              <a:t>Xiong</a:t>
            </a:r>
            <a:r>
              <a:rPr lang="en-US" altLang="zh-CN" dirty="0"/>
              <a:t>, and S.-C. Zhu. </a:t>
            </a:r>
            <a:r>
              <a:rPr lang="en-US" altLang="zh-CN" b="1" dirty="0"/>
              <a:t>Robot Learning with a Spatial, Temporal, and Causal And-Or Graph.</a:t>
            </a:r>
            <a:r>
              <a:rPr lang="en-US" altLang="zh-CN" dirty="0"/>
              <a:t> International Conference on Robotics and Automation (ICRA), 2016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8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From Human </a:t>
            </a:r>
            <a:r>
              <a:rPr lang="en-US" altLang="zh-CN" dirty="0" smtClean="0">
                <a:solidFill>
                  <a:srgbClr val="0000FF"/>
                </a:solidFill>
              </a:rPr>
              <a:t>Activity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How Human ‘use’ the 3D Shape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‘Affordance’ from </a:t>
            </a:r>
            <a:r>
              <a:rPr lang="en-US" altLang="zh-CN" dirty="0" smtClean="0"/>
              <a:t>3D Shape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2132856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Yun Jiang, </a:t>
            </a:r>
            <a:r>
              <a:rPr lang="en-US" altLang="zh-CN" dirty="0" err="1"/>
              <a:t>Hema</a:t>
            </a:r>
            <a:r>
              <a:rPr lang="en-US" altLang="zh-CN" dirty="0"/>
              <a:t> S </a:t>
            </a:r>
            <a:r>
              <a:rPr lang="en-US" altLang="zh-CN" dirty="0" err="1"/>
              <a:t>Koppula</a:t>
            </a:r>
            <a:r>
              <a:rPr lang="en-US" altLang="zh-CN" dirty="0"/>
              <a:t>, Ashutosh Saxena. 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+mn-ea"/>
              </a:rPr>
              <a:t>Modeling 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</a:rPr>
              <a:t>3D Environments 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through Hidden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Human Context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PAMI 2016. </a:t>
            </a:r>
            <a:r>
              <a:rPr lang="en-US" altLang="zh-CN" dirty="0" smtClean="0">
                <a:solidFill>
                  <a:schemeClr val="tx1"/>
                </a:solidFill>
              </a:rPr>
              <a:t>(http</a:t>
            </a:r>
            <a:r>
              <a:rPr lang="en-US" altLang="zh-CN" dirty="0">
                <a:solidFill>
                  <a:schemeClr val="tx1"/>
                </a:solidFill>
              </a:rPr>
              <a:t>://pr.cs.cornell.edu/hallucinatinghumans</a:t>
            </a:r>
            <a:r>
              <a:rPr lang="en-US" altLang="zh-CN" dirty="0" smtClean="0">
                <a:solidFill>
                  <a:schemeClr val="tx1"/>
                </a:solidFill>
              </a:rPr>
              <a:t>/)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646765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A. Gupta, </a:t>
            </a:r>
            <a:r>
              <a:rPr lang="en-US" altLang="zh-CN" dirty="0" err="1"/>
              <a:t>Satkin</a:t>
            </a:r>
            <a:r>
              <a:rPr lang="en-US" altLang="zh-CN" dirty="0"/>
              <a:t>, A. </a:t>
            </a:r>
            <a:r>
              <a:rPr lang="en-US" altLang="zh-CN" dirty="0" err="1"/>
              <a:t>Efros</a:t>
            </a:r>
            <a:r>
              <a:rPr lang="en-US" altLang="zh-CN" dirty="0"/>
              <a:t>, M. Hebert.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From 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3D Scene Geometry to Human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Workspace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CVPR </a:t>
            </a:r>
            <a:r>
              <a:rPr lang="en-US" altLang="zh-CN" dirty="0" smtClean="0"/>
              <a:t>2011. (http</a:t>
            </a:r>
            <a:r>
              <a:rPr lang="en-US" altLang="zh-CN" dirty="0"/>
              <a:t>://www.cs.cmu.edu/~abhinavg/affordances/)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881511"/>
            <a:ext cx="914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V. Kim, S. Chaudhuri, L. </a:t>
            </a:r>
            <a:r>
              <a:rPr lang="en-US" altLang="zh-CN" dirty="0" err="1"/>
              <a:t>Guibas</a:t>
            </a:r>
            <a:r>
              <a:rPr lang="en-US" altLang="zh-CN" dirty="0"/>
              <a:t>, T. </a:t>
            </a:r>
            <a:r>
              <a:rPr lang="en-US" altLang="zh-CN" dirty="0" err="1"/>
              <a:t>Funkhouser</a:t>
            </a:r>
            <a:r>
              <a:rPr lang="en-US" altLang="zh-CN" dirty="0"/>
              <a:t>. </a:t>
            </a:r>
            <a:r>
              <a:rPr lang="en-US" altLang="zh-CN" b="1" dirty="0" smtClean="0">
                <a:solidFill>
                  <a:schemeClr val="dk1"/>
                </a:solidFill>
                <a:latin typeface="+mn-lt"/>
                <a:ea typeface="+mn-ea"/>
              </a:rPr>
              <a:t>Shape2Pose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Human-Centric</a:t>
            </a:r>
            <a:r>
              <a:rPr lang="en-US" altLang="zh-CN" b="1" dirty="0">
                <a:solidFill>
                  <a:schemeClr val="dk1"/>
                </a:solidFill>
                <a:latin typeface="+mn-lt"/>
                <a:ea typeface="+mn-ea"/>
              </a:rPr>
              <a:t> Shape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Analysis</a:t>
            </a:r>
            <a:r>
              <a:rPr lang="en-US" altLang="zh-CN" dirty="0">
                <a:solidFill>
                  <a:schemeClr val="dk1"/>
                </a:solidFill>
                <a:latin typeface="+mn-lt"/>
                <a:ea typeface="+mn-ea"/>
              </a:rPr>
              <a:t>. </a:t>
            </a:r>
            <a:r>
              <a:rPr lang="en-US" altLang="zh-CN" dirty="0" smtClean="0">
                <a:solidFill>
                  <a:schemeClr val="dk1"/>
                </a:solidFill>
                <a:latin typeface="+mn-lt"/>
                <a:ea typeface="+mn-ea"/>
              </a:rPr>
              <a:t>SIGGRAPH 2012</a:t>
            </a:r>
            <a:r>
              <a:rPr lang="en-US" altLang="zh-CN" dirty="0"/>
              <a:t>.</a:t>
            </a:r>
            <a:endParaRPr lang="en-US" altLang="zh-CN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Force and Haptic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‘Affordance’ with Physical?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484784"/>
            <a:ext cx="9144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M. Edmonds, F. Gao, X. </a:t>
            </a:r>
            <a:r>
              <a:rPr lang="en-US" altLang="zh-CN" dirty="0" err="1"/>
              <a:t>Xie</a:t>
            </a:r>
            <a:r>
              <a:rPr lang="en-US" altLang="zh-CN" dirty="0"/>
              <a:t>, H. Liu, S. Qi, Y. Zhu, B. </a:t>
            </a:r>
            <a:r>
              <a:rPr lang="en-US" altLang="zh-CN" dirty="0" err="1"/>
              <a:t>Rothrock</a:t>
            </a:r>
            <a:r>
              <a:rPr lang="en-US" altLang="zh-CN" dirty="0"/>
              <a:t>, and S.-C. </a:t>
            </a:r>
            <a:r>
              <a:rPr lang="en-US" altLang="zh-CN" dirty="0" smtClean="0"/>
              <a:t>Zhu. </a:t>
            </a:r>
            <a:r>
              <a:rPr lang="en-US" altLang="zh-CN" b="1" dirty="0" smtClean="0"/>
              <a:t>Feeling </a:t>
            </a: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Force</a:t>
            </a:r>
            <a:r>
              <a:rPr lang="en-US" altLang="zh-CN" b="1" dirty="0"/>
              <a:t>: Integrating Force and Pose for Fluent Discovery through Imitation Learning to Open Medicine </a:t>
            </a:r>
            <a:r>
              <a:rPr lang="en-US" altLang="zh-CN" b="1" dirty="0" smtClean="0"/>
              <a:t>Bottles</a:t>
            </a:r>
            <a:r>
              <a:rPr lang="en-US" altLang="zh-CN" dirty="0" smtClean="0"/>
              <a:t>. IEEE/RSJ </a:t>
            </a:r>
            <a:r>
              <a:rPr lang="en-US" altLang="zh-CN" dirty="0"/>
              <a:t>International Conference on Intelligent Robots and Systems (IROS), </a:t>
            </a:r>
            <a:r>
              <a:rPr lang="en-US" altLang="zh-CN" dirty="0" smtClean="0"/>
              <a:t>2017.</a:t>
            </a:r>
            <a:endParaRPr lang="en-US" altLang="zh-CN" dirty="0"/>
          </a:p>
          <a:p>
            <a:r>
              <a:rPr lang="en-US" altLang="zh-CN" dirty="0" smtClean="0"/>
              <a:t>H</a:t>
            </a:r>
            <a:r>
              <a:rPr lang="en-US" altLang="zh-CN" dirty="0"/>
              <a:t>. </a:t>
            </a:r>
            <a:r>
              <a:rPr lang="en-US" altLang="zh-CN" dirty="0" smtClean="0"/>
              <a:t>Liu, </a:t>
            </a:r>
            <a:r>
              <a:rPr lang="en-US" altLang="zh-CN" dirty="0"/>
              <a:t>X. </a:t>
            </a:r>
            <a:r>
              <a:rPr lang="en-US" altLang="zh-CN" dirty="0" err="1" smtClean="0"/>
              <a:t>Xie</a:t>
            </a:r>
            <a:r>
              <a:rPr lang="en-US" altLang="zh-CN" dirty="0" smtClean="0"/>
              <a:t>, </a:t>
            </a:r>
            <a:r>
              <a:rPr lang="en-US" altLang="zh-CN" dirty="0"/>
              <a:t>M. </a:t>
            </a:r>
            <a:r>
              <a:rPr lang="en-US" altLang="zh-CN" dirty="0" smtClean="0"/>
              <a:t>Millar, </a:t>
            </a:r>
            <a:r>
              <a:rPr lang="en-US" altLang="zh-CN" dirty="0"/>
              <a:t>M. Edmonds, F. Gao, Y. Zhu, V. J. Santos, B. </a:t>
            </a:r>
            <a:r>
              <a:rPr lang="en-US" altLang="zh-CN" dirty="0" err="1"/>
              <a:t>Rothrock</a:t>
            </a:r>
            <a:r>
              <a:rPr lang="en-US" altLang="zh-CN" dirty="0"/>
              <a:t>, and S.-C. </a:t>
            </a:r>
            <a:r>
              <a:rPr lang="en-US" altLang="zh-CN" dirty="0" smtClean="0"/>
              <a:t>Zhu. </a:t>
            </a:r>
            <a:r>
              <a:rPr lang="en-US" altLang="zh-CN" b="1" dirty="0" smtClean="0"/>
              <a:t>A </a:t>
            </a:r>
            <a:r>
              <a:rPr lang="en-US" altLang="zh-CN" b="1" dirty="0"/>
              <a:t>Glove-based System for Studying Hand-Object Manipulation via Joint Pose and </a:t>
            </a:r>
            <a:r>
              <a:rPr lang="en-US" altLang="zh-CN" b="1" dirty="0">
                <a:solidFill>
                  <a:srgbClr val="FF0000"/>
                </a:solidFill>
              </a:rPr>
              <a:t>Force</a:t>
            </a:r>
            <a:r>
              <a:rPr lang="en-US" altLang="zh-CN" b="1" dirty="0"/>
              <a:t> </a:t>
            </a:r>
            <a:r>
              <a:rPr lang="en-US" altLang="zh-CN" b="1" dirty="0" smtClean="0"/>
              <a:t>Sensing. </a:t>
            </a:r>
            <a:r>
              <a:rPr lang="en-US" altLang="zh-CN" dirty="0" smtClean="0"/>
              <a:t>IEEE/RSJ </a:t>
            </a:r>
            <a:r>
              <a:rPr lang="en-US" altLang="zh-CN" dirty="0"/>
              <a:t>International Conference on Intelligent Robots and Systems (IROS), </a:t>
            </a:r>
            <a:r>
              <a:rPr lang="en-US" altLang="zh-CN" dirty="0" smtClean="0"/>
              <a:t>2017.</a:t>
            </a:r>
          </a:p>
          <a:p>
            <a:r>
              <a:rPr lang="en-US" altLang="zh-CN" dirty="0" smtClean="0"/>
              <a:t>Y</a:t>
            </a:r>
            <a:r>
              <a:rPr lang="en-US" altLang="zh-CN" dirty="0"/>
              <a:t>. </a:t>
            </a:r>
            <a:r>
              <a:rPr lang="en-US" altLang="zh-CN" dirty="0" smtClean="0"/>
              <a:t>Zhu, </a:t>
            </a:r>
            <a:r>
              <a:rPr lang="en-US" altLang="zh-CN" dirty="0"/>
              <a:t>C. </a:t>
            </a:r>
            <a:r>
              <a:rPr lang="en-US" altLang="zh-CN" dirty="0" smtClean="0"/>
              <a:t>Jiang, </a:t>
            </a:r>
            <a:r>
              <a:rPr lang="en-US" altLang="zh-CN" dirty="0"/>
              <a:t>Y. Zhao, D. </a:t>
            </a:r>
            <a:r>
              <a:rPr lang="en-US" altLang="zh-CN" dirty="0" err="1"/>
              <a:t>terzopoulos</a:t>
            </a:r>
            <a:r>
              <a:rPr lang="en-US" altLang="zh-CN" dirty="0"/>
              <a:t> and S.-C. </a:t>
            </a:r>
            <a:r>
              <a:rPr lang="en-US" altLang="zh-CN" dirty="0" smtClean="0"/>
              <a:t>Zhu. </a:t>
            </a:r>
            <a:r>
              <a:rPr lang="en-US" altLang="zh-CN" b="1" dirty="0" smtClean="0"/>
              <a:t>Inferring </a:t>
            </a:r>
            <a:r>
              <a:rPr lang="en-US" altLang="zh-CN" b="1" dirty="0">
                <a:solidFill>
                  <a:srgbClr val="FF0000"/>
                </a:solidFill>
              </a:rPr>
              <a:t>Forces</a:t>
            </a:r>
            <a:r>
              <a:rPr lang="en-US" altLang="zh-CN" b="1" dirty="0"/>
              <a:t> and Learning Human Utilities from </a:t>
            </a:r>
            <a:r>
              <a:rPr lang="en-US" altLang="zh-CN" b="1" dirty="0" smtClean="0"/>
              <a:t>Video</a:t>
            </a:r>
            <a:r>
              <a:rPr lang="en-US" altLang="zh-CN" dirty="0" smtClean="0"/>
              <a:t>. CVPR 2016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4156045"/>
            <a:ext cx="9144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/>
              <a:t>Jaeyong</a:t>
            </a:r>
            <a:r>
              <a:rPr lang="en-US" altLang="zh-CN" dirty="0"/>
              <a:t> Sung, J. Kenneth Salisbury, Ashutosh Saxena. </a:t>
            </a:r>
            <a:r>
              <a:rPr lang="en-US" altLang="zh-CN" b="1" dirty="0"/>
              <a:t>Learning to Represent </a:t>
            </a:r>
            <a:r>
              <a:rPr lang="en-US" altLang="zh-CN" b="1" dirty="0">
                <a:solidFill>
                  <a:srgbClr val="FF0000"/>
                </a:solidFill>
              </a:rPr>
              <a:t>Haptic</a:t>
            </a:r>
            <a:r>
              <a:rPr lang="en-US" altLang="zh-CN" b="1" dirty="0"/>
              <a:t> Feedback for Partially-Observable Tasks</a:t>
            </a:r>
            <a:r>
              <a:rPr lang="en-US" altLang="zh-CN" dirty="0"/>
              <a:t>.  International Conference on Robotics and Automation (ICRA), 2017.</a:t>
            </a:r>
          </a:p>
          <a:p>
            <a:pPr>
              <a:spcAft>
                <a:spcPts val="0"/>
              </a:spcAft>
            </a:pPr>
            <a:r>
              <a:rPr lang="en-US" altLang="zh-CN" dirty="0" err="1"/>
              <a:t>Mevlana</a:t>
            </a:r>
            <a:r>
              <a:rPr lang="en-US" altLang="zh-CN" dirty="0"/>
              <a:t> </a:t>
            </a:r>
            <a:r>
              <a:rPr lang="en-US" altLang="zh-CN" dirty="0" err="1"/>
              <a:t>Gemici</a:t>
            </a:r>
            <a:r>
              <a:rPr lang="en-US" altLang="zh-CN" dirty="0"/>
              <a:t>, Ashutosh </a:t>
            </a:r>
            <a:r>
              <a:rPr lang="en-US" altLang="zh-CN" dirty="0" smtClean="0"/>
              <a:t>Saxena</a:t>
            </a:r>
            <a:r>
              <a:rPr lang="en-US" altLang="zh-CN" b="1" dirty="0" smtClean="0"/>
              <a:t>. Learning </a:t>
            </a:r>
            <a:r>
              <a:rPr lang="en-US" altLang="zh-CN" b="1" dirty="0">
                <a:solidFill>
                  <a:srgbClr val="FF0000"/>
                </a:solidFill>
              </a:rPr>
              <a:t>Haptic</a:t>
            </a:r>
            <a:r>
              <a:rPr lang="en-US" altLang="zh-CN" b="1" dirty="0"/>
              <a:t> Representation for Manipulating Deformable Food Objects.</a:t>
            </a:r>
            <a:r>
              <a:rPr lang="en-US" altLang="zh-CN" dirty="0"/>
              <a:t> </a:t>
            </a:r>
            <a:r>
              <a:rPr lang="en-US" altLang="zh-CN" dirty="0" smtClean="0"/>
              <a:t>In</a:t>
            </a:r>
            <a:r>
              <a:rPr lang="en-US" altLang="zh-CN" dirty="0"/>
              <a:t> International Conference on Intelligent Robotics and Systems (IROS), 2014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dirty="0" smtClean="0"/>
              <a:t>Ian </a:t>
            </a:r>
            <a:r>
              <a:rPr lang="en-US" altLang="zh-CN" dirty="0"/>
              <a:t>Lenz, Ross Knepper, and Ashutosh Saxena. </a:t>
            </a:r>
            <a:r>
              <a:rPr lang="en-US" altLang="zh-CN" b="1" dirty="0" err="1"/>
              <a:t>DeepMPC</a:t>
            </a:r>
            <a:r>
              <a:rPr lang="en-US" altLang="zh-CN" b="1" dirty="0"/>
              <a:t>: Learning Deep Latent Features for Model Predictive Control.</a:t>
            </a:r>
            <a:r>
              <a:rPr lang="en-US" altLang="zh-CN" dirty="0"/>
              <a:t> </a:t>
            </a:r>
            <a:r>
              <a:rPr lang="en-US" altLang="zh-CN" dirty="0" smtClean="0"/>
              <a:t>Robotics </a:t>
            </a:r>
            <a:r>
              <a:rPr lang="en-US" altLang="zh-CN" dirty="0"/>
              <a:t>Science and Systems (RSS), 2015. </a:t>
            </a:r>
            <a:r>
              <a:rPr lang="en-US" altLang="zh-CN" dirty="0" smtClean="0"/>
              <a:t>http</a:t>
            </a:r>
            <a:r>
              <a:rPr lang="en-US" altLang="zh-CN" dirty="0"/>
              <a:t>://deepmpc.cs.cornell.edu/</a:t>
            </a:r>
          </a:p>
        </p:txBody>
      </p:sp>
    </p:spTree>
    <p:extLst>
      <p:ext uri="{BB962C8B-B14F-4D97-AF65-F5344CB8AC3E}">
        <p14:creationId xmlns:p14="http://schemas.microsoft.com/office/powerpoint/2010/main" val="9210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Robot Manipulating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‘Affordance’ Application for Robot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8372E-5616-4E32-89EA-E84D62BCDCF3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0" y="1469683"/>
            <a:ext cx="9144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 smtClean="0"/>
              <a:t>Jaeyong</a:t>
            </a:r>
            <a:r>
              <a:rPr lang="en-US" altLang="zh-CN" dirty="0" smtClean="0"/>
              <a:t> </a:t>
            </a:r>
            <a:r>
              <a:rPr lang="en-US" altLang="zh-CN" dirty="0"/>
              <a:t>Sung, Ian Lenz, and Ashutosh Saxena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Deep </a:t>
            </a:r>
            <a:r>
              <a:rPr lang="en-US" altLang="zh-CN" b="1" dirty="0">
                <a:solidFill>
                  <a:srgbClr val="FF0000"/>
                </a:solidFill>
              </a:rPr>
              <a:t>Multimodal</a:t>
            </a:r>
            <a:r>
              <a:rPr lang="en-US" altLang="zh-CN" b="1" dirty="0"/>
              <a:t> Embedding: </a:t>
            </a:r>
            <a:r>
              <a:rPr lang="en-US" altLang="zh-CN" b="1" dirty="0">
                <a:solidFill>
                  <a:srgbClr val="FF0000"/>
                </a:solidFill>
              </a:rPr>
              <a:t>Manipulating</a:t>
            </a:r>
            <a:r>
              <a:rPr lang="en-US" altLang="zh-CN" b="1" dirty="0"/>
              <a:t> Novel Objects with Point-clouds, Language and </a:t>
            </a:r>
            <a:r>
              <a:rPr lang="en-US" altLang="zh-CN" b="1" dirty="0" smtClean="0"/>
              <a:t>Trajectories</a:t>
            </a:r>
            <a:r>
              <a:rPr lang="en-US" altLang="zh-CN" dirty="0" smtClean="0"/>
              <a:t>. ICRA </a:t>
            </a:r>
            <a:r>
              <a:rPr lang="en-US" altLang="zh-CN" dirty="0"/>
              <a:t>2017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dirty="0" err="1" smtClean="0"/>
              <a:t>Jaeyong</a:t>
            </a:r>
            <a:r>
              <a:rPr lang="en-US" altLang="zh-CN" dirty="0" smtClean="0"/>
              <a:t> </a:t>
            </a:r>
            <a:r>
              <a:rPr lang="en-US" altLang="zh-CN" dirty="0"/>
              <a:t>Sung, </a:t>
            </a:r>
            <a:r>
              <a:rPr lang="en-US" altLang="zh-CN" dirty="0" err="1"/>
              <a:t>Seok</a:t>
            </a:r>
            <a:r>
              <a:rPr lang="en-US" altLang="zh-CN" dirty="0"/>
              <a:t> H </a:t>
            </a:r>
            <a:r>
              <a:rPr lang="en-US" altLang="zh-CN" dirty="0" err="1"/>
              <a:t>Jin</a:t>
            </a:r>
            <a:r>
              <a:rPr lang="en-US" altLang="zh-CN" dirty="0"/>
              <a:t>, Ian Lenz and Ashutosh </a:t>
            </a:r>
            <a:r>
              <a:rPr lang="en-US" altLang="zh-CN" dirty="0" smtClean="0"/>
              <a:t>Saxena. </a:t>
            </a:r>
            <a:r>
              <a:rPr lang="en-US" altLang="zh-CN" b="1" dirty="0" err="1" smtClean="0"/>
              <a:t>Robobarista</a:t>
            </a:r>
            <a:r>
              <a:rPr lang="en-US" altLang="zh-CN" b="1" dirty="0"/>
              <a:t>: Learning to </a:t>
            </a:r>
            <a:r>
              <a:rPr lang="en-US" altLang="zh-CN" b="1" dirty="0">
                <a:solidFill>
                  <a:srgbClr val="FF0000"/>
                </a:solidFill>
              </a:rPr>
              <a:t>Manipulate</a:t>
            </a:r>
            <a:r>
              <a:rPr lang="en-US" altLang="zh-CN" b="1" dirty="0"/>
              <a:t> Novel Objects via Deep </a:t>
            </a:r>
            <a:r>
              <a:rPr lang="en-US" altLang="zh-CN" b="1" dirty="0">
                <a:solidFill>
                  <a:srgbClr val="FF0000"/>
                </a:solidFill>
              </a:rPr>
              <a:t>Multimodal</a:t>
            </a:r>
            <a:r>
              <a:rPr lang="en-US" altLang="zh-CN" b="1" dirty="0"/>
              <a:t> </a:t>
            </a:r>
            <a:r>
              <a:rPr lang="en-US" altLang="zh-CN" b="1" dirty="0" smtClean="0"/>
              <a:t>Embedding.</a:t>
            </a:r>
            <a:r>
              <a:rPr lang="en-US" altLang="zh-CN" dirty="0" smtClean="0"/>
              <a:t> Cornell </a:t>
            </a:r>
            <a:r>
              <a:rPr lang="en-US" altLang="zh-CN" dirty="0"/>
              <a:t>Tech Report, 2016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dirty="0" err="1" smtClean="0"/>
              <a:t>Jaeyong</a:t>
            </a:r>
            <a:r>
              <a:rPr lang="en-US" altLang="zh-CN" dirty="0" smtClean="0"/>
              <a:t> </a:t>
            </a:r>
            <a:r>
              <a:rPr lang="en-US" altLang="zh-CN" dirty="0"/>
              <a:t>Sung, </a:t>
            </a:r>
            <a:r>
              <a:rPr lang="en-US" altLang="zh-CN" dirty="0" err="1"/>
              <a:t>Seok</a:t>
            </a:r>
            <a:r>
              <a:rPr lang="en-US" altLang="zh-CN" dirty="0"/>
              <a:t> Hyun </a:t>
            </a:r>
            <a:r>
              <a:rPr lang="en-US" altLang="zh-CN" dirty="0" err="1"/>
              <a:t>Jin</a:t>
            </a:r>
            <a:r>
              <a:rPr lang="en-US" altLang="zh-CN" dirty="0"/>
              <a:t>, Ashutosh </a:t>
            </a:r>
            <a:r>
              <a:rPr lang="en-US" altLang="zh-CN" dirty="0" smtClean="0"/>
              <a:t>Saxena. </a:t>
            </a:r>
            <a:r>
              <a:rPr lang="en-US" altLang="zh-CN" b="1" dirty="0" err="1" smtClean="0"/>
              <a:t>Robobarista</a:t>
            </a:r>
            <a:r>
              <a:rPr lang="en-US" altLang="zh-CN" b="1" dirty="0"/>
              <a:t>: Object Part-based Transfer of </a:t>
            </a:r>
            <a:r>
              <a:rPr lang="en-US" altLang="zh-CN" b="1" dirty="0">
                <a:solidFill>
                  <a:srgbClr val="FF0000"/>
                </a:solidFill>
              </a:rPr>
              <a:t>Manipulation</a:t>
            </a:r>
            <a:r>
              <a:rPr lang="en-US" altLang="zh-CN" b="1" dirty="0"/>
              <a:t> Trajectories from Crowd-sourcing in 3D </a:t>
            </a:r>
            <a:r>
              <a:rPr lang="en-US" altLang="zh-CN" b="1" dirty="0" err="1" smtClean="0"/>
              <a:t>Pointclouds</a:t>
            </a:r>
            <a:r>
              <a:rPr lang="en-US" altLang="zh-CN" b="1" dirty="0" smtClean="0"/>
              <a:t>. </a:t>
            </a:r>
            <a:r>
              <a:rPr lang="en-US" altLang="zh-CN" dirty="0" smtClean="0"/>
              <a:t>International </a:t>
            </a:r>
            <a:r>
              <a:rPr lang="en-US" altLang="zh-CN" dirty="0"/>
              <a:t>Symposium on Robotics Research (ISRR), </a:t>
            </a:r>
            <a:r>
              <a:rPr lang="en-US" altLang="zh-CN" dirty="0" smtClean="0"/>
              <a:t>2015.</a:t>
            </a:r>
          </a:p>
          <a:p>
            <a:pPr>
              <a:spcAft>
                <a:spcPts val="0"/>
              </a:spcAft>
            </a:pPr>
            <a:r>
              <a:rPr lang="en-US" altLang="zh-CN" dirty="0" smtClean="0"/>
              <a:t>http</a:t>
            </a:r>
            <a:r>
              <a:rPr lang="en-US" altLang="zh-CN" dirty="0"/>
              <a:t>://robobarista.cs.cornell.edu</a:t>
            </a:r>
            <a:r>
              <a:rPr lang="en-US" altLang="zh-CN" dirty="0" smtClean="0"/>
              <a:t>/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846760"/>
            <a:ext cx="9144000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Dipendra </a:t>
            </a:r>
            <a:r>
              <a:rPr lang="en-US" altLang="zh-CN" dirty="0"/>
              <a:t>K </a:t>
            </a:r>
            <a:r>
              <a:rPr lang="en-US" altLang="zh-CN" dirty="0" err="1"/>
              <a:t>Misra</a:t>
            </a:r>
            <a:r>
              <a:rPr lang="en-US" altLang="zh-CN" dirty="0"/>
              <a:t>, </a:t>
            </a:r>
            <a:r>
              <a:rPr lang="en-US" altLang="zh-CN" dirty="0" err="1"/>
              <a:t>Jaeyong</a:t>
            </a:r>
            <a:r>
              <a:rPr lang="en-US" altLang="zh-CN" dirty="0"/>
              <a:t> Sung, Kevin Lee, Ashutosh </a:t>
            </a:r>
            <a:r>
              <a:rPr lang="en-US" altLang="zh-CN" dirty="0" smtClean="0"/>
              <a:t>Saxena. </a:t>
            </a:r>
            <a:r>
              <a:rPr lang="en-US" altLang="zh-CN" b="1" dirty="0" smtClean="0"/>
              <a:t>Tell </a:t>
            </a:r>
            <a:r>
              <a:rPr lang="en-US" altLang="zh-CN" b="1" dirty="0"/>
              <a:t>Me Dave: Context-Sensitive Grounding of Natural </a:t>
            </a:r>
            <a:r>
              <a:rPr lang="en-US" altLang="zh-CN" b="1" dirty="0">
                <a:solidFill>
                  <a:srgbClr val="FF0000"/>
                </a:solidFill>
              </a:rPr>
              <a:t>Language</a:t>
            </a:r>
            <a:r>
              <a:rPr lang="en-US" altLang="zh-CN" b="1" dirty="0"/>
              <a:t> to Manipulation </a:t>
            </a:r>
            <a:r>
              <a:rPr lang="en-US" altLang="zh-CN" b="1" dirty="0" smtClean="0"/>
              <a:t>Instructions.</a:t>
            </a:r>
            <a:r>
              <a:rPr lang="en-US" altLang="zh-CN" dirty="0" smtClean="0"/>
              <a:t> International </a:t>
            </a:r>
            <a:r>
              <a:rPr lang="en-US" altLang="zh-CN" dirty="0"/>
              <a:t>Journal of Robotics Research (IJRR), </a:t>
            </a:r>
            <a:r>
              <a:rPr lang="en-US" altLang="zh-CN" dirty="0" smtClean="0"/>
              <a:t>2016.</a:t>
            </a:r>
          </a:p>
          <a:p>
            <a:pPr>
              <a:spcAft>
                <a:spcPts val="0"/>
              </a:spcAft>
            </a:pPr>
            <a:r>
              <a:rPr lang="en-US" altLang="zh-CN" dirty="0" smtClean="0"/>
              <a:t>Dipendra </a:t>
            </a:r>
            <a:r>
              <a:rPr lang="en-US" altLang="zh-CN" dirty="0"/>
              <a:t>K </a:t>
            </a:r>
            <a:r>
              <a:rPr lang="en-US" altLang="zh-CN" dirty="0" err="1"/>
              <a:t>Misra</a:t>
            </a:r>
            <a:r>
              <a:rPr lang="en-US" altLang="zh-CN" dirty="0"/>
              <a:t>, </a:t>
            </a:r>
            <a:r>
              <a:rPr lang="en-US" altLang="zh-CN" dirty="0" err="1"/>
              <a:t>Jaeyong</a:t>
            </a:r>
            <a:r>
              <a:rPr lang="en-US" altLang="zh-CN" dirty="0"/>
              <a:t> Sung, Kevin Lee, </a:t>
            </a:r>
            <a:r>
              <a:rPr lang="en-US" altLang="zh-CN" dirty="0" err="1"/>
              <a:t>Ashutosh</a:t>
            </a:r>
            <a:r>
              <a:rPr lang="en-US" altLang="zh-CN" dirty="0"/>
              <a:t> </a:t>
            </a:r>
            <a:r>
              <a:rPr lang="en-US" altLang="zh-CN" dirty="0" err="1" smtClean="0"/>
              <a:t>Saxena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Tell </a:t>
            </a:r>
            <a:r>
              <a:rPr lang="en-US" altLang="zh-CN" b="1" dirty="0"/>
              <a:t>Me Dave: Context-Sensitive Grounding of Natural </a:t>
            </a:r>
            <a:r>
              <a:rPr lang="en-US" altLang="zh-CN" b="1" dirty="0">
                <a:solidFill>
                  <a:srgbClr val="FF0000"/>
                </a:solidFill>
              </a:rPr>
              <a:t>Language</a:t>
            </a:r>
            <a:r>
              <a:rPr lang="en-US" altLang="zh-CN" b="1" dirty="0"/>
              <a:t> to Mobile Manipulation </a:t>
            </a:r>
            <a:r>
              <a:rPr lang="en-US" altLang="zh-CN" b="1" dirty="0" smtClean="0"/>
              <a:t>Instructions</a:t>
            </a:r>
            <a:r>
              <a:rPr lang="en-US" altLang="zh-CN" dirty="0" smtClean="0"/>
              <a:t>. Robotics</a:t>
            </a:r>
            <a:r>
              <a:rPr lang="en-US" altLang="zh-CN" dirty="0"/>
              <a:t>: Science and Systems (RSS), 2014</a:t>
            </a:r>
            <a:r>
              <a:rPr lang="en-US" altLang="zh-CN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altLang="zh-CN" sz="1400" dirty="0" smtClean="0"/>
              <a:t>(Dipendra </a:t>
            </a:r>
            <a:r>
              <a:rPr lang="en-US" altLang="zh-CN" sz="1400" dirty="0"/>
              <a:t>K </a:t>
            </a:r>
            <a:r>
              <a:rPr lang="en-US" altLang="zh-CN" sz="1400" dirty="0" err="1"/>
              <a:t>Misra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Kejia</a:t>
            </a:r>
            <a:r>
              <a:rPr lang="en-US" altLang="zh-CN" sz="1400" dirty="0"/>
              <a:t> Tao, Percy Liang, and Ashutosh Saxena</a:t>
            </a:r>
            <a:r>
              <a:rPr lang="en-US" altLang="zh-CN" sz="1400" dirty="0" smtClean="0"/>
              <a:t>. Environment-Driven </a:t>
            </a:r>
            <a:r>
              <a:rPr lang="en-US" altLang="zh-CN" sz="1400" dirty="0"/>
              <a:t>Lexicon Induction for High-Level Instructions. </a:t>
            </a:r>
            <a:r>
              <a:rPr lang="en-US" altLang="zh-CN" sz="1400" dirty="0" smtClean="0"/>
              <a:t>Association </a:t>
            </a:r>
            <a:r>
              <a:rPr lang="en-US" altLang="zh-CN" sz="1400" dirty="0"/>
              <a:t>for Computational Linguistics (ACL), 2015</a:t>
            </a:r>
            <a:r>
              <a:rPr lang="en-US" altLang="zh-CN" sz="1400" dirty="0" smtClean="0"/>
              <a:t>.)(</a:t>
            </a:r>
            <a:r>
              <a:rPr lang="en-US" altLang="zh-CN" sz="1400" dirty="0" err="1" smtClean="0"/>
              <a:t>Jaeyong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Sung, Bart Selman, </a:t>
            </a:r>
            <a:r>
              <a:rPr lang="en-US" altLang="zh-CN" sz="1400" dirty="0" err="1"/>
              <a:t>Ashutosh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Saxena</a:t>
            </a:r>
            <a:r>
              <a:rPr lang="en-US" altLang="zh-CN" sz="1400" dirty="0"/>
              <a:t>. </a:t>
            </a:r>
            <a:r>
              <a:rPr lang="en-US" altLang="zh-CN" sz="1400" dirty="0" smtClean="0"/>
              <a:t>Synthesizing </a:t>
            </a:r>
            <a:r>
              <a:rPr lang="en-US" altLang="zh-CN" sz="1400" dirty="0"/>
              <a:t>Manipulation Sequences for Under-Specified Tasks using Unrolled Markov Random Fields. </a:t>
            </a:r>
            <a:r>
              <a:rPr lang="en-US" altLang="zh-CN" sz="1400" dirty="0" smtClean="0"/>
              <a:t>International </a:t>
            </a:r>
            <a:r>
              <a:rPr lang="en-US" altLang="zh-CN" sz="1400" dirty="0"/>
              <a:t>Conference on Intelligent Robotics and Systems (IROS), </a:t>
            </a:r>
            <a:r>
              <a:rPr lang="en-US" altLang="zh-CN" sz="1400" dirty="0" smtClean="0"/>
              <a:t>2014.)(http</a:t>
            </a:r>
            <a:r>
              <a:rPr lang="en-US" altLang="zh-CN" sz="1400" dirty="0"/>
              <a:t>://tellmedave.cs.cornell.edu</a:t>
            </a:r>
            <a:r>
              <a:rPr lang="en-US" altLang="zh-CN" sz="1400" dirty="0" smtClean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854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18789</TotalTime>
  <Words>2509</Words>
  <Application>Microsoft Office PowerPoint</Application>
  <PresentationFormat>全屏显示(4:3)</PresentationFormat>
  <Paragraphs>207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华文行楷</vt:lpstr>
      <vt:lpstr>楷体</vt:lpstr>
      <vt:lpstr>宋体</vt:lpstr>
      <vt:lpstr>Arial</vt:lpstr>
      <vt:lpstr>Calibri</vt:lpstr>
      <vt:lpstr>Times New Roman</vt:lpstr>
      <vt:lpstr>默认设计模板</vt:lpstr>
      <vt:lpstr>PowerPoint 演示文稿</vt:lpstr>
      <vt:lpstr>Active Researchers</vt:lpstr>
      <vt:lpstr>2D Affordance from ‘HOI’ of Image(s)</vt:lpstr>
      <vt:lpstr>3D ‘Affordance’ from Image(s)</vt:lpstr>
      <vt:lpstr>3D ‘Affordance’ from RGBD(s)</vt:lpstr>
      <vt:lpstr>3D ‘Affordance’ from RGBD(s)</vt:lpstr>
      <vt:lpstr>3D ‘Affordance’ from 3D Shape</vt:lpstr>
      <vt:lpstr>3D ‘Affordance’ with Physical?</vt:lpstr>
      <vt:lpstr>3D ‘Affordance’ Application for Robot   </vt:lpstr>
      <vt:lpstr>3D ‘Affordance’ Application for Robot </vt:lpstr>
      <vt:lpstr>3D ‘Affordance’ Application for Robot </vt:lpstr>
      <vt:lpstr>3D ‘Affordance’ Application for Robot </vt:lpstr>
      <vt:lpstr>3D ‘Affordance’ Application for Robot </vt:lpstr>
      <vt:lpstr>My question and vision on Affordance</vt:lpstr>
      <vt:lpstr>My question and vision on Affordance</vt:lpstr>
      <vt:lpstr>Our Objectives</vt:lpstr>
      <vt:lpstr>Reading Seminar (Fast)</vt:lpstr>
      <vt:lpstr>Everyone’s work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周彬</cp:lastModifiedBy>
  <cp:revision>1409</cp:revision>
  <cp:lastPrinted>2017-04-03T03:42:35Z</cp:lastPrinted>
  <dcterms:created xsi:type="dcterms:W3CDTF">2014-10-19T13:03:19Z</dcterms:created>
  <dcterms:modified xsi:type="dcterms:W3CDTF">2017-11-14T13:23:28Z</dcterms:modified>
</cp:coreProperties>
</file>