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30" autoAdjust="0"/>
  </p:normalViewPr>
  <p:slideViewPr>
    <p:cSldViewPr>
      <p:cViewPr varScale="1">
        <p:scale>
          <a:sx n="47" d="100"/>
          <a:sy n="47" d="100"/>
        </p:scale>
        <p:origin x="-6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09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858E9-81B2-423A-A6E8-7D0949A31617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E6432-AB5A-407E-927A-F3301899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5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>
              <a:defRPr/>
            </a:pPr>
            <a:r>
              <a:rPr lang="zh-CN" altLang="en-US" sz="1100" b="0" dirty="0" smtClean="0"/>
              <a:t>比如有</a:t>
            </a:r>
            <a:r>
              <a:rPr lang="en-US" altLang="zh-CN" sz="1100" b="0" dirty="0" smtClean="0"/>
              <a:t>AB</a:t>
            </a:r>
            <a:r>
              <a:rPr lang="zh-CN" altLang="en-US" sz="1100" b="0" dirty="0" smtClean="0"/>
              <a:t>两个物体，</a:t>
            </a:r>
            <a:r>
              <a:rPr lang="en-US" altLang="zh-CN" sz="1100" b="0" dirty="0" smtClean="0"/>
              <a:t>PA</a:t>
            </a:r>
            <a:r>
              <a:rPr lang="zh-CN" altLang="en-US" sz="1100" b="0" dirty="0" smtClean="0"/>
              <a:t>是</a:t>
            </a:r>
            <a:r>
              <a:rPr lang="en-US" altLang="zh-CN" sz="1100" b="0" dirty="0" smtClean="0"/>
              <a:t>A</a:t>
            </a:r>
            <a:r>
              <a:rPr lang="zh-CN" altLang="en-US" sz="1100" b="0" dirty="0" smtClean="0"/>
              <a:t>上的接触点，</a:t>
            </a:r>
            <a:r>
              <a:rPr lang="en-US" altLang="zh-CN" sz="1100" b="0" dirty="0" smtClean="0"/>
              <a:t>PB</a:t>
            </a:r>
            <a:r>
              <a:rPr lang="zh-CN" altLang="en-US" sz="1100" b="0" dirty="0" smtClean="0"/>
              <a:t>是</a:t>
            </a:r>
            <a:r>
              <a:rPr lang="en-US" altLang="zh-CN" sz="1100" b="0" dirty="0" smtClean="0"/>
              <a:t>B</a:t>
            </a:r>
            <a:r>
              <a:rPr lang="zh-CN" altLang="en-US" sz="1100" b="0" dirty="0" smtClean="0"/>
              <a:t>上的接触点，</a:t>
            </a:r>
            <a:r>
              <a:rPr lang="en-US" altLang="zh-CN" sz="1100" b="0" dirty="0" smtClean="0"/>
              <a:t>P</a:t>
            </a:r>
            <a:r>
              <a:rPr lang="zh-CN" altLang="en-US" sz="1100" b="0" dirty="0" smtClean="0"/>
              <a:t>是共同的接触点，则在接触情形下</a:t>
            </a:r>
            <a:r>
              <a:rPr lang="en-US" altLang="zh-CN" sz="1100" b="0" dirty="0" smtClean="0"/>
              <a:t>P=PA=PB</a:t>
            </a:r>
            <a:r>
              <a:rPr lang="zh-CN" altLang="en-US" sz="1100" b="0" dirty="0" smtClean="0"/>
              <a:t>，其它两种情况（镶嵌和分离）可以将</a:t>
            </a:r>
            <a:r>
              <a:rPr lang="en-US" altLang="zh-CN" sz="1100" b="0" dirty="0" smtClean="0"/>
              <a:t>P</a:t>
            </a:r>
            <a:r>
              <a:rPr lang="zh-CN" altLang="en-US" sz="1100" b="0" dirty="0" smtClean="0"/>
              <a:t>设为</a:t>
            </a:r>
            <a:r>
              <a:rPr lang="en-US" altLang="zh-CN" sz="1100" b="0" dirty="0" smtClean="0"/>
              <a:t>PA</a:t>
            </a:r>
            <a:r>
              <a:rPr lang="zh-CN" altLang="en-US" sz="1100" b="0" dirty="0" smtClean="0"/>
              <a:t>和</a:t>
            </a:r>
            <a:r>
              <a:rPr lang="en-US" altLang="zh-CN" sz="1100" b="0" dirty="0" smtClean="0"/>
              <a:t>PB</a:t>
            </a:r>
            <a:r>
              <a:rPr lang="zh-CN" altLang="en-US" sz="1100" b="0" dirty="0" smtClean="0"/>
              <a:t>的带权和。</a:t>
            </a:r>
            <a:endParaRPr lang="en-US" altLang="zh-CN" sz="1100" b="0" dirty="0" smtClean="0"/>
          </a:p>
          <a:p>
            <a:pPr defTabSz="844083">
              <a:defRPr/>
            </a:pPr>
            <a:r>
              <a:rPr lang="zh-CN" altLang="en-US" sz="1100" b="0" dirty="0" smtClean="0"/>
              <a:t>两个物体的接触点各有法向量</a:t>
            </a:r>
            <a:r>
              <a:rPr lang="en-US" altLang="zh-CN" sz="1100" b="0" dirty="0" err="1" smtClean="0"/>
              <a:t>nA</a:t>
            </a:r>
            <a:r>
              <a:rPr lang="zh-CN" altLang="en-US" sz="1100" b="0" dirty="0" smtClean="0"/>
              <a:t>、</a:t>
            </a:r>
            <a:r>
              <a:rPr lang="en-US" altLang="zh-CN" sz="1100" b="0" dirty="0" err="1" smtClean="0"/>
              <a:t>nB</a:t>
            </a:r>
            <a:r>
              <a:rPr lang="zh-CN" altLang="en-US" sz="1100" b="0" dirty="0" smtClean="0"/>
              <a:t>，</a:t>
            </a:r>
            <a:r>
              <a:rPr lang="en-US" altLang="zh-CN" sz="1100" b="0" dirty="0" smtClean="0"/>
              <a:t>n</a:t>
            </a:r>
            <a:r>
              <a:rPr lang="zh-CN" altLang="en-US" sz="1100" b="0" dirty="0" smtClean="0"/>
              <a:t>为</a:t>
            </a:r>
            <a:r>
              <a:rPr lang="en-US" altLang="zh-CN" sz="1100" b="0" dirty="0" smtClean="0"/>
              <a:t>p</a:t>
            </a:r>
            <a:r>
              <a:rPr lang="zh-CN" altLang="en-US" sz="1100" b="0" dirty="0" smtClean="0"/>
              <a:t>的法向量。在接触情况下</a:t>
            </a:r>
            <a:r>
              <a:rPr lang="en-US" altLang="zh-CN" sz="1100" b="0" dirty="0" err="1" smtClean="0"/>
              <a:t>nA</a:t>
            </a:r>
            <a:r>
              <a:rPr lang="en-US" altLang="zh-CN" sz="1100" b="0" dirty="0" smtClean="0"/>
              <a:t>=</a:t>
            </a:r>
            <a:r>
              <a:rPr lang="en-US" altLang="zh-CN" sz="1100" b="0" dirty="0" err="1" smtClean="0"/>
              <a:t>nB</a:t>
            </a:r>
            <a:r>
              <a:rPr lang="zh-CN" altLang="en-US" sz="1100" b="0" dirty="0" smtClean="0"/>
              <a:t>，</a:t>
            </a:r>
            <a:r>
              <a:rPr lang="en-US" altLang="zh-CN" sz="1100" b="0" dirty="0" smtClean="0"/>
              <a:t>n</a:t>
            </a:r>
            <a:r>
              <a:rPr lang="zh-CN" altLang="en-US" sz="1100" b="0" dirty="0" smtClean="0"/>
              <a:t>随便设置为</a:t>
            </a:r>
            <a:r>
              <a:rPr lang="en-US" altLang="zh-CN" sz="1100" b="0" dirty="0" err="1" smtClean="0"/>
              <a:t>nA</a:t>
            </a:r>
            <a:r>
              <a:rPr lang="zh-CN" altLang="en-US" sz="1100" b="0" dirty="0" smtClean="0"/>
              <a:t>或者</a:t>
            </a:r>
            <a:r>
              <a:rPr lang="en-US" altLang="zh-CN" sz="1100" b="0" dirty="0" err="1" smtClean="0"/>
              <a:t>nB</a:t>
            </a:r>
            <a:r>
              <a:rPr lang="zh-CN" altLang="en-US" sz="1100" b="0" dirty="0" smtClean="0"/>
              <a:t>，其它情况设置为移动距离最短的向量，平移的距离可以用来定义</a:t>
            </a:r>
            <a:r>
              <a:rPr lang="en-US" altLang="zh-CN" sz="1100" b="0" dirty="0" smtClean="0"/>
              <a:t>n</a:t>
            </a:r>
          </a:p>
          <a:p>
            <a:pPr defTabSz="844083">
              <a:defRPr/>
            </a:pPr>
            <a:r>
              <a:rPr lang="zh-CN" altLang="en-US" sz="1100" b="0" dirty="0" smtClean="0"/>
              <a:t>穿透大小为</a:t>
            </a:r>
            <a:r>
              <a:rPr lang="en-US" altLang="zh-CN" sz="1100" b="0" dirty="0" smtClean="0"/>
              <a:t>0</a:t>
            </a:r>
            <a:r>
              <a:rPr lang="zh-CN" altLang="en-US" sz="1100" b="0" dirty="0" smtClean="0"/>
              <a:t>当两个物体处于接触状态，镶嵌为负值，分离为正值，值的大小代表沿</a:t>
            </a:r>
            <a:r>
              <a:rPr lang="en-US" altLang="zh-CN" sz="1100" b="0" dirty="0" smtClean="0"/>
              <a:t>n</a:t>
            </a:r>
            <a:r>
              <a:rPr lang="zh-CN" altLang="en-US" sz="1100" b="0" dirty="0" smtClean="0"/>
              <a:t>方向移动将两个物体移到接触状态的距离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4952" y="686474"/>
            <a:ext cx="6588097" cy="3428114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/>
              <a:t>给定一个输入形状，算法能够预测一个人的姿势。输入一个模型，将表面区域分类为潜在的接触点（较暗的颜色表示较高的置信度），</a:t>
            </a:r>
            <a:r>
              <a:rPr lang="zh-CN" altLang="en-US" dirty="0">
                <a:sym typeface="Wingdings" pitchFamily="2" charset="2"/>
              </a:rPr>
              <a:t>找到末端感受器的概率分布，找到最佳的姿势。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/>
          </a:p>
          <a:p>
            <a:r>
              <a:rPr lang="zh-CN" altLang="en-US" dirty="0"/>
              <a:t>方法基于以下的观察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en-US" dirty="0"/>
              <a:t>）局部几何特征与相应身体部位的几何形状强烈相关（例如，我们坐在相对平坦的区域并抓住圆柱状区域）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ii</a:t>
            </a:r>
            <a:r>
              <a:rPr lang="zh-CN" altLang="en-US" dirty="0"/>
              <a:t>）人体姿势受到运动学限制和先验（例如膝盖不能向后弯曲）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iii</a:t>
            </a:r>
            <a:r>
              <a:rPr lang="zh-CN" altLang="en-US" dirty="0"/>
              <a:t>）人表现出双侧对称性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iv</a:t>
            </a:r>
            <a:r>
              <a:rPr lang="zh-CN" altLang="en-US" dirty="0"/>
              <a:t>）形状表面不能被人穿透</a:t>
            </a:r>
            <a:endParaRPr lang="en-US" altLang="zh-CN" dirty="0"/>
          </a:p>
          <a:p>
            <a:r>
              <a:rPr lang="zh-CN" altLang="en-US" dirty="0"/>
              <a:t>这篇文章提出基于局部几何特征的预测对于遮挡来说是鲁棒的，但仍然会受到</a:t>
            </a:r>
            <a:r>
              <a:rPr lang="en-US" altLang="zh-CN" dirty="0"/>
              <a:t>shape</a:t>
            </a:r>
            <a:r>
              <a:rPr lang="zh-CN" altLang="en-US" dirty="0"/>
              <a:t>的几何方差影响，因此姿势先验为最后接触点的位置提供了关键线索。</a:t>
            </a:r>
            <a:endParaRPr lang="en-US" altLang="zh-CN" dirty="0"/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/>
              <a:t>应用：</a:t>
            </a:r>
            <a:r>
              <a:rPr lang="en-US" altLang="zh-CN" dirty="0"/>
              <a:t>1.</a:t>
            </a:r>
            <a:r>
              <a:rPr lang="zh-CN" altLang="en-US" dirty="0"/>
              <a:t>预测人使用对象上某个点的频率。</a:t>
            </a:r>
            <a:r>
              <a:rPr lang="en-US" altLang="zh-CN" dirty="0"/>
              <a:t>1.</a:t>
            </a:r>
            <a:r>
              <a:rPr lang="zh-CN" altLang="en-US" dirty="0"/>
              <a:t>给定一个对象，在数据库里查找相似的对象，这里相似性是指功能相似。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CN" dirty="0"/>
              <a:t>.</a:t>
            </a:r>
            <a:r>
              <a:rPr lang="zh-CN" altLang="en-US" dirty="0"/>
              <a:t>这篇文章创建了一个含有</a:t>
            </a:r>
            <a:r>
              <a:rPr lang="en-US" altLang="zh-CN" dirty="0"/>
              <a:t>147</a:t>
            </a:r>
            <a:r>
              <a:rPr lang="zh-CN" altLang="en-US" dirty="0"/>
              <a:t>个模型的数据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接触点：先在形状表面采样</a:t>
            </a:r>
            <a:r>
              <a:rPr lang="en-US" altLang="zh-CN" dirty="0" smtClean="0"/>
              <a:t>100000·A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是面积</a:t>
            </a:r>
            <a:r>
              <a:rPr lang="en-US" altLang="zh-CN" dirty="0" smtClean="0"/>
              <a:t>(m^2)</a:t>
            </a:r>
            <a:r>
              <a:rPr lang="zh-CN" altLang="en-US" dirty="0" smtClean="0"/>
              <a:t>，再确定哪些点是接触点。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我们的系统由两部分组成：训练和预测</a:t>
            </a:r>
          </a:p>
          <a:p>
            <a:r>
              <a:rPr lang="zh-CN" altLang="en-US" dirty="0" smtClean="0"/>
              <a:t>训练阶段：输入是一个手工标注好的用连接角度代表的姿势和接触点的集合，输出是由一个测量任何模型姿势的目的函数代表的可供性模型</a:t>
            </a:r>
          </a:p>
          <a:p>
            <a:r>
              <a:rPr lang="zh-CN" altLang="en-US" dirty="0" smtClean="0"/>
              <a:t>预测阶段：输入是一个新模型，输出是一个可能的人体交互姿势的连接角度和接触点的集合</a:t>
            </a:r>
            <a:endParaRPr lang="en-US" altLang="zh-CN" dirty="0" smtClean="0"/>
          </a:p>
          <a:p>
            <a:r>
              <a:rPr lang="zh-CN" altLang="en-US" dirty="0" smtClean="0"/>
              <a:t>训练阶段要创建一个能量函数来评估人体姿势和形状的交互。</a:t>
            </a:r>
            <a:endParaRPr lang="en-US" altLang="zh-CN" dirty="0" smtClean="0"/>
          </a:p>
          <a:p>
            <a:r>
              <a:rPr lang="zh-CN" altLang="en-US" dirty="0" smtClean="0"/>
              <a:t>人的姿势由固定变换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，关节点角度</a:t>
            </a:r>
            <a:r>
              <a:rPr lang="en-US" altLang="zh-CN" dirty="0" smtClean="0"/>
              <a:t>θ={θ1, θ2…}</a:t>
            </a:r>
            <a:r>
              <a:rPr lang="zh-CN" altLang="en-US" dirty="0" smtClean="0"/>
              <a:t>以及关键部位</a:t>
            </a:r>
            <a:r>
              <a:rPr lang="en-US" altLang="zh-CN" dirty="0" smtClean="0"/>
              <a:t>P(back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pelvis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palms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toes)</a:t>
            </a:r>
            <a:r>
              <a:rPr lang="zh-CN" altLang="en-US" dirty="0" smtClean="0"/>
              <a:t>和接触点分布</a:t>
            </a:r>
            <a:r>
              <a:rPr lang="en-US" altLang="zh-CN" dirty="0" smtClean="0"/>
              <a:t>m:P-&gt;SU{ground,unassigned}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ground</a:t>
            </a:r>
            <a:r>
              <a:rPr lang="zh-CN" altLang="en-US" dirty="0" smtClean="0"/>
              <a:t>代表平地，</a:t>
            </a:r>
            <a:r>
              <a:rPr lang="en-US" altLang="zh-CN" dirty="0" smtClean="0"/>
              <a:t>unassigned</a:t>
            </a:r>
            <a:r>
              <a:rPr lang="zh-CN" altLang="en-US" dirty="0" smtClean="0"/>
              <a:t>代表未分配，也就是放在哪里都行</a:t>
            </a:r>
            <a:endParaRPr lang="en-US" altLang="zh-CN" dirty="0" smtClean="0"/>
          </a:p>
          <a:p>
            <a:r>
              <a:rPr lang="zh-CN" altLang="en-US" dirty="0" smtClean="0"/>
              <a:t>模型定义为最小化能量函数</a:t>
            </a:r>
            <a:r>
              <a:rPr lang="en-US" altLang="zh-CN" dirty="0" smtClean="0"/>
              <a:t>E(</a:t>
            </a:r>
            <a:r>
              <a:rPr lang="en-US" altLang="zh-CN" dirty="0" err="1" smtClean="0"/>
              <a:t>T,θ,m,S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Edist</a:t>
            </a:r>
            <a:r>
              <a:rPr lang="zh-CN" altLang="en-US" dirty="0" smtClean="0"/>
              <a:t>：身体部分没有位于目标点</a:t>
            </a:r>
            <a:endParaRPr lang="en-US" altLang="zh-CN" dirty="0" smtClean="0"/>
          </a:p>
          <a:p>
            <a:r>
              <a:rPr lang="en-US" altLang="zh-CN" dirty="0" err="1" smtClean="0"/>
              <a:t>Efeat</a:t>
            </a:r>
            <a:r>
              <a:rPr lang="zh-CN" altLang="en-US" dirty="0" smtClean="0"/>
              <a:t>：局部表面集合不符合相应部分的放置</a:t>
            </a:r>
            <a:endParaRPr lang="en-US" altLang="zh-CN" dirty="0" smtClean="0"/>
          </a:p>
          <a:p>
            <a:r>
              <a:rPr lang="en-US" altLang="zh-CN" dirty="0" err="1" smtClean="0"/>
              <a:t>Epose</a:t>
            </a:r>
            <a:r>
              <a:rPr lang="zh-CN" altLang="en-US" dirty="0" smtClean="0"/>
              <a:t>：不合理的姿势</a:t>
            </a:r>
            <a:endParaRPr lang="en-US" altLang="zh-CN" dirty="0" smtClean="0"/>
          </a:p>
          <a:p>
            <a:r>
              <a:rPr lang="en-US" altLang="zh-CN" dirty="0" err="1" smtClean="0"/>
              <a:t>Esym</a:t>
            </a:r>
            <a:r>
              <a:rPr lang="zh-CN" altLang="en-US" dirty="0" smtClean="0"/>
              <a:t>：物体与人的对称性不符</a:t>
            </a:r>
            <a:endParaRPr lang="en-US" altLang="zh-CN" dirty="0" smtClean="0"/>
          </a:p>
          <a:p>
            <a:r>
              <a:rPr lang="en-US" altLang="zh-CN" dirty="0" err="1" smtClean="0"/>
              <a:t>Eisect</a:t>
            </a:r>
            <a:r>
              <a:rPr lang="zh-CN" altLang="en-US" dirty="0" smtClean="0"/>
              <a:t>：人和物体表面相交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2 Year Research Plan (2017-2018)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9144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9144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2"/>
            <a:ext cx="9144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75"/>
            <a:ext cx="9144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5"/>
            <a:ext cx="9144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9144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</a:rPr>
              <a:t>STATE KEY LABORATORY OF VIRTUAL REALITY TECHNOLOGY AND SYSTEMS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3895B83-04B6-4404-9203-910A6AA55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6717" y="180000"/>
            <a:ext cx="385058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2000" y="889497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600"/>
              </a:spcBef>
              <a:defRPr sz="3200">
                <a:latin typeface="+mj-lt"/>
              </a:defRPr>
            </a:lvl1pPr>
            <a:lvl2pPr marL="540000" indent="-28800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000" indent="-252000">
              <a:spcBef>
                <a:spcPts val="600"/>
              </a:spcBef>
              <a:defRPr sz="3200">
                <a:latin typeface="+mj-lt"/>
              </a:defRPr>
            </a:lvl3pPr>
            <a:lvl4pPr marL="1224000" indent="-252000">
              <a:spcBef>
                <a:spcPts val="600"/>
              </a:spcBef>
              <a:defRPr sz="2800">
                <a:latin typeface="+mj-lt"/>
              </a:defRPr>
            </a:lvl4pPr>
            <a:lvl5pPr marL="1548000" indent="-252000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13" y="74558"/>
            <a:ext cx="86264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2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9144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9144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2"/>
            <a:ext cx="9144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71"/>
            <a:ext cx="9144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5"/>
            <a:ext cx="9144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9144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</a:rPr>
              <a:t>STATE KEY LABORATORY OF VIRTUAL REALITY TECHNOLOGY AND SYSTEMS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3895B83-04B6-4404-9203-910A6AA55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6715" y="180000"/>
            <a:ext cx="385058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2000" y="889493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600"/>
              </a:spcBef>
              <a:defRPr sz="3200">
                <a:latin typeface="+mj-lt"/>
              </a:defRPr>
            </a:lvl1pPr>
            <a:lvl2pPr marL="540000" indent="-28800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000" indent="-252000">
              <a:spcBef>
                <a:spcPts val="600"/>
              </a:spcBef>
              <a:defRPr sz="3200">
                <a:latin typeface="+mj-lt"/>
              </a:defRPr>
            </a:lvl3pPr>
            <a:lvl4pPr marL="1224000" indent="-252000">
              <a:spcBef>
                <a:spcPts val="600"/>
              </a:spcBef>
              <a:defRPr sz="2800">
                <a:latin typeface="+mj-lt"/>
              </a:defRPr>
            </a:lvl4pPr>
            <a:lvl5pPr marL="1548000" indent="-252000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11" y="74554"/>
            <a:ext cx="86264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2019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9144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9144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1"/>
            <a:ext cx="9144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3"/>
            <a:ext cx="9144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3"/>
            <a:ext cx="9144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9144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</a:rPr>
              <a:t>STATE KEY LABORATORY OF VIRTUAL REALITY TECHNOLOGY AND SYSTEMS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3895B83-04B6-4404-9203-910A6AA55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6706" y="180000"/>
            <a:ext cx="385058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2000" y="889475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600"/>
              </a:spcBef>
              <a:defRPr sz="3200">
                <a:latin typeface="+mj-lt"/>
              </a:defRPr>
            </a:lvl1pPr>
            <a:lvl2pPr marL="540000" indent="-28800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000" indent="-252000">
              <a:spcBef>
                <a:spcPts val="600"/>
              </a:spcBef>
              <a:defRPr sz="3200">
                <a:latin typeface="+mj-lt"/>
              </a:defRPr>
            </a:lvl3pPr>
            <a:lvl4pPr marL="1224000" indent="-252000">
              <a:spcBef>
                <a:spcPts val="600"/>
              </a:spcBef>
              <a:defRPr sz="2800">
                <a:latin typeface="+mj-lt"/>
              </a:defRPr>
            </a:lvl4pPr>
            <a:lvl5pPr marL="1548000" indent="-252000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2" y="74536"/>
            <a:ext cx="86264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78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13" y="74556"/>
            <a:ext cx="86264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7FC3242-8B2D-4F47-AF49-524D2BA82E95}"/>
              </a:ext>
            </a:extLst>
          </p:cNvPr>
          <p:cNvSpPr txBox="1"/>
          <p:nvPr userDrawn="1"/>
        </p:nvSpPr>
        <p:spPr>
          <a:xfrm>
            <a:off x="0" y="6498000"/>
            <a:ext cx="189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t>http://z.buaa.edu.cn</a:t>
            </a:r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806DE06-E5DA-446E-A8CD-783CAE1C0279}"/>
              </a:ext>
            </a:extLst>
          </p:cNvPr>
          <p:cNvSpPr txBox="1"/>
          <p:nvPr userDrawn="1"/>
        </p:nvSpPr>
        <p:spPr>
          <a:xfrm>
            <a:off x="3492000" y="6498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t>VR @ Beihang University</a:t>
            </a:r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283C3CC-733F-4493-AB72-0A74BA3B6802}"/>
              </a:ext>
            </a:extLst>
          </p:cNvPr>
          <p:cNvSpPr txBox="1"/>
          <p:nvPr userDrawn="1"/>
        </p:nvSpPr>
        <p:spPr>
          <a:xfrm>
            <a:off x="8334000" y="6498000"/>
            <a:ext cx="81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8A9D73F1-3C70-45B5-B77E-B1C42BE6CC40}" type="slidenum">
              <a:rPr lang="en-US" altLang="zh-CN" smtClean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7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11" y="74552"/>
            <a:ext cx="86264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7FC3242-8B2D-4F47-AF49-524D2BA82E95}"/>
              </a:ext>
            </a:extLst>
          </p:cNvPr>
          <p:cNvSpPr txBox="1"/>
          <p:nvPr userDrawn="1"/>
        </p:nvSpPr>
        <p:spPr>
          <a:xfrm>
            <a:off x="0" y="6498000"/>
            <a:ext cx="189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t>http://z.buaa.edu.cn</a:t>
            </a:r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806DE06-E5DA-446E-A8CD-783CAE1C0279}"/>
              </a:ext>
            </a:extLst>
          </p:cNvPr>
          <p:cNvSpPr txBox="1"/>
          <p:nvPr userDrawn="1"/>
        </p:nvSpPr>
        <p:spPr>
          <a:xfrm>
            <a:off x="3492000" y="6498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t>VR @ Beihang University</a:t>
            </a:r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283C3CC-733F-4493-AB72-0A74BA3B6802}"/>
              </a:ext>
            </a:extLst>
          </p:cNvPr>
          <p:cNvSpPr txBox="1"/>
          <p:nvPr userDrawn="1"/>
        </p:nvSpPr>
        <p:spPr>
          <a:xfrm>
            <a:off x="8334000" y="6498000"/>
            <a:ext cx="81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8A9D73F1-3C70-45B5-B77E-B1C42BE6CC40}" type="slidenum">
              <a:rPr lang="en-US" altLang="zh-CN" smtClean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06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2" y="74534"/>
            <a:ext cx="86264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50" dirty="0">
              <a:ln>
                <a:solidFill>
                  <a:srgbClr val="FFFFFF">
                    <a:lumMod val="85000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7FC3242-8B2D-4F47-AF49-524D2BA82E95}"/>
              </a:ext>
            </a:extLst>
          </p:cNvPr>
          <p:cNvSpPr txBox="1"/>
          <p:nvPr userDrawn="1"/>
        </p:nvSpPr>
        <p:spPr>
          <a:xfrm>
            <a:off x="0" y="6498000"/>
            <a:ext cx="189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t>http://z.buaa.edu.cn</a:t>
            </a:r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806DE06-E5DA-446E-A8CD-783CAE1C0279}"/>
              </a:ext>
            </a:extLst>
          </p:cNvPr>
          <p:cNvSpPr txBox="1"/>
          <p:nvPr userDrawn="1"/>
        </p:nvSpPr>
        <p:spPr>
          <a:xfrm>
            <a:off x="3492000" y="6498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t>VR @ Beihang University</a:t>
            </a:r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283C3CC-733F-4493-AB72-0A74BA3B6802}"/>
              </a:ext>
            </a:extLst>
          </p:cNvPr>
          <p:cNvSpPr txBox="1"/>
          <p:nvPr userDrawn="1"/>
        </p:nvSpPr>
        <p:spPr>
          <a:xfrm>
            <a:off x="8334000" y="6498000"/>
            <a:ext cx="81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8A9D73F1-3C70-45B5-B77E-B1C42BE6CC40}" type="slidenum">
              <a:rPr lang="en-US" altLang="zh-CN" smtClean="0">
                <a:solidFill>
                  <a:srgbClr val="FFFFFF">
                    <a:lumMod val="75000"/>
                  </a:srgbClr>
                </a:solidFill>
                <a:ea typeface="宋体" panose="02010600030101010101" pitchFamily="2" charset="-122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srgbClr val="FFFFFF">
                  <a:lumMod val="75000"/>
                </a:srgb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9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9B90CE7-37EB-4C60-9641-3B942D8D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F4AD2141-F688-40F3-961E-76E20E40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1" y="1318972"/>
            <a:ext cx="8316924" cy="598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1800" b="0" dirty="0" smtClean="0"/>
              <a:t>接触点有位置、法向量、穿透三个属性。</a:t>
            </a:r>
            <a:endParaRPr lang="zh-CN" altLang="en-US" sz="2400" b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FA0E173-0E2C-4B64-9BC6-E0C61126831D}"/>
              </a:ext>
            </a:extLst>
          </p:cNvPr>
          <p:cNvSpPr/>
          <p:nvPr/>
        </p:nvSpPr>
        <p:spPr>
          <a:xfrm>
            <a:off x="0" y="6195378"/>
            <a:ext cx="914400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Kenny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Erleben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Methodology 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Assessing Mesh-Based Contact Point Methods.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(TOG) 2018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  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内容占位符 12">
            <a:extLst>
              <a:ext uri="{FF2B5EF4-FFF2-40B4-BE49-F238E27FC236}">
                <a16:creationId xmlns:a16="http://schemas.microsoft.com/office/drawing/2014/main" xmlns="" id="{D8B8C36B-1299-4BCA-8A4D-BE2FBD075A72}"/>
              </a:ext>
            </a:extLst>
          </p:cNvPr>
          <p:cNvSpPr txBox="1">
            <a:spLocks/>
          </p:cNvSpPr>
          <p:nvPr/>
        </p:nvSpPr>
        <p:spPr>
          <a:xfrm>
            <a:off x="20377" y="826227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kern="0" dirty="0" smtClean="0">
                <a:solidFill>
                  <a:srgbClr val="0000FF"/>
                </a:solidFill>
              </a:rPr>
              <a:t>接触点定义</a:t>
            </a:r>
            <a:endParaRPr lang="zh-CN" altLang="en-US" sz="2400" kern="0" dirty="0">
              <a:solidFill>
                <a:srgbClr val="0000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acer-p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34" y="2603463"/>
            <a:ext cx="7202526" cy="341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75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69B90CE7-37EB-4C60-9641-3B942D8D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FA0E173-0E2C-4B64-9BC6-E0C61126831D}"/>
              </a:ext>
            </a:extLst>
          </p:cNvPr>
          <p:cNvSpPr/>
          <p:nvPr/>
        </p:nvSpPr>
        <p:spPr>
          <a:xfrm>
            <a:off x="0" y="6195378"/>
            <a:ext cx="914400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Kenny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Erleben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Methodology 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Assessing Mesh-Based Contact Point Methods.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(TOG) 2018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  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内容占位符 12">
            <a:extLst>
              <a:ext uri="{FF2B5EF4-FFF2-40B4-BE49-F238E27FC236}">
                <a16:creationId xmlns:a16="http://schemas.microsoft.com/office/drawing/2014/main" xmlns="" id="{D8B8C36B-1299-4BCA-8A4D-BE2FBD075A72}"/>
              </a:ext>
            </a:extLst>
          </p:cNvPr>
          <p:cNvSpPr txBox="1">
            <a:spLocks/>
          </p:cNvSpPr>
          <p:nvPr/>
        </p:nvSpPr>
        <p:spPr>
          <a:xfrm>
            <a:off x="20377" y="826227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sz="2400" kern="0" dirty="0" smtClean="0">
                <a:solidFill>
                  <a:srgbClr val="0000FF"/>
                </a:solidFill>
              </a:rPr>
              <a:t>8</a:t>
            </a:r>
            <a:r>
              <a:rPr lang="zh-CN" altLang="en-US" sz="2400" kern="0" dirty="0" smtClean="0">
                <a:solidFill>
                  <a:srgbClr val="0000FF"/>
                </a:solidFill>
              </a:rPr>
              <a:t>种计算方法</a:t>
            </a:r>
            <a:endParaRPr lang="zh-CN" altLang="en-US" sz="2400" kern="0" dirty="0">
              <a:solidFill>
                <a:srgbClr val="0000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452563"/>
            <a:ext cx="4188402" cy="420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acer-pc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8" y="1369787"/>
            <a:ext cx="2047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cer-pc\Desktop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630488"/>
            <a:ext cx="19621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cer-pc\Desktop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14" y="3721292"/>
            <a:ext cx="1587974" cy="13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cer-pc\Desktop\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4" y="5032999"/>
            <a:ext cx="2044216" cy="11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cer-pc\Desktop\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77" y="826227"/>
            <a:ext cx="1790535" cy="118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cer-pc\Desktop\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638" y="2007962"/>
            <a:ext cx="1406801" cy="176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cer-pc\Desktop\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98" y="3736766"/>
            <a:ext cx="1228725" cy="134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acer-pc\Desktop\1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40" y="4695965"/>
            <a:ext cx="1078469" cy="144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8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\Desktop\paper\14_SIGGRAPH_Shape2Pose\18.png">
            <a:extLst>
              <a:ext uri="{FF2B5EF4-FFF2-40B4-BE49-F238E27FC236}">
                <a16:creationId xmlns:a16="http://schemas.microsoft.com/office/drawing/2014/main" xmlns="" id="{0F4E79B6-3CDF-465C-A9C7-4E46E1BD7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7"/>
          <a:stretch/>
        </p:blipFill>
        <p:spPr bwMode="auto">
          <a:xfrm>
            <a:off x="6499051" y="3556221"/>
            <a:ext cx="2388668" cy="27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69B3EE9C-F357-47E0-9DF6-7857075D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9" y="1383421"/>
            <a:ext cx="8640000" cy="5656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0" dirty="0">
                <a:latin typeface="+mn-lt"/>
                <a:ea typeface="+mj-ea"/>
              </a:rPr>
              <a:t>给定输入</a:t>
            </a:r>
            <a:r>
              <a:rPr lang="en-US" altLang="zh-CN" sz="2000" b="0" dirty="0">
                <a:latin typeface="+mn-lt"/>
                <a:ea typeface="+mj-ea"/>
              </a:rPr>
              <a:t>3Dshape</a:t>
            </a:r>
            <a:r>
              <a:rPr lang="zh-CN" altLang="en-US" sz="2000" b="0" dirty="0">
                <a:latin typeface="+mn-lt"/>
                <a:ea typeface="+mj-ea"/>
              </a:rPr>
              <a:t>，通过结合局部区域分类和全局运动学约束搜索，预测相应的人体姿势，包括接触点和运动学参数。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V. Kim, S. Chaudhuri, L.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Guibas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T. Funkhouser.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Shape2Pose: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Human-Centric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 Shape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Analysis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. SIGGRAPH 2012.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10D9200F-D84B-49F3-A3DD-48339B34AC1E}"/>
              </a:ext>
            </a:extLst>
          </p:cNvPr>
          <p:cNvSpPr txBox="1">
            <a:spLocks/>
          </p:cNvSpPr>
          <p:nvPr/>
        </p:nvSpPr>
        <p:spPr bwMode="auto">
          <a:xfrm>
            <a:off x="267659" y="2102168"/>
            <a:ext cx="6695073" cy="8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/>
              <a:t>输入：</a:t>
            </a:r>
            <a:r>
              <a:rPr lang="en-US" altLang="zh-CN" sz="1800" b="0" dirty="0"/>
              <a:t>3D shape</a:t>
            </a:r>
          </a:p>
          <a:p>
            <a:r>
              <a:rPr lang="zh-CN" altLang="en-US" sz="1800" b="0" dirty="0"/>
              <a:t>输出 ：可能的人类交互姿势的一组关节角度和接触点</a:t>
            </a:r>
          </a:p>
          <a:p>
            <a:endParaRPr lang="zh-CN" altLang="en-US" sz="1800" b="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1736B84-A1CB-429E-884F-9C35973F57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"/>
          <a:stretch/>
        </p:blipFill>
        <p:spPr>
          <a:xfrm>
            <a:off x="143509" y="3429003"/>
            <a:ext cx="5946711" cy="2137237"/>
          </a:xfrm>
          <a:prstGeom prst="rect">
            <a:avLst/>
          </a:prstGeom>
        </p:spPr>
      </p:pic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sz="2400" kern="0" dirty="0">
                <a:solidFill>
                  <a:srgbClr val="0000FF"/>
                </a:solidFill>
              </a:rPr>
              <a:t>3D Affordance from 3D shape</a:t>
            </a:r>
            <a:endParaRPr lang="zh-CN" altLang="en-US" sz="2400" kern="0" dirty="0">
              <a:solidFill>
                <a:srgbClr val="0000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b="0" kern="0" dirty="0">
              <a:solidFill>
                <a:srgbClr val="0000FF"/>
              </a:solidFill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11" name="Picture 2" descr="C:\Users\A\Desktop\paper\14_SIGGRAPH_Shape2Pose\16.png">
            <a:extLst>
              <a:ext uri="{FF2B5EF4-FFF2-40B4-BE49-F238E27FC236}">
                <a16:creationId xmlns:a16="http://schemas.microsoft.com/office/drawing/2014/main" xmlns="" id="{04FFFA5E-BE24-4798-8417-6BC2428C9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59"/>
          <a:stretch/>
        </p:blipFill>
        <p:spPr bwMode="auto">
          <a:xfrm>
            <a:off x="5997371" y="1737263"/>
            <a:ext cx="2870406" cy="19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1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8109F-9ABA-492D-B955-7A9D57839AD7}"/>
              </a:ext>
            </a:extLst>
          </p:cNvPr>
          <p:cNvSpPr txBox="1"/>
          <p:nvPr/>
        </p:nvSpPr>
        <p:spPr>
          <a:xfrm>
            <a:off x="0" y="6145311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V. Kim, S. Chaudhuri, L.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Guibas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T. Funkhouser.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Shape2Pose: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Human-Centric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 Shape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Analysis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. SIGGRAPH 2012.</a:t>
            </a:r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xmlns="" id="{891E2A03-3EEB-4965-8222-287C3049137E}"/>
              </a:ext>
            </a:extLst>
          </p:cNvPr>
          <p:cNvSpPr txBox="1">
            <a:spLocks/>
          </p:cNvSpPr>
          <p:nvPr/>
        </p:nvSpPr>
        <p:spPr>
          <a:xfrm>
            <a:off x="20377" y="826209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0000" indent="-288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224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548000" indent="-2520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sz="2400" kern="0" dirty="0">
                <a:solidFill>
                  <a:srgbClr val="0000FF"/>
                </a:solidFill>
              </a:rPr>
              <a:t>3D Affordance from 3D shape</a:t>
            </a:r>
            <a:endParaRPr lang="zh-CN" altLang="en-US" sz="2400" kern="0" dirty="0">
              <a:solidFill>
                <a:srgbClr val="0000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b="0" kern="0" dirty="0">
              <a:solidFill>
                <a:srgbClr val="0000FF"/>
              </a:solidFill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FADA8AAB-E082-4691-BB2B-543CB2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3" y="74538"/>
            <a:ext cx="8626475" cy="642937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8" y="2060848"/>
            <a:ext cx="8621819" cy="194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50237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  <a:effectLst/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  <a:effectLst/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  <a:effectLst/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764</Words>
  <Application>Microsoft Office PowerPoint</Application>
  <PresentationFormat>全屏显示(4:3)</PresentationFormat>
  <Paragraphs>49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默认设计模板</vt:lpstr>
      <vt:lpstr>1_默认设计模板</vt:lpstr>
      <vt:lpstr>2_默认设计模板</vt:lpstr>
      <vt:lpstr>Related work</vt:lpstr>
      <vt:lpstr>Related work</vt:lpstr>
      <vt:lpstr>Related work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李奕君</dc:creator>
  <cp:lastModifiedBy>李奕君</cp:lastModifiedBy>
  <cp:revision>30</cp:revision>
  <dcterms:created xsi:type="dcterms:W3CDTF">2018-11-29T10:08:25Z</dcterms:created>
  <dcterms:modified xsi:type="dcterms:W3CDTF">2018-11-29T13:12:29Z</dcterms:modified>
</cp:coreProperties>
</file>