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403" r:id="rId2"/>
    <p:sldId id="405" r:id="rId3"/>
    <p:sldId id="411" r:id="rId4"/>
    <p:sldId id="426" r:id="rId5"/>
    <p:sldId id="427" r:id="rId6"/>
    <p:sldId id="430" r:id="rId7"/>
    <p:sldId id="431" r:id="rId8"/>
    <p:sldId id="432" r:id="rId9"/>
    <p:sldId id="433" r:id="rId10"/>
    <p:sldId id="428" r:id="rId11"/>
    <p:sldId id="418" r:id="rId12"/>
    <p:sldId id="404" r:id="rId13"/>
  </p:sldIdLst>
  <p:sldSz cx="12192000" cy="6858000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28BE0"/>
    <a:srgbClr val="63D000"/>
    <a:srgbClr val="0290E8"/>
    <a:srgbClr val="079FFD"/>
    <a:srgbClr val="64D200"/>
    <a:srgbClr val="6FEA00"/>
    <a:srgbClr val="79FE00"/>
    <a:srgbClr val="7EFF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89668" autoAdjust="0"/>
  </p:normalViewPr>
  <p:slideViewPr>
    <p:cSldViewPr>
      <p:cViewPr>
        <p:scale>
          <a:sx n="66" d="100"/>
          <a:sy n="66" d="100"/>
        </p:scale>
        <p:origin x="-972" y="-72"/>
      </p:cViewPr>
      <p:guideLst>
        <p:guide orient="horz" pos="2160"/>
        <p:guide pos="3840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howGuides="1">
      <p:cViewPr varScale="1">
        <p:scale>
          <a:sx n="73" d="100"/>
          <a:sy n="73" d="100"/>
        </p:scale>
        <p:origin x="3424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295" y="0"/>
            <a:ext cx="3076363" cy="513508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FE7D6289-56F8-48E4-AD19-B8560CE5BE6D}" type="datetimeFigureOut">
              <a:rPr lang="zh-CN" altLang="en-US" smtClean="0"/>
              <a:t>2019/4/8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295" y="9721106"/>
            <a:ext cx="3076363" cy="513507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122AECD0-5686-449D-B4A0-C16336E812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039612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5" y="1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09088563-ED0E-433F-959C-8FC2D09662F2}" type="datetimeFigureOut">
              <a:rPr lang="zh-CN" altLang="en-US"/>
              <a:pPr>
                <a:defRPr/>
              </a:pPr>
              <a:t>2019/4/8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59" tIns="47380" rIns="94759" bIns="4738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759" tIns="47380" rIns="94759" bIns="4738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6363" cy="511730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5" y="9721107"/>
            <a:ext cx="3076363" cy="511730"/>
          </a:xfrm>
          <a:prstGeom prst="rect">
            <a:avLst/>
          </a:prstGeom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F19A2EC9-282E-4C73-9090-5E35C3C5DF6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895912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828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8113" y="766763"/>
            <a:ext cx="6823075" cy="38385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dirty="0"/>
          </a:p>
        </p:txBody>
      </p:sp>
      <p:sp>
        <p:nvSpPr>
          <p:cNvPr id="5" name="页眉占位符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2 Year Research Plan (2017-2018)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A2EC9-282E-4C73-9090-5E35C3C5DF68}" type="slidenum">
              <a:rPr lang="zh-CN" altLang="en-US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874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 bwMode="auto">
          <a:xfrm>
            <a:off x="-1" y="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14" name="矩形 13"/>
          <p:cNvSpPr/>
          <p:nvPr userDrawn="1"/>
        </p:nvSpPr>
        <p:spPr bwMode="auto">
          <a:xfrm>
            <a:off x="0" y="5418000"/>
            <a:ext cx="12192000" cy="144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文本占位符 23"/>
          <p:cNvSpPr>
            <a:spLocks noGrp="1"/>
          </p:cNvSpPr>
          <p:nvPr userDrawn="1">
            <p:ph type="body" sz="quarter" idx="10"/>
          </p:nvPr>
        </p:nvSpPr>
        <p:spPr>
          <a:xfrm>
            <a:off x="0" y="1448530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5" name="文本占位符 23"/>
          <p:cNvSpPr>
            <a:spLocks noGrp="1"/>
          </p:cNvSpPr>
          <p:nvPr userDrawn="1">
            <p:ph type="body" sz="quarter" idx="11"/>
          </p:nvPr>
        </p:nvSpPr>
        <p:spPr>
          <a:xfrm>
            <a:off x="0" y="4605452"/>
            <a:ext cx="12192000" cy="80929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spcBef>
                <a:spcPct val="0"/>
              </a:spcBef>
              <a:spcAft>
                <a:spcPct val="0"/>
              </a:spcAft>
              <a:buNone/>
              <a:defRPr lang="zh-CN" altLang="en-US" sz="4000" b="1" kern="1200" dirty="0" smtClean="0">
                <a:solidFill>
                  <a:srgbClr val="00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26" name="文本占位符 23"/>
          <p:cNvSpPr>
            <a:spLocks noGrp="1"/>
          </p:cNvSpPr>
          <p:nvPr userDrawn="1">
            <p:ph type="body" sz="quarter" idx="12"/>
          </p:nvPr>
        </p:nvSpPr>
        <p:spPr>
          <a:xfrm>
            <a:off x="0" y="2266352"/>
            <a:ext cx="12192000" cy="2335843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>
            <a:lvl1pPr marL="0" indent="0" algn="ctr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sz="4800" b="1" kern="1200" spc="150" dirty="0" smtClean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j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31" name="文本框 30"/>
          <p:cNvSpPr txBox="1"/>
          <p:nvPr userDrawn="1"/>
        </p:nvSpPr>
        <p:spPr>
          <a:xfrm>
            <a:off x="0" y="5778000"/>
            <a:ext cx="12192000" cy="720000"/>
          </a:xfrm>
          <a:prstGeom prst="rect">
            <a:avLst/>
          </a:prstGeom>
          <a:noFill/>
        </p:spPr>
        <p:txBody>
          <a:bodyPr wrap="square" lIns="0" tIns="0" rIns="0" bIns="0" rtlCol="0" anchor="ctr" anchorCtr="1">
            <a:spAutoFit/>
          </a:bodyPr>
          <a:lstStyle/>
          <a:p>
            <a:pPr algn="ctr"/>
            <a:r>
              <a:rPr lang="zh-CN" altLang="en-US" sz="3200" b="1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虚拟现实技术与系统国家重点实验室</a:t>
            </a:r>
            <a:endParaRPr lang="en-US" altLang="zh-CN" sz="3200" b="1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/>
            <a:r>
              <a:rPr lang="en-US" altLang="zh-CN" sz="1400" b="1" spc="0" dirty="0">
                <a:solidFill>
                  <a:schemeClr val="bg1"/>
                </a:solidFill>
                <a:latin typeface="+mn-lt"/>
                <a:ea typeface="+mn-ea"/>
              </a:rPr>
              <a:t>STATE</a:t>
            </a:r>
            <a:r>
              <a:rPr lang="en-US" altLang="zh-CN" sz="1400" b="1" spc="0" baseline="0" dirty="0">
                <a:solidFill>
                  <a:schemeClr val="bg1"/>
                </a:solidFill>
                <a:latin typeface="+mn-lt"/>
                <a:ea typeface="+mn-ea"/>
              </a:rPr>
              <a:t> KEY LABORATORY OF VIRTUAL REALITY TECHNOLOGY AND SYSTEMS</a:t>
            </a:r>
            <a:endParaRPr lang="zh-CN" altLang="en-US" sz="1400" b="1" spc="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3895B83-04B6-4404-9203-910A6AA55D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28940" y="180000"/>
            <a:ext cx="5134119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5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336000" y="889474"/>
            <a:ext cx="11520000" cy="557213"/>
          </a:xfrm>
          <a:prstGeom prst="rect">
            <a:avLst/>
          </a:prstGeom>
        </p:spPr>
        <p:txBody>
          <a:bodyPr/>
          <a:lstStyle>
            <a:lvl1pPr marL="360000" indent="-360000">
              <a:spcBef>
                <a:spcPts val="600"/>
              </a:spcBef>
              <a:defRPr sz="3200">
                <a:latin typeface="+mj-lt"/>
              </a:defRPr>
            </a:lvl1pPr>
            <a:lvl2pPr marL="540000" indent="-288000">
              <a:spcBef>
                <a:spcPts val="600"/>
              </a:spcBef>
              <a:defRPr sz="3200">
                <a:solidFill>
                  <a:schemeClr val="tx1"/>
                </a:solidFill>
                <a:latin typeface="+mj-lt"/>
              </a:defRPr>
            </a:lvl2pPr>
            <a:lvl3pPr marL="864000" indent="-252000">
              <a:spcBef>
                <a:spcPts val="600"/>
              </a:spcBef>
              <a:defRPr sz="3200">
                <a:latin typeface="+mj-lt"/>
              </a:defRPr>
            </a:lvl3pPr>
            <a:lvl4pPr marL="1224000" indent="-252000">
              <a:spcBef>
                <a:spcPts val="600"/>
              </a:spcBef>
              <a:defRPr sz="2800">
                <a:latin typeface="+mj-lt"/>
              </a:defRPr>
            </a:lvl4pPr>
            <a:lvl5pPr marL="1548000" indent="-252000">
              <a:spcBef>
                <a:spcPts val="600"/>
              </a:spcBef>
              <a:defRPr sz="2800">
                <a:latin typeface="+mj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5"/>
            <a:ext cx="1150196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1551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 bwMode="auto">
          <a:xfrm>
            <a:off x="0" y="0"/>
            <a:ext cx="12192000" cy="792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1735" y="74533"/>
            <a:ext cx="11501967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8" name="矩形 17"/>
          <p:cNvSpPr/>
          <p:nvPr userDrawn="1"/>
        </p:nvSpPr>
        <p:spPr bwMode="auto">
          <a:xfrm>
            <a:off x="0" y="6498000"/>
            <a:ext cx="12192000" cy="360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89000"/>
                </a:schemeClr>
              </a:gs>
              <a:gs pos="23000">
                <a:schemeClr val="accent2">
                  <a:lumMod val="89000"/>
                </a:schemeClr>
              </a:gs>
              <a:gs pos="69000">
                <a:schemeClr val="accent2">
                  <a:lumMod val="75000"/>
                </a:schemeClr>
              </a:gs>
              <a:gs pos="97000">
                <a:schemeClr val="accent2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650" dirty="0">
              <a:ln>
                <a:solidFill>
                  <a:schemeClr val="bg1">
                    <a:lumMod val="85000"/>
                  </a:schemeClr>
                </a:solidFill>
              </a:ln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57FC3242-8B2D-4F47-AF49-524D2BA82E95}"/>
              </a:ext>
            </a:extLst>
          </p:cNvPr>
          <p:cNvSpPr txBox="1"/>
          <p:nvPr userDrawn="1"/>
        </p:nvSpPr>
        <p:spPr>
          <a:xfrm>
            <a:off x="0" y="6498000"/>
            <a:ext cx="25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http://z.buaa.edu.cn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A806DE06-E5DA-446E-A8CD-783CAE1C0279}"/>
              </a:ext>
            </a:extLst>
          </p:cNvPr>
          <p:cNvSpPr txBox="1"/>
          <p:nvPr userDrawn="1"/>
        </p:nvSpPr>
        <p:spPr>
          <a:xfrm>
            <a:off x="4656000" y="6498000"/>
            <a:ext cx="28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VR @ Beihang University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8283C3CC-733F-4493-AB72-0A74BA3B6802}"/>
              </a:ext>
            </a:extLst>
          </p:cNvPr>
          <p:cNvSpPr txBox="1"/>
          <p:nvPr userDrawn="1"/>
        </p:nvSpPr>
        <p:spPr>
          <a:xfrm>
            <a:off x="11112000" y="6498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>
              <a:defRPr sz="1800" b="1">
                <a:solidFill>
                  <a:srgbClr val="FFFFFF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algn="ctr"/>
            <a:fld id="{8A9D73F1-3C70-45B5-B77E-B1C42BE6CC40}" type="slidenum">
              <a:rPr lang="en-US" altLang="zh-CN" smtClean="0">
                <a:solidFill>
                  <a:schemeClr val="bg1">
                    <a:lumMod val="75000"/>
                  </a:schemeClr>
                </a:solidFill>
              </a:rPr>
              <a:t>‹#›</a:t>
            </a:fld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CC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700" b="1">
          <a:solidFill>
            <a:srgbClr val="FFCC00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3429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6pPr>
      <a:lvl7pPr marL="6858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7pPr>
      <a:lvl8pPr marL="10287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8pPr>
      <a:lvl9pPr marL="1371600" algn="l" rtl="0" fontAlgn="base">
        <a:spcBef>
          <a:spcPct val="0"/>
        </a:spcBef>
        <a:spcAft>
          <a:spcPct val="0"/>
        </a:spcAft>
        <a:defRPr sz="3000" b="1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黑体" pitchFamily="2" charset="-122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Blip>
          <a:blip r:embed="rId4"/>
        </a:buBlip>
        <a:defRPr sz="1800" b="1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har char="–"/>
        <a:defRPr sz="1800" b="1">
          <a:solidFill>
            <a:schemeClr val="bg2"/>
          </a:solidFill>
          <a:latin typeface="+mn-lt"/>
          <a:ea typeface="+mj-ea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pitchFamily="2" charset="-122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pitchFamily="2" charset="-122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Research Progress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/>
              <a:t>李奕君</a:t>
            </a:r>
            <a:r>
              <a:rPr lang="en-US" altLang="zh-CN" dirty="0" smtClean="0"/>
              <a:t>@ 2019-04-12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Weekly Progress and Reports</a:t>
            </a:r>
          </a:p>
        </p:txBody>
      </p:sp>
    </p:spTree>
    <p:extLst>
      <p:ext uri="{BB962C8B-B14F-4D97-AF65-F5344CB8AC3E}">
        <p14:creationId xmlns:p14="http://schemas.microsoft.com/office/powerpoint/2010/main" val="1190113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效果</a:t>
            </a:r>
            <a:r>
              <a:rPr lang="zh-CN" altLang="en-US" dirty="0" smtClean="0"/>
              <a:t>展示：</a:t>
            </a: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 smtClean="0"/>
              <a:t>2019.04.08 </a:t>
            </a:r>
            <a:r>
              <a:rPr lang="en-US" altLang="zh-CN" dirty="0"/>
              <a:t>~ </a:t>
            </a:r>
            <a:r>
              <a:rPr lang="en-US" altLang="zh-CN" dirty="0" smtClean="0"/>
              <a:t>2019.04.12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32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00F86EDE-8218-4F5A-9F3A-09D86B024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下周</a:t>
            </a:r>
            <a:r>
              <a:rPr lang="zh-CN" altLang="en-US" dirty="0"/>
              <a:t>的工作</a:t>
            </a:r>
            <a:r>
              <a:rPr lang="zh-CN" altLang="en-US" dirty="0" smtClean="0"/>
              <a:t>计划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1.</a:t>
            </a:r>
            <a:r>
              <a:rPr lang="zh-CN" altLang="en-US" smtClean="0"/>
              <a:t>继续完善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4E5B7DFB-83BD-4BD8-B44A-DF9E87BC2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Next Weeks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599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1412776"/>
            <a:ext cx="9144000" cy="4032448"/>
          </a:xfrm>
          <a:prstGeom prst="rect">
            <a:avLst/>
          </a:prstGeom>
          <a:noFill/>
        </p:spPr>
        <p:txBody>
          <a:bodyPr lIns="0" tIns="0" rIns="0" bIns="0" anchor="ctr" anchorCtr="1">
            <a:noAutofit/>
          </a:bodyPr>
          <a:lstStyle/>
          <a:p>
            <a:pPr algn="ctr">
              <a:defRPr/>
            </a:pPr>
            <a:r>
              <a:rPr lang="en-US" altLang="zh-CN" sz="12000" b="1" dirty="0">
                <a:ln w="3175">
                  <a:solidFill>
                    <a:srgbClr val="FF0000"/>
                  </a:solidFill>
                </a:ln>
                <a:solidFill>
                  <a:srgbClr val="FF0000"/>
                </a:solidFill>
                <a:latin typeface="+mn-lt"/>
                <a:ea typeface="楷体" pitchFamily="49" charset="-122"/>
              </a:rPr>
              <a:t>TNANKS!</a:t>
            </a:r>
            <a:endParaRPr lang="zh-CN" altLang="en-US" sz="12000" b="1" dirty="0">
              <a:ln w="3175">
                <a:solidFill>
                  <a:srgbClr val="FF0000"/>
                </a:solidFill>
              </a:ln>
              <a:solidFill>
                <a:srgbClr val="FF0000"/>
              </a:solidFill>
              <a:latin typeface="+mn-lt"/>
              <a:ea typeface="楷体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65929261"/>
      </p:ext>
    </p:extLst>
  </p:cSld>
  <p:clrMapOvr>
    <a:masterClrMapping/>
  </p:clrMapOvr>
  <p:transition spd="slow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567607" y="932522"/>
            <a:ext cx="8496945" cy="4829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1. Main Tasks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2. Weekly Progress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3. Main Problems and Solutions</a:t>
            </a:r>
          </a:p>
          <a:p>
            <a:pPr>
              <a:lnSpc>
                <a:spcPct val="200000"/>
              </a:lnSpc>
            </a:pPr>
            <a:r>
              <a:rPr lang="en-US" altLang="zh-CN" sz="4000" b="1" dirty="0">
                <a:latin typeface="+mn-lt"/>
                <a:ea typeface="+mj-ea"/>
              </a:rPr>
              <a:t>4. Next Weeks</a:t>
            </a:r>
            <a:endParaRPr lang="zh-CN" altLang="en-US" sz="4000" b="1" dirty="0"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42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264C30BB-031F-4433-832B-306BB7EB0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负责，三维场景人体与对象交互</a:t>
            </a:r>
            <a:r>
              <a:rPr lang="zh-CN" altLang="en-US" dirty="0" smtClean="0"/>
              <a:t>的接触点</a:t>
            </a:r>
            <a:r>
              <a:rPr lang="zh-CN" altLang="en-US" dirty="0"/>
              <a:t>标注</a:t>
            </a:r>
            <a:r>
              <a:rPr lang="zh-CN" altLang="en-US" dirty="0" smtClean="0"/>
              <a:t>工具 </a:t>
            </a:r>
            <a:r>
              <a:rPr lang="en-US" altLang="zh-CN" dirty="0" smtClean="0"/>
              <a:t>[2019/6]</a:t>
            </a:r>
          </a:p>
          <a:p>
            <a:r>
              <a:rPr lang="zh-CN" altLang="en-US" dirty="0" smtClean="0"/>
              <a:t>参与，</a:t>
            </a:r>
            <a:r>
              <a:rPr lang="en-US" altLang="zh-CN" dirty="0"/>
              <a:t>SA2019</a:t>
            </a:r>
            <a:r>
              <a:rPr lang="zh-CN" altLang="en-US" dirty="0"/>
              <a:t>，</a:t>
            </a:r>
            <a:r>
              <a:rPr lang="en-US" altLang="zh-CN" dirty="0"/>
              <a:t>[20190501</a:t>
            </a:r>
            <a:r>
              <a:rPr lang="zh-CN" altLang="en-US" dirty="0"/>
              <a:t>投稿</a:t>
            </a:r>
            <a:r>
              <a:rPr lang="en-US" altLang="zh-CN" dirty="0" smtClean="0"/>
              <a:t>]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 Human </a:t>
            </a:r>
            <a:r>
              <a:rPr lang="en-US" altLang="zh-CN" dirty="0"/>
              <a:t>&amp; Bicycle Co-modeling from Single Image in the Wild</a:t>
            </a:r>
          </a:p>
          <a:p>
            <a:endParaRPr lang="en-US" altLang="zh-CN" dirty="0" smtClean="0"/>
          </a:p>
          <a:p>
            <a:pPr lvl="1"/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AF2F1CF5-4233-4BC2-896A-A1CBE41B1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Tasks (1/1)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186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本周</a:t>
            </a:r>
            <a:r>
              <a:rPr lang="zh-CN" altLang="en-US" dirty="0"/>
              <a:t>工作进展</a:t>
            </a:r>
            <a:endParaRPr lang="en-US" altLang="zh-CN" dirty="0"/>
          </a:p>
          <a:p>
            <a:pPr lvl="1"/>
            <a:r>
              <a:rPr lang="zh-CN" altLang="en-US" dirty="0" smtClean="0"/>
              <a:t>制作了粗糙的全景视频兴趣点标注工具</a:t>
            </a:r>
            <a:endParaRPr lang="en-US" altLang="zh-CN" dirty="0" smtClean="0"/>
          </a:p>
          <a:p>
            <a:pPr lvl="1"/>
            <a:r>
              <a:rPr lang="zh-CN" altLang="en-US" dirty="0"/>
              <a:t>设计</a:t>
            </a:r>
            <a:r>
              <a:rPr lang="zh-CN" altLang="en-US" dirty="0" smtClean="0"/>
              <a:t>了根据标注兴趣点驱使</a:t>
            </a:r>
            <a:r>
              <a:rPr lang="en-US" altLang="zh-CN" dirty="0" smtClean="0"/>
              <a:t>3</a:t>
            </a:r>
            <a:r>
              <a:rPr lang="zh-CN" altLang="en-US" dirty="0" smtClean="0"/>
              <a:t>个相机运动的</a:t>
            </a:r>
            <a:r>
              <a:rPr lang="en-US" altLang="zh-CN" dirty="0" err="1" smtClean="0"/>
              <a:t>dp</a:t>
            </a:r>
            <a:r>
              <a:rPr lang="zh-CN" altLang="en-US" dirty="0" smtClean="0"/>
              <a:t>算法</a:t>
            </a:r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 smtClean="0"/>
              <a:t>2019.04.08 </a:t>
            </a:r>
            <a:r>
              <a:rPr lang="en-US" altLang="zh-CN" dirty="0"/>
              <a:t>~ </a:t>
            </a:r>
            <a:r>
              <a:rPr lang="en-US" altLang="zh-CN" dirty="0" smtClean="0"/>
              <a:t>2019.04.12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855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标注：</a:t>
            </a:r>
            <a:endParaRPr lang="en-US" altLang="zh-CN" dirty="0"/>
          </a:p>
          <a:p>
            <a:pPr lvl="1"/>
            <a:r>
              <a:rPr lang="zh-CN" altLang="en-US" sz="2400" dirty="0" smtClean="0"/>
              <a:t>用户在</a:t>
            </a:r>
            <a:r>
              <a:rPr lang="zh-CN" altLang="it-IT" sz="2400" dirty="0"/>
              <a:t>等距柱状投影</a:t>
            </a:r>
            <a:r>
              <a:rPr lang="zh-CN" altLang="it-IT" sz="2400" dirty="0" smtClean="0"/>
              <a:t>格式</a:t>
            </a:r>
            <a:r>
              <a:rPr lang="zh-CN" altLang="en-US" sz="2400" dirty="0" smtClean="0"/>
              <a:t>的全景视频上标注兴趣点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鼠标点击一下代表这一帧的该像素点是感兴趣的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ClearP</a:t>
            </a:r>
            <a:r>
              <a:rPr lang="zh-CN" altLang="en-US" sz="2400" dirty="0" smtClean="0"/>
              <a:t>按钮清空当前帧所有的兴趣点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ExportP</a:t>
            </a:r>
            <a:r>
              <a:rPr lang="zh-CN" altLang="en-US" sz="2400" dirty="0" smtClean="0"/>
              <a:t>按钮导出兴趣点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ImportP</a:t>
            </a:r>
            <a:r>
              <a:rPr lang="zh-CN" altLang="en-US" sz="2400" dirty="0" smtClean="0"/>
              <a:t>按钮导入兴趣点</a:t>
            </a:r>
            <a:endParaRPr lang="en-US" altLang="zh-CN" sz="2400" dirty="0" smtClean="0"/>
          </a:p>
          <a:p>
            <a:pPr lvl="1"/>
            <a:endParaRPr lang="en-US" altLang="zh-CN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 smtClean="0"/>
              <a:t>2019.04.08 </a:t>
            </a:r>
            <a:r>
              <a:rPr lang="en-US" altLang="zh-CN" dirty="0"/>
              <a:t>~ </a:t>
            </a:r>
            <a:r>
              <a:rPr lang="en-US" altLang="zh-CN" dirty="0" smtClean="0"/>
              <a:t>2019.04.12</a:t>
            </a:r>
            <a:endParaRPr lang="zh-CN" altLang="en-US" dirty="0"/>
          </a:p>
        </p:txBody>
      </p:sp>
      <p:pic>
        <p:nvPicPr>
          <p:cNvPr id="1026" name="Picture 2" descr="C:\Users\acer-pc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023" y="2308368"/>
            <a:ext cx="5879977" cy="454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73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生成</a:t>
            </a:r>
            <a:r>
              <a:rPr lang="en-US" altLang="zh-CN" dirty="0" smtClean="0"/>
              <a:t>NFOV</a:t>
            </a:r>
            <a:r>
              <a:rPr lang="zh-CN" altLang="en-US" dirty="0" smtClean="0"/>
              <a:t>视频：</a:t>
            </a:r>
            <a:endParaRPr lang="en-US" altLang="zh-CN" dirty="0"/>
          </a:p>
          <a:p>
            <a:pPr lvl="1"/>
            <a:r>
              <a:rPr lang="zh-CN" altLang="en-US" sz="2400" dirty="0" smtClean="0"/>
              <a:t>标注完后点击</a:t>
            </a:r>
            <a:r>
              <a:rPr lang="en-US" altLang="zh-CN" sz="2400" dirty="0" err="1" smtClean="0"/>
              <a:t>GetNFOV</a:t>
            </a:r>
            <a:r>
              <a:rPr lang="zh-CN" altLang="en-US" sz="2400" dirty="0" smtClean="0"/>
              <a:t>按钮对三个视野为</a:t>
            </a:r>
            <a:r>
              <a:rPr lang="en-US" altLang="zh-CN" sz="2400" dirty="0" smtClean="0"/>
              <a:t>60°</a:t>
            </a:r>
            <a:r>
              <a:rPr lang="zh-CN" altLang="en-US" sz="2400" dirty="0" smtClean="0"/>
              <a:t>的相机的运动进行规划</a:t>
            </a:r>
            <a:endParaRPr lang="en-US" altLang="zh-CN" sz="2400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 smtClean="0"/>
              <a:t>2019.04.08 </a:t>
            </a:r>
            <a:r>
              <a:rPr lang="en-US" altLang="zh-CN" dirty="0"/>
              <a:t>~ </a:t>
            </a:r>
            <a:r>
              <a:rPr lang="en-US" altLang="zh-CN" dirty="0" smtClean="0"/>
              <a:t>2019.04.12</a:t>
            </a:r>
            <a:endParaRPr lang="zh-CN" altLang="en-US" dirty="0"/>
          </a:p>
        </p:txBody>
      </p:sp>
      <p:pic>
        <p:nvPicPr>
          <p:cNvPr id="2050" name="Picture 2" descr="C:\Users\acer-pc\Desktop\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194" y="1916832"/>
            <a:ext cx="6256469" cy="491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376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算法设计：</a:t>
            </a:r>
            <a:endParaRPr lang="en-US" altLang="zh-CN" dirty="0"/>
          </a:p>
          <a:p>
            <a:pPr lvl="1"/>
            <a:r>
              <a:rPr lang="zh-CN" altLang="en-US" sz="2400" dirty="0" smtClean="0"/>
              <a:t>相机视野大小</a:t>
            </a:r>
            <a:r>
              <a:rPr lang="en-US" altLang="zh-CN" sz="2400" dirty="0" smtClean="0"/>
              <a:t>60°</a:t>
            </a:r>
          </a:p>
          <a:p>
            <a:pPr lvl="1"/>
            <a:r>
              <a:rPr lang="zh-CN" altLang="en-US" sz="2400" dirty="0" smtClean="0"/>
              <a:t>将球面分成</a:t>
            </a:r>
            <a:r>
              <a:rPr lang="en-US" altLang="zh-CN" sz="2400" dirty="0" smtClean="0"/>
              <a:t>18</a:t>
            </a:r>
            <a:r>
              <a:rPr lang="zh-CN" altLang="en-US" sz="2400" dirty="0" smtClean="0"/>
              <a:t>份：</a:t>
            </a:r>
            <a:endParaRPr lang="en-US" altLang="zh-CN" sz="2400" dirty="0" smtClean="0"/>
          </a:p>
          <a:p>
            <a:pPr marL="252000" lvl="1" indent="0">
              <a:buNone/>
            </a:pPr>
            <a:r>
              <a:rPr lang="zh-CN" altLang="en-US" sz="2400" dirty="0" smtClean="0"/>
              <a:t>    俯仰角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份</a:t>
            </a:r>
            <a:r>
              <a:rPr lang="en-US" altLang="zh-CN" sz="2400" dirty="0" smtClean="0"/>
              <a:t>(-60</a:t>
            </a:r>
            <a:r>
              <a:rPr lang="en-US" altLang="zh-CN" sz="2400" dirty="0"/>
              <a:t>°,0°,60°)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方位角</a:t>
            </a:r>
            <a:r>
              <a:rPr lang="en-US" altLang="zh-CN" sz="2400" dirty="0" smtClean="0"/>
              <a:t>6</a:t>
            </a:r>
            <a:r>
              <a:rPr lang="zh-CN" altLang="en-US" sz="2400" dirty="0" smtClean="0"/>
              <a:t>份</a:t>
            </a:r>
            <a:r>
              <a:rPr lang="en-US" altLang="zh-CN" sz="2400" dirty="0"/>
              <a:t>(0°,</a:t>
            </a:r>
            <a:r>
              <a:rPr lang="en-US" altLang="zh-CN" sz="2400" dirty="0" smtClean="0"/>
              <a:t>60°120</a:t>
            </a:r>
            <a:r>
              <a:rPr lang="en-US" altLang="zh-CN" sz="2400" dirty="0"/>
              <a:t>°</a:t>
            </a:r>
            <a:r>
              <a:rPr lang="en-US" altLang="zh-CN" sz="2400" dirty="0" smtClean="0"/>
              <a:t>,180</a:t>
            </a:r>
            <a:r>
              <a:rPr lang="en-US" altLang="zh-CN" sz="2400" dirty="0"/>
              <a:t>°</a:t>
            </a:r>
            <a:r>
              <a:rPr lang="en-US" altLang="zh-CN" sz="2400" dirty="0" smtClean="0"/>
              <a:t>,240</a:t>
            </a:r>
            <a:r>
              <a:rPr lang="en-US" altLang="zh-CN" sz="2400" dirty="0"/>
              <a:t>°</a:t>
            </a:r>
            <a:r>
              <a:rPr lang="en-US" altLang="zh-CN" sz="2400" dirty="0" smtClean="0"/>
              <a:t>,300°)</a:t>
            </a:r>
          </a:p>
          <a:p>
            <a:pPr lvl="1"/>
            <a:r>
              <a:rPr lang="zh-CN" altLang="en-US" sz="2400" dirty="0" smtClean="0"/>
              <a:t>状态设计：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F[</a:t>
            </a:r>
            <a:r>
              <a:rPr lang="en-US" altLang="zh-CN" sz="2400" dirty="0" err="1" smtClean="0"/>
              <a:t>t,i,j,k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表示第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个时间，相机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分别对准视角</a:t>
            </a:r>
            <a:r>
              <a:rPr lang="en-US" altLang="zh-CN" sz="2400" dirty="0" smtClean="0"/>
              <a:t>i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j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k</a:t>
            </a:r>
            <a:r>
              <a:rPr lang="zh-CN" altLang="en-US" sz="2400" dirty="0" smtClean="0"/>
              <a:t>所获得的最大收益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i!=j j!=k k!=i</a:t>
            </a:r>
            <a:r>
              <a:rPr lang="en-US" altLang="zh-CN" sz="2400" dirty="0"/>
              <a:t>(</a:t>
            </a:r>
            <a:r>
              <a:rPr lang="zh-CN" altLang="en-US" sz="2400" dirty="0"/>
              <a:t>不能同时占用一个视窗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其中只考虑兴趣点发生改变的时间点，并且相邻时间点的间距较大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即对于相邻两个时间点</a:t>
            </a:r>
            <a:r>
              <a:rPr lang="en-US" altLang="zh-CN" sz="2400" dirty="0" smtClean="0"/>
              <a:t>t1</a:t>
            </a:r>
            <a:r>
              <a:rPr lang="zh-CN" altLang="en-US" sz="2400" dirty="0" smtClean="0"/>
              <a:t>、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，相机可以选择不移动也可以选择在</a:t>
            </a:r>
            <a:r>
              <a:rPr lang="en-US" altLang="zh-CN" sz="2400" dirty="0" smtClean="0"/>
              <a:t>t</a:t>
            </a:r>
            <a:r>
              <a:rPr lang="zh-CN" altLang="en-US" sz="2400" dirty="0" smtClean="0"/>
              <a:t>时刻开始向其它视角移动，并在</a:t>
            </a:r>
            <a:r>
              <a:rPr lang="en-US" altLang="zh-CN" sz="2400" dirty="0" smtClean="0"/>
              <a:t>t2</a:t>
            </a:r>
            <a:r>
              <a:rPr lang="zh-CN" altLang="en-US" sz="2400" dirty="0" smtClean="0"/>
              <a:t>时刻到达目标视角，</a:t>
            </a:r>
            <a:r>
              <a:rPr lang="en-US" altLang="zh-CN" sz="2400" dirty="0" smtClean="0"/>
              <a:t>t1&lt;t&lt;t2)</a:t>
            </a:r>
            <a:endParaRPr lang="en-US" altLang="zh-CN" sz="2400" dirty="0"/>
          </a:p>
          <a:p>
            <a:pPr marL="2520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 smtClean="0"/>
              <a:t>2019.04.08 </a:t>
            </a:r>
            <a:r>
              <a:rPr lang="en-US" altLang="zh-CN" dirty="0"/>
              <a:t>~ </a:t>
            </a:r>
            <a:r>
              <a:rPr lang="en-US" altLang="zh-CN" dirty="0" smtClean="0"/>
              <a:t>2019.04.12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9122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算法设计：</a:t>
            </a:r>
            <a:endParaRPr lang="en-US" altLang="zh-CN" dirty="0"/>
          </a:p>
          <a:p>
            <a:pPr lvl="1"/>
            <a:r>
              <a:rPr lang="zh-CN" altLang="en-US" sz="2400" dirty="0" smtClean="0"/>
              <a:t>每个相机单独考虑代价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设前一个时间为</a:t>
            </a:r>
            <a:r>
              <a:rPr lang="en-US" altLang="zh-CN" sz="2400" dirty="0" err="1" smtClean="0"/>
              <a:t>preT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当前时间为</a:t>
            </a:r>
            <a:r>
              <a:rPr lang="en-US" altLang="zh-CN" sz="2400" dirty="0" err="1" smtClean="0"/>
              <a:t>nowT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该相机要从视角</a:t>
            </a:r>
            <a:r>
              <a:rPr lang="en-US" altLang="zh-CN" sz="2400" dirty="0" err="1" smtClean="0"/>
              <a:t>ou</a:t>
            </a:r>
            <a:r>
              <a:rPr lang="zh-CN" altLang="en-US" sz="2400" dirty="0" smtClean="0"/>
              <a:t>转移到</a:t>
            </a:r>
            <a:r>
              <a:rPr lang="en-US" altLang="zh-CN" sz="2400" dirty="0" smtClean="0"/>
              <a:t>u</a:t>
            </a:r>
            <a:endParaRPr lang="en-US" altLang="zh-CN" sz="2400" dirty="0"/>
          </a:p>
          <a:p>
            <a:pPr lvl="1"/>
            <a:r>
              <a:rPr lang="zh-CN" altLang="en-US" sz="2400" dirty="0" smtClean="0"/>
              <a:t>令</a:t>
            </a:r>
            <a:r>
              <a:rPr lang="en-US" altLang="zh-CN" sz="2400" dirty="0" smtClean="0"/>
              <a:t>T=</a:t>
            </a:r>
            <a:r>
              <a:rPr lang="en-US" altLang="zh-CN" sz="2400" dirty="0" err="1" smtClean="0"/>
              <a:t>nowT-preT</a:t>
            </a:r>
            <a:r>
              <a:rPr lang="en-US" altLang="zh-CN" sz="2400" dirty="0" smtClean="0"/>
              <a:t>, t</a:t>
            </a:r>
            <a:r>
              <a:rPr lang="zh-CN" altLang="en-US" sz="2400" dirty="0" smtClean="0"/>
              <a:t>为转移花费时间</a:t>
            </a:r>
            <a:r>
              <a:rPr lang="en-US" altLang="zh-CN" sz="2400" dirty="0" smtClean="0"/>
              <a:t>,</a:t>
            </a:r>
            <a:endParaRPr lang="en-US" altLang="zh-CN" sz="2400" dirty="0"/>
          </a:p>
          <a:p>
            <a:pPr lvl="1"/>
            <a:r>
              <a:rPr lang="en-US" altLang="zh-CN" sz="2400" dirty="0" err="1" smtClean="0"/>
              <a:t>degreeCostPerSec</a:t>
            </a:r>
            <a:r>
              <a:rPr lang="zh-CN" altLang="en-US" sz="2400" dirty="0" smtClean="0"/>
              <a:t>为每秒移动</a:t>
            </a:r>
            <a:r>
              <a:rPr lang="en-US" altLang="zh-CN" sz="2400" dirty="0" err="1"/>
              <a:t>degreeCostPerSec</a:t>
            </a:r>
            <a:r>
              <a:rPr lang="zh-CN" altLang="en-US" sz="2400" dirty="0" smtClean="0"/>
              <a:t>度对应的代价为</a:t>
            </a:r>
            <a:r>
              <a:rPr lang="en-US" altLang="zh-CN" sz="2400" dirty="0" smtClean="0"/>
              <a:t>1</a:t>
            </a:r>
          </a:p>
          <a:p>
            <a:pPr lvl="1"/>
            <a:r>
              <a:rPr lang="en-US" altLang="zh-CN" sz="2400" dirty="0" smtClean="0"/>
              <a:t>ATAC(</a:t>
            </a:r>
            <a:r>
              <a:rPr lang="en-US" altLang="zh-CN" sz="2400" dirty="0" err="1" smtClean="0"/>
              <a:t>ou,u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为从视角</a:t>
            </a:r>
            <a:r>
              <a:rPr lang="en-US" altLang="zh-CN" sz="2400" dirty="0" err="1" smtClean="0"/>
              <a:t>ou</a:t>
            </a:r>
            <a:r>
              <a:rPr lang="zh-CN" altLang="en-US" sz="2400" dirty="0" smtClean="0"/>
              <a:t>移动到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的距离代价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这里取</a:t>
            </a:r>
            <a:r>
              <a:rPr lang="en-US" altLang="zh-CN" sz="2400" dirty="0" smtClean="0"/>
              <a:t>ATAC(</a:t>
            </a:r>
            <a:r>
              <a:rPr lang="en-US" altLang="zh-CN" sz="2400" dirty="0" err="1" smtClean="0"/>
              <a:t>ou,u</a:t>
            </a:r>
            <a:r>
              <a:rPr lang="en-US" altLang="zh-CN" sz="2400" dirty="0" smtClean="0"/>
              <a:t>)=</a:t>
            </a:r>
            <a:r>
              <a:rPr lang="zh-CN" altLang="en-US" sz="2400" dirty="0" smtClean="0"/>
              <a:t>欧几里得距离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ou,u</a:t>
            </a:r>
            <a:r>
              <a:rPr lang="en-US" altLang="zh-CN" sz="2400" dirty="0" smtClean="0"/>
              <a:t>)=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sqr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ou.x-u.x</a:t>
            </a:r>
            <a:r>
              <a:rPr lang="en-US" altLang="zh-CN" sz="2400" dirty="0" smtClean="0"/>
              <a:t>)+</a:t>
            </a:r>
            <a:r>
              <a:rPr lang="en-US" altLang="zh-CN" sz="2400" dirty="0" err="1" smtClean="0"/>
              <a:t>sqr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ou.y-u.y</a:t>
            </a:r>
            <a:r>
              <a:rPr lang="en-US" altLang="zh-CN" sz="2400" dirty="0" smtClean="0"/>
              <a:t>))</a:t>
            </a:r>
          </a:p>
          <a:p>
            <a:pPr lvl="1"/>
            <a:r>
              <a:rPr lang="en-US" altLang="zh-CN" sz="2400" dirty="0" smtClean="0"/>
              <a:t>score[u]</a:t>
            </a:r>
            <a:r>
              <a:rPr lang="zh-CN" altLang="en-US" sz="2400" dirty="0" smtClean="0"/>
              <a:t>表示视角</a:t>
            </a:r>
            <a:r>
              <a:rPr lang="en-US" altLang="zh-CN" sz="2400" dirty="0" smtClean="0"/>
              <a:t>u</a:t>
            </a:r>
            <a:r>
              <a:rPr lang="zh-CN" altLang="en-US" sz="2400" dirty="0" smtClean="0"/>
              <a:t>对应视窗的价值，代码里等于兴趣点的个数</a:t>
            </a:r>
            <a:endParaRPr lang="en-US" altLang="zh-CN" sz="2400" dirty="0" smtClean="0"/>
          </a:p>
          <a:p>
            <a:pPr lvl="1"/>
            <a:r>
              <a:rPr lang="fr-FR" altLang="zh-CN" sz="2400" dirty="0"/>
              <a:t>transferValue=(T-t)*score[u]-ATAC(ou,u)/</a:t>
            </a:r>
            <a:r>
              <a:rPr lang="fr-FR" altLang="zh-CN" sz="2400" dirty="0" smtClean="0"/>
              <a:t>t/degreeCostPerSec</a:t>
            </a:r>
          </a:p>
          <a:p>
            <a:pPr lvl="1"/>
            <a:r>
              <a:rPr lang="zh-CN" altLang="en-US" sz="2400" dirty="0" smtClean="0"/>
              <a:t>最大化</a:t>
            </a:r>
            <a:r>
              <a:rPr lang="en-US" altLang="zh-CN" sz="2400" dirty="0" err="1" smtClean="0"/>
              <a:t>transferValue</a:t>
            </a:r>
            <a:r>
              <a:rPr lang="zh-CN" altLang="en-US" sz="2400" dirty="0" smtClean="0"/>
              <a:t>，则</a:t>
            </a:r>
            <a:r>
              <a:rPr lang="en-US" altLang="zh-CN" sz="2400" dirty="0" smtClean="0"/>
              <a:t>t=</a:t>
            </a:r>
            <a:r>
              <a:rPr lang="en-US" altLang="zh-CN" sz="2400" dirty="0" err="1" smtClean="0"/>
              <a:t>sqrt</a:t>
            </a:r>
            <a:r>
              <a:rPr lang="en-US" altLang="zh-CN" sz="2400" dirty="0" smtClean="0"/>
              <a:t>(ATAC(</a:t>
            </a:r>
            <a:r>
              <a:rPr lang="en-US" altLang="zh-CN" sz="2400" dirty="0" err="1" smtClean="0"/>
              <a:t>ou,u</a:t>
            </a:r>
            <a:r>
              <a:rPr lang="en-US" altLang="zh-CN" sz="2400" dirty="0" smtClean="0"/>
              <a:t>)/score[u]/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degreeCostPerSec</a:t>
            </a:r>
            <a:r>
              <a:rPr lang="en-US" altLang="zh-CN" sz="2400" dirty="0" smtClean="0"/>
              <a:t>)</a:t>
            </a:r>
          </a:p>
          <a:p>
            <a:pPr lvl="1"/>
            <a:r>
              <a:rPr lang="zh-CN" altLang="en-US" sz="2400" dirty="0" smtClean="0"/>
              <a:t>令</a:t>
            </a:r>
            <a:r>
              <a:rPr lang="en-US" altLang="zh-CN" sz="2400" dirty="0" err="1" smtClean="0"/>
              <a:t>tvu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transferValue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preT,nowT,u,ou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，</a:t>
            </a:r>
            <a:r>
              <a:rPr lang="en-US" altLang="zh-CN" sz="2400" dirty="0"/>
              <a:t> </a:t>
            </a:r>
            <a:r>
              <a:rPr lang="en-US" altLang="zh-CN" sz="2400" dirty="0" err="1" smtClean="0"/>
              <a:t>tvv</a:t>
            </a:r>
            <a:r>
              <a:rPr lang="en-US" altLang="zh-CN" sz="2400" dirty="0" smtClean="0"/>
              <a:t>=</a:t>
            </a:r>
            <a:r>
              <a:rPr lang="en-US" altLang="zh-CN" sz="2400" dirty="0" err="1" smtClean="0"/>
              <a:t>transferValue</a:t>
            </a:r>
            <a:r>
              <a:rPr lang="en-US" altLang="zh-CN" sz="2400" dirty="0" smtClean="0"/>
              <a:t>(</a:t>
            </a:r>
            <a:r>
              <a:rPr lang="en-US" altLang="zh-CN" sz="2400" dirty="0" err="1" smtClean="0"/>
              <a:t>preT,nowT,v,ov</a:t>
            </a:r>
            <a:r>
              <a:rPr lang="en-US" altLang="zh-CN" sz="2400" dirty="0" smtClean="0"/>
              <a:t>)…</a:t>
            </a:r>
          </a:p>
          <a:p>
            <a:pPr lvl="1"/>
            <a:r>
              <a:rPr lang="en-US" altLang="zh-CN" sz="2400" dirty="0" smtClean="0"/>
              <a:t>f[</a:t>
            </a:r>
            <a:r>
              <a:rPr lang="en-US" altLang="zh-CN" sz="2400" dirty="0" err="1" smtClean="0"/>
              <a:t>nowT,u,v,w</a:t>
            </a:r>
            <a:r>
              <a:rPr lang="en-US" altLang="zh-CN" sz="2400" dirty="0" smtClean="0"/>
              <a:t>]=max(f[</a:t>
            </a:r>
            <a:r>
              <a:rPr lang="en-US" altLang="zh-CN" sz="2400" dirty="0" err="1" smtClean="0"/>
              <a:t>preT,ou,ov,ow</a:t>
            </a:r>
            <a:r>
              <a:rPr lang="en-US" altLang="zh-CN" sz="2400" dirty="0" smtClean="0"/>
              <a:t>]+</a:t>
            </a:r>
            <a:r>
              <a:rPr lang="en-US" altLang="zh-CN" sz="2400" dirty="0" err="1" smtClean="0"/>
              <a:t>tvu+tvv+tvw</a:t>
            </a:r>
            <a:r>
              <a:rPr lang="en-US" altLang="zh-CN" sz="2400" dirty="0" smtClean="0"/>
              <a:t>)</a:t>
            </a:r>
          </a:p>
          <a:p>
            <a:pPr marL="2520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 smtClean="0"/>
              <a:t>2019.04.08 </a:t>
            </a:r>
            <a:r>
              <a:rPr lang="en-US" altLang="zh-CN" dirty="0"/>
              <a:t>~ </a:t>
            </a:r>
            <a:r>
              <a:rPr lang="en-US" altLang="zh-CN" dirty="0" smtClean="0"/>
              <a:t>2019.04.12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131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="" xmlns:a16="http://schemas.microsoft.com/office/drawing/2014/main" id="{BAFC48D8-2BAD-4D17-A574-75078DB48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算法缺陷：</a:t>
            </a:r>
            <a:endParaRPr lang="en-US" altLang="zh-CN" dirty="0" smtClean="0"/>
          </a:p>
          <a:p>
            <a:pPr lvl="1"/>
            <a:r>
              <a:rPr lang="zh-CN" altLang="en-US" sz="2400" dirty="0" smtClean="0"/>
              <a:t>若</a:t>
            </a:r>
            <a:r>
              <a:rPr lang="en-US" altLang="zh-CN" sz="2400" dirty="0" err="1" smtClean="0"/>
              <a:t>nowT-preT</a:t>
            </a:r>
            <a:r>
              <a:rPr lang="zh-CN" altLang="en-US" sz="2400" dirty="0" smtClean="0"/>
              <a:t>过小将不会影响相机的运动</a:t>
            </a:r>
            <a:endParaRPr lang="en-US" altLang="zh-CN" sz="2400" dirty="0" smtClean="0"/>
          </a:p>
          <a:p>
            <a:pPr lvl="1"/>
            <a:r>
              <a:rPr lang="en-US" altLang="zh-CN" sz="2400" dirty="0" err="1" smtClean="0"/>
              <a:t>nowT</a:t>
            </a:r>
            <a:r>
              <a:rPr lang="zh-CN" altLang="en-US" sz="2400" dirty="0" smtClean="0"/>
              <a:t>的状态无法从时间小于</a:t>
            </a:r>
            <a:r>
              <a:rPr lang="en-US" altLang="zh-CN" sz="2400" dirty="0" err="1" smtClean="0"/>
              <a:t>preT</a:t>
            </a:r>
            <a:r>
              <a:rPr lang="zh-CN" altLang="en-US" sz="2400" dirty="0" smtClean="0"/>
              <a:t>的状态转过来，即如果</a:t>
            </a:r>
            <a:r>
              <a:rPr lang="en-US" altLang="zh-CN" sz="2400" dirty="0" err="1" smtClean="0"/>
              <a:t>oldT</a:t>
            </a:r>
            <a:r>
              <a:rPr lang="en-US" altLang="zh-CN" sz="2400" dirty="0" smtClean="0"/>
              <a:t>&lt;</a:t>
            </a:r>
            <a:r>
              <a:rPr lang="en-US" altLang="zh-CN" sz="2400" dirty="0" err="1" smtClean="0"/>
              <a:t>preT</a:t>
            </a:r>
            <a:r>
              <a:rPr lang="zh-CN" altLang="en-US" sz="2400" dirty="0" smtClean="0"/>
              <a:t>，存在</a:t>
            </a:r>
            <a:r>
              <a:rPr lang="en-US" altLang="zh-CN" sz="2400" dirty="0" smtClean="0"/>
              <a:t>f[</a:t>
            </a:r>
            <a:r>
              <a:rPr lang="en-US" altLang="zh-CN" sz="2400" dirty="0" err="1" smtClean="0"/>
              <a:t>oldT,ou,ov,ow</a:t>
            </a:r>
            <a:r>
              <a:rPr lang="en-US" altLang="zh-CN" sz="2400" dirty="0" smtClean="0"/>
              <a:t>]-&gt;f[</a:t>
            </a:r>
            <a:r>
              <a:rPr lang="en-US" altLang="zh-CN" sz="2400" dirty="0" err="1" smtClean="0"/>
              <a:t>nowT,u,v,w</a:t>
            </a:r>
            <a:r>
              <a:rPr lang="en-US" altLang="zh-CN" sz="2400" dirty="0" smtClean="0"/>
              <a:t>]</a:t>
            </a:r>
          </a:p>
          <a:p>
            <a:pPr marL="252000" lvl="1" indent="0">
              <a:buNone/>
            </a:pPr>
            <a:r>
              <a:rPr lang="zh-CN" altLang="en-US" sz="2400" dirty="0" smtClean="0"/>
              <a:t>    优于</a:t>
            </a:r>
            <a:endParaRPr lang="en-US" altLang="zh-CN" sz="2400" dirty="0" smtClean="0"/>
          </a:p>
          <a:p>
            <a:pPr marL="252000" lvl="1" indent="0">
              <a:buNone/>
            </a:pPr>
            <a:r>
              <a:rPr lang="en-US" altLang="zh-CN" sz="2400" dirty="0" smtClean="0"/>
              <a:t>    f[</a:t>
            </a:r>
            <a:r>
              <a:rPr lang="en-US" altLang="zh-CN" sz="2400" dirty="0" err="1" smtClean="0"/>
              <a:t>oldT,ou,ov,ow</a:t>
            </a:r>
            <a:r>
              <a:rPr lang="en-US" altLang="zh-CN" sz="2400" dirty="0"/>
              <a:t>]-&gt;</a:t>
            </a:r>
            <a:r>
              <a:rPr lang="en-US" altLang="zh-CN" sz="2400" dirty="0" smtClean="0"/>
              <a:t>f[</a:t>
            </a:r>
            <a:r>
              <a:rPr lang="en-US" altLang="zh-CN" sz="2400" dirty="0" err="1" smtClean="0"/>
              <a:t>preT,i,j,k</a:t>
            </a:r>
            <a:r>
              <a:rPr lang="en-US" altLang="zh-CN" sz="2400" dirty="0" smtClean="0"/>
              <a:t>]-&gt;f[</a:t>
            </a:r>
            <a:r>
              <a:rPr lang="en-US" altLang="zh-CN" sz="2400" dirty="0" err="1" smtClean="0"/>
              <a:t>nowT,u,v,w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的情况</a:t>
            </a:r>
            <a:endParaRPr lang="en-US" altLang="zh-CN" sz="2400" dirty="0" smtClean="0"/>
          </a:p>
          <a:p>
            <a:pPr lvl="1"/>
            <a:r>
              <a:rPr lang="zh-CN" altLang="en-US" sz="2400" dirty="0"/>
              <a:t>复杂</a:t>
            </a:r>
            <a:r>
              <a:rPr lang="zh-CN" altLang="en-US" sz="2400" dirty="0" smtClean="0"/>
              <a:t>度为</a:t>
            </a:r>
            <a:r>
              <a:rPr lang="en-US" altLang="zh-CN" sz="2400" dirty="0" smtClean="0"/>
              <a:t>18^6*</a:t>
            </a:r>
            <a:r>
              <a:rPr lang="zh-CN" altLang="en-US" sz="2400" dirty="0" smtClean="0"/>
              <a:t>兴趣点变化的次数</a:t>
            </a:r>
            <a:endParaRPr lang="en-US" altLang="zh-CN" sz="2400" dirty="0"/>
          </a:p>
          <a:p>
            <a:pPr marL="0" indent="0">
              <a:buNone/>
            </a:pPr>
            <a:endParaRPr lang="en-US" altLang="zh-CN" dirty="0"/>
          </a:p>
          <a:p>
            <a:pPr marL="252000" lvl="1" indent="0">
              <a:buNone/>
            </a:pPr>
            <a:endParaRPr lang="en-US" altLang="zh-CN" sz="2400" dirty="0" smtClean="0"/>
          </a:p>
        </p:txBody>
      </p:sp>
      <p:sp>
        <p:nvSpPr>
          <p:cNvPr id="3" name="标题 2">
            <a:extLst>
              <a:ext uri="{FF2B5EF4-FFF2-40B4-BE49-F238E27FC236}">
                <a16:creationId xmlns="" xmlns:a16="http://schemas.microsoft.com/office/drawing/2014/main" id="{CCE2AF0A-EA03-44C5-81F4-7EDAE5710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Weekly Progress</a:t>
            </a:r>
            <a:r>
              <a:rPr lang="zh-CN" altLang="en-US" dirty="0"/>
              <a:t>：</a:t>
            </a:r>
            <a:r>
              <a:rPr lang="en-US" altLang="zh-CN" dirty="0" smtClean="0"/>
              <a:t>2019.04.08 </a:t>
            </a:r>
            <a:r>
              <a:rPr lang="en-US" altLang="zh-CN" dirty="0"/>
              <a:t>~ </a:t>
            </a:r>
            <a:r>
              <a:rPr lang="en-US" altLang="zh-CN" dirty="0" smtClean="0"/>
              <a:t>2019.04.12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8633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6"/>
</p:tagLst>
</file>

<file path=ppt/theme/theme1.xml><?xml version="1.0" encoding="utf-8"?>
<a:theme xmlns:a="http://schemas.openxmlformats.org/drawingml/2006/main" name="默认设计模板">
  <a:themeElements>
    <a:clrScheme name="自定义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408600"/>
      </a:accent1>
      <a:accent2>
        <a:srgbClr val="027BC6"/>
      </a:accent2>
      <a:accent3>
        <a:srgbClr val="FF0000"/>
      </a:accent3>
      <a:accent4>
        <a:srgbClr val="55008A"/>
      </a:accent4>
      <a:accent5>
        <a:srgbClr val="FFCC00"/>
      </a:accent5>
      <a:accent6>
        <a:srgbClr val="FF0000"/>
      </a:accent6>
      <a:hlink>
        <a:srgbClr val="0000CC"/>
      </a:hlink>
      <a:folHlink>
        <a:srgbClr val="660066"/>
      </a:folHlink>
    </a:clrScheme>
    <a:fontScheme name="自定义 3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0000FF"/>
        </a:solidFill>
        <a:ln>
          <a:solidFill>
            <a:srgbClr val="0000FF"/>
          </a:solidFill>
          <a:headEnd type="none" w="med" len="med"/>
          <a:tailEnd type="none" w="med" len="med"/>
        </a:ln>
        <a:effectLst/>
      </a:spPr>
      <a:bodyPr lIns="0" tIns="0" rIns="0" bIns="0" rtlCol="0" anchor="ctr"/>
      <a:lstStyle>
        <a:defPPr algn="ctr">
          <a:defRPr sz="2200" dirty="0" smtClean="0">
            <a:ln>
              <a:solidFill>
                <a:schemeClr val="bg1">
                  <a:lumMod val="85000"/>
                </a:schemeClr>
              </a:solidFill>
            </a:ln>
            <a:solidFill>
              <a:schemeClr val="bg1"/>
            </a:solidFill>
            <a:latin typeface="+mj-lt"/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  <a:txDef>
      <a:spPr>
        <a:solidFill>
          <a:schemeClr val="bg1"/>
        </a:solidFill>
      </a:spPr>
      <a:bodyPr wrap="none" rtlCol="0">
        <a:spAutoFit/>
      </a:bodyPr>
      <a:lstStyle>
        <a:defPPr>
          <a:defRPr sz="2000" dirty="0" smtClean="0">
            <a:latin typeface="+mn-lt"/>
            <a:ea typeface="+mn-ea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567</Words>
  <Application>Microsoft Office PowerPoint</Application>
  <PresentationFormat>自定义</PresentationFormat>
  <Paragraphs>65</Paragraphs>
  <Slides>12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默认设计模板</vt:lpstr>
      <vt:lpstr>PowerPoint 演示文稿</vt:lpstr>
      <vt:lpstr>Outline</vt:lpstr>
      <vt:lpstr>Main Tasks (1/1)</vt:lpstr>
      <vt:lpstr>Weekly Progress：2019.04.08 ~ 2019.04.12</vt:lpstr>
      <vt:lpstr>Weekly Progress：2019.04.08 ~ 2019.04.12</vt:lpstr>
      <vt:lpstr>Weekly Progress：2019.04.08 ~ 2019.04.12</vt:lpstr>
      <vt:lpstr>Weekly Progress：2019.04.08 ~ 2019.04.12</vt:lpstr>
      <vt:lpstr>Weekly Progress：2019.04.08 ~ 2019.04.12</vt:lpstr>
      <vt:lpstr>Weekly Progress：2019.04.08 ~ 2019.04.12</vt:lpstr>
      <vt:lpstr>Weekly Progress：2019.04.08 ~ 2019.04.12</vt:lpstr>
      <vt:lpstr>Next Weeks</vt:lpstr>
      <vt:lpstr>PowerPoint 演示文稿</vt:lpstr>
    </vt:vector>
  </TitlesOfParts>
  <Company>BUAA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vrlab</dc:creator>
  <cp:lastModifiedBy>李奕君</cp:lastModifiedBy>
  <cp:revision>1570</cp:revision>
  <cp:lastPrinted>2017-04-03T03:42:35Z</cp:lastPrinted>
  <dcterms:created xsi:type="dcterms:W3CDTF">2014-10-19T13:03:19Z</dcterms:created>
  <dcterms:modified xsi:type="dcterms:W3CDTF">2019-04-08T13:32:17Z</dcterms:modified>
</cp:coreProperties>
</file>