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rawings/drawing1.xml" ContentType="application/vnd.openxmlformats-officedocument.drawingml.chartshap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8" r:id="rId3"/>
    <p:sldId id="264" r:id="rId5"/>
    <p:sldId id="265" r:id="rId6"/>
    <p:sldId id="269" r:id="rId7"/>
    <p:sldId id="273" r:id="rId8"/>
    <p:sldId id="267" r:id="rId9"/>
    <p:sldId id="282" r:id="rId10"/>
    <p:sldId id="266" r:id="rId11"/>
    <p:sldId id="275" r:id="rId12"/>
    <p:sldId id="276" r:id="rId13"/>
    <p:sldId id="277" r:id="rId14"/>
    <p:sldId id="268" r:id="rId15"/>
    <p:sldId id="285" r:id="rId16"/>
    <p:sldId id="288" r:id="rId17"/>
    <p:sldId id="257" r:id="rId18"/>
  </p:sldIdLst>
  <p:sldSz cx="12192000" cy="6858000"/>
  <p:notesSz cx="6858000" cy="9144000"/>
  <p:embeddedFontLst>
    <p:embeddedFont>
      <p:font typeface="微软雅黑" panose="020B0503020204020204" pitchFamily="34" charset="-122"/>
      <p:regular r:id="rId22"/>
    </p:embeddedFont>
    <p:embeddedFont>
      <p:font typeface="等线" panose="02010600030101010101" charset="-122"/>
      <p:regular r:id="rId23"/>
    </p:embeddedFont>
    <p:embeddedFont>
      <p:font typeface="等线 Light" panose="02010600030101010101" charset="-122"/>
      <p:regular r:id="rId24"/>
    </p:embeddedFont>
    <p:embeddedFont>
      <p:font typeface="Calibri" panose="020F0502020204030204" charset="0"/>
      <p:regular r:id="rId25"/>
      <p:bold r:id="rId26"/>
      <p:italic r:id="rId27"/>
      <p:boldItalic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BD8"/>
    <a:srgbClr val="263238"/>
    <a:srgbClr val="00B4A7"/>
    <a:srgbClr val="00D6C7"/>
    <a:srgbClr val="F7C141"/>
    <a:srgbClr val="3E445D"/>
    <a:srgbClr val="4DADEF"/>
    <a:srgbClr val="70CBFD"/>
    <a:srgbClr val="4DA8EB"/>
    <a:srgbClr val="95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5494" autoAdjust="0"/>
  </p:normalViewPr>
  <p:slideViewPr>
    <p:cSldViewPr snapToGrid="0" showGuides="1">
      <p:cViewPr varScale="1">
        <p:scale>
          <a:sx n="72" d="100"/>
          <a:sy n="72" d="100"/>
        </p:scale>
        <p:origin x="534" y="72"/>
      </p:cViewPr>
      <p:guideLst>
        <p:guide orient="horz" pos="2160"/>
        <p:guide pos="3840"/>
        <p:guide orient="horz" pos="346"/>
        <p:guide orient="horz" pos="3974"/>
        <p:guide pos="211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94819359544779"/>
          <c:y val="0.636017059422702"/>
          <c:w val="0.921036128091044"/>
          <c:h val="0.332749959980648"/>
        </c:manualLayout>
      </c:layout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100"/>
        <c:axId val="225790752"/>
        <c:axId val="231551904"/>
      </c:barChart>
      <c:catAx>
        <c:axId val="225790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1551904"/>
        <c:crosses val="autoZero"/>
        <c:auto val="1"/>
        <c:lblAlgn val="ctr"/>
        <c:lblOffset val="100"/>
        <c:noMultiLvlLbl val="0"/>
      </c:catAx>
      <c:valAx>
        <c:axId val="2315519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7907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0.83893</cdr:y>
    </cdr:to>
    <cdr:pic xmlns:a="http://schemas.openxmlformats.org/drawingml/2006/main">
      <cdr:nvPicPr>
        <cdr:cNvPr id="2" name="图片 1"/>
        <cdr:cNvPicPr/>
      </cdr:nvPicPr>
      <cdr:blipFill>
        <a:blip xmlns:r="http://schemas.openxmlformats.org/officeDocument/2006/relationships" r:embed="rId1"/>
        <a:stretch>
          <a:fillRect/>
        </a:stretch>
      </cdr:blipFill>
      <cdr:spPr>
        <a:xfrm>
          <a:off x="0" y="0"/>
          <a:ext cx="5571429" cy="3752381"/>
        </a:xfrm>
        <a:prstGeom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417D8-2797-4AC8-9958-08E83287CF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360EC-A86E-422E-B50D-74DE64D856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360EC-A86E-422E-B50D-74DE64D85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1664-3B51-4A50-B947-288D6C50E0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C8BC-D878-4C13-B5EB-747ABCC51F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1664-3B51-4A50-B947-288D6C50E0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C8BC-D878-4C13-B5EB-747ABCC51F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1664-3B51-4A50-B947-288D6C50E0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C8BC-D878-4C13-B5EB-747ABCC51F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1664-3B51-4A50-B947-288D6C50E0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C8BC-D878-4C13-B5EB-747ABCC51F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1664-3B51-4A50-B947-288D6C50E0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C8BC-D878-4C13-B5EB-747ABCC51F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1664-3B51-4A50-B947-288D6C50E0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C8BC-D878-4C13-B5EB-747ABCC51F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1664-3B51-4A50-B947-288D6C50E0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C8BC-D878-4C13-B5EB-747ABCC51F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1664-3B51-4A50-B947-288D6C50E0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C8BC-D878-4C13-B5EB-747ABCC51F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1664-3B51-4A50-B947-288D6C50E0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C8BC-D878-4C13-B5EB-747ABCC51F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1664-3B51-4A50-B947-288D6C50E0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C8BC-D878-4C13-B5EB-747ABCC51F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1664-3B51-4A50-B947-288D6C50E0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C8BC-D878-4C13-B5EB-747ABCC51F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A1664-3B51-4A50-B947-288D6C50E0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8C8BC-D878-4C13-B5EB-747ABCC51F1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65889" y="1658566"/>
            <a:ext cx="7263274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prstMaterial="matte">
              <a:contourClr>
                <a:schemeClr val="bg1"/>
              </a:contourClr>
            </a:sp3d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5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altLang="en-US" sz="6600" b="1" dirty="0">
              <a:solidFill>
                <a:schemeClr val="bg1"/>
              </a:solidFill>
              <a:effectLst>
                <a:outerShdw dist="63500" dir="5400000" algn="t" rotWithShape="0">
                  <a:prstClr val="black">
                    <a:alpha val="5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102100" y="3707437"/>
            <a:ext cx="3987800" cy="447705"/>
            <a:chOff x="4102100" y="3905241"/>
            <a:chExt cx="3987800" cy="447705"/>
          </a:xfrm>
        </p:grpSpPr>
        <p:sp>
          <p:nvSpPr>
            <p:cNvPr id="4" name="矩形: 圆角 3"/>
            <p:cNvSpPr/>
            <p:nvPr/>
          </p:nvSpPr>
          <p:spPr>
            <a:xfrm>
              <a:off x="4102100" y="3905241"/>
              <a:ext cx="3987800" cy="447705"/>
            </a:xfrm>
            <a:prstGeom prst="roundRect">
              <a:avLst>
                <a:gd name="adj" fmla="val 50000"/>
              </a:avLst>
            </a:prstGeom>
            <a:solidFill>
              <a:srgbClr val="00E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545580" y="3929039"/>
              <a:ext cx="3100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汇报组：第五小组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675346" y="2905780"/>
            <a:ext cx="48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耳遇在线音乐网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/>
          <p:cNvSpPr/>
          <p:nvPr/>
        </p:nvSpPr>
        <p:spPr>
          <a:xfrm>
            <a:off x="3759835" y="-3035515"/>
            <a:ext cx="4672330" cy="4672330"/>
          </a:xfrm>
          <a:prstGeom prst="ellipse">
            <a:avLst/>
          </a:prstGeom>
          <a:solidFill>
            <a:srgbClr val="00E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230872" y="568325"/>
            <a:ext cx="1730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产品概况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560313" y="2018584"/>
            <a:ext cx="6141036" cy="993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项目围绕着音乐歌曲为中心展开让用户进行各种操作的交互页面。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490652" y="2026564"/>
            <a:ext cx="999705" cy="999705"/>
            <a:chOff x="2499360" y="1636815"/>
            <a:chExt cx="999705" cy="999705"/>
          </a:xfrm>
        </p:grpSpPr>
        <p:sp>
          <p:nvSpPr>
            <p:cNvPr id="7" name="椭圆 6"/>
            <p:cNvSpPr/>
            <p:nvPr/>
          </p:nvSpPr>
          <p:spPr>
            <a:xfrm>
              <a:off x="2499360" y="1636815"/>
              <a:ext cx="999705" cy="9997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569317" y="1782724"/>
              <a:ext cx="8597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zh-CN" altLang="en-US" sz="2000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基本信息</a:t>
              </a:r>
              <a:endParaRPr lang="zh-CN" altLang="en-US" sz="2000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560313" y="3511272"/>
            <a:ext cx="6141035" cy="68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便于用户方便简洁的悦听音乐，满足用户对音乐的多元化需求。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490652" y="3383683"/>
            <a:ext cx="999705" cy="999705"/>
            <a:chOff x="2499360" y="1636815"/>
            <a:chExt cx="999705" cy="999705"/>
          </a:xfrm>
        </p:grpSpPr>
        <p:sp>
          <p:nvSpPr>
            <p:cNvPr id="46" name="椭圆 45"/>
            <p:cNvSpPr/>
            <p:nvPr/>
          </p:nvSpPr>
          <p:spPr>
            <a:xfrm>
              <a:off x="2499360" y="1636815"/>
              <a:ext cx="999705" cy="9997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569317" y="1782724"/>
              <a:ext cx="8597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zh-CN" altLang="en-US" sz="2000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产品用途</a:t>
              </a:r>
              <a:endParaRPr lang="zh-CN" altLang="en-US" sz="2000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3560314" y="4886711"/>
            <a:ext cx="6141035" cy="68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音乐受众多年轻人群的热爱，使得产品带有生机活力，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跟紧潮流，引领潮流！！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490652" y="4740802"/>
            <a:ext cx="999705" cy="999705"/>
            <a:chOff x="2499360" y="1636815"/>
            <a:chExt cx="999705" cy="999705"/>
          </a:xfrm>
        </p:grpSpPr>
        <p:sp>
          <p:nvSpPr>
            <p:cNvPr id="51" name="椭圆 50"/>
            <p:cNvSpPr/>
            <p:nvPr/>
          </p:nvSpPr>
          <p:spPr>
            <a:xfrm>
              <a:off x="2499360" y="1636815"/>
              <a:ext cx="999705" cy="9997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69317" y="1782724"/>
              <a:ext cx="8597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zh-CN" altLang="en-US" sz="2000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产品优势</a:t>
              </a:r>
              <a:endParaRPr lang="zh-CN" altLang="en-US" sz="2000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6694"/>
            <a:ext cx="6344121" cy="39300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710" y="2871291"/>
            <a:ext cx="6033290" cy="393001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5357643" y="2422163"/>
            <a:ext cx="1722120" cy="17221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solidFill>
                <a:srgbClr val="26323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产品</a:t>
            </a:r>
            <a:endParaRPr lang="en-US" altLang="zh-CN" sz="2800" b="1" dirty="0">
              <a:solidFill>
                <a:srgbClr val="26323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展示</a:t>
            </a:r>
            <a:endParaRPr lang="zh-CN" altLang="en-US" sz="2800" b="1" dirty="0">
              <a:solidFill>
                <a:srgbClr val="26323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209" y="4474805"/>
            <a:ext cx="3246784" cy="19525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304" y="569843"/>
            <a:ext cx="3352800" cy="20768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文本框 9"/>
          <p:cNvSpPr txBox="1"/>
          <p:nvPr/>
        </p:nvSpPr>
        <p:spPr>
          <a:xfrm>
            <a:off x="9073706" y="699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后台修改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头: 五边形 2"/>
          <p:cNvSpPr/>
          <p:nvPr/>
        </p:nvSpPr>
        <p:spPr>
          <a:xfrm>
            <a:off x="0" y="1706166"/>
            <a:ext cx="6096000" cy="3445669"/>
          </a:xfrm>
          <a:prstGeom prst="homePlate">
            <a:avLst>
              <a:gd name="adj" fmla="val 23897"/>
            </a:avLst>
          </a:prstGeom>
          <a:solidFill>
            <a:srgbClr val="00E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530690" y="2610391"/>
            <a:ext cx="3034620" cy="1637218"/>
            <a:chOff x="1118280" y="2176502"/>
            <a:chExt cx="3034620" cy="1637218"/>
          </a:xfrm>
        </p:grpSpPr>
        <p:sp>
          <p:nvSpPr>
            <p:cNvPr id="23" name="文本框 22"/>
            <p:cNvSpPr txBox="1"/>
            <p:nvPr/>
          </p:nvSpPr>
          <p:spPr>
            <a:xfrm>
              <a:off x="1118280" y="2176502"/>
              <a:ext cx="30346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prstMaterial="matte">
                <a:contourClr>
                  <a:schemeClr val="bg1"/>
                </a:contourClr>
              </a:sp3d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effectLst>
                    <a:outerShdw dist="63500" dir="5400000" algn="t" rotWithShape="0">
                      <a:prstClr val="black">
                        <a:alpha val="5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PART04</a:t>
              </a:r>
              <a:endParaRPr lang="zh-CN" altLang="en-US" sz="4400" b="1" dirty="0"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5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232580" y="3044279"/>
              <a:ext cx="28060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prstMaterial="matte">
                <a:contourClr>
                  <a:schemeClr val="bg1"/>
                </a:contourClr>
              </a:sp3d>
            </a:bodyPr>
            <a:lstStyle/>
            <a:p>
              <a:pPr algn="ctr"/>
              <a:r>
                <a:rPr lang="zh-CN" altLang="en-US" sz="4400" b="1" dirty="0">
                  <a:solidFill>
                    <a:schemeClr val="bg1"/>
                  </a:solidFill>
                  <a:effectLst>
                    <a:outerShdw dist="63500" dir="5400000" algn="t" rotWithShape="0">
                      <a:prstClr val="black">
                        <a:alpha val="5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未来期望</a:t>
              </a:r>
              <a:endParaRPr lang="zh-CN" altLang="en-US" sz="4400" b="1" dirty="0"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5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136880" y="2610391"/>
            <a:ext cx="229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战略分析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97124" y="3862888"/>
            <a:ext cx="3001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项目预期收益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1119380" y="568325"/>
            <a:ext cx="1471932" cy="1471932"/>
          </a:xfrm>
          <a:prstGeom prst="ellipse">
            <a:avLst/>
          </a:prstGeom>
          <a:solidFill>
            <a:srgbClr val="00E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759835" y="-3035515"/>
            <a:ext cx="4672330" cy="4672330"/>
          </a:xfrm>
          <a:prstGeom prst="ellipse">
            <a:avLst/>
          </a:prstGeom>
          <a:solidFill>
            <a:srgbClr val="00E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870160" y="568325"/>
            <a:ext cx="24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战略分析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0" y="2182737"/>
            <a:ext cx="12192000" cy="4675263"/>
          </a:xfrm>
          <a:custGeom>
            <a:avLst/>
            <a:gdLst>
              <a:gd name="connsiteX0" fmla="*/ 3421626 w 12192000"/>
              <a:gd name="connsiteY0" fmla="*/ 24 h 4675263"/>
              <a:gd name="connsiteX1" fmla="*/ 6607277 w 12192000"/>
              <a:gd name="connsiteY1" fmla="*/ 914424 h 4675263"/>
              <a:gd name="connsiteX2" fmla="*/ 10854813 w 12192000"/>
              <a:gd name="connsiteY2" fmla="*/ 29521 h 4675263"/>
              <a:gd name="connsiteX3" fmla="*/ 12126016 w 12192000"/>
              <a:gd name="connsiteY3" fmla="*/ 223382 h 4675263"/>
              <a:gd name="connsiteX4" fmla="*/ 12192000 w 12192000"/>
              <a:gd name="connsiteY4" fmla="*/ 239701 h 4675263"/>
              <a:gd name="connsiteX5" fmla="*/ 12192000 w 12192000"/>
              <a:gd name="connsiteY5" fmla="*/ 4675263 h 4675263"/>
              <a:gd name="connsiteX6" fmla="*/ 0 w 12192000"/>
              <a:gd name="connsiteY6" fmla="*/ 4675263 h 4675263"/>
              <a:gd name="connsiteX7" fmla="*/ 0 w 12192000"/>
              <a:gd name="connsiteY7" fmla="*/ 641490 h 4675263"/>
              <a:gd name="connsiteX8" fmla="*/ 133491 w 12192000"/>
              <a:gd name="connsiteY8" fmla="*/ 606812 h 4675263"/>
              <a:gd name="connsiteX9" fmla="*/ 3421626 w 12192000"/>
              <a:gd name="connsiteY9" fmla="*/ 24 h 467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675263">
                <a:moveTo>
                  <a:pt x="3421626" y="24"/>
                </a:moveTo>
                <a:cubicBezTo>
                  <a:pt x="4685072" y="4940"/>
                  <a:pt x="5368413" y="909508"/>
                  <a:pt x="6607277" y="914424"/>
                </a:cubicBezTo>
                <a:cubicBezTo>
                  <a:pt x="7846141" y="919340"/>
                  <a:pt x="9606116" y="-83550"/>
                  <a:pt x="10854813" y="29521"/>
                </a:cubicBezTo>
                <a:cubicBezTo>
                  <a:pt x="11245031" y="64856"/>
                  <a:pt x="11691419" y="124675"/>
                  <a:pt x="12126016" y="223382"/>
                </a:cubicBezTo>
                <a:lnTo>
                  <a:pt x="12192000" y="239701"/>
                </a:lnTo>
                <a:lnTo>
                  <a:pt x="12192000" y="4675263"/>
                </a:lnTo>
                <a:lnTo>
                  <a:pt x="0" y="4675263"/>
                </a:lnTo>
                <a:lnTo>
                  <a:pt x="0" y="641490"/>
                </a:lnTo>
                <a:lnTo>
                  <a:pt x="133491" y="606812"/>
                </a:lnTo>
                <a:cubicBezTo>
                  <a:pt x="1166217" y="339487"/>
                  <a:pt x="2553008" y="-3356"/>
                  <a:pt x="3421626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490534" y="1636815"/>
            <a:ext cx="554346" cy="554346"/>
          </a:xfrm>
          <a:prstGeom prst="ellipse">
            <a:avLst/>
          </a:prstGeom>
          <a:solidFill>
            <a:srgbClr val="00E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437932" y="1819863"/>
            <a:ext cx="883907" cy="883907"/>
          </a:xfrm>
          <a:prstGeom prst="ellipse">
            <a:avLst/>
          </a:prstGeom>
          <a:solidFill>
            <a:srgbClr val="00E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1120284" y="1612924"/>
            <a:ext cx="362528" cy="362528"/>
          </a:xfrm>
          <a:prstGeom prst="ellipse">
            <a:avLst/>
          </a:prstGeom>
          <a:solidFill>
            <a:srgbClr val="00E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851272" y="921706"/>
            <a:ext cx="691218" cy="691218"/>
          </a:xfrm>
          <a:prstGeom prst="ellipse">
            <a:avLst/>
          </a:prstGeom>
          <a:solidFill>
            <a:srgbClr val="00E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 rot="20356256">
            <a:off x="3635266" y="1812089"/>
            <a:ext cx="24516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rgbClr val="00B4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</a:t>
            </a:r>
            <a:endParaRPr lang="zh-CN" altLang="en-US" sz="11500" b="1" dirty="0">
              <a:solidFill>
                <a:srgbClr val="00B4A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 rot="20991253">
            <a:off x="5919717" y="1938050"/>
            <a:ext cx="24516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rgbClr val="00B4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</a:t>
            </a:r>
            <a:endParaRPr lang="zh-CN" altLang="en-US" sz="11500" b="1" dirty="0">
              <a:solidFill>
                <a:srgbClr val="00B4A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24256" y="1581401"/>
            <a:ext cx="9835469" cy="1904033"/>
            <a:chOff x="1438275" y="1660845"/>
            <a:chExt cx="9835469" cy="1904033"/>
          </a:xfrm>
        </p:grpSpPr>
        <p:sp>
          <p:nvSpPr>
            <p:cNvPr id="11" name="文本框 10"/>
            <p:cNvSpPr txBox="1"/>
            <p:nvPr/>
          </p:nvSpPr>
          <p:spPr>
            <a:xfrm rot="1800000">
              <a:off x="8822064" y="1702830"/>
              <a:ext cx="245168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500" b="1" dirty="0">
                  <a:solidFill>
                    <a:srgbClr val="00B4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E</a:t>
              </a:r>
              <a:endParaRPr lang="zh-CN" altLang="en-US" sz="11500" b="1" dirty="0">
                <a:solidFill>
                  <a:srgbClr val="00B4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438275" y="1660845"/>
              <a:ext cx="9777388" cy="1862048"/>
              <a:chOff x="1438275" y="1660845"/>
              <a:chExt cx="9777388" cy="1862048"/>
            </a:xfrm>
          </p:grpSpPr>
          <p:sp>
            <p:nvSpPr>
              <p:cNvPr id="3" name="任意多边形: 形状 2"/>
              <p:cNvSpPr/>
              <p:nvPr/>
            </p:nvSpPr>
            <p:spPr>
              <a:xfrm>
                <a:off x="2454275" y="1870075"/>
                <a:ext cx="152400" cy="333375"/>
              </a:xfrm>
              <a:custGeom>
                <a:avLst/>
                <a:gdLst>
                  <a:gd name="connsiteX0" fmla="*/ 101600 w 152400"/>
                  <a:gd name="connsiteY0" fmla="*/ 0 h 333375"/>
                  <a:gd name="connsiteX1" fmla="*/ 152400 w 152400"/>
                  <a:gd name="connsiteY1" fmla="*/ 152400 h 333375"/>
                  <a:gd name="connsiteX2" fmla="*/ 47625 w 152400"/>
                  <a:gd name="connsiteY2" fmla="*/ 333375 h 333375"/>
                  <a:gd name="connsiteX3" fmla="*/ 0 w 152400"/>
                  <a:gd name="connsiteY3" fmla="*/ 190500 h 333375"/>
                  <a:gd name="connsiteX4" fmla="*/ 101600 w 152400"/>
                  <a:gd name="connsiteY4" fmla="*/ 0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3375">
                    <a:moveTo>
                      <a:pt x="101600" y="0"/>
                    </a:moveTo>
                    <a:lnTo>
                      <a:pt x="152400" y="152400"/>
                    </a:lnTo>
                    <a:lnTo>
                      <a:pt x="47625" y="333375"/>
                    </a:lnTo>
                    <a:lnTo>
                      <a:pt x="0" y="190500"/>
                    </a:lnTo>
                    <a:lnTo>
                      <a:pt x="101600" y="0"/>
                    </a:lnTo>
                    <a:close/>
                  </a:path>
                </a:pathLst>
              </a:custGeom>
              <a:solidFill>
                <a:srgbClr val="00B4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任意多边形: 形状 3"/>
              <p:cNvSpPr/>
              <p:nvPr/>
            </p:nvSpPr>
            <p:spPr>
              <a:xfrm>
                <a:off x="1438275" y="2422525"/>
                <a:ext cx="98425" cy="149225"/>
              </a:xfrm>
              <a:custGeom>
                <a:avLst/>
                <a:gdLst>
                  <a:gd name="connsiteX0" fmla="*/ 0 w 98425"/>
                  <a:gd name="connsiteY0" fmla="*/ 0 h 149225"/>
                  <a:gd name="connsiteX1" fmla="*/ 50800 w 98425"/>
                  <a:gd name="connsiteY1" fmla="*/ 149225 h 149225"/>
                  <a:gd name="connsiteX2" fmla="*/ 79375 w 98425"/>
                  <a:gd name="connsiteY2" fmla="*/ 101600 h 149225"/>
                  <a:gd name="connsiteX3" fmla="*/ 98425 w 98425"/>
                  <a:gd name="connsiteY3" fmla="*/ 69850 h 149225"/>
                  <a:gd name="connsiteX4" fmla="*/ 0 w 98425"/>
                  <a:gd name="connsiteY4" fmla="*/ 0 h 14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425" h="149225">
                    <a:moveTo>
                      <a:pt x="0" y="0"/>
                    </a:moveTo>
                    <a:lnTo>
                      <a:pt x="50800" y="149225"/>
                    </a:lnTo>
                    <a:lnTo>
                      <a:pt x="79375" y="101600"/>
                    </a:lnTo>
                    <a:lnTo>
                      <a:pt x="98425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4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 rot="1800000">
                <a:off x="8763983" y="1660845"/>
                <a:ext cx="2451680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5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E</a:t>
                </a:r>
                <a:endParaRPr lang="zh-CN" altLang="en-US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24" name="文本框 23"/>
          <p:cNvSpPr txBox="1"/>
          <p:nvPr/>
        </p:nvSpPr>
        <p:spPr>
          <a:xfrm rot="1800000">
            <a:off x="1105630" y="1506306"/>
            <a:ext cx="24516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rgbClr val="00B4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</a:t>
            </a:r>
            <a:endParaRPr lang="zh-CN" altLang="en-US" sz="11500" b="1" dirty="0">
              <a:solidFill>
                <a:srgbClr val="00B4A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rot="1800000">
            <a:off x="1008682" y="1451132"/>
            <a:ext cx="24516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 rot="20356256">
            <a:off x="3501200" y="1761794"/>
            <a:ext cx="24516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 rot="20991253">
            <a:off x="5851070" y="1929643"/>
            <a:ext cx="24516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60373" y="3084784"/>
            <a:ext cx="2451680" cy="1977049"/>
            <a:chOff x="743311" y="3263961"/>
            <a:chExt cx="2451680" cy="1977049"/>
          </a:xfrm>
        </p:grpSpPr>
        <p:sp>
          <p:nvSpPr>
            <p:cNvPr id="45" name="文本框 44"/>
            <p:cNvSpPr txBox="1"/>
            <p:nvPr/>
          </p:nvSpPr>
          <p:spPr>
            <a:xfrm>
              <a:off x="743311" y="3631787"/>
              <a:ext cx="1870012" cy="1609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zh-CN" altLang="en-US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我们的期望是能够实现一个交互性强的动态网页</a:t>
              </a:r>
              <a:endParaRPr lang="en-US" altLang="zh-CN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ts val="2400"/>
                </a:lnSpc>
              </a:pPr>
              <a:r>
                <a:rPr lang="zh-CN" altLang="en-US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并进行扩展，加入更多的界面。</a:t>
              </a:r>
              <a:endParaRPr lang="zh-CN" altLang="en-US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43311" y="3263961"/>
              <a:ext cx="24516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网页（</a:t>
              </a:r>
              <a:r>
                <a:rPr lang="en-US" altLang="zh-CN" sz="2000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Web page</a:t>
              </a:r>
              <a:r>
                <a:rPr lang="zh-CN" altLang="en-US" sz="2000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）</a:t>
              </a:r>
              <a:endParaRPr lang="zh-CN" altLang="en-US" sz="2000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812317" y="3553535"/>
            <a:ext cx="2451680" cy="1708095"/>
            <a:chOff x="3553774" y="3601472"/>
            <a:chExt cx="2451680" cy="1708095"/>
          </a:xfrm>
        </p:grpSpPr>
        <p:sp>
          <p:nvSpPr>
            <p:cNvPr id="15" name="文本框 14"/>
            <p:cNvSpPr txBox="1"/>
            <p:nvPr/>
          </p:nvSpPr>
          <p:spPr>
            <a:xfrm>
              <a:off x="3553774" y="4008120"/>
              <a:ext cx="1870012" cy="1301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zh-CN" altLang="en-US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我们后续将实现更多强大的功能，</a:t>
              </a:r>
              <a:endParaRPr lang="en-US" altLang="zh-CN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ts val="2400"/>
                </a:lnSpc>
              </a:pPr>
              <a:r>
                <a:rPr lang="zh-CN" altLang="en-US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如上传歌曲、播放</a:t>
              </a:r>
              <a:r>
                <a:rPr lang="en-US" altLang="zh-CN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MV</a:t>
              </a:r>
              <a:r>
                <a:rPr lang="zh-CN" altLang="en-US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等功能</a:t>
              </a:r>
              <a:endParaRPr lang="zh-CN" altLang="en-US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553774" y="3601472"/>
              <a:ext cx="24516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功能（</a:t>
              </a:r>
              <a:r>
                <a:rPr lang="en-US" altLang="zh-CN" sz="2000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Operation</a:t>
              </a:r>
              <a:r>
                <a:rPr lang="zh-CN" altLang="en-US" sz="2000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）</a:t>
              </a:r>
              <a:endParaRPr lang="zh-CN" altLang="en-US" sz="2000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416108" y="3611029"/>
            <a:ext cx="2996162" cy="1048485"/>
            <a:chOff x="6296356" y="3757360"/>
            <a:chExt cx="2996162" cy="1048485"/>
          </a:xfrm>
        </p:grpSpPr>
        <p:sp>
          <p:nvSpPr>
            <p:cNvPr id="16" name="文本框 15"/>
            <p:cNvSpPr txBox="1"/>
            <p:nvPr/>
          </p:nvSpPr>
          <p:spPr>
            <a:xfrm>
              <a:off x="6296356" y="4119952"/>
              <a:ext cx="1870012" cy="685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zh-CN" altLang="en-US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凝聚团队的力量来做更多的事</a:t>
              </a:r>
              <a:endParaRPr lang="zh-CN" altLang="en-US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296356" y="3757360"/>
              <a:ext cx="2996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团队（</a:t>
              </a:r>
              <a:r>
                <a:rPr lang="en-US" altLang="zh-CN" sz="2000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Team</a:t>
              </a:r>
              <a:r>
                <a:rPr lang="zh-CN" altLang="en-US" sz="2000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）</a:t>
              </a:r>
              <a:endParaRPr lang="zh-CN" altLang="en-US" sz="2000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160801" y="3452610"/>
            <a:ext cx="2603096" cy="1393002"/>
            <a:chOff x="9111339" y="3471627"/>
            <a:chExt cx="2603096" cy="1393002"/>
          </a:xfrm>
        </p:grpSpPr>
        <p:sp>
          <p:nvSpPr>
            <p:cNvPr id="17" name="文本框 16"/>
            <p:cNvSpPr txBox="1"/>
            <p:nvPr/>
          </p:nvSpPr>
          <p:spPr>
            <a:xfrm>
              <a:off x="9111339" y="3870959"/>
              <a:ext cx="1870012" cy="99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zh-CN" altLang="en-US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用实战来积累经验，使我们能力提升。</a:t>
              </a:r>
              <a:endParaRPr lang="zh-CN" altLang="en-US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111339" y="3471627"/>
              <a:ext cx="2603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经验（</a:t>
              </a:r>
              <a:r>
                <a:rPr lang="en-US" altLang="zh-CN" sz="2000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experience</a:t>
              </a:r>
              <a:r>
                <a:rPr lang="zh-CN" altLang="en-US" sz="2000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）</a:t>
              </a:r>
              <a:endParaRPr lang="zh-CN" altLang="en-US" sz="2000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: 形状 30"/>
          <p:cNvSpPr/>
          <p:nvPr/>
        </p:nvSpPr>
        <p:spPr>
          <a:xfrm flipH="1" flipV="1">
            <a:off x="0" y="535844"/>
            <a:ext cx="12192000" cy="6322155"/>
          </a:xfrm>
          <a:custGeom>
            <a:avLst/>
            <a:gdLst>
              <a:gd name="connsiteX0" fmla="*/ 1920240 w 12192000"/>
              <a:gd name="connsiteY0" fmla="*/ 6321652 h 6322155"/>
              <a:gd name="connsiteX1" fmla="*/ 106915 w 12192000"/>
              <a:gd name="connsiteY1" fmla="*/ 5654290 h 6322155"/>
              <a:gd name="connsiteX2" fmla="*/ 0 w 12192000"/>
              <a:gd name="connsiteY2" fmla="*/ 5581839 h 6322155"/>
              <a:gd name="connsiteX3" fmla="*/ 0 w 12192000"/>
              <a:gd name="connsiteY3" fmla="*/ 1002893 h 6322155"/>
              <a:gd name="connsiteX4" fmla="*/ 0 w 12192000"/>
              <a:gd name="connsiteY4" fmla="*/ 0 h 6322155"/>
              <a:gd name="connsiteX5" fmla="*/ 12192000 w 12192000"/>
              <a:gd name="connsiteY5" fmla="*/ 0 h 6322155"/>
              <a:gd name="connsiteX6" fmla="*/ 12192000 w 12192000"/>
              <a:gd name="connsiteY6" fmla="*/ 1002893 h 6322155"/>
              <a:gd name="connsiteX7" fmla="*/ 12192000 w 12192000"/>
              <a:gd name="connsiteY7" fmla="*/ 2679030 h 6322155"/>
              <a:gd name="connsiteX8" fmla="*/ 12134061 w 12192000"/>
              <a:gd name="connsiteY8" fmla="*/ 2672699 h 6322155"/>
              <a:gd name="connsiteX9" fmla="*/ 11384280 w 12192000"/>
              <a:gd name="connsiteY9" fmla="*/ 2785972 h 6322155"/>
              <a:gd name="connsiteX10" fmla="*/ 9677400 w 12192000"/>
              <a:gd name="connsiteY10" fmla="*/ 4645252 h 6322155"/>
              <a:gd name="connsiteX11" fmla="*/ 6309360 w 12192000"/>
              <a:gd name="connsiteY11" fmla="*/ 4218532 h 6322155"/>
              <a:gd name="connsiteX12" fmla="*/ 1920240 w 12192000"/>
              <a:gd name="connsiteY12" fmla="*/ 6321652 h 632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322155">
                <a:moveTo>
                  <a:pt x="1920240" y="6321652"/>
                </a:moveTo>
                <a:cubicBezTo>
                  <a:pt x="1347947" y="6306095"/>
                  <a:pt x="695434" y="6032380"/>
                  <a:pt x="106915" y="5654290"/>
                </a:cubicBezTo>
                <a:lnTo>
                  <a:pt x="0" y="5581839"/>
                </a:lnTo>
                <a:lnTo>
                  <a:pt x="0" y="1002893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1002893"/>
                </a:lnTo>
                <a:lnTo>
                  <a:pt x="12192000" y="2679030"/>
                </a:lnTo>
                <a:lnTo>
                  <a:pt x="12134061" y="2672699"/>
                </a:lnTo>
                <a:cubicBezTo>
                  <a:pt x="11871008" y="2651432"/>
                  <a:pt x="11606213" y="2661195"/>
                  <a:pt x="11384280" y="2785972"/>
                </a:cubicBezTo>
                <a:cubicBezTo>
                  <a:pt x="10792460" y="3118712"/>
                  <a:pt x="10523220" y="4406492"/>
                  <a:pt x="9677400" y="4645252"/>
                </a:cubicBezTo>
                <a:cubicBezTo>
                  <a:pt x="8831580" y="4884012"/>
                  <a:pt x="7602220" y="3939132"/>
                  <a:pt x="6309360" y="4218532"/>
                </a:cubicBezTo>
                <a:cubicBezTo>
                  <a:pt x="5016500" y="4497932"/>
                  <a:pt x="3228340" y="6357212"/>
                  <a:pt x="1920240" y="63216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759835" y="-3035515"/>
            <a:ext cx="4672330" cy="4672330"/>
          </a:xfrm>
          <a:prstGeom prst="ellipse">
            <a:avLst/>
          </a:prstGeom>
          <a:solidFill>
            <a:srgbClr val="00E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30872" y="565150"/>
            <a:ext cx="1730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项目预期收益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523767" y="1995024"/>
            <a:ext cx="347263" cy="347263"/>
          </a:xfrm>
          <a:prstGeom prst="ellipse">
            <a:avLst/>
          </a:prstGeom>
          <a:solidFill>
            <a:srgbClr val="00E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122792" y="2505564"/>
            <a:ext cx="347263" cy="347263"/>
          </a:xfrm>
          <a:prstGeom prst="ellipse">
            <a:avLst/>
          </a:prstGeom>
          <a:solidFill>
            <a:srgbClr val="00E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721817" y="1431286"/>
            <a:ext cx="347263" cy="347263"/>
          </a:xfrm>
          <a:prstGeom prst="ellipse">
            <a:avLst/>
          </a:prstGeom>
          <a:solidFill>
            <a:srgbClr val="00E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320841" y="362213"/>
            <a:ext cx="347263" cy="347263"/>
          </a:xfrm>
          <a:prstGeom prst="ellipse">
            <a:avLst/>
          </a:prstGeom>
          <a:solidFill>
            <a:srgbClr val="00E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9488278" y="952201"/>
            <a:ext cx="2010694" cy="1398691"/>
            <a:chOff x="1913395" y="2839641"/>
            <a:chExt cx="2010694" cy="1398691"/>
          </a:xfrm>
        </p:grpSpPr>
        <p:sp>
          <p:nvSpPr>
            <p:cNvPr id="26" name="文本框 25"/>
            <p:cNvSpPr txBox="1"/>
            <p:nvPr/>
          </p:nvSpPr>
          <p:spPr>
            <a:xfrm>
              <a:off x="1913395" y="3860215"/>
              <a:ext cx="1870012" cy="378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endParaRPr lang="zh-CN" altLang="en-US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926646" y="2839641"/>
              <a:ext cx="19974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能力提升</a:t>
              </a:r>
              <a:r>
                <a:rPr lang="en-US" altLang="zh-CN" sz="2800" b="1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+</a:t>
              </a:r>
              <a:endParaRPr lang="zh-CN" altLang="en-US" sz="2800" b="1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913395" y="3386897"/>
              <a:ext cx="187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endParaRPr lang="zh-CN" altLang="en-US" sz="2000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901668" y="2695885"/>
            <a:ext cx="4796035" cy="1729265"/>
            <a:chOff x="-546354" y="2509067"/>
            <a:chExt cx="4796035" cy="1729265"/>
          </a:xfrm>
        </p:grpSpPr>
        <p:sp>
          <p:nvSpPr>
            <p:cNvPr id="37" name="文本框 36"/>
            <p:cNvSpPr txBox="1"/>
            <p:nvPr/>
          </p:nvSpPr>
          <p:spPr>
            <a:xfrm>
              <a:off x="1913395" y="3860215"/>
              <a:ext cx="1870012" cy="378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endParaRPr lang="zh-CN" altLang="en-US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320102" y="2796413"/>
              <a:ext cx="1929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认识短板</a:t>
              </a:r>
              <a:endParaRPr lang="zh-CN" altLang="en-US" sz="2800" b="1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-546354" y="2509067"/>
              <a:ext cx="1929578" cy="408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zh-CN" altLang="en-US" sz="2800" b="1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团队意识</a:t>
              </a:r>
              <a:r>
                <a:rPr lang="en-US" altLang="zh-CN" sz="2800" b="1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+</a:t>
              </a:r>
              <a:endParaRPr lang="zh-CN" altLang="en-US" sz="2800" b="1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960442" y="2255089"/>
            <a:ext cx="2010434" cy="1398691"/>
            <a:chOff x="1913395" y="2839641"/>
            <a:chExt cx="2010434" cy="1398691"/>
          </a:xfrm>
        </p:grpSpPr>
        <p:sp>
          <p:nvSpPr>
            <p:cNvPr id="41" name="文本框 40"/>
            <p:cNvSpPr txBox="1"/>
            <p:nvPr/>
          </p:nvSpPr>
          <p:spPr>
            <a:xfrm>
              <a:off x="1913395" y="3860215"/>
              <a:ext cx="1870012" cy="378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endParaRPr lang="zh-CN" altLang="en-US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913395" y="2839641"/>
              <a:ext cx="20104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实战经验</a:t>
              </a:r>
              <a:r>
                <a:rPr lang="en-US" altLang="zh-CN" sz="2800" b="1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+</a:t>
              </a:r>
              <a:endParaRPr lang="zh-CN" altLang="en-US" sz="2800" b="1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913395" y="3386897"/>
              <a:ext cx="187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endParaRPr lang="zh-CN" altLang="en-US" sz="2000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558619" y="1043485"/>
            <a:ext cx="1870012" cy="1398691"/>
            <a:chOff x="1913395" y="2839641"/>
            <a:chExt cx="1870012" cy="1398691"/>
          </a:xfrm>
        </p:grpSpPr>
        <p:sp>
          <p:nvSpPr>
            <p:cNvPr id="45" name="文本框 44"/>
            <p:cNvSpPr txBox="1"/>
            <p:nvPr/>
          </p:nvSpPr>
          <p:spPr>
            <a:xfrm>
              <a:off x="1913395" y="3860215"/>
              <a:ext cx="1870012" cy="378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endParaRPr lang="zh-CN" altLang="en-US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913395" y="2839641"/>
              <a:ext cx="1730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b="1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913395" y="3386897"/>
              <a:ext cx="187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endParaRPr lang="zh-CN" altLang="en-US" sz="2000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40129" y="2548818"/>
            <a:ext cx="6661171" cy="1446550"/>
            <a:chOff x="2447364" y="2495809"/>
            <a:chExt cx="6661171" cy="1446550"/>
          </a:xfrm>
        </p:grpSpPr>
        <p:sp>
          <p:nvSpPr>
            <p:cNvPr id="2" name="文本框 1"/>
            <p:cNvSpPr txBox="1"/>
            <p:nvPr/>
          </p:nvSpPr>
          <p:spPr>
            <a:xfrm>
              <a:off x="2447364" y="2495809"/>
              <a:ext cx="666117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谢谢观看</a:t>
              </a:r>
              <a:endParaRPr lang="zh-CN" altLang="en-US" sz="8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47364" y="2495809"/>
              <a:ext cx="65964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800" b="1" dirty="0">
                  <a:solidFill>
                    <a:srgbClr val="00EBD8"/>
                  </a:solidFill>
                  <a:effectLst>
                    <a:reflection blurRad="12700" stA="50000" endPos="45500" dir="5400000" sy="-100000" algn="bl" rotWithShape="0"/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谢谢观看</a:t>
              </a:r>
              <a:endParaRPr lang="zh-CN" altLang="en-US" sz="8800" b="1" dirty="0">
                <a:solidFill>
                  <a:srgbClr val="00EBD8"/>
                </a:solidFill>
                <a:effectLst>
                  <a:reflection blurRad="12700" stA="500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488557" y="587071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--</a:t>
            </a:r>
            <a:r>
              <a:rPr lang="zh-CN" altLang="en-US" sz="3200" dirty="0">
                <a:solidFill>
                  <a:schemeClr val="bg1"/>
                </a:solidFill>
              </a:rPr>
              <a:t>第五小组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>
          <a:xfrm>
            <a:off x="0" y="0"/>
            <a:ext cx="12192000" cy="2590802"/>
          </a:xfrm>
          <a:custGeom>
            <a:avLst/>
            <a:gdLst>
              <a:gd name="connsiteX0" fmla="*/ 0 w 12192000"/>
              <a:gd name="connsiteY0" fmla="*/ 0 h 2590802"/>
              <a:gd name="connsiteX1" fmla="*/ 12192000 w 12192000"/>
              <a:gd name="connsiteY1" fmla="*/ 0 h 2590802"/>
              <a:gd name="connsiteX2" fmla="*/ 12192000 w 12192000"/>
              <a:gd name="connsiteY2" fmla="*/ 1633527 h 2590802"/>
              <a:gd name="connsiteX3" fmla="*/ 11920798 w 12192000"/>
              <a:gd name="connsiteY3" fmla="*/ 1732177 h 2590802"/>
              <a:gd name="connsiteX4" fmla="*/ 6096001 w 12192000"/>
              <a:gd name="connsiteY4" fmla="*/ 2590802 h 2590802"/>
              <a:gd name="connsiteX5" fmla="*/ 271204 w 12192000"/>
              <a:gd name="connsiteY5" fmla="*/ 1732177 h 2590802"/>
              <a:gd name="connsiteX6" fmla="*/ 0 w 12192000"/>
              <a:gd name="connsiteY6" fmla="*/ 1633526 h 259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590802">
                <a:moveTo>
                  <a:pt x="0" y="0"/>
                </a:moveTo>
                <a:lnTo>
                  <a:pt x="12192000" y="0"/>
                </a:lnTo>
                <a:lnTo>
                  <a:pt x="12192000" y="1633527"/>
                </a:lnTo>
                <a:lnTo>
                  <a:pt x="11920798" y="1732177"/>
                </a:lnTo>
                <a:cubicBezTo>
                  <a:pt x="10382363" y="2265656"/>
                  <a:pt x="8338706" y="2590802"/>
                  <a:pt x="6096001" y="2590802"/>
                </a:cubicBezTo>
                <a:cubicBezTo>
                  <a:pt x="3853297" y="2590802"/>
                  <a:pt x="1809639" y="2265656"/>
                  <a:pt x="271204" y="1732177"/>
                </a:cubicBezTo>
                <a:lnTo>
                  <a:pt x="0" y="1633526"/>
                </a:lnTo>
                <a:close/>
              </a:path>
            </a:pathLst>
          </a:custGeom>
          <a:solidFill>
            <a:srgbClr val="00EBD8"/>
          </a:solidFill>
          <a:ln>
            <a:noFill/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14661" y="793827"/>
            <a:ext cx="25626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prstMaterial="matte">
              <a:contourClr>
                <a:schemeClr val="bg1"/>
              </a:contourClr>
            </a:sp3d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5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600" b="1" dirty="0">
              <a:solidFill>
                <a:schemeClr val="bg1"/>
              </a:solidFill>
              <a:effectLst>
                <a:outerShdw dist="63500" dir="5400000" algn="t" rotWithShape="0">
                  <a:prstClr val="black">
                    <a:alpha val="5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938838" y="2157413"/>
            <a:ext cx="314325" cy="31432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550887" y="3098851"/>
            <a:ext cx="3282723" cy="523220"/>
            <a:chOff x="2656114" y="3098851"/>
            <a:chExt cx="3282723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2656114" y="3098851"/>
              <a:ext cx="15764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00EBD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PART01</a:t>
              </a:r>
              <a:endParaRPr lang="zh-CN" altLang="en-US" sz="2800" b="1" dirty="0">
                <a:solidFill>
                  <a:srgbClr val="00EBD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232558" y="3098851"/>
              <a:ext cx="17062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团队介绍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423708" y="3098851"/>
            <a:ext cx="3217405" cy="523220"/>
            <a:chOff x="461110" y="3167390"/>
            <a:chExt cx="321740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461110" y="3167390"/>
              <a:ext cx="160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00EBD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PART02</a:t>
              </a:r>
              <a:endParaRPr lang="zh-CN" altLang="en-US" sz="2800" b="1" dirty="0">
                <a:solidFill>
                  <a:srgbClr val="00EBD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066925" y="3167390"/>
              <a:ext cx="1611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项目策划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50887" y="4277569"/>
            <a:ext cx="3282723" cy="523220"/>
            <a:chOff x="490480" y="3167390"/>
            <a:chExt cx="3282723" cy="523220"/>
          </a:xfrm>
        </p:grpSpPr>
        <p:sp>
          <p:nvSpPr>
            <p:cNvPr id="17" name="文本框 16"/>
            <p:cNvSpPr txBox="1"/>
            <p:nvPr/>
          </p:nvSpPr>
          <p:spPr>
            <a:xfrm>
              <a:off x="490480" y="3167390"/>
              <a:ext cx="15764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00EBD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PART03</a:t>
              </a:r>
              <a:endParaRPr lang="zh-CN" altLang="en-US" sz="2800" b="1" dirty="0">
                <a:solidFill>
                  <a:srgbClr val="00EBD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66925" y="3167390"/>
              <a:ext cx="1706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项目简介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423708" y="4277569"/>
            <a:ext cx="3217405" cy="523220"/>
            <a:chOff x="461110" y="3167390"/>
            <a:chExt cx="3217405" cy="523220"/>
          </a:xfrm>
        </p:grpSpPr>
        <p:sp>
          <p:nvSpPr>
            <p:cNvPr id="20" name="文本框 19"/>
            <p:cNvSpPr txBox="1"/>
            <p:nvPr/>
          </p:nvSpPr>
          <p:spPr>
            <a:xfrm>
              <a:off x="461110" y="3167390"/>
              <a:ext cx="160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00EBD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PART04</a:t>
              </a:r>
              <a:endParaRPr lang="zh-CN" altLang="en-US" sz="2800" b="1" dirty="0">
                <a:solidFill>
                  <a:srgbClr val="00EBD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066925" y="3167390"/>
              <a:ext cx="1611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未来期望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头: 五边形 2"/>
          <p:cNvSpPr/>
          <p:nvPr/>
        </p:nvSpPr>
        <p:spPr>
          <a:xfrm>
            <a:off x="0" y="1706166"/>
            <a:ext cx="6096000" cy="3445669"/>
          </a:xfrm>
          <a:prstGeom prst="homePlate">
            <a:avLst>
              <a:gd name="adj" fmla="val 23897"/>
            </a:avLst>
          </a:prstGeom>
          <a:solidFill>
            <a:srgbClr val="00E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530690" y="2610391"/>
            <a:ext cx="3034620" cy="1637218"/>
            <a:chOff x="1118280" y="2176502"/>
            <a:chExt cx="3034620" cy="1637218"/>
          </a:xfrm>
        </p:grpSpPr>
        <p:sp>
          <p:nvSpPr>
            <p:cNvPr id="23" name="文本框 22"/>
            <p:cNvSpPr txBox="1"/>
            <p:nvPr/>
          </p:nvSpPr>
          <p:spPr>
            <a:xfrm>
              <a:off x="1118280" y="2176502"/>
              <a:ext cx="30346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prstMaterial="matte">
                <a:contourClr>
                  <a:schemeClr val="bg1"/>
                </a:contourClr>
              </a:sp3d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effectLst>
                    <a:outerShdw dist="63500" dir="5400000" algn="t" rotWithShape="0">
                      <a:prstClr val="black">
                        <a:alpha val="5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PART01</a:t>
              </a:r>
              <a:endParaRPr lang="zh-CN" altLang="en-US" sz="4400" b="1" dirty="0"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5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232580" y="3044279"/>
              <a:ext cx="28060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prstMaterial="matte">
                <a:contourClr>
                  <a:schemeClr val="bg1"/>
                </a:contourClr>
              </a:sp3d>
            </a:bodyPr>
            <a:lstStyle/>
            <a:p>
              <a:pPr algn="ctr"/>
              <a:r>
                <a:rPr lang="zh-CN" altLang="en-US" sz="4400" b="1" dirty="0">
                  <a:solidFill>
                    <a:schemeClr val="bg1"/>
                  </a:solidFill>
                  <a:effectLst>
                    <a:outerShdw dist="63500" dir="5400000" algn="t" rotWithShape="0">
                      <a:prstClr val="black">
                        <a:alpha val="5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团队介绍</a:t>
              </a:r>
              <a:endParaRPr lang="zh-CN" altLang="en-US" sz="4400" b="1" dirty="0"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5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328645" y="2701755"/>
            <a:ext cx="1730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团队简介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64436" y="2771944"/>
            <a:ext cx="67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28645" y="3724389"/>
            <a:ext cx="1730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团队分工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64436" y="3753245"/>
            <a:ext cx="67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31"/>
          <p:cNvSpPr/>
          <p:nvPr/>
        </p:nvSpPr>
        <p:spPr>
          <a:xfrm>
            <a:off x="1" y="571500"/>
            <a:ext cx="3829049" cy="718810"/>
          </a:xfrm>
          <a:custGeom>
            <a:avLst/>
            <a:gdLst>
              <a:gd name="connsiteX0" fmla="*/ 0 w 2823771"/>
              <a:gd name="connsiteY0" fmla="*/ 0 h 718810"/>
              <a:gd name="connsiteX1" fmla="*/ 2823771 w 2823771"/>
              <a:gd name="connsiteY1" fmla="*/ 0 h 718810"/>
              <a:gd name="connsiteX2" fmla="*/ 2567728 w 2823771"/>
              <a:gd name="connsiteY2" fmla="*/ 718810 h 718810"/>
              <a:gd name="connsiteX3" fmla="*/ 0 w 2823771"/>
              <a:gd name="connsiteY3" fmla="*/ 718810 h 718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3771" h="718810">
                <a:moveTo>
                  <a:pt x="0" y="0"/>
                </a:moveTo>
                <a:lnTo>
                  <a:pt x="2823771" y="0"/>
                </a:lnTo>
                <a:lnTo>
                  <a:pt x="2567728" y="718810"/>
                </a:lnTo>
                <a:lnTo>
                  <a:pt x="0" y="718810"/>
                </a:lnTo>
                <a:close/>
              </a:path>
            </a:pathLst>
          </a:custGeom>
          <a:solidFill>
            <a:srgbClr val="00E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98948" y="669295"/>
            <a:ext cx="1730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团队简介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98948" y="1718330"/>
            <a:ext cx="3662304" cy="68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是由六人组成的城管大队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并在其中担任不同的职务！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4752976" y="549275"/>
            <a:ext cx="2686049" cy="631826"/>
          </a:xfrm>
          <a:prstGeom prst="rect">
            <a:avLst/>
          </a:prstGeom>
          <a:solidFill>
            <a:srgbClr val="00E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230872" y="603578"/>
            <a:ext cx="1730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团队分工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367248" y="1961845"/>
            <a:ext cx="4405146" cy="37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兼顾前端与后台，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362995" y="3806230"/>
            <a:ext cx="4405146" cy="37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网页的大体框架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544691" y="4678680"/>
            <a:ext cx="4405146" cy="37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4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实现后台功能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57362" y="2964522"/>
            <a:ext cx="4405146" cy="37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4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实现后台的大部分功能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219855" y="1329666"/>
            <a:ext cx="0" cy="5127624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997517" y="2083883"/>
            <a:ext cx="196966" cy="196966"/>
          </a:xfrm>
          <a:prstGeom prst="ellipse">
            <a:avLst/>
          </a:prstGeom>
          <a:solidFill>
            <a:srgbClr val="00E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3179406" y="1846928"/>
            <a:ext cx="2517230" cy="747634"/>
            <a:chOff x="3581400" y="1924051"/>
            <a:chExt cx="2317636" cy="612258"/>
          </a:xfrm>
        </p:grpSpPr>
        <p:sp>
          <p:nvSpPr>
            <p:cNvPr id="35" name="矩形: 圆角 34"/>
            <p:cNvSpPr/>
            <p:nvPr/>
          </p:nvSpPr>
          <p:spPr>
            <a:xfrm>
              <a:off x="3581400" y="1924051"/>
              <a:ext cx="2164080" cy="612258"/>
            </a:xfrm>
            <a:prstGeom prst="roundRect">
              <a:avLst>
                <a:gd name="adj" fmla="val 966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/>
          </p:nvSpPr>
          <p:spPr>
            <a:xfrm rot="5400000">
              <a:off x="5678372" y="2131697"/>
              <a:ext cx="244362" cy="196966"/>
            </a:xfrm>
            <a:prstGeom prst="triangle">
              <a:avLst>
                <a:gd name="adj" fmla="val 5097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3179406" y="1914860"/>
            <a:ext cx="2165731" cy="68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zh-CN" altLang="en-US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邱志鹏：网页设计</a:t>
            </a:r>
            <a:endParaRPr lang="en-US" altLang="zh-CN" dirty="0">
              <a:solidFill>
                <a:srgbClr val="26323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ts val="2400"/>
              </a:lnSpc>
            </a:pPr>
            <a:r>
              <a:rPr lang="en-US" altLang="zh-CN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后台功能</a:t>
            </a:r>
            <a:endParaRPr lang="zh-CN" altLang="en-US" dirty="0">
              <a:solidFill>
                <a:srgbClr val="26323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5997517" y="2826323"/>
            <a:ext cx="2619690" cy="612258"/>
            <a:chOff x="5997517" y="2826323"/>
            <a:chExt cx="2619690" cy="612258"/>
          </a:xfrm>
        </p:grpSpPr>
        <p:grpSp>
          <p:nvGrpSpPr>
            <p:cNvPr id="65" name="组合 64"/>
            <p:cNvGrpSpPr/>
            <p:nvPr/>
          </p:nvGrpSpPr>
          <p:grpSpPr>
            <a:xfrm flipH="1">
              <a:off x="6299571" y="2826323"/>
              <a:ext cx="2317636" cy="612258"/>
              <a:chOff x="3581400" y="1924051"/>
              <a:chExt cx="2317636" cy="612258"/>
            </a:xfrm>
          </p:grpSpPr>
          <p:sp>
            <p:nvSpPr>
              <p:cNvPr id="66" name="矩形: 圆角 65"/>
              <p:cNvSpPr/>
              <p:nvPr/>
            </p:nvSpPr>
            <p:spPr>
              <a:xfrm>
                <a:off x="3581400" y="1924051"/>
                <a:ext cx="2164080" cy="612258"/>
              </a:xfrm>
              <a:prstGeom prst="roundRect">
                <a:avLst>
                  <a:gd name="adj" fmla="val 966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等腰三角形 66"/>
              <p:cNvSpPr/>
              <p:nvPr/>
            </p:nvSpPr>
            <p:spPr>
              <a:xfrm rot="5400000">
                <a:off x="5678372" y="2131697"/>
                <a:ext cx="244362" cy="196966"/>
              </a:xfrm>
              <a:prstGeom prst="triangle">
                <a:avLst>
                  <a:gd name="adj" fmla="val 5097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3" name="椭圆 72"/>
            <p:cNvSpPr/>
            <p:nvPr/>
          </p:nvSpPr>
          <p:spPr>
            <a:xfrm>
              <a:off x="5997517" y="3033969"/>
              <a:ext cx="196966" cy="196966"/>
            </a:xfrm>
            <a:prstGeom prst="ellipse">
              <a:avLst/>
            </a:prstGeom>
            <a:solidFill>
              <a:srgbClr val="00E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577372" y="2943393"/>
              <a:ext cx="1928238" cy="378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zh-CN" altLang="en-US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吕劲：后台功能</a:t>
              </a:r>
              <a:endParaRPr lang="zh-CN" altLang="en-US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 flipH="1">
            <a:off x="3574793" y="3776408"/>
            <a:ext cx="2619690" cy="612258"/>
            <a:chOff x="5997517" y="2826323"/>
            <a:chExt cx="2619690" cy="612258"/>
          </a:xfrm>
        </p:grpSpPr>
        <p:grpSp>
          <p:nvGrpSpPr>
            <p:cNvPr id="78" name="组合 77"/>
            <p:cNvGrpSpPr/>
            <p:nvPr/>
          </p:nvGrpSpPr>
          <p:grpSpPr>
            <a:xfrm flipH="1">
              <a:off x="6299571" y="2826323"/>
              <a:ext cx="2317636" cy="612258"/>
              <a:chOff x="3581400" y="1924051"/>
              <a:chExt cx="2317636" cy="612258"/>
            </a:xfrm>
          </p:grpSpPr>
          <p:sp>
            <p:nvSpPr>
              <p:cNvPr id="81" name="矩形: 圆角 80"/>
              <p:cNvSpPr/>
              <p:nvPr/>
            </p:nvSpPr>
            <p:spPr>
              <a:xfrm>
                <a:off x="3581400" y="1924051"/>
                <a:ext cx="2164080" cy="612258"/>
              </a:xfrm>
              <a:prstGeom prst="roundRect">
                <a:avLst>
                  <a:gd name="adj" fmla="val 966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等腰三角形 81"/>
              <p:cNvSpPr/>
              <p:nvPr/>
            </p:nvSpPr>
            <p:spPr>
              <a:xfrm rot="5400000">
                <a:off x="5678372" y="2131697"/>
                <a:ext cx="244362" cy="196966"/>
              </a:xfrm>
              <a:prstGeom prst="triangle">
                <a:avLst>
                  <a:gd name="adj" fmla="val 5097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9" name="椭圆 78"/>
            <p:cNvSpPr/>
            <p:nvPr/>
          </p:nvSpPr>
          <p:spPr>
            <a:xfrm>
              <a:off x="5997517" y="3033969"/>
              <a:ext cx="196966" cy="196966"/>
            </a:xfrm>
            <a:prstGeom prst="ellipse">
              <a:avLst/>
            </a:prstGeom>
            <a:solidFill>
              <a:srgbClr val="00E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6427756" y="2943393"/>
              <a:ext cx="2077855" cy="378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zh-CN" altLang="en-US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黄贵芳：网页设计</a:t>
              </a:r>
              <a:endParaRPr lang="zh-CN" altLang="en-US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129180" y="4630867"/>
            <a:ext cx="2619690" cy="612258"/>
            <a:chOff x="5997517" y="2826323"/>
            <a:chExt cx="2619690" cy="612258"/>
          </a:xfrm>
        </p:grpSpPr>
        <p:grpSp>
          <p:nvGrpSpPr>
            <p:cNvPr id="84" name="组合 83"/>
            <p:cNvGrpSpPr/>
            <p:nvPr/>
          </p:nvGrpSpPr>
          <p:grpSpPr>
            <a:xfrm flipH="1">
              <a:off x="6299571" y="2826323"/>
              <a:ext cx="2317636" cy="612258"/>
              <a:chOff x="3581400" y="1924051"/>
              <a:chExt cx="2317636" cy="612258"/>
            </a:xfrm>
          </p:grpSpPr>
          <p:sp>
            <p:nvSpPr>
              <p:cNvPr id="87" name="矩形: 圆角 86"/>
              <p:cNvSpPr/>
              <p:nvPr/>
            </p:nvSpPr>
            <p:spPr>
              <a:xfrm>
                <a:off x="3581400" y="1924051"/>
                <a:ext cx="2164080" cy="612258"/>
              </a:xfrm>
              <a:prstGeom prst="roundRect">
                <a:avLst>
                  <a:gd name="adj" fmla="val 966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等腰三角形 87"/>
              <p:cNvSpPr/>
              <p:nvPr/>
            </p:nvSpPr>
            <p:spPr>
              <a:xfrm rot="5400000">
                <a:off x="5678372" y="2131697"/>
                <a:ext cx="244362" cy="196966"/>
              </a:xfrm>
              <a:prstGeom prst="triangle">
                <a:avLst>
                  <a:gd name="adj" fmla="val 5097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椭圆 84"/>
            <p:cNvSpPr/>
            <p:nvPr/>
          </p:nvSpPr>
          <p:spPr>
            <a:xfrm>
              <a:off x="5997517" y="3033969"/>
              <a:ext cx="196966" cy="196966"/>
            </a:xfrm>
            <a:prstGeom prst="ellipse">
              <a:avLst/>
            </a:prstGeom>
            <a:solidFill>
              <a:srgbClr val="00E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6577371" y="2943393"/>
              <a:ext cx="2039831" cy="378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zh-CN" altLang="en-US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潘美艳：后台功能</a:t>
              </a:r>
              <a:endParaRPr lang="zh-CN" altLang="en-US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 flipH="1">
            <a:off x="2954224" y="5605068"/>
            <a:ext cx="3159341" cy="612258"/>
            <a:chOff x="5997517" y="2826323"/>
            <a:chExt cx="2619690" cy="612258"/>
          </a:xfrm>
        </p:grpSpPr>
        <p:grpSp>
          <p:nvGrpSpPr>
            <p:cNvPr id="33" name="组合 32"/>
            <p:cNvGrpSpPr/>
            <p:nvPr/>
          </p:nvGrpSpPr>
          <p:grpSpPr>
            <a:xfrm flipH="1">
              <a:off x="6299571" y="2826323"/>
              <a:ext cx="2317636" cy="612258"/>
              <a:chOff x="3581400" y="1924051"/>
              <a:chExt cx="2317636" cy="612258"/>
            </a:xfrm>
          </p:grpSpPr>
          <p:sp>
            <p:nvSpPr>
              <p:cNvPr id="38" name="矩形: 圆角 37"/>
              <p:cNvSpPr/>
              <p:nvPr/>
            </p:nvSpPr>
            <p:spPr>
              <a:xfrm>
                <a:off x="3581400" y="1924051"/>
                <a:ext cx="2164080" cy="612258"/>
              </a:xfrm>
              <a:prstGeom prst="roundRect">
                <a:avLst>
                  <a:gd name="adj" fmla="val 966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/>
              <p:cNvSpPr/>
              <p:nvPr/>
            </p:nvSpPr>
            <p:spPr>
              <a:xfrm rot="5400000">
                <a:off x="5678372" y="2131697"/>
                <a:ext cx="244362" cy="196966"/>
              </a:xfrm>
              <a:prstGeom prst="triangle">
                <a:avLst>
                  <a:gd name="adj" fmla="val 5097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5997517" y="3033969"/>
              <a:ext cx="196966" cy="196966"/>
            </a:xfrm>
            <a:prstGeom prst="ellipse">
              <a:avLst/>
            </a:prstGeom>
            <a:solidFill>
              <a:srgbClr val="00E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496553" y="2943393"/>
              <a:ext cx="2120654" cy="378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zh-CN" altLang="en-US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曾昭敏：数据库与后台</a:t>
              </a:r>
              <a:endParaRPr lang="zh-CN" altLang="en-US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299571" y="5642164"/>
            <a:ext cx="3632207" cy="612258"/>
            <a:chOff x="5997517" y="2826323"/>
            <a:chExt cx="2718448" cy="612258"/>
          </a:xfrm>
        </p:grpSpPr>
        <p:grpSp>
          <p:nvGrpSpPr>
            <p:cNvPr id="61" name="组合 60"/>
            <p:cNvGrpSpPr/>
            <p:nvPr/>
          </p:nvGrpSpPr>
          <p:grpSpPr>
            <a:xfrm flipH="1">
              <a:off x="6299571" y="2826323"/>
              <a:ext cx="2317636" cy="612258"/>
              <a:chOff x="3581400" y="1924051"/>
              <a:chExt cx="2317636" cy="612258"/>
            </a:xfrm>
          </p:grpSpPr>
          <p:sp>
            <p:nvSpPr>
              <p:cNvPr id="64" name="矩形: 圆角 63"/>
              <p:cNvSpPr/>
              <p:nvPr/>
            </p:nvSpPr>
            <p:spPr>
              <a:xfrm>
                <a:off x="3581400" y="1924051"/>
                <a:ext cx="2164080" cy="612258"/>
              </a:xfrm>
              <a:prstGeom prst="roundRect">
                <a:avLst>
                  <a:gd name="adj" fmla="val 966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等腰三角形 67"/>
              <p:cNvSpPr/>
              <p:nvPr/>
            </p:nvSpPr>
            <p:spPr>
              <a:xfrm rot="5400000">
                <a:off x="5678372" y="2131697"/>
                <a:ext cx="244362" cy="196966"/>
              </a:xfrm>
              <a:prstGeom prst="triangle">
                <a:avLst>
                  <a:gd name="adj" fmla="val 5097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2" name="椭圆 61"/>
            <p:cNvSpPr/>
            <p:nvPr/>
          </p:nvSpPr>
          <p:spPr>
            <a:xfrm>
              <a:off x="5997517" y="3033969"/>
              <a:ext cx="196966" cy="196966"/>
            </a:xfrm>
            <a:prstGeom prst="ellipse">
              <a:avLst/>
            </a:prstGeom>
            <a:solidFill>
              <a:srgbClr val="00E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6551886" y="2957732"/>
              <a:ext cx="2164079" cy="378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zh-CN" altLang="en-US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李涛：国家一级测试人员</a:t>
              </a:r>
              <a:endParaRPr lang="zh-CN" altLang="en-US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头: 五边形 2"/>
          <p:cNvSpPr/>
          <p:nvPr/>
        </p:nvSpPr>
        <p:spPr>
          <a:xfrm>
            <a:off x="0" y="1706166"/>
            <a:ext cx="6096000" cy="3445669"/>
          </a:xfrm>
          <a:prstGeom prst="homePlate">
            <a:avLst>
              <a:gd name="adj" fmla="val 23897"/>
            </a:avLst>
          </a:prstGeom>
          <a:solidFill>
            <a:srgbClr val="00E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530690" y="2610391"/>
            <a:ext cx="3034620" cy="1637218"/>
            <a:chOff x="1118280" y="2176502"/>
            <a:chExt cx="3034620" cy="1637218"/>
          </a:xfrm>
        </p:grpSpPr>
        <p:sp>
          <p:nvSpPr>
            <p:cNvPr id="23" name="文本框 22"/>
            <p:cNvSpPr txBox="1"/>
            <p:nvPr/>
          </p:nvSpPr>
          <p:spPr>
            <a:xfrm>
              <a:off x="1118280" y="2176502"/>
              <a:ext cx="30346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prstMaterial="matte">
                <a:contourClr>
                  <a:schemeClr val="bg1"/>
                </a:contourClr>
              </a:sp3d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effectLst>
                    <a:outerShdw dist="63500" dir="5400000" algn="t" rotWithShape="0">
                      <a:prstClr val="black">
                        <a:alpha val="5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PART02</a:t>
              </a:r>
              <a:endParaRPr lang="zh-CN" altLang="en-US" sz="4400" b="1" dirty="0"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5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232580" y="3044279"/>
              <a:ext cx="28060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prstMaterial="matte">
                <a:contourClr>
                  <a:schemeClr val="bg1"/>
                </a:contourClr>
              </a:sp3d>
            </a:bodyPr>
            <a:lstStyle/>
            <a:p>
              <a:pPr algn="ctr"/>
              <a:r>
                <a:rPr lang="zh-CN" altLang="en-US" sz="4400" b="1" dirty="0">
                  <a:solidFill>
                    <a:schemeClr val="bg1"/>
                  </a:solidFill>
                  <a:effectLst>
                    <a:outerShdw dist="63500" dir="5400000" algn="t" rotWithShape="0">
                      <a:prstClr val="black">
                        <a:alpha val="5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项目策划</a:t>
              </a:r>
              <a:endParaRPr lang="zh-CN" altLang="en-US" sz="4400" b="1" dirty="0"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5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965462" y="3048240"/>
            <a:ext cx="2451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实施计划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61345" y="4371491"/>
            <a:ext cx="67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: 圆角 56"/>
          <p:cNvSpPr/>
          <p:nvPr/>
        </p:nvSpPr>
        <p:spPr>
          <a:xfrm rot="5400000">
            <a:off x="7815128" y="2720845"/>
            <a:ext cx="4671912" cy="2415931"/>
          </a:xfrm>
          <a:prstGeom prst="roundRect">
            <a:avLst>
              <a:gd name="adj" fmla="val 50000"/>
            </a:avLst>
          </a:prstGeom>
          <a:solidFill>
            <a:srgbClr val="00E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/>
          <p:cNvSpPr/>
          <p:nvPr/>
        </p:nvSpPr>
        <p:spPr>
          <a:xfrm rot="5400000">
            <a:off x="5111121" y="2764805"/>
            <a:ext cx="4671911" cy="2415931"/>
          </a:xfrm>
          <a:prstGeom prst="roundRect">
            <a:avLst>
              <a:gd name="adj" fmla="val 50000"/>
            </a:avLst>
          </a:prstGeom>
          <a:solidFill>
            <a:srgbClr val="00E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/>
          <p:cNvSpPr/>
          <p:nvPr/>
        </p:nvSpPr>
        <p:spPr>
          <a:xfrm rot="5400000">
            <a:off x="2407113" y="2764805"/>
            <a:ext cx="4671911" cy="2415931"/>
          </a:xfrm>
          <a:prstGeom prst="roundRect">
            <a:avLst>
              <a:gd name="adj" fmla="val 50000"/>
            </a:avLst>
          </a:prstGeom>
          <a:solidFill>
            <a:srgbClr val="00E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59835" y="-3035515"/>
            <a:ext cx="4672330" cy="4672330"/>
          </a:xfrm>
          <a:prstGeom prst="ellipse">
            <a:avLst/>
          </a:prstGeom>
          <a:solidFill>
            <a:srgbClr val="00E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870160" y="568325"/>
            <a:ext cx="24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实施计划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: 圆角 22"/>
          <p:cNvSpPr/>
          <p:nvPr/>
        </p:nvSpPr>
        <p:spPr>
          <a:xfrm rot="5400000">
            <a:off x="-296895" y="2764805"/>
            <a:ext cx="4671910" cy="2415931"/>
          </a:xfrm>
          <a:prstGeom prst="roundRect">
            <a:avLst>
              <a:gd name="adj" fmla="val 50000"/>
            </a:avLst>
          </a:prstGeom>
          <a:solidFill>
            <a:srgbClr val="00E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96259" y="1836779"/>
            <a:ext cx="1087456" cy="1087456"/>
            <a:chOff x="1000126" y="4935451"/>
            <a:chExt cx="1087456" cy="1087456"/>
          </a:xfrm>
        </p:grpSpPr>
        <p:sp>
          <p:nvSpPr>
            <p:cNvPr id="25" name="椭圆 24"/>
            <p:cNvSpPr/>
            <p:nvPr/>
          </p:nvSpPr>
          <p:spPr>
            <a:xfrm>
              <a:off x="1000126" y="4935451"/>
              <a:ext cx="1087456" cy="10874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52866" y="5063680"/>
              <a:ext cx="9801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4800" b="1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200268" y="1836779"/>
            <a:ext cx="1087456" cy="1087456"/>
            <a:chOff x="1000126" y="4935451"/>
            <a:chExt cx="1087456" cy="1087456"/>
          </a:xfrm>
        </p:grpSpPr>
        <p:sp>
          <p:nvSpPr>
            <p:cNvPr id="30" name="椭圆 29"/>
            <p:cNvSpPr/>
            <p:nvPr/>
          </p:nvSpPr>
          <p:spPr>
            <a:xfrm>
              <a:off x="1000126" y="4935451"/>
              <a:ext cx="1087456" cy="10874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52866" y="5063680"/>
              <a:ext cx="9801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4800" b="1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904277" y="1836779"/>
            <a:ext cx="1087456" cy="1087456"/>
            <a:chOff x="1000126" y="4935451"/>
            <a:chExt cx="1087456" cy="1087456"/>
          </a:xfrm>
        </p:grpSpPr>
        <p:sp>
          <p:nvSpPr>
            <p:cNvPr id="34" name="椭圆 33"/>
            <p:cNvSpPr/>
            <p:nvPr/>
          </p:nvSpPr>
          <p:spPr>
            <a:xfrm>
              <a:off x="1000126" y="4935451"/>
              <a:ext cx="1087456" cy="10874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052866" y="5063680"/>
              <a:ext cx="9801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4800" b="1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608286" y="1836779"/>
            <a:ext cx="1087456" cy="1087456"/>
            <a:chOff x="1000126" y="4935451"/>
            <a:chExt cx="1087456" cy="1087456"/>
          </a:xfrm>
        </p:grpSpPr>
        <p:sp>
          <p:nvSpPr>
            <p:cNvPr id="52" name="椭圆 51"/>
            <p:cNvSpPr/>
            <p:nvPr/>
          </p:nvSpPr>
          <p:spPr>
            <a:xfrm>
              <a:off x="1000126" y="4935451"/>
              <a:ext cx="1087456" cy="10874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52866" y="5063680"/>
              <a:ext cx="9801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2632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04</a:t>
              </a:r>
              <a:endParaRPr lang="zh-CN" altLang="en-US" sz="4800" b="1" dirty="0">
                <a:solidFill>
                  <a:srgbClr val="2632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1072381" y="3256721"/>
            <a:ext cx="21746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对项目进行系统模块的规划。根据先宏观再局部的详细计划，来逐步实现构想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655746" y="3124199"/>
            <a:ext cx="2174645" cy="13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对项目进行需求分析，将任务分工。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进行音乐网界面各部分的网页设计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359754" y="3124199"/>
            <a:ext cx="2174645" cy="160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在网页设计的前提下运用一系列工具来实现音乐网的登录、注册、增删查改等功能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063762" y="3124198"/>
            <a:ext cx="2174645" cy="160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最后将项目进行整合，使用测试人员对项目的实用性进行测试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ts val="24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并加以改进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头: 五边形 2"/>
          <p:cNvSpPr/>
          <p:nvPr/>
        </p:nvSpPr>
        <p:spPr>
          <a:xfrm>
            <a:off x="0" y="1706166"/>
            <a:ext cx="6096000" cy="3445669"/>
          </a:xfrm>
          <a:prstGeom prst="homePlate">
            <a:avLst>
              <a:gd name="adj" fmla="val 23897"/>
            </a:avLst>
          </a:prstGeom>
          <a:solidFill>
            <a:srgbClr val="00E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530690" y="2610391"/>
            <a:ext cx="3034620" cy="1637218"/>
            <a:chOff x="1118280" y="2176502"/>
            <a:chExt cx="3034620" cy="1637218"/>
          </a:xfrm>
        </p:grpSpPr>
        <p:sp>
          <p:nvSpPr>
            <p:cNvPr id="23" name="文本框 22"/>
            <p:cNvSpPr txBox="1"/>
            <p:nvPr/>
          </p:nvSpPr>
          <p:spPr>
            <a:xfrm>
              <a:off x="1118280" y="2176502"/>
              <a:ext cx="30346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prstMaterial="matte">
                <a:contourClr>
                  <a:schemeClr val="bg1"/>
                </a:contourClr>
              </a:sp3d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effectLst>
                    <a:outerShdw dist="63500" dir="5400000" algn="t" rotWithShape="0">
                      <a:prstClr val="black">
                        <a:alpha val="5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PART03</a:t>
              </a:r>
              <a:endParaRPr lang="zh-CN" altLang="en-US" sz="4400" b="1" dirty="0"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5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232580" y="3044279"/>
              <a:ext cx="28060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prstMaterial="matte">
                <a:contourClr>
                  <a:schemeClr val="bg1"/>
                </a:contourClr>
              </a:sp3d>
            </a:bodyPr>
            <a:lstStyle/>
            <a:p>
              <a:pPr algn="ctr"/>
              <a:r>
                <a:rPr lang="zh-CN" altLang="en-US" sz="4400" b="1" dirty="0">
                  <a:solidFill>
                    <a:schemeClr val="bg1"/>
                  </a:solidFill>
                  <a:effectLst>
                    <a:outerShdw dist="63500" dir="5400000" algn="t" rotWithShape="0">
                      <a:prstClr val="black">
                        <a:alpha val="5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项目简介</a:t>
              </a:r>
              <a:endParaRPr lang="zh-CN" altLang="en-US" sz="4400" b="1" dirty="0"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5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478136" y="1963289"/>
            <a:ext cx="2723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项目需求分析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61345" y="1963289"/>
            <a:ext cx="67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78136" y="2766023"/>
            <a:ext cx="240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产品概况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61345" y="2766023"/>
            <a:ext cx="67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92204" y="3568757"/>
            <a:ext cx="176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产品展示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61345" y="3568757"/>
            <a:ext cx="67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任意多边形: 形状 66"/>
          <p:cNvSpPr/>
          <p:nvPr/>
        </p:nvSpPr>
        <p:spPr>
          <a:xfrm>
            <a:off x="1" y="571500"/>
            <a:ext cx="3829049" cy="718810"/>
          </a:xfrm>
          <a:custGeom>
            <a:avLst/>
            <a:gdLst>
              <a:gd name="connsiteX0" fmla="*/ 0 w 2823771"/>
              <a:gd name="connsiteY0" fmla="*/ 0 h 718810"/>
              <a:gd name="connsiteX1" fmla="*/ 2823771 w 2823771"/>
              <a:gd name="connsiteY1" fmla="*/ 0 h 718810"/>
              <a:gd name="connsiteX2" fmla="*/ 2567728 w 2823771"/>
              <a:gd name="connsiteY2" fmla="*/ 718810 h 718810"/>
              <a:gd name="connsiteX3" fmla="*/ 0 w 2823771"/>
              <a:gd name="connsiteY3" fmla="*/ 718810 h 718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3771" h="718810">
                <a:moveTo>
                  <a:pt x="0" y="0"/>
                </a:moveTo>
                <a:lnTo>
                  <a:pt x="2823771" y="0"/>
                </a:lnTo>
                <a:lnTo>
                  <a:pt x="2567728" y="718810"/>
                </a:lnTo>
                <a:lnTo>
                  <a:pt x="0" y="718810"/>
                </a:lnTo>
                <a:close/>
              </a:path>
            </a:pathLst>
          </a:custGeom>
          <a:solidFill>
            <a:srgbClr val="00E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10116" y="669295"/>
            <a:ext cx="240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项目需求分析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25" name="图表 24"/>
          <p:cNvGraphicFramePr/>
          <p:nvPr/>
        </p:nvGraphicFramePr>
        <p:xfrm>
          <a:off x="710116" y="1969117"/>
          <a:ext cx="5226450" cy="4472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41" name="组合 40"/>
          <p:cNvGrpSpPr/>
          <p:nvPr/>
        </p:nvGrpSpPr>
        <p:grpSpPr>
          <a:xfrm>
            <a:off x="7038344" y="1264435"/>
            <a:ext cx="3918925" cy="797476"/>
            <a:chOff x="499570" y="2838314"/>
            <a:chExt cx="3918925" cy="797476"/>
          </a:xfrm>
        </p:grpSpPr>
        <p:sp>
          <p:nvSpPr>
            <p:cNvPr id="42" name="文本框 41"/>
            <p:cNvSpPr txBox="1"/>
            <p:nvPr/>
          </p:nvSpPr>
          <p:spPr>
            <a:xfrm>
              <a:off x="499570" y="3257673"/>
              <a:ext cx="3918925" cy="378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对整体的系统宏观进行操作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99570" y="2838314"/>
              <a:ext cx="1882354" cy="420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zh-CN" altLang="en-US" sz="3200" dirty="0">
                  <a:solidFill>
                    <a:srgbClr val="00EBD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系统分析</a:t>
              </a:r>
              <a:endParaRPr lang="zh-CN" altLang="en-US" sz="3200" dirty="0">
                <a:solidFill>
                  <a:srgbClr val="00EB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036265" y="2188951"/>
            <a:ext cx="3918925" cy="1720806"/>
            <a:chOff x="499570" y="2838314"/>
            <a:chExt cx="3918925" cy="1720806"/>
          </a:xfrm>
        </p:grpSpPr>
        <p:sp>
          <p:nvSpPr>
            <p:cNvPr id="58" name="文本框 57"/>
            <p:cNvSpPr txBox="1"/>
            <p:nvPr/>
          </p:nvSpPr>
          <p:spPr>
            <a:xfrm>
              <a:off x="499570" y="3257673"/>
              <a:ext cx="3918925" cy="1301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满足用户对音乐节目的多元化，使用户更加方便简洁的悦听音乐。通过不同渠道来获得免费收听，并且提供不同的音质来供用户选择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99570" y="2838314"/>
              <a:ext cx="1882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zh-CN" altLang="en-US" sz="2000" dirty="0">
                  <a:solidFill>
                    <a:srgbClr val="00EBD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需求分析</a:t>
              </a:r>
              <a:endParaRPr lang="zh-CN" altLang="en-US" sz="2000" dirty="0">
                <a:solidFill>
                  <a:srgbClr val="00EB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038344" y="3947959"/>
            <a:ext cx="4075133" cy="1105252"/>
            <a:chOff x="499570" y="2838314"/>
            <a:chExt cx="3918925" cy="1105252"/>
          </a:xfrm>
        </p:grpSpPr>
        <p:sp>
          <p:nvSpPr>
            <p:cNvPr id="63" name="文本框 62"/>
            <p:cNvSpPr txBox="1"/>
            <p:nvPr/>
          </p:nvSpPr>
          <p:spPr>
            <a:xfrm>
              <a:off x="499570" y="3257673"/>
              <a:ext cx="3918925" cy="685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允许用户进行登录、注册、并且在后台完成对音乐信息的增删查改等基础管理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99570" y="2838314"/>
              <a:ext cx="1882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zh-CN" altLang="en-US" sz="2000" dirty="0">
                  <a:solidFill>
                    <a:srgbClr val="00EBD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功能分析</a:t>
              </a:r>
              <a:endParaRPr lang="zh-CN" altLang="en-US" sz="2000" dirty="0">
                <a:solidFill>
                  <a:srgbClr val="00EB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038344" y="5075920"/>
            <a:ext cx="3918925" cy="797476"/>
            <a:chOff x="499570" y="2838314"/>
            <a:chExt cx="3918925" cy="797476"/>
          </a:xfrm>
        </p:grpSpPr>
        <p:sp>
          <p:nvSpPr>
            <p:cNvPr id="80" name="文本框 79"/>
            <p:cNvSpPr txBox="1"/>
            <p:nvPr/>
          </p:nvSpPr>
          <p:spPr>
            <a:xfrm>
              <a:off x="499570" y="3257673"/>
              <a:ext cx="3918925" cy="378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以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80~00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后的青年群体为主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99570" y="2838314"/>
              <a:ext cx="1882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zh-CN" altLang="en-US" sz="2000" dirty="0">
                  <a:solidFill>
                    <a:srgbClr val="00EBD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受众人群</a:t>
              </a:r>
              <a:endParaRPr lang="zh-CN" altLang="en-US" sz="2000" dirty="0">
                <a:solidFill>
                  <a:srgbClr val="00EB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860</Words>
  <Application>WPS 演示</Application>
  <PresentationFormat>宽屏</PresentationFormat>
  <Paragraphs>206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情缘素材：https://haosc.taobao.com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nf</cp:lastModifiedBy>
  <cp:revision>32</cp:revision>
  <dcterms:created xsi:type="dcterms:W3CDTF">2017-07-10T08:27:00Z</dcterms:created>
  <dcterms:modified xsi:type="dcterms:W3CDTF">2020-08-20T03:30:17Z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