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68" r:id="rId17"/>
    <p:sldId id="272" r:id="rId18"/>
    <p:sldId id="273" r:id="rId19"/>
    <p:sldId id="274" r:id="rId20"/>
    <p:sldId id="276" r:id="rId21"/>
    <p:sldId id="277" r:id="rId22"/>
    <p:sldId id="282" r:id="rId23"/>
    <p:sldId id="283" r:id="rId24"/>
    <p:sldId id="284" r:id="rId25"/>
    <p:sldId id="285" r:id="rId26"/>
    <p:sldId id="286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4" r:id="rId50"/>
    <p:sldId id="315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14243-05D8-428F-A580-FA680873EC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73F4-06D3-4982-83DE-C58F99F67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3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47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02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5027" tIns="47512" rIns="95027" bIns="47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98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1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9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17D8-936A-442A-A2AA-2A7A72919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4411B-E678-4983-B36D-0978358B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E7FE-709A-41F4-BD4C-926877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3B27-2296-4417-9BCD-D4D85911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6105-1A47-43ED-8430-39D23469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BFCA-C6AF-4033-8F5F-94A3F3CB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1B81-25F0-4154-B868-6B914EBD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C87D-520E-4B97-9CCE-C1691095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CE90-C6B1-40DB-8033-981B6F50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00E5-44C4-4F4F-8C35-FD62424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9763B-46F9-453D-BBA6-37E9CF6E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1979-E800-4A2A-B4DE-7758C664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6F4A-0109-4B18-AC22-C2338A3F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F17B-2A0B-4BB1-A202-B7D26854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FE8F-D10E-4D4B-9C07-9CD5EFD9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1200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83400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95863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8039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87796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98603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16916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7751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6B7C-1B0B-4A1E-BD8E-73A6203C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826F-AAB6-4185-BD46-FC81B345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A47A-19BC-45AC-BA41-18BE141F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A4B2-32F5-4AF1-B888-D6BD3532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BEC1-EC31-447D-8E95-BCEB57A6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89081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6380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8251" y="152400"/>
            <a:ext cx="27813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52400"/>
            <a:ext cx="8147051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92385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E21F-45B0-4396-ADB0-8A037DC0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3CE6-CE43-413A-93AD-B1486ECC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FB68-FECF-4325-840F-5C75AD4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87A7-A864-4BED-A35A-F391DCE5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D1D3-1BB9-403B-A309-0C62DF1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A8B1-6B4B-4CCA-8C63-57DF4929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C419-45F8-4C5C-8F1C-22A3D51B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4879F-58AC-4F02-BFDC-79C56FEF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526DE-83E4-48A7-A0A4-3BC7F817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03BD6-C86A-4E11-AB1D-053FBFE7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25CE9-7FEE-408E-99EB-5CC885C2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A3F4-2B47-4498-980A-5410536F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ABB0C-C049-494B-924D-97826E74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C9F2-224F-411D-B7F3-0B400297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C4C87-E203-46E4-B046-B60DE5120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9DC67-3EFC-411D-A445-0B0BEF0B5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D2EE5-4C89-4AE6-AE55-5B2334D6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BC229-3AED-41BB-A636-3934A38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5B81F-24B2-4C61-A7D3-D0FC744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D3AD-017C-4FD7-A253-DA2FB2C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FDA26-6243-45AD-9A1E-B8AC8A4C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F1F72-3793-4337-A040-AA12AA61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19F9F-79E3-40DB-8778-A2854CB8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7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36D23-5786-4F1F-A9D3-F86495BD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843D8-7ABB-4CF3-AB8D-680D8FB6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ACC08-C993-478E-BA4D-5E615993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B56A-2BCE-404C-95E7-7223B20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E067-5B96-49E1-80DF-78534418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7FC19-6AE3-4E2C-966D-79A9A4059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A9E7-2BAF-4775-BBE7-7FC78029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36AEC-A8B0-4255-86DE-63BEC6D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2E6C-FA33-42CA-AA31-294A9D4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0C3-8687-4A2E-B6ED-91C721A0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A32A5-7449-4015-A469-1FF34D85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4B3CD-161F-46DF-A921-D3C29C68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E0B3-9410-4A0B-8BCA-076064F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A413-1848-4D7E-AD2A-1C596EE2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5749A-A554-49CF-B1EA-20A863F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49AAC-B345-4699-A17B-EB5BCE39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39651-C7D3-468E-B5DA-E55D3443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E1AC-354B-48EA-A3F2-1F62E6172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70CD-C160-4C2A-AA6D-4FC6DE150BC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7E74-1AF7-4640-B2EB-55A174E5F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9443-4907-40D0-A3FF-E18CF23C6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9CF1-6116-4095-A19C-63FA14B3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508000" y="6400800"/>
            <a:ext cx="11176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z="200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sz="1200"/>
                <a:t>		  		  			    	               </a:t>
              </a:r>
              <a:fld id="{48CA67F6-2A8F-46FC-B385-ED4F72526E69}" type="slidenum">
                <a:rPr lang="en-US" altLang="en-US" sz="1200" smtClean="0"/>
                <a:pPr algn="l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t>‹#›</a:t>
              </a:fld>
              <a:r>
                <a:rPr lang="en-US" altLang="en-US" sz="120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z="200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521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tabLst>
          <a:tab pos="131127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tabLst>
          <a:tab pos="1311275" algn="l"/>
        </a:tabLst>
        <a:defRPr sz="2000">
          <a:solidFill>
            <a:schemeClr val="tx1"/>
          </a:solidFill>
          <a:latin typeface="+mn-lt"/>
        </a:defRPr>
      </a:lvl2pPr>
      <a:lvl3pPr marL="1198563" indent="-284163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tabLst>
          <a:tab pos="1311275" algn="l"/>
        </a:tabLs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ound.wav" TargetMode="External"/><Relationship Id="rId2" Type="http://schemas.openxmlformats.org/officeDocument/2006/relationships/hyperlink" Target="sound2.wav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nasa.gov/mission_pages/apollo/apollo11_audio.html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29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Database?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Collection of related data central to a given enterprise</a:t>
            </a:r>
          </a:p>
          <a:p>
            <a:pPr lvl="1"/>
            <a:r>
              <a:rPr lang="en-US" altLang="en-US"/>
              <a:t>Examples:</a:t>
            </a:r>
          </a:p>
          <a:p>
            <a:pPr lvl="2"/>
            <a:r>
              <a:rPr lang="en-US" altLang="en-US"/>
              <a:t>Banking – savings/checking accounts, mortgage, etc</a:t>
            </a:r>
          </a:p>
          <a:p>
            <a:pPr lvl="2"/>
            <a:r>
              <a:rPr lang="en-US" altLang="en-US"/>
              <a:t>Vehicle registration – car registration, year, make, etc</a:t>
            </a:r>
          </a:p>
          <a:p>
            <a:pPr lvl="2"/>
            <a:r>
              <a:rPr lang="en-US" altLang="en-US"/>
              <a:t>Student registration – name, PID, GPA, last semester enrolled, etc</a:t>
            </a:r>
          </a:p>
          <a:p>
            <a:pPr lvl="2"/>
            <a:r>
              <a:rPr lang="en-US" altLang="en-US"/>
              <a:t>Electronic Medical Records – name, SSN, date of birth, address, symptoms, diseases, medication, test results, etc</a:t>
            </a:r>
          </a:p>
          <a:p>
            <a:pPr lvl="2"/>
            <a:r>
              <a:rPr lang="en-US" altLang="en-US"/>
              <a:t>Sales – customer purchase transactions, customer complaints, etc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413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open-source, document database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Stores data as collections of documents in binary JSON (BSON) format</a:t>
            </a:r>
          </a:p>
          <a:p>
            <a:pPr lvl="1">
              <a:defRPr/>
            </a:pPr>
            <a:r>
              <a:rPr lang="en-US" dirty="0"/>
              <a:t>Each document in a given collection has a unique id (key)</a:t>
            </a:r>
          </a:p>
          <a:p>
            <a:pPr lvl="3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" name="Flowchart: Magnetic Disk 1"/>
          <p:cNvSpPr/>
          <p:nvPr/>
        </p:nvSpPr>
        <p:spPr bwMode="auto">
          <a:xfrm>
            <a:off x="3694797" y="4021583"/>
            <a:ext cx="1847085" cy="1862589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3363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</a:pPr>
            <a:endParaRPr lang="en-US" sz="2000">
              <a:latin typeface="Arial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6437997" y="4021583"/>
            <a:ext cx="1847085" cy="1862589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3363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</a:pPr>
            <a:endParaRPr lang="en-US" sz="2000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5355" y="3414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638" y="41310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2838" y="41310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2</a:t>
            </a:r>
          </a:p>
        </p:txBody>
      </p:sp>
      <p:sp>
        <p:nvSpPr>
          <p:cNvPr id="8" name="Flowchart: Multidocument 7"/>
          <p:cNvSpPr/>
          <p:nvPr/>
        </p:nvSpPr>
        <p:spPr bwMode="auto">
          <a:xfrm>
            <a:off x="3812853" y="4685987"/>
            <a:ext cx="1640785" cy="1152292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3363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</a:pPr>
            <a:r>
              <a:rPr lang="en-US" sz="1400" dirty="0"/>
              <a:t>Set of  JSON</a:t>
            </a:r>
            <a:br>
              <a:rPr lang="en-US" sz="1400" dirty="0"/>
            </a:br>
            <a:r>
              <a:rPr lang="en-US" sz="1400" dirty="0"/>
              <a:t>Documents</a:t>
            </a:r>
            <a:br>
              <a:rPr lang="en-US" sz="1400" dirty="0"/>
            </a:br>
            <a:endParaRPr lang="en-US" sz="1200" dirty="0">
              <a:latin typeface="Arial" charset="0"/>
            </a:endParaRPr>
          </a:p>
        </p:txBody>
      </p:sp>
      <p:sp>
        <p:nvSpPr>
          <p:cNvPr id="13" name="Flowchart: Multidocument 12"/>
          <p:cNvSpPr/>
          <p:nvPr/>
        </p:nvSpPr>
        <p:spPr bwMode="auto">
          <a:xfrm>
            <a:off x="6568965" y="4670540"/>
            <a:ext cx="1585148" cy="1152292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3363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</a:pPr>
            <a:r>
              <a:rPr lang="en-US" sz="1400" dirty="0"/>
              <a:t>Set of JSON</a:t>
            </a:r>
            <a:br>
              <a:rPr lang="en-US" sz="1400" dirty="0"/>
            </a:br>
            <a:r>
              <a:rPr lang="en-US" sz="1400" dirty="0"/>
              <a:t>Documents</a:t>
            </a:r>
            <a:br>
              <a:rPr lang="en-US" sz="1400" dirty="0"/>
            </a:br>
            <a:endParaRPr lang="en-US" sz="1200" dirty="0"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350BE-E297-4D8F-87AE-6A63AC5AA580}"/>
              </a:ext>
            </a:extLst>
          </p:cNvPr>
          <p:cNvSpPr/>
          <p:nvPr/>
        </p:nvSpPr>
        <p:spPr bwMode="auto">
          <a:xfrm>
            <a:off x="3305355" y="3783745"/>
            <a:ext cx="5217208" cy="23418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3363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5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CRUD Operations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</a:t>
            </a:r>
            <a:r>
              <a:rPr lang="en-US" altLang="en-US" dirty="0"/>
              <a:t>reate: create a document to be inserted into collection</a:t>
            </a:r>
          </a:p>
          <a:p>
            <a:pPr lvl="1"/>
            <a:r>
              <a:rPr lang="en-US" altLang="en-US" dirty="0"/>
              <a:t>db.&lt;</a:t>
            </a:r>
            <a:r>
              <a:rPr lang="en-US" altLang="en-US" dirty="0" err="1"/>
              <a:t>collection_name</a:t>
            </a:r>
            <a:r>
              <a:rPr lang="en-US" altLang="en-US" dirty="0"/>
              <a:t>&gt;.insert(&lt;document(s)&gt;)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R</a:t>
            </a:r>
            <a:r>
              <a:rPr lang="en-US" altLang="en-US" dirty="0"/>
              <a:t>ead: find a document in the collection </a:t>
            </a:r>
          </a:p>
          <a:p>
            <a:pPr lvl="1"/>
            <a:r>
              <a:rPr lang="en-US" altLang="en-US" dirty="0"/>
              <a:t>db.&lt;</a:t>
            </a:r>
            <a:r>
              <a:rPr lang="en-US" altLang="en-US" dirty="0" err="1"/>
              <a:t>collection_name</a:t>
            </a:r>
            <a:r>
              <a:rPr lang="en-US" altLang="en-US" dirty="0"/>
              <a:t>&gt;.find(&lt;condition&gt;)</a:t>
            </a:r>
          </a:p>
          <a:p>
            <a:pPr lvl="1"/>
            <a:endParaRPr lang="en-US" altLang="en-US" b="1" dirty="0"/>
          </a:p>
          <a:p>
            <a:r>
              <a:rPr lang="en-US" altLang="en-US" b="1" dirty="0"/>
              <a:t>U</a:t>
            </a:r>
            <a:r>
              <a:rPr lang="en-US" altLang="en-US" dirty="0"/>
              <a:t>pdate: update a document in the collection</a:t>
            </a:r>
          </a:p>
          <a:p>
            <a:pPr lvl="1"/>
            <a:r>
              <a:rPr lang="en-US" altLang="en-US" dirty="0"/>
              <a:t>db.&lt;</a:t>
            </a:r>
            <a:r>
              <a:rPr lang="en-US" altLang="en-US" dirty="0" err="1"/>
              <a:t>collection_name</a:t>
            </a:r>
            <a:r>
              <a:rPr lang="en-US" altLang="en-US" dirty="0"/>
              <a:t>&gt;.update(&lt;condition&gt;)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D</a:t>
            </a:r>
            <a:r>
              <a:rPr lang="en-US" altLang="en-US" dirty="0"/>
              <a:t>elete: remove a document from the collection</a:t>
            </a:r>
          </a:p>
          <a:p>
            <a:pPr lvl="1"/>
            <a:r>
              <a:rPr lang="en-US" altLang="en-US" dirty="0"/>
              <a:t>db.&lt;</a:t>
            </a:r>
            <a:r>
              <a:rPr lang="en-US" altLang="en-US" dirty="0" err="1"/>
              <a:t>collection_name</a:t>
            </a:r>
            <a:r>
              <a:rPr lang="en-US" altLang="en-US" dirty="0"/>
              <a:t>&gt;.remove(&lt;condition&gt;)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59436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http://api.mongodb.com/python/current/tutorial.html</a:t>
            </a:r>
          </a:p>
        </p:txBody>
      </p:sp>
    </p:spTree>
    <p:extLst>
      <p:ext uri="{BB962C8B-B14F-4D97-AF65-F5344CB8AC3E}">
        <p14:creationId xmlns:p14="http://schemas.microsoft.com/office/powerpoint/2010/main" val="40151155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Quality Issues</a:t>
            </a: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are the data quality issues and how do they arise in your data?</a:t>
            </a:r>
          </a:p>
          <a:p>
            <a:pPr lvl="1"/>
            <a:r>
              <a:rPr lang="en-US" altLang="en-US" dirty="0"/>
              <a:t>Noise </a:t>
            </a:r>
          </a:p>
          <a:p>
            <a:pPr lvl="1"/>
            <a:r>
              <a:rPr lang="en-US" altLang="en-US" dirty="0"/>
              <a:t>Outliers </a:t>
            </a:r>
          </a:p>
          <a:p>
            <a:pPr lvl="1"/>
            <a:r>
              <a:rPr lang="en-US" altLang="en-US" dirty="0"/>
              <a:t>Missing values </a:t>
            </a:r>
          </a:p>
          <a:p>
            <a:pPr lvl="1"/>
            <a:r>
              <a:rPr lang="en-US" altLang="en-US" dirty="0"/>
              <a:t>Duplicate data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4052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1" y="1143000"/>
            <a:ext cx="8915399" cy="5181600"/>
          </a:xfrm>
        </p:spPr>
        <p:txBody>
          <a:bodyPr/>
          <a:lstStyle/>
          <a:p>
            <a:r>
              <a:rPr lang="en-US" altLang="en-US" dirty="0"/>
              <a:t>Noise refers to incorrect/modified values of the data </a:t>
            </a:r>
          </a:p>
          <a:p>
            <a:pPr lvl="1"/>
            <a:r>
              <a:rPr lang="en-US" altLang="en-US" dirty="0"/>
              <a:t>E.g., distortion of a person’s voice when talking on a poor phone</a:t>
            </a:r>
          </a:p>
          <a:p>
            <a:pPr lvl="1"/>
            <a:endParaRPr lang="en-US" altLang="en-US" dirty="0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28800" y="3124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hlinkClick r:id="rId2" action="ppaction://hlinkfile"/>
              </a:rPr>
              <a:t>Noisy Audio</a:t>
            </a:r>
            <a:endParaRPr lang="en-US" altLang="en-US" sz="1400" dirty="0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hlinkClick r:id="rId3" action="ppaction://hlinkfile"/>
              </a:rPr>
              <a:t>Original audio</a:t>
            </a:r>
            <a:endParaRPr lang="en-US" altLang="en-US" sz="1400"/>
          </a:p>
        </p:txBody>
      </p:sp>
      <p:pic>
        <p:nvPicPr>
          <p:cNvPr id="5126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7" t="5908" r="8554" b="8430"/>
          <a:stretch>
            <a:fillRect/>
          </a:stretch>
        </p:blipFill>
        <p:spPr>
          <a:xfrm>
            <a:off x="3581400" y="2743201"/>
            <a:ext cx="6172200" cy="3546475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14"/>
          <p:cNvSpPr txBox="1">
            <a:spLocks noChangeArrowheads="1"/>
          </p:cNvSpPr>
          <p:nvPr/>
        </p:nvSpPr>
        <p:spPr bwMode="auto">
          <a:xfrm>
            <a:off x="1600200" y="5257801"/>
            <a:ext cx="1828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Audio source: </a:t>
            </a:r>
            <a:r>
              <a:rPr lang="en-US" altLang="en-US" sz="1400">
                <a:hlinkClick r:id="rId5"/>
              </a:rPr>
              <a:t>http://www.nasa.gov/mission_pages/apollo/apollo11_audio.html</a:t>
            </a:r>
            <a:r>
              <a:rPr lang="en-US" alt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3764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Outliers are data objects with characteristics that are considerably different than most of the other data objects in the data set</a:t>
            </a:r>
          </a:p>
          <a:p>
            <a:endParaRPr lang="en-US" altLang="en-US"/>
          </a:p>
        </p:txBody>
      </p:sp>
      <p:pic>
        <p:nvPicPr>
          <p:cNvPr id="9220" name="Picture 1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3030" r="6818" b="6061"/>
          <a:stretch>
            <a:fillRect/>
          </a:stretch>
        </p:blipFill>
        <p:spPr>
          <a:xfrm>
            <a:off x="1752600" y="2514601"/>
            <a:ext cx="4267200" cy="3370263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24"/>
          <p:cNvSpPr txBox="1">
            <a:spLocks noChangeArrowheads="1"/>
          </p:cNvSpPr>
          <p:nvPr/>
        </p:nvSpPr>
        <p:spPr bwMode="auto">
          <a:xfrm>
            <a:off x="2743200" y="6019800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Correlation = 0.0628</a:t>
            </a:r>
          </a:p>
        </p:txBody>
      </p:sp>
      <p:grpSp>
        <p:nvGrpSpPr>
          <p:cNvPr id="931868" name="Group 28"/>
          <p:cNvGrpSpPr>
            <a:grpSpLocks/>
          </p:cNvGrpSpPr>
          <p:nvPr/>
        </p:nvGrpSpPr>
        <p:grpSpPr bwMode="auto">
          <a:xfrm>
            <a:off x="6248400" y="2286000"/>
            <a:ext cx="4191000" cy="4103688"/>
            <a:chOff x="2976" y="1440"/>
            <a:chExt cx="2640" cy="2585"/>
          </a:xfrm>
        </p:grpSpPr>
        <p:pic>
          <p:nvPicPr>
            <p:cNvPr id="9224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t="6061" r="6818" b="6061"/>
            <a:stretch>
              <a:fillRect/>
            </a:stretch>
          </p:blipFill>
          <p:spPr bwMode="auto">
            <a:xfrm>
              <a:off x="2976" y="1680"/>
              <a:ext cx="2640" cy="2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5" name="Text Box 25"/>
            <p:cNvSpPr txBox="1">
              <a:spLocks noChangeArrowheads="1"/>
            </p:cNvSpPr>
            <p:nvPr/>
          </p:nvSpPr>
          <p:spPr bwMode="auto">
            <a:xfrm>
              <a:off x="3648" y="3792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</a:rPr>
                <a:t>Correlation = 0.6278</a:t>
              </a:r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5376" y="1632"/>
              <a:ext cx="2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9227" name="Text Box 27"/>
            <p:cNvSpPr txBox="1">
              <a:spLocks noChangeArrowheads="1"/>
            </p:cNvSpPr>
            <p:nvPr/>
          </p:nvSpPr>
          <p:spPr bwMode="auto">
            <a:xfrm>
              <a:off x="5040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Outlier</a:t>
              </a:r>
            </a:p>
          </p:txBody>
        </p:sp>
      </p:grpSp>
      <p:sp>
        <p:nvSpPr>
          <p:cNvPr id="931873" name="AutoShape 33"/>
          <p:cNvSpPr>
            <a:spLocks noChangeArrowheads="1"/>
          </p:cNvSpPr>
          <p:nvPr/>
        </p:nvSpPr>
        <p:spPr bwMode="auto">
          <a:xfrm rot="-6449299">
            <a:off x="4953000" y="4267200"/>
            <a:ext cx="1981200" cy="609600"/>
          </a:xfrm>
          <a:prstGeom prst="rtTriangl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602028" y="2800157"/>
            <a:ext cx="245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may </a:t>
            </a:r>
            <a:r>
              <a:rPr lang="en-US" dirty="0" err="1"/>
              <a:t>inadvertantly</a:t>
            </a:r>
            <a:r>
              <a:rPr lang="en-US" dirty="0"/>
              <a:t> increase correlation of data </a:t>
            </a:r>
          </a:p>
        </p:txBody>
      </p:sp>
    </p:spTree>
    <p:extLst>
      <p:ext uri="{BB962C8B-B14F-4D97-AF65-F5344CB8AC3E}">
        <p14:creationId xmlns:p14="http://schemas.microsoft.com/office/powerpoint/2010/main" val="1491757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Values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is not collected </a:t>
            </a:r>
            <a:br>
              <a:rPr lang="en-US" altLang="en-US"/>
            </a:br>
            <a:r>
              <a:rPr lang="en-US" altLang="en-US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may not be applicable to all cases </a:t>
            </a:r>
            <a:br>
              <a:rPr lang="en-US" altLang="en-US"/>
            </a:br>
            <a:r>
              <a:rPr lang="en-US" altLang="en-US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Eliminate Data Objects with Missing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Estimate the Missing Values (Imputation methods)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Replace with all possible values (weighted by their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1802173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Duplicate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set may include data objects that are duplicates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Major problem when merging data from multiple sources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Product table: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Paper citations: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 L. Breiman, L. Friedman, and P. Stone, (1984). </a:t>
            </a:r>
            <a:br>
              <a:rPr lang="en-US" altLang="en-US" sz="1600"/>
            </a:br>
            <a:r>
              <a:rPr lang="en-US" altLang="en-US" sz="1600"/>
              <a:t>    Classication and Regression. Wadsworth, Belmont, CA.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 Leo Breiman, Jerome H. Friedman, Richard A. Olshen, and Charles J. Stone. Classification and Regression Trees. Wadsworth and Brooks/Cole, 1984.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Deduplication/Entity Resolution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 of dealing with duplicate data issues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08189"/>
            <a:ext cx="4402138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2787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Discretization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35164" y="1143000"/>
            <a:ext cx="8504237" cy="5181600"/>
          </a:xfrm>
        </p:spPr>
        <p:txBody>
          <a:bodyPr/>
          <a:lstStyle/>
          <a:p>
            <a:r>
              <a:rPr lang="en-US" altLang="en-US" dirty="0"/>
              <a:t>Ordinal attribute</a:t>
            </a:r>
          </a:p>
          <a:p>
            <a:pPr lvl="1"/>
            <a:r>
              <a:rPr lang="en-US" altLang="en-US" dirty="0"/>
              <a:t>shirt size (small/medium/large), hurricane (category 1 – 5)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Numeric attribute: </a:t>
            </a:r>
          </a:p>
          <a:p>
            <a:pPr lvl="1"/>
            <a:r>
              <a:rPr lang="en-US" altLang="en-US" dirty="0"/>
              <a:t>Weight, height, salary, # days since Jan 1 2000.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Discretization is used to split the range of a numeric attribute into discrete number of intervals</a:t>
            </a:r>
          </a:p>
          <a:p>
            <a:pPr lvl="1"/>
            <a:r>
              <a:rPr lang="en-US" altLang="en-US" dirty="0"/>
              <a:t>Age can be discretized into [child, young adult, adult, and senior]. </a:t>
            </a:r>
          </a:p>
          <a:p>
            <a:pPr lvl="1"/>
            <a:r>
              <a:rPr lang="en-US" altLang="en-US" dirty="0"/>
              <a:t>There may be no apparent relationship between age attribute and tendency to buy a particular product</a:t>
            </a:r>
          </a:p>
          <a:p>
            <a:pPr lvl="2"/>
            <a:r>
              <a:rPr lang="en-US" altLang="en-US" sz="1600" dirty="0"/>
              <a:t> But the relationship may exist only among certain age groups (</a:t>
            </a:r>
            <a:r>
              <a:rPr lang="en-US" altLang="en-US" sz="1600" dirty="0" err="1"/>
              <a:t>e.g.young</a:t>
            </a:r>
            <a:r>
              <a:rPr lang="en-US" altLang="en-US" sz="1600" dirty="0"/>
              <a:t> adults)</a:t>
            </a:r>
          </a:p>
        </p:txBody>
      </p:sp>
    </p:spTree>
    <p:extLst>
      <p:ext uri="{BB962C8B-B14F-4D97-AF65-F5344CB8AC3E}">
        <p14:creationId xmlns:p14="http://schemas.microsoft.com/office/powerpoint/2010/main" val="11514213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Discretization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interval width</a:t>
            </a:r>
          </a:p>
          <a:p>
            <a:pPr lvl="1"/>
            <a:r>
              <a:rPr lang="en-US" dirty="0"/>
              <a:t>Split the range of the numeric attribute into equal length intervals (bins)</a:t>
            </a:r>
          </a:p>
          <a:p>
            <a:pPr lvl="1"/>
            <a:r>
              <a:rPr lang="en-US" dirty="0"/>
              <a:t>Pros: cheap and easy to implement</a:t>
            </a:r>
          </a:p>
          <a:p>
            <a:pPr lvl="1"/>
            <a:r>
              <a:rPr lang="en-US" dirty="0"/>
              <a:t>Cons: susceptible to outliers</a:t>
            </a:r>
          </a:p>
          <a:p>
            <a:pPr lvl="1"/>
            <a:endParaRPr lang="en-US" dirty="0"/>
          </a:p>
          <a:p>
            <a:r>
              <a:rPr lang="en-US" dirty="0"/>
              <a:t>Equal frequency</a:t>
            </a:r>
          </a:p>
          <a:p>
            <a:pPr lvl="1"/>
            <a:r>
              <a:rPr lang="en-US" dirty="0"/>
              <a:t>Split the range of the numeric attribute in such a way that each interval (bin) has the same number of points</a:t>
            </a:r>
          </a:p>
          <a:p>
            <a:pPr lvl="1"/>
            <a:r>
              <a:rPr lang="en-US" dirty="0"/>
              <a:t>Pros: robust to outliers</a:t>
            </a:r>
          </a:p>
          <a:p>
            <a:pPr lvl="1"/>
            <a:r>
              <a:rPr lang="en-US" dirty="0"/>
              <a:t>Cons: more expensive (must sort data), may not be consistent with inherent structure of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20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Supervised Discretization Example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783150" y="3826276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02661"/>
              </p:ext>
            </p:extLst>
          </p:nvPr>
        </p:nvGraphicFramePr>
        <p:xfrm>
          <a:off x="1711588" y="1616477"/>
          <a:ext cx="2062162" cy="3766044"/>
        </p:xfrm>
        <a:graphic>
          <a:graphicData uri="http://schemas.openxmlformats.org/drawingml/2006/table">
            <a:tbl>
              <a:tblPr/>
              <a:tblGrid>
                <a:gridCol w="103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1600" y="1447800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“Buy” be the class attribute</a:t>
            </a:r>
          </a:p>
          <a:p>
            <a:endParaRPr lang="en-US" sz="2400" dirty="0"/>
          </a:p>
          <a:p>
            <a:r>
              <a:rPr lang="en-US" sz="2400" dirty="0"/>
              <a:t>Suppose we’re interested to discretize the Age attribute</a:t>
            </a:r>
          </a:p>
          <a:p>
            <a:endParaRPr lang="en-US" sz="2400" dirty="0"/>
          </a:p>
          <a:p>
            <a:r>
              <a:rPr lang="en-US" sz="2400" dirty="0"/>
              <a:t>We also want the intervals (bins) to contain data points from the same class (i.e., we want the bins to be as close to homogeneous as possible)</a:t>
            </a:r>
          </a:p>
        </p:txBody>
      </p:sp>
    </p:spTree>
    <p:extLst>
      <p:ext uri="{BB962C8B-B14F-4D97-AF65-F5344CB8AC3E}">
        <p14:creationId xmlns:p14="http://schemas.microsoft.com/office/powerpoint/2010/main" val="14074483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610600" cy="533400"/>
          </a:xfrm>
        </p:spPr>
        <p:txBody>
          <a:bodyPr/>
          <a:lstStyle/>
          <a:p>
            <a:r>
              <a:rPr lang="en-US" altLang="en-US"/>
              <a:t>Database Management System (DBMS)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collection of programs that enables users to create and maintain a database</a:t>
            </a:r>
          </a:p>
          <a:p>
            <a:pPr lvl="2"/>
            <a:endParaRPr lang="en-US" altLang="en-US"/>
          </a:p>
          <a:p>
            <a:r>
              <a:rPr lang="en-US" altLang="en-US"/>
              <a:t>Examples of DBMS</a:t>
            </a:r>
          </a:p>
          <a:p>
            <a:pPr lvl="1"/>
            <a:r>
              <a:rPr lang="en-US" altLang="en-US"/>
              <a:t>MS Access, MS SQL Server, IBM DB2, Oracle, Sybase, Postgres, mySQL, and many more</a:t>
            </a:r>
          </a:p>
          <a:p>
            <a:pPr lvl="1"/>
            <a:r>
              <a:rPr lang="en-US" altLang="en-US"/>
              <a:t>These are </a:t>
            </a:r>
            <a:r>
              <a:rPr lang="en-US" altLang="en-US" b="1"/>
              <a:t>relational DBMS</a:t>
            </a:r>
            <a:r>
              <a:rPr lang="en-US" altLang="en-US"/>
              <a:t> (which mean, these systems would model the data as a collection of relations/tables)</a:t>
            </a:r>
          </a:p>
          <a:p>
            <a:pPr lvl="1"/>
            <a:endParaRPr lang="en-US" altLang="en-US"/>
          </a:p>
          <a:p>
            <a:r>
              <a:rPr lang="en-US" altLang="en-US"/>
              <a:t>We will use mySQL as our DBMS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15211830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Entropy-based Discretization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48219" y="1143000"/>
            <a:ext cx="6385242" cy="5181600"/>
          </a:xfrm>
        </p:spPr>
        <p:txBody>
          <a:bodyPr/>
          <a:lstStyle/>
          <a:p>
            <a:r>
              <a:rPr lang="en-US" altLang="en-US" dirty="0"/>
              <a:t>A widely-used supervised discretization method</a:t>
            </a:r>
          </a:p>
          <a:p>
            <a:endParaRPr lang="en-US" altLang="en-US" dirty="0"/>
          </a:p>
          <a:p>
            <a:r>
              <a:rPr lang="en-US" altLang="en-US" dirty="0"/>
              <a:t>Entropy is a measure of impurity </a:t>
            </a:r>
          </a:p>
          <a:p>
            <a:pPr lvl="1"/>
            <a:r>
              <a:rPr lang="en-US" altLang="en-US" dirty="0"/>
              <a:t>Higher entropy implies data points are from a large number of classes (heterogeneous) </a:t>
            </a:r>
          </a:p>
          <a:p>
            <a:pPr lvl="1"/>
            <a:r>
              <a:rPr lang="en-US" altLang="en-US" dirty="0"/>
              <a:t>Lower entropy implies most of the data points are from the same class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76768"/>
              </p:ext>
            </p:extLst>
          </p:nvPr>
        </p:nvGraphicFramePr>
        <p:xfrm>
          <a:off x="2294878" y="4518790"/>
          <a:ext cx="33528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548728" imgH="355446" progId="Equation.3">
                  <p:embed/>
                </p:oleObj>
              </mc:Choice>
              <mc:Fallback>
                <p:oleObj name="Equation" r:id="rId3" imgW="1548728" imgH="355446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78" y="4518790"/>
                        <a:ext cx="3352800" cy="7635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2366478" y="5480432"/>
            <a:ext cx="38862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Where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j</a:t>
            </a:r>
            <a:r>
              <a:rPr lang="en-US" altLang="en-US" sz="1800" dirty="0"/>
              <a:t> is the proportion of data points belonging to class j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C8BC3B6-73E3-4668-8A4C-BCC1273D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081" y="350668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1D2DE6-76BD-44D9-BBBE-1B966A5E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1143"/>
              </p:ext>
            </p:extLst>
          </p:nvPr>
        </p:nvGraphicFramePr>
        <p:xfrm>
          <a:off x="7849339" y="1143000"/>
          <a:ext cx="2062162" cy="3766044"/>
        </p:xfrm>
        <a:graphic>
          <a:graphicData uri="http://schemas.openxmlformats.org/drawingml/2006/table">
            <a:tbl>
              <a:tblPr/>
              <a:tblGrid>
                <a:gridCol w="103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Buy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6" marR="9526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1576D7-2520-4752-917A-39B2DA84CB85}"/>
              </a:ext>
            </a:extLst>
          </p:cNvPr>
          <p:cNvCxnSpPr/>
          <p:nvPr/>
        </p:nvCxnSpPr>
        <p:spPr bwMode="auto">
          <a:xfrm>
            <a:off x="7451163" y="2086253"/>
            <a:ext cx="28408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ADE52A-046C-4566-920E-40A20F933081}"/>
              </a:ext>
            </a:extLst>
          </p:cNvPr>
          <p:cNvCxnSpPr/>
          <p:nvPr/>
        </p:nvCxnSpPr>
        <p:spPr bwMode="auto">
          <a:xfrm>
            <a:off x="7494232" y="3648723"/>
            <a:ext cx="28969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0E8EF8-7DE7-4B3A-9BED-9B87370E1E52}"/>
              </a:ext>
            </a:extLst>
          </p:cNvPr>
          <p:cNvSpPr txBox="1"/>
          <p:nvPr/>
        </p:nvSpPr>
        <p:spPr>
          <a:xfrm>
            <a:off x="10188235" y="2507863"/>
            <a:ext cx="170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Entropy-based Discretization with 3 bins</a:t>
            </a:r>
          </a:p>
        </p:txBody>
      </p:sp>
    </p:spTree>
    <p:extLst>
      <p:ext uri="{BB962C8B-B14F-4D97-AF65-F5344CB8AC3E}">
        <p14:creationId xmlns:p14="http://schemas.microsoft.com/office/powerpoint/2010/main" val="24466714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533400"/>
          </a:xfrm>
        </p:spPr>
        <p:txBody>
          <a:bodyPr/>
          <a:lstStyle/>
          <a:p>
            <a:r>
              <a:rPr lang="en-US" altLang="en-US" dirty="0"/>
              <a:t>Summarization of Data Stream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Consider a data stream containing</a:t>
            </a:r>
            <a:r>
              <a:rPr lang="en-US" i="1" dirty="0">
                <a:latin typeface="Times New Roman" pitchFamily="18" charset="0"/>
              </a:rPr>
              <a:t> m</a:t>
            </a:r>
            <a:r>
              <a:rPr lang="en-US" dirty="0"/>
              <a:t> tokens (items):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/>
              <a:t>		D = {t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t</a:t>
            </a:r>
            <a:r>
              <a:rPr lang="en-US" baseline="-25000" dirty="0"/>
              <a:t>4</a:t>
            </a:r>
            <a:r>
              <a:rPr lang="en-US" dirty="0"/>
              <a:t>, …., t</a:t>
            </a:r>
            <a:r>
              <a:rPr lang="en-US" i="1" baseline="-25000" dirty="0">
                <a:latin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pPr lvl="1">
              <a:defRPr/>
            </a:pPr>
            <a:r>
              <a:rPr lang="en-US" dirty="0"/>
              <a:t>where each token t</a:t>
            </a:r>
            <a:r>
              <a:rPr lang="en-US" baseline="-25000" dirty="0"/>
              <a:t>i </a:t>
            </a:r>
            <a:r>
              <a:rPr lang="en-US" dirty="0"/>
              <a:t>is an item chosen from the set {i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3</a:t>
            </a:r>
            <a:r>
              <a:rPr lang="en-US" dirty="0"/>
              <a:t>, …, i</a:t>
            </a:r>
            <a:r>
              <a:rPr lang="en-US" baseline="-25000" dirty="0"/>
              <a:t>n</a:t>
            </a:r>
            <a:r>
              <a:rPr lang="en-US" dirty="0"/>
              <a:t>}  </a:t>
            </a:r>
          </a:p>
          <a:p>
            <a:pPr marL="457200" lvl="1" indent="0">
              <a:buNone/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The “items” could be integers, real numbers, strings, videos, etc.</a:t>
            </a:r>
          </a:p>
          <a:p>
            <a:pPr lvl="1">
              <a:defRPr/>
            </a:pPr>
            <a:r>
              <a:rPr lang="en-US" dirty="0"/>
              <a:t>Example of analysis tasks:</a:t>
            </a:r>
          </a:p>
          <a:p>
            <a:pPr lvl="2">
              <a:defRPr/>
            </a:pPr>
            <a:r>
              <a:rPr lang="en-US" dirty="0"/>
              <a:t> Numeric items: calculate mean and standard deviation</a:t>
            </a:r>
          </a:p>
          <a:p>
            <a:pPr lvl="2">
              <a:defRPr/>
            </a:pPr>
            <a:r>
              <a:rPr lang="en-US" dirty="0"/>
              <a:t> Symbolic items: Find most frequently occurring items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54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1422401"/>
            <a:ext cx="1143000" cy="3143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 anchor="ctr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 b="1" dirty="0"/>
              <a:t>3</a:t>
            </a: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3276600" y="1422401"/>
            <a:ext cx="1143000" cy="3143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 anchor="ctr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 b="1" dirty="0"/>
              <a:t>4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4419600" y="1422401"/>
            <a:ext cx="1143000" cy="3143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 anchor="ctr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 b="1" dirty="0"/>
              <a:t>5</a:t>
            </a: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5562600" y="1422401"/>
            <a:ext cx="1143000" cy="3143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 anchor="ctr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 b="1" dirty="0"/>
              <a:t>2</a:t>
            </a: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705600" y="1422401"/>
            <a:ext cx="1143000" cy="3143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 anchor="ctr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 b="1" dirty="0"/>
              <a:t>5</a:t>
            </a: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7848600" y="1422401"/>
            <a:ext cx="1143000" cy="31432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 anchor="ctr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 b="1" dirty="0"/>
              <a:t>8</a:t>
            </a:r>
          </a:p>
        </p:txBody>
      </p:sp>
      <p:graphicFrame>
        <p:nvGraphicFramePr>
          <p:cNvPr id="11" name="Group 40"/>
          <p:cNvGraphicFramePr>
            <a:graphicFrameLocks/>
          </p:cNvGraphicFramePr>
          <p:nvPr>
            <p:extLst/>
          </p:nvPr>
        </p:nvGraphicFramePr>
        <p:xfrm>
          <a:off x="4267200" y="2971800"/>
          <a:ext cx="2514600" cy="1240752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>
                          <a:tab pos="1311275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>
                          <a:tab pos="1311275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>
                          <a:tab pos="131127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 square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>
                          <a:tab pos="1311275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6019800" y="3001963"/>
            <a:ext cx="364202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1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3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9</a:t>
            </a:r>
          </a:p>
        </p:txBody>
      </p: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4648200" y="2514600"/>
            <a:ext cx="2209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/>
              <a:t>Memory</a:t>
            </a:r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6019801" y="2971800"/>
            <a:ext cx="492443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2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7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25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6019801" y="2971800"/>
            <a:ext cx="492443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3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12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50</a:t>
            </a:r>
          </a:p>
        </p:txBody>
      </p:sp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6019801" y="2971800"/>
            <a:ext cx="492443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4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14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54</a:t>
            </a: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6019801" y="2971800"/>
            <a:ext cx="492443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5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19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79</a:t>
            </a: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6019801" y="2971800"/>
            <a:ext cx="620683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6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27</a:t>
            </a:r>
          </a:p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800" dirty="0"/>
              <a:t>143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54"/>
              <p:cNvSpPr txBox="1">
                <a:spLocks noChangeArrowheads="1"/>
              </p:cNvSpPr>
              <p:nvPr/>
            </p:nvSpPr>
            <p:spPr bwMode="auto">
              <a:xfrm>
                <a:off x="2129118" y="5257800"/>
                <a:ext cx="7877798" cy="75155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0" tIns="0" rIns="0" bIns="0">
                <a:spAutoFit/>
              </a:bodyPr>
              <a:lstStyle>
                <a:lvl1pPr marL="233363">
                  <a:spcBef>
                    <a:spcPct val="10000"/>
                  </a:spcBef>
                  <a:buSzPct val="75000"/>
                  <a:buFont typeface="Monotype Sorts" pitchFamily="2" charset="2"/>
                  <a:buChar char="l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buSzPct val="100000"/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buChar char="u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SzPct val="70000"/>
                  <a:buFont typeface="Wingdings" pitchFamily="2" charset="2"/>
                  <a:buNone/>
                </a:pPr>
                <a:r>
                  <a:rPr lang="en-US" altLang="en-US" dirty="0"/>
                  <a:t>Mean = 27/6 = 4.5;   </a:t>
                </a:r>
                <a:r>
                  <a:rPr lang="en-US" altLang="en-US" dirty="0" err="1"/>
                  <a:t>Std</a:t>
                </a:r>
                <a:r>
                  <a:rPr lang="en-US" altLang="en-US" dirty="0"/>
                  <a:t>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/>
                              </a:rPr>
                              <m:t>6</m:t>
                            </m:r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143−</m:t>
                            </m:r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i="1">
                                        <a:latin typeface="Cambria Math"/>
                                      </a:rPr>
                                      <m:t>27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i="1">
                                <a:latin typeface="Cambria Math"/>
                              </a:rPr>
                              <m:t>6</m:t>
                            </m:r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×5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dirty="0"/>
                  <a:t> = 2.07 </a:t>
                </a:r>
              </a:p>
            </p:txBody>
          </p:sp>
        </mc:Choice>
        <mc:Fallback>
          <p:sp>
            <p:nvSpPr>
              <p:cNvPr id="34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9118" y="5257800"/>
                <a:ext cx="7877798" cy="751552"/>
              </a:xfrm>
              <a:prstGeom prst="rect">
                <a:avLst/>
              </a:prstGeom>
              <a:blipFill>
                <a:blip r:embed="rId3"/>
                <a:stretch>
                  <a:fillRect r="-1315" b="-406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425640" y="3253314"/>
            <a:ext cx="31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only need 3 counters</a:t>
            </a:r>
          </a:p>
        </p:txBody>
      </p:sp>
    </p:spTree>
    <p:extLst>
      <p:ext uri="{BB962C8B-B14F-4D97-AF65-F5344CB8AC3E}">
        <p14:creationId xmlns:p14="http://schemas.microsoft.com/office/powerpoint/2010/main" val="3234271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Heavy Hitter (Frequent Item) Problem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the problem of identifying frequent items (e.g., trending hashtags on Twitter) </a:t>
            </a:r>
          </a:p>
        </p:txBody>
      </p:sp>
      <p:graphicFrame>
        <p:nvGraphicFramePr>
          <p:cNvPr id="19461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943600" y="3352801"/>
          <a:ext cx="4572000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11422069" imgH="7039958" progId="Paint.Picture">
                  <p:embed/>
                </p:oleObj>
              </mc:Choice>
              <mc:Fallback>
                <p:oleObj name="Bitmap Image" r:id="rId3" imgW="11422069" imgH="7039958" progId="Paint.Picture">
                  <p:embed/>
                  <p:pic>
                    <p:nvPicPr>
                      <p:cNvPr id="194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52801"/>
                        <a:ext cx="4572000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7391400" y="2895600"/>
            <a:ext cx="214834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/>
              <a:t>http://trendsmap.com/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905001" y="4512422"/>
            <a:ext cx="281654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/>
              <a:t>http://www.google.com/trends/</a:t>
            </a:r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8" y="2514600"/>
            <a:ext cx="379428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551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en-US"/>
              <a:t>Misra Gries (Streaming/Online Algorithm)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approximate online learning algorithm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Let </a:t>
            </a:r>
          </a:p>
          <a:p>
            <a:pPr lvl="1"/>
            <a:r>
              <a:rPr lang="en-US" altLang="en-US" dirty="0"/>
              <a:t>m be the length of the data stream</a:t>
            </a:r>
          </a:p>
          <a:p>
            <a:pPr lvl="1"/>
            <a:r>
              <a:rPr lang="en-US" altLang="en-US" dirty="0"/>
              <a:t>n be the number of unique items</a:t>
            </a:r>
          </a:p>
          <a:p>
            <a:pPr lvl="1"/>
            <a:r>
              <a:rPr lang="en-US" altLang="en-US" dirty="0"/>
              <a:t>k-1 is the number of memory buffers available to store counters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Goal: </a:t>
            </a:r>
          </a:p>
          <a:p>
            <a:pPr lvl="1"/>
            <a:r>
              <a:rPr lang="en-US" altLang="en-US" dirty="0"/>
              <a:t>Identify all items whose frequency &gt; m/k 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Constraint</a:t>
            </a:r>
          </a:p>
          <a:p>
            <a:pPr lvl="1"/>
            <a:r>
              <a:rPr lang="en-US" altLang="en-US" dirty="0"/>
              <a:t>Storage complexity ~ O(k) instead of O(n)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7573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Misra-Gries Algorithm</a:t>
            </a:r>
          </a:p>
        </p:txBody>
      </p:sp>
      <p:sp>
        <p:nvSpPr>
          <p:cNvPr id="25603" name="Rectangle 12"/>
          <p:cNvSpPr>
            <a:spLocks noChangeArrowheads="1"/>
          </p:cNvSpPr>
          <p:nvPr/>
        </p:nvSpPr>
        <p:spPr bwMode="auto"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95300" indent="-495300">
              <a:spcBef>
                <a:spcPct val="10000"/>
              </a:spcBef>
              <a:buSzPct val="75000"/>
              <a:buFont typeface="Monotype Sorts" pitchFamily="2" charset="2"/>
              <a:buChar char="l"/>
              <a:tabLst>
                <a:tab pos="13112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869950" indent="-412750">
              <a:spcBef>
                <a:spcPct val="10000"/>
              </a:spcBef>
              <a:buSzPct val="100000"/>
              <a:buFont typeface="Arial" charset="0"/>
              <a:buChar char="–"/>
              <a:tabLst>
                <a:tab pos="131127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285875" indent="-371475">
              <a:spcBef>
                <a:spcPct val="10000"/>
              </a:spcBef>
              <a:buChar char="u"/>
              <a:tabLst>
                <a:tab pos="13112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AutoNum type="arabicPeriod"/>
            </a:pPr>
            <a:r>
              <a:rPr lang="en-US" altLang="en-US" dirty="0"/>
              <a:t>Initialize:     f </a:t>
            </a:r>
            <a:r>
              <a:rPr lang="en-US" altLang="en-US" dirty="0">
                <a:sym typeface="Symbol" pitchFamily="18" charset="2"/>
              </a:rPr>
              <a:t> empty dictionary</a:t>
            </a:r>
          </a:p>
          <a:p>
            <a:pPr lvl="2">
              <a:buFont typeface="Monotype Sorts" pitchFamily="2" charset="2"/>
              <a:buAutoNum type="arabicPeriod"/>
            </a:pP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AutoNum type="arabicPeriod"/>
            </a:pPr>
            <a:r>
              <a:rPr lang="en-US" altLang="en-US" dirty="0">
                <a:sym typeface="Symbol" pitchFamily="18" charset="2"/>
              </a:rPr>
              <a:t>for each token in the data stream</a:t>
            </a:r>
            <a:endParaRPr lang="en-US" altLang="en-US" dirty="0">
              <a:latin typeface="Times New Roman" pitchFamily="18" charset="0"/>
              <a:sym typeface="Symbol" pitchFamily="18" charset="2"/>
            </a:endParaRPr>
          </a:p>
          <a:p>
            <a:pPr lvl="1">
              <a:buFont typeface="Arial" charset="0"/>
              <a:buAutoNum type="alphaLcPeriod"/>
            </a:pPr>
            <a:r>
              <a:rPr lang="en-US" altLang="en-US" dirty="0">
                <a:sym typeface="Symbol" pitchFamily="18" charset="2"/>
              </a:rPr>
              <a:t>Let 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be the corresponding item of the token</a:t>
            </a:r>
          </a:p>
          <a:p>
            <a:pPr lvl="1">
              <a:buFont typeface="Arial" charset="0"/>
              <a:buAutoNum type="alphaLcPeriod"/>
            </a:pPr>
            <a:r>
              <a:rPr lang="en-US" altLang="en-US" dirty="0">
                <a:sym typeface="Symbol" pitchFamily="18" charset="2"/>
              </a:rPr>
              <a:t>If 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is in f then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 f{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  f{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 + 1     (increment frequency count for f{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else if |f| &lt; k – 1 then     (if array is not full; k-1 is size of array)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f{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  1               (insert item into array and set its frequency to 1)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else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for each 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in I do f{</a:t>
            </a:r>
            <a:r>
              <a:rPr lang="en-US" altLang="en-US" dirty="0" err="1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  f{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 – 1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if f{</a:t>
            </a:r>
            <a:r>
              <a:rPr lang="en-US" altLang="en-US" dirty="0" err="1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} = 0 then remove 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from f</a:t>
            </a:r>
          </a:p>
          <a:p>
            <a:pPr lvl="2">
              <a:buFont typeface="Monotype Sorts" pitchFamily="2" charset="2"/>
              <a:buAutoNum type="arabicPeriod"/>
            </a:pP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AutoNum type="arabicPeriod"/>
            </a:pPr>
            <a:r>
              <a:rPr lang="en-US" altLang="en-US" dirty="0">
                <a:sym typeface="Symbol" pitchFamily="18" charset="2"/>
              </a:rPr>
              <a:t>for each item 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in f do</a:t>
            </a:r>
            <a:endParaRPr lang="en-US" altLang="en-US" dirty="0">
              <a:latin typeface="Times New Roman" pitchFamily="18" charset="0"/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add 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to the result set</a:t>
            </a:r>
          </a:p>
        </p:txBody>
      </p:sp>
    </p:spTree>
    <p:extLst>
      <p:ext uri="{BB962C8B-B14F-4D97-AF65-F5344CB8AC3E}">
        <p14:creationId xmlns:p14="http://schemas.microsoft.com/office/powerpoint/2010/main" val="174878391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Predictive Modeling Framework</a:t>
            </a:r>
          </a:p>
        </p:txBody>
      </p:sp>
      <p:graphicFrame>
        <p:nvGraphicFramePr>
          <p:cNvPr id="5123" name="Object 26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573338" y="1143000"/>
          <a:ext cx="695166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512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143000"/>
                        <a:ext cx="6951663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772400" y="1371600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Classification or Regression technique</a:t>
            </a:r>
          </a:p>
        </p:txBody>
      </p:sp>
    </p:spTree>
    <p:extLst>
      <p:ext uri="{BB962C8B-B14F-4D97-AF65-F5344CB8AC3E}">
        <p14:creationId xmlns:p14="http://schemas.microsoft.com/office/powerpoint/2010/main" val="40814799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Predictive Modeling Techniques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Single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Decision Tree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Nearest-neighbor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Artificial 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Probabilistic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Support Vector Machine/Regression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Ensemble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Boosting, Bagging,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9338816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Induction Algorithm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828800" y="121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1. Start with an initial node (let D</a:t>
            </a:r>
            <a:r>
              <a:rPr lang="en-US" altLang="en-US" sz="1800" baseline="-25000"/>
              <a:t>0</a:t>
            </a:r>
            <a:r>
              <a:rPr lang="en-US" altLang="en-US" sz="1800"/>
              <a:t> be the training instances)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828800" y="2116139"/>
            <a:ext cx="5105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81100" indent="-2667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38300" indent="-2667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2. Check whether a leaf node needs to be expanded (based on stopping criteria)</a:t>
            </a:r>
          </a:p>
          <a:p>
            <a:pPr lvl="1">
              <a:spcBef>
                <a:spcPct val="50000"/>
              </a:spcBef>
              <a:buFontTx/>
              <a:buAutoNum type="alphaLcPeriod"/>
            </a:pPr>
            <a:r>
              <a:rPr lang="en-US" altLang="en-US" sz="1800"/>
              <a:t>If not needed, then assign a class to the node based on the majority class of training instances in D</a:t>
            </a:r>
            <a:r>
              <a:rPr lang="en-US" altLang="en-US" sz="1800" baseline="-25000"/>
              <a:t>0</a:t>
            </a:r>
            <a:r>
              <a:rPr lang="en-US" altLang="en-US" sz="1800"/>
              <a:t>. 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286000" y="3810000"/>
            <a:ext cx="5105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b. Else 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i.  Find the best attribute split condition 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Ii, Distribute the training instances to their corresponding child nodes based on the outcome of the split condition.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256588" y="2073275"/>
            <a:ext cx="2133600" cy="425450"/>
            <a:chOff x="6400800" y="1143000"/>
            <a:chExt cx="2133600" cy="425450"/>
          </a:xfrm>
        </p:grpSpPr>
        <p:sp>
          <p:nvSpPr>
            <p:cNvPr id="18454" name="Text Box 30"/>
            <p:cNvSpPr txBox="1">
              <a:spLocks noChangeArrowheads="1"/>
            </p:cNvSpPr>
            <p:nvPr/>
          </p:nvSpPr>
          <p:spPr bwMode="auto">
            <a:xfrm>
              <a:off x="6400800" y="1219200"/>
              <a:ext cx="1027113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?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18455" name="Text Box 16"/>
            <p:cNvSpPr txBox="1">
              <a:spLocks noChangeArrowheads="1"/>
            </p:cNvSpPr>
            <p:nvPr/>
          </p:nvSpPr>
          <p:spPr bwMode="auto">
            <a:xfrm>
              <a:off x="7848600" y="114300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r>
                <a:rPr lang="en-US" altLang="en-US" sz="1800" baseline="-25000"/>
                <a:t>0</a:t>
              </a: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17700" y="5943600"/>
            <a:ext cx="79009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81100" indent="-2667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38300" indent="-2667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527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30099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671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924300" indent="-2667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3. Repeat Step 2 for each leaf node that has not been tested </a:t>
            </a:r>
          </a:p>
        </p:txBody>
      </p:sp>
      <p:sp>
        <p:nvSpPr>
          <p:cNvPr id="49161" name="AutoShape 18"/>
          <p:cNvSpPr>
            <a:spLocks noChangeArrowheads="1"/>
          </p:cNvSpPr>
          <p:nvPr/>
        </p:nvSpPr>
        <p:spPr bwMode="auto">
          <a:xfrm>
            <a:off x="8220076" y="2124076"/>
            <a:ext cx="1103313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Class=No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40639" y="1984376"/>
            <a:ext cx="2598737" cy="1825625"/>
            <a:chOff x="6460332" y="3560087"/>
            <a:chExt cx="2599134" cy="1825625"/>
          </a:xfrm>
        </p:grpSpPr>
        <p:sp>
          <p:nvSpPr>
            <p:cNvPr id="18442" name="Rectangle 6"/>
            <p:cNvSpPr>
              <a:spLocks noChangeArrowheads="1"/>
            </p:cNvSpPr>
            <p:nvPr/>
          </p:nvSpPr>
          <p:spPr bwMode="auto">
            <a:xfrm>
              <a:off x="6913364" y="3694113"/>
              <a:ext cx="2060179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grpSp>
          <p:nvGrpSpPr>
            <p:cNvPr id="18443" name="Group 25"/>
            <p:cNvGrpSpPr>
              <a:grpSpLocks/>
            </p:cNvGrpSpPr>
            <p:nvPr/>
          </p:nvGrpSpPr>
          <p:grpSpPr bwMode="auto">
            <a:xfrm>
              <a:off x="6460332" y="3560087"/>
              <a:ext cx="2599134" cy="1825625"/>
              <a:chOff x="6093619" y="3844925"/>
              <a:chExt cx="2599134" cy="1825625"/>
            </a:xfrm>
          </p:grpSpPr>
          <p:sp>
            <p:nvSpPr>
              <p:cNvPr id="18444" name="Line 7"/>
              <p:cNvSpPr>
                <a:spLocks noChangeShapeType="1"/>
              </p:cNvSpPr>
              <p:nvPr/>
            </p:nvSpPr>
            <p:spPr bwMode="auto">
              <a:xfrm>
                <a:off x="7796213" y="4625975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Yes</a:t>
                </a:r>
                <a:endParaRPr lang="en-US" altLang="en-US" sz="160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7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No</a:t>
                </a:r>
              </a:p>
            </p:txBody>
          </p:sp>
          <p:sp>
            <p:nvSpPr>
              <p:cNvPr id="18448" name="Text Box 30"/>
              <p:cNvSpPr txBox="1">
                <a:spLocks noChangeArrowheads="1"/>
              </p:cNvSpPr>
              <p:nvPr/>
            </p:nvSpPr>
            <p:spPr bwMode="auto">
              <a:xfrm>
                <a:off x="6858000" y="4302125"/>
                <a:ext cx="1027113" cy="59372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>
                    <a:solidFill>
                      <a:srgbClr val="2D1993"/>
                    </a:solidFill>
                  </a:rPr>
                  <a:t>Home Owner</a:t>
                </a:r>
                <a:endParaRPr lang="en-US" altLang="en-US" sz="160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9" name="Text Box 17"/>
              <p:cNvSpPr txBox="1">
                <a:spLocks noChangeArrowheads="1"/>
              </p:cNvSpPr>
              <p:nvPr/>
            </p:nvSpPr>
            <p:spPr bwMode="auto">
              <a:xfrm>
                <a:off x="7086600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769620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18452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8453" name="AutoShape 18"/>
              <p:cNvSpPr>
                <a:spLocks noChangeArrowheads="1"/>
              </p:cNvSpPr>
              <p:nvPr/>
            </p:nvSpPr>
            <p:spPr bwMode="auto">
              <a:xfrm>
                <a:off x="8141097" y="5203825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329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60" grpId="0"/>
      <p:bldP spid="49162" grpId="0"/>
      <p:bldP spid="19" grpId="0"/>
      <p:bldP spid="491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determine the Best Split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approach: </a:t>
            </a:r>
          </a:p>
          <a:p>
            <a:pPr lvl="1"/>
            <a:r>
              <a:rPr lang="en-US" altLang="en-US"/>
              <a:t>Nodes that have </a:t>
            </a:r>
            <a:r>
              <a:rPr lang="en-US" altLang="en-US">
                <a:solidFill>
                  <a:srgbClr val="FF0000"/>
                </a:solidFill>
              </a:rPr>
              <a:t>purer</a:t>
            </a:r>
            <a:r>
              <a:rPr lang="en-US" altLang="en-US"/>
              <a:t> class distribution after splitting are preferred</a:t>
            </a:r>
          </a:p>
          <a:p>
            <a:pPr lvl="4"/>
            <a:endParaRPr lang="en-US" altLang="en-US"/>
          </a:p>
          <a:p>
            <a:pPr lvl="1">
              <a:buFont typeface="Arial" charset="0"/>
              <a:buNone/>
            </a:pPr>
            <a:endParaRPr lang="en-US" altLang="en-US"/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2565400" y="2828926"/>
            <a:ext cx="2692400" cy="2962275"/>
            <a:chOff x="1041400" y="2829422"/>
            <a:chExt cx="2692400" cy="2961778"/>
          </a:xfrm>
        </p:grpSpPr>
        <p:graphicFrame>
          <p:nvGraphicFramePr>
            <p:cNvPr id="20501" name="Object 6"/>
            <p:cNvGraphicFramePr>
              <a:graphicFrameLocks noChangeAspect="1"/>
            </p:cNvGraphicFramePr>
            <p:nvPr/>
          </p:nvGraphicFramePr>
          <p:xfrm>
            <a:off x="1041400" y="4975225"/>
            <a:ext cx="8921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Visio" r:id="rId3" imgW="663245" imgH="606271" progId="Visio.Drawing.11">
                    <p:embed/>
                  </p:oleObj>
                </mc:Choice>
                <mc:Fallback>
                  <p:oleObj name="Visio" r:id="rId3" imgW="663245" imgH="606271" progId="Visio.Drawing.11">
                    <p:embed/>
                    <p:pic>
                      <p:nvPicPr>
                        <p:cNvPr id="2050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400" y="4975225"/>
                          <a:ext cx="8921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2" name="Group 9"/>
            <p:cNvGrpSpPr>
              <a:grpSpLocks/>
            </p:cNvGrpSpPr>
            <p:nvPr/>
          </p:nvGrpSpPr>
          <p:grpSpPr bwMode="auto">
            <a:xfrm>
              <a:off x="1235869" y="3054054"/>
              <a:ext cx="2497931" cy="1844971"/>
              <a:chOff x="6093619" y="3844925"/>
              <a:chExt cx="2497931" cy="1844971"/>
            </a:xfrm>
          </p:grpSpPr>
          <p:sp>
            <p:nvSpPr>
              <p:cNvPr id="20505" name="Line 7"/>
              <p:cNvSpPr>
                <a:spLocks noChangeShapeType="1"/>
              </p:cNvSpPr>
              <p:nvPr/>
            </p:nvSpPr>
            <p:spPr bwMode="auto">
              <a:xfrm>
                <a:off x="7385844" y="4654966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Yes</a:t>
                </a:r>
                <a:endParaRPr lang="en-US" altLang="en-US" sz="1600">
                  <a:solidFill>
                    <a:schemeClr val="bg2"/>
                  </a:solidFill>
                </a:endParaRPr>
              </a:p>
            </p:txBody>
          </p:sp>
          <p:sp>
            <p:nvSpPr>
              <p:cNvPr id="20508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No</a:t>
                </a:r>
              </a:p>
            </p:txBody>
          </p:sp>
          <p:sp>
            <p:nvSpPr>
              <p:cNvPr id="20509" name="Text Box 30"/>
              <p:cNvSpPr txBox="1">
                <a:spLocks noChangeArrowheads="1"/>
              </p:cNvSpPr>
              <p:nvPr/>
            </p:nvSpPr>
            <p:spPr bwMode="auto">
              <a:xfrm>
                <a:off x="6858001" y="4316412"/>
                <a:ext cx="571500" cy="3693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800"/>
                  <a:t>X</a:t>
                </a:r>
              </a:p>
            </p:txBody>
          </p:sp>
          <p:sp>
            <p:nvSpPr>
              <p:cNvPr id="20510" name="Text Box 17"/>
              <p:cNvSpPr txBox="1">
                <a:spLocks noChangeArrowheads="1"/>
              </p:cNvSpPr>
              <p:nvPr/>
            </p:nvSpPr>
            <p:spPr bwMode="auto">
              <a:xfrm>
                <a:off x="6881813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20511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20512" name="Text Box 19"/>
              <p:cNvSpPr txBox="1">
                <a:spLocks noChangeArrowheads="1"/>
              </p:cNvSpPr>
              <p:nvPr/>
            </p:nvSpPr>
            <p:spPr bwMode="auto">
              <a:xfrm>
                <a:off x="727075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20513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0514" name="AutoShape 18"/>
              <p:cNvSpPr>
                <a:spLocks noChangeArrowheads="1"/>
              </p:cNvSpPr>
              <p:nvPr/>
            </p:nvSpPr>
            <p:spPr bwMode="auto">
              <a:xfrm>
                <a:off x="7696200" y="5223171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graphicFrame>
          <p:nvGraphicFramePr>
            <p:cNvPr id="20503" name="Object 1"/>
            <p:cNvGraphicFramePr>
              <a:graphicFrameLocks noChangeAspect="1"/>
            </p:cNvGraphicFramePr>
            <p:nvPr/>
          </p:nvGraphicFramePr>
          <p:xfrm>
            <a:off x="2642393" y="2829422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Visio" r:id="rId5" imgW="663245" imgH="606271" progId="Visio.Drawing.11">
                    <p:embed/>
                  </p:oleObj>
                </mc:Choice>
                <mc:Fallback>
                  <p:oleObj name="Visio" r:id="rId5" imgW="663245" imgH="606271" progId="Visio.Drawing.11">
                    <p:embed/>
                    <p:pic>
                      <p:nvPicPr>
                        <p:cNvPr id="2050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393" y="2829422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2"/>
            <p:cNvGraphicFramePr>
              <a:graphicFrameLocks noChangeAspect="1"/>
            </p:cNvGraphicFramePr>
            <p:nvPr/>
          </p:nvGraphicFramePr>
          <p:xfrm>
            <a:off x="2792414" y="4975225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Visio" r:id="rId7" imgW="663245" imgH="606271" progId="Visio.Drawing.11">
                    <p:embed/>
                  </p:oleObj>
                </mc:Choice>
                <mc:Fallback>
                  <p:oleObj name="Visio" r:id="rId7" imgW="663245" imgH="606271" progId="Visio.Drawing.11">
                    <p:embed/>
                    <p:pic>
                      <p:nvPicPr>
                        <p:cNvPr id="2050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414" y="4975225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6915150" y="2828926"/>
            <a:ext cx="2668588" cy="2962275"/>
            <a:chOff x="5391150" y="2829422"/>
            <a:chExt cx="2669381" cy="2961778"/>
          </a:xfrm>
        </p:grpSpPr>
        <p:graphicFrame>
          <p:nvGraphicFramePr>
            <p:cNvPr id="20487" name="Object 10"/>
            <p:cNvGraphicFramePr>
              <a:graphicFrameLocks noChangeAspect="1"/>
            </p:cNvGraphicFramePr>
            <p:nvPr/>
          </p:nvGraphicFramePr>
          <p:xfrm>
            <a:off x="5391150" y="4975225"/>
            <a:ext cx="892175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Visio" r:id="rId9" imgW="663245" imgH="606271" progId="Visio.Drawing.11">
                    <p:embed/>
                  </p:oleObj>
                </mc:Choice>
                <mc:Fallback>
                  <p:oleObj name="Visio" r:id="rId9" imgW="663245" imgH="606271" progId="Visio.Drawing.11">
                    <p:embed/>
                    <p:pic>
                      <p:nvPicPr>
                        <p:cNvPr id="2048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1150" y="4975225"/>
                          <a:ext cx="892175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8" name="Group 22"/>
            <p:cNvGrpSpPr>
              <a:grpSpLocks/>
            </p:cNvGrpSpPr>
            <p:nvPr/>
          </p:nvGrpSpPr>
          <p:grpSpPr bwMode="auto">
            <a:xfrm>
              <a:off x="5562600" y="3054054"/>
              <a:ext cx="2497931" cy="1844971"/>
              <a:chOff x="6093619" y="3844925"/>
              <a:chExt cx="2497931" cy="1844971"/>
            </a:xfrm>
          </p:grpSpPr>
          <p:sp>
            <p:nvSpPr>
              <p:cNvPr id="20491" name="Line 7"/>
              <p:cNvSpPr>
                <a:spLocks noChangeShapeType="1"/>
              </p:cNvSpPr>
              <p:nvPr/>
            </p:nvSpPr>
            <p:spPr bwMode="auto">
              <a:xfrm>
                <a:off x="7385844" y="4654966"/>
                <a:ext cx="620712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8"/>
              <p:cNvSpPr>
                <a:spLocks noChangeShapeType="1"/>
              </p:cNvSpPr>
              <p:nvPr/>
            </p:nvSpPr>
            <p:spPr bwMode="auto">
              <a:xfrm flipH="1">
                <a:off x="6291263" y="4625975"/>
                <a:ext cx="619125" cy="5683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Text Box 20"/>
              <p:cNvSpPr txBox="1">
                <a:spLocks noChangeArrowheads="1"/>
              </p:cNvSpPr>
              <p:nvPr/>
            </p:nvSpPr>
            <p:spPr bwMode="auto">
              <a:xfrm>
                <a:off x="6111875" y="4625975"/>
                <a:ext cx="533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Yes</a:t>
                </a:r>
                <a:endParaRPr lang="en-US" altLang="en-US" sz="1600">
                  <a:solidFill>
                    <a:schemeClr val="bg2"/>
                  </a:solidFill>
                </a:endParaRPr>
              </a:p>
            </p:txBody>
          </p:sp>
          <p:sp>
            <p:nvSpPr>
              <p:cNvPr id="20494" name="Text Box 21"/>
              <p:cNvSpPr txBox="1">
                <a:spLocks noChangeArrowheads="1"/>
              </p:cNvSpPr>
              <p:nvPr/>
            </p:nvSpPr>
            <p:spPr bwMode="auto">
              <a:xfrm>
                <a:off x="8148638" y="4625975"/>
                <a:ext cx="44291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No</a:t>
                </a:r>
              </a:p>
            </p:txBody>
          </p:sp>
          <p:sp>
            <p:nvSpPr>
              <p:cNvPr id="20495" name="Text Box 30"/>
              <p:cNvSpPr txBox="1">
                <a:spLocks noChangeArrowheads="1"/>
              </p:cNvSpPr>
              <p:nvPr/>
            </p:nvSpPr>
            <p:spPr bwMode="auto">
              <a:xfrm>
                <a:off x="6858001" y="4316412"/>
                <a:ext cx="571500" cy="33855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lang="en-US" altLang="en-US" sz="1600"/>
                  <a:t>Y</a:t>
                </a:r>
              </a:p>
            </p:txBody>
          </p:sp>
          <p:sp>
            <p:nvSpPr>
              <p:cNvPr id="20496" name="Text Box 17"/>
              <p:cNvSpPr txBox="1">
                <a:spLocks noChangeArrowheads="1"/>
              </p:cNvSpPr>
              <p:nvPr/>
            </p:nvSpPr>
            <p:spPr bwMode="auto">
              <a:xfrm>
                <a:off x="6881813" y="3844925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0</a:t>
                </a:r>
              </a:p>
            </p:txBody>
          </p:sp>
          <p:sp>
            <p:nvSpPr>
              <p:cNvPr id="20497" name="Text Box 18"/>
              <p:cNvSpPr txBox="1">
                <a:spLocks noChangeArrowheads="1"/>
              </p:cNvSpPr>
              <p:nvPr/>
            </p:nvSpPr>
            <p:spPr bwMode="auto">
              <a:xfrm>
                <a:off x="6609556" y="525383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1</a:t>
                </a:r>
              </a:p>
            </p:txBody>
          </p:sp>
          <p:sp>
            <p:nvSpPr>
              <p:cNvPr id="20498" name="Text Box 19"/>
              <p:cNvSpPr txBox="1">
                <a:spLocks noChangeArrowheads="1"/>
              </p:cNvSpPr>
              <p:nvPr/>
            </p:nvSpPr>
            <p:spPr bwMode="auto">
              <a:xfrm>
                <a:off x="7270750" y="5257800"/>
                <a:ext cx="6858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/>
                  <a:t>D</a:t>
                </a:r>
                <a:r>
                  <a:rPr lang="en-US" altLang="en-US" sz="1800" baseline="-25000"/>
                  <a:t>2</a:t>
                </a:r>
              </a:p>
            </p:txBody>
          </p:sp>
          <p:sp>
            <p:nvSpPr>
              <p:cNvPr id="20499" name="AutoShape 18"/>
              <p:cNvSpPr>
                <a:spLocks noChangeArrowheads="1"/>
              </p:cNvSpPr>
              <p:nvPr/>
            </p:nvSpPr>
            <p:spPr bwMode="auto">
              <a:xfrm>
                <a:off x="6093619" y="5194300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0500" name="AutoShape 18"/>
              <p:cNvSpPr>
                <a:spLocks noChangeArrowheads="1"/>
              </p:cNvSpPr>
              <p:nvPr/>
            </p:nvSpPr>
            <p:spPr bwMode="auto">
              <a:xfrm>
                <a:off x="7696200" y="5223171"/>
                <a:ext cx="551656" cy="466725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graphicFrame>
          <p:nvGraphicFramePr>
            <p:cNvPr id="20489" name="Object 33"/>
            <p:cNvGraphicFramePr>
              <a:graphicFrameLocks noChangeAspect="1"/>
            </p:cNvGraphicFramePr>
            <p:nvPr/>
          </p:nvGraphicFramePr>
          <p:xfrm>
            <a:off x="6969124" y="2829422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Visio" r:id="rId11" imgW="663245" imgH="606271" progId="Visio.Drawing.11">
                    <p:embed/>
                  </p:oleObj>
                </mc:Choice>
                <mc:Fallback>
                  <p:oleObj name="Visio" r:id="rId11" imgW="663245" imgH="606271" progId="Visio.Drawing.11">
                    <p:embed/>
                    <p:pic>
                      <p:nvPicPr>
                        <p:cNvPr id="2048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9124" y="2829422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3"/>
            <p:cNvGraphicFramePr>
              <a:graphicFrameLocks noChangeAspect="1"/>
            </p:cNvGraphicFramePr>
            <p:nvPr/>
          </p:nvGraphicFramePr>
          <p:xfrm>
            <a:off x="7082631" y="4975225"/>
            <a:ext cx="912813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Visio" r:id="rId13" imgW="663245" imgH="606271" progId="Visio.Drawing.11">
                    <p:embed/>
                  </p:oleObj>
                </mc:Choice>
                <mc:Fallback>
                  <p:oleObj name="Visio" r:id="rId13" imgW="663245" imgH="606271" progId="Visio.Drawing.11">
                    <p:embed/>
                    <p:pic>
                      <p:nvPicPr>
                        <p:cNvPr id="2049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2631" y="4975225"/>
                          <a:ext cx="912813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3935413" y="5892800"/>
            <a:ext cx="4487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 is preferred over X to split the data D</a:t>
            </a:r>
            <a:r>
              <a:rPr lang="en-US" altLang="en-US" sz="1800" baseline="-25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17080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(Structured Query Language)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language provided by relational DBMS to</a:t>
            </a:r>
          </a:p>
          <a:p>
            <a:pPr lvl="1"/>
            <a:r>
              <a:rPr lang="en-US" altLang="en-US"/>
              <a:t>Create a table</a:t>
            </a:r>
          </a:p>
          <a:p>
            <a:pPr lvl="1"/>
            <a:r>
              <a:rPr lang="en-US" altLang="en-US"/>
              <a:t>Alter the schema (structure) of a table</a:t>
            </a:r>
          </a:p>
          <a:p>
            <a:pPr lvl="1"/>
            <a:r>
              <a:rPr lang="en-US" altLang="en-US"/>
              <a:t>Insert data records into a table </a:t>
            </a:r>
          </a:p>
          <a:p>
            <a:pPr lvl="1"/>
            <a:r>
              <a:rPr lang="en-US" altLang="en-US"/>
              <a:t>Delete data records from a table</a:t>
            </a:r>
          </a:p>
          <a:p>
            <a:pPr lvl="1"/>
            <a:r>
              <a:rPr lang="en-US" altLang="en-US"/>
              <a:t>Query a table </a:t>
            </a:r>
          </a:p>
          <a:p>
            <a:pPr lvl="1"/>
            <a:r>
              <a:rPr lang="en-US" alt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941008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21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Best Split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/>
              <a:t>For each candidate attribute</a:t>
            </a:r>
          </a:p>
          <a:p>
            <a:pPr marL="1371600" lvl="2" indent="-457200">
              <a:buFont typeface="Monotype Sorts" pitchFamily="2" charset="2"/>
              <a:buChar char="l"/>
            </a:pPr>
            <a:r>
              <a:rPr lang="en-US" altLang="en-US" dirty="0"/>
              <a:t>Compute impurity measure of each child node</a:t>
            </a:r>
          </a:p>
          <a:p>
            <a:pPr marL="1371600" lvl="2" indent="-457200">
              <a:buFont typeface="Monotype Sorts" pitchFamily="2" charset="2"/>
              <a:buChar char="l"/>
            </a:pPr>
            <a:r>
              <a:rPr lang="en-US" altLang="en-US" dirty="0"/>
              <a:t>Compute the weighted average impurity measure of the children</a:t>
            </a:r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endParaRPr lang="en-US" altLang="en-US" dirty="0"/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dirty="0"/>
              <a:t>Choose the attribute split condition that produces the lowest weighted impurity measure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922450" y="2561207"/>
            <a:ext cx="990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H="1">
            <a:off x="3505200" y="297365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4114800" y="3055582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4646721" y="3064291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264563" y="32607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I</a:t>
            </a:r>
            <a:r>
              <a:rPr lang="en-US" altLang="en-US" sz="2000" baseline="-25000" dirty="0"/>
              <a:t>1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920200" y="328957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I</a:t>
            </a:r>
            <a:r>
              <a:rPr lang="en-US" altLang="en-US" sz="2000" baseline="-25000" dirty="0"/>
              <a:t>2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4891088" y="331456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/>
              <a:t>I</a:t>
            </a:r>
            <a:r>
              <a:rPr lang="en-US" altLang="en-US" sz="2000" baseline="-25000" dirty="0" err="1"/>
              <a:t>p</a:t>
            </a:r>
            <a:endParaRPr lang="en-US" altLang="en-US" sz="2000" baseline="-25000" dirty="0"/>
          </a:p>
        </p:txBody>
      </p:sp>
      <p:graphicFrame>
        <p:nvGraphicFramePr>
          <p:cNvPr id="245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2804"/>
              </p:ext>
            </p:extLst>
          </p:nvPr>
        </p:nvGraphicFramePr>
        <p:xfrm>
          <a:off x="6326850" y="2611059"/>
          <a:ext cx="19494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952087" imgH="444307" progId="Equation.3">
                  <p:embed/>
                </p:oleObj>
              </mc:Choice>
              <mc:Fallback>
                <p:oleObj name="Equation" r:id="rId3" imgW="952087" imgH="444307" progId="Equation.3">
                  <p:embed/>
                  <p:pic>
                    <p:nvPicPr>
                      <p:cNvPr id="245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850" y="2611059"/>
                        <a:ext cx="1949450" cy="906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304190" y="320819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…..</a:t>
            </a:r>
            <a:endParaRPr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936119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Measures of Node Impurity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143000"/>
            <a:ext cx="8763000" cy="5181600"/>
          </a:xfrm>
        </p:spPr>
        <p:txBody>
          <a:bodyPr/>
          <a:lstStyle/>
          <a:p>
            <a:pPr marL="342900" indent="-342900"/>
            <a:r>
              <a:rPr lang="en-US" altLang="en-US" dirty="0"/>
              <a:t>Consider a k-class problem where the class label is either {1, 2, 3, …, k}</a:t>
            </a:r>
          </a:p>
          <a:p>
            <a:pPr marL="742950" lvl="1" indent="-285750"/>
            <a:r>
              <a:rPr lang="en-US" altLang="en-US" sz="2400" dirty="0"/>
              <a:t>Let p(j) be the proportion of training instances of class j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2 popular measures for node impurity:</a:t>
            </a:r>
          </a:p>
          <a:p>
            <a:pPr marL="1828800" lvl="4" indent="0">
              <a:buNone/>
            </a:pPr>
            <a:endParaRPr lang="en-US" altLang="en-US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/>
          </p:nvPr>
        </p:nvGraphicFramePr>
        <p:xfrm>
          <a:off x="2819401" y="3886200"/>
          <a:ext cx="3925769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777680" imgH="355320" progId="Equation.3">
                  <p:embed/>
                </p:oleObj>
              </mc:Choice>
              <mc:Fallback>
                <p:oleObj name="Equation" r:id="rId3" imgW="1777680" imgH="35532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886200"/>
                        <a:ext cx="3925769" cy="7826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>
            <p:extLst/>
          </p:nvPr>
        </p:nvGraphicFramePr>
        <p:xfrm>
          <a:off x="2895601" y="5029200"/>
          <a:ext cx="2905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1396800" imgH="355320" progId="Equation.3">
                  <p:embed/>
                </p:oleObj>
              </mc:Choice>
              <mc:Fallback>
                <p:oleObj name="Equation" r:id="rId5" imgW="1396800" imgH="355320" progId="Equation.3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029200"/>
                        <a:ext cx="2905125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29861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Gini Index of a Single Node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9812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235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20574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235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2057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235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4572000" y="2339976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graphicFrame>
        <p:nvGraphicFramePr>
          <p:cNvPr id="23559" name="Object 11"/>
          <p:cNvGraphicFramePr>
            <a:graphicFrameLocks noChangeAspect="1"/>
          </p:cNvGraphicFramePr>
          <p:nvPr/>
        </p:nvGraphicFramePr>
        <p:xfrm>
          <a:off x="4114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235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48200" y="3817939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4648200" y="5105401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211475885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is not suitable for imbalanced classes</a:t>
            </a:r>
          </a:p>
          <a:p>
            <a:pPr lvl="1"/>
            <a:r>
              <a:rPr lang="en-US" sz="2400" dirty="0"/>
              <a:t>If 90% of the data belongs to only 1 class, then a classifier that predicts every example to be in the majority class will be 90% accurate even if we’re more interested in predicting the rare class</a:t>
            </a:r>
          </a:p>
          <a:p>
            <a:pPr lvl="2"/>
            <a:r>
              <a:rPr lang="en-US" sz="2000" dirty="0"/>
              <a:t> Examples: intrusion/</a:t>
            </a:r>
            <a:r>
              <a:rPr lang="en-US" sz="2000" dirty="0" err="1"/>
              <a:t>cyberthreat</a:t>
            </a:r>
            <a:r>
              <a:rPr lang="en-US" sz="2000" dirty="0"/>
              <a:t> detection, disease prediction, fraud detection, earthquake prediction,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endParaRPr lang="en-US" sz="2400" dirty="0"/>
          </a:p>
          <a:p>
            <a:r>
              <a:rPr lang="en-US" dirty="0"/>
              <a:t>Alternative measures are needed</a:t>
            </a:r>
          </a:p>
          <a:p>
            <a:pPr lvl="1"/>
            <a:r>
              <a:rPr lang="en-US" sz="2400" dirty="0"/>
              <a:t>F-measure</a:t>
            </a:r>
          </a:p>
          <a:p>
            <a:pPr lvl="1"/>
            <a:r>
              <a:rPr lang="en-US" sz="2400" dirty="0"/>
              <a:t>Area under ROC curve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465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Training and Test Set Creation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Holdout Method</a:t>
            </a:r>
          </a:p>
          <a:p>
            <a:pPr lvl="1"/>
            <a:r>
              <a:rPr lang="en-US" altLang="en-US" sz="2400" dirty="0"/>
              <a:t>Reserve k% for training and (100-k)% for testing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2"/>
            <a:endParaRPr lang="en-US" altLang="en-US" sz="2000" dirty="0"/>
          </a:p>
          <a:p>
            <a:pPr lvl="2"/>
            <a:endParaRPr lang="en-US" altLang="en-US" sz="2000" dirty="0"/>
          </a:p>
          <a:p>
            <a:pPr lvl="1"/>
            <a:r>
              <a:rPr lang="en-US" altLang="en-US" sz="2400" dirty="0"/>
              <a:t>Limitation: evaluation result may vary depending on how you split the data into training/test sets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429000" y="2209800"/>
            <a:ext cx="2514600" cy="3124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" pitchFamily="34" charset="0"/>
              </a:rPr>
              <a:t>Data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48000" y="4191000"/>
            <a:ext cx="327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6096000" y="2895600"/>
            <a:ext cx="1447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96000" y="4724400"/>
            <a:ext cx="1447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7696200" y="2400300"/>
            <a:ext cx="1981200" cy="990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</a:rPr>
              <a:t>Training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696200" y="4064000"/>
            <a:ext cx="1981200" cy="990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</a:rPr>
              <a:t>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8900" y="28956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449356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100% - k%</a:t>
            </a:r>
          </a:p>
        </p:txBody>
      </p:sp>
    </p:spTree>
    <p:extLst>
      <p:ext uri="{BB962C8B-B14F-4D97-AF65-F5344CB8AC3E}">
        <p14:creationId xmlns:p14="http://schemas.microsoft.com/office/powerpoint/2010/main" val="12305990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Training and Test Set Creation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Cross validation</a:t>
            </a:r>
          </a:p>
          <a:p>
            <a:pPr lvl="1"/>
            <a:r>
              <a:rPr lang="en-US" altLang="en-US" sz="2400" dirty="0"/>
              <a:t>Partition the data into k disjoint subsets</a:t>
            </a:r>
          </a:p>
          <a:p>
            <a:pPr lvl="1"/>
            <a:r>
              <a:rPr lang="en-US" altLang="en-US" sz="2400" dirty="0"/>
              <a:t>k-fold: train on k-1 partitions, test on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60700"/>
            <a:ext cx="5391150" cy="311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70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predictive modeling:</a:t>
            </a:r>
          </a:p>
          <a:p>
            <a:pPr lvl="1"/>
            <a:r>
              <a:rPr lang="en-US" dirty="0"/>
              <a:t>To build a model with low training and test errors</a:t>
            </a:r>
          </a:p>
          <a:p>
            <a:pPr lvl="1"/>
            <a:endParaRPr lang="en-US" dirty="0"/>
          </a:p>
          <a:p>
            <a:r>
              <a:rPr lang="en-US" dirty="0"/>
              <a:t>But this is a challenge because a model with low training error does not guarantee it will have low test error</a:t>
            </a:r>
          </a:p>
          <a:p>
            <a:pPr lvl="1"/>
            <a:r>
              <a:rPr lang="en-US" dirty="0"/>
              <a:t>This is due to an artifact known as model overfitting problem</a:t>
            </a:r>
          </a:p>
        </p:txBody>
      </p:sp>
    </p:spTree>
    <p:extLst>
      <p:ext uri="{BB962C8B-B14F-4D97-AF65-F5344CB8AC3E}">
        <p14:creationId xmlns:p14="http://schemas.microsoft.com/office/powerpoint/2010/main" val="335057178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Model Overfitting and Underfitting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1828800" y="5334001"/>
            <a:ext cx="868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dirty="0"/>
              <a:t>: when </a:t>
            </a:r>
            <a:r>
              <a:rPr lang="en-US" altLang="en-US" sz="1800" u="sng" dirty="0"/>
              <a:t>model is too simple</a:t>
            </a:r>
            <a:r>
              <a:rPr lang="en-US" altLang="en-US" sz="1800" dirty="0"/>
              <a:t>, both training and test accuracies are poor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Overfitting: when </a:t>
            </a:r>
            <a:r>
              <a:rPr lang="en-US" altLang="en-US" sz="1800" u="sng" dirty="0"/>
              <a:t>model is too complex</a:t>
            </a:r>
            <a:r>
              <a:rPr lang="en-US" altLang="en-US" sz="1800" dirty="0"/>
              <a:t>, training accuracy is high but test accuracy is low</a:t>
            </a: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295401"/>
            <a:ext cx="54197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19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Overfitting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3" y="1143000"/>
            <a:ext cx="8504237" cy="5181600"/>
          </a:xfrm>
        </p:spPr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overfitted</a:t>
            </a:r>
            <a:r>
              <a:rPr lang="en-US" altLang="en-US" dirty="0"/>
              <a:t> model is undesirable because</a:t>
            </a:r>
          </a:p>
          <a:p>
            <a:pPr lvl="1"/>
            <a:r>
              <a:rPr lang="en-US" altLang="en-US" dirty="0"/>
              <a:t>The model may fit noise (mislabeled examples) in the training data</a:t>
            </a:r>
          </a:p>
          <a:p>
            <a:pPr lvl="1"/>
            <a:r>
              <a:rPr lang="en-US" altLang="en-US" dirty="0"/>
              <a:t>The model may fit exceptional cases (rather than the norm) in the training data</a:t>
            </a:r>
          </a:p>
          <a:p>
            <a:pPr lvl="4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830303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 on Overfitting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Training error does not truly reflect how well the classifier performs on previously unknown data instances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Overfitting results in models that are </a:t>
            </a:r>
            <a:r>
              <a:rPr lang="en-US" altLang="en-US" u="sng" dirty="0"/>
              <a:t>more complex</a:t>
            </a:r>
            <a:r>
              <a:rPr lang="en-US" altLang="en-US" dirty="0"/>
              <a:t> (larger) than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Complexity can be measured in terms of size of tree, number of model parameters, etc.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Need a way to control complexity of the model during training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This is known as the </a:t>
            </a:r>
            <a:r>
              <a:rPr lang="en-US" altLang="en-US" sz="2400" u="sng" dirty="0"/>
              <a:t>model selection</a:t>
            </a:r>
            <a:r>
              <a:rPr lang="en-US" altLang="en-US" sz="2400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8621392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Wikipedia Database</a:t>
            </a: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274320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371600"/>
            <a:ext cx="19415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2286000" y="3657601"/>
            <a:ext cx="9121775" cy="2359025"/>
            <a:chOff x="528" y="2496"/>
            <a:chExt cx="5746" cy="1486"/>
          </a:xfrm>
        </p:grpSpPr>
        <p:pic>
          <p:nvPicPr>
            <p:cNvPr id="92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496"/>
              <a:ext cx="2916" cy="1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3696" y="2592"/>
              <a:ext cx="257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marL="233363" algn="l">
                <a:spcBef>
                  <a:spcPct val="10000"/>
                </a:spcBef>
                <a:buSzPct val="7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10000"/>
                </a:spcBef>
                <a:buSzPct val="100000"/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10000"/>
                </a:spcBef>
                <a:buChar char="u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2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SzPct val="70000"/>
                <a:buFont typeface="Wingdings" pitchFamily="2" charset="2"/>
                <a:buNone/>
              </a:pPr>
              <a:r>
                <a:rPr lang="en-US" altLang="en-US" sz="2000" dirty="0"/>
                <a:t>Edit is a relationship between user and 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10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Model Selection Using Validation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4" y="1143000"/>
            <a:ext cx="8580437" cy="5181600"/>
          </a:xfrm>
        </p:spPr>
        <p:txBody>
          <a:bodyPr/>
          <a:lstStyle/>
          <a:p>
            <a:r>
              <a:rPr lang="en-US" altLang="en-US" dirty="0"/>
              <a:t>A general model selection approach that does not depend on the predictive modeling technique used</a:t>
            </a:r>
          </a:p>
          <a:p>
            <a:pPr lvl="4"/>
            <a:endParaRPr lang="en-US" altLang="en-US" sz="1000" dirty="0"/>
          </a:p>
          <a:p>
            <a:r>
              <a:rPr lang="en-US" altLang="en-US" dirty="0"/>
              <a:t>Divide the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sz="2400" dirty="0"/>
              <a:t>“Training” set: for model building</a:t>
            </a:r>
          </a:p>
          <a:p>
            <a:pPr lvl="1"/>
            <a:r>
              <a:rPr lang="en-US" altLang="en-US" sz="2400" dirty="0"/>
              <a:t>Validation set: for estimating generalization error; choose the model parameter that gives the lowest error on validation set</a:t>
            </a:r>
          </a:p>
          <a:p>
            <a:pPr lvl="4"/>
            <a:endParaRPr lang="en-US" altLang="en-US" sz="1000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sz="2400" dirty="0"/>
              <a:t>Less data would be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149733453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Method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553200" y="1600200"/>
            <a:ext cx="396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Given a test example:</a:t>
            </a:r>
          </a:p>
          <a:p>
            <a:pPr lvl="1"/>
            <a:r>
              <a:rPr lang="en-US" altLang="en-US" sz="1800" dirty="0"/>
              <a:t>Compute its distance to all the training examples</a:t>
            </a:r>
          </a:p>
          <a:p>
            <a:pPr lvl="1"/>
            <a:r>
              <a:rPr lang="en-US" altLang="en-US" sz="1800" dirty="0"/>
              <a:t>Identify its </a:t>
            </a:r>
            <a:r>
              <a:rPr lang="en-US" altLang="en-US" sz="1800" i="1" dirty="0"/>
              <a:t>k</a:t>
            </a:r>
            <a:r>
              <a:rPr lang="en-US" altLang="en-US" sz="1800" dirty="0"/>
              <a:t> nearest neighbors </a:t>
            </a:r>
          </a:p>
          <a:p>
            <a:pPr lvl="1"/>
            <a:r>
              <a:rPr lang="en-US" altLang="en-US" sz="1800" dirty="0"/>
              <a:t>Use the target values of the k nearest neighbors to predict the target value of test example </a:t>
            </a:r>
          </a:p>
          <a:p>
            <a:pPr lvl="2"/>
            <a:r>
              <a:rPr lang="en-US" altLang="en-US" sz="1400" dirty="0"/>
              <a:t>For classification, take majority vote</a:t>
            </a:r>
          </a:p>
          <a:p>
            <a:pPr lvl="2"/>
            <a:r>
              <a:rPr lang="en-US" altLang="en-US" sz="1400" dirty="0"/>
              <a:t>For regression, take the average value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/>
          </p:nvPr>
        </p:nvGraphicFramePr>
        <p:xfrm>
          <a:off x="1981201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7094191" imgH="8390819" progId="Visio.Drawing.11">
                  <p:embed/>
                </p:oleObj>
              </mc:Choice>
              <mc:Fallback>
                <p:oleObj name="Visio" r:id="rId3" imgW="7094191" imgH="8390819" progId="Visio.Drawing.11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5938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 Neighbor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Requires a distance/similarity measure</a:t>
                </a:r>
              </a:p>
              <a:p>
                <a:pPr lvl="1"/>
                <a:r>
                  <a:rPr lang="en-US" altLang="en-US" dirty="0"/>
                  <a:t>Euclidean distance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en-US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en-US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en-US" sz="2000" dirty="0"/>
              </a:p>
              <a:p>
                <a:pPr lvl="1"/>
                <a:r>
                  <a:rPr lang="en-US" altLang="en-US" dirty="0"/>
                  <a:t>Cosine similarity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i="1">
                              <a:latin typeface="Cambria Math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Must specify the parameter k (number of nearest neighbors to consider)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59" t="-1294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9645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Method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Construct a linear decision boundary to separate training examples from different classes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32772" name="Object 9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096000" y="5181601"/>
          <a:ext cx="1143000" cy="35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685800" imgH="215640" progId="Equation.3">
                  <p:embed/>
                </p:oleObj>
              </mc:Choice>
              <mc:Fallback>
                <p:oleObj name="Equation" r:id="rId4" imgW="685800" imgH="215640" progId="Equation.3">
                  <p:embed/>
                  <p:pic>
                    <p:nvPicPr>
                      <p:cNvPr id="327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1"/>
                        <a:ext cx="1143000" cy="359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9"/>
          <p:cNvGraphicFramePr>
            <a:graphicFrameLocks noChangeAspect="1"/>
          </p:cNvGraphicFramePr>
          <p:nvPr>
            <p:extLst/>
          </p:nvPr>
        </p:nvGraphicFramePr>
        <p:xfrm>
          <a:off x="6113464" y="3308351"/>
          <a:ext cx="43910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6" imgW="2400120" imgH="457200" progId="Equation.3">
                  <p:embed/>
                </p:oleObj>
              </mc:Choice>
              <mc:Fallback>
                <p:oleObj name="Equation" r:id="rId6" imgW="2400120" imgH="457200" progId="Equation.3">
                  <p:embed/>
                  <p:pic>
                    <p:nvPicPr>
                      <p:cNvPr id="3277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4" y="3308351"/>
                        <a:ext cx="43910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4485" r="6205"/>
          <a:stretch/>
        </p:blipFill>
        <p:spPr bwMode="auto">
          <a:xfrm>
            <a:off x="1905000" y="2286001"/>
            <a:ext cx="3934140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 bwMode="auto">
          <a:xfrm>
            <a:off x="5373329" y="4796356"/>
            <a:ext cx="875071" cy="387703"/>
          </a:xfrm>
          <a:custGeom>
            <a:avLst/>
            <a:gdLst>
              <a:gd name="connsiteX0" fmla="*/ 0 w 840658"/>
              <a:gd name="connsiteY0" fmla="*/ 55864 h 387703"/>
              <a:gd name="connsiteX1" fmla="*/ 471948 w 840658"/>
              <a:gd name="connsiteY1" fmla="*/ 26368 h 387703"/>
              <a:gd name="connsiteX2" fmla="*/ 840658 w 840658"/>
              <a:gd name="connsiteY2" fmla="*/ 387703 h 38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658" h="387703">
                <a:moveTo>
                  <a:pt x="0" y="55864"/>
                </a:moveTo>
                <a:cubicBezTo>
                  <a:pt x="165919" y="13462"/>
                  <a:pt x="331838" y="-28939"/>
                  <a:pt x="471948" y="26368"/>
                </a:cubicBezTo>
                <a:cubicBezTo>
                  <a:pt x="612058" y="81675"/>
                  <a:pt x="840658" y="387703"/>
                  <a:pt x="840658" y="387703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/>
          </p:nvPr>
        </p:nvGraphicFramePr>
        <p:xfrm>
          <a:off x="6248401" y="2743200"/>
          <a:ext cx="41640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9" imgW="2070000" imgH="215640" progId="Equation.3">
                  <p:embed/>
                </p:oleObj>
              </mc:Choice>
              <mc:Fallback>
                <p:oleObj name="Equation" r:id="rId9" imgW="2070000" imgH="215640" progId="Equation.3">
                  <p:embed/>
                  <p:pic>
                    <p:nvPicPr>
                      <p:cNvPr id="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743200"/>
                        <a:ext cx="41640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/>
          </p:nvPr>
        </p:nvGraphicFramePr>
        <p:xfrm>
          <a:off x="4038600" y="2438401"/>
          <a:ext cx="1143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1" imgW="685800" imgH="215640" progId="Equation.3">
                  <p:embed/>
                </p:oleObj>
              </mc:Choice>
              <mc:Fallback>
                <p:oleObj name="Equation" r:id="rId11" imgW="685800" imgH="21564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1"/>
                        <a:ext cx="1143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2286000" y="4724401"/>
          <a:ext cx="1143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3" imgW="685800" imgH="215640" progId="Equation.3">
                  <p:embed/>
                </p:oleObj>
              </mc:Choice>
              <mc:Fallback>
                <p:oleObj name="Equation" r:id="rId13" imgW="685800" imgH="21564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1"/>
                        <a:ext cx="1143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86800" y="32105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63000" y="3827820"/>
            <a:ext cx="228600" cy="231058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19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 of a linear model: </a:t>
            </a:r>
          </a:p>
          <a:p>
            <a:endParaRPr lang="en-US" dirty="0"/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dirty="0">
                <a:cs typeface="Times New Roman" panose="02020603050405020304" pitchFamily="18" charset="0"/>
              </a:rPr>
              <a:t>’</a:t>
            </a:r>
            <a:r>
              <a:rPr lang="en-US" dirty="0"/>
              <a:t>s are the model parameters</a:t>
            </a:r>
          </a:p>
          <a:p>
            <a:pPr lvl="2"/>
            <a:endParaRPr lang="en-US" dirty="0"/>
          </a:p>
          <a:p>
            <a:r>
              <a:rPr lang="en-US" dirty="0"/>
              <a:t>Many learning algorithms available to find the best linear model that fits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/>
              <a:t>to the training data</a:t>
            </a:r>
          </a:p>
          <a:p>
            <a:pPr lvl="1"/>
            <a:r>
              <a:rPr lang="en-US" dirty="0"/>
              <a:t>Perceptron (single-layer neural network)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/>
          </p:nvPr>
        </p:nvGraphicFramePr>
        <p:xfrm>
          <a:off x="3200401" y="1676400"/>
          <a:ext cx="4035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2006280" imgH="241200" progId="Equation.3">
                  <p:embed/>
                </p:oleObj>
              </mc:Choice>
              <mc:Fallback>
                <p:oleObj name="Equation" r:id="rId3" imgW="2006280" imgH="24120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76400"/>
                        <a:ext cx="40354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407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Ensemble Methods</a:t>
            </a:r>
          </a:p>
        </p:txBody>
      </p:sp>
      <p:graphicFrame>
        <p:nvGraphicFramePr>
          <p:cNvPr id="5123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808289" y="1143000"/>
          <a:ext cx="65690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9864575" imgH="7781572" progId="Visio.Drawing.11">
                  <p:embed/>
                </p:oleObj>
              </mc:Choice>
              <mc:Fallback>
                <p:oleObj name="Visio" r:id="rId3" imgW="9864575" imgH="7781572" progId="Visio.Drawing.11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9" y="1143000"/>
                        <a:ext cx="65690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86708" y="5105400"/>
            <a:ext cx="1557093" cy="66511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366141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Association rules: Problem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4191000"/>
            <a:ext cx="8318500" cy="2133600"/>
          </a:xfrm>
        </p:spPr>
        <p:txBody>
          <a:bodyPr/>
          <a:lstStyle/>
          <a:p>
            <a:r>
              <a:rPr lang="en-US" altLang="en-US" b="1" dirty="0"/>
              <a:t>Given:</a:t>
            </a:r>
            <a:r>
              <a:rPr lang="en-US" altLang="en-US" dirty="0"/>
              <a:t> a set of transactions, where each transaction contains a set of items</a:t>
            </a:r>
          </a:p>
          <a:p>
            <a:r>
              <a:rPr lang="en-US" altLang="en-US" b="1" dirty="0"/>
              <a:t>Goal:</a:t>
            </a:r>
            <a:r>
              <a:rPr lang="en-US" altLang="en-US" dirty="0"/>
              <a:t> extract a set of rules that represent the interesting relationships among items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05200" y="114300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276600" y="16764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764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98759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Market Basket Data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2057400" y="4495801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Example of Association Rules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590800" y="4924426"/>
            <a:ext cx="533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ym typeface="Symbol" pitchFamily="18" charset="2"/>
              </a:rPr>
              <a:t>{Milk, Diaper}  {Beer},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{Bread}  {Milk},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{Milk}  {Bread}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362200" y="114300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4102" name="Object 5"/>
          <p:cNvGraphicFramePr>
            <a:graphicFrameLocks noChangeAspect="1"/>
          </p:cNvGraphicFramePr>
          <p:nvPr>
            <p:extLst/>
          </p:nvPr>
        </p:nvGraphicFramePr>
        <p:xfrm>
          <a:off x="2133600" y="16764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41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26512" y="1905000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Association rule: X </a:t>
            </a:r>
            <a:r>
              <a:rPr lang="en-US" altLang="en-US" sz="2400" dirty="0">
                <a:sym typeface="Symbol" pitchFamily="18" charset="2"/>
              </a:rPr>
              <a:t> Y</a:t>
            </a:r>
          </a:p>
          <a:p>
            <a:endParaRPr lang="en-US" sz="2400" dirty="0"/>
          </a:p>
          <a:p>
            <a:r>
              <a:rPr lang="en-US" sz="2400" dirty="0"/>
              <a:t>Interpretation: </a:t>
            </a:r>
          </a:p>
          <a:p>
            <a:r>
              <a:rPr lang="en-US" sz="2400" dirty="0"/>
              <a:t>Customers who buy X will also likely buy Y</a:t>
            </a:r>
          </a:p>
          <a:p>
            <a:endParaRPr lang="en-US" sz="2400" dirty="0"/>
          </a:p>
          <a:p>
            <a:r>
              <a:rPr lang="en-US" sz="2400" dirty="0"/>
              <a:t>X: rule antecedent</a:t>
            </a:r>
          </a:p>
          <a:p>
            <a:r>
              <a:rPr lang="en-US" sz="2400" dirty="0"/>
              <a:t>Y: rule consequent</a:t>
            </a:r>
          </a:p>
        </p:txBody>
      </p:sp>
    </p:spTree>
    <p:extLst>
      <p:ext uri="{BB962C8B-B14F-4D97-AF65-F5344CB8AC3E}">
        <p14:creationId xmlns:p14="http://schemas.microsoft.com/office/powerpoint/2010/main" val="51680369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Evaluation Measures</a:t>
            </a:r>
          </a:p>
        </p:txBody>
      </p:sp>
      <p:sp>
        <p:nvSpPr>
          <p:cNvPr id="7171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an association rule X </a:t>
            </a:r>
            <a:r>
              <a:rPr lang="en-US" altLang="en-US">
                <a:sym typeface="Symbol" pitchFamily="18" charset="2"/>
              </a:rPr>
              <a:t> Y</a:t>
            </a:r>
          </a:p>
          <a:p>
            <a:pPr lvl="1"/>
            <a:r>
              <a:rPr lang="en-US" altLang="en-US" sz="2400"/>
              <a:t>Support: measures the rule prevalence (i.e., how often it can be applied to the data)</a:t>
            </a:r>
          </a:p>
          <a:p>
            <a:pPr lvl="1"/>
            <a:endParaRPr lang="en-US" altLang="en-US" sz="2400"/>
          </a:p>
          <a:p>
            <a:pPr lvl="2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 sz="1800"/>
          </a:p>
          <a:p>
            <a:pPr lvl="1"/>
            <a:r>
              <a:rPr lang="en-US" altLang="en-US" sz="2400"/>
              <a:t>Confidence (c): measures the strength of implication</a:t>
            </a:r>
          </a:p>
          <a:p>
            <a:endParaRPr lang="en-US" alt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>
            <p:extLst/>
          </p:nvPr>
        </p:nvGraphicFramePr>
        <p:xfrm>
          <a:off x="3155950" y="2733676"/>
          <a:ext cx="20335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231560" imgH="660240" progId="Equation.3">
                  <p:embed/>
                </p:oleObj>
              </mc:Choice>
              <mc:Fallback>
                <p:oleObj name="Equation" r:id="rId3" imgW="1231560" imgH="660240" progId="Equation.3">
                  <p:embed/>
                  <p:pic>
                    <p:nvPicPr>
                      <p:cNvPr id="717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733676"/>
                        <a:ext cx="20335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3"/>
          <p:cNvGraphicFramePr>
            <a:graphicFrameLocks noChangeAspect="1"/>
          </p:cNvGraphicFramePr>
          <p:nvPr>
            <p:extLst/>
          </p:nvPr>
        </p:nvGraphicFramePr>
        <p:xfrm>
          <a:off x="3105151" y="4703764"/>
          <a:ext cx="205581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1244520" imgH="863280" progId="Equation.3">
                  <p:embed/>
                </p:oleObj>
              </mc:Choice>
              <mc:Fallback>
                <p:oleObj name="Equation" r:id="rId5" imgW="1244520" imgH="863280" progId="Equation.3">
                  <p:embed/>
                  <p:pic>
                    <p:nvPicPr>
                      <p:cNvPr id="71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1" y="4703764"/>
                        <a:ext cx="2055813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3"/>
          <p:cNvGraphicFramePr>
            <a:graphicFrameLocks noChangeAspect="1"/>
          </p:cNvGraphicFramePr>
          <p:nvPr/>
        </p:nvGraphicFramePr>
        <p:xfrm>
          <a:off x="8305800" y="2743201"/>
          <a:ext cx="22431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7" imgW="1358900" imgH="457200" progId="Equation.3">
                  <p:embed/>
                </p:oleObj>
              </mc:Choice>
              <mc:Fallback>
                <p:oleObj name="Equation" r:id="rId7" imgW="1358900" imgH="457200" progId="Equation.3">
                  <p:embed/>
                  <p:pic>
                    <p:nvPicPr>
                      <p:cNvPr id="717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743201"/>
                        <a:ext cx="22431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5562600" y="2971801"/>
            <a:ext cx="2971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I is an indicator function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 is number of transactions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5562600" y="5105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>
            <a:off x="5486400" y="5791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auto">
          <a:xfrm>
            <a:off x="6553200" y="49530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Number of transactions that contain X and Y</a:t>
            </a: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6553200" y="56388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/>
              <a:t>Number of transactions that contain X</a:t>
            </a:r>
          </a:p>
        </p:txBody>
      </p:sp>
    </p:spTree>
    <p:extLst>
      <p:ext uri="{BB962C8B-B14F-4D97-AF65-F5344CB8AC3E}">
        <p14:creationId xmlns:p14="http://schemas.microsoft.com/office/powerpoint/2010/main" val="215268730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Evaluation Measures: Examples</a:t>
            </a:r>
          </a:p>
        </p:txBody>
      </p:sp>
      <p:graphicFrame>
        <p:nvGraphicFramePr>
          <p:cNvPr id="8195" name="Object 12"/>
          <p:cNvGraphicFramePr>
            <a:graphicFrameLocks noChangeAspect="1"/>
          </p:cNvGraphicFramePr>
          <p:nvPr/>
        </p:nvGraphicFramePr>
        <p:xfrm>
          <a:off x="2590801" y="3886200"/>
          <a:ext cx="29003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1574800" imgH="203200" progId="Equation.3">
                  <p:embed/>
                </p:oleObj>
              </mc:Choice>
              <mc:Fallback>
                <p:oleObj name="Equation" r:id="rId3" imgW="1574800" imgH="203200" progId="Equation.3">
                  <p:embed/>
                  <p:pic>
                    <p:nvPicPr>
                      <p:cNvPr id="819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886200"/>
                        <a:ext cx="29003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6019800" y="3733800"/>
          <a:ext cx="25796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1562100" imgH="393700" progId="Equation.3">
                  <p:embed/>
                </p:oleObj>
              </mc:Choice>
              <mc:Fallback>
                <p:oleObj name="Equation" r:id="rId5" imgW="1562100" imgH="393700" progId="Equation.3">
                  <p:embed/>
                  <p:pic>
                    <p:nvPicPr>
                      <p:cNvPr id="81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33800"/>
                        <a:ext cx="25796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3657600" y="1203326"/>
          <a:ext cx="396240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7" imgW="3359338" imgH="2015504" progId="Word.Document.8">
                  <p:embed/>
                </p:oleObj>
              </mc:Choice>
              <mc:Fallback>
                <p:oleObj name="Document" r:id="rId7" imgW="3359338" imgH="2015504" progId="Word.Document.8">
                  <p:embed/>
                  <p:pic>
                    <p:nvPicPr>
                      <p:cNvPr id="8197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03326"/>
                        <a:ext cx="3962400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2590800" y="4572000"/>
          <a:ext cx="21288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9" imgW="1155700" imgH="203200" progId="Equation.3">
                  <p:embed/>
                </p:oleObj>
              </mc:Choice>
              <mc:Fallback>
                <p:oleObj name="Equation" r:id="rId9" imgW="1155700" imgH="203200" progId="Equation.3">
                  <p:embed/>
                  <p:pic>
                    <p:nvPicPr>
                      <p:cNvPr id="81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21288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6029325" y="4462464"/>
          <a:ext cx="2559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1" imgW="1548728" imgH="393529" progId="Equation.3">
                  <p:embed/>
                </p:oleObj>
              </mc:Choice>
              <mc:Fallback>
                <p:oleObj name="Equation" r:id="rId11" imgW="1548728" imgH="393529" progId="Equation.3">
                  <p:embed/>
                  <p:pic>
                    <p:nvPicPr>
                      <p:cNvPr id="81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4462464"/>
                        <a:ext cx="2559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2"/>
          <p:cNvGraphicFramePr>
            <a:graphicFrameLocks noChangeAspect="1"/>
          </p:cNvGraphicFramePr>
          <p:nvPr/>
        </p:nvGraphicFramePr>
        <p:xfrm>
          <a:off x="2590800" y="5334000"/>
          <a:ext cx="21288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13" imgW="1155700" imgH="203200" progId="Equation.3">
                  <p:embed/>
                </p:oleObj>
              </mc:Choice>
              <mc:Fallback>
                <p:oleObj name="Equation" r:id="rId13" imgW="1155700" imgH="203200" progId="Equation.3">
                  <p:embed/>
                  <p:pic>
                    <p:nvPicPr>
                      <p:cNvPr id="82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21288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3"/>
          <p:cNvGraphicFramePr>
            <a:graphicFrameLocks noChangeAspect="1"/>
          </p:cNvGraphicFramePr>
          <p:nvPr/>
        </p:nvGraphicFramePr>
        <p:xfrm>
          <a:off x="6029325" y="5224464"/>
          <a:ext cx="2559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5" imgW="1548728" imgH="393529" progId="Equation.3">
                  <p:embed/>
                </p:oleObj>
              </mc:Choice>
              <mc:Fallback>
                <p:oleObj name="Equation" r:id="rId15" imgW="1548728" imgH="393529" progId="Equation.3">
                  <p:embed/>
                  <p:pic>
                    <p:nvPicPr>
                      <p:cNvPr id="82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5224464"/>
                        <a:ext cx="2559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5592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CREATE TABLE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752600" y="2438400"/>
            <a:ext cx="8763000" cy="3505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altLang="en-US" b="1"/>
              <a:t>CREATE TABLE</a:t>
            </a:r>
            <a:r>
              <a:rPr lang="en-US" altLang="en-US"/>
              <a:t> Edit (</a:t>
            </a:r>
          </a:p>
          <a:p>
            <a:pPr lvl="1">
              <a:buFont typeface="Arial" pitchFamily="34" charset="0"/>
              <a:buNone/>
            </a:pPr>
            <a:r>
              <a:rPr lang="en-US" altLang="en-US"/>
              <a:t>	Editor		</a:t>
            </a:r>
            <a:r>
              <a:rPr lang="en-US" altLang="en-US" b="1"/>
              <a:t>VARCHAR(50),</a:t>
            </a:r>
          </a:p>
          <a:p>
            <a:pPr lvl="1">
              <a:buFont typeface="Arial" pitchFamily="34" charset="0"/>
              <a:buNone/>
            </a:pPr>
            <a:r>
              <a:rPr lang="en-US" altLang="en-US"/>
              <a:t>	Edited_Title	</a:t>
            </a:r>
            <a:r>
              <a:rPr lang="en-US" altLang="en-US" b="1"/>
              <a:t>VARCHAR(50),</a:t>
            </a:r>
          </a:p>
          <a:p>
            <a:pPr lvl="1">
              <a:buFont typeface="Arial" pitchFamily="34" charset="0"/>
              <a:buNone/>
            </a:pPr>
            <a:r>
              <a:rPr lang="en-US" altLang="en-US"/>
              <a:t>	Modified_Time	</a:t>
            </a:r>
            <a:r>
              <a:rPr lang="en-US" altLang="en-US" b="1"/>
              <a:t>DATETIME,</a:t>
            </a:r>
          </a:p>
          <a:p>
            <a:pPr lvl="1">
              <a:buFont typeface="Arial" pitchFamily="34" charset="0"/>
              <a:buNone/>
            </a:pPr>
            <a:r>
              <a:rPr lang="en-US" altLang="en-US" b="1"/>
              <a:t>	PRIMARY KEY(</a:t>
            </a:r>
            <a:r>
              <a:rPr lang="en-US" altLang="en-US"/>
              <a:t>Editor, Edited_Title, Modified_Time);</a:t>
            </a:r>
            <a:endParaRPr lang="en-US" altLang="en-US" b="1"/>
          </a:p>
          <a:p>
            <a:pPr lvl="1">
              <a:buFont typeface="Arial" pitchFamily="34" charset="0"/>
              <a:buNone/>
            </a:pPr>
            <a:r>
              <a:rPr lang="en-US" altLang="en-US"/>
              <a:t>	</a:t>
            </a:r>
            <a:r>
              <a:rPr lang="en-US" altLang="en-US" b="1"/>
              <a:t>FOREIGN KEY</a:t>
            </a:r>
            <a:r>
              <a:rPr lang="en-US" altLang="en-US"/>
              <a:t> (Editor) </a:t>
            </a:r>
            <a:r>
              <a:rPr lang="en-US" altLang="en-US" b="1"/>
              <a:t>REFERENCES</a:t>
            </a:r>
            <a:r>
              <a:rPr lang="en-US" altLang="en-US"/>
              <a:t> User(Username),</a:t>
            </a:r>
            <a:br>
              <a:rPr lang="en-US" altLang="en-US"/>
            </a:br>
            <a:r>
              <a:rPr lang="en-US" altLang="en-US" b="1"/>
              <a:t>FOREIGN KEY</a:t>
            </a:r>
            <a:r>
              <a:rPr lang="en-US" altLang="en-US"/>
              <a:t> (Edited_Title) </a:t>
            </a:r>
            <a:r>
              <a:rPr lang="en-US" altLang="en-US" b="1"/>
              <a:t>REFERENCES </a:t>
            </a:r>
            <a:r>
              <a:rPr lang="en-US" altLang="en-US"/>
              <a:t>Article(Title)</a:t>
            </a:r>
          </a:p>
          <a:p>
            <a:pPr lvl="1">
              <a:buFont typeface="Arial" pitchFamily="34" charset="0"/>
              <a:buNone/>
            </a:pPr>
            <a:r>
              <a:rPr lang="en-US" altLang="en-US"/>
              <a:t>);		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35"/>
          <a:stretch>
            <a:fillRect/>
          </a:stretch>
        </p:blipFill>
        <p:spPr bwMode="auto">
          <a:xfrm>
            <a:off x="2362200" y="1295400"/>
            <a:ext cx="502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1"/>
          <p:cNvSpPr>
            <a:spLocks noChangeArrowheads="1"/>
          </p:cNvSpPr>
          <p:nvPr/>
        </p:nvSpPr>
        <p:spPr bwMode="auto">
          <a:xfrm>
            <a:off x="2667000" y="5616576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10000"/>
              </a:spcBef>
              <a:buSzPct val="100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/>
              <a:t>A foreign key is used to enforce the constraint that rows which were referenced in the Edit table exists in the 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20408261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Clustering: Problem Definition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collection of data instances </a:t>
            </a:r>
          </a:p>
          <a:p>
            <a:pPr lvl="1"/>
            <a:r>
              <a:rPr lang="en-US" altLang="en-US" dirty="0"/>
              <a:t>Each instance is by characterized by an attribute set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endParaRPr lang="en-US" altLang="en-US" dirty="0"/>
          </a:p>
          <a:p>
            <a:pPr lvl="4"/>
            <a:endParaRPr lang="en-US" altLang="en-US" dirty="0"/>
          </a:p>
          <a:p>
            <a:r>
              <a:rPr lang="en-US" altLang="en-US" dirty="0"/>
              <a:t>Task:</a:t>
            </a:r>
          </a:p>
          <a:p>
            <a:pPr lvl="1"/>
            <a:r>
              <a:rPr lang="en-US" altLang="en-US" dirty="0"/>
              <a:t>Partition the data in such a way that instances in the same partition (cluster) are more similar to each other than to instances in other partitions (clusters)</a:t>
            </a:r>
          </a:p>
        </p:txBody>
      </p:sp>
    </p:spTree>
    <p:extLst>
      <p:ext uri="{BB962C8B-B14F-4D97-AF65-F5344CB8AC3E}">
        <p14:creationId xmlns:p14="http://schemas.microsoft.com/office/powerpoint/2010/main" val="411877894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Lots of Clustering Methods available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lvl="1"/>
            <a:r>
              <a:rPr lang="en-US" altLang="en-US" sz="2400" dirty="0"/>
              <a:t>K-means and its variants (self-organized maps, bisecting k-means, fuzzy k-means, kernel k-means)</a:t>
            </a:r>
          </a:p>
          <a:p>
            <a:pPr lvl="1"/>
            <a:r>
              <a:rPr lang="en-US" altLang="en-US" sz="2400" dirty="0"/>
              <a:t>Spectral clustering</a:t>
            </a:r>
          </a:p>
          <a:p>
            <a:pPr lvl="1"/>
            <a:r>
              <a:rPr lang="en-US" altLang="en-US" sz="2400" dirty="0"/>
              <a:t>Support vector clustering</a:t>
            </a:r>
          </a:p>
          <a:p>
            <a:pPr lvl="1"/>
            <a:r>
              <a:rPr lang="en-US" altLang="en-US" sz="2400" dirty="0"/>
              <a:t>Density-based clustering</a:t>
            </a:r>
          </a:p>
          <a:p>
            <a:pPr lvl="1"/>
            <a:endParaRPr lang="en-US" altLang="en-US" sz="2400" dirty="0"/>
          </a:p>
          <a:p>
            <a:r>
              <a:rPr lang="en-US" altLang="en-US" dirty="0"/>
              <a:t>Hierarchical clustering</a:t>
            </a:r>
          </a:p>
          <a:p>
            <a:pPr lvl="1"/>
            <a:r>
              <a:rPr lang="en-US" altLang="en-US" sz="2400" dirty="0"/>
              <a:t>Agglomerative (Single-link, complete-link, group average, Ward’s method)</a:t>
            </a:r>
          </a:p>
        </p:txBody>
      </p:sp>
    </p:spTree>
    <p:extLst>
      <p:ext uri="{BB962C8B-B14F-4D97-AF65-F5344CB8AC3E}">
        <p14:creationId xmlns:p14="http://schemas.microsoft.com/office/powerpoint/2010/main" val="370713734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Partitional clustering approach </a:t>
            </a:r>
          </a:p>
          <a:p>
            <a:r>
              <a:rPr lang="en-US" altLang="en-US"/>
              <a:t>Each cluster is associated with a centroid (center)</a:t>
            </a:r>
          </a:p>
          <a:p>
            <a:r>
              <a:rPr lang="en-US" altLang="en-US"/>
              <a:t>Number of clusters, K, must be specified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81200" y="342900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08197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– Details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minimize sum of square error (SSE)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SSE measures the sum-of-squared distance between every data point x</a:t>
            </a:r>
            <a:r>
              <a:rPr lang="en-US" baseline="-25000" dirty="0"/>
              <a:t>i</a:t>
            </a:r>
            <a:r>
              <a:rPr lang="en-US" dirty="0"/>
              <a:t> to their cluster centroid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320942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68814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nested clusters organized as a tree</a:t>
            </a:r>
          </a:p>
          <a:p>
            <a:pPr lvl="1"/>
            <a:r>
              <a:rPr lang="en-US" altLang="en-US"/>
              <a:t>Does not assume any particular number of clusters</a:t>
            </a:r>
          </a:p>
          <a:p>
            <a:pPr lvl="1"/>
            <a:r>
              <a:rPr lang="en-US" altLang="en-US"/>
              <a:t>Any desired number of clusters can be obtained by ‘cutting’ the dendrogram at the proper level</a:t>
            </a:r>
          </a:p>
          <a:p>
            <a:pPr lvl="1"/>
            <a:r>
              <a:rPr lang="en-US" altLang="en-US"/>
              <a:t>The tree may correspond to meaningful taxonomies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859214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781800" y="3629026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29026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33032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Agglomerative Hierarchical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Clusters are generated in a bottom-up fashion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b="1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b="1"/>
              <a:t>Until</a:t>
            </a:r>
            <a:r>
              <a:rPr lang="en-US" altLang="en-US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There are many ways to define proximity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133504116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Proximity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23447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1025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p1</a:t>
              </a:r>
            </a:p>
          </p:txBody>
        </p:sp>
        <p:sp>
          <p:nvSpPr>
            <p:cNvPr id="1027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p3</a:t>
              </a:r>
            </a:p>
          </p:txBody>
        </p:sp>
        <p:sp>
          <p:nvSpPr>
            <p:cNvPr id="1027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p5</a:t>
              </a:r>
            </a:p>
          </p:txBody>
        </p:sp>
        <p:sp>
          <p:nvSpPr>
            <p:cNvPr id="1027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p4</a:t>
              </a:r>
            </a:p>
          </p:txBody>
        </p:sp>
        <p:sp>
          <p:nvSpPr>
            <p:cNvPr id="1027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p2</a:t>
              </a:r>
            </a:p>
          </p:txBody>
        </p:sp>
        <p:sp>
          <p:nvSpPr>
            <p:cNvPr id="1027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p1</a:t>
              </a:r>
            </a:p>
          </p:txBody>
        </p:sp>
        <p:sp>
          <p:nvSpPr>
            <p:cNvPr id="1027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p2</a:t>
              </a:r>
            </a:p>
          </p:txBody>
        </p:sp>
        <p:sp>
          <p:nvSpPr>
            <p:cNvPr id="1027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p3</a:t>
              </a:r>
            </a:p>
          </p:txBody>
        </p:sp>
        <p:sp>
          <p:nvSpPr>
            <p:cNvPr id="1027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p4</a:t>
              </a:r>
            </a:p>
          </p:txBody>
        </p:sp>
        <p:sp>
          <p:nvSpPr>
            <p:cNvPr id="1028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p5</a:t>
              </a:r>
            </a:p>
          </p:txBody>
        </p:sp>
        <p:sp>
          <p:nvSpPr>
            <p:cNvPr id="1028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028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0245" name="Freeform 29" descr="5%"/>
          <p:cNvSpPr>
            <a:spLocks/>
          </p:cNvSpPr>
          <p:nvPr/>
        </p:nvSpPr>
        <p:spPr bwMode="auto">
          <a:xfrm rot="-5400000">
            <a:off x="1986757" y="1289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Oval 30"/>
          <p:cNvSpPr>
            <a:spLocks noChangeArrowheads="1"/>
          </p:cNvSpPr>
          <p:nvPr/>
        </p:nvSpPr>
        <p:spPr bwMode="auto">
          <a:xfrm rot="-54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47" name="Oval 31"/>
          <p:cNvSpPr>
            <a:spLocks noChangeArrowheads="1"/>
          </p:cNvSpPr>
          <p:nvPr/>
        </p:nvSpPr>
        <p:spPr bwMode="auto">
          <a:xfrm rot="-54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48" name="Oval 32"/>
          <p:cNvSpPr>
            <a:spLocks noChangeArrowheads="1"/>
          </p:cNvSpPr>
          <p:nvPr/>
        </p:nvSpPr>
        <p:spPr bwMode="auto">
          <a:xfrm rot="-54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49" name="Oval 33"/>
          <p:cNvSpPr>
            <a:spLocks noChangeArrowheads="1"/>
          </p:cNvSpPr>
          <p:nvPr/>
        </p:nvSpPr>
        <p:spPr bwMode="auto">
          <a:xfrm rot="-54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50" name="Freeform 34" descr="5%"/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Oval 35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52" name="Oval 36"/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53" name="Oval 37"/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54" name="Oval 38"/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255" name="Line 39"/>
          <p:cNvSpPr>
            <a:spLocks noChangeShapeType="1"/>
          </p:cNvSpPr>
          <p:nvPr/>
        </p:nvSpPr>
        <p:spPr bwMode="auto">
          <a:xfrm flipV="1">
            <a:off x="3505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Text Box 40"/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Proximity Matrix</a:t>
            </a:r>
          </a:p>
        </p:txBody>
      </p:sp>
      <p:sp>
        <p:nvSpPr>
          <p:cNvPr id="10257" name="Rectangle 42"/>
          <p:cNvSpPr>
            <a:spLocks noChangeArrowheads="1"/>
          </p:cNvSpPr>
          <p:nvPr/>
        </p:nvSpPr>
        <p:spPr bwMode="auto">
          <a:xfrm>
            <a:off x="1905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Ward’s Method</a:t>
            </a:r>
          </a:p>
        </p:txBody>
      </p:sp>
      <p:sp>
        <p:nvSpPr>
          <p:cNvPr id="10258" name="TextBox 1"/>
          <p:cNvSpPr txBox="1">
            <a:spLocks noChangeArrowheads="1"/>
          </p:cNvSpPr>
          <p:nvPr/>
        </p:nvSpPr>
        <p:spPr bwMode="auto">
          <a:xfrm>
            <a:off x="2590800" y="5257801"/>
            <a:ext cx="723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MIN (single-link): distance between 2 clusters A and B is given by shortest distance between a data point in A and a data point in B</a:t>
            </a:r>
          </a:p>
        </p:txBody>
      </p:sp>
    </p:spTree>
    <p:extLst>
      <p:ext uri="{BB962C8B-B14F-4D97-AF65-F5344CB8AC3E}">
        <p14:creationId xmlns:p14="http://schemas.microsoft.com/office/powerpoint/2010/main" val="82644548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Proximity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2344739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1128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p1</a:t>
              </a:r>
            </a:p>
          </p:txBody>
        </p:sp>
        <p:sp>
          <p:nvSpPr>
            <p:cNvPr id="1129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p3</a:t>
              </a:r>
            </a:p>
          </p:txBody>
        </p:sp>
        <p:sp>
          <p:nvSpPr>
            <p:cNvPr id="1129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p5</a:t>
              </a:r>
            </a:p>
          </p:txBody>
        </p:sp>
        <p:sp>
          <p:nvSpPr>
            <p:cNvPr id="1129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p4</a:t>
              </a:r>
            </a:p>
          </p:txBody>
        </p:sp>
        <p:sp>
          <p:nvSpPr>
            <p:cNvPr id="1129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p2</a:t>
              </a:r>
            </a:p>
          </p:txBody>
        </p:sp>
        <p:sp>
          <p:nvSpPr>
            <p:cNvPr id="1130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p1</a:t>
              </a:r>
            </a:p>
          </p:txBody>
        </p:sp>
        <p:sp>
          <p:nvSpPr>
            <p:cNvPr id="1130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p2</a:t>
              </a:r>
            </a:p>
          </p:txBody>
        </p:sp>
        <p:sp>
          <p:nvSpPr>
            <p:cNvPr id="1130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p3</a:t>
              </a:r>
            </a:p>
          </p:txBody>
        </p:sp>
        <p:sp>
          <p:nvSpPr>
            <p:cNvPr id="1130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p4</a:t>
              </a:r>
            </a:p>
          </p:txBody>
        </p:sp>
        <p:sp>
          <p:nvSpPr>
            <p:cNvPr id="1130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p5</a:t>
              </a:r>
            </a:p>
          </p:txBody>
        </p:sp>
        <p:sp>
          <p:nvSpPr>
            <p:cNvPr id="1130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1130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11269" name="Freeform 29" descr="5%"/>
          <p:cNvSpPr>
            <a:spLocks/>
          </p:cNvSpPr>
          <p:nvPr/>
        </p:nvSpPr>
        <p:spPr bwMode="auto">
          <a:xfrm rot="-5400000">
            <a:off x="1986757" y="1289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Oval 30"/>
          <p:cNvSpPr>
            <a:spLocks noChangeArrowheads="1"/>
          </p:cNvSpPr>
          <p:nvPr/>
        </p:nvSpPr>
        <p:spPr bwMode="auto">
          <a:xfrm rot="-54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1" name="Oval 31"/>
          <p:cNvSpPr>
            <a:spLocks noChangeArrowheads="1"/>
          </p:cNvSpPr>
          <p:nvPr/>
        </p:nvSpPr>
        <p:spPr bwMode="auto">
          <a:xfrm rot="-54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2" name="Oval 32"/>
          <p:cNvSpPr>
            <a:spLocks noChangeArrowheads="1"/>
          </p:cNvSpPr>
          <p:nvPr/>
        </p:nvSpPr>
        <p:spPr bwMode="auto">
          <a:xfrm rot="-54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3" name="Oval 33"/>
          <p:cNvSpPr>
            <a:spLocks noChangeArrowheads="1"/>
          </p:cNvSpPr>
          <p:nvPr/>
        </p:nvSpPr>
        <p:spPr bwMode="auto">
          <a:xfrm rot="-54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4" name="Freeform 34" descr="5%"/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Oval 35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6" name="Oval 36"/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7" name="Oval 37"/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8" name="Oval 38"/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79" name="Line 39"/>
          <p:cNvSpPr>
            <a:spLocks noChangeShapeType="1"/>
          </p:cNvSpPr>
          <p:nvPr/>
        </p:nvSpPr>
        <p:spPr bwMode="auto">
          <a:xfrm flipV="1">
            <a:off x="2438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40"/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Proximity Matrix</a:t>
            </a:r>
          </a:p>
        </p:txBody>
      </p:sp>
      <p:sp>
        <p:nvSpPr>
          <p:cNvPr id="11281" name="Rectangle 42"/>
          <p:cNvSpPr>
            <a:spLocks noChangeArrowheads="1"/>
          </p:cNvSpPr>
          <p:nvPr/>
        </p:nvSpPr>
        <p:spPr bwMode="auto">
          <a:xfrm>
            <a:off x="1905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Ward’s Method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1282" name="TextBox 41"/>
          <p:cNvSpPr txBox="1">
            <a:spLocks noChangeArrowheads="1"/>
          </p:cNvSpPr>
          <p:nvPr/>
        </p:nvSpPr>
        <p:spPr bwMode="auto">
          <a:xfrm>
            <a:off x="2590800" y="5257801"/>
            <a:ext cx="723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MAX (complete-link): distance between 2 clusters A and B is given by largest distance between a data point in A and a data point in B</a:t>
            </a:r>
          </a:p>
        </p:txBody>
      </p:sp>
    </p:spTree>
    <p:extLst>
      <p:ext uri="{BB962C8B-B14F-4D97-AF65-F5344CB8AC3E}">
        <p14:creationId xmlns:p14="http://schemas.microsoft.com/office/powerpoint/2010/main" val="31862849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6" y="2590800"/>
            <a:ext cx="43719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Anomaly Detection: Problem Definition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a collection of data instances </a:t>
            </a:r>
          </a:p>
          <a:p>
            <a:pPr lvl="1"/>
            <a:r>
              <a:rPr lang="en-US" altLang="en-US" dirty="0"/>
              <a:t>Each instance is by characterized by an attribute set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endParaRPr lang="en-US" altLang="en-US" dirty="0"/>
          </a:p>
          <a:p>
            <a:pPr lvl="4"/>
            <a:endParaRPr lang="en-US" altLang="en-US" dirty="0"/>
          </a:p>
          <a:p>
            <a:r>
              <a:rPr lang="en-US" altLang="en-US" dirty="0"/>
              <a:t>Task:</a:t>
            </a:r>
          </a:p>
          <a:p>
            <a:pPr lvl="1"/>
            <a:r>
              <a:rPr lang="en-US" altLang="en-US" dirty="0"/>
              <a:t>Find a subset of instances </a:t>
            </a:r>
            <a:br>
              <a:rPr lang="en-US" altLang="en-US" dirty="0"/>
            </a:br>
            <a:r>
              <a:rPr lang="en-US" altLang="en-US" dirty="0"/>
              <a:t>whose characteristics </a:t>
            </a:r>
            <a:br>
              <a:rPr lang="en-US" altLang="en-US" dirty="0"/>
            </a:br>
            <a:r>
              <a:rPr lang="en-US" altLang="en-US" dirty="0"/>
              <a:t>are considerably </a:t>
            </a:r>
            <a:br>
              <a:rPr lang="en-US" altLang="en-US" dirty="0"/>
            </a:br>
            <a:r>
              <a:rPr lang="en-US" altLang="en-US" dirty="0"/>
              <a:t>different than the </a:t>
            </a:r>
            <a:br>
              <a:rPr lang="en-US" altLang="en-US" dirty="0"/>
            </a:br>
            <a:r>
              <a:rPr lang="en-US" altLang="en-US" dirty="0"/>
              <a:t>remainder of the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Problem is also known as outlier, </a:t>
            </a:r>
            <a:br>
              <a:rPr lang="en-US" altLang="en-US" dirty="0"/>
            </a:br>
            <a:r>
              <a:rPr lang="en-US" altLang="en-US" dirty="0"/>
              <a:t>deviation or novelty detection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6858000" y="41148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8991600" y="38100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0363200" y="53340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696200" y="54864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6553200" y="35814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0318602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Strategy in Anomaly Detection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Assumption: there are more “normal” than “anomalous” instances in the given data</a:t>
            </a:r>
          </a:p>
          <a:p>
            <a:endParaRPr lang="en-US" altLang="en-US" dirty="0"/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Build a profile of the “normal” behavior</a:t>
            </a:r>
          </a:p>
          <a:p>
            <a:pPr lvl="2"/>
            <a:r>
              <a:rPr lang="en-US" altLang="en-US" dirty="0"/>
              <a:t> A profile is a set of patterns or summary statistics characterizing the overall population</a:t>
            </a:r>
          </a:p>
          <a:p>
            <a:pPr lvl="1"/>
            <a:r>
              <a:rPr lang="en-US" altLang="en-US" dirty="0"/>
              <a:t>Use the “normal” profile to flag the anomalies</a:t>
            </a:r>
          </a:p>
          <a:p>
            <a:pPr lvl="2"/>
            <a:r>
              <a:rPr lang="en-US" altLang="en-US" dirty="0"/>
              <a:t> Anomalies are observations whose characteristics</a:t>
            </a:r>
            <a:br>
              <a:rPr lang="en-US" altLang="en-US" dirty="0"/>
            </a:br>
            <a:r>
              <a:rPr lang="en-US" altLang="en-US" dirty="0"/>
              <a:t>differ significantly from the normal profile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43591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 TABLE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/>
            </a:pPr>
            <a:r>
              <a:rPr lang="en-US" altLang="en-US"/>
              <a:t>Delete a table from the database</a:t>
            </a:r>
          </a:p>
          <a:p>
            <a:pPr marL="742950" lvl="1" indent="-285750">
              <a:tabLst/>
            </a:pPr>
            <a:endParaRPr lang="en-US" altLang="en-US"/>
          </a:p>
          <a:p>
            <a:pPr marL="342900" indent="-342900">
              <a:tabLst/>
            </a:pPr>
            <a:r>
              <a:rPr lang="en-US" altLang="en-US"/>
              <a:t>After deletion, the table can no longer be used in queries, updates, or any other commands since its description no longer exists</a:t>
            </a:r>
          </a:p>
          <a:p>
            <a:pPr marL="742950" lvl="1" indent="-285750">
              <a:tabLst/>
            </a:pPr>
            <a:endParaRPr lang="en-US" altLang="en-US"/>
          </a:p>
          <a:p>
            <a:pPr marL="342900" indent="-342900">
              <a:tabLst/>
            </a:pPr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600" b="1">
                <a:solidFill>
                  <a:srgbClr val="990033"/>
                </a:solidFill>
                <a:latin typeface="Courier New" pitchFamily="49" charset="0"/>
              </a:rPr>
              <a:t>DROP TABLE  USER;</a:t>
            </a:r>
            <a:br>
              <a:rPr lang="en-US" altLang="en-US" sz="2600" b="1">
                <a:solidFill>
                  <a:srgbClr val="990033"/>
                </a:solidFill>
                <a:latin typeface="Courier New" pitchFamily="49" charset="0"/>
              </a:rPr>
            </a:br>
            <a:r>
              <a:rPr lang="en-US" altLang="en-US" sz="2600" b="1">
                <a:solidFill>
                  <a:srgbClr val="990033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982619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Z-Score Approach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the data follows a Gaussian distribution </a:t>
            </a:r>
          </a:p>
          <a:p>
            <a:r>
              <a:rPr lang="en-US" altLang="en-US" dirty="0"/>
              <a:t>Outlier score for a data point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/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en-US" dirty="0">
              <a:cs typeface="Times New Roman" pitchFamily="18" charset="0"/>
            </a:endParaRPr>
          </a:p>
          <a:p>
            <a:pPr lvl="1"/>
            <a:endParaRPr lang="en-US" altLang="en-US" dirty="0">
              <a:cs typeface="Times New Roman" pitchFamily="18" charset="0"/>
            </a:endParaRPr>
          </a:p>
          <a:p>
            <a:pPr lvl="1"/>
            <a:r>
              <a:rPr lang="en-US" altLang="en-US" dirty="0">
                <a:cs typeface="Times New Roman" pitchFamily="18" charset="0"/>
              </a:rPr>
              <a:t>Where </a:t>
            </a:r>
            <a:r>
              <a:rPr lang="en-US" altLang="en-US" dirty="0">
                <a:cs typeface="Times New Roman" pitchFamily="18" charset="0"/>
                <a:sym typeface="Symbol" pitchFamily="18" charset="2"/>
              </a:rPr>
              <a:t> is the mean and  or </a:t>
            </a:r>
            <a:r>
              <a:rPr lang="en-US" altLang="en-US" dirty="0">
                <a:cs typeface="Times New Roman" pitchFamily="18" charset="0"/>
                <a:sym typeface="Symbol"/>
              </a:rPr>
              <a:t> </a:t>
            </a:r>
            <a:r>
              <a:rPr lang="en-US" altLang="en-US" dirty="0">
                <a:cs typeface="Times New Roman" pitchFamily="18" charset="0"/>
                <a:sym typeface="Symbol" pitchFamily="18" charset="2"/>
              </a:rPr>
              <a:t>is a measure of dispersion (</a:t>
            </a:r>
            <a:r>
              <a:rPr lang="en-US" altLang="en-US" dirty="0" err="1">
                <a:cs typeface="Times New Roman" pitchFamily="18" charset="0"/>
                <a:sym typeface="Symbol" pitchFamily="18" charset="2"/>
              </a:rPr>
              <a:t>std</a:t>
            </a:r>
            <a:r>
              <a:rPr lang="en-US" altLang="en-US" dirty="0">
                <a:cs typeface="Times New Roman" pitchFamily="18" charset="0"/>
                <a:sym typeface="Symbol" pitchFamily="18" charset="2"/>
              </a:rPr>
              <a:t> deviation or covariance matrix)</a:t>
            </a:r>
            <a:endParaRPr lang="en-US" altLang="en-US" dirty="0">
              <a:cs typeface="Times New Roman" pitchFamily="18" charset="0"/>
            </a:endParaRP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888789"/>
              </p:ext>
            </p:extLst>
          </p:nvPr>
        </p:nvGraphicFramePr>
        <p:xfrm>
          <a:off x="3145632" y="2149475"/>
          <a:ext cx="43005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2387520" imgH="660240" progId="Equation.3">
                  <p:embed/>
                </p:oleObj>
              </mc:Choice>
              <mc:Fallback>
                <p:oleObj name="Equation" r:id="rId3" imgW="2387520" imgH="660240" progId="Equation.3">
                  <p:embed/>
                  <p:pic>
                    <p:nvPicPr>
                      <p:cNvPr id="153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632" y="2149475"/>
                        <a:ext cx="430053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75" y="4343400"/>
            <a:ext cx="32931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9992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form of the SQL retrieval queries: </a:t>
            </a:r>
            <a:br>
              <a:rPr lang="en-US" altLang="en-US"/>
            </a:b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SELECT</a:t>
            </a:r>
            <a:r>
              <a:rPr lang="en-US" altLang="en-US"/>
              <a:t> 	&lt;attribute list&gt;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FROM </a:t>
            </a:r>
            <a:r>
              <a:rPr lang="en-US" altLang="en-US"/>
              <a:t>	&lt;table list&gt;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WHERE</a:t>
            </a:r>
            <a:r>
              <a:rPr lang="en-US" altLang="en-US"/>
              <a:t>	&lt;condition&gt;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&lt;attribute list&gt; is a </a:t>
            </a:r>
            <a:r>
              <a:rPr lang="en-US" altLang="en-US">
                <a:solidFill>
                  <a:srgbClr val="FF0000"/>
                </a:solidFill>
              </a:rPr>
              <a:t>list of column names</a:t>
            </a:r>
            <a:r>
              <a:rPr lang="en-US" altLang="en-US"/>
              <a:t> whose values are to be retrieved by the query</a:t>
            </a:r>
          </a:p>
          <a:p>
            <a:pPr lvl="1"/>
            <a:r>
              <a:rPr lang="en-US" altLang="en-US"/>
              <a:t>&lt;table list&gt; is a </a:t>
            </a:r>
            <a:r>
              <a:rPr lang="en-US" altLang="en-US">
                <a:solidFill>
                  <a:srgbClr val="FF0000"/>
                </a:solidFill>
              </a:rPr>
              <a:t>list of table names</a:t>
            </a:r>
            <a:r>
              <a:rPr lang="en-US" altLang="en-US"/>
              <a:t> required to process the query</a:t>
            </a:r>
          </a:p>
          <a:p>
            <a:pPr lvl="1"/>
            <a:r>
              <a:rPr lang="en-US" altLang="en-US"/>
              <a:t>&lt;condition&gt; is a </a:t>
            </a:r>
            <a:r>
              <a:rPr lang="en-US" altLang="en-US">
                <a:solidFill>
                  <a:srgbClr val="FF0000"/>
                </a:solidFill>
              </a:rPr>
              <a:t>conditional (Boolean) expression</a:t>
            </a:r>
            <a:r>
              <a:rPr lang="en-US" altLang="en-US"/>
              <a:t> that identifies the rows to be retrieved by the query</a:t>
            </a:r>
          </a:p>
        </p:txBody>
      </p:sp>
    </p:spTree>
    <p:extLst>
      <p:ext uri="{BB962C8B-B14F-4D97-AF65-F5344CB8AC3E}">
        <p14:creationId xmlns:p14="http://schemas.microsoft.com/office/powerpoint/2010/main" val="3111630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Query for 2 Tables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Query</a:t>
            </a:r>
            <a:r>
              <a:rPr lang="en-US" altLang="en-US"/>
              <a:t>: Find the titles of Wikipedia articles edited by administrators</a:t>
            </a:r>
          </a:p>
        </p:txBody>
      </p:sp>
      <p:pic>
        <p:nvPicPr>
          <p:cNvPr id="2867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163763"/>
            <a:ext cx="274320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33601"/>
            <a:ext cx="462915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981200" y="4648201"/>
            <a:ext cx="83185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10000"/>
              </a:spcBef>
              <a:buSzPct val="75000"/>
              <a:buFont typeface="Monotype Sorts" pitchFamily="2" charset="2"/>
              <a:buChar char="l"/>
              <a:tabLst>
                <a:tab pos="1311275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10000"/>
              </a:spcBef>
              <a:buSzPct val="100000"/>
              <a:buFont typeface="Arial" pitchFamily="34" charset="0"/>
              <a:buChar char="–"/>
              <a:tabLst>
                <a:tab pos="1311275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98563" indent="-284163" algn="l">
              <a:spcBef>
                <a:spcPct val="10000"/>
              </a:spcBef>
              <a:buChar char="u"/>
              <a:tabLst>
                <a:tab pos="13112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–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tabLst>
                <a:tab pos="13112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buFont typeface="Wingdings" pitchFamily="2" charset="2"/>
              <a:buNone/>
            </a:pPr>
            <a: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  <a:t>SELECT </a:t>
            </a:r>
            <a:r>
              <a:rPr lang="en-US" altLang="en-US" b="1" dirty="0" err="1">
                <a:solidFill>
                  <a:srgbClr val="990033"/>
                </a:solidFill>
                <a:latin typeface="Courier New" pitchFamily="49" charset="0"/>
              </a:rPr>
              <a:t>Edited_Title</a:t>
            </a:r>
            <a:endParaRPr lang="en-US" altLang="en-US" b="1" dirty="0">
              <a:solidFill>
                <a:srgbClr val="990033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  <a:t>FROM	User AS U, Edit AS E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  <a:t>WHERE	</a:t>
            </a:r>
            <a:r>
              <a:rPr lang="en-US" altLang="en-US" b="1" dirty="0" err="1">
                <a:solidFill>
                  <a:srgbClr val="990033"/>
                </a:solidFill>
                <a:latin typeface="Courier New" pitchFamily="49" charset="0"/>
              </a:rPr>
              <a:t>U.Editor</a:t>
            </a:r>
            <a: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  <a:t> = </a:t>
            </a:r>
            <a:r>
              <a:rPr lang="en-US" altLang="en-US" b="1" dirty="0" err="1">
                <a:solidFill>
                  <a:srgbClr val="990033"/>
                </a:solidFill>
                <a:latin typeface="Courier New" pitchFamily="49" charset="0"/>
              </a:rPr>
              <a:t>E.Username</a:t>
            </a:r>
            <a: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  <a:t> AND </a:t>
            </a:r>
            <a:r>
              <a:rPr lang="en-US" altLang="en-US" b="1" dirty="0" err="1">
                <a:solidFill>
                  <a:srgbClr val="990033"/>
                </a:solidFill>
                <a:latin typeface="Courier New" pitchFamily="49" charset="0"/>
              </a:rPr>
              <a:t>U.IsAdmin</a:t>
            </a:r>
            <a: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  <a:t> = True;</a:t>
            </a: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4038600" y="604043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10000"/>
              </a:spcBef>
              <a:buSzPct val="100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/>
              <a:t>Join condition</a:t>
            </a:r>
          </a:p>
        </p:txBody>
      </p:sp>
      <p:cxnSp>
        <p:nvCxnSpPr>
          <p:cNvPr id="28680" name="Straight Arrow Connector 3"/>
          <p:cNvCxnSpPr>
            <a:cxnSpLocks noChangeShapeType="1"/>
          </p:cNvCxnSpPr>
          <p:nvPr/>
        </p:nvCxnSpPr>
        <p:spPr bwMode="auto">
          <a:xfrm>
            <a:off x="4876800" y="5715001"/>
            <a:ext cx="0" cy="3524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147724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NoSQL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N</a:t>
            </a:r>
            <a:r>
              <a:rPr lang="en-US" altLang="en-US" dirty="0"/>
              <a:t>ot </a:t>
            </a:r>
            <a:r>
              <a:rPr lang="en-US" altLang="en-US" b="1" dirty="0"/>
              <a:t>o</a:t>
            </a:r>
            <a:r>
              <a:rPr lang="en-US" altLang="en-US" dirty="0"/>
              <a:t>nly </a:t>
            </a:r>
            <a:r>
              <a:rPr lang="en-US" altLang="en-US" b="1" dirty="0"/>
              <a:t>SQL</a:t>
            </a:r>
            <a:r>
              <a:rPr lang="en-US" altLang="en-US" dirty="0"/>
              <a:t> (does not mean </a:t>
            </a:r>
            <a:r>
              <a:rPr lang="en-US" altLang="en-US" b="1" dirty="0"/>
              <a:t>No</a:t>
            </a:r>
            <a:r>
              <a:rPr lang="en-US" altLang="en-US" dirty="0"/>
              <a:t> </a:t>
            </a:r>
            <a:r>
              <a:rPr lang="en-US" altLang="en-US" b="1" dirty="0"/>
              <a:t>SQL</a:t>
            </a:r>
            <a:r>
              <a:rPr lang="en-US" altLang="en-US" dirty="0"/>
              <a:t>)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Supports distributed data storage and processing across multiple servers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Motivation</a:t>
            </a:r>
          </a:p>
          <a:p>
            <a:pPr lvl="1"/>
            <a:r>
              <a:rPr lang="en-US" altLang="en-US" dirty="0"/>
              <a:t>Lots of new applications that require large data storage</a:t>
            </a:r>
          </a:p>
          <a:p>
            <a:pPr lvl="1"/>
            <a:r>
              <a:rPr lang="en-US" altLang="en-US" dirty="0"/>
              <a:t>Traditional database systems provide many functionalities (e.g., powerful query languages, concurrency control) that are overly complex and not needed by the applications</a:t>
            </a:r>
          </a:p>
          <a:p>
            <a:pPr lvl="1"/>
            <a:r>
              <a:rPr lang="en-US" altLang="en-US" dirty="0"/>
              <a:t>The structured data model used by traditional database systems is also too restrictive for the new applications</a:t>
            </a:r>
          </a:p>
          <a:p>
            <a:pPr lvl="2"/>
            <a:r>
              <a:rPr lang="en-US" altLang="en-US" dirty="0"/>
              <a:t>E.g., Schema is often fixed and not flexible enough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9328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233363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ts val="400"/>
          </a:spcAft>
          <a:buClr>
            <a:srgbClr val="0C7B9C"/>
          </a:buClr>
          <a:buSzPct val="70000"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233363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ts val="400"/>
          </a:spcAft>
          <a:buClr>
            <a:srgbClr val="0C7B9C"/>
          </a:buClr>
          <a:buSzPct val="70000"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2767</Words>
  <Application>Microsoft Office PowerPoint</Application>
  <PresentationFormat>Widescreen</PresentationFormat>
  <Paragraphs>591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Monotype Sorts</vt:lpstr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LC.BRev.FY97</vt:lpstr>
      <vt:lpstr>Equation</vt:lpstr>
      <vt:lpstr>Bitmap Image</vt:lpstr>
      <vt:lpstr>Visio</vt:lpstr>
      <vt:lpstr>Document</vt:lpstr>
      <vt:lpstr>VISIO</vt:lpstr>
      <vt:lpstr>What is a Database?</vt:lpstr>
      <vt:lpstr>Database Management System (DBMS)</vt:lpstr>
      <vt:lpstr>SQL (Structured Query Language)</vt:lpstr>
      <vt:lpstr>Example: Wikipedia Database</vt:lpstr>
      <vt:lpstr>CREATE TABLE</vt:lpstr>
      <vt:lpstr>DROP TABLE</vt:lpstr>
      <vt:lpstr>Retrieval Queries in SQL</vt:lpstr>
      <vt:lpstr>SQL Query for 2 Tables</vt:lpstr>
      <vt:lpstr>NoSQL</vt:lpstr>
      <vt:lpstr>MongoDB</vt:lpstr>
      <vt:lpstr>CRUD Operations</vt:lpstr>
      <vt:lpstr>Data Quality Issues</vt:lpstr>
      <vt:lpstr>Noise</vt:lpstr>
      <vt:lpstr>Outliers</vt:lpstr>
      <vt:lpstr>Missing Values</vt:lpstr>
      <vt:lpstr>Duplicate Data</vt:lpstr>
      <vt:lpstr>Discretization</vt:lpstr>
      <vt:lpstr>Unsupervised Discretization</vt:lpstr>
      <vt:lpstr>Supervised Discretization Example</vt:lpstr>
      <vt:lpstr>Entropy-based Discretization</vt:lpstr>
      <vt:lpstr>Summarization of Data Stream</vt:lpstr>
      <vt:lpstr>Mean and Standard Deviation</vt:lpstr>
      <vt:lpstr>Heavy Hitter (Frequent Item) Problem</vt:lpstr>
      <vt:lpstr>Misra Gries (Streaming/Online Algorithm)</vt:lpstr>
      <vt:lpstr>Misra-Gries Algorithm</vt:lpstr>
      <vt:lpstr>Predictive Modeling Framework</vt:lpstr>
      <vt:lpstr>Predictive Modeling Techniques</vt:lpstr>
      <vt:lpstr>Decision Tree Induction Algorithm</vt:lpstr>
      <vt:lpstr>How to determine the Best Split</vt:lpstr>
      <vt:lpstr>Finding the Best Split</vt:lpstr>
      <vt:lpstr>Measures of Node Impurity</vt:lpstr>
      <vt:lpstr>Example: Gini Index of a Single Node</vt:lpstr>
      <vt:lpstr>Model Evaluation</vt:lpstr>
      <vt:lpstr>Training and Test Set Creation</vt:lpstr>
      <vt:lpstr>Training and Test Set Creation</vt:lpstr>
      <vt:lpstr>Model Overfitting</vt:lpstr>
      <vt:lpstr>Model Overfitting and Underfitting</vt:lpstr>
      <vt:lpstr>Overfitting</vt:lpstr>
      <vt:lpstr>Lessons on Overfitting</vt:lpstr>
      <vt:lpstr>Model Selection Using Validation Set</vt:lpstr>
      <vt:lpstr>Nearest-Neighbor Method</vt:lpstr>
      <vt:lpstr>Nearest Neighbor Method</vt:lpstr>
      <vt:lpstr>Linear Method</vt:lpstr>
      <vt:lpstr>Linear Method</vt:lpstr>
      <vt:lpstr>Ensemble Methods</vt:lpstr>
      <vt:lpstr>Association rules: Problem Definition</vt:lpstr>
      <vt:lpstr>Example: Market Basket Data</vt:lpstr>
      <vt:lpstr>Rule Evaluation Measures</vt:lpstr>
      <vt:lpstr>Rule Evaluation Measures: Examples</vt:lpstr>
      <vt:lpstr>Clustering: Problem Definition</vt:lpstr>
      <vt:lpstr>Lots of Clustering Methods available</vt:lpstr>
      <vt:lpstr>K-means Clustering</vt:lpstr>
      <vt:lpstr>K-means Clustering – Details </vt:lpstr>
      <vt:lpstr>Hierarchical Clustering </vt:lpstr>
      <vt:lpstr>Agglomerative Hierarchical Clustering</vt:lpstr>
      <vt:lpstr>How to Define Inter-Cluster Proximity</vt:lpstr>
      <vt:lpstr>How to Define Inter-Cluster Proximity</vt:lpstr>
      <vt:lpstr>Anomaly Detection: Problem Definition</vt:lpstr>
      <vt:lpstr>Basic Strategy in Anomaly Detection</vt:lpstr>
      <vt:lpstr>Z-Score Approach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Database?</dc:title>
  <dc:creator>Administrator</dc:creator>
  <cp:lastModifiedBy>Administrator</cp:lastModifiedBy>
  <cp:revision>11</cp:revision>
  <dcterms:created xsi:type="dcterms:W3CDTF">2017-10-24T00:19:51Z</dcterms:created>
  <dcterms:modified xsi:type="dcterms:W3CDTF">2017-10-24T03:07:38Z</dcterms:modified>
</cp:coreProperties>
</file>