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515" r:id="rId2"/>
    <p:sldId id="516" r:id="rId3"/>
    <p:sldId id="517" r:id="rId4"/>
    <p:sldId id="518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34" r:id="rId21"/>
    <p:sldId id="535" r:id="rId22"/>
    <p:sldId id="536" r:id="rId23"/>
    <p:sldId id="537" r:id="rId24"/>
    <p:sldId id="538" r:id="rId25"/>
    <p:sldId id="539" r:id="rId26"/>
    <p:sldId id="540" r:id="rId27"/>
    <p:sldId id="541" r:id="rId28"/>
    <p:sldId id="542" r:id="rId29"/>
    <p:sldId id="543" r:id="rId30"/>
    <p:sldId id="544" r:id="rId31"/>
    <p:sldId id="545" r:id="rId32"/>
    <p:sldId id="546" r:id="rId33"/>
    <p:sldId id="547" r:id="rId34"/>
    <p:sldId id="548" r:id="rId35"/>
    <p:sldId id="549" r:id="rId36"/>
    <p:sldId id="550" r:id="rId37"/>
    <p:sldId id="551" r:id="rId38"/>
    <p:sldId id="552" r:id="rId39"/>
    <p:sldId id="553" r:id="rId40"/>
    <p:sldId id="554" r:id="rId41"/>
    <p:sldId id="555" r:id="rId42"/>
    <p:sldId id="556" r:id="rId43"/>
    <p:sldId id="557" r:id="rId44"/>
    <p:sldId id="558" r:id="rId45"/>
    <p:sldId id="559" r:id="rId46"/>
    <p:sldId id="560" r:id="rId47"/>
    <p:sldId id="561" r:id="rId48"/>
    <p:sldId id="562" r:id="rId49"/>
    <p:sldId id="563" r:id="rId50"/>
    <p:sldId id="564" r:id="rId51"/>
    <p:sldId id="565" r:id="rId52"/>
    <p:sldId id="566" r:id="rId53"/>
    <p:sldId id="567" r:id="rId54"/>
    <p:sldId id="568" r:id="rId55"/>
    <p:sldId id="569" r:id="rId56"/>
    <p:sldId id="570" r:id="rId57"/>
    <p:sldId id="571" r:id="rId58"/>
    <p:sldId id="572" r:id="rId59"/>
    <p:sldId id="573" r:id="rId60"/>
    <p:sldId id="574" r:id="rId61"/>
    <p:sldId id="575" r:id="rId62"/>
    <p:sldId id="576" r:id="rId63"/>
    <p:sldId id="577" r:id="rId64"/>
    <p:sldId id="578" r:id="rId65"/>
    <p:sldId id="579" r:id="rId66"/>
    <p:sldId id="580" r:id="rId67"/>
    <p:sldId id="581" r:id="rId68"/>
    <p:sldId id="582" r:id="rId69"/>
    <p:sldId id="583" r:id="rId70"/>
    <p:sldId id="584" r:id="rId71"/>
    <p:sldId id="585" r:id="rId72"/>
    <p:sldId id="586" r:id="rId73"/>
    <p:sldId id="587" r:id="rId74"/>
    <p:sldId id="588" r:id="rId75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2A8487"/>
    <a:srgbClr val="1C5A61"/>
    <a:srgbClr val="0C6D9C"/>
    <a:srgbClr val="CC3300"/>
    <a:srgbClr val="F5F5F5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51" autoAdjust="0"/>
    <p:restoredTop sz="86786" autoAdjust="0"/>
  </p:normalViewPr>
  <p:slideViewPr>
    <p:cSldViewPr>
      <p:cViewPr varScale="1">
        <p:scale>
          <a:sx n="82" d="100"/>
          <a:sy n="82" d="100"/>
        </p:scale>
        <p:origin x="560" y="176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995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handoutMaster" Target="handoutMasters/handoutMaster1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984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490601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5007" tIns="47499" rIns="95007" bIns="4749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4522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2238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5007" tIns="47499" rIns="95007" bIns="4749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2447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9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2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0067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0097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24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solidFill>
            <a:srgbClr val="FFFFFF"/>
          </a:solidFill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5007" tIns="47499" rIns="95007" bIns="4749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371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8602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5007" tIns="47499" rIns="95007" bIns="47499"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700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9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05434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57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80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61397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62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8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1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9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0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2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281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10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grpSp>
        <p:nvGrpSpPr>
          <p:cNvPr id="1028" name="Group 13"/>
          <p:cNvGrpSpPr>
            <a:grpSpLocks/>
          </p:cNvGrpSpPr>
          <p:nvPr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32" name="Rectangle 14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b="1" smtClean="0"/>
            </a:p>
          </p:txBody>
        </p:sp>
        <p:sp>
          <p:nvSpPr>
            <p:cNvPr id="1033" name="Rectangle 15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ts val="2000"/>
                </a:lnSpc>
                <a:defRPr/>
              </a:pPr>
              <a:r>
                <a:rPr lang="en-US" altLang="en-US" sz="1200" smtClean="0"/>
                <a:t>		 						</a:t>
              </a:r>
              <a:fld id="{D83E246E-2F76-4DDB-A32B-831EAAEF4F28}" type="slidenum">
                <a:rPr lang="en-US" altLang="en-US" sz="1200" smtClean="0"/>
                <a:pPr>
                  <a:lnSpc>
                    <a:spcPts val="2000"/>
                  </a:lnSpc>
                  <a:defRPr/>
                </a:pPr>
                <a:t>‹#›</a:t>
              </a:fld>
              <a:r>
                <a:rPr lang="en-US" altLang="en-US" sz="1200" smtClean="0"/>
                <a:t> </a:t>
              </a:r>
            </a:p>
          </p:txBody>
        </p:sp>
      </p:grpSp>
      <p:grpSp>
        <p:nvGrpSpPr>
          <p:cNvPr id="1029" name="Group 16"/>
          <p:cNvGrpSpPr>
            <a:grpSpLocks/>
          </p:cNvGrpSpPr>
          <p:nvPr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b="1" smtClean="0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b="1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Blip>
          <a:blip r:embed="rId19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 dirty="0" smtClean="0"/>
              <a:t>CSE 482</a:t>
            </a:r>
            <a:endParaRPr lang="en-US" altLang="en-US" sz="2800" dirty="0" smtClean="0"/>
          </a:p>
        </p:txBody>
      </p:sp>
      <p:sp>
        <p:nvSpPr>
          <p:cNvPr id="2052" name="Rectangle 1027"/>
          <p:cNvSpPr>
            <a:spLocks noChangeArrowheads="1"/>
          </p:cNvSpPr>
          <p:nvPr/>
        </p:nvSpPr>
        <p:spPr bwMode="auto">
          <a:xfrm>
            <a:off x="381000" y="2981325"/>
            <a:ext cx="83820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dirty="0" smtClean="0"/>
              <a:t>Overview for Final Exam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62162"/>
            <a:ext cx="9026154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11430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After the program has been successfully completed, you can visualize the solution in output/part-r-00000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write a Hadoop program, we need to decompose </a:t>
            </a:r>
            <a:r>
              <a:rPr lang="en-US" dirty="0"/>
              <a:t>the </a:t>
            </a:r>
            <a:r>
              <a:rPr lang="en-US" dirty="0" smtClean="0"/>
              <a:t>computational problem into a set of map and reduce tasks</a:t>
            </a:r>
          </a:p>
          <a:p>
            <a:pPr lvl="1"/>
            <a:r>
              <a:rPr lang="en-US" dirty="0" smtClean="0"/>
              <a:t>Map task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Performs local computation at each node</a:t>
            </a:r>
          </a:p>
          <a:p>
            <a:pPr lvl="1"/>
            <a:r>
              <a:rPr lang="en-US" dirty="0" smtClean="0"/>
              <a:t>Reduce task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Aggregates the partial results generated by the mapper nodes to obtain the “global” solution</a:t>
            </a:r>
          </a:p>
          <a:p>
            <a:pPr lvl="2"/>
            <a:endParaRPr lang="en-US" dirty="0"/>
          </a:p>
          <a:p>
            <a:r>
              <a:rPr lang="en-US" dirty="0" smtClean="0"/>
              <a:t>Input and output of map and reduce tasks are key-value pairs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07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533400"/>
          </a:xfrm>
        </p:spPr>
        <p:txBody>
          <a:bodyPr/>
          <a:lstStyle/>
          <a:p>
            <a:r>
              <a:rPr lang="en-US" altLang="en-US" dirty="0" smtClean="0"/>
              <a:t>Hadoop Programming Model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Mapper: transforms its block of input data into a form that can be aggregated by the reducers</a:t>
            </a:r>
          </a:p>
          <a:p>
            <a:pPr lvl="1"/>
            <a:r>
              <a:rPr lang="en-US" altLang="en-US" dirty="0" smtClean="0"/>
              <a:t>Input: (key1, value1) pairs</a:t>
            </a:r>
          </a:p>
          <a:p>
            <a:pPr lvl="1"/>
            <a:r>
              <a:rPr lang="en-US" altLang="en-US" dirty="0" smtClean="0"/>
              <a:t>Output: (key2, value2) pairs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Reducer: aggregates the list of values associated with each key and writes it to the output</a:t>
            </a:r>
          </a:p>
          <a:p>
            <a:pPr lvl="1"/>
            <a:r>
              <a:rPr lang="en-US" altLang="en-US" dirty="0" smtClean="0"/>
              <a:t>Input: (key2, list of value2) pairs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 smtClean="0"/>
              <a:t>Key2 is the same type as output key of the mapper task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 smtClean="0"/>
              <a:t>Input records are sorted based on key2 </a:t>
            </a:r>
          </a:p>
          <a:p>
            <a:pPr lvl="1"/>
            <a:r>
              <a:rPr lang="en-US" altLang="en-US" dirty="0" smtClean="0"/>
              <a:t>Output: (key3, value3) pairs</a:t>
            </a:r>
          </a:p>
        </p:txBody>
      </p:sp>
    </p:spTree>
    <p:extLst>
      <p:ext uri="{BB962C8B-B14F-4D97-AF65-F5344CB8AC3E}">
        <p14:creationId xmlns:p14="http://schemas.microsoft.com/office/powerpoint/2010/main" val="4828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/>
          <p:cNvSpPr>
            <a:spLocks noChangeArrowheads="1"/>
          </p:cNvSpPr>
          <p:nvPr/>
        </p:nvSpPr>
        <p:spPr bwMode="auto">
          <a:xfrm>
            <a:off x="4724400" y="1143000"/>
            <a:ext cx="2514600" cy="1905000"/>
          </a:xfrm>
          <a:prstGeom prst="rect">
            <a:avLst/>
          </a:prstGeom>
          <a:solidFill>
            <a:srgbClr val="FFFF99">
              <a:alpha val="2392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Distributed Word Count Example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533400" y="1676400"/>
            <a:ext cx="762000" cy="762000"/>
          </a:xfrm>
          <a:prstGeom prst="foldedCorner">
            <a:avLst>
              <a:gd name="adj" fmla="val 28542"/>
            </a:avLst>
          </a:prstGeom>
          <a:solidFill>
            <a:srgbClr val="00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33400" y="106680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Input data files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19812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Text Box 9"/>
          <p:cNvSpPr txBox="1">
            <a:spLocks noChangeArrowheads="1"/>
          </p:cNvSpPr>
          <p:nvPr/>
        </p:nvSpPr>
        <p:spPr bwMode="auto">
          <a:xfrm>
            <a:off x="1752600" y="2057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cat *</a:t>
            </a:r>
          </a:p>
        </p:txBody>
      </p:sp>
      <p:sp>
        <p:nvSpPr>
          <p:cNvPr id="4104" name="Line 10"/>
          <p:cNvSpPr>
            <a:spLocks noChangeShapeType="1"/>
          </p:cNvSpPr>
          <p:nvPr/>
        </p:nvSpPr>
        <p:spPr bwMode="auto">
          <a:xfrm>
            <a:off x="4495800" y="19812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2667000" y="1447800"/>
            <a:ext cx="1676400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(0, This is a cat!)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(14, cat is ok)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(24, walk the dog)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/>
              <a:t>      …</a:t>
            </a:r>
          </a:p>
        </p:txBody>
      </p:sp>
      <p:sp>
        <p:nvSpPr>
          <p:cNvPr id="4106" name="Text Box 12"/>
          <p:cNvSpPr txBox="1">
            <a:spLocks noChangeArrowheads="1"/>
          </p:cNvSpPr>
          <p:nvPr/>
        </p:nvSpPr>
        <p:spPr bwMode="auto">
          <a:xfrm>
            <a:off x="5486400" y="1219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Mapper</a:t>
            </a:r>
          </a:p>
        </p:txBody>
      </p:sp>
      <p:sp>
        <p:nvSpPr>
          <p:cNvPr id="4107" name="AutoShape 15"/>
          <p:cNvSpPr>
            <a:spLocks noChangeArrowheads="1"/>
          </p:cNvSpPr>
          <p:nvPr/>
        </p:nvSpPr>
        <p:spPr bwMode="auto">
          <a:xfrm>
            <a:off x="5257800" y="1676400"/>
            <a:ext cx="1600200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Rectangle 16"/>
          <p:cNvSpPr>
            <a:spLocks noChangeArrowheads="1"/>
          </p:cNvSpPr>
          <p:nvPr/>
        </p:nvSpPr>
        <p:spPr bwMode="auto">
          <a:xfrm>
            <a:off x="7848600" y="1371600"/>
            <a:ext cx="9906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(this, 1)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(is, 1)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(a, 1)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(cat, 1)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(cat, 1)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(is, 1)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…</a:t>
            </a:r>
          </a:p>
        </p:txBody>
      </p:sp>
      <p:sp>
        <p:nvSpPr>
          <p:cNvPr id="4109" name="Text Box 18"/>
          <p:cNvSpPr txBox="1">
            <a:spLocks noChangeArrowheads="1"/>
          </p:cNvSpPr>
          <p:nvPr/>
        </p:nvSpPr>
        <p:spPr bwMode="auto">
          <a:xfrm>
            <a:off x="5486400" y="17526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map() function</a:t>
            </a:r>
          </a:p>
        </p:txBody>
      </p:sp>
      <p:sp>
        <p:nvSpPr>
          <p:cNvPr id="4110" name="Line 19"/>
          <p:cNvSpPr>
            <a:spLocks noChangeShapeType="1"/>
          </p:cNvSpPr>
          <p:nvPr/>
        </p:nvSpPr>
        <p:spPr bwMode="auto">
          <a:xfrm>
            <a:off x="3962400" y="4724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Line 24"/>
          <p:cNvSpPr>
            <a:spLocks noChangeShapeType="1"/>
          </p:cNvSpPr>
          <p:nvPr/>
        </p:nvSpPr>
        <p:spPr bwMode="auto">
          <a:xfrm>
            <a:off x="6858000" y="19812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9" name="Line 28"/>
          <p:cNvSpPr>
            <a:spLocks noChangeShapeType="1"/>
          </p:cNvSpPr>
          <p:nvPr/>
        </p:nvSpPr>
        <p:spPr bwMode="auto">
          <a:xfrm flipH="1">
            <a:off x="6705600" y="3352800"/>
            <a:ext cx="11430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0" name="Text Box 29"/>
          <p:cNvSpPr txBox="1">
            <a:spLocks noChangeArrowheads="1"/>
          </p:cNvSpPr>
          <p:nvPr/>
        </p:nvSpPr>
        <p:spPr bwMode="auto">
          <a:xfrm>
            <a:off x="6172200" y="3200400"/>
            <a:ext cx="1295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Sorting, partitioning, shuffling</a:t>
            </a:r>
          </a:p>
        </p:txBody>
      </p:sp>
      <p:sp>
        <p:nvSpPr>
          <p:cNvPr id="4122" name="AutoShape 31"/>
          <p:cNvSpPr>
            <a:spLocks noChangeArrowheads="1"/>
          </p:cNvSpPr>
          <p:nvPr/>
        </p:nvSpPr>
        <p:spPr bwMode="auto">
          <a:xfrm>
            <a:off x="685800" y="1828800"/>
            <a:ext cx="762000" cy="762000"/>
          </a:xfrm>
          <a:prstGeom prst="foldedCorner">
            <a:avLst>
              <a:gd name="adj" fmla="val 28542"/>
            </a:avLst>
          </a:prstGeom>
          <a:solidFill>
            <a:srgbClr val="00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4123" name="AutoShape 32"/>
          <p:cNvSpPr>
            <a:spLocks noChangeArrowheads="1"/>
          </p:cNvSpPr>
          <p:nvPr/>
        </p:nvSpPr>
        <p:spPr bwMode="auto">
          <a:xfrm>
            <a:off x="838200" y="1981200"/>
            <a:ext cx="762000" cy="762000"/>
          </a:xfrm>
          <a:prstGeom prst="foldedCorner">
            <a:avLst>
              <a:gd name="adj" fmla="val 28542"/>
            </a:avLst>
          </a:prstGeom>
          <a:solidFill>
            <a:srgbClr val="00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4124" name="Text Box 33"/>
          <p:cNvSpPr txBox="1">
            <a:spLocks noChangeArrowheads="1"/>
          </p:cNvSpPr>
          <p:nvPr/>
        </p:nvSpPr>
        <p:spPr bwMode="auto">
          <a:xfrm>
            <a:off x="2514600" y="10668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key-value pairs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48200" y="4038600"/>
            <a:ext cx="2971800" cy="2271713"/>
            <a:chOff x="4648200" y="4038600"/>
            <a:chExt cx="2971800" cy="2271713"/>
          </a:xfrm>
        </p:grpSpPr>
        <p:sp>
          <p:nvSpPr>
            <p:cNvPr id="4116" name="Rectangle 25"/>
            <p:cNvSpPr>
              <a:spLocks noChangeArrowheads="1"/>
            </p:cNvSpPr>
            <p:nvPr/>
          </p:nvSpPr>
          <p:spPr bwMode="auto">
            <a:xfrm>
              <a:off x="4876800" y="4038600"/>
              <a:ext cx="1676400" cy="1752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b="1"/>
                <a:t>(a, [1, 1, 1, 1, 1, 1])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b="1"/>
                <a:t>(and, [1, 1])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b="1"/>
                <a:t>(be, [1, 1, 1])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b="1"/>
                <a:t>(cat, [1, 1, 1, 1])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b="1"/>
                <a:t>(dog, [1, 1])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1"/>
                <a:t>      …</a:t>
              </a:r>
            </a:p>
          </p:txBody>
        </p:sp>
        <p:sp>
          <p:nvSpPr>
            <p:cNvPr id="4125" name="Text Box 33"/>
            <p:cNvSpPr txBox="1">
              <a:spLocks noChangeArrowheads="1"/>
            </p:cNvSpPr>
            <p:nvPr/>
          </p:nvSpPr>
          <p:spPr bwMode="auto">
            <a:xfrm>
              <a:off x="4648200" y="5943600"/>
              <a:ext cx="2971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Key, list of values pairs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6200" y="3429000"/>
            <a:ext cx="4191000" cy="2881313"/>
            <a:chOff x="76200" y="3429000"/>
            <a:chExt cx="4191000" cy="2881313"/>
          </a:xfrm>
        </p:grpSpPr>
        <p:sp>
          <p:nvSpPr>
            <p:cNvPr id="4111" name="Rectangle 20"/>
            <p:cNvSpPr>
              <a:spLocks noChangeArrowheads="1"/>
            </p:cNvSpPr>
            <p:nvPr/>
          </p:nvSpPr>
          <p:spPr bwMode="auto">
            <a:xfrm>
              <a:off x="1905000" y="3810000"/>
              <a:ext cx="2362200" cy="2133600"/>
            </a:xfrm>
            <a:prstGeom prst="rect">
              <a:avLst/>
            </a:prstGeom>
            <a:solidFill>
              <a:srgbClr val="CCFFCC">
                <a:alpha val="2392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112" name="Text Box 21"/>
            <p:cNvSpPr txBox="1">
              <a:spLocks noChangeArrowheads="1"/>
            </p:cNvSpPr>
            <p:nvPr/>
          </p:nvSpPr>
          <p:spPr bwMode="auto">
            <a:xfrm>
              <a:off x="2514600" y="4038600"/>
              <a:ext cx="1295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1"/>
                <a:t>Reducer</a:t>
              </a:r>
            </a:p>
          </p:txBody>
        </p:sp>
        <p:sp>
          <p:nvSpPr>
            <p:cNvPr id="4113" name="AutoShape 22"/>
            <p:cNvSpPr>
              <a:spLocks noChangeArrowheads="1"/>
            </p:cNvSpPr>
            <p:nvPr/>
          </p:nvSpPr>
          <p:spPr bwMode="auto">
            <a:xfrm>
              <a:off x="2362200" y="4495800"/>
              <a:ext cx="1600200" cy="9144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Text Box 23"/>
            <p:cNvSpPr txBox="1">
              <a:spLocks noChangeArrowheads="1"/>
            </p:cNvSpPr>
            <p:nvPr/>
          </p:nvSpPr>
          <p:spPr bwMode="auto">
            <a:xfrm>
              <a:off x="2590800" y="4572000"/>
              <a:ext cx="11430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reduce() function</a:t>
              </a:r>
            </a:p>
          </p:txBody>
        </p:sp>
        <p:sp>
          <p:nvSpPr>
            <p:cNvPr id="4117" name="Line 26"/>
            <p:cNvSpPr>
              <a:spLocks noChangeShapeType="1"/>
            </p:cNvSpPr>
            <p:nvPr/>
          </p:nvSpPr>
          <p:spPr bwMode="auto">
            <a:xfrm>
              <a:off x="1524000" y="4724400"/>
              <a:ext cx="762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Rectangle 27"/>
            <p:cNvSpPr>
              <a:spLocks noChangeArrowheads="1"/>
            </p:cNvSpPr>
            <p:nvPr/>
          </p:nvSpPr>
          <p:spPr bwMode="auto">
            <a:xfrm>
              <a:off x="381000" y="4114800"/>
              <a:ext cx="1066800" cy="1752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b="1" dirty="0"/>
                <a:t>(a, 6)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b="1" dirty="0"/>
                <a:t>(and, 2)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b="1" dirty="0"/>
                <a:t>(be, 3)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b="1" dirty="0"/>
                <a:t>(cat, 4)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b="1" dirty="0"/>
                <a:t>(dog, 2)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1" dirty="0"/>
                <a:t>   …</a:t>
              </a:r>
            </a:p>
          </p:txBody>
        </p:sp>
        <p:sp>
          <p:nvSpPr>
            <p:cNvPr id="4121" name="Text Box 30"/>
            <p:cNvSpPr txBox="1">
              <a:spLocks noChangeArrowheads="1"/>
            </p:cNvSpPr>
            <p:nvPr/>
          </p:nvSpPr>
          <p:spPr bwMode="auto">
            <a:xfrm>
              <a:off x="76200" y="3429000"/>
              <a:ext cx="17526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Output</a:t>
              </a:r>
              <a:br>
                <a:rPr lang="en-US" altLang="en-US" sz="1800"/>
              </a:br>
              <a:r>
                <a:rPr lang="en-US" altLang="en-US" sz="1800"/>
                <a:t>(part-r-00000)</a:t>
              </a:r>
            </a:p>
          </p:txBody>
        </p:sp>
        <p:sp>
          <p:nvSpPr>
            <p:cNvPr id="4126" name="Text Box 33"/>
            <p:cNvSpPr txBox="1">
              <a:spLocks noChangeArrowheads="1"/>
            </p:cNvSpPr>
            <p:nvPr/>
          </p:nvSpPr>
          <p:spPr bwMode="auto">
            <a:xfrm>
              <a:off x="152400" y="5943600"/>
              <a:ext cx="1981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key-value pairs</a:t>
              </a:r>
            </a:p>
          </p:txBody>
        </p:sp>
      </p:grpSp>
      <p:sp>
        <p:nvSpPr>
          <p:cNvPr id="4127" name="Text Box 33"/>
          <p:cNvSpPr txBox="1">
            <a:spLocks noChangeArrowheads="1"/>
          </p:cNvSpPr>
          <p:nvPr/>
        </p:nvSpPr>
        <p:spPr bwMode="auto">
          <a:xfrm>
            <a:off x="7315200" y="9906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key-value pairs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4343400" y="2057400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 smtClean="0"/>
              <a:t>Mapper </a:t>
            </a:r>
            <a:br>
              <a:rPr lang="en-US" altLang="en-US" sz="1400" b="1" dirty="0" smtClean="0"/>
            </a:br>
            <a:r>
              <a:rPr lang="en-US" altLang="en-US" sz="1400" b="1" dirty="0" smtClean="0"/>
              <a:t>input</a:t>
            </a:r>
            <a:endParaRPr lang="en-US" altLang="en-US" sz="1400" b="1" dirty="0"/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6629400" y="2057400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 smtClean="0"/>
              <a:t>Mapper </a:t>
            </a:r>
            <a:br>
              <a:rPr lang="en-US" altLang="en-US" sz="1400" b="1" dirty="0" smtClean="0"/>
            </a:br>
            <a:r>
              <a:rPr lang="en-US" altLang="en-US" sz="1400" b="1" dirty="0" smtClean="0"/>
              <a:t>output</a:t>
            </a:r>
            <a:endParaRPr lang="en-US" altLang="en-US" sz="1400" b="1" dirty="0"/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3733800" y="4810780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 smtClean="0"/>
              <a:t>Reducer </a:t>
            </a:r>
            <a:br>
              <a:rPr lang="en-US" altLang="en-US" sz="1400" b="1" dirty="0" smtClean="0"/>
            </a:br>
            <a:r>
              <a:rPr lang="en-US" altLang="en-US" sz="1400" b="1" dirty="0" smtClean="0"/>
              <a:t>input</a:t>
            </a:r>
            <a:endParaRPr lang="en-US" altLang="en-US" sz="1400" b="1" dirty="0"/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371600" y="4800600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 smtClean="0"/>
              <a:t>Reducer </a:t>
            </a:r>
            <a:br>
              <a:rPr lang="en-US" altLang="en-US" sz="1400" b="1" dirty="0" smtClean="0"/>
            </a:br>
            <a:r>
              <a:rPr lang="en-US" altLang="en-US" sz="1400" b="1" dirty="0" smtClean="0"/>
              <a:t>output</a:t>
            </a:r>
            <a:endParaRPr lang="en-US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7005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0" grpId="0" animBg="1"/>
      <p:bldP spid="4119" grpId="0" animBg="1"/>
      <p:bldP spid="4120" grpId="0"/>
      <p:bldP spid="34" grpId="0"/>
      <p:bldP spid="3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Combiners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If you have a billion records, the mappers may generate more than a billion key-value pairs</a:t>
            </a:r>
          </a:p>
          <a:p>
            <a:pPr lvl="1"/>
            <a:r>
              <a:rPr lang="en-US" altLang="en-US" dirty="0" smtClean="0"/>
              <a:t>Combiners help by performing a local reduce on each key before sending the output to the reducers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Combiner function performs the same transformation to the intermediate results as the reduce function</a:t>
            </a:r>
          </a:p>
          <a:p>
            <a:pPr lvl="1"/>
            <a:r>
              <a:rPr lang="en-US" altLang="en-US" dirty="0" smtClean="0"/>
              <a:t>Note: The combiner function may be applied </a:t>
            </a:r>
            <a:r>
              <a:rPr lang="en-US" altLang="en-US" u="sng" dirty="0" smtClean="0"/>
              <a:t>zero</a:t>
            </a:r>
            <a:r>
              <a:rPr lang="en-US" altLang="en-US" dirty="0" smtClean="0"/>
              <a:t>, one, or more times</a:t>
            </a:r>
          </a:p>
          <a:p>
            <a:pPr lvl="1"/>
            <a:r>
              <a:rPr lang="en-US" altLang="en-US" dirty="0" smtClean="0"/>
              <a:t>Not all reduce operations can be refactored into combiners: 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 smtClean="0"/>
              <a:t>    max ([list1, list2]) </a:t>
            </a:r>
            <a:r>
              <a:rPr lang="en-US" altLang="en-US" dirty="0" smtClean="0">
                <a:sym typeface="Symbol" pitchFamily="18" charset="2"/>
              </a:rPr>
              <a:t>= max( [max(list1), max(list2)] )</a:t>
            </a:r>
            <a:endParaRPr lang="en-US" altLang="en-US" dirty="0" smtClean="0"/>
          </a:p>
          <a:p>
            <a:pPr lvl="2">
              <a:buFont typeface="Wingdings" pitchFamily="2" charset="2"/>
              <a:buNone/>
            </a:pPr>
            <a:r>
              <a:rPr lang="en-US" altLang="en-US" dirty="0" smtClean="0"/>
              <a:t>    </a:t>
            </a:r>
            <a:r>
              <a:rPr lang="en-US" altLang="en-US" dirty="0" err="1" smtClean="0"/>
              <a:t>avg</a:t>
            </a:r>
            <a:r>
              <a:rPr lang="en-US" altLang="en-US" dirty="0" smtClean="0"/>
              <a:t> ([list1, list2]) </a:t>
            </a:r>
            <a:r>
              <a:rPr lang="en-US" altLang="en-US" dirty="0" smtClean="0">
                <a:sym typeface="Symbol" pitchFamily="18" charset="2"/>
              </a:rPr>
              <a:t> </a:t>
            </a:r>
            <a:r>
              <a:rPr lang="en-US" altLang="en-US" dirty="0" err="1" smtClean="0">
                <a:sym typeface="Symbol" pitchFamily="18" charset="2"/>
              </a:rPr>
              <a:t>avg</a:t>
            </a:r>
            <a:r>
              <a:rPr lang="en-US" altLang="en-US" dirty="0" smtClean="0">
                <a:sym typeface="Symbol" pitchFamily="18" charset="2"/>
              </a:rPr>
              <a:t>( [</a:t>
            </a:r>
            <a:r>
              <a:rPr lang="en-US" altLang="en-US" dirty="0" err="1" smtClean="0">
                <a:sym typeface="Symbol" pitchFamily="18" charset="2"/>
              </a:rPr>
              <a:t>avg</a:t>
            </a:r>
            <a:r>
              <a:rPr lang="en-US" altLang="en-US" dirty="0" smtClean="0">
                <a:sym typeface="Symbol" pitchFamily="18" charset="2"/>
              </a:rPr>
              <a:t>(list1), </a:t>
            </a:r>
            <a:r>
              <a:rPr lang="en-US" altLang="en-US" dirty="0" err="1" smtClean="0">
                <a:sym typeface="Symbol" pitchFamily="18" charset="2"/>
              </a:rPr>
              <a:t>avg</a:t>
            </a:r>
            <a:r>
              <a:rPr lang="en-US" altLang="en-US" dirty="0" smtClean="0">
                <a:sym typeface="Symbol" pitchFamily="18" charset="2"/>
              </a:rPr>
              <a:t>(list2)] 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659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1"/>
          <p:cNvSpPr>
            <a:spLocks noChangeArrowheads="1"/>
          </p:cNvSpPr>
          <p:nvPr/>
        </p:nvSpPr>
        <p:spPr bwMode="auto">
          <a:xfrm>
            <a:off x="7239000" y="1143000"/>
            <a:ext cx="1828800" cy="2743200"/>
          </a:xfrm>
          <a:prstGeom prst="rect">
            <a:avLst/>
          </a:prstGeom>
          <a:solidFill>
            <a:srgbClr val="FFFF99">
              <a:alpha val="2392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724400" y="1143000"/>
            <a:ext cx="2514600" cy="1905000"/>
          </a:xfrm>
          <a:prstGeom prst="rect">
            <a:avLst/>
          </a:prstGeom>
          <a:solidFill>
            <a:srgbClr val="FFFF99">
              <a:alpha val="2392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Combiner (A local reducer)</a:t>
            </a:r>
          </a:p>
        </p:txBody>
      </p:sp>
      <p:sp>
        <p:nvSpPr>
          <p:cNvPr id="7173" name="AutoShape 4"/>
          <p:cNvSpPr>
            <a:spLocks noChangeArrowheads="1"/>
          </p:cNvSpPr>
          <p:nvPr/>
        </p:nvSpPr>
        <p:spPr bwMode="auto">
          <a:xfrm>
            <a:off x="533400" y="1676400"/>
            <a:ext cx="762000" cy="762000"/>
          </a:xfrm>
          <a:prstGeom prst="foldedCorner">
            <a:avLst>
              <a:gd name="adj" fmla="val 28542"/>
            </a:avLst>
          </a:prstGeom>
          <a:solidFill>
            <a:srgbClr val="00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533400" y="106680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Input data files</a:t>
            </a:r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1752600" y="19812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1752600" y="2057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cat *</a:t>
            </a:r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4419600" y="19812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2667000" y="1447800"/>
            <a:ext cx="1600200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(0, This is a cat!)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(14, cat is ok)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(24, walk the dog)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      …</a:t>
            </a: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5486400" y="1219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Mapper</a:t>
            </a:r>
          </a:p>
        </p:txBody>
      </p:sp>
      <p:sp>
        <p:nvSpPr>
          <p:cNvPr id="7180" name="AutoShape 11"/>
          <p:cNvSpPr>
            <a:spLocks noChangeArrowheads="1"/>
          </p:cNvSpPr>
          <p:nvPr/>
        </p:nvSpPr>
        <p:spPr bwMode="auto">
          <a:xfrm>
            <a:off x="7696200" y="3048000"/>
            <a:ext cx="1143000" cy="685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7848600" y="1219200"/>
            <a:ext cx="9906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(this, 1)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(is, 1)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(a, 1)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(cat, 1)</a:t>
            </a:r>
            <a:br>
              <a:rPr lang="en-US" altLang="en-US" sz="1400" b="1"/>
            </a:br>
            <a:r>
              <a:rPr lang="en-US" altLang="en-US" sz="2000" b="1"/>
              <a:t>…</a:t>
            </a:r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5486400" y="17526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map() function</a:t>
            </a:r>
          </a:p>
        </p:txBody>
      </p:sp>
      <p:sp>
        <p:nvSpPr>
          <p:cNvPr id="7183" name="Line 14"/>
          <p:cNvSpPr>
            <a:spLocks noChangeShapeType="1"/>
          </p:cNvSpPr>
          <p:nvPr/>
        </p:nvSpPr>
        <p:spPr bwMode="auto">
          <a:xfrm>
            <a:off x="3962400" y="4724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Rectangle 15"/>
          <p:cNvSpPr>
            <a:spLocks noChangeArrowheads="1"/>
          </p:cNvSpPr>
          <p:nvPr/>
        </p:nvSpPr>
        <p:spPr bwMode="auto">
          <a:xfrm>
            <a:off x="1905000" y="3810000"/>
            <a:ext cx="2362200" cy="2133600"/>
          </a:xfrm>
          <a:prstGeom prst="rect">
            <a:avLst/>
          </a:prstGeom>
          <a:solidFill>
            <a:srgbClr val="CCFFCC">
              <a:alpha val="2392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7185" name="Text Box 16"/>
          <p:cNvSpPr txBox="1">
            <a:spLocks noChangeArrowheads="1"/>
          </p:cNvSpPr>
          <p:nvPr/>
        </p:nvSpPr>
        <p:spPr bwMode="auto">
          <a:xfrm>
            <a:off x="2514600" y="4038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Reducer</a:t>
            </a:r>
          </a:p>
        </p:txBody>
      </p:sp>
      <p:sp>
        <p:nvSpPr>
          <p:cNvPr id="7186" name="AutoShape 17"/>
          <p:cNvSpPr>
            <a:spLocks noChangeArrowheads="1"/>
          </p:cNvSpPr>
          <p:nvPr/>
        </p:nvSpPr>
        <p:spPr bwMode="auto">
          <a:xfrm>
            <a:off x="2362200" y="4495800"/>
            <a:ext cx="1600200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Text Box 18"/>
          <p:cNvSpPr txBox="1">
            <a:spLocks noChangeArrowheads="1"/>
          </p:cNvSpPr>
          <p:nvPr/>
        </p:nvSpPr>
        <p:spPr bwMode="auto">
          <a:xfrm>
            <a:off x="2590800" y="4572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reduce() function</a:t>
            </a:r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>
            <a:off x="6858000" y="19812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Rectangle 20"/>
          <p:cNvSpPr>
            <a:spLocks noChangeArrowheads="1"/>
          </p:cNvSpPr>
          <p:nvPr/>
        </p:nvSpPr>
        <p:spPr bwMode="auto">
          <a:xfrm>
            <a:off x="4876800" y="4038600"/>
            <a:ext cx="16764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(a, [1, 1, 1, 1, 1, 1])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(and, [1, 1])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(be, [1, 1, 1])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(cat, [1, 1, 1, 1])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(dog, [1, 1])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      …</a:t>
            </a:r>
          </a:p>
        </p:txBody>
      </p:sp>
      <p:sp>
        <p:nvSpPr>
          <p:cNvPr id="7190" name="Line 21"/>
          <p:cNvSpPr>
            <a:spLocks noChangeShapeType="1"/>
          </p:cNvSpPr>
          <p:nvPr/>
        </p:nvSpPr>
        <p:spPr bwMode="auto">
          <a:xfrm>
            <a:off x="1524000" y="4724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Rectangle 22"/>
          <p:cNvSpPr>
            <a:spLocks noChangeArrowheads="1"/>
          </p:cNvSpPr>
          <p:nvPr/>
        </p:nvSpPr>
        <p:spPr bwMode="auto">
          <a:xfrm>
            <a:off x="381000" y="4114800"/>
            <a:ext cx="10668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(a, 6)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(and, 2)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(be, 3)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(cat, 4)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(dog, 2)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   …</a:t>
            </a:r>
          </a:p>
        </p:txBody>
      </p:sp>
      <p:sp>
        <p:nvSpPr>
          <p:cNvPr id="7192" name="Line 23"/>
          <p:cNvSpPr>
            <a:spLocks noChangeShapeType="1"/>
          </p:cNvSpPr>
          <p:nvPr/>
        </p:nvSpPr>
        <p:spPr bwMode="auto">
          <a:xfrm flipH="1">
            <a:off x="6705600" y="46482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Text Box 24"/>
          <p:cNvSpPr txBox="1">
            <a:spLocks noChangeArrowheads="1"/>
          </p:cNvSpPr>
          <p:nvPr/>
        </p:nvSpPr>
        <p:spPr bwMode="auto">
          <a:xfrm>
            <a:off x="6553200" y="4800600"/>
            <a:ext cx="1295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Sorting, partitioning, shuffling</a:t>
            </a:r>
          </a:p>
        </p:txBody>
      </p:sp>
      <p:sp>
        <p:nvSpPr>
          <p:cNvPr id="7194" name="Text Box 25"/>
          <p:cNvSpPr txBox="1">
            <a:spLocks noChangeArrowheads="1"/>
          </p:cNvSpPr>
          <p:nvPr/>
        </p:nvSpPr>
        <p:spPr bwMode="auto">
          <a:xfrm>
            <a:off x="76200" y="3429000"/>
            <a:ext cx="175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Output</a:t>
            </a:r>
            <a:br>
              <a:rPr lang="en-US" altLang="en-US" sz="1800"/>
            </a:br>
            <a:r>
              <a:rPr lang="en-US" altLang="en-US" sz="1800"/>
              <a:t>(part-r-00000)</a:t>
            </a:r>
          </a:p>
        </p:txBody>
      </p:sp>
      <p:sp>
        <p:nvSpPr>
          <p:cNvPr id="7195" name="AutoShape 26"/>
          <p:cNvSpPr>
            <a:spLocks noChangeArrowheads="1"/>
          </p:cNvSpPr>
          <p:nvPr/>
        </p:nvSpPr>
        <p:spPr bwMode="auto">
          <a:xfrm>
            <a:off x="685800" y="1828800"/>
            <a:ext cx="762000" cy="762000"/>
          </a:xfrm>
          <a:prstGeom prst="foldedCorner">
            <a:avLst>
              <a:gd name="adj" fmla="val 28542"/>
            </a:avLst>
          </a:prstGeom>
          <a:solidFill>
            <a:srgbClr val="00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7196" name="AutoShape 27"/>
          <p:cNvSpPr>
            <a:spLocks noChangeArrowheads="1"/>
          </p:cNvSpPr>
          <p:nvPr/>
        </p:nvSpPr>
        <p:spPr bwMode="auto">
          <a:xfrm>
            <a:off x="838200" y="1981200"/>
            <a:ext cx="762000" cy="762000"/>
          </a:xfrm>
          <a:prstGeom prst="foldedCorner">
            <a:avLst>
              <a:gd name="adj" fmla="val 28542"/>
            </a:avLst>
          </a:prstGeom>
          <a:solidFill>
            <a:srgbClr val="00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7197" name="Text Box 28"/>
          <p:cNvSpPr txBox="1">
            <a:spLocks noChangeArrowheads="1"/>
          </p:cNvSpPr>
          <p:nvPr/>
        </p:nvSpPr>
        <p:spPr bwMode="auto">
          <a:xfrm>
            <a:off x="2514600" y="10668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key-value pairs</a:t>
            </a:r>
          </a:p>
        </p:txBody>
      </p:sp>
      <p:sp>
        <p:nvSpPr>
          <p:cNvPr id="7198" name="Rectangle 29"/>
          <p:cNvSpPr>
            <a:spLocks noChangeArrowheads="1"/>
          </p:cNvSpPr>
          <p:nvPr/>
        </p:nvSpPr>
        <p:spPr bwMode="auto">
          <a:xfrm>
            <a:off x="7848600" y="4114800"/>
            <a:ext cx="9906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(this, 1)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(is, 2)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(a, 1)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(cat, 2)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(ok, 1)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…</a:t>
            </a:r>
          </a:p>
        </p:txBody>
      </p:sp>
      <p:sp>
        <p:nvSpPr>
          <p:cNvPr id="7199" name="AutoShape 30"/>
          <p:cNvSpPr>
            <a:spLocks noChangeArrowheads="1"/>
          </p:cNvSpPr>
          <p:nvPr/>
        </p:nvSpPr>
        <p:spPr bwMode="auto">
          <a:xfrm>
            <a:off x="5257800" y="1676400"/>
            <a:ext cx="1600200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7467600" y="2651125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Combiner</a:t>
            </a:r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 flipH="1">
            <a:off x="8305800" y="251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 flipH="1">
            <a:off x="8305800" y="38100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7696200" y="3138488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reduce()</a:t>
            </a:r>
          </a:p>
        </p:txBody>
      </p:sp>
      <p:sp>
        <p:nvSpPr>
          <p:cNvPr id="7204" name="Text Box 37"/>
          <p:cNvSpPr txBox="1">
            <a:spLocks noChangeArrowheads="1"/>
          </p:cNvSpPr>
          <p:nvPr/>
        </p:nvSpPr>
        <p:spPr bwMode="auto">
          <a:xfrm>
            <a:off x="381000" y="6019800"/>
            <a:ext cx="853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Combiner performs a local reduce before sending the output to a reducer</a:t>
            </a:r>
          </a:p>
        </p:txBody>
      </p:sp>
    </p:spTree>
    <p:extLst>
      <p:ext uri="{BB962C8B-B14F-4D97-AF65-F5344CB8AC3E}">
        <p14:creationId xmlns:p14="http://schemas.microsoft.com/office/powerpoint/2010/main" val="19890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Partitioner</a:t>
            </a:r>
            <a:endParaRPr lang="en-US" alt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altLang="en-US" sz="2700" dirty="0" smtClean="0"/>
              <a:t>When there are multiple reducers, we need to determine which reducer to send the key-value pairs</a:t>
            </a:r>
          </a:p>
          <a:p>
            <a:r>
              <a:rPr lang="en-US" altLang="en-US" sz="2700" dirty="0" smtClean="0"/>
              <a:t>Default partitioning approach is to hash the key</a:t>
            </a:r>
          </a:p>
          <a:p>
            <a:pPr lvl="3"/>
            <a:endParaRPr lang="en-US" altLang="en-US" sz="1900" b="1" dirty="0" smtClean="0">
              <a:solidFill>
                <a:srgbClr val="FF0000"/>
              </a:solidFill>
            </a:endParaRPr>
          </a:p>
        </p:txBody>
      </p:sp>
      <p:sp>
        <p:nvSpPr>
          <p:cNvPr id="4" name="Line 19"/>
          <p:cNvSpPr>
            <a:spLocks noChangeShapeType="1"/>
          </p:cNvSpPr>
          <p:nvPr/>
        </p:nvSpPr>
        <p:spPr bwMode="auto">
          <a:xfrm>
            <a:off x="4343400" y="3962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 flipH="1" flipV="1">
            <a:off x="6934200" y="3917949"/>
            <a:ext cx="876300" cy="395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6934200" y="3130550"/>
            <a:ext cx="1295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Sorting, </a:t>
            </a:r>
            <a:r>
              <a:rPr lang="en-US" altLang="en-US" sz="1400" b="1" dirty="0">
                <a:solidFill>
                  <a:srgbClr val="FF0000"/>
                </a:solidFill>
              </a:rPr>
              <a:t>partitioning</a:t>
            </a:r>
            <a:r>
              <a:rPr lang="en-US" altLang="en-US" sz="1400" b="1" dirty="0"/>
              <a:t>, shuffling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5181600" y="4845844"/>
            <a:ext cx="1676400" cy="14025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 smtClean="0"/>
              <a:t>(</a:t>
            </a:r>
            <a:r>
              <a:rPr lang="en-US" altLang="en-US" sz="1400" b="1" dirty="0"/>
              <a:t>and, [1, </a:t>
            </a:r>
            <a:r>
              <a:rPr lang="en-US" altLang="en-US" sz="1400" b="1" dirty="0" smtClean="0"/>
              <a:t>1, 1, 1])</a:t>
            </a:r>
            <a:endParaRPr lang="en-US" altLang="en-US" sz="1400" b="1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 smtClean="0"/>
              <a:t>(big, [1, 1, 1])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 smtClean="0"/>
              <a:t>(can, </a:t>
            </a:r>
            <a:r>
              <a:rPr lang="en-US" altLang="en-US" sz="1400" b="1" dirty="0"/>
              <a:t>[1, </a:t>
            </a:r>
            <a:r>
              <a:rPr lang="en-US" altLang="en-US" sz="1400" b="1" dirty="0" smtClean="0"/>
              <a:t>1, 1</a:t>
            </a:r>
            <a:r>
              <a:rPr lang="en-US" altLang="en-US" sz="1400" b="1" dirty="0"/>
              <a:t>, 1, 1])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(dog, [1, </a:t>
            </a:r>
            <a:r>
              <a:rPr lang="en-US" altLang="en-US" sz="1400" b="1" dirty="0" smtClean="0"/>
              <a:t>1, 1])</a:t>
            </a:r>
            <a:endParaRPr lang="en-US" altLang="en-US" sz="1400" b="1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/>
              <a:t>      …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2286000" y="3048000"/>
            <a:ext cx="2362200" cy="3200400"/>
          </a:xfrm>
          <a:prstGeom prst="rect">
            <a:avLst/>
          </a:prstGeom>
          <a:solidFill>
            <a:srgbClr val="CCFFCC">
              <a:alpha val="2392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895600" y="3276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Reducer</a:t>
            </a:r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 bwMode="auto">
          <a:xfrm>
            <a:off x="2743200" y="3733800"/>
            <a:ext cx="1600200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2971800" y="38100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reduce() function</a:t>
            </a:r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1905000" y="3962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auto">
          <a:xfrm>
            <a:off x="762000" y="3276601"/>
            <a:ext cx="10668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(a, 6)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 smtClean="0"/>
              <a:t>(</a:t>
            </a:r>
            <a:r>
              <a:rPr lang="en-US" altLang="en-US" sz="1400" b="1" dirty="0"/>
              <a:t>be, 3)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(cat, 4)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 smtClean="0"/>
              <a:t>(frog</a:t>
            </a:r>
            <a:r>
              <a:rPr lang="en-US" altLang="en-US" sz="1400" b="1" dirty="0"/>
              <a:t>, 2)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/>
              <a:t>   …</a:t>
            </a: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457200" y="2590800"/>
            <a:ext cx="175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Output</a:t>
            </a:r>
            <a:br>
              <a:rPr lang="en-US" altLang="en-US" sz="1800" dirty="0"/>
            </a:br>
            <a:r>
              <a:rPr lang="en-US" altLang="en-US" sz="1800" dirty="0"/>
              <a:t>(part-r-00000)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181600" y="3154363"/>
            <a:ext cx="1676400" cy="1341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(a, [1, 1, 1, 1, 1, 1])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 smtClean="0"/>
              <a:t>(</a:t>
            </a:r>
            <a:r>
              <a:rPr lang="en-US" altLang="en-US" sz="1400" b="1" dirty="0"/>
              <a:t>be, [1, 1, 1])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(cat, [1, 1, 1, 1])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 smtClean="0"/>
              <a:t>(frog</a:t>
            </a:r>
            <a:r>
              <a:rPr lang="en-US" altLang="en-US" sz="1400" b="1" dirty="0"/>
              <a:t>, [1, 1])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/>
              <a:t>      …</a:t>
            </a:r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 flipH="1">
            <a:off x="6934200" y="4740274"/>
            <a:ext cx="876300" cy="663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7696200" y="4222750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 smtClean="0"/>
              <a:t>Mappers outputs</a:t>
            </a:r>
            <a:endParaRPr lang="en-US" altLang="en-US" sz="1400" b="1" dirty="0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4343400" y="5638799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895600" y="4952999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Reducer</a:t>
            </a: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 bwMode="auto">
          <a:xfrm>
            <a:off x="2743200" y="5410199"/>
            <a:ext cx="1600200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2971800" y="5486399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reduce() function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905000" y="5638799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762000" y="5029200"/>
            <a:ext cx="10668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</a:t>
            </a:r>
            <a:r>
              <a:rPr lang="en-US" altLang="en-US" sz="1400" b="1" dirty="0" smtClean="0"/>
              <a:t>and, </a:t>
            </a:r>
            <a:r>
              <a:rPr lang="en-US" altLang="en-US" sz="1400" b="1" dirty="0"/>
              <a:t>4</a:t>
            </a:r>
            <a:r>
              <a:rPr lang="en-US" altLang="en-US" sz="1400" b="1" dirty="0" smtClean="0"/>
              <a:t>)</a:t>
            </a:r>
            <a:endParaRPr lang="en-US" altLang="en-US" sz="1400" b="1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 smtClean="0"/>
              <a:t>(big, </a:t>
            </a:r>
            <a:r>
              <a:rPr lang="en-US" altLang="en-US" sz="1400" b="1" dirty="0"/>
              <a:t>3)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</a:t>
            </a:r>
            <a:r>
              <a:rPr lang="en-US" altLang="en-US" sz="1400" b="1" dirty="0" smtClean="0"/>
              <a:t>can, </a:t>
            </a:r>
            <a:r>
              <a:rPr lang="en-US" altLang="en-US" sz="1400" b="1" dirty="0"/>
              <a:t>5</a:t>
            </a:r>
            <a:r>
              <a:rPr lang="en-US" altLang="en-US" sz="1400" b="1" dirty="0" smtClean="0"/>
              <a:t>)</a:t>
            </a:r>
            <a:endParaRPr lang="en-US" altLang="en-US" sz="1400" b="1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 smtClean="0"/>
              <a:t>(dog</a:t>
            </a:r>
            <a:r>
              <a:rPr lang="en-US" altLang="en-US" sz="1400" b="1" dirty="0"/>
              <a:t>, </a:t>
            </a:r>
            <a:r>
              <a:rPr lang="en-US" altLang="en-US" sz="1400" b="1" dirty="0" smtClean="0"/>
              <a:t>3)</a:t>
            </a:r>
            <a:endParaRPr lang="en-US" altLang="en-US" sz="1400" b="1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/>
              <a:t>   …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57200" y="4659868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/>
              <a:t>(part-r-00001)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7984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22" grpId="0" animBg="1"/>
      <p:bldP spid="23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Compiling a Hadoop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 compile the </a:t>
            </a:r>
            <a:r>
              <a:rPr lang="en-US" dirty="0" err="1" smtClean="0"/>
              <a:t>hadoop</a:t>
            </a:r>
            <a:r>
              <a:rPr lang="en-US" dirty="0" smtClean="0"/>
              <a:t> Java program</a:t>
            </a:r>
          </a:p>
          <a:p>
            <a:pPr lvl="2">
              <a:defRPr/>
            </a:pPr>
            <a:endParaRPr lang="en-US" sz="1000" dirty="0" smtClean="0"/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/>
              <a:t>hadoop</a:t>
            </a:r>
            <a:r>
              <a:rPr lang="en-US" dirty="0" smtClean="0"/>
              <a:t>  </a:t>
            </a:r>
            <a:r>
              <a:rPr lang="en-US" dirty="0" err="1" smtClean="0"/>
              <a:t>com.sun.tools.javac.Main</a:t>
            </a:r>
            <a:r>
              <a:rPr lang="en-US" dirty="0" smtClean="0"/>
              <a:t>  &lt;filename&gt;.java</a:t>
            </a:r>
            <a:endParaRPr lang="en-US" dirty="0"/>
          </a:p>
          <a:p>
            <a:pPr marL="457200" lvl="1" indent="0">
              <a:buNone/>
              <a:defRPr/>
            </a:pPr>
            <a:r>
              <a:rPr lang="en-US" dirty="0" smtClean="0"/>
              <a:t>		</a:t>
            </a:r>
          </a:p>
          <a:p>
            <a:pPr>
              <a:defRPr/>
            </a:pPr>
            <a:r>
              <a:rPr lang="en-US" dirty="0" smtClean="0"/>
              <a:t>Output of compilation: a collection of *.class  files</a:t>
            </a:r>
          </a:p>
          <a:p>
            <a:pPr lvl="1">
              <a:defRPr/>
            </a:pPr>
            <a:r>
              <a:rPr lang="en-US" dirty="0" smtClean="0"/>
              <a:t>*.class includes the main class of the program, mapper class, reducer class, and </a:t>
            </a:r>
            <a:r>
              <a:rPr lang="en-US" dirty="0" err="1" smtClean="0"/>
              <a:t>partitioner</a:t>
            </a:r>
            <a:r>
              <a:rPr lang="en-US" dirty="0" smtClean="0"/>
              <a:t> class (if defined)</a:t>
            </a:r>
          </a:p>
          <a:p>
            <a:pPr lvl="1">
              <a:defRPr/>
            </a:pPr>
            <a:endParaRPr lang="en-US" dirty="0"/>
          </a:p>
          <a:p>
            <a:r>
              <a:rPr lang="en-US" dirty="0"/>
              <a:t>You need to “archive” </a:t>
            </a:r>
            <a:r>
              <a:rPr lang="en-US" dirty="0" smtClean="0"/>
              <a:t>them into </a:t>
            </a:r>
            <a:r>
              <a:rPr lang="en-US" dirty="0"/>
              <a:t>a </a:t>
            </a:r>
            <a:r>
              <a:rPr lang="en-US" dirty="0" smtClean="0"/>
              <a:t>single </a:t>
            </a:r>
            <a:r>
              <a:rPr lang="en-US" dirty="0"/>
              <a:t>(jar) file</a:t>
            </a:r>
          </a:p>
          <a:p>
            <a:pPr lvl="1"/>
            <a:r>
              <a:rPr lang="en-US" dirty="0"/>
              <a:t>To create the jar file, type the following:</a:t>
            </a:r>
          </a:p>
          <a:p>
            <a:pPr marL="457200" lvl="1" indent="0">
              <a:buNone/>
            </a:pPr>
            <a:r>
              <a:rPr lang="en-US" dirty="0"/>
              <a:t>	    jar  </a:t>
            </a:r>
            <a:r>
              <a:rPr lang="en-US" dirty="0" err="1"/>
              <a:t>cf</a:t>
            </a:r>
            <a:r>
              <a:rPr lang="en-US" dirty="0"/>
              <a:t>   </a:t>
            </a:r>
            <a:r>
              <a:rPr lang="en-US" dirty="0" smtClean="0"/>
              <a:t>&lt;</a:t>
            </a:r>
            <a:r>
              <a:rPr lang="en-US" dirty="0" err="1" smtClean="0"/>
              <a:t>jarfilename</a:t>
            </a:r>
            <a:r>
              <a:rPr lang="en-US" dirty="0" smtClean="0"/>
              <a:t>&gt;.jar   </a:t>
            </a:r>
            <a:r>
              <a:rPr lang="en-US" dirty="0"/>
              <a:t>*.class 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Hadoop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2" y="1143000"/>
            <a:ext cx="8504237" cy="5181600"/>
          </a:xfrm>
        </p:spPr>
        <p:txBody>
          <a:bodyPr/>
          <a:lstStyle/>
          <a:p>
            <a:r>
              <a:rPr lang="en-US" dirty="0" smtClean="0"/>
              <a:t>First, you must upload the input data to HDFS</a:t>
            </a:r>
          </a:p>
          <a:p>
            <a:r>
              <a:rPr lang="en-US" dirty="0" smtClean="0"/>
              <a:t>Execute the program by typing the following:</a:t>
            </a:r>
          </a:p>
          <a:p>
            <a:pPr lvl="2">
              <a:buNone/>
            </a:pPr>
            <a:r>
              <a:rPr lang="en-US" dirty="0" err="1" smtClean="0"/>
              <a:t>hadoop</a:t>
            </a:r>
            <a:r>
              <a:rPr lang="en-US" dirty="0" smtClean="0"/>
              <a:t>  jar  &lt;</a:t>
            </a:r>
            <a:r>
              <a:rPr lang="en-US" dirty="0" err="1" smtClean="0"/>
              <a:t>jarfile</a:t>
            </a:r>
            <a:r>
              <a:rPr lang="en-US" dirty="0" smtClean="0"/>
              <a:t>&gt; &lt;</a:t>
            </a:r>
            <a:r>
              <a:rPr lang="en-US" dirty="0" err="1" smtClean="0"/>
              <a:t>classfile</a:t>
            </a:r>
            <a:r>
              <a:rPr lang="en-US" dirty="0" smtClean="0"/>
              <a:t>&gt; &lt;arguments&gt;</a:t>
            </a:r>
            <a:endParaRPr lang="en-US" dirty="0"/>
          </a:p>
          <a:p>
            <a:pPr lvl="1"/>
            <a:r>
              <a:rPr lang="en-US" dirty="0" smtClean="0"/>
              <a:t>Example:</a:t>
            </a:r>
          </a:p>
          <a:p>
            <a:pPr lvl="2">
              <a:buNone/>
            </a:pPr>
            <a:r>
              <a:rPr lang="en-US" dirty="0" err="1" smtClean="0"/>
              <a:t>hadoop</a:t>
            </a:r>
            <a:r>
              <a:rPr lang="en-US" dirty="0" smtClean="0"/>
              <a:t>  jar  myHadoop.jar  </a:t>
            </a:r>
            <a:r>
              <a:rPr lang="en-US" dirty="0" err="1" smtClean="0"/>
              <a:t>mainClass</a:t>
            </a:r>
            <a:r>
              <a:rPr lang="en-US" dirty="0" smtClean="0"/>
              <a:t>  </a:t>
            </a:r>
            <a:r>
              <a:rPr lang="en-US" dirty="0" err="1" smtClean="0"/>
              <a:t>inputDir</a:t>
            </a:r>
            <a:r>
              <a:rPr lang="en-US" dirty="0"/>
              <a:t> </a:t>
            </a:r>
            <a:r>
              <a:rPr lang="en-US" dirty="0" err="1" smtClean="0"/>
              <a:t>outputDir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Download the results from HDFS</a:t>
            </a:r>
          </a:p>
          <a:p>
            <a:pPr lvl="1"/>
            <a:r>
              <a:rPr lang="en-US" dirty="0" smtClean="0"/>
              <a:t>If you have only 1 reducer</a:t>
            </a:r>
          </a:p>
          <a:p>
            <a:pPr lvl="2">
              <a:buNone/>
            </a:pPr>
            <a:r>
              <a:rPr lang="en-US" dirty="0" err="1" smtClean="0"/>
              <a:t>hadoop</a:t>
            </a:r>
            <a:r>
              <a:rPr lang="en-US" dirty="0" smtClean="0"/>
              <a:t> fs  -</a:t>
            </a:r>
            <a:r>
              <a:rPr lang="en-US" dirty="0" err="1" smtClean="0"/>
              <a:t>copyToLocal</a:t>
            </a:r>
            <a:r>
              <a:rPr lang="en-US" dirty="0" smtClean="0"/>
              <a:t>  </a:t>
            </a:r>
            <a:r>
              <a:rPr lang="en-US" dirty="0" err="1" smtClean="0"/>
              <a:t>outputDir</a:t>
            </a:r>
            <a:r>
              <a:rPr lang="en-US" dirty="0" smtClean="0"/>
              <a:t>/part-r-00000 results.txt</a:t>
            </a:r>
          </a:p>
          <a:p>
            <a:pPr lvl="1"/>
            <a:r>
              <a:rPr lang="en-US" dirty="0" smtClean="0"/>
              <a:t>If you have more than 1 reducer</a:t>
            </a:r>
            <a:r>
              <a:rPr lang="en-US" dirty="0"/>
              <a:t>	</a:t>
            </a:r>
            <a:endParaRPr lang="en-US" dirty="0" smtClean="0"/>
          </a:p>
          <a:p>
            <a:pPr lvl="2">
              <a:buNone/>
            </a:pPr>
            <a:r>
              <a:rPr lang="en-US" dirty="0" err="1" smtClean="0"/>
              <a:t>hadoop</a:t>
            </a:r>
            <a:r>
              <a:rPr lang="en-US" dirty="0" smtClean="0"/>
              <a:t> fs  -</a:t>
            </a:r>
            <a:r>
              <a:rPr lang="en-US" dirty="0" err="1" smtClean="0"/>
              <a:t>getMerge</a:t>
            </a:r>
            <a:r>
              <a:rPr lang="en-US" dirty="0" smtClean="0"/>
              <a:t> </a:t>
            </a:r>
            <a:r>
              <a:rPr lang="en-US" dirty="0" err="1" smtClean="0"/>
              <a:t>outputDir</a:t>
            </a:r>
            <a:r>
              <a:rPr lang="en-US" dirty="0" smtClean="0"/>
              <a:t> results.txt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9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Hadoop Data Types for Keys &amp; Values</a:t>
            </a:r>
          </a:p>
        </p:txBody>
      </p:sp>
      <p:sp>
        <p:nvSpPr>
          <p:cNvPr id="2253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Key and value cannot be arbitrary types because the Hadoop framework has a certain way of serializing the key/value pairs to move them across the cluster’s network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Only classes that support this kind of serialization can function as keys or values in the framework</a:t>
            </a:r>
          </a:p>
          <a:p>
            <a:pPr lvl="1"/>
            <a:r>
              <a:rPr lang="en-US" altLang="en-US" dirty="0" smtClean="0"/>
              <a:t>Classes that implement the </a:t>
            </a:r>
            <a:r>
              <a:rPr lang="en-US" altLang="en-US" dirty="0" err="1" smtClean="0">
                <a:solidFill>
                  <a:srgbClr val="FF0000"/>
                </a:solidFill>
              </a:rPr>
              <a:t>WritableComparable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interface can be either keys or values</a:t>
            </a:r>
          </a:p>
          <a:p>
            <a:pPr lvl="1"/>
            <a:r>
              <a:rPr lang="en-US" altLang="en-US" dirty="0" smtClean="0"/>
              <a:t>Classes that implement the </a:t>
            </a:r>
            <a:r>
              <a:rPr lang="en-US" altLang="en-US" dirty="0" smtClean="0">
                <a:solidFill>
                  <a:srgbClr val="FF0000"/>
                </a:solidFill>
              </a:rPr>
              <a:t>Writable </a:t>
            </a:r>
            <a:r>
              <a:rPr lang="en-US" altLang="en-US" dirty="0" smtClean="0"/>
              <a:t>interface can be used as data type for values</a:t>
            </a:r>
          </a:p>
        </p:txBody>
      </p:sp>
    </p:spTree>
    <p:extLst>
      <p:ext uri="{BB962C8B-B14F-4D97-AF65-F5344CB8AC3E}">
        <p14:creationId xmlns:p14="http://schemas.microsoft.com/office/powerpoint/2010/main" val="571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 to MapReduce and Hadoop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What is Hadoop and MapReduce?</a:t>
            </a:r>
          </a:p>
          <a:p>
            <a:pPr lvl="1"/>
            <a:r>
              <a:rPr lang="en-US" altLang="en-US" dirty="0" smtClean="0"/>
              <a:t>Why use Hadoop/MapReduce?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What is Hadoop distributed file system (HDFS)?</a:t>
            </a:r>
          </a:p>
          <a:p>
            <a:pPr lvl="1"/>
            <a:r>
              <a:rPr lang="en-US" altLang="en-US" dirty="0" smtClean="0"/>
              <a:t>How to use HDFS?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How to run a MapReduce job on Hadoop cluster?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41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Hadoop Data Types for Keys &amp; Values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48836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57150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These classes are defined in </a:t>
            </a:r>
            <a:r>
              <a:rPr lang="en-US" sz="1800" b="1" dirty="0" smtClean="0"/>
              <a:t>org.apache.hadoop.io</a:t>
            </a:r>
            <a:r>
              <a:rPr lang="en-US" sz="1800" dirty="0" smtClean="0"/>
              <a:t> package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0300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Data Types for Keys &amp;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get and set functions to convert the variable between Hadoop and standard data types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2">
              <a:buNone/>
            </a:pPr>
            <a:r>
              <a:rPr lang="en-US" dirty="0" err="1"/>
              <a:t>Intwritable</a:t>
            </a:r>
            <a:r>
              <a:rPr lang="en-US" dirty="0"/>
              <a:t> count = new </a:t>
            </a:r>
            <a:r>
              <a:rPr lang="en-US" dirty="0" err="1"/>
              <a:t>Intwritable</a:t>
            </a:r>
            <a:r>
              <a:rPr lang="en-US" dirty="0"/>
              <a:t>(50);</a:t>
            </a:r>
          </a:p>
          <a:p>
            <a:pPr lvl="2">
              <a:buNone/>
            </a:pPr>
            <a:r>
              <a:rPr lang="en-US" dirty="0" err="1"/>
              <a:t>int</a:t>
            </a:r>
            <a:r>
              <a:rPr lang="en-US" dirty="0"/>
              <a:t> value = </a:t>
            </a:r>
            <a:r>
              <a:rPr lang="en-US" dirty="0" err="1"/>
              <a:t>count.get</a:t>
            </a:r>
            <a:r>
              <a:rPr lang="en-US" dirty="0" smtClean="0"/>
              <a:t>();    // value = 50</a:t>
            </a:r>
            <a:endParaRPr lang="en-US" dirty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Text word = new Text();</a:t>
            </a:r>
          </a:p>
          <a:p>
            <a:pPr lvl="2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new String(“twitter”);</a:t>
            </a:r>
          </a:p>
          <a:p>
            <a:pPr lvl="2">
              <a:buNone/>
            </a:pPr>
            <a:r>
              <a:rPr lang="en-US" dirty="0" err="1" smtClean="0"/>
              <a:t>word.set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		// word is assigned to “twitter”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9934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2" y="1143000"/>
            <a:ext cx="8428037" cy="5181600"/>
          </a:xfrm>
        </p:spPr>
        <p:txBody>
          <a:bodyPr/>
          <a:lstStyle/>
          <a:p>
            <a:r>
              <a:rPr lang="en-US" dirty="0" smtClean="0"/>
              <a:t>You only need to implement the map() function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	public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itchFamily="18" charset="0"/>
              </a:rPr>
              <a:t>static class</a:t>
            </a:r>
            <a:r>
              <a:rPr lang="en-US" altLang="en-US" sz="1800" dirty="0">
                <a:latin typeface="Times New Roman" pitchFamily="18" charset="0"/>
              </a:rPr>
              <a:t> </a:t>
            </a:r>
            <a:r>
              <a:rPr lang="en-US" altLang="en-US" sz="1800" dirty="0" err="1">
                <a:latin typeface="Times New Roman" pitchFamily="18" charset="0"/>
              </a:rPr>
              <a:t>TokenizerMapper</a:t>
            </a:r>
            <a:r>
              <a:rPr lang="en-US" altLang="en-US" sz="1800" dirty="0">
                <a:latin typeface="Times New Roman" pitchFamily="18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itchFamily="18" charset="0"/>
              </a:rPr>
              <a:t>extends</a:t>
            </a:r>
            <a:r>
              <a:rPr lang="en-US" altLang="en-US" sz="1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Times New Roman" pitchFamily="18" charset="0"/>
              </a:rPr>
              <a:t>Mapper</a:t>
            </a:r>
            <a:r>
              <a:rPr lang="en-US" altLang="en-US" sz="1800" dirty="0">
                <a:latin typeface="Times New Roman" pitchFamily="18" charset="0"/>
              </a:rPr>
              <a:t> </a:t>
            </a:r>
            <a:br>
              <a:rPr lang="en-US" altLang="en-US" sz="1800" dirty="0">
                <a:latin typeface="Times New Roman" pitchFamily="18" charset="0"/>
              </a:rPr>
            </a:br>
            <a:r>
              <a:rPr lang="en-US" altLang="en-US" sz="1800" dirty="0">
                <a:latin typeface="Times New Roman" pitchFamily="18" charset="0"/>
              </a:rPr>
              <a:t>	    &lt; Object, Text, Text, </a:t>
            </a:r>
            <a:r>
              <a:rPr lang="en-US" altLang="en-US" sz="1800" dirty="0" err="1">
                <a:latin typeface="Times New Roman" pitchFamily="18" charset="0"/>
              </a:rPr>
              <a:t>IntWritable</a:t>
            </a:r>
            <a:r>
              <a:rPr lang="en-US" altLang="en-US" sz="1800" dirty="0">
                <a:latin typeface="Times New Roman" pitchFamily="18" charset="0"/>
              </a:rPr>
              <a:t> &gt; {</a:t>
            </a:r>
            <a:br>
              <a:rPr lang="en-US" altLang="en-US" sz="1800" dirty="0">
                <a:latin typeface="Times New Roman" pitchFamily="18" charset="0"/>
              </a:rPr>
            </a:br>
            <a:endParaRPr lang="en-US" altLang="en-US" sz="18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latin typeface="Times New Roman" pitchFamily="18" charset="0"/>
              </a:rPr>
              <a:t>	       </a:t>
            </a:r>
            <a: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public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itchFamily="18" charset="0"/>
              </a:rPr>
              <a:t>void </a:t>
            </a:r>
            <a: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map </a:t>
            </a:r>
            <a:r>
              <a:rPr lang="en-US" altLang="en-US" sz="1800" dirty="0" smtClean="0">
                <a:latin typeface="Times New Roman" pitchFamily="18" charset="0"/>
              </a:rPr>
              <a:t>(</a:t>
            </a:r>
            <a:r>
              <a:rPr lang="en-US" altLang="en-US" sz="1800" dirty="0">
                <a:latin typeface="Times New Roman" pitchFamily="18" charset="0"/>
              </a:rPr>
              <a:t>Object key, Text value, </a:t>
            </a:r>
            <a:r>
              <a:rPr lang="en-US" altLang="en-US" sz="1800" b="1" dirty="0">
                <a:solidFill>
                  <a:srgbClr val="04AE0C"/>
                </a:solidFill>
                <a:latin typeface="Times New Roman" pitchFamily="18" charset="0"/>
              </a:rPr>
              <a:t>Context</a:t>
            </a:r>
            <a:r>
              <a:rPr lang="en-US" altLang="en-US" sz="1800" dirty="0">
                <a:solidFill>
                  <a:srgbClr val="04AE0C"/>
                </a:solidFill>
                <a:latin typeface="Times New Roman" pitchFamily="18" charset="0"/>
              </a:rPr>
              <a:t> </a:t>
            </a:r>
            <a:r>
              <a:rPr lang="en-US" altLang="en-US" sz="1800" dirty="0" smtClean="0">
                <a:latin typeface="Times New Roman" pitchFamily="18" charset="0"/>
              </a:rPr>
              <a:t>context) </a:t>
            </a:r>
            <a:br>
              <a:rPr lang="en-US" altLang="en-US" sz="1800" dirty="0" smtClean="0">
                <a:latin typeface="Times New Roman" pitchFamily="18" charset="0"/>
              </a:rPr>
            </a:br>
            <a:r>
              <a:rPr lang="en-US" altLang="en-US" sz="1800" dirty="0" smtClean="0">
                <a:latin typeface="Times New Roman" pitchFamily="18" charset="0"/>
              </a:rPr>
              <a:t>		throws </a:t>
            </a:r>
            <a:r>
              <a:rPr lang="en-US" altLang="en-US" sz="1800" dirty="0" err="1">
                <a:latin typeface="Times New Roman" pitchFamily="18" charset="0"/>
              </a:rPr>
              <a:t>IOException</a:t>
            </a:r>
            <a:r>
              <a:rPr lang="en-US" altLang="en-US" sz="1800" dirty="0">
                <a:latin typeface="Times New Roman" pitchFamily="18" charset="0"/>
              </a:rPr>
              <a:t>, </a:t>
            </a:r>
            <a:r>
              <a:rPr lang="en-US" altLang="en-US" sz="1800" dirty="0" err="1">
                <a:latin typeface="Times New Roman" pitchFamily="18" charset="0"/>
              </a:rPr>
              <a:t>InterruptedException</a:t>
            </a:r>
            <a:r>
              <a:rPr lang="en-US" altLang="en-US" sz="1800" dirty="0">
                <a:latin typeface="Times New Roman" pitchFamily="18" charset="0"/>
              </a:rPr>
              <a:t> </a:t>
            </a:r>
            <a:r>
              <a:rPr lang="en-US" altLang="en-US" sz="1800" dirty="0" smtClean="0">
                <a:latin typeface="Times New Roman" pitchFamily="18" charset="0"/>
              </a:rPr>
              <a:t>{</a:t>
            </a:r>
            <a:r>
              <a:rPr lang="en-US" altLang="en-US" sz="1800" dirty="0">
                <a:latin typeface="Times New Roman" pitchFamily="18" charset="0"/>
              </a:rPr>
              <a:t/>
            </a:r>
            <a:br>
              <a:rPr lang="en-US" altLang="en-US" sz="1800" dirty="0">
                <a:latin typeface="Times New Roman" pitchFamily="18" charset="0"/>
              </a:rPr>
            </a:br>
            <a:r>
              <a:rPr lang="en-US" altLang="en-US" sz="1800" dirty="0" smtClean="0">
                <a:latin typeface="Times New Roman" pitchFamily="18" charset="0"/>
              </a:rPr>
              <a:t>	    </a:t>
            </a:r>
            <a:r>
              <a:rPr lang="en-US" altLang="en-US" sz="2400" b="1" dirty="0" smtClean="0">
                <a:latin typeface="Times New Roman" pitchFamily="18" charset="0"/>
              </a:rPr>
              <a:t>…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imes New Roman" pitchFamily="18" charset="0"/>
              </a:rPr>
              <a:t>	 </a:t>
            </a:r>
            <a:r>
              <a:rPr lang="en-US" altLang="en-US" sz="1800" dirty="0" smtClean="0">
                <a:latin typeface="Times New Roman" pitchFamily="18" charset="0"/>
              </a:rPr>
              <a:t>      }</a:t>
            </a:r>
            <a:br>
              <a:rPr lang="en-US" altLang="en-US" sz="1800" dirty="0" smtClean="0">
                <a:latin typeface="Times New Roman" pitchFamily="18" charset="0"/>
              </a:rPr>
            </a:br>
            <a:r>
              <a:rPr lang="en-US" altLang="en-US" sz="1800" dirty="0" smtClean="0">
                <a:latin typeface="Times New Roman" pitchFamily="18" charset="0"/>
              </a:rPr>
              <a:t>}</a:t>
            </a:r>
            <a:endParaRPr lang="en-US" altLang="en-US" sz="1800" dirty="0">
              <a:latin typeface="Times New Roman" pitchFamily="18" charset="0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>
                <a:solidFill>
                  <a:srgbClr val="2A8487"/>
                </a:solidFill>
              </a:rPr>
              <a:t>Context</a:t>
            </a:r>
            <a:r>
              <a:rPr lang="en-US" dirty="0" smtClean="0">
                <a:solidFill>
                  <a:srgbClr val="2A8487"/>
                </a:solidFill>
              </a:rPr>
              <a:t> </a:t>
            </a:r>
            <a:r>
              <a:rPr lang="en-US" dirty="0" smtClean="0"/>
              <a:t>object is used to interact with Hadoop system</a:t>
            </a:r>
          </a:p>
          <a:p>
            <a:pPr lvl="1"/>
            <a:r>
              <a:rPr lang="en-US" dirty="0" smtClean="0"/>
              <a:t>E.g., to write key-value pairs as mapper/reducer output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context.write</a:t>
            </a:r>
            <a:r>
              <a:rPr lang="en-US" dirty="0" smtClean="0"/>
              <a:t>(key, value)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286000" y="2362200"/>
            <a:ext cx="76200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>
            <a:off x="2842260" y="2362200"/>
            <a:ext cx="134874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828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only need to implement the reduce() function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	public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itchFamily="18" charset="0"/>
              </a:rPr>
              <a:t>static class</a:t>
            </a:r>
            <a:r>
              <a:rPr lang="en-US" altLang="en-US" sz="1800" dirty="0">
                <a:latin typeface="Times New Roman" pitchFamily="18" charset="0"/>
              </a:rPr>
              <a:t> </a:t>
            </a:r>
            <a:r>
              <a:rPr lang="en-US" altLang="en-US" sz="1800" dirty="0" err="1" smtClean="0">
                <a:latin typeface="Times New Roman" pitchFamily="18" charset="0"/>
              </a:rPr>
              <a:t>IntSumReducer</a:t>
            </a:r>
            <a:r>
              <a:rPr lang="en-US" altLang="en-US" sz="1800" dirty="0" smtClean="0">
                <a:latin typeface="Times New Roman" pitchFamily="18" charset="0"/>
              </a:rPr>
              <a:t> </a:t>
            </a:r>
            <a: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extends</a:t>
            </a:r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1800" b="1" dirty="0" smtClean="0">
                <a:solidFill>
                  <a:srgbClr val="0000FF"/>
                </a:solidFill>
                <a:latin typeface="Times New Roman" pitchFamily="18" charset="0"/>
              </a:rPr>
              <a:t>Reducer</a:t>
            </a:r>
            <a:r>
              <a:rPr lang="en-US" altLang="en-US" sz="1800" dirty="0" smtClean="0">
                <a:latin typeface="Times New Roman" pitchFamily="18" charset="0"/>
              </a:rPr>
              <a:t> </a:t>
            </a:r>
            <a:r>
              <a:rPr lang="en-US" altLang="en-US" sz="1800" dirty="0">
                <a:latin typeface="Times New Roman" pitchFamily="18" charset="0"/>
              </a:rPr>
              <a:t/>
            </a:r>
            <a:br>
              <a:rPr lang="en-US" altLang="en-US" sz="1800" dirty="0">
                <a:latin typeface="Times New Roman" pitchFamily="18" charset="0"/>
              </a:rPr>
            </a:br>
            <a:r>
              <a:rPr lang="en-US" altLang="en-US" sz="1800" dirty="0">
                <a:latin typeface="Times New Roman" pitchFamily="18" charset="0"/>
              </a:rPr>
              <a:t>	    &lt; </a:t>
            </a:r>
            <a:r>
              <a:rPr lang="en-US" altLang="en-US" sz="1800" dirty="0" smtClean="0">
                <a:latin typeface="Times New Roman" pitchFamily="18" charset="0"/>
              </a:rPr>
              <a:t>Text</a:t>
            </a:r>
            <a:r>
              <a:rPr lang="en-US" altLang="en-US" sz="1800" dirty="0">
                <a:latin typeface="Times New Roman" pitchFamily="18" charset="0"/>
              </a:rPr>
              <a:t>, </a:t>
            </a:r>
            <a:r>
              <a:rPr lang="en-US" altLang="en-US" sz="1800" dirty="0" err="1" smtClean="0">
                <a:latin typeface="Times New Roman" pitchFamily="18" charset="0"/>
              </a:rPr>
              <a:t>IntWritable</a:t>
            </a:r>
            <a:r>
              <a:rPr lang="en-US" altLang="en-US" sz="1800" dirty="0" smtClean="0">
                <a:latin typeface="Times New Roman" pitchFamily="18" charset="0"/>
              </a:rPr>
              <a:t>, Text</a:t>
            </a:r>
            <a:r>
              <a:rPr lang="en-US" altLang="en-US" sz="1800" dirty="0">
                <a:latin typeface="Times New Roman" pitchFamily="18" charset="0"/>
              </a:rPr>
              <a:t>, </a:t>
            </a:r>
            <a:r>
              <a:rPr lang="en-US" altLang="en-US" sz="1800" dirty="0" err="1">
                <a:latin typeface="Times New Roman" pitchFamily="18" charset="0"/>
              </a:rPr>
              <a:t>IntWritable</a:t>
            </a:r>
            <a:r>
              <a:rPr lang="en-US" altLang="en-US" sz="1800" dirty="0">
                <a:latin typeface="Times New Roman" pitchFamily="18" charset="0"/>
              </a:rPr>
              <a:t> &gt; {</a:t>
            </a:r>
            <a:br>
              <a:rPr lang="en-US" altLang="en-US" sz="1800" dirty="0">
                <a:latin typeface="Times New Roman" pitchFamily="18" charset="0"/>
              </a:rPr>
            </a:br>
            <a:endParaRPr lang="en-US" altLang="en-US" sz="18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latin typeface="Times New Roman" pitchFamily="18" charset="0"/>
              </a:rPr>
              <a:t>	       </a:t>
            </a:r>
            <a: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public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itchFamily="18" charset="0"/>
              </a:rPr>
              <a:t>void </a:t>
            </a:r>
            <a: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reduce </a:t>
            </a:r>
            <a:r>
              <a:rPr lang="en-US" altLang="en-US" sz="1800" dirty="0" smtClean="0">
                <a:latin typeface="Times New Roman" pitchFamily="18" charset="0"/>
              </a:rPr>
              <a:t>(Text </a:t>
            </a:r>
            <a:r>
              <a:rPr lang="en-US" altLang="en-US" sz="1800" dirty="0">
                <a:latin typeface="Times New Roman" pitchFamily="18" charset="0"/>
              </a:rPr>
              <a:t>key, </a:t>
            </a:r>
            <a:r>
              <a:rPr lang="en-US" altLang="en-US" sz="1800" dirty="0" err="1">
                <a:latin typeface="Times New Roman" pitchFamily="18" charset="0"/>
              </a:rPr>
              <a:t>Iterable</a:t>
            </a:r>
            <a:r>
              <a:rPr lang="en-US" altLang="en-US" sz="1800" dirty="0">
                <a:latin typeface="Times New Roman" pitchFamily="18" charset="0"/>
              </a:rPr>
              <a:t>&lt;</a:t>
            </a:r>
            <a:r>
              <a:rPr lang="en-US" altLang="en-US" sz="1800" dirty="0" err="1">
                <a:latin typeface="Times New Roman" pitchFamily="18" charset="0"/>
              </a:rPr>
              <a:t>IntWritable</a:t>
            </a:r>
            <a:r>
              <a:rPr lang="en-US" altLang="en-US" sz="1800" dirty="0">
                <a:latin typeface="Times New Roman" pitchFamily="18" charset="0"/>
              </a:rPr>
              <a:t>&gt; </a:t>
            </a:r>
            <a:r>
              <a:rPr lang="en-US" altLang="en-US" sz="1800" dirty="0" smtClean="0">
                <a:latin typeface="Times New Roman" pitchFamily="18" charset="0"/>
              </a:rPr>
              <a:t>values, Context context) </a:t>
            </a:r>
            <a:br>
              <a:rPr lang="en-US" altLang="en-US" sz="1800" dirty="0" smtClean="0">
                <a:latin typeface="Times New Roman" pitchFamily="18" charset="0"/>
              </a:rPr>
            </a:br>
            <a:r>
              <a:rPr lang="en-US" altLang="en-US" sz="1800" dirty="0" smtClean="0">
                <a:latin typeface="Times New Roman" pitchFamily="18" charset="0"/>
              </a:rPr>
              <a:t>	     throws </a:t>
            </a:r>
            <a:r>
              <a:rPr lang="en-US" altLang="en-US" sz="1800" dirty="0" err="1">
                <a:latin typeface="Times New Roman" pitchFamily="18" charset="0"/>
              </a:rPr>
              <a:t>IOException</a:t>
            </a:r>
            <a:r>
              <a:rPr lang="en-US" altLang="en-US" sz="1800" dirty="0">
                <a:latin typeface="Times New Roman" pitchFamily="18" charset="0"/>
              </a:rPr>
              <a:t>, </a:t>
            </a:r>
            <a:r>
              <a:rPr lang="en-US" altLang="en-US" sz="1800" dirty="0" err="1">
                <a:latin typeface="Times New Roman" pitchFamily="18" charset="0"/>
              </a:rPr>
              <a:t>InterruptedException</a:t>
            </a:r>
            <a:r>
              <a:rPr lang="en-US" altLang="en-US" sz="1800" dirty="0">
                <a:latin typeface="Times New Roman" pitchFamily="18" charset="0"/>
              </a:rPr>
              <a:t> { </a:t>
            </a:r>
            <a:r>
              <a:rPr lang="en-US" altLang="en-US" sz="1800" dirty="0" smtClean="0">
                <a:latin typeface="Times New Roman" pitchFamily="18" charset="0"/>
              </a:rPr>
              <a:t>	    </a:t>
            </a:r>
            <a:r>
              <a:rPr lang="en-US" altLang="en-US" sz="2400" b="1" dirty="0" smtClean="0">
                <a:latin typeface="Times New Roman" pitchFamily="18" charset="0"/>
              </a:rPr>
              <a:t>…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imes New Roman" pitchFamily="18" charset="0"/>
              </a:rPr>
              <a:t>	 </a:t>
            </a:r>
            <a:r>
              <a:rPr lang="en-US" altLang="en-US" sz="1800" dirty="0" smtClean="0">
                <a:latin typeface="Times New Roman" pitchFamily="18" charset="0"/>
              </a:rPr>
              <a:t>      }</a:t>
            </a:r>
            <a:br>
              <a:rPr lang="en-US" altLang="en-US" sz="1800" dirty="0" smtClean="0">
                <a:latin typeface="Times New Roman" pitchFamily="18" charset="0"/>
              </a:rPr>
            </a:br>
            <a:r>
              <a:rPr lang="en-US" altLang="en-US" sz="1800" dirty="0" smtClean="0">
                <a:latin typeface="Times New Roman" pitchFamily="18" charset="0"/>
              </a:rPr>
              <a:t>}</a:t>
            </a:r>
            <a:endParaRPr lang="en-US" altLang="en-US" sz="1800" dirty="0">
              <a:latin typeface="Times New Roman" pitchFamily="18" charset="0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values is an </a:t>
            </a:r>
            <a:r>
              <a:rPr lang="en-US" dirty="0" err="1" smtClean="0"/>
              <a:t>Iterable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In the reduce function, you will often iterate through the values while applying some aggregation function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2366682" y="3087445"/>
            <a:ext cx="4844100" cy="1441524"/>
          </a:xfrm>
          <a:custGeom>
            <a:avLst/>
            <a:gdLst>
              <a:gd name="connsiteX0" fmla="*/ 4270786 w 4844100"/>
              <a:gd name="connsiteY0" fmla="*/ 0 h 1441524"/>
              <a:gd name="connsiteX1" fmla="*/ 4475182 w 4844100"/>
              <a:gd name="connsiteY1" fmla="*/ 591670 h 1441524"/>
              <a:gd name="connsiteX2" fmla="*/ 0 w 4844100"/>
              <a:gd name="connsiteY2" fmla="*/ 1441524 h 1441524"/>
              <a:gd name="connsiteX3" fmla="*/ 0 w 4844100"/>
              <a:gd name="connsiteY3" fmla="*/ 1441524 h 144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4100" h="1441524">
                <a:moveTo>
                  <a:pt x="4270786" y="0"/>
                </a:moveTo>
                <a:cubicBezTo>
                  <a:pt x="4728883" y="175708"/>
                  <a:pt x="5186980" y="351416"/>
                  <a:pt x="4475182" y="591670"/>
                </a:cubicBezTo>
                <a:cubicBezTo>
                  <a:pt x="3763384" y="831924"/>
                  <a:pt x="0" y="1441524"/>
                  <a:pt x="0" y="1441524"/>
                </a:cubicBezTo>
                <a:lnTo>
                  <a:pt x="0" y="1441524"/>
                </a:ln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5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Main Program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1"/>
            <a:ext cx="8139113" cy="426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00750"/>
            <a:ext cx="209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31279" y="5486400"/>
            <a:ext cx="49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…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62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Program</a:t>
            </a:r>
            <a:endParaRPr lang="en-US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7438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90750"/>
            <a:ext cx="209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31279" y="1676400"/>
            <a:ext cx="49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…</a:t>
            </a:r>
            <a:endParaRPr lang="en-US" sz="2400" b="1" dirty="0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2743200"/>
            <a:ext cx="7578725" cy="341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7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Hadoop I/O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Hadoop configuration, generic options, and parameter passing</a:t>
            </a:r>
          </a:p>
          <a:p>
            <a:pPr lvl="1"/>
            <a:endParaRPr lang="en-US" altLang="en-US" dirty="0" smtClean="0"/>
          </a:p>
          <a:p>
            <a:r>
              <a:rPr lang="en-US" altLang="en-US" dirty="0" err="1" smtClean="0"/>
              <a:t>InputFormat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dirty="0" err="1" smtClean="0"/>
              <a:t>OutputFormat</a:t>
            </a: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r>
              <a:rPr lang="en-US" altLang="en-US" dirty="0" err="1" smtClean="0"/>
              <a:t>SequenceFiles</a:t>
            </a: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Data Compression</a:t>
            </a:r>
            <a:endParaRPr lang="en-US" altLang="en-US" dirty="0"/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6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can change the configuration properties by </a:t>
            </a:r>
          </a:p>
          <a:p>
            <a:pPr lvl="1"/>
            <a:r>
              <a:rPr lang="en-US" altLang="en-US" dirty="0" smtClean="0"/>
              <a:t>Providing </a:t>
            </a:r>
            <a:r>
              <a:rPr lang="en-US" altLang="en-US" dirty="0"/>
              <a:t>another configuration file. For example:</a:t>
            </a:r>
          </a:p>
          <a:p>
            <a:pPr marL="685800" lvl="2"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hadoop</a:t>
            </a:r>
            <a:r>
              <a:rPr lang="en-US" altLang="en-US" dirty="0" smtClean="0"/>
              <a:t>  --</a:t>
            </a:r>
            <a:r>
              <a:rPr lang="en-US" altLang="en-US" dirty="0" err="1" smtClean="0"/>
              <a:t>config</a:t>
            </a:r>
            <a:r>
              <a:rPr lang="en-US" altLang="en-US" dirty="0" smtClean="0"/>
              <a:t> </a:t>
            </a:r>
            <a:r>
              <a:rPr lang="en-US" altLang="en-US" dirty="0"/>
              <a:t>&lt;</a:t>
            </a:r>
            <a:r>
              <a:rPr lang="en-US" altLang="en-US" dirty="0" err="1"/>
              <a:t>config_dir</a:t>
            </a:r>
            <a:r>
              <a:rPr lang="en-US" altLang="en-US" dirty="0"/>
              <a:t>&gt;  jar  &lt;</a:t>
            </a:r>
            <a:r>
              <a:rPr lang="en-US" altLang="en-US" dirty="0" err="1"/>
              <a:t>jarfile</a:t>
            </a:r>
            <a:r>
              <a:rPr lang="en-US" altLang="en-US" dirty="0"/>
              <a:t>&gt;  &lt;</a:t>
            </a:r>
            <a:r>
              <a:rPr lang="en-US" altLang="en-US" dirty="0" err="1"/>
              <a:t>classfile</a:t>
            </a:r>
            <a:r>
              <a:rPr lang="en-US" altLang="en-US" dirty="0"/>
              <a:t>&gt;</a:t>
            </a:r>
          </a:p>
          <a:p>
            <a:pPr lvl="1">
              <a:buNone/>
            </a:pPr>
            <a:r>
              <a:rPr lang="en-US" altLang="en-US" dirty="0"/>
              <a:t> </a:t>
            </a:r>
          </a:p>
          <a:p>
            <a:pPr lvl="1"/>
            <a:r>
              <a:rPr lang="en-US" altLang="en-US" dirty="0" smtClean="0"/>
              <a:t>Modifying </a:t>
            </a:r>
            <a:r>
              <a:rPr lang="en-US" altLang="en-US" dirty="0"/>
              <a:t>the configuration explicitly within the </a:t>
            </a:r>
            <a:r>
              <a:rPr lang="en-US" altLang="en-US" dirty="0" smtClean="0"/>
              <a:t>code</a:t>
            </a:r>
          </a:p>
          <a:p>
            <a:pPr lvl="2">
              <a:buNone/>
            </a:pPr>
            <a:r>
              <a:rPr lang="en-US" altLang="en-US" dirty="0" smtClean="0"/>
              <a:t>Configuration </a:t>
            </a:r>
            <a:r>
              <a:rPr lang="en-US" altLang="en-US" dirty="0" err="1"/>
              <a:t>conf</a:t>
            </a:r>
            <a:r>
              <a:rPr lang="en-US" altLang="en-US" dirty="0"/>
              <a:t> = new Configuration</a:t>
            </a:r>
            <a:r>
              <a:rPr lang="en-US" altLang="en-US" dirty="0" smtClean="0"/>
              <a:t>();</a:t>
            </a:r>
          </a:p>
          <a:p>
            <a:pPr lvl="2">
              <a:buNone/>
            </a:pPr>
            <a:r>
              <a:rPr lang="en-US" altLang="en-US" dirty="0" err="1" smtClean="0"/>
              <a:t>conf.set</a:t>
            </a:r>
            <a:r>
              <a:rPr lang="en-US" altLang="en-US" dirty="0"/>
              <a:t>(“property1”,”value1”);</a:t>
            </a:r>
          </a:p>
          <a:p>
            <a:pPr lvl="1">
              <a:buNone/>
            </a:pPr>
            <a:endParaRPr lang="en-US" altLang="en-US" dirty="0"/>
          </a:p>
          <a:p>
            <a:pPr lvl="1"/>
            <a:r>
              <a:rPr lang="en-US" altLang="en-US" dirty="0" smtClean="0"/>
              <a:t>Modifying </a:t>
            </a:r>
            <a:r>
              <a:rPr lang="en-US" altLang="en-US" dirty="0"/>
              <a:t>the configuration property with generic </a:t>
            </a:r>
            <a:r>
              <a:rPr lang="en-US" altLang="en-US" dirty="0" smtClean="0"/>
              <a:t>options:</a:t>
            </a:r>
          </a:p>
          <a:p>
            <a:pPr lvl="2">
              <a:buNone/>
            </a:pPr>
            <a:r>
              <a:rPr lang="en-US" altLang="en-US" dirty="0" err="1" smtClean="0"/>
              <a:t>hadoop</a:t>
            </a:r>
            <a:r>
              <a:rPr lang="en-US" altLang="en-US" dirty="0" smtClean="0"/>
              <a:t> </a:t>
            </a:r>
            <a:r>
              <a:rPr lang="en-US" altLang="en-US" dirty="0"/>
              <a:t>jar &lt;</a:t>
            </a:r>
            <a:r>
              <a:rPr lang="en-US" altLang="en-US" dirty="0" err="1"/>
              <a:t>jarfile</a:t>
            </a:r>
            <a:r>
              <a:rPr lang="en-US" altLang="en-US" dirty="0"/>
              <a:t>&gt; &lt;</a:t>
            </a:r>
            <a:r>
              <a:rPr lang="en-US" altLang="en-US" dirty="0" err="1"/>
              <a:t>classfile</a:t>
            </a:r>
            <a:r>
              <a:rPr lang="en-US" altLang="en-US" dirty="0"/>
              <a:t>&gt; </a:t>
            </a:r>
            <a:r>
              <a:rPr lang="en-US" altLang="en-US" b="1" dirty="0">
                <a:solidFill>
                  <a:srgbClr val="FF0000"/>
                </a:solidFill>
              </a:rPr>
              <a:t>-D property=value</a:t>
            </a:r>
          </a:p>
        </p:txBody>
      </p:sp>
    </p:spTree>
    <p:extLst>
      <p:ext uri="{BB962C8B-B14F-4D97-AF65-F5344CB8AC3E}">
        <p14:creationId xmlns:p14="http://schemas.microsoft.com/office/powerpoint/2010/main" val="526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InputFormat (for Mappers)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839200" cy="5181600"/>
          </a:xfrm>
        </p:spPr>
        <p:txBody>
          <a:bodyPr/>
          <a:lstStyle/>
          <a:p>
            <a:r>
              <a:rPr lang="en-US" altLang="en-US" dirty="0" smtClean="0"/>
              <a:t>Default input format is </a:t>
            </a:r>
            <a:r>
              <a:rPr lang="en-US" altLang="en-US" dirty="0" err="1" smtClean="0">
                <a:solidFill>
                  <a:srgbClr val="FF0000"/>
                </a:solidFill>
              </a:rPr>
              <a:t>TextInputFormat</a:t>
            </a:r>
            <a:r>
              <a:rPr lang="en-US" altLang="en-US" dirty="0" smtClean="0"/>
              <a:t>, where </a:t>
            </a:r>
          </a:p>
          <a:p>
            <a:pPr lvl="1"/>
            <a:r>
              <a:rPr lang="en-US" altLang="en-US" dirty="0" smtClean="0"/>
              <a:t>Each record is a line </a:t>
            </a:r>
          </a:p>
          <a:p>
            <a:pPr lvl="1"/>
            <a:r>
              <a:rPr lang="en-US" altLang="en-US" dirty="0" smtClean="0"/>
              <a:t>Key is byte offset and value is content of the line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Hadoop also supports other input formats</a:t>
            </a:r>
          </a:p>
          <a:p>
            <a:pPr lvl="1"/>
            <a:r>
              <a:rPr lang="en-US" altLang="en-US" dirty="0" smtClean="0"/>
              <a:t>To specify the input format:</a:t>
            </a:r>
          </a:p>
          <a:p>
            <a:pPr lvl="3"/>
            <a:endParaRPr lang="en-US" altLang="en-US" sz="1000" dirty="0" smtClean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36625" y="4267200"/>
            <a:ext cx="78263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imes New Roman" pitchFamily="18" charset="0"/>
              </a:rPr>
              <a:t> public static void main(String[] </a:t>
            </a:r>
            <a:r>
              <a:rPr lang="en-US" altLang="en-US" sz="1800" dirty="0" err="1">
                <a:latin typeface="Times New Roman" pitchFamily="18" charset="0"/>
              </a:rPr>
              <a:t>args</a:t>
            </a:r>
            <a:r>
              <a:rPr lang="en-US" altLang="en-US" sz="1800" dirty="0">
                <a:latin typeface="Times New Roman" pitchFamily="18" charset="0"/>
              </a:rPr>
              <a:t>) throws Exception {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imes New Roman" pitchFamily="18" charset="0"/>
              </a:rPr>
              <a:t>    Job </a:t>
            </a:r>
            <a:r>
              <a:rPr lang="en-US" altLang="en-US" sz="1800" dirty="0" err="1">
                <a:latin typeface="Times New Roman" pitchFamily="18" charset="0"/>
              </a:rPr>
              <a:t>job</a:t>
            </a:r>
            <a:r>
              <a:rPr lang="en-US" altLang="en-US" sz="1800" dirty="0">
                <a:latin typeface="Times New Roman" pitchFamily="18" charset="0"/>
              </a:rPr>
              <a:t> = new Job();</a:t>
            </a:r>
            <a:br>
              <a:rPr lang="en-US" altLang="en-US" sz="1800" dirty="0">
                <a:latin typeface="Times New Roman" pitchFamily="18" charset="0"/>
              </a:rPr>
            </a:br>
            <a:r>
              <a:rPr lang="en-US" altLang="en-US" sz="1800" b="1" dirty="0">
                <a:latin typeface="Times New Roman" pitchFamily="18" charset="0"/>
              </a:rPr>
              <a:t>    …</a:t>
            </a:r>
            <a:r>
              <a:rPr lang="en-US" altLang="en-US" sz="1800" dirty="0">
                <a:latin typeface="Times New Roman" pitchFamily="18" charset="0"/>
              </a:rPr>
              <a:t/>
            </a:r>
            <a:br>
              <a:rPr lang="en-US" altLang="en-US" sz="1800" dirty="0">
                <a:latin typeface="Times New Roman" pitchFamily="18" charset="0"/>
              </a:rPr>
            </a:br>
            <a:r>
              <a:rPr lang="en-US" altLang="en-US" sz="1800" b="1" dirty="0">
                <a:latin typeface="Times New Roman" pitchFamily="18" charset="0"/>
              </a:rPr>
              <a:t>    </a:t>
            </a:r>
            <a:r>
              <a:rPr lang="en-US" altLang="en-US" sz="1800" b="1" dirty="0" err="1">
                <a:solidFill>
                  <a:srgbClr val="FF0000"/>
                </a:solidFill>
                <a:latin typeface="Times New Roman" pitchFamily="18" charset="0"/>
              </a:rPr>
              <a:t>job.setInputFormatClass</a:t>
            </a:r>
            <a:r>
              <a:rPr lang="en-US" altLang="en-US" sz="1800" b="1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1800" b="1" dirty="0" err="1">
                <a:solidFill>
                  <a:srgbClr val="FF0000"/>
                </a:solidFill>
                <a:latin typeface="Times New Roman" pitchFamily="18" charset="0"/>
              </a:rPr>
              <a:t>TextInputFormat.class</a:t>
            </a:r>
            <a: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);     // default input format</a:t>
            </a:r>
            <a:r>
              <a:rPr lang="en-US" altLang="en-US" sz="1800" b="1" dirty="0">
                <a:latin typeface="Times New Roman" pitchFamily="18" charset="0"/>
              </a:rPr>
              <a:t/>
            </a:r>
            <a:br>
              <a:rPr lang="en-US" altLang="en-US" sz="1800" b="1" dirty="0">
                <a:latin typeface="Times New Roman" pitchFamily="18" charset="0"/>
              </a:rPr>
            </a:br>
            <a:r>
              <a:rPr lang="en-US" altLang="en-US" sz="1800" b="1" dirty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23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InputFormat (for Mappers)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143000"/>
            <a:ext cx="8207375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609600" y="1981200"/>
            <a:ext cx="289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FF0000"/>
                </a:solidFill>
              </a:rPr>
              <a:t>TextInputFormat</a:t>
            </a:r>
            <a:r>
              <a:rPr lang="en-US" altLang="en-US" sz="2000" dirty="0">
                <a:solidFill>
                  <a:srgbClr val="FF0000"/>
                </a:solidFill>
              </a:rPr>
              <a:t> is the default format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62000" y="5029200"/>
            <a:ext cx="670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To use another input format, make sure you import their corresponding package from org.apache.hadoop.mapreduce.lib.input.*</a:t>
            </a:r>
          </a:p>
        </p:txBody>
      </p:sp>
    </p:spTree>
    <p:extLst>
      <p:ext uri="{BB962C8B-B14F-4D97-AF65-F5344CB8AC3E}">
        <p14:creationId xmlns:p14="http://schemas.microsoft.com/office/powerpoint/2010/main" val="142385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Hadoop Distributed File System (HDFS)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Important:</a:t>
            </a:r>
            <a:r>
              <a:rPr lang="en-US" altLang="en-US" dirty="0" smtClean="0"/>
              <a:t> Before you run any Hadoop jobs, you must first upload your data set to HDFS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After the job has completed, you can copy the results from HDFS to your local filesystem 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Thus, when executing a Hadoop program, you must be able to distinguish between the local filesystem and the Hadoop filesystem (HDFS)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3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InputFormat (for Mappers) 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5248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0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OutputFormat (for Reducers)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143000"/>
            <a:ext cx="8804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57200" y="4543425"/>
            <a:ext cx="838200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imes New Roman" pitchFamily="18" charset="0"/>
              </a:rPr>
              <a:t> public static void main(String[] </a:t>
            </a:r>
            <a:r>
              <a:rPr lang="en-US" altLang="en-US" sz="1800" dirty="0" err="1">
                <a:latin typeface="Times New Roman" pitchFamily="18" charset="0"/>
              </a:rPr>
              <a:t>args</a:t>
            </a:r>
            <a:r>
              <a:rPr lang="en-US" altLang="en-US" sz="1800" dirty="0">
                <a:latin typeface="Times New Roman" pitchFamily="18" charset="0"/>
              </a:rPr>
              <a:t>) throws Exception {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imes New Roman" pitchFamily="18" charset="0"/>
              </a:rPr>
              <a:t>    Job </a:t>
            </a:r>
            <a:r>
              <a:rPr lang="en-US" altLang="en-US" sz="1800" dirty="0" err="1">
                <a:latin typeface="Times New Roman" pitchFamily="18" charset="0"/>
              </a:rPr>
              <a:t>job</a:t>
            </a:r>
            <a:r>
              <a:rPr lang="en-US" altLang="en-US" sz="1800" dirty="0">
                <a:latin typeface="Times New Roman" pitchFamily="18" charset="0"/>
              </a:rPr>
              <a:t> = new Job();</a:t>
            </a:r>
            <a:br>
              <a:rPr lang="en-US" altLang="en-US" sz="1800" dirty="0">
                <a:latin typeface="Times New Roman" pitchFamily="18" charset="0"/>
              </a:rPr>
            </a:br>
            <a:r>
              <a:rPr lang="en-US" altLang="en-US" sz="1800" b="1" dirty="0">
                <a:latin typeface="Times New Roman" pitchFamily="18" charset="0"/>
              </a:rPr>
              <a:t>    …</a:t>
            </a:r>
            <a:r>
              <a:rPr lang="en-US" altLang="en-US" sz="1800" dirty="0">
                <a:latin typeface="Times New Roman" pitchFamily="18" charset="0"/>
              </a:rPr>
              <a:t/>
            </a:r>
            <a:br>
              <a:rPr lang="en-US" altLang="en-US" sz="1800" dirty="0">
                <a:latin typeface="Times New Roman" pitchFamily="18" charset="0"/>
              </a:rPr>
            </a:br>
            <a:r>
              <a:rPr lang="en-US" altLang="en-US" sz="1800" dirty="0">
                <a:latin typeface="Times New Roman" pitchFamily="18" charset="0"/>
              </a:rPr>
              <a:t>    </a:t>
            </a:r>
            <a:r>
              <a:rPr lang="en-US" altLang="en-US" sz="1800" dirty="0" err="1">
                <a:solidFill>
                  <a:srgbClr val="FF0000"/>
                </a:solidFill>
                <a:latin typeface="Times New Roman" pitchFamily="18" charset="0"/>
              </a:rPr>
              <a:t>job.setOutputFormatClass</a:t>
            </a:r>
            <a:r>
              <a:rPr lang="en-US" altLang="en-US" sz="180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1800" dirty="0" err="1">
                <a:solidFill>
                  <a:srgbClr val="FF0000"/>
                </a:solidFill>
                <a:latin typeface="Times New Roman" pitchFamily="18" charset="0"/>
              </a:rPr>
              <a:t>TextOutputFormat.class</a:t>
            </a:r>
            <a:r>
              <a:rPr lang="en-US" altLang="en-US" sz="1800" dirty="0">
                <a:solidFill>
                  <a:srgbClr val="FF0000"/>
                </a:solidFill>
                <a:latin typeface="Times New Roman" pitchFamily="18" charset="0"/>
              </a:rPr>
              <a:t>);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Times New Roman" pitchFamily="18" charset="0"/>
              </a:rPr>
              <a:t>}</a:t>
            </a: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763588" y="3962400"/>
            <a:ext cx="7956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Classes are defined in the package org.apache.hadoop.mapreduce.lib.output.*</a:t>
            </a:r>
          </a:p>
        </p:txBody>
      </p:sp>
    </p:spTree>
    <p:extLst>
      <p:ext uri="{BB962C8B-B14F-4D97-AF65-F5344CB8AC3E}">
        <p14:creationId xmlns:p14="http://schemas.microsoft.com/office/powerpoint/2010/main" val="21317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Mapper and Reducer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key/value pairs for mappers have different data types than the key/value pairs for reducers, you need to specify them in the program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19200" y="2804279"/>
            <a:ext cx="5943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latin typeface="Times New Roman" pitchFamily="18" charset="0"/>
              </a:rPr>
              <a:t>Job </a:t>
            </a:r>
            <a:r>
              <a:rPr lang="en-US" altLang="en-US" sz="1800" dirty="0" err="1">
                <a:latin typeface="Times New Roman" pitchFamily="18" charset="0"/>
              </a:rPr>
              <a:t>job</a:t>
            </a:r>
            <a:r>
              <a:rPr lang="en-US" altLang="en-US" sz="1800" dirty="0">
                <a:latin typeface="Times New Roman" pitchFamily="18" charset="0"/>
              </a:rPr>
              <a:t> = </a:t>
            </a:r>
            <a:r>
              <a:rPr lang="en-US" altLang="en-US" sz="1800" dirty="0" err="1">
                <a:latin typeface="Times New Roman" pitchFamily="18" charset="0"/>
              </a:rPr>
              <a:t>Job.getInstance</a:t>
            </a:r>
            <a:r>
              <a:rPr lang="en-US" altLang="en-US" sz="1800" dirty="0">
                <a:latin typeface="Times New Roman" pitchFamily="18" charset="0"/>
              </a:rPr>
              <a:t>(</a:t>
            </a:r>
            <a:r>
              <a:rPr lang="en-US" altLang="en-US" sz="1800" dirty="0" err="1">
                <a:latin typeface="Times New Roman" pitchFamily="18" charset="0"/>
              </a:rPr>
              <a:t>getConf</a:t>
            </a:r>
            <a:r>
              <a:rPr lang="en-US" altLang="en-US" sz="1800" dirty="0" smtClean="0">
                <a:latin typeface="Times New Roman" pitchFamily="18" charset="0"/>
              </a:rPr>
              <a:t>(),“program name");</a:t>
            </a:r>
            <a:br>
              <a:rPr lang="en-US" altLang="en-US" sz="1800" dirty="0" smtClean="0">
                <a:latin typeface="Times New Roman" pitchFamily="18" charset="0"/>
              </a:rPr>
            </a:br>
            <a:r>
              <a:rPr lang="en-US" altLang="en-US" sz="1800" dirty="0" err="1" smtClean="0">
                <a:latin typeface="Times New Roman" pitchFamily="18" charset="0"/>
              </a:rPr>
              <a:t>job.setJarByClass</a:t>
            </a:r>
            <a:r>
              <a:rPr lang="en-US" altLang="en-US" sz="1800" dirty="0" smtClean="0">
                <a:latin typeface="Times New Roman" pitchFamily="18" charset="0"/>
              </a:rPr>
              <a:t>(</a:t>
            </a:r>
            <a:r>
              <a:rPr lang="en-US" altLang="en-US" sz="1800" dirty="0" err="1" smtClean="0">
                <a:latin typeface="Times New Roman" pitchFamily="18" charset="0"/>
              </a:rPr>
              <a:t>mainClass.class</a:t>
            </a:r>
            <a:r>
              <a:rPr lang="en-US" altLang="en-US" sz="1800" dirty="0" smtClean="0">
                <a:latin typeface="Times New Roman" pitchFamily="18" charset="0"/>
              </a:rPr>
              <a:t>);</a:t>
            </a:r>
            <a:br>
              <a:rPr lang="en-US" altLang="en-US" sz="1800" dirty="0" smtClean="0">
                <a:latin typeface="Times New Roman" pitchFamily="18" charset="0"/>
              </a:rPr>
            </a:br>
            <a:r>
              <a:rPr lang="en-US" altLang="en-US" sz="1800" b="1" dirty="0" err="1" smtClean="0">
                <a:solidFill>
                  <a:srgbClr val="FF0000"/>
                </a:solidFill>
                <a:latin typeface="Times New Roman" pitchFamily="18" charset="0"/>
              </a:rPr>
              <a:t>job.setInputFormatClass</a:t>
            </a:r>
            <a: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1800" b="1" dirty="0" err="1" smtClean="0">
                <a:solidFill>
                  <a:srgbClr val="FF0000"/>
                </a:solidFill>
                <a:latin typeface="Times New Roman" pitchFamily="18" charset="0"/>
              </a:rPr>
              <a:t>TextInputFormat.class</a:t>
            </a:r>
            <a: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);</a:t>
            </a:r>
            <a:b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en-US" sz="1800" b="1" dirty="0" err="1" smtClean="0">
                <a:solidFill>
                  <a:srgbClr val="FF0000"/>
                </a:solidFill>
                <a:latin typeface="Times New Roman" pitchFamily="18" charset="0"/>
              </a:rPr>
              <a:t>job.setOutputFormatClass</a:t>
            </a:r>
            <a: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1800" b="1" dirty="0" err="1" smtClean="0">
                <a:solidFill>
                  <a:srgbClr val="FF0000"/>
                </a:solidFill>
                <a:latin typeface="Times New Roman" pitchFamily="18" charset="0"/>
              </a:rPr>
              <a:t>TextOutputFormat.class</a:t>
            </a:r>
            <a:r>
              <a:rPr lang="en-US" altLang="en-US" sz="1800" b="1" dirty="0">
                <a:solidFill>
                  <a:srgbClr val="FF0000"/>
                </a:solidFill>
                <a:latin typeface="Times New Roman" pitchFamily="18" charset="0"/>
              </a:rPr>
              <a:t>);</a:t>
            </a:r>
            <a:br>
              <a:rPr lang="en-US" altLang="en-US" sz="1800" b="1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en-US" sz="1800" dirty="0" err="1" smtClean="0">
                <a:latin typeface="Times New Roman" pitchFamily="18" charset="0"/>
              </a:rPr>
              <a:t>job.setMapperClass</a:t>
            </a:r>
            <a:r>
              <a:rPr lang="en-US" altLang="en-US" sz="1800" dirty="0" smtClean="0">
                <a:latin typeface="Times New Roman" pitchFamily="18" charset="0"/>
              </a:rPr>
              <a:t>(</a:t>
            </a:r>
            <a:r>
              <a:rPr lang="en-US" altLang="en-US" sz="1800" dirty="0" err="1" smtClean="0">
                <a:latin typeface="Times New Roman" pitchFamily="18" charset="0"/>
              </a:rPr>
              <a:t>MapperClass.class</a:t>
            </a:r>
            <a:r>
              <a:rPr lang="en-US" altLang="en-US" sz="1800" dirty="0" smtClean="0">
                <a:latin typeface="Times New Roman" pitchFamily="18" charset="0"/>
              </a:rPr>
              <a:t>);</a:t>
            </a:r>
            <a:br>
              <a:rPr lang="en-US" altLang="en-US" sz="1800" dirty="0" smtClean="0">
                <a:latin typeface="Times New Roman" pitchFamily="18" charset="0"/>
              </a:rPr>
            </a:br>
            <a:r>
              <a:rPr lang="en-US" altLang="en-US" sz="1800" dirty="0" err="1" smtClean="0">
                <a:latin typeface="Times New Roman" pitchFamily="18" charset="0"/>
              </a:rPr>
              <a:t>job.setReducerClass</a:t>
            </a:r>
            <a:r>
              <a:rPr lang="en-US" altLang="en-US" sz="1800" dirty="0" smtClean="0">
                <a:latin typeface="Times New Roman" pitchFamily="18" charset="0"/>
              </a:rPr>
              <a:t>(</a:t>
            </a:r>
            <a:r>
              <a:rPr lang="en-US" altLang="en-US" sz="1800" dirty="0" err="1" smtClean="0">
                <a:latin typeface="Times New Roman" pitchFamily="18" charset="0"/>
              </a:rPr>
              <a:t>ReducerClass.class</a:t>
            </a:r>
            <a:r>
              <a:rPr lang="en-US" altLang="en-US" sz="1800" dirty="0" smtClean="0">
                <a:latin typeface="Times New Roman" pitchFamily="18" charset="0"/>
              </a:rPr>
              <a:t>);</a:t>
            </a:r>
            <a:br>
              <a:rPr lang="en-US" altLang="en-US" sz="1800" dirty="0" smtClean="0">
                <a:latin typeface="Times New Roman" pitchFamily="18" charset="0"/>
              </a:rPr>
            </a:br>
            <a:r>
              <a:rPr lang="en-US" altLang="en-US" sz="1800" b="1" dirty="0" err="1" smtClean="0">
                <a:solidFill>
                  <a:srgbClr val="FF0000"/>
                </a:solidFill>
                <a:latin typeface="Times New Roman" pitchFamily="18" charset="0"/>
              </a:rPr>
              <a:t>job.setMapOutputKeyClass</a:t>
            </a:r>
            <a: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1800" b="1" dirty="0" err="1" smtClean="0">
                <a:solidFill>
                  <a:srgbClr val="FF0000"/>
                </a:solidFill>
                <a:latin typeface="Times New Roman" pitchFamily="18" charset="0"/>
              </a:rPr>
              <a:t>Text.class</a:t>
            </a:r>
            <a: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);</a:t>
            </a:r>
            <a:b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en-US" sz="1800" b="1" dirty="0" err="1" smtClean="0">
                <a:solidFill>
                  <a:srgbClr val="FF0000"/>
                </a:solidFill>
                <a:latin typeface="Times New Roman" pitchFamily="18" charset="0"/>
              </a:rPr>
              <a:t>job.setMapOutputValueClass</a:t>
            </a:r>
            <a: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1800" b="1" dirty="0" err="1" smtClean="0">
                <a:solidFill>
                  <a:srgbClr val="FF0000"/>
                </a:solidFill>
                <a:latin typeface="Times New Roman" pitchFamily="18" charset="0"/>
              </a:rPr>
              <a:t>IntWritable.class</a:t>
            </a:r>
            <a: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);</a:t>
            </a:r>
            <a:b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en-US" sz="1800" b="1" dirty="0" err="1" smtClean="0">
                <a:solidFill>
                  <a:srgbClr val="FF0000"/>
                </a:solidFill>
                <a:latin typeface="Times New Roman" pitchFamily="18" charset="0"/>
              </a:rPr>
              <a:t>job.setOutputKeyClass</a:t>
            </a:r>
            <a: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1800" b="1" dirty="0" err="1" smtClean="0">
                <a:solidFill>
                  <a:srgbClr val="FF0000"/>
                </a:solidFill>
                <a:latin typeface="Times New Roman" pitchFamily="18" charset="0"/>
              </a:rPr>
              <a:t>Text.class</a:t>
            </a:r>
            <a: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);</a:t>
            </a:r>
            <a:b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en-US" sz="1800" b="1" dirty="0" err="1" smtClean="0">
                <a:solidFill>
                  <a:srgbClr val="FF0000"/>
                </a:solidFill>
                <a:latin typeface="Times New Roman" pitchFamily="18" charset="0"/>
              </a:rPr>
              <a:t>job.setOutputValueClass</a:t>
            </a:r>
            <a: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1800" b="1" dirty="0" err="1" smtClean="0">
                <a:solidFill>
                  <a:srgbClr val="FF0000"/>
                </a:solidFill>
                <a:latin typeface="Times New Roman" pitchFamily="18" charset="0"/>
              </a:rPr>
              <a:t>Text.class</a:t>
            </a:r>
            <a: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);</a:t>
            </a:r>
            <a:br>
              <a:rPr lang="en-US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en-US" sz="1800" b="1" dirty="0" smtClean="0">
                <a:latin typeface="Times New Roman" pitchFamily="18" charset="0"/>
              </a:rPr>
              <a:t>…</a:t>
            </a:r>
            <a:r>
              <a:rPr lang="en-US" altLang="en-US" sz="1800" dirty="0" smtClean="0">
                <a:latin typeface="Times New Roman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5033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Compression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Two reasons for compression</a:t>
            </a:r>
          </a:p>
          <a:p>
            <a:pPr lvl="1"/>
            <a:r>
              <a:rPr lang="en-US" altLang="en-US" dirty="0" smtClean="0"/>
              <a:t>Reduce the space needed to store large files</a:t>
            </a:r>
          </a:p>
          <a:p>
            <a:pPr lvl="1"/>
            <a:r>
              <a:rPr lang="en-US" altLang="en-US" dirty="0" smtClean="0"/>
              <a:t>Speeds up data transfer across the network</a:t>
            </a:r>
          </a:p>
          <a:p>
            <a:pPr lvl="3"/>
            <a:endParaRPr lang="en-US" altLang="en-US" sz="800" dirty="0" smtClean="0"/>
          </a:p>
          <a:p>
            <a:r>
              <a:rPr lang="en-US" altLang="en-US" dirty="0" smtClean="0"/>
              <a:t>Various compression formats (*.</a:t>
            </a:r>
            <a:r>
              <a:rPr lang="en-US" altLang="en-US" dirty="0" err="1" smtClean="0"/>
              <a:t>gz</a:t>
            </a:r>
            <a:r>
              <a:rPr lang="en-US" altLang="en-US" dirty="0" smtClean="0"/>
              <a:t>, *.bz2,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); all exhibit a space-time trade-off</a:t>
            </a:r>
          </a:p>
          <a:p>
            <a:pPr lvl="1"/>
            <a:r>
              <a:rPr lang="en-US" altLang="en-US" dirty="0" smtClean="0"/>
              <a:t>Fast compression/decompression comes at the expense of smaller space savings</a:t>
            </a:r>
          </a:p>
          <a:p>
            <a:pPr lvl="1"/>
            <a:r>
              <a:rPr lang="en-US" altLang="en-US" dirty="0" smtClean="0"/>
              <a:t>Example: 1(optimize for speed), 9(optimize for space)</a:t>
            </a:r>
          </a:p>
          <a:p>
            <a:pPr lvl="2"/>
            <a:r>
              <a:rPr lang="en-US" altLang="en-US" dirty="0" smtClean="0"/>
              <a:t> </a:t>
            </a:r>
            <a:r>
              <a:rPr lang="en-US" altLang="en-US" dirty="0" err="1" smtClean="0"/>
              <a:t>gzip</a:t>
            </a:r>
            <a:r>
              <a:rPr lang="en-US" altLang="en-US" dirty="0" smtClean="0"/>
              <a:t> -1 &lt;filename&gt;</a:t>
            </a:r>
          </a:p>
          <a:p>
            <a:pPr lvl="3"/>
            <a:endParaRPr lang="en-US" altLang="en-US" sz="800" dirty="0" smtClean="0"/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88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Codecs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A codec is an implementation of a compression-decompression algorithm</a:t>
            </a:r>
          </a:p>
          <a:p>
            <a:r>
              <a:rPr lang="en-US" altLang="en-US" sz="2400" dirty="0" smtClean="0"/>
              <a:t>In Hadoop, a codec is defined by an implementation of </a:t>
            </a:r>
            <a:r>
              <a:rPr lang="en-US" altLang="en-US" sz="2400" dirty="0" err="1" smtClean="0"/>
              <a:t>CompressionCodec</a:t>
            </a:r>
            <a:r>
              <a:rPr lang="en-US" altLang="en-US" sz="2400" dirty="0" smtClean="0"/>
              <a:t> interface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Hadoop can read and process </a:t>
            </a:r>
            <a:r>
              <a:rPr lang="en-US" altLang="en-US" sz="2400" dirty="0"/>
              <a:t>compressed input </a:t>
            </a:r>
            <a:r>
              <a:rPr lang="en-US" altLang="en-US" sz="2400" dirty="0" smtClean="0"/>
              <a:t>files automatically without the need to change the code</a:t>
            </a:r>
          </a:p>
          <a:p>
            <a:pPr marL="457200" lvl="1" indent="0">
              <a:buNone/>
            </a:pPr>
            <a:r>
              <a:rPr lang="en-US" altLang="en-US" sz="2000" dirty="0" err="1"/>
              <a:t>h</a:t>
            </a:r>
            <a:r>
              <a:rPr lang="en-US" altLang="en-US" sz="2000" dirty="0" err="1" smtClean="0"/>
              <a:t>adoop</a:t>
            </a:r>
            <a:r>
              <a:rPr lang="en-US" altLang="en-US" sz="2000" dirty="0" smtClean="0"/>
              <a:t> jar &lt;</a:t>
            </a:r>
            <a:r>
              <a:rPr lang="en-US" altLang="en-US" sz="2000" dirty="0" err="1" smtClean="0"/>
              <a:t>jarfile</a:t>
            </a:r>
            <a:r>
              <a:rPr lang="en-US" altLang="en-US" sz="2000" dirty="0" smtClean="0"/>
              <a:t>&gt; &lt;</a:t>
            </a:r>
            <a:r>
              <a:rPr lang="en-US" altLang="en-US" sz="2000" dirty="0" err="1" smtClean="0"/>
              <a:t>classfile</a:t>
            </a:r>
            <a:r>
              <a:rPr lang="en-US" altLang="en-US" sz="2000" dirty="0" smtClean="0"/>
              <a:t>&gt;  input.txt.gz  output</a:t>
            </a:r>
          </a:p>
          <a:p>
            <a:endParaRPr lang="en-US" alt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819400"/>
          <a:ext cx="8229600" cy="2198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371600"/>
                <a:gridCol w="5562600"/>
              </a:tblGrid>
              <a:tr h="365848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Format</a:t>
                      </a:r>
                      <a:endParaRPr lang="en-US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Splittable</a:t>
                      </a:r>
                      <a:r>
                        <a:rPr lang="en-US" sz="1800" dirty="0" smtClean="0"/>
                        <a:t>?</a:t>
                      </a:r>
                      <a:endParaRPr lang="en-US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HadoopCompressionCodec</a:t>
                      </a:r>
                      <a:endParaRPr lang="en-US" sz="1800" dirty="0"/>
                    </a:p>
                  </a:txBody>
                  <a:tcPr marT="45731" marB="45731"/>
                </a:tc>
              </a:tr>
              <a:tr h="3694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DEFLATE</a:t>
                      </a:r>
                      <a:endParaRPr lang="en-US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org.apache.hadoop.io.compress.DefaultCodec</a:t>
                      </a:r>
                      <a:endParaRPr lang="en-US" sz="1800" dirty="0"/>
                    </a:p>
                  </a:txBody>
                  <a:tcPr marT="45731" marB="45731"/>
                </a:tc>
              </a:tr>
              <a:tr h="365848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gzip</a:t>
                      </a:r>
                      <a:endParaRPr lang="en-US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org.apache.hadoop.io.compress.GzipCodec</a:t>
                      </a:r>
                      <a:endParaRPr lang="en-US" sz="1800" dirty="0" smtClean="0"/>
                    </a:p>
                  </a:txBody>
                  <a:tcPr marT="45731" marB="45731"/>
                </a:tc>
              </a:tr>
              <a:tr h="36584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bzip2</a:t>
                      </a:r>
                      <a:endParaRPr lang="en-US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org.apache.hadoop.io.compress.BZip2Codec</a:t>
                      </a:r>
                    </a:p>
                  </a:txBody>
                  <a:tcPr marT="45731" marB="45731"/>
                </a:tc>
              </a:tr>
              <a:tr h="36584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LZO</a:t>
                      </a:r>
                      <a:endParaRPr lang="en-US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org.apache.hadoop.io.compress.LzopCodec</a:t>
                      </a:r>
                      <a:endParaRPr lang="en-US" sz="1800" dirty="0" smtClean="0"/>
                    </a:p>
                  </a:txBody>
                  <a:tcPr marT="45731" marB="45731"/>
                </a:tc>
              </a:tr>
              <a:tr h="36584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Snappy</a:t>
                      </a:r>
                      <a:endParaRPr lang="en-US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org.apache.hadoop.io.compress.SnappyCodec</a:t>
                      </a:r>
                      <a:endParaRPr lang="en-US" sz="1800" dirty="0" smtClean="0"/>
                    </a:p>
                  </a:txBody>
                  <a:tcPr marT="45731" marB="4573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60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Compressing Reducer Output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If output is too large, you may want to compress it</a:t>
            </a:r>
          </a:p>
          <a:p>
            <a:pPr>
              <a:buFont typeface="Monotype Sorts" pitchFamily="2" charset="2"/>
              <a:buNone/>
            </a:pPr>
            <a:endParaRPr lang="en-US" altLang="en-US" smtClean="0"/>
          </a:p>
          <a:p>
            <a:pPr>
              <a:buFont typeface="Monotype Sorts" pitchFamily="2" charset="2"/>
              <a:buNone/>
            </a:pPr>
            <a:endParaRPr lang="en-US" altLang="en-US" smtClean="0"/>
          </a:p>
          <a:p>
            <a:pPr>
              <a:buFont typeface="Monotype Sorts" pitchFamily="2" charset="2"/>
              <a:buNone/>
            </a:pPr>
            <a:endParaRPr lang="en-US" altLang="en-US" smtClean="0"/>
          </a:p>
          <a:p>
            <a:pPr>
              <a:buFont typeface="Monotype Sorts" pitchFamily="2" charset="2"/>
              <a:buNone/>
            </a:pPr>
            <a:endParaRPr lang="en-US" altLang="en-US" smtClean="0"/>
          </a:p>
          <a:p>
            <a:pPr>
              <a:buFont typeface="Monotype Sorts" pitchFamily="2" charset="2"/>
              <a:buNone/>
            </a:pPr>
            <a:endParaRPr lang="en-US" altLang="en-US" smtClean="0"/>
          </a:p>
          <a:p>
            <a:pPr>
              <a:buFont typeface="Monotype Sorts" pitchFamily="2" charset="2"/>
              <a:buNone/>
            </a:pPr>
            <a:endParaRPr lang="en-US" altLang="en-US" smtClean="0"/>
          </a:p>
          <a:p>
            <a:pPr>
              <a:buFont typeface="Monotype Sorts" pitchFamily="2" charset="2"/>
              <a:buNone/>
            </a:pPr>
            <a:endParaRPr lang="en-US" altLang="en-US" smtClean="0"/>
          </a:p>
          <a:p>
            <a:pPr marL="457200" lvl="1" indent="0">
              <a:buFont typeface="Arial" charset="0"/>
              <a:buNone/>
            </a:pPr>
            <a:r>
              <a:rPr lang="en-US" altLang="en-US" smtClean="0"/>
              <a:t>Output file: part-r-00000.bz2</a:t>
            </a: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609600" y="2438400"/>
            <a:ext cx="7924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public static void main(String [] args)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	…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    Job job = new Job();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	…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    </a:t>
            </a:r>
            <a:r>
              <a:rPr lang="en-US" altLang="en-US" sz="1800">
                <a:solidFill>
                  <a:srgbClr val="FF0000"/>
                </a:solidFill>
              </a:rPr>
              <a:t>FileOutputFormat.setCompressOutput(job, true);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    FileOutputFormat.setOutputCompressorClass(job, BZip2Codec.class);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    …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1742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Compressing Mapper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Useful to compress mapper output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dirty="0" smtClean="0"/>
          </a:p>
          <a:p>
            <a:pPr marL="0" indent="0">
              <a:buFont typeface="Monotype Sorts" pitchFamily="2" charset="2"/>
              <a:buNone/>
              <a:defRPr/>
            </a:pPr>
            <a:endParaRPr lang="en-US" dirty="0"/>
          </a:p>
          <a:p>
            <a:pPr marL="0" indent="0">
              <a:buFont typeface="Monotype Sorts" pitchFamily="2" charset="2"/>
              <a:buNone/>
              <a:defRPr/>
            </a:pPr>
            <a:endParaRPr lang="en-US" dirty="0" smtClean="0"/>
          </a:p>
          <a:p>
            <a:pPr marL="0" indent="0">
              <a:buFont typeface="Monotype Sorts" pitchFamily="2" charset="2"/>
              <a:buNone/>
              <a:defRPr/>
            </a:pPr>
            <a:endParaRPr lang="en-US" dirty="0"/>
          </a:p>
          <a:p>
            <a:pPr marL="0" indent="0">
              <a:buFont typeface="Monotype Sorts" pitchFamily="2" charset="2"/>
              <a:buNone/>
              <a:defRPr/>
            </a:pPr>
            <a:endParaRPr lang="en-US" dirty="0" smtClean="0"/>
          </a:p>
          <a:p>
            <a:pPr marL="0" indent="0">
              <a:buFont typeface="Monotype Sorts" pitchFamily="2" charset="2"/>
              <a:buNone/>
              <a:defRPr/>
            </a:pPr>
            <a:endParaRPr lang="en-US" dirty="0"/>
          </a:p>
          <a:p>
            <a:pPr marL="0" indent="0">
              <a:buFont typeface="Monotype Sorts" pitchFamily="2" charset="2"/>
              <a:buNone/>
              <a:defRPr/>
            </a:pPr>
            <a:endParaRPr lang="en-US" dirty="0" smtClean="0"/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381000" y="2438400"/>
            <a:ext cx="83820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public static void main(String [] </a:t>
            </a:r>
            <a:r>
              <a:rPr lang="en-US" altLang="en-US" sz="1800" dirty="0" err="1"/>
              <a:t>args</a:t>
            </a:r>
            <a:r>
              <a:rPr lang="en-US" altLang="en-US" sz="1800" dirty="0"/>
              <a:t>) 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	…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    Configuration </a:t>
            </a:r>
            <a:r>
              <a:rPr lang="en-US" altLang="en-US" sz="1800" dirty="0" err="1"/>
              <a:t>conf</a:t>
            </a:r>
            <a:r>
              <a:rPr lang="en-US" altLang="en-US" sz="1800" dirty="0"/>
              <a:t> = new Configuration();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>
                <a:solidFill>
                  <a:srgbClr val="FF0000"/>
                </a:solidFill>
              </a:rPr>
              <a:t>conf.setBoolean</a:t>
            </a:r>
            <a:r>
              <a:rPr lang="en-US" altLang="en-US" sz="1800" dirty="0">
                <a:solidFill>
                  <a:srgbClr val="FF0000"/>
                </a:solidFill>
              </a:rPr>
              <a:t>(“</a:t>
            </a:r>
            <a:r>
              <a:rPr lang="en-US" altLang="en-US" sz="1800" dirty="0" err="1">
                <a:solidFill>
                  <a:srgbClr val="FF0000"/>
                </a:solidFill>
              </a:rPr>
              <a:t>mapreduce.map.output.compress</a:t>
            </a:r>
            <a:r>
              <a:rPr lang="en-US" altLang="en-US" sz="1800" dirty="0">
                <a:solidFill>
                  <a:srgbClr val="FF0000"/>
                </a:solidFill>
              </a:rPr>
              <a:t>”, true);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    </a:t>
            </a:r>
            <a:r>
              <a:rPr lang="en-US" altLang="en-US" sz="1800" dirty="0" err="1">
                <a:solidFill>
                  <a:srgbClr val="FF0000"/>
                </a:solidFill>
              </a:rPr>
              <a:t>conf.setClass</a:t>
            </a:r>
            <a:r>
              <a:rPr lang="en-US" altLang="en-US" sz="1800" dirty="0">
                <a:solidFill>
                  <a:srgbClr val="FF0000"/>
                </a:solidFill>
              </a:rPr>
              <a:t>(“</a:t>
            </a:r>
            <a:r>
              <a:rPr lang="en-US" altLang="en-US" sz="1800" dirty="0" err="1">
                <a:solidFill>
                  <a:srgbClr val="FF0000"/>
                </a:solidFill>
              </a:rPr>
              <a:t>mapreduce.map.output.compress.codec</a:t>
            </a:r>
            <a:r>
              <a:rPr lang="en-US" altLang="en-US" sz="1800" dirty="0">
                <a:solidFill>
                  <a:srgbClr val="FF0000"/>
                </a:solidFill>
              </a:rPr>
              <a:t>”, BZip2Codec.class,</a:t>
            </a:r>
            <a:br>
              <a:rPr lang="en-US" altLang="en-US" sz="1800" dirty="0">
                <a:solidFill>
                  <a:srgbClr val="FF0000"/>
                </a:solidFill>
              </a:rPr>
            </a:br>
            <a:r>
              <a:rPr lang="en-US" altLang="en-US" sz="1800" dirty="0">
                <a:solidFill>
                  <a:srgbClr val="FF0000"/>
                </a:solidFill>
              </a:rPr>
              <a:t>		</a:t>
            </a:r>
            <a:r>
              <a:rPr lang="en-US" altLang="en-US" sz="1800" dirty="0" err="1">
                <a:solidFill>
                  <a:srgbClr val="FF0000"/>
                </a:solidFill>
              </a:rPr>
              <a:t>CompressionCodec.class</a:t>
            </a:r>
            <a:r>
              <a:rPr lang="en-US" altLang="en-US" sz="1800" dirty="0">
                <a:solidFill>
                  <a:srgbClr val="FF0000"/>
                </a:solidFill>
              </a:rPr>
              <a:t>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    Job </a:t>
            </a:r>
            <a:r>
              <a:rPr lang="en-US" altLang="en-US" sz="1800" dirty="0" err="1"/>
              <a:t>job</a:t>
            </a:r>
            <a:r>
              <a:rPr lang="en-US" altLang="en-US" sz="1800" dirty="0"/>
              <a:t> = new Job(</a:t>
            </a:r>
            <a:r>
              <a:rPr lang="en-US" altLang="en-US" sz="1800" dirty="0" err="1"/>
              <a:t>conf</a:t>
            </a:r>
            <a:r>
              <a:rPr lang="en-US" altLang="en-US" sz="1800" dirty="0"/>
              <a:t>, “Job name”);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	…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34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80400" cy="533400"/>
          </a:xfrm>
        </p:spPr>
        <p:txBody>
          <a:bodyPr/>
          <a:lstStyle/>
          <a:p>
            <a:r>
              <a:rPr lang="en-US" altLang="en-US" dirty="0"/>
              <a:t>Hadoop Distributed Caching, Chaining, and Streaming</a:t>
            </a:r>
            <a:endParaRPr lang="en-US" alt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Minimal Hadoop program</a:t>
            </a:r>
          </a:p>
          <a:p>
            <a:r>
              <a:rPr lang="en-US" altLang="en-US" dirty="0" smtClean="0"/>
              <a:t>Accessing Hadoop file systems</a:t>
            </a:r>
          </a:p>
          <a:p>
            <a:r>
              <a:rPr lang="en-US" altLang="en-US" dirty="0" smtClean="0"/>
              <a:t>Hadoop distributed cache</a:t>
            </a:r>
          </a:p>
          <a:p>
            <a:r>
              <a:rPr lang="en-US" altLang="en-US" dirty="0" smtClean="0"/>
              <a:t>Chaining Hadoop jobs</a:t>
            </a:r>
          </a:p>
          <a:p>
            <a:r>
              <a:rPr lang="en-US" altLang="en-US" dirty="0" smtClean="0"/>
              <a:t>Using Hadoop with other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7413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Minimal Hadoop Program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Hadoop has default classes</a:t>
            </a:r>
          </a:p>
          <a:p>
            <a:pPr lvl="1"/>
            <a:r>
              <a:rPr lang="en-US" altLang="en-US" dirty="0" smtClean="0"/>
              <a:t>Default mapper is </a:t>
            </a:r>
            <a:r>
              <a:rPr lang="en-US" altLang="en-US" dirty="0" err="1" smtClean="0"/>
              <a:t>Mapper.class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 Each record is a line in a file; key is </a:t>
            </a:r>
            <a:r>
              <a:rPr lang="en-US" altLang="en-US" dirty="0" err="1" smtClean="0"/>
              <a:t>LongWritable</a:t>
            </a:r>
            <a:r>
              <a:rPr lang="en-US" altLang="en-US" dirty="0" smtClean="0"/>
              <a:t> (offset from beginning of line) and value is Text </a:t>
            </a:r>
          </a:p>
          <a:p>
            <a:pPr lvl="2"/>
            <a:r>
              <a:rPr lang="en-US" altLang="en-US" dirty="0" smtClean="0"/>
              <a:t> Writes its input directly to output (no filtering/transformation)</a:t>
            </a:r>
          </a:p>
          <a:p>
            <a:pPr lvl="1"/>
            <a:r>
              <a:rPr lang="en-US" altLang="en-US" dirty="0" smtClean="0"/>
              <a:t>Default reducer is </a:t>
            </a:r>
            <a:r>
              <a:rPr lang="en-US" altLang="en-US" dirty="0" err="1" smtClean="0"/>
              <a:t>Reducer.class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 Writes its input directly to output (no aggregation)</a:t>
            </a:r>
          </a:p>
          <a:p>
            <a:pPr lvl="1"/>
            <a:r>
              <a:rPr lang="en-US" altLang="en-US" dirty="0" smtClean="0"/>
              <a:t>Default </a:t>
            </a:r>
            <a:r>
              <a:rPr lang="en-US" altLang="en-US" dirty="0" err="1" smtClean="0"/>
              <a:t>partitioner</a:t>
            </a:r>
            <a:r>
              <a:rPr lang="en-US" altLang="en-US" dirty="0" smtClean="0"/>
              <a:t> is </a:t>
            </a:r>
            <a:r>
              <a:rPr lang="en-US" altLang="en-US" dirty="0" err="1" smtClean="0"/>
              <a:t>HashPartitioner.class</a:t>
            </a:r>
            <a:endParaRPr lang="en-US" altLang="en-US" dirty="0" smtClean="0"/>
          </a:p>
          <a:p>
            <a:pPr lvl="3"/>
            <a:endParaRPr lang="en-US" altLang="en-US" dirty="0" smtClean="0"/>
          </a:p>
          <a:p>
            <a:r>
              <a:rPr lang="en-US" altLang="en-US" dirty="0" smtClean="0"/>
              <a:t>So, we can write a very small program using the default mapper, reducer, and </a:t>
            </a:r>
            <a:r>
              <a:rPr lang="en-US" altLang="en-US" dirty="0" err="1" smtClean="0"/>
              <a:t>partitioner</a:t>
            </a:r>
            <a:r>
              <a:rPr lang="en-US" altLang="en-US" dirty="0" smtClean="0"/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2306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Hadoop File System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You can write Hadoop program to directly access the local filesystem and HDFS</a:t>
            </a:r>
          </a:p>
          <a:p>
            <a:pPr lvl="1"/>
            <a:r>
              <a:rPr lang="en-US" altLang="en-US" dirty="0" smtClean="0"/>
              <a:t>The main classes for file manipulation in Hadoop are in the package </a:t>
            </a:r>
            <a:r>
              <a:rPr lang="en-US" altLang="en-US" dirty="0" err="1" smtClean="0"/>
              <a:t>org.apache.hadoop.fs</a:t>
            </a:r>
            <a:r>
              <a:rPr lang="en-US" altLang="en-US" dirty="0" smtClean="0"/>
              <a:t> </a:t>
            </a:r>
          </a:p>
          <a:p>
            <a:pPr lvl="2"/>
            <a:r>
              <a:rPr lang="en-US" altLang="en-US" dirty="0" smtClean="0"/>
              <a:t> Basic Hadoop file operations include open, read, write, close </a:t>
            </a:r>
          </a:p>
          <a:p>
            <a:pPr lvl="1"/>
            <a:r>
              <a:rPr lang="en-US" altLang="en-US" dirty="0" smtClean="0"/>
              <a:t>Hadoop file API is generic and can be used for working with filesystems other than HDFS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Example: </a:t>
            </a:r>
          </a:p>
          <a:p>
            <a:pPr lvl="1"/>
            <a:r>
              <a:rPr lang="en-US" altLang="en-US" dirty="0" smtClean="0"/>
              <a:t>Suppose you want to concatenate a set of data files in the local file directory and upload the concatenated file to HDFS</a:t>
            </a:r>
          </a:p>
        </p:txBody>
      </p:sp>
    </p:spTree>
    <p:extLst>
      <p:ext uri="{BB962C8B-B14F-4D97-AF65-F5344CB8AC3E}">
        <p14:creationId xmlns:p14="http://schemas.microsoft.com/office/powerpoint/2010/main" val="104603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Basic HDFS commands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Syntax:</a:t>
            </a:r>
          </a:p>
          <a:p>
            <a:pPr lvl="3"/>
            <a:endParaRPr lang="en-US" altLang="en-US" dirty="0" smtClean="0"/>
          </a:p>
          <a:p>
            <a:r>
              <a:rPr lang="en-US" altLang="en-US" dirty="0" smtClean="0"/>
              <a:t>To list files in current directory:</a:t>
            </a:r>
          </a:p>
          <a:p>
            <a:r>
              <a:rPr lang="en-US" altLang="en-US" dirty="0" smtClean="0"/>
              <a:t>To view the subdirectories: </a:t>
            </a:r>
          </a:p>
          <a:p>
            <a:pPr lvl="4"/>
            <a:endParaRPr lang="en-US" altLang="en-US" dirty="0" smtClean="0"/>
          </a:p>
          <a:p>
            <a:r>
              <a:rPr lang="en-US" altLang="en-US" dirty="0" smtClean="0"/>
              <a:t>To make a directory:</a:t>
            </a:r>
          </a:p>
          <a:p>
            <a:pPr lvl="4"/>
            <a:endParaRPr lang="en-US" altLang="en-US" dirty="0" smtClean="0"/>
          </a:p>
          <a:p>
            <a:r>
              <a:rPr lang="en-US" altLang="en-US" dirty="0" smtClean="0"/>
              <a:t>To copy a file from HDFS to local filesystem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To copy a file from local filesystem to HDFS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3505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00250"/>
            <a:ext cx="24384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3" y="3505200"/>
            <a:ext cx="40862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90800"/>
            <a:ext cx="264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5943600"/>
            <a:ext cx="48291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4876800"/>
            <a:ext cx="48672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72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Distributed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Hadoop programs require distributing a set of files to be shared by all the nodes that perform the </a:t>
            </a:r>
            <a:r>
              <a:rPr lang="en-US" dirty="0" err="1" smtClean="0"/>
              <a:t>mapreduce</a:t>
            </a:r>
            <a:r>
              <a:rPr lang="en-US" dirty="0" smtClean="0"/>
              <a:t> tasks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Distribute the list of </a:t>
            </a:r>
            <a:r>
              <a:rPr lang="en-US" dirty="0" err="1" smtClean="0"/>
              <a:t>stopwords</a:t>
            </a:r>
            <a:r>
              <a:rPr lang="en-US" dirty="0" smtClean="0"/>
              <a:t> to all mappers for word count</a:t>
            </a:r>
          </a:p>
          <a:p>
            <a:pPr lvl="1"/>
            <a:r>
              <a:rPr lang="en-US" dirty="0" smtClean="0"/>
              <a:t>Distribute the initial set of centroids to all mappers for k-means clustering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5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Distributed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Hadoop distributed cache, you need to add the cache file to the job configuration </a:t>
            </a:r>
          </a:p>
          <a:p>
            <a:pPr lvl="1"/>
            <a:r>
              <a:rPr lang="en-US" dirty="0" smtClean="0"/>
              <a:t>To specify the shared files:</a:t>
            </a:r>
          </a:p>
          <a:p>
            <a:pPr lvl="2">
              <a:buNone/>
            </a:pPr>
            <a:r>
              <a:rPr lang="en-US" dirty="0" smtClean="0"/>
              <a:t>Configuration </a:t>
            </a:r>
            <a:r>
              <a:rPr lang="en-US" dirty="0" err="1" smtClean="0"/>
              <a:t>conf</a:t>
            </a:r>
            <a:r>
              <a:rPr lang="en-US" dirty="0" smtClean="0"/>
              <a:t> = new Configuration(); </a:t>
            </a:r>
            <a:br>
              <a:rPr lang="en-US" dirty="0" smtClean="0"/>
            </a:br>
            <a:r>
              <a:rPr lang="en-US" dirty="0" smtClean="0"/>
              <a:t>Job </a:t>
            </a:r>
            <a:r>
              <a:rPr lang="en-US" dirty="0"/>
              <a:t>job = </a:t>
            </a:r>
            <a:r>
              <a:rPr lang="en-US" dirty="0" err="1" smtClean="0"/>
              <a:t>Job.getInstance</a:t>
            </a:r>
            <a:r>
              <a:rPr lang="en-US" dirty="0" smtClean="0"/>
              <a:t>(</a:t>
            </a:r>
            <a:r>
              <a:rPr lang="en-US" dirty="0" err="1" smtClean="0"/>
              <a:t>conf</a:t>
            </a:r>
            <a:r>
              <a:rPr lang="en-US" dirty="0" smtClean="0"/>
              <a:t>);</a:t>
            </a:r>
            <a:endParaRPr lang="en-US" dirty="0"/>
          </a:p>
          <a:p>
            <a:pPr lvl="2">
              <a:buNone/>
            </a:pPr>
            <a:r>
              <a:rPr lang="en-US" dirty="0" smtClean="0"/>
              <a:t>…</a:t>
            </a:r>
          </a:p>
          <a:p>
            <a:pPr lvl="2">
              <a:buNone/>
            </a:pPr>
            <a:r>
              <a:rPr lang="en-US" dirty="0" err="1" smtClean="0"/>
              <a:t>job.addCacheFile</a:t>
            </a:r>
            <a:r>
              <a:rPr lang="en-US" dirty="0" smtClean="0"/>
              <a:t>( URI );</a:t>
            </a:r>
          </a:p>
          <a:p>
            <a:pPr lvl="2">
              <a:buNone/>
            </a:pPr>
            <a:endParaRPr lang="en-US" dirty="0"/>
          </a:p>
          <a:p>
            <a:pPr marL="852488" lvl="1" indent="-344488"/>
            <a:r>
              <a:rPr lang="en-US" dirty="0" smtClean="0"/>
              <a:t>To retrieve the files in mappers/reducers:</a:t>
            </a:r>
          </a:p>
          <a:p>
            <a:pPr marL="622300" lvl="2">
              <a:buNone/>
            </a:pPr>
            <a:r>
              <a:rPr lang="en-US" dirty="0"/>
              <a:t>	 Path[] </a:t>
            </a:r>
            <a:r>
              <a:rPr lang="en-US" dirty="0" err="1"/>
              <a:t>inputPaths</a:t>
            </a:r>
            <a:r>
              <a:rPr lang="en-US" dirty="0"/>
              <a:t> = </a:t>
            </a:r>
            <a:r>
              <a:rPr lang="en-US" dirty="0" err="1"/>
              <a:t>context.getLocalCacheFiles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747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Chaining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For complex problems, it is often necessary to run multiple MapReduce </a:t>
            </a:r>
            <a:r>
              <a:rPr lang="en-US" altLang="en-US" dirty="0"/>
              <a:t>jobs sequentially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Input of next job depends on output of previous job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Typical Hadoop/MapReduce job:</a:t>
            </a:r>
            <a:endParaRPr lang="en-US" altLang="en-US" dirty="0"/>
          </a:p>
          <a:p>
            <a:pPr lvl="2">
              <a:buNone/>
            </a:pPr>
            <a:r>
              <a:rPr lang="en-US" altLang="en-US" dirty="0" smtClean="0">
                <a:latin typeface="Times New Roman" pitchFamily="18" charset="0"/>
              </a:rPr>
              <a:t>Configuration </a:t>
            </a:r>
            <a:r>
              <a:rPr lang="en-US" altLang="en-US" dirty="0" err="1" smtClean="0">
                <a:latin typeface="Times New Roman" pitchFamily="18" charset="0"/>
              </a:rPr>
              <a:t>conf</a:t>
            </a:r>
            <a:r>
              <a:rPr lang="en-US" altLang="en-US" dirty="0" smtClean="0">
                <a:latin typeface="Times New Roman" pitchFamily="18" charset="0"/>
              </a:rPr>
              <a:t> </a:t>
            </a:r>
            <a:r>
              <a:rPr lang="en-US" altLang="en-US" dirty="0">
                <a:latin typeface="Times New Roman" pitchFamily="18" charset="0"/>
              </a:rPr>
              <a:t>= </a:t>
            </a:r>
            <a:r>
              <a:rPr lang="en-US" altLang="en-US" dirty="0" smtClean="0">
                <a:latin typeface="Times New Roman" pitchFamily="18" charset="0"/>
              </a:rPr>
              <a:t>new Configuration();       </a:t>
            </a:r>
            <a:r>
              <a:rPr lang="en-US" altLang="en-US" dirty="0">
                <a:latin typeface="Times New Roman" pitchFamily="18" charset="0"/>
              </a:rPr>
              <a:t/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</a:rPr>
              <a:t>Job </a:t>
            </a:r>
            <a:r>
              <a:rPr lang="en-US" altLang="en-US" dirty="0">
                <a:latin typeface="Times New Roman" pitchFamily="18" charset="0"/>
              </a:rPr>
              <a:t>job = </a:t>
            </a:r>
            <a:r>
              <a:rPr lang="en-US" altLang="en-US" dirty="0" err="1">
                <a:latin typeface="Times New Roman" pitchFamily="18" charset="0"/>
              </a:rPr>
              <a:t>Job.getInstance</a:t>
            </a:r>
            <a:r>
              <a:rPr lang="en-US" altLang="en-US" dirty="0">
                <a:latin typeface="Times New Roman" pitchFamily="18" charset="0"/>
              </a:rPr>
              <a:t>(</a:t>
            </a:r>
            <a:r>
              <a:rPr lang="en-US" altLang="en-US" dirty="0" err="1">
                <a:latin typeface="Times New Roman" pitchFamily="18" charset="0"/>
              </a:rPr>
              <a:t>conf</a:t>
            </a:r>
            <a:r>
              <a:rPr lang="en-US" altLang="en-US" dirty="0">
                <a:latin typeface="Times New Roman" pitchFamily="18" charset="0"/>
              </a:rPr>
              <a:t>, “program name”);       </a:t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 err="1" smtClean="0">
                <a:latin typeface="Times New Roman" pitchFamily="18" charset="0"/>
              </a:rPr>
              <a:t>job.setJarByClass</a:t>
            </a:r>
            <a:r>
              <a:rPr lang="en-US" altLang="en-US" dirty="0" smtClean="0">
                <a:latin typeface="Times New Roman" pitchFamily="18" charset="0"/>
              </a:rPr>
              <a:t>( … );</a:t>
            </a:r>
            <a:r>
              <a:rPr lang="en-US" altLang="en-US" dirty="0">
                <a:latin typeface="Times New Roman" pitchFamily="18" charset="0"/>
              </a:rPr>
              <a:t/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 err="1" smtClean="0">
                <a:latin typeface="Times New Roman" pitchFamily="18" charset="0"/>
              </a:rPr>
              <a:t>job.setMapperClass</a:t>
            </a:r>
            <a:r>
              <a:rPr lang="en-US" altLang="en-US" dirty="0" smtClean="0">
                <a:latin typeface="Times New Roman" pitchFamily="18" charset="0"/>
              </a:rPr>
              <a:t>( … );</a:t>
            </a:r>
            <a:r>
              <a:rPr lang="en-US" altLang="en-US" dirty="0">
                <a:latin typeface="Times New Roman" pitchFamily="18" charset="0"/>
              </a:rPr>
              <a:t>	</a:t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 err="1" smtClean="0">
                <a:latin typeface="Times New Roman" pitchFamily="18" charset="0"/>
              </a:rPr>
              <a:t>job.setReducerClass</a:t>
            </a:r>
            <a:r>
              <a:rPr lang="en-US" altLang="en-US" dirty="0" smtClean="0">
                <a:latin typeface="Times New Roman" pitchFamily="18" charset="0"/>
              </a:rPr>
              <a:t>( … );</a:t>
            </a:r>
            <a:r>
              <a:rPr lang="en-US" altLang="en-US" dirty="0">
                <a:latin typeface="Times New Roman" pitchFamily="18" charset="0"/>
              </a:rPr>
              <a:t/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 err="1" smtClean="0">
                <a:latin typeface="Times New Roman" pitchFamily="18" charset="0"/>
              </a:rPr>
              <a:t>job.setOutputKeyClass</a:t>
            </a:r>
            <a:r>
              <a:rPr lang="en-US" altLang="en-US" dirty="0">
                <a:latin typeface="Times New Roman" pitchFamily="18" charset="0"/>
              </a:rPr>
              <a:t>(&lt;</a:t>
            </a:r>
            <a:r>
              <a:rPr lang="en-US" altLang="en-US" dirty="0" err="1">
                <a:latin typeface="Times New Roman" pitchFamily="18" charset="0"/>
              </a:rPr>
              <a:t>ClassType</a:t>
            </a:r>
            <a:r>
              <a:rPr lang="en-US" altLang="en-US" dirty="0">
                <a:latin typeface="Times New Roman" pitchFamily="18" charset="0"/>
              </a:rPr>
              <a:t>&gt;);		</a:t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 err="1" smtClean="0">
                <a:latin typeface="Times New Roman" pitchFamily="18" charset="0"/>
              </a:rPr>
              <a:t>job.setOutputValueClass</a:t>
            </a:r>
            <a:r>
              <a:rPr lang="en-US" altLang="en-US" dirty="0">
                <a:latin typeface="Times New Roman" pitchFamily="18" charset="0"/>
              </a:rPr>
              <a:t>(&lt;</a:t>
            </a:r>
            <a:r>
              <a:rPr lang="en-US" altLang="en-US" dirty="0" err="1">
                <a:latin typeface="Times New Roman" pitchFamily="18" charset="0"/>
              </a:rPr>
              <a:t>ClassType</a:t>
            </a:r>
            <a:r>
              <a:rPr lang="en-US" altLang="en-US" dirty="0">
                <a:latin typeface="Times New Roman" pitchFamily="18" charset="0"/>
              </a:rPr>
              <a:t>&gt;);	</a:t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 err="1" smtClean="0">
                <a:latin typeface="Times New Roman" pitchFamily="18" charset="0"/>
              </a:rPr>
              <a:t>FileInputFormat.addInputPath</a:t>
            </a:r>
            <a:r>
              <a:rPr lang="en-US" altLang="en-US" dirty="0" smtClean="0">
                <a:latin typeface="Times New Roman" pitchFamily="18" charset="0"/>
              </a:rPr>
              <a:t>(job</a:t>
            </a:r>
            <a:r>
              <a:rPr lang="en-US" altLang="en-US" dirty="0">
                <a:latin typeface="Times New Roman" pitchFamily="18" charset="0"/>
              </a:rPr>
              <a:t>, new </a:t>
            </a:r>
            <a:r>
              <a:rPr lang="en-US" altLang="en-US" dirty="0" smtClean="0">
                <a:latin typeface="Times New Roman" pitchFamily="18" charset="0"/>
              </a:rPr>
              <a:t>Path( … ));</a:t>
            </a:r>
            <a:r>
              <a:rPr lang="en-US" altLang="en-US" dirty="0">
                <a:latin typeface="Times New Roman" pitchFamily="18" charset="0"/>
              </a:rPr>
              <a:t>	</a:t>
            </a:r>
            <a:br>
              <a:rPr lang="en-US" altLang="en-US" dirty="0">
                <a:latin typeface="Times New Roman" pitchFamily="18" charset="0"/>
              </a:rPr>
            </a:br>
            <a:r>
              <a:rPr lang="en-US" altLang="en-US" dirty="0" err="1" smtClean="0">
                <a:latin typeface="Times New Roman" pitchFamily="18" charset="0"/>
              </a:rPr>
              <a:t>FileOutputFormat.setOutputPath</a:t>
            </a:r>
            <a:r>
              <a:rPr lang="en-US" altLang="en-US" dirty="0" smtClean="0">
                <a:latin typeface="Times New Roman" pitchFamily="18" charset="0"/>
              </a:rPr>
              <a:t>(job</a:t>
            </a:r>
            <a:r>
              <a:rPr lang="en-US" altLang="en-US" dirty="0">
                <a:latin typeface="Times New Roman" pitchFamily="18" charset="0"/>
              </a:rPr>
              <a:t>, new Path</a:t>
            </a:r>
            <a:r>
              <a:rPr lang="en-US" altLang="en-US" dirty="0" smtClean="0">
                <a:latin typeface="Times New Roman" pitchFamily="18" charset="0"/>
              </a:rPr>
              <a:t>( … ));</a:t>
            </a:r>
            <a:r>
              <a:rPr lang="en-US" altLang="en-US" dirty="0">
                <a:latin typeface="Times New Roman" pitchFamily="18" charset="0"/>
              </a:rPr>
              <a:t>	</a:t>
            </a:r>
            <a:br>
              <a:rPr lang="en-US" altLang="en-US" dirty="0">
                <a:latin typeface="Times New Roman" pitchFamily="18" charset="0"/>
              </a:rPr>
            </a:br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  <a:p>
            <a:pPr marL="1143000" lvl="2" indent="-228600"/>
            <a:endParaRPr lang="en-US" altLang="en-US" dirty="0" smtClean="0"/>
          </a:p>
          <a:p>
            <a:pPr lvl="3"/>
            <a:endParaRPr lang="en-US" altLang="en-US" sz="1800" dirty="0" smtClean="0"/>
          </a:p>
          <a:p>
            <a:pPr marL="457200" lvl="1" indent="0">
              <a:buFont typeface="Arial" charset="0"/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7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ChainMapper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ChainReducer</a:t>
            </a:r>
            <a:endParaRPr lang="en-US" alt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Interleave the preprocessing and </a:t>
            </a:r>
            <a:r>
              <a:rPr lang="en-US" altLang="en-US" dirty="0" err="1" smtClean="0"/>
              <a:t>postprocessing</a:t>
            </a:r>
            <a:r>
              <a:rPr lang="en-US" altLang="en-US" dirty="0" smtClean="0"/>
              <a:t> with mappers and reducers</a:t>
            </a:r>
          </a:p>
          <a:p>
            <a:pPr marL="457200" lvl="1" indent="0">
              <a:buNone/>
            </a:pPr>
            <a:r>
              <a:rPr lang="en-US" altLang="en-US" dirty="0" smtClean="0"/>
              <a:t>    Map | ….  | Map | Reduce | Map | … | Map</a:t>
            </a:r>
          </a:p>
          <a:p>
            <a:pPr marL="457200" lvl="1" indent="0">
              <a:buNone/>
            </a:pPr>
            <a:r>
              <a:rPr lang="en-US" altLang="en-US" dirty="0" smtClean="0"/>
              <a:t>     (preprocess)			(</a:t>
            </a:r>
            <a:r>
              <a:rPr lang="en-US" altLang="en-US" dirty="0" err="1" smtClean="0"/>
              <a:t>postprocess</a:t>
            </a:r>
            <a:r>
              <a:rPr lang="en-US" altLang="en-US" dirty="0" smtClean="0"/>
              <a:t>)</a:t>
            </a:r>
          </a:p>
          <a:p>
            <a:pPr lvl="4"/>
            <a:endParaRPr lang="en-US" altLang="en-US" dirty="0" smtClean="0"/>
          </a:p>
          <a:p>
            <a:r>
              <a:rPr lang="en-US" altLang="en-US" dirty="0" smtClean="0"/>
              <a:t>Jobs can run multiple mappers in sequence to preprocess the data and after running the reduce, it can optionally run multiple mappers in sequence to </a:t>
            </a:r>
            <a:r>
              <a:rPr lang="en-US" altLang="en-US" dirty="0" err="1" smtClean="0"/>
              <a:t>postprocess</a:t>
            </a:r>
            <a:r>
              <a:rPr lang="en-US" altLang="en-US" dirty="0" smtClean="0"/>
              <a:t> the results</a:t>
            </a:r>
          </a:p>
          <a:p>
            <a:pPr lvl="3"/>
            <a:endParaRPr lang="en-US" altLang="en-US" dirty="0" smtClean="0"/>
          </a:p>
          <a:p>
            <a:r>
              <a:rPr lang="en-US" altLang="en-US" dirty="0" smtClean="0"/>
              <a:t>This is accomplished using </a:t>
            </a:r>
            <a:r>
              <a:rPr lang="en-US" altLang="en-US" dirty="0" err="1" smtClean="0"/>
              <a:t>ChainMapper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ChainReducer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770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Hadoop Streaming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Hadoop supports other programming languages via a generic API called Streaming</a:t>
            </a:r>
          </a:p>
          <a:p>
            <a:pPr lvl="1"/>
            <a:r>
              <a:rPr lang="en-US" altLang="en-US" smtClean="0"/>
              <a:t>The jar library for streaming is located at </a:t>
            </a:r>
            <a:r>
              <a:rPr lang="en-US" altLang="en-US" sz="2000" smtClean="0"/>
              <a:t>/usr/local/hadoop/contrib/streaming/hadoop-streaming-*.jar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Hadoop Streaming interacts with programs using the Unix streaming paradigm</a:t>
            </a:r>
          </a:p>
          <a:p>
            <a:pPr lvl="1"/>
            <a:r>
              <a:rPr lang="en-US" altLang="en-US" smtClean="0"/>
              <a:t>Programs read inputs from STDIN and writes outputs to STDOUT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68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 smtClean="0"/>
              <a:t>CSE 491/891</a:t>
            </a:r>
            <a:endParaRPr lang="en-US" altLang="en-US" sz="2800" smtClean="0"/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2774950"/>
            <a:ext cx="8382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dirty="0"/>
              <a:t>Lecture </a:t>
            </a:r>
            <a:r>
              <a:rPr lang="en-US" altLang="en-US" sz="3200" dirty="0" smtClean="0"/>
              <a:t>21 </a:t>
            </a:r>
            <a:r>
              <a:rPr lang="en-US" altLang="en-US" sz="3200" dirty="0"/>
              <a:t>(Pig)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/>
          </a:p>
        </p:txBody>
      </p:sp>
      <p:pic>
        <p:nvPicPr>
          <p:cNvPr id="2052" name="Picture 6" descr="fi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981200"/>
            <a:ext cx="1630363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Pig?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Pig is a Hadoop extension that simplifies programming by providing a high-level data processing language on top of Hadoop</a:t>
            </a:r>
          </a:p>
          <a:p>
            <a:pPr lvl="1"/>
            <a:r>
              <a:rPr lang="en-US" altLang="en-US" dirty="0" smtClean="0"/>
              <a:t>Created at Yahoo! to make it easier for researchers and engineers to process massive datasets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Main use of Pig is to help users transform data or compute summary statistics from the data</a:t>
            </a:r>
          </a:p>
        </p:txBody>
      </p:sp>
    </p:spTree>
    <p:extLst>
      <p:ext uri="{BB962C8B-B14F-4D97-AF65-F5344CB8AC3E}">
        <p14:creationId xmlns:p14="http://schemas.microsoft.com/office/powerpoint/2010/main" val="3332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can Pig Latin Do?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It provides commands to interact with HDFS</a:t>
            </a:r>
          </a:p>
          <a:p>
            <a:r>
              <a:rPr lang="en-US" altLang="en-US" dirty="0" smtClean="0"/>
              <a:t>It allows you to manipulate data stored in HDFS</a:t>
            </a:r>
          </a:p>
          <a:p>
            <a:pPr lvl="1"/>
            <a:r>
              <a:rPr lang="en-US" altLang="en-US" dirty="0" smtClean="0"/>
              <a:t>It allows you to select certain attributes</a:t>
            </a:r>
          </a:p>
          <a:p>
            <a:pPr lvl="1"/>
            <a:r>
              <a:rPr lang="en-US" altLang="en-US" dirty="0" smtClean="0"/>
              <a:t>It allows you to apply aggregate functions</a:t>
            </a:r>
          </a:p>
          <a:p>
            <a:pPr lvl="1"/>
            <a:r>
              <a:rPr lang="en-US" altLang="en-US" dirty="0" smtClean="0"/>
              <a:t>It allows you to join data from different “tables”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In other words, you can manipulate the data just like what SQL does, except</a:t>
            </a:r>
          </a:p>
          <a:p>
            <a:pPr lvl="1"/>
            <a:r>
              <a:rPr lang="en-US" altLang="en-US" dirty="0" smtClean="0"/>
              <a:t>you’re working with HDFS (instead of relational </a:t>
            </a:r>
            <a:r>
              <a:rPr lang="en-US" altLang="en-US" dirty="0" err="1" smtClean="0"/>
              <a:t>db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Similar operators but different language than SQL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06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Latin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2" y="1143000"/>
            <a:ext cx="8428038" cy="5181600"/>
          </a:xfrm>
        </p:spPr>
        <p:txBody>
          <a:bodyPr/>
          <a:lstStyle/>
          <a:p>
            <a:r>
              <a:rPr lang="en-US" dirty="0" smtClean="0"/>
              <a:t>A high-level scripting language that allows users to manipulate large-scale data stored in HDFS</a:t>
            </a:r>
          </a:p>
          <a:p>
            <a:pPr lvl="1"/>
            <a:r>
              <a:rPr lang="en-US" dirty="0" smtClean="0"/>
              <a:t>In this lecture, assume Pig is </a:t>
            </a:r>
            <a:r>
              <a:rPr lang="en-US" dirty="0" err="1" smtClean="0"/>
              <a:t>runn</a:t>
            </a:r>
            <a:r>
              <a:rPr lang="en-US" dirty="0" smtClean="0"/>
              <a:t> in distributed mode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Summary of Pig Latin syntax and commands</a:t>
            </a:r>
          </a:p>
          <a:p>
            <a:pPr lvl="1"/>
            <a:r>
              <a:rPr lang="en-US" altLang="en-US" dirty="0" smtClean="0"/>
              <a:t>Read-write from/to HDFS</a:t>
            </a:r>
          </a:p>
          <a:p>
            <a:pPr lvl="1"/>
            <a:r>
              <a:rPr lang="en-US" altLang="en-US" dirty="0" smtClean="0"/>
              <a:t>Data types </a:t>
            </a:r>
          </a:p>
          <a:p>
            <a:pPr lvl="1"/>
            <a:r>
              <a:rPr lang="en-US" altLang="en-US" dirty="0" smtClean="0"/>
              <a:t>Diagnostic</a:t>
            </a:r>
          </a:p>
          <a:p>
            <a:pPr lvl="1"/>
            <a:r>
              <a:rPr lang="en-US" altLang="en-US" dirty="0" smtClean="0"/>
              <a:t>Expressions and functions</a:t>
            </a:r>
          </a:p>
          <a:p>
            <a:pPr lvl="1"/>
            <a:r>
              <a:rPr lang="en-US" altLang="en-US" dirty="0" smtClean="0"/>
              <a:t>Relational operators (UNION, JOIN, FILTER,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)</a:t>
            </a:r>
          </a:p>
          <a:p>
            <a:pPr lvl="1"/>
            <a:r>
              <a:rPr lang="en-US" dirty="0" smtClean="0"/>
              <a:t>Note: no commands for INSERT, DELETE, UPDATE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788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86800" cy="533400"/>
          </a:xfrm>
        </p:spPr>
        <p:txBody>
          <a:bodyPr/>
          <a:lstStyle/>
          <a:p>
            <a:r>
              <a:rPr lang="en-US" altLang="en-US" dirty="0" smtClean="0"/>
              <a:t>Typical </a:t>
            </a:r>
            <a:r>
              <a:rPr lang="en-US" altLang="en-US" dirty="0" err="1" smtClean="0"/>
              <a:t>WorkFlow</a:t>
            </a:r>
            <a:r>
              <a:rPr lang="en-US" altLang="en-US" dirty="0" smtClean="0"/>
              <a:t> of a Pig Latin Program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2" y="1143000"/>
            <a:ext cx="8504237" cy="51816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Load data from HDFS into an alias</a:t>
            </a:r>
          </a:p>
          <a:p>
            <a:pPr lvl="1">
              <a:defRPr/>
            </a:pPr>
            <a:r>
              <a:rPr lang="en-US" altLang="en-US" i="1" dirty="0" smtClean="0">
                <a:latin typeface="Calibri" pitchFamily="34" charset="0"/>
              </a:rPr>
              <a:t>alias</a:t>
            </a:r>
            <a:r>
              <a:rPr lang="en-US" altLang="en-US" dirty="0" smtClean="0">
                <a:latin typeface="Calibri" pitchFamily="34" charset="0"/>
              </a:rPr>
              <a:t> = LOAD </a:t>
            </a:r>
            <a:r>
              <a:rPr lang="en-US" altLang="en-US" i="1" dirty="0" smtClean="0">
                <a:latin typeface="Calibri" pitchFamily="34" charset="0"/>
              </a:rPr>
              <a:t>filename</a:t>
            </a:r>
            <a:r>
              <a:rPr lang="en-US" altLang="en-US" dirty="0" smtClean="0">
                <a:latin typeface="Calibri" pitchFamily="34" charset="0"/>
              </a:rPr>
              <a:t> AS (…) </a:t>
            </a:r>
            <a:endParaRPr lang="en-US" altLang="en-US" sz="1400" dirty="0" smtClean="0">
              <a:latin typeface="Calibri" pitchFamily="34" charset="0"/>
            </a:endParaRPr>
          </a:p>
          <a:p>
            <a:pPr marL="457200" lvl="1" indent="0">
              <a:buFont typeface="Arial" charset="0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 smtClean="0"/>
              <a:t>Manipulate the alias using relational operators, functions, </a:t>
            </a:r>
            <a:r>
              <a:rPr lang="en-US" altLang="en-US" dirty="0" err="1" smtClean="0"/>
              <a:t>etc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Each manipulation creates a new alias</a:t>
            </a:r>
          </a:p>
          <a:p>
            <a:pPr lvl="1">
              <a:defRPr/>
            </a:pPr>
            <a:r>
              <a:rPr lang="en-US" altLang="en-US" i="1" dirty="0" err="1" smtClean="0">
                <a:latin typeface="Calibri" pitchFamily="34" charset="0"/>
              </a:rPr>
              <a:t>new_alias</a:t>
            </a:r>
            <a:r>
              <a:rPr lang="en-US" altLang="en-US" i="1" dirty="0" smtClean="0">
                <a:latin typeface="Calibri" pitchFamily="34" charset="0"/>
              </a:rPr>
              <a:t> = </a:t>
            </a:r>
            <a:r>
              <a:rPr lang="en-US" altLang="en-US" i="1" dirty="0" err="1" smtClean="0">
                <a:latin typeface="Calibri" pitchFamily="34" charset="0"/>
              </a:rPr>
              <a:t>pig_command</a:t>
            </a:r>
            <a:r>
              <a:rPr lang="en-US" altLang="en-US" i="1" dirty="0" smtClean="0">
                <a:latin typeface="Calibri" pitchFamily="34" charset="0"/>
              </a:rPr>
              <a:t>(</a:t>
            </a:r>
            <a:r>
              <a:rPr lang="en-US" altLang="en-US" i="1" dirty="0" err="1" smtClean="0">
                <a:latin typeface="Calibri" pitchFamily="34" charset="0"/>
              </a:rPr>
              <a:t>old_alias</a:t>
            </a:r>
            <a:r>
              <a:rPr lang="en-US" altLang="en-US" i="1" dirty="0" smtClean="0">
                <a:latin typeface="Calibri" pitchFamily="34" charset="0"/>
              </a:rPr>
              <a:t>)</a:t>
            </a:r>
            <a:endParaRPr lang="en-US" altLang="en-US" dirty="0" smtClean="0"/>
          </a:p>
          <a:p>
            <a:pPr>
              <a:defRPr/>
            </a:pPr>
            <a:endParaRPr lang="en-US" altLang="en-US" dirty="0" smtClean="0">
              <a:latin typeface="Calibri" pitchFamily="34" charset="0"/>
            </a:endParaRPr>
          </a:p>
          <a:p>
            <a:pPr>
              <a:defRPr/>
            </a:pPr>
            <a:r>
              <a:rPr lang="en-US" altLang="en-US">
                <a:latin typeface="Calibri" pitchFamily="34" charset="0"/>
              </a:rPr>
              <a:t>d</a:t>
            </a:r>
            <a:r>
              <a:rPr lang="en-US" altLang="en-US" smtClean="0">
                <a:latin typeface="Calibri" pitchFamily="34" charset="0"/>
              </a:rPr>
              <a:t>ump</a:t>
            </a:r>
            <a:r>
              <a:rPr lang="en-US" altLang="en-US" smtClean="0"/>
              <a:t> </a:t>
            </a:r>
            <a:r>
              <a:rPr lang="en-US" altLang="en-US" dirty="0" smtClean="0"/>
              <a:t>alias to display it on the Grunt shell or </a:t>
            </a:r>
            <a:br>
              <a:rPr lang="en-US" altLang="en-US" dirty="0" smtClean="0"/>
            </a:br>
            <a:r>
              <a:rPr lang="en-US" altLang="en-US" dirty="0" smtClean="0">
                <a:latin typeface="Calibri" pitchFamily="34" charset="0"/>
              </a:rPr>
              <a:t>store </a:t>
            </a:r>
            <a:r>
              <a:rPr lang="en-US" altLang="en-US" dirty="0" smtClean="0"/>
              <a:t>alias in a HDFS directory (if distributed mode)</a:t>
            </a:r>
          </a:p>
          <a:p>
            <a:pPr>
              <a:defRPr/>
            </a:pPr>
            <a:endParaRPr lang="en-US" altLang="en-US" dirty="0" smtClean="0"/>
          </a:p>
          <a:p>
            <a:pPr>
              <a:buFont typeface="Monotype Sorts" pitchFamily="2" charset="2"/>
              <a:buNone/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4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Basic HDFS Commands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To view a file</a:t>
            </a:r>
          </a:p>
          <a:p>
            <a:endParaRPr lang="en-US" altLang="en-US" smtClean="0"/>
          </a:p>
          <a:p>
            <a:r>
              <a:rPr lang="en-US" altLang="en-US" smtClean="0"/>
              <a:t>If file is too large, can pipe it to a Linux command</a:t>
            </a:r>
          </a:p>
          <a:p>
            <a:endParaRPr lang="en-US" altLang="en-US" smtClean="0"/>
          </a:p>
          <a:p>
            <a:r>
              <a:rPr lang="en-US" altLang="en-US" smtClean="0"/>
              <a:t>To display the last kilobyte of the file</a:t>
            </a:r>
          </a:p>
          <a:p>
            <a:endParaRPr lang="en-US" altLang="en-US" smtClean="0"/>
          </a:p>
          <a:p>
            <a:r>
              <a:rPr lang="en-US" altLang="en-US" smtClean="0"/>
              <a:t>To delete a file</a:t>
            </a:r>
          </a:p>
          <a:p>
            <a:endParaRPr lang="en-US" altLang="en-US" smtClean="0"/>
          </a:p>
          <a:p>
            <a:r>
              <a:rPr lang="en-US" altLang="en-US" smtClean="0"/>
              <a:t>To remove a directory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3581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2743200"/>
            <a:ext cx="421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3733800"/>
            <a:ext cx="352742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4724400"/>
            <a:ext cx="2917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5791200"/>
            <a:ext cx="34115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1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Read-Write Operations</a:t>
            </a:r>
          </a:p>
        </p:txBody>
      </p:sp>
      <p:pic>
        <p:nvPicPr>
          <p:cNvPr id="1536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8185150" cy="5181600"/>
          </a:xfrm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2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Diagnostic operators in Pig Latin</a:t>
            </a:r>
          </a:p>
        </p:txBody>
      </p:sp>
      <p:graphicFrame>
        <p:nvGraphicFramePr>
          <p:cNvPr id="20483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228600" y="1600200"/>
          <a:ext cx="8610600" cy="373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Bitmap Image" r:id="rId3" imgW="9390476" imgH="4076190" progId="Paint.Picture">
                  <p:embed/>
                </p:oleObj>
              </mc:Choice>
              <mc:Fallback>
                <p:oleObj name="Bitmap Image" r:id="rId3" imgW="9390476" imgH="4076190" progId="Paint.Picture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8610600" cy="373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8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Relational Operators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FOREACH </a:t>
            </a:r>
          </a:p>
          <a:p>
            <a:r>
              <a:rPr lang="en-US" altLang="en-US" dirty="0" smtClean="0"/>
              <a:t>FILTER</a:t>
            </a:r>
          </a:p>
          <a:p>
            <a:r>
              <a:rPr lang="en-US" altLang="en-US" dirty="0" smtClean="0"/>
              <a:t>ORDER BY			Example:</a:t>
            </a:r>
          </a:p>
          <a:p>
            <a:r>
              <a:rPr lang="en-US" altLang="en-US" dirty="0" smtClean="0"/>
              <a:t>SPLIT</a:t>
            </a:r>
          </a:p>
          <a:p>
            <a:r>
              <a:rPr lang="en-US" altLang="en-US" dirty="0" smtClean="0"/>
              <a:t>UNION</a:t>
            </a:r>
          </a:p>
          <a:p>
            <a:r>
              <a:rPr lang="en-US" altLang="en-US" dirty="0" smtClean="0"/>
              <a:t>DISTINCT</a:t>
            </a:r>
          </a:p>
          <a:p>
            <a:r>
              <a:rPr lang="en-US" altLang="en-US" dirty="0" smtClean="0"/>
              <a:t>GROUP</a:t>
            </a:r>
          </a:p>
          <a:p>
            <a:r>
              <a:rPr lang="en-US" altLang="en-US" dirty="0" smtClean="0"/>
              <a:t>JOIN</a:t>
            </a:r>
          </a:p>
          <a:p>
            <a:endParaRPr lang="en-US" altLang="en-US" dirty="0" smtClean="0"/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50" b="66489"/>
          <a:stretch>
            <a:fillRect/>
          </a:stretch>
        </p:blipFill>
        <p:spPr bwMode="auto">
          <a:xfrm>
            <a:off x="5105400" y="2955925"/>
            <a:ext cx="28956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5029200" y="4649788"/>
            <a:ext cx="213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Name, hw1, hw2, hw3</a:t>
            </a:r>
          </a:p>
        </p:txBody>
      </p:sp>
      <p:cxnSp>
        <p:nvCxnSpPr>
          <p:cNvPr id="4102" name="Straight Arrow Connector 6"/>
          <p:cNvCxnSpPr>
            <a:cxnSpLocks noChangeShapeType="1"/>
          </p:cNvCxnSpPr>
          <p:nvPr/>
        </p:nvCxnSpPr>
        <p:spPr bwMode="auto">
          <a:xfrm>
            <a:off x="5791200" y="4191000"/>
            <a:ext cx="0" cy="4587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00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Macros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Macros provide a way to package reusable code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/>
              <a:t>DEFINE &lt;macro&gt; (&lt;args&gt;) RETURNS &lt;returnvalue&gt; {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/>
              <a:t>	Pig latin code for macro definition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/>
              <a:t>}</a:t>
            </a:r>
            <a:endParaRPr lang="en-US" altLang="en-US" smtClean="0"/>
          </a:p>
          <a:p>
            <a:pPr marL="457200" lvl="1" indent="0">
              <a:buFont typeface="Arial" charset="0"/>
              <a:buNone/>
            </a:pPr>
            <a:endParaRPr lang="en-US" altLang="en-US" sz="800" smtClean="0"/>
          </a:p>
          <a:p>
            <a:r>
              <a:rPr lang="en-US" altLang="en-US" smtClean="0"/>
              <a:t> Example: wordcount.pig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/>
              <a:t>DEFINE </a:t>
            </a:r>
            <a:r>
              <a:rPr lang="en-US" altLang="en-US" sz="2000" b="1" smtClean="0">
                <a:solidFill>
                  <a:srgbClr val="FF0000"/>
                </a:solidFill>
              </a:rPr>
              <a:t>wordcount</a:t>
            </a:r>
            <a:r>
              <a:rPr lang="en-US" altLang="en-US" sz="2000" smtClean="0"/>
              <a:t>(text) RETURNS counts {</a:t>
            </a:r>
            <a:br>
              <a:rPr lang="en-US" altLang="en-US" sz="2000" smtClean="0"/>
            </a:br>
            <a:r>
              <a:rPr lang="en-US" altLang="en-US" sz="2000" smtClean="0"/>
              <a:t>	tokens = foreach $text generate TOKENIZE($0) as terms;</a:t>
            </a:r>
            <a:br>
              <a:rPr lang="en-US" altLang="en-US" sz="2000" smtClean="0"/>
            </a:br>
            <a:r>
              <a:rPr lang="en-US" altLang="en-US" sz="2000" smtClean="0"/>
              <a:t>	wordlist = foreach tokens generate FLATTEN(terms) as word, </a:t>
            </a:r>
            <a:br>
              <a:rPr lang="en-US" altLang="en-US" sz="2000" smtClean="0"/>
            </a:br>
            <a:r>
              <a:rPr lang="en-US" altLang="en-US" sz="2000" smtClean="0"/>
              <a:t>					    1 as freq;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/>
              <a:t>	groups = group wordlist by word;</a:t>
            </a:r>
            <a:br>
              <a:rPr lang="en-US" altLang="en-US" sz="2000" smtClean="0"/>
            </a:br>
            <a:r>
              <a:rPr lang="en-US" altLang="en-US" sz="2000" smtClean="0"/>
              <a:t>    	$counts = foreach groups generate group as word,</a:t>
            </a:r>
            <a:br>
              <a:rPr lang="en-US" altLang="en-US" sz="2000" smtClean="0"/>
            </a:br>
            <a:r>
              <a:rPr lang="en-US" altLang="en-US" sz="2000" smtClean="0"/>
              <a:t> 					     SUM(wordlist.freq) as freq;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188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User Defined Functions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r>
              <a:rPr lang="en-US" altLang="en-US" dirty="0" smtClean="0"/>
              <a:t>There are different types of functions:</a:t>
            </a:r>
          </a:p>
          <a:p>
            <a:pPr lvl="1"/>
            <a:r>
              <a:rPr lang="en-US" altLang="en-US" b="1" dirty="0" err="1" smtClean="0"/>
              <a:t>Eval</a:t>
            </a:r>
            <a:r>
              <a:rPr lang="en-US" altLang="en-US" b="1" dirty="0" smtClean="0"/>
              <a:t> function</a:t>
            </a:r>
            <a:r>
              <a:rPr lang="en-US" altLang="en-US" dirty="0" smtClean="0"/>
              <a:t>: a function that takes one or more expression and returns another expression (e.g., MAX)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 smtClean="0"/>
              <a:t>results = FOREACH grp GENERATE group, </a:t>
            </a:r>
            <a:r>
              <a:rPr lang="en-US" altLang="en-US" dirty="0" err="1" smtClean="0"/>
              <a:t>myEvalFn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data.val</a:t>
            </a:r>
            <a:r>
              <a:rPr lang="en-US" altLang="en-US" dirty="0" smtClean="0"/>
              <a:t>)</a:t>
            </a:r>
          </a:p>
          <a:p>
            <a:pPr lvl="4"/>
            <a:endParaRPr lang="en-US" altLang="en-US" dirty="0" smtClean="0"/>
          </a:p>
          <a:p>
            <a:pPr lvl="1"/>
            <a:r>
              <a:rPr lang="en-US" altLang="en-US" b="1" dirty="0" smtClean="0"/>
              <a:t>Filter function</a:t>
            </a:r>
            <a:r>
              <a:rPr lang="en-US" altLang="en-US" dirty="0" smtClean="0"/>
              <a:t>: a function that returns a Boolean value (to be used with FILTER operation)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 smtClean="0"/>
              <a:t>results = FILTER records BY </a:t>
            </a:r>
            <a:r>
              <a:rPr lang="en-US" altLang="en-US" dirty="0" err="1" smtClean="0"/>
              <a:t>myFilterFn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val</a:t>
            </a:r>
            <a:r>
              <a:rPr lang="en-US" altLang="en-US" dirty="0" smtClean="0"/>
              <a:t>)</a:t>
            </a:r>
          </a:p>
          <a:p>
            <a:pPr lvl="4"/>
            <a:endParaRPr lang="en-US" altLang="en-US" dirty="0" smtClean="0"/>
          </a:p>
          <a:p>
            <a:pPr lvl="1"/>
            <a:r>
              <a:rPr lang="en-US" altLang="en-US" b="1" dirty="0" smtClean="0"/>
              <a:t>Store/Load function</a:t>
            </a:r>
            <a:r>
              <a:rPr lang="en-US" altLang="en-US" dirty="0" smtClean="0"/>
              <a:t>: a function that specifies how to load or store data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 err="1" smtClean="0"/>
              <a:t>mydata</a:t>
            </a:r>
            <a:r>
              <a:rPr lang="en-US" altLang="en-US" dirty="0" smtClean="0"/>
              <a:t> = LOAD ‘mydata.txt’ USING </a:t>
            </a:r>
            <a:r>
              <a:rPr lang="en-US" altLang="en-US" dirty="0" err="1" smtClean="0"/>
              <a:t>myLoadFn</a:t>
            </a:r>
            <a:r>
              <a:rPr lang="en-US" altLang="en-US" dirty="0" smtClean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404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 smtClean="0"/>
              <a:t>CSE 491/891</a:t>
            </a:r>
            <a:endParaRPr lang="en-US" altLang="en-US" sz="2800" smtClean="0"/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2774950"/>
            <a:ext cx="8382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dirty="0" smtClean="0"/>
              <a:t>Intro to Hive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/>
          </a:p>
        </p:txBody>
      </p:sp>
      <p:pic>
        <p:nvPicPr>
          <p:cNvPr id="2052" name="Picture 7" descr="H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12913"/>
            <a:ext cx="21336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1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Hive	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 data warehousing framework built on top of Hadoop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Created to make it possible for analysts with strong SQL skills (but little Java programming skills) to run queries on large volumes of data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Developed by Jeff </a:t>
            </a:r>
            <a:r>
              <a:rPr lang="en-US" altLang="en-US" dirty="0" err="1" smtClean="0"/>
              <a:t>Hammerbacher</a:t>
            </a:r>
            <a:r>
              <a:rPr lang="en-US" altLang="en-US" dirty="0" smtClean="0"/>
              <a:t> and his team at Facebook</a:t>
            </a:r>
          </a:p>
        </p:txBody>
      </p:sp>
    </p:spTree>
    <p:extLst>
      <p:ext uri="{BB962C8B-B14F-4D97-AF65-F5344CB8AC3E}">
        <p14:creationId xmlns:p14="http://schemas.microsoft.com/office/powerpoint/2010/main" val="527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!connect: connecting to Hive server</a:t>
            </a:r>
          </a:p>
          <a:p>
            <a:r>
              <a:rPr lang="en-US" dirty="0" smtClean="0"/>
              <a:t>!help: get help</a:t>
            </a:r>
          </a:p>
          <a:p>
            <a:r>
              <a:rPr lang="en-US" dirty="0" smtClean="0"/>
              <a:t>!close: close the server connection</a:t>
            </a:r>
          </a:p>
          <a:p>
            <a:r>
              <a:rPr lang="en-US" dirty="0" smtClean="0"/>
              <a:t>!close all: close all server connections</a:t>
            </a:r>
          </a:p>
          <a:p>
            <a:r>
              <a:rPr lang="en-US" dirty="0" smtClean="0"/>
              <a:t>!quit: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429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and External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2" y="1143000"/>
            <a:ext cx="8580438" cy="5181600"/>
          </a:xfrm>
        </p:spPr>
        <p:txBody>
          <a:bodyPr/>
          <a:lstStyle/>
          <a:p>
            <a:r>
              <a:rPr lang="en-US" dirty="0" smtClean="0"/>
              <a:t>Internal tables: </a:t>
            </a:r>
          </a:p>
          <a:p>
            <a:pPr lvl="1"/>
            <a:r>
              <a:rPr lang="en-US" dirty="0" smtClean="0"/>
              <a:t>When a new table is created, the raw data will be moved from its original location to /user/hive/warehouse</a:t>
            </a:r>
          </a:p>
          <a:p>
            <a:pPr lvl="1"/>
            <a:r>
              <a:rPr lang="en-US" dirty="0" smtClean="0"/>
              <a:t>When table is dropped, both the metadata (its schema) and the actual raw data will both be removed</a:t>
            </a:r>
          </a:p>
          <a:p>
            <a:r>
              <a:rPr lang="en-US" dirty="0" smtClean="0"/>
              <a:t>External tables:</a:t>
            </a:r>
          </a:p>
          <a:p>
            <a:pPr lvl="1"/>
            <a:r>
              <a:rPr lang="en-US" dirty="0" smtClean="0"/>
              <a:t>When table is created, a directory with the same name as the table name is created at /user/hive/warehouse, but the data is kept at its original location</a:t>
            </a:r>
          </a:p>
          <a:p>
            <a:pPr lvl="1"/>
            <a:r>
              <a:rPr lang="en-US" dirty="0" smtClean="0"/>
              <a:t>When a table is dropped, its directory is removed from /user/hive/warehouse (along with meta data), but the original data (which is stored elsewhere) is not removed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778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table:</a:t>
            </a:r>
          </a:p>
          <a:p>
            <a:pPr lvl="2">
              <a:buNone/>
            </a:pPr>
            <a:r>
              <a:rPr lang="en-US" dirty="0" smtClean="0"/>
              <a:t>CREATE TABLE  &lt;</a:t>
            </a:r>
            <a:r>
              <a:rPr lang="en-US" dirty="0" err="1" smtClean="0"/>
              <a:t>tablename</a:t>
            </a:r>
            <a:r>
              <a:rPr lang="en-US" dirty="0" smtClean="0"/>
              <a:t>&gt; (</a:t>
            </a:r>
          </a:p>
          <a:p>
            <a:pPr lvl="2">
              <a:buNone/>
            </a:pPr>
            <a:r>
              <a:rPr lang="en-US" dirty="0"/>
              <a:t> </a:t>
            </a:r>
            <a:r>
              <a:rPr lang="en-US" dirty="0" smtClean="0"/>
              <a:t>    …</a:t>
            </a:r>
          </a:p>
          <a:p>
            <a:pPr lvl="2">
              <a:buNone/>
            </a:pP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dirty="0" smtClean="0"/>
              <a:t>...;</a:t>
            </a:r>
          </a:p>
          <a:p>
            <a:pPr lvl="2">
              <a:buNone/>
            </a:pPr>
            <a:r>
              <a:rPr lang="en-US" dirty="0" smtClean="0"/>
              <a:t>LOAD DATA INPATH ‘…’ INTO TABLE &lt;</a:t>
            </a:r>
            <a:r>
              <a:rPr lang="en-US" dirty="0" err="1" smtClean="0"/>
              <a:t>tablename</a:t>
            </a:r>
            <a:r>
              <a:rPr lang="en-US" dirty="0" smtClean="0"/>
              <a:t>&gt;;</a:t>
            </a:r>
          </a:p>
          <a:p>
            <a:pPr marL="3771900" lvl="7" indent="-342900"/>
            <a:endParaRPr lang="en-US" dirty="0" smtClean="0"/>
          </a:p>
          <a:p>
            <a:r>
              <a:rPr lang="en-US" dirty="0" smtClean="0"/>
              <a:t>External </a:t>
            </a:r>
            <a:r>
              <a:rPr lang="en-US" dirty="0"/>
              <a:t>table:</a:t>
            </a:r>
          </a:p>
          <a:p>
            <a:pPr lvl="2">
              <a:buNone/>
            </a:pPr>
            <a:r>
              <a:rPr lang="en-US" dirty="0"/>
              <a:t>CREATE </a:t>
            </a:r>
            <a:r>
              <a:rPr lang="en-US" b="1" dirty="0" smtClean="0">
                <a:solidFill>
                  <a:srgbClr val="FF0000"/>
                </a:solidFill>
              </a:rPr>
              <a:t>EXTERNAL </a:t>
            </a:r>
            <a:r>
              <a:rPr lang="en-US" dirty="0" smtClean="0"/>
              <a:t>TABLE  </a:t>
            </a:r>
            <a:r>
              <a:rPr lang="en-US" dirty="0"/>
              <a:t>&lt;</a:t>
            </a:r>
            <a:r>
              <a:rPr lang="en-US" dirty="0" err="1"/>
              <a:t>tablename</a:t>
            </a:r>
            <a:r>
              <a:rPr lang="en-US" dirty="0"/>
              <a:t>&gt; </a:t>
            </a:r>
            <a:r>
              <a:rPr lang="en-US" dirty="0" smtClean="0"/>
              <a:t>(</a:t>
            </a:r>
          </a:p>
          <a:p>
            <a:pPr lvl="2">
              <a:buNone/>
            </a:pPr>
            <a:r>
              <a:rPr lang="en-US" dirty="0"/>
              <a:t> …</a:t>
            </a:r>
          </a:p>
          <a:p>
            <a:pPr lvl="2">
              <a:buNone/>
            </a:pPr>
            <a:r>
              <a:rPr lang="en-US" dirty="0"/>
              <a:t>)</a:t>
            </a:r>
          </a:p>
          <a:p>
            <a:pPr lvl="2">
              <a:buNone/>
            </a:pPr>
            <a:r>
              <a:rPr lang="en-US" dirty="0"/>
              <a:t>LOCATION ‘ … </a:t>
            </a:r>
            <a:r>
              <a:rPr lang="en-US" dirty="0" smtClean="0"/>
              <a:t>‘;          </a:t>
            </a:r>
            <a:r>
              <a:rPr lang="en-US" dirty="0"/>
              <a:t>-- specify the location of the original data</a:t>
            </a:r>
          </a:p>
          <a:p>
            <a:pPr marL="0" indent="0"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9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Hadoop Job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305800" cy="508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1200" y="9906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Directory that contains </a:t>
            </a:r>
            <a:r>
              <a:rPr lang="en-US" sz="1800" b="1" dirty="0" err="1" smtClean="0">
                <a:solidFill>
                  <a:srgbClr val="FF0000"/>
                </a:solidFill>
              </a:rPr>
              <a:t>hadoop</a:t>
            </a:r>
            <a:r>
              <a:rPr lang="en-US" sz="1800" b="1" dirty="0" smtClean="0">
                <a:solidFill>
                  <a:srgbClr val="FF0000"/>
                </a:solidFill>
              </a:rPr>
              <a:t> installation on AWS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2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Types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524000"/>
            <a:ext cx="886936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72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SHOW and DESCRIBE TABLES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 display list of tables available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To show the schema of a table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6734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2133600"/>
            <a:ext cx="1905000" cy="103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9525"/>
            <a:ext cx="69151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1" y="4325113"/>
            <a:ext cx="5321299" cy="177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6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DROP and ALTER TABLE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11163" y="1143000"/>
            <a:ext cx="8428037" cy="5181600"/>
          </a:xfrm>
        </p:spPr>
        <p:txBody>
          <a:bodyPr/>
          <a:lstStyle/>
          <a:p>
            <a:r>
              <a:rPr lang="en-US" altLang="en-US" smtClean="0"/>
              <a:t>Use drop table to delete the data and metadata for a table</a:t>
            </a:r>
          </a:p>
          <a:p>
            <a:pPr lvl="1"/>
            <a:r>
              <a:rPr lang="en-US" altLang="en-US" smtClean="0"/>
              <a:t>Drop table &lt;tablename&gt;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If you want to delete the data but keep the table definition, simply remove the files in HDFS (without removing the directory)</a:t>
            </a:r>
          </a:p>
          <a:p>
            <a:pPr lvl="3"/>
            <a:endParaRPr lang="en-US" altLang="en-US" smtClean="0"/>
          </a:p>
          <a:p>
            <a:r>
              <a:rPr lang="en-US" altLang="en-US" smtClean="0"/>
              <a:t>Use Alter table to modify the table’s schema</a:t>
            </a:r>
          </a:p>
          <a:p>
            <a:pPr lvl="1"/>
            <a:r>
              <a:rPr lang="en-US" altLang="en-US" smtClean="0"/>
              <a:t>ALTER TABLE abc RENAME TO xyz</a:t>
            </a:r>
          </a:p>
          <a:p>
            <a:pPr lvl="1"/>
            <a:r>
              <a:rPr lang="en-US" altLang="en-US" smtClean="0"/>
              <a:t>ALTER TABLE abc ADD COLUMNS (newcol STRING)</a:t>
            </a:r>
          </a:p>
        </p:txBody>
      </p:sp>
    </p:spTree>
    <p:extLst>
      <p:ext uri="{BB962C8B-B14F-4D97-AF65-F5344CB8AC3E}">
        <p14:creationId xmlns:p14="http://schemas.microsoft.com/office/powerpoint/2010/main" val="5135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	SELECT [ALL | DISTINCT] </a:t>
            </a:r>
            <a:r>
              <a:rPr lang="en-US" dirty="0" err="1"/>
              <a:t>select_expr</a:t>
            </a:r>
            <a:r>
              <a:rPr lang="en-US" dirty="0"/>
              <a:t>, </a:t>
            </a:r>
            <a:r>
              <a:rPr lang="en-US" dirty="0" smtClean="0"/>
              <a:t>...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smtClean="0"/>
              <a:t>	FROM </a:t>
            </a:r>
            <a:r>
              <a:rPr lang="en-US" dirty="0" err="1"/>
              <a:t>table_reference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smtClean="0"/>
              <a:t>	[</a:t>
            </a:r>
            <a:r>
              <a:rPr lang="en-US" dirty="0"/>
              <a:t>WHERE </a:t>
            </a:r>
            <a:r>
              <a:rPr lang="en-US" dirty="0" err="1"/>
              <a:t>where_condition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smtClean="0"/>
              <a:t>	[</a:t>
            </a:r>
            <a:r>
              <a:rPr lang="en-US" dirty="0"/>
              <a:t>GROUP BY </a:t>
            </a:r>
            <a:r>
              <a:rPr lang="en-US" dirty="0" err="1"/>
              <a:t>col_list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smtClean="0"/>
              <a:t>	[</a:t>
            </a:r>
            <a:r>
              <a:rPr lang="en-US" dirty="0"/>
              <a:t>ORDER BY </a:t>
            </a:r>
            <a:r>
              <a:rPr lang="en-US" dirty="0" err="1"/>
              <a:t>col_list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smtClean="0"/>
              <a:t>	[</a:t>
            </a:r>
            <a:r>
              <a:rPr lang="en-US" dirty="0"/>
              <a:t>CLUSTER BY </a:t>
            </a:r>
            <a:r>
              <a:rPr lang="en-US" dirty="0" err="1"/>
              <a:t>col_list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| </a:t>
            </a:r>
            <a:r>
              <a:rPr lang="en-US" dirty="0"/>
              <a:t>[DISTRIBUTE BY </a:t>
            </a:r>
            <a:r>
              <a:rPr lang="en-US" dirty="0" err="1"/>
              <a:t>col_list</a:t>
            </a:r>
            <a:r>
              <a:rPr lang="en-US" dirty="0"/>
              <a:t>] [SORT BY </a:t>
            </a:r>
            <a:r>
              <a:rPr lang="en-US" dirty="0" err="1"/>
              <a:t>col_list</a:t>
            </a:r>
            <a:r>
              <a:rPr lang="en-US" dirty="0" smtClean="0"/>
              <a:t>]]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[</a:t>
            </a:r>
            <a:r>
              <a:rPr lang="en-US" dirty="0"/>
              <a:t>LIMIT number</a:t>
            </a:r>
            <a:r>
              <a:rPr lang="en-US" dirty="0" smtClean="0"/>
              <a:t>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For complete reference, go </a:t>
            </a:r>
            <a:r>
              <a:rPr lang="en-US" dirty="0"/>
              <a:t>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https</a:t>
            </a:r>
            <a:r>
              <a:rPr lang="en-US" sz="2000" dirty="0"/>
              <a:t>://cwiki.apache.org/confluence/display/Hive/LanguageManual</a:t>
            </a:r>
          </a:p>
        </p:txBody>
      </p:sp>
    </p:spTree>
    <p:extLst>
      <p:ext uri="{BB962C8B-B14F-4D97-AF65-F5344CB8AC3E}">
        <p14:creationId xmlns:p14="http://schemas.microsoft.com/office/powerpoint/2010/main" val="5324381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Multi-Table Inserts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pPr marL="533400" indent="-533400"/>
            <a:r>
              <a:rPr lang="en-US" altLang="en-US" dirty="0" smtClean="0"/>
              <a:t>In </a:t>
            </a:r>
            <a:r>
              <a:rPr lang="en-US" altLang="en-US" dirty="0" err="1" smtClean="0"/>
              <a:t>HiveQL</a:t>
            </a:r>
            <a:r>
              <a:rPr lang="en-US" altLang="en-US" dirty="0" smtClean="0"/>
              <a:t>, the query can start with FROM clause to perform multiple insert queries</a:t>
            </a:r>
          </a:p>
          <a:p>
            <a:pPr marL="2209800" lvl="4" indent="-381000"/>
            <a:endParaRPr lang="en-US" altLang="en-US" sz="1000" dirty="0" smtClean="0"/>
          </a:p>
          <a:p>
            <a:pPr marL="914400" lvl="1" indent="-457200">
              <a:buFont typeface="Arial" charset="0"/>
              <a:buNone/>
            </a:pPr>
            <a:r>
              <a:rPr lang="en-US" altLang="en-US" dirty="0" smtClean="0"/>
              <a:t>	</a:t>
            </a:r>
          </a:p>
          <a:p>
            <a:pPr marL="914400" lvl="1" indent="-457200">
              <a:buFont typeface="Arial" charset="0"/>
              <a:buNone/>
            </a:pPr>
            <a:endParaRPr lang="en-US" altLang="en-US" sz="1400" b="1" dirty="0">
              <a:solidFill>
                <a:srgbClr val="2A8487"/>
              </a:solidFill>
              <a:latin typeface="Calibri" pitchFamily="34" charset="0"/>
            </a:endParaRPr>
          </a:p>
          <a:p>
            <a:pPr marL="914400" lvl="1" indent="-457200">
              <a:buFont typeface="Arial" charset="0"/>
              <a:buNone/>
            </a:pPr>
            <a:endParaRPr lang="en-US" altLang="en-US" sz="1400" b="1" dirty="0" smtClean="0">
              <a:solidFill>
                <a:srgbClr val="2A8487"/>
              </a:solidFill>
              <a:latin typeface="Calibri" pitchFamily="34" charset="0"/>
            </a:endParaRPr>
          </a:p>
          <a:p>
            <a:pPr marL="914400" lvl="1" indent="-457200">
              <a:buFont typeface="Arial" charset="0"/>
              <a:buNone/>
            </a:pPr>
            <a:endParaRPr lang="en-US" altLang="en-US" sz="1400" b="1" dirty="0">
              <a:solidFill>
                <a:srgbClr val="2A8487"/>
              </a:solidFill>
              <a:latin typeface="Calibri" pitchFamily="34" charset="0"/>
            </a:endParaRPr>
          </a:p>
          <a:p>
            <a:pPr marL="914400" lvl="1" indent="-457200">
              <a:buFont typeface="Arial" charset="0"/>
              <a:buNone/>
            </a:pPr>
            <a:endParaRPr lang="en-US" altLang="en-US" sz="1400" b="1" dirty="0" smtClean="0">
              <a:solidFill>
                <a:srgbClr val="2A8487"/>
              </a:solidFill>
              <a:latin typeface="Calibri" pitchFamily="34" charset="0"/>
            </a:endParaRPr>
          </a:p>
          <a:p>
            <a:pPr marL="914400" lvl="1" indent="-457200">
              <a:buFont typeface="Arial" charset="0"/>
              <a:buNone/>
            </a:pPr>
            <a:endParaRPr lang="en-US" altLang="en-US" sz="1400" b="1" dirty="0">
              <a:solidFill>
                <a:srgbClr val="2A8487"/>
              </a:solidFill>
              <a:latin typeface="Calibri" pitchFamily="34" charset="0"/>
            </a:endParaRPr>
          </a:p>
          <a:p>
            <a:pPr marL="914400" lvl="1" indent="-457200">
              <a:buFont typeface="Arial" charset="0"/>
              <a:buNone/>
            </a:pPr>
            <a:endParaRPr lang="en-US" altLang="en-US" sz="1400" b="1" dirty="0" smtClean="0">
              <a:solidFill>
                <a:srgbClr val="2A8487"/>
              </a:solidFill>
              <a:latin typeface="Calibri" pitchFamily="34" charset="0"/>
            </a:endParaRPr>
          </a:p>
          <a:p>
            <a:pPr marL="914400" lvl="1" indent="-457200">
              <a:buFont typeface="Arial" charset="0"/>
              <a:buNone/>
            </a:pPr>
            <a:endParaRPr lang="en-US" altLang="en-US" sz="1400" b="1" dirty="0">
              <a:solidFill>
                <a:srgbClr val="2A8487"/>
              </a:solidFill>
              <a:latin typeface="Calibri" pitchFamily="34" charset="0"/>
            </a:endParaRPr>
          </a:p>
          <a:p>
            <a:pPr marL="914400" lvl="1" indent="-457200">
              <a:buFont typeface="Arial" charset="0"/>
              <a:buNone/>
            </a:pPr>
            <a:endParaRPr lang="en-US" altLang="en-US" sz="1400" b="1" dirty="0" smtClean="0">
              <a:solidFill>
                <a:srgbClr val="2A8487"/>
              </a:solidFill>
              <a:latin typeface="Calibri" pitchFamily="34" charset="0"/>
            </a:endParaRPr>
          </a:p>
          <a:p>
            <a:pPr marL="914400" lvl="1" indent="-457200">
              <a:buFont typeface="Arial" charset="0"/>
              <a:buNone/>
            </a:pPr>
            <a:endParaRPr lang="en-US" altLang="en-US" sz="1400" b="1" dirty="0" smtClean="0">
              <a:solidFill>
                <a:srgbClr val="2A8487"/>
              </a:solidFill>
              <a:latin typeface="Calibri" pitchFamily="34" charset="0"/>
            </a:endParaRPr>
          </a:p>
          <a:p>
            <a:pPr marL="914400" lvl="1" indent="-457200"/>
            <a:endParaRPr lang="en-US" altLang="en-US" dirty="0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3448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078" y="2493479"/>
            <a:ext cx="30099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0"/>
            <a:ext cx="4495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25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Join Query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HiveQL</a:t>
            </a:r>
            <a:r>
              <a:rPr lang="en-US" altLang="en-US" dirty="0" smtClean="0"/>
              <a:t> supports inner and outer joins</a:t>
            </a:r>
          </a:p>
        </p:txBody>
      </p:sp>
      <p:pic>
        <p:nvPicPr>
          <p:cNvPr id="35844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828800"/>
            <a:ext cx="5943600" cy="441586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Partitions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400" dirty="0" smtClean="0"/>
              <a:t>Relational databases use indexes on columns to speed up executing queries in such columns</a:t>
            </a:r>
          </a:p>
          <a:p>
            <a:pPr lvl="4"/>
            <a:endParaRPr lang="en-US" altLang="en-US" sz="1800" dirty="0" smtClean="0"/>
          </a:p>
          <a:p>
            <a:r>
              <a:rPr lang="en-US" altLang="en-US" sz="2400" dirty="0" smtClean="0"/>
              <a:t>Hive organizes tables into partitions, a way of dividing a table into coarse-grained parts based on the value of a partition column</a:t>
            </a:r>
          </a:p>
          <a:p>
            <a:pPr lvl="1"/>
            <a:r>
              <a:rPr lang="en-US" altLang="en-US" sz="2000" dirty="0" smtClean="0"/>
              <a:t>For example, a state column will partition the table into 50 partitions (one per state)</a:t>
            </a:r>
          </a:p>
          <a:p>
            <a:pPr lvl="1"/>
            <a:r>
              <a:rPr lang="en-US" altLang="en-US" sz="2000" dirty="0" smtClean="0"/>
              <a:t>Hive physically store different partitions in different directories</a:t>
            </a:r>
          </a:p>
          <a:p>
            <a:pPr lvl="1"/>
            <a:endParaRPr lang="en-US" altLang="en-US" sz="2000" dirty="0" smtClean="0"/>
          </a:p>
          <a:p>
            <a:r>
              <a:rPr lang="en-US" altLang="en-US" sz="2400" dirty="0" smtClean="0"/>
              <a:t>Using partitions can make it faster to answer queries on slices of the data</a:t>
            </a:r>
          </a:p>
        </p:txBody>
      </p:sp>
    </p:spTree>
    <p:extLst>
      <p:ext uri="{BB962C8B-B14F-4D97-AF65-F5344CB8AC3E}">
        <p14:creationId xmlns:p14="http://schemas.microsoft.com/office/powerpoint/2010/main" val="9074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Mappers and Reducers in Hive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Steps</a:t>
            </a:r>
          </a:p>
          <a:p>
            <a:pPr lvl="1"/>
            <a:r>
              <a:rPr lang="en-US" altLang="en-US" smtClean="0"/>
              <a:t>Write the mapper script</a:t>
            </a:r>
          </a:p>
          <a:p>
            <a:pPr lvl="1"/>
            <a:r>
              <a:rPr lang="en-US" altLang="en-US" smtClean="0"/>
              <a:t>Write the reducer script</a:t>
            </a:r>
          </a:p>
          <a:p>
            <a:pPr lvl="1"/>
            <a:r>
              <a:rPr lang="en-US" altLang="en-US" smtClean="0"/>
              <a:t>Write the HiveQL script that does the following:</a:t>
            </a:r>
          </a:p>
          <a:p>
            <a:pPr lvl="2"/>
            <a:r>
              <a:rPr lang="en-US" altLang="en-US" smtClean="0"/>
              <a:t> Create an input data table</a:t>
            </a:r>
          </a:p>
          <a:p>
            <a:pPr lvl="2"/>
            <a:r>
              <a:rPr lang="en-US" altLang="en-US" smtClean="0"/>
              <a:t> Create a table for storing the reducer output</a:t>
            </a:r>
          </a:p>
          <a:p>
            <a:pPr lvl="2"/>
            <a:r>
              <a:rPr lang="en-US" altLang="en-US" smtClean="0"/>
              <a:t> Import the mapper and reducer scripts into Hive</a:t>
            </a:r>
          </a:p>
          <a:p>
            <a:pPr lvl="2"/>
            <a:r>
              <a:rPr lang="en-US" altLang="en-US" smtClean="0"/>
              <a:t> Load the output of reducer into the reducer output table</a:t>
            </a:r>
          </a:p>
        </p:txBody>
      </p:sp>
    </p:spTree>
    <p:extLst>
      <p:ext uri="{BB962C8B-B14F-4D97-AF65-F5344CB8AC3E}">
        <p14:creationId xmlns:p14="http://schemas.microsoft.com/office/powerpoint/2010/main" val="102548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 smtClean="0"/>
              <a:t>CSE 491/891</a:t>
            </a:r>
            <a:endParaRPr lang="en-US" altLang="en-US" sz="2800" smtClean="0"/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2774950"/>
            <a:ext cx="8382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dirty="0"/>
              <a:t>Lecture </a:t>
            </a:r>
            <a:r>
              <a:rPr lang="en-US" altLang="en-US" sz="3200" dirty="0" smtClean="0"/>
              <a:t>25 </a:t>
            </a:r>
            <a:r>
              <a:rPr lang="en-US" altLang="en-US" sz="3200" dirty="0"/>
              <a:t>(Mahout)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20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Mahout?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An open source data analysis software that has implementations for</a:t>
            </a:r>
          </a:p>
          <a:p>
            <a:pPr lvl="1"/>
            <a:r>
              <a:rPr lang="en-US" altLang="en-US" dirty="0" smtClean="0"/>
              <a:t>Clustering</a:t>
            </a:r>
          </a:p>
          <a:p>
            <a:pPr lvl="1"/>
            <a:r>
              <a:rPr lang="en-US" altLang="en-US" dirty="0" smtClean="0"/>
              <a:t>Classification</a:t>
            </a:r>
          </a:p>
          <a:p>
            <a:pPr lvl="1"/>
            <a:r>
              <a:rPr lang="en-US" altLang="en-US" dirty="0" smtClean="0"/>
              <a:t>Collaborative filtering</a:t>
            </a:r>
          </a:p>
          <a:p>
            <a:pPr lvl="3"/>
            <a:endParaRPr lang="en-US" altLang="en-US" sz="800" dirty="0" smtClean="0"/>
          </a:p>
          <a:p>
            <a:r>
              <a:rPr lang="en-US" altLang="en-US" dirty="0" smtClean="0"/>
              <a:t>Written in Java; built to take advantage of Hadoop for large-scale analysis problems</a:t>
            </a:r>
          </a:p>
          <a:p>
            <a:pPr lvl="3"/>
            <a:endParaRPr lang="en-US" altLang="en-US" sz="800" dirty="0" smtClean="0"/>
          </a:p>
          <a:p>
            <a:r>
              <a:rPr lang="en-US" altLang="en-US" dirty="0" smtClean="0"/>
              <a:t>Available on AWS EMR, but you’ll need to wait for about 10 minutes for it to be launched</a:t>
            </a:r>
            <a:endParaRPr lang="en-US" altLang="en-US" dirty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5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Part of hadoop-examples.jar code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sz="2400" dirty="0" smtClean="0"/>
              <a:t>Example: count frequency of terms that appear in tweets from </a:t>
            </a:r>
            <a:r>
              <a:rPr lang="en-US" sz="2400" dirty="0" err="1" smtClean="0"/>
              <a:t>CDCgov</a:t>
            </a:r>
            <a:endParaRPr lang="en-US" sz="24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1"/>
            <a:ext cx="7870146" cy="9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1" y="3962400"/>
            <a:ext cx="8990764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01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implementations available on Mahout</a:t>
            </a:r>
          </a:p>
          <a:p>
            <a:pPr lvl="1"/>
            <a:r>
              <a:rPr lang="en-US" dirty="0" smtClean="0"/>
              <a:t>Logistic regression: a linear classifier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mahout </a:t>
            </a:r>
            <a:r>
              <a:rPr lang="en-US" dirty="0" err="1" smtClean="0"/>
              <a:t>trainlogistic</a:t>
            </a:r>
            <a:r>
              <a:rPr lang="en-US" dirty="0" smtClean="0"/>
              <a:t>	- to build model from training data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mahout </a:t>
            </a:r>
            <a:r>
              <a:rPr lang="en-US" dirty="0" err="1" smtClean="0"/>
              <a:t>runlogistic</a:t>
            </a:r>
            <a:r>
              <a:rPr lang="en-US" dirty="0" smtClean="0"/>
              <a:t>	- to apply model to test data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Naïve Bayes classifier: a probabilistic classifier implemented for text classification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mahout </a:t>
            </a:r>
            <a:r>
              <a:rPr lang="en-US" dirty="0" err="1" smtClean="0"/>
              <a:t>trainclassifier</a:t>
            </a:r>
            <a:r>
              <a:rPr lang="en-US" dirty="0" smtClean="0"/>
              <a:t>	- to build model from training data</a:t>
            </a:r>
          </a:p>
          <a:p>
            <a:pPr lvl="2"/>
            <a:r>
              <a:rPr lang="en-US" dirty="0" smtClean="0"/>
              <a:t> mahout </a:t>
            </a:r>
            <a:r>
              <a:rPr lang="en-US" dirty="0" err="1" smtClean="0"/>
              <a:t>testclassifier</a:t>
            </a:r>
            <a:r>
              <a:rPr lang="en-US" dirty="0" smtClean="0"/>
              <a:t>	- to apply model to test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657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filtering methods are used to rank the preference of users on various items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Mahout provides various ways to implement collaborative filtering approaches (see lecture 15)</a:t>
            </a:r>
            <a:endParaRPr lang="en-US" dirty="0"/>
          </a:p>
          <a:p>
            <a:pPr lvl="1"/>
            <a:r>
              <a:rPr lang="en-US" dirty="0" smtClean="0"/>
              <a:t>Nearest-neighbor similarity</a:t>
            </a:r>
          </a:p>
          <a:p>
            <a:pPr lvl="1"/>
            <a:r>
              <a:rPr lang="en-US" dirty="0" smtClean="0"/>
              <a:t>Matrix factorization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Group 56"/>
          <p:cNvGraphicFramePr>
            <a:graphicFrameLocks/>
          </p:cNvGraphicFramePr>
          <p:nvPr>
            <p:extLst/>
          </p:nvPr>
        </p:nvGraphicFramePr>
        <p:xfrm>
          <a:off x="914400" y="2209800"/>
          <a:ext cx="7315200" cy="2323074"/>
        </p:xfrm>
        <a:graphic>
          <a:graphicData uri="http://schemas.openxmlformats.org/drawingml/2006/table">
            <a:tbl>
              <a:tblPr/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6194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Mission Impossible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Over the Hedge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Back to the Future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Harry Potter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5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5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Mary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5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5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3098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Clustering Algorithms in Mahout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Several clustering algorithms available</a:t>
            </a:r>
          </a:p>
          <a:p>
            <a:pPr lvl="1"/>
            <a:r>
              <a:rPr lang="en-US" altLang="en-US" dirty="0" smtClean="0"/>
              <a:t>K-means </a:t>
            </a:r>
          </a:p>
          <a:p>
            <a:pPr lvl="1"/>
            <a:r>
              <a:rPr lang="en-US" altLang="en-US" dirty="0" smtClean="0"/>
              <a:t>Other algorithms</a:t>
            </a:r>
          </a:p>
          <a:p>
            <a:pPr lvl="2"/>
            <a:r>
              <a:rPr lang="en-US" altLang="en-US" dirty="0" smtClean="0"/>
              <a:t> Fuzzy clustering</a:t>
            </a:r>
          </a:p>
          <a:p>
            <a:pPr lvl="2"/>
            <a:r>
              <a:rPr lang="en-US" altLang="en-US" dirty="0" smtClean="0"/>
              <a:t> Spectral clustering</a:t>
            </a:r>
          </a:p>
          <a:p>
            <a:pPr lvl="2"/>
            <a:r>
              <a:rPr lang="en-US" altLang="en-US" dirty="0" smtClean="0"/>
              <a:t> Latent </a:t>
            </a:r>
            <a:r>
              <a:rPr lang="en-US" altLang="en-US" dirty="0" err="1" smtClean="0"/>
              <a:t>Dirichlet</a:t>
            </a:r>
            <a:r>
              <a:rPr lang="en-US" altLang="en-US" dirty="0" smtClean="0"/>
              <a:t> allocation (a probabilistic clustering)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60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Clustering Algorithms in Mahout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 use the clustering algorithms, you must first prepare your input data:</a:t>
            </a:r>
          </a:p>
          <a:p>
            <a:pPr lvl="1"/>
            <a:r>
              <a:rPr lang="en-US" altLang="en-US" dirty="0" smtClean="0"/>
              <a:t>Data must be stored in HDFS</a:t>
            </a:r>
          </a:p>
          <a:p>
            <a:pPr lvl="1"/>
            <a:r>
              <a:rPr lang="en-US" altLang="en-US" dirty="0" smtClean="0"/>
              <a:t>Data must be stored as </a:t>
            </a:r>
            <a:r>
              <a:rPr lang="en-US" altLang="en-US" u="sng" dirty="0" smtClean="0"/>
              <a:t>vectors in sequence file format</a:t>
            </a:r>
          </a:p>
          <a:p>
            <a:pPr lvl="2"/>
            <a:r>
              <a:rPr lang="en-US" altLang="en-US" dirty="0" smtClean="0"/>
              <a:t> Mahout defines a Vector interface in the package </a:t>
            </a:r>
            <a:r>
              <a:rPr lang="en-US" altLang="en-US" dirty="0" err="1" smtClean="0"/>
              <a:t>org.apache.mahout.math.Vector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For applications such as document clustering, each document should be stored as a separate file in HDFS (the name of the file will be used to identify the cluster assignment after clustering step has ended)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44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Mahout Clustering</a:t>
            </a:r>
          </a:p>
        </p:txBody>
      </p:sp>
      <p:sp>
        <p:nvSpPr>
          <p:cNvPr id="3481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order to cluster other types of data, we need to make sure the input data is stored on HDFS in sequence file format</a:t>
            </a:r>
          </a:p>
          <a:p>
            <a:pPr lvl="2"/>
            <a:r>
              <a:rPr lang="en-US" altLang="en-US" smtClean="0"/>
              <a:t> Key is identifier of the data instance</a:t>
            </a:r>
          </a:p>
          <a:p>
            <a:pPr lvl="2"/>
            <a:r>
              <a:rPr lang="en-US" altLang="en-US" smtClean="0"/>
              <a:t> Value is a </a:t>
            </a:r>
            <a:r>
              <a:rPr lang="en-US" altLang="en-US" u="sng" smtClean="0"/>
              <a:t>VectorWritable object</a:t>
            </a:r>
          </a:p>
          <a:p>
            <a:pPr lvl="2"/>
            <a:endParaRPr lang="en-US" altLang="en-US" smtClean="0"/>
          </a:p>
          <a:p>
            <a:r>
              <a:rPr lang="en-US" altLang="en-US" smtClean="0"/>
              <a:t>Example: suppose you have a CSV file, how do we cluster them?  </a:t>
            </a:r>
          </a:p>
          <a:p>
            <a:pPr lvl="1"/>
            <a:r>
              <a:rPr lang="en-US" altLang="en-US" smtClean="0"/>
              <a:t>You’ll need to write a program to convert the file into a sequence file with </a:t>
            </a:r>
          </a:p>
          <a:p>
            <a:pPr lvl="2"/>
            <a:r>
              <a:rPr lang="en-US" altLang="en-US" smtClean="0"/>
              <a:t> key = record identifier</a:t>
            </a:r>
          </a:p>
          <a:p>
            <a:pPr lvl="2"/>
            <a:r>
              <a:rPr lang="en-US" altLang="en-US" smtClean="0"/>
              <a:t> value = VectorWritable object</a:t>
            </a:r>
          </a:p>
        </p:txBody>
      </p:sp>
    </p:spTree>
    <p:extLst>
      <p:ext uri="{BB962C8B-B14F-4D97-AF65-F5344CB8AC3E}">
        <p14:creationId xmlns:p14="http://schemas.microsoft.com/office/powerpoint/2010/main" val="18257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9" y="1905000"/>
            <a:ext cx="8839200" cy="404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1267609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Every line in the tweet.txt file corresponds to a separate tweet message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56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915400" cy="108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5" b="-2478"/>
          <a:stretch/>
        </p:blipFill>
        <p:spPr bwMode="auto">
          <a:xfrm>
            <a:off x="0" y="5334000"/>
            <a:ext cx="3276600" cy="82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8286750" cy="163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000" y="11430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First, you need to locate hadoop-examples.jar file.</a:t>
            </a:r>
          </a:p>
          <a:p>
            <a:r>
              <a:rPr lang="en-US" sz="2000" dirty="0" smtClean="0"/>
              <a:t>Next, you will run the </a:t>
            </a:r>
            <a:r>
              <a:rPr lang="en-US" sz="2000" dirty="0" err="1" smtClean="0"/>
              <a:t>hadoop</a:t>
            </a:r>
            <a:r>
              <a:rPr lang="en-US" sz="2000" dirty="0" smtClean="0"/>
              <a:t> </a:t>
            </a:r>
            <a:r>
              <a:rPr lang="en-US" sz="2000" dirty="0" err="1" smtClean="0"/>
              <a:t>wordcount</a:t>
            </a:r>
            <a:r>
              <a:rPr lang="en-US" sz="2000" dirty="0" smtClean="0"/>
              <a:t> program on the tweet.txt file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90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146489508</TotalTime>
  <Pages>3</Pages>
  <Words>3305</Words>
  <Application>Microsoft Macintosh PowerPoint</Application>
  <PresentationFormat>On-screen Show (4:3)</PresentationFormat>
  <Paragraphs>677</Paragraphs>
  <Slides>74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Calibri</vt:lpstr>
      <vt:lpstr>Monotype Sorts</vt:lpstr>
      <vt:lpstr>Symbol</vt:lpstr>
      <vt:lpstr>Tahoma</vt:lpstr>
      <vt:lpstr>Times New Roman</vt:lpstr>
      <vt:lpstr>Wingdings</vt:lpstr>
      <vt:lpstr>Arial</vt:lpstr>
      <vt:lpstr>LC.BRev.FY97</vt:lpstr>
      <vt:lpstr>Bitmap Image</vt:lpstr>
      <vt:lpstr>CSE 482</vt:lpstr>
      <vt:lpstr>Intro to MapReduce and Hadoop</vt:lpstr>
      <vt:lpstr>Hadoop Distributed File System (HDFS)</vt:lpstr>
      <vt:lpstr>Basic HDFS commands</vt:lpstr>
      <vt:lpstr>Basic HDFS Commands</vt:lpstr>
      <vt:lpstr>Running a Hadoop Job</vt:lpstr>
      <vt:lpstr>WordCount Example</vt:lpstr>
      <vt:lpstr>WordCount Example</vt:lpstr>
      <vt:lpstr>WordCount Example</vt:lpstr>
      <vt:lpstr>WordCount Example</vt:lpstr>
      <vt:lpstr>Hadoop Programming Model</vt:lpstr>
      <vt:lpstr>Hadoop Programming Model</vt:lpstr>
      <vt:lpstr>Distributed Word Count Example</vt:lpstr>
      <vt:lpstr>Combiners</vt:lpstr>
      <vt:lpstr>Combiner (A local reducer)</vt:lpstr>
      <vt:lpstr>Partitioner</vt:lpstr>
      <vt:lpstr>Compiling a Hadoop Java Program</vt:lpstr>
      <vt:lpstr>Executing Hadoop Program</vt:lpstr>
      <vt:lpstr>Hadoop Data Types for Keys &amp; Values</vt:lpstr>
      <vt:lpstr>Hadoop Data Types for Keys &amp; Values</vt:lpstr>
      <vt:lpstr>Hadoop Data Types for Keys &amp; Values</vt:lpstr>
      <vt:lpstr>Mapper Class</vt:lpstr>
      <vt:lpstr>Reducer Class</vt:lpstr>
      <vt:lpstr>Main Program</vt:lpstr>
      <vt:lpstr>Main Program</vt:lpstr>
      <vt:lpstr>Hadoop I/O</vt:lpstr>
      <vt:lpstr>Configuration</vt:lpstr>
      <vt:lpstr>InputFormat (for Mappers)</vt:lpstr>
      <vt:lpstr>InputFormat (for Mappers)</vt:lpstr>
      <vt:lpstr>InputFormat (for Mappers) </vt:lpstr>
      <vt:lpstr>OutputFormat (for Reducers)</vt:lpstr>
      <vt:lpstr>Mapper and Reducer Outputs</vt:lpstr>
      <vt:lpstr>Data Compression</vt:lpstr>
      <vt:lpstr>Codecs</vt:lpstr>
      <vt:lpstr>Compressing Reducer Output</vt:lpstr>
      <vt:lpstr>Compressing Mapper Output</vt:lpstr>
      <vt:lpstr>Hadoop Distributed Caching, Chaining, and Streaming</vt:lpstr>
      <vt:lpstr>Minimal Hadoop Program</vt:lpstr>
      <vt:lpstr>Hadoop File System</vt:lpstr>
      <vt:lpstr>Hadoop Distributed Cache</vt:lpstr>
      <vt:lpstr>Hadoop Distributed Cache</vt:lpstr>
      <vt:lpstr>Chaining</vt:lpstr>
      <vt:lpstr>ChainMapper and ChainReducer</vt:lpstr>
      <vt:lpstr>Hadoop Streaming</vt:lpstr>
      <vt:lpstr>CSE 491/891</vt:lpstr>
      <vt:lpstr>What is Pig?</vt:lpstr>
      <vt:lpstr>What can Pig Latin Do?</vt:lpstr>
      <vt:lpstr>Pig Latin </vt:lpstr>
      <vt:lpstr>Typical WorkFlow of a Pig Latin Program</vt:lpstr>
      <vt:lpstr>Read-Write Operations</vt:lpstr>
      <vt:lpstr>Diagnostic operators in Pig Latin</vt:lpstr>
      <vt:lpstr>Relational Operators</vt:lpstr>
      <vt:lpstr>Macros</vt:lpstr>
      <vt:lpstr>User Defined Functions</vt:lpstr>
      <vt:lpstr>CSE 491/891</vt:lpstr>
      <vt:lpstr>Hive </vt:lpstr>
      <vt:lpstr>Useful Commands</vt:lpstr>
      <vt:lpstr>Internal and External Tables</vt:lpstr>
      <vt:lpstr>CREATE TABLE</vt:lpstr>
      <vt:lpstr>Data Types</vt:lpstr>
      <vt:lpstr>SHOW and DESCRIBE TABLES</vt:lpstr>
      <vt:lpstr>DROP and ALTER TABLE</vt:lpstr>
      <vt:lpstr>Retrieval Queries</vt:lpstr>
      <vt:lpstr>Multi-Table Inserts</vt:lpstr>
      <vt:lpstr>Join Query</vt:lpstr>
      <vt:lpstr>Partitions</vt:lpstr>
      <vt:lpstr>Mappers and Reducers in Hive</vt:lpstr>
      <vt:lpstr>CSE 491/891</vt:lpstr>
      <vt:lpstr>What is Mahout?</vt:lpstr>
      <vt:lpstr>Mahout Classification</vt:lpstr>
      <vt:lpstr>Mahout Collaborative Filtering</vt:lpstr>
      <vt:lpstr>Clustering Algorithms in Mahout</vt:lpstr>
      <vt:lpstr>Clustering Algorithms in Mahout</vt:lpstr>
      <vt:lpstr>Mahout Clustering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Tang, Jiliang</cp:lastModifiedBy>
  <cp:revision>904</cp:revision>
  <cp:lastPrinted>2001-08-28T17:59:37Z</cp:lastPrinted>
  <dcterms:created xsi:type="dcterms:W3CDTF">1998-03-18T13:44:31Z</dcterms:created>
  <dcterms:modified xsi:type="dcterms:W3CDTF">2017-12-05T18:41:34Z</dcterms:modified>
</cp:coreProperties>
</file>