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79" r:id="rId2"/>
    <p:sldId id="481" r:id="rId3"/>
    <p:sldId id="483" r:id="rId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028">
          <p15:clr>
            <a:srgbClr val="A4A3A4"/>
          </p15:clr>
        </p15:guide>
        <p15:guide id="4" pos="1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kai" initials="c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9DB"/>
    <a:srgbClr val="FF0000"/>
    <a:srgbClr val="000000"/>
    <a:srgbClr val="FF0066"/>
    <a:srgbClr val="EC881D"/>
    <a:srgbClr val="5F6062"/>
    <a:srgbClr val="DC7B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2" autoAdjust="0"/>
    <p:restoredTop sz="85087" autoAdjust="0"/>
  </p:normalViewPr>
  <p:slideViewPr>
    <p:cSldViewPr snapToGrid="0" snapToObjects="1">
      <p:cViewPr>
        <p:scale>
          <a:sx n="110" d="100"/>
          <a:sy n="110" d="100"/>
        </p:scale>
        <p:origin x="1776" y="184"/>
      </p:cViewPr>
      <p:guideLst>
        <p:guide orient="horz" pos="2160"/>
        <p:guide pos="2880"/>
        <p:guide pos="1028"/>
        <p:guide pos="1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34" y="6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575" y="9491663"/>
            <a:ext cx="109538" cy="107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CA559C-6FCF-4992-8E68-AC0253B54C89}" type="slidenum">
              <a:rPr lang="en-US" sz="700">
                <a:solidFill>
                  <a:schemeClr val="bg2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2438" y="9496425"/>
            <a:ext cx="2946400" cy="1079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© 2015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722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282575" y="9491663"/>
            <a:ext cx="109538" cy="107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A566F58-A7DF-44B9-9A7C-AB1F0DF7D258}" type="slidenum">
              <a:rPr lang="en-US" sz="700">
                <a:solidFill>
                  <a:schemeClr val="bg2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2438" y="9496425"/>
            <a:ext cx="2946400" cy="1079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lang="en-US" sz="7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t>© 2015 Teradata</a:t>
            </a:r>
          </a:p>
        </p:txBody>
      </p:sp>
    </p:spTree>
    <p:extLst>
      <p:ext uri="{BB962C8B-B14F-4D97-AF65-F5344CB8AC3E}">
        <p14:creationId xmlns:p14="http://schemas.microsoft.com/office/powerpoint/2010/main" val="256594627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73038" indent="-173038" algn="l" rtl="0" eaLnBrk="0" fontAlgn="base" hangingPunct="0">
      <a:lnSpc>
        <a:spcPct val="95000"/>
      </a:lnSpc>
      <a:spcBef>
        <a:spcPts val="4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rtl="0" eaLnBrk="0" fontAlgn="base" hangingPunct="0">
      <a:lnSpc>
        <a:spcPct val="85000"/>
      </a:lnSpc>
      <a:spcBef>
        <a:spcPts val="1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rtl="0" eaLnBrk="0" fontAlgn="base" hangingPunct="0">
      <a:lnSpc>
        <a:spcPct val="85000"/>
      </a:lnSpc>
      <a:spcBef>
        <a:spcPts val="1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rtl="0" eaLnBrk="0" fontAlgn="base" hangingPunct="0">
      <a:lnSpc>
        <a:spcPct val="85000"/>
      </a:lnSpc>
      <a:spcBef>
        <a:spcPts val="1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rtl="0" eaLnBrk="0" fontAlgn="base" hangingPunct="0">
      <a:lnSpc>
        <a:spcPct val="85000"/>
      </a:lnSpc>
      <a:spcBef>
        <a:spcPts val="1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8425" y="6523038"/>
            <a:ext cx="236538" cy="236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tIns="91440" bIns="9144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err="1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809468"/>
            <a:ext cx="3886200" cy="4517136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800600" y="1033272"/>
            <a:ext cx="38862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4800600" y="265176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/>
          <a:lstStyle>
            <a:lvl1pPr marL="0" indent="0" algn="ctr">
              <a:buFontTx/>
              <a:buNone/>
              <a:defRPr sz="14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58093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3808070" y="777240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/>
          <a:lstStyle>
            <a:lvl1pPr marL="0" indent="0" algn="ctr">
              <a:buFontTx/>
              <a:buNone/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2209800"/>
            <a:ext cx="4878730" cy="4114800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810000" y="76200"/>
            <a:ext cx="1371600" cy="624840"/>
          </a:xfrm>
        </p:spPr>
        <p:txBody>
          <a:bodyPr anchor="ctr"/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6036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3808070" y="164592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/>
          <a:lstStyle>
            <a:lvl1pPr marL="0" indent="0" algn="ctr">
              <a:buFontTx/>
              <a:buNone/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1536192"/>
            <a:ext cx="4878730" cy="4791456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553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153988" y="6556375"/>
            <a:ext cx="131762" cy="1301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E1D27B-401F-4D6C-956A-A7DDFF64E510}" type="slidenum">
              <a:rPr lang="en-US" sz="850">
                <a:solidFill>
                  <a:schemeClr val="bg2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5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42535" y="6591604"/>
            <a:ext cx="2658930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995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gray">
          <a:xfrm>
            <a:off x="2742406" y="301545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6" name="TextBox 8"/>
          <p:cNvSpPr txBox="1"/>
          <p:nvPr userDrawn="1"/>
        </p:nvSpPr>
        <p:spPr>
          <a:xfrm>
            <a:off x="177800" y="6575425"/>
            <a:ext cx="107950" cy="107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81ED303-3495-47E4-86CF-563BD50728F9}" type="slidenum">
              <a:rPr lang="en-US" sz="7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TextBox 9"/>
          <p:cNvSpPr txBox="1"/>
          <p:nvPr userDrawn="1"/>
        </p:nvSpPr>
        <p:spPr>
          <a:xfrm>
            <a:off x="153988" y="6557963"/>
            <a:ext cx="131762" cy="13017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9DCB365-DACB-44FF-8446-F43DFB5C126B}" type="slidenum">
              <a:rPr lang="en-US" sz="85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09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69088"/>
            <a:ext cx="2895600" cy="233362"/>
          </a:xfrm>
        </p:spPr>
        <p:txBody>
          <a:bodyPr/>
          <a:lstStyle>
            <a:lvl1pPr>
              <a:defRPr>
                <a:solidFill>
                  <a:srgbClr val="3C3C3B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xfrm>
            <a:off x="19050" y="6646863"/>
            <a:ext cx="1284288" cy="238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3B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1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741"/>
            <a:ext cx="8229600" cy="467677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Footer Placeholder 22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804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497096"/>
            <a:ext cx="3886200" cy="46499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401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487488"/>
            <a:ext cx="3886200" cy="465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043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9805"/>
            <a:ext cx="2438400" cy="4664556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489805"/>
            <a:ext cx="2438400" cy="4664556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489805"/>
            <a:ext cx="2438400" cy="4664556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29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490511"/>
            <a:ext cx="2438400" cy="4702471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90511"/>
            <a:ext cx="5334000" cy="4704550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56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491068"/>
            <a:ext cx="2438400" cy="469859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491068"/>
            <a:ext cx="5334000" cy="4697960"/>
          </a:xfrm>
        </p:spPr>
        <p:txBody>
          <a:bodyPr/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8720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724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847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338"/>
            <a:ext cx="8229600" cy="43608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0" y="6575425"/>
            <a:ext cx="928688" cy="1079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028" name="Group 20" hidden="1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032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3400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 userDrawn="1"/>
        </p:nvSpPr>
        <p:spPr>
          <a:xfrm>
            <a:off x="153988" y="6557963"/>
            <a:ext cx="131762" cy="1301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09010A5-5A7E-4C9D-95DC-954B8104E398}" type="slidenum">
              <a:rPr lang="en-US" sz="85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6688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31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286500"/>
            <a:ext cx="18510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Century Gothic" pitchFamily="34" charset="0"/>
        </a:defRPr>
      </a:lvl9pPr>
    </p:titleStyle>
    <p:bodyStyle>
      <a:lvl1pPr marL="228600" indent="-228600" algn="l" rtl="0" eaLnBrk="0" fontAlgn="base" hangingPunct="0">
        <a:lnSpc>
          <a:spcPct val="95000"/>
        </a:lnSpc>
        <a:spcBef>
          <a:spcPts val="800"/>
        </a:spcBef>
        <a:spcAft>
          <a:spcPts val="4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lnSpc>
          <a:spcPct val="85000"/>
        </a:lnSpc>
        <a:spcBef>
          <a:spcPts val="400"/>
        </a:spcBef>
        <a:spcAft>
          <a:spcPts val="40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rtl="0" eaLnBrk="0" fontAlgn="base" hangingPunct="0">
        <a:lnSpc>
          <a:spcPct val="85000"/>
        </a:lnSpc>
        <a:spcBef>
          <a:spcPts val="400"/>
        </a:spcBef>
        <a:spcAft>
          <a:spcPts val="400"/>
        </a:spcAft>
        <a:buFont typeface="Arial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rtl="0" eaLnBrk="0" fontAlgn="base" hangingPunct="0">
        <a:lnSpc>
          <a:spcPct val="95000"/>
        </a:lnSpc>
        <a:spcBef>
          <a:spcPts val="800"/>
        </a:spcBef>
        <a:spcAft>
          <a:spcPts val="400"/>
        </a:spcAft>
        <a:buFont typeface="Arial" charset="0"/>
        <a:buChar char="​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algn="l" rtl="0" eaLnBrk="0" fontAlgn="base" hangingPunct="0">
        <a:lnSpc>
          <a:spcPct val="95000"/>
        </a:lnSpc>
        <a:spcBef>
          <a:spcPts val="800"/>
        </a:spcBef>
        <a:spcAft>
          <a:spcPts val="400"/>
        </a:spcAft>
        <a:buFont typeface="Arial" charset="0"/>
        <a:buChar char="​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陆家嘴系统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35798"/>
              </p:ext>
            </p:extLst>
          </p:nvPr>
        </p:nvGraphicFramePr>
        <p:xfrm>
          <a:off x="1063255" y="1288000"/>
          <a:ext cx="6900531" cy="4038912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467294"/>
                <a:gridCol w="1754372"/>
                <a:gridCol w="1807535"/>
                <a:gridCol w="1871330"/>
              </a:tblGrid>
              <a:tr h="3684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 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扩容前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扩容后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变更说明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</a:tr>
              <a:tr h="12241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节点型号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3*5555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3*5555+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1*5555(HSN)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</a:rPr>
                        <a:t>增加一个热备节点，保证了系统的可靠性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</a:tr>
              <a:tr h="23291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CPU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Century Gothic" panose="020B0502020202020204" pitchFamily="34" charset="0"/>
                          <a:ea typeface="+mn-ea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Century Gothic" panose="020B0502020202020204" pitchFamily="34" charset="0"/>
                          <a:ea typeface="+mn-ea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Century Gothic" panose="020B0502020202020204" pitchFamily="34" charset="0"/>
                          <a:ea typeface="+mn-ea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Century Gothic" panose="020B0502020202020204" pitchFamily="34" charset="0"/>
                          <a:ea typeface="+mn-ea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</a:tr>
              <a:tr h="33060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（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</a:t>
                      </a: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32</a:t>
                      </a: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（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</a:t>
                      </a: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32</a:t>
                      </a:r>
                      <a:r>
                        <a:rPr kumimoji="0" lang="zh-CN" altLang="en-US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</a:tr>
              <a:tr h="227033">
                <a:tc>
                  <a:txBody>
                    <a:bodyPr/>
                    <a:lstStyle/>
                    <a:p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磁盘裸容量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108TB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(3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120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RAID1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144TB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(3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160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RAID1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</a:rPr>
                        <a:t>利旧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</a:rPr>
                        <a:t>120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</a:rPr>
                        <a:t>块硬盘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</a:tr>
              <a:tr h="26529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Suse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Linux 10 SP1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Suse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Linux 10 SP1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</a:tr>
              <a:tr h="12432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AMP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个数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90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120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  <a:cs typeface="+mn-cs"/>
                        </a:rPr>
                        <a:t>AMP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  <a:cs typeface="+mn-cs"/>
                        </a:rPr>
                        <a:t>个数增加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  <a:cs typeface="+mn-cs"/>
                        </a:rPr>
                        <a:t>1/3</a:t>
                      </a:r>
                    </a:p>
                  </a:txBody>
                  <a:tcPr marL="9525" marR="9525" marT="9524" marB="0" anchor="ctr" horzOverflow="overflow"/>
                </a:tc>
              </a:tr>
              <a:tr h="99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PE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个数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6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6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</a:tr>
              <a:tr h="1624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数据库空间上限（按空间占比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75%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计算）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32.44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TB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43.25</a:t>
                      </a:r>
                      <a:r>
                        <a:rPr kumimoji="0" lang="en-US" altLang="zh-CN" sz="1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 TB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  <a:cs typeface="+mn-cs"/>
                        </a:rPr>
                        <a:t>可用空间增加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微软雅黑" pitchFamily="34" charset="-122"/>
                          <a:cs typeface="+mn-cs"/>
                        </a:rPr>
                        <a:t>1/3</a:t>
                      </a:r>
                    </a:p>
                  </a:txBody>
                  <a:tcPr marL="9525" marR="9525" marT="9524" marB="0" anchor="ctr" horzOverflow="overflow"/>
                </a:tc>
              </a:tr>
              <a:tr h="3514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微软雅黑" panose="020B0503020204020204" pitchFamily="34" charset="-122"/>
                        </a:rPr>
                        <a:t>数据库版本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13.00.01.05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Gothic" panose="020B0502020202020204" pitchFamily="34" charset="0"/>
                          <a:ea typeface="+mn-ea"/>
                        </a:rPr>
                        <a:t>13.00.01.05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9525" marR="9525" marT="9524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/>
                </a:tc>
              </a:tr>
            </a:tbl>
          </a:graphicData>
        </a:graphic>
      </p:graphicFrame>
      <p:sp>
        <p:nvSpPr>
          <p:cNvPr id="21" name="Oval Callout 20"/>
          <p:cNvSpPr/>
          <p:nvPr/>
        </p:nvSpPr>
        <p:spPr>
          <a:xfrm>
            <a:off x="2264736" y="5442704"/>
            <a:ext cx="4540103" cy="946521"/>
          </a:xfrm>
          <a:prstGeom prst="wedgeEllipseCallout">
            <a:avLst>
              <a:gd name="adj1" fmla="val 1288"/>
              <a:gd name="adj2" fmla="val -39834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本次改造已</a:t>
            </a:r>
            <a:r>
              <a:rPr lang="zh-CN" altLang="en-US" sz="1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了最大</a:t>
            </a:r>
            <a:r>
              <a:rPr lang="zh-CN" altLang="en-US" sz="1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sz="1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地使用了陆家嘴平台的</a:t>
            </a:r>
            <a:r>
              <a:rPr lang="zh-CN" altLang="en-US" sz="1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存储能扩展能力和设备</a:t>
            </a:r>
            <a:r>
              <a:rPr lang="zh-CN" altLang="en-US" sz="1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利旧</a:t>
            </a:r>
            <a:endParaRPr lang="zh-CN" altLang="en-US" sz="14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713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127540"/>
            <a:ext cx="79375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陆家嘴系统空间增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9822" y="4019110"/>
            <a:ext cx="112705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000" b="1" dirty="0" smtClean="0">
                <a:solidFill>
                  <a:srgbClr val="231F20"/>
                </a:solidFill>
                <a:latin typeface="+mn-ea"/>
                <a:ea typeface="+mn-ea"/>
              </a:rPr>
              <a:t>12.58TB</a:t>
            </a:r>
            <a:endParaRPr lang="zh-CN" altLang="en-US" sz="1000" b="1" dirty="0" err="1" smtClean="0">
              <a:solidFill>
                <a:srgbClr val="231F2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8474" y="2789278"/>
            <a:ext cx="112705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000" b="1" dirty="0" smtClean="0">
                <a:solidFill>
                  <a:srgbClr val="231F20"/>
                </a:solidFill>
                <a:latin typeface="+mn-ea"/>
                <a:ea typeface="+mn-ea"/>
              </a:rPr>
              <a:t>32.44TB</a:t>
            </a:r>
            <a:endParaRPr lang="zh-CN" altLang="en-US" sz="1000" b="1" dirty="0" err="1" smtClean="0">
              <a:solidFill>
                <a:srgbClr val="231F2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1301" y="2108794"/>
            <a:ext cx="1127051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000" b="1" dirty="0" smtClean="0">
                <a:solidFill>
                  <a:srgbClr val="231F20"/>
                </a:solidFill>
                <a:latin typeface="+mn-ea"/>
                <a:ea typeface="+mn-ea"/>
              </a:rPr>
              <a:t>43.25TB</a:t>
            </a:r>
            <a:endParaRPr lang="zh-CN" altLang="en-US" sz="1000" b="1" dirty="0" err="1" smtClean="0">
              <a:solidFill>
                <a:srgbClr val="231F20"/>
              </a:solidFill>
              <a:latin typeface="+mn-ea"/>
              <a:ea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473761" y="873181"/>
            <a:ext cx="1566524" cy="1086376"/>
          </a:xfrm>
          <a:prstGeom prst="wedgeRoundRectCallout">
            <a:avLst>
              <a:gd name="adj1" fmla="val -67089"/>
              <a:gd name="adj2" fmla="val 7709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 anchorCtr="0">
            <a:prstTxWarp prst="textNoShape">
              <a:avLst/>
            </a:prstTxWarp>
            <a:noAutofit/>
          </a:bodyPr>
          <a:lstStyle/>
          <a:p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照日交易金额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亿计算，预计</a:t>
            </a:r>
            <a:r>
              <a:rPr lang="en-US" altLang="zh-CN" sz="1400" b="1" i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b="1" i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i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i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到达空间上限</a:t>
            </a:r>
            <a:endParaRPr lang="en-US" altLang="zh-CN" sz="14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56326" y="2974640"/>
            <a:ext cx="10633" cy="1272364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63939" y="3443017"/>
            <a:ext cx="669838" cy="3847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月扩容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526161" y="2336688"/>
            <a:ext cx="0" cy="636182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6887" y="2448531"/>
            <a:ext cx="722084" cy="3847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0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月扩容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517296" y="2985273"/>
            <a:ext cx="447029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6888971" y="3302566"/>
            <a:ext cx="1169581" cy="678187"/>
          </a:xfrm>
          <a:prstGeom prst="wedgeRoundRectCallout">
            <a:avLst>
              <a:gd name="adj1" fmla="val -49816"/>
              <a:gd name="adj2" fmla="val -9536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0">
            <a:prstTxWarp prst="textNoShape">
              <a:avLst/>
            </a:prstTxWarp>
            <a:noAutofit/>
          </a:bodyPr>
          <a:lstStyle/>
          <a:p>
            <a:r>
              <a:rPr lang="zh-CN" altLang="en-US" sz="10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年不作扩容，那么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月到达空间上限</a:t>
            </a:r>
            <a:endParaRPr lang="en-US" altLang="zh-CN" sz="1000" kern="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062102" y="4222194"/>
            <a:ext cx="447029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4678330" y="4257637"/>
            <a:ext cx="1169581" cy="678187"/>
          </a:xfrm>
          <a:prstGeom prst="wedgeRoundRectCallout">
            <a:avLst>
              <a:gd name="adj1" fmla="val -68907"/>
              <a:gd name="adj2" fmla="val -5616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0">
            <a:prstTxWarp prst="textNoShape">
              <a:avLst/>
            </a:prstTxWarp>
            <a:noAutofit/>
          </a:bodyPr>
          <a:lstStyle/>
          <a:p>
            <a:r>
              <a:rPr lang="zh-CN" altLang="en-US" sz="10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年不作扩容，那么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月到达空间上限</a:t>
            </a:r>
            <a:endParaRPr lang="en-US" altLang="zh-CN" sz="1000" kern="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551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7478"/>
            <a:ext cx="6592785" cy="426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689"/>
            <a:ext cx="8229600" cy="43519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陆家嘴系统日增量分析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136743" y="2494349"/>
            <a:ext cx="2048582" cy="1180209"/>
          </a:xfrm>
          <a:prstGeom prst="wedgeRoundRectCallout">
            <a:avLst>
              <a:gd name="adj1" fmla="val -67105"/>
              <a:gd name="adj2" fmla="val 5835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r>
              <a:rPr lang="zh-CN" altLang="en-US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日增量上升说明：</a:t>
            </a:r>
            <a:endParaRPr lang="en-US" altLang="zh-CN" sz="1200" kern="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新增三张大表，约</a:t>
            </a:r>
            <a:r>
              <a:rPr lang="en-US" altLang="zh-CN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7GB</a:t>
            </a:r>
            <a:endParaRPr lang="en-US" altLang="zh-CN" sz="1200" kern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IPO</a:t>
            </a:r>
            <a:r>
              <a:rPr lang="zh-CN" altLang="en-US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发行量增加导致多表数据量增加，约</a:t>
            </a:r>
            <a:r>
              <a:rPr lang="en-US" altLang="zh-CN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4GB</a:t>
            </a:r>
          </a:p>
          <a:p>
            <a:r>
              <a:rPr lang="en-US" altLang="zh-CN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其他表属于正常波动</a:t>
            </a:r>
            <a:endParaRPr lang="en-US" altLang="zh-CN" sz="1200" kern="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55554"/>
            <a:ext cx="8096491" cy="88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数据日增量说明：虽然当前交易量在</a:t>
            </a:r>
            <a:r>
              <a:rPr lang="en-US" altLang="zh-CN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2000-3000</a:t>
            </a:r>
            <a:r>
              <a:rPr lang="zh-CN" alt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之间，但是数据日增长量已经超过</a:t>
            </a:r>
            <a:r>
              <a:rPr lang="en-US" altLang="zh-CN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年时的日成交</a:t>
            </a:r>
            <a:r>
              <a:rPr lang="en-US" altLang="zh-CN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亿时期。</a:t>
            </a:r>
            <a:r>
              <a:rPr lang="en-US" altLang="zh-CN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017</a:t>
            </a:r>
            <a:r>
              <a:rPr lang="zh-CN" alt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日增量为</a:t>
            </a:r>
            <a:r>
              <a:rPr lang="en-US" altLang="zh-CN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35GB</a:t>
            </a:r>
            <a:r>
              <a:rPr lang="zh-CN" alt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，比</a:t>
            </a:r>
            <a:r>
              <a:rPr lang="en-US" altLang="zh-CN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上升</a:t>
            </a:r>
            <a:r>
              <a:rPr lang="en-US" altLang="zh-CN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r>
              <a:rPr lang="zh-CN" alt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，是受新增需求和业务发展双重影响所致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3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adata 2014">
  <a:themeElements>
    <a:clrScheme name="Custom 7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13972</TotalTime>
  <Words>303</Words>
  <Application>Microsoft Macintosh PowerPoint</Application>
  <PresentationFormat>全屏显示(4:3)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Century Gothic</vt:lpstr>
      <vt:lpstr>宋体</vt:lpstr>
      <vt:lpstr>微软雅黑</vt:lpstr>
      <vt:lpstr>Arial</vt:lpstr>
      <vt:lpstr>Teradata 2014</vt:lpstr>
      <vt:lpstr>陆家嘴系统2015年改造变更说明</vt:lpstr>
      <vt:lpstr>陆家嘴系统空间增长分析</vt:lpstr>
      <vt:lpstr>陆家嘴系统日增量分析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Microsoft Office 用户</cp:lastModifiedBy>
  <cp:revision>1301</cp:revision>
  <cp:lastPrinted>2015-05-20T01:49:15Z</cp:lastPrinted>
  <dcterms:created xsi:type="dcterms:W3CDTF">2014-09-04T17:14:27Z</dcterms:created>
  <dcterms:modified xsi:type="dcterms:W3CDTF">2017-03-21T08:30:43Z</dcterms:modified>
</cp:coreProperties>
</file>