
<file path=[Content_Types].xml><?xml version="1.0" encoding="utf-8"?>
<Types xmlns="http://schemas.openxmlformats.org/package/2006/content-types">
  <Default ContentType="image/png" Extension="png"/>
  <Default ContentType="image/jpeg" Extension="jpeg"/>
  <Default ContentType="image/x-emf" Extension="emf"/>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theme+xml" PartName="/ppt/theme/theme2.xml"/>
  <Override ContentType="application/vnd.openxmlformats-officedocument.theme+xml" PartName="/ppt/theme/theme3.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tags+xml" PartName="/ppt/tags/tag3.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tags+xml" PartName="/ppt/tags/tag4.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42"/>
  </p:notesMasterIdLst>
  <p:handoutMasterIdLst>
    <p:handoutMasterId r:id="rId43"/>
  </p:handoutMasterIdLst>
  <p:sldIdLst>
    <p:sldId id="407" r:id="rId2"/>
    <p:sldId id="439" r:id="rId3"/>
    <p:sldId id="408" r:id="rId4"/>
    <p:sldId id="385" r:id="rId5"/>
    <p:sldId id="386" r:id="rId6"/>
    <p:sldId id="437" r:id="rId7"/>
    <p:sldId id="438" r:id="rId8"/>
    <p:sldId id="346" r:id="rId9"/>
    <p:sldId id="433" r:id="rId10"/>
    <p:sldId id="329" r:id="rId11"/>
    <p:sldId id="378" r:id="rId12"/>
    <p:sldId id="374" r:id="rId13"/>
    <p:sldId id="337" r:id="rId14"/>
    <p:sldId id="338" r:id="rId15"/>
    <p:sldId id="404" r:id="rId16"/>
    <p:sldId id="389" r:id="rId17"/>
    <p:sldId id="390" r:id="rId18"/>
    <p:sldId id="392" r:id="rId19"/>
    <p:sldId id="427" r:id="rId20"/>
    <p:sldId id="343" r:id="rId21"/>
    <p:sldId id="435" r:id="rId22"/>
    <p:sldId id="428" r:id="rId23"/>
    <p:sldId id="429" r:id="rId24"/>
    <p:sldId id="430" r:id="rId25"/>
    <p:sldId id="431" r:id="rId26"/>
    <p:sldId id="432" r:id="rId27"/>
    <p:sldId id="412" r:id="rId28"/>
    <p:sldId id="381" r:id="rId29"/>
    <p:sldId id="409" r:id="rId30"/>
    <p:sldId id="423" r:id="rId31"/>
    <p:sldId id="410" r:id="rId32"/>
    <p:sldId id="411" r:id="rId33"/>
    <p:sldId id="424" r:id="rId34"/>
    <p:sldId id="425" r:id="rId35"/>
    <p:sldId id="426" r:id="rId36"/>
    <p:sldId id="440" r:id="rId37"/>
    <p:sldId id="332" r:id="rId38"/>
    <p:sldId id="388" r:id="rId39"/>
    <p:sldId id="387" r:id="rId40"/>
    <p:sldId id="339" r:id="rId41"/>
  </p:sldIdLst>
  <p:sldSz cx="9144000" cy="5143500" type="screen16x9"/>
  <p:notesSz cx="6858000" cy="9296400"/>
  <p:defaultTex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a:srgbClr val="339966"/>
    <a:srgbClr val="FFCC99"/>
    <a:srgbClr val="037693"/>
    <a:srgbClr val="FEC000"/>
    <a:srgbClr val="408000"/>
    <a:srgbClr val="943771"/>
    <a:srgbClr val="E45500"/>
    <a:srgbClr val="82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2826" autoAdjust="0"/>
  </p:normalViewPr>
  <p:slideViewPr>
    <p:cSldViewPr>
      <p:cViewPr>
        <p:scale>
          <a:sx n="90" d="100"/>
          <a:sy n="90" d="100"/>
        </p:scale>
        <p:origin x="-1206" y="-185"/>
      </p:cViewPr>
      <p:guideLst>
        <p:guide orient="horz" pos="2902"/>
        <p:guide orient="horz" pos="540"/>
        <p:guide orient="horz" pos="186"/>
        <p:guide orient="horz" pos="2972"/>
        <p:guide pos="2880"/>
        <p:guide pos="5472"/>
        <p:guide pos="636"/>
        <p:guide pos="904"/>
      </p:guideLst>
    </p:cSldViewPr>
  </p:slideViewPr>
  <p:notesTextViewPr>
    <p:cViewPr>
      <p:scale>
        <a:sx n="100" d="100"/>
        <a:sy n="100" d="100"/>
      </p:scale>
      <p:origin x="0" y="0"/>
    </p:cViewPr>
  </p:notesTextViewPr>
  <p:sorterViewPr>
    <p:cViewPr>
      <p:scale>
        <a:sx n="120" d="100"/>
        <a:sy n="120" d="100"/>
      </p:scale>
      <p:origin x="0" y="10206"/>
    </p:cViewPr>
  </p:sorterViewPr>
  <p:notesViewPr>
    <p:cSldViewPr>
      <p:cViewPr varScale="1">
        <p:scale>
          <a:sx n="74" d="100"/>
          <a:sy n="74" d="100"/>
        </p:scale>
        <p:origin x="-291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defRPr>
            </a:lvl1pPr>
          </a:lstStyle>
          <a:p>
            <a:endParaRPr lang="en-US" dirty="0"/>
          </a:p>
        </p:txBody>
      </p:sp>
      <p:sp>
        <p:nvSpPr>
          <p:cNvPr id="7174" name="Rectangle 6"/>
          <p:cNvSpPr>
            <a:spLocks noGrp="1" noChangeArrowheads="1"/>
          </p:cNvSpPr>
          <p:nvPr>
            <p:ph type="dt" sz="quarter" idx="1"/>
          </p:nvPr>
        </p:nvSpPr>
        <p:spPr bwMode="auto">
          <a:xfrm>
            <a:off x="3886200" y="1"/>
            <a:ext cx="2971800" cy="516467"/>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defRPr>
            </a:lvl1pPr>
          </a:lstStyle>
          <a:p>
            <a:endParaRPr lang="en-US" dirty="0"/>
          </a:p>
        </p:txBody>
      </p:sp>
      <p:sp>
        <p:nvSpPr>
          <p:cNvPr id="7175" name="Rectangle 7"/>
          <p:cNvSpPr>
            <a:spLocks noGrp="1" noChangeArrowheads="1"/>
          </p:cNvSpPr>
          <p:nvPr>
            <p:ph type="ftr" sz="quarter" idx="2"/>
          </p:nvPr>
        </p:nvSpPr>
        <p:spPr bwMode="auto">
          <a:xfrm>
            <a:off x="0" y="8779934"/>
            <a:ext cx="2971800" cy="516467"/>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defRPr>
            </a:lvl1pPr>
          </a:lstStyle>
          <a:p>
            <a:endParaRPr lang="en-US" dirty="0"/>
          </a:p>
        </p:txBody>
      </p:sp>
      <p:sp>
        <p:nvSpPr>
          <p:cNvPr id="7176" name="Rectangle 8"/>
          <p:cNvSpPr>
            <a:spLocks noGrp="1" noChangeArrowheads="1"/>
          </p:cNvSpPr>
          <p:nvPr>
            <p:ph type="sldNum" sz="quarter" idx="3"/>
          </p:nvPr>
        </p:nvSpPr>
        <p:spPr bwMode="auto">
          <a:xfrm>
            <a:off x="3886200" y="8779934"/>
            <a:ext cx="2971800" cy="516467"/>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Times" charset="0"/>
              </a:defRPr>
            </a:lvl1pPr>
          </a:lstStyle>
          <a:p>
            <a:fld id="{F9576BCA-94DF-E341-88AA-4A469DA61C77}" type="slidenum">
              <a:rPr lang="en-US"/>
              <a:pPr/>
              <a:t>‹#›</a:t>
            </a:fld>
            <a:endParaRPr lang="en-US" dirty="0"/>
          </a:p>
        </p:txBody>
      </p:sp>
    </p:spTree>
    <p:extLst>
      <p:ext uri="{BB962C8B-B14F-4D97-AF65-F5344CB8AC3E}">
        <p14:creationId xmlns:p14="http://schemas.microsoft.com/office/powerpoint/2010/main" val="106131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defRPr>
            </a:lvl1pPr>
          </a:lstStyle>
          <a:p>
            <a:endParaRPr lang="en-US" dirty="0"/>
          </a:p>
        </p:txBody>
      </p:sp>
      <p:sp>
        <p:nvSpPr>
          <p:cNvPr id="6147" name="Rectangle 3"/>
          <p:cNvSpPr>
            <a:spLocks noGrp="1" noChangeArrowheads="1"/>
          </p:cNvSpPr>
          <p:nvPr>
            <p:ph type="dt" idx="1"/>
          </p:nvPr>
        </p:nvSpPr>
        <p:spPr bwMode="auto">
          <a:xfrm>
            <a:off x="3885010" y="0"/>
            <a:ext cx="2971800" cy="4648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defRPr>
            </a:lvl1pPr>
          </a:lstStyle>
          <a:p>
            <a:endParaRPr lang="en-US" dirty="0"/>
          </a:p>
        </p:txBody>
      </p:sp>
      <p:sp>
        <p:nvSpPr>
          <p:cNvPr id="6148"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415791"/>
            <a:ext cx="5486400" cy="418338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829429"/>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defRPr>
            </a:lvl1pPr>
          </a:lstStyle>
          <a:p>
            <a:endParaRPr lang="en-US" dirty="0"/>
          </a:p>
        </p:txBody>
      </p:sp>
      <p:sp>
        <p:nvSpPr>
          <p:cNvPr id="6151" name="Rectangle 7"/>
          <p:cNvSpPr>
            <a:spLocks noGrp="1" noChangeArrowheads="1"/>
          </p:cNvSpPr>
          <p:nvPr>
            <p:ph type="sldNum" sz="quarter" idx="5"/>
          </p:nvPr>
        </p:nvSpPr>
        <p:spPr bwMode="auto">
          <a:xfrm>
            <a:off x="3885010" y="8829429"/>
            <a:ext cx="2971800" cy="46482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Times" charset="0"/>
              </a:defRPr>
            </a:lvl1pPr>
          </a:lstStyle>
          <a:p>
            <a:fld id="{71741328-A6F7-5844-B378-EC2E3653DB27}" type="slidenum">
              <a:rPr lang="en-US"/>
              <a:pPr/>
              <a:t>‹#›</a:t>
            </a:fld>
            <a:endParaRPr lang="en-US" dirty="0"/>
          </a:p>
        </p:txBody>
      </p:sp>
    </p:spTree>
    <p:extLst>
      <p:ext uri="{BB962C8B-B14F-4D97-AF65-F5344CB8AC3E}">
        <p14:creationId xmlns:p14="http://schemas.microsoft.com/office/powerpoint/2010/main" val="261049345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ヒラギノ角ゴ Pro W3" charset="-128"/>
        <a:cs typeface="+mn-cs"/>
      </a:defRPr>
    </a:lvl2pPr>
    <a:lvl3pPr marL="914400" algn="l" rtl="0" fontAlgn="base">
      <a:spcBef>
        <a:spcPct val="30000"/>
      </a:spcBef>
      <a:spcAft>
        <a:spcPct val="0"/>
      </a:spcAft>
      <a:defRPr sz="1200" kern="1200">
        <a:solidFill>
          <a:schemeClr val="tx1"/>
        </a:solidFill>
        <a:latin typeface="Times" charset="0"/>
        <a:ea typeface="ヒラギノ角ゴ Pro W3" charset="-128"/>
        <a:cs typeface="+mn-cs"/>
      </a:defRPr>
    </a:lvl3pPr>
    <a:lvl4pPr marL="1371600" algn="l" rtl="0" fontAlgn="base">
      <a:spcBef>
        <a:spcPct val="30000"/>
      </a:spcBef>
      <a:spcAft>
        <a:spcPct val="0"/>
      </a:spcAft>
      <a:defRPr sz="1200" kern="1200">
        <a:solidFill>
          <a:schemeClr val="tx1"/>
        </a:solidFill>
        <a:latin typeface="Times" charset="0"/>
        <a:ea typeface="ヒラギノ角ゴ Pro W3" charset="-128"/>
        <a:cs typeface="+mn-cs"/>
      </a:defRPr>
    </a:lvl4pPr>
    <a:lvl5pPr marL="1828800" algn="l" rtl="0" fontAlgn="base">
      <a:spcBef>
        <a:spcPct val="30000"/>
      </a:spcBef>
      <a:spcAft>
        <a:spcPct val="0"/>
      </a:spcAft>
      <a:defRPr sz="1200" kern="1200">
        <a:solidFill>
          <a:schemeClr val="tx1"/>
        </a:solidFill>
        <a:latin typeface="Times"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sz="1200" dirty="0" smtClean="0"/>
              <a:t>This is a succinct chart of the 6 main hardware platforms</a:t>
            </a:r>
            <a:r>
              <a:rPr lang="en-US" sz="1200" baseline="0" dirty="0" smtClean="0"/>
              <a:t> Teradata sells within our Teradata Unified Data Architecture, with some additional information on each platform’s purpose and intended workloads.  This deck will focus on the Data Warehouse Appliance 2800, an integrated data warehouse for the UDA.</a:t>
            </a:r>
            <a:endParaRPr lang="en-US" sz="1200"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6777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516E993D-DE21-4A5A-8748-A01245EBDA6E}" type="datetime1">
              <a:rPr lang="en-US" sz="1200">
                <a:solidFill>
                  <a:srgbClr val="000000"/>
                </a:solidFill>
                <a:latin typeface="Times" pitchFamily="18" charset="0"/>
              </a:rPr>
              <a:pPr/>
              <a:t>6/30/2015</a:t>
            </a:fld>
            <a:endParaRPr lang="en-US" sz="1200" dirty="0">
              <a:solidFill>
                <a:srgbClr val="000000"/>
              </a:solidFill>
              <a:latin typeface="Times" pitchFamily="18" charset="0"/>
            </a:endParaRPr>
          </a:p>
        </p:txBody>
      </p:sp>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07DB57D1-D13C-4A4C-A306-93096B569C49}" type="slidenum">
              <a:rPr lang="en-US" sz="1200">
                <a:solidFill>
                  <a:srgbClr val="000000"/>
                </a:solidFill>
                <a:latin typeface="Times" pitchFamily="18" charset="0"/>
              </a:rPr>
              <a:pPr/>
              <a:t>14</a:t>
            </a:fld>
            <a:endParaRPr lang="en-US" sz="1200" dirty="0">
              <a:solidFill>
                <a:srgbClr val="000000"/>
              </a:solidFill>
              <a:latin typeface="Times" pitchFamily="18" charset="0"/>
            </a:endParaRPr>
          </a:p>
        </p:txBody>
      </p:sp>
      <p:sp>
        <p:nvSpPr>
          <p:cNvPr id="31748" name="Rectangle 2"/>
          <p:cNvSpPr>
            <a:spLocks noGrp="1" noRot="1" noChangeAspect="1" noChangeArrowheads="1" noTextEdit="1"/>
          </p:cNvSpPr>
          <p:nvPr>
            <p:ph type="sldImg"/>
          </p:nvPr>
        </p:nvSpPr>
        <p:spPr>
          <a:xfrm>
            <a:off x="330200" y="696913"/>
            <a:ext cx="6197600" cy="348615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latin typeface="Arial" charset="0"/>
              </a:rPr>
              <a:t>Comparison on a node level.  </a:t>
            </a:r>
            <a:endParaRPr lang="en-US" sz="1100"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400">
                <a:solidFill>
                  <a:schemeClr val="tx1"/>
                </a:solidFill>
                <a:latin typeface="Verdana" pitchFamily="34" charset="0"/>
              </a:defRPr>
            </a:lvl1pPr>
            <a:lvl2pPr marL="742950" indent="-285750">
              <a:defRPr sz="3400">
                <a:solidFill>
                  <a:schemeClr val="tx1"/>
                </a:solidFill>
                <a:latin typeface="Verdana" pitchFamily="34" charset="0"/>
              </a:defRPr>
            </a:lvl2pPr>
            <a:lvl3pPr marL="1143000" indent="-228600">
              <a:defRPr sz="3400">
                <a:solidFill>
                  <a:schemeClr val="tx1"/>
                </a:solidFill>
                <a:latin typeface="Verdana" pitchFamily="34" charset="0"/>
              </a:defRPr>
            </a:lvl3pPr>
            <a:lvl4pPr marL="1600200" indent="-228600">
              <a:defRPr sz="3400">
                <a:solidFill>
                  <a:schemeClr val="tx1"/>
                </a:solidFill>
                <a:latin typeface="Verdana" pitchFamily="34" charset="0"/>
              </a:defRPr>
            </a:lvl4pPr>
            <a:lvl5pPr marL="2057400" indent="-228600">
              <a:defRPr sz="3400">
                <a:solidFill>
                  <a:schemeClr val="tx1"/>
                </a:solidFill>
                <a:latin typeface="Verdana" pitchFamily="34" charset="0"/>
              </a:defRPr>
            </a:lvl5pPr>
            <a:lvl6pPr marL="2514600" indent="-228600" algn="ctr" eaLnBrk="0" fontAlgn="base" hangingPunct="0">
              <a:spcBef>
                <a:spcPct val="0"/>
              </a:spcBef>
              <a:spcAft>
                <a:spcPct val="0"/>
              </a:spcAft>
              <a:defRPr sz="3400">
                <a:solidFill>
                  <a:schemeClr val="tx1"/>
                </a:solidFill>
                <a:latin typeface="Verdana" pitchFamily="34" charset="0"/>
              </a:defRPr>
            </a:lvl6pPr>
            <a:lvl7pPr marL="2971800" indent="-228600" algn="ctr" eaLnBrk="0" fontAlgn="base" hangingPunct="0">
              <a:spcBef>
                <a:spcPct val="0"/>
              </a:spcBef>
              <a:spcAft>
                <a:spcPct val="0"/>
              </a:spcAft>
              <a:defRPr sz="3400">
                <a:solidFill>
                  <a:schemeClr val="tx1"/>
                </a:solidFill>
                <a:latin typeface="Verdana" pitchFamily="34" charset="0"/>
              </a:defRPr>
            </a:lvl7pPr>
            <a:lvl8pPr marL="3429000" indent="-228600" algn="ctr" eaLnBrk="0" fontAlgn="base" hangingPunct="0">
              <a:spcBef>
                <a:spcPct val="0"/>
              </a:spcBef>
              <a:spcAft>
                <a:spcPct val="0"/>
              </a:spcAft>
              <a:defRPr sz="3400">
                <a:solidFill>
                  <a:schemeClr val="tx1"/>
                </a:solidFill>
                <a:latin typeface="Verdana" pitchFamily="34" charset="0"/>
              </a:defRPr>
            </a:lvl8pPr>
            <a:lvl9pPr marL="3886200" indent="-228600" algn="ctr" eaLnBrk="0" fontAlgn="base" hangingPunct="0">
              <a:spcBef>
                <a:spcPct val="0"/>
              </a:spcBef>
              <a:spcAft>
                <a:spcPct val="0"/>
              </a:spcAft>
              <a:defRPr sz="3400">
                <a:solidFill>
                  <a:schemeClr val="tx1"/>
                </a:solidFill>
                <a:latin typeface="Verdana" pitchFamily="34" charset="0"/>
              </a:defRPr>
            </a:lvl9pPr>
          </a:lstStyle>
          <a:p>
            <a:fld id="{3EFAFAEA-C747-4576-8217-1EE10E52F6B6}" type="slidenum">
              <a:rPr lang="en-US" sz="1200" smtClean="0">
                <a:latin typeface="Arial" pitchFamily="34" charset="0"/>
              </a:rPr>
              <a:pPr/>
              <a:t>15</a:t>
            </a:fld>
            <a:endParaRPr lang="en-US" sz="1200" dirty="0" smtClean="0">
              <a:latin typeface="Arial" pitchFamily="34" charset="0"/>
            </a:endParaRPr>
          </a:p>
        </p:txBody>
      </p:sp>
      <p:sp>
        <p:nvSpPr>
          <p:cNvPr id="84995" name="Rectangle 2"/>
          <p:cNvSpPr>
            <a:spLocks noGrp="1" noRot="1" noChangeAspect="1" noChangeArrowheads="1" noTextEdit="1"/>
          </p:cNvSpPr>
          <p:nvPr>
            <p:ph type="sldImg"/>
          </p:nvPr>
        </p:nvSpPr>
        <p:spPr>
          <a:xfrm>
            <a:off x="330200" y="696913"/>
            <a:ext cx="6197600" cy="3486150"/>
          </a:xfrm>
          <a:ln/>
        </p:spPr>
      </p:sp>
      <p:sp>
        <p:nvSpPr>
          <p:cNvPr id="84996" name="Rectangle 3"/>
          <p:cNvSpPr>
            <a:spLocks noGrp="1" noChangeArrowheads="1"/>
          </p:cNvSpPr>
          <p:nvPr>
            <p:ph type="body" idx="1"/>
          </p:nvPr>
        </p:nvSpPr>
        <p:spPr>
          <a:noFill/>
        </p:spPr>
        <p:txBody>
          <a:bodyPr/>
          <a:lstStyle/>
          <a:p>
            <a:pPr eaLnBrk="1" hangingPunct="1"/>
            <a:r>
              <a:rPr lang="en-US" dirty="0" smtClean="0">
                <a:latin typeface="+mj-lt"/>
              </a:rPr>
              <a:t>The cabinet is fully configured with all node, storage, power, and server management hardware components.  All software</a:t>
            </a:r>
            <a:r>
              <a:rPr lang="en-US" baseline="0" dirty="0" smtClean="0">
                <a:latin typeface="+mj-lt"/>
              </a:rPr>
              <a:t> you need to get started is included, and there are optional hardware items and software bundles you can add.</a:t>
            </a:r>
          </a:p>
          <a:p>
            <a:pPr eaLnBrk="1" hangingPunct="1"/>
            <a:endParaRPr lang="en-US" baseline="0" dirty="0" smtClean="0">
              <a:latin typeface="+mj-lt"/>
            </a:endParaRPr>
          </a:p>
          <a:p>
            <a:pPr eaLnBrk="1" hangingPunct="1"/>
            <a:r>
              <a:rPr lang="en-US" baseline="0" dirty="0" smtClean="0">
                <a:latin typeface="+mj-lt"/>
              </a:rPr>
              <a:t>There are six drive arrays, with two drive </a:t>
            </a:r>
            <a:r>
              <a:rPr lang="en-US" baseline="0" smtClean="0">
                <a:latin typeface="+mj-lt"/>
              </a:rPr>
              <a:t>trays each.</a:t>
            </a:r>
            <a:endParaRPr lang="en-US" dirty="0" smtClean="0">
              <a:latin typeface="+mj-lt"/>
            </a:endParaRPr>
          </a:p>
          <a:p>
            <a:pPr eaLnBrk="1" hangingPunct="1"/>
            <a:endParaRPr lang="en-US" dirty="0" smtClean="0">
              <a:latin typeface="+mj-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C0201-76CB-49F3-B372-52E8F7FADB15}" type="slidenum">
              <a:rPr lang="en-US"/>
              <a:pPr/>
              <a:t>16</a:t>
            </a:fld>
            <a:endParaRPr lang="en-US"/>
          </a:p>
        </p:txBody>
      </p:sp>
      <p:sp>
        <p:nvSpPr>
          <p:cNvPr id="14338" name="Rectangle 2"/>
          <p:cNvSpPr>
            <a:spLocks noGrp="1" noRot="1" noChangeAspect="1" noChangeArrowheads="1" noTextEdit="1"/>
          </p:cNvSpPr>
          <p:nvPr>
            <p:ph type="sldImg"/>
          </p:nvPr>
        </p:nvSpPr>
        <p:spPr>
          <a:xfrm>
            <a:off x="339725" y="701675"/>
            <a:ext cx="6184900" cy="3479800"/>
          </a:xfrm>
          <a:ln/>
        </p:spPr>
      </p:sp>
      <p:sp>
        <p:nvSpPr>
          <p:cNvPr id="14339" name="Rectangle 3"/>
          <p:cNvSpPr>
            <a:spLocks noGrp="1" noChangeArrowheads="1"/>
          </p:cNvSpPr>
          <p:nvPr>
            <p:ph type="body" idx="1"/>
          </p:nvPr>
        </p:nvSpPr>
        <p:spPr>
          <a:xfrm>
            <a:off x="915989" y="4415791"/>
            <a:ext cx="5026026" cy="4183380"/>
          </a:xfrm>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Segoe UI" panose="020B0502040204020203" pitchFamily="34" charset="0"/>
                <a:ea typeface="Segoe UI" panose="020B0502040204020203" pitchFamily="34" charset="0"/>
                <a:cs typeface="Segoe UI" panose="020B0502040204020203" pitchFamily="34" charset="0"/>
              </a:rPr>
              <a:t>Businesses have many requirements</a:t>
            </a:r>
            <a:r>
              <a:rPr lang="en-US" baseline="0" dirty="0" smtClean="0">
                <a:latin typeface="Segoe UI" panose="020B0502040204020203" pitchFamily="34" charset="0"/>
                <a:ea typeface="Segoe UI" panose="020B0502040204020203" pitchFamily="34" charset="0"/>
                <a:cs typeface="Segoe UI" panose="020B0502040204020203" pitchFamily="34" charset="0"/>
              </a:rPr>
              <a:t> for recovering their system and restoring data, usually designated in a time to functionality (in hours/days) or a point in time (must restore the previous day’s data).  There are so many regulations now dictating how much data companies must keep.  And finally, data warehouses contain a lot of very important, often business-critical, information that would be difficult and time-consuming to recreate from scratch.</a:t>
            </a:r>
            <a:endParaRPr lang="en-US" dirty="0" smtClean="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1D234-F734-491B-BBF1-7AB9207D4ADD}" type="slidenum">
              <a:rPr lang="en-US"/>
              <a:pPr/>
              <a:t>17</a:t>
            </a:fld>
            <a:endParaRPr lang="en-US" dirty="0"/>
          </a:p>
        </p:txBody>
      </p:sp>
      <p:sp>
        <p:nvSpPr>
          <p:cNvPr id="121858" name="Rectangle 2"/>
          <p:cNvSpPr>
            <a:spLocks noGrp="1" noRot="1" noChangeAspect="1" noChangeArrowheads="1" noTextEdit="1"/>
          </p:cNvSpPr>
          <p:nvPr>
            <p:ph type="sldImg"/>
          </p:nvPr>
        </p:nvSpPr>
        <p:spPr>
          <a:xfrm>
            <a:off x="331788" y="696913"/>
            <a:ext cx="6197600" cy="3486150"/>
          </a:xfrm>
          <a:ln/>
        </p:spPr>
      </p:sp>
      <p:sp>
        <p:nvSpPr>
          <p:cNvPr id="121859" name="Rectangle 3"/>
          <p:cNvSpPr>
            <a:spLocks noGrp="1" noChangeArrowheads="1"/>
          </p:cNvSpPr>
          <p:nvPr>
            <p:ph type="body" idx="1"/>
          </p:nvPr>
        </p:nvSpPr>
        <p:spPr>
          <a:xfrm>
            <a:off x="685800" y="4415790"/>
            <a:ext cx="5948570" cy="4450782"/>
          </a:xfrm>
        </p:spPr>
        <p:txBody>
          <a:bodyPr/>
          <a:lstStyle/>
          <a:p>
            <a:r>
              <a:rPr lang="en-US" dirty="0" smtClean="0">
                <a:latin typeface="Segoe UI" panose="020B0502040204020203" pitchFamily="34" charset="0"/>
                <a:ea typeface="Segoe UI" panose="020B0502040204020203" pitchFamily="34" charset="0"/>
                <a:cs typeface="Segoe UI" panose="020B0502040204020203" pitchFamily="34" charset="0"/>
              </a:rPr>
              <a:t>There are two routes for protecting the Teradata Data Warehouse Appliance 2800.  The most robust solution, and generally the preferred</a:t>
            </a:r>
            <a:r>
              <a:rPr lang="en-US" baseline="0" dirty="0" smtClean="0">
                <a:latin typeface="Segoe UI" panose="020B0502040204020203" pitchFamily="34" charset="0"/>
                <a:ea typeface="Segoe UI" panose="020B0502040204020203" pitchFamily="34" charset="0"/>
                <a:cs typeface="Segoe UI" panose="020B0502040204020203" pitchFamily="34" charset="0"/>
              </a:rPr>
              <a:t> solution for customers is a true BAR configuration.  This is managed, integrated backup and restore.  Customers have a choice of going with a full Teradata system, called our “Advocated” solution (or, at a lower performance level or with older equipment, called “Certified”), or supplying/managing a part of the solution themselves, called the Enterprise Fit solution.  Alternatively, for smaller Appliance systems or for customers who don’t use one of our three supported backup applications, the Appliance Backup Utility is available free of charge on every Appliance platform.  </a:t>
            </a:r>
          </a:p>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marR="0" lvl="1" indent="0" algn="l" defTabSz="928299" rtl="0" eaLnBrk="1" fontAlgn="base" latinLnBrk="0" hangingPunct="1">
              <a:lnSpc>
                <a:spcPct val="100000"/>
              </a:lnSpc>
              <a:spcBef>
                <a:spcPct val="30000"/>
              </a:spcBef>
              <a:spcAft>
                <a:spcPct val="0"/>
              </a:spcAft>
              <a:buClrTx/>
              <a:buSzTx/>
              <a:buFontTx/>
              <a:buNone/>
              <a:tabLst/>
              <a:defRPr/>
            </a:pPr>
            <a:r>
              <a:rPr lang="en-US" dirty="0" smtClean="0"/>
              <a:t>While any of our BAR products will work with the Data Warehouse Appliance 2800, we have smaller, more</a:t>
            </a:r>
            <a:r>
              <a:rPr lang="en-US" baseline="0" dirty="0" smtClean="0"/>
              <a:t> cost-effective</a:t>
            </a:r>
            <a:r>
              <a:rPr lang="en-US" dirty="0" smtClean="0"/>
              <a:t> models of both tape and disk backup solutions available. </a:t>
            </a:r>
          </a:p>
          <a:p>
            <a:endParaRPr lang="en-US" dirty="0"/>
          </a:p>
        </p:txBody>
      </p:sp>
      <p:sp>
        <p:nvSpPr>
          <p:cNvPr id="4" name="Slide Number Placeholder 3"/>
          <p:cNvSpPr>
            <a:spLocks noGrp="1"/>
          </p:cNvSpPr>
          <p:nvPr>
            <p:ph type="sldNum" sz="quarter" idx="10"/>
          </p:nvPr>
        </p:nvSpPr>
        <p:spPr/>
        <p:txBody>
          <a:bodyPr/>
          <a:lstStyle/>
          <a:p>
            <a:pPr>
              <a:defRPr/>
            </a:pPr>
            <a:fld id="{31711449-CCAF-47C5-B00A-C6C1EDE3A79E}" type="slidenum">
              <a:rPr lang="en-US" smtClean="0"/>
              <a:pPr>
                <a:defRPr/>
              </a:pPr>
              <a:t>18</a:t>
            </a:fld>
            <a:endParaRPr lang="en-US"/>
          </a:p>
        </p:txBody>
      </p:sp>
    </p:spTree>
    <p:extLst>
      <p:ext uri="{BB962C8B-B14F-4D97-AF65-F5344CB8AC3E}">
        <p14:creationId xmlns:p14="http://schemas.microsoft.com/office/powerpoint/2010/main" val="76159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2FD4D0-3E6A-4939-96BF-EC36E241D385}" type="slidenum">
              <a:rPr lang="en-US"/>
              <a:pPr/>
              <a:t>19</a:t>
            </a:fld>
            <a:endParaRPr lang="en-US"/>
          </a:p>
        </p:txBody>
      </p:sp>
      <p:sp>
        <p:nvSpPr>
          <p:cNvPr id="53250"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A2D27360-F3ED-490B-9B5D-D28D6E1B8BD0}" type="slidenum">
              <a:rPr lang="en-US" sz="1200">
                <a:latin typeface="Times" pitchFamily="18" charset="0"/>
              </a:rPr>
              <a:pPr algn="r" eaLnBrk="0" hangingPunct="0"/>
              <a:t>19</a:t>
            </a:fld>
            <a:endParaRPr lang="en-US" sz="1200">
              <a:latin typeface="Times" pitchFamily="18" charset="0"/>
            </a:endParaRPr>
          </a:p>
        </p:txBody>
      </p:sp>
      <p:sp>
        <p:nvSpPr>
          <p:cNvPr id="53251" name="Rectangle 2"/>
          <p:cNvSpPr>
            <a:spLocks noGrp="1" noRot="1" noChangeAspect="1" noChangeArrowheads="1" noTextEdit="1"/>
          </p:cNvSpPr>
          <p:nvPr>
            <p:ph type="sldImg"/>
          </p:nvPr>
        </p:nvSpPr>
        <p:spPr>
          <a:xfrm>
            <a:off x="331788" y="696913"/>
            <a:ext cx="6197600" cy="3486150"/>
          </a:xfrm>
          <a:ln/>
        </p:spPr>
      </p:sp>
      <p:sp>
        <p:nvSpPr>
          <p:cNvPr id="53252"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800" dirty="0" smtClean="0">
                <a:latin typeface="Segoe UI" panose="020B0502040204020203" pitchFamily="34" charset="0"/>
                <a:ea typeface="Segoe UI" panose="020B0502040204020203" pitchFamily="34" charset="0"/>
                <a:cs typeface="Segoe UI" panose="020B0502040204020203" pitchFamily="34" charset="0"/>
              </a:rPr>
              <a:t>The ABU was created to give Appliance customers more flexibility in how they backup Teradata.  It is installed on all current Appliance and SMP nodes and is no additional product cost to the customer.  But</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t</a:t>
            </a:r>
            <a:r>
              <a:rPr lang="en-US" sz="800" dirty="0" smtClean="0">
                <a:latin typeface="Segoe UI" panose="020B0502040204020203" pitchFamily="34" charset="0"/>
                <a:ea typeface="Segoe UI" panose="020B0502040204020203" pitchFamily="34" charset="0"/>
                <a:cs typeface="Segoe UI" panose="020B0502040204020203" pitchFamily="34" charset="0"/>
              </a:rPr>
              <a:t>he ABU is different from Teradata Backup, Archive, and Restore (BAR).  BAR is fully managed protection with many value-added features, functions, and industry-leading software/hardware and comes with intensive consultation and support from Teradata personnel.  Customers using the ABU can</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either </a:t>
            </a:r>
            <a:r>
              <a:rPr lang="en-US" sz="800" dirty="0" smtClean="0">
                <a:latin typeface="Segoe UI" panose="020B0502040204020203" pitchFamily="34" charset="0"/>
                <a:ea typeface="Segoe UI" panose="020B0502040204020203" pitchFamily="34" charset="0"/>
                <a:cs typeface="Segoe UI" panose="020B0502040204020203" pitchFamily="34" charset="0"/>
              </a:rPr>
              <a:t>fully support their entire data protection infrastructure themselves or buy support and Data</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Domain hardware</a:t>
            </a:r>
            <a:r>
              <a:rPr lang="en-US" sz="800" dirty="0" smtClean="0">
                <a:latin typeface="Segoe UI" panose="020B0502040204020203" pitchFamily="34" charset="0"/>
                <a:ea typeface="Segoe UI" panose="020B0502040204020203" pitchFamily="34" charset="0"/>
                <a:cs typeface="Segoe UI" panose="020B0502040204020203" pitchFamily="34" charset="0"/>
              </a:rPr>
              <a:t> from Teradata – this is very different from Teradata BAR, where design, implementation, performance tuning, and help with support issues</a:t>
            </a:r>
            <a:r>
              <a:rPr lang="en-US" sz="800" baseline="0" dirty="0" smtClean="0">
                <a:latin typeface="Segoe UI" panose="020B0502040204020203" pitchFamily="34" charset="0"/>
                <a:ea typeface="Segoe UI" panose="020B0502040204020203" pitchFamily="34" charset="0"/>
                <a:cs typeface="Segoe UI" panose="020B0502040204020203" pitchFamily="34" charset="0"/>
              </a:rPr>
              <a:t> are all included in the solution.</a:t>
            </a:r>
          </a:p>
          <a:p>
            <a:endParaRPr lang="en-US" sz="800" dirty="0">
              <a:solidFill>
                <a:srgbClr val="50505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34745">
              <a:defRPr sz="2200">
                <a:solidFill>
                  <a:schemeClr val="tx1"/>
                </a:solidFill>
                <a:latin typeface="Verdana" pitchFamily="34" charset="0"/>
              </a:defRPr>
            </a:lvl1pPr>
            <a:lvl2pPr marL="754243" indent="-290093" defTabSz="934745">
              <a:defRPr sz="2200">
                <a:solidFill>
                  <a:schemeClr val="tx1"/>
                </a:solidFill>
                <a:latin typeface="Verdana" pitchFamily="34" charset="0"/>
              </a:defRPr>
            </a:lvl2pPr>
            <a:lvl3pPr marL="1160374" indent="-232075" defTabSz="934745">
              <a:defRPr sz="2200">
                <a:solidFill>
                  <a:schemeClr val="tx1"/>
                </a:solidFill>
                <a:latin typeface="Verdana" pitchFamily="34" charset="0"/>
              </a:defRPr>
            </a:lvl3pPr>
            <a:lvl4pPr marL="1624523" indent="-232075" defTabSz="934745">
              <a:defRPr sz="2200">
                <a:solidFill>
                  <a:schemeClr val="tx1"/>
                </a:solidFill>
                <a:latin typeface="Verdana" pitchFamily="34" charset="0"/>
              </a:defRPr>
            </a:lvl4pPr>
            <a:lvl5pPr marL="2088672" indent="-232075" defTabSz="934745">
              <a:defRPr sz="2200">
                <a:solidFill>
                  <a:schemeClr val="tx1"/>
                </a:solidFill>
                <a:latin typeface="Verdana" pitchFamily="34" charset="0"/>
              </a:defRPr>
            </a:lvl5pPr>
            <a:lvl6pPr marL="2552822" indent="-232075" defTabSz="934745" eaLnBrk="0" fontAlgn="base" hangingPunct="0">
              <a:spcBef>
                <a:spcPct val="0"/>
              </a:spcBef>
              <a:spcAft>
                <a:spcPct val="0"/>
              </a:spcAft>
              <a:defRPr sz="2200">
                <a:solidFill>
                  <a:schemeClr val="tx1"/>
                </a:solidFill>
                <a:latin typeface="Verdana" pitchFamily="34" charset="0"/>
              </a:defRPr>
            </a:lvl6pPr>
            <a:lvl7pPr marL="3016971" indent="-232075" defTabSz="934745" eaLnBrk="0" fontAlgn="base" hangingPunct="0">
              <a:spcBef>
                <a:spcPct val="0"/>
              </a:spcBef>
              <a:spcAft>
                <a:spcPct val="0"/>
              </a:spcAft>
              <a:defRPr sz="2200">
                <a:solidFill>
                  <a:schemeClr val="tx1"/>
                </a:solidFill>
                <a:latin typeface="Verdana" pitchFamily="34" charset="0"/>
              </a:defRPr>
            </a:lvl7pPr>
            <a:lvl8pPr marL="3481121" indent="-232075" defTabSz="934745" eaLnBrk="0" fontAlgn="base" hangingPunct="0">
              <a:spcBef>
                <a:spcPct val="0"/>
              </a:spcBef>
              <a:spcAft>
                <a:spcPct val="0"/>
              </a:spcAft>
              <a:defRPr sz="2200">
                <a:solidFill>
                  <a:schemeClr val="tx1"/>
                </a:solidFill>
                <a:latin typeface="Verdana" pitchFamily="34" charset="0"/>
              </a:defRPr>
            </a:lvl8pPr>
            <a:lvl9pPr marL="3945270" indent="-232075" defTabSz="934745" eaLnBrk="0" fontAlgn="base" hangingPunct="0">
              <a:spcBef>
                <a:spcPct val="0"/>
              </a:spcBef>
              <a:spcAft>
                <a:spcPct val="0"/>
              </a:spcAft>
              <a:defRPr sz="2200">
                <a:solidFill>
                  <a:schemeClr val="tx1"/>
                </a:solidFill>
                <a:latin typeface="Verdana" pitchFamily="34" charset="0"/>
              </a:defRPr>
            </a:lvl9pPr>
          </a:lstStyle>
          <a:p>
            <a:fld id="{31C558CB-6976-458C-B1D0-4EA20DCC5D86}" type="slidenum">
              <a:rPr lang="en-US" sz="1200">
                <a:latin typeface="Arial" charset="0"/>
              </a:rPr>
              <a:pPr/>
              <a:t>20</a:t>
            </a:fld>
            <a:endParaRPr lang="en-US" sz="1200" dirty="0">
              <a:latin typeface="Arial" charset="0"/>
            </a:endParaRPr>
          </a:p>
        </p:txBody>
      </p:sp>
      <p:sp>
        <p:nvSpPr>
          <p:cNvPr id="56323" name="Rectangle 2"/>
          <p:cNvSpPr>
            <a:spLocks noGrp="1" noRot="1" noChangeAspect="1" noChangeArrowheads="1" noTextEdit="1"/>
          </p:cNvSpPr>
          <p:nvPr>
            <p:ph type="sldImg"/>
          </p:nvPr>
        </p:nvSpPr>
        <p:spPr>
          <a:xfrm>
            <a:off x="334963" y="696913"/>
            <a:ext cx="6197600" cy="3486150"/>
          </a:xfrm>
          <a:ln/>
        </p:spPr>
      </p:sp>
      <p:sp>
        <p:nvSpPr>
          <p:cNvPr id="56324" name="Rectangle 3"/>
          <p:cNvSpPr>
            <a:spLocks noGrp="1" noChangeArrowheads="1"/>
          </p:cNvSpPr>
          <p:nvPr>
            <p:ph type="body" idx="1"/>
          </p:nvPr>
        </p:nvSpPr>
        <p:spPr>
          <a:noFill/>
        </p:spPr>
        <p:txBody>
          <a:bodyPr/>
          <a:lstStyle/>
          <a:p>
            <a:pPr eaLnBrk="1" hangingPunct="1"/>
            <a:r>
              <a:rPr lang="en-US" dirty="0" smtClean="0"/>
              <a:t>The investment protection strategy for the appliance line is co-residence which means that two generations can run together in the same system,</a:t>
            </a:r>
            <a:r>
              <a:rPr lang="en-US" baseline="0" dirty="0" smtClean="0"/>
              <a:t> but the newer generation will run at the same performance level as the existing platform.  This differs from co-existence in the 6000 series, which means every generation runs at its maximum performance with up to three generations of nodes.  Only the RAID-1 configuration of the 2800 will co-reside backwards because we don’t have an existing RAID-6 configuration in the 2700/2750 platforms. Going forward, the RAID-6 will co-reside with future RAID-6 platforms. Co-residence requires moving the older system to Teradata 14.10 and SLES11 and both BYNET over Ethernet and BYNET over InfiniBand are supported.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8E6377-5964-46ED-A7D5-08B4CC1A005A}" type="slidenum">
              <a:rPr lang="en-US"/>
              <a:pPr/>
              <a:t>22</a:t>
            </a:fld>
            <a:endParaRPr lang="en-US"/>
          </a:p>
        </p:txBody>
      </p:sp>
      <p:sp>
        <p:nvSpPr>
          <p:cNvPr id="12290" name="Slide Image Placeholder 1"/>
          <p:cNvSpPr>
            <a:spLocks noGrp="1" noRot="1" noChangeAspect="1" noTextEdit="1"/>
          </p:cNvSpPr>
          <p:nvPr>
            <p:ph type="sldImg"/>
          </p:nvPr>
        </p:nvSpPr>
        <p:spPr>
          <a:xfrm>
            <a:off x="330200" y="696913"/>
            <a:ext cx="6197600" cy="3486150"/>
          </a:xfrm>
          <a:ln/>
        </p:spPr>
      </p:sp>
      <p:sp>
        <p:nvSpPr>
          <p:cNvPr id="12291" name="Notes Placeholder 2"/>
          <p:cNvSpPr>
            <a:spLocks noGrp="1"/>
          </p:cNvSpPr>
          <p:nvPr>
            <p:ph type="body" idx="1"/>
          </p:nvPr>
        </p:nvSpPr>
        <p:spPr>
          <a:noFill/>
        </p:spPr>
        <p:txBody>
          <a:bodyPr/>
          <a:lstStyle/>
          <a:p>
            <a:endParaRPr lang="en-US" sz="800" dirty="0">
              <a:solidFill>
                <a:srgbClr val="505050"/>
              </a:solidFill>
            </a:endParaRPr>
          </a:p>
        </p:txBody>
      </p:sp>
      <p:sp>
        <p:nvSpPr>
          <p:cNvPr id="12292"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FF5E78FF-D7B2-4509-A0A1-56A619C76594}" type="slidenum">
              <a:rPr lang="en-US" sz="1200">
                <a:solidFill>
                  <a:schemeClr val="bg1"/>
                </a:solidFill>
                <a:latin typeface="Verdana" pitchFamily="34" charset="0"/>
              </a:rPr>
              <a:pPr algn="r" eaLnBrk="0" hangingPunct="0"/>
              <a:t>22</a:t>
            </a:fld>
            <a:endParaRPr lang="en-US" sz="1200">
              <a:solidFill>
                <a:schemeClr val="bg1"/>
              </a:solidFill>
              <a:latin typeface="Verdan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086FCC9-D545-449A-8B7E-25234D620933}" type="slidenum">
              <a:rPr lang="en-US"/>
              <a:pPr/>
              <a:t>23</a:t>
            </a:fld>
            <a:endParaRPr lang="en-US"/>
          </a:p>
        </p:txBody>
      </p:sp>
      <p:sp>
        <p:nvSpPr>
          <p:cNvPr id="14338"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308D4664-F8DB-41A7-A27A-1DFE3FD00BFE}" type="datetime1">
              <a:rPr lang="en-US" sz="1200">
                <a:latin typeface="Times" pitchFamily="18" charset="0"/>
              </a:rPr>
              <a:pPr algn="r" eaLnBrk="0" hangingPunct="0"/>
              <a:t>6/30/2015</a:t>
            </a:fld>
            <a:endParaRPr lang="en-US" sz="1200">
              <a:latin typeface="Times" pitchFamily="18" charset="0"/>
            </a:endParaRPr>
          </a:p>
        </p:txBody>
      </p:sp>
      <p:sp>
        <p:nvSpPr>
          <p:cNvPr id="14339"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99AB9D9A-93FA-413B-A649-8C2B490649B7}" type="slidenum">
              <a:rPr lang="en-US" sz="1200">
                <a:latin typeface="Times" pitchFamily="18" charset="0"/>
              </a:rPr>
              <a:pPr algn="r" eaLnBrk="0" hangingPunct="0"/>
              <a:t>23</a:t>
            </a:fld>
            <a:endParaRPr lang="en-US" sz="1200">
              <a:latin typeface="Times" pitchFamily="18" charset="0"/>
            </a:endParaRPr>
          </a:p>
        </p:txBody>
      </p:sp>
      <p:sp>
        <p:nvSpPr>
          <p:cNvPr id="14340"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26" tIns="46063" rIns="92126" bIns="46063"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BD6FB91D-9132-447F-A0A2-2AEEF8C08064}" type="slidenum">
              <a:rPr lang="en-US" sz="1200">
                <a:ea typeface="MS PGothic" pitchFamily="34" charset="-128"/>
              </a:rPr>
              <a:pPr algn="r"/>
              <a:t>23</a:t>
            </a:fld>
            <a:endParaRPr lang="en-US" sz="1200">
              <a:ea typeface="MS PGothic" pitchFamily="34" charset="-128"/>
            </a:endParaRPr>
          </a:p>
        </p:txBody>
      </p:sp>
      <p:sp>
        <p:nvSpPr>
          <p:cNvPr id="14341" name="Rectangle 2"/>
          <p:cNvSpPr>
            <a:spLocks noGrp="1" noRot="1" noChangeAspect="1" noChangeArrowheads="1" noTextEdit="1"/>
          </p:cNvSpPr>
          <p:nvPr>
            <p:ph type="sldImg"/>
          </p:nvPr>
        </p:nvSpPr>
        <p:spPr>
          <a:xfrm>
            <a:off x="1289050" y="155575"/>
            <a:ext cx="6197600" cy="3486150"/>
          </a:xfrm>
          <a:ln/>
        </p:spPr>
      </p:sp>
      <p:sp>
        <p:nvSpPr>
          <p:cNvPr id="14342" name="Rectangle 3"/>
          <p:cNvSpPr>
            <a:spLocks noGrp="1" noChangeArrowheads="1"/>
          </p:cNvSpPr>
          <p:nvPr>
            <p:ph type="body" idx="1"/>
          </p:nvPr>
        </p:nvSpPr>
        <p:spPr>
          <a:xfrm>
            <a:off x="203200" y="103293"/>
            <a:ext cx="6477000" cy="4811168"/>
          </a:xfrm>
        </p:spPr>
        <p:txBody>
          <a:bodyPr lIns="92817" tIns="46408" rIns="92817" bIns="46408">
            <a:spAutoFit/>
          </a:bodyPr>
          <a:lstStyle/>
          <a:p>
            <a:pPr>
              <a:lnSpc>
                <a:spcPct val="95000"/>
              </a:lnSpc>
            </a:pPr>
            <a:r>
              <a:rPr lang="en-US" sz="700" dirty="0"/>
              <a:t>Teradata Database </a:t>
            </a:r>
            <a:r>
              <a:rPr lang="en-US" sz="700" dirty="0" smtClean="0"/>
              <a:t>15.0 </a:t>
            </a:r>
            <a:r>
              <a:rPr lang="en-US" sz="700" dirty="0"/>
              <a:t>is </a:t>
            </a:r>
            <a:r>
              <a:rPr lang="en-US" sz="700" dirty="0" smtClean="0"/>
              <a:t>the</a:t>
            </a:r>
            <a:r>
              <a:rPr lang="en-US" sz="700" baseline="0" dirty="0" smtClean="0"/>
              <a:t> </a:t>
            </a:r>
            <a:r>
              <a:rPr lang="en-US" sz="700" dirty="0" smtClean="0"/>
              <a:t>latest </a:t>
            </a:r>
            <a:r>
              <a:rPr lang="en-US" sz="700" dirty="0"/>
              <a:t>release in a long, </a:t>
            </a:r>
            <a:r>
              <a:rPr lang="en-US" sz="700" dirty="0" smtClean="0"/>
              <a:t>innovative</a:t>
            </a:r>
            <a:r>
              <a:rPr lang="en-US" sz="700" baseline="0" dirty="0" smtClean="0"/>
              <a:t> </a:t>
            </a:r>
            <a:r>
              <a:rPr lang="en-US" sz="700" dirty="0" smtClean="0"/>
              <a:t>history </a:t>
            </a:r>
            <a:r>
              <a:rPr lang="en-US" sz="700" dirty="0"/>
              <a:t>of leadership in business </a:t>
            </a:r>
            <a:r>
              <a:rPr lang="en-US" sz="700" baseline="0" dirty="0" smtClean="0"/>
              <a:t> </a:t>
            </a:r>
            <a:r>
              <a:rPr lang="en-US" sz="700" dirty="0" smtClean="0"/>
              <a:t>analysis</a:t>
            </a:r>
            <a:r>
              <a:rPr lang="en-US" sz="700" dirty="0"/>
              <a:t>.  Teradata Database </a:t>
            </a:r>
            <a:r>
              <a:rPr lang="en-US" sz="700" dirty="0" smtClean="0"/>
              <a:t>was</a:t>
            </a:r>
            <a:r>
              <a:rPr lang="en-US" sz="700" baseline="0" dirty="0" smtClean="0"/>
              <a:t> </a:t>
            </a:r>
            <a:r>
              <a:rPr lang="en-US" sz="700" dirty="0" smtClean="0"/>
              <a:t>designed </a:t>
            </a:r>
            <a:r>
              <a:rPr lang="en-US" sz="700" dirty="0"/>
              <a:t>with a unique internal </a:t>
            </a:r>
            <a:r>
              <a:rPr lang="en-US" sz="700" baseline="0" dirty="0" smtClean="0"/>
              <a:t> </a:t>
            </a:r>
            <a:r>
              <a:rPr lang="en-US" sz="700" dirty="0" smtClean="0"/>
              <a:t>parallel </a:t>
            </a:r>
            <a:r>
              <a:rPr lang="en-US" sz="700" dirty="0"/>
              <a:t>architecture which </a:t>
            </a:r>
            <a:r>
              <a:rPr lang="en-US" sz="700" dirty="0" smtClean="0"/>
              <a:t>simplifies</a:t>
            </a:r>
            <a:r>
              <a:rPr lang="en-US" sz="700" baseline="0" dirty="0" smtClean="0"/>
              <a:t> </a:t>
            </a:r>
            <a:r>
              <a:rPr lang="en-US" sz="700" dirty="0" smtClean="0"/>
              <a:t>system </a:t>
            </a:r>
            <a:r>
              <a:rPr lang="en-US" sz="700" dirty="0"/>
              <a:t>administration and </a:t>
            </a:r>
            <a:r>
              <a:rPr lang="en-US" sz="700" dirty="0" smtClean="0"/>
              <a:t>application</a:t>
            </a:r>
            <a:r>
              <a:rPr lang="en-US" sz="700" baseline="0" dirty="0" smtClean="0"/>
              <a:t> </a:t>
            </a:r>
            <a:r>
              <a:rPr lang="en-US" sz="700" dirty="0" smtClean="0"/>
              <a:t>development </a:t>
            </a:r>
            <a:r>
              <a:rPr lang="en-US" sz="700" dirty="0"/>
              <a:t>while providing industry </a:t>
            </a:r>
            <a:r>
              <a:rPr lang="en-US" sz="700" baseline="0" dirty="0" smtClean="0"/>
              <a:t> </a:t>
            </a:r>
            <a:r>
              <a:rPr lang="en-US" sz="700" dirty="0" smtClean="0"/>
              <a:t>leading </a:t>
            </a:r>
            <a:r>
              <a:rPr lang="en-US" sz="700" dirty="0"/>
              <a:t>capability and performance. </a:t>
            </a:r>
            <a:r>
              <a:rPr lang="en-US" sz="700" baseline="0" dirty="0" smtClean="0"/>
              <a:t> </a:t>
            </a:r>
            <a:r>
              <a:rPr lang="en-US" sz="700" dirty="0" smtClean="0"/>
              <a:t>This </a:t>
            </a:r>
            <a:r>
              <a:rPr lang="en-US" sz="700" dirty="0"/>
              <a:t>architecture and </a:t>
            </a:r>
            <a:r>
              <a:rPr lang="en-US" sz="700" dirty="0" smtClean="0"/>
              <a:t>design</a:t>
            </a:r>
            <a:r>
              <a:rPr lang="en-US" sz="700" baseline="0" dirty="0" smtClean="0"/>
              <a:t> </a:t>
            </a:r>
            <a:r>
              <a:rPr lang="en-US" sz="700" dirty="0" smtClean="0"/>
              <a:t>philosophy </a:t>
            </a:r>
            <a:r>
              <a:rPr lang="en-US" sz="700" dirty="0"/>
              <a:t>ensures many </a:t>
            </a:r>
            <a:r>
              <a:rPr lang="en-US" sz="700" dirty="0" smtClean="0"/>
              <a:t>of</a:t>
            </a:r>
            <a:r>
              <a:rPr lang="en-US" sz="700" baseline="0" dirty="0" smtClean="0"/>
              <a:t> </a:t>
            </a:r>
            <a:r>
              <a:rPr lang="en-US" sz="700" dirty="0" smtClean="0"/>
              <a:t>Teradata’s </a:t>
            </a:r>
            <a:r>
              <a:rPr lang="en-US" sz="700" dirty="0"/>
              <a:t>advantages accrue to </a:t>
            </a:r>
            <a:r>
              <a:rPr lang="en-US" sz="700" baseline="0" dirty="0" smtClean="0"/>
              <a:t> </a:t>
            </a:r>
            <a:r>
              <a:rPr lang="en-US" sz="700" dirty="0" smtClean="0"/>
              <a:t>user </a:t>
            </a:r>
            <a:r>
              <a:rPr lang="en-US" sz="700" dirty="0"/>
              <a:t>applications automatically with </a:t>
            </a:r>
            <a:r>
              <a:rPr lang="en-US" sz="700" baseline="0" dirty="0" smtClean="0"/>
              <a:t> </a:t>
            </a:r>
            <a:r>
              <a:rPr lang="en-US" sz="700" dirty="0" smtClean="0"/>
              <a:t>no </a:t>
            </a:r>
            <a:r>
              <a:rPr lang="en-US" sz="700" dirty="0"/>
              <a:t>special actions or coding required.  </a:t>
            </a:r>
            <a:r>
              <a:rPr lang="en-US" sz="700" baseline="0" dirty="0" smtClean="0"/>
              <a:t> </a:t>
            </a:r>
            <a:r>
              <a:rPr lang="en-US" sz="700" dirty="0" smtClean="0"/>
              <a:t>Over </a:t>
            </a:r>
            <a:r>
              <a:rPr lang="en-US" sz="700" dirty="0"/>
              <a:t>the past 25 years, innovative </a:t>
            </a:r>
            <a:r>
              <a:rPr lang="en-US" sz="700" baseline="0" dirty="0" smtClean="0"/>
              <a:t> </a:t>
            </a:r>
            <a:r>
              <a:rPr lang="en-US" sz="700" dirty="0" smtClean="0"/>
              <a:t>enhancements </a:t>
            </a:r>
            <a:r>
              <a:rPr lang="en-US" sz="700" dirty="0"/>
              <a:t>have been added to </a:t>
            </a:r>
            <a:r>
              <a:rPr lang="en-US" sz="700" baseline="0" dirty="0" smtClean="0"/>
              <a:t> </a:t>
            </a:r>
            <a:r>
              <a:rPr lang="en-US" sz="700" dirty="0" smtClean="0"/>
              <a:t>the </a:t>
            </a:r>
            <a:r>
              <a:rPr lang="en-US" sz="700" dirty="0"/>
              <a:t>database to </a:t>
            </a:r>
            <a:r>
              <a:rPr lang="en-US" sz="700" dirty="0" smtClean="0"/>
              <a:t>lead</a:t>
            </a:r>
            <a:r>
              <a:rPr lang="en-US" sz="700" baseline="0" dirty="0" smtClean="0"/>
              <a:t> </a:t>
            </a:r>
            <a:r>
              <a:rPr lang="en-US" sz="700" dirty="0" smtClean="0"/>
              <a:t>decision support</a:t>
            </a:r>
            <a:r>
              <a:rPr lang="en-US" sz="700" baseline="0" dirty="0" smtClean="0"/>
              <a:t> </a:t>
            </a:r>
            <a:r>
              <a:rPr lang="en-US" sz="700" dirty="0" smtClean="0"/>
              <a:t>into </a:t>
            </a:r>
            <a:r>
              <a:rPr lang="en-US" sz="700" dirty="0"/>
              <a:t>new applications and entirely new </a:t>
            </a:r>
            <a:r>
              <a:rPr lang="en-US" sz="700" baseline="0" dirty="0" smtClean="0"/>
              <a:t> </a:t>
            </a:r>
            <a:r>
              <a:rPr lang="en-US" sz="700" dirty="0" smtClean="0"/>
              <a:t>realms </a:t>
            </a:r>
            <a:r>
              <a:rPr lang="en-US" sz="700" dirty="0"/>
              <a:t>within organizations.  For </a:t>
            </a:r>
            <a:r>
              <a:rPr lang="en-US" sz="700" baseline="0" dirty="0" smtClean="0"/>
              <a:t> </a:t>
            </a:r>
            <a:r>
              <a:rPr lang="en-US" sz="700" dirty="0" smtClean="0"/>
              <a:t>example</a:t>
            </a:r>
            <a:r>
              <a:rPr lang="en-US" sz="700" dirty="0"/>
              <a:t>, Teradata was the first to </a:t>
            </a:r>
            <a:r>
              <a:rPr lang="en-US" sz="700" baseline="0" dirty="0" smtClean="0"/>
              <a:t> </a:t>
            </a:r>
            <a:r>
              <a:rPr lang="en-US" sz="700" dirty="0" smtClean="0"/>
              <a:t>include </a:t>
            </a:r>
            <a:r>
              <a:rPr lang="en-US" sz="700" dirty="0"/>
              <a:t>sophisticated statistical </a:t>
            </a:r>
            <a:r>
              <a:rPr lang="en-US" sz="700" baseline="0" dirty="0" smtClean="0"/>
              <a:t> </a:t>
            </a:r>
            <a:r>
              <a:rPr lang="en-US" sz="700" dirty="0" smtClean="0"/>
              <a:t>functions </a:t>
            </a:r>
            <a:r>
              <a:rPr lang="en-US" sz="700" dirty="0"/>
              <a:t>within the </a:t>
            </a:r>
            <a:r>
              <a:rPr lang="en-US" sz="700" dirty="0" smtClean="0"/>
              <a:t>database</a:t>
            </a:r>
            <a:r>
              <a:rPr lang="en-US" sz="700" baseline="0" dirty="0" smtClean="0"/>
              <a:t> </a:t>
            </a:r>
            <a:r>
              <a:rPr lang="en-US" sz="700" dirty="0" smtClean="0"/>
              <a:t>engine </a:t>
            </a:r>
            <a:r>
              <a:rPr lang="en-US" sz="700" baseline="0" dirty="0"/>
              <a:t> </a:t>
            </a:r>
            <a:r>
              <a:rPr lang="en-US" sz="700" dirty="0" smtClean="0"/>
              <a:t>accessible </a:t>
            </a:r>
            <a:r>
              <a:rPr lang="en-US" sz="700" dirty="0"/>
              <a:t>via the standard </a:t>
            </a:r>
            <a:r>
              <a:rPr lang="en-US" sz="700" dirty="0" smtClean="0"/>
              <a:t>SQL</a:t>
            </a:r>
            <a:r>
              <a:rPr lang="en-US" sz="700" baseline="0" dirty="0" smtClean="0"/>
              <a:t> </a:t>
            </a:r>
            <a:r>
              <a:rPr lang="en-US" sz="700" dirty="0" smtClean="0"/>
              <a:t>interface</a:t>
            </a:r>
            <a:r>
              <a:rPr lang="en-US" sz="700" dirty="0"/>
              <a:t>.</a:t>
            </a:r>
          </a:p>
          <a:p>
            <a:pPr>
              <a:lnSpc>
                <a:spcPct val="95000"/>
              </a:lnSpc>
            </a:pPr>
            <a:r>
              <a:rPr lang="en-US" sz="700" b="1" u="sng" dirty="0"/>
              <a:t>Automatic built-in functionality</a:t>
            </a:r>
            <a:br>
              <a:rPr lang="en-US" sz="700" b="1" u="sng" dirty="0"/>
            </a:br>
            <a:r>
              <a:rPr lang="en-US" sz="700" dirty="0"/>
              <a:t>Many Teradata Database </a:t>
            </a:r>
            <a:r>
              <a:rPr lang="en-US" sz="700" dirty="0" smtClean="0"/>
              <a:t>advantages</a:t>
            </a:r>
            <a:r>
              <a:rPr lang="en-US" sz="700" baseline="0" dirty="0" smtClean="0"/>
              <a:t> </a:t>
            </a:r>
            <a:r>
              <a:rPr lang="en-US" sz="700" dirty="0" smtClean="0"/>
              <a:t>are </a:t>
            </a:r>
            <a:r>
              <a:rPr lang="en-US" sz="700" dirty="0"/>
              <a:t>built in and provide added value </a:t>
            </a:r>
            <a:r>
              <a:rPr lang="en-US" sz="700" baseline="0" dirty="0" smtClean="0"/>
              <a:t> </a:t>
            </a:r>
            <a:r>
              <a:rPr lang="en-US" sz="700" dirty="0" smtClean="0"/>
              <a:t>without </a:t>
            </a:r>
            <a:r>
              <a:rPr lang="en-US" sz="700" dirty="0"/>
              <a:t>special programming, set up, </a:t>
            </a:r>
            <a:r>
              <a:rPr lang="en-US" sz="700" baseline="0" dirty="0" smtClean="0"/>
              <a:t> </a:t>
            </a:r>
            <a:r>
              <a:rPr lang="en-US" sz="700" dirty="0" smtClean="0"/>
              <a:t>or </a:t>
            </a:r>
            <a:r>
              <a:rPr lang="en-US" sz="700" dirty="0"/>
              <a:t>design.  Some of these advantages are:</a:t>
            </a:r>
          </a:p>
          <a:p>
            <a:pPr>
              <a:lnSpc>
                <a:spcPct val="95000"/>
              </a:lnSpc>
            </a:pPr>
            <a:r>
              <a:rPr lang="en-US" sz="700" b="1" dirty="0"/>
              <a:t>Fast Query Performance</a:t>
            </a:r>
            <a:br>
              <a:rPr lang="en-US" sz="700" b="1" dirty="0"/>
            </a:br>
            <a:r>
              <a:rPr lang="en-US" sz="700" dirty="0"/>
              <a:t>Teradata Database has an innovative parallel processing design that’s ideal for decision support processing while processing standard SQL language queries and hiding the complexity of a parallel system environment form administrators, application designers, and users.  In addition to the core parallel data architecture, Teradata has a smart optimizer, the part of a database which determines how a SQL query should be processed internally.  It can determine the most efficient way to process any query presented to the database.  It can even rewrite the query into an equivalent, but more efficient form without the embedded hints that other databases require users to include. </a:t>
            </a:r>
          </a:p>
          <a:p>
            <a:pPr>
              <a:lnSpc>
                <a:spcPct val="95000"/>
              </a:lnSpc>
            </a:pPr>
            <a:r>
              <a:rPr lang="en-US" sz="700" b="1" dirty="0"/>
              <a:t>Quick Time to Value</a:t>
            </a:r>
            <a:br>
              <a:rPr lang="en-US" sz="700" b="1" dirty="0"/>
            </a:br>
            <a:r>
              <a:rPr lang="en-US" sz="700" dirty="0"/>
              <a:t>Pre-installation and simple database set-up ensures a rapid start.  Integrated load utilities with automatic “hands-off” data distribution and placement no matter what your system configuration gets you working with your data quickly.</a:t>
            </a:r>
          </a:p>
          <a:p>
            <a:pPr>
              <a:lnSpc>
                <a:spcPct val="95000"/>
              </a:lnSpc>
            </a:pPr>
            <a:r>
              <a:rPr lang="en-US" sz="700" b="1" dirty="0"/>
              <a:t>Simple to Manage</a:t>
            </a:r>
            <a:br>
              <a:rPr lang="en-US" sz="700" b="1" dirty="0"/>
            </a:br>
            <a:r>
              <a:rPr lang="en-US" sz="700" dirty="0"/>
              <a:t>You need a database that is simple to manage.  Teradata is designed around the concept that the database knows what is needed administratively and should handle it.  DBAs and system administrators don’t have to spend time setting parameters, managing table spaces, and reorganizing data.</a:t>
            </a:r>
          </a:p>
          <a:p>
            <a:pPr>
              <a:lnSpc>
                <a:spcPct val="95000"/>
              </a:lnSpc>
            </a:pPr>
            <a:r>
              <a:rPr lang="en-US" sz="700" b="1" dirty="0"/>
              <a:t>Responsive to Business Change</a:t>
            </a:r>
            <a:br>
              <a:rPr lang="en-US" sz="700" b="1" dirty="0"/>
            </a:br>
            <a:r>
              <a:rPr lang="en-US" sz="700" dirty="0"/>
              <a:t>Teradata Database’s fully parallel “shared nothing” architecture scales linearly across data, users, and applications providing consistent and predictable performance and growth.  As your business and needs grow – whether in data volume, concurrent users, or complexity of questions you ask – Teradata Database can handle the job consistently and predictably.  And, if you expand the hardware system it runs on, Teradata Database will automatically leverage the new resources immediately with no application or query changes required.</a:t>
            </a:r>
          </a:p>
          <a:p>
            <a:pPr>
              <a:lnSpc>
                <a:spcPct val="95000"/>
              </a:lnSpc>
            </a:pPr>
            <a:r>
              <a:rPr lang="en-US" b="1" u="sng" dirty="0"/>
              <a:t>Simple Optimization Options</a:t>
            </a:r>
            <a:r>
              <a:rPr lang="en-US" sz="700" u="sng" dirty="0"/>
              <a:t/>
            </a:r>
            <a:br>
              <a:rPr lang="en-US" sz="700" u="sng" dirty="0"/>
            </a:br>
            <a:r>
              <a:rPr lang="en-US" sz="700" dirty="0"/>
              <a:t>Teradata Database also offers many unsurpassed capabilities available to application designers, DBAs, and users to maximize the results from their data warehouse.  These features include:</a:t>
            </a:r>
          </a:p>
          <a:p>
            <a:pPr>
              <a:lnSpc>
                <a:spcPct val="95000"/>
              </a:lnSpc>
            </a:pPr>
            <a:r>
              <a:rPr lang="en-US" sz="700" b="1" dirty="0"/>
              <a:t>Powerful, Embedded Analytics</a:t>
            </a:r>
            <a:br>
              <a:rPr lang="en-US" sz="700" b="1" dirty="0"/>
            </a:br>
            <a:r>
              <a:rPr lang="en-US" sz="700" dirty="0"/>
              <a:t>With many years of enhancements completely focused on data analysis, Teradata has the most advanced analytics capabilities for you to take advantage of.  Teradata has gone way beyond the sophisticated statistical functions to embed advanced analytical techniques to enable in-database data mining.  It also has self maintaining and managing virtual cube capability so that you can define and process cube-based slice-and-dice type analysis right in the relational database itself.  And, you can extend the capabilities of Teradata by building in new capabilities and algorithms unique to your business and organization using User Defined Functions and other techniques.</a:t>
            </a:r>
          </a:p>
          <a:p>
            <a:pPr>
              <a:lnSpc>
                <a:spcPct val="95000"/>
              </a:lnSpc>
            </a:pPr>
            <a:r>
              <a:rPr lang="en-US" sz="700" b="1" dirty="0"/>
              <a:t>Performance Optimization</a:t>
            </a:r>
            <a:br>
              <a:rPr lang="en-US" sz="700" b="1" dirty="0"/>
            </a:br>
            <a:r>
              <a:rPr lang="en-US" sz="700" dirty="0"/>
              <a:t>Teradata Database has a flexible workload management capability on the 2650.  The system allows Performance groups assigned to one of four settings: Rush, High, Medium, Low.  DBA can change performance group assignments of users. If the system is not fully utilized, CPU is automatically made available to lower priority performance groups.  This performance optimization ensures that critical work gets the priority it needs. </a:t>
            </a:r>
          </a:p>
          <a:p>
            <a:pPr>
              <a:lnSpc>
                <a:spcPct val="95000"/>
              </a:lnSpc>
            </a:pPr>
            <a:r>
              <a:rPr lang="en-US" sz="700" b="1" dirty="0"/>
              <a:t>Intelligent Scan Elimination</a:t>
            </a:r>
            <a:br>
              <a:rPr lang="en-US" sz="700" b="1" dirty="0"/>
            </a:br>
            <a:r>
              <a:rPr lang="en-US" sz="700" dirty="0"/>
              <a:t>“Set and Go” options reduce full file scans, increasing query performance and throughput.  Take advantage of these features in your database or application design, and watch them work automatically without further administration.   For example, define indexes, and the smart optimizer with automatically take advantage of them to improve query performance with no special query coding required.  Partition a table, and the database will only scan the relevant partitions with no explicit instructions from the user or SQL changes.  And, when full table scans are the only or most efficient way to answer a query, Teradata’s unique Sync Scan will automatically “share” the scan process and results internally with multiple queries, reducing the effective work done by the database to produce business results.</a:t>
            </a:r>
          </a:p>
          <a:p>
            <a:pPr>
              <a:lnSpc>
                <a:spcPct val="95000"/>
              </a:lnSpc>
            </a:pPr>
            <a:endParaRPr lang="en-US" sz="7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CD85C98F-C27A-41FB-99F6-12F2F89E4C38}" type="slidenum">
              <a:rPr lang="en-US"/>
              <a:pPr/>
              <a:t>24</a:t>
            </a:fld>
            <a:endParaRPr lang="en-US"/>
          </a:p>
        </p:txBody>
      </p:sp>
      <p:sp>
        <p:nvSpPr>
          <p:cNvPr id="16386"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E106057-63AD-4B3C-8313-938337959B76}" type="datetime1">
              <a:rPr lang="en-US" sz="1200">
                <a:latin typeface="Times" pitchFamily="18" charset="0"/>
              </a:rPr>
              <a:pPr algn="r" eaLnBrk="0" hangingPunct="0"/>
              <a:t>6/30/2015</a:t>
            </a:fld>
            <a:endParaRPr lang="en-US" sz="1200">
              <a:latin typeface="Times" pitchFamily="18" charset="0"/>
            </a:endParaRPr>
          </a:p>
        </p:txBody>
      </p:sp>
      <p:sp>
        <p:nvSpPr>
          <p:cNvPr id="16387"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ECB0E64-E3FE-414F-9FA5-95B32597CE03}" type="slidenum">
              <a:rPr lang="en-US" sz="1200">
                <a:latin typeface="Times" pitchFamily="18" charset="0"/>
              </a:rPr>
              <a:pPr algn="r" eaLnBrk="0" hangingPunct="0"/>
              <a:t>24</a:t>
            </a:fld>
            <a:endParaRPr lang="en-US" sz="1200">
              <a:latin typeface="Times" pitchFamily="18" charset="0"/>
            </a:endParaRPr>
          </a:p>
        </p:txBody>
      </p:sp>
      <p:sp>
        <p:nvSpPr>
          <p:cNvPr id="1638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26" tIns="46063" rIns="92126" bIns="46063"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7CD3CE23-F9E4-46C3-8586-4B22572F7D5F}" type="slidenum">
              <a:rPr lang="en-US" sz="1200">
                <a:ea typeface="MS PGothic" pitchFamily="34" charset="-128"/>
              </a:rPr>
              <a:pPr algn="r"/>
              <a:t>24</a:t>
            </a:fld>
            <a:endParaRPr lang="en-US" sz="1200">
              <a:ea typeface="MS PGothic" pitchFamily="34" charset="-128"/>
            </a:endParaRPr>
          </a:p>
        </p:txBody>
      </p:sp>
      <p:sp>
        <p:nvSpPr>
          <p:cNvPr id="16389" name="Rectangle 2"/>
          <p:cNvSpPr>
            <a:spLocks noGrp="1" noRot="1" noChangeAspect="1" noChangeArrowheads="1" noTextEdit="1"/>
          </p:cNvSpPr>
          <p:nvPr>
            <p:ph type="sldImg"/>
          </p:nvPr>
        </p:nvSpPr>
        <p:spPr>
          <a:xfrm>
            <a:off x="347663" y="534988"/>
            <a:ext cx="6170612" cy="3471862"/>
          </a:xfrm>
          <a:ln w="12700" cap="flat">
            <a:solidFill>
              <a:schemeClr val="tx1"/>
            </a:solidFill>
          </a:ln>
        </p:spPr>
      </p:sp>
      <p:sp>
        <p:nvSpPr>
          <p:cNvPr id="16390" name="Rectangle 3"/>
          <p:cNvSpPr>
            <a:spLocks noGrp="1" noChangeArrowheads="1"/>
          </p:cNvSpPr>
          <p:nvPr>
            <p:ph type="body" idx="1"/>
          </p:nvPr>
        </p:nvSpPr>
        <p:spPr>
          <a:xfrm>
            <a:off x="989014" y="4241482"/>
            <a:ext cx="4721225" cy="4512628"/>
          </a:xfrm>
        </p:spPr>
        <p:txBody>
          <a:bodyPr lIns="92391" tIns="46196" rIns="92391" bIns="46196"/>
          <a:lstStyle/>
          <a:p>
            <a:r>
              <a:rPr lang="en-US" sz="900" dirty="0"/>
              <a:t>Teradata’s optimizer is unsurpassed in the data warehousing industry. Most database optimizers were built long ago for OLTP workloads. However, Teradata was designed from the beginning strictly for the rigorous workloads of decision support.  Complex decision support workloads are far different from OLTP workloads and require much more optimizer strength.  Following are characteristics of Teradata’s “full strength” optimizer.</a:t>
            </a:r>
          </a:p>
          <a:p>
            <a:pPr marL="171450" indent="-171450">
              <a:buFont typeface="Arial" pitchFamily="34" charset="0"/>
              <a:buChar char="•"/>
            </a:pPr>
            <a:r>
              <a:rPr lang="en-US" sz="900" dirty="0"/>
              <a:t>It is fully parallel.  Every query gets the full parallelism of the system every time.  As the system’s parallelism scales up, so does the query’s parallelism - automatically.</a:t>
            </a:r>
          </a:p>
          <a:p>
            <a:pPr marL="171450" indent="-171450">
              <a:buFont typeface="Arial" pitchFamily="34" charset="0"/>
              <a:buChar char="•"/>
            </a:pPr>
            <a:r>
              <a:rPr lang="en-US" sz="900" dirty="0"/>
              <a:t>It is cost based.  Cost = time.  With very granular statistics and sampling, the optimizer is able to determine, very precisely, the amount of time each step of a query will take then chooses the best query plan (the one with the lowest execution time)</a:t>
            </a:r>
          </a:p>
          <a:p>
            <a:pPr marL="171450" indent="-171450">
              <a:buFont typeface="Arial" pitchFamily="34" charset="0"/>
              <a:buChar char="•"/>
            </a:pPr>
            <a:r>
              <a:rPr lang="en-US" sz="900" dirty="0" smtClean="0"/>
              <a:t>It </a:t>
            </a:r>
            <a:r>
              <a:rPr lang="en-US" sz="900" dirty="0"/>
              <a:t>looks ahead to the end of the query.  Other database optimizers’ accuracy degrades in building the later parts of the query plan. </a:t>
            </a:r>
          </a:p>
          <a:p>
            <a:pPr marL="171450" indent="-171450">
              <a:buFont typeface="Arial" pitchFamily="34" charset="0"/>
              <a:buChar char="•"/>
            </a:pPr>
            <a:r>
              <a:rPr lang="en-US" sz="900" dirty="0"/>
              <a:t>It will choose, on-the-fly, time-saving techniques like temp tables and join indexes if they will help the query execute faster.</a:t>
            </a:r>
          </a:p>
          <a:p>
            <a:pPr marL="171450" indent="-171450">
              <a:buFont typeface="Arial" pitchFamily="34" charset="0"/>
              <a:buChar char="•"/>
            </a:pPr>
            <a:r>
              <a:rPr lang="en-US" sz="900" dirty="0"/>
              <a:t>It never needs help from the DBA via SQL HINTS.  SQL hints tell some databases how many units of parallelism to use.  But this is an inflexible approach.  What if you change the number of units of parallelism?  What if the system is more or less busy?  Hints are rigidly defined and will affect performance if you allocate too many (stealing them from other queries) or too few (not enough power for this query).  To change the hints you would need to change the application code</a:t>
            </a:r>
            <a:r>
              <a:rPr lang="en-US" sz="900" dirty="0" smtClean="0"/>
              <a:t>.</a:t>
            </a:r>
            <a:endParaRPr lang="en-US"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02135BB-94F2-4319-856B-9F28290589B9}" type="slidenum">
              <a:rPr lang="en-US"/>
              <a:pPr/>
              <a:t>5</a:t>
            </a:fld>
            <a:endParaRPr lang="en-US" dirty="0"/>
          </a:p>
        </p:txBody>
      </p:sp>
      <p:sp>
        <p:nvSpPr>
          <p:cNvPr id="24578"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06" tIns="46403" rIns="92806" bIns="46403"/>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B3E4C2D1-CE42-4603-AF83-46B1414E7E07}" type="datetime1">
              <a:rPr lang="en-US" sz="1200">
                <a:latin typeface="Times" pitchFamily="18" charset="0"/>
              </a:rPr>
              <a:pPr algn="r" eaLnBrk="0" hangingPunct="0"/>
              <a:t>6/30/2015</a:t>
            </a:fld>
            <a:endParaRPr lang="en-US" sz="1200" dirty="0">
              <a:latin typeface="Times" pitchFamily="18" charset="0"/>
            </a:endParaRPr>
          </a:p>
        </p:txBody>
      </p:sp>
      <p:sp>
        <p:nvSpPr>
          <p:cNvPr id="24579"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06" tIns="46403" rIns="92806" bIns="46403"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367EE49-20C7-40DA-9564-4BD509A3E86E}" type="slidenum">
              <a:rPr lang="en-US" sz="1200">
                <a:latin typeface="Times" pitchFamily="18" charset="0"/>
              </a:rPr>
              <a:pPr algn="r" eaLnBrk="0" hangingPunct="0"/>
              <a:t>5</a:t>
            </a:fld>
            <a:endParaRPr lang="en-US" sz="1200" dirty="0">
              <a:latin typeface="Times" pitchFamily="18" charset="0"/>
            </a:endParaRPr>
          </a:p>
        </p:txBody>
      </p:sp>
      <p:sp>
        <p:nvSpPr>
          <p:cNvPr id="24580" name="Rectangle 2"/>
          <p:cNvSpPr>
            <a:spLocks noGrp="1" noRot="1" noChangeAspect="1" noChangeArrowheads="1" noTextEdit="1"/>
          </p:cNvSpPr>
          <p:nvPr>
            <p:ph type="sldImg"/>
          </p:nvPr>
        </p:nvSpPr>
        <p:spPr>
          <a:xfrm>
            <a:off x="330200" y="696913"/>
            <a:ext cx="6197600" cy="3486150"/>
          </a:xfrm>
          <a:ln/>
        </p:spPr>
      </p:sp>
      <p:sp>
        <p:nvSpPr>
          <p:cNvPr id="24581" name="Rectangle 3"/>
          <p:cNvSpPr>
            <a:spLocks noGrp="1" noChangeArrowheads="1"/>
          </p:cNvSpPr>
          <p:nvPr>
            <p:ph type="body" idx="1"/>
          </p:nvPr>
        </p:nvSpPr>
        <p:spPr/>
        <p:txBody>
          <a:bodyPr/>
          <a:lstStyle/>
          <a:p>
            <a:r>
              <a:rPr lang="en-US" dirty="0"/>
              <a:t>The Teradata </a:t>
            </a:r>
            <a:r>
              <a:rPr lang="en-US" dirty="0" smtClean="0"/>
              <a:t>Data</a:t>
            </a:r>
            <a:r>
              <a:rPr lang="en-US" baseline="0" dirty="0" smtClean="0"/>
              <a:t> Warehouse Appliance </a:t>
            </a:r>
            <a:r>
              <a:rPr lang="en-US" dirty="0" smtClean="0"/>
              <a:t>is </a:t>
            </a:r>
            <a:r>
              <a:rPr lang="en-US" dirty="0"/>
              <a:t>a high performance data warehouse solution for timely </a:t>
            </a:r>
            <a:r>
              <a:rPr lang="en-US" dirty="0" smtClean="0"/>
              <a:t>Decision</a:t>
            </a:r>
            <a:r>
              <a:rPr lang="en-US" baseline="0" dirty="0" smtClean="0"/>
              <a:t> Support</a:t>
            </a:r>
            <a:r>
              <a:rPr lang="en-US" dirty="0" smtClean="0"/>
              <a:t>, </a:t>
            </a:r>
            <a:r>
              <a:rPr lang="en-US" dirty="0"/>
              <a:t>business </a:t>
            </a:r>
            <a:r>
              <a:rPr lang="en-US" dirty="0" smtClean="0"/>
              <a:t>intelligence, and analytics.  </a:t>
            </a:r>
            <a:r>
              <a:rPr lang="en-US" dirty="0"/>
              <a:t>It’s an appliance solution, so all </a:t>
            </a:r>
            <a:r>
              <a:rPr lang="en-US" dirty="0" smtClean="0"/>
              <a:t>software,</a:t>
            </a:r>
            <a:r>
              <a:rPr lang="en-US" baseline="0" dirty="0" smtClean="0"/>
              <a:t> </a:t>
            </a:r>
            <a:r>
              <a:rPr lang="en-US" dirty="0" smtClean="0"/>
              <a:t>hardware, </a:t>
            </a:r>
            <a:r>
              <a:rPr lang="en-US" dirty="0"/>
              <a:t>and networking are pre-packaged </a:t>
            </a:r>
            <a:r>
              <a:rPr lang="en-US" dirty="0" smtClean="0"/>
              <a:t>in fixed, scalable configurations into </a:t>
            </a:r>
            <a:r>
              <a:rPr lang="en-US" dirty="0"/>
              <a:t>a base cabinet and delivered ready to run.  It offers superior </a:t>
            </a:r>
            <a:r>
              <a:rPr lang="en-US" dirty="0" smtClean="0"/>
              <a:t>concurrency, scalability,</a:t>
            </a:r>
            <a:r>
              <a:rPr lang="en-US" baseline="0" dirty="0" smtClean="0"/>
              <a:t> security, </a:t>
            </a:r>
            <a:r>
              <a:rPr lang="en-US" dirty="0" smtClean="0"/>
              <a:t>and </a:t>
            </a:r>
            <a:r>
              <a:rPr lang="en-US" dirty="0"/>
              <a:t>runs the industry leading Teradata </a:t>
            </a:r>
            <a:r>
              <a:rPr lang="en-US" dirty="0" smtClean="0"/>
              <a:t>database with our best-in-class</a:t>
            </a:r>
            <a:r>
              <a:rPr lang="en-US" baseline="0" dirty="0" smtClean="0"/>
              <a:t> workload management</a:t>
            </a:r>
            <a:r>
              <a:rPr lang="en-US" dirty="0" smtClean="0"/>
              <a:t>.  </a:t>
            </a:r>
            <a:r>
              <a:rPr lang="en-US" dirty="0"/>
              <a:t>Teradata appliances are </a:t>
            </a:r>
            <a:r>
              <a:rPr lang="en-US" dirty="0" smtClean="0"/>
              <a:t>cost-effective</a:t>
            </a:r>
            <a:r>
              <a:rPr lang="en-US" baseline="0" dirty="0" smtClean="0"/>
              <a:t> and versatile </a:t>
            </a:r>
            <a:r>
              <a:rPr lang="en-US" dirty="0" smtClean="0"/>
              <a:t>in </a:t>
            </a:r>
            <a:r>
              <a:rPr lang="en-US" dirty="0"/>
              <a:t>that they can perform a multitude of tasks ranging from a small data </a:t>
            </a:r>
            <a:r>
              <a:rPr lang="en-US" dirty="0" smtClean="0"/>
              <a:t>mart </a:t>
            </a:r>
            <a:r>
              <a:rPr lang="en-US" dirty="0"/>
              <a:t>all the way up to a </a:t>
            </a:r>
            <a:r>
              <a:rPr lang="en-US" dirty="0" smtClean="0"/>
              <a:t>production integrated </a:t>
            </a:r>
            <a:r>
              <a:rPr lang="en-US" dirty="0"/>
              <a:t>data warehouse with many users.  Teradata always uses the latest processor and storage technology, so customers know they are truly getting the best possible technical solution in the market place</a:t>
            </a:r>
            <a:r>
              <a:rPr lang="en-US" dirty="0" smtClean="0"/>
              <a: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E695A87C-F844-4EDA-838B-A86EAD0986A8}" type="slidenum">
              <a:rPr lang="en-US"/>
              <a:pPr/>
              <a:t>25</a:t>
            </a:fld>
            <a:endParaRPr lang="en-US"/>
          </a:p>
        </p:txBody>
      </p:sp>
      <p:sp>
        <p:nvSpPr>
          <p:cNvPr id="18434"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B0072400-26D3-4AE0-8D61-1156772AAA4A}" type="datetime1">
              <a:rPr lang="en-US" sz="1200">
                <a:latin typeface="Times" pitchFamily="18" charset="0"/>
              </a:rPr>
              <a:pPr algn="r" eaLnBrk="0" hangingPunct="0"/>
              <a:t>6/30/2015</a:t>
            </a:fld>
            <a:endParaRPr lang="en-US" sz="1200">
              <a:latin typeface="Times" pitchFamily="18" charset="0"/>
            </a:endParaRPr>
          </a:p>
        </p:txBody>
      </p:sp>
      <p:sp>
        <p:nvSpPr>
          <p:cNvPr id="18435"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B3461BF-81C4-4AA9-A8DC-550FA1CFFE59}" type="slidenum">
              <a:rPr lang="en-US" sz="1200">
                <a:latin typeface="Times" pitchFamily="18" charset="0"/>
              </a:rPr>
              <a:pPr algn="r" eaLnBrk="0" hangingPunct="0"/>
              <a:t>25</a:t>
            </a:fld>
            <a:endParaRPr lang="en-US" sz="1200">
              <a:latin typeface="Times" pitchFamily="18" charset="0"/>
            </a:endParaRPr>
          </a:p>
        </p:txBody>
      </p:sp>
      <p:sp>
        <p:nvSpPr>
          <p:cNvPr id="18436"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26" tIns="46063" rIns="92126" bIns="46063"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061BEF20-C25E-46A9-B89D-8AA88EF1DE25}" type="slidenum">
              <a:rPr lang="en-US" sz="1200">
                <a:ea typeface="MS PGothic" pitchFamily="34" charset="-128"/>
              </a:rPr>
              <a:pPr algn="r"/>
              <a:t>25</a:t>
            </a:fld>
            <a:endParaRPr lang="en-US" sz="1200">
              <a:ea typeface="MS PGothic" pitchFamily="34" charset="-128"/>
            </a:endParaRPr>
          </a:p>
        </p:txBody>
      </p:sp>
      <p:sp>
        <p:nvSpPr>
          <p:cNvPr id="18437" name="Rectangle 2"/>
          <p:cNvSpPr>
            <a:spLocks noGrp="1" noRot="1" noChangeAspect="1" noChangeArrowheads="1" noTextEdit="1"/>
          </p:cNvSpPr>
          <p:nvPr>
            <p:ph type="sldImg"/>
          </p:nvPr>
        </p:nvSpPr>
        <p:spPr>
          <a:xfrm>
            <a:off x="330200" y="696913"/>
            <a:ext cx="6197600" cy="3486150"/>
          </a:xfrm>
          <a:ln/>
        </p:spPr>
      </p:sp>
      <p:sp>
        <p:nvSpPr>
          <p:cNvPr id="18438" name="Rectangle 3"/>
          <p:cNvSpPr>
            <a:spLocks noGrp="1" noChangeArrowheads="1"/>
          </p:cNvSpPr>
          <p:nvPr>
            <p:ph type="body" idx="1"/>
          </p:nvPr>
        </p:nvSpPr>
        <p:spPr/>
        <p:txBody>
          <a:bodyPr lIns="92126" tIns="46063" rIns="92126" bIns="46063"/>
          <a:lstStyle/>
          <a:p>
            <a:endParaRPr lang="en-US" sz="800" dirty="0">
              <a:solidFill>
                <a:srgbClr val="50505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6610BA1-A39E-496D-9B77-DA56A89DC029}" type="slidenum">
              <a:rPr lang="en-US"/>
              <a:pPr/>
              <a:t>26</a:t>
            </a:fld>
            <a:endParaRPr lang="en-US"/>
          </a:p>
        </p:txBody>
      </p:sp>
      <p:sp>
        <p:nvSpPr>
          <p:cNvPr id="20482"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1D10B25C-6ADE-45AE-8A2F-F5E20028DBA4}" type="slidenum">
              <a:rPr lang="en-US" sz="1200">
                <a:latin typeface="Times" pitchFamily="18" charset="0"/>
              </a:rPr>
              <a:pPr algn="r" eaLnBrk="0" hangingPunct="0"/>
              <a:t>26</a:t>
            </a:fld>
            <a:endParaRPr lang="en-US" sz="1200">
              <a:latin typeface="Times" pitchFamily="18" charset="0"/>
            </a:endParaRPr>
          </a:p>
        </p:txBody>
      </p:sp>
      <p:sp>
        <p:nvSpPr>
          <p:cNvPr id="20483" name="Slide Image Placeholder 1"/>
          <p:cNvSpPr>
            <a:spLocks noGrp="1" noRot="1" noChangeAspect="1" noTextEdit="1"/>
          </p:cNvSpPr>
          <p:nvPr>
            <p:ph type="sldImg"/>
          </p:nvPr>
        </p:nvSpPr>
        <p:spPr>
          <a:xfrm>
            <a:off x="330200" y="696913"/>
            <a:ext cx="6197600" cy="3486150"/>
          </a:xfrm>
          <a:ln/>
        </p:spPr>
      </p:sp>
      <p:sp>
        <p:nvSpPr>
          <p:cNvPr id="20484" name="Notes Placeholder 2"/>
          <p:cNvSpPr>
            <a:spLocks noGrp="1"/>
          </p:cNvSpPr>
          <p:nvPr>
            <p:ph type="body" idx="1"/>
          </p:nvPr>
        </p:nvSpPr>
        <p:spPr/>
        <p:txBody>
          <a:bodyPr lIns="91428" tIns="45714" rIns="91428" bIns="45714"/>
          <a:lstStyle/>
          <a:p>
            <a:r>
              <a:rPr lang="en-US" dirty="0"/>
              <a:t>Teradata Columnar improves query performance by reducing I/O related to queries which only reference a small percentage of the columns in a table.  This produces extreme performance when the system is not CPU constrained.</a:t>
            </a:r>
          </a:p>
          <a:p>
            <a:endParaRPr lang="en-US" dirty="0"/>
          </a:p>
          <a:p>
            <a:r>
              <a:rPr lang="en-US" dirty="0"/>
              <a:t>Teradata Columnar can be combined with our Multi-Level Partitioned Primary Index (ML-PPI) to partition the table both vertically by column and horizontally by row to reduce the amount of data accessed even more.</a:t>
            </a:r>
          </a:p>
          <a:p>
            <a:endParaRPr lang="en-US" dirty="0"/>
          </a:p>
          <a:p>
            <a:r>
              <a:rPr lang="en-US" dirty="0"/>
              <a:t>Teradata Database now provides true hybrid row/column storage.  Not only can Teradata store some tables in a row format and some in a column format, but the formats can be mixed within a table.  Some columns can be separated as individual columns or groups of columns while other columns can be stored with a row format to optimize the access paths to the data.</a:t>
            </a:r>
          </a:p>
          <a:p>
            <a:endParaRPr lang="en-US" dirty="0"/>
          </a:p>
          <a:p>
            <a:r>
              <a:rPr lang="en-US" dirty="0"/>
              <a:t>By have a table in row format and a Join Index in column format (or a table in column format and a join index on the table in row format), the best performance of both worlds can be achieved.  The optimizer will chose which copy of the data will provide the best performance for each query.</a:t>
            </a:r>
          </a:p>
          <a:p>
            <a:endParaRPr lang="en-US" dirty="0"/>
          </a:p>
        </p:txBody>
      </p:sp>
      <p:sp>
        <p:nvSpPr>
          <p:cNvPr id="20485"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922338">
              <a:defRPr>
                <a:solidFill>
                  <a:schemeClr val="tx1"/>
                </a:solidFill>
                <a:latin typeface="Arial" pitchFamily="34" charset="0"/>
              </a:defRPr>
            </a:lvl1pPr>
            <a:lvl2pPr marL="742950" indent="-285750" defTabSz="922338">
              <a:defRPr>
                <a:solidFill>
                  <a:schemeClr val="tx1"/>
                </a:solidFill>
                <a:latin typeface="Arial" pitchFamily="34" charset="0"/>
              </a:defRPr>
            </a:lvl2pPr>
            <a:lvl3pPr marL="1143000" indent="-228600" defTabSz="922338">
              <a:defRPr>
                <a:solidFill>
                  <a:schemeClr val="tx1"/>
                </a:solidFill>
                <a:latin typeface="Arial" pitchFamily="34" charset="0"/>
              </a:defRPr>
            </a:lvl3pPr>
            <a:lvl4pPr marL="1600200" indent="-228600" defTabSz="922338">
              <a:defRPr>
                <a:solidFill>
                  <a:schemeClr val="tx1"/>
                </a:solidFill>
                <a:latin typeface="Arial" pitchFamily="34" charset="0"/>
              </a:defRPr>
            </a:lvl4pPr>
            <a:lvl5pPr marL="2057400" indent="-228600" defTabSz="922338">
              <a:defRPr>
                <a:solidFill>
                  <a:schemeClr val="tx1"/>
                </a:solidFill>
                <a:latin typeface="Arial" pitchFamily="34" charset="0"/>
              </a:defRPr>
            </a:lvl5pPr>
            <a:lvl6pPr marL="2514600" indent="-228600" defTabSz="922338" fontAlgn="base">
              <a:spcBef>
                <a:spcPct val="0"/>
              </a:spcBef>
              <a:spcAft>
                <a:spcPct val="0"/>
              </a:spcAft>
              <a:defRPr>
                <a:solidFill>
                  <a:schemeClr val="tx1"/>
                </a:solidFill>
                <a:latin typeface="Arial" pitchFamily="34" charset="0"/>
              </a:defRPr>
            </a:lvl6pPr>
            <a:lvl7pPr marL="2971800" indent="-228600" defTabSz="922338" fontAlgn="base">
              <a:spcBef>
                <a:spcPct val="0"/>
              </a:spcBef>
              <a:spcAft>
                <a:spcPct val="0"/>
              </a:spcAft>
              <a:defRPr>
                <a:solidFill>
                  <a:schemeClr val="tx1"/>
                </a:solidFill>
                <a:latin typeface="Arial" pitchFamily="34" charset="0"/>
              </a:defRPr>
            </a:lvl7pPr>
            <a:lvl8pPr marL="3429000" indent="-228600" defTabSz="922338" fontAlgn="base">
              <a:spcBef>
                <a:spcPct val="0"/>
              </a:spcBef>
              <a:spcAft>
                <a:spcPct val="0"/>
              </a:spcAft>
              <a:defRPr>
                <a:solidFill>
                  <a:schemeClr val="tx1"/>
                </a:solidFill>
                <a:latin typeface="Arial" pitchFamily="34" charset="0"/>
              </a:defRPr>
            </a:lvl8pPr>
            <a:lvl9pPr marL="3886200" indent="-228600" defTabSz="922338" fontAlgn="base">
              <a:spcBef>
                <a:spcPct val="0"/>
              </a:spcBef>
              <a:spcAft>
                <a:spcPct val="0"/>
              </a:spcAft>
              <a:defRPr>
                <a:solidFill>
                  <a:schemeClr val="tx1"/>
                </a:solidFill>
                <a:latin typeface="Arial" pitchFamily="34" charset="0"/>
              </a:defRPr>
            </a:lvl9pPr>
          </a:lstStyle>
          <a:p>
            <a:pPr algn="r" eaLnBrk="0" hangingPunct="0"/>
            <a:fld id="{9708EC76-20A9-4582-84BC-24DFA6277325}" type="slidenum">
              <a:rPr lang="en-US" sz="1100">
                <a:latin typeface="Times New Roman" pitchFamily="18" charset="0"/>
              </a:rPr>
              <a:pPr algn="r" eaLnBrk="0" hangingPunct="0"/>
              <a:t>26</a:t>
            </a:fld>
            <a:endParaRPr lang="en-US" sz="110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FC3002F-2B91-479A-8EC0-38DA54C85563}" type="slidenum">
              <a:rPr lang="en-US"/>
              <a:pPr/>
              <a:t>27</a:t>
            </a:fld>
            <a:endParaRPr lang="en-US"/>
          </a:p>
        </p:txBody>
      </p:sp>
      <p:sp>
        <p:nvSpPr>
          <p:cNvPr id="45058" name="Slide Image Placeholder 1"/>
          <p:cNvSpPr>
            <a:spLocks noGrp="1" noRot="1" noChangeAspect="1" noTextEdit="1"/>
          </p:cNvSpPr>
          <p:nvPr>
            <p:ph type="sldImg"/>
          </p:nvPr>
        </p:nvSpPr>
        <p:spPr>
          <a:xfrm>
            <a:off x="330200" y="696913"/>
            <a:ext cx="6197600" cy="3486150"/>
          </a:xfrm>
          <a:ln/>
        </p:spPr>
      </p:sp>
      <p:sp>
        <p:nvSpPr>
          <p:cNvPr id="3" name="Notes Placeholder 2"/>
          <p:cNvSpPr>
            <a:spLocks noGrp="1"/>
          </p:cNvSpPr>
          <p:nvPr>
            <p:ph type="body" idx="1"/>
          </p:nvPr>
        </p:nvSpPr>
        <p:spPr/>
        <p:txBody>
          <a:bodyPr/>
          <a:lstStyle/>
          <a:p>
            <a:r>
              <a:rPr lang="en-US" dirty="0"/>
              <a:t>Here is an overview of the Teradata Integrated Workload Management </a:t>
            </a:r>
            <a:r>
              <a:rPr lang="en-US" dirty="0" smtClean="0"/>
              <a:t>Offering – which has been greatly enhanced with SLES11.</a:t>
            </a:r>
            <a:endParaRPr lang="en-US" dirty="0"/>
          </a:p>
          <a:p>
            <a:endParaRPr lang="en-US" dirty="0"/>
          </a:p>
          <a:p>
            <a:r>
              <a:rPr lang="en-US" dirty="0"/>
              <a:t>Again, this offering is built in Teradata and is included with all platforms.</a:t>
            </a:r>
          </a:p>
          <a:p>
            <a:pPr>
              <a:buFontTx/>
              <a:buChar char="•"/>
            </a:pPr>
            <a:r>
              <a:rPr lang="en-US" dirty="0"/>
              <a:t>Essential to workload management is to start by classifying the queries by common characteristics and grouping them into workloads which provides efficient work group management. </a:t>
            </a:r>
          </a:p>
          <a:p>
            <a:pPr>
              <a:buFontTx/>
              <a:buChar char="•"/>
            </a:pPr>
            <a:r>
              <a:rPr lang="en-US" dirty="0"/>
              <a:t>Next pre-execution controls are setup using filters to manage poorly written queries and throttles to help control the flow of work by managing concurrency. </a:t>
            </a:r>
          </a:p>
          <a:p>
            <a:pPr>
              <a:buFontTx/>
              <a:buChar char="•"/>
            </a:pPr>
            <a:r>
              <a:rPr lang="en-US" dirty="0"/>
              <a:t>Also all work is prioritized so it can receive the appropriate resources at runtime and exceptions thresholds are setup to guard against over consuming queries.</a:t>
            </a:r>
          </a:p>
          <a:p>
            <a:pPr>
              <a:buFontTx/>
              <a:buChar char="•"/>
            </a:pPr>
            <a:r>
              <a:rPr lang="en-US" dirty="0"/>
              <a:t>The exceptions include tactical exceptions to lower the priority of non-tactical resource consuming queries</a:t>
            </a:r>
          </a:p>
          <a:p>
            <a:pPr>
              <a:buFontTx/>
              <a:buChar char="•"/>
            </a:pPr>
            <a:r>
              <a:rPr lang="en-US" dirty="0"/>
              <a:t>And Timeshare Decay protects against over consuming requests</a:t>
            </a:r>
          </a:p>
          <a:p>
            <a:pPr>
              <a:buFontTx/>
              <a:buChar char="•"/>
            </a:pPr>
            <a:r>
              <a:rPr lang="en-US" dirty="0"/>
              <a:t>And as mentioned earlier, Viewpoint provides the management and </a:t>
            </a:r>
            <a:r>
              <a:rPr lang="en-US" dirty="0" smtClean="0"/>
              <a:t>monitoring</a:t>
            </a:r>
            <a:endParaRPr lang="en-US" dirty="0"/>
          </a:p>
          <a:p>
            <a:endParaRPr lang="en-US" dirty="0"/>
          </a:p>
        </p:txBody>
      </p:sp>
      <p:sp>
        <p:nvSpPr>
          <p:cNvPr id="45060"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7BB84295-BE7E-4431-91B3-1618E867DC59}" type="slidenum">
              <a:rPr lang="en-US" sz="1200">
                <a:latin typeface="Times" pitchFamily="18" charset="0"/>
              </a:rPr>
              <a:pPr algn="r" eaLnBrk="0" hangingPunct="0"/>
              <a:t>27</a:t>
            </a:fld>
            <a:endParaRPr lang="en-US" sz="120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a:xfrm>
            <a:off x="372718" y="4415790"/>
            <a:ext cx="6112565" cy="4450782"/>
          </a:xfrm>
        </p:spPr>
        <p:txBody>
          <a:bodyPr/>
          <a:lstStyle/>
          <a:p>
            <a:r>
              <a:rPr lang="en-US" sz="1100" baseline="0" dirty="0" smtClean="0"/>
              <a:t>The table describes the key capabilities of a workload management system in the left hand column and the IWM features that support that capability in the center column. The SLES11 OS has introduced greatly enhanced the IWM features as shown in bold in the center column. The right hand column describes the primary benefits of those features in support of the analytical and integrated data warehouse workloads. </a:t>
            </a:r>
          </a:p>
          <a:p>
            <a:pPr marL="221696" lvl="0" indent="-228600">
              <a:buFont typeface="+mj-lt"/>
              <a:buAutoNum type="arabicPeriod"/>
            </a:pPr>
            <a:r>
              <a:rPr lang="en-US" sz="1100" dirty="0" smtClean="0"/>
              <a:t>The first step is classifying </a:t>
            </a:r>
            <a:r>
              <a:rPr lang="en-US" sz="1100" baseline="0" dirty="0" smtClean="0"/>
              <a:t>query workloads by characteristics, and IWM features a wide range of classification criteria that provides the benefit of strong concurrency since system resources can now be easily managed across multiple work types.  </a:t>
            </a:r>
          </a:p>
          <a:p>
            <a:pPr marL="221696" lvl="0" indent="-228600">
              <a:buFont typeface="+mj-lt"/>
              <a:buAutoNum type="arabicPeriod"/>
            </a:pPr>
            <a:r>
              <a:rPr lang="en-US" sz="1100" baseline="0" dirty="0" smtClean="0"/>
              <a:t>Next, the priorities  are set to give high priority tactical work more resources and then the rest of the queries share four levels of the remaining resources.  This enables support of basic mixed workloads.</a:t>
            </a:r>
          </a:p>
          <a:p>
            <a:pPr marL="221696" lvl="0" indent="-228600">
              <a:buFont typeface="+mj-lt"/>
              <a:buAutoNum type="arabicPeriod"/>
            </a:pPr>
            <a:r>
              <a:rPr lang="en-US" sz="1100" baseline="0" dirty="0" smtClean="0"/>
              <a:t>In the 3</a:t>
            </a:r>
            <a:r>
              <a:rPr lang="en-US" sz="1100" baseline="30000" dirty="0" smtClean="0"/>
              <a:t>rd</a:t>
            </a:r>
            <a:r>
              <a:rPr lang="en-US" sz="1100" baseline="0" dirty="0" smtClean="0"/>
              <a:t> row, both CPU and I/O resources are managed to tune a system to meet the actual usage profile of the customer.</a:t>
            </a:r>
          </a:p>
          <a:p>
            <a:pPr marL="221696" lvl="0" indent="-228600">
              <a:buFont typeface="+mj-lt"/>
              <a:buAutoNum type="arabicPeriod"/>
            </a:pPr>
            <a:r>
              <a:rPr lang="en-US" sz="1100" baseline="0" dirty="0" smtClean="0"/>
              <a:t>Filters and System Throttles are a basic IWM capability, and workload throttles have now been added. This is key to consistent and predictable query throughput and response times </a:t>
            </a:r>
          </a:p>
          <a:p>
            <a:pPr marL="221696" lvl="0" indent="-228600">
              <a:buFont typeface="+mj-lt"/>
              <a:buAutoNum type="arabicPeriod"/>
            </a:pPr>
            <a:r>
              <a:rPr lang="en-US" sz="1100" baseline="0" dirty="0" smtClean="0"/>
              <a:t>Lastly, Exception conditions are now available to change (or decay) the filter and throttle levels so that over-consuming queries don’t impact crucial tactical work.</a:t>
            </a:r>
          </a:p>
          <a:p>
            <a:r>
              <a:rPr lang="en-US" sz="1100" baseline="0" dirty="0" smtClean="0"/>
              <a:t>All the benefits listed in the right column show that IWM supports relatively high levels of concurrency, mixed workloads, and basic tactical work. On a final note, the IWM is also available with Base Edition software on the 6000 series and this offers another flexible approach to meeting customer needs.</a:t>
            </a:r>
          </a:p>
          <a:p>
            <a:endParaRPr lang="en-US" sz="1100" baseline="0" dirty="0" smtClean="0"/>
          </a:p>
          <a:p>
            <a:endParaRPr lang="en-US" sz="1100" dirty="0" smtClean="0"/>
          </a:p>
        </p:txBody>
      </p:sp>
      <p:sp>
        <p:nvSpPr>
          <p:cNvPr id="4" name="Slide Number Placeholder 3"/>
          <p:cNvSpPr>
            <a:spLocks noGrp="1"/>
          </p:cNvSpPr>
          <p:nvPr>
            <p:ph type="sldNum" sz="quarter" idx="10"/>
          </p:nvPr>
        </p:nvSpPr>
        <p:spPr/>
        <p:txBody>
          <a:bodyPr/>
          <a:lstStyle/>
          <a:p>
            <a:fld id="{71741328-A6F7-5844-B378-EC2E3653DB27}" type="slidenum">
              <a:rPr lang="en-US" smtClean="0"/>
              <a:pPr/>
              <a:t>28</a:t>
            </a:fld>
            <a:endParaRPr lang="en-US"/>
          </a:p>
        </p:txBody>
      </p:sp>
    </p:spTree>
    <p:extLst>
      <p:ext uri="{BB962C8B-B14F-4D97-AF65-F5344CB8AC3E}">
        <p14:creationId xmlns:p14="http://schemas.microsoft.com/office/powerpoint/2010/main" val="56874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DCBB087-BE8C-4382-89E1-8E4EC9297BC7}" type="slidenum">
              <a:rPr lang="en-US"/>
              <a:pPr/>
              <a:t>29</a:t>
            </a:fld>
            <a:endParaRPr lang="en-US"/>
          </a:p>
        </p:txBody>
      </p:sp>
      <p:sp>
        <p:nvSpPr>
          <p:cNvPr id="38914" name="Slide Image Placeholder 1"/>
          <p:cNvSpPr>
            <a:spLocks noGrp="1" noRot="1" noChangeAspect="1" noTextEdit="1"/>
          </p:cNvSpPr>
          <p:nvPr>
            <p:ph type="sldImg"/>
          </p:nvPr>
        </p:nvSpPr>
        <p:spPr>
          <a:xfrm>
            <a:off x="330200" y="696913"/>
            <a:ext cx="6197600" cy="3486150"/>
          </a:xfrm>
          <a:ln/>
        </p:spPr>
      </p:sp>
      <p:sp>
        <p:nvSpPr>
          <p:cNvPr id="3" name="Notes Placeholder 2"/>
          <p:cNvSpPr>
            <a:spLocks noGrp="1"/>
          </p:cNvSpPr>
          <p:nvPr>
            <p:ph type="body" idx="1"/>
          </p:nvPr>
        </p:nvSpPr>
        <p:spPr/>
        <p:txBody>
          <a:bodyPr/>
          <a:lstStyle/>
          <a:p>
            <a:r>
              <a:rPr lang="en-US" dirty="0"/>
              <a:t>The performance available with BYNET </a:t>
            </a:r>
            <a:r>
              <a:rPr lang="en-US" dirty="0" smtClean="0"/>
              <a:t>V5 </a:t>
            </a:r>
            <a:r>
              <a:rPr lang="en-US" dirty="0"/>
              <a:t>is illustrated in the charts on the lower half of this slide. </a:t>
            </a:r>
            <a:endParaRPr lang="en-US" b="1" dirty="0"/>
          </a:p>
          <a:p>
            <a:endParaRPr lang="en-US" dirty="0"/>
          </a:p>
          <a:p>
            <a:r>
              <a:rPr lang="en-US" dirty="0"/>
              <a:t>There will be immediate improvement benefit in areas such as row redistributions in joins or loads, with testing on </a:t>
            </a:r>
            <a:r>
              <a:rPr lang="en-US" dirty="0" smtClean="0"/>
              <a:t>InfiniBand </a:t>
            </a:r>
            <a:r>
              <a:rPr lang="en-US" dirty="0"/>
              <a:t>showing 3X versus </a:t>
            </a:r>
            <a:r>
              <a:rPr lang="en-US" dirty="0" smtClean="0"/>
              <a:t>BYNET </a:t>
            </a:r>
            <a:r>
              <a:rPr lang="en-US" dirty="0"/>
              <a:t>V4 for a </a:t>
            </a:r>
            <a:r>
              <a:rPr lang="en-US" dirty="0" smtClean="0"/>
              <a:t>join.</a:t>
            </a:r>
            <a:endParaRPr lang="en-US" dirty="0"/>
          </a:p>
          <a:p>
            <a:r>
              <a:rPr lang="en-US" dirty="0"/>
              <a:t>Other areas include </a:t>
            </a:r>
            <a:r>
              <a:rPr lang="en-US" dirty="0" err="1"/>
              <a:t>FastLoad</a:t>
            </a:r>
            <a:r>
              <a:rPr lang="en-US" dirty="0"/>
              <a:t> phase 1, </a:t>
            </a:r>
            <a:r>
              <a:rPr lang="en-US" dirty="0" err="1"/>
              <a:t>FastExport</a:t>
            </a:r>
            <a:r>
              <a:rPr lang="en-US" dirty="0"/>
              <a:t>, reconfigurations.   </a:t>
            </a:r>
            <a:r>
              <a:rPr lang="en-US" dirty="0" err="1"/>
              <a:t>FastLoad</a:t>
            </a:r>
            <a:r>
              <a:rPr lang="en-US" dirty="0"/>
              <a:t> 2X faster in </a:t>
            </a:r>
            <a:r>
              <a:rPr lang="en-US" dirty="0" smtClean="0"/>
              <a:t>our testing.</a:t>
            </a:r>
            <a:endParaRPr lang="en-US" dirty="0"/>
          </a:p>
          <a:p>
            <a:r>
              <a:rPr lang="en-US" dirty="0"/>
              <a:t>Note that many existing Teradata customers have not come close to stressing the </a:t>
            </a:r>
            <a:r>
              <a:rPr lang="en-US" dirty="0" smtClean="0"/>
              <a:t>BYNET </a:t>
            </a:r>
            <a:r>
              <a:rPr lang="en-US" dirty="0"/>
              <a:t>V4 to the maximum yet.  In these cases, </a:t>
            </a:r>
            <a:r>
              <a:rPr lang="en-US" dirty="0" smtClean="0"/>
              <a:t>InfiniBand </a:t>
            </a:r>
            <a:r>
              <a:rPr lang="en-US" dirty="0"/>
              <a:t>provides a little benefit. Customers who seriously stress the </a:t>
            </a:r>
            <a:r>
              <a:rPr lang="en-US" dirty="0" smtClean="0"/>
              <a:t>BYNET </a:t>
            </a:r>
            <a:r>
              <a:rPr lang="en-US" dirty="0"/>
              <a:t>V4 hardware such as large systems, will find </a:t>
            </a:r>
            <a:r>
              <a:rPr lang="en-US" dirty="0" smtClean="0"/>
              <a:t>InfiniBand adds </a:t>
            </a:r>
            <a:r>
              <a:rPr lang="en-US" dirty="0"/>
              <a:t>performance value on some workloads – but not all.  </a:t>
            </a:r>
          </a:p>
          <a:p>
            <a:endParaRPr lang="en-US" dirty="0"/>
          </a:p>
        </p:txBody>
      </p:sp>
      <p:sp>
        <p:nvSpPr>
          <p:cNvPr id="38916"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5619A46-0116-412B-BF5B-2EA3359D80DF}" type="slidenum">
              <a:rPr lang="en-US" sz="1200">
                <a:latin typeface="Times" pitchFamily="18" charset="0"/>
              </a:rPr>
              <a:pPr algn="r" eaLnBrk="0" hangingPunct="0"/>
              <a:t>29</a:t>
            </a:fld>
            <a:endParaRPr lang="en-US" sz="1200">
              <a:latin typeface="Times"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lvl="0"/>
            <a:r>
              <a:rPr lang="en-US" sz="1600" dirty="0" smtClean="0"/>
              <a:t>BYNET on Infiniband is an enabling</a:t>
            </a:r>
            <a:r>
              <a:rPr lang="en-US" sz="1600" baseline="0" dirty="0" smtClean="0"/>
              <a:t> platform capability which allows us to begin implementing the </a:t>
            </a:r>
            <a:r>
              <a:rPr lang="en-US" sz="1600" baseline="0" dirty="0" err="1" smtClean="0"/>
              <a:t>QueryGrid</a:t>
            </a:r>
            <a:r>
              <a:rPr lang="en-US" sz="1600" baseline="0" dirty="0" smtClean="0"/>
              <a:t> now. It provides the high performance, high bandwidth communications between the systems within the UDA for high performance overall query response to the user.</a:t>
            </a: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316913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9BA7C23-3E15-4ADD-B4A5-B0AF4440227B}" type="slidenum">
              <a:rPr lang="en-US"/>
              <a:pPr/>
              <a:t>31</a:t>
            </a:fld>
            <a:endParaRPr lang="en-US"/>
          </a:p>
        </p:txBody>
      </p:sp>
      <p:sp>
        <p:nvSpPr>
          <p:cNvPr id="40962" name="Slide Image Placeholder 1"/>
          <p:cNvSpPr>
            <a:spLocks noGrp="1" noRot="1" noChangeAspect="1" noTextEdit="1"/>
          </p:cNvSpPr>
          <p:nvPr>
            <p:ph type="sldImg"/>
          </p:nvPr>
        </p:nvSpPr>
        <p:spPr>
          <a:xfrm>
            <a:off x="330200" y="696913"/>
            <a:ext cx="6197600" cy="3486150"/>
          </a:xfrm>
          <a:ln/>
        </p:spPr>
      </p:sp>
      <p:sp>
        <p:nvSpPr>
          <p:cNvPr id="40963" name="Notes Placeholder 2"/>
          <p:cNvSpPr>
            <a:spLocks noGrp="1"/>
          </p:cNvSpPr>
          <p:nvPr>
            <p:ph type="body" idx="1"/>
          </p:nvPr>
        </p:nvSpPr>
        <p:spPr/>
        <p:txBody>
          <a:bodyPr/>
          <a:lstStyle/>
          <a:p>
            <a:endParaRPr lang="en-US" sz="800" dirty="0">
              <a:solidFill>
                <a:srgbClr val="505050"/>
              </a:solidFill>
            </a:endParaRPr>
          </a:p>
        </p:txBody>
      </p:sp>
      <p:sp>
        <p:nvSpPr>
          <p:cNvPr id="40964"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D1992ABE-6278-4D91-B187-251B0FCF2C45}" type="slidenum">
              <a:rPr lang="en-US" sz="1200">
                <a:latin typeface="Times" pitchFamily="18" charset="0"/>
              </a:rPr>
              <a:pPr algn="r" eaLnBrk="0" hangingPunct="0"/>
              <a:t>31</a:t>
            </a:fld>
            <a:endParaRPr lang="en-US" sz="1200">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7B155A-87E2-4462-B78D-75E7C6581CF0}" type="slidenum">
              <a:rPr lang="en-US"/>
              <a:pPr/>
              <a:t>32</a:t>
            </a:fld>
            <a:endParaRPr lang="en-US"/>
          </a:p>
        </p:txBody>
      </p:sp>
      <p:sp>
        <p:nvSpPr>
          <p:cNvPr id="43010" name="Slide Image Placeholder 1"/>
          <p:cNvSpPr>
            <a:spLocks noGrp="1" noRot="1" noChangeAspect="1" noTextEdit="1"/>
          </p:cNvSpPr>
          <p:nvPr>
            <p:ph type="sldImg"/>
          </p:nvPr>
        </p:nvSpPr>
        <p:spPr>
          <a:xfrm>
            <a:off x="330200" y="696913"/>
            <a:ext cx="6197600" cy="3486150"/>
          </a:xfrm>
          <a:ln/>
        </p:spPr>
      </p:sp>
      <p:sp>
        <p:nvSpPr>
          <p:cNvPr id="43011" name="Notes Placeholder 2"/>
          <p:cNvSpPr>
            <a:spLocks noGrp="1"/>
          </p:cNvSpPr>
          <p:nvPr>
            <p:ph type="body" idx="1"/>
          </p:nvPr>
        </p:nvSpPr>
        <p:spPr/>
        <p:txBody>
          <a:bodyPr/>
          <a:lstStyle/>
          <a:p>
            <a:endParaRPr lang="en-US" dirty="0"/>
          </a:p>
        </p:txBody>
      </p:sp>
      <p:sp>
        <p:nvSpPr>
          <p:cNvPr id="43012"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7FE3FFE-3D94-46F0-A6F1-3620FEC8B10F}" type="slidenum">
              <a:rPr lang="en-US" sz="1200">
                <a:latin typeface="Times" pitchFamily="18" charset="0"/>
              </a:rPr>
              <a:pPr algn="r" eaLnBrk="0" hangingPunct="0"/>
              <a:t>32</a:t>
            </a:fld>
            <a:endParaRPr lang="en-US" sz="1200">
              <a:latin typeface="Times"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3405F2E-4610-4AFB-AFB7-8499EAB27499}" type="slidenum">
              <a:rPr lang="en-US"/>
              <a:pPr/>
              <a:t>33</a:t>
            </a:fld>
            <a:endParaRPr lang="en-US"/>
          </a:p>
        </p:txBody>
      </p:sp>
      <p:sp>
        <p:nvSpPr>
          <p:cNvPr id="57346"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2434D3F7-3DE0-43AE-8415-C5223DF9E275}" type="datetime1">
              <a:rPr lang="en-US" sz="1200">
                <a:latin typeface="Times" pitchFamily="18" charset="0"/>
              </a:rPr>
              <a:pPr algn="r" eaLnBrk="0" hangingPunct="0"/>
              <a:t>6/30/2015</a:t>
            </a:fld>
            <a:endParaRPr lang="en-US" sz="1200">
              <a:latin typeface="Times" pitchFamily="18" charset="0"/>
            </a:endParaRPr>
          </a:p>
        </p:txBody>
      </p:sp>
      <p:sp>
        <p:nvSpPr>
          <p:cNvPr id="57347"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6A793881-A6CF-46D4-8035-CBB148FA23CD}" type="slidenum">
              <a:rPr lang="en-US" sz="1200">
                <a:latin typeface="Times" pitchFamily="18" charset="0"/>
              </a:rPr>
              <a:pPr algn="r" eaLnBrk="0" hangingPunct="0"/>
              <a:t>33</a:t>
            </a:fld>
            <a:endParaRPr lang="en-US" sz="1200">
              <a:latin typeface="Times" pitchFamily="18" charset="0"/>
            </a:endParaRPr>
          </a:p>
        </p:txBody>
      </p:sp>
      <p:sp>
        <p:nvSpPr>
          <p:cNvPr id="5734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35" tIns="45367" rIns="90735" bIns="45367"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FA7E4FF3-49EB-4855-A19F-7D227857931C}" type="slidenum">
              <a:rPr lang="en-US" sz="1200">
                <a:ea typeface="MS PGothic" pitchFamily="34" charset="-128"/>
              </a:rPr>
              <a:pPr algn="r"/>
              <a:t>33</a:t>
            </a:fld>
            <a:endParaRPr lang="en-US" sz="1200">
              <a:ea typeface="MS PGothic" pitchFamily="34" charset="-128"/>
            </a:endParaRPr>
          </a:p>
        </p:txBody>
      </p:sp>
      <p:sp>
        <p:nvSpPr>
          <p:cNvPr id="57349" name="Rectangle 2"/>
          <p:cNvSpPr>
            <a:spLocks noGrp="1" noRot="1" noChangeAspect="1" noChangeArrowheads="1" noTextEdit="1"/>
          </p:cNvSpPr>
          <p:nvPr>
            <p:ph type="sldImg"/>
          </p:nvPr>
        </p:nvSpPr>
        <p:spPr>
          <a:xfrm>
            <a:off x="333375" y="696913"/>
            <a:ext cx="6197600" cy="3486150"/>
          </a:xfrm>
          <a:ln/>
        </p:spPr>
      </p:sp>
      <p:sp>
        <p:nvSpPr>
          <p:cNvPr id="57350" name="Rectangle 3"/>
          <p:cNvSpPr>
            <a:spLocks noGrp="1" noChangeArrowheads="1"/>
          </p:cNvSpPr>
          <p:nvPr>
            <p:ph type="body" idx="1"/>
          </p:nvPr>
        </p:nvSpPr>
        <p:spPr>
          <a:xfrm>
            <a:off x="914400" y="4415790"/>
            <a:ext cx="5029200" cy="4183380"/>
          </a:xfrm>
        </p:spPr>
        <p:txBody>
          <a:bodyPr lIns="91415" tIns="45707" rIns="91415" bIns="45707"/>
          <a:lstStyle/>
          <a:p>
            <a:r>
              <a:rPr lang="en-US" b="1" dirty="0"/>
              <a:t>Teradata Customer Support Advantages: </a:t>
            </a:r>
          </a:p>
          <a:p>
            <a:r>
              <a:rPr lang="en-US" dirty="0"/>
              <a:t>Teradata delivers data warehouse solutions with a single vendor approach.  Teradata supports, certifies, and configures the entire solution. This single vendor support gives you the confidence that problems will be resolved quickly without finger pointing.  Teradata does not rely on third parties to support and install our solutions.  With Teradata it is one-stop shopping.</a:t>
            </a:r>
          </a:p>
          <a:p>
            <a:endParaRPr lang="en-US" dirty="0"/>
          </a:p>
          <a:p>
            <a:r>
              <a:rPr lang="en-US" dirty="0"/>
              <a:t>We have certified regional and global customer care centers that are staffed with Teradata personal 7x24 ensuring that we’re available when you need support.</a:t>
            </a:r>
          </a:p>
          <a:p>
            <a:endParaRPr lang="en-US" dirty="0"/>
          </a:p>
          <a:p>
            <a:r>
              <a:rPr lang="en-US" dirty="0"/>
              <a:t>Teradata Customer Support can quickly diagnose system issues with Teradata Vital Infrastructure.  Teradata Vital Infrastructure provides robust system event and state collection and diagnostic capabilities through remote monitoring.  This is all done through Teradata </a:t>
            </a:r>
            <a:r>
              <a:rPr lang="en-US" smtClean="0"/>
              <a:t>ServiceConnect </a:t>
            </a:r>
            <a:r>
              <a:rPr lang="en-US" dirty="0"/>
              <a:t>for secure VPN connectivity through your firewall.</a:t>
            </a:r>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5343915-A407-4F40-ABEB-53253AECD9A7}" type="slidenum">
              <a:rPr lang="en-US"/>
              <a:pPr/>
              <a:t>34</a:t>
            </a:fld>
            <a:endParaRPr lang="en-US"/>
          </a:p>
        </p:txBody>
      </p:sp>
      <p:sp>
        <p:nvSpPr>
          <p:cNvPr id="59394" name="Slide Image Placeholder 1"/>
          <p:cNvSpPr>
            <a:spLocks noGrp="1" noRot="1" noChangeAspect="1" noTextEdit="1"/>
          </p:cNvSpPr>
          <p:nvPr>
            <p:ph type="sldImg"/>
          </p:nvPr>
        </p:nvSpPr>
        <p:spPr>
          <a:xfrm>
            <a:off x="330200" y="696913"/>
            <a:ext cx="6197600" cy="3486150"/>
          </a:xfrm>
          <a:ln/>
        </p:spPr>
      </p:sp>
      <p:sp>
        <p:nvSpPr>
          <p:cNvPr id="59395" name="Notes Placeholder 2"/>
          <p:cNvSpPr>
            <a:spLocks noGrp="1"/>
          </p:cNvSpPr>
          <p:nvPr>
            <p:ph type="body" idx="1"/>
          </p:nvPr>
        </p:nvSpPr>
        <p:spPr/>
        <p:txBody>
          <a:bodyPr/>
          <a:lstStyle/>
          <a:p>
            <a:endParaRPr lang="en-US" sz="800" dirty="0">
              <a:solidFill>
                <a:srgbClr val="505050"/>
              </a:solidFill>
            </a:endParaRPr>
          </a:p>
        </p:txBody>
      </p:sp>
      <p:sp>
        <p:nvSpPr>
          <p:cNvPr id="59396" name="Slide Number Placeholder 3"/>
          <p:cNvSpPr txBox="1">
            <a:spLocks noGrp="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A31BCF87-A890-4C99-A698-024D64899227}" type="slidenum">
              <a:rPr lang="en-US" sz="1200">
                <a:latin typeface="Times" pitchFamily="18" charset="0"/>
              </a:rPr>
              <a:pPr algn="r" eaLnBrk="0" hangingPunct="0"/>
              <a:t>34</a:t>
            </a:fld>
            <a:endParaRPr lang="en-US" sz="120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Faster In-Memory Processing – The new DDR4 memory enables</a:t>
            </a:r>
            <a:r>
              <a:rPr lang="en-US" baseline="0" dirty="0" smtClean="0"/>
              <a:t> ~10-15% faster access to the memory. The new </a:t>
            </a:r>
            <a:r>
              <a:rPr lang="en-US" baseline="0" dirty="0" err="1" smtClean="0"/>
              <a:t>Haswell</a:t>
            </a:r>
            <a:r>
              <a:rPr lang="en-US" baseline="0" dirty="0" smtClean="0"/>
              <a:t> chip from Intel with updated vector instructions combined with Teradata Database 15.10 enables more efficient processing of computations in-memory. Up to 512GB of memory per node or 6TB per cabinet.</a:t>
            </a:r>
          </a:p>
          <a:p>
            <a:pPr marL="171450" indent="-171450">
              <a:buFont typeface="Arial" panose="020B0604020202020204" pitchFamily="34" charset="0"/>
              <a:buChar char="•"/>
            </a:pPr>
            <a:r>
              <a:rPr lang="en-US" baseline="0" dirty="0" smtClean="0"/>
              <a:t>Increased Query Throughput – 11% increase in drive count (36 to 40) will enable more I/O. </a:t>
            </a:r>
          </a:p>
          <a:p>
            <a:pPr marL="173038" marR="0" indent="-173038"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aseline="0" dirty="0" smtClean="0"/>
              <a:t>Double the Data, Double the Power – New Intel nodes and new Dot Hill storage enable twice the nodes (compute power) and more than twice the storage in each cabinet. The dual 14-core </a:t>
            </a:r>
            <a:r>
              <a:rPr lang="en-US" baseline="0" dirty="0" err="1" smtClean="0"/>
              <a:t>Haswell</a:t>
            </a:r>
            <a:r>
              <a:rPr lang="en-US" baseline="0" dirty="0" smtClean="0"/>
              <a:t> processor enables up to ~25% more computational power, some of which is used for software compression.</a:t>
            </a:r>
          </a:p>
          <a:p>
            <a:pPr marL="171450" indent="-171450">
              <a:buFont typeface="Arial" panose="020B0604020202020204" pitchFamily="34" charset="0"/>
              <a:buChar char="•"/>
            </a:pPr>
            <a:r>
              <a:rPr lang="en-US" baseline="0" dirty="0" smtClean="0"/>
              <a:t>More Flexibility – Four drive sizes available: 300GB to 1200GB, to best meet performance/capacity requirements. Ability to add a second production/test 2800 system. Ability to add up to 2 Data Mart Appliance 680s. Ability to add BAR storage to the cabinet.</a:t>
            </a:r>
          </a:p>
          <a:p>
            <a:endParaRPr lang="en-US" baseline="0" dirty="0" smtClean="0"/>
          </a:p>
          <a:p>
            <a:r>
              <a:rPr lang="en-US" baseline="0" dirty="0" smtClean="0"/>
              <a:t>Note: performance numbers are estimates.</a:t>
            </a:r>
            <a:endParaRPr lang="en-US" dirty="0"/>
          </a:p>
        </p:txBody>
      </p:sp>
      <p:sp>
        <p:nvSpPr>
          <p:cNvPr id="4" name="Slide Number Placeholder 3"/>
          <p:cNvSpPr>
            <a:spLocks noGrp="1"/>
          </p:cNvSpPr>
          <p:nvPr>
            <p:ph type="sldNum" sz="quarter" idx="10"/>
          </p:nvPr>
        </p:nvSpPr>
        <p:spPr>
          <a:xfrm>
            <a:off x="3884613" y="8829675"/>
            <a:ext cx="2971800" cy="465138"/>
          </a:xfrm>
          <a:prstGeom prst="rect">
            <a:avLst/>
          </a:prstGeom>
        </p:spPr>
        <p:txBody>
          <a:bodyPr/>
          <a:lstStyle/>
          <a:p>
            <a:fld id="{71741328-A6F7-5844-B378-EC2E3653DB27}" type="slidenum">
              <a:rPr lang="en-US" smtClean="0"/>
              <a:pPr/>
              <a:t>6</a:t>
            </a:fld>
            <a:endParaRPr lang="en-US" dirty="0"/>
          </a:p>
        </p:txBody>
      </p:sp>
    </p:spTree>
    <p:extLst>
      <p:ext uri="{BB962C8B-B14F-4D97-AF65-F5344CB8AC3E}">
        <p14:creationId xmlns:p14="http://schemas.microsoft.com/office/powerpoint/2010/main" val="4250203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6D88016-7DC3-47C6-ACDC-1627AAC241E5}" type="slidenum">
              <a:rPr lang="en-US"/>
              <a:pPr/>
              <a:t>35</a:t>
            </a:fld>
            <a:endParaRPr lang="en-US"/>
          </a:p>
        </p:txBody>
      </p:sp>
      <p:sp>
        <p:nvSpPr>
          <p:cNvPr id="7170" name="Rectangle 3"/>
          <p:cNvSpPr txBox="1">
            <a:spLocks noGrp="1" noChangeArrowheads="1"/>
          </p:cNvSpPr>
          <p:nvPr/>
        </p:nvSpPr>
        <p:spPr bwMode="auto">
          <a:xfrm>
            <a:off x="3884613" y="0"/>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E73C1168-7BF0-4714-B72E-BE94EDF5D7EE}" type="datetime1">
              <a:rPr lang="en-US" sz="1200">
                <a:latin typeface="Times" pitchFamily="18" charset="0"/>
              </a:rPr>
              <a:pPr algn="r" eaLnBrk="0" hangingPunct="0"/>
              <a:t>6/30/2015</a:t>
            </a:fld>
            <a:endParaRPr lang="en-US" sz="1200">
              <a:latin typeface="Times" pitchFamily="18" charset="0"/>
            </a:endParaRPr>
          </a:p>
        </p:txBody>
      </p:sp>
      <p:sp>
        <p:nvSpPr>
          <p:cNvPr id="7171" name="Rectangle 7"/>
          <p:cNvSpPr txBox="1">
            <a:spLocks noGrp="1" noChangeArrowheads="1"/>
          </p:cNvSpPr>
          <p:nvPr/>
        </p:nvSpPr>
        <p:spPr bwMode="auto">
          <a:xfrm>
            <a:off x="3884613" y="8829968"/>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fld id="{D254665D-35F6-4003-991E-F9670D116C6D}" type="slidenum">
              <a:rPr lang="en-US" sz="1200">
                <a:latin typeface="Times" pitchFamily="18" charset="0"/>
              </a:rPr>
              <a:pPr algn="r" eaLnBrk="0" hangingPunct="0"/>
              <a:t>35</a:t>
            </a:fld>
            <a:endParaRPr lang="en-US" sz="1200">
              <a:latin typeface="Times" pitchFamily="18" charset="0"/>
            </a:endParaRPr>
          </a:p>
        </p:txBody>
      </p:sp>
      <p:sp>
        <p:nvSpPr>
          <p:cNvPr id="7172" name="Rectangle 7"/>
          <p:cNvSpPr txBox="1">
            <a:spLocks noGrp="1" noChangeArrowheads="1"/>
          </p:cNvSpPr>
          <p:nvPr/>
        </p:nvSpPr>
        <p:spPr bwMode="auto">
          <a:xfrm>
            <a:off x="3884613" y="8829968"/>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65" tIns="44682" rIns="89365" bIns="44682" anchor="b"/>
          <a:lstStyle>
            <a:lvl1pPr defTabSz="920750">
              <a:defRPr>
                <a:solidFill>
                  <a:schemeClr val="tx1"/>
                </a:solidFill>
                <a:latin typeface="Arial" pitchFamily="34" charset="0"/>
              </a:defRPr>
            </a:lvl1pPr>
            <a:lvl2pPr marL="742950" indent="-285750" defTabSz="920750">
              <a:defRPr>
                <a:solidFill>
                  <a:schemeClr val="tx1"/>
                </a:solidFill>
                <a:latin typeface="Arial" pitchFamily="34" charset="0"/>
              </a:defRPr>
            </a:lvl2pPr>
            <a:lvl3pPr marL="1143000" indent="-228600" defTabSz="920750">
              <a:defRPr>
                <a:solidFill>
                  <a:schemeClr val="tx1"/>
                </a:solidFill>
                <a:latin typeface="Arial" pitchFamily="34" charset="0"/>
              </a:defRPr>
            </a:lvl3pPr>
            <a:lvl4pPr marL="1600200" indent="-228600" defTabSz="920750">
              <a:defRPr>
                <a:solidFill>
                  <a:schemeClr val="tx1"/>
                </a:solidFill>
                <a:latin typeface="Arial" pitchFamily="34" charset="0"/>
              </a:defRPr>
            </a:lvl4pPr>
            <a:lvl5pPr marL="2057400" indent="-228600" defTabSz="920750">
              <a:defRPr>
                <a:solidFill>
                  <a:schemeClr val="tx1"/>
                </a:solidFill>
                <a:latin typeface="Arial" pitchFamily="34" charset="0"/>
              </a:defRPr>
            </a:lvl5pPr>
            <a:lvl6pPr marL="2514600" indent="-228600" defTabSz="920750" fontAlgn="base">
              <a:spcBef>
                <a:spcPct val="0"/>
              </a:spcBef>
              <a:spcAft>
                <a:spcPct val="0"/>
              </a:spcAft>
              <a:defRPr>
                <a:solidFill>
                  <a:schemeClr val="tx1"/>
                </a:solidFill>
                <a:latin typeface="Arial" pitchFamily="34" charset="0"/>
              </a:defRPr>
            </a:lvl6pPr>
            <a:lvl7pPr marL="2971800" indent="-228600" defTabSz="920750" fontAlgn="base">
              <a:spcBef>
                <a:spcPct val="0"/>
              </a:spcBef>
              <a:spcAft>
                <a:spcPct val="0"/>
              </a:spcAft>
              <a:defRPr>
                <a:solidFill>
                  <a:schemeClr val="tx1"/>
                </a:solidFill>
                <a:latin typeface="Arial" pitchFamily="34" charset="0"/>
              </a:defRPr>
            </a:lvl7pPr>
            <a:lvl8pPr marL="3429000" indent="-228600" defTabSz="920750" fontAlgn="base">
              <a:spcBef>
                <a:spcPct val="0"/>
              </a:spcBef>
              <a:spcAft>
                <a:spcPct val="0"/>
              </a:spcAft>
              <a:defRPr>
                <a:solidFill>
                  <a:schemeClr val="tx1"/>
                </a:solidFill>
                <a:latin typeface="Arial" pitchFamily="34" charset="0"/>
              </a:defRPr>
            </a:lvl8pPr>
            <a:lvl9pPr marL="3886200" indent="-228600" defTabSz="920750" fontAlgn="base">
              <a:spcBef>
                <a:spcPct val="0"/>
              </a:spcBef>
              <a:spcAft>
                <a:spcPct val="0"/>
              </a:spcAft>
              <a:defRPr>
                <a:solidFill>
                  <a:schemeClr val="tx1"/>
                </a:solidFill>
                <a:latin typeface="Arial" pitchFamily="34" charset="0"/>
              </a:defRPr>
            </a:lvl9pPr>
          </a:lstStyle>
          <a:p>
            <a:pPr algn="r"/>
            <a:fld id="{5AD285D3-619C-44F1-BDEB-9B28CB06624C}" type="slidenum">
              <a:rPr lang="en-US" sz="1200">
                <a:ea typeface="MS PGothic" pitchFamily="34" charset="-128"/>
              </a:rPr>
              <a:pPr algn="r"/>
              <a:t>35</a:t>
            </a:fld>
            <a:endParaRPr lang="en-US" sz="1200">
              <a:ea typeface="MS PGothic" pitchFamily="34" charset="-128"/>
            </a:endParaRPr>
          </a:p>
        </p:txBody>
      </p:sp>
      <p:sp>
        <p:nvSpPr>
          <p:cNvPr id="7173" name="Rectangle 2"/>
          <p:cNvSpPr>
            <a:spLocks noGrp="1" noRot="1" noChangeAspect="1" noChangeArrowheads="1" noTextEdit="1"/>
          </p:cNvSpPr>
          <p:nvPr>
            <p:ph type="sldImg"/>
          </p:nvPr>
        </p:nvSpPr>
        <p:spPr>
          <a:xfrm>
            <a:off x="330200" y="696913"/>
            <a:ext cx="6197600" cy="3486150"/>
          </a:xfrm>
          <a:ln/>
        </p:spPr>
      </p:sp>
      <p:sp>
        <p:nvSpPr>
          <p:cNvPr id="7174" name="Rectangle 3"/>
          <p:cNvSpPr>
            <a:spLocks noGrp="1" noChangeArrowheads="1"/>
          </p:cNvSpPr>
          <p:nvPr>
            <p:ph type="body" idx="1"/>
          </p:nvPr>
        </p:nvSpPr>
        <p:spPr/>
        <p:txBody>
          <a:bodyPr lIns="90035" tIns="45017" rIns="90035" bIns="45017"/>
          <a:lstStyle/>
          <a:p>
            <a:endParaRPr lang="en-US"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41328-A6F7-5844-B378-EC2E3653DB27}" type="slidenum">
              <a:rPr lang="en-US" smtClean="0"/>
              <a:pPr/>
              <a:t>36</a:t>
            </a:fld>
            <a:endParaRPr lang="en-US" dirty="0"/>
          </a:p>
        </p:txBody>
      </p:sp>
    </p:spTree>
    <p:extLst>
      <p:ext uri="{BB962C8B-B14F-4D97-AF65-F5344CB8AC3E}">
        <p14:creationId xmlns:p14="http://schemas.microsoft.com/office/powerpoint/2010/main" val="1825391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pPr/>
              <a:t>37</a:t>
            </a:fld>
            <a:endParaRPr lang="en-US" dirty="0"/>
          </a:p>
        </p:txBody>
      </p:sp>
    </p:spTree>
    <p:extLst>
      <p:ext uri="{BB962C8B-B14F-4D97-AF65-F5344CB8AC3E}">
        <p14:creationId xmlns:p14="http://schemas.microsoft.com/office/powerpoint/2010/main" val="2194790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smtClean="0"/>
              <a:t>Normally we don’t show component photos, but the new storage array is really interesting.  In the lower right,</a:t>
            </a:r>
            <a:r>
              <a:rPr lang="en-US" baseline="0" dirty="0" smtClean="0"/>
              <a:t> you’ll see an older type of array, where all of the disks are housed at the very front of the array and there’s just open space in the chassis behind them.  The new array takes advantage of that open space.  Each array is 2U high and has three drive trays that slide in and out, and each tray holds up to 16 drives.  That’s 48 drive slots in just 2U of height.  Compare that to the 2750 which had 24 drives in a 2U enclosure. </a:t>
            </a:r>
            <a:endParaRPr lang="en-US" dirty="0"/>
          </a:p>
        </p:txBody>
      </p:sp>
      <p:sp>
        <p:nvSpPr>
          <p:cNvPr id="4" name="Slide Number Placeholder 3"/>
          <p:cNvSpPr>
            <a:spLocks noGrp="1"/>
          </p:cNvSpPr>
          <p:nvPr>
            <p:ph type="sldNum" sz="quarter" idx="10"/>
          </p:nvPr>
        </p:nvSpPr>
        <p:spPr/>
        <p:txBody>
          <a:bodyPr/>
          <a:lstStyle/>
          <a:p>
            <a:fld id="{71741328-A6F7-5844-B378-EC2E3653DB27}" type="slidenum">
              <a:rPr lang="en-US" smtClean="0"/>
              <a:pPr/>
              <a:t>38</a:t>
            </a:fld>
            <a:endParaRPr lang="en-US" dirty="0"/>
          </a:p>
        </p:txBody>
      </p:sp>
    </p:spTree>
    <p:extLst>
      <p:ext uri="{BB962C8B-B14F-4D97-AF65-F5344CB8AC3E}">
        <p14:creationId xmlns:p14="http://schemas.microsoft.com/office/powerpoint/2010/main" val="1155975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sz="1200" baseline="0" dirty="0" smtClean="0"/>
          </a:p>
        </p:txBody>
      </p:sp>
      <p:sp>
        <p:nvSpPr>
          <p:cNvPr id="4" name="Slide Number Placeholder 3"/>
          <p:cNvSpPr>
            <a:spLocks noGrp="1"/>
          </p:cNvSpPr>
          <p:nvPr>
            <p:ph type="sldNum" sz="quarter" idx="10"/>
          </p:nvPr>
        </p:nvSpPr>
        <p:spPr/>
        <p:txBody>
          <a:bodyPr/>
          <a:lstStyle/>
          <a:p>
            <a:fld id="{A7E0975D-C120-4F16-B114-40EAC957F939}"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516E993D-DE21-4A5A-8748-A01245EBDA6E}" type="datetime1">
              <a:rPr lang="en-US" sz="1200">
                <a:solidFill>
                  <a:srgbClr val="000000"/>
                </a:solidFill>
                <a:latin typeface="Times" pitchFamily="18" charset="0"/>
              </a:rPr>
              <a:pPr/>
              <a:t>6/30/2015</a:t>
            </a:fld>
            <a:endParaRPr lang="en-US" sz="1200" dirty="0">
              <a:solidFill>
                <a:srgbClr val="000000"/>
              </a:solidFill>
              <a:latin typeface="Times" pitchFamily="18" charset="0"/>
            </a:endParaRPr>
          </a:p>
        </p:txBody>
      </p:sp>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07DB57D1-D13C-4A4C-A306-93096B569C49}" type="slidenum">
              <a:rPr lang="en-US" sz="1200">
                <a:solidFill>
                  <a:srgbClr val="000000"/>
                </a:solidFill>
                <a:latin typeface="Times" pitchFamily="18" charset="0"/>
              </a:rPr>
              <a:pPr/>
              <a:t>40</a:t>
            </a:fld>
            <a:endParaRPr lang="en-US" sz="1200" dirty="0">
              <a:solidFill>
                <a:srgbClr val="000000"/>
              </a:solidFill>
              <a:latin typeface="Times" pitchFamily="18" charset="0"/>
            </a:endParaRPr>
          </a:p>
        </p:txBody>
      </p:sp>
      <p:sp>
        <p:nvSpPr>
          <p:cNvPr id="31748" name="Rectangle 2"/>
          <p:cNvSpPr>
            <a:spLocks noGrp="1" noRot="1" noChangeAspect="1" noChangeArrowheads="1" noTextEdit="1"/>
          </p:cNvSpPr>
          <p:nvPr>
            <p:ph type="sldImg"/>
          </p:nvPr>
        </p:nvSpPr>
        <p:spPr>
          <a:xfrm>
            <a:off x="330200" y="696913"/>
            <a:ext cx="6197600" cy="348615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Faster In-Memory Processing – The new DDR4 memory enables</a:t>
            </a:r>
            <a:r>
              <a:rPr lang="en-US" baseline="0" dirty="0" smtClean="0"/>
              <a:t> ~10-15% faster access to the memory. The new </a:t>
            </a:r>
            <a:r>
              <a:rPr lang="en-US" baseline="0" dirty="0" err="1" smtClean="0"/>
              <a:t>Haswell</a:t>
            </a:r>
            <a:r>
              <a:rPr lang="en-US" baseline="0" dirty="0" smtClean="0"/>
              <a:t> chip from Intel with updated vector instructions combined with Teradata Database 15.10 enables more efficient processing of computations in-memory. Up to 512GB of memory per node or 6TB per cabinet.</a:t>
            </a:r>
          </a:p>
          <a:p>
            <a:pPr marL="171450" indent="-171450">
              <a:buFont typeface="Arial" panose="020B0604020202020204" pitchFamily="34" charset="0"/>
              <a:buChar char="•"/>
            </a:pPr>
            <a:r>
              <a:rPr lang="en-US" baseline="0" dirty="0" smtClean="0"/>
              <a:t>Increased Query Throughput – 11% increase in drive count (36 to 40) will enable more I/O. </a:t>
            </a:r>
          </a:p>
          <a:p>
            <a:pPr marL="173038" marR="0" indent="-173038"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aseline="0" dirty="0" smtClean="0"/>
              <a:t>Double the Data, Double the Power – New Intel nodes and new Dot Hill storage enable twice the nodes (compute power) and more than twice the storage in each cabinet. The dual 14-core </a:t>
            </a:r>
            <a:r>
              <a:rPr lang="en-US" baseline="0" dirty="0" err="1" smtClean="0"/>
              <a:t>Haswell</a:t>
            </a:r>
            <a:r>
              <a:rPr lang="en-US" baseline="0" dirty="0" smtClean="0"/>
              <a:t> processor enables up to ~25% more computational power, some of which is used for software compression.</a:t>
            </a:r>
          </a:p>
          <a:p>
            <a:pPr marL="171450" indent="-171450">
              <a:buFont typeface="Arial" panose="020B0604020202020204" pitchFamily="34" charset="0"/>
              <a:buChar char="•"/>
            </a:pPr>
            <a:r>
              <a:rPr lang="en-US" baseline="0" dirty="0" smtClean="0"/>
              <a:t>More Flexibility – Four drive sizes available: 300GB to 1200GB, to best meet performance/capacity requirements. Ability to add a second production/test 2800 system. Ability to add up to 2 Data Mart Appliance 680s. Ability to add BAR storage to the cabinet.</a:t>
            </a:r>
          </a:p>
          <a:p>
            <a:endParaRPr lang="en-US" baseline="0" dirty="0" smtClean="0"/>
          </a:p>
          <a:p>
            <a:r>
              <a:rPr lang="en-US" baseline="0" dirty="0" smtClean="0"/>
              <a:t>Note: performance numbers are estimates.</a:t>
            </a:r>
            <a:endParaRPr lang="en-US" dirty="0"/>
          </a:p>
        </p:txBody>
      </p:sp>
      <p:sp>
        <p:nvSpPr>
          <p:cNvPr id="4" name="Slide Number Placeholder 3"/>
          <p:cNvSpPr>
            <a:spLocks noGrp="1"/>
          </p:cNvSpPr>
          <p:nvPr>
            <p:ph type="sldNum" sz="quarter" idx="10"/>
          </p:nvPr>
        </p:nvSpPr>
        <p:spPr>
          <a:xfrm>
            <a:off x="3884613" y="8829675"/>
            <a:ext cx="2971800" cy="465138"/>
          </a:xfrm>
          <a:prstGeom prst="rect">
            <a:avLst/>
          </a:prstGeom>
        </p:spPr>
        <p:txBody>
          <a:bodyPr/>
          <a:lstStyle/>
          <a:p>
            <a:fld id="{71741328-A6F7-5844-B378-EC2E3653DB27}" type="slidenum">
              <a:rPr lang="en-US" smtClean="0"/>
              <a:pPr/>
              <a:t>7</a:t>
            </a:fld>
            <a:endParaRPr lang="en-US" dirty="0"/>
          </a:p>
        </p:txBody>
      </p:sp>
    </p:spTree>
    <p:extLst>
      <p:ext uri="{BB962C8B-B14F-4D97-AF65-F5344CB8AC3E}">
        <p14:creationId xmlns:p14="http://schemas.microsoft.com/office/powerpoint/2010/main" val="425020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276225"/>
            <a:ext cx="6196013" cy="3486150"/>
          </a:xfrm>
        </p:spPr>
      </p:sp>
      <p:sp>
        <p:nvSpPr>
          <p:cNvPr id="3" name="Notes Placeholder 2"/>
          <p:cNvSpPr>
            <a:spLocks noGrp="1"/>
          </p:cNvSpPr>
          <p:nvPr>
            <p:ph type="body" idx="1"/>
          </p:nvPr>
        </p:nvSpPr>
        <p:spPr>
          <a:xfrm>
            <a:off x="149087" y="3881222"/>
            <a:ext cx="6485283" cy="5138746"/>
          </a:xfrm>
        </p:spPr>
        <p:txBody>
          <a:bodyPr>
            <a:noAutofit/>
          </a:bodyPr>
          <a:lstStyle/>
          <a:p>
            <a:r>
              <a:rPr lang="en-US" dirty="0" smtClean="0"/>
              <a:t>It’s our newest Integrated Data Warehouse</a:t>
            </a:r>
            <a:r>
              <a:rPr lang="en-US" baseline="0" dirty="0" smtClean="0"/>
              <a:t> platform within the Teradata Unified Data Architecture that enables higher performance and more efficiency with better storage and compute power density.</a:t>
            </a:r>
          </a:p>
          <a:p>
            <a:pPr marL="171450" indent="-171450">
              <a:buFontTx/>
              <a:buChar char="-"/>
            </a:pPr>
            <a:r>
              <a:rPr lang="en-US" baseline="0" dirty="0" smtClean="0"/>
              <a:t>Higher performance and faster query throughput should result from the more powerful 14 core CPU and additional disk drives per node.  Teradata Intelligent Memory can be utilized to keep the most frequently used data in memory, up to 512GB per node, or 6TB per cabinet. The new DDR4 memory is faster than DDR3, this enables faster access to data stored in-memory.</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baseline="0" dirty="0" smtClean="0"/>
              <a:t>With SLES11, our Integrated Workload Management has advanced to a level that meets the needs of a broad range of customers. IWM features a wide range of classification criteria that provides the benefit of strong concurrency since system resources can now be easily managed across multiple work types. Priorities are set to give high priority tactical work more resources and then the rest of the queries share four levels of the remaining resources.  This enables support of basic mixed workloads. Both CPU and I/O resources are managed to tune a system to meet the actual usage profile of the customer. </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baseline="0" dirty="0" smtClean="0"/>
              <a:t>Your investment is protected with global hot spare drives enabling faster replacement of downed drives and there’s the ability to expand existing 2700/2750 systems via co-residence.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baseline="0" dirty="0" smtClean="0"/>
              <a:t>Our platform cabinets continue to be more flexible and efficient.  The 2800 has double the compute power and data capacity in a single cabinet – that’s a great floor space efficiency story.  Drive sizes range from 300GB-1.2TB; if you want higher performance, choose 300, 600, or 900GB drives with RAID-1.  If you need the highest capacity, that’s available with 1.2TB drives and RAID-6.  Lastly, a single cabinet can hold nearly everything you need: whether it’s a second 2800 system, or up to 2 Data Mart Appliance 680s, or Teradata Managed Servers, or BAR storage hardware.  If you have a small system, you may only need a single cabinet to hold a complete Teradata solution.  </a:t>
            </a:r>
          </a:p>
        </p:txBody>
      </p:sp>
      <p:sp>
        <p:nvSpPr>
          <p:cNvPr id="4" name="Slide Number Placeholder 3"/>
          <p:cNvSpPr>
            <a:spLocks noGrp="1"/>
          </p:cNvSpPr>
          <p:nvPr>
            <p:ph type="sldNum" sz="quarter" idx="10"/>
          </p:nvPr>
        </p:nvSpPr>
        <p:spPr/>
        <p:txBody>
          <a:bodyPr/>
          <a:lstStyle/>
          <a:p>
            <a:fld id="{A7E0975D-C120-4F16-B114-40EAC957F939}"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a:xfrm>
            <a:off x="685800" y="4415790"/>
            <a:ext cx="5650396" cy="4527480"/>
          </a:xfrm>
        </p:spPr>
        <p:txBody>
          <a:bodyPr/>
          <a:lstStyle/>
          <a:p>
            <a:r>
              <a:rPr lang="en-US" dirty="0" smtClean="0"/>
              <a:t>The 2800 </a:t>
            </a:r>
            <a:r>
              <a:rPr lang="en-US" baseline="0" dirty="0" smtClean="0"/>
              <a:t>is focused on 2x cabinet density, higher performance by utilizing the latest Intel Xeon technology, and introducing a new storage vendor to the 2000 series.  In the 2750, you could only fit 6 nodes in the base cabinet and 8 in the expansion cabinets.  With new 1U nodes from Intel, we can now fit up to 12 nodes in the base and expansion cabinets.  Our new ultra dense storage enables twice the disk drives in each cabinet. The 2800 uses Intel’s 1U </a:t>
            </a:r>
            <a:r>
              <a:rPr lang="en-US" baseline="0" dirty="0" err="1" smtClean="0"/>
              <a:t>Grantley</a:t>
            </a:r>
            <a:r>
              <a:rPr lang="en-US" baseline="0" dirty="0" smtClean="0"/>
              <a:t> node with dual 14 core </a:t>
            </a:r>
            <a:r>
              <a:rPr lang="en-US" baseline="0" dirty="0" err="1" smtClean="0"/>
              <a:t>Haswell</a:t>
            </a:r>
            <a:r>
              <a:rPr lang="en-US" baseline="0" dirty="0" smtClean="0"/>
              <a:t> CPUs.  The additional cores can provide an estimated 20-25% CPU uplift. Up to 512GB of DDR4 memory is available; DDR4 is almost twice as fast as the previous generation DDR3. Dot Hill has been providing the storage for the Integrated Big Data Platform 1700 and now, the 2800.  Their Ultra48 </a:t>
            </a:r>
            <a:r>
              <a:rPr lang="en-US" baseline="0" dirty="0" err="1" smtClean="0"/>
              <a:t>AssuredSAN</a:t>
            </a:r>
            <a:r>
              <a:rPr lang="en-US" baseline="0" dirty="0" smtClean="0"/>
              <a:t> High-Density storage arrays very dense with 48 drive slots per array.  We have two RAID configurations now: our typical RAID-1 disk mirroring has 40 disk drives per node or up to 480 drives per cabinet.  And new to the 2800 is a RAID-6 configuration which is more robust for large capacity drives; this is available only with the largest 1.2TB drives.  With the RAID-6 configuration, you get 45 drives per node, or up to 540 drives per cabinet. And new to the 2000 series, two global hot spare drives per array for faster recovery of downed drives.</a:t>
            </a:r>
          </a:p>
          <a:p>
            <a:endParaRPr lang="en-US" baseline="0" dirty="0" smtClean="0"/>
          </a:p>
        </p:txBody>
      </p:sp>
      <p:sp>
        <p:nvSpPr>
          <p:cNvPr id="4" name="Slide Number Placeholder 3"/>
          <p:cNvSpPr>
            <a:spLocks noGrp="1"/>
          </p:cNvSpPr>
          <p:nvPr>
            <p:ph type="sldNum" sz="quarter" idx="10"/>
          </p:nvPr>
        </p:nvSpPr>
        <p:spPr/>
        <p:txBody>
          <a:bodyPr/>
          <a:lstStyle/>
          <a:p>
            <a:fld id="{71741328-A6F7-5844-B378-EC2E3653DB27}" type="slidenum">
              <a:rPr lang="en-US" smtClean="0"/>
              <a:pPr/>
              <a:t>10</a:t>
            </a:fld>
            <a:endParaRPr lang="en-US" dirty="0"/>
          </a:p>
        </p:txBody>
      </p:sp>
    </p:spTree>
    <p:extLst>
      <p:ext uri="{BB962C8B-B14F-4D97-AF65-F5344CB8AC3E}">
        <p14:creationId xmlns:p14="http://schemas.microsoft.com/office/powerpoint/2010/main" val="321153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2800 can support a second 2 or 4 node 2800 system in the base cabinet.  This can be used as a second production system or as test/development for the 2800. Teradata Managed Servers and BAR storage, either Quantum Tape or EMC Data Domain Disk, can be installed in the base cabinet.  One or two Data Mart Appliance 680s can be field installed into the 2800 base cabinet and replaces the single node test/</a:t>
            </a:r>
            <a:r>
              <a:rPr lang="en-US" baseline="0" dirty="0" err="1" smtClean="0"/>
              <a:t>dev</a:t>
            </a:r>
            <a:r>
              <a:rPr lang="en-US" baseline="0" dirty="0" smtClean="0"/>
              <a:t> that was offered with the 2700 and 2750. Only the Teradata Managed Servers can be installed at Flextronics; the second 2800 system, the Data Mart Appliances, and the BAR storage are only available as field install options. </a:t>
            </a:r>
            <a:r>
              <a:rPr lang="en-US" kern="1200" dirty="0" smtClean="0">
                <a:solidFill>
                  <a:schemeClr val="tx1"/>
                </a:solidFill>
                <a:effectLst/>
              </a:rPr>
              <a:t>As a cost reduction and a point of failure elimination, the hardware compression cards have been replaced with new enhanced software compression algorithms.  In most applications, our appliances are CPU rich, or I/O constrained, and the software compression takes advantage of that extra CPU power.  Since the software compression uses the CPU, customers may be concerned about performance impacts, but they shouldn’t be. When GSS and engineering analyze customer workloads on the 2000 Series, they typically find that customers have plenty of excess CPU availability, because the platform is so I/O constrained. So even though software compression may consume a significant amount of the CPU, the increase in processing power with </a:t>
            </a:r>
            <a:r>
              <a:rPr lang="en-US" kern="1200" dirty="0" err="1" smtClean="0">
                <a:solidFill>
                  <a:schemeClr val="tx1"/>
                </a:solidFill>
                <a:effectLst/>
              </a:rPr>
              <a:t>Haswell</a:t>
            </a:r>
            <a:r>
              <a:rPr lang="en-US" kern="1200" dirty="0" smtClean="0">
                <a:solidFill>
                  <a:schemeClr val="tx1"/>
                </a:solidFill>
                <a:effectLst/>
              </a:rPr>
              <a:t>, coupled with the already very CPU-rich environment means that most customers will not see a negative impact from this change. If your customer has </a:t>
            </a:r>
            <a:r>
              <a:rPr lang="en-US" i="1" kern="1200" dirty="0" smtClean="0">
                <a:solidFill>
                  <a:schemeClr val="tx1"/>
                </a:solidFill>
                <a:effectLst/>
              </a:rPr>
              <a:t>extremely</a:t>
            </a:r>
            <a:r>
              <a:rPr lang="en-US" kern="1200" dirty="0" smtClean="0">
                <a:solidFill>
                  <a:schemeClr val="tx1"/>
                </a:solidFill>
                <a:effectLst/>
              </a:rPr>
              <a:t> CPU-intensive workloads, please consult the GSS to run </a:t>
            </a:r>
            <a:r>
              <a:rPr lang="en-US" kern="1200" dirty="0" err="1" smtClean="0">
                <a:solidFill>
                  <a:schemeClr val="tx1"/>
                </a:solidFill>
                <a:effectLst/>
              </a:rPr>
              <a:t>ResUsage</a:t>
            </a:r>
            <a:r>
              <a:rPr lang="en-US" kern="1200" dirty="0" smtClean="0">
                <a:solidFill>
                  <a:schemeClr val="tx1"/>
                </a:solidFill>
                <a:effectLst/>
              </a:rPr>
              <a:t> to determine the optimal number of 2800 nodes. Most customers should actually see an improvement in their data compression and IOPS with software compression as hardware compression cards made a single pass of compression and resulted in an average of 2-3x compression.  The software compression does multi-pass and should average slightly more than 3x compression – of course compression rates vary depending on the data.</a:t>
            </a:r>
            <a:r>
              <a:rPr lang="en-US" kern="1200" baseline="0" dirty="0" smtClean="0">
                <a:solidFill>
                  <a:schemeClr val="tx1"/>
                </a:solidFill>
                <a:effectLst/>
              </a:rPr>
              <a:t> </a:t>
            </a:r>
            <a:r>
              <a:rPr lang="en-US" baseline="0" dirty="0" smtClean="0"/>
              <a:t>New systems come standard with BYNET v5, although 1GbE is available for co-residence only.</a:t>
            </a:r>
            <a:endParaRPr lang="en-US" b="1" dirty="0" smtClean="0"/>
          </a:p>
        </p:txBody>
      </p:sp>
      <p:sp>
        <p:nvSpPr>
          <p:cNvPr id="4" name="Slide Number Placeholder 3"/>
          <p:cNvSpPr>
            <a:spLocks noGrp="1"/>
          </p:cNvSpPr>
          <p:nvPr>
            <p:ph type="sldNum" sz="quarter" idx="10"/>
          </p:nvPr>
        </p:nvSpPr>
        <p:spPr/>
        <p:txBody>
          <a:bodyPr/>
          <a:lstStyle/>
          <a:p>
            <a:fld id="{71741328-A6F7-5844-B378-EC2E3653DB27}" type="slidenum">
              <a:rPr lang="en-US" smtClean="0"/>
              <a:pPr/>
              <a:t>11</a:t>
            </a:fld>
            <a:endParaRPr lang="en-US" dirty="0"/>
          </a:p>
        </p:txBody>
      </p:sp>
    </p:spTree>
    <p:extLst>
      <p:ext uri="{BB962C8B-B14F-4D97-AF65-F5344CB8AC3E}">
        <p14:creationId xmlns:p14="http://schemas.microsoft.com/office/powerpoint/2010/main" val="657457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500">
                <a:solidFill>
                  <a:schemeClr val="tx1"/>
                </a:solidFill>
                <a:latin typeface="Verdana" pitchFamily="34" charset="0"/>
              </a:defRPr>
            </a:lvl1pPr>
            <a:lvl2pPr marL="754243" indent="-290093">
              <a:defRPr sz="3500">
                <a:solidFill>
                  <a:schemeClr val="tx1"/>
                </a:solidFill>
                <a:latin typeface="Verdana" pitchFamily="34" charset="0"/>
              </a:defRPr>
            </a:lvl2pPr>
            <a:lvl3pPr marL="1160374" indent="-232075">
              <a:defRPr sz="3500">
                <a:solidFill>
                  <a:schemeClr val="tx1"/>
                </a:solidFill>
                <a:latin typeface="Verdana" pitchFamily="34" charset="0"/>
              </a:defRPr>
            </a:lvl3pPr>
            <a:lvl4pPr marL="1624523" indent="-232075">
              <a:defRPr sz="3500">
                <a:solidFill>
                  <a:schemeClr val="tx1"/>
                </a:solidFill>
                <a:latin typeface="Verdana" pitchFamily="34" charset="0"/>
              </a:defRPr>
            </a:lvl4pPr>
            <a:lvl5pPr marL="2088672" indent="-232075">
              <a:defRPr sz="3500">
                <a:solidFill>
                  <a:schemeClr val="tx1"/>
                </a:solidFill>
                <a:latin typeface="Verdana" pitchFamily="34" charset="0"/>
              </a:defRPr>
            </a:lvl5pPr>
            <a:lvl6pPr marL="2552822" indent="-232075" algn="ctr" eaLnBrk="0" fontAlgn="base" hangingPunct="0">
              <a:spcBef>
                <a:spcPct val="0"/>
              </a:spcBef>
              <a:spcAft>
                <a:spcPct val="0"/>
              </a:spcAft>
              <a:defRPr sz="3500">
                <a:solidFill>
                  <a:schemeClr val="tx1"/>
                </a:solidFill>
                <a:latin typeface="Verdana" pitchFamily="34" charset="0"/>
              </a:defRPr>
            </a:lvl6pPr>
            <a:lvl7pPr marL="3016971" indent="-232075" algn="ctr" eaLnBrk="0" fontAlgn="base" hangingPunct="0">
              <a:spcBef>
                <a:spcPct val="0"/>
              </a:spcBef>
              <a:spcAft>
                <a:spcPct val="0"/>
              </a:spcAft>
              <a:defRPr sz="3500">
                <a:solidFill>
                  <a:schemeClr val="tx1"/>
                </a:solidFill>
                <a:latin typeface="Verdana" pitchFamily="34" charset="0"/>
              </a:defRPr>
            </a:lvl7pPr>
            <a:lvl8pPr marL="3481121" indent="-232075" algn="ctr" eaLnBrk="0" fontAlgn="base" hangingPunct="0">
              <a:spcBef>
                <a:spcPct val="0"/>
              </a:spcBef>
              <a:spcAft>
                <a:spcPct val="0"/>
              </a:spcAft>
              <a:defRPr sz="3500">
                <a:solidFill>
                  <a:schemeClr val="tx1"/>
                </a:solidFill>
                <a:latin typeface="Verdana" pitchFamily="34" charset="0"/>
              </a:defRPr>
            </a:lvl8pPr>
            <a:lvl9pPr marL="3945270" indent="-232075" algn="ctr" eaLnBrk="0" fontAlgn="base" hangingPunct="0">
              <a:spcBef>
                <a:spcPct val="0"/>
              </a:spcBef>
              <a:spcAft>
                <a:spcPct val="0"/>
              </a:spcAft>
              <a:defRPr sz="3500">
                <a:solidFill>
                  <a:schemeClr val="tx1"/>
                </a:solidFill>
                <a:latin typeface="Verdana" pitchFamily="34" charset="0"/>
              </a:defRPr>
            </a:lvl9pPr>
          </a:lstStyle>
          <a:p>
            <a:fld id="{247D5042-317D-44B3-98D0-4F4929574801}" type="slidenum">
              <a:rPr lang="en-US" sz="1200">
                <a:solidFill>
                  <a:srgbClr val="000000"/>
                </a:solidFill>
                <a:latin typeface="Arial" pitchFamily="34" charset="0"/>
              </a:rPr>
              <a:pPr/>
              <a:t>12</a:t>
            </a:fld>
            <a:endParaRPr lang="en-US" sz="1200" dirty="0">
              <a:solidFill>
                <a:srgbClr val="000000"/>
              </a:solidFill>
              <a:latin typeface="Arial" pitchFamily="34" charset="0"/>
            </a:endParaRPr>
          </a:p>
        </p:txBody>
      </p:sp>
      <p:sp>
        <p:nvSpPr>
          <p:cNvPr id="82947" name="Rectangle 7"/>
          <p:cNvSpPr txBox="1">
            <a:spLocks noGrp="1" noChangeArrowheads="1"/>
          </p:cNvSpPr>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819" tIns="46409" rIns="92819" bIns="46409" anchor="b"/>
          <a:lstStyle>
            <a:lvl1pPr>
              <a:defRPr sz="3400">
                <a:solidFill>
                  <a:schemeClr val="tx1"/>
                </a:solidFill>
                <a:latin typeface="Verdana" pitchFamily="34" charset="0"/>
              </a:defRPr>
            </a:lvl1pPr>
            <a:lvl2pPr marL="742950" indent="-285750">
              <a:defRPr sz="3400">
                <a:solidFill>
                  <a:schemeClr val="tx1"/>
                </a:solidFill>
                <a:latin typeface="Verdana" pitchFamily="34" charset="0"/>
              </a:defRPr>
            </a:lvl2pPr>
            <a:lvl3pPr marL="1143000" indent="-228600">
              <a:defRPr sz="3400">
                <a:solidFill>
                  <a:schemeClr val="tx1"/>
                </a:solidFill>
                <a:latin typeface="Verdana" pitchFamily="34" charset="0"/>
              </a:defRPr>
            </a:lvl3pPr>
            <a:lvl4pPr marL="1600200" indent="-228600">
              <a:defRPr sz="3400">
                <a:solidFill>
                  <a:schemeClr val="tx1"/>
                </a:solidFill>
                <a:latin typeface="Verdana" pitchFamily="34" charset="0"/>
              </a:defRPr>
            </a:lvl4pPr>
            <a:lvl5pPr marL="2057400" indent="-228600">
              <a:defRPr sz="3400">
                <a:solidFill>
                  <a:schemeClr val="tx1"/>
                </a:solidFill>
                <a:latin typeface="Verdana" pitchFamily="34" charset="0"/>
              </a:defRPr>
            </a:lvl5pPr>
            <a:lvl6pPr marL="2514600" indent="-228600" algn="ctr" eaLnBrk="0" fontAlgn="base" hangingPunct="0">
              <a:spcBef>
                <a:spcPct val="0"/>
              </a:spcBef>
              <a:spcAft>
                <a:spcPct val="0"/>
              </a:spcAft>
              <a:defRPr sz="3400">
                <a:solidFill>
                  <a:schemeClr val="tx1"/>
                </a:solidFill>
                <a:latin typeface="Verdana" pitchFamily="34" charset="0"/>
              </a:defRPr>
            </a:lvl6pPr>
            <a:lvl7pPr marL="2971800" indent="-228600" algn="ctr" eaLnBrk="0" fontAlgn="base" hangingPunct="0">
              <a:spcBef>
                <a:spcPct val="0"/>
              </a:spcBef>
              <a:spcAft>
                <a:spcPct val="0"/>
              </a:spcAft>
              <a:defRPr sz="3400">
                <a:solidFill>
                  <a:schemeClr val="tx1"/>
                </a:solidFill>
                <a:latin typeface="Verdana" pitchFamily="34" charset="0"/>
              </a:defRPr>
            </a:lvl7pPr>
            <a:lvl8pPr marL="3429000" indent="-228600" algn="ctr" eaLnBrk="0" fontAlgn="base" hangingPunct="0">
              <a:spcBef>
                <a:spcPct val="0"/>
              </a:spcBef>
              <a:spcAft>
                <a:spcPct val="0"/>
              </a:spcAft>
              <a:defRPr sz="3400">
                <a:solidFill>
                  <a:schemeClr val="tx1"/>
                </a:solidFill>
                <a:latin typeface="Verdana" pitchFamily="34" charset="0"/>
              </a:defRPr>
            </a:lvl8pPr>
            <a:lvl9pPr marL="3886200" indent="-228600" algn="ctr" eaLnBrk="0" fontAlgn="base" hangingPunct="0">
              <a:spcBef>
                <a:spcPct val="0"/>
              </a:spcBef>
              <a:spcAft>
                <a:spcPct val="0"/>
              </a:spcAft>
              <a:defRPr sz="3400">
                <a:solidFill>
                  <a:schemeClr val="tx1"/>
                </a:solidFill>
                <a:latin typeface="Verdana" pitchFamily="34" charset="0"/>
              </a:defRPr>
            </a:lvl9pPr>
          </a:lstStyle>
          <a:p>
            <a:pPr algn="r"/>
            <a:fld id="{0524B88F-8E69-4038-B870-38712912C576}" type="slidenum">
              <a:rPr lang="en-US" sz="1200">
                <a:solidFill>
                  <a:srgbClr val="000000"/>
                </a:solidFill>
                <a:latin typeface="Times" pitchFamily="18" charset="0"/>
              </a:rPr>
              <a:pPr algn="r"/>
              <a:t>12</a:t>
            </a:fld>
            <a:endParaRPr lang="en-US" sz="1200" dirty="0">
              <a:solidFill>
                <a:srgbClr val="000000"/>
              </a:solidFill>
              <a:latin typeface="Times" pitchFamily="18" charset="0"/>
            </a:endParaRPr>
          </a:p>
        </p:txBody>
      </p:sp>
      <p:sp>
        <p:nvSpPr>
          <p:cNvPr id="82948" name="Rectangle 2"/>
          <p:cNvSpPr>
            <a:spLocks noGrp="1" noRot="1" noChangeAspect="1" noChangeArrowheads="1" noTextEdit="1"/>
          </p:cNvSpPr>
          <p:nvPr>
            <p:ph type="sldImg"/>
          </p:nvPr>
        </p:nvSpPr>
        <p:spPr>
          <a:xfrm>
            <a:off x="330200" y="696913"/>
            <a:ext cx="6197600" cy="3486150"/>
          </a:xfrm>
          <a:ln/>
        </p:spPr>
      </p:sp>
      <p:sp>
        <p:nvSpPr>
          <p:cNvPr id="82949" name="Rectangle 3"/>
          <p:cNvSpPr>
            <a:spLocks noGrp="1" noChangeArrowheads="1"/>
          </p:cNvSpPr>
          <p:nvPr>
            <p:ph type="body" idx="1"/>
          </p:nvPr>
        </p:nvSpPr>
        <p:spPr>
          <a:noFill/>
        </p:spPr>
        <p:txBody>
          <a:bodyPr lIns="93514" tIns="46758" rIns="93514" bIns="46758"/>
          <a:lstStyle/>
          <a:p>
            <a:endParaRPr lang="en-US" baseline="0" dirty="0" smtClean="0">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516E993D-DE21-4A5A-8748-A01245EBDA6E}" type="datetime1">
              <a:rPr lang="en-US" sz="1200">
                <a:solidFill>
                  <a:srgbClr val="000000"/>
                </a:solidFill>
                <a:latin typeface="Times" pitchFamily="18" charset="0"/>
              </a:rPr>
              <a:pPr/>
              <a:t>6/30/2015</a:t>
            </a:fld>
            <a:endParaRPr lang="en-US" sz="1200" dirty="0">
              <a:solidFill>
                <a:srgbClr val="000000"/>
              </a:solidFill>
              <a:latin typeface="Times" pitchFamily="18" charset="0"/>
            </a:endParaRPr>
          </a:p>
        </p:txBody>
      </p:sp>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415">
              <a:defRPr sz="1400">
                <a:solidFill>
                  <a:schemeClr val="tx1"/>
                </a:solidFill>
                <a:latin typeface="Verdana" pitchFamily="34" charset="0"/>
              </a:defRPr>
            </a:lvl1pPr>
            <a:lvl2pPr marL="754243" indent="-290093" defTabSz="944415">
              <a:defRPr sz="1400">
                <a:solidFill>
                  <a:schemeClr val="tx1"/>
                </a:solidFill>
                <a:latin typeface="Verdana" pitchFamily="34" charset="0"/>
              </a:defRPr>
            </a:lvl2pPr>
            <a:lvl3pPr marL="1160374" indent="-232075" defTabSz="944415">
              <a:defRPr sz="1400">
                <a:solidFill>
                  <a:schemeClr val="tx1"/>
                </a:solidFill>
                <a:latin typeface="Verdana" pitchFamily="34" charset="0"/>
              </a:defRPr>
            </a:lvl3pPr>
            <a:lvl4pPr marL="1624523" indent="-232075" defTabSz="944415">
              <a:defRPr sz="1400">
                <a:solidFill>
                  <a:schemeClr val="tx1"/>
                </a:solidFill>
                <a:latin typeface="Verdana" pitchFamily="34" charset="0"/>
              </a:defRPr>
            </a:lvl4pPr>
            <a:lvl5pPr marL="2088672" indent="-232075" defTabSz="944415">
              <a:defRPr sz="1400">
                <a:solidFill>
                  <a:schemeClr val="tx1"/>
                </a:solidFill>
                <a:latin typeface="Verdana" pitchFamily="34" charset="0"/>
              </a:defRPr>
            </a:lvl5pPr>
            <a:lvl6pPr marL="2552822" indent="-232075" algn="ctr" defTabSz="944415" eaLnBrk="0" fontAlgn="base" hangingPunct="0">
              <a:spcBef>
                <a:spcPct val="0"/>
              </a:spcBef>
              <a:spcAft>
                <a:spcPct val="0"/>
              </a:spcAft>
              <a:defRPr sz="1400">
                <a:solidFill>
                  <a:schemeClr val="tx1"/>
                </a:solidFill>
                <a:latin typeface="Verdana" pitchFamily="34" charset="0"/>
              </a:defRPr>
            </a:lvl6pPr>
            <a:lvl7pPr marL="3016971" indent="-232075" algn="ctr" defTabSz="944415" eaLnBrk="0" fontAlgn="base" hangingPunct="0">
              <a:spcBef>
                <a:spcPct val="0"/>
              </a:spcBef>
              <a:spcAft>
                <a:spcPct val="0"/>
              </a:spcAft>
              <a:defRPr sz="1400">
                <a:solidFill>
                  <a:schemeClr val="tx1"/>
                </a:solidFill>
                <a:latin typeface="Verdana" pitchFamily="34" charset="0"/>
              </a:defRPr>
            </a:lvl7pPr>
            <a:lvl8pPr marL="3481121" indent="-232075" algn="ctr" defTabSz="944415" eaLnBrk="0" fontAlgn="base" hangingPunct="0">
              <a:spcBef>
                <a:spcPct val="0"/>
              </a:spcBef>
              <a:spcAft>
                <a:spcPct val="0"/>
              </a:spcAft>
              <a:defRPr sz="1400">
                <a:solidFill>
                  <a:schemeClr val="tx1"/>
                </a:solidFill>
                <a:latin typeface="Verdana" pitchFamily="34" charset="0"/>
              </a:defRPr>
            </a:lvl8pPr>
            <a:lvl9pPr marL="3945270" indent="-232075" algn="ctr" defTabSz="944415" eaLnBrk="0" fontAlgn="base" hangingPunct="0">
              <a:spcBef>
                <a:spcPct val="0"/>
              </a:spcBef>
              <a:spcAft>
                <a:spcPct val="0"/>
              </a:spcAft>
              <a:defRPr sz="1400">
                <a:solidFill>
                  <a:schemeClr val="tx1"/>
                </a:solidFill>
                <a:latin typeface="Verdana" pitchFamily="34" charset="0"/>
              </a:defRPr>
            </a:lvl9pPr>
          </a:lstStyle>
          <a:p>
            <a:fld id="{07DB57D1-D13C-4A4C-A306-93096B569C49}" type="slidenum">
              <a:rPr lang="en-US" sz="1200">
                <a:solidFill>
                  <a:srgbClr val="000000"/>
                </a:solidFill>
                <a:latin typeface="Times" pitchFamily="18" charset="0"/>
              </a:rPr>
              <a:pPr/>
              <a:t>13</a:t>
            </a:fld>
            <a:endParaRPr lang="en-US" sz="1200" dirty="0">
              <a:solidFill>
                <a:srgbClr val="000000"/>
              </a:solidFill>
              <a:latin typeface="Times" pitchFamily="18" charset="0"/>
            </a:endParaRPr>
          </a:p>
        </p:txBody>
      </p:sp>
      <p:sp>
        <p:nvSpPr>
          <p:cNvPr id="31748" name="Rectangle 2"/>
          <p:cNvSpPr>
            <a:spLocks noGrp="1" noRot="1" noChangeAspect="1" noChangeArrowheads="1" noTextEdit="1"/>
          </p:cNvSpPr>
          <p:nvPr>
            <p:ph type="sldImg"/>
          </p:nvPr>
        </p:nvSpPr>
        <p:spPr>
          <a:xfrm>
            <a:off x="330200" y="696913"/>
            <a:ext cx="6197600" cy="348615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100"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2_Alternate 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3870122"/>
      </p:ext>
    </p:extLst>
  </p:cSld>
  <p:clrMapOvr>
    <a:masterClrMapping/>
  </p:clrMapOvr>
  <p:transition spd="med">
    <p:fade/>
  </p:transition>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3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09746"/>
      </p:ext>
    </p:extLst>
  </p:cSld>
  <p:clrMapOvr>
    <a:masterClrMapping/>
  </p:clrMapOvr>
  <p:transition spd="med">
    <p:fade/>
  </p:transition>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4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3236959"/>
      </p:ext>
    </p:extLst>
  </p:cSld>
  <p:clrMapOvr>
    <a:masterClrMapping/>
  </p:clrMapOvr>
  <p:transition spd="med">
    <p:fade/>
  </p:transition>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6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6949859"/>
      </p:ext>
    </p:extLst>
  </p:cSld>
  <p:clrMapOvr>
    <a:masterClrMapping/>
  </p:clrMapOvr>
  <p:transition spd="med">
    <p:fade/>
  </p:transition>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7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087762"/>
      </p:ext>
    </p:extLst>
  </p:cSld>
  <p:clrMapOvr>
    <a:masterClrMapping/>
  </p:clrMapOvr>
  <p:transition spd="med">
    <p:fade/>
  </p:transition>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8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1400740"/>
      </p:ext>
    </p:extLst>
  </p:cSld>
  <p:clrMapOvr>
    <a:masterClrMapping/>
  </p:clrMapOvr>
  <p:transition spd="med">
    <p:fade/>
  </p:transition>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9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45450712"/>
      </p:ext>
    </p:extLst>
  </p:cSld>
  <p:clrMapOvr>
    <a:masterClrMapping/>
  </p:clrMapOvr>
  <p:transition spd="med">
    <p:fade/>
  </p:transition>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357101"/>
            <a:ext cx="3886200" cy="3387852"/>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800600" y="774954"/>
            <a:ext cx="38862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800600" y="198882"/>
            <a:ext cx="3886200" cy="526298"/>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Click icon to add picture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6"/>
            <a:ext cx="8229600" cy="3507581"/>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22822"/>
            <a:ext cx="3886200" cy="3487488"/>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1115368"/>
            <a:ext cx="3886200" cy="349494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3"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1351032"/>
      </p:ext>
    </p:extLst>
  </p:cSld>
  <p:clrMapOvr>
    <a:masterClrMapping/>
  </p:clrMapOvr>
  <p:transition spd="med">
    <p:fade/>
  </p:transition>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15616"/>
            <a:ext cx="3886200" cy="34944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115368"/>
            <a:ext cx="3886200" cy="349494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3"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4"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117354"/>
            <a:ext cx="2438400" cy="3498417"/>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8" name="Title 16"/>
          <p:cNvSpPr>
            <a:spLocks noGrp="1"/>
          </p:cNvSpPr>
          <p:nvPr>
            <p:ph type="title" hasCustomPrompt="1"/>
          </p:nvPr>
        </p:nvSpPr>
        <p:spPr bwMode="gray">
          <a:xfrm>
            <a:off x="457200" y="128588"/>
            <a:ext cx="8229600" cy="52629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17884"/>
            <a:ext cx="2438400" cy="3526853"/>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1117883"/>
            <a:ext cx="5334000" cy="3528413"/>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18302"/>
            <a:ext cx="2438400" cy="3523946"/>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1118301"/>
            <a:ext cx="5334000" cy="3523470"/>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1" name="Text Placeholder 15"/>
          <p:cNvSpPr>
            <a:spLocks noGrp="1"/>
          </p:cNvSpPr>
          <p:nvPr>
            <p:ph type="body" sz="quarter" idx="16"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2" name="Title 16"/>
          <p:cNvSpPr>
            <a:spLocks noGrp="1"/>
          </p:cNvSpPr>
          <p:nvPr>
            <p:ph type="title" hasCustomPrompt="1"/>
          </p:nvPr>
        </p:nvSpPr>
        <p:spPr bwMode="gray">
          <a:xfrm>
            <a:off x="457200" y="128588"/>
            <a:ext cx="8229600" cy="526298"/>
          </a:xfrm>
          <a:prstGeom prst="rect">
            <a:avLst/>
          </a:prstGeom>
        </p:spPr>
        <p:txBody>
          <a:bodyPr anchor="b" anchorCtr="0"/>
          <a:lstStyle>
            <a:lvl1pP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582930"/>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657350"/>
            <a:ext cx="4878730" cy="3086100"/>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4" name="Picture Placeholder 3"/>
          <p:cNvSpPr>
            <a:spLocks noGrp="1"/>
          </p:cNvSpPr>
          <p:nvPr>
            <p:ph type="pic" sz="quarter" idx="18" hasCustomPrompt="1"/>
          </p:nvPr>
        </p:nvSpPr>
        <p:spPr>
          <a:xfrm>
            <a:off x="3810000" y="57150"/>
            <a:ext cx="1371600" cy="46863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23444"/>
            <a:ext cx="5335930" cy="85725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51435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152144"/>
            <a:ext cx="4878730" cy="3593592"/>
          </a:xfrm>
        </p:spPr>
        <p:txBody>
          <a:bodyPr>
            <a:norm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7" y="4943703"/>
            <a:ext cx="1733709"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2322451"/>
            <a:ext cx="9144000" cy="498598"/>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p:nvSpPr>
        <p:spPr>
          <a:xfrm>
            <a:off x="97314" y="4917186"/>
            <a:ext cx="189154"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4943703"/>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dirty="0" smtClean="0"/>
              <a:t>© 2014 Teradata</a:t>
            </a:r>
            <a:endParaRPr lang="en-US" dirty="0"/>
          </a:p>
        </p:txBody>
      </p:sp>
      <p:grpSp>
        <p:nvGrpSpPr>
          <p:cNvPr id="2" name="Group 4"/>
          <p:cNvGrpSpPr>
            <a:grpSpLocks noChangeAspect="1"/>
          </p:cNvGrpSpPr>
          <p:nvPr/>
        </p:nvGrpSpPr>
        <p:grpSpPr bwMode="gray">
          <a:xfrm>
            <a:off x="2742406" y="2261593"/>
            <a:ext cx="3659188" cy="620315"/>
            <a:chOff x="1728" y="1805"/>
            <a:chExt cx="2305" cy="521"/>
          </a:xfrm>
          <a:solidFill>
            <a:schemeClr val="accent1"/>
          </a:solidFill>
        </p:grpSpPr>
        <p:sp>
          <p:nvSpPr>
            <p:cNvPr id="6" name="Freeform 5"/>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132580" y="4931654"/>
            <a:ext cx="153888"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8"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0" name="TextBox 9"/>
          <p:cNvSpPr txBox="1"/>
          <p:nvPr/>
        </p:nvSpPr>
        <p:spPr>
          <a:xfrm>
            <a:off x="97314" y="4918131"/>
            <a:ext cx="189154"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2538151"/>
      </p:ext>
    </p:extLst>
  </p:cSld>
  <p:clrMapOvr>
    <a:masterClrMapping/>
  </p:clrMapOvr>
  <p:transition spd="med">
    <p:fade/>
  </p:transition>
  <p:timing>
    <p:tnLst>
      <p:par>
        <p:cTn id="1" dur="indefinite" restart="never" nodeType="tmRoot"/>
      </p:par>
    </p:tnLst>
  </p:timing>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Alternate Title Slide">
    <p:spTree>
      <p:nvGrpSpPr>
        <p:cNvPr id="1" name=""/>
        <p:cNvGrpSpPr/>
        <p:nvPr/>
      </p:nvGrpSpPr>
      <p:grpSpPr>
        <a:xfrm>
          <a:off x="0" y="0"/>
          <a:ext cx="0" cy="0"/>
          <a:chOff x="0" y="0"/>
          <a:chExt cx="0" cy="0"/>
        </a:xfrm>
      </p:grpSpPr>
      <p:grpSp>
        <p:nvGrpSpPr>
          <p:cNvPr id="21" name="Group 20"/>
          <p:cNvGrpSpPr/>
          <p:nvPr userDrawn="1"/>
        </p:nvGrpSpPr>
        <p:grpSpPr>
          <a:xfrm>
            <a:off x="247652" y="229791"/>
            <a:ext cx="8312149" cy="4532709"/>
            <a:chOff x="247651" y="306388"/>
            <a:chExt cx="8312149" cy="6043612"/>
          </a:xfrm>
        </p:grpSpPr>
        <p:sp>
          <p:nvSpPr>
            <p:cNvPr id="22" name="Rectangle 21"/>
            <p:cNvSpPr/>
            <p:nvPr/>
          </p:nvSpPr>
          <p:spPr>
            <a:xfrm>
              <a:off x="528638" y="860425"/>
              <a:ext cx="8031162"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 name="Rectangle 22"/>
            <p:cNvSpPr/>
            <p:nvPr/>
          </p:nvSpPr>
          <p:spPr>
            <a:xfrm>
              <a:off x="247651" y="306388"/>
              <a:ext cx="3206750" cy="921279"/>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24" name="Picture 23" descr="td_logo_whit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07534" y="442234"/>
            <a:ext cx="1684867" cy="282259"/>
          </a:xfrm>
          <a:prstGeom prst="rect">
            <a:avLst/>
          </a:prstGeom>
        </p:spPr>
      </p:pic>
      <p:sp>
        <p:nvSpPr>
          <p:cNvPr id="4099" name="Rectangle 3"/>
          <p:cNvSpPr>
            <a:spLocks noGrp="1" noChangeArrowheads="1"/>
          </p:cNvSpPr>
          <p:nvPr>
            <p:ph type="subTitle" idx="1"/>
          </p:nvPr>
        </p:nvSpPr>
        <p:spPr>
          <a:xfrm>
            <a:off x="1005840" y="2667762"/>
            <a:ext cx="6428232" cy="1604772"/>
          </a:xfrm>
        </p:spPr>
        <p:txBody>
          <a:bodyPr/>
          <a:lstStyle>
            <a:lvl1pPr marL="0" indent="0">
              <a:lnSpc>
                <a:spcPct val="90000"/>
              </a:lnSpc>
              <a:spcBef>
                <a:spcPct val="30000"/>
              </a:spcBef>
              <a:buFontTx/>
              <a:buNone/>
              <a:defRPr sz="1800">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subtitle style</a:t>
            </a:r>
            <a:endParaRPr lang="en-US" dirty="0"/>
          </a:p>
        </p:txBody>
      </p:sp>
      <p:sp>
        <p:nvSpPr>
          <p:cNvPr id="4102" name="Rectangle 6"/>
          <p:cNvSpPr>
            <a:spLocks noGrp="1" noChangeArrowheads="1"/>
          </p:cNvSpPr>
          <p:nvPr>
            <p:ph type="ctrTitle"/>
          </p:nvPr>
        </p:nvSpPr>
        <p:spPr>
          <a:xfrm>
            <a:off x="1005840" y="1440180"/>
            <a:ext cx="6428232" cy="1138428"/>
          </a:xfrm>
        </p:spPr>
        <p:txBody>
          <a:bodyPr tIns="45720" bIns="45720" anchor="b"/>
          <a:lstStyle>
            <a:lvl1pPr>
              <a:lnSpc>
                <a:spcPct val="90000"/>
              </a:lnSpc>
              <a:defRPr cap="all">
                <a:solidFill>
                  <a:srgbClr val="FFFFFF"/>
                </a:solidFill>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b="1">
                <a:latin typeface="+mj-lt"/>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57250"/>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028700"/>
            <a:ext cx="41910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28700"/>
            <a:ext cx="41910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ftr" sz="quarter" idx="11"/>
          </p:nvPr>
        </p:nvSpPr>
        <p:spPr>
          <a:xfrm>
            <a:off x="3124200" y="5013439"/>
            <a:ext cx="2895600" cy="107722"/>
          </a:xfrm>
          <a:prstGeom prst="rect">
            <a:avLst/>
          </a:prstGeom>
          <a:ln/>
        </p:spPr>
        <p:txBody>
          <a:bodyPr/>
          <a:lstStyle>
            <a:lvl1pPr>
              <a:defRPr/>
            </a:lvl1pPr>
          </a:lstStyle>
          <a:p>
            <a:pPr>
              <a:defRPr/>
            </a:pPr>
            <a:r>
              <a:rPr lang="en-US" dirty="0"/>
              <a:t>Teradata Confidential</a:t>
            </a:r>
          </a:p>
        </p:txBody>
      </p:sp>
      <p:sp>
        <p:nvSpPr>
          <p:cNvPr id="7" name="Rectangle 9"/>
          <p:cNvSpPr>
            <a:spLocks noGrp="1" noChangeArrowheads="1"/>
          </p:cNvSpPr>
          <p:nvPr>
            <p:ph type="sldNum" sz="quarter" idx="12"/>
          </p:nvPr>
        </p:nvSpPr>
        <p:spPr>
          <a:xfrm>
            <a:off x="8337550" y="5010150"/>
            <a:ext cx="730250" cy="133350"/>
          </a:xfrm>
          <a:prstGeom prst="rect">
            <a:avLst/>
          </a:prstGeom>
          <a:ln/>
        </p:spPr>
        <p:txBody>
          <a:bodyPr/>
          <a:lstStyle>
            <a:lvl1pPr>
              <a:defRPr/>
            </a:lvl1pPr>
          </a:lstStyle>
          <a:p>
            <a:pPr>
              <a:defRPr/>
            </a:pPr>
            <a:fld id="{5B4E355F-230E-4674-828A-77E10AB14F66}" type="slidenum">
              <a:rPr lang="en-US"/>
              <a:pPr>
                <a:defRPr/>
              </a:pPr>
              <a:t>‹#›</a:t>
            </a:fld>
            <a:endParaRPr lang="en-US" dirty="0"/>
          </a:p>
        </p:txBody>
      </p:sp>
    </p:spTree>
    <p:extLst>
      <p:ext uri="{BB962C8B-B14F-4D97-AF65-F5344CB8AC3E}">
        <p14:creationId xmlns:p14="http://schemas.microsoft.com/office/powerpoint/2010/main" val="405603919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72901711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2"/>
          <p:cNvSpPr>
            <a:spLocks noGrp="1"/>
          </p:cNvSpPr>
          <p:nvPr>
            <p:ph type="pic" sz="quarter" idx="17"/>
          </p:nvPr>
        </p:nvSpPr>
        <p:spPr>
          <a:xfrm>
            <a:off x="457200" y="857250"/>
            <a:ext cx="8229600" cy="3749279"/>
          </a:xfrm>
        </p:spPr>
        <p:txBody>
          <a:bodyPr/>
          <a:lstStyle/>
          <a:p>
            <a:pPr lvl="0"/>
            <a:r>
              <a:rPr lang="en-US" noProof="0" dirty="0" smtClean="0"/>
              <a:t>Click icon to add picture</a:t>
            </a:r>
            <a:endParaRPr lang="en-US" noProof="0"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58397736"/>
      </p:ext>
    </p:extLst>
  </p:cSld>
  <p:clrMapOvr>
    <a:masterClrMapping/>
  </p:clrMapOvr>
  <p:transition spd="med">
    <p:fade/>
  </p:transition>
  <p:timing>
    <p:tnLst>
      <p:par>
        <p:cTn id="1" dur="indefinite" restart="never" nodeType="tmRoot"/>
      </p:par>
    </p:tnLst>
  </p:timing>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1"/>
            <a:ext cx="8229600" cy="665226"/>
          </a:xfrm>
        </p:spPr>
        <p:txBody>
          <a:bodyPr anchor="t"/>
          <a:lstStyle>
            <a:lvl1pPr>
              <a:spcAft>
                <a:spcPts val="0"/>
              </a:spcAft>
              <a:defRPr>
                <a:latin typeface="Segoe UI" panose="020B0502040204020203" pitchFamily="34" charset="0"/>
                <a:ea typeface="Segoe UI" panose="020B0502040204020203" pitchFamily="34" charset="0"/>
                <a:cs typeface="Segoe UI" panose="020B0502040204020203"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111001"/>
            <a:ext cx="8229600" cy="3495528"/>
          </a:xfrm>
        </p:spPr>
        <p:txBody>
          <a:bodyPr/>
          <a:lstStyle>
            <a:lvl1pPr>
              <a:defRPr>
                <a:latin typeface="Segoe UI" panose="020B0502040204020203" pitchFamily="34" charset="0"/>
                <a:ea typeface="Segoe UI" panose="020B0502040204020203" pitchFamily="34" charset="0"/>
                <a:cs typeface="Segoe UI" panose="020B0502040204020203" pitchFamily="34" charset="0"/>
              </a:defRPr>
            </a:lvl1pPr>
            <a:lvl2pPr>
              <a:defRPr>
                <a:latin typeface="Segoe UI" panose="020B0502040204020203" pitchFamily="34" charset="0"/>
                <a:ea typeface="Segoe UI" panose="020B0502040204020203" pitchFamily="34" charset="0"/>
                <a:cs typeface="Segoe UI" panose="020B0502040204020203" pitchFamily="34" charset="0"/>
              </a:defRPr>
            </a:lvl2pPr>
            <a:lvl3pPr>
              <a:defRPr>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Dot Hill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928232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8229600" cy="665226"/>
          </a:xfrm>
        </p:spPr>
        <p:txBody>
          <a:bodyPr/>
          <a:lstStyle>
            <a:lvl1pPr>
              <a:spcAft>
                <a:spcPts val="600"/>
              </a:spcAft>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349665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109871"/>
            <a:ext cx="3886200" cy="349665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8229600" cy="38404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7250"/>
            <a:ext cx="3886200" cy="3749279"/>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tabLs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13"/>
          <p:cNvSpPr>
            <a:spLocks noGrp="1"/>
          </p:cNvSpPr>
          <p:nvPr>
            <p:ph type="pic" sz="quarter" idx="18"/>
          </p:nvPr>
        </p:nvSpPr>
        <p:spPr>
          <a:xfrm>
            <a:off x="4562856" y="857250"/>
            <a:ext cx="4123944" cy="3749279"/>
          </a:xfrm>
          <a:noFill/>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3886200" cy="66522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177165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Picture Placeholder 13"/>
          <p:cNvSpPr>
            <a:spLocks noGrp="1"/>
          </p:cNvSpPr>
          <p:nvPr>
            <p:ph type="pic" sz="quarter" idx="18"/>
          </p:nvPr>
        </p:nvSpPr>
        <p:spPr>
          <a:xfrm>
            <a:off x="4572001" y="295275"/>
            <a:ext cx="4114800" cy="4299348"/>
          </a:xfrm>
          <a:noFill/>
        </p:spPr>
        <p:txBody>
          <a:bodyPr/>
          <a:lstStyle/>
          <a:p>
            <a:pPr lvl="0"/>
            <a:r>
              <a:rPr lang="en-US" noProof="0" dirty="0" smtClean="0"/>
              <a:t>Click icon to add picture</a:t>
            </a:r>
            <a:endParaRPr lang="en-US" noProof="0" dirty="0"/>
          </a:p>
        </p:txBody>
      </p:sp>
      <p:sp>
        <p:nvSpPr>
          <p:cNvPr id="11" name="Picture Placeholder 13"/>
          <p:cNvSpPr>
            <a:spLocks noGrp="1"/>
          </p:cNvSpPr>
          <p:nvPr>
            <p:ph type="pic" sz="quarter" idx="21"/>
          </p:nvPr>
        </p:nvSpPr>
        <p:spPr>
          <a:xfrm>
            <a:off x="457202" y="3058583"/>
            <a:ext cx="3886199" cy="1547945"/>
          </a:xfrm>
          <a:noFill/>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298450"/>
            <a:ext cx="3886200" cy="66522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09871"/>
            <a:ext cx="3886200" cy="350255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14"/>
          <p:cNvSpPr>
            <a:spLocks noGrp="1"/>
          </p:cNvSpPr>
          <p:nvPr>
            <p:ph type="pic" sz="quarter" idx="22"/>
          </p:nvPr>
        </p:nvSpPr>
        <p:spPr>
          <a:xfrm>
            <a:off x="4572000" y="295275"/>
            <a:ext cx="4114800" cy="1588559"/>
          </a:xfrm>
        </p:spPr>
        <p:txBody>
          <a:bodyPr/>
          <a:lstStyle/>
          <a:p>
            <a:pPr lvl="0"/>
            <a:r>
              <a:rPr lang="en-US" noProof="0" dirty="0" smtClean="0"/>
              <a:t>Click icon to add picture</a:t>
            </a:r>
            <a:endParaRPr lang="en-US" noProof="0" dirty="0"/>
          </a:p>
        </p:txBody>
      </p:sp>
      <p:sp>
        <p:nvSpPr>
          <p:cNvPr id="11" name="Picture Placeholder 14"/>
          <p:cNvSpPr>
            <a:spLocks noGrp="1"/>
          </p:cNvSpPr>
          <p:nvPr>
            <p:ph type="pic" sz="quarter" idx="19"/>
          </p:nvPr>
        </p:nvSpPr>
        <p:spPr>
          <a:xfrm>
            <a:off x="4572000" y="2063751"/>
            <a:ext cx="4114800" cy="2542778"/>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ntent Two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1781175"/>
          </a:xfrm>
        </p:spPr>
        <p:txBody>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6"/>
          <p:cNvSpPr>
            <a:spLocks noGrp="1"/>
          </p:cNvSpPr>
          <p:nvPr>
            <p:ph type="pic" sz="quarter" idx="13"/>
          </p:nvPr>
        </p:nvSpPr>
        <p:spPr>
          <a:xfrm>
            <a:off x="457201" y="2741084"/>
            <a:ext cx="3987800" cy="1865445"/>
          </a:xfrm>
        </p:spPr>
        <p:txBody>
          <a:bodyPr/>
          <a:lstStyle/>
          <a:p>
            <a:pPr lvl="0"/>
            <a:r>
              <a:rPr lang="en-US" noProof="0" dirty="0" smtClean="0"/>
              <a:t>Click icon to add picture</a:t>
            </a:r>
            <a:endParaRPr lang="en-US" noProof="0" dirty="0"/>
          </a:p>
        </p:txBody>
      </p:sp>
      <p:sp>
        <p:nvSpPr>
          <p:cNvPr id="10" name="Picture Placeholder 16"/>
          <p:cNvSpPr>
            <a:spLocks noGrp="1"/>
          </p:cNvSpPr>
          <p:nvPr>
            <p:ph type="pic" sz="quarter" idx="17"/>
          </p:nvPr>
        </p:nvSpPr>
        <p:spPr>
          <a:xfrm>
            <a:off x="4713818" y="2741084"/>
            <a:ext cx="3972983" cy="1865445"/>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ntent Two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933450"/>
          </a:xfrm>
        </p:spPr>
        <p:txBody>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11" name="Picture Placeholder 16"/>
          <p:cNvSpPr>
            <a:spLocks noGrp="1"/>
          </p:cNvSpPr>
          <p:nvPr>
            <p:ph type="pic" sz="quarter" idx="18"/>
          </p:nvPr>
        </p:nvSpPr>
        <p:spPr>
          <a:xfrm>
            <a:off x="457201" y="1907381"/>
            <a:ext cx="3987800" cy="2699148"/>
          </a:xfrm>
        </p:spPr>
        <p:txBody>
          <a:bodyPr/>
          <a:lstStyle/>
          <a:p>
            <a:pPr lvl="0"/>
            <a:r>
              <a:rPr lang="en-US" noProof="0" dirty="0" smtClean="0"/>
              <a:t>Click icon to add picture</a:t>
            </a:r>
            <a:endParaRPr lang="en-US" noProof="0" dirty="0"/>
          </a:p>
        </p:txBody>
      </p:sp>
      <p:sp>
        <p:nvSpPr>
          <p:cNvPr id="12" name="Picture Placeholder 16"/>
          <p:cNvSpPr>
            <a:spLocks noGrp="1"/>
          </p:cNvSpPr>
          <p:nvPr>
            <p:ph type="pic" sz="quarter" idx="19"/>
          </p:nvPr>
        </p:nvSpPr>
        <p:spPr>
          <a:xfrm>
            <a:off x="4713818" y="1907381"/>
            <a:ext cx="3972983" cy="2699147"/>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7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5417563"/>
      </p:ext>
    </p:extLst>
  </p:cSld>
  <p:clrMapOvr>
    <a:masterClrMapping/>
  </p:clrMapOvr>
  <p:transition spd="med">
    <p:fade/>
  </p:transition>
  <p:timing>
    <p:tnLst>
      <p:par>
        <p:cTn id="1" dur="indefinite" restart="never" nodeType="tmRoot"/>
      </p:par>
    </p:tnLst>
  </p:timing>
  <p:hf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Three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6087"/>
            <a:ext cx="8229600" cy="1410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10" name="Picture Placeholder 16"/>
          <p:cNvSpPr>
            <a:spLocks noGrp="1"/>
          </p:cNvSpPr>
          <p:nvPr>
            <p:ph type="pic" sz="quarter" idx="18"/>
          </p:nvPr>
        </p:nvSpPr>
        <p:spPr>
          <a:xfrm>
            <a:off x="457201" y="857251"/>
            <a:ext cx="2647244" cy="2228850"/>
          </a:xfrm>
        </p:spPr>
        <p:txBody>
          <a:bodyPr/>
          <a:lstStyle/>
          <a:p>
            <a:pPr lvl="0"/>
            <a:r>
              <a:rPr lang="en-US" noProof="0" dirty="0" smtClean="0"/>
              <a:t>Click icon to add picture</a:t>
            </a:r>
            <a:endParaRPr lang="en-US" noProof="0" dirty="0"/>
          </a:p>
        </p:txBody>
      </p:sp>
      <p:sp>
        <p:nvSpPr>
          <p:cNvPr id="13" name="Picture Placeholder 16"/>
          <p:cNvSpPr>
            <a:spLocks noGrp="1"/>
          </p:cNvSpPr>
          <p:nvPr>
            <p:ph type="pic" sz="quarter" idx="19"/>
          </p:nvPr>
        </p:nvSpPr>
        <p:spPr>
          <a:xfrm>
            <a:off x="3248378" y="857251"/>
            <a:ext cx="2647244" cy="2228850"/>
          </a:xfrm>
        </p:spPr>
        <p:txBody>
          <a:bodyPr/>
          <a:lstStyle/>
          <a:p>
            <a:pPr lvl="0"/>
            <a:r>
              <a:rPr lang="en-US" noProof="0" dirty="0" smtClean="0"/>
              <a:t>Click icon to add picture</a:t>
            </a:r>
            <a:endParaRPr lang="en-US" noProof="0" dirty="0"/>
          </a:p>
        </p:txBody>
      </p:sp>
      <p:sp>
        <p:nvSpPr>
          <p:cNvPr id="14" name="Picture Placeholder 16"/>
          <p:cNvSpPr>
            <a:spLocks noGrp="1"/>
          </p:cNvSpPr>
          <p:nvPr>
            <p:ph type="pic" sz="quarter" idx="20"/>
          </p:nvPr>
        </p:nvSpPr>
        <p:spPr>
          <a:xfrm>
            <a:off x="6039556" y="857251"/>
            <a:ext cx="2647244" cy="2228850"/>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Caption">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dirty="0"/>
          </a:p>
        </p:txBody>
      </p:sp>
      <p:sp>
        <p:nvSpPr>
          <p:cNvPr id="8" name="Content Placeholder 2"/>
          <p:cNvSpPr>
            <a:spLocks noGrp="1"/>
          </p:cNvSpPr>
          <p:nvPr>
            <p:ph idx="17"/>
          </p:nvPr>
        </p:nvSpPr>
        <p:spPr>
          <a:xfrm>
            <a:off x="6295293" y="857250"/>
            <a:ext cx="2391507" cy="3749279"/>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en-US" smtClean="0"/>
              <a:t>Click to edit Master text styles</a:t>
            </a:r>
          </a:p>
        </p:txBody>
      </p:sp>
      <p:sp>
        <p:nvSpPr>
          <p:cNvPr id="10" name="Picture Placeholder 25"/>
          <p:cNvSpPr>
            <a:spLocks noGrp="1"/>
          </p:cNvSpPr>
          <p:nvPr>
            <p:ph type="pic" sz="quarter" idx="18"/>
          </p:nvPr>
        </p:nvSpPr>
        <p:spPr>
          <a:xfrm>
            <a:off x="457201" y="857250"/>
            <a:ext cx="5667375" cy="3749279"/>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0"/>
            <a:ext cx="8229600" cy="116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
        <p:nvSpPr>
          <p:cNvPr id="8" name="Picture Placeholder 16"/>
          <p:cNvSpPr>
            <a:spLocks noGrp="1"/>
          </p:cNvSpPr>
          <p:nvPr>
            <p:ph type="pic" sz="quarter" idx="13"/>
          </p:nvPr>
        </p:nvSpPr>
        <p:spPr>
          <a:xfrm>
            <a:off x="457201" y="2123342"/>
            <a:ext cx="8229599" cy="2483187"/>
          </a:xfrm>
        </p:spPr>
        <p:txBody>
          <a:bodyPr/>
          <a:lstStyle/>
          <a:p>
            <a:pPr lvl="0"/>
            <a:r>
              <a:rPr lang="en-US" noProof="0" dirty="0" smtClean="0"/>
              <a:t>Click icon to add picture</a:t>
            </a:r>
            <a:endParaRPr lang="en-US" noProof="0" dirty="0"/>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22" name="Rectangle 21"/>
          <p:cNvSpPr/>
          <p:nvPr userDrawn="1"/>
        </p:nvSpPr>
        <p:spPr bwMode="auto">
          <a:xfrm>
            <a:off x="7010401" y="4686301"/>
            <a:ext cx="1761067" cy="38735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Verdana" charset="0"/>
            </a:endParaRPr>
          </a:p>
        </p:txBody>
      </p:sp>
      <p:pic>
        <p:nvPicPr>
          <p:cNvPr id="5" name="Picture 4" descr="teradata_logoeps.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61732" y="2333636"/>
            <a:ext cx="3657726" cy="61276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1026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14858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8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3708428"/>
      </p:ext>
    </p:extLst>
  </p:cSld>
  <p:clrMapOvr>
    <a:masterClrMapping/>
  </p:clrMapOvr>
  <p:transition spd="med">
    <p:fade/>
  </p:transition>
  <p:timing>
    <p:tnLst>
      <p:par>
        <p:cTn id="1" dur="indefinite" restart="never" nodeType="tmRoot"/>
      </p:par>
    </p:tnLst>
  </p:timing>
  <p:hf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5881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8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7328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053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053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05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1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053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053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7"/>
            <a:ext cx="8229600" cy="3507581"/>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57200" y="128589"/>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948559258"/>
      </p:ext>
    </p:extLst>
  </p:cSld>
  <p:clrMapOvr>
    <a:masterClrMapping/>
  </p:clrMapOvr>
  <p:transition spd="med">
    <p:fade/>
  </p:transition>
  <p:timing>
    <p:tnLst>
      <p:par>
        <p:cTn id="1" dur="indefinite" restart="never" nodeType="tmRoot"/>
      </p:par>
    </p:tnLst>
  </p:timing>
  <p:hf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15807"/>
            <a:ext cx="8229600" cy="3507581"/>
          </a:xfrm>
        </p:spPr>
        <p:txBody>
          <a:bodyPr>
            <a:norm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0" hasCustomPrompt="1"/>
          </p:nvPr>
        </p:nvSpPr>
        <p:spPr bwMode="gray">
          <a:xfrm>
            <a:off x="457200" y="703405"/>
            <a:ext cx="8229600" cy="353174"/>
          </a:xfrm>
        </p:spPr>
        <p:txBody>
          <a:bodyPr wrap="square">
            <a:noAutofit/>
          </a:bodyPr>
          <a:lstStyle>
            <a:lvl1pPr marL="0" indent="0">
              <a:lnSpc>
                <a:spcPct val="85000"/>
              </a:lnSpc>
              <a:spcBef>
                <a:spcPts val="0"/>
              </a:spcBef>
              <a:spcAft>
                <a:spcPts val="0"/>
              </a:spcAft>
              <a:buFontTx/>
              <a:buNone/>
              <a:defRPr sz="1800" baseline="0">
                <a:solidFill>
                  <a:schemeClr val="tx1"/>
                </a:solidFill>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Click To Edit Master Text Styles</a:t>
            </a:r>
            <a:endParaRPr lang="en-US" dirty="0"/>
          </a:p>
        </p:txBody>
      </p:sp>
      <p:sp>
        <p:nvSpPr>
          <p:cNvPr id="17" name="Title 16"/>
          <p:cNvSpPr>
            <a:spLocks noGrp="1"/>
          </p:cNvSpPr>
          <p:nvPr>
            <p:ph type="title" hasCustomPrompt="1"/>
          </p:nvPr>
        </p:nvSpPr>
        <p:spPr bwMode="gray">
          <a:xfrm>
            <a:off x="457200" y="128589"/>
            <a:ext cx="8229600" cy="526298"/>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3087968"/>
      </p:ext>
    </p:extLst>
  </p:cSld>
  <p:clrMapOvr>
    <a:masterClrMapping/>
  </p:clrMapOvr>
  <p:transition spd="med">
    <p:fade/>
  </p:transition>
  <p:timing>
    <p:tnLst>
      <p:par>
        <p:cTn id="1" dur="indefinite" restart="never" nodeType="tmRoot"/>
      </p:par>
    </p:tnLst>
  </p:timing>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9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88392341"/>
      </p:ext>
    </p:extLst>
  </p:cSld>
  <p:clrMapOvr>
    <a:masterClrMapping/>
  </p:clrMapOvr>
  <p:transition spd="med">
    <p:fade/>
  </p:transition>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0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12331385"/>
      </p:ext>
    </p:extLst>
  </p:cSld>
  <p:clrMapOvr>
    <a:masterClrMapping/>
  </p:clrMapOvr>
  <p:transition spd="med">
    <p:fade/>
  </p:transition>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1_Alternate Title Slid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5"/>
            <a:ext cx="9144000" cy="1606594"/>
          </a:xfrm>
          <a:solidFill>
            <a:schemeClr val="accent1">
              <a:alpha val="8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p:nvSpPr>
        <p:spPr bwMode="gray">
          <a:xfrm>
            <a:off x="457200" y="0"/>
            <a:ext cx="2438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994118" y="229100"/>
            <a:ext cx="1362335" cy="22875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13590605"/>
      </p:ext>
    </p:extLst>
  </p:cSld>
  <p:clrMapOvr>
    <a:masterClrMapping/>
  </p:clrMapOvr>
  <p:transition spd="med">
    <p:fade/>
  </p:transition>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8927"/>
            <a:ext cx="8229600" cy="3270224"/>
          </a:xfrm>
          <a:prstGeom prst="rect">
            <a:avLst/>
          </a:prstGeom>
        </p:spPr>
        <p:txBody>
          <a:bodyPr vert="horz" lIns="0" tIns="0" rIns="0" bIns="0" rtlCol="0">
            <a:norm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4800600"/>
            <a:ext cx="914400" cy="211002"/>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97314" y="4918131"/>
            <a:ext cx="189154"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25215"/>
            <a:ext cx="8229600" cy="526298"/>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9" r:id="rId31"/>
    <p:sldLayoutId id="2147483710" r:id="rId32"/>
    <p:sldLayoutId id="2147483711" r:id="rId33"/>
    <p:sldLayoutId id="2147483712" r:id="rId34"/>
    <p:sldLayoutId id="2147483713" r:id="rId35"/>
    <p:sldLayoutId id="2147483714" r:id="rId36"/>
    <p:sldLayoutId id="2147483720" r:id="rId37"/>
    <p:sldLayoutId id="2147483721" r:id="rId38"/>
    <p:sldLayoutId id="2147483722" r:id="rId39"/>
    <p:sldLayoutId id="2147483723" r:id="rId40"/>
    <p:sldLayoutId id="2147483724" r:id="rId41"/>
    <p:sldLayoutId id="2147483725" r:id="rId42"/>
    <p:sldLayoutId id="2147483730" r:id="rId43"/>
    <p:sldLayoutId id="2147483660" r:id="rId44"/>
    <p:sldLayoutId id="2147483661" r:id="rId45"/>
    <p:sldLayoutId id="2147483662" r:id="rId46"/>
    <p:sldLayoutId id="2147483663" r:id="rId47"/>
    <p:sldLayoutId id="2147483664" r:id="rId48"/>
    <p:sldLayoutId id="2147483665" r:id="rId49"/>
    <p:sldLayoutId id="2147483666" r:id="rId50"/>
    <p:sldLayoutId id="2147483667" r:id="rId51"/>
    <p:sldLayoutId id="2147483668" r:id="rId52"/>
    <p:sldLayoutId id="2147483669" r:id="rId53"/>
    <p:sldLayoutId id="2147483731" r:id="rId54"/>
    <p:sldLayoutId id="2147483732" r:id="rId55"/>
    <p:sldLayoutId id="2147483733" r:id="rId56"/>
    <p:sldLayoutId id="2147483734" r:id="rId57"/>
    <p:sldLayoutId id="2147483743" r:id="rId58"/>
    <p:sldLayoutId id="2147483744" r:id="rId59"/>
    <p:sldLayoutId id="2147483745" r:id="rId60"/>
    <p:sldLayoutId id="2147483746" r:id="rId61"/>
    <p:sldLayoutId id="2147483747" r:id="rId62"/>
    <p:sldLayoutId id="2147483748" r:id="rId63"/>
    <p:sldLayoutId id="2147483749" r:id="rId64"/>
    <p:sldLayoutId id="2147483750" r:id="rId65"/>
    <p:sldLayoutId id="2147483751" r:id="rId66"/>
    <p:sldLayoutId id="2147483752" r:id="rId67"/>
    <p:sldLayoutId id="2147483753" r:id="rId68"/>
    <p:sldLayoutId id="2147483754" r:id="rId69"/>
  </p:sldLayoutIdLst>
  <p:transition spd="med">
    <p:fade/>
  </p:transition>
  <p:timing>
    <p:tnLst>
      <p:par>
        <p:cTn id="1" dur="indefinite" restart="never" nodeType="tmRoot"/>
      </p:par>
    </p:tnLst>
  </p:timing>
  <p:hf hdr="0" ftr="0"/>
  <p:txStyles>
    <p:title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0.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7.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5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4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6.xml"/><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8.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43.xml"/><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4.xml"/><Relationship Id="rId1" Type="http://schemas.openxmlformats.org/officeDocument/2006/relationships/slideLayout" Target="../slideLayouts/slideLayout33.xml"/><Relationship Id="rId4" Type="http://schemas.openxmlformats.org/officeDocument/2006/relationships/image" Target="../media/image64.jpeg"/></Relationships>
</file>

<file path=ppt/slides/_rels/slide4.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885667"/>
            <a:ext cx="9144000" cy="1372171"/>
          </a:xfrm>
        </p:spPr>
        <p:txBody>
          <a:bodyPr/>
          <a:lstStyle/>
          <a:p>
            <a:r>
              <a:rPr lang="en-US" b="1" dirty="0" smtClean="0"/>
              <a:t>Data Warehouse Appliance 2800</a:t>
            </a:r>
          </a:p>
          <a:p>
            <a:pPr lvl="1"/>
            <a:r>
              <a:rPr lang="en-US" b="1" dirty="0" smtClean="0"/>
              <a:t>Customer Overview Deck</a:t>
            </a:r>
          </a:p>
          <a:p>
            <a:pPr lvl="2"/>
            <a:r>
              <a:rPr lang="en-US" dirty="0" smtClean="0"/>
              <a:t>Presenter Name, Presenter Title</a:t>
            </a:r>
          </a:p>
          <a:p>
            <a:pPr lvl="3"/>
            <a:r>
              <a:rPr lang="en-US" b="1" dirty="0" smtClean="0"/>
              <a:t>Date</a:t>
            </a:r>
            <a:endParaRPr lang="en-US" b="1" dirty="0"/>
          </a:p>
        </p:txBody>
      </p:sp>
    </p:spTree>
    <p:custDataLst>
      <p:tags r:id="rId1"/>
    </p:custDataLst>
    <p:extLst>
      <p:ext uri="{BB962C8B-B14F-4D97-AF65-F5344CB8AC3E}">
        <p14:creationId xmlns:p14="http://schemas.microsoft.com/office/powerpoint/2010/main" val="304916024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a:xfrm>
            <a:off x="381000" y="285750"/>
            <a:ext cx="8763000" cy="400050"/>
          </a:xfrm>
        </p:spPr>
        <p:txBody>
          <a:bodyPr/>
          <a:lstStyle/>
          <a:p>
            <a:r>
              <a:rPr lang="en-US" b="0" dirty="0" smtClean="0">
                <a:ea typeface="Segoe UI" panose="020B0502040204020203" pitchFamily="34" charset="0"/>
                <a:cs typeface="Segoe UI" panose="020B0502040204020203" pitchFamily="34" charset="0"/>
              </a:rPr>
              <a:t>2800 Overview</a:t>
            </a:r>
            <a:r>
              <a:rPr lang="en-US" dirty="0" smtClean="0">
                <a:ea typeface="Segoe UI" panose="020B0502040204020203" pitchFamily="34" charset="0"/>
                <a:cs typeface="Segoe UI" panose="020B0502040204020203" pitchFamily="34" charset="0"/>
              </a:rPr>
              <a:t/>
            </a:r>
            <a:br>
              <a:rPr lang="en-US" dirty="0" smtClean="0">
                <a:ea typeface="Segoe UI" panose="020B0502040204020203" pitchFamily="34" charset="0"/>
                <a:cs typeface="Segoe UI" panose="020B0502040204020203" pitchFamily="34" charset="0"/>
              </a:rPr>
            </a:br>
            <a:r>
              <a:rPr lang="en-US" sz="2000" i="1" dirty="0" smtClean="0">
                <a:ea typeface="Segoe UI" panose="020B0502040204020203" pitchFamily="34" charset="0"/>
                <a:cs typeface="Segoe UI" panose="020B0502040204020203" pitchFamily="34" charset="0"/>
              </a:rPr>
              <a:t>Features &amp; Benefits</a:t>
            </a:r>
            <a:endParaRPr lang="en-US" sz="2000" b="1" i="1" dirty="0" smtClean="0">
              <a:solidFill>
                <a:srgbClr val="FF0000"/>
              </a:solidFill>
              <a:ea typeface="Segoe UI" panose="020B0502040204020203" pitchFamily="34" charset="0"/>
              <a:cs typeface="Segoe UI" panose="020B0502040204020203" pitchFamily="34" charset="0"/>
            </a:endParaRPr>
          </a:p>
        </p:txBody>
      </p:sp>
      <p:sp>
        <p:nvSpPr>
          <p:cNvPr id="9" name="Rectangle 3"/>
          <p:cNvSpPr>
            <a:spLocks noGrp="1" noChangeArrowheads="1"/>
          </p:cNvSpPr>
          <p:nvPr>
            <p:ph type="body" sz="half" idx="1"/>
          </p:nvPr>
        </p:nvSpPr>
        <p:spPr>
          <a:xfrm>
            <a:off x="152400" y="819150"/>
            <a:ext cx="7010400" cy="4114800"/>
          </a:xfrm>
          <a:solidFill>
            <a:schemeClr val="bg1"/>
          </a:solidFill>
        </p:spPr>
        <p:txBody>
          <a:bodyPr>
            <a:noAutofit/>
          </a:bodyPr>
          <a:lstStyle/>
          <a:p>
            <a:pPr>
              <a:lnSpc>
                <a:spcPct val="90000"/>
              </a:lnSpc>
              <a:buFont typeface="Wingdings" pitchFamily="2" charset="2"/>
              <a:buChar char="ü"/>
              <a:defRPr/>
            </a:pPr>
            <a:r>
              <a:rPr lang="en-US" sz="1600" b="1" dirty="0" smtClean="0">
                <a:solidFill>
                  <a:schemeClr val="tx2"/>
                </a:solidFill>
                <a:latin typeface="+mj-lt"/>
                <a:ea typeface="Segoe UI" panose="020B0502040204020203" pitchFamily="34" charset="0"/>
                <a:cs typeface="Segoe UI" panose="020B0502040204020203" pitchFamily="34" charset="0"/>
              </a:rPr>
              <a:t>Increased Compute Power and IO Density / Rack</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Twelve 1U </a:t>
            </a:r>
            <a:r>
              <a:rPr lang="en-US" sz="1400" dirty="0">
                <a:solidFill>
                  <a:srgbClr val="000000"/>
                </a:solidFill>
                <a:latin typeface="+mj-lt"/>
                <a:ea typeface="Segoe UI" panose="020B0502040204020203" pitchFamily="34" charset="0"/>
                <a:cs typeface="Segoe UI" panose="020B0502040204020203" pitchFamily="34" charset="0"/>
              </a:rPr>
              <a:t>nodes </a:t>
            </a:r>
            <a:endParaRPr lang="en-US" sz="1400" dirty="0" smtClean="0">
              <a:solidFill>
                <a:srgbClr val="000000"/>
              </a:solidFill>
              <a:latin typeface="+mj-lt"/>
              <a:ea typeface="Segoe UI" panose="020B0502040204020203" pitchFamily="34" charset="0"/>
              <a:cs typeface="Segoe UI" panose="020B0502040204020203" pitchFamily="34" charset="0"/>
            </a:endParaRP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480 {300/600/900GB/1200GB} Drives (RAID-1)</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540 {1200GB} Drives (RAID-6</a:t>
            </a:r>
            <a:r>
              <a:rPr lang="en-US" sz="1400" dirty="0">
                <a:solidFill>
                  <a:srgbClr val="000000"/>
                </a:solidFill>
                <a:latin typeface="+mj-lt"/>
                <a:ea typeface="Segoe UI" panose="020B0502040204020203" pitchFamily="34" charset="0"/>
                <a:cs typeface="Segoe UI" panose="020B0502040204020203" pitchFamily="34" charset="0"/>
              </a:rPr>
              <a:t>)</a:t>
            </a:r>
            <a:r>
              <a:rPr lang="en-US" sz="1400" dirty="0" smtClean="0">
                <a:latin typeface="+mj-lt"/>
                <a:ea typeface="Segoe UI" panose="020B0502040204020203" pitchFamily="34" charset="0"/>
                <a:cs typeface="Segoe UI" panose="020B0502040204020203" pitchFamily="34" charset="0"/>
              </a:rPr>
              <a:t/>
            </a:r>
            <a:br>
              <a:rPr lang="en-US" sz="1400" dirty="0" smtClean="0">
                <a:latin typeface="+mj-lt"/>
                <a:ea typeface="Segoe UI" panose="020B0502040204020203" pitchFamily="34" charset="0"/>
                <a:cs typeface="Segoe UI" panose="020B0502040204020203" pitchFamily="34" charset="0"/>
              </a:rPr>
            </a:br>
            <a:endParaRPr lang="en-US" b="1" dirty="0" smtClean="0">
              <a:solidFill>
                <a:schemeClr val="accent2"/>
              </a:solidFill>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1600" b="1" dirty="0" smtClean="0">
                <a:solidFill>
                  <a:schemeClr val="tx2"/>
                </a:solidFill>
                <a:latin typeface="+mj-lt"/>
                <a:ea typeface="Segoe UI" panose="020B0502040204020203" pitchFamily="34" charset="0"/>
                <a:cs typeface="Segoe UI" panose="020B0502040204020203" pitchFamily="34" charset="0"/>
              </a:rPr>
              <a:t>Intel Node with 14 Core </a:t>
            </a:r>
            <a:r>
              <a:rPr lang="en-US" sz="1600" b="1" dirty="0" err="1" smtClean="0">
                <a:solidFill>
                  <a:schemeClr val="tx2"/>
                </a:solidFill>
                <a:latin typeface="+mj-lt"/>
                <a:ea typeface="Segoe UI" panose="020B0502040204020203" pitchFamily="34" charset="0"/>
                <a:cs typeface="Segoe UI" panose="020B0502040204020203" pitchFamily="34" charset="0"/>
              </a:rPr>
              <a:t>Haswell</a:t>
            </a:r>
            <a:r>
              <a:rPr lang="en-US" sz="1600" b="1" dirty="0" smtClean="0">
                <a:solidFill>
                  <a:schemeClr val="tx2"/>
                </a:solidFill>
                <a:latin typeface="+mj-lt"/>
                <a:ea typeface="Segoe UI" panose="020B0502040204020203" pitchFamily="34" charset="0"/>
                <a:cs typeface="Segoe UI" panose="020B0502040204020203" pitchFamily="34" charset="0"/>
              </a:rPr>
              <a:t> CPU</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Estimated ~ 20-25% CPU performance uplift from prior gen processors</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Faster 512GB DDR4 memory  (128 &amp; 256GB also available)</a:t>
            </a:r>
            <a:r>
              <a:rPr lang="en-US" sz="1400" dirty="0" smtClean="0">
                <a:latin typeface="+mj-lt"/>
                <a:ea typeface="Segoe UI" panose="020B0502040204020203" pitchFamily="34" charset="0"/>
                <a:cs typeface="Segoe UI" panose="020B0502040204020203" pitchFamily="34" charset="0"/>
              </a:rPr>
              <a:t/>
            </a:r>
            <a:br>
              <a:rPr lang="en-US" sz="1400" dirty="0" smtClean="0">
                <a:latin typeface="+mj-lt"/>
                <a:ea typeface="Segoe UI" panose="020B0502040204020203" pitchFamily="34" charset="0"/>
                <a:cs typeface="Segoe UI" panose="020B0502040204020203" pitchFamily="34" charset="0"/>
              </a:rPr>
            </a:br>
            <a:endParaRPr lang="en-US" b="1" dirty="0" smtClean="0">
              <a:solidFill>
                <a:schemeClr val="accent2"/>
              </a:solidFill>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1600" b="1" dirty="0" smtClean="0">
                <a:solidFill>
                  <a:schemeClr val="tx2"/>
                </a:solidFill>
                <a:latin typeface="+mj-lt"/>
                <a:ea typeface="Segoe UI" panose="020B0502040204020203" pitchFamily="34" charset="0"/>
                <a:cs typeface="Segoe UI" panose="020B0502040204020203" pitchFamily="34" charset="0"/>
              </a:rPr>
              <a:t>Dot-Hill Arrays </a:t>
            </a:r>
            <a:r>
              <a:rPr lang="en-US" sz="1600" b="1" dirty="0">
                <a:solidFill>
                  <a:schemeClr val="tx2"/>
                </a:solidFill>
                <a:latin typeface="+mj-lt"/>
                <a:ea typeface="Segoe UI" panose="020B0502040204020203" pitchFamily="34" charset="0"/>
                <a:cs typeface="Segoe UI" panose="020B0502040204020203" pitchFamily="34" charset="0"/>
              </a:rPr>
              <a:t>with High-Density Enclosures </a:t>
            </a:r>
            <a:endParaRPr lang="en-US" sz="1600" b="1" dirty="0" smtClean="0">
              <a:solidFill>
                <a:schemeClr val="tx2"/>
              </a:solidFill>
              <a:latin typeface="+mj-lt"/>
              <a:ea typeface="Segoe UI" panose="020B0502040204020203" pitchFamily="34" charset="0"/>
              <a:cs typeface="Segoe UI" panose="020B0502040204020203" pitchFamily="34" charset="0"/>
            </a:endParaRP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Double-density, 48-drive 2U enclosures</a:t>
            </a:r>
          </a:p>
          <a:p>
            <a:pPr lvl="1">
              <a:lnSpc>
                <a:spcPct val="90000"/>
              </a:lnSpc>
              <a:defRPr/>
            </a:pPr>
            <a:r>
              <a:rPr lang="en-US" sz="1400" dirty="0">
                <a:solidFill>
                  <a:srgbClr val="000000"/>
                </a:solidFill>
                <a:latin typeface="+mj-lt"/>
                <a:ea typeface="Segoe UI" panose="020B0502040204020203" pitchFamily="34" charset="0"/>
                <a:cs typeface="Segoe UI" panose="020B0502040204020203" pitchFamily="34" charset="0"/>
              </a:rPr>
              <a:t>RAID-1 &amp; RAID-6 </a:t>
            </a:r>
            <a:r>
              <a:rPr lang="en-US" sz="1400" dirty="0" smtClean="0">
                <a:solidFill>
                  <a:srgbClr val="000000"/>
                </a:solidFill>
                <a:latin typeface="+mj-lt"/>
                <a:ea typeface="Segoe UI" panose="020B0502040204020203" pitchFamily="34" charset="0"/>
                <a:cs typeface="Segoe UI" panose="020B0502040204020203" pitchFamily="34" charset="0"/>
              </a:rPr>
              <a:t>Configurations</a:t>
            </a:r>
          </a:p>
          <a:p>
            <a:pPr lvl="1">
              <a:lnSpc>
                <a:spcPct val="90000"/>
              </a:lnSpc>
              <a:defRPr/>
            </a:pPr>
            <a:r>
              <a:rPr lang="en-US" sz="1400" dirty="0" smtClean="0">
                <a:solidFill>
                  <a:srgbClr val="000000"/>
                </a:solidFill>
                <a:latin typeface="+mj-lt"/>
                <a:ea typeface="Segoe UI" panose="020B0502040204020203" pitchFamily="34" charset="0"/>
                <a:cs typeface="Segoe UI" panose="020B0502040204020203" pitchFamily="34" charset="0"/>
              </a:rPr>
              <a:t>300GB, 600GB, 900GB, 1.2TB drive sizes</a:t>
            </a:r>
            <a:endParaRPr lang="en-US" sz="1400" dirty="0">
              <a:solidFill>
                <a:srgbClr val="000000"/>
              </a:solidFill>
              <a:latin typeface="+mj-lt"/>
              <a:ea typeface="Segoe UI" panose="020B0502040204020203" pitchFamily="34" charset="0"/>
              <a:cs typeface="Segoe UI" panose="020B0502040204020203" pitchFamily="34" charset="0"/>
            </a:endParaRPr>
          </a:p>
          <a:p>
            <a:pPr lvl="1">
              <a:lnSpc>
                <a:spcPct val="90000"/>
              </a:lnSpc>
              <a:defRPr/>
            </a:pPr>
            <a:r>
              <a:rPr lang="en-US" sz="1400" dirty="0">
                <a:solidFill>
                  <a:srgbClr val="000000"/>
                </a:solidFill>
                <a:latin typeface="+mj-lt"/>
                <a:ea typeface="Segoe UI" panose="020B0502040204020203" pitchFamily="34" charset="0"/>
                <a:cs typeface="Segoe UI" panose="020B0502040204020203" pitchFamily="34" charset="0"/>
              </a:rPr>
              <a:t>2 Global Hot Spares per array included as an every unit </a:t>
            </a:r>
            <a:r>
              <a:rPr lang="en-US" sz="1400" dirty="0" smtClean="0">
                <a:solidFill>
                  <a:srgbClr val="000000"/>
                </a:solidFill>
                <a:latin typeface="+mj-lt"/>
                <a:ea typeface="Segoe UI" panose="020B0502040204020203" pitchFamily="34" charset="0"/>
                <a:cs typeface="Segoe UI" panose="020B0502040204020203" pitchFamily="34" charset="0"/>
              </a:rPr>
              <a:t>item for faster recovery</a:t>
            </a:r>
            <a:r>
              <a:rPr lang="en-US" sz="1400" dirty="0" smtClean="0">
                <a:latin typeface="+mj-lt"/>
                <a:ea typeface="Segoe UI" panose="020B0502040204020203" pitchFamily="34" charset="0"/>
                <a:cs typeface="Segoe UI" panose="020B0502040204020203" pitchFamily="34" charset="0"/>
              </a:rPr>
              <a:t/>
            </a:r>
            <a:br>
              <a:rPr lang="en-US" sz="1400" dirty="0" smtClean="0">
                <a:latin typeface="+mj-lt"/>
                <a:ea typeface="Segoe UI" panose="020B0502040204020203" pitchFamily="34" charset="0"/>
                <a:cs typeface="Segoe UI" panose="020B0502040204020203" pitchFamily="34" charset="0"/>
              </a:rPr>
            </a:br>
            <a:endParaRPr lang="en-US" sz="1000" dirty="0">
              <a:latin typeface="+mj-lt"/>
              <a:ea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55129531"/>
              </p:ext>
            </p:extLst>
          </p:nvPr>
        </p:nvGraphicFramePr>
        <p:xfrm>
          <a:off x="7239000" y="114300"/>
          <a:ext cx="1828800" cy="4997327"/>
        </p:xfrm>
        <a:graphic>
          <a:graphicData uri="http://schemas.openxmlformats.org/drawingml/2006/table">
            <a:tbl>
              <a:tblPr/>
              <a:tblGrid>
                <a:gridCol w="1828800"/>
              </a:tblGrid>
              <a:tr h="207081">
                <a:tc>
                  <a:txBody>
                    <a:bodyPr/>
                    <a:lstStyle/>
                    <a:p>
                      <a:pPr algn="ctr" fontAlgn="b"/>
                      <a:r>
                        <a:rPr lang="en-US" sz="800" b="1" i="0" u="none" strike="noStrike" dirty="0">
                          <a:effectLst/>
                          <a:latin typeface="Arial"/>
                        </a:rPr>
                        <a:t>2800 </a:t>
                      </a:r>
                      <a:r>
                        <a:rPr lang="en-US" sz="800" b="1" i="0" u="none" strike="noStrike" dirty="0" smtClean="0">
                          <a:effectLst/>
                          <a:latin typeface="Arial"/>
                        </a:rPr>
                        <a:t>Base Rack</a:t>
                      </a:r>
                      <a:endParaRPr lang="en-US" sz="800" b="1" i="0" u="none" strike="noStrike" dirty="0">
                        <a:effectLst/>
                        <a:latin typeface="Arial"/>
                      </a:endParaRPr>
                    </a:p>
                  </a:txBody>
                  <a:tcPr marL="0" marR="0" marT="0" marB="0" anchor="ctr">
                    <a:lnL>
                      <a:noFill/>
                    </a:lnL>
                    <a:lnR>
                      <a:noFill/>
                    </a:lnR>
                    <a:lnT>
                      <a:noFill/>
                    </a:lnT>
                    <a:lnB>
                      <a:noFill/>
                    </a:lnB>
                  </a:tcPr>
                </a:tc>
              </a:tr>
              <a:tr h="120015">
                <a:tc>
                  <a:txBody>
                    <a:bodyPr/>
                    <a:lstStyle/>
                    <a:p>
                      <a:pPr algn="ctr" fontAlgn="b"/>
                      <a:r>
                        <a:rPr lang="en-US" sz="800" b="1" i="0" u="none" strike="noStrike" dirty="0">
                          <a:effectLst/>
                          <a:latin typeface="Arial"/>
                        </a:rPr>
                        <a:t>3 x (4+0) Cliques</a:t>
                      </a:r>
                    </a:p>
                  </a:txBody>
                  <a:tcPr marL="0" marR="0" marT="0" marB="0" anchor="ctr">
                    <a:lnL>
                      <a:noFill/>
                    </a:lnL>
                    <a:lnR>
                      <a:noFill/>
                    </a:lnR>
                    <a:lnT>
                      <a:noFill/>
                    </a:lnT>
                    <a:lnB>
                      <a:noFill/>
                    </a:lnB>
                  </a:tcPr>
                </a:tc>
              </a:tr>
              <a:tr h="120015">
                <a:tc>
                  <a:txBody>
                    <a:bodyPr/>
                    <a:lstStyle/>
                    <a:p>
                      <a:pPr algn="ctr" fontAlgn="b"/>
                      <a:endParaRPr lang="en-US" sz="800" b="1" i="0" u="none" strike="noStrike" dirty="0">
                        <a:effectLst/>
                        <a:latin typeface="Arial"/>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r>
              <a:tr h="169430">
                <a:tc>
                  <a:txBody>
                    <a:bodyPr/>
                    <a:lstStyle/>
                    <a:p>
                      <a:pPr algn="ctr" fontAlgn="b"/>
                      <a:r>
                        <a:rPr lang="en-US" sz="700" b="0" i="0" u="none" strike="noStrike" dirty="0">
                          <a:effectLst/>
                          <a:latin typeface="Arial"/>
                        </a:rPr>
                        <a:t>24 Port 1 GbE SM Switch - Secondary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02870">
                <a:tc>
                  <a:txBody>
                    <a:bodyPr/>
                    <a:lstStyle/>
                    <a:p>
                      <a:pPr algn="ctr" fontAlgn="ctr"/>
                      <a:r>
                        <a:rPr lang="en-US" sz="700" b="0" i="0" u="none" strike="noStrike" dirty="0">
                          <a:solidFill>
                            <a:srgbClr val="000000"/>
                          </a:solidFill>
                          <a:effectLst/>
                          <a:latin typeface="Arial"/>
                        </a:rPr>
                        <a:t>No Chassis Allowed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870">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02870">
                <a:tc>
                  <a:txBody>
                    <a:bodyPr/>
                    <a:lstStyle/>
                    <a:p>
                      <a:pPr algn="ctr" fontAlgn="ctr"/>
                      <a:r>
                        <a:rPr lang="en-US" sz="700" b="0" i="0" u="none" strike="noStrike" dirty="0">
                          <a:solidFill>
                            <a:srgbClr val="000000"/>
                          </a:solidFill>
                          <a:effectLst/>
                          <a:latin typeface="Arial"/>
                        </a:rPr>
                        <a:t>KMM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2870">
                <a:tc>
                  <a:txBody>
                    <a:bodyPr/>
                    <a:lstStyle/>
                    <a:p>
                      <a:pPr algn="ctr" fontAlgn="ctr"/>
                      <a:r>
                        <a:rPr lang="en-US" sz="700" b="0" i="0" u="none" strike="noStrike" dirty="0">
                          <a:solidFill>
                            <a:srgbClr val="000000"/>
                          </a:solidFill>
                          <a:effectLst/>
                          <a:latin typeface="Arial"/>
                        </a:rPr>
                        <a:t>System VMS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04728">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b"/>
                      <a:r>
                        <a:rPr lang="en-US" sz="700" b="0" i="0" u="none" strike="noStrike" dirty="0">
                          <a:effectLst/>
                          <a:latin typeface="Arial"/>
                        </a:rPr>
                        <a:t>24 Port 1 GbE SM Switch - Primary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bl>
          </a:graphicData>
        </a:graphic>
      </p:graphicFrame>
    </p:spTree>
    <p:extLst>
      <p:ext uri="{BB962C8B-B14F-4D97-AF65-F5344CB8AC3E}">
        <p14:creationId xmlns:p14="http://schemas.microsoft.com/office/powerpoint/2010/main" val="417796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a:xfrm>
            <a:off x="304800" y="114300"/>
            <a:ext cx="5943600" cy="571500"/>
          </a:xfrm>
        </p:spPr>
        <p:txBody>
          <a:bodyPr/>
          <a:lstStyle/>
          <a:p>
            <a:r>
              <a:rPr lang="en-US" b="0" dirty="0">
                <a:ea typeface="Segoe UI" panose="020B0502040204020203" pitchFamily="34" charset="0"/>
                <a:cs typeface="Segoe UI" panose="020B0502040204020203" pitchFamily="34" charset="0"/>
              </a:rPr>
              <a:t>2800 Overview</a:t>
            </a:r>
            <a:r>
              <a:rPr lang="en-US" dirty="0">
                <a:ea typeface="Segoe UI" panose="020B0502040204020203" pitchFamily="34" charset="0"/>
                <a:cs typeface="Segoe UI" panose="020B0502040204020203" pitchFamily="34" charset="0"/>
              </a:rPr>
              <a:t/>
            </a:r>
            <a:br>
              <a:rPr lang="en-US" dirty="0">
                <a:ea typeface="Segoe UI" panose="020B0502040204020203" pitchFamily="34" charset="0"/>
                <a:cs typeface="Segoe UI" panose="020B0502040204020203" pitchFamily="34" charset="0"/>
              </a:rPr>
            </a:br>
            <a:r>
              <a:rPr lang="en-US" sz="2000" i="1" dirty="0" smtClean="0">
                <a:ea typeface="Segoe UI" panose="020B0502040204020203" pitchFamily="34" charset="0"/>
                <a:cs typeface="Segoe UI" panose="020B0502040204020203" pitchFamily="34" charset="0"/>
              </a:rPr>
              <a:t>Features &amp; Benefits</a:t>
            </a:r>
            <a:endParaRPr lang="en-US" sz="2000" b="1" i="1" dirty="0" smtClean="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3"/>
          <p:cNvSpPr>
            <a:spLocks noGrp="1" noChangeArrowheads="1"/>
          </p:cNvSpPr>
          <p:nvPr>
            <p:ph type="body" sz="half" idx="1"/>
          </p:nvPr>
        </p:nvSpPr>
        <p:spPr>
          <a:xfrm>
            <a:off x="304800" y="742950"/>
            <a:ext cx="6553200" cy="4343400"/>
          </a:xfrm>
          <a:solidFill>
            <a:schemeClr val="bg1"/>
          </a:solidFill>
        </p:spPr>
        <p:txBody>
          <a:bodyPr>
            <a:normAutofit fontScale="92500" lnSpcReduction="20000"/>
          </a:bodyPr>
          <a:lstStyle/>
          <a:p>
            <a:pPr marL="0" indent="0">
              <a:lnSpc>
                <a:spcPct val="90000"/>
              </a:lnSpc>
              <a:buNone/>
              <a:defRPr/>
            </a:pPr>
            <a:endParaRPr lang="en-US" sz="1100" dirty="0">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2000" b="1" dirty="0">
                <a:solidFill>
                  <a:schemeClr val="tx2"/>
                </a:solidFill>
                <a:latin typeface="+mj-lt"/>
                <a:ea typeface="Segoe UI" panose="020B0502040204020203" pitchFamily="34" charset="0"/>
                <a:cs typeface="Segoe UI" panose="020B0502040204020203" pitchFamily="34" charset="0"/>
              </a:rPr>
              <a:t>Support for Second 2800 System in 2800 Base Cabinet</a:t>
            </a:r>
          </a:p>
          <a:p>
            <a:pPr lvl="1"/>
            <a:r>
              <a:rPr lang="en-US" sz="1900" dirty="0">
                <a:latin typeface="+mj-lt"/>
                <a:ea typeface="Segoe UI" panose="020B0502040204020203" pitchFamily="34" charset="0"/>
                <a:cs typeface="Segoe UI" panose="020B0502040204020203" pitchFamily="34" charset="0"/>
              </a:rPr>
              <a:t>A second 2800 system (2+0 or 4+0) can be configured for installation into the 2800 base cabinet  - field install only</a:t>
            </a:r>
          </a:p>
          <a:p>
            <a:pPr lvl="1"/>
            <a:r>
              <a:rPr lang="en-US" sz="1900" dirty="0">
                <a:latin typeface="+mj-lt"/>
                <a:ea typeface="Segoe UI" panose="020B0502040204020203" pitchFamily="34" charset="0"/>
                <a:cs typeface="Segoe UI" panose="020B0502040204020203" pitchFamily="34" charset="0"/>
              </a:rPr>
              <a:t>Teradata Managed Servers &amp; BAR Storage (Tape or </a:t>
            </a:r>
            <a:r>
              <a:rPr lang="en-US" sz="1900" dirty="0" smtClean="0">
                <a:latin typeface="+mj-lt"/>
                <a:ea typeface="Segoe UI" panose="020B0502040204020203" pitchFamily="34" charset="0"/>
                <a:cs typeface="Segoe UI" panose="020B0502040204020203" pitchFamily="34" charset="0"/>
              </a:rPr>
              <a:t>Disk, field install only) </a:t>
            </a:r>
            <a:r>
              <a:rPr lang="en-US" sz="1900" dirty="0">
                <a:latin typeface="+mj-lt"/>
                <a:ea typeface="Segoe UI" panose="020B0502040204020203" pitchFamily="34" charset="0"/>
                <a:cs typeface="Segoe UI" panose="020B0502040204020203" pitchFamily="34" charset="0"/>
              </a:rPr>
              <a:t>also </a:t>
            </a:r>
            <a:r>
              <a:rPr lang="en-US" sz="1900" dirty="0" smtClean="0">
                <a:latin typeface="+mj-lt"/>
                <a:ea typeface="Segoe UI" panose="020B0502040204020203" pitchFamily="34" charset="0"/>
                <a:cs typeface="Segoe UI" panose="020B0502040204020203" pitchFamily="34" charset="0"/>
              </a:rPr>
              <a:t>supported</a:t>
            </a:r>
            <a:endParaRPr lang="en-US" sz="1900" dirty="0">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endParaRPr lang="en-US" sz="900" b="1" dirty="0">
              <a:solidFill>
                <a:schemeClr val="accent2"/>
              </a:solidFill>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2000" b="1" dirty="0">
                <a:solidFill>
                  <a:schemeClr val="tx2"/>
                </a:solidFill>
                <a:latin typeface="+mj-lt"/>
                <a:ea typeface="Segoe UI" panose="020B0502040204020203" pitchFamily="34" charset="0"/>
                <a:cs typeface="Segoe UI" panose="020B0502040204020203" pitchFamily="34" charset="0"/>
              </a:rPr>
              <a:t>Data Mart </a:t>
            </a:r>
            <a:r>
              <a:rPr lang="en-US" sz="2000" b="1" dirty="0" smtClean="0">
                <a:solidFill>
                  <a:schemeClr val="tx2"/>
                </a:solidFill>
                <a:latin typeface="+mj-lt"/>
                <a:ea typeface="Segoe UI" panose="020B0502040204020203" pitchFamily="34" charset="0"/>
                <a:cs typeface="Segoe UI" panose="020B0502040204020203" pitchFamily="34" charset="0"/>
              </a:rPr>
              <a:t>Appliance 680</a:t>
            </a:r>
          </a:p>
          <a:p>
            <a:pPr lvl="1">
              <a:lnSpc>
                <a:spcPct val="90000"/>
              </a:lnSpc>
              <a:defRPr/>
            </a:pPr>
            <a:r>
              <a:rPr lang="en-US" sz="1900" dirty="0" smtClean="0">
                <a:solidFill>
                  <a:srgbClr val="000000"/>
                </a:solidFill>
                <a:latin typeface="+mj-lt"/>
                <a:ea typeface="Segoe UI" panose="020B0502040204020203" pitchFamily="34" charset="0"/>
                <a:cs typeface="Segoe UI" panose="020B0502040204020203" pitchFamily="34" charset="0"/>
              </a:rPr>
              <a:t>Replaces the single node test/</a:t>
            </a:r>
            <a:r>
              <a:rPr lang="en-US" sz="1900" dirty="0" err="1" smtClean="0">
                <a:solidFill>
                  <a:srgbClr val="000000"/>
                </a:solidFill>
                <a:latin typeface="+mj-lt"/>
                <a:ea typeface="Segoe UI" panose="020B0502040204020203" pitchFamily="34" charset="0"/>
                <a:cs typeface="Segoe UI" panose="020B0502040204020203" pitchFamily="34" charset="0"/>
              </a:rPr>
              <a:t>dev</a:t>
            </a:r>
            <a:r>
              <a:rPr lang="en-US" sz="1900" dirty="0" smtClean="0">
                <a:solidFill>
                  <a:srgbClr val="000000"/>
                </a:solidFill>
                <a:latin typeface="+mj-lt"/>
                <a:ea typeface="Segoe UI" panose="020B0502040204020203" pitchFamily="34" charset="0"/>
                <a:cs typeface="Segoe UI" panose="020B0502040204020203" pitchFamily="34" charset="0"/>
              </a:rPr>
              <a:t> server </a:t>
            </a:r>
          </a:p>
          <a:p>
            <a:pPr lvl="1">
              <a:lnSpc>
                <a:spcPct val="90000"/>
              </a:lnSpc>
              <a:defRPr/>
            </a:pPr>
            <a:r>
              <a:rPr lang="en-US" sz="1900" dirty="0" smtClean="0">
                <a:solidFill>
                  <a:srgbClr val="000000"/>
                </a:solidFill>
                <a:latin typeface="+mj-lt"/>
                <a:ea typeface="Segoe UI" panose="020B0502040204020203" pitchFamily="34" charset="0"/>
                <a:cs typeface="Segoe UI" panose="020B0502040204020203" pitchFamily="34" charset="0"/>
              </a:rPr>
              <a:t>Field install only – up to 2 in a 2800 cabinet</a:t>
            </a:r>
          </a:p>
          <a:p>
            <a:pPr>
              <a:lnSpc>
                <a:spcPct val="90000"/>
              </a:lnSpc>
              <a:spcBef>
                <a:spcPts val="0"/>
              </a:spcBef>
              <a:buFont typeface="Wingdings" pitchFamily="2" charset="2"/>
              <a:buChar char="ü"/>
              <a:defRPr/>
            </a:pPr>
            <a:endParaRPr lang="en-US" sz="900" b="1" dirty="0">
              <a:solidFill>
                <a:schemeClr val="accent2"/>
              </a:solidFill>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2000" b="1" dirty="0" smtClean="0">
                <a:solidFill>
                  <a:schemeClr val="tx2"/>
                </a:solidFill>
                <a:latin typeface="+mj-lt"/>
                <a:ea typeface="Segoe UI" panose="020B0502040204020203" pitchFamily="34" charset="0"/>
                <a:cs typeface="Segoe UI" panose="020B0502040204020203" pitchFamily="34" charset="0"/>
              </a:rPr>
              <a:t>Software </a:t>
            </a:r>
            <a:r>
              <a:rPr lang="en-US" sz="2000" b="1" dirty="0">
                <a:solidFill>
                  <a:schemeClr val="tx2"/>
                </a:solidFill>
                <a:latin typeface="+mj-lt"/>
                <a:ea typeface="Segoe UI" panose="020B0502040204020203" pitchFamily="34" charset="0"/>
                <a:cs typeface="Segoe UI" panose="020B0502040204020203" pitchFamily="34" charset="0"/>
              </a:rPr>
              <a:t>Compression </a:t>
            </a:r>
            <a:r>
              <a:rPr lang="en-US" sz="2000" b="1" dirty="0" smtClean="0">
                <a:solidFill>
                  <a:schemeClr val="tx2"/>
                </a:solidFill>
                <a:latin typeface="+mj-lt"/>
                <a:ea typeface="Segoe UI" panose="020B0502040204020203" pitchFamily="34" charset="0"/>
                <a:cs typeface="Segoe UI" panose="020B0502040204020203" pitchFamily="34" charset="0"/>
              </a:rPr>
              <a:t>Only</a:t>
            </a:r>
            <a:endParaRPr lang="en-US" sz="2000" b="1" dirty="0">
              <a:solidFill>
                <a:schemeClr val="tx2"/>
              </a:solidFill>
              <a:latin typeface="+mj-lt"/>
              <a:ea typeface="Segoe UI" panose="020B0502040204020203" pitchFamily="34" charset="0"/>
              <a:cs typeface="Segoe UI" panose="020B0502040204020203" pitchFamily="34" charset="0"/>
            </a:endParaRPr>
          </a:p>
          <a:p>
            <a:pPr lvl="1">
              <a:lnSpc>
                <a:spcPct val="90000"/>
              </a:lnSpc>
              <a:defRPr/>
            </a:pPr>
            <a:r>
              <a:rPr lang="en-US" sz="1900" dirty="0" smtClean="0">
                <a:solidFill>
                  <a:srgbClr val="000000"/>
                </a:solidFill>
                <a:latin typeface="+mj-lt"/>
                <a:ea typeface="Segoe UI" panose="020B0502040204020203" pitchFamily="34" charset="0"/>
                <a:cs typeface="Segoe UI" panose="020B0502040204020203" pitchFamily="34" charset="0"/>
              </a:rPr>
              <a:t>Higher </a:t>
            </a:r>
            <a:r>
              <a:rPr lang="en-US" sz="1900" dirty="0">
                <a:solidFill>
                  <a:srgbClr val="000000"/>
                </a:solidFill>
                <a:latin typeface="+mj-lt"/>
                <a:ea typeface="Segoe UI" panose="020B0502040204020203" pitchFamily="34" charset="0"/>
                <a:cs typeface="Segoe UI" panose="020B0502040204020203" pitchFamily="34" charset="0"/>
              </a:rPr>
              <a:t>compression ratio vs. </a:t>
            </a:r>
            <a:r>
              <a:rPr lang="en-US" sz="1900" dirty="0" smtClean="0">
                <a:solidFill>
                  <a:srgbClr val="000000"/>
                </a:solidFill>
                <a:latin typeface="+mj-lt"/>
                <a:ea typeface="Segoe UI" panose="020B0502040204020203" pitchFamily="34" charset="0"/>
                <a:cs typeface="Segoe UI" panose="020B0502040204020203" pitchFamily="34" charset="0"/>
              </a:rPr>
              <a:t>hardware compression cards</a:t>
            </a:r>
          </a:p>
          <a:p>
            <a:pPr lvl="1">
              <a:lnSpc>
                <a:spcPct val="90000"/>
              </a:lnSpc>
              <a:defRPr/>
            </a:pPr>
            <a:r>
              <a:rPr lang="en-US" sz="1900" dirty="0" smtClean="0">
                <a:solidFill>
                  <a:srgbClr val="000000"/>
                </a:solidFill>
                <a:latin typeface="+mj-lt"/>
                <a:ea typeface="Segoe UI" panose="020B0502040204020203" pitchFamily="34" charset="0"/>
                <a:cs typeface="Segoe UI" panose="020B0502040204020203" pitchFamily="34" charset="0"/>
              </a:rPr>
              <a:t>No performance impact</a:t>
            </a:r>
          </a:p>
          <a:p>
            <a:pPr>
              <a:lnSpc>
                <a:spcPct val="90000"/>
              </a:lnSpc>
              <a:defRPr/>
            </a:pPr>
            <a:endParaRPr lang="en-US" sz="900" dirty="0" smtClean="0">
              <a:latin typeface="+mj-lt"/>
              <a:ea typeface="Segoe UI" panose="020B0502040204020203" pitchFamily="34" charset="0"/>
              <a:cs typeface="Segoe UI" panose="020B0502040204020203" pitchFamily="34" charset="0"/>
            </a:endParaRPr>
          </a:p>
          <a:p>
            <a:pPr>
              <a:lnSpc>
                <a:spcPct val="90000"/>
              </a:lnSpc>
              <a:spcBef>
                <a:spcPts val="0"/>
              </a:spcBef>
              <a:buFont typeface="Wingdings" pitchFamily="2" charset="2"/>
              <a:buChar char="ü"/>
              <a:defRPr/>
            </a:pPr>
            <a:r>
              <a:rPr lang="en-US" sz="2000" b="1" dirty="0">
                <a:solidFill>
                  <a:schemeClr val="tx2"/>
                </a:solidFill>
                <a:latin typeface="+mj-lt"/>
                <a:ea typeface="Segoe UI" panose="020B0502040204020203" pitchFamily="34" charset="0"/>
                <a:cs typeface="Segoe UI" panose="020B0502040204020203" pitchFamily="34" charset="0"/>
              </a:rPr>
              <a:t>BYNET </a:t>
            </a:r>
            <a:r>
              <a:rPr lang="en-US" sz="2000" b="1" dirty="0" smtClean="0">
                <a:solidFill>
                  <a:schemeClr val="tx2"/>
                </a:solidFill>
                <a:latin typeface="+mj-lt"/>
                <a:ea typeface="Segoe UI" panose="020B0502040204020203" pitchFamily="34" charset="0"/>
                <a:cs typeface="Segoe UI" panose="020B0502040204020203" pitchFamily="34" charset="0"/>
              </a:rPr>
              <a:t>v5 Only</a:t>
            </a:r>
            <a:endParaRPr lang="en-US" sz="2000" b="1" dirty="0">
              <a:solidFill>
                <a:schemeClr val="tx2"/>
              </a:solidFill>
              <a:latin typeface="+mj-lt"/>
              <a:ea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96774450"/>
              </p:ext>
            </p:extLst>
          </p:nvPr>
        </p:nvGraphicFramePr>
        <p:xfrm>
          <a:off x="7162800" y="57145"/>
          <a:ext cx="1828800" cy="5029201"/>
        </p:xfrm>
        <a:graphic>
          <a:graphicData uri="http://schemas.openxmlformats.org/drawingml/2006/table">
            <a:tbl>
              <a:tblPr/>
              <a:tblGrid>
                <a:gridCol w="1828800"/>
              </a:tblGrid>
              <a:tr h="191791">
                <a:tc>
                  <a:txBody>
                    <a:bodyPr/>
                    <a:lstStyle/>
                    <a:p>
                      <a:pPr algn="ctr" fontAlgn="b"/>
                      <a:r>
                        <a:rPr lang="en-US" sz="700" b="0" i="0" u="none" strike="noStrike" dirty="0">
                          <a:effectLst/>
                          <a:latin typeface="Arial"/>
                        </a:rPr>
                        <a:t>24 Port 1 GbE SM Switch - Secondary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340963">
                <a:tc>
                  <a:txBody>
                    <a:bodyPr/>
                    <a:lstStyle/>
                    <a:p>
                      <a:pPr algn="ctr" fontAlgn="ctr"/>
                      <a:r>
                        <a:rPr lang="en-US" sz="700" b="0" i="0" u="none" strike="noStrike" dirty="0" smtClean="0">
                          <a:solidFill>
                            <a:schemeClr val="tx1"/>
                          </a:solidFill>
                          <a:effectLst/>
                          <a:latin typeface="Arial"/>
                        </a:rPr>
                        <a:t>BAR: DD4200</a:t>
                      </a:r>
                      <a:r>
                        <a:rPr lang="en-US" sz="700" b="0" i="0" u="none" strike="noStrike" baseline="0" dirty="0" smtClean="0">
                          <a:solidFill>
                            <a:schemeClr val="tx1"/>
                          </a:solidFill>
                          <a:effectLst/>
                          <a:latin typeface="Arial"/>
                        </a:rPr>
                        <a:t> Storage</a:t>
                      </a:r>
                      <a:r>
                        <a:rPr lang="en-US" sz="700" b="0" i="0" u="none" strike="noStrike" dirty="0" smtClean="0">
                          <a:solidFill>
                            <a:schemeClr val="tx1"/>
                          </a:solidFill>
                          <a:effectLst/>
                          <a:latin typeface="Arial"/>
                        </a:rPr>
                        <a:t> </a:t>
                      </a:r>
                      <a:r>
                        <a:rPr lang="en-US" sz="700" b="0" i="0" u="none" strike="noStrike" dirty="0">
                          <a:solidFill>
                            <a:schemeClr val="tx1"/>
                          </a:solidFill>
                          <a:effectLst/>
                          <a:latin typeface="Arial"/>
                        </a:rPr>
                        <a:t>(opt)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B714"/>
                    </a:solidFill>
                  </a:tcPr>
                </a:tc>
              </a:tr>
              <a:tr h="351617">
                <a:tc>
                  <a:txBody>
                    <a:bodyPr/>
                    <a:lstStyle/>
                    <a:p>
                      <a:pPr algn="ctr" fontAlgn="ctr"/>
                      <a:r>
                        <a:rPr lang="en-US" sz="700" b="0" i="0" u="none" strike="noStrike" dirty="0" smtClean="0">
                          <a:solidFill>
                            <a:schemeClr val="tx1"/>
                          </a:solidFill>
                          <a:effectLst/>
                          <a:latin typeface="Arial"/>
                        </a:rPr>
                        <a:t>BAR: DD4200</a:t>
                      </a:r>
                      <a:r>
                        <a:rPr lang="en-US" sz="700" b="0" i="0" u="none" strike="noStrike" baseline="0" dirty="0" smtClean="0">
                          <a:solidFill>
                            <a:schemeClr val="tx1"/>
                          </a:solidFill>
                          <a:effectLst/>
                          <a:latin typeface="Arial"/>
                        </a:rPr>
                        <a:t> Storage </a:t>
                      </a:r>
                      <a:r>
                        <a:rPr lang="en-US" sz="700" b="0" i="0" u="none" strike="noStrike" dirty="0" smtClean="0">
                          <a:solidFill>
                            <a:schemeClr val="tx1"/>
                          </a:solidFill>
                          <a:effectLst/>
                          <a:latin typeface="Arial"/>
                        </a:rPr>
                        <a:t>(opt</a:t>
                      </a:r>
                      <a:r>
                        <a:rPr lang="en-US" sz="700" b="0" i="0" u="none" strike="noStrike" dirty="0">
                          <a:solidFill>
                            <a:schemeClr val="tx1"/>
                          </a:solidFill>
                          <a:effectLst/>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B714"/>
                    </a:solidFill>
                  </a:tcPr>
                </a:tc>
              </a:tr>
              <a:tr h="340963">
                <a:tc>
                  <a:txBody>
                    <a:bodyPr/>
                    <a:lstStyle/>
                    <a:p>
                      <a:pPr algn="ctr" fontAlgn="ctr"/>
                      <a:r>
                        <a:rPr lang="en-US" sz="700" b="0" i="0" u="none" strike="noStrike" dirty="0" smtClean="0">
                          <a:solidFill>
                            <a:schemeClr val="tx1"/>
                          </a:solidFill>
                          <a:effectLst/>
                          <a:latin typeface="Arial"/>
                        </a:rPr>
                        <a:t>BAR: DD4200</a:t>
                      </a:r>
                      <a:r>
                        <a:rPr lang="en-US" sz="700" b="0" i="0" u="none" strike="noStrike" baseline="0" dirty="0" smtClean="0">
                          <a:solidFill>
                            <a:schemeClr val="tx1"/>
                          </a:solidFill>
                          <a:effectLst/>
                          <a:latin typeface="Arial"/>
                        </a:rPr>
                        <a:t> Storage </a:t>
                      </a:r>
                      <a:r>
                        <a:rPr lang="en-US" sz="700" b="0" i="0" u="none" strike="noStrike" dirty="0" smtClean="0">
                          <a:solidFill>
                            <a:schemeClr val="tx1"/>
                          </a:solidFill>
                          <a:effectLst/>
                          <a:latin typeface="Arial"/>
                        </a:rPr>
                        <a:t>(opt</a:t>
                      </a:r>
                      <a:r>
                        <a:rPr lang="en-US" sz="700" b="0" i="0" u="none" strike="noStrike" dirty="0">
                          <a:solidFill>
                            <a:schemeClr val="tx1"/>
                          </a:solidFill>
                          <a:effectLst/>
                          <a:latin typeface="Arial"/>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B714"/>
                    </a:solidFill>
                  </a:tcPr>
                </a:tc>
              </a:tr>
              <a:tr h="351617">
                <a:tc>
                  <a:txBody>
                    <a:bodyPr/>
                    <a:lstStyle/>
                    <a:p>
                      <a:pPr algn="ctr" fontAlgn="ctr"/>
                      <a:r>
                        <a:rPr lang="en-US" sz="700" b="0" i="0" u="none" strike="noStrike" dirty="0" smtClean="0">
                          <a:solidFill>
                            <a:schemeClr val="tx1"/>
                          </a:solidFill>
                          <a:effectLst/>
                          <a:latin typeface="Arial"/>
                        </a:rPr>
                        <a:t>BAR: DD4200 Storage</a:t>
                      </a:r>
                      <a:endParaRPr lang="en-US" sz="7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B714"/>
                    </a:solidFill>
                  </a:tcPr>
                </a:tc>
              </a:tr>
              <a:tr h="468824">
                <a:tc>
                  <a:txBody>
                    <a:bodyPr/>
                    <a:lstStyle/>
                    <a:p>
                      <a:pPr algn="ctr" fontAlgn="ctr"/>
                      <a:r>
                        <a:rPr lang="en-US" sz="700" b="0" i="0" u="none" strike="noStrike" dirty="0" smtClean="0">
                          <a:solidFill>
                            <a:schemeClr val="tx1"/>
                          </a:solidFill>
                          <a:effectLst/>
                          <a:latin typeface="Arial"/>
                        </a:rPr>
                        <a:t>BAR: Data Domain DD4200</a:t>
                      </a:r>
                    </a:p>
                    <a:p>
                      <a:pPr algn="ctr" fontAlgn="ctr"/>
                      <a:endParaRPr lang="en-US" sz="700" b="0" i="0" u="none" strike="noStrike" dirty="0" smtClean="0">
                        <a:solidFill>
                          <a:schemeClr val="tx1"/>
                        </a:solidFill>
                        <a:effectLst/>
                        <a:latin typeface="Arial"/>
                      </a:endParaRPr>
                    </a:p>
                    <a:p>
                      <a:pPr algn="ctr" fontAlgn="ctr"/>
                      <a:r>
                        <a:rPr lang="en-US" sz="700" b="0" i="0" u="none" strike="noStrike" dirty="0" smtClean="0">
                          <a:solidFill>
                            <a:schemeClr val="tx1"/>
                          </a:solidFill>
                          <a:effectLst/>
                          <a:latin typeface="Arial"/>
                        </a:rPr>
                        <a:t>Disk-Based</a:t>
                      </a:r>
                      <a:r>
                        <a:rPr lang="en-US" sz="700" b="0" i="0" u="none" strike="noStrike" baseline="0" dirty="0" smtClean="0">
                          <a:solidFill>
                            <a:schemeClr val="tx1"/>
                          </a:solidFill>
                          <a:effectLst/>
                          <a:latin typeface="Arial"/>
                        </a:rPr>
                        <a:t> Backup</a:t>
                      </a:r>
                      <a:endParaRPr lang="en-US" sz="7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B714"/>
                    </a:solidFill>
                  </a:tcPr>
                </a:tc>
              </a:tr>
              <a:tr h="234412">
                <a:tc>
                  <a:txBody>
                    <a:bodyPr/>
                    <a:lstStyle/>
                    <a:p>
                      <a:pPr algn="ctr" fontAlgn="ctr"/>
                      <a:r>
                        <a:rPr lang="en-US" sz="700" b="0" i="0" u="none" strike="noStrike" dirty="0" smtClean="0">
                          <a:solidFill>
                            <a:srgbClr val="000000"/>
                          </a:solidFill>
                          <a:effectLst/>
                          <a:latin typeface="Arial"/>
                        </a:rPr>
                        <a:t>BAR </a:t>
                      </a:r>
                      <a:r>
                        <a:rPr lang="en-US" sz="700" b="0" i="0" u="none" strike="noStrike" dirty="0">
                          <a:solidFill>
                            <a:srgbClr val="000000"/>
                          </a:solidFill>
                          <a:effectLst/>
                          <a:latin typeface="Arial"/>
                        </a:rPr>
                        <a:t>TMS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r>
              <a:tr h="117206">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17206">
                <a:tc>
                  <a:txBody>
                    <a:bodyPr/>
                    <a:lstStyle/>
                    <a:p>
                      <a:pPr algn="ctr" fontAlgn="ctr"/>
                      <a:r>
                        <a:rPr lang="en-US" sz="700" b="0" i="0" u="none" strike="noStrike" dirty="0">
                          <a:solidFill>
                            <a:srgbClr val="000000"/>
                          </a:solidFill>
                          <a:effectLst/>
                          <a:latin typeface="Arial"/>
                        </a:rPr>
                        <a:t>No Chassis Allowed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206">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17206">
                <a:tc>
                  <a:txBody>
                    <a:bodyPr/>
                    <a:lstStyle/>
                    <a:p>
                      <a:pPr algn="ctr" fontAlgn="ctr"/>
                      <a:r>
                        <a:rPr lang="en-US" sz="700" b="0" i="0" u="none" strike="noStrike" dirty="0">
                          <a:solidFill>
                            <a:srgbClr val="000000"/>
                          </a:solidFill>
                          <a:effectLst/>
                          <a:latin typeface="Arial"/>
                        </a:rPr>
                        <a:t>KMM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17206">
                <a:tc>
                  <a:txBody>
                    <a:bodyPr/>
                    <a:lstStyle/>
                    <a:p>
                      <a:pPr algn="ctr" fontAlgn="ctr"/>
                      <a:r>
                        <a:rPr lang="en-US" sz="700" b="0" i="0" u="none" strike="noStrike" dirty="0">
                          <a:solidFill>
                            <a:srgbClr val="000000"/>
                          </a:solidFill>
                          <a:effectLst/>
                          <a:latin typeface="Arial"/>
                        </a:rPr>
                        <a:t>System VMS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17206">
                <a:tc>
                  <a:txBody>
                    <a:bodyPr/>
                    <a:lstStyle/>
                    <a:p>
                      <a:pPr algn="ctr" fontAlgn="ctr"/>
                      <a:r>
                        <a:rPr lang="en-US" sz="700" b="0" i="0" u="none" strike="noStrike" dirty="0" smtClean="0">
                          <a:solidFill>
                            <a:srgbClr val="000000"/>
                          </a:solidFill>
                          <a:effectLst/>
                          <a:latin typeface="Arial"/>
                        </a:rPr>
                        <a:t>Database </a:t>
                      </a:r>
                      <a:r>
                        <a:rPr lang="en-US" sz="700" b="0" i="0" u="none" strike="noStrike" dirty="0">
                          <a:solidFill>
                            <a:srgbClr val="000000"/>
                          </a:solidFill>
                          <a:effectLst/>
                          <a:latin typeface="Arial"/>
                        </a:rPr>
                        <a:t>Node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17206">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17206">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17206">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17206">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223757">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17206">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17206">
                <a:tc>
                  <a:txBody>
                    <a:bodyPr/>
                    <a:lstStyle/>
                    <a:p>
                      <a:pPr algn="ctr" fontAlgn="b"/>
                      <a:r>
                        <a:rPr lang="en-US" sz="700" b="0" i="0" u="none" strike="noStrike" dirty="0">
                          <a:effectLst/>
                          <a:latin typeface="Arial"/>
                        </a:rPr>
                        <a:t>24 Port 1 GbE SM Switch - Primary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bl>
          </a:graphicData>
        </a:graphic>
      </p:graphicFrame>
    </p:spTree>
    <p:extLst>
      <p:ext uri="{BB962C8B-B14F-4D97-AF65-F5344CB8AC3E}">
        <p14:creationId xmlns:p14="http://schemas.microsoft.com/office/powerpoint/2010/main" val="2617940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9" name="Rectangle 31"/>
          <p:cNvSpPr>
            <a:spLocks noGrp="1" noChangeArrowheads="1"/>
          </p:cNvSpPr>
          <p:nvPr>
            <p:ph type="title"/>
          </p:nvPr>
        </p:nvSpPr>
        <p:spPr>
          <a:xfrm>
            <a:off x="304800" y="285750"/>
            <a:ext cx="8229600" cy="387350"/>
          </a:xfrm>
        </p:spPr>
        <p:txBody>
          <a:bodyPr/>
          <a:lstStyle/>
          <a:p>
            <a:r>
              <a:rPr lang="en-US" dirty="0" smtClean="0"/>
              <a:t>Teradata Data Warehouse Appliance 2800</a:t>
            </a:r>
            <a:br>
              <a:rPr lang="en-US" dirty="0" smtClean="0"/>
            </a:br>
            <a:r>
              <a:rPr lang="en-US" sz="2000" b="1" i="1" dirty="0" smtClean="0"/>
              <a:t>Technical Specifications</a:t>
            </a:r>
          </a:p>
        </p:txBody>
      </p:sp>
      <p:graphicFrame>
        <p:nvGraphicFramePr>
          <p:cNvPr id="5" name="Group 2"/>
          <p:cNvGraphicFramePr>
            <a:graphicFrameLocks noGrp="1"/>
          </p:cNvGraphicFramePr>
          <p:nvPr>
            <p:extLst>
              <p:ext uri="{D42A27DB-BD31-4B8C-83A1-F6EECF244321}">
                <p14:modId xmlns:p14="http://schemas.microsoft.com/office/powerpoint/2010/main" val="2922773169"/>
              </p:ext>
            </p:extLst>
          </p:nvPr>
        </p:nvGraphicFramePr>
        <p:xfrm>
          <a:off x="76200" y="699262"/>
          <a:ext cx="8915400" cy="4387088"/>
        </p:xfrm>
        <a:graphic>
          <a:graphicData uri="http://schemas.openxmlformats.org/drawingml/2006/table">
            <a:tbl>
              <a:tblPr/>
              <a:tblGrid>
                <a:gridCol w="2815187"/>
                <a:gridCol w="6100213"/>
              </a:tblGrid>
              <a:tr h="4275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Nodes</a:t>
                      </a:r>
                    </a:p>
                  </a:txBody>
                  <a:tcPr marT="34290" marB="34290" anchor="ctr" horzOverflow="overflow">
                    <a:lnL cap="flat">
                      <a:noFill/>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Twelve MPP Nodes Per Cabinet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Dual 2.6 GHz Haswell Fourteen Core Xeon Processors</a:t>
                      </a:r>
                    </a:p>
                  </a:txBody>
                  <a:tcPr marT="68580" marB="68580" anchor="ctr" horzOverflow="overflow">
                    <a:lnL w="19050" cap="flat" cmpd="sng" algn="ctr">
                      <a:solidFill>
                        <a:schemeClr val="bg1"/>
                      </a:solidFill>
                      <a:prstDash val="solid"/>
                      <a:round/>
                      <a:headEnd type="none" w="med" len="med"/>
                      <a:tailEnd type="none" w="med" len="med"/>
                    </a:lnL>
                    <a:lnR cap="flat">
                      <a:noFill/>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85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Storage </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RAID-1 -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(480) 300, 600, 900GB, 1.2TB SAS Drives /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RAID-6 -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(540) 1.2TB SAS Drives</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7214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Total User Data Capacity per cabinet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(Uncompressed)</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45TB       </a:t>
                      </a:r>
                      <a:r>
                        <a:rPr kumimoji="0" lang="en-US" sz="1100" b="0"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300GB drives (RAID1)</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91TB       </a:t>
                      </a:r>
                      <a:r>
                        <a:rPr kumimoji="0" lang="en-US" sz="1100" b="0"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600GB drives (RAID1)</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137TB     </a:t>
                      </a:r>
                      <a:r>
                        <a:rPr kumimoji="0" lang="en-US" sz="1100" b="0" i="0" u="none" strike="noStrike" kern="1200" cap="none" normalizeH="0" baseline="0" noProof="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900GB drives (RAID1 </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182TB     </a:t>
                      </a:r>
                      <a:r>
                        <a:rPr kumimoji="0" lang="en-US" sz="1100" b="0"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1.2TB drives   (RAID1)</a:t>
                      </a:r>
                      <a:r>
                        <a:rPr kumimoji="0" lang="en-US" sz="1100" b="1"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320TB </a:t>
                      </a:r>
                      <a:r>
                        <a:rPr kumimoji="0" lang="en-US" sz="1100" b="0"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1.2TB drives (RAID6)</a:t>
                      </a:r>
                      <a:endParaRPr kumimoji="0" lang="en-US" sz="1100" b="1" i="0" u="none" strike="noStrike" kern="1200"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14403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Scalability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endParaRP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ts val="200"/>
                        </a:spcAft>
                        <a:buClrTx/>
                        <a:buSzTx/>
                        <a:buFontTx/>
                        <a:buNone/>
                        <a:tabLst/>
                      </a:pPr>
                      <a:r>
                        <a:rPr kumimoji="0" lang="en-US" sz="1100" b="1" i="1"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Up to 36 Nodes on BYNET v5 (IB): Internal Switch</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136TB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- 300GB</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274TB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600GB</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411TB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- 900GB</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548TB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- 1.2TB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960TB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- 1.2TB (RAID6)</a:t>
                      </a:r>
                    </a:p>
                    <a:p>
                      <a:pPr marL="0" marR="0" lvl="0" indent="0" algn="l" defTabSz="914400" rtl="0" eaLnBrk="1" fontAlgn="base" latinLnBrk="0" hangingPunct="1">
                        <a:lnSpc>
                          <a:spcPct val="50000"/>
                        </a:lnSpc>
                        <a:spcBef>
                          <a:spcPct val="0"/>
                        </a:spcBef>
                        <a:spcAft>
                          <a:spcPct val="0"/>
                        </a:spcAft>
                        <a:buClrTx/>
                        <a:buSzTx/>
                        <a:buFontTx/>
                        <a:buNone/>
                        <a:tabLst/>
                      </a:pPr>
                      <a:endPar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base" latinLnBrk="0" hangingPunct="1">
                        <a:lnSpc>
                          <a:spcPct val="90000"/>
                        </a:lnSpc>
                        <a:spcBef>
                          <a:spcPct val="0"/>
                        </a:spcBef>
                        <a:spcAft>
                          <a:spcPts val="200"/>
                        </a:spcAft>
                        <a:buClrTx/>
                        <a:buSzTx/>
                        <a:buFontTx/>
                        <a:buNone/>
                        <a:tabLst/>
                      </a:pPr>
                      <a:r>
                        <a:rPr kumimoji="0" lang="en-US" sz="1100" b="1" i="1"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Max Config 2048 Nodes - BYNET v5 with External Switch</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23PB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900GB</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31PB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- 1.2TB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54PB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0"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1.2TB (RAID6)</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Availability</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RAID, Node Failover with Cliquing, BAR</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Operating System</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SUSE Linux - SLES11</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Database</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Teradata 14.10 or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higher</a:t>
                      </a:r>
                      <a:endPar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System Management</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Single Operational View Across Complete System</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2"/>
                    </a:solidFill>
                  </a:tcPr>
                </a:tc>
              </a:tr>
              <a:tr h="2805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Segoe UI" panose="020B0502040204020203" pitchFamily="34" charset="0"/>
                          <a:ea typeface="Segoe UI" panose="020B0502040204020203" pitchFamily="34" charset="0"/>
                          <a:cs typeface="Segoe UI" panose="020B0502040204020203" pitchFamily="34" charset="0"/>
                        </a:rPr>
                        <a:t>Interconnect</a:t>
                      </a:r>
                    </a:p>
                  </a:txBody>
                  <a:tcPr marT="34290" marB="34290" anchor="ctr" horzOverflow="overflow">
                    <a:lnL cap="flat">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cap="flat">
                      <a:noFill/>
                    </a:lnB>
                    <a:lnTlToBr>
                      <a:noFill/>
                    </a:lnTlToBr>
                    <a:lnBlToTr>
                      <a:noFill/>
                    </a:lnBlToTr>
                    <a:solidFill>
                      <a:schemeClr val="tx2"/>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Teradata BYNET</a:t>
                      </a:r>
                      <a:r>
                        <a:rPr kumimoji="0" lang="en-US" sz="1100" b="1" i="0" u="none" strike="noStrike" cap="none" normalizeH="0" baseline="3000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kumimoji="0" lang="en-US" sz="1100" b="1" i="0" u="none" strike="noStrike" cap="none" normalizeH="0" baseline="0" dirty="0" smtClean="0">
                          <a:ln>
                            <a:noFill/>
                          </a:ln>
                          <a:solidFill>
                            <a:srgbClr val="000000"/>
                          </a:solidFill>
                          <a:effectLst/>
                          <a:latin typeface="Segoe UI" panose="020B0502040204020203" pitchFamily="34" charset="0"/>
                          <a:ea typeface="Segoe UI" panose="020B0502040204020203" pitchFamily="34" charset="0"/>
                          <a:cs typeface="Segoe UI" panose="020B0502040204020203" pitchFamily="34" charset="0"/>
                        </a:rPr>
                        <a:t>v5 over InfiniBand</a:t>
                      </a:r>
                    </a:p>
                  </a:txBody>
                  <a:tcPr marT="68580" marB="68580" anchor="ctr" horzOverflow="overflow">
                    <a:lnL w="19050" cap="flat" cmpd="sng" algn="ctr">
                      <a:solidFill>
                        <a:schemeClr val="bg1"/>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cap="flat">
                      <a:noFill/>
                    </a:lnB>
                    <a:lnTlToBr>
                      <a:noFill/>
                    </a:lnTlToBr>
                    <a:lnBlToTr>
                      <a:noFill/>
                    </a:lnBlToTr>
                    <a:solidFill>
                      <a:schemeClr val="bg2"/>
                    </a:solidFill>
                  </a:tcPr>
                </a:tc>
              </a:tr>
            </a:tbl>
          </a:graphicData>
        </a:graphic>
      </p:graphicFrame>
    </p:spTree>
    <p:extLst>
      <p:ext uri="{BB962C8B-B14F-4D97-AF65-F5344CB8AC3E}">
        <p14:creationId xmlns:p14="http://schemas.microsoft.com/office/powerpoint/2010/main" val="3935774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04800" y="114300"/>
            <a:ext cx="8229600" cy="512285"/>
          </a:xfrm>
        </p:spPr>
        <p:txBody>
          <a:bodyPr/>
          <a:lstStyle/>
          <a:p>
            <a:r>
              <a:rPr lang="en-US" b="0" dirty="0" smtClean="0"/>
              <a:t>2750 vs. 2800 High-Level Comparison</a:t>
            </a:r>
            <a:r>
              <a:rPr lang="en-US" dirty="0" smtClean="0"/>
              <a:t/>
            </a:r>
            <a:br>
              <a:rPr lang="en-US" dirty="0" smtClean="0"/>
            </a:br>
            <a:r>
              <a:rPr lang="en-US" sz="2000" i="1" dirty="0" smtClean="0"/>
              <a:t>(</a:t>
            </a:r>
            <a:r>
              <a:rPr lang="en-US" sz="2000" b="1" i="1" dirty="0" smtClean="0">
                <a:solidFill>
                  <a:schemeClr val="accent1"/>
                </a:solidFill>
              </a:rPr>
              <a:t>Cabinet-Level</a:t>
            </a:r>
            <a:r>
              <a:rPr lang="en-US" sz="2000" i="1" dirty="0" smtClean="0"/>
              <a:t>, Base Configurations)</a:t>
            </a:r>
            <a:endParaRPr lang="en-US" b="1" i="1" dirty="0" smtClean="0">
              <a:solidFill>
                <a:srgbClr val="FF0000"/>
              </a:solidFill>
            </a:endParaRPr>
          </a:p>
        </p:txBody>
      </p:sp>
      <p:graphicFrame>
        <p:nvGraphicFramePr>
          <p:cNvPr id="48" name="Group 4"/>
          <p:cNvGraphicFramePr>
            <a:graphicFrameLocks/>
          </p:cNvGraphicFramePr>
          <p:nvPr>
            <p:extLst>
              <p:ext uri="{D42A27DB-BD31-4B8C-83A1-F6EECF244321}">
                <p14:modId xmlns:p14="http://schemas.microsoft.com/office/powerpoint/2010/main" val="3426288481"/>
              </p:ext>
            </p:extLst>
          </p:nvPr>
        </p:nvGraphicFramePr>
        <p:xfrm>
          <a:off x="76200" y="685800"/>
          <a:ext cx="8991600" cy="4431450"/>
        </p:xfrm>
        <a:graphic>
          <a:graphicData uri="http://schemas.openxmlformats.org/drawingml/2006/table">
            <a:tbl>
              <a:tblPr/>
              <a:tblGrid>
                <a:gridCol w="2193785"/>
                <a:gridCol w="2193785"/>
                <a:gridCol w="2302015"/>
                <a:gridCol w="2302015"/>
              </a:tblGrid>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2750 RAID-1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 RAID-1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 RAID-6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r>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Cabinets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0384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Drives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216 drives</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480 drives (576 slots)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540 drives (576 slots)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5663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TB User Data</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(Uncompressed)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20.6TB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41.2TB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61.7TB –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45.8TB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91.5TB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137.3TB – 900GB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182TB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320TB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of Nodes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12</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12</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Drives Per 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45</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785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Memory</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3TB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6TB </a:t>
                      </a:r>
                      <a:r>
                        <a:rPr kumimoji="0" lang="en-US" sz="1200" b="1" i="1"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6TB </a:t>
                      </a:r>
                      <a:r>
                        <a:rPr kumimoji="0" lang="en-US" sz="1200" b="1" i="1"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7811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Processor Cores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Ivy Bridge - 2.7 GHz</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144 cores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336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(2.3x)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336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(2.3x)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40984">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Raw Scan Rate </a:t>
                      </a: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(GB/sec/rack)</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~17.1 GB/s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~35.4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~31.2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(1.8x)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8740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Interconnect Options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1Gb BYNET over Eth</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QDR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40984">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Raw IOPS</a:t>
                      </a:r>
                      <a:b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(Mixed-80 Workload)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27,904</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61,024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(2.2x)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49,104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(1.75x)</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bl>
          </a:graphicData>
        </a:graphic>
      </p:graphicFrame>
    </p:spTree>
    <p:extLst>
      <p:ext uri="{BB962C8B-B14F-4D97-AF65-F5344CB8AC3E}">
        <p14:creationId xmlns:p14="http://schemas.microsoft.com/office/powerpoint/2010/main" val="4167514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04800" y="171450"/>
            <a:ext cx="8229600" cy="514350"/>
          </a:xfrm>
        </p:spPr>
        <p:txBody>
          <a:bodyPr/>
          <a:lstStyle/>
          <a:p>
            <a:r>
              <a:rPr lang="en-US" b="0" dirty="0" smtClean="0"/>
              <a:t>2750 vs. 2800 High-Level Comparison</a:t>
            </a:r>
            <a:r>
              <a:rPr lang="en-US" dirty="0" smtClean="0"/>
              <a:t/>
            </a:r>
            <a:br>
              <a:rPr lang="en-US" dirty="0" smtClean="0"/>
            </a:br>
            <a:r>
              <a:rPr lang="en-US" sz="2000" i="1" dirty="0" smtClean="0"/>
              <a:t>(</a:t>
            </a:r>
            <a:r>
              <a:rPr lang="en-US" sz="2000" b="1" i="1" dirty="0" smtClean="0">
                <a:solidFill>
                  <a:schemeClr val="accent1"/>
                </a:solidFill>
              </a:rPr>
              <a:t>Node-Level</a:t>
            </a:r>
            <a:r>
              <a:rPr lang="en-US" sz="2000" i="1" dirty="0" smtClean="0"/>
              <a:t>, Base Configurations)</a:t>
            </a:r>
            <a:endParaRPr lang="en-US" b="1" i="1" dirty="0" smtClean="0">
              <a:solidFill>
                <a:srgbClr val="FF0000"/>
              </a:solidFill>
            </a:endParaRPr>
          </a:p>
        </p:txBody>
      </p:sp>
      <p:graphicFrame>
        <p:nvGraphicFramePr>
          <p:cNvPr id="48" name="Group 4"/>
          <p:cNvGraphicFramePr>
            <a:graphicFrameLocks/>
          </p:cNvGraphicFramePr>
          <p:nvPr>
            <p:extLst>
              <p:ext uri="{D42A27DB-BD31-4B8C-83A1-F6EECF244321}">
                <p14:modId xmlns:p14="http://schemas.microsoft.com/office/powerpoint/2010/main" val="2977840713"/>
              </p:ext>
            </p:extLst>
          </p:nvPr>
        </p:nvGraphicFramePr>
        <p:xfrm>
          <a:off x="76200" y="838213"/>
          <a:ext cx="8915400" cy="4223502"/>
        </p:xfrm>
        <a:graphic>
          <a:graphicData uri="http://schemas.openxmlformats.org/drawingml/2006/table">
            <a:tbl>
              <a:tblPr/>
              <a:tblGrid>
                <a:gridCol w="2175194"/>
                <a:gridCol w="2175194"/>
                <a:gridCol w="2282506"/>
                <a:gridCol w="2282506"/>
              </a:tblGrid>
              <a:tr h="35491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2750 RAID-1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 RAID-1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5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2800 RAID-6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r>
              <a:tr h="57422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Drives Per 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36 drives</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
                      </a:r>
                      <a:b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40 drives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(300, 600,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45 drives</a:t>
                      </a:r>
                      <a:b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4523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TB User Data</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(Uncompressed)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3.4TB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6.9TB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10.3TB – 900GB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3.8TB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7.6TB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11.4TB – 900GB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15TB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26.7TB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28010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Max Memory</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80851">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Processor Cores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Ivy Bridge - 2.7 GHz</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24 cores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28 cores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44461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Raw Scan Rate </a:t>
                      </a: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(GB/sec/node)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2.8 GB/s</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~3 GB/s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(+7%)</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~2.6 GB/s </a:t>
                      </a:r>
                      <a:r>
                        <a:rPr kumimoji="0" lang="en-US" sz="1200" b="1" i="1"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(-9%)</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70493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Interconnect Options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1Gb BYNET over Eth</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QDR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FDR-10 InfiniBand</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r h="631817">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Raw IOPS</a:t>
                      </a:r>
                      <a:br>
                        <a:rPr kumimoji="0" lang="en-US" sz="14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br>
                      <a:r>
                        <a:rPr kumimoji="0" lang="en-US" sz="1100" b="1" i="0" u="none" strike="noStrike" kern="1200"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(Mixed-80 Workload)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4,540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5,400 </a:t>
                      </a:r>
                      <a:r>
                        <a:rPr kumimoji="0" lang="en-US" sz="1200" b="1" i="1" u="none" strike="noStrike"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(+19%)</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0"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4,090 </a:t>
                      </a:r>
                      <a:r>
                        <a:rPr kumimoji="0" lang="en-US" sz="1200" b="1" i="1"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(-10%)</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75000"/>
                      </a:schemeClr>
                    </a:solidFill>
                  </a:tcPr>
                </a:tc>
              </a:tr>
            </a:tbl>
          </a:graphicData>
        </a:graphic>
      </p:graphicFrame>
    </p:spTree>
    <p:extLst>
      <p:ext uri="{BB962C8B-B14F-4D97-AF65-F5344CB8AC3E}">
        <p14:creationId xmlns:p14="http://schemas.microsoft.com/office/powerpoint/2010/main" val="154991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38448"/>
            <a:ext cx="8229600" cy="386953"/>
          </a:xfrm>
        </p:spPr>
        <p:txBody>
          <a:bodyPr/>
          <a:lstStyle/>
          <a:p>
            <a:r>
              <a:rPr lang="en-US" dirty="0" smtClean="0"/>
              <a:t>Packaging – What’s Included?</a:t>
            </a:r>
            <a:endParaRPr lang="en-US" b="1" dirty="0" smtClean="0">
              <a:solidFill>
                <a:schemeClr val="tx1"/>
              </a:solidFill>
            </a:endParaRPr>
          </a:p>
        </p:txBody>
      </p:sp>
      <p:sp>
        <p:nvSpPr>
          <p:cNvPr id="30725" name="Rectangle 745"/>
          <p:cNvSpPr>
            <a:spLocks noChangeArrowheads="1"/>
          </p:cNvSpPr>
          <p:nvPr/>
        </p:nvSpPr>
        <p:spPr bwMode="auto">
          <a:xfrm>
            <a:off x="236538" y="685800"/>
            <a:ext cx="7002463" cy="4400550"/>
          </a:xfrm>
          <a:prstGeom prst="rect">
            <a:avLst/>
          </a:prstGeom>
          <a:solidFill>
            <a:schemeClr val="bg1"/>
          </a:solidFill>
          <a:ln w="9525">
            <a:noFill/>
            <a:miter lim="800000"/>
            <a:headEnd/>
            <a:tailEnd/>
          </a:ln>
          <a:effectLst/>
          <a:extLst/>
        </p:spPr>
        <p:txBody>
          <a:bodyPr/>
          <a:lstStyle/>
          <a:p>
            <a:pPr marL="230188" indent="-230188" eaLnBrk="1" hangingPunct="1">
              <a:spcBef>
                <a:spcPts val="0"/>
              </a:spcBef>
              <a:spcAft>
                <a:spcPts val="0"/>
              </a:spcAft>
              <a:buFontTx/>
              <a:buChar char="•"/>
            </a:pPr>
            <a:r>
              <a:rPr lang="en-US" sz="1600" b="1" dirty="0">
                <a:solidFill>
                  <a:schemeClr val="tx2"/>
                </a:solidFill>
                <a:latin typeface="+mj-lt"/>
                <a:ea typeface="Segoe UI" panose="020B0502040204020203" pitchFamily="34" charset="0"/>
                <a:cs typeface="Segoe UI" panose="020B0502040204020203" pitchFamily="34" charset="0"/>
              </a:rPr>
              <a:t>Hardware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(4) node cliques (up to 3); ½ clique available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HDD Storage</a:t>
            </a:r>
          </a:p>
          <a:p>
            <a:pPr marL="1020763" lvl="2" indent="-285750" eaLnBrk="1" hangingPunct="1">
              <a:spcBef>
                <a:spcPts val="0"/>
              </a:spcBef>
              <a:spcAft>
                <a:spcPts val="0"/>
              </a:spcAft>
              <a:buSzPct val="90000"/>
              <a:buFont typeface="Verdana" panose="020B0604030504040204"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(2) global hot spare drives per </a:t>
            </a:r>
            <a:r>
              <a:rPr lang="en-US" sz="1200" dirty="0" smtClean="0">
                <a:solidFill>
                  <a:srgbClr val="000000"/>
                </a:solidFill>
                <a:latin typeface="+mj-lt"/>
                <a:ea typeface="Segoe UI" panose="020B0502040204020203" pitchFamily="34" charset="0"/>
                <a:cs typeface="Segoe UI" panose="020B0502040204020203" pitchFamily="34" charset="0"/>
              </a:rPr>
              <a:t>array,  up to (12) per cabinet</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(2) Dedicated BYNET V5 switches</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(2) 24-port Server Management switches</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(1) VMS</a:t>
            </a:r>
          </a:p>
          <a:p>
            <a:pPr marL="1020763" lvl="2" indent="-285750" eaLnBrk="1" hangingPunct="1">
              <a:spcBef>
                <a:spcPts val="0"/>
              </a:spcBef>
              <a:spcAft>
                <a:spcPts val="0"/>
              </a:spcAft>
              <a:buSzPct val="90000"/>
              <a:buFont typeface="Verdana" panose="020B0604030504040204"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System VMS in </a:t>
            </a:r>
            <a:r>
              <a:rPr lang="en-US" sz="1200" dirty="0" smtClean="0">
                <a:solidFill>
                  <a:srgbClr val="000000"/>
                </a:solidFill>
                <a:latin typeface="+mj-lt"/>
                <a:ea typeface="Segoe UI" panose="020B0502040204020203" pitchFamily="34" charset="0"/>
                <a:cs typeface="Segoe UI" panose="020B0502040204020203" pitchFamily="34" charset="0"/>
              </a:rPr>
              <a:t>Base, </a:t>
            </a:r>
            <a:r>
              <a:rPr lang="en-US" sz="1200" dirty="0">
                <a:solidFill>
                  <a:srgbClr val="000000"/>
                </a:solidFill>
                <a:latin typeface="+mj-lt"/>
                <a:ea typeface="Segoe UI" panose="020B0502040204020203" pitchFamily="34" charset="0"/>
                <a:cs typeface="Segoe UI" panose="020B0502040204020203" pitchFamily="34" charset="0"/>
              </a:rPr>
              <a:t>Cabinet VMS in </a:t>
            </a:r>
            <a:r>
              <a:rPr lang="en-US" sz="1200" dirty="0" smtClean="0">
                <a:solidFill>
                  <a:srgbClr val="000000"/>
                </a:solidFill>
                <a:latin typeface="+mj-lt"/>
                <a:ea typeface="Segoe UI" panose="020B0502040204020203" pitchFamily="34" charset="0"/>
                <a:cs typeface="Segoe UI" panose="020B0502040204020203" pitchFamily="34" charset="0"/>
              </a:rPr>
              <a:t>Expansion</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(1) </a:t>
            </a:r>
            <a:r>
              <a:rPr lang="en-US" sz="1200" dirty="0" smtClean="0">
                <a:solidFill>
                  <a:srgbClr val="000000"/>
                </a:solidFill>
                <a:latin typeface="+mj-lt"/>
                <a:ea typeface="Segoe UI" panose="020B0502040204020203" pitchFamily="34" charset="0"/>
                <a:cs typeface="Segoe UI" panose="020B0502040204020203" pitchFamily="34" charset="0"/>
              </a:rPr>
              <a:t>Keyboard/Monitor/Mouse </a:t>
            </a:r>
            <a:r>
              <a:rPr lang="en-US" sz="1200" dirty="0">
                <a:solidFill>
                  <a:srgbClr val="000000"/>
                </a:solidFill>
                <a:latin typeface="+mj-lt"/>
                <a:ea typeface="Segoe UI" panose="020B0502040204020203" pitchFamily="34" charset="0"/>
                <a:cs typeface="Segoe UI" panose="020B0502040204020203" pitchFamily="34" charset="0"/>
              </a:rPr>
              <a:t>in </a:t>
            </a:r>
            <a:r>
              <a:rPr lang="en-US" sz="1200" dirty="0" smtClean="0">
                <a:solidFill>
                  <a:srgbClr val="000000"/>
                </a:solidFill>
                <a:latin typeface="+mj-lt"/>
                <a:ea typeface="Segoe UI" panose="020B0502040204020203" pitchFamily="34" charset="0"/>
                <a:cs typeface="Segoe UI" panose="020B0502040204020203" pitchFamily="34" charset="0"/>
              </a:rPr>
              <a:t>Base cabinet</a:t>
            </a:r>
            <a:endParaRPr lang="en-US" sz="1100" b="1" dirty="0">
              <a:solidFill>
                <a:srgbClr val="000000"/>
              </a:solidFill>
              <a:latin typeface="+mj-lt"/>
              <a:ea typeface="Segoe UI" panose="020B0502040204020203" pitchFamily="34" charset="0"/>
              <a:cs typeface="Segoe UI" panose="020B0502040204020203" pitchFamily="34" charset="0"/>
            </a:endParaRPr>
          </a:p>
          <a:p>
            <a:pPr marL="230188" indent="-230188" eaLnBrk="1" hangingPunct="1">
              <a:spcBef>
                <a:spcPts val="0"/>
              </a:spcBef>
              <a:spcAft>
                <a:spcPts val="0"/>
              </a:spcAft>
              <a:buClr>
                <a:schemeClr val="tx2"/>
              </a:buClr>
              <a:buFontTx/>
              <a:buChar char="•"/>
            </a:pPr>
            <a:r>
              <a:rPr lang="en-US" sz="1600" b="1" dirty="0">
                <a:solidFill>
                  <a:schemeClr val="tx2"/>
                </a:solidFill>
                <a:latin typeface="+mj-lt"/>
                <a:ea typeface="Segoe UI" panose="020B0502040204020203" pitchFamily="34" charset="0"/>
                <a:cs typeface="Segoe UI" panose="020B0502040204020203" pitchFamily="34" charset="0"/>
              </a:rPr>
              <a:t>Software</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Teradata Database 14.10 and </a:t>
            </a:r>
            <a:r>
              <a:rPr lang="en-US" sz="1200" dirty="0" smtClean="0">
                <a:solidFill>
                  <a:srgbClr val="000000"/>
                </a:solidFill>
                <a:latin typeface="+mj-lt"/>
                <a:ea typeface="Segoe UI" panose="020B0502040204020203" pitchFamily="34" charset="0"/>
                <a:cs typeface="Segoe UI" panose="020B0502040204020203" pitchFamily="34" charset="0"/>
              </a:rPr>
              <a:t>higher</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TTU </a:t>
            </a:r>
            <a:r>
              <a:rPr lang="en-US" sz="1200" dirty="0" smtClean="0">
                <a:solidFill>
                  <a:srgbClr val="000000"/>
                </a:solidFill>
                <a:latin typeface="+mj-lt"/>
                <a:ea typeface="Segoe UI" panose="020B0502040204020203" pitchFamily="34" charset="0"/>
                <a:cs typeface="Segoe UI" panose="020B0502040204020203" pitchFamily="34" charset="0"/>
              </a:rPr>
              <a:t>14.10 and higher</a:t>
            </a:r>
            <a:endParaRPr lang="en-US" sz="1200" dirty="0">
              <a:solidFill>
                <a:srgbClr val="000000"/>
              </a:solidFill>
              <a:latin typeface="+mj-lt"/>
              <a:ea typeface="Segoe UI" panose="020B0502040204020203" pitchFamily="34" charset="0"/>
              <a:cs typeface="Segoe UI" panose="020B0502040204020203" pitchFamily="34" charset="0"/>
            </a:endParaRP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Viewpoint</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SLES </a:t>
            </a:r>
            <a:r>
              <a:rPr lang="en-US" sz="1200" dirty="0">
                <a:solidFill>
                  <a:srgbClr val="000000"/>
                </a:solidFill>
                <a:latin typeface="+mj-lt"/>
                <a:ea typeface="Segoe UI" panose="020B0502040204020203" pitchFamily="34" charset="0"/>
                <a:cs typeface="Segoe UI" panose="020B0502040204020203" pitchFamily="34" charset="0"/>
              </a:rPr>
              <a:t>11</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Appliance Backup </a:t>
            </a:r>
            <a:r>
              <a:rPr lang="en-US" sz="1200" dirty="0" smtClean="0">
                <a:solidFill>
                  <a:srgbClr val="000000"/>
                </a:solidFill>
                <a:latin typeface="+mj-lt"/>
                <a:ea typeface="Segoe UI" panose="020B0502040204020203" pitchFamily="34" charset="0"/>
                <a:cs typeface="Segoe UI" panose="020B0502040204020203" pitchFamily="34" charset="0"/>
              </a:rPr>
              <a:t>Utility</a:t>
            </a:r>
            <a:endParaRPr lang="en-US" sz="1000" b="1" dirty="0">
              <a:solidFill>
                <a:srgbClr val="000000"/>
              </a:solidFill>
              <a:latin typeface="+mj-lt"/>
              <a:ea typeface="Segoe UI" panose="020B0502040204020203" pitchFamily="34" charset="0"/>
              <a:cs typeface="Segoe UI" panose="020B0502040204020203" pitchFamily="34" charset="0"/>
            </a:endParaRPr>
          </a:p>
          <a:p>
            <a:pPr marL="230188" indent="-230188" eaLnBrk="1" hangingPunct="1">
              <a:spcBef>
                <a:spcPts val="0"/>
              </a:spcBef>
              <a:spcAft>
                <a:spcPts val="0"/>
              </a:spcAft>
              <a:buClr>
                <a:schemeClr val="tx2"/>
              </a:buClr>
              <a:buFontTx/>
              <a:buChar char="•"/>
            </a:pPr>
            <a:r>
              <a:rPr lang="en-US" sz="1600" b="1" dirty="0">
                <a:solidFill>
                  <a:schemeClr val="tx2"/>
                </a:solidFill>
                <a:latin typeface="+mj-lt"/>
                <a:ea typeface="Segoe UI" panose="020B0502040204020203" pitchFamily="34" charset="0"/>
                <a:cs typeface="Segoe UI" panose="020B0502040204020203" pitchFamily="34" charset="0"/>
              </a:rPr>
              <a:t>Optional</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2nd 2800 </a:t>
            </a:r>
            <a:r>
              <a:rPr lang="en-US" sz="1200" dirty="0" smtClean="0">
                <a:solidFill>
                  <a:srgbClr val="000000"/>
                </a:solidFill>
                <a:latin typeface="+mj-lt"/>
                <a:ea typeface="Segoe UI" panose="020B0502040204020203" pitchFamily="34" charset="0"/>
                <a:cs typeface="Segoe UI" panose="020B0502040204020203" pitchFamily="34" charset="0"/>
              </a:rPr>
              <a:t>System </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BAR</a:t>
            </a:r>
            <a:r>
              <a:rPr lang="en-US" sz="1200" dirty="0">
                <a:solidFill>
                  <a:srgbClr val="000000"/>
                </a:solidFill>
                <a:latin typeface="+mj-lt"/>
                <a:ea typeface="Segoe UI" panose="020B0502040204020203" pitchFamily="34" charset="0"/>
                <a:cs typeface="Segoe UI" panose="020B0502040204020203" pitchFamily="34" charset="0"/>
              </a:rPr>
              <a:t>: i80 Tape </a:t>
            </a:r>
            <a:r>
              <a:rPr lang="en-US" sz="1200" dirty="0" smtClean="0">
                <a:solidFill>
                  <a:srgbClr val="000000"/>
                </a:solidFill>
                <a:latin typeface="+mj-lt"/>
                <a:ea typeface="Segoe UI" panose="020B0502040204020203" pitchFamily="34" charset="0"/>
                <a:cs typeface="Segoe UI" panose="020B0502040204020203" pitchFamily="34" charset="0"/>
              </a:rPr>
              <a:t>Library / Data </a:t>
            </a:r>
            <a:r>
              <a:rPr lang="en-US" sz="1200" dirty="0">
                <a:solidFill>
                  <a:srgbClr val="000000"/>
                </a:solidFill>
                <a:latin typeface="+mj-lt"/>
                <a:ea typeface="Segoe UI" panose="020B0502040204020203" pitchFamily="34" charset="0"/>
                <a:cs typeface="Segoe UI" panose="020B0502040204020203" pitchFamily="34" charset="0"/>
              </a:rPr>
              <a:t>Domain 4200</a:t>
            </a:r>
          </a:p>
          <a:p>
            <a:pPr marL="563563" lvl="1" indent="-285750" eaLnBrk="1" hangingPunct="1">
              <a:spcBef>
                <a:spcPts val="0"/>
              </a:spcBef>
              <a:spcAft>
                <a:spcPts val="0"/>
              </a:spcAft>
              <a:buSzPct val="90000"/>
              <a:buFont typeface="Verdana" panose="020B0604030504040204" pitchFamily="34" charset="0"/>
              <a:buChar char="&gt;"/>
            </a:pPr>
            <a:r>
              <a:rPr lang="en-US" sz="1200" dirty="0" smtClean="0">
                <a:solidFill>
                  <a:srgbClr val="000000"/>
                </a:solidFill>
                <a:latin typeface="+mj-lt"/>
                <a:ea typeface="Segoe UI" panose="020B0502040204020203" pitchFamily="34" charset="0"/>
                <a:cs typeface="Segoe UI" panose="020B0502040204020203" pitchFamily="34" charset="0"/>
              </a:rPr>
              <a:t>Data Mart Appliance 680 </a:t>
            </a:r>
            <a:r>
              <a:rPr lang="en-US" sz="1200" dirty="0">
                <a:solidFill>
                  <a:srgbClr val="000000"/>
                </a:solidFill>
                <a:latin typeface="+mj-lt"/>
                <a:ea typeface="Segoe UI" panose="020B0502040204020203" pitchFamily="34" charset="0"/>
                <a:cs typeface="Segoe UI" panose="020B0502040204020203" pitchFamily="34" charset="0"/>
              </a:rPr>
              <a:t>(one or two)</a:t>
            </a:r>
          </a:p>
          <a:p>
            <a:pPr marL="563563" lvl="1" indent="-285750" eaLnBrk="1" hangingPunct="1">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Data-at-Rest </a:t>
            </a:r>
            <a:r>
              <a:rPr lang="en-US" sz="1200" dirty="0" smtClean="0">
                <a:solidFill>
                  <a:srgbClr val="000000"/>
                </a:solidFill>
                <a:latin typeface="+mj-lt"/>
                <a:ea typeface="Segoe UI" panose="020B0502040204020203" pitchFamily="34" charset="0"/>
                <a:cs typeface="Segoe UI" panose="020B0502040204020203" pitchFamily="34" charset="0"/>
              </a:rPr>
              <a:t>Encryption in </a:t>
            </a:r>
            <a:r>
              <a:rPr lang="en-US" sz="1200" dirty="0">
                <a:solidFill>
                  <a:srgbClr val="000000"/>
                </a:solidFill>
                <a:latin typeface="+mj-lt"/>
                <a:ea typeface="Segoe UI" panose="020B0502040204020203" pitchFamily="34" charset="0"/>
                <a:cs typeface="Segoe UI" panose="020B0502040204020203" pitchFamily="34" charset="0"/>
              </a:rPr>
              <a:t>Storage Arrays and Servers</a:t>
            </a:r>
          </a:p>
          <a:p>
            <a:pPr marL="550227" lvl="1" indent="-285750">
              <a:spcBef>
                <a:spcPts val="0"/>
              </a:spcBef>
              <a:spcAft>
                <a:spcPts val="0"/>
              </a:spcAft>
              <a:buSzPct val="90000"/>
              <a:buFont typeface="Verdana" panose="020B0604030504040204" pitchFamily="34" charset="0"/>
              <a:buChar char="&gt;"/>
            </a:pPr>
            <a:r>
              <a:rPr lang="en-US" sz="1200" dirty="0">
                <a:solidFill>
                  <a:srgbClr val="000000"/>
                </a:solidFill>
                <a:latin typeface="+mj-lt"/>
                <a:ea typeface="Segoe UI" panose="020B0502040204020203" pitchFamily="34" charset="0"/>
                <a:cs typeface="Segoe UI" panose="020B0502040204020203" pitchFamily="34" charset="0"/>
              </a:rPr>
              <a:t>Temporal, Columnar, Row-Level Security, Teradata </a:t>
            </a:r>
            <a:r>
              <a:rPr lang="en-US" sz="1200" dirty="0" err="1">
                <a:solidFill>
                  <a:srgbClr val="000000"/>
                </a:solidFill>
                <a:latin typeface="+mj-lt"/>
                <a:ea typeface="Segoe UI" panose="020B0502040204020203" pitchFamily="34" charset="0"/>
                <a:cs typeface="Segoe UI" panose="020B0502040204020203" pitchFamily="34" charset="0"/>
              </a:rPr>
              <a:t>TPump</a:t>
            </a:r>
            <a:r>
              <a:rPr lang="en-US" sz="1200" dirty="0">
                <a:solidFill>
                  <a:srgbClr val="000000"/>
                </a:solidFill>
                <a:latin typeface="+mj-lt"/>
                <a:ea typeface="Segoe UI" panose="020B0502040204020203" pitchFamily="34" charset="0"/>
                <a:cs typeface="Segoe UI" panose="020B0502040204020203" pitchFamily="34" charset="0"/>
              </a:rPr>
              <a:t> / PT Stream Operator, Teradata Query Grid</a:t>
            </a:r>
          </a:p>
          <a:p>
            <a:pPr marL="548640" lvl="1" indent="-284163">
              <a:spcBef>
                <a:spcPts val="0"/>
              </a:spcBef>
              <a:spcAft>
                <a:spcPts val="0"/>
              </a:spcAft>
              <a:buClr>
                <a:schemeClr val="accent1"/>
              </a:buClr>
              <a:buFontTx/>
              <a:buChar char="&gt;"/>
            </a:pPr>
            <a:endParaRPr lang="en-US" sz="1000" b="1" dirty="0">
              <a:latin typeface="+mj-lt"/>
              <a:ea typeface="Segoe UI" panose="020B0502040204020203" pitchFamily="34" charset="0"/>
              <a:cs typeface="Segoe UI" panose="020B0502040204020203" pitchFamily="34" charset="0"/>
            </a:endParaRPr>
          </a:p>
          <a:p>
            <a:pPr marL="91440" indent="-284163">
              <a:spcBef>
                <a:spcPts val="0"/>
              </a:spcBef>
              <a:spcAft>
                <a:spcPts val="0"/>
              </a:spcAft>
              <a:buClr>
                <a:schemeClr val="accent1"/>
              </a:buClr>
              <a:buFontTx/>
              <a:buChar char="&gt;"/>
            </a:pPr>
            <a:endParaRPr lang="en-US" sz="1000" b="1" dirty="0" smtClean="0">
              <a:latin typeface="+mj-lt"/>
              <a:ea typeface="Segoe UI" panose="020B0502040204020203" pitchFamily="34" charset="0"/>
              <a:cs typeface="Segoe UI" panose="020B0502040204020203" pitchFamily="34" charset="0"/>
            </a:endParaRPr>
          </a:p>
        </p:txBody>
      </p:sp>
      <p:sp>
        <p:nvSpPr>
          <p:cNvPr id="30728" name="Rectangle 751"/>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sp>
        <p:nvSpPr>
          <p:cNvPr id="30729" name="Rectangle 753"/>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sp>
        <p:nvSpPr>
          <p:cNvPr id="30732" name="Rectangle 758"/>
          <p:cNvSpPr>
            <a:spLocks noChangeArrowheads="1"/>
          </p:cNvSpPr>
          <p:nvPr/>
        </p:nvSpPr>
        <p:spPr bwMode="auto">
          <a:xfrm>
            <a:off x="1" y="68109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latin typeface="+mj-lt"/>
            </a:endParaRPr>
          </a:p>
        </p:txBody>
      </p:sp>
      <p:graphicFrame>
        <p:nvGraphicFramePr>
          <p:cNvPr id="14" name="Table 13"/>
          <p:cNvGraphicFramePr>
            <a:graphicFrameLocks noGrp="1"/>
          </p:cNvGraphicFramePr>
          <p:nvPr>
            <p:extLst>
              <p:ext uri="{D42A27DB-BD31-4B8C-83A1-F6EECF244321}">
                <p14:modId xmlns:p14="http://schemas.microsoft.com/office/powerpoint/2010/main" val="1267560423"/>
              </p:ext>
            </p:extLst>
          </p:nvPr>
        </p:nvGraphicFramePr>
        <p:xfrm>
          <a:off x="7239000" y="227941"/>
          <a:ext cx="1828800" cy="4873649"/>
        </p:xfrm>
        <a:graphic>
          <a:graphicData uri="http://schemas.openxmlformats.org/drawingml/2006/table">
            <a:tbl>
              <a:tblPr/>
              <a:tblGrid>
                <a:gridCol w="1828800"/>
              </a:tblGrid>
              <a:tr h="194645">
                <a:tc>
                  <a:txBody>
                    <a:bodyPr/>
                    <a:lstStyle/>
                    <a:p>
                      <a:pPr algn="ctr" fontAlgn="b"/>
                      <a:r>
                        <a:rPr lang="en-US" sz="800" b="1" i="0" u="none" strike="noStrike" dirty="0">
                          <a:effectLst/>
                          <a:latin typeface="Arial"/>
                        </a:rPr>
                        <a:t>2800 </a:t>
                      </a:r>
                      <a:r>
                        <a:rPr lang="en-US" sz="800" b="1" i="0" u="none" strike="noStrike" dirty="0" smtClean="0">
                          <a:effectLst/>
                          <a:latin typeface="Arial"/>
                        </a:rPr>
                        <a:t>Base Rack</a:t>
                      </a:r>
                      <a:endParaRPr lang="en-US" sz="800" b="1" i="0" u="none" strike="noStrike" dirty="0">
                        <a:effectLst/>
                        <a:latin typeface="Arial"/>
                      </a:endParaRPr>
                    </a:p>
                  </a:txBody>
                  <a:tcPr marL="0" marR="0" marT="0" marB="0" anchor="ctr">
                    <a:lnL>
                      <a:noFill/>
                    </a:lnL>
                    <a:lnR>
                      <a:noFill/>
                    </a:lnR>
                    <a:lnT>
                      <a:noFill/>
                    </a:lnT>
                    <a:lnB>
                      <a:noFill/>
                    </a:lnB>
                  </a:tcPr>
                </a:tc>
              </a:tr>
              <a:tr h="120015">
                <a:tc>
                  <a:txBody>
                    <a:bodyPr/>
                    <a:lstStyle/>
                    <a:p>
                      <a:pPr algn="ctr" fontAlgn="b"/>
                      <a:r>
                        <a:rPr lang="en-US" sz="800" b="1" i="0" u="none" strike="noStrike" dirty="0">
                          <a:effectLst/>
                          <a:latin typeface="Arial"/>
                        </a:rPr>
                        <a:t>3 x (4+0) Cliques</a:t>
                      </a:r>
                    </a:p>
                  </a:txBody>
                  <a:tcPr marL="0" marR="0" marT="0" marB="0" anchor="ctr">
                    <a:lnL>
                      <a:noFill/>
                    </a:lnL>
                    <a:lnR>
                      <a:noFill/>
                    </a:lnR>
                    <a:lnT>
                      <a:noFill/>
                    </a:lnT>
                    <a:lnB>
                      <a:noFill/>
                    </a:lnB>
                  </a:tcPr>
                </a:tc>
              </a:tr>
              <a:tr h="120015">
                <a:tc>
                  <a:txBody>
                    <a:bodyPr/>
                    <a:lstStyle/>
                    <a:p>
                      <a:pPr algn="ctr" fontAlgn="b"/>
                      <a:endParaRPr lang="en-US" sz="800" b="1" i="0" u="none" strike="noStrike" dirty="0">
                        <a:effectLst/>
                        <a:latin typeface="Arial"/>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r>
              <a:tr h="205740">
                <a:tc>
                  <a:txBody>
                    <a:bodyPr/>
                    <a:lstStyle/>
                    <a:p>
                      <a:pPr algn="ctr" fontAlgn="b"/>
                      <a:r>
                        <a:rPr lang="en-US" sz="700" b="0" i="0" u="none" strike="noStrike" dirty="0">
                          <a:effectLst/>
                          <a:latin typeface="Arial"/>
                        </a:rPr>
                        <a:t>24 Port 1 GbE SM Switch - Secondary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02870">
                <a:tc>
                  <a:txBody>
                    <a:bodyPr/>
                    <a:lstStyle/>
                    <a:p>
                      <a:pPr algn="ctr" fontAlgn="ctr"/>
                      <a:r>
                        <a:rPr lang="en-US" sz="700" b="0" i="0" u="none" strike="noStrike" dirty="0">
                          <a:solidFill>
                            <a:srgbClr val="000000"/>
                          </a:solidFill>
                          <a:effectLst/>
                          <a:latin typeface="Arial"/>
                        </a:rPr>
                        <a:t>No Chassis Allowed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870">
                <a:tc>
                  <a:txBody>
                    <a:bodyPr/>
                    <a:lstStyle/>
                    <a:p>
                      <a:pPr algn="ctr" fontAlgn="ctr"/>
                      <a:r>
                        <a:rPr lang="en-US" sz="700" b="0" i="0" u="none" strike="noStrike" dirty="0">
                          <a:solidFill>
                            <a:srgbClr val="000000"/>
                          </a:solidFill>
                          <a:effectLst/>
                          <a:latin typeface="Arial"/>
                        </a:rPr>
                        <a:t>36 Port IB Switch or 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02870">
                <a:tc>
                  <a:txBody>
                    <a:bodyPr/>
                    <a:lstStyle/>
                    <a:p>
                      <a:pPr algn="ctr" fontAlgn="ctr"/>
                      <a:r>
                        <a:rPr lang="en-US" sz="700" b="0" i="0" u="none" strike="noStrike" dirty="0">
                          <a:solidFill>
                            <a:srgbClr val="000000"/>
                          </a:solidFill>
                          <a:effectLst/>
                          <a:latin typeface="Arial"/>
                        </a:rPr>
                        <a:t>KMM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2870">
                <a:tc>
                  <a:txBody>
                    <a:bodyPr/>
                    <a:lstStyle/>
                    <a:p>
                      <a:pPr algn="ctr" fontAlgn="ctr"/>
                      <a:r>
                        <a:rPr lang="en-US" sz="700" b="0" i="0" u="none" strike="noStrike" dirty="0">
                          <a:solidFill>
                            <a:srgbClr val="000000"/>
                          </a:solidFill>
                          <a:effectLst/>
                          <a:latin typeface="Arial"/>
                        </a:rPr>
                        <a:t>System VMS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192432">
                <a:tc>
                  <a:txBody>
                    <a:bodyPr/>
                    <a:lstStyle/>
                    <a:p>
                      <a:pPr algn="ctr" fontAlgn="ctr"/>
                      <a:r>
                        <a:rPr lang="en-US" sz="700" b="0" i="0" u="none" strike="noStrike" dirty="0" smtClean="0">
                          <a:solidFill>
                            <a:srgbClr val="000000"/>
                          </a:solidFill>
                          <a:effectLst/>
                          <a:latin typeface="Arial"/>
                        </a:rPr>
                        <a:t>Storage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102870">
                <a:tc>
                  <a:txBody>
                    <a:bodyPr/>
                    <a:lstStyle/>
                    <a:p>
                      <a:pPr algn="ctr" fontAlgn="ctr"/>
                      <a:r>
                        <a:rPr lang="en-US" sz="700" b="0" i="0" u="none" strike="noStrike" dirty="0" smtClean="0">
                          <a:solidFill>
                            <a:srgbClr val="000000"/>
                          </a:solidFill>
                          <a:effectLst/>
                          <a:latin typeface="Arial"/>
                        </a:rPr>
                        <a:t>Database Node</a:t>
                      </a:r>
                      <a:endParaRPr lang="en-US" sz="7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2870">
                <a:tc>
                  <a:txBody>
                    <a:bodyPr/>
                    <a:lstStyle/>
                    <a:p>
                      <a:pPr algn="ctr" fontAlgn="b"/>
                      <a:r>
                        <a:rPr lang="en-US" sz="700" b="0" i="0" u="none" strike="noStrike" dirty="0">
                          <a:effectLst/>
                          <a:latin typeface="Arial"/>
                        </a:rPr>
                        <a:t>24 Port 1 GbE SM Switch - Primary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r>
            </a:tbl>
          </a:graphicData>
        </a:graphic>
      </p:graphicFrame>
    </p:spTree>
    <p:extLst>
      <p:ext uri="{BB962C8B-B14F-4D97-AF65-F5344CB8AC3E}">
        <p14:creationId xmlns:p14="http://schemas.microsoft.com/office/powerpoint/2010/main" val="3680024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idx="1"/>
          </p:nvPr>
        </p:nvSpPr>
        <p:spPr>
          <a:xfrm>
            <a:off x="228600" y="958849"/>
            <a:ext cx="8610600" cy="4127501"/>
          </a:xfrm>
        </p:spPr>
        <p:txBody>
          <a:bodyPr>
            <a:normAutofit fontScale="85000" lnSpcReduction="20000"/>
          </a:bodyPr>
          <a:lstStyle/>
          <a:p>
            <a:r>
              <a:rPr lang="en-US" b="1" dirty="0" smtClean="0">
                <a:solidFill>
                  <a:schemeClr val="tx2"/>
                </a:solidFill>
                <a:latin typeface="+mj-lt"/>
              </a:rPr>
              <a:t>Business Continuity: conform </a:t>
            </a:r>
            <a:r>
              <a:rPr lang="en-US" b="1" dirty="0">
                <a:solidFill>
                  <a:schemeClr val="tx2"/>
                </a:solidFill>
                <a:latin typeface="+mj-lt"/>
              </a:rPr>
              <a:t>to enterprise IT objectives for </a:t>
            </a:r>
            <a:r>
              <a:rPr lang="en-US" b="1" dirty="0" smtClean="0">
                <a:solidFill>
                  <a:schemeClr val="tx2"/>
                </a:solidFill>
                <a:latin typeface="+mj-lt"/>
              </a:rPr>
              <a:t>system </a:t>
            </a:r>
            <a:r>
              <a:rPr lang="en-US" b="1" dirty="0">
                <a:solidFill>
                  <a:schemeClr val="tx2"/>
                </a:solidFill>
                <a:latin typeface="+mj-lt"/>
              </a:rPr>
              <a:t>recovery</a:t>
            </a:r>
          </a:p>
          <a:p>
            <a:pPr lvl="1"/>
            <a:r>
              <a:rPr lang="en-US" dirty="0">
                <a:solidFill>
                  <a:srgbClr val="000000"/>
                </a:solidFill>
                <a:latin typeface="+mj-lt"/>
              </a:rPr>
              <a:t>Recovery Time Objective – RTO</a:t>
            </a:r>
          </a:p>
          <a:p>
            <a:pPr lvl="2"/>
            <a:r>
              <a:rPr lang="en-US" dirty="0">
                <a:solidFill>
                  <a:srgbClr val="000000"/>
                </a:solidFill>
                <a:latin typeface="+mj-lt"/>
              </a:rPr>
              <a:t>Service level time window in which a system and data must be restored</a:t>
            </a:r>
          </a:p>
          <a:p>
            <a:pPr lvl="2"/>
            <a:r>
              <a:rPr lang="en-US" dirty="0">
                <a:solidFill>
                  <a:srgbClr val="000000"/>
                </a:solidFill>
                <a:latin typeface="+mj-lt"/>
              </a:rPr>
              <a:t>Major business impact for failure to meet the required time</a:t>
            </a:r>
          </a:p>
          <a:p>
            <a:pPr lvl="1"/>
            <a:r>
              <a:rPr lang="en-US" dirty="0">
                <a:solidFill>
                  <a:srgbClr val="000000"/>
                </a:solidFill>
                <a:latin typeface="+mj-lt"/>
              </a:rPr>
              <a:t>Recovery Point Objective – RPO</a:t>
            </a:r>
          </a:p>
          <a:p>
            <a:pPr lvl="2"/>
            <a:r>
              <a:rPr lang="en-US" dirty="0">
                <a:solidFill>
                  <a:srgbClr val="000000"/>
                </a:solidFill>
                <a:latin typeface="+mj-lt"/>
              </a:rPr>
              <a:t>Point in time to which a system must be restored for acceptable impact to users</a:t>
            </a:r>
          </a:p>
          <a:p>
            <a:pPr lvl="2"/>
            <a:r>
              <a:rPr lang="en-US" dirty="0">
                <a:solidFill>
                  <a:srgbClr val="000000"/>
                </a:solidFill>
                <a:latin typeface="+mj-lt"/>
              </a:rPr>
              <a:t>Determines how current the recovered system data must be</a:t>
            </a:r>
          </a:p>
          <a:p>
            <a:pPr lvl="2"/>
            <a:r>
              <a:rPr lang="en-US" dirty="0">
                <a:solidFill>
                  <a:srgbClr val="000000"/>
                </a:solidFill>
                <a:latin typeface="+mj-lt"/>
              </a:rPr>
              <a:t>Frequency of backup operations is key with data loss </a:t>
            </a:r>
          </a:p>
          <a:p>
            <a:endParaRPr lang="en-US" sz="1100" dirty="0" smtClean="0">
              <a:solidFill>
                <a:schemeClr val="accent2"/>
              </a:solidFill>
              <a:latin typeface="+mj-lt"/>
            </a:endParaRPr>
          </a:p>
          <a:p>
            <a:r>
              <a:rPr lang="en-US" b="1" dirty="0" smtClean="0">
                <a:solidFill>
                  <a:schemeClr val="tx2"/>
                </a:solidFill>
                <a:latin typeface="+mj-lt"/>
              </a:rPr>
              <a:t>Regulatory </a:t>
            </a:r>
            <a:r>
              <a:rPr lang="en-US" b="1" dirty="0">
                <a:solidFill>
                  <a:schemeClr val="tx2"/>
                </a:solidFill>
                <a:latin typeface="+mj-lt"/>
              </a:rPr>
              <a:t>Compliance – a global need</a:t>
            </a:r>
          </a:p>
          <a:p>
            <a:pPr lvl="1"/>
            <a:r>
              <a:rPr lang="en-US" dirty="0">
                <a:solidFill>
                  <a:srgbClr val="000000"/>
                </a:solidFill>
                <a:latin typeface="+mj-lt"/>
              </a:rPr>
              <a:t>Global requirements for long-term access to business records</a:t>
            </a:r>
          </a:p>
          <a:p>
            <a:pPr lvl="2"/>
            <a:r>
              <a:rPr lang="en-US" dirty="0">
                <a:solidFill>
                  <a:srgbClr val="000000"/>
                </a:solidFill>
                <a:latin typeface="+mj-lt"/>
              </a:rPr>
              <a:t>Sarbanes-Oxley – Seven years of financial record history</a:t>
            </a:r>
          </a:p>
          <a:p>
            <a:pPr lvl="2"/>
            <a:r>
              <a:rPr lang="en-US" dirty="0">
                <a:solidFill>
                  <a:srgbClr val="000000"/>
                </a:solidFill>
                <a:latin typeface="+mj-lt"/>
              </a:rPr>
              <a:t>Basel II, HIPAA, etc., require long-term record </a:t>
            </a:r>
            <a:r>
              <a:rPr lang="en-US" dirty="0" smtClean="0">
                <a:solidFill>
                  <a:srgbClr val="000000"/>
                </a:solidFill>
                <a:latin typeface="+mj-lt"/>
              </a:rPr>
              <a:t>retention</a:t>
            </a:r>
          </a:p>
          <a:p>
            <a:pPr lvl="2"/>
            <a:endParaRPr lang="en-US" sz="1100" dirty="0">
              <a:latin typeface="+mj-lt"/>
            </a:endParaRPr>
          </a:p>
          <a:p>
            <a:r>
              <a:rPr lang="en-US" b="1" dirty="0">
                <a:solidFill>
                  <a:schemeClr val="tx2"/>
                </a:solidFill>
                <a:latin typeface="+mj-lt"/>
              </a:rPr>
              <a:t>Data warehouse is a strategic component in business operations</a:t>
            </a:r>
          </a:p>
          <a:p>
            <a:pPr lvl="1"/>
            <a:r>
              <a:rPr lang="en-US" dirty="0">
                <a:solidFill>
                  <a:srgbClr val="000000"/>
                </a:solidFill>
                <a:latin typeface="+mj-lt"/>
              </a:rPr>
              <a:t>Time consuming to rebuild data warehouse from multiple original sources</a:t>
            </a:r>
          </a:p>
          <a:p>
            <a:pPr lvl="1"/>
            <a:r>
              <a:rPr lang="en-US" dirty="0">
                <a:solidFill>
                  <a:srgbClr val="000000"/>
                </a:solidFill>
                <a:latin typeface="+mj-lt"/>
              </a:rPr>
              <a:t>Embedded business intelligence is hard to recreate </a:t>
            </a:r>
          </a:p>
          <a:p>
            <a:pPr lvl="2"/>
            <a:endParaRPr lang="en-US" dirty="0">
              <a:latin typeface="+mj-lt"/>
            </a:endParaRPr>
          </a:p>
        </p:txBody>
      </p:sp>
      <p:sp>
        <p:nvSpPr>
          <p:cNvPr id="13315" name="Rectangle 3"/>
          <p:cNvSpPr>
            <a:spLocks noGrp="1" noChangeArrowheads="1"/>
          </p:cNvSpPr>
          <p:nvPr>
            <p:ph type="title"/>
          </p:nvPr>
        </p:nvSpPr>
        <p:spPr>
          <a:xfrm>
            <a:off x="228600" y="298450"/>
            <a:ext cx="7315200" cy="387350"/>
          </a:xfrm>
        </p:spPr>
        <p:txBody>
          <a:bodyPr/>
          <a:lstStyle/>
          <a:p>
            <a:r>
              <a:rPr lang="en-US" dirty="0">
                <a:latin typeface="+mj-lt"/>
              </a:rPr>
              <a:t>Why Backup Your </a:t>
            </a:r>
            <a:r>
              <a:rPr lang="en-US" dirty="0" smtClean="0">
                <a:latin typeface="+mj-lt"/>
              </a:rPr>
              <a:t>Teradata Appliance?</a:t>
            </a:r>
            <a:br>
              <a:rPr lang="en-US" dirty="0" smtClean="0">
                <a:latin typeface="+mj-lt"/>
              </a:rPr>
            </a:br>
            <a:r>
              <a:rPr lang="en-US" sz="2000" b="1" i="1" dirty="0" smtClean="0">
                <a:latin typeface="+mj-lt"/>
              </a:rPr>
              <a:t>It’s About Being Prepared</a:t>
            </a:r>
            <a:endParaRPr lang="en-US" sz="2000" b="1" i="1" dirty="0">
              <a:latin typeface="+mj-lt"/>
            </a:endParaRPr>
          </a:p>
        </p:txBody>
      </p:sp>
      <p:pic>
        <p:nvPicPr>
          <p:cNvPr id="6" name="Picture 5" descr="man_umbrell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43800" y="1657349"/>
            <a:ext cx="1295401" cy="2214671"/>
          </a:xfrm>
          <a:prstGeom prst="rect">
            <a:avLst/>
          </a:prstGeom>
        </p:spPr>
      </p:pic>
    </p:spTree>
    <p:extLst>
      <p:ext uri="{BB962C8B-B14F-4D97-AF65-F5344CB8AC3E}">
        <p14:creationId xmlns:p14="http://schemas.microsoft.com/office/powerpoint/2010/main" val="4178233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228600" y="1085850"/>
            <a:ext cx="8458199" cy="3714750"/>
          </a:xfrm>
        </p:spPr>
        <p:txBody>
          <a:bodyPr>
            <a:noAutofit/>
          </a:bodyPr>
          <a:lstStyle/>
          <a:p>
            <a:r>
              <a:rPr lang="en-US" sz="1600" b="1" dirty="0">
                <a:solidFill>
                  <a:schemeClr val="tx2"/>
                </a:solidFill>
                <a:latin typeface="+mj-lt"/>
              </a:rPr>
              <a:t>Teradata BAR Solution</a:t>
            </a:r>
          </a:p>
          <a:p>
            <a:pPr lvl="1">
              <a:lnSpc>
                <a:spcPct val="110000"/>
              </a:lnSpc>
            </a:pPr>
            <a:r>
              <a:rPr lang="en-US" sz="1400" b="1" dirty="0" smtClean="0">
                <a:solidFill>
                  <a:srgbClr val="000000"/>
                </a:solidFill>
                <a:latin typeface="+mj-lt"/>
              </a:rPr>
              <a:t>Advocated BAR</a:t>
            </a:r>
            <a:r>
              <a:rPr lang="en-US" sz="1400" dirty="0" smtClean="0">
                <a:solidFill>
                  <a:srgbClr val="000000"/>
                </a:solidFill>
                <a:latin typeface="+mj-lt"/>
              </a:rPr>
              <a:t> provides robust, fully </a:t>
            </a:r>
            <a:r>
              <a:rPr lang="en-US" sz="1400" dirty="0">
                <a:solidFill>
                  <a:srgbClr val="000000"/>
                </a:solidFill>
                <a:latin typeface="+mj-lt"/>
              </a:rPr>
              <a:t>managed backup, archive, and restore solution</a:t>
            </a:r>
          </a:p>
          <a:p>
            <a:pPr marL="854075" lvl="2"/>
            <a:r>
              <a:rPr lang="en-US" sz="1200" dirty="0">
                <a:solidFill>
                  <a:srgbClr val="000000"/>
                </a:solidFill>
                <a:latin typeface="+mj-lt"/>
              </a:rPr>
              <a:t>Designed, sourced, implemented, and supported by Teradata</a:t>
            </a:r>
          </a:p>
          <a:p>
            <a:pPr lvl="1">
              <a:lnSpc>
                <a:spcPct val="120000"/>
              </a:lnSpc>
            </a:pPr>
            <a:r>
              <a:rPr lang="en-US" sz="1400" b="1" dirty="0" smtClean="0">
                <a:solidFill>
                  <a:srgbClr val="000000"/>
                </a:solidFill>
                <a:latin typeface="+mj-lt"/>
              </a:rPr>
              <a:t>Enterprise Fit</a:t>
            </a:r>
            <a:r>
              <a:rPr lang="en-US" sz="1400" dirty="0" smtClean="0">
                <a:solidFill>
                  <a:srgbClr val="000000"/>
                </a:solidFill>
                <a:latin typeface="+mj-lt"/>
              </a:rPr>
              <a:t> </a:t>
            </a:r>
            <a:r>
              <a:rPr lang="en-US" sz="1400" dirty="0">
                <a:solidFill>
                  <a:srgbClr val="000000"/>
                </a:solidFill>
                <a:latin typeface="+mj-lt"/>
              </a:rPr>
              <a:t>allows Teradata BAR output to integrate with a customer’s enterprise solution</a:t>
            </a:r>
          </a:p>
          <a:p>
            <a:pPr marL="854075" lvl="2"/>
            <a:r>
              <a:rPr lang="en-US" sz="1200" dirty="0">
                <a:solidFill>
                  <a:srgbClr val="000000"/>
                </a:solidFill>
                <a:latin typeface="+mj-lt"/>
              </a:rPr>
              <a:t>Customer supplies some or most of the backup infrastructure</a:t>
            </a:r>
          </a:p>
          <a:p>
            <a:pPr lvl="1">
              <a:lnSpc>
                <a:spcPct val="120000"/>
              </a:lnSpc>
            </a:pPr>
            <a:r>
              <a:rPr lang="en-US" sz="1400" dirty="0" smtClean="0">
                <a:solidFill>
                  <a:srgbClr val="000000"/>
                </a:solidFill>
                <a:latin typeface="+mj-lt"/>
              </a:rPr>
              <a:t>Designed</a:t>
            </a:r>
            <a:r>
              <a:rPr lang="en-US" sz="1400" dirty="0">
                <a:solidFill>
                  <a:srgbClr val="000000"/>
                </a:solidFill>
                <a:latin typeface="+mj-lt"/>
              </a:rPr>
              <a:t>, sourced, implemented, </a:t>
            </a:r>
            <a:r>
              <a:rPr lang="en-US" sz="1400" dirty="0" smtClean="0">
                <a:solidFill>
                  <a:srgbClr val="000000"/>
                </a:solidFill>
                <a:latin typeface="+mj-lt"/>
              </a:rPr>
              <a:t>and </a:t>
            </a:r>
            <a:r>
              <a:rPr lang="en-US" sz="1400" dirty="0">
                <a:solidFill>
                  <a:srgbClr val="000000"/>
                </a:solidFill>
                <a:latin typeface="+mj-lt"/>
              </a:rPr>
              <a:t>supported by Teradata</a:t>
            </a:r>
          </a:p>
          <a:p>
            <a:pPr lvl="1"/>
            <a:r>
              <a:rPr lang="en-US" sz="1400" dirty="0">
                <a:solidFill>
                  <a:srgbClr val="000000"/>
                </a:solidFill>
                <a:latin typeface="+mj-lt"/>
              </a:rPr>
              <a:t>A single BAR solution can support multiple Teradata </a:t>
            </a:r>
            <a:r>
              <a:rPr lang="en-US" sz="1400" dirty="0" smtClean="0">
                <a:solidFill>
                  <a:srgbClr val="000000"/>
                </a:solidFill>
                <a:latin typeface="+mj-lt"/>
              </a:rPr>
              <a:t>systems</a:t>
            </a:r>
          </a:p>
          <a:p>
            <a:pPr marL="0" indent="0">
              <a:spcBef>
                <a:spcPts val="1200"/>
              </a:spcBef>
              <a:buNone/>
            </a:pPr>
            <a:endParaRPr lang="en-US" sz="700" dirty="0" smtClean="0">
              <a:solidFill>
                <a:schemeClr val="accent2"/>
              </a:solidFill>
              <a:latin typeface="+mj-lt"/>
            </a:endParaRPr>
          </a:p>
          <a:p>
            <a:pPr>
              <a:spcBef>
                <a:spcPts val="1200"/>
              </a:spcBef>
            </a:pPr>
            <a:r>
              <a:rPr lang="en-US" sz="1600" b="1" dirty="0" smtClean="0">
                <a:solidFill>
                  <a:schemeClr val="tx2"/>
                </a:solidFill>
                <a:latin typeface="+mj-lt"/>
              </a:rPr>
              <a:t>Appliance </a:t>
            </a:r>
            <a:r>
              <a:rPr lang="en-US" sz="1600" b="1" dirty="0">
                <a:solidFill>
                  <a:schemeClr val="tx2"/>
                </a:solidFill>
                <a:latin typeface="+mj-lt"/>
              </a:rPr>
              <a:t>Backup Utility</a:t>
            </a:r>
          </a:p>
          <a:p>
            <a:pPr lvl="1">
              <a:lnSpc>
                <a:spcPct val="110000"/>
              </a:lnSpc>
            </a:pPr>
            <a:r>
              <a:rPr lang="en-US" sz="1400" dirty="0" smtClean="0">
                <a:solidFill>
                  <a:srgbClr val="000000"/>
                </a:solidFill>
                <a:latin typeface="+mj-lt"/>
              </a:rPr>
              <a:t>Included </a:t>
            </a:r>
            <a:r>
              <a:rPr lang="en-US" sz="1400" dirty="0">
                <a:solidFill>
                  <a:srgbClr val="000000"/>
                </a:solidFill>
                <a:latin typeface="+mj-lt"/>
              </a:rPr>
              <a:t>with every non-EDW system, the ABU is a no-cost tool that exports data to your existing data protection environment </a:t>
            </a:r>
          </a:p>
          <a:p>
            <a:pPr lvl="1">
              <a:lnSpc>
                <a:spcPct val="110000"/>
              </a:lnSpc>
            </a:pPr>
            <a:r>
              <a:rPr lang="en-US" sz="1400" dirty="0">
                <a:solidFill>
                  <a:srgbClr val="000000"/>
                </a:solidFill>
                <a:latin typeface="+mj-lt"/>
              </a:rPr>
              <a:t>Provides the customer with the option of fully managing the entire data protection </a:t>
            </a:r>
            <a:r>
              <a:rPr lang="en-US" sz="1400" dirty="0" smtClean="0">
                <a:solidFill>
                  <a:srgbClr val="000000"/>
                </a:solidFill>
                <a:latin typeface="+mj-lt"/>
              </a:rPr>
              <a:t>solution</a:t>
            </a:r>
            <a:endParaRPr lang="en-US" sz="1400" dirty="0">
              <a:solidFill>
                <a:srgbClr val="000000"/>
              </a:solidFill>
              <a:latin typeface="+mj-lt"/>
            </a:endParaRPr>
          </a:p>
        </p:txBody>
      </p:sp>
      <p:sp>
        <p:nvSpPr>
          <p:cNvPr id="120834" name="Rectangle 2"/>
          <p:cNvSpPr>
            <a:spLocks noGrp="1" noChangeArrowheads="1"/>
          </p:cNvSpPr>
          <p:nvPr>
            <p:ph type="title"/>
          </p:nvPr>
        </p:nvSpPr>
        <p:spPr/>
        <p:txBody>
          <a:bodyPr/>
          <a:lstStyle/>
          <a:p>
            <a:r>
              <a:rPr lang="en-US" dirty="0" smtClean="0">
                <a:latin typeface="+mj-lt"/>
              </a:rPr>
              <a:t>Teradata Data Protection Options</a:t>
            </a:r>
            <a:endParaRPr lang="en-US" dirty="0">
              <a:latin typeface="+mj-lt"/>
            </a:endParaRPr>
          </a:p>
        </p:txBody>
      </p:sp>
      <p:pic>
        <p:nvPicPr>
          <p:cNvPr id="5" name="Picture 4" descr="man_r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71450"/>
            <a:ext cx="1676401" cy="1869368"/>
          </a:xfrm>
          <a:prstGeom prst="rect">
            <a:avLst/>
          </a:prstGeom>
        </p:spPr>
      </p:pic>
    </p:spTree>
    <p:extLst>
      <p:ext uri="{BB962C8B-B14F-4D97-AF65-F5344CB8AC3E}">
        <p14:creationId xmlns:p14="http://schemas.microsoft.com/office/powerpoint/2010/main" val="1291899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9684" y="1087758"/>
            <a:ext cx="4023291" cy="3769992"/>
          </a:xfrm>
        </p:spPr>
        <p:txBody>
          <a:bodyPr/>
          <a:lstStyle/>
          <a:p>
            <a:pPr marL="0" indent="0">
              <a:spcBef>
                <a:spcPts val="1200"/>
              </a:spcBef>
              <a:buNone/>
            </a:pPr>
            <a:r>
              <a:rPr lang="en-US" sz="2000" b="1" dirty="0" smtClean="0">
                <a:solidFill>
                  <a:schemeClr val="tx2"/>
                </a:solidFill>
                <a:latin typeface="+mj-lt"/>
              </a:rPr>
              <a:t>DISK</a:t>
            </a:r>
          </a:p>
          <a:p>
            <a:pPr>
              <a:spcBef>
                <a:spcPts val="1200"/>
              </a:spcBef>
            </a:pPr>
            <a:r>
              <a:rPr lang="en-US" sz="2000" dirty="0" smtClean="0">
                <a:solidFill>
                  <a:schemeClr val="tx2"/>
                </a:solidFill>
                <a:latin typeface="+mj-lt"/>
              </a:rPr>
              <a:t>Data Domain DD4200 </a:t>
            </a:r>
          </a:p>
          <a:p>
            <a:pPr lvl="1">
              <a:spcBef>
                <a:spcPts val="1200"/>
              </a:spcBef>
            </a:pPr>
            <a:r>
              <a:rPr lang="en-US" dirty="0" smtClean="0">
                <a:latin typeface="+mj-lt"/>
              </a:rPr>
              <a:t>Also Supports ABU</a:t>
            </a:r>
          </a:p>
        </p:txBody>
      </p:sp>
      <p:sp>
        <p:nvSpPr>
          <p:cNvPr id="3" name="Title 2"/>
          <p:cNvSpPr>
            <a:spLocks noGrp="1"/>
          </p:cNvSpPr>
          <p:nvPr>
            <p:ph type="title"/>
          </p:nvPr>
        </p:nvSpPr>
        <p:spPr>
          <a:xfrm>
            <a:off x="381000" y="216652"/>
            <a:ext cx="8229600" cy="526298"/>
          </a:xfrm>
        </p:spPr>
        <p:txBody>
          <a:bodyPr/>
          <a:lstStyle/>
          <a:p>
            <a:r>
              <a:rPr lang="en-US" dirty="0" smtClean="0">
                <a:latin typeface="+mj-lt"/>
              </a:rPr>
              <a:t>Teradata Advocated BAR Solution</a:t>
            </a:r>
            <a:br>
              <a:rPr lang="en-US" dirty="0" smtClean="0">
                <a:latin typeface="+mj-lt"/>
              </a:rPr>
            </a:br>
            <a:r>
              <a:rPr lang="en-US" sz="2000" b="1" i="1" dirty="0" smtClean="0">
                <a:solidFill>
                  <a:schemeClr val="accent1"/>
                </a:solidFill>
                <a:latin typeface="+mj-lt"/>
              </a:rPr>
              <a:t>Products for the Data Warehouse Appliance 2800</a:t>
            </a:r>
            <a:endParaRPr lang="en-US" sz="2000" b="1" i="1" dirty="0">
              <a:solidFill>
                <a:schemeClr val="accent1"/>
              </a:solidFill>
              <a:latin typeface="+mj-lt"/>
            </a:endParaRPr>
          </a:p>
        </p:txBody>
      </p:sp>
      <p:graphicFrame>
        <p:nvGraphicFramePr>
          <p:cNvPr id="14" name="Group 6"/>
          <p:cNvGraphicFramePr>
            <a:graphicFrameLocks noGrp="1"/>
          </p:cNvGraphicFramePr>
          <p:nvPr>
            <p:extLst>
              <p:ext uri="{D42A27DB-BD31-4B8C-83A1-F6EECF244321}">
                <p14:modId xmlns:p14="http://schemas.microsoft.com/office/powerpoint/2010/main" val="683458873"/>
              </p:ext>
            </p:extLst>
          </p:nvPr>
        </p:nvGraphicFramePr>
        <p:xfrm>
          <a:off x="533400" y="3271869"/>
          <a:ext cx="3575518" cy="1738281"/>
        </p:xfrm>
        <a:graphic>
          <a:graphicData uri="http://schemas.openxmlformats.org/drawingml/2006/table">
            <a:tbl>
              <a:tblPr/>
              <a:tblGrid>
                <a:gridCol w="2170204"/>
                <a:gridCol w="1405314"/>
              </a:tblGrid>
              <a:tr h="22862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endParaRPr kumimoji="0" lang="en-US" sz="1100" b="1" i="0" u="none" strike="noStrike" cap="none" normalizeH="0" baseline="0" dirty="0" smtClean="0">
                        <a:ln>
                          <a:noFill/>
                        </a:ln>
                        <a:solidFill>
                          <a:schemeClr val="bg1"/>
                        </a:solidFill>
                        <a:effectLst/>
                        <a:latin typeface="Segoe UI" pitchFamily="34" charset="0"/>
                        <a:ea typeface="Segoe UI" pitchFamily="34" charset="0"/>
                        <a:cs typeface="Segoe UI" pitchFamily="34" charset="0"/>
                      </a:endParaRPr>
                    </a:p>
                  </a:txBody>
                  <a:tcPr marR="45720" marT="34303" marB="34303" anchor="ctr" horzOverflow="overflow">
                    <a:lnL>
                      <a:noFill/>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bg1"/>
                          </a:solidFill>
                          <a:effectLst/>
                          <a:latin typeface="Segoe UI" panose="020B0502040204020203" pitchFamily="34" charset="0"/>
                        </a:rPr>
                        <a:t>DD4200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Maximum capacity (usable)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180 TB</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anose="020B0502040204020203" pitchFamily="34" charset="0"/>
                          <a:cs typeface="Arial" pitchFamily="34" charset="0"/>
                        </a:rPr>
                        <a:t>Maximum performance (compressed)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~4 TB per hour</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Drive size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2 &amp; 3 TB</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Replication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Blip>
                          <a:blip r:embed="rId3"/>
                        </a:buBlip>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Segoe UI" panose="020B0502040204020203" pitchFamily="34" charset="0"/>
                          <a:ea typeface="Segoe UI" panose="020B0502040204020203" pitchFamily="34" charset="0"/>
                          <a:cs typeface="Segoe UI" panose="020B0502040204020203" pitchFamily="34" charset="0"/>
                        </a:rPr>
                        <a:t>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Encryption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Blip>
                          <a:blip r:embed="rId3"/>
                        </a:buBlip>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Segoe UI" panose="020B0502040204020203" pitchFamily="34" charset="0"/>
                          <a:ea typeface="Segoe UI" panose="020B0502040204020203" pitchFamily="34" charset="0"/>
                          <a:cs typeface="Segoe UI" panose="020B0502040204020203" pitchFamily="34" charset="0"/>
                        </a:rPr>
                        <a:t> </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6" name="Content Placeholder 1"/>
          <p:cNvSpPr txBox="1">
            <a:spLocks/>
          </p:cNvSpPr>
          <p:nvPr/>
        </p:nvSpPr>
        <p:spPr bwMode="auto">
          <a:xfrm>
            <a:off x="4876801" y="1030608"/>
            <a:ext cx="4023291" cy="37699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pPr marL="0" indent="0">
              <a:spcBef>
                <a:spcPts val="1200"/>
              </a:spcBef>
              <a:buFont typeface="Arial"/>
              <a:buNone/>
            </a:pPr>
            <a:r>
              <a:rPr lang="en-US" b="1" kern="0" dirty="0" smtClean="0">
                <a:solidFill>
                  <a:schemeClr val="tx2"/>
                </a:solidFill>
                <a:latin typeface="+mj-lt"/>
              </a:rPr>
              <a:t>TAPE</a:t>
            </a:r>
          </a:p>
          <a:p>
            <a:pPr>
              <a:spcBef>
                <a:spcPts val="1200"/>
              </a:spcBef>
            </a:pPr>
            <a:r>
              <a:rPr lang="en-US" kern="0" dirty="0" smtClean="0">
                <a:solidFill>
                  <a:schemeClr val="tx2"/>
                </a:solidFill>
                <a:latin typeface="+mj-lt"/>
              </a:rPr>
              <a:t>Quantum Scalar i80</a:t>
            </a:r>
          </a:p>
        </p:txBody>
      </p:sp>
      <p:pic>
        <p:nvPicPr>
          <p:cNvPr id="7" name="Picture 66" descr="Scalar_i80_Right_PP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4087" y="2020450"/>
            <a:ext cx="1491684" cy="1008500"/>
          </a:xfrm>
          <a:prstGeom prst="rect">
            <a:avLst/>
          </a:prstGeom>
          <a:noFill/>
          <a:ln w="9525">
            <a:noFill/>
            <a:miter lim="800000"/>
            <a:headEnd/>
            <a:tailEnd/>
          </a:ln>
        </p:spPr>
      </p:pic>
      <p:graphicFrame>
        <p:nvGraphicFramePr>
          <p:cNvPr id="9" name="Group 6"/>
          <p:cNvGraphicFramePr>
            <a:graphicFrameLocks noGrp="1"/>
          </p:cNvGraphicFramePr>
          <p:nvPr>
            <p:extLst>
              <p:ext uri="{D42A27DB-BD31-4B8C-83A1-F6EECF244321}">
                <p14:modId xmlns:p14="http://schemas.microsoft.com/office/powerpoint/2010/main" val="1176496759"/>
              </p:ext>
            </p:extLst>
          </p:nvPr>
        </p:nvGraphicFramePr>
        <p:xfrm>
          <a:off x="5100686" y="2724150"/>
          <a:ext cx="3799405" cy="1826994"/>
        </p:xfrm>
        <a:graphic>
          <a:graphicData uri="http://schemas.openxmlformats.org/drawingml/2006/table">
            <a:tbl>
              <a:tblPr/>
              <a:tblGrid>
                <a:gridCol w="2062115"/>
                <a:gridCol w="1737290"/>
              </a:tblGrid>
              <a:tr h="22862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endParaRPr kumimoji="0" lang="en-US" sz="1100" b="1" i="0" u="none" strike="noStrike" cap="none" normalizeH="0" baseline="0" dirty="0" smtClean="0">
                        <a:ln>
                          <a:noFill/>
                        </a:ln>
                        <a:solidFill>
                          <a:schemeClr val="bg1"/>
                        </a:solidFill>
                        <a:effectLst/>
                        <a:latin typeface="Segoe UI" pitchFamily="34" charset="0"/>
                        <a:ea typeface="Segoe UI" pitchFamily="34" charset="0"/>
                        <a:cs typeface="Segoe UI" pitchFamily="34" charset="0"/>
                      </a:endParaRPr>
                    </a:p>
                  </a:txBody>
                  <a:tcPr marR="45720" marT="34303" marB="34303" anchor="ctr" horzOverflow="overflow">
                    <a:lnL>
                      <a:noFill/>
                    </a:lnL>
                    <a:lnR w="12700" cap="flat" cmpd="sng" algn="ctr">
                      <a:solidFill>
                        <a:schemeClr val="bg2"/>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bg1"/>
                          </a:solidFill>
                          <a:effectLst/>
                          <a:latin typeface="Segoe UI" panose="020B0502040204020203" pitchFamily="34" charset="0"/>
                        </a:rPr>
                        <a:t>i80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r>
              <a:tr h="388646">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Maximum capacity (usable)</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240 TB</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64550">
                <a:tc>
                  <a:txBody>
                    <a:bodyPr/>
                    <a:lstStyle/>
                    <a:p>
                      <a:pPr marL="0" marR="0" lvl="0" indent="0" algn="l" defTabSz="914400" rtl="0" eaLnBrk="1" fontAlgn="base" latinLnBrk="0" hangingPunct="1">
                        <a:lnSpc>
                          <a:spcPct val="100000"/>
                        </a:lnSpc>
                        <a:spcBef>
                          <a:spcPct val="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anose="020B0502040204020203" pitchFamily="34" charset="0"/>
                          <a:cs typeface="Arial" pitchFamily="34" charset="0"/>
                        </a:rPr>
                        <a:t>Tape Slots</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50-80</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3645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Drives</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defRPr/>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1-5 Half Height</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Tape Technology</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LTO6</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lumMod val="40000"/>
                        <a:lumOff val="60000"/>
                      </a:schemeClr>
                    </a:solidFill>
                  </a:tcPr>
                </a:tc>
              </a:tr>
              <a:tr h="2365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Encryption</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chemeClr val="tx1"/>
                          </a:solidFill>
                          <a:effectLst>
                            <a:outerShdw blurRad="38100" dist="38100" dir="2700000" algn="tl">
                              <a:srgbClr val="FFFFFF"/>
                            </a:outerShdw>
                          </a:effectLst>
                          <a:latin typeface="Segoe UI" panose="020B0502040204020203" pitchFamily="34" charset="0"/>
                          <a:ea typeface="Segoe UI" panose="020B0502040204020203" pitchFamily="34" charset="0"/>
                          <a:cs typeface="Segoe UI" panose="020B0502040204020203" pitchFamily="34" charset="0"/>
                        </a:rPr>
                        <a:t>Scalar Key Manager</a:t>
                      </a:r>
                    </a:p>
                  </a:txBody>
                  <a:tcPr marR="45720" marT="34303" marB="34303"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pic>
        <p:nvPicPr>
          <p:cNvPr id="10" name="Picture 46" descr="DD880-st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14400" y="2480501"/>
            <a:ext cx="1295400" cy="92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63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4294967295"/>
          </p:nvPr>
        </p:nvSpPr>
        <p:spPr>
          <a:xfrm>
            <a:off x="304800" y="1028700"/>
            <a:ext cx="8229600" cy="3429000"/>
          </a:xfrm>
        </p:spPr>
        <p:txBody>
          <a:bodyPr>
            <a:normAutofit fontScale="85000" lnSpcReduction="20000"/>
          </a:bodyPr>
          <a:lstStyle/>
          <a:p>
            <a:r>
              <a:rPr lang="en-US" sz="2000" b="1" dirty="0">
                <a:solidFill>
                  <a:schemeClr val="tx2"/>
                </a:solidFill>
              </a:rPr>
              <a:t>Simple to Use</a:t>
            </a:r>
          </a:p>
          <a:p>
            <a:pPr lvl="1"/>
            <a:r>
              <a:rPr lang="en-US" sz="1800" dirty="0">
                <a:solidFill>
                  <a:srgbClr val="000000"/>
                </a:solidFill>
              </a:rPr>
              <a:t>Operating system and backup application independent</a:t>
            </a:r>
          </a:p>
          <a:p>
            <a:pPr lvl="1"/>
            <a:r>
              <a:rPr lang="en-US" sz="1800" dirty="0">
                <a:solidFill>
                  <a:srgbClr val="000000"/>
                </a:solidFill>
              </a:rPr>
              <a:t>Ready to run on your Teradata node</a:t>
            </a:r>
          </a:p>
          <a:p>
            <a:pPr lvl="1"/>
            <a:r>
              <a:rPr lang="en-US" sz="1800" dirty="0">
                <a:solidFill>
                  <a:srgbClr val="000000"/>
                </a:solidFill>
              </a:rPr>
              <a:t>One button backup and restore</a:t>
            </a:r>
          </a:p>
          <a:p>
            <a:pPr>
              <a:spcBef>
                <a:spcPts val="1200"/>
              </a:spcBef>
            </a:pPr>
            <a:r>
              <a:rPr lang="en-US" sz="2000" b="1" dirty="0">
                <a:solidFill>
                  <a:schemeClr val="tx2"/>
                </a:solidFill>
              </a:rPr>
              <a:t>Fast Data Export Capability</a:t>
            </a:r>
          </a:p>
          <a:p>
            <a:pPr lvl="1">
              <a:lnSpc>
                <a:spcPct val="100000"/>
              </a:lnSpc>
            </a:pPr>
            <a:r>
              <a:rPr lang="en-US" sz="1800" dirty="0">
                <a:solidFill>
                  <a:srgbClr val="000000"/>
                </a:solidFill>
              </a:rPr>
              <a:t>Up to </a:t>
            </a:r>
            <a:r>
              <a:rPr lang="en-US" sz="1800" dirty="0" smtClean="0">
                <a:solidFill>
                  <a:srgbClr val="000000"/>
                </a:solidFill>
              </a:rPr>
              <a:t>200MB/s </a:t>
            </a:r>
            <a:r>
              <a:rPr lang="en-US" sz="1800" dirty="0">
                <a:solidFill>
                  <a:srgbClr val="000000"/>
                </a:solidFill>
              </a:rPr>
              <a:t>per Teradata Data Warehouse </a:t>
            </a:r>
            <a:br>
              <a:rPr lang="en-US" sz="1800" dirty="0">
                <a:solidFill>
                  <a:srgbClr val="000000"/>
                </a:solidFill>
              </a:rPr>
            </a:br>
            <a:r>
              <a:rPr lang="en-US" sz="1800" dirty="0">
                <a:solidFill>
                  <a:srgbClr val="000000"/>
                </a:solidFill>
              </a:rPr>
              <a:t>Appliance </a:t>
            </a:r>
            <a:r>
              <a:rPr lang="en-US" sz="1800" dirty="0" smtClean="0">
                <a:solidFill>
                  <a:srgbClr val="000000"/>
                </a:solidFill>
              </a:rPr>
              <a:t>2800 node {800MB/s per 4 node clique}</a:t>
            </a:r>
            <a:endParaRPr lang="en-US" sz="1800" dirty="0">
              <a:solidFill>
                <a:srgbClr val="000000"/>
              </a:solidFill>
            </a:endParaRPr>
          </a:p>
          <a:p>
            <a:pPr>
              <a:spcBef>
                <a:spcPts val="1200"/>
              </a:spcBef>
            </a:pPr>
            <a:r>
              <a:rPr lang="en-US" sz="2000" b="1" dirty="0">
                <a:solidFill>
                  <a:schemeClr val="tx2"/>
                </a:solidFill>
              </a:rPr>
              <a:t>Cost Effective</a:t>
            </a:r>
          </a:p>
          <a:p>
            <a:pPr lvl="1"/>
            <a:r>
              <a:rPr lang="en-US" sz="1800" dirty="0">
                <a:solidFill>
                  <a:srgbClr val="000000"/>
                </a:solidFill>
              </a:rPr>
              <a:t>Leverage your existing backup infrastructure</a:t>
            </a:r>
          </a:p>
          <a:p>
            <a:pPr lvl="1"/>
            <a:r>
              <a:rPr lang="en-US" sz="1800" dirty="0">
                <a:solidFill>
                  <a:srgbClr val="000000"/>
                </a:solidFill>
              </a:rPr>
              <a:t>Bundled with appliance software at no extra cost</a:t>
            </a:r>
          </a:p>
          <a:p>
            <a:pPr lvl="1"/>
            <a:r>
              <a:rPr lang="en-US" sz="1800" dirty="0">
                <a:solidFill>
                  <a:srgbClr val="000000"/>
                </a:solidFill>
              </a:rPr>
              <a:t>Customer installable</a:t>
            </a:r>
          </a:p>
          <a:p>
            <a:pPr lvl="2"/>
            <a:r>
              <a:rPr lang="en-US" sz="1600" dirty="0">
                <a:solidFill>
                  <a:srgbClr val="000000"/>
                </a:solidFill>
              </a:rPr>
              <a:t>Optional ABU implementation service available</a:t>
            </a:r>
          </a:p>
        </p:txBody>
      </p:sp>
      <p:sp>
        <p:nvSpPr>
          <p:cNvPr id="52227" name="Rectangle 2"/>
          <p:cNvSpPr>
            <a:spLocks noGrp="1" noChangeArrowheads="1"/>
          </p:cNvSpPr>
          <p:nvPr>
            <p:ph type="title" idx="4294967295"/>
          </p:nvPr>
        </p:nvSpPr>
        <p:spPr>
          <a:xfrm>
            <a:off x="381000" y="285750"/>
            <a:ext cx="8229600" cy="386953"/>
          </a:xfrm>
        </p:spPr>
        <p:txBody>
          <a:bodyPr/>
          <a:lstStyle/>
          <a:p>
            <a:r>
              <a:rPr lang="en-US" dirty="0"/>
              <a:t>Appliance Backup </a:t>
            </a:r>
            <a:r>
              <a:rPr lang="en-US" dirty="0" smtClean="0"/>
              <a:t>Utility</a:t>
            </a:r>
            <a:endParaRPr lang="en-US" dirty="0"/>
          </a:p>
        </p:txBody>
      </p:sp>
      <p:pic>
        <p:nvPicPr>
          <p:cNvPr id="5" name="Picture 4" descr="ma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863" y="1885950"/>
            <a:ext cx="896937" cy="2033182"/>
          </a:xfrm>
          <a:prstGeom prst="rect">
            <a:avLst/>
          </a:prstGeom>
        </p:spPr>
      </p:pic>
      <p:sp>
        <p:nvSpPr>
          <p:cNvPr id="6" name="Cloud Callout 5"/>
          <p:cNvSpPr/>
          <p:nvPr/>
        </p:nvSpPr>
        <p:spPr>
          <a:xfrm>
            <a:off x="6096001" y="1885950"/>
            <a:ext cx="1635377" cy="609600"/>
          </a:xfrm>
          <a:prstGeom prst="cloudCallout">
            <a:avLst>
              <a:gd name="adj1" fmla="val 78235"/>
              <a:gd name="adj2" fmla="val -25001"/>
            </a:avLst>
          </a:prstGeom>
          <a:solidFill>
            <a:schemeClr val="accent1"/>
          </a:solidFill>
          <a:ln w="9525">
            <a:noFill/>
            <a:miter lim="800000"/>
            <a:headEnd/>
            <a:tailEnd/>
          </a:ln>
          <a:effectLst/>
        </p:spPr>
        <p:txBody>
          <a:bodyPr wrap="square" tIns="91440" bIns="91440" rtlCol="0" anchor="ctr">
            <a:prstTxWarp prst="textNoShape">
              <a:avLst/>
            </a:prstTxWarp>
            <a:noAutofit/>
          </a:bodyPr>
          <a:lstStyle/>
          <a:p>
            <a:pPr algn="ctr"/>
            <a:r>
              <a:rPr lang="en-US" sz="1400" kern="0" dirty="0" smtClean="0">
                <a:solidFill>
                  <a:prstClr val="white"/>
                </a:solidFill>
                <a:latin typeface="+mj-lt"/>
              </a:rPr>
              <a:t>That was easy.</a:t>
            </a:r>
          </a:p>
        </p:txBody>
      </p:sp>
    </p:spTree>
    <p:extLst>
      <p:ext uri="{BB962C8B-B14F-4D97-AF65-F5344CB8AC3E}">
        <p14:creationId xmlns:p14="http://schemas.microsoft.com/office/powerpoint/2010/main" val="1652377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144929"/>
          </a:xfrm>
          <a:prstGeom prst="rect">
            <a:avLst/>
          </a:prstGeom>
          <a:solidFill>
            <a:srgbClr val="FF0000"/>
          </a:solidFill>
        </p:spPr>
        <p:txBody>
          <a:bodyPr wrap="square" rtlCol="0">
            <a:spAutoFit/>
          </a:bodyPr>
          <a:lstStyle/>
          <a:p>
            <a:pPr algn="ctr">
              <a:lnSpc>
                <a:spcPct val="95000"/>
              </a:lnSpc>
              <a:spcBef>
                <a:spcPts val="400"/>
              </a:spcBef>
            </a:pPr>
            <a:r>
              <a:rPr lang="en-US" sz="3600" b="1" dirty="0" smtClean="0">
                <a:solidFill>
                  <a:schemeClr val="bg1"/>
                </a:solidFill>
                <a:latin typeface="+mj-lt"/>
              </a:rPr>
              <a:t>Remove slide before presenting or sending to customer</a:t>
            </a:r>
          </a:p>
        </p:txBody>
      </p:sp>
      <p:sp>
        <p:nvSpPr>
          <p:cNvPr id="6" name="TextBox 5"/>
          <p:cNvSpPr txBox="1"/>
          <p:nvPr/>
        </p:nvSpPr>
        <p:spPr>
          <a:xfrm>
            <a:off x="0" y="1371600"/>
            <a:ext cx="9144000" cy="3587136"/>
          </a:xfrm>
          <a:prstGeom prst="rect">
            <a:avLst/>
          </a:prstGeom>
          <a:noFill/>
        </p:spPr>
        <p:txBody>
          <a:bodyPr wrap="square" rtlCol="0">
            <a:spAutoFit/>
          </a:bodyPr>
          <a:lstStyle/>
          <a:p>
            <a:pPr>
              <a:lnSpc>
                <a:spcPct val="95000"/>
              </a:lnSpc>
              <a:spcBef>
                <a:spcPts val="400"/>
              </a:spcBef>
            </a:pPr>
            <a:r>
              <a:rPr lang="en-US" sz="2000" b="1" dirty="0" smtClean="0">
                <a:solidFill>
                  <a:srgbClr val="231F20"/>
                </a:solidFill>
                <a:latin typeface="+mj-lt"/>
              </a:rPr>
              <a:t>Don’t let these bite you!</a:t>
            </a:r>
          </a:p>
          <a:p>
            <a:pPr>
              <a:lnSpc>
                <a:spcPct val="95000"/>
              </a:lnSpc>
              <a:spcBef>
                <a:spcPts val="400"/>
              </a:spcBef>
            </a:pPr>
            <a:endParaRPr lang="en-US" sz="1800" dirty="0" smtClean="0">
              <a:solidFill>
                <a:srgbClr val="231F20"/>
              </a:solidFill>
              <a:latin typeface="+mj-lt"/>
            </a:endParaRPr>
          </a:p>
          <a:p>
            <a:pPr marL="342900" indent="-342900">
              <a:lnSpc>
                <a:spcPct val="95000"/>
              </a:lnSpc>
              <a:spcBef>
                <a:spcPts val="400"/>
              </a:spcBef>
              <a:buFont typeface="Wingdings" panose="05000000000000000000" pitchFamily="2" charset="2"/>
              <a:buChar char="v"/>
            </a:pPr>
            <a:r>
              <a:rPr lang="en-US" sz="1800" dirty="0" smtClean="0">
                <a:solidFill>
                  <a:srgbClr val="231F20"/>
                </a:solidFill>
                <a:latin typeface="+mj-lt"/>
              </a:rPr>
              <a:t>The 2800 does not have hardware compression cards. HW compression has been removed and replaced with improved software compression.</a:t>
            </a:r>
          </a:p>
          <a:p>
            <a:pPr marL="342900" indent="-342900">
              <a:lnSpc>
                <a:spcPct val="95000"/>
              </a:lnSpc>
              <a:spcBef>
                <a:spcPts val="400"/>
              </a:spcBef>
              <a:buFont typeface="Wingdings" panose="05000000000000000000" pitchFamily="2" charset="2"/>
              <a:buChar char="v"/>
            </a:pPr>
            <a:endParaRPr lang="en-US" sz="1800" dirty="0">
              <a:solidFill>
                <a:srgbClr val="231F20"/>
              </a:solidFill>
              <a:latin typeface="+mj-lt"/>
            </a:endParaRPr>
          </a:p>
          <a:p>
            <a:pPr marL="342900" indent="-342900">
              <a:lnSpc>
                <a:spcPct val="95000"/>
              </a:lnSpc>
              <a:spcBef>
                <a:spcPts val="400"/>
              </a:spcBef>
              <a:buFont typeface="Wingdings" panose="05000000000000000000" pitchFamily="2" charset="2"/>
              <a:buChar char="v"/>
            </a:pPr>
            <a:r>
              <a:rPr lang="en-US" sz="1800" dirty="0" smtClean="0">
                <a:solidFill>
                  <a:srgbClr val="231F20"/>
                </a:solidFill>
                <a:latin typeface="+mj-lt"/>
              </a:rPr>
              <a:t>The 300, 600, 900GB, and 1200GB drives are available with RAID-1. The 1200GB drives are also available with RAID-6.</a:t>
            </a:r>
          </a:p>
          <a:p>
            <a:pPr marL="342900" indent="-342900">
              <a:lnSpc>
                <a:spcPct val="95000"/>
              </a:lnSpc>
              <a:spcBef>
                <a:spcPts val="400"/>
              </a:spcBef>
              <a:buFont typeface="Wingdings" panose="05000000000000000000" pitchFamily="2" charset="2"/>
              <a:buChar char="v"/>
            </a:pPr>
            <a:endParaRPr lang="en-US" sz="1800" dirty="0">
              <a:solidFill>
                <a:srgbClr val="231F20"/>
              </a:solidFill>
              <a:latin typeface="+mj-lt"/>
            </a:endParaRPr>
          </a:p>
          <a:p>
            <a:pPr marL="342900" indent="-342900">
              <a:lnSpc>
                <a:spcPct val="95000"/>
              </a:lnSpc>
              <a:spcBef>
                <a:spcPts val="400"/>
              </a:spcBef>
              <a:buFont typeface="Wingdings" panose="05000000000000000000" pitchFamily="2" charset="2"/>
              <a:buChar char="v"/>
            </a:pPr>
            <a:r>
              <a:rPr lang="en-US" sz="1800" dirty="0" smtClean="0">
                <a:solidFill>
                  <a:srgbClr val="231F20"/>
                </a:solidFill>
                <a:latin typeface="+mj-lt"/>
              </a:rPr>
              <a:t>Field-installable options include a second 2800 system, Data Mart Appliance(s), and BAR storage (tape or disk). They are </a:t>
            </a:r>
            <a:r>
              <a:rPr lang="en-US" sz="1800" b="1" dirty="0" smtClean="0">
                <a:solidFill>
                  <a:srgbClr val="231F20"/>
                </a:solidFill>
                <a:latin typeface="+mj-lt"/>
              </a:rPr>
              <a:t>mutually exclusive</a:t>
            </a:r>
            <a:r>
              <a:rPr lang="en-US" sz="1800" dirty="0" smtClean="0">
                <a:solidFill>
                  <a:srgbClr val="231F20"/>
                </a:solidFill>
                <a:latin typeface="+mj-lt"/>
              </a:rPr>
              <a:t>. You can only have one in the 2800 cabinet. Additional items will go in the Platform Framework Cabinet.</a:t>
            </a:r>
          </a:p>
        </p:txBody>
      </p:sp>
      <p:pic>
        <p:nvPicPr>
          <p:cNvPr id="7" name="Picture 6" descr="shar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58383">
            <a:off x="5911288" y="1144099"/>
            <a:ext cx="2827350" cy="977758"/>
          </a:xfrm>
          <a:prstGeom prst="rect">
            <a:avLst/>
          </a:prstGeom>
        </p:spPr>
      </p:pic>
      <p:pic>
        <p:nvPicPr>
          <p:cNvPr id="8" name="Picture 7" descr="scub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88590" flipH="1">
            <a:off x="4527555" y="1366557"/>
            <a:ext cx="1246884" cy="581651"/>
          </a:xfrm>
          <a:prstGeom prst="rect">
            <a:avLst/>
          </a:prstGeom>
        </p:spPr>
      </p:pic>
    </p:spTree>
    <p:extLst>
      <p:ext uri="{BB962C8B-B14F-4D97-AF65-F5344CB8AC3E}">
        <p14:creationId xmlns:p14="http://schemas.microsoft.com/office/powerpoint/2010/main" val="274840863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7351" y="171450"/>
            <a:ext cx="9067800" cy="628650"/>
          </a:xfrm>
        </p:spPr>
        <p:txBody>
          <a:bodyPr/>
          <a:lstStyle/>
          <a:p>
            <a:r>
              <a:rPr lang="en-US" dirty="0" smtClean="0">
                <a:latin typeface="+mj-lt"/>
              </a:rPr>
              <a:t/>
            </a:r>
            <a:br>
              <a:rPr lang="en-US" dirty="0" smtClean="0">
                <a:latin typeface="+mj-lt"/>
              </a:rPr>
            </a:br>
            <a:r>
              <a:rPr lang="en-US" dirty="0" smtClean="0">
                <a:latin typeface="+mj-lt"/>
              </a:rPr>
              <a:t>Investment Protection</a:t>
            </a:r>
            <a:br>
              <a:rPr lang="en-US" dirty="0" smtClean="0">
                <a:latin typeface="+mj-lt"/>
              </a:rPr>
            </a:br>
            <a:r>
              <a:rPr lang="en-US" sz="2000" b="1" i="1" dirty="0" smtClean="0">
                <a:solidFill>
                  <a:schemeClr val="accent1"/>
                </a:solidFill>
                <a:latin typeface="+mj-lt"/>
              </a:rPr>
              <a:t>Co-Residence Only</a:t>
            </a:r>
          </a:p>
        </p:txBody>
      </p:sp>
      <p:sp>
        <p:nvSpPr>
          <p:cNvPr id="4" name="Content Placeholder 1"/>
          <p:cNvSpPr txBox="1">
            <a:spLocks/>
          </p:cNvSpPr>
          <p:nvPr/>
        </p:nvSpPr>
        <p:spPr bwMode="auto">
          <a:xfrm>
            <a:off x="317352" y="1042821"/>
            <a:ext cx="6693049" cy="37492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1" fontAlgn="base" hangingPunct="1">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1" fontAlgn="base" hangingPunct="1">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1" fontAlgn="base" hangingPunct="1">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1" fontAlgn="base" hangingPunct="1">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a:lstStyle>
          <a:p>
            <a:r>
              <a:rPr lang="en-US" b="1" kern="0" dirty="0" smtClean="0">
                <a:solidFill>
                  <a:schemeClr val="tx2"/>
                </a:solidFill>
                <a:latin typeface="+mj-lt"/>
                <a:ea typeface="Segoe UI" panose="020B0502040204020203" pitchFamily="34" charset="0"/>
                <a:cs typeface="Segoe UI" panose="020B0502040204020203" pitchFamily="34" charset="0"/>
              </a:rPr>
              <a:t>Data Warehouse Appliance 2800 supports two generations with co-residence</a:t>
            </a:r>
          </a:p>
          <a:p>
            <a:pPr lvl="1"/>
            <a:r>
              <a:rPr lang="en-US" kern="0" dirty="0" smtClean="0">
                <a:solidFill>
                  <a:srgbClr val="000000"/>
                </a:solidFill>
                <a:latin typeface="+mj-lt"/>
                <a:ea typeface="Segoe UI" panose="020B0502040204020203" pitchFamily="34" charset="0"/>
                <a:cs typeface="Segoe UI" panose="020B0502040204020203" pitchFamily="34" charset="0"/>
              </a:rPr>
              <a:t>Customers can expand 2700/2750</a:t>
            </a:r>
          </a:p>
          <a:p>
            <a:pPr lvl="1"/>
            <a:r>
              <a:rPr lang="en-US" kern="0" dirty="0" smtClean="0">
                <a:solidFill>
                  <a:srgbClr val="000000"/>
                </a:solidFill>
                <a:latin typeface="+mj-lt"/>
                <a:ea typeface="Segoe UI" panose="020B0502040204020203" pitchFamily="34" charset="0"/>
                <a:cs typeface="Segoe UI" panose="020B0502040204020203" pitchFamily="34" charset="0"/>
              </a:rPr>
              <a:t>Highly recommended that 2700 customers upgrade to 2750 for additional CPU power</a:t>
            </a:r>
            <a:endParaRPr lang="en-US" b="1" kern="0" dirty="0" smtClean="0">
              <a:solidFill>
                <a:srgbClr val="000000"/>
              </a:solidFill>
              <a:latin typeface="+mj-lt"/>
              <a:ea typeface="Segoe UI" panose="020B0502040204020203" pitchFamily="34" charset="0"/>
              <a:cs typeface="Segoe UI" panose="020B0502040204020203" pitchFamily="34" charset="0"/>
            </a:endParaRPr>
          </a:p>
          <a:p>
            <a:r>
              <a:rPr lang="en-US" b="1" kern="0" dirty="0" smtClean="0">
                <a:solidFill>
                  <a:schemeClr val="tx2"/>
                </a:solidFill>
                <a:latin typeface="+mj-lt"/>
                <a:ea typeface="Segoe UI" panose="020B0502040204020203" pitchFamily="34" charset="0"/>
                <a:cs typeface="Segoe UI" panose="020B0502040204020203" pitchFamily="34" charset="0"/>
              </a:rPr>
              <a:t>RAID-1 only</a:t>
            </a:r>
            <a:endParaRPr lang="en-US" b="1" kern="0" dirty="0" smtClean="0">
              <a:solidFill>
                <a:schemeClr val="accent2"/>
              </a:solidFill>
              <a:latin typeface="+mj-lt"/>
              <a:ea typeface="Segoe UI" panose="020B0502040204020203" pitchFamily="34" charset="0"/>
              <a:cs typeface="Segoe UI" panose="020B0502040204020203" pitchFamily="34" charset="0"/>
            </a:endParaRPr>
          </a:p>
          <a:p>
            <a:r>
              <a:rPr lang="en-US" b="1" kern="0" dirty="0" smtClean="0">
                <a:solidFill>
                  <a:schemeClr val="tx2"/>
                </a:solidFill>
                <a:latin typeface="+mj-lt"/>
                <a:ea typeface="Segoe UI" panose="020B0502040204020203" pitchFamily="34" charset="0"/>
                <a:cs typeface="Segoe UI" panose="020B0502040204020203" pitchFamily="34" charset="0"/>
              </a:rPr>
              <a:t>Requires moving to TD 14.10 and SLES11</a:t>
            </a:r>
            <a:endParaRPr lang="en-US" b="1" kern="0" dirty="0" smtClean="0">
              <a:solidFill>
                <a:schemeClr val="accent2"/>
              </a:solidFill>
              <a:latin typeface="+mj-lt"/>
              <a:ea typeface="Segoe UI" panose="020B0502040204020203" pitchFamily="34" charset="0"/>
              <a:cs typeface="Segoe UI" panose="020B0502040204020203" pitchFamily="34" charset="0"/>
            </a:endParaRPr>
          </a:p>
          <a:p>
            <a:r>
              <a:rPr lang="en-US" b="1" kern="0" dirty="0" smtClean="0">
                <a:solidFill>
                  <a:schemeClr val="tx2"/>
                </a:solidFill>
                <a:latin typeface="+mj-lt"/>
                <a:ea typeface="Segoe UI" panose="020B0502040204020203" pitchFamily="34" charset="0"/>
                <a:cs typeface="Segoe UI" panose="020B0502040204020203" pitchFamily="34" charset="0"/>
              </a:rPr>
              <a:t>Supported with both BYNET over Ethernet and InfiniBand</a:t>
            </a:r>
          </a:p>
          <a:p>
            <a:pPr lvl="1"/>
            <a:r>
              <a:rPr lang="en-US" kern="0" dirty="0" smtClean="0">
                <a:solidFill>
                  <a:srgbClr val="000000"/>
                </a:solidFill>
                <a:latin typeface="+mj-lt"/>
                <a:ea typeface="Segoe UI" panose="020B0502040204020203" pitchFamily="34" charset="0"/>
                <a:cs typeface="Segoe UI" panose="020B0502040204020203" pitchFamily="34" charset="0"/>
              </a:rPr>
              <a:t>Total system size with Ethernet limited to 22 nodes.</a:t>
            </a:r>
          </a:p>
        </p:txBody>
      </p:sp>
      <p:pic>
        <p:nvPicPr>
          <p:cNvPr id="6" name="Picture 5" descr="man_2peo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371600"/>
            <a:ext cx="1744134" cy="2237422"/>
          </a:xfrm>
          <a:prstGeom prst="rect">
            <a:avLst/>
          </a:prstGeom>
        </p:spPr>
      </p:pic>
    </p:spTree>
    <p:extLst>
      <p:ext uri="{BB962C8B-B14F-4D97-AF65-F5344CB8AC3E}">
        <p14:creationId xmlns:p14="http://schemas.microsoft.com/office/powerpoint/2010/main" val="428878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143000"/>
            <a:ext cx="4800600" cy="3601953"/>
          </a:xfrm>
        </p:spPr>
        <p:txBody>
          <a:bodyPr>
            <a:normAutofit/>
          </a:bodyPr>
          <a:lstStyle/>
          <a:p>
            <a:r>
              <a:rPr lang="en-US" sz="2400" dirty="0">
                <a:solidFill>
                  <a:srgbClr val="000000"/>
                </a:solidFill>
              </a:rPr>
              <a:t>Data Warehouse Appliance 2800 Overview</a:t>
            </a:r>
          </a:p>
          <a:p>
            <a:r>
              <a:rPr lang="en-US" sz="2400" dirty="0" smtClean="0">
                <a:solidFill>
                  <a:srgbClr val="000000"/>
                </a:solidFill>
              </a:rPr>
              <a:t>Features and Specs</a:t>
            </a:r>
          </a:p>
          <a:p>
            <a:r>
              <a:rPr lang="en-US" sz="2400" b="1" dirty="0" smtClean="0">
                <a:solidFill>
                  <a:srgbClr val="000000"/>
                </a:solidFill>
              </a:rPr>
              <a:t>Teradata Database &amp; Other Platform Technology</a:t>
            </a:r>
            <a:endParaRPr lang="en-US" sz="2400" b="1" dirty="0">
              <a:solidFill>
                <a:srgbClr val="000000"/>
              </a:solidFill>
            </a:endParaRPr>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48610" y="4918131"/>
            <a:ext cx="137858"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21</a:t>
            </a:fld>
            <a:endParaRPr lang="en-US" sz="850" dirty="0">
              <a:solidFill>
                <a:schemeClr val="bg2">
                  <a:lumMod val="50000"/>
                </a:schemeClr>
              </a:solidFill>
            </a:endParaRPr>
          </a:p>
        </p:txBody>
      </p:sp>
      <p:pic>
        <p:nvPicPr>
          <p:cNvPr id="10" name="Picture Placeholder 9" descr="FIN-1010-H_16-9ppt_content3.jpg"/>
          <p:cNvPicPr>
            <a:picLocks noChangeAspect="1"/>
          </p:cNvPicPr>
          <p:nvPr/>
        </p:nvPicPr>
        <p:blipFill>
          <a:blip r:embed="rId3">
            <a:extLst>
              <a:ext uri="{28A0092B-C50C-407E-A947-70E740481C1C}">
                <a14:useLocalDpi xmlns:a14="http://schemas.microsoft.com/office/drawing/2010/main" val="0"/>
              </a:ext>
            </a:extLst>
          </a:blip>
          <a:srcRect l="-44" r="-44"/>
          <a:stretch>
            <a:fillRect/>
          </a:stretch>
        </p:blipFill>
        <p:spPr>
          <a:xfrm>
            <a:off x="0" y="0"/>
            <a:ext cx="3962400" cy="5143500"/>
          </a:xfrm>
          <a:prstGeom prst="rect">
            <a:avLst/>
          </a:prstGeom>
        </p:spPr>
      </p:pic>
    </p:spTree>
    <p:custDataLst>
      <p:tags r:id="rId1"/>
    </p:custDataLst>
    <p:extLst>
      <p:ext uri="{BB962C8B-B14F-4D97-AF65-F5344CB8AC3E}">
        <p14:creationId xmlns:p14="http://schemas.microsoft.com/office/powerpoint/2010/main" val="94047343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1847850" y="1410891"/>
            <a:ext cx="5448300" cy="2682478"/>
          </a:xfrm>
          <a:prstGeom prst="ellipse">
            <a:avLst/>
          </a:prstGeom>
          <a:solidFill>
            <a:schemeClr val="bg2">
              <a:alpha val="72156"/>
            </a:schemeClr>
          </a:solidFill>
          <a:ln>
            <a:noFill/>
          </a:ln>
          <a:effectLst/>
          <a:extLst>
            <a:ext uri="{91240B29-F687-4F45-9708-019B960494DF}">
              <a14:hiddenLine xmlns:a14="http://schemas.microsoft.com/office/drawing/2010/main" w="9525" algn="ctr">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endParaRPr lang="en-US"/>
          </a:p>
        </p:txBody>
      </p:sp>
      <p:pic>
        <p:nvPicPr>
          <p:cNvPr id="1126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22650" y="2009775"/>
            <a:ext cx="2298700" cy="11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0"/>
          <p:cNvSpPr>
            <a:spLocks/>
          </p:cNvSpPr>
          <p:nvPr/>
        </p:nvSpPr>
        <p:spPr bwMode="auto">
          <a:xfrm>
            <a:off x="1674813" y="1565672"/>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Self Managing</a:t>
            </a:r>
          </a:p>
        </p:txBody>
      </p:sp>
      <p:sp>
        <p:nvSpPr>
          <p:cNvPr id="3" name="AutoShape 20"/>
          <p:cNvSpPr>
            <a:spLocks/>
          </p:cNvSpPr>
          <p:nvPr/>
        </p:nvSpPr>
        <p:spPr bwMode="auto">
          <a:xfrm>
            <a:off x="5838825" y="3408759"/>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Virtual Cubes</a:t>
            </a:r>
          </a:p>
        </p:txBody>
      </p:sp>
      <p:sp>
        <p:nvSpPr>
          <p:cNvPr id="4" name="AutoShape 20"/>
          <p:cNvSpPr>
            <a:spLocks/>
          </p:cNvSpPr>
          <p:nvPr/>
        </p:nvSpPr>
        <p:spPr bwMode="auto">
          <a:xfrm>
            <a:off x="6307138" y="2470547"/>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In-Database</a:t>
            </a:r>
          </a:p>
          <a:p>
            <a:pPr algn="ctr" defTabSz="422275">
              <a:defRPr/>
            </a:pPr>
            <a:r>
              <a:rPr lang="en-US" sz="1600" b="1">
                <a:solidFill>
                  <a:schemeClr val="bg1"/>
                </a:solidFill>
                <a:latin typeface="Verdana" pitchFamily="64" charset="0"/>
                <a:ea typeface="ＭＳ Ｐゴシック" pitchFamily="34" charset="-128"/>
                <a:sym typeface="Gill Sans" pitchFamily="64" charset="0"/>
              </a:rPr>
              <a:t>Analytics</a:t>
            </a:r>
          </a:p>
        </p:txBody>
      </p:sp>
      <p:sp>
        <p:nvSpPr>
          <p:cNvPr id="5" name="AutoShape 20"/>
          <p:cNvSpPr>
            <a:spLocks/>
          </p:cNvSpPr>
          <p:nvPr/>
        </p:nvSpPr>
        <p:spPr bwMode="auto">
          <a:xfrm>
            <a:off x="3756025" y="3731419"/>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Geospatial</a:t>
            </a:r>
          </a:p>
          <a:p>
            <a:pPr algn="ctr" defTabSz="422275">
              <a:defRPr/>
            </a:pPr>
            <a:r>
              <a:rPr lang="en-US" sz="1600" b="1">
                <a:solidFill>
                  <a:schemeClr val="bg1"/>
                </a:solidFill>
                <a:latin typeface="Verdana" pitchFamily="64" charset="0"/>
                <a:ea typeface="ＭＳ Ｐゴシック" pitchFamily="34" charset="-128"/>
                <a:sym typeface="Gill Sans" pitchFamily="64" charset="0"/>
              </a:rPr>
              <a:t>Analysis</a:t>
            </a:r>
          </a:p>
        </p:txBody>
      </p:sp>
      <p:sp>
        <p:nvSpPr>
          <p:cNvPr id="6" name="AutoShape 20"/>
          <p:cNvSpPr>
            <a:spLocks/>
          </p:cNvSpPr>
          <p:nvPr/>
        </p:nvSpPr>
        <p:spPr bwMode="auto">
          <a:xfrm>
            <a:off x="1069975" y="2465785"/>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Real-Time</a:t>
            </a:r>
          </a:p>
          <a:p>
            <a:pPr algn="ctr" defTabSz="422275">
              <a:defRPr/>
            </a:pPr>
            <a:r>
              <a:rPr lang="en-US" sz="1600" b="1">
                <a:solidFill>
                  <a:schemeClr val="bg1"/>
                </a:solidFill>
                <a:latin typeface="Verdana" pitchFamily="64" charset="0"/>
                <a:ea typeface="ＭＳ Ｐゴシック" pitchFamily="34" charset="-128"/>
                <a:sym typeface="Gill Sans" pitchFamily="64" charset="0"/>
              </a:rPr>
              <a:t>BI</a:t>
            </a:r>
          </a:p>
        </p:txBody>
      </p:sp>
      <p:sp>
        <p:nvSpPr>
          <p:cNvPr id="7" name="AutoShape 20"/>
          <p:cNvSpPr>
            <a:spLocks/>
          </p:cNvSpPr>
          <p:nvPr/>
        </p:nvSpPr>
        <p:spPr bwMode="auto">
          <a:xfrm>
            <a:off x="1719263" y="3425428"/>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Temporal</a:t>
            </a:r>
          </a:p>
          <a:p>
            <a:pPr algn="ctr" defTabSz="422275">
              <a:defRPr/>
            </a:pPr>
            <a:r>
              <a:rPr lang="en-US" sz="1600" b="1">
                <a:solidFill>
                  <a:schemeClr val="bg1"/>
                </a:solidFill>
                <a:latin typeface="Verdana" pitchFamily="64" charset="0"/>
                <a:ea typeface="ＭＳ Ｐゴシック" pitchFamily="34" charset="-128"/>
                <a:sym typeface="Gill Sans" pitchFamily="64" charset="0"/>
              </a:rPr>
              <a:t>Analysis</a:t>
            </a:r>
          </a:p>
        </p:txBody>
      </p:sp>
      <p:sp>
        <p:nvSpPr>
          <p:cNvPr id="11274" name="Rectangle 11"/>
          <p:cNvSpPr>
            <a:spLocks noChangeArrowheads="1"/>
          </p:cNvSpPr>
          <p:nvPr/>
        </p:nvSpPr>
        <p:spPr bwMode="auto">
          <a:xfrm>
            <a:off x="2755638" y="3058687"/>
            <a:ext cx="3632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000" b="1" dirty="0">
                <a:solidFill>
                  <a:schemeClr val="accent1"/>
                </a:solidFill>
                <a:ea typeface="MS PGothic" pitchFamily="34" charset="-128"/>
              </a:rPr>
              <a:t>Teradata Database </a:t>
            </a:r>
            <a:r>
              <a:rPr lang="en-US" sz="2000" b="1" dirty="0" smtClean="0">
                <a:solidFill>
                  <a:schemeClr val="accent1"/>
                </a:solidFill>
                <a:ea typeface="MS PGothic" pitchFamily="34" charset="-128"/>
              </a:rPr>
              <a:t>15.0</a:t>
            </a:r>
            <a:endParaRPr lang="en-US" sz="2000" b="1" dirty="0">
              <a:solidFill>
                <a:schemeClr val="accent1"/>
              </a:solidFill>
              <a:ea typeface="MS PGothic" pitchFamily="34" charset="-128"/>
            </a:endParaRPr>
          </a:p>
        </p:txBody>
      </p:sp>
      <p:sp>
        <p:nvSpPr>
          <p:cNvPr id="8" name="AutoShape 20"/>
          <p:cNvSpPr>
            <a:spLocks/>
          </p:cNvSpPr>
          <p:nvPr/>
        </p:nvSpPr>
        <p:spPr bwMode="auto">
          <a:xfrm>
            <a:off x="5838825" y="1565672"/>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Intelligent</a:t>
            </a:r>
          </a:p>
          <a:p>
            <a:pPr algn="ctr" defTabSz="422275">
              <a:defRPr/>
            </a:pPr>
            <a:r>
              <a:rPr lang="en-US" sz="1600" b="1">
                <a:solidFill>
                  <a:schemeClr val="bg1"/>
                </a:solidFill>
                <a:latin typeface="Verdana" pitchFamily="64" charset="0"/>
                <a:ea typeface="ＭＳ Ｐゴシック" pitchFamily="34" charset="-128"/>
                <a:sym typeface="Gill Sans" pitchFamily="64" charset="0"/>
              </a:rPr>
              <a:t>Scanning</a:t>
            </a:r>
          </a:p>
        </p:txBody>
      </p:sp>
      <p:sp>
        <p:nvSpPr>
          <p:cNvPr id="9" name="AutoShape 20"/>
          <p:cNvSpPr>
            <a:spLocks/>
          </p:cNvSpPr>
          <p:nvPr/>
        </p:nvSpPr>
        <p:spPr bwMode="auto">
          <a:xfrm>
            <a:off x="3756025" y="1200151"/>
            <a:ext cx="1631950" cy="603647"/>
          </a:xfrm>
          <a:prstGeom prst="roundRect">
            <a:avLst>
              <a:gd name="adj" fmla="val 19736"/>
            </a:avLst>
          </a:prstGeom>
          <a:solidFill>
            <a:schemeClr val="tx2"/>
          </a:solidFill>
          <a:ln w="9525" algn="ctr">
            <a:solidFill>
              <a:srgbClr val="005D8A"/>
            </a:solidFill>
            <a:round/>
            <a:headEnd/>
            <a:tailEnd/>
          </a:ln>
          <a:effectLst/>
          <a:extLst/>
        </p:spPr>
        <p:txBody>
          <a:bodyPr lIns="0" tIns="0" rIns="0" bIns="0" anchor="ctr"/>
          <a:lstStyle/>
          <a:p>
            <a:pPr algn="ctr" defTabSz="422275">
              <a:defRPr/>
            </a:pPr>
            <a:r>
              <a:rPr lang="en-US" sz="1600" b="1">
                <a:solidFill>
                  <a:schemeClr val="bg1"/>
                </a:solidFill>
                <a:latin typeface="Verdana" pitchFamily="64" charset="0"/>
                <a:ea typeface="ＭＳ Ｐゴシック" pitchFamily="34" charset="-128"/>
                <a:sym typeface="Gill Sans" pitchFamily="64" charset="0"/>
              </a:rPr>
              <a:t>Smart</a:t>
            </a:r>
          </a:p>
          <a:p>
            <a:pPr algn="ctr" defTabSz="422275">
              <a:defRPr/>
            </a:pPr>
            <a:r>
              <a:rPr lang="en-US" sz="1600" b="1">
                <a:solidFill>
                  <a:schemeClr val="bg1"/>
                </a:solidFill>
                <a:latin typeface="Verdana" pitchFamily="64" charset="0"/>
                <a:ea typeface="ＭＳ Ｐゴシック" pitchFamily="34" charset="-128"/>
                <a:sym typeface="Gill Sans" pitchFamily="64" charset="0"/>
              </a:rPr>
              <a:t>Optimizer</a:t>
            </a:r>
          </a:p>
        </p:txBody>
      </p:sp>
      <p:sp>
        <p:nvSpPr>
          <p:cNvPr id="11277" name="Rectangle 17"/>
          <p:cNvSpPr>
            <a:spLocks noGrp="1" noChangeArrowheads="1"/>
          </p:cNvSpPr>
          <p:nvPr>
            <p:ph type="title" idx="4294967295"/>
          </p:nvPr>
        </p:nvSpPr>
        <p:spPr>
          <a:xfrm>
            <a:off x="381000" y="285750"/>
            <a:ext cx="8229600" cy="386953"/>
          </a:xfrm>
        </p:spPr>
        <p:txBody>
          <a:bodyPr/>
          <a:lstStyle/>
          <a:p>
            <a:r>
              <a:rPr lang="en-US" dirty="0"/>
              <a:t>Teradata Database Engine</a:t>
            </a:r>
            <a:br>
              <a:rPr lang="en-US" dirty="0"/>
            </a:br>
            <a:r>
              <a:rPr lang="en-US" sz="2000" b="1" i="1" dirty="0"/>
              <a:t>The Heartbeat of All Teradata Platforms</a:t>
            </a:r>
          </a:p>
        </p:txBody>
      </p:sp>
    </p:spTree>
    <p:extLst>
      <p:ext uri="{BB962C8B-B14F-4D97-AF65-F5344CB8AC3E}">
        <p14:creationId xmlns:p14="http://schemas.microsoft.com/office/powerpoint/2010/main" val="1117524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8" name="Group 36"/>
          <p:cNvGraphicFramePr>
            <a:graphicFrameLocks noGrp="1"/>
          </p:cNvGraphicFramePr>
          <p:nvPr>
            <p:extLst>
              <p:ext uri="{D42A27DB-BD31-4B8C-83A1-F6EECF244321}">
                <p14:modId xmlns:p14="http://schemas.microsoft.com/office/powerpoint/2010/main" val="2810693585"/>
              </p:ext>
            </p:extLst>
          </p:nvPr>
        </p:nvGraphicFramePr>
        <p:xfrm>
          <a:off x="387350" y="971550"/>
          <a:ext cx="8451850" cy="3378280"/>
        </p:xfrm>
        <a:graphic>
          <a:graphicData uri="http://schemas.openxmlformats.org/drawingml/2006/table">
            <a:tbl>
              <a:tblPr/>
              <a:tblGrid>
                <a:gridCol w="1681163"/>
                <a:gridCol w="2205037"/>
                <a:gridCol w="4565650"/>
              </a:tblGrid>
              <a:tr h="41910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Verdana" pitchFamily="64" charset="0"/>
                        </a:rPr>
                        <a:t>Automatic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Verdana" pitchFamily="64" charset="0"/>
                        </a:rPr>
                        <a:t>Built-In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Verdana" pitchFamily="64" charset="0"/>
                        </a:rPr>
                        <a:t>Functionality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Fast Query Performance</a:t>
                      </a:r>
                      <a:endParaRPr kumimoji="0" lang="en-US" sz="1100" b="0"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smtClean="0">
                          <a:ln>
                            <a:noFill/>
                          </a:ln>
                          <a:solidFill>
                            <a:srgbClr val="000000"/>
                          </a:solidFill>
                          <a:effectLst/>
                          <a:latin typeface="Verdana" pitchFamily="64" charset="0"/>
                        </a:rPr>
                        <a:t>“Parallel Everything” design and smart Teradata optimizer enables fast query execution across platforms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51792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Quick Time to Value</a:t>
                      </a:r>
                      <a:endParaRPr kumimoji="0" lang="en-US" sz="900" b="0"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smtClean="0">
                          <a:ln>
                            <a:noFill/>
                          </a:ln>
                          <a:solidFill>
                            <a:srgbClr val="000000"/>
                          </a:solidFill>
                          <a:effectLst/>
                          <a:latin typeface="Verdana" pitchFamily="64" charset="0"/>
                        </a:rPr>
                        <a:t>Simple set up steps with automatic “hands off” distribution of data, along with integrated load utilities result in rapid installations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369094">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Simple to Manage</a:t>
                      </a:r>
                      <a:endParaRPr kumimoji="0" lang="en-US" sz="1400" b="1"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smtClean="0">
                          <a:ln>
                            <a:noFill/>
                          </a:ln>
                          <a:solidFill>
                            <a:srgbClr val="000000"/>
                          </a:solidFill>
                          <a:effectLst/>
                          <a:latin typeface="Verdana" pitchFamily="64" charset="0"/>
                        </a:rPr>
                        <a:t>DBAs never have to set parameters, manage table space, or reorganize data</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51792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Responsive to Business Change</a:t>
                      </a:r>
                      <a:endParaRPr kumimoji="0" lang="en-US" sz="1400" b="1"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smtClean="0">
                          <a:ln>
                            <a:noFill/>
                          </a:ln>
                          <a:solidFill>
                            <a:srgbClr val="000000"/>
                          </a:solidFill>
                          <a:effectLst/>
                          <a:latin typeface="Verdana" pitchFamily="64" charset="0"/>
                        </a:rPr>
                        <a:t>Fully parallel MPP “shared nothing” architecture scales linearly across data, users, and applications providing consistent and predictable performance and growth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617220">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Verdana" pitchFamily="64" charset="0"/>
                        </a:rPr>
                        <a:t>Easy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Verdana" pitchFamily="64" charset="0"/>
                        </a:rPr>
                        <a:t>“Set and Go”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Verdana" pitchFamily="64" charset="0"/>
                        </a:rPr>
                        <a:t>Optimization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Verdana" pitchFamily="64" charset="0"/>
                        </a:rPr>
                        <a:t>Options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Powerful, Embedded Analytics</a:t>
                      </a:r>
                      <a:endParaRPr kumimoji="0" lang="en-US" sz="1400" b="1"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Tx/>
                        <a:buFontTx/>
                        <a:buNone/>
                        <a:tabLst/>
                      </a:pPr>
                      <a:r>
                        <a:rPr kumimoji="0" lang="en-US" sz="900" b="0" i="0" u="none" strike="noStrike" cap="none" normalizeH="0" baseline="0" dirty="0" smtClean="0">
                          <a:ln>
                            <a:noFill/>
                          </a:ln>
                          <a:solidFill>
                            <a:srgbClr val="000000"/>
                          </a:solidFill>
                          <a:effectLst/>
                          <a:latin typeface="Verdana" pitchFamily="34" charset="0"/>
                        </a:rPr>
                        <a:t>In-database data mining, geospatial analysis, temporal processing, virtual OLAP/cubes, pre-built and custom application objects (User Defined Functions) drive efficient and differentiated business insight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4191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Advanced Workload Management</a:t>
                      </a:r>
                      <a:endParaRPr kumimoji="0" lang="en-US" sz="1400" b="1"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smtClean="0">
                          <a:ln>
                            <a:noFill/>
                          </a:ln>
                          <a:solidFill>
                            <a:srgbClr val="000000"/>
                          </a:solidFill>
                          <a:effectLst/>
                          <a:latin typeface="Verdana" pitchFamily="64" charset="0"/>
                        </a:rPr>
                        <a:t>Workload management options by user, application, Threshold, and Filters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51792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100" b="1" i="0" u="none" strike="noStrike" cap="none" normalizeH="0" baseline="0" smtClean="0">
                          <a:ln>
                            <a:noFill/>
                          </a:ln>
                          <a:solidFill>
                            <a:srgbClr val="000000"/>
                          </a:solidFill>
                          <a:effectLst/>
                          <a:latin typeface="Verdana" pitchFamily="64" charset="0"/>
                        </a:rPr>
                        <a:t>Intelligent Scan Elimination</a:t>
                      </a:r>
                      <a:endParaRPr kumimoji="0" lang="en-US" sz="1400" b="1" i="0" u="none" strike="noStrike" cap="none" normalizeH="0" baseline="0" smtClean="0">
                        <a:ln>
                          <a:noFill/>
                        </a:ln>
                        <a:solidFill>
                          <a:srgbClr val="000000"/>
                        </a:solidFill>
                        <a:effectLst/>
                        <a:latin typeface="Verdana" pitchFamily="64"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5000"/>
                        </a:lnSpc>
                        <a:spcBef>
                          <a:spcPct val="0"/>
                        </a:spcBef>
                        <a:spcAft>
                          <a:spcPct val="0"/>
                        </a:spcAft>
                        <a:buClr>
                          <a:schemeClr val="tx1"/>
                        </a:buClr>
                        <a:buSzTx/>
                        <a:buFontTx/>
                        <a:buNone/>
                        <a:tabLst/>
                      </a:pPr>
                      <a:r>
                        <a:rPr kumimoji="0" lang="en-US" sz="900" b="0" i="0" u="none" strike="noStrike" cap="none" normalizeH="0" baseline="0" dirty="0" smtClean="0">
                          <a:ln>
                            <a:noFill/>
                          </a:ln>
                          <a:solidFill>
                            <a:srgbClr val="000000"/>
                          </a:solidFill>
                          <a:effectLst/>
                          <a:latin typeface="Verdana" pitchFamily="64" charset="0"/>
                        </a:rPr>
                        <a:t>“Set and Go” options reduce full file scanning (Primary, Secondary, Multi-level Partitioned Primary, Aggregate Join Index, Sync Scan)</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bl>
          </a:graphicData>
        </a:graphic>
      </p:graphicFrame>
      <p:sp>
        <p:nvSpPr>
          <p:cNvPr id="13343" name="Rectangle 31"/>
          <p:cNvSpPr>
            <a:spLocks noGrp="1" noChangeArrowheads="1"/>
          </p:cNvSpPr>
          <p:nvPr>
            <p:ph type="title" idx="4294967295"/>
          </p:nvPr>
        </p:nvSpPr>
        <p:spPr>
          <a:xfrm>
            <a:off x="476047" y="285750"/>
            <a:ext cx="8229600" cy="386953"/>
          </a:xfrm>
        </p:spPr>
        <p:txBody>
          <a:bodyPr/>
          <a:lstStyle/>
          <a:p>
            <a:r>
              <a:rPr lang="en-US" dirty="0"/>
              <a:t>Teradata Database – Powerfully Simple</a:t>
            </a:r>
          </a:p>
        </p:txBody>
      </p:sp>
      <p:sp>
        <p:nvSpPr>
          <p:cNvPr id="13344" name="Text Box 33"/>
          <p:cNvSpPr txBox="1">
            <a:spLocks noChangeArrowheads="1"/>
          </p:cNvSpPr>
          <p:nvPr/>
        </p:nvSpPr>
        <p:spPr bwMode="auto">
          <a:xfrm>
            <a:off x="440901" y="4394567"/>
            <a:ext cx="8262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2000" b="1" dirty="0">
                <a:solidFill>
                  <a:schemeClr val="accent1"/>
                </a:solidFill>
                <a:latin typeface="Verdana" pitchFamily="34" charset="0"/>
                <a:ea typeface="MS PGothic" pitchFamily="34" charset="-128"/>
              </a:rPr>
              <a:t>Adaptable Software Solution vs. Hardware Brute Force</a:t>
            </a:r>
            <a:r>
              <a:rPr lang="en-US" sz="2000" dirty="0">
                <a:latin typeface="Verdana" pitchFamily="34" charset="0"/>
                <a:ea typeface="MS PGothic" pitchFamily="34" charset="-128"/>
              </a:rPr>
              <a:t>  </a:t>
            </a:r>
          </a:p>
        </p:txBody>
      </p:sp>
    </p:spTree>
    <p:extLst>
      <p:ext uri="{BB962C8B-B14F-4D97-AF65-F5344CB8AC3E}">
        <p14:creationId xmlns:p14="http://schemas.microsoft.com/office/powerpoint/2010/main" val="2220678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7004050" y="2096691"/>
            <a:ext cx="1435100" cy="222647"/>
            <a:chOff x="4412" y="1761"/>
            <a:chExt cx="904" cy="74"/>
          </a:xfrm>
        </p:grpSpPr>
        <p:sp>
          <p:nvSpPr>
            <p:cNvPr id="15363" name="Line 3"/>
            <p:cNvSpPr>
              <a:spLocks noChangeShapeType="1"/>
            </p:cNvSpPr>
            <p:nvPr/>
          </p:nvSpPr>
          <p:spPr bwMode="auto">
            <a:xfrm>
              <a:off x="4412" y="1761"/>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4"/>
            <p:cNvSpPr>
              <a:spLocks noChangeShapeType="1"/>
            </p:cNvSpPr>
            <p:nvPr/>
          </p:nvSpPr>
          <p:spPr bwMode="auto">
            <a:xfrm>
              <a:off x="4726" y="1761"/>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5"/>
            <p:cNvSpPr>
              <a:spLocks noChangeShapeType="1"/>
            </p:cNvSpPr>
            <p:nvPr/>
          </p:nvSpPr>
          <p:spPr bwMode="auto">
            <a:xfrm>
              <a:off x="5013" y="1761"/>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6"/>
            <p:cNvSpPr>
              <a:spLocks noChangeShapeType="1"/>
            </p:cNvSpPr>
            <p:nvPr/>
          </p:nvSpPr>
          <p:spPr bwMode="auto">
            <a:xfrm>
              <a:off x="5316" y="1761"/>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367" name="Line 7"/>
          <p:cNvSpPr>
            <a:spLocks noChangeShapeType="1"/>
          </p:cNvSpPr>
          <p:nvPr/>
        </p:nvSpPr>
        <p:spPr bwMode="auto">
          <a:xfrm>
            <a:off x="7494588" y="1637110"/>
            <a:ext cx="0" cy="29289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Freeform 8"/>
          <p:cNvSpPr>
            <a:spLocks/>
          </p:cNvSpPr>
          <p:nvPr/>
        </p:nvSpPr>
        <p:spPr bwMode="auto">
          <a:xfrm>
            <a:off x="7019925" y="1313260"/>
            <a:ext cx="693738" cy="615553"/>
          </a:xfrm>
          <a:custGeom>
            <a:avLst/>
            <a:gdLst>
              <a:gd name="T0" fmla="*/ 2147483647 w 437"/>
              <a:gd name="T1" fmla="*/ 0 h 391"/>
              <a:gd name="T2" fmla="*/ 2147483647 w 437"/>
              <a:gd name="T3" fmla="*/ 2147483647 h 391"/>
              <a:gd name="T4" fmla="*/ 0 w 437"/>
              <a:gd name="T5" fmla="*/ 2147483647 h 391"/>
              <a:gd name="T6" fmla="*/ 0 w 437"/>
              <a:gd name="T7" fmla="*/ 2147483647 h 391"/>
              <a:gd name="T8" fmla="*/ 0 60000 65536"/>
              <a:gd name="T9" fmla="*/ 0 60000 65536"/>
              <a:gd name="T10" fmla="*/ 0 60000 65536"/>
              <a:gd name="T11" fmla="*/ 0 60000 65536"/>
              <a:gd name="T12" fmla="*/ 0 w 437"/>
              <a:gd name="T13" fmla="*/ 0 h 391"/>
              <a:gd name="T14" fmla="*/ 437 w 437"/>
              <a:gd name="T15" fmla="*/ 391 h 391"/>
            </a:gdLst>
            <a:ahLst/>
            <a:cxnLst>
              <a:cxn ang="T8">
                <a:pos x="T0" y="T1"/>
              </a:cxn>
              <a:cxn ang="T9">
                <a:pos x="T2" y="T3"/>
              </a:cxn>
              <a:cxn ang="T10">
                <a:pos x="T4" y="T5"/>
              </a:cxn>
              <a:cxn ang="T11">
                <a:pos x="T6" y="T7"/>
              </a:cxn>
            </a:cxnLst>
            <a:rect l="T12" t="T13" r="T14" b="T15"/>
            <a:pathLst>
              <a:path w="437" h="391">
                <a:moveTo>
                  <a:pt x="436" y="0"/>
                </a:moveTo>
                <a:lnTo>
                  <a:pt x="436" y="160"/>
                </a:lnTo>
                <a:lnTo>
                  <a:pt x="0" y="318"/>
                </a:lnTo>
                <a:lnTo>
                  <a:pt x="0" y="390"/>
                </a:lnTo>
              </a:path>
            </a:pathLst>
          </a:custGeom>
          <a:noFill/>
          <a:ln w="19050" cap="rnd">
            <a:solidFill>
              <a:schemeClr val="accent1"/>
            </a:solidFill>
            <a:round/>
            <a:headEnd type="none" w="sm" len="sm"/>
            <a:tailEnd type="triangle" w="sm"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Freeform 9"/>
          <p:cNvSpPr>
            <a:spLocks/>
          </p:cNvSpPr>
          <p:nvPr/>
        </p:nvSpPr>
        <p:spPr bwMode="auto">
          <a:xfrm>
            <a:off x="7705725" y="1313260"/>
            <a:ext cx="723900" cy="615553"/>
          </a:xfrm>
          <a:custGeom>
            <a:avLst/>
            <a:gdLst>
              <a:gd name="T0" fmla="*/ 0 w 434"/>
              <a:gd name="T1" fmla="*/ 0 h 391"/>
              <a:gd name="T2" fmla="*/ 0 w 434"/>
              <a:gd name="T3" fmla="*/ 2147483647 h 391"/>
              <a:gd name="T4" fmla="*/ 2147483647 w 434"/>
              <a:gd name="T5" fmla="*/ 2147483647 h 391"/>
              <a:gd name="T6" fmla="*/ 2147483647 w 434"/>
              <a:gd name="T7" fmla="*/ 2147483647 h 391"/>
              <a:gd name="T8" fmla="*/ 0 60000 65536"/>
              <a:gd name="T9" fmla="*/ 0 60000 65536"/>
              <a:gd name="T10" fmla="*/ 0 60000 65536"/>
              <a:gd name="T11" fmla="*/ 0 60000 65536"/>
              <a:gd name="T12" fmla="*/ 0 w 434"/>
              <a:gd name="T13" fmla="*/ 0 h 391"/>
              <a:gd name="T14" fmla="*/ 434 w 434"/>
              <a:gd name="T15" fmla="*/ 391 h 391"/>
            </a:gdLst>
            <a:ahLst/>
            <a:cxnLst>
              <a:cxn ang="T8">
                <a:pos x="T0" y="T1"/>
              </a:cxn>
              <a:cxn ang="T9">
                <a:pos x="T2" y="T3"/>
              </a:cxn>
              <a:cxn ang="T10">
                <a:pos x="T4" y="T5"/>
              </a:cxn>
              <a:cxn ang="T11">
                <a:pos x="T6" y="T7"/>
              </a:cxn>
            </a:cxnLst>
            <a:rect l="T12" t="T13" r="T14" b="T15"/>
            <a:pathLst>
              <a:path w="434" h="391">
                <a:moveTo>
                  <a:pt x="0" y="0"/>
                </a:moveTo>
                <a:lnTo>
                  <a:pt x="0" y="160"/>
                </a:lnTo>
                <a:lnTo>
                  <a:pt x="433" y="318"/>
                </a:lnTo>
                <a:lnTo>
                  <a:pt x="433" y="390"/>
                </a:lnTo>
              </a:path>
            </a:pathLst>
          </a:custGeom>
          <a:noFill/>
          <a:ln w="19050" cap="rnd">
            <a:solidFill>
              <a:schemeClr val="accent1"/>
            </a:solidFill>
            <a:round/>
            <a:headEnd type="none" w="sm" len="sm"/>
            <a:tailEnd type="triangle" w="sm"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0" name="Line 10"/>
          <p:cNvSpPr>
            <a:spLocks noChangeShapeType="1"/>
          </p:cNvSpPr>
          <p:nvPr/>
        </p:nvSpPr>
        <p:spPr bwMode="auto">
          <a:xfrm>
            <a:off x="7945438" y="1645444"/>
            <a:ext cx="0" cy="283369"/>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371" name="Group 11"/>
          <p:cNvGrpSpPr>
            <a:grpSpLocks/>
          </p:cNvGrpSpPr>
          <p:nvPr/>
        </p:nvGrpSpPr>
        <p:grpSpPr bwMode="auto">
          <a:xfrm>
            <a:off x="7004050" y="3139678"/>
            <a:ext cx="1435100" cy="222647"/>
            <a:chOff x="4412" y="2637"/>
            <a:chExt cx="904" cy="76"/>
          </a:xfrm>
        </p:grpSpPr>
        <p:sp>
          <p:nvSpPr>
            <p:cNvPr id="15372" name="Line 12"/>
            <p:cNvSpPr>
              <a:spLocks noChangeShapeType="1"/>
            </p:cNvSpPr>
            <p:nvPr/>
          </p:nvSpPr>
          <p:spPr bwMode="auto">
            <a:xfrm>
              <a:off x="4412" y="2637"/>
              <a:ext cx="0" cy="76"/>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3"/>
            <p:cNvSpPr>
              <a:spLocks noChangeShapeType="1"/>
            </p:cNvSpPr>
            <p:nvPr/>
          </p:nvSpPr>
          <p:spPr bwMode="auto">
            <a:xfrm>
              <a:off x="4726" y="2637"/>
              <a:ext cx="0" cy="76"/>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4"/>
            <p:cNvSpPr>
              <a:spLocks noChangeShapeType="1"/>
            </p:cNvSpPr>
            <p:nvPr/>
          </p:nvSpPr>
          <p:spPr bwMode="auto">
            <a:xfrm>
              <a:off x="5013" y="2637"/>
              <a:ext cx="0" cy="76"/>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5"/>
            <p:cNvSpPr>
              <a:spLocks noChangeShapeType="1"/>
            </p:cNvSpPr>
            <p:nvPr/>
          </p:nvSpPr>
          <p:spPr bwMode="auto">
            <a:xfrm>
              <a:off x="5316" y="2637"/>
              <a:ext cx="0" cy="76"/>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376" name="Freeform 16"/>
          <p:cNvSpPr>
            <a:spLocks/>
          </p:cNvSpPr>
          <p:nvPr/>
        </p:nvSpPr>
        <p:spPr bwMode="auto">
          <a:xfrm>
            <a:off x="7010401" y="3526631"/>
            <a:ext cx="709613" cy="590550"/>
          </a:xfrm>
          <a:custGeom>
            <a:avLst/>
            <a:gdLst>
              <a:gd name="T0" fmla="*/ 2147483647 w 437"/>
              <a:gd name="T1" fmla="*/ 2147483647 h 500"/>
              <a:gd name="T2" fmla="*/ 2147483647 w 437"/>
              <a:gd name="T3" fmla="*/ 2147483647 h 500"/>
              <a:gd name="T4" fmla="*/ 0 w 437"/>
              <a:gd name="T5" fmla="*/ 2147483647 h 500"/>
              <a:gd name="T6" fmla="*/ 0 w 437"/>
              <a:gd name="T7" fmla="*/ 0 h 500"/>
              <a:gd name="T8" fmla="*/ 0 60000 65536"/>
              <a:gd name="T9" fmla="*/ 0 60000 65536"/>
              <a:gd name="T10" fmla="*/ 0 60000 65536"/>
              <a:gd name="T11" fmla="*/ 0 60000 65536"/>
              <a:gd name="T12" fmla="*/ 0 w 437"/>
              <a:gd name="T13" fmla="*/ 0 h 500"/>
              <a:gd name="T14" fmla="*/ 437 w 437"/>
              <a:gd name="T15" fmla="*/ 500 h 500"/>
            </a:gdLst>
            <a:ahLst/>
            <a:cxnLst>
              <a:cxn ang="T8">
                <a:pos x="T0" y="T1"/>
              </a:cxn>
              <a:cxn ang="T9">
                <a:pos x="T2" y="T3"/>
              </a:cxn>
              <a:cxn ang="T10">
                <a:pos x="T4" y="T5"/>
              </a:cxn>
              <a:cxn ang="T11">
                <a:pos x="T6" y="T7"/>
              </a:cxn>
            </a:cxnLst>
            <a:rect l="T12" t="T13" r="T14" b="T15"/>
            <a:pathLst>
              <a:path w="437" h="500">
                <a:moveTo>
                  <a:pt x="436" y="499"/>
                </a:moveTo>
                <a:lnTo>
                  <a:pt x="436" y="338"/>
                </a:lnTo>
                <a:lnTo>
                  <a:pt x="0" y="178"/>
                </a:lnTo>
                <a:lnTo>
                  <a:pt x="0" y="0"/>
                </a:lnTo>
              </a:path>
            </a:pathLst>
          </a:custGeom>
          <a:noFill/>
          <a:ln w="19050" cap="rnd">
            <a:solidFill>
              <a:schemeClr val="accent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7" name="Freeform 17"/>
          <p:cNvSpPr>
            <a:spLocks/>
          </p:cNvSpPr>
          <p:nvPr/>
        </p:nvSpPr>
        <p:spPr bwMode="auto">
          <a:xfrm>
            <a:off x="7712076" y="3529013"/>
            <a:ext cx="739775" cy="456010"/>
          </a:xfrm>
          <a:custGeom>
            <a:avLst/>
            <a:gdLst>
              <a:gd name="T0" fmla="*/ 0 w 434"/>
              <a:gd name="T1" fmla="*/ 2147483647 h 389"/>
              <a:gd name="T2" fmla="*/ 0 w 434"/>
              <a:gd name="T3" fmla="*/ 2147483647 h 389"/>
              <a:gd name="T4" fmla="*/ 2147483647 w 434"/>
              <a:gd name="T5" fmla="*/ 2147483647 h 389"/>
              <a:gd name="T6" fmla="*/ 2147483647 w 434"/>
              <a:gd name="T7" fmla="*/ 0 h 389"/>
              <a:gd name="T8" fmla="*/ 0 60000 65536"/>
              <a:gd name="T9" fmla="*/ 0 60000 65536"/>
              <a:gd name="T10" fmla="*/ 0 60000 65536"/>
              <a:gd name="T11" fmla="*/ 0 60000 65536"/>
              <a:gd name="T12" fmla="*/ 0 w 434"/>
              <a:gd name="T13" fmla="*/ 0 h 389"/>
              <a:gd name="T14" fmla="*/ 434 w 434"/>
              <a:gd name="T15" fmla="*/ 389 h 389"/>
            </a:gdLst>
            <a:ahLst/>
            <a:cxnLst>
              <a:cxn ang="T8">
                <a:pos x="T0" y="T1"/>
              </a:cxn>
              <a:cxn ang="T9">
                <a:pos x="T2" y="T3"/>
              </a:cxn>
              <a:cxn ang="T10">
                <a:pos x="T4" y="T5"/>
              </a:cxn>
              <a:cxn ang="T11">
                <a:pos x="T6" y="T7"/>
              </a:cxn>
            </a:cxnLst>
            <a:rect l="T12" t="T13" r="T14" b="T15"/>
            <a:pathLst>
              <a:path w="434" h="389">
                <a:moveTo>
                  <a:pt x="0" y="388"/>
                </a:moveTo>
                <a:lnTo>
                  <a:pt x="0" y="339"/>
                </a:lnTo>
                <a:lnTo>
                  <a:pt x="433" y="178"/>
                </a:lnTo>
                <a:lnTo>
                  <a:pt x="433" y="0"/>
                </a:lnTo>
              </a:path>
            </a:pathLst>
          </a:custGeom>
          <a:noFill/>
          <a:ln w="1905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Line 18"/>
          <p:cNvSpPr>
            <a:spLocks noChangeShapeType="1"/>
          </p:cNvSpPr>
          <p:nvPr/>
        </p:nvSpPr>
        <p:spPr bwMode="auto">
          <a:xfrm flipV="1">
            <a:off x="7500938" y="3527823"/>
            <a:ext cx="0" cy="339328"/>
          </a:xfrm>
          <a:prstGeom prst="line">
            <a:avLst/>
          </a:prstGeom>
          <a:noFill/>
          <a:ln w="190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19"/>
          <p:cNvSpPr>
            <a:spLocks noChangeShapeType="1"/>
          </p:cNvSpPr>
          <p:nvPr/>
        </p:nvSpPr>
        <p:spPr bwMode="auto">
          <a:xfrm flipV="1">
            <a:off x="7961313" y="3527823"/>
            <a:ext cx="0" cy="334565"/>
          </a:xfrm>
          <a:prstGeom prst="line">
            <a:avLst/>
          </a:prstGeom>
          <a:noFill/>
          <a:ln w="190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0" name="Rectangle 20"/>
          <p:cNvSpPr>
            <a:spLocks noChangeArrowheads="1"/>
          </p:cNvSpPr>
          <p:nvPr/>
        </p:nvSpPr>
        <p:spPr bwMode="auto">
          <a:xfrm>
            <a:off x="7591426" y="4175523"/>
            <a:ext cx="265113" cy="18692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ea typeface="MS PGothic" pitchFamily="34" charset="-128"/>
            </a:endParaRPr>
          </a:p>
        </p:txBody>
      </p:sp>
      <p:sp>
        <p:nvSpPr>
          <p:cNvPr id="15381" name="Freeform 21"/>
          <p:cNvSpPr>
            <a:spLocks/>
          </p:cNvSpPr>
          <p:nvPr/>
        </p:nvSpPr>
        <p:spPr bwMode="auto">
          <a:xfrm>
            <a:off x="7626351" y="4183857"/>
            <a:ext cx="195263" cy="154781"/>
          </a:xfrm>
          <a:custGeom>
            <a:avLst/>
            <a:gdLst>
              <a:gd name="T0" fmla="*/ 2147483647 w 129"/>
              <a:gd name="T1" fmla="*/ 0 h 136"/>
              <a:gd name="T2" fmla="*/ 2147483647 w 129"/>
              <a:gd name="T3" fmla="*/ 2147483647 h 136"/>
              <a:gd name="T4" fmla="*/ 0 w 129"/>
              <a:gd name="T5" fmla="*/ 2147483647 h 136"/>
              <a:gd name="T6" fmla="*/ 2147483647 w 129"/>
              <a:gd name="T7" fmla="*/ 2147483647 h 136"/>
              <a:gd name="T8" fmla="*/ 2147483647 w 129"/>
              <a:gd name="T9" fmla="*/ 2147483647 h 136"/>
              <a:gd name="T10" fmla="*/ 2147483647 w 129"/>
              <a:gd name="T11" fmla="*/ 2147483647 h 136"/>
              <a:gd name="T12" fmla="*/ 2147483647 w 129"/>
              <a:gd name="T13" fmla="*/ 2147483647 h 136"/>
              <a:gd name="T14" fmla="*/ 2147483647 w 129"/>
              <a:gd name="T15" fmla="*/ 2147483647 h 136"/>
              <a:gd name="T16" fmla="*/ 2147483647 w 129"/>
              <a:gd name="T17" fmla="*/ 2147483647 h 136"/>
              <a:gd name="T18" fmla="*/ 2147483647 w 129"/>
              <a:gd name="T19" fmla="*/ 2147483647 h 136"/>
              <a:gd name="T20" fmla="*/ 2147483647 w 129"/>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36"/>
              <a:gd name="T35" fmla="*/ 129 w 129"/>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36">
                <a:moveTo>
                  <a:pt x="64" y="0"/>
                </a:moveTo>
                <a:lnTo>
                  <a:pt x="49" y="51"/>
                </a:lnTo>
                <a:lnTo>
                  <a:pt x="0" y="51"/>
                </a:lnTo>
                <a:lnTo>
                  <a:pt x="41" y="85"/>
                </a:lnTo>
                <a:lnTo>
                  <a:pt x="26" y="135"/>
                </a:lnTo>
                <a:lnTo>
                  <a:pt x="64" y="103"/>
                </a:lnTo>
                <a:lnTo>
                  <a:pt x="103" y="135"/>
                </a:lnTo>
                <a:lnTo>
                  <a:pt x="86" y="85"/>
                </a:lnTo>
                <a:lnTo>
                  <a:pt x="128" y="51"/>
                </a:lnTo>
                <a:lnTo>
                  <a:pt x="79" y="51"/>
                </a:lnTo>
                <a:lnTo>
                  <a:pt x="64"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pSp>
        <p:nvGrpSpPr>
          <p:cNvPr id="15382" name="Group 22"/>
          <p:cNvGrpSpPr>
            <a:grpSpLocks/>
          </p:cNvGrpSpPr>
          <p:nvPr/>
        </p:nvGrpSpPr>
        <p:grpSpPr bwMode="auto">
          <a:xfrm>
            <a:off x="7004050" y="2730104"/>
            <a:ext cx="1435100" cy="236934"/>
            <a:chOff x="4412" y="2293"/>
            <a:chExt cx="904" cy="74"/>
          </a:xfrm>
        </p:grpSpPr>
        <p:sp>
          <p:nvSpPr>
            <p:cNvPr id="15383" name="Line 23"/>
            <p:cNvSpPr>
              <a:spLocks noChangeShapeType="1"/>
            </p:cNvSpPr>
            <p:nvPr/>
          </p:nvSpPr>
          <p:spPr bwMode="auto">
            <a:xfrm>
              <a:off x="4412" y="2293"/>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84" name="Line 24"/>
            <p:cNvSpPr>
              <a:spLocks noChangeShapeType="1"/>
            </p:cNvSpPr>
            <p:nvPr/>
          </p:nvSpPr>
          <p:spPr bwMode="auto">
            <a:xfrm>
              <a:off x="4726" y="2293"/>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85" name="Line 25"/>
            <p:cNvSpPr>
              <a:spLocks noChangeShapeType="1"/>
            </p:cNvSpPr>
            <p:nvPr/>
          </p:nvSpPr>
          <p:spPr bwMode="auto">
            <a:xfrm>
              <a:off x="5013" y="2293"/>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86" name="Line 26"/>
            <p:cNvSpPr>
              <a:spLocks noChangeShapeType="1"/>
            </p:cNvSpPr>
            <p:nvPr/>
          </p:nvSpPr>
          <p:spPr bwMode="auto">
            <a:xfrm>
              <a:off x="5316" y="2293"/>
              <a:ext cx="0" cy="7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387" name="Group 27"/>
          <p:cNvGrpSpPr>
            <a:grpSpLocks/>
          </p:cNvGrpSpPr>
          <p:nvPr/>
        </p:nvGrpSpPr>
        <p:grpSpPr bwMode="auto">
          <a:xfrm>
            <a:off x="6921500" y="2437210"/>
            <a:ext cx="1601788" cy="167878"/>
            <a:chOff x="4360" y="2047"/>
            <a:chExt cx="1009" cy="84"/>
          </a:xfrm>
        </p:grpSpPr>
        <p:sp>
          <p:nvSpPr>
            <p:cNvPr id="15388" name="Line 28"/>
            <p:cNvSpPr>
              <a:spLocks noChangeShapeType="1"/>
            </p:cNvSpPr>
            <p:nvPr/>
          </p:nvSpPr>
          <p:spPr bwMode="auto">
            <a:xfrm>
              <a:off x="4360"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89" name="Line 29"/>
            <p:cNvSpPr>
              <a:spLocks noChangeShapeType="1"/>
            </p:cNvSpPr>
            <p:nvPr/>
          </p:nvSpPr>
          <p:spPr bwMode="auto">
            <a:xfrm>
              <a:off x="4480"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0" name="Line 30"/>
            <p:cNvSpPr>
              <a:spLocks noChangeShapeType="1"/>
            </p:cNvSpPr>
            <p:nvPr/>
          </p:nvSpPr>
          <p:spPr bwMode="auto">
            <a:xfrm>
              <a:off x="4659"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1" name="Line 31"/>
            <p:cNvSpPr>
              <a:spLocks noChangeShapeType="1"/>
            </p:cNvSpPr>
            <p:nvPr/>
          </p:nvSpPr>
          <p:spPr bwMode="auto">
            <a:xfrm>
              <a:off x="4786"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2" name="Line 32"/>
            <p:cNvSpPr>
              <a:spLocks noChangeShapeType="1"/>
            </p:cNvSpPr>
            <p:nvPr/>
          </p:nvSpPr>
          <p:spPr bwMode="auto">
            <a:xfrm>
              <a:off x="4953"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3" name="Line 33"/>
            <p:cNvSpPr>
              <a:spLocks noChangeShapeType="1"/>
            </p:cNvSpPr>
            <p:nvPr/>
          </p:nvSpPr>
          <p:spPr bwMode="auto">
            <a:xfrm>
              <a:off x="5076"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4" name="Line 34"/>
            <p:cNvSpPr>
              <a:spLocks noChangeShapeType="1"/>
            </p:cNvSpPr>
            <p:nvPr/>
          </p:nvSpPr>
          <p:spPr bwMode="auto">
            <a:xfrm>
              <a:off x="5245"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5395" name="Line 35"/>
            <p:cNvSpPr>
              <a:spLocks noChangeShapeType="1"/>
            </p:cNvSpPr>
            <p:nvPr/>
          </p:nvSpPr>
          <p:spPr bwMode="auto">
            <a:xfrm>
              <a:off x="5369" y="2047"/>
              <a:ext cx="0" cy="84"/>
            </a:xfrm>
            <a:prstGeom prst="line">
              <a:avLst/>
            </a:prstGeom>
            <a:noFill/>
            <a:ln w="19050">
              <a:solidFill>
                <a:schemeClr val="accent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396" name="Rectangle 36"/>
          <p:cNvSpPr>
            <a:spLocks noChangeArrowheads="1"/>
          </p:cNvSpPr>
          <p:nvPr/>
        </p:nvSpPr>
        <p:spPr bwMode="auto">
          <a:xfrm>
            <a:off x="1967733" y="4374283"/>
            <a:ext cx="60198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eaLnBrk="0" hangingPunct="0"/>
            <a:r>
              <a:rPr lang="en-US" sz="2000" b="1" dirty="0">
                <a:solidFill>
                  <a:schemeClr val="accent1"/>
                </a:solidFill>
                <a:ea typeface="MS PGothic" pitchFamily="34" charset="-128"/>
              </a:rPr>
              <a:t>Remember the goal: </a:t>
            </a:r>
          </a:p>
          <a:p>
            <a:pPr eaLnBrk="0" hangingPunct="0"/>
            <a:r>
              <a:rPr lang="en-US" sz="2000" b="1" dirty="0">
                <a:solidFill>
                  <a:schemeClr val="accent1"/>
                </a:solidFill>
                <a:ea typeface="MS PGothic" pitchFamily="34" charset="-128"/>
              </a:rPr>
              <a:t>Any question, on any data, at any time </a:t>
            </a:r>
          </a:p>
        </p:txBody>
      </p:sp>
      <p:grpSp>
        <p:nvGrpSpPr>
          <p:cNvPr id="6" name="Group 39"/>
          <p:cNvGrpSpPr>
            <a:grpSpLocks/>
          </p:cNvGrpSpPr>
          <p:nvPr/>
        </p:nvGrpSpPr>
        <p:grpSpPr bwMode="auto">
          <a:xfrm>
            <a:off x="6873875" y="3370659"/>
            <a:ext cx="1701800" cy="155972"/>
            <a:chOff x="4330" y="2831"/>
            <a:chExt cx="1072" cy="131"/>
          </a:xfrm>
          <a:solidFill>
            <a:schemeClr val="tx2"/>
          </a:solidFill>
        </p:grpSpPr>
        <p:sp>
          <p:nvSpPr>
            <p:cNvPr id="14385" name="Rectangle 40"/>
            <p:cNvSpPr>
              <a:spLocks noChangeArrowheads="1"/>
            </p:cNvSpPr>
            <p:nvPr/>
          </p:nvSpPr>
          <p:spPr bwMode="auto">
            <a:xfrm>
              <a:off x="4330" y="2831"/>
              <a:ext cx="167" cy="13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6" name="Rectangle 41"/>
            <p:cNvSpPr>
              <a:spLocks noChangeArrowheads="1"/>
            </p:cNvSpPr>
            <p:nvPr/>
          </p:nvSpPr>
          <p:spPr bwMode="auto">
            <a:xfrm>
              <a:off x="4646" y="2831"/>
              <a:ext cx="168" cy="13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7" name="Rectangle 42"/>
            <p:cNvSpPr>
              <a:spLocks noChangeArrowheads="1"/>
            </p:cNvSpPr>
            <p:nvPr/>
          </p:nvSpPr>
          <p:spPr bwMode="auto">
            <a:xfrm>
              <a:off x="4930" y="2831"/>
              <a:ext cx="170" cy="13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8" name="Rectangle 43"/>
            <p:cNvSpPr>
              <a:spLocks noChangeArrowheads="1"/>
            </p:cNvSpPr>
            <p:nvPr/>
          </p:nvSpPr>
          <p:spPr bwMode="auto">
            <a:xfrm>
              <a:off x="5236" y="2831"/>
              <a:ext cx="166" cy="131"/>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grpSp>
      <p:grpSp>
        <p:nvGrpSpPr>
          <p:cNvPr id="7" name="Group 44"/>
          <p:cNvGrpSpPr>
            <a:grpSpLocks/>
          </p:cNvGrpSpPr>
          <p:nvPr/>
        </p:nvGrpSpPr>
        <p:grpSpPr bwMode="auto">
          <a:xfrm>
            <a:off x="6873875" y="2971800"/>
            <a:ext cx="1701800" cy="157163"/>
            <a:chOff x="4330" y="2496"/>
            <a:chExt cx="1072" cy="132"/>
          </a:xfrm>
          <a:solidFill>
            <a:schemeClr val="tx2"/>
          </a:solidFill>
        </p:grpSpPr>
        <p:sp>
          <p:nvSpPr>
            <p:cNvPr id="14381" name="Rectangle 45"/>
            <p:cNvSpPr>
              <a:spLocks noChangeArrowheads="1"/>
            </p:cNvSpPr>
            <p:nvPr/>
          </p:nvSpPr>
          <p:spPr bwMode="auto">
            <a:xfrm>
              <a:off x="4330" y="2496"/>
              <a:ext cx="167"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2" name="Rectangle 46"/>
            <p:cNvSpPr>
              <a:spLocks noChangeArrowheads="1"/>
            </p:cNvSpPr>
            <p:nvPr/>
          </p:nvSpPr>
          <p:spPr bwMode="auto">
            <a:xfrm>
              <a:off x="4646" y="2496"/>
              <a:ext cx="168"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3" name="Rectangle 47"/>
            <p:cNvSpPr>
              <a:spLocks noChangeArrowheads="1"/>
            </p:cNvSpPr>
            <p:nvPr/>
          </p:nvSpPr>
          <p:spPr bwMode="auto">
            <a:xfrm>
              <a:off x="4930" y="2496"/>
              <a:ext cx="170"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4" name="Rectangle 48"/>
            <p:cNvSpPr>
              <a:spLocks noChangeArrowheads="1"/>
            </p:cNvSpPr>
            <p:nvPr/>
          </p:nvSpPr>
          <p:spPr bwMode="auto">
            <a:xfrm>
              <a:off x="5236" y="2496"/>
              <a:ext cx="166"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grpSp>
      <p:grpSp>
        <p:nvGrpSpPr>
          <p:cNvPr id="8" name="Group 49"/>
          <p:cNvGrpSpPr>
            <a:grpSpLocks/>
          </p:cNvGrpSpPr>
          <p:nvPr/>
        </p:nvGrpSpPr>
        <p:grpSpPr bwMode="auto">
          <a:xfrm>
            <a:off x="6850064" y="2611041"/>
            <a:ext cx="1743075" cy="102394"/>
            <a:chOff x="4315" y="2193"/>
            <a:chExt cx="1098" cy="86"/>
          </a:xfrm>
          <a:solidFill>
            <a:schemeClr val="tx2"/>
          </a:solidFill>
        </p:grpSpPr>
        <p:sp>
          <p:nvSpPr>
            <p:cNvPr id="14373" name="Rectangle 50"/>
            <p:cNvSpPr>
              <a:spLocks noChangeArrowheads="1"/>
            </p:cNvSpPr>
            <p:nvPr/>
          </p:nvSpPr>
          <p:spPr bwMode="auto">
            <a:xfrm>
              <a:off x="4315"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4" name="Rectangle 51"/>
            <p:cNvSpPr>
              <a:spLocks noChangeArrowheads="1"/>
            </p:cNvSpPr>
            <p:nvPr/>
          </p:nvSpPr>
          <p:spPr bwMode="auto">
            <a:xfrm>
              <a:off x="4435" y="2193"/>
              <a:ext cx="95"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5" name="Rectangle 52"/>
            <p:cNvSpPr>
              <a:spLocks noChangeArrowheads="1"/>
            </p:cNvSpPr>
            <p:nvPr/>
          </p:nvSpPr>
          <p:spPr bwMode="auto">
            <a:xfrm>
              <a:off x="4613"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6" name="Rectangle 53"/>
            <p:cNvSpPr>
              <a:spLocks noChangeArrowheads="1"/>
            </p:cNvSpPr>
            <p:nvPr/>
          </p:nvSpPr>
          <p:spPr bwMode="auto">
            <a:xfrm>
              <a:off x="4733"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7" name="Rectangle 54"/>
            <p:cNvSpPr>
              <a:spLocks noChangeArrowheads="1"/>
            </p:cNvSpPr>
            <p:nvPr/>
          </p:nvSpPr>
          <p:spPr bwMode="auto">
            <a:xfrm>
              <a:off x="4910"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8" name="Rectangle 55"/>
            <p:cNvSpPr>
              <a:spLocks noChangeArrowheads="1"/>
            </p:cNvSpPr>
            <p:nvPr/>
          </p:nvSpPr>
          <p:spPr bwMode="auto">
            <a:xfrm>
              <a:off x="5030"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9" name="Rectangle 56"/>
            <p:cNvSpPr>
              <a:spLocks noChangeArrowheads="1"/>
            </p:cNvSpPr>
            <p:nvPr/>
          </p:nvSpPr>
          <p:spPr bwMode="auto">
            <a:xfrm>
              <a:off x="5200" y="2193"/>
              <a:ext cx="95"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80" name="Rectangle 57"/>
            <p:cNvSpPr>
              <a:spLocks noChangeArrowheads="1"/>
            </p:cNvSpPr>
            <p:nvPr/>
          </p:nvSpPr>
          <p:spPr bwMode="auto">
            <a:xfrm>
              <a:off x="5316" y="2193"/>
              <a:ext cx="97" cy="8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grpSp>
      <p:grpSp>
        <p:nvGrpSpPr>
          <p:cNvPr id="9" name="Group 58"/>
          <p:cNvGrpSpPr>
            <a:grpSpLocks/>
          </p:cNvGrpSpPr>
          <p:nvPr/>
        </p:nvGrpSpPr>
        <p:grpSpPr bwMode="auto">
          <a:xfrm>
            <a:off x="6850064" y="2328863"/>
            <a:ext cx="1743075" cy="98822"/>
            <a:chOff x="4315" y="1956"/>
            <a:chExt cx="1098" cy="83"/>
          </a:xfrm>
          <a:solidFill>
            <a:schemeClr val="tx2"/>
          </a:solidFill>
        </p:grpSpPr>
        <p:sp>
          <p:nvSpPr>
            <p:cNvPr id="14365" name="Rectangle 59"/>
            <p:cNvSpPr>
              <a:spLocks noChangeArrowheads="1"/>
            </p:cNvSpPr>
            <p:nvPr/>
          </p:nvSpPr>
          <p:spPr bwMode="auto">
            <a:xfrm>
              <a:off x="4315"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6" name="Rectangle 60"/>
            <p:cNvSpPr>
              <a:spLocks noChangeArrowheads="1"/>
            </p:cNvSpPr>
            <p:nvPr/>
          </p:nvSpPr>
          <p:spPr bwMode="auto">
            <a:xfrm>
              <a:off x="4435" y="1956"/>
              <a:ext cx="95"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7" name="Rectangle 61"/>
            <p:cNvSpPr>
              <a:spLocks noChangeArrowheads="1"/>
            </p:cNvSpPr>
            <p:nvPr/>
          </p:nvSpPr>
          <p:spPr bwMode="auto">
            <a:xfrm>
              <a:off x="4613"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8" name="Rectangle 62"/>
            <p:cNvSpPr>
              <a:spLocks noChangeArrowheads="1"/>
            </p:cNvSpPr>
            <p:nvPr/>
          </p:nvSpPr>
          <p:spPr bwMode="auto">
            <a:xfrm>
              <a:off x="4733"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9" name="Rectangle 63"/>
            <p:cNvSpPr>
              <a:spLocks noChangeArrowheads="1"/>
            </p:cNvSpPr>
            <p:nvPr/>
          </p:nvSpPr>
          <p:spPr bwMode="auto">
            <a:xfrm>
              <a:off x="4910"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0" name="Rectangle 64"/>
            <p:cNvSpPr>
              <a:spLocks noChangeArrowheads="1"/>
            </p:cNvSpPr>
            <p:nvPr/>
          </p:nvSpPr>
          <p:spPr bwMode="auto">
            <a:xfrm>
              <a:off x="5030"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1" name="Rectangle 65"/>
            <p:cNvSpPr>
              <a:spLocks noChangeArrowheads="1"/>
            </p:cNvSpPr>
            <p:nvPr/>
          </p:nvSpPr>
          <p:spPr bwMode="auto">
            <a:xfrm>
              <a:off x="5200" y="1956"/>
              <a:ext cx="95"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72" name="Rectangle 66"/>
            <p:cNvSpPr>
              <a:spLocks noChangeArrowheads="1"/>
            </p:cNvSpPr>
            <p:nvPr/>
          </p:nvSpPr>
          <p:spPr bwMode="auto">
            <a:xfrm>
              <a:off x="5316" y="1956"/>
              <a:ext cx="97" cy="8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grpSp>
      <p:grpSp>
        <p:nvGrpSpPr>
          <p:cNvPr id="10" name="Group 67"/>
          <p:cNvGrpSpPr>
            <a:grpSpLocks/>
          </p:cNvGrpSpPr>
          <p:nvPr/>
        </p:nvGrpSpPr>
        <p:grpSpPr bwMode="auto">
          <a:xfrm>
            <a:off x="6873875" y="1930003"/>
            <a:ext cx="1689100" cy="157163"/>
            <a:chOff x="4330" y="1621"/>
            <a:chExt cx="1064" cy="132"/>
          </a:xfrm>
          <a:solidFill>
            <a:schemeClr val="tx2"/>
          </a:solidFill>
        </p:grpSpPr>
        <p:sp>
          <p:nvSpPr>
            <p:cNvPr id="14361" name="Rectangle 68"/>
            <p:cNvSpPr>
              <a:spLocks noChangeArrowheads="1"/>
            </p:cNvSpPr>
            <p:nvPr/>
          </p:nvSpPr>
          <p:spPr bwMode="auto">
            <a:xfrm>
              <a:off x="4330" y="1621"/>
              <a:ext cx="167"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2" name="Rectangle 69"/>
            <p:cNvSpPr>
              <a:spLocks noChangeArrowheads="1"/>
            </p:cNvSpPr>
            <p:nvPr/>
          </p:nvSpPr>
          <p:spPr bwMode="auto">
            <a:xfrm>
              <a:off x="4646" y="1621"/>
              <a:ext cx="168"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3" name="Rectangle 70"/>
            <p:cNvSpPr>
              <a:spLocks noChangeArrowheads="1"/>
            </p:cNvSpPr>
            <p:nvPr/>
          </p:nvSpPr>
          <p:spPr bwMode="auto">
            <a:xfrm>
              <a:off x="4930" y="1621"/>
              <a:ext cx="170"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sp>
          <p:nvSpPr>
            <p:cNvPr id="14364" name="Rectangle 71"/>
            <p:cNvSpPr>
              <a:spLocks noChangeArrowheads="1"/>
            </p:cNvSpPr>
            <p:nvPr/>
          </p:nvSpPr>
          <p:spPr bwMode="auto">
            <a:xfrm>
              <a:off x="5228" y="1621"/>
              <a:ext cx="166" cy="132"/>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defRPr/>
              </a:pPr>
              <a:endParaRPr lang="en-US">
                <a:latin typeface="Verdana" charset="0"/>
                <a:ea typeface="ＭＳ Ｐゴシック" charset="-128"/>
              </a:endParaRPr>
            </a:p>
          </p:txBody>
        </p:sp>
      </p:grpSp>
      <p:sp>
        <p:nvSpPr>
          <p:cNvPr id="15402" name="Rectangle 72"/>
          <p:cNvSpPr>
            <a:spLocks noChangeArrowheads="1"/>
          </p:cNvSpPr>
          <p:nvPr/>
        </p:nvSpPr>
        <p:spPr bwMode="auto">
          <a:xfrm>
            <a:off x="7578726" y="1153716"/>
            <a:ext cx="265113" cy="155972"/>
          </a:xfrm>
          <a:prstGeom prst="rect">
            <a:avLst/>
          </a:prstGeom>
          <a:solidFill>
            <a:schemeClr val="tx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eaLnBrk="0" hangingPunct="0"/>
            <a:endParaRPr lang="en-US">
              <a:ea typeface="MS PGothic" pitchFamily="34" charset="-128"/>
            </a:endParaRPr>
          </a:p>
        </p:txBody>
      </p:sp>
      <p:sp>
        <p:nvSpPr>
          <p:cNvPr id="15403" name="Rectangle 71"/>
          <p:cNvSpPr>
            <a:spLocks noGrp="1" noChangeArrowheads="1"/>
          </p:cNvSpPr>
          <p:nvPr>
            <p:ph type="title" idx="4294967295"/>
          </p:nvPr>
        </p:nvSpPr>
        <p:spPr>
          <a:xfrm>
            <a:off x="366782" y="228601"/>
            <a:ext cx="8229600" cy="457199"/>
          </a:xfrm>
        </p:spPr>
        <p:txBody>
          <a:bodyPr/>
          <a:lstStyle/>
          <a:p>
            <a:r>
              <a:rPr lang="en-US" dirty="0"/>
              <a:t>Optimizer Intelligence</a:t>
            </a:r>
          </a:p>
        </p:txBody>
      </p:sp>
      <p:sp>
        <p:nvSpPr>
          <p:cNvPr id="15404" name="Rectangle 72"/>
          <p:cNvSpPr>
            <a:spLocks noGrp="1" noChangeArrowheads="1"/>
          </p:cNvSpPr>
          <p:nvPr>
            <p:ph sz="quarter" idx="4294967295"/>
          </p:nvPr>
        </p:nvSpPr>
        <p:spPr>
          <a:xfrm>
            <a:off x="222251" y="868670"/>
            <a:ext cx="8229600" cy="3587136"/>
          </a:xfrm>
        </p:spPr>
        <p:txBody>
          <a:bodyPr>
            <a:spAutoFit/>
          </a:bodyPr>
          <a:lstStyle/>
          <a:p>
            <a:pPr>
              <a:buFontTx/>
              <a:buNone/>
            </a:pPr>
            <a:r>
              <a:rPr lang="en-US" sz="2000" b="1" dirty="0">
                <a:solidFill>
                  <a:schemeClr val="tx2"/>
                </a:solidFill>
              </a:rPr>
              <a:t>Parallel Awareness Enablers</a:t>
            </a:r>
          </a:p>
          <a:p>
            <a:r>
              <a:rPr lang="en-US" sz="2000" dirty="0">
                <a:solidFill>
                  <a:srgbClr val="000000"/>
                </a:solidFill>
              </a:rPr>
              <a:t>Teradata optimizer provides </a:t>
            </a:r>
            <a:br>
              <a:rPr lang="en-US" sz="2000" dirty="0">
                <a:solidFill>
                  <a:srgbClr val="000000"/>
                </a:solidFill>
              </a:rPr>
            </a:br>
            <a:r>
              <a:rPr lang="en-US" sz="2000" dirty="0">
                <a:solidFill>
                  <a:srgbClr val="000000"/>
                </a:solidFill>
              </a:rPr>
              <a:t>unequalled ad-hoc and complex </a:t>
            </a:r>
            <a:br>
              <a:rPr lang="en-US" sz="2000" dirty="0">
                <a:solidFill>
                  <a:srgbClr val="000000"/>
                </a:solidFill>
              </a:rPr>
            </a:br>
            <a:r>
              <a:rPr lang="en-US" sz="2000" dirty="0">
                <a:solidFill>
                  <a:srgbClr val="000000"/>
                </a:solidFill>
              </a:rPr>
              <a:t>query performance </a:t>
            </a:r>
          </a:p>
          <a:p>
            <a:pPr lvl="1"/>
            <a:r>
              <a:rPr lang="en-US" sz="1800" dirty="0">
                <a:solidFill>
                  <a:srgbClr val="000000"/>
                </a:solidFill>
              </a:rPr>
              <a:t>Fully parallel</a:t>
            </a:r>
          </a:p>
          <a:p>
            <a:pPr lvl="1"/>
            <a:r>
              <a:rPr lang="en-US" sz="1800" dirty="0">
                <a:solidFill>
                  <a:srgbClr val="000000"/>
                </a:solidFill>
              </a:rPr>
              <a:t>Cost-based </a:t>
            </a:r>
          </a:p>
          <a:p>
            <a:pPr lvl="1"/>
            <a:r>
              <a:rPr lang="en-US" sz="1800" dirty="0">
                <a:solidFill>
                  <a:srgbClr val="000000"/>
                </a:solidFill>
              </a:rPr>
              <a:t>Look ahead</a:t>
            </a:r>
          </a:p>
          <a:p>
            <a:pPr lvl="1"/>
            <a:r>
              <a:rPr lang="en-US" sz="1800" dirty="0">
                <a:solidFill>
                  <a:srgbClr val="000000"/>
                </a:solidFill>
              </a:rPr>
              <a:t>Dynamic application to all queries</a:t>
            </a:r>
          </a:p>
          <a:p>
            <a:pPr lvl="1"/>
            <a:r>
              <a:rPr lang="en-US" sz="1800" dirty="0">
                <a:solidFill>
                  <a:srgbClr val="000000"/>
                </a:solidFill>
              </a:rPr>
              <a:t>Auto-applies time-saving structures </a:t>
            </a:r>
            <a:br>
              <a:rPr lang="en-US" sz="1800" dirty="0">
                <a:solidFill>
                  <a:srgbClr val="000000"/>
                </a:solidFill>
              </a:rPr>
            </a:br>
            <a:r>
              <a:rPr lang="en-US" sz="1800" dirty="0">
                <a:solidFill>
                  <a:srgbClr val="000000"/>
                </a:solidFill>
              </a:rPr>
              <a:t>(Temp tables, Join Indexes)</a:t>
            </a:r>
          </a:p>
          <a:p>
            <a:pPr lvl="1"/>
            <a:r>
              <a:rPr lang="en-US" sz="1800" dirty="0">
                <a:solidFill>
                  <a:srgbClr val="000000"/>
                </a:solidFill>
              </a:rPr>
              <a:t>No “HINTS” required</a:t>
            </a:r>
          </a:p>
        </p:txBody>
      </p:sp>
    </p:spTree>
    <p:extLst>
      <p:ext uri="{BB962C8B-B14F-4D97-AF65-F5344CB8AC3E}">
        <p14:creationId xmlns:p14="http://schemas.microsoft.com/office/powerpoint/2010/main" val="181306903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Group 2"/>
          <p:cNvGraphicFramePr>
            <a:graphicFrameLocks noGrp="1"/>
          </p:cNvGraphicFramePr>
          <p:nvPr>
            <p:extLst>
              <p:ext uri="{D42A27DB-BD31-4B8C-83A1-F6EECF244321}">
                <p14:modId xmlns:p14="http://schemas.microsoft.com/office/powerpoint/2010/main" val="3590967161"/>
              </p:ext>
            </p:extLst>
          </p:nvPr>
        </p:nvGraphicFramePr>
        <p:xfrm>
          <a:off x="4860925" y="1028700"/>
          <a:ext cx="4121150" cy="3295653"/>
        </p:xfrm>
        <a:graphic>
          <a:graphicData uri="http://schemas.openxmlformats.org/drawingml/2006/table">
            <a:tbl>
              <a:tblPr/>
              <a:tblGrid>
                <a:gridCol w="2254250"/>
                <a:gridCol w="971550"/>
                <a:gridCol w="895350"/>
              </a:tblGrid>
              <a:tr h="3782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bg1"/>
                          </a:solidFill>
                          <a:effectLst/>
                          <a:latin typeface="+mj-lt"/>
                        </a:rPr>
                        <a:t>Database </a:t>
                      </a:r>
                      <a:br>
                        <a:rPr kumimoji="0" lang="en-US" sz="900" b="1" i="0" u="none" strike="noStrike" cap="none" normalizeH="0" baseline="0" dirty="0" smtClean="0">
                          <a:ln>
                            <a:noFill/>
                          </a:ln>
                          <a:solidFill>
                            <a:schemeClr val="bg1"/>
                          </a:solidFill>
                          <a:effectLst/>
                          <a:latin typeface="+mj-lt"/>
                        </a:rPr>
                      </a:br>
                      <a:r>
                        <a:rPr kumimoji="0" lang="en-US" sz="900" b="1" i="0" u="none" strike="noStrike" cap="none" normalizeH="0" baseline="0" dirty="0" smtClean="0">
                          <a:ln>
                            <a:noFill/>
                          </a:ln>
                          <a:solidFill>
                            <a:schemeClr val="bg1"/>
                          </a:solidFill>
                          <a:effectLst/>
                          <a:latin typeface="+mj-lt"/>
                        </a:rPr>
                        <a:t>Administration Task</a:t>
                      </a:r>
                    </a:p>
                  </a:txBody>
                  <a:tcPr marT="34290" marB="3429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mj-lt"/>
                        </a:rPr>
                        <a:t>Teradata</a:t>
                      </a:r>
                    </a:p>
                  </a:txBody>
                  <a:tcPr marT="34290" marB="3429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mj-lt"/>
                        </a:rPr>
                        <a:t>Other RDBMS</a:t>
                      </a:r>
                    </a:p>
                  </a:txBody>
                  <a:tcPr marT="34290" marB="34290" anchor="b"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Logical Data Modeling</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Physical Data Modeling</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5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Data Partitioning Definition </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Data Placement Definition</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Auto</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 </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5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Free Space Management</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Auto</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180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j-lt"/>
                        </a:rPr>
                        <a:t>Data Balancing Control</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3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Data Reorganization</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None</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Moderate</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Index Reorganization</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None</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Moderate</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5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Workspace Management</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Auto</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Query Tuning</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Workload Management</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Moderate</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5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Change Management</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Low</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High</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r h="224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bg1"/>
                          </a:solidFill>
                          <a:effectLst/>
                          <a:latin typeface="+mj-lt"/>
                        </a:rPr>
                        <a:t>Rearchitect Environment </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1B44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mj-lt"/>
                        </a:rPr>
                        <a:t>Never</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mj-lt"/>
                        </a:rPr>
                        <a:t>Often</a:t>
                      </a:r>
                    </a:p>
                  </a:txBody>
                  <a:tcPr marT="34290" marB="3429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r>
            </a:tbl>
          </a:graphicData>
        </a:graphic>
      </p:graphicFrame>
      <p:sp>
        <p:nvSpPr>
          <p:cNvPr id="17473" name="Rectangle 67"/>
          <p:cNvSpPr>
            <a:spLocks noGrp="1" noChangeArrowheads="1"/>
          </p:cNvSpPr>
          <p:nvPr>
            <p:ph type="title" idx="4294967295"/>
          </p:nvPr>
        </p:nvSpPr>
        <p:spPr>
          <a:xfrm>
            <a:off x="228600" y="285750"/>
            <a:ext cx="8229600" cy="386953"/>
          </a:xfrm>
        </p:spPr>
        <p:txBody>
          <a:bodyPr/>
          <a:lstStyle/>
          <a:p>
            <a:r>
              <a:rPr lang="en-US" dirty="0"/>
              <a:t>Simplicity </a:t>
            </a:r>
            <a:r>
              <a:rPr lang="en-US" dirty="0">
                <a:sym typeface="Wingdings" pitchFamily="2" charset="2"/>
              </a:rPr>
              <a:t></a:t>
            </a:r>
            <a:r>
              <a:rPr lang="en-US" dirty="0"/>
              <a:t> Lower Operational Costs</a:t>
            </a:r>
          </a:p>
        </p:txBody>
      </p:sp>
      <p:sp>
        <p:nvSpPr>
          <p:cNvPr id="17474" name="Rectangle 68"/>
          <p:cNvSpPr>
            <a:spLocks noChangeArrowheads="1"/>
          </p:cNvSpPr>
          <p:nvPr/>
        </p:nvSpPr>
        <p:spPr bwMode="auto">
          <a:xfrm>
            <a:off x="325439" y="971550"/>
            <a:ext cx="4465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sz="2000" b="1" dirty="0">
                <a:solidFill>
                  <a:schemeClr val="tx2"/>
                </a:solidFill>
                <a:latin typeface="+mj-lt"/>
                <a:ea typeface="MS PGothic" pitchFamily="34" charset="-128"/>
              </a:rPr>
              <a:t>Teradata Database</a:t>
            </a:r>
          </a:p>
        </p:txBody>
      </p:sp>
      <p:sp>
        <p:nvSpPr>
          <p:cNvPr id="17475" name="Oval 69"/>
          <p:cNvSpPr>
            <a:spLocks noChangeArrowheads="1"/>
          </p:cNvSpPr>
          <p:nvPr/>
        </p:nvSpPr>
        <p:spPr bwMode="auto">
          <a:xfrm>
            <a:off x="3359150" y="2064544"/>
            <a:ext cx="1320800" cy="12858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0" hangingPunct="0">
              <a:spcBef>
                <a:spcPct val="20000"/>
              </a:spcBef>
              <a:buClr>
                <a:srgbClr val="CC0000"/>
              </a:buClr>
              <a:buFont typeface="Wingdings" pitchFamily="2" charset="2"/>
              <a:buNone/>
            </a:pPr>
            <a:r>
              <a:rPr lang="en-US" sz="1300" b="1">
                <a:solidFill>
                  <a:schemeClr val="bg1"/>
                </a:solidFill>
                <a:latin typeface="+mj-lt"/>
                <a:ea typeface="MS PGothic" pitchFamily="34" charset="-128"/>
              </a:rPr>
              <a:t>Teradata</a:t>
            </a:r>
            <a:br>
              <a:rPr lang="en-US" sz="1300" b="1">
                <a:solidFill>
                  <a:schemeClr val="bg1"/>
                </a:solidFill>
                <a:latin typeface="+mj-lt"/>
                <a:ea typeface="MS PGothic" pitchFamily="34" charset="-128"/>
              </a:rPr>
            </a:br>
            <a:r>
              <a:rPr lang="en-US" sz="1300" b="1">
                <a:solidFill>
                  <a:schemeClr val="bg1"/>
                </a:solidFill>
                <a:latin typeface="+mj-lt"/>
                <a:ea typeface="MS PGothic" pitchFamily="34" charset="-128"/>
              </a:rPr>
              <a:t>Self </a:t>
            </a:r>
            <a:br>
              <a:rPr lang="en-US" sz="1300" b="1">
                <a:solidFill>
                  <a:schemeClr val="bg1"/>
                </a:solidFill>
                <a:latin typeface="+mj-lt"/>
                <a:ea typeface="MS PGothic" pitchFamily="34" charset="-128"/>
              </a:rPr>
            </a:br>
            <a:r>
              <a:rPr lang="en-US" sz="1300" b="1">
                <a:solidFill>
                  <a:schemeClr val="bg1"/>
                </a:solidFill>
                <a:latin typeface="+mj-lt"/>
                <a:ea typeface="MS PGothic" pitchFamily="34" charset="-128"/>
              </a:rPr>
              <a:t>Managing </a:t>
            </a:r>
            <a:br>
              <a:rPr lang="en-US" sz="1300" b="1">
                <a:solidFill>
                  <a:schemeClr val="bg1"/>
                </a:solidFill>
                <a:latin typeface="+mj-lt"/>
                <a:ea typeface="MS PGothic" pitchFamily="34" charset="-128"/>
              </a:rPr>
            </a:br>
            <a:r>
              <a:rPr lang="en-US" sz="1300" b="1">
                <a:solidFill>
                  <a:schemeClr val="bg1"/>
                </a:solidFill>
                <a:latin typeface="+mj-lt"/>
                <a:ea typeface="MS PGothic" pitchFamily="34" charset="-128"/>
              </a:rPr>
              <a:t>File </a:t>
            </a:r>
            <a:br>
              <a:rPr lang="en-US" sz="1300" b="1">
                <a:solidFill>
                  <a:schemeClr val="bg1"/>
                </a:solidFill>
                <a:latin typeface="+mj-lt"/>
                <a:ea typeface="MS PGothic" pitchFamily="34" charset="-128"/>
              </a:rPr>
            </a:br>
            <a:r>
              <a:rPr lang="en-US" sz="1300" b="1">
                <a:solidFill>
                  <a:schemeClr val="bg1"/>
                </a:solidFill>
                <a:latin typeface="+mj-lt"/>
                <a:ea typeface="MS PGothic" pitchFamily="34" charset="-128"/>
              </a:rPr>
              <a:t>System</a:t>
            </a:r>
          </a:p>
        </p:txBody>
      </p:sp>
      <p:sp>
        <p:nvSpPr>
          <p:cNvPr id="17476" name="Text Box 70"/>
          <p:cNvSpPr txBox="1">
            <a:spLocks noChangeArrowheads="1"/>
          </p:cNvSpPr>
          <p:nvPr/>
        </p:nvSpPr>
        <p:spPr bwMode="auto">
          <a:xfrm>
            <a:off x="2032000" y="1668066"/>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Tables</a:t>
            </a:r>
          </a:p>
        </p:txBody>
      </p:sp>
      <p:sp>
        <p:nvSpPr>
          <p:cNvPr id="17477" name="Text Box 71"/>
          <p:cNvSpPr txBox="1">
            <a:spLocks noChangeArrowheads="1"/>
          </p:cNvSpPr>
          <p:nvPr/>
        </p:nvSpPr>
        <p:spPr bwMode="auto">
          <a:xfrm>
            <a:off x="2032000" y="1964531"/>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Tablespace</a:t>
            </a:r>
          </a:p>
        </p:txBody>
      </p:sp>
      <p:sp>
        <p:nvSpPr>
          <p:cNvPr id="17478" name="Text Box 72"/>
          <p:cNvSpPr txBox="1">
            <a:spLocks noChangeArrowheads="1"/>
          </p:cNvSpPr>
          <p:nvPr/>
        </p:nvSpPr>
        <p:spPr bwMode="auto">
          <a:xfrm>
            <a:off x="2032000" y="285631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Logical Vol</a:t>
            </a:r>
            <a:r>
              <a:rPr lang="en-US" sz="1400">
                <a:latin typeface="+mj-lt"/>
                <a:ea typeface="MS PGothic" pitchFamily="34" charset="-128"/>
              </a:rPr>
              <a:t> </a:t>
            </a:r>
          </a:p>
        </p:txBody>
      </p:sp>
      <p:sp>
        <p:nvSpPr>
          <p:cNvPr id="17479" name="Text Box 73"/>
          <p:cNvSpPr txBox="1">
            <a:spLocks noChangeArrowheads="1"/>
          </p:cNvSpPr>
          <p:nvPr/>
        </p:nvSpPr>
        <p:spPr bwMode="auto">
          <a:xfrm>
            <a:off x="2032000" y="2262188"/>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Files </a:t>
            </a:r>
            <a:r>
              <a:rPr lang="en-US" sz="1400">
                <a:latin typeface="+mj-lt"/>
                <a:ea typeface="MS PGothic" pitchFamily="34" charset="-128"/>
              </a:rPr>
              <a:t>           </a:t>
            </a:r>
          </a:p>
        </p:txBody>
      </p:sp>
      <p:sp>
        <p:nvSpPr>
          <p:cNvPr id="17480" name="Text Box 74"/>
          <p:cNvSpPr txBox="1">
            <a:spLocks noChangeArrowheads="1"/>
          </p:cNvSpPr>
          <p:nvPr/>
        </p:nvSpPr>
        <p:spPr bwMode="auto">
          <a:xfrm>
            <a:off x="2032000" y="2558654"/>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File System</a:t>
            </a:r>
            <a:r>
              <a:rPr lang="en-US" sz="1400">
                <a:latin typeface="+mj-lt"/>
                <a:ea typeface="MS PGothic" pitchFamily="34" charset="-128"/>
              </a:rPr>
              <a:t> </a:t>
            </a:r>
          </a:p>
        </p:txBody>
      </p:sp>
      <p:sp>
        <p:nvSpPr>
          <p:cNvPr id="17481" name="Text Box 75"/>
          <p:cNvSpPr txBox="1">
            <a:spLocks noChangeArrowheads="1"/>
          </p:cNvSpPr>
          <p:nvPr/>
        </p:nvSpPr>
        <p:spPr bwMode="auto">
          <a:xfrm>
            <a:off x="2032000" y="3153966"/>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l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latin typeface="+mj-lt"/>
                <a:ea typeface="MS PGothic" pitchFamily="34" charset="-128"/>
              </a:rPr>
              <a:t>Disk Group</a:t>
            </a:r>
            <a:r>
              <a:rPr lang="en-US" sz="1400">
                <a:latin typeface="+mj-lt"/>
                <a:ea typeface="MS PGothic" pitchFamily="34" charset="-128"/>
              </a:rPr>
              <a:t> </a:t>
            </a:r>
          </a:p>
        </p:txBody>
      </p:sp>
      <p:grpSp>
        <p:nvGrpSpPr>
          <p:cNvPr id="17482" name="Group 76"/>
          <p:cNvGrpSpPr>
            <a:grpSpLocks/>
          </p:cNvGrpSpPr>
          <p:nvPr/>
        </p:nvGrpSpPr>
        <p:grpSpPr bwMode="auto">
          <a:xfrm>
            <a:off x="1985964" y="2091929"/>
            <a:ext cx="1233487" cy="1181100"/>
            <a:chOff x="1070" y="1856"/>
            <a:chExt cx="777" cy="961"/>
          </a:xfrm>
        </p:grpSpPr>
        <p:sp>
          <p:nvSpPr>
            <p:cNvPr id="17483" name="Line 77"/>
            <p:cNvSpPr>
              <a:spLocks noChangeShapeType="1"/>
            </p:cNvSpPr>
            <p:nvPr/>
          </p:nvSpPr>
          <p:spPr bwMode="auto">
            <a:xfrm flipH="1">
              <a:off x="1070" y="1856"/>
              <a:ext cx="777"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anchor="ctr"/>
            <a:lstStyle/>
            <a:p>
              <a:endParaRPr lang="en-US">
                <a:latin typeface="+mj-lt"/>
              </a:endParaRPr>
            </a:p>
          </p:txBody>
        </p:sp>
        <p:sp>
          <p:nvSpPr>
            <p:cNvPr id="17484" name="Line 78"/>
            <p:cNvSpPr>
              <a:spLocks noChangeShapeType="1"/>
            </p:cNvSpPr>
            <p:nvPr/>
          </p:nvSpPr>
          <p:spPr bwMode="auto">
            <a:xfrm flipH="1">
              <a:off x="1070" y="2574"/>
              <a:ext cx="777"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anchor="ctr"/>
            <a:lstStyle/>
            <a:p>
              <a:endParaRPr lang="en-US">
                <a:latin typeface="+mj-lt"/>
              </a:endParaRPr>
            </a:p>
          </p:txBody>
        </p:sp>
        <p:sp>
          <p:nvSpPr>
            <p:cNvPr id="17485" name="Line 79"/>
            <p:cNvSpPr>
              <a:spLocks noChangeShapeType="1"/>
            </p:cNvSpPr>
            <p:nvPr/>
          </p:nvSpPr>
          <p:spPr bwMode="auto">
            <a:xfrm flipH="1">
              <a:off x="1070" y="2093"/>
              <a:ext cx="777"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anchor="ctr"/>
            <a:lstStyle/>
            <a:p>
              <a:endParaRPr lang="en-US">
                <a:latin typeface="+mj-lt"/>
              </a:endParaRPr>
            </a:p>
          </p:txBody>
        </p:sp>
        <p:sp>
          <p:nvSpPr>
            <p:cNvPr id="17486" name="Line 80"/>
            <p:cNvSpPr>
              <a:spLocks noChangeShapeType="1"/>
            </p:cNvSpPr>
            <p:nvPr/>
          </p:nvSpPr>
          <p:spPr bwMode="auto">
            <a:xfrm flipH="1">
              <a:off x="1070" y="2335"/>
              <a:ext cx="777"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anchor="ctr"/>
            <a:lstStyle/>
            <a:p>
              <a:endParaRPr lang="en-US">
                <a:latin typeface="+mj-lt"/>
              </a:endParaRPr>
            </a:p>
          </p:txBody>
        </p:sp>
        <p:sp>
          <p:nvSpPr>
            <p:cNvPr id="17487" name="Line 81"/>
            <p:cNvSpPr>
              <a:spLocks noChangeShapeType="1"/>
            </p:cNvSpPr>
            <p:nvPr/>
          </p:nvSpPr>
          <p:spPr bwMode="auto">
            <a:xfrm flipH="1">
              <a:off x="1070" y="2816"/>
              <a:ext cx="777"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anchor="ctr"/>
            <a:lstStyle/>
            <a:p>
              <a:endParaRPr lang="en-US">
                <a:latin typeface="+mj-lt"/>
              </a:endParaRPr>
            </a:p>
          </p:txBody>
        </p:sp>
      </p:grpSp>
      <p:grpSp>
        <p:nvGrpSpPr>
          <p:cNvPr id="17488" name="Group 82"/>
          <p:cNvGrpSpPr>
            <a:grpSpLocks/>
          </p:cNvGrpSpPr>
          <p:nvPr/>
        </p:nvGrpSpPr>
        <p:grpSpPr bwMode="auto">
          <a:xfrm>
            <a:off x="2898776" y="1650207"/>
            <a:ext cx="1179513" cy="240506"/>
            <a:chOff x="839" y="3320"/>
            <a:chExt cx="3063" cy="634"/>
          </a:xfrm>
        </p:grpSpPr>
        <p:grpSp>
          <p:nvGrpSpPr>
            <p:cNvPr id="17489" name="Group 83"/>
            <p:cNvGrpSpPr>
              <a:grpSpLocks/>
            </p:cNvGrpSpPr>
            <p:nvPr/>
          </p:nvGrpSpPr>
          <p:grpSpPr bwMode="auto">
            <a:xfrm>
              <a:off x="839" y="3320"/>
              <a:ext cx="951" cy="634"/>
              <a:chOff x="1920" y="2784"/>
              <a:chExt cx="576" cy="384"/>
            </a:xfrm>
          </p:grpSpPr>
          <p:sp>
            <p:nvSpPr>
              <p:cNvPr id="17490" name="Rectangle 84"/>
              <p:cNvSpPr>
                <a:spLocks noChangeArrowheads="1"/>
              </p:cNvSpPr>
              <p:nvPr/>
            </p:nvSpPr>
            <p:spPr bwMode="auto">
              <a:xfrm>
                <a:off x="1920" y="2784"/>
                <a:ext cx="576" cy="384"/>
              </a:xfrm>
              <a:prstGeom prst="rect">
                <a:avLst/>
              </a:prstGeom>
              <a:solidFill>
                <a:schemeClr val="bg2"/>
              </a:solidFill>
              <a:ln w="19050">
                <a:solidFill>
                  <a:schemeClr val="tx1"/>
                </a:solidFill>
                <a:miter lim="800000"/>
                <a:headEnd/>
                <a:tailEnd/>
              </a:ln>
            </p:spPr>
            <p:txBody>
              <a:bodyPr wrap="none" anchor="ctr"/>
              <a:lstStyle/>
              <a:p>
                <a:pPr eaLnBrk="0" hangingPunct="0"/>
                <a:endParaRPr lang="en-US">
                  <a:latin typeface="+mj-lt"/>
                  <a:ea typeface="MS PGothic" pitchFamily="34" charset="-128"/>
                </a:endParaRPr>
              </a:p>
            </p:txBody>
          </p:sp>
          <p:sp>
            <p:nvSpPr>
              <p:cNvPr id="17491" name="Line 85"/>
              <p:cNvSpPr>
                <a:spLocks noChangeShapeType="1"/>
              </p:cNvSpPr>
              <p:nvPr/>
            </p:nvSpPr>
            <p:spPr bwMode="auto">
              <a:xfrm>
                <a:off x="1920" y="28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492" name="Line 86"/>
              <p:cNvSpPr>
                <a:spLocks noChangeShapeType="1"/>
              </p:cNvSpPr>
              <p:nvPr/>
            </p:nvSpPr>
            <p:spPr bwMode="auto">
              <a:xfrm>
                <a:off x="1920" y="297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493" name="Line 87"/>
              <p:cNvSpPr>
                <a:spLocks noChangeShapeType="1"/>
              </p:cNvSpPr>
              <p:nvPr/>
            </p:nvSpPr>
            <p:spPr bwMode="auto">
              <a:xfrm>
                <a:off x="1920" y="307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494" name="Line 88"/>
              <p:cNvSpPr>
                <a:spLocks noChangeShapeType="1"/>
              </p:cNvSpPr>
              <p:nvPr/>
            </p:nvSpPr>
            <p:spPr bwMode="auto">
              <a:xfrm>
                <a:off x="2112"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495" name="Line 89"/>
              <p:cNvSpPr>
                <a:spLocks noChangeShapeType="1"/>
              </p:cNvSpPr>
              <p:nvPr/>
            </p:nvSpPr>
            <p:spPr bwMode="auto">
              <a:xfrm>
                <a:off x="2304"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496" name="Group 90"/>
            <p:cNvGrpSpPr>
              <a:grpSpLocks/>
            </p:cNvGrpSpPr>
            <p:nvPr/>
          </p:nvGrpSpPr>
          <p:grpSpPr bwMode="auto">
            <a:xfrm>
              <a:off x="2951" y="3320"/>
              <a:ext cx="951" cy="634"/>
              <a:chOff x="1920" y="2784"/>
              <a:chExt cx="576" cy="384"/>
            </a:xfrm>
          </p:grpSpPr>
          <p:sp>
            <p:nvSpPr>
              <p:cNvPr id="17497" name="Rectangle 91"/>
              <p:cNvSpPr>
                <a:spLocks noChangeArrowheads="1"/>
              </p:cNvSpPr>
              <p:nvPr/>
            </p:nvSpPr>
            <p:spPr bwMode="auto">
              <a:xfrm>
                <a:off x="1920" y="2784"/>
                <a:ext cx="576" cy="384"/>
              </a:xfrm>
              <a:prstGeom prst="rect">
                <a:avLst/>
              </a:prstGeom>
              <a:solidFill>
                <a:schemeClr val="bg2"/>
              </a:solidFill>
              <a:ln w="19050">
                <a:solidFill>
                  <a:schemeClr val="tx1"/>
                </a:solidFill>
                <a:miter lim="800000"/>
                <a:headEnd/>
                <a:tailEnd/>
              </a:ln>
            </p:spPr>
            <p:txBody>
              <a:bodyPr wrap="none" anchor="ctr"/>
              <a:lstStyle/>
              <a:p>
                <a:pPr eaLnBrk="0" hangingPunct="0"/>
                <a:endParaRPr lang="en-US">
                  <a:latin typeface="+mj-lt"/>
                  <a:ea typeface="MS PGothic" pitchFamily="34" charset="-128"/>
                </a:endParaRPr>
              </a:p>
            </p:txBody>
          </p:sp>
          <p:sp>
            <p:nvSpPr>
              <p:cNvPr id="17498" name="Line 92"/>
              <p:cNvSpPr>
                <a:spLocks noChangeShapeType="1"/>
              </p:cNvSpPr>
              <p:nvPr/>
            </p:nvSpPr>
            <p:spPr bwMode="auto">
              <a:xfrm>
                <a:off x="1920" y="28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499" name="Line 93"/>
              <p:cNvSpPr>
                <a:spLocks noChangeShapeType="1"/>
              </p:cNvSpPr>
              <p:nvPr/>
            </p:nvSpPr>
            <p:spPr bwMode="auto">
              <a:xfrm>
                <a:off x="1920" y="297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0" name="Line 94"/>
              <p:cNvSpPr>
                <a:spLocks noChangeShapeType="1"/>
              </p:cNvSpPr>
              <p:nvPr/>
            </p:nvSpPr>
            <p:spPr bwMode="auto">
              <a:xfrm>
                <a:off x="1920" y="307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1" name="Line 95"/>
              <p:cNvSpPr>
                <a:spLocks noChangeShapeType="1"/>
              </p:cNvSpPr>
              <p:nvPr/>
            </p:nvSpPr>
            <p:spPr bwMode="auto">
              <a:xfrm>
                <a:off x="2112"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2" name="Line 96"/>
              <p:cNvSpPr>
                <a:spLocks noChangeShapeType="1"/>
              </p:cNvSpPr>
              <p:nvPr/>
            </p:nvSpPr>
            <p:spPr bwMode="auto">
              <a:xfrm>
                <a:off x="2304"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503" name="Group 97"/>
            <p:cNvGrpSpPr>
              <a:grpSpLocks/>
            </p:cNvGrpSpPr>
            <p:nvPr/>
          </p:nvGrpSpPr>
          <p:grpSpPr bwMode="auto">
            <a:xfrm>
              <a:off x="1895" y="3320"/>
              <a:ext cx="951" cy="634"/>
              <a:chOff x="1920" y="2784"/>
              <a:chExt cx="576" cy="384"/>
            </a:xfrm>
          </p:grpSpPr>
          <p:sp>
            <p:nvSpPr>
              <p:cNvPr id="17504" name="Rectangle 98"/>
              <p:cNvSpPr>
                <a:spLocks noChangeArrowheads="1"/>
              </p:cNvSpPr>
              <p:nvPr/>
            </p:nvSpPr>
            <p:spPr bwMode="auto">
              <a:xfrm>
                <a:off x="1920" y="2784"/>
                <a:ext cx="576" cy="384"/>
              </a:xfrm>
              <a:prstGeom prst="rect">
                <a:avLst/>
              </a:prstGeom>
              <a:solidFill>
                <a:schemeClr val="bg2"/>
              </a:solidFill>
              <a:ln w="19050">
                <a:solidFill>
                  <a:schemeClr val="tx1"/>
                </a:solidFill>
                <a:miter lim="800000"/>
                <a:headEnd/>
                <a:tailEnd/>
              </a:ln>
            </p:spPr>
            <p:txBody>
              <a:bodyPr wrap="none" anchor="ctr"/>
              <a:lstStyle/>
              <a:p>
                <a:pPr eaLnBrk="0" hangingPunct="0"/>
                <a:endParaRPr lang="en-US">
                  <a:latin typeface="+mj-lt"/>
                  <a:ea typeface="MS PGothic" pitchFamily="34" charset="-128"/>
                </a:endParaRPr>
              </a:p>
            </p:txBody>
          </p:sp>
          <p:sp>
            <p:nvSpPr>
              <p:cNvPr id="17505" name="Line 99"/>
              <p:cNvSpPr>
                <a:spLocks noChangeShapeType="1"/>
              </p:cNvSpPr>
              <p:nvPr/>
            </p:nvSpPr>
            <p:spPr bwMode="auto">
              <a:xfrm>
                <a:off x="1920" y="28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6" name="Line 100"/>
              <p:cNvSpPr>
                <a:spLocks noChangeShapeType="1"/>
              </p:cNvSpPr>
              <p:nvPr/>
            </p:nvSpPr>
            <p:spPr bwMode="auto">
              <a:xfrm>
                <a:off x="1920" y="297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7" name="Line 101"/>
              <p:cNvSpPr>
                <a:spLocks noChangeShapeType="1"/>
              </p:cNvSpPr>
              <p:nvPr/>
            </p:nvSpPr>
            <p:spPr bwMode="auto">
              <a:xfrm>
                <a:off x="1920" y="307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8" name="Line 102"/>
              <p:cNvSpPr>
                <a:spLocks noChangeShapeType="1"/>
              </p:cNvSpPr>
              <p:nvPr/>
            </p:nvSpPr>
            <p:spPr bwMode="auto">
              <a:xfrm>
                <a:off x="2112"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09" name="Line 103"/>
              <p:cNvSpPr>
                <a:spLocks noChangeShapeType="1"/>
              </p:cNvSpPr>
              <p:nvPr/>
            </p:nvSpPr>
            <p:spPr bwMode="auto">
              <a:xfrm>
                <a:off x="2304" y="278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grpSp>
        <p:nvGrpSpPr>
          <p:cNvPr id="17510" name="Group 104"/>
          <p:cNvGrpSpPr>
            <a:grpSpLocks/>
          </p:cNvGrpSpPr>
          <p:nvPr/>
        </p:nvGrpSpPr>
        <p:grpSpPr bwMode="auto">
          <a:xfrm>
            <a:off x="628650" y="1831182"/>
            <a:ext cx="973138" cy="359569"/>
            <a:chOff x="338" y="1637"/>
            <a:chExt cx="613" cy="302"/>
          </a:xfrm>
        </p:grpSpPr>
        <p:sp>
          <p:nvSpPr>
            <p:cNvPr id="17511" name="AutoShape 105"/>
            <p:cNvSpPr>
              <a:spLocks noChangeArrowheads="1"/>
            </p:cNvSpPr>
            <p:nvPr/>
          </p:nvSpPr>
          <p:spPr bwMode="auto">
            <a:xfrm>
              <a:off x="338" y="1637"/>
              <a:ext cx="613" cy="302"/>
            </a:xfrm>
            <a:prstGeom prst="cube">
              <a:avLst>
                <a:gd name="adj" fmla="val 25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mj-lt"/>
                <a:ea typeface="MS PGothic" pitchFamily="34" charset="-128"/>
              </a:endParaRPr>
            </a:p>
          </p:txBody>
        </p:sp>
        <p:grpSp>
          <p:nvGrpSpPr>
            <p:cNvPr id="17512" name="Group 106"/>
            <p:cNvGrpSpPr>
              <a:grpSpLocks/>
            </p:cNvGrpSpPr>
            <p:nvPr/>
          </p:nvGrpSpPr>
          <p:grpSpPr bwMode="auto">
            <a:xfrm>
              <a:off x="376" y="1686"/>
              <a:ext cx="274" cy="120"/>
              <a:chOff x="1920" y="2784"/>
              <a:chExt cx="576" cy="384"/>
            </a:xfrm>
          </p:grpSpPr>
          <p:sp>
            <p:nvSpPr>
              <p:cNvPr id="17513" name="Rectangle 107"/>
              <p:cNvSpPr>
                <a:spLocks noChangeArrowheads="1"/>
              </p:cNvSpPr>
              <p:nvPr/>
            </p:nvSpPr>
            <p:spPr bwMode="auto">
              <a:xfrm>
                <a:off x="1920" y="2784"/>
                <a:ext cx="576" cy="384"/>
              </a:xfrm>
              <a:prstGeom prst="rect">
                <a:avLst/>
              </a:prstGeom>
              <a:solidFill>
                <a:schemeClr val="accent1"/>
              </a:solidFill>
              <a:ln w="19050">
                <a:solidFill>
                  <a:schemeClr val="bg1"/>
                </a:solidFill>
                <a:miter lim="800000"/>
                <a:headEnd/>
                <a:tailEnd/>
              </a:ln>
            </p:spPr>
            <p:txBody>
              <a:bodyPr wrap="none" anchor="ctr"/>
              <a:lstStyle/>
              <a:p>
                <a:pPr eaLnBrk="0" hangingPunct="0"/>
                <a:endParaRPr lang="en-US">
                  <a:latin typeface="+mj-lt"/>
                  <a:ea typeface="MS PGothic" pitchFamily="34" charset="-128"/>
                </a:endParaRPr>
              </a:p>
            </p:txBody>
          </p:sp>
          <p:sp>
            <p:nvSpPr>
              <p:cNvPr id="17514" name="Line 108"/>
              <p:cNvSpPr>
                <a:spLocks noChangeShapeType="1"/>
              </p:cNvSpPr>
              <p:nvPr/>
            </p:nvSpPr>
            <p:spPr bwMode="auto">
              <a:xfrm>
                <a:off x="1920" y="2880"/>
                <a:ext cx="5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15" name="Line 109"/>
              <p:cNvSpPr>
                <a:spLocks noChangeShapeType="1"/>
              </p:cNvSpPr>
              <p:nvPr/>
            </p:nvSpPr>
            <p:spPr bwMode="auto">
              <a:xfrm>
                <a:off x="1920" y="2976"/>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16" name="Line 110"/>
              <p:cNvSpPr>
                <a:spLocks noChangeShapeType="1"/>
              </p:cNvSpPr>
              <p:nvPr/>
            </p:nvSpPr>
            <p:spPr bwMode="auto">
              <a:xfrm>
                <a:off x="1920" y="3072"/>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17" name="Line 111"/>
              <p:cNvSpPr>
                <a:spLocks noChangeShapeType="1"/>
              </p:cNvSpPr>
              <p:nvPr/>
            </p:nvSpPr>
            <p:spPr bwMode="auto">
              <a:xfrm>
                <a:off x="2112"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18" name="Line 112"/>
              <p:cNvSpPr>
                <a:spLocks noChangeShapeType="1"/>
              </p:cNvSpPr>
              <p:nvPr/>
            </p:nvSpPr>
            <p:spPr bwMode="auto">
              <a:xfrm>
                <a:off x="2304"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519" name="Group 113"/>
            <p:cNvGrpSpPr>
              <a:grpSpLocks/>
            </p:cNvGrpSpPr>
            <p:nvPr/>
          </p:nvGrpSpPr>
          <p:grpSpPr bwMode="auto">
            <a:xfrm>
              <a:off x="422" y="1716"/>
              <a:ext cx="273" cy="120"/>
              <a:chOff x="1920" y="2784"/>
              <a:chExt cx="576" cy="384"/>
            </a:xfrm>
          </p:grpSpPr>
          <p:sp>
            <p:nvSpPr>
              <p:cNvPr id="17520" name="Rectangle 114"/>
              <p:cNvSpPr>
                <a:spLocks noChangeArrowheads="1"/>
              </p:cNvSpPr>
              <p:nvPr/>
            </p:nvSpPr>
            <p:spPr bwMode="auto">
              <a:xfrm>
                <a:off x="1920" y="2784"/>
                <a:ext cx="576" cy="384"/>
              </a:xfrm>
              <a:prstGeom prst="rect">
                <a:avLst/>
              </a:prstGeom>
              <a:solidFill>
                <a:schemeClr val="accent1"/>
              </a:solidFill>
              <a:ln w="19050">
                <a:solidFill>
                  <a:schemeClr val="bg1"/>
                </a:solidFill>
                <a:miter lim="800000"/>
                <a:headEnd/>
                <a:tailEnd/>
              </a:ln>
            </p:spPr>
            <p:txBody>
              <a:bodyPr wrap="none" anchor="ctr"/>
              <a:lstStyle/>
              <a:p>
                <a:pPr eaLnBrk="0" hangingPunct="0"/>
                <a:endParaRPr lang="en-US">
                  <a:latin typeface="+mj-lt"/>
                  <a:ea typeface="MS PGothic" pitchFamily="34" charset="-128"/>
                </a:endParaRPr>
              </a:p>
            </p:txBody>
          </p:sp>
          <p:sp>
            <p:nvSpPr>
              <p:cNvPr id="17521" name="Line 115"/>
              <p:cNvSpPr>
                <a:spLocks noChangeShapeType="1"/>
              </p:cNvSpPr>
              <p:nvPr/>
            </p:nvSpPr>
            <p:spPr bwMode="auto">
              <a:xfrm>
                <a:off x="1920" y="2880"/>
                <a:ext cx="5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22" name="Line 116"/>
              <p:cNvSpPr>
                <a:spLocks noChangeShapeType="1"/>
              </p:cNvSpPr>
              <p:nvPr/>
            </p:nvSpPr>
            <p:spPr bwMode="auto">
              <a:xfrm>
                <a:off x="1920" y="2976"/>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23" name="Line 117"/>
              <p:cNvSpPr>
                <a:spLocks noChangeShapeType="1"/>
              </p:cNvSpPr>
              <p:nvPr/>
            </p:nvSpPr>
            <p:spPr bwMode="auto">
              <a:xfrm>
                <a:off x="1920" y="3072"/>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24" name="Line 118"/>
              <p:cNvSpPr>
                <a:spLocks noChangeShapeType="1"/>
              </p:cNvSpPr>
              <p:nvPr/>
            </p:nvSpPr>
            <p:spPr bwMode="auto">
              <a:xfrm>
                <a:off x="2112"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25" name="Line 119"/>
              <p:cNvSpPr>
                <a:spLocks noChangeShapeType="1"/>
              </p:cNvSpPr>
              <p:nvPr/>
            </p:nvSpPr>
            <p:spPr bwMode="auto">
              <a:xfrm>
                <a:off x="2304"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526" name="Group 120"/>
            <p:cNvGrpSpPr>
              <a:grpSpLocks/>
            </p:cNvGrpSpPr>
            <p:nvPr/>
          </p:nvGrpSpPr>
          <p:grpSpPr bwMode="auto">
            <a:xfrm>
              <a:off x="467" y="1746"/>
              <a:ext cx="274" cy="120"/>
              <a:chOff x="1920" y="2784"/>
              <a:chExt cx="576" cy="384"/>
            </a:xfrm>
          </p:grpSpPr>
          <p:sp>
            <p:nvSpPr>
              <p:cNvPr id="17527" name="Rectangle 121"/>
              <p:cNvSpPr>
                <a:spLocks noChangeArrowheads="1"/>
              </p:cNvSpPr>
              <p:nvPr/>
            </p:nvSpPr>
            <p:spPr bwMode="auto">
              <a:xfrm>
                <a:off x="1920" y="2784"/>
                <a:ext cx="576" cy="384"/>
              </a:xfrm>
              <a:prstGeom prst="rect">
                <a:avLst/>
              </a:prstGeom>
              <a:solidFill>
                <a:schemeClr val="accent1"/>
              </a:solidFill>
              <a:ln w="19050">
                <a:solidFill>
                  <a:schemeClr val="bg1"/>
                </a:solidFill>
                <a:miter lim="800000"/>
                <a:headEnd/>
                <a:tailEnd/>
              </a:ln>
            </p:spPr>
            <p:txBody>
              <a:bodyPr wrap="none" anchor="ctr"/>
              <a:lstStyle/>
              <a:p>
                <a:pPr eaLnBrk="0" hangingPunct="0"/>
                <a:endParaRPr lang="en-US">
                  <a:latin typeface="+mj-lt"/>
                  <a:ea typeface="MS PGothic" pitchFamily="34" charset="-128"/>
                </a:endParaRPr>
              </a:p>
            </p:txBody>
          </p:sp>
          <p:sp>
            <p:nvSpPr>
              <p:cNvPr id="17528" name="Line 122"/>
              <p:cNvSpPr>
                <a:spLocks noChangeShapeType="1"/>
              </p:cNvSpPr>
              <p:nvPr/>
            </p:nvSpPr>
            <p:spPr bwMode="auto">
              <a:xfrm>
                <a:off x="1920" y="2880"/>
                <a:ext cx="5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29" name="Line 123"/>
              <p:cNvSpPr>
                <a:spLocks noChangeShapeType="1"/>
              </p:cNvSpPr>
              <p:nvPr/>
            </p:nvSpPr>
            <p:spPr bwMode="auto">
              <a:xfrm>
                <a:off x="1920" y="2976"/>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0" name="Line 124"/>
              <p:cNvSpPr>
                <a:spLocks noChangeShapeType="1"/>
              </p:cNvSpPr>
              <p:nvPr/>
            </p:nvSpPr>
            <p:spPr bwMode="auto">
              <a:xfrm>
                <a:off x="1920" y="3072"/>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1" name="Line 125"/>
              <p:cNvSpPr>
                <a:spLocks noChangeShapeType="1"/>
              </p:cNvSpPr>
              <p:nvPr/>
            </p:nvSpPr>
            <p:spPr bwMode="auto">
              <a:xfrm>
                <a:off x="2112"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2" name="Line 126"/>
              <p:cNvSpPr>
                <a:spLocks noChangeShapeType="1"/>
              </p:cNvSpPr>
              <p:nvPr/>
            </p:nvSpPr>
            <p:spPr bwMode="auto">
              <a:xfrm>
                <a:off x="2304"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533" name="Group 127"/>
            <p:cNvGrpSpPr>
              <a:grpSpLocks/>
            </p:cNvGrpSpPr>
            <p:nvPr/>
          </p:nvGrpSpPr>
          <p:grpSpPr bwMode="auto">
            <a:xfrm>
              <a:off x="513" y="1776"/>
              <a:ext cx="273" cy="120"/>
              <a:chOff x="1920" y="2784"/>
              <a:chExt cx="576" cy="384"/>
            </a:xfrm>
          </p:grpSpPr>
          <p:sp>
            <p:nvSpPr>
              <p:cNvPr id="17534" name="Rectangle 128"/>
              <p:cNvSpPr>
                <a:spLocks noChangeArrowheads="1"/>
              </p:cNvSpPr>
              <p:nvPr/>
            </p:nvSpPr>
            <p:spPr bwMode="auto">
              <a:xfrm>
                <a:off x="1920" y="2784"/>
                <a:ext cx="576" cy="384"/>
              </a:xfrm>
              <a:prstGeom prst="rect">
                <a:avLst/>
              </a:prstGeom>
              <a:solidFill>
                <a:schemeClr val="accent1"/>
              </a:solidFill>
              <a:ln w="19050">
                <a:solidFill>
                  <a:schemeClr val="bg1"/>
                </a:solidFill>
                <a:miter lim="800000"/>
                <a:headEnd/>
                <a:tailEnd/>
              </a:ln>
            </p:spPr>
            <p:txBody>
              <a:bodyPr wrap="none" anchor="ctr"/>
              <a:lstStyle/>
              <a:p>
                <a:pPr eaLnBrk="0" hangingPunct="0"/>
                <a:endParaRPr lang="en-US">
                  <a:latin typeface="+mj-lt"/>
                  <a:ea typeface="MS PGothic" pitchFamily="34" charset="-128"/>
                </a:endParaRPr>
              </a:p>
            </p:txBody>
          </p:sp>
          <p:sp>
            <p:nvSpPr>
              <p:cNvPr id="17535" name="Line 129"/>
              <p:cNvSpPr>
                <a:spLocks noChangeShapeType="1"/>
              </p:cNvSpPr>
              <p:nvPr/>
            </p:nvSpPr>
            <p:spPr bwMode="auto">
              <a:xfrm>
                <a:off x="1920" y="2880"/>
                <a:ext cx="5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6" name="Line 130"/>
              <p:cNvSpPr>
                <a:spLocks noChangeShapeType="1"/>
              </p:cNvSpPr>
              <p:nvPr/>
            </p:nvSpPr>
            <p:spPr bwMode="auto">
              <a:xfrm>
                <a:off x="1920" y="2976"/>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7" name="Line 131"/>
              <p:cNvSpPr>
                <a:spLocks noChangeShapeType="1"/>
              </p:cNvSpPr>
              <p:nvPr/>
            </p:nvSpPr>
            <p:spPr bwMode="auto">
              <a:xfrm>
                <a:off x="1920" y="3072"/>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8" name="Line 132"/>
              <p:cNvSpPr>
                <a:spLocks noChangeShapeType="1"/>
              </p:cNvSpPr>
              <p:nvPr/>
            </p:nvSpPr>
            <p:spPr bwMode="auto">
              <a:xfrm>
                <a:off x="2112"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39" name="Line 133"/>
              <p:cNvSpPr>
                <a:spLocks noChangeShapeType="1"/>
              </p:cNvSpPr>
              <p:nvPr/>
            </p:nvSpPr>
            <p:spPr bwMode="auto">
              <a:xfrm>
                <a:off x="2304"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nvGrpSpPr>
            <p:cNvPr id="17540" name="Group 134"/>
            <p:cNvGrpSpPr>
              <a:grpSpLocks/>
            </p:cNvGrpSpPr>
            <p:nvPr/>
          </p:nvGrpSpPr>
          <p:grpSpPr bwMode="auto">
            <a:xfrm>
              <a:off x="558" y="1806"/>
              <a:ext cx="274" cy="120"/>
              <a:chOff x="1920" y="2784"/>
              <a:chExt cx="576" cy="384"/>
            </a:xfrm>
          </p:grpSpPr>
          <p:sp>
            <p:nvSpPr>
              <p:cNvPr id="17541" name="Rectangle 135"/>
              <p:cNvSpPr>
                <a:spLocks noChangeArrowheads="1"/>
              </p:cNvSpPr>
              <p:nvPr/>
            </p:nvSpPr>
            <p:spPr bwMode="auto">
              <a:xfrm>
                <a:off x="1920" y="2784"/>
                <a:ext cx="576" cy="384"/>
              </a:xfrm>
              <a:prstGeom prst="rect">
                <a:avLst/>
              </a:prstGeom>
              <a:solidFill>
                <a:schemeClr val="accent1"/>
              </a:solidFill>
              <a:ln w="19050">
                <a:solidFill>
                  <a:schemeClr val="bg1"/>
                </a:solidFill>
                <a:miter lim="800000"/>
                <a:headEnd/>
                <a:tailEnd/>
              </a:ln>
            </p:spPr>
            <p:txBody>
              <a:bodyPr wrap="none" anchor="ctr"/>
              <a:lstStyle/>
              <a:p>
                <a:pPr eaLnBrk="0" hangingPunct="0"/>
                <a:endParaRPr lang="en-US">
                  <a:latin typeface="+mj-lt"/>
                  <a:ea typeface="MS PGothic" pitchFamily="34" charset="-128"/>
                </a:endParaRPr>
              </a:p>
            </p:txBody>
          </p:sp>
          <p:sp>
            <p:nvSpPr>
              <p:cNvPr id="17542" name="Line 136"/>
              <p:cNvSpPr>
                <a:spLocks noChangeShapeType="1"/>
              </p:cNvSpPr>
              <p:nvPr/>
            </p:nvSpPr>
            <p:spPr bwMode="auto">
              <a:xfrm>
                <a:off x="1920" y="2880"/>
                <a:ext cx="5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43" name="Line 137"/>
              <p:cNvSpPr>
                <a:spLocks noChangeShapeType="1"/>
              </p:cNvSpPr>
              <p:nvPr/>
            </p:nvSpPr>
            <p:spPr bwMode="auto">
              <a:xfrm>
                <a:off x="1920" y="2976"/>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44" name="Line 138"/>
              <p:cNvSpPr>
                <a:spLocks noChangeShapeType="1"/>
              </p:cNvSpPr>
              <p:nvPr/>
            </p:nvSpPr>
            <p:spPr bwMode="auto">
              <a:xfrm>
                <a:off x="1920" y="3072"/>
                <a:ext cx="57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45" name="Line 139"/>
              <p:cNvSpPr>
                <a:spLocks noChangeShapeType="1"/>
              </p:cNvSpPr>
              <p:nvPr/>
            </p:nvSpPr>
            <p:spPr bwMode="auto">
              <a:xfrm>
                <a:off x="2112"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46" name="Line 140"/>
              <p:cNvSpPr>
                <a:spLocks noChangeShapeType="1"/>
              </p:cNvSpPr>
              <p:nvPr/>
            </p:nvSpPr>
            <p:spPr bwMode="auto">
              <a:xfrm>
                <a:off x="2304" y="2784"/>
                <a:ext cx="0" cy="38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grpSp>
        <p:nvGrpSpPr>
          <p:cNvPr id="17547" name="Group 141"/>
          <p:cNvGrpSpPr>
            <a:grpSpLocks/>
          </p:cNvGrpSpPr>
          <p:nvPr/>
        </p:nvGrpSpPr>
        <p:grpSpPr bwMode="auto">
          <a:xfrm>
            <a:off x="474664" y="2689622"/>
            <a:ext cx="1163637" cy="416719"/>
            <a:chOff x="219" y="2327"/>
            <a:chExt cx="733" cy="350"/>
          </a:xfrm>
        </p:grpSpPr>
        <p:sp>
          <p:nvSpPr>
            <p:cNvPr id="17548" name="AutoShape 142"/>
            <p:cNvSpPr>
              <a:spLocks noChangeArrowheads="1"/>
            </p:cNvSpPr>
            <p:nvPr/>
          </p:nvSpPr>
          <p:spPr bwMode="auto">
            <a:xfrm>
              <a:off x="219" y="2327"/>
              <a:ext cx="733" cy="350"/>
            </a:xfrm>
            <a:prstGeom prst="cube">
              <a:avLst>
                <a:gd name="adj" fmla="val 25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mj-lt"/>
                <a:ea typeface="MS PGothic" pitchFamily="34" charset="-128"/>
              </a:endParaRPr>
            </a:p>
          </p:txBody>
        </p:sp>
        <p:grpSp>
          <p:nvGrpSpPr>
            <p:cNvPr id="17549" name="Group 143"/>
            <p:cNvGrpSpPr>
              <a:grpSpLocks/>
            </p:cNvGrpSpPr>
            <p:nvPr/>
          </p:nvGrpSpPr>
          <p:grpSpPr bwMode="auto">
            <a:xfrm>
              <a:off x="219" y="2414"/>
              <a:ext cx="619" cy="254"/>
              <a:chOff x="3319" y="1097"/>
              <a:chExt cx="1872" cy="1883"/>
            </a:xfrm>
          </p:grpSpPr>
          <p:sp>
            <p:nvSpPr>
              <p:cNvPr id="17550" name="Line 144"/>
              <p:cNvSpPr>
                <a:spLocks noChangeShapeType="1"/>
              </p:cNvSpPr>
              <p:nvPr/>
            </p:nvSpPr>
            <p:spPr bwMode="auto">
              <a:xfrm>
                <a:off x="3321" y="1150"/>
                <a:ext cx="372"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1" name="Line 145"/>
              <p:cNvSpPr>
                <a:spLocks noChangeShapeType="1"/>
              </p:cNvSpPr>
              <p:nvPr/>
            </p:nvSpPr>
            <p:spPr bwMode="auto">
              <a:xfrm>
                <a:off x="3321" y="1238"/>
                <a:ext cx="372"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2" name="Line 146"/>
              <p:cNvSpPr>
                <a:spLocks noChangeShapeType="1"/>
              </p:cNvSpPr>
              <p:nvPr/>
            </p:nvSpPr>
            <p:spPr bwMode="auto">
              <a:xfrm>
                <a:off x="3321" y="1383"/>
                <a:ext cx="372"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3" name="Line 147"/>
              <p:cNvSpPr>
                <a:spLocks noChangeShapeType="1"/>
              </p:cNvSpPr>
              <p:nvPr/>
            </p:nvSpPr>
            <p:spPr bwMode="auto">
              <a:xfrm>
                <a:off x="3319" y="1479"/>
                <a:ext cx="374"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4" name="Line 148"/>
              <p:cNvSpPr>
                <a:spLocks noChangeShapeType="1"/>
              </p:cNvSpPr>
              <p:nvPr/>
            </p:nvSpPr>
            <p:spPr bwMode="auto">
              <a:xfrm>
                <a:off x="3319" y="1557"/>
                <a:ext cx="374"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5" name="Line 149"/>
              <p:cNvSpPr>
                <a:spLocks noChangeShapeType="1"/>
              </p:cNvSpPr>
              <p:nvPr/>
            </p:nvSpPr>
            <p:spPr bwMode="auto">
              <a:xfrm>
                <a:off x="3325" y="1626"/>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6" name="Line 150"/>
              <p:cNvSpPr>
                <a:spLocks noChangeShapeType="1"/>
              </p:cNvSpPr>
              <p:nvPr/>
            </p:nvSpPr>
            <p:spPr bwMode="auto">
              <a:xfrm>
                <a:off x="3325" y="1699"/>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7" name="Line 151"/>
              <p:cNvSpPr>
                <a:spLocks noChangeShapeType="1"/>
              </p:cNvSpPr>
              <p:nvPr/>
            </p:nvSpPr>
            <p:spPr bwMode="auto">
              <a:xfrm>
                <a:off x="3325" y="1983"/>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8" name="Line 152"/>
              <p:cNvSpPr>
                <a:spLocks noChangeShapeType="1"/>
              </p:cNvSpPr>
              <p:nvPr/>
            </p:nvSpPr>
            <p:spPr bwMode="auto">
              <a:xfrm>
                <a:off x="3325" y="2059"/>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59" name="Line 153"/>
              <p:cNvSpPr>
                <a:spLocks noChangeShapeType="1"/>
              </p:cNvSpPr>
              <p:nvPr/>
            </p:nvSpPr>
            <p:spPr bwMode="auto">
              <a:xfrm>
                <a:off x="3699" y="1427"/>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0" name="Line 154"/>
              <p:cNvSpPr>
                <a:spLocks noChangeShapeType="1"/>
              </p:cNvSpPr>
              <p:nvPr/>
            </p:nvSpPr>
            <p:spPr bwMode="auto">
              <a:xfrm>
                <a:off x="3699" y="1626"/>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1" name="Line 155"/>
              <p:cNvSpPr>
                <a:spLocks noChangeShapeType="1"/>
              </p:cNvSpPr>
              <p:nvPr/>
            </p:nvSpPr>
            <p:spPr bwMode="auto">
              <a:xfrm>
                <a:off x="3699" y="1325"/>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2" name="Line 156"/>
              <p:cNvSpPr>
                <a:spLocks noChangeShapeType="1"/>
              </p:cNvSpPr>
              <p:nvPr/>
            </p:nvSpPr>
            <p:spPr bwMode="auto">
              <a:xfrm>
                <a:off x="3699" y="1253"/>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3" name="Line 157"/>
              <p:cNvSpPr>
                <a:spLocks noChangeShapeType="1"/>
              </p:cNvSpPr>
              <p:nvPr/>
            </p:nvSpPr>
            <p:spPr bwMode="auto">
              <a:xfrm>
                <a:off x="3699" y="1171"/>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4" name="Line 158"/>
              <p:cNvSpPr>
                <a:spLocks noChangeShapeType="1"/>
              </p:cNvSpPr>
              <p:nvPr/>
            </p:nvSpPr>
            <p:spPr bwMode="auto">
              <a:xfrm>
                <a:off x="3699" y="1097"/>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5" name="Line 159"/>
              <p:cNvSpPr>
                <a:spLocks noChangeShapeType="1"/>
              </p:cNvSpPr>
              <p:nvPr/>
            </p:nvSpPr>
            <p:spPr bwMode="auto">
              <a:xfrm>
                <a:off x="3699" y="1721"/>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6" name="Line 160"/>
              <p:cNvSpPr>
                <a:spLocks noChangeShapeType="1"/>
              </p:cNvSpPr>
              <p:nvPr/>
            </p:nvSpPr>
            <p:spPr bwMode="auto">
              <a:xfrm>
                <a:off x="3699" y="2432"/>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7" name="Line 161"/>
              <p:cNvSpPr>
                <a:spLocks noChangeShapeType="1"/>
              </p:cNvSpPr>
              <p:nvPr/>
            </p:nvSpPr>
            <p:spPr bwMode="auto">
              <a:xfrm>
                <a:off x="3699" y="2687"/>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8" name="Line 162"/>
              <p:cNvSpPr>
                <a:spLocks noChangeShapeType="1"/>
              </p:cNvSpPr>
              <p:nvPr/>
            </p:nvSpPr>
            <p:spPr bwMode="auto">
              <a:xfrm>
                <a:off x="3699" y="2766"/>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69" name="Line 163"/>
              <p:cNvSpPr>
                <a:spLocks noChangeShapeType="1"/>
              </p:cNvSpPr>
              <p:nvPr/>
            </p:nvSpPr>
            <p:spPr bwMode="auto">
              <a:xfrm>
                <a:off x="3699" y="2862"/>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0" name="Line 164"/>
              <p:cNvSpPr>
                <a:spLocks noChangeShapeType="1"/>
              </p:cNvSpPr>
              <p:nvPr/>
            </p:nvSpPr>
            <p:spPr bwMode="auto">
              <a:xfrm>
                <a:off x="4069" y="1100"/>
                <a:ext cx="367"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1" name="Line 165"/>
              <p:cNvSpPr>
                <a:spLocks noChangeShapeType="1"/>
              </p:cNvSpPr>
              <p:nvPr/>
            </p:nvSpPr>
            <p:spPr bwMode="auto">
              <a:xfrm>
                <a:off x="4075" y="1427"/>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2" name="Line 166"/>
              <p:cNvSpPr>
                <a:spLocks noChangeShapeType="1"/>
              </p:cNvSpPr>
              <p:nvPr/>
            </p:nvSpPr>
            <p:spPr bwMode="auto">
              <a:xfrm>
                <a:off x="4443" y="1175"/>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3" name="Line 167"/>
              <p:cNvSpPr>
                <a:spLocks noChangeShapeType="1"/>
              </p:cNvSpPr>
              <p:nvPr/>
            </p:nvSpPr>
            <p:spPr bwMode="auto">
              <a:xfrm>
                <a:off x="4075" y="1518"/>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4" name="Line 168"/>
              <p:cNvSpPr>
                <a:spLocks noChangeShapeType="1"/>
              </p:cNvSpPr>
              <p:nvPr/>
            </p:nvSpPr>
            <p:spPr bwMode="auto">
              <a:xfrm>
                <a:off x="4075" y="1621"/>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5" name="Line 169"/>
              <p:cNvSpPr>
                <a:spLocks noChangeShapeType="1"/>
              </p:cNvSpPr>
              <p:nvPr/>
            </p:nvSpPr>
            <p:spPr bwMode="auto">
              <a:xfrm>
                <a:off x="4075" y="1699"/>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6" name="Line 170"/>
              <p:cNvSpPr>
                <a:spLocks noChangeShapeType="1"/>
              </p:cNvSpPr>
              <p:nvPr/>
            </p:nvSpPr>
            <p:spPr bwMode="auto">
              <a:xfrm>
                <a:off x="4075" y="1962"/>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7" name="Line 171"/>
              <p:cNvSpPr>
                <a:spLocks noChangeShapeType="1"/>
              </p:cNvSpPr>
              <p:nvPr/>
            </p:nvSpPr>
            <p:spPr bwMode="auto">
              <a:xfrm>
                <a:off x="4075" y="2117"/>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8" name="Line 172"/>
              <p:cNvSpPr>
                <a:spLocks noChangeShapeType="1"/>
              </p:cNvSpPr>
              <p:nvPr/>
            </p:nvSpPr>
            <p:spPr bwMode="auto">
              <a:xfrm>
                <a:off x="4075" y="2189"/>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79" name="Line 173"/>
              <p:cNvSpPr>
                <a:spLocks noChangeShapeType="1"/>
              </p:cNvSpPr>
              <p:nvPr/>
            </p:nvSpPr>
            <p:spPr bwMode="auto">
              <a:xfrm>
                <a:off x="4075" y="2538"/>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0" name="Line 174"/>
              <p:cNvSpPr>
                <a:spLocks noChangeShapeType="1"/>
              </p:cNvSpPr>
              <p:nvPr/>
            </p:nvSpPr>
            <p:spPr bwMode="auto">
              <a:xfrm>
                <a:off x="4075" y="2357"/>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1" name="Line 175"/>
              <p:cNvSpPr>
                <a:spLocks noChangeShapeType="1"/>
              </p:cNvSpPr>
              <p:nvPr/>
            </p:nvSpPr>
            <p:spPr bwMode="auto">
              <a:xfrm>
                <a:off x="4075" y="2762"/>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2" name="Line 176"/>
              <p:cNvSpPr>
                <a:spLocks noChangeShapeType="1"/>
              </p:cNvSpPr>
              <p:nvPr/>
            </p:nvSpPr>
            <p:spPr bwMode="auto">
              <a:xfrm>
                <a:off x="4075" y="2857"/>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3" name="Line 177"/>
              <p:cNvSpPr>
                <a:spLocks noChangeShapeType="1"/>
              </p:cNvSpPr>
              <p:nvPr/>
            </p:nvSpPr>
            <p:spPr bwMode="auto">
              <a:xfrm>
                <a:off x="4069" y="2935"/>
                <a:ext cx="367"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4" name="Line 178"/>
              <p:cNvSpPr>
                <a:spLocks noChangeShapeType="1"/>
              </p:cNvSpPr>
              <p:nvPr/>
            </p:nvSpPr>
            <p:spPr bwMode="auto">
              <a:xfrm>
                <a:off x="4443" y="1103"/>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5" name="Line 179"/>
              <p:cNvSpPr>
                <a:spLocks noChangeShapeType="1"/>
              </p:cNvSpPr>
              <p:nvPr/>
            </p:nvSpPr>
            <p:spPr bwMode="auto">
              <a:xfrm>
                <a:off x="4447" y="1330"/>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6" name="Line 180"/>
              <p:cNvSpPr>
                <a:spLocks noChangeShapeType="1"/>
              </p:cNvSpPr>
              <p:nvPr/>
            </p:nvSpPr>
            <p:spPr bwMode="auto">
              <a:xfrm>
                <a:off x="4443" y="1253"/>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7" name="Line 181"/>
              <p:cNvSpPr>
                <a:spLocks noChangeShapeType="1"/>
              </p:cNvSpPr>
              <p:nvPr/>
            </p:nvSpPr>
            <p:spPr bwMode="auto">
              <a:xfrm>
                <a:off x="4080" y="1175"/>
                <a:ext cx="367"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8" name="Line 182"/>
              <p:cNvSpPr>
                <a:spLocks noChangeShapeType="1"/>
              </p:cNvSpPr>
              <p:nvPr/>
            </p:nvSpPr>
            <p:spPr bwMode="auto">
              <a:xfrm>
                <a:off x="4447" y="1523"/>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89" name="Line 183"/>
              <p:cNvSpPr>
                <a:spLocks noChangeShapeType="1"/>
              </p:cNvSpPr>
              <p:nvPr/>
            </p:nvSpPr>
            <p:spPr bwMode="auto">
              <a:xfrm>
                <a:off x="4447" y="1621"/>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0" name="Line 184"/>
              <p:cNvSpPr>
                <a:spLocks noChangeShapeType="1"/>
              </p:cNvSpPr>
              <p:nvPr/>
            </p:nvSpPr>
            <p:spPr bwMode="auto">
              <a:xfrm>
                <a:off x="4447" y="1804"/>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1" name="Line 185"/>
              <p:cNvSpPr>
                <a:spLocks noChangeShapeType="1"/>
              </p:cNvSpPr>
              <p:nvPr/>
            </p:nvSpPr>
            <p:spPr bwMode="auto">
              <a:xfrm>
                <a:off x="4443" y="1887"/>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2" name="Line 186"/>
              <p:cNvSpPr>
                <a:spLocks noChangeShapeType="1"/>
              </p:cNvSpPr>
              <p:nvPr/>
            </p:nvSpPr>
            <p:spPr bwMode="auto">
              <a:xfrm>
                <a:off x="4447" y="1967"/>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3" name="Line 187"/>
              <p:cNvSpPr>
                <a:spLocks noChangeShapeType="1"/>
              </p:cNvSpPr>
              <p:nvPr/>
            </p:nvSpPr>
            <p:spPr bwMode="auto">
              <a:xfrm>
                <a:off x="4447" y="2222"/>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4" name="Line 188"/>
              <p:cNvSpPr>
                <a:spLocks noChangeShapeType="1"/>
              </p:cNvSpPr>
              <p:nvPr/>
            </p:nvSpPr>
            <p:spPr bwMode="auto">
              <a:xfrm>
                <a:off x="4436" y="2303"/>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5" name="Line 189"/>
              <p:cNvSpPr>
                <a:spLocks noChangeShapeType="1"/>
              </p:cNvSpPr>
              <p:nvPr/>
            </p:nvSpPr>
            <p:spPr bwMode="auto">
              <a:xfrm>
                <a:off x="4443" y="2450"/>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6" name="Line 190"/>
              <p:cNvSpPr>
                <a:spLocks noChangeShapeType="1"/>
              </p:cNvSpPr>
              <p:nvPr/>
            </p:nvSpPr>
            <p:spPr bwMode="auto">
              <a:xfrm>
                <a:off x="4447" y="2624"/>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7" name="Line 191"/>
              <p:cNvSpPr>
                <a:spLocks noChangeShapeType="1"/>
              </p:cNvSpPr>
              <p:nvPr/>
            </p:nvSpPr>
            <p:spPr bwMode="auto">
              <a:xfrm>
                <a:off x="4447" y="2793"/>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8" name="Line 192"/>
              <p:cNvSpPr>
                <a:spLocks noChangeShapeType="1"/>
              </p:cNvSpPr>
              <p:nvPr/>
            </p:nvSpPr>
            <p:spPr bwMode="auto">
              <a:xfrm>
                <a:off x="4447" y="2885"/>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599" name="Line 193"/>
              <p:cNvSpPr>
                <a:spLocks noChangeShapeType="1"/>
              </p:cNvSpPr>
              <p:nvPr/>
            </p:nvSpPr>
            <p:spPr bwMode="auto">
              <a:xfrm>
                <a:off x="4447" y="2979"/>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0" name="Line 194"/>
              <p:cNvSpPr>
                <a:spLocks noChangeShapeType="1"/>
              </p:cNvSpPr>
              <p:nvPr/>
            </p:nvSpPr>
            <p:spPr bwMode="auto">
              <a:xfrm>
                <a:off x="4443" y="2712"/>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1" name="Line 195"/>
              <p:cNvSpPr>
                <a:spLocks noChangeShapeType="1"/>
              </p:cNvSpPr>
              <p:nvPr/>
            </p:nvSpPr>
            <p:spPr bwMode="auto">
              <a:xfrm>
                <a:off x="4817" y="1103"/>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2" name="Line 196"/>
              <p:cNvSpPr>
                <a:spLocks noChangeShapeType="1"/>
              </p:cNvSpPr>
              <p:nvPr/>
            </p:nvSpPr>
            <p:spPr bwMode="auto">
              <a:xfrm>
                <a:off x="4823" y="1178"/>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3" name="Line 197"/>
              <p:cNvSpPr>
                <a:spLocks noChangeShapeType="1"/>
              </p:cNvSpPr>
              <p:nvPr/>
            </p:nvSpPr>
            <p:spPr bwMode="auto">
              <a:xfrm>
                <a:off x="4823" y="1325"/>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4" name="Line 198"/>
              <p:cNvSpPr>
                <a:spLocks noChangeShapeType="1"/>
              </p:cNvSpPr>
              <p:nvPr/>
            </p:nvSpPr>
            <p:spPr bwMode="auto">
              <a:xfrm>
                <a:off x="4817" y="1401"/>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5" name="Line 199"/>
              <p:cNvSpPr>
                <a:spLocks noChangeShapeType="1"/>
              </p:cNvSpPr>
              <p:nvPr/>
            </p:nvSpPr>
            <p:spPr bwMode="auto">
              <a:xfrm>
                <a:off x="4823" y="1662"/>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6" name="Line 200"/>
              <p:cNvSpPr>
                <a:spLocks noChangeShapeType="1"/>
              </p:cNvSpPr>
              <p:nvPr/>
            </p:nvSpPr>
            <p:spPr bwMode="auto">
              <a:xfrm>
                <a:off x="4823" y="1740"/>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7" name="Line 201"/>
              <p:cNvSpPr>
                <a:spLocks noChangeShapeType="1"/>
              </p:cNvSpPr>
              <p:nvPr/>
            </p:nvSpPr>
            <p:spPr bwMode="auto">
              <a:xfrm>
                <a:off x="4817" y="1914"/>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8" name="Line 202"/>
              <p:cNvSpPr>
                <a:spLocks noChangeShapeType="1"/>
              </p:cNvSpPr>
              <p:nvPr/>
            </p:nvSpPr>
            <p:spPr bwMode="auto">
              <a:xfrm>
                <a:off x="4823" y="2003"/>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09" name="Line 203"/>
              <p:cNvSpPr>
                <a:spLocks noChangeShapeType="1"/>
              </p:cNvSpPr>
              <p:nvPr/>
            </p:nvSpPr>
            <p:spPr bwMode="auto">
              <a:xfrm>
                <a:off x="4823" y="2152"/>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0" name="Line 204"/>
              <p:cNvSpPr>
                <a:spLocks noChangeShapeType="1"/>
              </p:cNvSpPr>
              <p:nvPr/>
            </p:nvSpPr>
            <p:spPr bwMode="auto">
              <a:xfrm>
                <a:off x="4817" y="2081"/>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1" name="Line 205"/>
              <p:cNvSpPr>
                <a:spLocks noChangeShapeType="1"/>
              </p:cNvSpPr>
              <p:nvPr/>
            </p:nvSpPr>
            <p:spPr bwMode="auto">
              <a:xfrm>
                <a:off x="4823" y="2234"/>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2" name="Line 206"/>
              <p:cNvSpPr>
                <a:spLocks noChangeShapeType="1"/>
              </p:cNvSpPr>
              <p:nvPr/>
            </p:nvSpPr>
            <p:spPr bwMode="auto">
              <a:xfrm>
                <a:off x="4823" y="2419"/>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3" name="Line 207"/>
              <p:cNvSpPr>
                <a:spLocks noChangeShapeType="1"/>
              </p:cNvSpPr>
              <p:nvPr/>
            </p:nvSpPr>
            <p:spPr bwMode="auto">
              <a:xfrm>
                <a:off x="4823" y="2513"/>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4" name="Line 208"/>
              <p:cNvSpPr>
                <a:spLocks noChangeShapeType="1"/>
              </p:cNvSpPr>
              <p:nvPr/>
            </p:nvSpPr>
            <p:spPr bwMode="auto">
              <a:xfrm>
                <a:off x="4823" y="2820"/>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5" name="Line 209"/>
              <p:cNvSpPr>
                <a:spLocks noChangeShapeType="1"/>
              </p:cNvSpPr>
              <p:nvPr/>
            </p:nvSpPr>
            <p:spPr bwMode="auto">
              <a:xfrm>
                <a:off x="3324" y="2510"/>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6" name="Line 210"/>
              <p:cNvSpPr>
                <a:spLocks noChangeShapeType="1"/>
              </p:cNvSpPr>
              <p:nvPr/>
            </p:nvSpPr>
            <p:spPr bwMode="auto">
              <a:xfrm>
                <a:off x="3330" y="2419"/>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7" name="Line 211"/>
              <p:cNvSpPr>
                <a:spLocks noChangeShapeType="1"/>
              </p:cNvSpPr>
              <p:nvPr/>
            </p:nvSpPr>
            <p:spPr bwMode="auto">
              <a:xfrm>
                <a:off x="3324" y="2712"/>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8" name="Line 212"/>
              <p:cNvSpPr>
                <a:spLocks noChangeShapeType="1"/>
              </p:cNvSpPr>
              <p:nvPr/>
            </p:nvSpPr>
            <p:spPr bwMode="auto">
              <a:xfrm>
                <a:off x="3330" y="2787"/>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19" name="Line 213"/>
              <p:cNvSpPr>
                <a:spLocks noChangeShapeType="1"/>
              </p:cNvSpPr>
              <p:nvPr/>
            </p:nvSpPr>
            <p:spPr bwMode="auto">
              <a:xfrm>
                <a:off x="3330" y="2942"/>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0" name="Line 214"/>
              <p:cNvSpPr>
                <a:spLocks noChangeShapeType="1"/>
              </p:cNvSpPr>
              <p:nvPr/>
            </p:nvSpPr>
            <p:spPr bwMode="auto">
              <a:xfrm>
                <a:off x="3319" y="2152"/>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1" name="Line 215"/>
              <p:cNvSpPr>
                <a:spLocks noChangeShapeType="1"/>
              </p:cNvSpPr>
              <p:nvPr/>
            </p:nvSpPr>
            <p:spPr bwMode="auto">
              <a:xfrm>
                <a:off x="4823" y="2723"/>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2" name="Line 216"/>
              <p:cNvSpPr>
                <a:spLocks noChangeShapeType="1"/>
              </p:cNvSpPr>
              <p:nvPr/>
            </p:nvSpPr>
            <p:spPr bwMode="auto">
              <a:xfrm>
                <a:off x="4075" y="1890"/>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3" name="Line 217"/>
              <p:cNvSpPr>
                <a:spLocks noChangeShapeType="1"/>
              </p:cNvSpPr>
              <p:nvPr/>
            </p:nvSpPr>
            <p:spPr bwMode="auto">
              <a:xfrm>
                <a:off x="3699" y="1918"/>
                <a:ext cx="370" cy="2"/>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4" name="Line 218"/>
              <p:cNvSpPr>
                <a:spLocks noChangeShapeType="1"/>
              </p:cNvSpPr>
              <p:nvPr/>
            </p:nvSpPr>
            <p:spPr bwMode="auto">
              <a:xfrm>
                <a:off x="3319" y="2868"/>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5" name="Line 219"/>
              <p:cNvSpPr>
                <a:spLocks noChangeShapeType="1"/>
              </p:cNvSpPr>
              <p:nvPr/>
            </p:nvSpPr>
            <p:spPr bwMode="auto">
              <a:xfrm>
                <a:off x="3324" y="2233"/>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6" name="Line 220"/>
              <p:cNvSpPr>
                <a:spLocks noChangeShapeType="1"/>
              </p:cNvSpPr>
              <p:nvPr/>
            </p:nvSpPr>
            <p:spPr bwMode="auto">
              <a:xfrm>
                <a:off x="3688" y="2026"/>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7" name="Line 221"/>
              <p:cNvSpPr>
                <a:spLocks noChangeShapeType="1"/>
              </p:cNvSpPr>
              <p:nvPr/>
            </p:nvSpPr>
            <p:spPr bwMode="auto">
              <a:xfrm>
                <a:off x="3693" y="2241"/>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8" name="Line 222"/>
              <p:cNvSpPr>
                <a:spLocks noChangeShapeType="1"/>
              </p:cNvSpPr>
              <p:nvPr/>
            </p:nvSpPr>
            <p:spPr bwMode="auto">
              <a:xfrm>
                <a:off x="3699" y="2339"/>
                <a:ext cx="370"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29" name="Line 223"/>
              <p:cNvSpPr>
                <a:spLocks noChangeShapeType="1"/>
              </p:cNvSpPr>
              <p:nvPr/>
            </p:nvSpPr>
            <p:spPr bwMode="auto">
              <a:xfrm>
                <a:off x="4075" y="2045"/>
                <a:ext cx="368"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17630" name="Line 224"/>
              <p:cNvSpPr>
                <a:spLocks noChangeShapeType="1"/>
              </p:cNvSpPr>
              <p:nvPr/>
            </p:nvSpPr>
            <p:spPr bwMode="auto">
              <a:xfrm>
                <a:off x="4443" y="2047"/>
                <a:ext cx="369" cy="1"/>
              </a:xfrm>
              <a:prstGeom prst="line">
                <a:avLst/>
              </a:prstGeom>
              <a:noFill/>
              <a:ln w="7938">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grpSp>
      </p:grpSp>
      <p:sp>
        <p:nvSpPr>
          <p:cNvPr id="17631" name="AutoShape 226"/>
          <p:cNvSpPr>
            <a:spLocks noChangeArrowheads="1"/>
          </p:cNvSpPr>
          <p:nvPr/>
        </p:nvSpPr>
        <p:spPr bwMode="auto">
          <a:xfrm>
            <a:off x="1144589" y="3105150"/>
            <a:ext cx="403225" cy="615554"/>
          </a:xfrm>
          <a:prstGeom prst="can">
            <a:avLst>
              <a:gd name="adj" fmla="val 73068"/>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eaLnBrk="0" hangingPunct="0"/>
            <a:endParaRPr lang="en-US">
              <a:latin typeface="+mj-lt"/>
              <a:ea typeface="MS PGothic" pitchFamily="34" charset="-128"/>
            </a:endParaRPr>
          </a:p>
        </p:txBody>
      </p:sp>
      <p:sp>
        <p:nvSpPr>
          <p:cNvPr id="17632" name="Rectangle 227"/>
          <p:cNvSpPr>
            <a:spLocks noChangeArrowheads="1"/>
          </p:cNvSpPr>
          <p:nvPr/>
        </p:nvSpPr>
        <p:spPr bwMode="auto">
          <a:xfrm>
            <a:off x="1192213" y="3342085"/>
            <a:ext cx="76200" cy="714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endParaRPr lang="en-US">
              <a:latin typeface="+mj-lt"/>
              <a:ea typeface="MS PGothic" pitchFamily="34" charset="-128"/>
            </a:endParaRPr>
          </a:p>
        </p:txBody>
      </p:sp>
      <p:sp>
        <p:nvSpPr>
          <p:cNvPr id="17633" name="Rectangle 228"/>
          <p:cNvSpPr>
            <a:spLocks noChangeArrowheads="1"/>
          </p:cNvSpPr>
          <p:nvPr/>
        </p:nvSpPr>
        <p:spPr bwMode="auto">
          <a:xfrm>
            <a:off x="1317625" y="3508772"/>
            <a:ext cx="76200" cy="71438"/>
          </a:xfrm>
          <a:prstGeom prst="rect">
            <a:avLst/>
          </a:prstGeom>
          <a:solidFill>
            <a:srgbClr val="6C30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endParaRPr lang="en-US">
              <a:latin typeface="+mj-lt"/>
              <a:ea typeface="MS PGothic" pitchFamily="34" charset="-128"/>
            </a:endParaRPr>
          </a:p>
        </p:txBody>
      </p:sp>
      <p:sp>
        <p:nvSpPr>
          <p:cNvPr id="17634" name="AutoShape 229"/>
          <p:cNvSpPr>
            <a:spLocks noChangeArrowheads="1"/>
          </p:cNvSpPr>
          <p:nvPr/>
        </p:nvSpPr>
        <p:spPr bwMode="auto">
          <a:xfrm>
            <a:off x="1316038" y="3421856"/>
            <a:ext cx="76200" cy="76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eaLnBrk="0" hangingPunct="0"/>
            <a:endParaRPr lang="en-US">
              <a:latin typeface="+mj-lt"/>
              <a:ea typeface="MS PGothic" pitchFamily="34" charset="-128"/>
            </a:endParaRPr>
          </a:p>
        </p:txBody>
      </p:sp>
      <p:sp>
        <p:nvSpPr>
          <p:cNvPr id="17635" name="AutoShape 230"/>
          <p:cNvSpPr>
            <a:spLocks noChangeArrowheads="1"/>
          </p:cNvSpPr>
          <p:nvPr/>
        </p:nvSpPr>
        <p:spPr bwMode="auto">
          <a:xfrm>
            <a:off x="1435100" y="3421856"/>
            <a:ext cx="76200" cy="76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eaLnBrk="0" hangingPunct="0"/>
            <a:endParaRPr lang="en-US">
              <a:latin typeface="+mj-lt"/>
              <a:ea typeface="MS PGothic" pitchFamily="34" charset="-128"/>
            </a:endParaRPr>
          </a:p>
        </p:txBody>
      </p:sp>
      <p:sp>
        <p:nvSpPr>
          <p:cNvPr id="17636" name="Rectangle 231"/>
          <p:cNvSpPr>
            <a:spLocks noChangeArrowheads="1"/>
          </p:cNvSpPr>
          <p:nvPr/>
        </p:nvSpPr>
        <p:spPr bwMode="auto">
          <a:xfrm>
            <a:off x="330200" y="1034654"/>
            <a:ext cx="4457700" cy="3975496"/>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mj-lt"/>
              <a:ea typeface="MS PGothic" pitchFamily="34" charset="-128"/>
            </a:endParaRPr>
          </a:p>
        </p:txBody>
      </p:sp>
      <p:grpSp>
        <p:nvGrpSpPr>
          <p:cNvPr id="17637" name="Group 232"/>
          <p:cNvGrpSpPr>
            <a:grpSpLocks/>
          </p:cNvGrpSpPr>
          <p:nvPr/>
        </p:nvGrpSpPr>
        <p:grpSpPr bwMode="auto">
          <a:xfrm>
            <a:off x="496888" y="2289572"/>
            <a:ext cx="1295400" cy="276225"/>
            <a:chOff x="162" y="1983"/>
            <a:chExt cx="871" cy="248"/>
          </a:xfrm>
        </p:grpSpPr>
        <p:grpSp>
          <p:nvGrpSpPr>
            <p:cNvPr id="17638" name="Group 233"/>
            <p:cNvGrpSpPr>
              <a:grpSpLocks/>
            </p:cNvGrpSpPr>
            <p:nvPr/>
          </p:nvGrpSpPr>
          <p:grpSpPr bwMode="auto">
            <a:xfrm>
              <a:off x="763" y="1983"/>
              <a:ext cx="270" cy="248"/>
              <a:chOff x="1394" y="986"/>
              <a:chExt cx="614" cy="566"/>
            </a:xfrm>
          </p:grpSpPr>
          <p:sp>
            <p:nvSpPr>
              <p:cNvPr id="17639" name="Freeform 234"/>
              <p:cNvSpPr>
                <a:spLocks/>
              </p:cNvSpPr>
              <p:nvPr/>
            </p:nvSpPr>
            <p:spPr bwMode="auto">
              <a:xfrm>
                <a:off x="1518" y="998"/>
                <a:ext cx="490" cy="554"/>
              </a:xfrm>
              <a:custGeom>
                <a:avLst/>
                <a:gdLst>
                  <a:gd name="T0" fmla="*/ 73 w 574"/>
                  <a:gd name="T1" fmla="*/ 112 h 650"/>
                  <a:gd name="T2" fmla="*/ 101 w 574"/>
                  <a:gd name="T3" fmla="*/ 32 h 650"/>
                  <a:gd name="T4" fmla="*/ 100 w 574"/>
                  <a:gd name="T5" fmla="*/ 25 h 650"/>
                  <a:gd name="T6" fmla="*/ 61 w 574"/>
                  <a:gd name="T7" fmla="*/ 10 h 650"/>
                  <a:gd name="T8" fmla="*/ 54 w 574"/>
                  <a:gd name="T9" fmla="*/ 17 h 650"/>
                  <a:gd name="T10" fmla="*/ 7 w 574"/>
                  <a:gd name="T11" fmla="*/ 0 h 650"/>
                  <a:gd name="T12" fmla="*/ 0 w 574"/>
                  <a:gd name="T13" fmla="*/ 20 h 650"/>
                  <a:gd name="T14" fmla="*/ 73 w 574"/>
                  <a:gd name="T15" fmla="*/ 112 h 650"/>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650"/>
                  <a:gd name="T26" fmla="*/ 574 w 574"/>
                  <a:gd name="T27" fmla="*/ 650 h 6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650">
                    <a:moveTo>
                      <a:pt x="413" y="650"/>
                    </a:moveTo>
                    <a:lnTo>
                      <a:pt x="574" y="193"/>
                    </a:lnTo>
                    <a:lnTo>
                      <a:pt x="564" y="142"/>
                    </a:lnTo>
                    <a:lnTo>
                      <a:pt x="349" y="62"/>
                    </a:lnTo>
                    <a:lnTo>
                      <a:pt x="309" y="100"/>
                    </a:lnTo>
                    <a:lnTo>
                      <a:pt x="37" y="0"/>
                    </a:lnTo>
                    <a:lnTo>
                      <a:pt x="0" y="114"/>
                    </a:lnTo>
                    <a:lnTo>
                      <a:pt x="413" y="65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0" name="Freeform 235"/>
              <p:cNvSpPr>
                <a:spLocks/>
              </p:cNvSpPr>
              <p:nvPr/>
            </p:nvSpPr>
            <p:spPr bwMode="auto">
              <a:xfrm>
                <a:off x="1434" y="992"/>
                <a:ext cx="477" cy="557"/>
              </a:xfrm>
              <a:custGeom>
                <a:avLst/>
                <a:gdLst>
                  <a:gd name="T0" fmla="*/ 90 w 558"/>
                  <a:gd name="T1" fmla="*/ 112 h 654"/>
                  <a:gd name="T2" fmla="*/ 99 w 558"/>
                  <a:gd name="T3" fmla="*/ 32 h 654"/>
                  <a:gd name="T4" fmla="*/ 3 w 558"/>
                  <a:gd name="T5" fmla="*/ 0 h 654"/>
                  <a:gd name="T6" fmla="*/ 0 w 558"/>
                  <a:gd name="T7" fmla="*/ 77 h 654"/>
                  <a:gd name="T8" fmla="*/ 90 w 558"/>
                  <a:gd name="T9" fmla="*/ 112 h 654"/>
                  <a:gd name="T10" fmla="*/ 0 60000 65536"/>
                  <a:gd name="T11" fmla="*/ 0 60000 65536"/>
                  <a:gd name="T12" fmla="*/ 0 60000 65536"/>
                  <a:gd name="T13" fmla="*/ 0 60000 65536"/>
                  <a:gd name="T14" fmla="*/ 0 60000 65536"/>
                  <a:gd name="T15" fmla="*/ 0 w 558"/>
                  <a:gd name="T16" fmla="*/ 0 h 654"/>
                  <a:gd name="T17" fmla="*/ 558 w 558"/>
                  <a:gd name="T18" fmla="*/ 654 h 654"/>
                </a:gdLst>
                <a:ahLst/>
                <a:cxnLst>
                  <a:cxn ang="T10">
                    <a:pos x="T0" y="T1"/>
                  </a:cxn>
                  <a:cxn ang="T11">
                    <a:pos x="T2" y="T3"/>
                  </a:cxn>
                  <a:cxn ang="T12">
                    <a:pos x="T4" y="T5"/>
                  </a:cxn>
                  <a:cxn ang="T13">
                    <a:pos x="T6" y="T7"/>
                  </a:cxn>
                  <a:cxn ang="T14">
                    <a:pos x="T8" y="T9"/>
                  </a:cxn>
                </a:cxnLst>
                <a:rect l="T15" t="T16" r="T17" b="T18"/>
                <a:pathLst>
                  <a:path w="558" h="654">
                    <a:moveTo>
                      <a:pt x="506" y="654"/>
                    </a:moveTo>
                    <a:lnTo>
                      <a:pt x="558" y="193"/>
                    </a:lnTo>
                    <a:lnTo>
                      <a:pt x="21" y="0"/>
                    </a:lnTo>
                    <a:lnTo>
                      <a:pt x="0" y="451"/>
                    </a:lnTo>
                    <a:lnTo>
                      <a:pt x="506" y="6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1" name="Freeform 236"/>
              <p:cNvSpPr>
                <a:spLocks/>
              </p:cNvSpPr>
              <p:nvPr/>
            </p:nvSpPr>
            <p:spPr bwMode="white">
              <a:xfrm>
                <a:off x="1430" y="986"/>
                <a:ext cx="485" cy="564"/>
              </a:xfrm>
              <a:custGeom>
                <a:avLst/>
                <a:gdLst>
                  <a:gd name="T0" fmla="*/ 3 w 568"/>
                  <a:gd name="T1" fmla="*/ 3 h 662"/>
                  <a:gd name="T2" fmla="*/ 0 w 568"/>
                  <a:gd name="T3" fmla="*/ 78 h 662"/>
                  <a:gd name="T4" fmla="*/ 3 w 568"/>
                  <a:gd name="T5" fmla="*/ 79 h 662"/>
                  <a:gd name="T6" fmla="*/ 6 w 568"/>
                  <a:gd name="T7" fmla="*/ 3 h 662"/>
                  <a:gd name="T8" fmla="*/ 97 w 568"/>
                  <a:gd name="T9" fmla="*/ 35 h 662"/>
                  <a:gd name="T10" fmla="*/ 89 w 568"/>
                  <a:gd name="T11" fmla="*/ 113 h 662"/>
                  <a:gd name="T12" fmla="*/ 92 w 568"/>
                  <a:gd name="T13" fmla="*/ 114 h 662"/>
                  <a:gd name="T14" fmla="*/ 100 w 568"/>
                  <a:gd name="T15" fmla="*/ 34 h 662"/>
                  <a:gd name="T16" fmla="*/ 3 w 568"/>
                  <a:gd name="T17" fmla="*/ 0 h 662"/>
                  <a:gd name="T18" fmla="*/ 3 w 568"/>
                  <a:gd name="T19" fmla="*/ 3 h 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8"/>
                  <a:gd name="T31" fmla="*/ 0 h 662"/>
                  <a:gd name="T32" fmla="*/ 568 w 568"/>
                  <a:gd name="T33" fmla="*/ 662 h 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8" h="662">
                    <a:moveTo>
                      <a:pt x="21" y="7"/>
                    </a:moveTo>
                    <a:lnTo>
                      <a:pt x="0" y="458"/>
                    </a:lnTo>
                    <a:lnTo>
                      <a:pt x="11" y="459"/>
                    </a:lnTo>
                    <a:lnTo>
                      <a:pt x="30" y="15"/>
                    </a:lnTo>
                    <a:lnTo>
                      <a:pt x="557" y="203"/>
                    </a:lnTo>
                    <a:lnTo>
                      <a:pt x="506" y="661"/>
                    </a:lnTo>
                    <a:lnTo>
                      <a:pt x="517" y="662"/>
                    </a:lnTo>
                    <a:lnTo>
                      <a:pt x="568" y="196"/>
                    </a:lnTo>
                    <a:lnTo>
                      <a:pt x="21" y="0"/>
                    </a:ln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2" name="Freeform 237"/>
              <p:cNvSpPr>
                <a:spLocks/>
              </p:cNvSpPr>
              <p:nvPr/>
            </p:nvSpPr>
            <p:spPr bwMode="auto">
              <a:xfrm>
                <a:off x="1394" y="1045"/>
                <a:ext cx="477" cy="507"/>
              </a:xfrm>
              <a:custGeom>
                <a:avLst/>
                <a:gdLst>
                  <a:gd name="T0" fmla="*/ 0 w 558"/>
                  <a:gd name="T1" fmla="*/ 0 h 595"/>
                  <a:gd name="T2" fmla="*/ 7 w 558"/>
                  <a:gd name="T3" fmla="*/ 69 h 595"/>
                  <a:gd name="T4" fmla="*/ 99 w 558"/>
                  <a:gd name="T5" fmla="*/ 102 h 595"/>
                  <a:gd name="T6" fmla="*/ 91 w 558"/>
                  <a:gd name="T7" fmla="*/ 32 h 595"/>
                  <a:gd name="T8" fmla="*/ 0 w 558"/>
                  <a:gd name="T9" fmla="*/ 0 h 595"/>
                  <a:gd name="T10" fmla="*/ 0 60000 65536"/>
                  <a:gd name="T11" fmla="*/ 0 60000 65536"/>
                  <a:gd name="T12" fmla="*/ 0 60000 65536"/>
                  <a:gd name="T13" fmla="*/ 0 60000 65536"/>
                  <a:gd name="T14" fmla="*/ 0 60000 65536"/>
                  <a:gd name="T15" fmla="*/ 0 w 558"/>
                  <a:gd name="T16" fmla="*/ 0 h 595"/>
                  <a:gd name="T17" fmla="*/ 558 w 558"/>
                  <a:gd name="T18" fmla="*/ 595 h 595"/>
                </a:gdLst>
                <a:ahLst/>
                <a:cxnLst>
                  <a:cxn ang="T10">
                    <a:pos x="T0" y="T1"/>
                  </a:cxn>
                  <a:cxn ang="T11">
                    <a:pos x="T2" y="T3"/>
                  </a:cxn>
                  <a:cxn ang="T12">
                    <a:pos x="T4" y="T5"/>
                  </a:cxn>
                  <a:cxn ang="T13">
                    <a:pos x="T6" y="T7"/>
                  </a:cxn>
                  <a:cxn ang="T14">
                    <a:pos x="T8" y="T9"/>
                  </a:cxn>
                </a:cxnLst>
                <a:rect l="T15" t="T16" r="T17" b="T18"/>
                <a:pathLst>
                  <a:path w="558" h="595">
                    <a:moveTo>
                      <a:pt x="0" y="0"/>
                    </a:moveTo>
                    <a:lnTo>
                      <a:pt x="38" y="403"/>
                    </a:lnTo>
                    <a:lnTo>
                      <a:pt x="558" y="595"/>
                    </a:lnTo>
                    <a:lnTo>
                      <a:pt x="513" y="18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nvGrpSpPr>
            <p:cNvPr id="17643" name="Group 238"/>
            <p:cNvGrpSpPr>
              <a:grpSpLocks/>
            </p:cNvGrpSpPr>
            <p:nvPr/>
          </p:nvGrpSpPr>
          <p:grpSpPr bwMode="auto">
            <a:xfrm>
              <a:off x="472" y="1983"/>
              <a:ext cx="270" cy="248"/>
              <a:chOff x="1394" y="986"/>
              <a:chExt cx="614" cy="566"/>
            </a:xfrm>
          </p:grpSpPr>
          <p:sp>
            <p:nvSpPr>
              <p:cNvPr id="17644" name="Freeform 239"/>
              <p:cNvSpPr>
                <a:spLocks/>
              </p:cNvSpPr>
              <p:nvPr/>
            </p:nvSpPr>
            <p:spPr bwMode="auto">
              <a:xfrm>
                <a:off x="1518" y="998"/>
                <a:ext cx="490" cy="554"/>
              </a:xfrm>
              <a:custGeom>
                <a:avLst/>
                <a:gdLst>
                  <a:gd name="T0" fmla="*/ 73 w 574"/>
                  <a:gd name="T1" fmla="*/ 112 h 650"/>
                  <a:gd name="T2" fmla="*/ 101 w 574"/>
                  <a:gd name="T3" fmla="*/ 32 h 650"/>
                  <a:gd name="T4" fmla="*/ 100 w 574"/>
                  <a:gd name="T5" fmla="*/ 25 h 650"/>
                  <a:gd name="T6" fmla="*/ 61 w 574"/>
                  <a:gd name="T7" fmla="*/ 10 h 650"/>
                  <a:gd name="T8" fmla="*/ 54 w 574"/>
                  <a:gd name="T9" fmla="*/ 17 h 650"/>
                  <a:gd name="T10" fmla="*/ 7 w 574"/>
                  <a:gd name="T11" fmla="*/ 0 h 650"/>
                  <a:gd name="T12" fmla="*/ 0 w 574"/>
                  <a:gd name="T13" fmla="*/ 20 h 650"/>
                  <a:gd name="T14" fmla="*/ 73 w 574"/>
                  <a:gd name="T15" fmla="*/ 112 h 650"/>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650"/>
                  <a:gd name="T26" fmla="*/ 574 w 574"/>
                  <a:gd name="T27" fmla="*/ 650 h 6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650">
                    <a:moveTo>
                      <a:pt x="413" y="650"/>
                    </a:moveTo>
                    <a:lnTo>
                      <a:pt x="574" y="193"/>
                    </a:lnTo>
                    <a:lnTo>
                      <a:pt x="564" y="142"/>
                    </a:lnTo>
                    <a:lnTo>
                      <a:pt x="349" y="62"/>
                    </a:lnTo>
                    <a:lnTo>
                      <a:pt x="309" y="100"/>
                    </a:lnTo>
                    <a:lnTo>
                      <a:pt x="37" y="0"/>
                    </a:lnTo>
                    <a:lnTo>
                      <a:pt x="0" y="114"/>
                    </a:lnTo>
                    <a:lnTo>
                      <a:pt x="413" y="65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5" name="Freeform 240"/>
              <p:cNvSpPr>
                <a:spLocks/>
              </p:cNvSpPr>
              <p:nvPr/>
            </p:nvSpPr>
            <p:spPr bwMode="auto">
              <a:xfrm>
                <a:off x="1434" y="992"/>
                <a:ext cx="477" cy="557"/>
              </a:xfrm>
              <a:custGeom>
                <a:avLst/>
                <a:gdLst>
                  <a:gd name="T0" fmla="*/ 90 w 558"/>
                  <a:gd name="T1" fmla="*/ 112 h 654"/>
                  <a:gd name="T2" fmla="*/ 99 w 558"/>
                  <a:gd name="T3" fmla="*/ 32 h 654"/>
                  <a:gd name="T4" fmla="*/ 3 w 558"/>
                  <a:gd name="T5" fmla="*/ 0 h 654"/>
                  <a:gd name="T6" fmla="*/ 0 w 558"/>
                  <a:gd name="T7" fmla="*/ 77 h 654"/>
                  <a:gd name="T8" fmla="*/ 90 w 558"/>
                  <a:gd name="T9" fmla="*/ 112 h 654"/>
                  <a:gd name="T10" fmla="*/ 0 60000 65536"/>
                  <a:gd name="T11" fmla="*/ 0 60000 65536"/>
                  <a:gd name="T12" fmla="*/ 0 60000 65536"/>
                  <a:gd name="T13" fmla="*/ 0 60000 65536"/>
                  <a:gd name="T14" fmla="*/ 0 60000 65536"/>
                  <a:gd name="T15" fmla="*/ 0 w 558"/>
                  <a:gd name="T16" fmla="*/ 0 h 654"/>
                  <a:gd name="T17" fmla="*/ 558 w 558"/>
                  <a:gd name="T18" fmla="*/ 654 h 654"/>
                </a:gdLst>
                <a:ahLst/>
                <a:cxnLst>
                  <a:cxn ang="T10">
                    <a:pos x="T0" y="T1"/>
                  </a:cxn>
                  <a:cxn ang="T11">
                    <a:pos x="T2" y="T3"/>
                  </a:cxn>
                  <a:cxn ang="T12">
                    <a:pos x="T4" y="T5"/>
                  </a:cxn>
                  <a:cxn ang="T13">
                    <a:pos x="T6" y="T7"/>
                  </a:cxn>
                  <a:cxn ang="T14">
                    <a:pos x="T8" y="T9"/>
                  </a:cxn>
                </a:cxnLst>
                <a:rect l="T15" t="T16" r="T17" b="T18"/>
                <a:pathLst>
                  <a:path w="558" h="654">
                    <a:moveTo>
                      <a:pt x="506" y="654"/>
                    </a:moveTo>
                    <a:lnTo>
                      <a:pt x="558" y="193"/>
                    </a:lnTo>
                    <a:lnTo>
                      <a:pt x="21" y="0"/>
                    </a:lnTo>
                    <a:lnTo>
                      <a:pt x="0" y="451"/>
                    </a:lnTo>
                    <a:lnTo>
                      <a:pt x="506" y="6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6" name="Freeform 241"/>
              <p:cNvSpPr>
                <a:spLocks/>
              </p:cNvSpPr>
              <p:nvPr/>
            </p:nvSpPr>
            <p:spPr bwMode="white">
              <a:xfrm>
                <a:off x="1430" y="986"/>
                <a:ext cx="485" cy="564"/>
              </a:xfrm>
              <a:custGeom>
                <a:avLst/>
                <a:gdLst>
                  <a:gd name="T0" fmla="*/ 3 w 568"/>
                  <a:gd name="T1" fmla="*/ 3 h 662"/>
                  <a:gd name="T2" fmla="*/ 0 w 568"/>
                  <a:gd name="T3" fmla="*/ 78 h 662"/>
                  <a:gd name="T4" fmla="*/ 3 w 568"/>
                  <a:gd name="T5" fmla="*/ 79 h 662"/>
                  <a:gd name="T6" fmla="*/ 6 w 568"/>
                  <a:gd name="T7" fmla="*/ 3 h 662"/>
                  <a:gd name="T8" fmla="*/ 97 w 568"/>
                  <a:gd name="T9" fmla="*/ 35 h 662"/>
                  <a:gd name="T10" fmla="*/ 89 w 568"/>
                  <a:gd name="T11" fmla="*/ 113 h 662"/>
                  <a:gd name="T12" fmla="*/ 92 w 568"/>
                  <a:gd name="T13" fmla="*/ 114 h 662"/>
                  <a:gd name="T14" fmla="*/ 100 w 568"/>
                  <a:gd name="T15" fmla="*/ 34 h 662"/>
                  <a:gd name="T16" fmla="*/ 3 w 568"/>
                  <a:gd name="T17" fmla="*/ 0 h 662"/>
                  <a:gd name="T18" fmla="*/ 3 w 568"/>
                  <a:gd name="T19" fmla="*/ 3 h 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8"/>
                  <a:gd name="T31" fmla="*/ 0 h 662"/>
                  <a:gd name="T32" fmla="*/ 568 w 568"/>
                  <a:gd name="T33" fmla="*/ 662 h 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8" h="662">
                    <a:moveTo>
                      <a:pt x="21" y="7"/>
                    </a:moveTo>
                    <a:lnTo>
                      <a:pt x="0" y="458"/>
                    </a:lnTo>
                    <a:lnTo>
                      <a:pt x="11" y="459"/>
                    </a:lnTo>
                    <a:lnTo>
                      <a:pt x="30" y="15"/>
                    </a:lnTo>
                    <a:lnTo>
                      <a:pt x="557" y="203"/>
                    </a:lnTo>
                    <a:lnTo>
                      <a:pt x="506" y="661"/>
                    </a:lnTo>
                    <a:lnTo>
                      <a:pt x="517" y="662"/>
                    </a:lnTo>
                    <a:lnTo>
                      <a:pt x="568" y="196"/>
                    </a:lnTo>
                    <a:lnTo>
                      <a:pt x="21" y="0"/>
                    </a:ln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47" name="Freeform 242"/>
              <p:cNvSpPr>
                <a:spLocks/>
              </p:cNvSpPr>
              <p:nvPr/>
            </p:nvSpPr>
            <p:spPr bwMode="auto">
              <a:xfrm>
                <a:off x="1394" y="1045"/>
                <a:ext cx="477" cy="507"/>
              </a:xfrm>
              <a:custGeom>
                <a:avLst/>
                <a:gdLst>
                  <a:gd name="T0" fmla="*/ 0 w 558"/>
                  <a:gd name="T1" fmla="*/ 0 h 595"/>
                  <a:gd name="T2" fmla="*/ 7 w 558"/>
                  <a:gd name="T3" fmla="*/ 69 h 595"/>
                  <a:gd name="T4" fmla="*/ 99 w 558"/>
                  <a:gd name="T5" fmla="*/ 102 h 595"/>
                  <a:gd name="T6" fmla="*/ 91 w 558"/>
                  <a:gd name="T7" fmla="*/ 32 h 595"/>
                  <a:gd name="T8" fmla="*/ 0 w 558"/>
                  <a:gd name="T9" fmla="*/ 0 h 595"/>
                  <a:gd name="T10" fmla="*/ 0 60000 65536"/>
                  <a:gd name="T11" fmla="*/ 0 60000 65536"/>
                  <a:gd name="T12" fmla="*/ 0 60000 65536"/>
                  <a:gd name="T13" fmla="*/ 0 60000 65536"/>
                  <a:gd name="T14" fmla="*/ 0 60000 65536"/>
                  <a:gd name="T15" fmla="*/ 0 w 558"/>
                  <a:gd name="T16" fmla="*/ 0 h 595"/>
                  <a:gd name="T17" fmla="*/ 558 w 558"/>
                  <a:gd name="T18" fmla="*/ 595 h 595"/>
                </a:gdLst>
                <a:ahLst/>
                <a:cxnLst>
                  <a:cxn ang="T10">
                    <a:pos x="T0" y="T1"/>
                  </a:cxn>
                  <a:cxn ang="T11">
                    <a:pos x="T2" y="T3"/>
                  </a:cxn>
                  <a:cxn ang="T12">
                    <a:pos x="T4" y="T5"/>
                  </a:cxn>
                  <a:cxn ang="T13">
                    <a:pos x="T6" y="T7"/>
                  </a:cxn>
                  <a:cxn ang="T14">
                    <a:pos x="T8" y="T9"/>
                  </a:cxn>
                </a:cxnLst>
                <a:rect l="T15" t="T16" r="T17" b="T18"/>
                <a:pathLst>
                  <a:path w="558" h="595">
                    <a:moveTo>
                      <a:pt x="0" y="0"/>
                    </a:moveTo>
                    <a:lnTo>
                      <a:pt x="38" y="403"/>
                    </a:lnTo>
                    <a:lnTo>
                      <a:pt x="558" y="595"/>
                    </a:lnTo>
                    <a:lnTo>
                      <a:pt x="513" y="18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nvGrpSpPr>
            <p:cNvPr id="17648" name="Group 243"/>
            <p:cNvGrpSpPr>
              <a:grpSpLocks/>
            </p:cNvGrpSpPr>
            <p:nvPr/>
          </p:nvGrpSpPr>
          <p:grpSpPr bwMode="auto">
            <a:xfrm>
              <a:off x="162" y="1983"/>
              <a:ext cx="270" cy="248"/>
              <a:chOff x="1394" y="986"/>
              <a:chExt cx="614" cy="566"/>
            </a:xfrm>
          </p:grpSpPr>
          <p:sp>
            <p:nvSpPr>
              <p:cNvPr id="17649" name="Freeform 244"/>
              <p:cNvSpPr>
                <a:spLocks/>
              </p:cNvSpPr>
              <p:nvPr/>
            </p:nvSpPr>
            <p:spPr bwMode="auto">
              <a:xfrm>
                <a:off x="1518" y="998"/>
                <a:ext cx="490" cy="554"/>
              </a:xfrm>
              <a:custGeom>
                <a:avLst/>
                <a:gdLst>
                  <a:gd name="T0" fmla="*/ 73 w 574"/>
                  <a:gd name="T1" fmla="*/ 112 h 650"/>
                  <a:gd name="T2" fmla="*/ 101 w 574"/>
                  <a:gd name="T3" fmla="*/ 32 h 650"/>
                  <a:gd name="T4" fmla="*/ 100 w 574"/>
                  <a:gd name="T5" fmla="*/ 25 h 650"/>
                  <a:gd name="T6" fmla="*/ 61 w 574"/>
                  <a:gd name="T7" fmla="*/ 10 h 650"/>
                  <a:gd name="T8" fmla="*/ 54 w 574"/>
                  <a:gd name="T9" fmla="*/ 17 h 650"/>
                  <a:gd name="T10" fmla="*/ 7 w 574"/>
                  <a:gd name="T11" fmla="*/ 0 h 650"/>
                  <a:gd name="T12" fmla="*/ 0 w 574"/>
                  <a:gd name="T13" fmla="*/ 20 h 650"/>
                  <a:gd name="T14" fmla="*/ 73 w 574"/>
                  <a:gd name="T15" fmla="*/ 112 h 650"/>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650"/>
                  <a:gd name="T26" fmla="*/ 574 w 574"/>
                  <a:gd name="T27" fmla="*/ 650 h 6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650">
                    <a:moveTo>
                      <a:pt x="413" y="650"/>
                    </a:moveTo>
                    <a:lnTo>
                      <a:pt x="574" y="193"/>
                    </a:lnTo>
                    <a:lnTo>
                      <a:pt x="564" y="142"/>
                    </a:lnTo>
                    <a:lnTo>
                      <a:pt x="349" y="62"/>
                    </a:lnTo>
                    <a:lnTo>
                      <a:pt x="309" y="100"/>
                    </a:lnTo>
                    <a:lnTo>
                      <a:pt x="37" y="0"/>
                    </a:lnTo>
                    <a:lnTo>
                      <a:pt x="0" y="114"/>
                    </a:lnTo>
                    <a:lnTo>
                      <a:pt x="413" y="65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50" name="Freeform 245"/>
              <p:cNvSpPr>
                <a:spLocks/>
              </p:cNvSpPr>
              <p:nvPr/>
            </p:nvSpPr>
            <p:spPr bwMode="auto">
              <a:xfrm>
                <a:off x="1434" y="992"/>
                <a:ext cx="477" cy="557"/>
              </a:xfrm>
              <a:custGeom>
                <a:avLst/>
                <a:gdLst>
                  <a:gd name="T0" fmla="*/ 90 w 558"/>
                  <a:gd name="T1" fmla="*/ 112 h 654"/>
                  <a:gd name="T2" fmla="*/ 99 w 558"/>
                  <a:gd name="T3" fmla="*/ 32 h 654"/>
                  <a:gd name="T4" fmla="*/ 3 w 558"/>
                  <a:gd name="T5" fmla="*/ 0 h 654"/>
                  <a:gd name="T6" fmla="*/ 0 w 558"/>
                  <a:gd name="T7" fmla="*/ 77 h 654"/>
                  <a:gd name="T8" fmla="*/ 90 w 558"/>
                  <a:gd name="T9" fmla="*/ 112 h 654"/>
                  <a:gd name="T10" fmla="*/ 0 60000 65536"/>
                  <a:gd name="T11" fmla="*/ 0 60000 65536"/>
                  <a:gd name="T12" fmla="*/ 0 60000 65536"/>
                  <a:gd name="T13" fmla="*/ 0 60000 65536"/>
                  <a:gd name="T14" fmla="*/ 0 60000 65536"/>
                  <a:gd name="T15" fmla="*/ 0 w 558"/>
                  <a:gd name="T16" fmla="*/ 0 h 654"/>
                  <a:gd name="T17" fmla="*/ 558 w 558"/>
                  <a:gd name="T18" fmla="*/ 654 h 654"/>
                </a:gdLst>
                <a:ahLst/>
                <a:cxnLst>
                  <a:cxn ang="T10">
                    <a:pos x="T0" y="T1"/>
                  </a:cxn>
                  <a:cxn ang="T11">
                    <a:pos x="T2" y="T3"/>
                  </a:cxn>
                  <a:cxn ang="T12">
                    <a:pos x="T4" y="T5"/>
                  </a:cxn>
                  <a:cxn ang="T13">
                    <a:pos x="T6" y="T7"/>
                  </a:cxn>
                  <a:cxn ang="T14">
                    <a:pos x="T8" y="T9"/>
                  </a:cxn>
                </a:cxnLst>
                <a:rect l="T15" t="T16" r="T17" b="T18"/>
                <a:pathLst>
                  <a:path w="558" h="654">
                    <a:moveTo>
                      <a:pt x="506" y="654"/>
                    </a:moveTo>
                    <a:lnTo>
                      <a:pt x="558" y="193"/>
                    </a:lnTo>
                    <a:lnTo>
                      <a:pt x="21" y="0"/>
                    </a:lnTo>
                    <a:lnTo>
                      <a:pt x="0" y="451"/>
                    </a:lnTo>
                    <a:lnTo>
                      <a:pt x="506" y="65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51" name="Freeform 246"/>
              <p:cNvSpPr>
                <a:spLocks/>
              </p:cNvSpPr>
              <p:nvPr/>
            </p:nvSpPr>
            <p:spPr bwMode="white">
              <a:xfrm>
                <a:off x="1430" y="986"/>
                <a:ext cx="485" cy="564"/>
              </a:xfrm>
              <a:custGeom>
                <a:avLst/>
                <a:gdLst>
                  <a:gd name="T0" fmla="*/ 3 w 568"/>
                  <a:gd name="T1" fmla="*/ 3 h 662"/>
                  <a:gd name="T2" fmla="*/ 0 w 568"/>
                  <a:gd name="T3" fmla="*/ 78 h 662"/>
                  <a:gd name="T4" fmla="*/ 3 w 568"/>
                  <a:gd name="T5" fmla="*/ 79 h 662"/>
                  <a:gd name="T6" fmla="*/ 6 w 568"/>
                  <a:gd name="T7" fmla="*/ 3 h 662"/>
                  <a:gd name="T8" fmla="*/ 97 w 568"/>
                  <a:gd name="T9" fmla="*/ 35 h 662"/>
                  <a:gd name="T10" fmla="*/ 89 w 568"/>
                  <a:gd name="T11" fmla="*/ 113 h 662"/>
                  <a:gd name="T12" fmla="*/ 92 w 568"/>
                  <a:gd name="T13" fmla="*/ 114 h 662"/>
                  <a:gd name="T14" fmla="*/ 100 w 568"/>
                  <a:gd name="T15" fmla="*/ 34 h 662"/>
                  <a:gd name="T16" fmla="*/ 3 w 568"/>
                  <a:gd name="T17" fmla="*/ 0 h 662"/>
                  <a:gd name="T18" fmla="*/ 3 w 568"/>
                  <a:gd name="T19" fmla="*/ 3 h 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8"/>
                  <a:gd name="T31" fmla="*/ 0 h 662"/>
                  <a:gd name="T32" fmla="*/ 568 w 568"/>
                  <a:gd name="T33" fmla="*/ 662 h 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8" h="662">
                    <a:moveTo>
                      <a:pt x="21" y="7"/>
                    </a:moveTo>
                    <a:lnTo>
                      <a:pt x="0" y="458"/>
                    </a:lnTo>
                    <a:lnTo>
                      <a:pt x="11" y="459"/>
                    </a:lnTo>
                    <a:lnTo>
                      <a:pt x="30" y="15"/>
                    </a:lnTo>
                    <a:lnTo>
                      <a:pt x="557" y="203"/>
                    </a:lnTo>
                    <a:lnTo>
                      <a:pt x="506" y="661"/>
                    </a:lnTo>
                    <a:lnTo>
                      <a:pt x="517" y="662"/>
                    </a:lnTo>
                    <a:lnTo>
                      <a:pt x="568" y="196"/>
                    </a:lnTo>
                    <a:lnTo>
                      <a:pt x="21" y="0"/>
                    </a:ln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sp>
            <p:nvSpPr>
              <p:cNvPr id="17652" name="Freeform 247"/>
              <p:cNvSpPr>
                <a:spLocks/>
              </p:cNvSpPr>
              <p:nvPr/>
            </p:nvSpPr>
            <p:spPr bwMode="auto">
              <a:xfrm>
                <a:off x="1394" y="1045"/>
                <a:ext cx="477" cy="507"/>
              </a:xfrm>
              <a:custGeom>
                <a:avLst/>
                <a:gdLst>
                  <a:gd name="T0" fmla="*/ 0 w 558"/>
                  <a:gd name="T1" fmla="*/ 0 h 595"/>
                  <a:gd name="T2" fmla="*/ 7 w 558"/>
                  <a:gd name="T3" fmla="*/ 69 h 595"/>
                  <a:gd name="T4" fmla="*/ 99 w 558"/>
                  <a:gd name="T5" fmla="*/ 102 h 595"/>
                  <a:gd name="T6" fmla="*/ 91 w 558"/>
                  <a:gd name="T7" fmla="*/ 32 h 595"/>
                  <a:gd name="T8" fmla="*/ 0 w 558"/>
                  <a:gd name="T9" fmla="*/ 0 h 595"/>
                  <a:gd name="T10" fmla="*/ 0 60000 65536"/>
                  <a:gd name="T11" fmla="*/ 0 60000 65536"/>
                  <a:gd name="T12" fmla="*/ 0 60000 65536"/>
                  <a:gd name="T13" fmla="*/ 0 60000 65536"/>
                  <a:gd name="T14" fmla="*/ 0 60000 65536"/>
                  <a:gd name="T15" fmla="*/ 0 w 558"/>
                  <a:gd name="T16" fmla="*/ 0 h 595"/>
                  <a:gd name="T17" fmla="*/ 558 w 558"/>
                  <a:gd name="T18" fmla="*/ 595 h 595"/>
                </a:gdLst>
                <a:ahLst/>
                <a:cxnLst>
                  <a:cxn ang="T10">
                    <a:pos x="T0" y="T1"/>
                  </a:cxn>
                  <a:cxn ang="T11">
                    <a:pos x="T2" y="T3"/>
                  </a:cxn>
                  <a:cxn ang="T12">
                    <a:pos x="T4" y="T5"/>
                  </a:cxn>
                  <a:cxn ang="T13">
                    <a:pos x="T6" y="T7"/>
                  </a:cxn>
                  <a:cxn ang="T14">
                    <a:pos x="T8" y="T9"/>
                  </a:cxn>
                </a:cxnLst>
                <a:rect l="T15" t="T16" r="T17" b="T18"/>
                <a:pathLst>
                  <a:path w="558" h="595">
                    <a:moveTo>
                      <a:pt x="0" y="0"/>
                    </a:moveTo>
                    <a:lnTo>
                      <a:pt x="38" y="403"/>
                    </a:lnTo>
                    <a:lnTo>
                      <a:pt x="558" y="595"/>
                    </a:lnTo>
                    <a:lnTo>
                      <a:pt x="513" y="18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j-lt"/>
                </a:endParaRPr>
              </a:p>
            </p:txBody>
          </p:sp>
        </p:grpSp>
      </p:grpSp>
      <p:grpSp>
        <p:nvGrpSpPr>
          <p:cNvPr id="17653" name="Group 248"/>
          <p:cNvGrpSpPr>
            <a:grpSpLocks/>
          </p:cNvGrpSpPr>
          <p:nvPr/>
        </p:nvGrpSpPr>
        <p:grpSpPr bwMode="auto">
          <a:xfrm>
            <a:off x="1858964" y="3493294"/>
            <a:ext cx="473075" cy="305991"/>
            <a:chOff x="1475" y="2976"/>
            <a:chExt cx="298" cy="305"/>
          </a:xfrm>
        </p:grpSpPr>
        <p:sp>
          <p:nvSpPr>
            <p:cNvPr id="17654" name="AutoShape 249"/>
            <p:cNvSpPr>
              <a:spLocks noChangeArrowheads="1"/>
            </p:cNvSpPr>
            <p:nvPr/>
          </p:nvSpPr>
          <p:spPr bwMode="auto">
            <a:xfrm>
              <a:off x="1475" y="3159"/>
              <a:ext cx="298" cy="122"/>
            </a:xfrm>
            <a:prstGeom prst="can">
              <a:avLst>
                <a:gd name="adj" fmla="val 50000"/>
              </a:avLst>
            </a:prstGeom>
            <a:solidFill>
              <a:schemeClr val="bg2"/>
            </a:solidFill>
            <a:ln w="12700">
              <a:solidFill>
                <a:schemeClr val="bg1"/>
              </a:solidFill>
              <a:round/>
              <a:headEnd/>
              <a:tailEnd/>
            </a:ln>
          </p:spPr>
          <p:txBody>
            <a:bodyPr wrap="none" anchor="ctr"/>
            <a:lstStyle/>
            <a:p>
              <a:pPr eaLnBrk="0" hangingPunct="0"/>
              <a:endParaRPr lang="en-US">
                <a:latin typeface="+mj-lt"/>
                <a:ea typeface="MS PGothic" pitchFamily="34" charset="-128"/>
              </a:endParaRPr>
            </a:p>
          </p:txBody>
        </p:sp>
        <p:sp>
          <p:nvSpPr>
            <p:cNvPr id="17655" name="AutoShape 250"/>
            <p:cNvSpPr>
              <a:spLocks noChangeArrowheads="1"/>
            </p:cNvSpPr>
            <p:nvPr/>
          </p:nvSpPr>
          <p:spPr bwMode="auto">
            <a:xfrm>
              <a:off x="1475" y="3098"/>
              <a:ext cx="298" cy="122"/>
            </a:xfrm>
            <a:prstGeom prst="can">
              <a:avLst>
                <a:gd name="adj" fmla="val 50000"/>
              </a:avLst>
            </a:prstGeom>
            <a:solidFill>
              <a:schemeClr val="bg2"/>
            </a:solidFill>
            <a:ln w="12700">
              <a:solidFill>
                <a:schemeClr val="bg1"/>
              </a:solidFill>
              <a:round/>
              <a:headEnd/>
              <a:tailEnd/>
            </a:ln>
          </p:spPr>
          <p:txBody>
            <a:bodyPr wrap="none" anchor="ctr"/>
            <a:lstStyle/>
            <a:p>
              <a:pPr eaLnBrk="0" hangingPunct="0"/>
              <a:endParaRPr lang="en-US">
                <a:latin typeface="+mj-lt"/>
                <a:ea typeface="MS PGothic" pitchFamily="34" charset="-128"/>
              </a:endParaRPr>
            </a:p>
          </p:txBody>
        </p:sp>
        <p:sp>
          <p:nvSpPr>
            <p:cNvPr id="17656" name="AutoShape 251"/>
            <p:cNvSpPr>
              <a:spLocks noChangeArrowheads="1"/>
            </p:cNvSpPr>
            <p:nvPr/>
          </p:nvSpPr>
          <p:spPr bwMode="auto">
            <a:xfrm>
              <a:off x="1475" y="3037"/>
              <a:ext cx="298" cy="122"/>
            </a:xfrm>
            <a:prstGeom prst="can">
              <a:avLst>
                <a:gd name="adj" fmla="val 50000"/>
              </a:avLst>
            </a:prstGeom>
            <a:solidFill>
              <a:schemeClr val="bg2"/>
            </a:solidFill>
            <a:ln w="12700">
              <a:solidFill>
                <a:schemeClr val="bg1"/>
              </a:solidFill>
              <a:round/>
              <a:headEnd/>
              <a:tailEnd/>
            </a:ln>
          </p:spPr>
          <p:txBody>
            <a:bodyPr wrap="none" anchor="ctr"/>
            <a:lstStyle/>
            <a:p>
              <a:pPr eaLnBrk="0" hangingPunct="0"/>
              <a:endParaRPr lang="en-US">
                <a:latin typeface="+mj-lt"/>
                <a:ea typeface="MS PGothic" pitchFamily="34" charset="-128"/>
              </a:endParaRPr>
            </a:p>
          </p:txBody>
        </p:sp>
        <p:sp>
          <p:nvSpPr>
            <p:cNvPr id="17657" name="AutoShape 252"/>
            <p:cNvSpPr>
              <a:spLocks noChangeArrowheads="1"/>
            </p:cNvSpPr>
            <p:nvPr/>
          </p:nvSpPr>
          <p:spPr bwMode="auto">
            <a:xfrm>
              <a:off x="1475" y="2976"/>
              <a:ext cx="298" cy="122"/>
            </a:xfrm>
            <a:prstGeom prst="can">
              <a:avLst>
                <a:gd name="adj" fmla="val 50000"/>
              </a:avLst>
            </a:prstGeom>
            <a:solidFill>
              <a:schemeClr val="bg2"/>
            </a:solidFill>
            <a:ln w="12700">
              <a:solidFill>
                <a:schemeClr val="bg1"/>
              </a:solidFill>
              <a:round/>
              <a:headEnd/>
              <a:tailEnd/>
            </a:ln>
          </p:spPr>
          <p:txBody>
            <a:bodyPr wrap="none" anchor="ctr"/>
            <a:lstStyle/>
            <a:p>
              <a:pPr eaLnBrk="0" hangingPunct="0"/>
              <a:endParaRPr lang="en-US">
                <a:latin typeface="+mj-lt"/>
                <a:ea typeface="MS PGothic" pitchFamily="34" charset="-128"/>
              </a:endParaRPr>
            </a:p>
          </p:txBody>
        </p:sp>
      </p:grpSp>
      <p:sp>
        <p:nvSpPr>
          <p:cNvPr id="23805" name="Rectangle 253"/>
          <p:cNvSpPr>
            <a:spLocks noGrp="1" noChangeArrowheads="1"/>
          </p:cNvSpPr>
          <p:nvPr>
            <p:ph type="body" idx="4294967295"/>
          </p:nvPr>
        </p:nvSpPr>
        <p:spPr>
          <a:xfrm>
            <a:off x="381000" y="1329928"/>
            <a:ext cx="4364038" cy="2613422"/>
          </a:xfrm>
          <a:solidFill>
            <a:schemeClr val="bg1"/>
          </a:solidFill>
        </p:spPr>
        <p:txBody>
          <a:bodyPr>
            <a:noAutofit/>
          </a:bodyPr>
          <a:lstStyle/>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optimizer hints needed</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need to manage parallelism</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need to manage physical computing nodes</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need to manage physical disk subsystem </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reorgs needed</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index rebuilds needed</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partitioning or repartitioning required</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detailed space management needed</a:t>
            </a:r>
          </a:p>
          <a:p>
            <a:pPr marL="111125" indent="-111125">
              <a:spcBef>
                <a:spcPct val="10000"/>
              </a:spcBef>
            </a:pPr>
            <a:r>
              <a:rPr lang="en-US" sz="1400" b="1" dirty="0">
                <a:solidFill>
                  <a:srgbClr val="000000"/>
                </a:solidFill>
                <a:latin typeface="+mj-lt"/>
              </a:rPr>
              <a:t>No</a:t>
            </a:r>
            <a:r>
              <a:rPr lang="en-US" sz="1400" dirty="0">
                <a:solidFill>
                  <a:srgbClr val="000000"/>
                </a:solidFill>
                <a:latin typeface="+mj-lt"/>
              </a:rPr>
              <a:t> memory/cache management needed</a:t>
            </a:r>
          </a:p>
          <a:p>
            <a:pPr marL="111125" indent="-111125">
              <a:spcBef>
                <a:spcPct val="10000"/>
              </a:spcBef>
            </a:pPr>
            <a:r>
              <a:rPr lang="en-US" sz="1400" dirty="0">
                <a:solidFill>
                  <a:srgbClr val="000000"/>
                </a:solidFill>
                <a:latin typeface="+mj-lt"/>
              </a:rPr>
              <a:t>Simple database and table definition</a:t>
            </a:r>
          </a:p>
          <a:p>
            <a:pPr marL="111125" indent="-111125">
              <a:spcBef>
                <a:spcPct val="10000"/>
              </a:spcBef>
            </a:pPr>
            <a:r>
              <a:rPr lang="en-US" sz="1400" dirty="0">
                <a:solidFill>
                  <a:srgbClr val="000000"/>
                </a:solidFill>
                <a:latin typeface="+mj-lt"/>
              </a:rPr>
              <a:t>Minimum ongoing maintenance </a:t>
            </a:r>
          </a:p>
          <a:p>
            <a:pPr marL="111125" indent="-111125">
              <a:spcBef>
                <a:spcPct val="10000"/>
              </a:spcBef>
            </a:pPr>
            <a:r>
              <a:rPr lang="en-US" sz="1400" dirty="0">
                <a:solidFill>
                  <a:srgbClr val="000000"/>
                </a:solidFill>
                <a:latin typeface="+mj-lt"/>
              </a:rPr>
              <a:t>Advanced workload management</a:t>
            </a:r>
          </a:p>
          <a:p>
            <a:pPr marL="111125" indent="-111125">
              <a:spcBef>
                <a:spcPct val="10000"/>
              </a:spcBef>
            </a:pPr>
            <a:r>
              <a:rPr lang="en-US" sz="1400" dirty="0">
                <a:solidFill>
                  <a:srgbClr val="000000"/>
                </a:solidFill>
                <a:latin typeface="+mj-lt"/>
              </a:rPr>
              <a:t>Built-in high availability and failover</a:t>
            </a:r>
          </a:p>
        </p:txBody>
      </p:sp>
      <p:sp>
        <p:nvSpPr>
          <p:cNvPr id="17472" name="Rectangle 66"/>
          <p:cNvSpPr>
            <a:spLocks noChangeArrowheads="1"/>
          </p:cNvSpPr>
          <p:nvPr/>
        </p:nvSpPr>
        <p:spPr bwMode="auto">
          <a:xfrm>
            <a:off x="4267200" y="4440019"/>
            <a:ext cx="4800600" cy="646331"/>
          </a:xfrm>
          <a:prstGeom prst="rect">
            <a:avLst/>
          </a:prstGeom>
          <a:solidFill>
            <a:schemeClr val="bg1">
              <a:lumMod val="95000"/>
            </a:schemeClr>
          </a:solidFill>
          <a:ln>
            <a:noFill/>
          </a:ln>
          <a:extLst/>
        </p:spPr>
        <p:txBody>
          <a:bodyPr wrap="square" anchor="ctr">
            <a:spAutoFit/>
          </a:bodyPr>
          <a:lstStyle/>
          <a:p>
            <a:pPr algn="r" eaLnBrk="0" hangingPunct="0"/>
            <a:r>
              <a:rPr lang="en-US" sz="1800" b="1" dirty="0">
                <a:solidFill>
                  <a:schemeClr val="accent1"/>
                </a:solidFill>
                <a:latin typeface="+mj-lt"/>
                <a:ea typeface="MS PGothic" pitchFamily="34" charset="-128"/>
              </a:rPr>
              <a:t>Use your DBAs for higher value </a:t>
            </a:r>
            <a:r>
              <a:rPr lang="en-US" sz="1800" b="1" dirty="0" smtClean="0">
                <a:solidFill>
                  <a:schemeClr val="accent1"/>
                </a:solidFill>
                <a:latin typeface="+mj-lt"/>
                <a:ea typeface="MS PGothic" pitchFamily="34" charset="-128"/>
              </a:rPr>
              <a:t>activity, </a:t>
            </a:r>
            <a:r>
              <a:rPr lang="en-US" sz="1800" b="1" dirty="0">
                <a:solidFill>
                  <a:schemeClr val="accent1"/>
                </a:solidFill>
                <a:latin typeface="+mj-lt"/>
                <a:ea typeface="MS PGothic" pitchFamily="34" charset="-128"/>
              </a:rPr>
              <a:t>not low-level system management</a:t>
            </a:r>
          </a:p>
        </p:txBody>
      </p:sp>
    </p:spTree>
    <p:extLst>
      <p:ext uri="{BB962C8B-B14F-4D97-AF65-F5344CB8AC3E}">
        <p14:creationId xmlns:p14="http://schemas.microsoft.com/office/powerpoint/2010/main" val="125585375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96863" y="228600"/>
            <a:ext cx="8229600" cy="664369"/>
          </a:xfrm>
        </p:spPr>
        <p:txBody>
          <a:bodyPr/>
          <a:lstStyle/>
          <a:p>
            <a:r>
              <a:rPr lang="en-US" dirty="0"/>
              <a:t>Teradata Columnar Feature </a:t>
            </a:r>
            <a:br>
              <a:rPr lang="en-US" dirty="0"/>
            </a:br>
            <a:r>
              <a:rPr lang="en-US" sz="2000" b="1" i="1" dirty="0" smtClean="0">
                <a:solidFill>
                  <a:schemeClr val="accent1"/>
                </a:solidFill>
              </a:rPr>
              <a:t>Only </a:t>
            </a:r>
            <a:r>
              <a:rPr lang="en-US" sz="2000" b="1" i="1" dirty="0">
                <a:solidFill>
                  <a:schemeClr val="accent1"/>
                </a:solidFill>
              </a:rPr>
              <a:t>Appliance with True Hybrid Columnar Capability</a:t>
            </a:r>
            <a:endParaRPr lang="en-US" sz="3200" b="1" i="1" dirty="0">
              <a:solidFill>
                <a:schemeClr val="accent1"/>
              </a:solidFill>
            </a:endParaRPr>
          </a:p>
        </p:txBody>
      </p:sp>
      <p:sp>
        <p:nvSpPr>
          <p:cNvPr id="19460" name="Rectangle 3"/>
          <p:cNvSpPr>
            <a:spLocks noGrp="1" noChangeArrowheads="1"/>
          </p:cNvSpPr>
          <p:nvPr>
            <p:ph sz="quarter" idx="4294967295"/>
          </p:nvPr>
        </p:nvSpPr>
        <p:spPr>
          <a:xfrm>
            <a:off x="381001" y="1257300"/>
            <a:ext cx="8530431" cy="3486150"/>
          </a:xfrm>
        </p:spPr>
        <p:txBody>
          <a:bodyPr>
            <a:normAutofit fontScale="92500" lnSpcReduction="10000"/>
          </a:bodyPr>
          <a:lstStyle/>
          <a:p>
            <a:pPr>
              <a:spcBef>
                <a:spcPts val="1200"/>
              </a:spcBef>
            </a:pPr>
            <a:r>
              <a:rPr lang="en-US" sz="2000" b="1" dirty="0">
                <a:solidFill>
                  <a:schemeClr val="tx2"/>
                </a:solidFill>
              </a:rPr>
              <a:t>Data Compression </a:t>
            </a:r>
            <a:r>
              <a:rPr lang="en-US" sz="2000" b="1" i="1" dirty="0">
                <a:solidFill>
                  <a:schemeClr val="tx2"/>
                </a:solidFill>
              </a:rPr>
              <a:t>Plus </a:t>
            </a:r>
            <a:r>
              <a:rPr lang="en-US" sz="2000" b="1" dirty="0">
                <a:solidFill>
                  <a:schemeClr val="tx2"/>
                </a:solidFill>
              </a:rPr>
              <a:t>Faster Performance</a:t>
            </a:r>
          </a:p>
          <a:p>
            <a:pPr lvl="1"/>
            <a:r>
              <a:rPr lang="en-US" sz="1800" dirty="0">
                <a:solidFill>
                  <a:srgbClr val="000000"/>
                </a:solidFill>
              </a:rPr>
              <a:t>Reduces I/O for better performance on select queries</a:t>
            </a:r>
          </a:p>
          <a:p>
            <a:pPr lvl="2"/>
            <a:r>
              <a:rPr lang="en-US" sz="1600" dirty="0">
                <a:solidFill>
                  <a:srgbClr val="000000"/>
                </a:solidFill>
              </a:rPr>
              <a:t>In a recent benchmark we reduced a table size from 5.7TB to 2.7TB and a related query from 110 seconds to 7 seconds</a:t>
            </a:r>
          </a:p>
          <a:p>
            <a:pPr>
              <a:spcBef>
                <a:spcPts val="1200"/>
              </a:spcBef>
            </a:pPr>
            <a:r>
              <a:rPr lang="en-US" sz="2000" b="1" dirty="0">
                <a:solidFill>
                  <a:schemeClr val="tx2"/>
                </a:solidFill>
              </a:rPr>
              <a:t>True Hybrid Row/Column</a:t>
            </a:r>
          </a:p>
          <a:p>
            <a:pPr lvl="1"/>
            <a:r>
              <a:rPr lang="en-US" sz="1800" dirty="0">
                <a:solidFill>
                  <a:srgbClr val="000000"/>
                </a:solidFill>
              </a:rPr>
              <a:t>Row vs. column storage choice can be made </a:t>
            </a:r>
            <a:br>
              <a:rPr lang="en-US" sz="1800" dirty="0">
                <a:solidFill>
                  <a:srgbClr val="000000"/>
                </a:solidFill>
              </a:rPr>
            </a:br>
            <a:r>
              <a:rPr lang="en-US" sz="1800" dirty="0">
                <a:solidFill>
                  <a:srgbClr val="000000"/>
                </a:solidFill>
              </a:rPr>
              <a:t>at the column level, rather than at the table level</a:t>
            </a:r>
          </a:p>
          <a:p>
            <a:pPr lvl="1"/>
            <a:r>
              <a:rPr lang="en-US" sz="1800" dirty="0">
                <a:solidFill>
                  <a:srgbClr val="000000"/>
                </a:solidFill>
              </a:rPr>
              <a:t>True columnar storage rather than just </a:t>
            </a:r>
            <a:br>
              <a:rPr lang="en-US" sz="1800" dirty="0">
                <a:solidFill>
                  <a:srgbClr val="000000"/>
                </a:solidFill>
              </a:rPr>
            </a:br>
            <a:r>
              <a:rPr lang="en-US" sz="1800" dirty="0">
                <a:solidFill>
                  <a:srgbClr val="000000"/>
                </a:solidFill>
              </a:rPr>
              <a:t>compression mechanism</a:t>
            </a:r>
          </a:p>
          <a:p>
            <a:pPr>
              <a:spcBef>
                <a:spcPts val="1200"/>
              </a:spcBef>
            </a:pPr>
            <a:r>
              <a:rPr lang="en-US" sz="2000" b="1" dirty="0">
                <a:solidFill>
                  <a:schemeClr val="tx2"/>
                </a:solidFill>
              </a:rPr>
              <a:t>Optimizer Chooses Best Query Plan</a:t>
            </a:r>
          </a:p>
          <a:p>
            <a:pPr lvl="1"/>
            <a:r>
              <a:rPr lang="en-US" sz="1800" dirty="0">
                <a:solidFill>
                  <a:srgbClr val="000000"/>
                </a:solidFill>
              </a:rPr>
              <a:t>Chooses between row and column data when both available</a:t>
            </a:r>
          </a:p>
          <a:p>
            <a:pPr lvl="1"/>
            <a:r>
              <a:rPr lang="en-US" sz="1800" dirty="0">
                <a:solidFill>
                  <a:srgbClr val="000000"/>
                </a:solidFill>
              </a:rPr>
              <a:t>Takes advantage of all existing Teradata performance </a:t>
            </a:r>
            <a:r>
              <a:rPr lang="en-US" sz="1800" dirty="0" smtClean="0">
                <a:solidFill>
                  <a:srgbClr val="000000"/>
                </a:solidFill>
              </a:rPr>
              <a:t>features</a:t>
            </a:r>
            <a:endParaRPr lang="en-US" sz="1800" dirty="0">
              <a:solidFill>
                <a:srgbClr val="000000"/>
              </a:solidFill>
            </a:endParaRPr>
          </a:p>
        </p:txBody>
      </p:sp>
      <p:pic>
        <p:nvPicPr>
          <p:cNvPr id="7" name="Picture 6" descr="man_fly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68110">
            <a:off x="8021674" y="2193862"/>
            <a:ext cx="907401" cy="1640432"/>
          </a:xfrm>
          <a:prstGeom prst="rect">
            <a:avLst/>
          </a:prstGeom>
        </p:spPr>
      </p:pic>
      <p:pic>
        <p:nvPicPr>
          <p:cNvPr id="8" name="Picture 7" descr="arrow_dat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0108">
            <a:off x="7508587" y="3448146"/>
            <a:ext cx="457898" cy="1286201"/>
          </a:xfrm>
          <a:prstGeom prst="rect">
            <a:avLst/>
          </a:prstGeom>
        </p:spPr>
      </p:pic>
      <p:pic>
        <p:nvPicPr>
          <p:cNvPr id="9" name="Picture 8" descr="UDA_icon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309819">
            <a:off x="7816317" y="3013193"/>
            <a:ext cx="557981" cy="202096"/>
          </a:xfrm>
          <a:prstGeom prst="rect">
            <a:avLst/>
          </a:prstGeom>
        </p:spPr>
      </p:pic>
    </p:spTree>
    <p:extLst>
      <p:ext uri="{BB962C8B-B14F-4D97-AF65-F5344CB8AC3E}">
        <p14:creationId xmlns:p14="http://schemas.microsoft.com/office/powerpoint/2010/main" val="136087264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288925" y="171450"/>
            <a:ext cx="8229600" cy="664369"/>
          </a:xfrm>
        </p:spPr>
        <p:txBody>
          <a:bodyPr/>
          <a:lstStyle/>
          <a:p>
            <a:r>
              <a:rPr lang="en-US" dirty="0"/>
              <a:t>Teradata Workload Management</a:t>
            </a:r>
            <a:r>
              <a:rPr lang="en-US" sz="1800" dirty="0"/>
              <a:t/>
            </a:r>
            <a:br>
              <a:rPr lang="en-US" sz="1800" dirty="0"/>
            </a:br>
            <a:r>
              <a:rPr lang="en-US" sz="2000" b="1" i="1" dirty="0">
                <a:solidFill>
                  <a:schemeClr val="accent1"/>
                </a:solidFill>
              </a:rPr>
              <a:t>Teradata Integrated Workload Management</a:t>
            </a:r>
          </a:p>
        </p:txBody>
      </p:sp>
      <p:sp>
        <p:nvSpPr>
          <p:cNvPr id="138" name="Content Placeholder 8"/>
          <p:cNvSpPr>
            <a:spLocks noGrp="1"/>
          </p:cNvSpPr>
          <p:nvPr>
            <p:ph sz="quarter" idx="4294967295"/>
          </p:nvPr>
        </p:nvSpPr>
        <p:spPr>
          <a:xfrm>
            <a:off x="415799" y="1143000"/>
            <a:ext cx="8305800" cy="1885950"/>
          </a:xfrm>
          <a:solidFill>
            <a:srgbClr val="C4D7F2"/>
          </a:solidFill>
        </p:spPr>
        <p:txBody>
          <a:bodyPr lIns="182880" anchor="ctr">
            <a:normAutofit fontScale="85000" lnSpcReduction="20000"/>
          </a:bodyPr>
          <a:lstStyle/>
          <a:p>
            <a:r>
              <a:rPr lang="en-US" sz="1800" dirty="0">
                <a:solidFill>
                  <a:srgbClr val="000000"/>
                </a:solidFill>
              </a:rPr>
              <a:t>Workload classification provides efficient work group management</a:t>
            </a:r>
          </a:p>
          <a:p>
            <a:r>
              <a:rPr lang="en-US" sz="1800" dirty="0">
                <a:solidFill>
                  <a:srgbClr val="000000"/>
                </a:solidFill>
              </a:rPr>
              <a:t>Filters eliminate poorly written queries </a:t>
            </a:r>
          </a:p>
          <a:p>
            <a:r>
              <a:rPr lang="en-US" sz="1800" dirty="0">
                <a:solidFill>
                  <a:srgbClr val="000000"/>
                </a:solidFill>
              </a:rPr>
              <a:t>Throttles manage concurrency</a:t>
            </a:r>
          </a:p>
          <a:p>
            <a:r>
              <a:rPr lang="en-US" sz="1800" dirty="0">
                <a:solidFill>
                  <a:srgbClr val="000000"/>
                </a:solidFill>
              </a:rPr>
              <a:t>Tactical exceptions control non-tactical queries</a:t>
            </a:r>
          </a:p>
          <a:p>
            <a:r>
              <a:rPr lang="en-US" sz="1800" dirty="0">
                <a:solidFill>
                  <a:srgbClr val="000000"/>
                </a:solidFill>
              </a:rPr>
              <a:t>Timeshare decay protects against over-consuming requests </a:t>
            </a:r>
          </a:p>
          <a:p>
            <a:r>
              <a:rPr lang="en-US" sz="1800" dirty="0">
                <a:solidFill>
                  <a:srgbClr val="000000"/>
                </a:solidFill>
              </a:rPr>
              <a:t>Viewpoint provides management and monitoring</a:t>
            </a:r>
          </a:p>
        </p:txBody>
      </p:sp>
      <p:grpSp>
        <p:nvGrpSpPr>
          <p:cNvPr id="3" name="Group 6"/>
          <p:cNvGrpSpPr>
            <a:grpSpLocks/>
          </p:cNvGrpSpPr>
          <p:nvPr/>
        </p:nvGrpSpPr>
        <p:grpSpPr bwMode="auto">
          <a:xfrm>
            <a:off x="2122488" y="3359944"/>
            <a:ext cx="685800" cy="1109663"/>
            <a:chOff x="882160" y="3107930"/>
            <a:chExt cx="685800" cy="1480337"/>
          </a:xfrm>
        </p:grpSpPr>
        <p:sp>
          <p:nvSpPr>
            <p:cNvPr id="145" name="Right Arrow 144"/>
            <p:cNvSpPr/>
            <p:nvPr/>
          </p:nvSpPr>
          <p:spPr bwMode="auto">
            <a:xfrm>
              <a:off x="882160" y="3107930"/>
              <a:ext cx="685800" cy="1480337"/>
            </a:xfrm>
            <a:prstGeom prst="rightArrow">
              <a:avLst>
                <a:gd name="adj1" fmla="val 56129"/>
                <a:gd name="adj2" fmla="val 50000"/>
              </a:avLst>
            </a:prstGeom>
            <a:solidFill>
              <a:schemeClr val="accent1">
                <a:lumMod val="20000"/>
                <a:lumOff val="80000"/>
              </a:schemeClr>
            </a:solidFill>
            <a:ln w="57150" cap="rnd" cmpd="sng" algn="ctr">
              <a:solidFill>
                <a:schemeClr val="accent4"/>
              </a:solidFill>
              <a:prstDash val="solid"/>
              <a:round/>
              <a:headEnd type="none" w="med" len="med"/>
              <a:tailEnd type="none" w="med" len="med"/>
            </a:ln>
            <a:effectLst/>
          </p:spPr>
          <p:txBody>
            <a:bodyPr/>
            <a:lstStyle/>
            <a:p>
              <a:pPr eaLnBrk="0" hangingPunct="0">
                <a:defRPr/>
              </a:pPr>
              <a:endParaRPr lang="en-US">
                <a:latin typeface="Verdana" charset="0"/>
              </a:endParaRPr>
            </a:p>
          </p:txBody>
        </p:sp>
        <p:grpSp>
          <p:nvGrpSpPr>
            <p:cNvPr id="4" name="Group 91"/>
            <p:cNvGrpSpPr/>
            <p:nvPr/>
          </p:nvGrpSpPr>
          <p:grpSpPr>
            <a:xfrm>
              <a:off x="1128328" y="3810277"/>
              <a:ext cx="123537" cy="152400"/>
              <a:chOff x="838200" y="1447800"/>
              <a:chExt cx="609600" cy="838200"/>
            </a:xfrm>
            <a:solidFill>
              <a:schemeClr val="accent3"/>
            </a:solidFill>
          </p:grpSpPr>
          <p:sp>
            <p:nvSpPr>
              <p:cNvPr id="93" name="Snip Single Corner Rectangle 92"/>
              <p:cNvSpPr/>
              <p:nvPr/>
            </p:nvSpPr>
            <p:spPr bwMode="auto">
              <a:xfrm flipH="1">
                <a:off x="838200" y="1447800"/>
                <a:ext cx="609600" cy="838200"/>
              </a:xfrm>
              <a:prstGeom prst="snip1Rect">
                <a:avLst/>
              </a:prstGeom>
              <a:grp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94" name="Rectangle 93"/>
              <p:cNvSpPr/>
              <p:nvPr/>
            </p:nvSpPr>
            <p:spPr bwMode="auto">
              <a:xfrm>
                <a:off x="990600" y="1600200"/>
                <a:ext cx="304800" cy="533400"/>
              </a:xfrm>
              <a:prstGeom prst="rect">
                <a:avLst/>
              </a:prstGeom>
              <a:pattFill prst="ltHorz">
                <a:fgClr>
                  <a:schemeClr val="bg1"/>
                </a:fgClr>
                <a:bgClr>
                  <a:schemeClr val="accent3"/>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5" name="Group 94"/>
            <p:cNvGrpSpPr/>
            <p:nvPr/>
          </p:nvGrpSpPr>
          <p:grpSpPr>
            <a:xfrm>
              <a:off x="1210117" y="3791088"/>
              <a:ext cx="123537" cy="152400"/>
              <a:chOff x="838200" y="1447800"/>
              <a:chExt cx="609600" cy="838200"/>
            </a:xfrm>
            <a:solidFill>
              <a:schemeClr val="accent3"/>
            </a:solidFill>
          </p:grpSpPr>
          <p:sp>
            <p:nvSpPr>
              <p:cNvPr id="96" name="Snip Single Corner Rectangle 95"/>
              <p:cNvSpPr/>
              <p:nvPr/>
            </p:nvSpPr>
            <p:spPr bwMode="auto">
              <a:xfrm flipH="1">
                <a:off x="838200" y="1447800"/>
                <a:ext cx="609600" cy="838200"/>
              </a:xfrm>
              <a:prstGeom prst="snip1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97" name="Rectangle 96"/>
              <p:cNvSpPr/>
              <p:nvPr/>
            </p:nvSpPr>
            <p:spPr bwMode="auto">
              <a:xfrm>
                <a:off x="990600" y="1600200"/>
                <a:ext cx="304800" cy="533400"/>
              </a:xfrm>
              <a:prstGeom prst="rect">
                <a:avLst/>
              </a:prstGeom>
              <a:pattFill prst="ltHorz">
                <a:fgClr>
                  <a:schemeClr val="bg1"/>
                </a:fgClr>
                <a:bgClr>
                  <a:schemeClr val="tx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7" name="Group 97"/>
            <p:cNvGrpSpPr/>
            <p:nvPr/>
          </p:nvGrpSpPr>
          <p:grpSpPr>
            <a:xfrm>
              <a:off x="943023" y="3837986"/>
              <a:ext cx="123537" cy="152400"/>
              <a:chOff x="838200" y="1447800"/>
              <a:chExt cx="609600" cy="838200"/>
            </a:xfrm>
            <a:solidFill>
              <a:schemeClr val="accent3"/>
            </a:solidFill>
          </p:grpSpPr>
          <p:sp>
            <p:nvSpPr>
              <p:cNvPr id="99" name="Snip Single Corner Rectangle 98"/>
              <p:cNvSpPr/>
              <p:nvPr/>
            </p:nvSpPr>
            <p:spPr bwMode="auto">
              <a:xfrm flipH="1">
                <a:off x="838200" y="1447800"/>
                <a:ext cx="609600" cy="838200"/>
              </a:xfrm>
              <a:prstGeom prst="snip1Rect">
                <a:avLst/>
              </a:prstGeom>
              <a:solidFill>
                <a:schemeClr val="accent4"/>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00" name="Rectangle 99"/>
              <p:cNvSpPr/>
              <p:nvPr/>
            </p:nvSpPr>
            <p:spPr bwMode="auto">
              <a:xfrm>
                <a:off x="990600" y="1600200"/>
                <a:ext cx="304800" cy="533400"/>
              </a:xfrm>
              <a:prstGeom prst="rect">
                <a:avLst/>
              </a:prstGeom>
              <a:pattFill prst="ltHorz">
                <a:fgClr>
                  <a:schemeClr val="bg1"/>
                </a:fgClr>
                <a:bgClr>
                  <a:schemeClr val="accent4"/>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8" name="Group 100"/>
            <p:cNvGrpSpPr/>
            <p:nvPr/>
          </p:nvGrpSpPr>
          <p:grpSpPr>
            <a:xfrm>
              <a:off x="1035675" y="3742597"/>
              <a:ext cx="123537" cy="152400"/>
              <a:chOff x="838200" y="1447800"/>
              <a:chExt cx="609600" cy="838200"/>
            </a:xfrm>
            <a:solidFill>
              <a:schemeClr val="accent3"/>
            </a:solidFill>
          </p:grpSpPr>
          <p:sp>
            <p:nvSpPr>
              <p:cNvPr id="102" name="Snip Single Corner Rectangle 101"/>
              <p:cNvSpPr/>
              <p:nvPr/>
            </p:nvSpPr>
            <p:spPr bwMode="auto">
              <a:xfrm flipH="1">
                <a:off x="838200" y="1447800"/>
                <a:ext cx="609600" cy="838200"/>
              </a:xfrm>
              <a:prstGeom prst="snip1Rect">
                <a:avLst/>
              </a:prstGeom>
              <a:solidFill>
                <a:schemeClr val="accent1"/>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03" name="Rectangle 102"/>
              <p:cNvSpPr/>
              <p:nvPr/>
            </p:nvSpPr>
            <p:spPr bwMode="auto">
              <a:xfrm>
                <a:off x="990600" y="1600200"/>
                <a:ext cx="304800" cy="533400"/>
              </a:xfrm>
              <a:prstGeom prst="rect">
                <a:avLst/>
              </a:prstGeom>
              <a:pattFill prst="ltHorz">
                <a:fgClr>
                  <a:schemeClr val="bg1"/>
                </a:fgClr>
                <a:bgClr>
                  <a:schemeClr val="accent1"/>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9" name="Group 103"/>
            <p:cNvGrpSpPr/>
            <p:nvPr/>
          </p:nvGrpSpPr>
          <p:grpSpPr>
            <a:xfrm>
              <a:off x="973907" y="3631163"/>
              <a:ext cx="123537" cy="152400"/>
              <a:chOff x="838200" y="1447800"/>
              <a:chExt cx="609600" cy="838200"/>
            </a:xfrm>
            <a:solidFill>
              <a:schemeClr val="accent3"/>
            </a:solidFill>
          </p:grpSpPr>
          <p:sp>
            <p:nvSpPr>
              <p:cNvPr id="105" name="Snip Single Corner Rectangle 104"/>
              <p:cNvSpPr/>
              <p:nvPr/>
            </p:nvSpPr>
            <p:spPr bwMode="auto">
              <a:xfrm flipH="1">
                <a:off x="838200" y="1447800"/>
                <a:ext cx="609600" cy="838200"/>
              </a:xfrm>
              <a:prstGeom prst="snip1Rect">
                <a:avLst/>
              </a:prstGeom>
              <a:solidFill>
                <a:schemeClr val="accent5"/>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06" name="Rectangle 105"/>
              <p:cNvSpPr/>
              <p:nvPr/>
            </p:nvSpPr>
            <p:spPr bwMode="auto">
              <a:xfrm>
                <a:off x="990600" y="1600200"/>
                <a:ext cx="304800" cy="533400"/>
              </a:xfrm>
              <a:prstGeom prst="rect">
                <a:avLst/>
              </a:prstGeom>
              <a:pattFill prst="ltHorz">
                <a:fgClr>
                  <a:schemeClr val="bg1"/>
                </a:fgClr>
                <a:bgClr>
                  <a:schemeClr val="accent5"/>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0" name="Group 106"/>
            <p:cNvGrpSpPr/>
            <p:nvPr/>
          </p:nvGrpSpPr>
          <p:grpSpPr>
            <a:xfrm>
              <a:off x="1210262" y="3603454"/>
              <a:ext cx="123537" cy="152400"/>
              <a:chOff x="838200" y="1447800"/>
              <a:chExt cx="609600" cy="838200"/>
            </a:xfrm>
            <a:solidFill>
              <a:schemeClr val="accent3"/>
            </a:solidFill>
          </p:grpSpPr>
          <p:sp>
            <p:nvSpPr>
              <p:cNvPr id="108" name="Snip Single Corner Rectangle 107"/>
              <p:cNvSpPr/>
              <p:nvPr/>
            </p:nvSpPr>
            <p:spPr bwMode="auto">
              <a:xfrm flipH="1">
                <a:off x="838200" y="1447800"/>
                <a:ext cx="609600" cy="838200"/>
              </a:xfrm>
              <a:prstGeom prst="snip1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09" name="Rectangle 108"/>
              <p:cNvSpPr/>
              <p:nvPr/>
            </p:nvSpPr>
            <p:spPr bwMode="auto">
              <a:xfrm>
                <a:off x="990600" y="1600200"/>
                <a:ext cx="304800" cy="533400"/>
              </a:xfrm>
              <a:prstGeom prst="rect">
                <a:avLst/>
              </a:prstGeom>
              <a:pattFill prst="ltHorz">
                <a:fgClr>
                  <a:schemeClr val="bg1"/>
                </a:fgClr>
                <a:bgClr>
                  <a:schemeClr val="bg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1" name="Group 109"/>
            <p:cNvGrpSpPr/>
            <p:nvPr/>
          </p:nvGrpSpPr>
          <p:grpSpPr>
            <a:xfrm>
              <a:off x="1086725" y="3590197"/>
              <a:ext cx="123537" cy="152400"/>
              <a:chOff x="838200" y="1447800"/>
              <a:chExt cx="609600" cy="838200"/>
            </a:xfrm>
            <a:solidFill>
              <a:schemeClr val="accent3"/>
            </a:solidFill>
          </p:grpSpPr>
          <p:sp>
            <p:nvSpPr>
              <p:cNvPr id="111" name="Snip Single Corner Rectangle 110"/>
              <p:cNvSpPr/>
              <p:nvPr/>
            </p:nvSpPr>
            <p:spPr bwMode="auto">
              <a:xfrm flipH="1">
                <a:off x="838200" y="1447800"/>
                <a:ext cx="609600" cy="838200"/>
              </a:xfrm>
              <a:prstGeom prst="snip1Rect">
                <a:avLst/>
              </a:prstGeom>
              <a:solidFill>
                <a:schemeClr val="accent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12" name="Rectangle 111"/>
              <p:cNvSpPr/>
              <p:nvPr/>
            </p:nvSpPr>
            <p:spPr bwMode="auto">
              <a:xfrm>
                <a:off x="990600" y="1600200"/>
                <a:ext cx="304800" cy="533400"/>
              </a:xfrm>
              <a:prstGeom prst="rect">
                <a:avLst/>
              </a:prstGeom>
              <a:pattFill prst="ltHorz">
                <a:fgClr>
                  <a:schemeClr val="bg1"/>
                </a:fgClr>
                <a:bgClr>
                  <a:schemeClr val="accent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2" name="Group 63"/>
            <p:cNvGrpSpPr/>
            <p:nvPr/>
          </p:nvGrpSpPr>
          <p:grpSpPr>
            <a:xfrm>
              <a:off x="1108403" y="4038600"/>
              <a:ext cx="123537" cy="152400"/>
              <a:chOff x="838200" y="1447800"/>
              <a:chExt cx="609600" cy="838200"/>
            </a:xfrm>
            <a:solidFill>
              <a:schemeClr val="accent3"/>
            </a:solidFill>
          </p:grpSpPr>
          <p:sp>
            <p:nvSpPr>
              <p:cNvPr id="65" name="Snip Single Corner Rectangle 64"/>
              <p:cNvSpPr/>
              <p:nvPr/>
            </p:nvSpPr>
            <p:spPr bwMode="auto">
              <a:xfrm flipH="1">
                <a:off x="838200" y="1447800"/>
                <a:ext cx="609600" cy="838200"/>
              </a:xfrm>
              <a:prstGeom prst="snip1Rect">
                <a:avLst/>
              </a:prstGeom>
              <a:grp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66" name="Rectangle 65"/>
              <p:cNvSpPr/>
              <p:nvPr/>
            </p:nvSpPr>
            <p:spPr bwMode="auto">
              <a:xfrm>
                <a:off x="990600" y="1600200"/>
                <a:ext cx="304800" cy="533400"/>
              </a:xfrm>
              <a:prstGeom prst="rect">
                <a:avLst/>
              </a:prstGeom>
              <a:pattFill prst="ltHorz">
                <a:fgClr>
                  <a:schemeClr val="bg1"/>
                </a:fgClr>
                <a:bgClr>
                  <a:schemeClr val="accent3"/>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3" name="Group 66"/>
            <p:cNvGrpSpPr/>
            <p:nvPr/>
          </p:nvGrpSpPr>
          <p:grpSpPr>
            <a:xfrm>
              <a:off x="1190192" y="4019411"/>
              <a:ext cx="123537" cy="152400"/>
              <a:chOff x="838200" y="1447800"/>
              <a:chExt cx="609600" cy="838200"/>
            </a:xfrm>
            <a:solidFill>
              <a:schemeClr val="accent3"/>
            </a:solidFill>
          </p:grpSpPr>
          <p:sp>
            <p:nvSpPr>
              <p:cNvPr id="68" name="Snip Single Corner Rectangle 67"/>
              <p:cNvSpPr/>
              <p:nvPr/>
            </p:nvSpPr>
            <p:spPr bwMode="auto">
              <a:xfrm flipH="1">
                <a:off x="838200" y="1447800"/>
                <a:ext cx="609600" cy="838200"/>
              </a:xfrm>
              <a:prstGeom prst="snip1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69" name="Rectangle 68"/>
              <p:cNvSpPr/>
              <p:nvPr/>
            </p:nvSpPr>
            <p:spPr bwMode="auto">
              <a:xfrm>
                <a:off x="990600" y="1600200"/>
                <a:ext cx="304800" cy="533400"/>
              </a:xfrm>
              <a:prstGeom prst="rect">
                <a:avLst/>
              </a:prstGeom>
              <a:pattFill prst="ltHorz">
                <a:fgClr>
                  <a:schemeClr val="bg1"/>
                </a:fgClr>
                <a:bgClr>
                  <a:schemeClr val="tx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4" name="Group 69"/>
            <p:cNvGrpSpPr/>
            <p:nvPr/>
          </p:nvGrpSpPr>
          <p:grpSpPr>
            <a:xfrm>
              <a:off x="1220942" y="3867288"/>
              <a:ext cx="123537" cy="152400"/>
              <a:chOff x="838200" y="1447800"/>
              <a:chExt cx="609600" cy="838200"/>
            </a:xfrm>
            <a:solidFill>
              <a:schemeClr val="accent3"/>
            </a:solidFill>
          </p:grpSpPr>
          <p:sp>
            <p:nvSpPr>
              <p:cNvPr id="71" name="Snip Single Corner Rectangle 70"/>
              <p:cNvSpPr/>
              <p:nvPr/>
            </p:nvSpPr>
            <p:spPr bwMode="auto">
              <a:xfrm flipH="1">
                <a:off x="838200" y="1447800"/>
                <a:ext cx="609600" cy="838200"/>
              </a:xfrm>
              <a:prstGeom prst="snip1Rect">
                <a:avLst/>
              </a:prstGeom>
              <a:solidFill>
                <a:schemeClr val="accent4"/>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72" name="Rectangle 71"/>
              <p:cNvSpPr/>
              <p:nvPr/>
            </p:nvSpPr>
            <p:spPr bwMode="auto">
              <a:xfrm>
                <a:off x="990600" y="1600200"/>
                <a:ext cx="304800" cy="533400"/>
              </a:xfrm>
              <a:prstGeom prst="rect">
                <a:avLst/>
              </a:prstGeom>
              <a:pattFill prst="ltHorz">
                <a:fgClr>
                  <a:schemeClr val="bg1"/>
                </a:fgClr>
                <a:bgClr>
                  <a:schemeClr val="accent4"/>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5" name="Group 72"/>
            <p:cNvGrpSpPr/>
            <p:nvPr/>
          </p:nvGrpSpPr>
          <p:grpSpPr>
            <a:xfrm>
              <a:off x="1313594" y="3771899"/>
              <a:ext cx="123537" cy="152400"/>
              <a:chOff x="838200" y="1447800"/>
              <a:chExt cx="609600" cy="838200"/>
            </a:xfrm>
            <a:solidFill>
              <a:schemeClr val="accent3"/>
            </a:solidFill>
          </p:grpSpPr>
          <p:sp>
            <p:nvSpPr>
              <p:cNvPr id="74" name="Snip Single Corner Rectangle 73"/>
              <p:cNvSpPr/>
              <p:nvPr/>
            </p:nvSpPr>
            <p:spPr bwMode="auto">
              <a:xfrm flipH="1">
                <a:off x="838200" y="1447800"/>
                <a:ext cx="609600" cy="838200"/>
              </a:xfrm>
              <a:prstGeom prst="snip1Rect">
                <a:avLst/>
              </a:prstGeom>
              <a:solidFill>
                <a:schemeClr val="accent1"/>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78" name="Rectangle 77"/>
              <p:cNvSpPr/>
              <p:nvPr/>
            </p:nvSpPr>
            <p:spPr bwMode="auto">
              <a:xfrm>
                <a:off x="990600" y="1600200"/>
                <a:ext cx="304800" cy="533400"/>
              </a:xfrm>
              <a:prstGeom prst="rect">
                <a:avLst/>
              </a:prstGeom>
              <a:pattFill prst="ltHorz">
                <a:fgClr>
                  <a:schemeClr val="bg1"/>
                </a:fgClr>
                <a:bgClr>
                  <a:schemeClr val="accent1"/>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6" name="Group 79"/>
            <p:cNvGrpSpPr/>
            <p:nvPr/>
          </p:nvGrpSpPr>
          <p:grpSpPr>
            <a:xfrm>
              <a:off x="1251826" y="3660465"/>
              <a:ext cx="123537" cy="152400"/>
              <a:chOff x="838200" y="1447800"/>
              <a:chExt cx="609600" cy="838200"/>
            </a:xfrm>
            <a:solidFill>
              <a:schemeClr val="accent3"/>
            </a:solidFill>
          </p:grpSpPr>
          <p:sp>
            <p:nvSpPr>
              <p:cNvPr id="83" name="Snip Single Corner Rectangle 82"/>
              <p:cNvSpPr/>
              <p:nvPr/>
            </p:nvSpPr>
            <p:spPr bwMode="auto">
              <a:xfrm flipH="1">
                <a:off x="838200" y="1447800"/>
                <a:ext cx="609600" cy="838200"/>
              </a:xfrm>
              <a:prstGeom prst="snip1Rect">
                <a:avLst/>
              </a:prstGeom>
              <a:solidFill>
                <a:schemeClr val="accent5"/>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84" name="Rectangle 83"/>
              <p:cNvSpPr/>
              <p:nvPr/>
            </p:nvSpPr>
            <p:spPr bwMode="auto">
              <a:xfrm>
                <a:off x="990600" y="1600200"/>
                <a:ext cx="304800" cy="533400"/>
              </a:xfrm>
              <a:prstGeom prst="rect">
                <a:avLst/>
              </a:prstGeom>
              <a:pattFill prst="ltHorz">
                <a:fgClr>
                  <a:schemeClr val="bg1"/>
                </a:fgClr>
                <a:bgClr>
                  <a:schemeClr val="accent5"/>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7" name="Group 84"/>
            <p:cNvGrpSpPr/>
            <p:nvPr/>
          </p:nvGrpSpPr>
          <p:grpSpPr>
            <a:xfrm>
              <a:off x="990600" y="3962400"/>
              <a:ext cx="123537" cy="152400"/>
              <a:chOff x="838200" y="1447800"/>
              <a:chExt cx="609600" cy="838200"/>
            </a:xfrm>
            <a:solidFill>
              <a:schemeClr val="accent3"/>
            </a:solidFill>
          </p:grpSpPr>
          <p:sp>
            <p:nvSpPr>
              <p:cNvPr id="89" name="Snip Single Corner Rectangle 88"/>
              <p:cNvSpPr/>
              <p:nvPr/>
            </p:nvSpPr>
            <p:spPr bwMode="auto">
              <a:xfrm flipH="1">
                <a:off x="838200" y="1447800"/>
                <a:ext cx="609600" cy="838200"/>
              </a:xfrm>
              <a:prstGeom prst="snip1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91" name="Rectangle 90"/>
              <p:cNvSpPr/>
              <p:nvPr/>
            </p:nvSpPr>
            <p:spPr bwMode="auto">
              <a:xfrm>
                <a:off x="990600" y="1600200"/>
                <a:ext cx="304800" cy="533400"/>
              </a:xfrm>
              <a:prstGeom prst="rect">
                <a:avLst/>
              </a:prstGeom>
              <a:pattFill prst="ltHorz">
                <a:fgClr>
                  <a:schemeClr val="bg1"/>
                </a:fgClr>
                <a:bgClr>
                  <a:schemeClr val="bg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18" name="Group 112"/>
            <p:cNvGrpSpPr/>
            <p:nvPr/>
          </p:nvGrpSpPr>
          <p:grpSpPr>
            <a:xfrm>
              <a:off x="1324263" y="3886200"/>
              <a:ext cx="123537" cy="152400"/>
              <a:chOff x="838200" y="1447800"/>
              <a:chExt cx="609600" cy="838200"/>
            </a:xfrm>
            <a:solidFill>
              <a:schemeClr val="accent3"/>
            </a:solidFill>
          </p:grpSpPr>
          <p:sp>
            <p:nvSpPr>
              <p:cNvPr id="114" name="Snip Single Corner Rectangle 113"/>
              <p:cNvSpPr/>
              <p:nvPr/>
            </p:nvSpPr>
            <p:spPr bwMode="auto">
              <a:xfrm flipH="1">
                <a:off x="838200" y="1447800"/>
                <a:ext cx="609600" cy="838200"/>
              </a:xfrm>
              <a:prstGeom prst="snip1Rect">
                <a:avLst/>
              </a:prstGeom>
              <a:solidFill>
                <a:schemeClr val="accent2"/>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15" name="Rectangle 114"/>
              <p:cNvSpPr/>
              <p:nvPr/>
            </p:nvSpPr>
            <p:spPr bwMode="auto">
              <a:xfrm>
                <a:off x="990600" y="1600200"/>
                <a:ext cx="304800" cy="533400"/>
              </a:xfrm>
              <a:prstGeom prst="rect">
                <a:avLst/>
              </a:prstGeom>
              <a:pattFill prst="ltHorz">
                <a:fgClr>
                  <a:schemeClr val="bg1"/>
                </a:fgClr>
                <a:bgClr>
                  <a:schemeClr val="accent2"/>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grpSp>
        <p:nvGrpSpPr>
          <p:cNvPr id="19" name="Group 4"/>
          <p:cNvGrpSpPr>
            <a:grpSpLocks/>
          </p:cNvGrpSpPr>
          <p:nvPr/>
        </p:nvGrpSpPr>
        <p:grpSpPr bwMode="auto">
          <a:xfrm>
            <a:off x="5627689" y="3467100"/>
            <a:ext cx="492125" cy="896541"/>
            <a:chOff x="4993515" y="4658264"/>
            <a:chExt cx="492885" cy="1195024"/>
          </a:xfrm>
        </p:grpSpPr>
        <p:sp>
          <p:nvSpPr>
            <p:cNvPr id="158" name="Right Arrow 157"/>
            <p:cNvSpPr/>
            <p:nvPr/>
          </p:nvSpPr>
          <p:spPr bwMode="auto">
            <a:xfrm>
              <a:off x="4993515" y="4658264"/>
              <a:ext cx="492885" cy="1195024"/>
            </a:xfrm>
            <a:prstGeom prst="rightArrow">
              <a:avLst>
                <a:gd name="adj1" fmla="val 56129"/>
                <a:gd name="adj2" fmla="val 50000"/>
              </a:avLst>
            </a:prstGeom>
            <a:solidFill>
              <a:schemeClr val="accent1">
                <a:lumMod val="20000"/>
                <a:lumOff val="80000"/>
              </a:schemeClr>
            </a:solidFill>
            <a:ln w="57150" cap="rnd" cmpd="sng" algn="ctr">
              <a:solidFill>
                <a:schemeClr val="accent4"/>
              </a:solidFill>
              <a:prstDash val="solid"/>
              <a:round/>
              <a:headEnd type="none" w="med" len="med"/>
              <a:tailEnd type="none" w="med" len="med"/>
            </a:ln>
            <a:effectLst/>
          </p:spPr>
          <p:txBody>
            <a:bodyPr/>
            <a:lstStyle/>
            <a:p>
              <a:pPr eaLnBrk="0" hangingPunct="0">
                <a:defRPr/>
              </a:pPr>
              <a:endParaRPr lang="en-US">
                <a:latin typeface="Verdana" charset="0"/>
              </a:endParaRPr>
            </a:p>
          </p:txBody>
        </p:sp>
        <p:grpSp>
          <p:nvGrpSpPr>
            <p:cNvPr id="44054" name="Group 158"/>
            <p:cNvGrpSpPr>
              <a:grpSpLocks/>
            </p:cNvGrpSpPr>
            <p:nvPr/>
          </p:nvGrpSpPr>
          <p:grpSpPr bwMode="auto">
            <a:xfrm>
              <a:off x="5100978" y="5031455"/>
              <a:ext cx="277957" cy="454945"/>
              <a:chOff x="7151624" y="2544770"/>
              <a:chExt cx="277957" cy="454945"/>
            </a:xfrm>
          </p:grpSpPr>
          <p:grpSp>
            <p:nvGrpSpPr>
              <p:cNvPr id="21" name="Group 159"/>
              <p:cNvGrpSpPr/>
              <p:nvPr/>
            </p:nvGrpSpPr>
            <p:grpSpPr>
              <a:xfrm>
                <a:off x="7306044" y="2743073"/>
                <a:ext cx="123537" cy="152400"/>
                <a:chOff x="838200" y="1447800"/>
                <a:chExt cx="609600" cy="838200"/>
              </a:xfrm>
              <a:solidFill>
                <a:schemeClr val="accent3"/>
              </a:solidFill>
            </p:grpSpPr>
            <p:sp>
              <p:nvSpPr>
                <p:cNvPr id="173" name="Snip Single Corner Rectangle 172"/>
                <p:cNvSpPr/>
                <p:nvPr/>
              </p:nvSpPr>
              <p:spPr bwMode="auto">
                <a:xfrm flipH="1">
                  <a:off x="838200" y="1447800"/>
                  <a:ext cx="609600" cy="838200"/>
                </a:xfrm>
                <a:prstGeom prst="snip1Rect">
                  <a:avLst/>
                </a:prstGeom>
                <a:grp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74" name="Rectangle 173"/>
                <p:cNvSpPr/>
                <p:nvPr/>
              </p:nvSpPr>
              <p:spPr bwMode="auto">
                <a:xfrm>
                  <a:off x="990600" y="1600200"/>
                  <a:ext cx="304800" cy="533400"/>
                </a:xfrm>
                <a:prstGeom prst="rect">
                  <a:avLst/>
                </a:prstGeom>
                <a:pattFill prst="ltHorz">
                  <a:fgClr>
                    <a:schemeClr val="bg1"/>
                  </a:fgClr>
                  <a:bgClr>
                    <a:schemeClr val="accent3"/>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22" name="Group 160"/>
              <p:cNvGrpSpPr/>
              <p:nvPr/>
            </p:nvGrpSpPr>
            <p:grpSpPr>
              <a:xfrm>
                <a:off x="7151624" y="2751593"/>
                <a:ext cx="123537" cy="152400"/>
                <a:chOff x="838200" y="1447800"/>
                <a:chExt cx="609600" cy="838200"/>
              </a:xfrm>
              <a:solidFill>
                <a:schemeClr val="accent3"/>
              </a:solidFill>
            </p:grpSpPr>
            <p:sp>
              <p:nvSpPr>
                <p:cNvPr id="171" name="Snip Single Corner Rectangle 170"/>
                <p:cNvSpPr/>
                <p:nvPr/>
              </p:nvSpPr>
              <p:spPr bwMode="auto">
                <a:xfrm flipH="1">
                  <a:off x="838200" y="1447800"/>
                  <a:ext cx="609600" cy="838200"/>
                </a:xfrm>
                <a:prstGeom prst="snip1Rect">
                  <a:avLst/>
                </a:prstGeom>
                <a:solidFill>
                  <a:schemeClr val="accent4"/>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72" name="Rectangle 171"/>
                <p:cNvSpPr/>
                <p:nvPr/>
              </p:nvSpPr>
              <p:spPr bwMode="auto">
                <a:xfrm>
                  <a:off x="990600" y="1600200"/>
                  <a:ext cx="304800" cy="533400"/>
                </a:xfrm>
                <a:prstGeom prst="rect">
                  <a:avLst/>
                </a:prstGeom>
                <a:pattFill prst="ltHorz">
                  <a:fgClr>
                    <a:schemeClr val="bg1"/>
                  </a:fgClr>
                  <a:bgClr>
                    <a:schemeClr val="accent4"/>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23" name="Group 161"/>
              <p:cNvGrpSpPr/>
              <p:nvPr/>
            </p:nvGrpSpPr>
            <p:grpSpPr>
              <a:xfrm>
                <a:off x="7244276" y="2656204"/>
                <a:ext cx="123537" cy="152400"/>
                <a:chOff x="838200" y="1447800"/>
                <a:chExt cx="609600" cy="838200"/>
              </a:xfrm>
              <a:solidFill>
                <a:schemeClr val="accent3"/>
              </a:solidFill>
            </p:grpSpPr>
            <p:sp>
              <p:nvSpPr>
                <p:cNvPr id="169" name="Snip Single Corner Rectangle 168"/>
                <p:cNvSpPr/>
                <p:nvPr/>
              </p:nvSpPr>
              <p:spPr bwMode="auto">
                <a:xfrm flipH="1">
                  <a:off x="838200" y="1447800"/>
                  <a:ext cx="609600" cy="838200"/>
                </a:xfrm>
                <a:prstGeom prst="snip1Rect">
                  <a:avLst/>
                </a:prstGeom>
                <a:solidFill>
                  <a:schemeClr val="accent1"/>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70" name="Rectangle 169"/>
                <p:cNvSpPr/>
                <p:nvPr/>
              </p:nvSpPr>
              <p:spPr bwMode="auto">
                <a:xfrm>
                  <a:off x="990600" y="1600200"/>
                  <a:ext cx="304800" cy="533400"/>
                </a:xfrm>
                <a:prstGeom prst="rect">
                  <a:avLst/>
                </a:prstGeom>
                <a:pattFill prst="ltHorz">
                  <a:fgClr>
                    <a:schemeClr val="bg1"/>
                  </a:fgClr>
                  <a:bgClr>
                    <a:schemeClr val="accent1"/>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24" name="Group 162"/>
              <p:cNvGrpSpPr/>
              <p:nvPr/>
            </p:nvGrpSpPr>
            <p:grpSpPr>
              <a:xfrm>
                <a:off x="7182508" y="2544770"/>
                <a:ext cx="123537" cy="152400"/>
                <a:chOff x="838200" y="1447800"/>
                <a:chExt cx="609600" cy="838200"/>
              </a:xfrm>
              <a:solidFill>
                <a:schemeClr val="accent3"/>
              </a:solidFill>
            </p:grpSpPr>
            <p:sp>
              <p:nvSpPr>
                <p:cNvPr id="167" name="Snip Single Corner Rectangle 166"/>
                <p:cNvSpPr/>
                <p:nvPr/>
              </p:nvSpPr>
              <p:spPr bwMode="auto">
                <a:xfrm flipH="1">
                  <a:off x="838200" y="1447800"/>
                  <a:ext cx="609600" cy="838200"/>
                </a:xfrm>
                <a:prstGeom prst="snip1Rect">
                  <a:avLst/>
                </a:prstGeom>
                <a:solidFill>
                  <a:schemeClr val="accent5"/>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68" name="Rectangle 167"/>
                <p:cNvSpPr/>
                <p:nvPr/>
              </p:nvSpPr>
              <p:spPr bwMode="auto">
                <a:xfrm>
                  <a:off x="990600" y="1600200"/>
                  <a:ext cx="304800" cy="533400"/>
                </a:xfrm>
                <a:prstGeom prst="rect">
                  <a:avLst/>
                </a:prstGeom>
                <a:pattFill prst="ltHorz">
                  <a:fgClr>
                    <a:schemeClr val="bg1"/>
                  </a:fgClr>
                  <a:bgClr>
                    <a:schemeClr val="accent5"/>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nvGrpSpPr>
              <p:cNvPr id="25" name="Group 163"/>
              <p:cNvGrpSpPr/>
              <p:nvPr/>
            </p:nvGrpSpPr>
            <p:grpSpPr>
              <a:xfrm>
                <a:off x="7238790" y="2847315"/>
                <a:ext cx="123537" cy="152400"/>
                <a:chOff x="838200" y="1447800"/>
                <a:chExt cx="609600" cy="838200"/>
              </a:xfrm>
              <a:solidFill>
                <a:schemeClr val="accent3"/>
              </a:solidFill>
            </p:grpSpPr>
            <p:sp>
              <p:nvSpPr>
                <p:cNvPr id="165" name="Snip Single Corner Rectangle 164"/>
                <p:cNvSpPr/>
                <p:nvPr/>
              </p:nvSpPr>
              <p:spPr bwMode="auto">
                <a:xfrm flipH="1">
                  <a:off x="838200" y="1447800"/>
                  <a:ext cx="609600" cy="838200"/>
                </a:xfrm>
                <a:prstGeom prst="snip1Rect">
                  <a:avLst/>
                </a:prstGeom>
                <a:grp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sp>
              <p:nvSpPr>
                <p:cNvPr id="166" name="Rectangle 165"/>
                <p:cNvSpPr/>
                <p:nvPr/>
              </p:nvSpPr>
              <p:spPr bwMode="auto">
                <a:xfrm>
                  <a:off x="990600" y="1600200"/>
                  <a:ext cx="304800" cy="533400"/>
                </a:xfrm>
                <a:prstGeom prst="rect">
                  <a:avLst/>
                </a:prstGeom>
                <a:pattFill prst="ltHorz">
                  <a:fgClr>
                    <a:schemeClr val="bg1"/>
                  </a:fgClr>
                  <a:bgClr>
                    <a:schemeClr val="accent3"/>
                  </a:bgClr>
                </a:patt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grpSp>
      </p:grpSp>
      <p:grpSp>
        <p:nvGrpSpPr>
          <p:cNvPr id="26" name="Group 7"/>
          <p:cNvGrpSpPr>
            <a:grpSpLocks/>
          </p:cNvGrpSpPr>
          <p:nvPr/>
        </p:nvGrpSpPr>
        <p:grpSpPr bwMode="auto">
          <a:xfrm>
            <a:off x="381001" y="3209926"/>
            <a:ext cx="1603375" cy="1267358"/>
            <a:chOff x="381000" y="4415140"/>
            <a:chExt cx="1602975" cy="1691104"/>
          </a:xfrm>
        </p:grpSpPr>
        <p:grpSp>
          <p:nvGrpSpPr>
            <p:cNvPr id="44061" name="Group 15"/>
            <p:cNvGrpSpPr>
              <a:grpSpLocks/>
            </p:cNvGrpSpPr>
            <p:nvPr/>
          </p:nvGrpSpPr>
          <p:grpSpPr bwMode="auto">
            <a:xfrm>
              <a:off x="381000" y="4415140"/>
              <a:ext cx="1602975" cy="1691104"/>
              <a:chOff x="381000" y="4315084"/>
              <a:chExt cx="1602975" cy="1691104"/>
            </a:xfrm>
          </p:grpSpPr>
          <p:sp>
            <p:nvSpPr>
              <p:cNvPr id="44062" name="Rectangle 5"/>
              <p:cNvSpPr>
                <a:spLocks noChangeArrowheads="1"/>
              </p:cNvSpPr>
              <p:nvPr/>
            </p:nvSpPr>
            <p:spPr bwMode="auto">
              <a:xfrm>
                <a:off x="381211" y="4315084"/>
                <a:ext cx="1600202" cy="1680860"/>
              </a:xfrm>
              <a:prstGeom prst="rect">
                <a:avLst/>
              </a:prstGeom>
              <a:solidFill>
                <a:schemeClr val="bg1"/>
              </a:solidFill>
              <a:ln w="19050" algn="ctr">
                <a:solidFill>
                  <a:srgbClr val="1B447D"/>
                </a:solidFill>
                <a:round/>
                <a:headEnd/>
                <a:tailEnd/>
              </a:ln>
            </p:spPr>
            <p:txBody>
              <a:bodyPr/>
              <a:lstStyle/>
              <a:p>
                <a:pPr eaLnBrk="0" hangingPunct="0"/>
                <a:endParaRPr lang="en-US"/>
              </a:p>
            </p:txBody>
          </p:sp>
          <p:sp>
            <p:nvSpPr>
              <p:cNvPr id="44063" name="Rectangle 133"/>
              <p:cNvSpPr>
                <a:spLocks noChangeArrowheads="1"/>
              </p:cNvSpPr>
              <p:nvPr/>
            </p:nvSpPr>
            <p:spPr bwMode="auto">
              <a:xfrm>
                <a:off x="386615" y="4317883"/>
                <a:ext cx="1597360" cy="377863"/>
              </a:xfrm>
              <a:prstGeom prst="rect">
                <a:avLst/>
              </a:prstGeom>
              <a:solidFill>
                <a:schemeClr val="tx2"/>
              </a:solidFill>
              <a:ln w="9525" algn="ctr">
                <a:solidFill>
                  <a:schemeClr val="tx2"/>
                </a:solidFill>
                <a:round/>
                <a:headEnd/>
                <a:tailEnd/>
              </a:ln>
            </p:spPr>
            <p:txBody>
              <a:bodyPr/>
              <a:lstStyle/>
              <a:p>
                <a:pPr eaLnBrk="0" hangingPunct="0"/>
                <a:r>
                  <a:rPr lang="en-US" sz="1600">
                    <a:solidFill>
                      <a:schemeClr val="bg1"/>
                    </a:solidFill>
                  </a:rPr>
                  <a:t>Classification</a:t>
                </a:r>
              </a:p>
            </p:txBody>
          </p:sp>
          <p:sp>
            <p:nvSpPr>
              <p:cNvPr id="44064" name="TextBox 85"/>
              <p:cNvSpPr txBox="1">
                <a:spLocks noChangeArrowheads="1"/>
              </p:cNvSpPr>
              <p:nvPr/>
            </p:nvSpPr>
            <p:spPr bwMode="auto">
              <a:xfrm>
                <a:off x="381000" y="5636573"/>
                <a:ext cx="1593026"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Workload</a:t>
                </a:r>
              </a:p>
            </p:txBody>
          </p:sp>
        </p:grpSp>
        <p:pic>
          <p:nvPicPr>
            <p:cNvPr id="44065" name="Picture 6" descr="C:\Users\ST185027\Dropbox\Sam\Work\wlm icons 150px\b-workloa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57" y="4983865"/>
              <a:ext cx="842712"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8"/>
          <p:cNvGrpSpPr>
            <a:grpSpLocks/>
          </p:cNvGrpSpPr>
          <p:nvPr/>
        </p:nvGrpSpPr>
        <p:grpSpPr bwMode="auto">
          <a:xfrm>
            <a:off x="2901950" y="3200401"/>
            <a:ext cx="2603500" cy="1275267"/>
            <a:chOff x="2959315" y="4403072"/>
            <a:chExt cx="2603498" cy="1700684"/>
          </a:xfrm>
        </p:grpSpPr>
        <p:grpSp>
          <p:nvGrpSpPr>
            <p:cNvPr id="44067" name="Group 3"/>
            <p:cNvGrpSpPr>
              <a:grpSpLocks/>
            </p:cNvGrpSpPr>
            <p:nvPr/>
          </p:nvGrpSpPr>
          <p:grpSpPr bwMode="auto">
            <a:xfrm>
              <a:off x="2959315" y="4403072"/>
              <a:ext cx="2603498" cy="1700684"/>
              <a:chOff x="2578102" y="4365318"/>
              <a:chExt cx="2603498" cy="1700684"/>
            </a:xfrm>
          </p:grpSpPr>
          <p:grpSp>
            <p:nvGrpSpPr>
              <p:cNvPr id="44068" name="Group 145"/>
              <p:cNvGrpSpPr>
                <a:grpSpLocks/>
              </p:cNvGrpSpPr>
              <p:nvPr/>
            </p:nvGrpSpPr>
            <p:grpSpPr bwMode="auto">
              <a:xfrm>
                <a:off x="2618575" y="4365318"/>
                <a:ext cx="2563025" cy="1684664"/>
                <a:chOff x="447964" y="4125586"/>
                <a:chExt cx="4338203" cy="1684664"/>
              </a:xfrm>
            </p:grpSpPr>
            <p:sp>
              <p:nvSpPr>
                <p:cNvPr id="44069" name="Rectangle 146"/>
                <p:cNvSpPr>
                  <a:spLocks noChangeArrowheads="1"/>
                </p:cNvSpPr>
                <p:nvPr/>
              </p:nvSpPr>
              <p:spPr bwMode="auto">
                <a:xfrm>
                  <a:off x="447964" y="4125586"/>
                  <a:ext cx="4338203" cy="1684664"/>
                </a:xfrm>
                <a:prstGeom prst="rect">
                  <a:avLst/>
                </a:prstGeom>
                <a:solidFill>
                  <a:schemeClr val="bg1"/>
                </a:solidFill>
                <a:ln w="19050" algn="ctr">
                  <a:solidFill>
                    <a:srgbClr val="1B447D"/>
                  </a:solidFill>
                  <a:round/>
                  <a:headEnd/>
                  <a:tailEnd/>
                </a:ln>
              </p:spPr>
              <p:txBody>
                <a:bodyPr/>
                <a:lstStyle/>
                <a:p>
                  <a:pPr eaLnBrk="0" hangingPunct="0"/>
                  <a:endParaRPr lang="en-US"/>
                </a:p>
              </p:txBody>
            </p:sp>
            <p:sp>
              <p:nvSpPr>
                <p:cNvPr id="44070" name="Rectangle 147"/>
                <p:cNvSpPr>
                  <a:spLocks noChangeArrowheads="1"/>
                </p:cNvSpPr>
                <p:nvPr/>
              </p:nvSpPr>
              <p:spPr bwMode="auto">
                <a:xfrm>
                  <a:off x="455138" y="4125586"/>
                  <a:ext cx="4331029" cy="38100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r>
                    <a:rPr lang="en-US" sz="1600">
                      <a:solidFill>
                        <a:schemeClr val="bg1"/>
                      </a:solidFill>
                    </a:rPr>
                    <a:t>Pre-execution Controls</a:t>
                  </a:r>
                </a:p>
              </p:txBody>
            </p:sp>
          </p:grpSp>
          <p:sp>
            <p:nvSpPr>
              <p:cNvPr id="44071" name="TextBox 153"/>
              <p:cNvSpPr txBox="1">
                <a:spLocks noChangeArrowheads="1"/>
              </p:cNvSpPr>
              <p:nvPr/>
            </p:nvSpPr>
            <p:spPr bwMode="auto">
              <a:xfrm>
                <a:off x="2578102" y="5696599"/>
                <a:ext cx="1308098"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Filters</a:t>
                </a:r>
              </a:p>
            </p:txBody>
          </p:sp>
          <p:sp>
            <p:nvSpPr>
              <p:cNvPr id="44072" name="TextBox 154"/>
              <p:cNvSpPr txBox="1">
                <a:spLocks noChangeArrowheads="1"/>
              </p:cNvSpPr>
              <p:nvPr/>
            </p:nvSpPr>
            <p:spPr bwMode="auto">
              <a:xfrm>
                <a:off x="3833029" y="5696597"/>
                <a:ext cx="1308098"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Throttles</a:t>
                </a:r>
              </a:p>
            </p:txBody>
          </p:sp>
          <p:sp>
            <p:nvSpPr>
              <p:cNvPr id="157" name="Right Arrow 156"/>
              <p:cNvSpPr/>
              <p:nvPr/>
            </p:nvSpPr>
            <p:spPr bwMode="auto">
              <a:xfrm>
                <a:off x="3729039" y="5146519"/>
                <a:ext cx="350837" cy="374723"/>
              </a:xfrm>
              <a:prstGeom prst="rightArrow">
                <a:avLst/>
              </a:prstGeom>
              <a:solidFill>
                <a:schemeClr val="bg1">
                  <a:lumMod val="85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Verdana" charset="0"/>
                </a:endParaRPr>
              </a:p>
            </p:txBody>
          </p:sp>
        </p:grpSp>
        <p:pic>
          <p:nvPicPr>
            <p:cNvPr id="44074" name="Picture 4" descr="C:\Users\ST185027\Dropbox\Sam\Work\wlm icons 150px\b-throttl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040" y="4964079"/>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5" name="Picture 17" descr="C:\Users\ST185027\Dropbox\Sam\Work\wlm icons 150px\b-fil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776" y="4954563"/>
              <a:ext cx="815176"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9"/>
          <p:cNvGrpSpPr>
            <a:grpSpLocks/>
          </p:cNvGrpSpPr>
          <p:nvPr/>
        </p:nvGrpSpPr>
        <p:grpSpPr bwMode="auto">
          <a:xfrm>
            <a:off x="6248401" y="3202783"/>
            <a:ext cx="2574925" cy="1275692"/>
            <a:chOff x="6344491" y="4406876"/>
            <a:chExt cx="2575380" cy="1700616"/>
          </a:xfrm>
        </p:grpSpPr>
        <p:grpSp>
          <p:nvGrpSpPr>
            <p:cNvPr id="44077" name="Group 2"/>
            <p:cNvGrpSpPr>
              <a:grpSpLocks/>
            </p:cNvGrpSpPr>
            <p:nvPr/>
          </p:nvGrpSpPr>
          <p:grpSpPr bwMode="auto">
            <a:xfrm>
              <a:off x="6344491" y="4406876"/>
              <a:ext cx="2575380" cy="1700616"/>
              <a:chOff x="6344491" y="4315084"/>
              <a:chExt cx="2575380" cy="1700616"/>
            </a:xfrm>
          </p:grpSpPr>
          <p:grpSp>
            <p:nvGrpSpPr>
              <p:cNvPr id="44078" name="Group 138"/>
              <p:cNvGrpSpPr>
                <a:grpSpLocks/>
              </p:cNvGrpSpPr>
              <p:nvPr/>
            </p:nvGrpSpPr>
            <p:grpSpPr bwMode="auto">
              <a:xfrm>
                <a:off x="6344491" y="4315084"/>
                <a:ext cx="2575380" cy="1680860"/>
                <a:chOff x="447964" y="4144058"/>
                <a:chExt cx="4338203" cy="1680860"/>
              </a:xfrm>
            </p:grpSpPr>
            <p:sp>
              <p:nvSpPr>
                <p:cNvPr id="44079" name="Rectangle 139"/>
                <p:cNvSpPr>
                  <a:spLocks noChangeArrowheads="1"/>
                </p:cNvSpPr>
                <p:nvPr/>
              </p:nvSpPr>
              <p:spPr bwMode="auto">
                <a:xfrm>
                  <a:off x="447964" y="4144058"/>
                  <a:ext cx="4338203" cy="1680860"/>
                </a:xfrm>
                <a:prstGeom prst="rect">
                  <a:avLst/>
                </a:prstGeom>
                <a:solidFill>
                  <a:schemeClr val="bg1"/>
                </a:solidFill>
                <a:ln w="19050" algn="ctr">
                  <a:solidFill>
                    <a:schemeClr val="tx2"/>
                  </a:solidFill>
                  <a:round/>
                  <a:headEnd/>
                  <a:tailEnd/>
                </a:ln>
              </p:spPr>
              <p:txBody>
                <a:bodyPr/>
                <a:lstStyle/>
                <a:p>
                  <a:pPr eaLnBrk="0" hangingPunct="0"/>
                  <a:endParaRPr lang="en-US"/>
                </a:p>
              </p:txBody>
            </p:sp>
            <p:sp>
              <p:nvSpPr>
                <p:cNvPr id="44080" name="Rectangle 143"/>
                <p:cNvSpPr>
                  <a:spLocks noChangeArrowheads="1"/>
                </p:cNvSpPr>
                <p:nvPr/>
              </p:nvSpPr>
              <p:spPr bwMode="auto">
                <a:xfrm>
                  <a:off x="455137" y="4144058"/>
                  <a:ext cx="4331030" cy="359611"/>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r>
                    <a:rPr lang="en-US" sz="1600">
                      <a:solidFill>
                        <a:schemeClr val="bg1"/>
                      </a:solidFill>
                    </a:rPr>
                    <a:t>Execution Phase</a:t>
                  </a:r>
                </a:p>
              </p:txBody>
            </p:sp>
          </p:grpSp>
          <p:sp>
            <p:nvSpPr>
              <p:cNvPr id="44081" name="TextBox 175"/>
              <p:cNvSpPr txBox="1">
                <a:spLocks noChangeArrowheads="1"/>
              </p:cNvSpPr>
              <p:nvPr/>
            </p:nvSpPr>
            <p:spPr bwMode="auto">
              <a:xfrm>
                <a:off x="6375617" y="5646434"/>
                <a:ext cx="1308098"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Prioritization</a:t>
                </a:r>
              </a:p>
            </p:txBody>
          </p:sp>
          <p:sp>
            <p:nvSpPr>
              <p:cNvPr id="44082" name="TextBox 176"/>
              <p:cNvSpPr txBox="1">
                <a:spLocks noChangeArrowheads="1"/>
              </p:cNvSpPr>
              <p:nvPr/>
            </p:nvSpPr>
            <p:spPr bwMode="auto">
              <a:xfrm>
                <a:off x="7607515" y="5646435"/>
                <a:ext cx="1308098" cy="3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Exceptions</a:t>
                </a:r>
              </a:p>
            </p:txBody>
          </p:sp>
        </p:grpSp>
        <p:pic>
          <p:nvPicPr>
            <p:cNvPr id="44083" name="Picture 16" descr="C:\Users\ST185027\Dropbox\Sam\Work\wlm icons 150px\b-exceptio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0084" y="4954563"/>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84" name="Picture 18" descr="C:\Users\ST185027\Dropbox\Sam\Work\wlm icons 150px\b-prior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8186" y="4954563"/>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76564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4800" y="228600"/>
            <a:ext cx="8229600" cy="587375"/>
          </a:xfrm>
        </p:spPr>
        <p:txBody>
          <a:bodyPr/>
          <a:lstStyle/>
          <a:p>
            <a:r>
              <a:rPr lang="en-US" dirty="0" smtClean="0">
                <a:latin typeface="+mj-lt"/>
              </a:rPr>
              <a:t>Integrated Workload Management &amp; SLES11</a:t>
            </a:r>
            <a:r>
              <a:rPr lang="en-US" sz="2400" dirty="0" smtClean="0">
                <a:latin typeface="+mj-lt"/>
              </a:rPr>
              <a:t/>
            </a:r>
            <a:br>
              <a:rPr lang="en-US" sz="2400" dirty="0" smtClean="0">
                <a:latin typeface="+mj-lt"/>
              </a:rPr>
            </a:br>
            <a:r>
              <a:rPr lang="en-US" sz="2000" b="1" i="1" dirty="0" smtClean="0">
                <a:solidFill>
                  <a:schemeClr val="accent1"/>
                </a:solidFill>
                <a:latin typeface="+mj-lt"/>
              </a:rPr>
              <a:t>Best in Class Workload Management</a:t>
            </a:r>
            <a:r>
              <a:rPr lang="en-US" dirty="0" smtClean="0">
                <a:latin typeface="+mj-lt"/>
              </a:rPr>
              <a:t/>
            </a:r>
            <a:br>
              <a:rPr lang="en-US" dirty="0" smtClean="0">
                <a:latin typeface="+mj-lt"/>
              </a:rPr>
            </a:br>
            <a:endParaRPr lang="en-US" i="1" dirty="0">
              <a:solidFill>
                <a:schemeClr val="accent1"/>
              </a:solidFill>
              <a:latin typeface="+mj-lt"/>
            </a:endParaRPr>
          </a:p>
        </p:txBody>
      </p:sp>
      <p:graphicFrame>
        <p:nvGraphicFramePr>
          <p:cNvPr id="4" name="Group 418"/>
          <p:cNvGraphicFramePr>
            <a:graphicFrameLocks noGrp="1"/>
          </p:cNvGraphicFramePr>
          <p:nvPr>
            <p:extLst>
              <p:ext uri="{D42A27DB-BD31-4B8C-83A1-F6EECF244321}">
                <p14:modId xmlns:p14="http://schemas.microsoft.com/office/powerpoint/2010/main" val="2710525423"/>
              </p:ext>
            </p:extLst>
          </p:nvPr>
        </p:nvGraphicFramePr>
        <p:xfrm>
          <a:off x="228600" y="1129291"/>
          <a:ext cx="8610600" cy="3186813"/>
        </p:xfrm>
        <a:graphic>
          <a:graphicData uri="http://schemas.openxmlformats.org/drawingml/2006/table">
            <a:tbl>
              <a:tblPr>
                <a:tableStyleId>{16D9F66E-5EB9-4882-86FB-DCBF35E3C3E4}</a:tableStyleId>
              </a:tblPr>
              <a:tblGrid>
                <a:gridCol w="1243975"/>
                <a:gridCol w="1545021"/>
                <a:gridCol w="2412124"/>
                <a:gridCol w="3409480"/>
              </a:tblGrid>
              <a:tr h="458705">
                <a:tc gridSpan="2">
                  <a:txBody>
                    <a:bodyPr/>
                    <a:lstStyle/>
                    <a:p>
                      <a:pPr marL="3175"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en-US" sz="1200" b="1" i="0" u="none" strike="noStrike" cap="none" normalizeH="0" baseline="0" dirty="0" smtClean="0">
                          <a:ln>
                            <a:noFill/>
                          </a:ln>
                          <a:solidFill>
                            <a:schemeClr val="tx1"/>
                          </a:solidFill>
                          <a:effectLst/>
                          <a:latin typeface="+mn-lt"/>
                        </a:rPr>
                        <a:t>Key Capabilities</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3175" marR="0" lvl="0" indent="0" algn="l" defTabSz="914400" rtl="0" eaLnBrk="0" fontAlgn="base" latinLnBrk="0" hangingPunct="0">
                        <a:lnSpc>
                          <a:spcPct val="100000"/>
                        </a:lnSpc>
                        <a:spcBef>
                          <a:spcPct val="20000"/>
                        </a:spcBef>
                        <a:spcAft>
                          <a:spcPct val="0"/>
                        </a:spcAft>
                        <a:buClr>
                          <a:schemeClr val="accent1"/>
                        </a:buClr>
                        <a:buSzTx/>
                        <a:buFontTx/>
                        <a:buNone/>
                        <a:tabLst/>
                      </a:pPr>
                      <a:endParaRPr kumimoji="0" lang="en-US" sz="1400" b="1" i="0" u="none" strike="noStrike" cap="none" normalizeH="0" baseline="0" dirty="0" smtClean="0">
                        <a:ln>
                          <a:noFill/>
                        </a:ln>
                        <a:solidFill>
                          <a:schemeClr val="tx1"/>
                        </a:solidFill>
                        <a:effectLst/>
                        <a:latin typeface="+mn-lt"/>
                      </a:endParaRPr>
                    </a:p>
                  </a:txBody>
                  <a:tcPr marL="91433" marR="91433"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200" b="1" u="none" strike="noStrike" cap="none" normalizeH="0" baseline="0" dirty="0" smtClean="0">
                          <a:ln>
                            <a:noFill/>
                          </a:ln>
                          <a:solidFill>
                            <a:schemeClr val="bg1"/>
                          </a:solidFill>
                          <a:effectLst/>
                          <a:latin typeface="+mn-lt"/>
                        </a:rPr>
                        <a:t>IWM Features</a:t>
                      </a:r>
                      <a:endParaRPr kumimoji="0" lang="en-US" sz="1100" b="0" u="none" strike="noStrike" cap="none" normalizeH="0" baseline="0" dirty="0" smtClean="0">
                        <a:ln>
                          <a:noFill/>
                        </a:ln>
                        <a:solidFill>
                          <a:schemeClr val="bg1"/>
                        </a:solidFill>
                        <a:effectLst/>
                        <a:latin typeface="+mn-lt"/>
                      </a:endParaRP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200" b="1" u="none" strike="noStrike" kern="1200" cap="none" normalizeH="0" baseline="0" dirty="0" smtClean="0">
                          <a:ln>
                            <a:noFill/>
                          </a:ln>
                          <a:solidFill>
                            <a:schemeClr val="bg1"/>
                          </a:solidFill>
                          <a:effectLst/>
                          <a:latin typeface="+mn-lt"/>
                          <a:ea typeface="+mn-ea"/>
                          <a:cs typeface="+mn-cs"/>
                        </a:rPr>
                        <a:t>Benefit to Analytical Integrated Workloads</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r>
              <a:tr h="748426">
                <a:tc>
                  <a:txBody>
                    <a:bodyPr/>
                    <a:lstStyle/>
                    <a:p>
                      <a:endParaRPr lang="en-US" sz="1500" dirty="0"/>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en-US" sz="1100" b="1" i="0" u="none" strike="noStrike" cap="none" normalizeH="0" baseline="0" dirty="0" smtClean="0">
                          <a:ln>
                            <a:noFill/>
                          </a:ln>
                          <a:solidFill>
                            <a:srgbClr val="000000"/>
                          </a:solidFill>
                          <a:effectLst/>
                          <a:latin typeface="+mn-lt"/>
                        </a:rPr>
                        <a:t>Workload Classification</a:t>
                      </a:r>
                    </a:p>
                  </a:txBody>
                  <a:tcPr marL="91433" marR="91433" marT="34281" marB="34281"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defRPr/>
                      </a:pPr>
                      <a:r>
                        <a:rPr kumimoji="0" lang="en-US" sz="1100" b="1" i="0" u="none" strike="noStrike" cap="none" normalizeH="0" baseline="0" dirty="0" smtClean="0">
                          <a:ln>
                            <a:noFill/>
                          </a:ln>
                          <a:solidFill>
                            <a:srgbClr val="000000"/>
                          </a:solidFill>
                          <a:effectLst/>
                          <a:latin typeface="+mn-lt"/>
                        </a:rPr>
                        <a:t>Source, Target, </a:t>
                      </a:r>
                      <a:br>
                        <a:rPr kumimoji="0" lang="en-US" sz="1100" b="1" i="0" u="none" strike="noStrike" cap="none" normalizeH="0" baseline="0" dirty="0" smtClean="0">
                          <a:ln>
                            <a:noFill/>
                          </a:ln>
                          <a:solidFill>
                            <a:srgbClr val="000000"/>
                          </a:solidFill>
                          <a:effectLst/>
                          <a:latin typeface="+mn-lt"/>
                        </a:rPr>
                      </a:br>
                      <a:r>
                        <a:rPr kumimoji="0" lang="en-US" sz="1100" b="1" i="0" u="none" strike="noStrike" cap="none" normalizeH="0" baseline="0" dirty="0" smtClean="0">
                          <a:ln>
                            <a:noFill/>
                          </a:ln>
                          <a:solidFill>
                            <a:srgbClr val="000000"/>
                          </a:solidFill>
                          <a:effectLst/>
                          <a:latin typeface="+mn-lt"/>
                        </a:rPr>
                        <a:t>Query Characteristics, </a:t>
                      </a:r>
                      <a:r>
                        <a:rPr kumimoji="0" lang="en-US" sz="1100" b="1" i="0" u="none" strike="noStrike" cap="none" normalizeH="0" baseline="0" dirty="0" err="1" smtClean="0">
                          <a:ln>
                            <a:noFill/>
                          </a:ln>
                          <a:solidFill>
                            <a:srgbClr val="000000"/>
                          </a:solidFill>
                          <a:effectLst/>
                          <a:latin typeface="+mn-lt"/>
                        </a:rPr>
                        <a:t>QueryBand</a:t>
                      </a:r>
                      <a:r>
                        <a:rPr kumimoji="0" lang="en-US" sz="1100" b="1" i="0" u="none" strike="noStrike" cap="none" normalizeH="0" baseline="0" dirty="0" smtClean="0">
                          <a:ln>
                            <a:noFill/>
                          </a:ln>
                          <a:solidFill>
                            <a:srgbClr val="000000"/>
                          </a:solidFill>
                          <a:effectLst/>
                          <a:latin typeface="+mn-lt"/>
                        </a:rPr>
                        <a:t>, Utility</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defRPr/>
                      </a:pPr>
                      <a:r>
                        <a:rPr kumimoji="0" lang="en-US" sz="1100" b="1" u="none" strike="noStrike" kern="1200" cap="none" normalizeH="0" baseline="0" dirty="0" smtClean="0">
                          <a:ln>
                            <a:noFill/>
                          </a:ln>
                          <a:solidFill>
                            <a:srgbClr val="000000"/>
                          </a:solidFill>
                          <a:effectLst/>
                          <a:latin typeface="+mn-lt"/>
                          <a:ea typeface="+mn-ea"/>
                          <a:cs typeface="+mn-cs"/>
                        </a:rPr>
                        <a:t>Concurrency</a:t>
                      </a:r>
                      <a:r>
                        <a:rPr kumimoji="0" lang="en-US" sz="1100" b="0" u="none" strike="noStrike" kern="1200" cap="none" normalizeH="0" baseline="0" dirty="0" smtClean="0">
                          <a:ln>
                            <a:noFill/>
                          </a:ln>
                          <a:solidFill>
                            <a:srgbClr val="000000"/>
                          </a:solidFill>
                          <a:effectLst/>
                          <a:latin typeface="+mn-lt"/>
                          <a:ea typeface="+mn-ea"/>
                          <a:cs typeface="+mn-cs"/>
                        </a:rPr>
                        <a:t>: manage system resources by type of work and expected impact for best use by multiple work</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579422">
                <a:tc>
                  <a:txBody>
                    <a:bodyPr/>
                    <a:lstStyle/>
                    <a:p>
                      <a:endParaRPr lang="en-US" sz="1500" dirty="0"/>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cap="none" normalizeH="0" baseline="0" dirty="0" smtClean="0">
                          <a:ln>
                            <a:noFill/>
                          </a:ln>
                          <a:solidFill>
                            <a:srgbClr val="000000"/>
                          </a:solidFill>
                          <a:effectLst/>
                          <a:latin typeface="+mn-lt"/>
                        </a:rPr>
                        <a:t>Prioritization</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cap="none" normalizeH="0" baseline="0" dirty="0" smtClean="0">
                          <a:ln>
                            <a:noFill/>
                          </a:ln>
                          <a:solidFill>
                            <a:srgbClr val="000000"/>
                          </a:solidFill>
                          <a:effectLst/>
                          <a:latin typeface="+mn-lt"/>
                        </a:rPr>
                        <a:t>Tactical </a:t>
                      </a:r>
                      <a:r>
                        <a:rPr kumimoji="0" lang="en-US" sz="1100" b="0" u="none" strike="noStrike" cap="none" normalizeH="0" baseline="0" dirty="0" smtClean="0">
                          <a:ln>
                            <a:noFill/>
                          </a:ln>
                          <a:solidFill>
                            <a:srgbClr val="000000"/>
                          </a:solidFill>
                          <a:effectLst/>
                          <a:latin typeface="+mn-lt"/>
                        </a:rPr>
                        <a:t>and</a:t>
                      </a:r>
                      <a:r>
                        <a:rPr kumimoji="0" lang="en-US" sz="1100" b="1" u="none" strike="noStrike" cap="none" normalizeH="0" baseline="0" dirty="0" smtClean="0">
                          <a:ln>
                            <a:noFill/>
                          </a:ln>
                          <a:solidFill>
                            <a:srgbClr val="000000"/>
                          </a:solidFill>
                          <a:effectLst/>
                          <a:latin typeface="+mn-lt"/>
                        </a:rPr>
                        <a:t> Timeshare</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kern="1200" cap="none" normalizeH="0" baseline="0" dirty="0" smtClean="0">
                          <a:ln>
                            <a:noFill/>
                          </a:ln>
                          <a:solidFill>
                            <a:srgbClr val="000000"/>
                          </a:solidFill>
                          <a:effectLst/>
                          <a:latin typeface="+mn-lt"/>
                          <a:ea typeface="+mn-ea"/>
                          <a:cs typeface="+mn-cs"/>
                        </a:rPr>
                        <a:t>Mixed Workloads: </a:t>
                      </a:r>
                      <a:r>
                        <a:rPr kumimoji="0" lang="en-US" sz="1100" b="0" u="none" strike="noStrike" kern="1200" cap="none" normalizeH="0" baseline="0" dirty="0" smtClean="0">
                          <a:ln>
                            <a:noFill/>
                          </a:ln>
                          <a:solidFill>
                            <a:srgbClr val="000000"/>
                          </a:solidFill>
                          <a:effectLst/>
                          <a:latin typeface="+mn-lt"/>
                          <a:ea typeface="+mn-ea"/>
                          <a:cs typeface="+mn-cs"/>
                        </a:rPr>
                        <a:t>Assign work to highest priority or to four lower resource access levels</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410419">
                <a:tc>
                  <a:txBody>
                    <a:bodyPr/>
                    <a:lstStyle/>
                    <a:p>
                      <a:endParaRPr lang="en-US" sz="1500" dirty="0"/>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cap="none" normalizeH="0" baseline="0" dirty="0" smtClean="0">
                          <a:ln>
                            <a:noFill/>
                          </a:ln>
                          <a:solidFill>
                            <a:srgbClr val="000000"/>
                          </a:solidFill>
                          <a:effectLst/>
                          <a:latin typeface="+mn-lt"/>
                        </a:rPr>
                        <a:t>Resource Management</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u="none" strike="noStrike" cap="none" normalizeH="0" baseline="0" dirty="0" smtClean="0">
                          <a:ln>
                            <a:noFill/>
                          </a:ln>
                          <a:solidFill>
                            <a:srgbClr val="000000"/>
                          </a:solidFill>
                          <a:effectLst/>
                          <a:latin typeface="+mn-lt"/>
                        </a:rPr>
                        <a:t>CPU and </a:t>
                      </a:r>
                      <a:r>
                        <a:rPr kumimoji="0" lang="en-US" sz="1100" b="1" u="none" strike="noStrike" cap="none" normalizeH="0" baseline="0" dirty="0" smtClean="0">
                          <a:ln>
                            <a:noFill/>
                          </a:ln>
                          <a:solidFill>
                            <a:srgbClr val="000000"/>
                          </a:solidFill>
                          <a:effectLst/>
                          <a:latin typeface="+mn-lt"/>
                        </a:rPr>
                        <a:t>I/O</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kern="1200" cap="none" normalizeH="0" baseline="0" dirty="0" smtClean="0">
                          <a:ln>
                            <a:noFill/>
                          </a:ln>
                          <a:solidFill>
                            <a:srgbClr val="000000"/>
                          </a:solidFill>
                          <a:effectLst/>
                          <a:latin typeface="+mn-lt"/>
                          <a:ea typeface="+mn-ea"/>
                          <a:cs typeface="+mn-cs"/>
                        </a:rPr>
                        <a:t>Flexible</a:t>
                      </a:r>
                      <a:r>
                        <a:rPr kumimoji="0" lang="en-US" sz="1100" b="0" u="none" strike="noStrike" kern="1200" cap="none" normalizeH="0" baseline="0" dirty="0" smtClean="0">
                          <a:ln>
                            <a:noFill/>
                          </a:ln>
                          <a:solidFill>
                            <a:srgbClr val="000000"/>
                          </a:solidFill>
                          <a:effectLst/>
                          <a:latin typeface="+mn-lt"/>
                          <a:ea typeface="+mn-ea"/>
                          <a:cs typeface="+mn-cs"/>
                        </a:rPr>
                        <a:t>: Tune system characteristics to meet system usage</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579422">
                <a:tc>
                  <a:txBody>
                    <a:bodyPr/>
                    <a:lstStyle/>
                    <a:p>
                      <a:endParaRPr lang="en-US" sz="1500" dirty="0"/>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100" b="1" u="none" strike="noStrike" kern="1200" cap="none" normalizeH="0" baseline="0" dirty="0" smtClean="0">
                          <a:ln>
                            <a:noFill/>
                          </a:ln>
                          <a:solidFill>
                            <a:srgbClr val="000000"/>
                          </a:solidFill>
                          <a:effectLst/>
                          <a:latin typeface="+mn-lt"/>
                          <a:ea typeface="+mn-ea"/>
                          <a:cs typeface="+mn-cs"/>
                        </a:rPr>
                        <a:t>Filters &amp; Throttles</a:t>
                      </a:r>
                      <a:endParaRPr kumimoji="0" lang="en-US" sz="1100" b="1" u="none" strike="noStrike" kern="1200" cap="none" normalizeH="0" baseline="0" dirty="0">
                        <a:ln>
                          <a:noFill/>
                        </a:ln>
                        <a:solidFill>
                          <a:srgbClr val="000000"/>
                        </a:solidFill>
                        <a:effectLst/>
                        <a:latin typeface="+mn-lt"/>
                        <a:ea typeface="+mn-ea"/>
                        <a:cs typeface="+mn-cs"/>
                      </a:endParaRPr>
                    </a:p>
                  </a:txBody>
                  <a:tcPr marL="91433" marR="91433" marT="34281" marB="34281"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0" i="0" u="none" strike="noStrike" cap="none" normalizeH="0" baseline="0" dirty="0" smtClean="0">
                          <a:ln>
                            <a:noFill/>
                          </a:ln>
                          <a:solidFill>
                            <a:srgbClr val="000000"/>
                          </a:solidFill>
                          <a:effectLst/>
                          <a:latin typeface="+mn-lt"/>
                        </a:rPr>
                        <a:t>Filters, </a:t>
                      </a:r>
                      <a:r>
                        <a:rPr kumimoji="0" lang="en-US" sz="1100" b="1" i="0" u="none" strike="noStrike" cap="none" normalizeH="0" baseline="0" dirty="0" smtClean="0">
                          <a:ln>
                            <a:noFill/>
                          </a:ln>
                          <a:solidFill>
                            <a:srgbClr val="000000"/>
                          </a:solidFill>
                          <a:effectLst/>
                          <a:latin typeface="+mn-lt"/>
                        </a:rPr>
                        <a:t>Workload</a:t>
                      </a:r>
                      <a:r>
                        <a:rPr kumimoji="0" lang="en-US" sz="1100" b="0" i="0" u="none" strike="noStrike" cap="none" normalizeH="0" baseline="0" dirty="0" smtClean="0">
                          <a:ln>
                            <a:noFill/>
                          </a:ln>
                          <a:solidFill>
                            <a:srgbClr val="000000"/>
                          </a:solidFill>
                          <a:effectLst/>
                          <a:latin typeface="+mn-lt"/>
                        </a:rPr>
                        <a:t> and System Throttles</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kern="1200" cap="none" normalizeH="0" baseline="0" dirty="0" smtClean="0">
                          <a:ln>
                            <a:noFill/>
                          </a:ln>
                          <a:solidFill>
                            <a:srgbClr val="000000"/>
                          </a:solidFill>
                          <a:effectLst/>
                          <a:latin typeface="+mn-lt"/>
                          <a:ea typeface="+mn-ea"/>
                          <a:cs typeface="+mn-cs"/>
                        </a:rPr>
                        <a:t>Reporting/Ad Hoc: </a:t>
                      </a:r>
                      <a:r>
                        <a:rPr kumimoji="0" lang="en-US" sz="1100" b="0" u="none" strike="noStrike" kern="1200" cap="none" normalizeH="0" baseline="0" dirty="0" smtClean="0">
                          <a:ln>
                            <a:noFill/>
                          </a:ln>
                          <a:solidFill>
                            <a:srgbClr val="000000"/>
                          </a:solidFill>
                          <a:effectLst/>
                          <a:latin typeface="+mn-lt"/>
                          <a:ea typeface="+mn-ea"/>
                          <a:cs typeface="+mn-cs"/>
                        </a:rPr>
                        <a:t>Consistent query throughput &amp; response time by rejecting/delaying work</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410419">
                <a:tc>
                  <a:txBody>
                    <a:bodyPr/>
                    <a:lstStyle/>
                    <a:p>
                      <a:endParaRPr lang="en-US" sz="1500" dirty="0"/>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cap="none" normalizeH="0" baseline="0" dirty="0" smtClean="0">
                          <a:ln>
                            <a:noFill/>
                          </a:ln>
                          <a:solidFill>
                            <a:srgbClr val="000000"/>
                          </a:solidFill>
                          <a:effectLst/>
                          <a:latin typeface="+mn-lt"/>
                        </a:rPr>
                        <a:t>Exceptions</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cap="none" normalizeH="0" baseline="0" dirty="0" smtClean="0">
                          <a:ln>
                            <a:noFill/>
                          </a:ln>
                          <a:solidFill>
                            <a:srgbClr val="000000"/>
                          </a:solidFill>
                          <a:effectLst/>
                          <a:latin typeface="+mn-lt"/>
                        </a:rPr>
                        <a:t>Tactical</a:t>
                      </a:r>
                      <a:r>
                        <a:rPr kumimoji="0" lang="en-US" sz="1100" u="none" strike="noStrike" cap="none" normalizeH="0" baseline="0" dirty="0" smtClean="0">
                          <a:ln>
                            <a:noFill/>
                          </a:ln>
                          <a:solidFill>
                            <a:srgbClr val="000000"/>
                          </a:solidFill>
                          <a:effectLst/>
                          <a:latin typeface="+mn-lt"/>
                        </a:rPr>
                        <a:t> and </a:t>
                      </a:r>
                      <a:br>
                        <a:rPr kumimoji="0" lang="en-US" sz="1100" u="none" strike="noStrike" cap="none" normalizeH="0" baseline="0" dirty="0" smtClean="0">
                          <a:ln>
                            <a:noFill/>
                          </a:ln>
                          <a:solidFill>
                            <a:srgbClr val="000000"/>
                          </a:solidFill>
                          <a:effectLst/>
                          <a:latin typeface="+mn-lt"/>
                        </a:rPr>
                      </a:br>
                      <a:r>
                        <a:rPr kumimoji="0" lang="en-US" sz="1100" b="1" u="none" strike="noStrike" cap="none" normalizeH="0" baseline="0" dirty="0" smtClean="0">
                          <a:ln>
                            <a:noFill/>
                          </a:ln>
                          <a:solidFill>
                            <a:srgbClr val="000000"/>
                          </a:solidFill>
                          <a:effectLst/>
                          <a:latin typeface="+mn-lt"/>
                        </a:rPr>
                        <a:t>Timeshare Decay</a:t>
                      </a:r>
                      <a:endParaRPr kumimoji="0" lang="en-US" sz="1100" b="1" i="0" u="none" strike="noStrike" cap="none" normalizeH="0" baseline="0" dirty="0" smtClean="0">
                        <a:ln>
                          <a:noFill/>
                        </a:ln>
                        <a:solidFill>
                          <a:srgbClr val="000000"/>
                        </a:solidFill>
                        <a:effectLst/>
                        <a:latin typeface="+mn-lt"/>
                      </a:endParaRP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pPr>
                      <a:r>
                        <a:rPr kumimoji="0" lang="en-US" sz="1100" b="1" u="none" strike="noStrike" kern="1200" cap="none" normalizeH="0" baseline="0" dirty="0" smtClean="0">
                          <a:ln>
                            <a:noFill/>
                          </a:ln>
                          <a:solidFill>
                            <a:srgbClr val="000000"/>
                          </a:solidFill>
                          <a:effectLst/>
                          <a:latin typeface="+mn-lt"/>
                          <a:ea typeface="+mn-ea"/>
                          <a:cs typeface="+mn-cs"/>
                        </a:rPr>
                        <a:t>Tactical</a:t>
                      </a:r>
                      <a:r>
                        <a:rPr kumimoji="0" lang="en-US" sz="1100" b="0" u="none" strike="noStrike" kern="1200" cap="none" normalizeH="0" baseline="0" dirty="0" smtClean="0">
                          <a:ln>
                            <a:noFill/>
                          </a:ln>
                          <a:solidFill>
                            <a:srgbClr val="000000"/>
                          </a:solidFill>
                          <a:effectLst/>
                          <a:latin typeface="+mn-lt"/>
                          <a:ea typeface="+mn-ea"/>
                          <a:cs typeface="+mn-cs"/>
                        </a:rPr>
                        <a:t>: Change filter and throttle levels when queries out of limit </a:t>
                      </a:r>
                    </a:p>
                  </a:txBody>
                  <a:tcPr marL="91433" marR="91433" marT="34281" marB="342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bl>
          </a:graphicData>
        </a:graphic>
      </p:graphicFrame>
      <p:grpSp>
        <p:nvGrpSpPr>
          <p:cNvPr id="6" name="Group 5"/>
          <p:cNvGrpSpPr/>
          <p:nvPr/>
        </p:nvGrpSpPr>
        <p:grpSpPr>
          <a:xfrm>
            <a:off x="563341" y="1828800"/>
            <a:ext cx="845810" cy="295710"/>
            <a:chOff x="941725" y="2006359"/>
            <a:chExt cx="845810" cy="394280"/>
          </a:xfrm>
        </p:grpSpPr>
        <p:pic>
          <p:nvPicPr>
            <p:cNvPr id="29" name="Picture 6" descr="C:\Users\ST185027\Dropbox\Sam\Work\wlm icons 150px\b-workloa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725" y="2007447"/>
              <a:ext cx="402629" cy="39319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4" descr="C:\Users\ST185027\Dropbox\Sam\Work\wlm icons 150px\o-work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906" y="2006359"/>
              <a:ext cx="402629" cy="393192"/>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15" descr="C:\Users\ST185027\Dropbox\Sam\Work\wlm icons 150px\r-p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098" y="2974772"/>
            <a:ext cx="393192" cy="29489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 descr="C:\Users\ST185027\Dropbox\Sam\Work\wlm icons 150px\o-exceptio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898" y="3994402"/>
            <a:ext cx="393192" cy="2948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C:\Users\ST185027\Dropbox\Sam\Work\wlm icons 150px\b-excepti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923" y="3994402"/>
            <a:ext cx="393192" cy="29489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08904" y="3548085"/>
            <a:ext cx="841216" cy="294894"/>
            <a:chOff x="912214" y="4169228"/>
            <a:chExt cx="841216" cy="393192"/>
          </a:xfrm>
        </p:grpSpPr>
        <p:pic>
          <p:nvPicPr>
            <p:cNvPr id="39" name="Picture 4" descr="C:\Users\ST185027\Dropbox\Sam\Work\wlm icons 150px\b-throttl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0238" y="4169228"/>
              <a:ext cx="393192" cy="39319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7" descr="C:\Users\ST185027\Dropbox\Sam\Work\wlm icons 150px\b-filter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214" y="4169228"/>
              <a:ext cx="389473" cy="393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04801" y="2444488"/>
            <a:ext cx="1210593" cy="294894"/>
            <a:chOff x="576942" y="3124200"/>
            <a:chExt cx="1210593" cy="393192"/>
          </a:xfrm>
        </p:grpSpPr>
        <p:pic>
          <p:nvPicPr>
            <p:cNvPr id="34" name="Picture 3" descr="C:\Users\ST185027\Dropbox\Sam\Work\wlm icons 150px\b-tactical.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942" y="3124200"/>
              <a:ext cx="393192" cy="3931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ST185027\Dropbox\Sam\Work\wlm icons 150px\b-timeshar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4343" y="3124200"/>
              <a:ext cx="393192" cy="39319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C:\Users\ST185027\Dropbox\Sam\Work\wlm icons 150px\o-slg-tier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408" y="3124200"/>
              <a:ext cx="393192" cy="39319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ounded Rectangular Callout 17"/>
          <p:cNvSpPr/>
          <p:nvPr/>
        </p:nvSpPr>
        <p:spPr bwMode="auto">
          <a:xfrm>
            <a:off x="2738577" y="4572000"/>
            <a:ext cx="2062024" cy="501555"/>
          </a:xfrm>
          <a:prstGeom prst="wedgeRoundRectCallout">
            <a:avLst>
              <a:gd name="adj1" fmla="val 36500"/>
              <a:gd name="adj2" fmla="val -86509"/>
              <a:gd name="adj3" fmla="val 16667"/>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dirty="0" smtClean="0">
                <a:solidFill>
                  <a:schemeClr val="bg1"/>
                </a:solidFill>
                <a:latin typeface="+mj-lt"/>
              </a:rPr>
              <a:t>Bold</a:t>
            </a:r>
            <a:r>
              <a:rPr lang="en-US" sz="1400" dirty="0" smtClean="0">
                <a:solidFill>
                  <a:schemeClr val="bg1"/>
                </a:solidFill>
                <a:latin typeface="+mj-lt"/>
              </a:rPr>
              <a:t> </a:t>
            </a:r>
            <a:r>
              <a:rPr lang="en-US" sz="1400" dirty="0">
                <a:solidFill>
                  <a:schemeClr val="bg1"/>
                </a:solidFill>
                <a:latin typeface="+mj-lt"/>
              </a:rPr>
              <a:t>= new features added with SLES11</a:t>
            </a:r>
          </a:p>
        </p:txBody>
      </p:sp>
    </p:spTree>
    <p:extLst>
      <p:ext uri="{BB962C8B-B14F-4D97-AF65-F5344CB8AC3E}">
        <p14:creationId xmlns:p14="http://schemas.microsoft.com/office/powerpoint/2010/main" val="277238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idx="4294967295"/>
          </p:nvPr>
        </p:nvSpPr>
        <p:spPr>
          <a:xfrm>
            <a:off x="398463" y="114300"/>
            <a:ext cx="8516937" cy="664369"/>
          </a:xfrm>
        </p:spPr>
        <p:txBody>
          <a:bodyPr/>
          <a:lstStyle/>
          <a:p>
            <a:r>
              <a:rPr lang="en-US" dirty="0"/>
              <a:t>Teradata BYNET</a:t>
            </a:r>
            <a:r>
              <a:rPr lang="en-US" sz="1600" baseline="76000" dirty="0"/>
              <a:t>®</a:t>
            </a:r>
            <a:r>
              <a:rPr lang="en-US" dirty="0"/>
              <a:t> V5 on InfiniBand </a:t>
            </a:r>
            <a:r>
              <a:rPr lang="en-US" dirty="0" smtClean="0"/>
              <a:t/>
            </a:r>
            <a:br>
              <a:rPr lang="en-US" dirty="0" smtClean="0"/>
            </a:br>
            <a:r>
              <a:rPr lang="en-US" sz="2000" b="1" i="1" dirty="0" smtClean="0">
                <a:solidFill>
                  <a:schemeClr val="accent1"/>
                </a:solidFill>
              </a:rPr>
              <a:t>Performance</a:t>
            </a:r>
            <a:endParaRPr lang="en-US" sz="2000" b="1" i="1" dirty="0">
              <a:solidFill>
                <a:schemeClr val="accent1"/>
              </a:solidFill>
            </a:endParaRPr>
          </a:p>
        </p:txBody>
      </p:sp>
      <p:sp>
        <p:nvSpPr>
          <p:cNvPr id="2" name="Content Placeholder 1"/>
          <p:cNvSpPr>
            <a:spLocks noGrp="1"/>
          </p:cNvSpPr>
          <p:nvPr>
            <p:ph sz="quarter" idx="4294967295"/>
          </p:nvPr>
        </p:nvSpPr>
        <p:spPr>
          <a:xfrm>
            <a:off x="536576" y="895350"/>
            <a:ext cx="8229600" cy="1076705"/>
          </a:xfrm>
        </p:spPr>
        <p:txBody>
          <a:bodyPr>
            <a:spAutoFit/>
          </a:bodyPr>
          <a:lstStyle/>
          <a:p>
            <a:r>
              <a:rPr lang="en-US" sz="2000" b="1" dirty="0">
                <a:solidFill>
                  <a:schemeClr val="tx2"/>
                </a:solidFill>
              </a:rPr>
              <a:t>Faster Complex Query Performance</a:t>
            </a:r>
          </a:p>
          <a:p>
            <a:pPr lvl="1"/>
            <a:r>
              <a:rPr lang="en-US" sz="1800" dirty="0"/>
              <a:t>Queries with row redistributions in joins </a:t>
            </a:r>
          </a:p>
          <a:p>
            <a:r>
              <a:rPr lang="en-US" sz="2000" b="1" dirty="0">
                <a:solidFill>
                  <a:schemeClr val="tx2"/>
                </a:solidFill>
              </a:rPr>
              <a:t>Faster Data Loading</a:t>
            </a:r>
          </a:p>
        </p:txBody>
      </p:sp>
      <p:sp>
        <p:nvSpPr>
          <p:cNvPr id="37892" name="TextBox 4"/>
          <p:cNvSpPr txBox="1">
            <a:spLocks noChangeArrowheads="1"/>
          </p:cNvSpPr>
          <p:nvPr/>
        </p:nvSpPr>
        <p:spPr bwMode="auto">
          <a:xfrm rot="-5400000">
            <a:off x="-229018" y="2997607"/>
            <a:ext cx="1531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Mbytes/Second</a:t>
            </a:r>
          </a:p>
        </p:txBody>
      </p:sp>
      <p:sp>
        <p:nvSpPr>
          <p:cNvPr id="37893" name="TextBox 7"/>
          <p:cNvSpPr txBox="1">
            <a:spLocks noChangeArrowheads="1"/>
          </p:cNvSpPr>
          <p:nvPr/>
        </p:nvSpPr>
        <p:spPr bwMode="auto">
          <a:xfrm rot="-5400000">
            <a:off x="4401786" y="2997607"/>
            <a:ext cx="1353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200" b="1">
                <a:latin typeface="Verdana" pitchFamily="34" charset="0"/>
              </a:rPr>
              <a:t>Microseconds</a:t>
            </a:r>
          </a:p>
        </p:txBody>
      </p:sp>
      <p:cxnSp>
        <p:nvCxnSpPr>
          <p:cNvPr id="37894" name="Straight Arrow Connector 9"/>
          <p:cNvCxnSpPr>
            <a:cxnSpLocks noChangeShapeType="1"/>
          </p:cNvCxnSpPr>
          <p:nvPr/>
        </p:nvCxnSpPr>
        <p:spPr bwMode="auto">
          <a:xfrm flipV="1">
            <a:off x="3911600" y="2603897"/>
            <a:ext cx="0" cy="323850"/>
          </a:xfrm>
          <a:prstGeom prst="straightConnector1">
            <a:avLst/>
          </a:prstGeom>
          <a:noFill/>
          <a:ln w="28575" algn="ctr">
            <a:solidFill>
              <a:schemeClr val="tx1"/>
            </a:solidFill>
            <a:round/>
            <a:headEnd/>
            <a:tailEnd type="triangle" w="lg" len="lg"/>
          </a:ln>
        </p:spPr>
      </p:cxnSp>
      <p:cxnSp>
        <p:nvCxnSpPr>
          <p:cNvPr id="37895" name="Straight Connector 13"/>
          <p:cNvCxnSpPr>
            <a:cxnSpLocks noChangeShapeType="1"/>
          </p:cNvCxnSpPr>
          <p:nvPr/>
        </p:nvCxnSpPr>
        <p:spPr bwMode="auto">
          <a:xfrm>
            <a:off x="3911600" y="3095625"/>
            <a:ext cx="0" cy="439341"/>
          </a:xfrm>
          <a:prstGeom prst="line">
            <a:avLst/>
          </a:prstGeom>
          <a:noFill/>
          <a:ln w="28575" algn="ctr">
            <a:solidFill>
              <a:schemeClr val="tx1"/>
            </a:solidFill>
            <a:round/>
            <a:headEnd/>
            <a:tailEnd/>
          </a:ln>
        </p:spPr>
      </p:cxnSp>
      <p:sp>
        <p:nvSpPr>
          <p:cNvPr id="37896" name="TextBox 14"/>
          <p:cNvSpPr txBox="1">
            <a:spLocks noChangeArrowheads="1"/>
          </p:cNvSpPr>
          <p:nvPr/>
        </p:nvSpPr>
        <p:spPr bwMode="auto">
          <a:xfrm>
            <a:off x="3259138" y="2887266"/>
            <a:ext cx="1313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solidFill>
                  <a:schemeClr val="accent2"/>
                </a:solidFill>
                <a:latin typeface="Verdana" pitchFamily="34" charset="0"/>
              </a:rPr>
              <a:t>20X Higher</a:t>
            </a:r>
          </a:p>
        </p:txBody>
      </p:sp>
      <p:cxnSp>
        <p:nvCxnSpPr>
          <p:cNvPr id="37897" name="Straight Arrow Connector 16"/>
          <p:cNvCxnSpPr>
            <a:cxnSpLocks noChangeShapeType="1"/>
          </p:cNvCxnSpPr>
          <p:nvPr/>
        </p:nvCxnSpPr>
        <p:spPr bwMode="auto">
          <a:xfrm rot="5400000">
            <a:off x="5646540" y="3027562"/>
            <a:ext cx="713185" cy="1587"/>
          </a:xfrm>
          <a:prstGeom prst="straightConnector1">
            <a:avLst/>
          </a:prstGeom>
          <a:noFill/>
          <a:ln w="28575" algn="ctr">
            <a:solidFill>
              <a:schemeClr val="tx1"/>
            </a:solidFill>
            <a:round/>
            <a:headEnd/>
            <a:tailEnd type="triangle" w="lg" len="lg"/>
          </a:ln>
        </p:spPr>
      </p:cxnSp>
      <p:sp>
        <p:nvSpPr>
          <p:cNvPr id="37898" name="TextBox 21"/>
          <p:cNvSpPr txBox="1">
            <a:spLocks noChangeArrowheads="1"/>
          </p:cNvSpPr>
          <p:nvPr/>
        </p:nvSpPr>
        <p:spPr bwMode="auto">
          <a:xfrm>
            <a:off x="6067426" y="2772967"/>
            <a:ext cx="1351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400" b="1">
                <a:solidFill>
                  <a:schemeClr val="accent2"/>
                </a:solidFill>
                <a:latin typeface="Verdana" pitchFamily="34" charset="0"/>
              </a:rPr>
              <a:t>85% Lower</a:t>
            </a:r>
          </a:p>
        </p:txBody>
      </p:sp>
      <p:sp>
        <p:nvSpPr>
          <p:cNvPr id="37899" name="TextBox 19"/>
          <p:cNvSpPr txBox="1">
            <a:spLocks noChangeArrowheads="1"/>
          </p:cNvSpPr>
          <p:nvPr/>
        </p:nvSpPr>
        <p:spPr bwMode="auto">
          <a:xfrm>
            <a:off x="1885951" y="4204098"/>
            <a:ext cx="4092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800" b="1" dirty="0">
                <a:solidFill>
                  <a:schemeClr val="accent1"/>
                </a:solidFill>
                <a:latin typeface="Verdana" pitchFamily="34" charset="0"/>
              </a:rPr>
              <a:t>Performance Comparison </a:t>
            </a:r>
          </a:p>
          <a:p>
            <a:pPr eaLnBrk="0" hangingPunct="0"/>
            <a:r>
              <a:rPr lang="en-US" sz="1800" b="1" dirty="0">
                <a:solidFill>
                  <a:schemeClr val="accent1"/>
                </a:solidFill>
                <a:latin typeface="Verdana" pitchFamily="34" charset="0"/>
              </a:rPr>
              <a:t>Teradata BYNET</a:t>
            </a:r>
            <a:r>
              <a:rPr lang="en-US" sz="1800" b="1" baseline="30000" dirty="0">
                <a:solidFill>
                  <a:schemeClr val="accent1"/>
                </a:solidFill>
                <a:latin typeface="Verdana" pitchFamily="34" charset="0"/>
              </a:rPr>
              <a:t>® </a:t>
            </a:r>
            <a:r>
              <a:rPr lang="en-US" sz="1800" b="1" dirty="0">
                <a:solidFill>
                  <a:schemeClr val="accent1"/>
                </a:solidFill>
                <a:latin typeface="Verdana" pitchFamily="34" charset="0"/>
              </a:rPr>
              <a:t> V5 vs. 1GbE</a:t>
            </a:r>
          </a:p>
        </p:txBody>
      </p:sp>
      <p:sp>
        <p:nvSpPr>
          <p:cNvPr id="37900" name="TextBox 26"/>
          <p:cNvSpPr txBox="1">
            <a:spLocks noChangeArrowheads="1"/>
          </p:cNvSpPr>
          <p:nvPr/>
        </p:nvSpPr>
        <p:spPr bwMode="auto">
          <a:xfrm>
            <a:off x="965201" y="3776663"/>
            <a:ext cx="347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eaLnBrk="0" hangingPunct="0"/>
            <a:r>
              <a:rPr lang="en-US" sz="900" b="1">
                <a:latin typeface="Verdana" pitchFamily="34" charset="0"/>
              </a:rPr>
              <a:t>	BYNET V5	BYNET V4	10GbENet	1GbENet</a:t>
            </a:r>
          </a:p>
        </p:txBody>
      </p:sp>
      <p:sp>
        <p:nvSpPr>
          <p:cNvPr id="37901" name="TextBox 31"/>
          <p:cNvSpPr txBox="1">
            <a:spLocks noChangeArrowheads="1"/>
          </p:cNvSpPr>
          <p:nvPr/>
        </p:nvSpPr>
        <p:spPr bwMode="auto">
          <a:xfrm>
            <a:off x="5140326" y="2619376"/>
            <a:ext cx="3857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r" eaLnBrk="0" hangingPunct="0">
              <a:spcAft>
                <a:spcPts val="1500"/>
              </a:spcAft>
            </a:pPr>
            <a:r>
              <a:rPr lang="en-US" sz="800">
                <a:latin typeface="Verdana" pitchFamily="34" charset="0"/>
              </a:rPr>
              <a:t>20</a:t>
            </a:r>
          </a:p>
          <a:p>
            <a:pPr algn="r" eaLnBrk="0" hangingPunct="0">
              <a:spcAft>
                <a:spcPts val="1500"/>
              </a:spcAft>
            </a:pPr>
            <a:r>
              <a:rPr lang="en-US" sz="800">
                <a:latin typeface="Verdana" pitchFamily="34" charset="0"/>
              </a:rPr>
              <a:t>15</a:t>
            </a:r>
          </a:p>
          <a:p>
            <a:pPr algn="r" eaLnBrk="0" hangingPunct="0">
              <a:spcAft>
                <a:spcPts val="1500"/>
              </a:spcAft>
            </a:pPr>
            <a:r>
              <a:rPr lang="en-US" sz="800">
                <a:latin typeface="Verdana" pitchFamily="34" charset="0"/>
              </a:rPr>
              <a:t>10</a:t>
            </a:r>
          </a:p>
          <a:p>
            <a:pPr algn="r" eaLnBrk="0" hangingPunct="0">
              <a:spcAft>
                <a:spcPts val="1500"/>
              </a:spcAft>
            </a:pPr>
            <a:r>
              <a:rPr lang="en-US" sz="800">
                <a:latin typeface="Verdana" pitchFamily="34" charset="0"/>
              </a:rPr>
              <a:t>5</a:t>
            </a:r>
          </a:p>
          <a:p>
            <a:pPr algn="r" eaLnBrk="0" hangingPunct="0">
              <a:spcAft>
                <a:spcPts val="1500"/>
              </a:spcAft>
            </a:pPr>
            <a:r>
              <a:rPr lang="en-US" sz="800">
                <a:latin typeface="Verdana" pitchFamily="34" charset="0"/>
              </a:rPr>
              <a:t>0</a:t>
            </a:r>
          </a:p>
        </p:txBody>
      </p:sp>
      <p:sp>
        <p:nvSpPr>
          <p:cNvPr id="37902" name="TextBox 32"/>
          <p:cNvSpPr txBox="1">
            <a:spLocks noChangeArrowheads="1"/>
          </p:cNvSpPr>
          <p:nvPr/>
        </p:nvSpPr>
        <p:spPr bwMode="auto">
          <a:xfrm>
            <a:off x="541339" y="2564606"/>
            <a:ext cx="623887" cy="172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r" eaLnBrk="0" hangingPunct="0">
              <a:spcAft>
                <a:spcPts val="1400"/>
              </a:spcAft>
            </a:pPr>
            <a:r>
              <a:rPr lang="en-US" sz="800">
                <a:latin typeface="Verdana" pitchFamily="34" charset="0"/>
              </a:rPr>
              <a:t>10,000</a:t>
            </a:r>
          </a:p>
          <a:p>
            <a:pPr algn="r" eaLnBrk="0" hangingPunct="0">
              <a:spcAft>
                <a:spcPts val="1400"/>
              </a:spcAft>
            </a:pPr>
            <a:r>
              <a:rPr lang="en-US" sz="800">
                <a:latin typeface="Verdana" pitchFamily="34" charset="0"/>
              </a:rPr>
              <a:t>8,000</a:t>
            </a:r>
          </a:p>
          <a:p>
            <a:pPr algn="r" eaLnBrk="0" hangingPunct="0">
              <a:spcAft>
                <a:spcPts val="1400"/>
              </a:spcAft>
            </a:pPr>
            <a:r>
              <a:rPr lang="en-US" sz="800">
                <a:latin typeface="Verdana" pitchFamily="34" charset="0"/>
              </a:rPr>
              <a:t>6,000</a:t>
            </a:r>
          </a:p>
          <a:p>
            <a:pPr algn="r" eaLnBrk="0" hangingPunct="0">
              <a:spcAft>
                <a:spcPts val="1400"/>
              </a:spcAft>
            </a:pPr>
            <a:r>
              <a:rPr lang="en-US" sz="800">
                <a:latin typeface="Verdana" pitchFamily="34" charset="0"/>
              </a:rPr>
              <a:t>4,000</a:t>
            </a:r>
          </a:p>
          <a:p>
            <a:pPr algn="r" eaLnBrk="0" hangingPunct="0">
              <a:spcAft>
                <a:spcPts val="1400"/>
              </a:spcAft>
            </a:pPr>
            <a:r>
              <a:rPr lang="en-US" sz="800">
                <a:latin typeface="Verdana" pitchFamily="34" charset="0"/>
              </a:rPr>
              <a:t>2,000</a:t>
            </a:r>
          </a:p>
          <a:p>
            <a:pPr algn="r" eaLnBrk="0" hangingPunct="0">
              <a:spcAft>
                <a:spcPts val="1400"/>
              </a:spcAft>
            </a:pPr>
            <a:r>
              <a:rPr lang="en-US" sz="800">
                <a:latin typeface="Verdana" pitchFamily="34" charset="0"/>
              </a:rPr>
              <a:t>0</a:t>
            </a:r>
          </a:p>
        </p:txBody>
      </p:sp>
      <p:sp>
        <p:nvSpPr>
          <p:cNvPr id="37903" name="TextBox 33"/>
          <p:cNvSpPr txBox="1">
            <a:spLocks noChangeArrowheads="1"/>
          </p:cNvSpPr>
          <p:nvPr/>
        </p:nvSpPr>
        <p:spPr bwMode="auto">
          <a:xfrm>
            <a:off x="5318126" y="3776663"/>
            <a:ext cx="347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eaLnBrk="0" hangingPunct="0"/>
            <a:r>
              <a:rPr lang="en-US" sz="900" b="1">
                <a:latin typeface="Verdana" pitchFamily="34" charset="0"/>
              </a:rPr>
              <a:t>	BYNET V5	BYNET V4	10GbENet	1GbENet</a:t>
            </a:r>
          </a:p>
        </p:txBody>
      </p:sp>
      <p:sp>
        <p:nvSpPr>
          <p:cNvPr id="37904" name="Rectangle 34"/>
          <p:cNvSpPr>
            <a:spLocks noChangeArrowheads="1"/>
          </p:cNvSpPr>
          <p:nvPr/>
        </p:nvSpPr>
        <p:spPr bwMode="auto">
          <a:xfrm>
            <a:off x="1470026" y="2594372"/>
            <a:ext cx="327025" cy="1132284"/>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5" name="Rectangle 35"/>
          <p:cNvSpPr>
            <a:spLocks noChangeArrowheads="1"/>
          </p:cNvSpPr>
          <p:nvPr/>
        </p:nvSpPr>
        <p:spPr bwMode="auto">
          <a:xfrm>
            <a:off x="2182814" y="3594497"/>
            <a:ext cx="327025" cy="132159"/>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6" name="Rectangle 36"/>
          <p:cNvSpPr>
            <a:spLocks noChangeArrowheads="1"/>
          </p:cNvSpPr>
          <p:nvPr/>
        </p:nvSpPr>
        <p:spPr bwMode="auto">
          <a:xfrm>
            <a:off x="3005139" y="3332560"/>
            <a:ext cx="327025" cy="39409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7" name="Rectangle 37"/>
          <p:cNvSpPr>
            <a:spLocks noChangeArrowheads="1"/>
          </p:cNvSpPr>
          <p:nvPr/>
        </p:nvSpPr>
        <p:spPr bwMode="auto">
          <a:xfrm>
            <a:off x="3767139" y="3664744"/>
            <a:ext cx="327025" cy="6191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08" name="TextBox 38"/>
          <p:cNvSpPr txBox="1">
            <a:spLocks noChangeArrowheads="1"/>
          </p:cNvSpPr>
          <p:nvPr/>
        </p:nvSpPr>
        <p:spPr bwMode="auto">
          <a:xfrm>
            <a:off x="1308101" y="2421731"/>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10,000</a:t>
            </a:r>
          </a:p>
        </p:txBody>
      </p:sp>
      <p:sp>
        <p:nvSpPr>
          <p:cNvPr id="37909" name="TextBox 39"/>
          <p:cNvSpPr txBox="1">
            <a:spLocks noChangeArrowheads="1"/>
          </p:cNvSpPr>
          <p:nvPr/>
        </p:nvSpPr>
        <p:spPr bwMode="auto">
          <a:xfrm>
            <a:off x="2038350" y="3436144"/>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960</a:t>
            </a:r>
          </a:p>
        </p:txBody>
      </p:sp>
      <p:sp>
        <p:nvSpPr>
          <p:cNvPr id="37910" name="TextBox 40"/>
          <p:cNvSpPr txBox="1">
            <a:spLocks noChangeArrowheads="1"/>
          </p:cNvSpPr>
          <p:nvPr/>
        </p:nvSpPr>
        <p:spPr bwMode="auto">
          <a:xfrm>
            <a:off x="2871789" y="3171825"/>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3470</a:t>
            </a:r>
          </a:p>
        </p:txBody>
      </p:sp>
      <p:sp>
        <p:nvSpPr>
          <p:cNvPr id="37911" name="TextBox 41"/>
          <p:cNvSpPr txBox="1">
            <a:spLocks noChangeArrowheads="1"/>
          </p:cNvSpPr>
          <p:nvPr/>
        </p:nvSpPr>
        <p:spPr bwMode="auto">
          <a:xfrm>
            <a:off x="3603625" y="3504010"/>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462</a:t>
            </a:r>
          </a:p>
        </p:txBody>
      </p:sp>
      <p:cxnSp>
        <p:nvCxnSpPr>
          <p:cNvPr id="37912" name="Straight Connector 43"/>
          <p:cNvCxnSpPr>
            <a:cxnSpLocks noChangeShapeType="1"/>
          </p:cNvCxnSpPr>
          <p:nvPr/>
        </p:nvCxnSpPr>
        <p:spPr bwMode="auto">
          <a:xfrm>
            <a:off x="1851025" y="2603898"/>
            <a:ext cx="2281238" cy="1190"/>
          </a:xfrm>
          <a:prstGeom prst="line">
            <a:avLst/>
          </a:prstGeom>
          <a:noFill/>
          <a:ln w="9525" algn="ctr">
            <a:solidFill>
              <a:schemeClr val="tx1"/>
            </a:solidFill>
            <a:round/>
            <a:headEnd/>
            <a:tailEnd/>
          </a:ln>
        </p:spPr>
      </p:cxnSp>
      <p:cxnSp>
        <p:nvCxnSpPr>
          <p:cNvPr id="37913" name="Straight Connector 44"/>
          <p:cNvCxnSpPr>
            <a:cxnSpLocks noChangeShapeType="1"/>
          </p:cNvCxnSpPr>
          <p:nvPr/>
        </p:nvCxnSpPr>
        <p:spPr bwMode="auto">
          <a:xfrm>
            <a:off x="5624514" y="2674144"/>
            <a:ext cx="2281237" cy="1191"/>
          </a:xfrm>
          <a:prstGeom prst="line">
            <a:avLst/>
          </a:prstGeom>
          <a:noFill/>
          <a:ln w="9525" algn="ctr">
            <a:solidFill>
              <a:schemeClr val="tx1"/>
            </a:solidFill>
            <a:round/>
            <a:headEnd/>
            <a:tailEnd/>
          </a:ln>
        </p:spPr>
      </p:cxnSp>
      <p:sp>
        <p:nvSpPr>
          <p:cNvPr id="37914" name="Rectangle 45"/>
          <p:cNvSpPr>
            <a:spLocks noChangeArrowheads="1"/>
          </p:cNvSpPr>
          <p:nvPr/>
        </p:nvSpPr>
        <p:spPr bwMode="auto">
          <a:xfrm>
            <a:off x="5748339" y="3577829"/>
            <a:ext cx="327025" cy="148828"/>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5" name="TextBox 46"/>
          <p:cNvSpPr txBox="1">
            <a:spLocks noChangeArrowheads="1"/>
          </p:cNvSpPr>
          <p:nvPr/>
        </p:nvSpPr>
        <p:spPr bwMode="auto">
          <a:xfrm>
            <a:off x="5603875" y="3411141"/>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3</a:t>
            </a:r>
          </a:p>
        </p:txBody>
      </p:sp>
      <p:sp>
        <p:nvSpPr>
          <p:cNvPr id="37916" name="Rectangle 47"/>
          <p:cNvSpPr>
            <a:spLocks noChangeArrowheads="1"/>
          </p:cNvSpPr>
          <p:nvPr/>
        </p:nvSpPr>
        <p:spPr bwMode="auto">
          <a:xfrm>
            <a:off x="6540501" y="3244454"/>
            <a:ext cx="327025" cy="48220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7" name="Rectangle 48"/>
          <p:cNvSpPr>
            <a:spLocks noChangeArrowheads="1"/>
          </p:cNvSpPr>
          <p:nvPr/>
        </p:nvSpPr>
        <p:spPr bwMode="auto">
          <a:xfrm>
            <a:off x="7294564" y="3244454"/>
            <a:ext cx="327025" cy="48220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8" name="Rectangle 49"/>
          <p:cNvSpPr>
            <a:spLocks noChangeArrowheads="1"/>
          </p:cNvSpPr>
          <p:nvPr/>
        </p:nvSpPr>
        <p:spPr bwMode="auto">
          <a:xfrm>
            <a:off x="8101014" y="2678906"/>
            <a:ext cx="327025" cy="104775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p>
        </p:txBody>
      </p:sp>
      <p:sp>
        <p:nvSpPr>
          <p:cNvPr id="37919" name="TextBox 50"/>
          <p:cNvSpPr txBox="1">
            <a:spLocks noChangeArrowheads="1"/>
          </p:cNvSpPr>
          <p:nvPr/>
        </p:nvSpPr>
        <p:spPr bwMode="auto">
          <a:xfrm>
            <a:off x="6400800" y="307657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a:t>
            </a:r>
          </a:p>
        </p:txBody>
      </p:sp>
      <p:sp>
        <p:nvSpPr>
          <p:cNvPr id="37920" name="TextBox 51"/>
          <p:cNvSpPr txBox="1">
            <a:spLocks noChangeArrowheads="1"/>
          </p:cNvSpPr>
          <p:nvPr/>
        </p:nvSpPr>
        <p:spPr bwMode="auto">
          <a:xfrm>
            <a:off x="7140575" y="307657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10</a:t>
            </a:r>
          </a:p>
        </p:txBody>
      </p:sp>
      <p:sp>
        <p:nvSpPr>
          <p:cNvPr id="37921" name="TextBox 52"/>
          <p:cNvSpPr txBox="1">
            <a:spLocks noChangeArrowheads="1"/>
          </p:cNvSpPr>
          <p:nvPr/>
        </p:nvSpPr>
        <p:spPr bwMode="auto">
          <a:xfrm>
            <a:off x="7956551" y="2540794"/>
            <a:ext cx="6064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15938" algn="ctr"/>
                <a:tab pos="1311275" algn="ctr"/>
                <a:tab pos="2055813" algn="ctr"/>
                <a:tab pos="2859088" algn="ctr"/>
              </a:tabLst>
              <a:defRPr>
                <a:solidFill>
                  <a:schemeClr val="tx1"/>
                </a:solidFill>
                <a:latin typeface="Arial" pitchFamily="34" charset="0"/>
              </a:defRPr>
            </a:lvl1pPr>
            <a:lvl2pPr marL="742950" indent="-285750">
              <a:tabLst>
                <a:tab pos="515938" algn="ctr"/>
                <a:tab pos="1311275" algn="ctr"/>
                <a:tab pos="2055813" algn="ctr"/>
                <a:tab pos="2859088" algn="ctr"/>
              </a:tabLst>
              <a:defRPr>
                <a:solidFill>
                  <a:schemeClr val="tx1"/>
                </a:solidFill>
                <a:latin typeface="Arial" pitchFamily="34" charset="0"/>
              </a:defRPr>
            </a:lvl2pPr>
            <a:lvl3pPr marL="1143000" indent="-228600">
              <a:tabLst>
                <a:tab pos="515938" algn="ctr"/>
                <a:tab pos="1311275" algn="ctr"/>
                <a:tab pos="2055813" algn="ctr"/>
                <a:tab pos="2859088" algn="ctr"/>
              </a:tabLst>
              <a:defRPr>
                <a:solidFill>
                  <a:schemeClr val="tx1"/>
                </a:solidFill>
                <a:latin typeface="Arial" pitchFamily="34" charset="0"/>
              </a:defRPr>
            </a:lvl3pPr>
            <a:lvl4pPr marL="1600200" indent="-228600">
              <a:tabLst>
                <a:tab pos="515938" algn="ctr"/>
                <a:tab pos="1311275" algn="ctr"/>
                <a:tab pos="2055813" algn="ctr"/>
                <a:tab pos="2859088" algn="ctr"/>
              </a:tabLst>
              <a:defRPr>
                <a:solidFill>
                  <a:schemeClr val="tx1"/>
                </a:solidFill>
                <a:latin typeface="Arial" pitchFamily="34" charset="0"/>
              </a:defRPr>
            </a:lvl4pPr>
            <a:lvl5pPr marL="2057400" indent="-228600">
              <a:tabLst>
                <a:tab pos="515938" algn="ctr"/>
                <a:tab pos="1311275" algn="ctr"/>
                <a:tab pos="2055813" algn="ctr"/>
                <a:tab pos="2859088" algn="ctr"/>
              </a:tabLst>
              <a:defRPr>
                <a:solidFill>
                  <a:schemeClr val="tx1"/>
                </a:solidFill>
                <a:latin typeface="Arial" pitchFamily="34" charset="0"/>
              </a:defRPr>
            </a:lvl5pPr>
            <a:lvl6pPr marL="25146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6pPr>
            <a:lvl7pPr marL="29718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7pPr>
            <a:lvl8pPr marL="34290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8pPr>
            <a:lvl9pPr marL="3886200" indent="-228600" fontAlgn="base">
              <a:spcBef>
                <a:spcPct val="0"/>
              </a:spcBef>
              <a:spcAft>
                <a:spcPct val="0"/>
              </a:spcAft>
              <a:tabLst>
                <a:tab pos="515938" algn="ctr"/>
                <a:tab pos="1311275" algn="ctr"/>
                <a:tab pos="2055813" algn="ctr"/>
                <a:tab pos="2859088" algn="ctr"/>
              </a:tabLst>
              <a:defRPr>
                <a:solidFill>
                  <a:schemeClr val="tx1"/>
                </a:solidFill>
                <a:latin typeface="Arial" pitchFamily="34" charset="0"/>
              </a:defRPr>
            </a:lvl9pPr>
          </a:lstStyle>
          <a:p>
            <a:pPr algn="ctr" eaLnBrk="0" hangingPunct="0">
              <a:spcAft>
                <a:spcPts val="1500"/>
              </a:spcAft>
            </a:pPr>
            <a:r>
              <a:rPr lang="en-US" sz="800">
                <a:latin typeface="Verdana" pitchFamily="34" charset="0"/>
              </a:rPr>
              <a:t>20</a:t>
            </a:r>
          </a:p>
        </p:txBody>
      </p:sp>
      <p:sp>
        <p:nvSpPr>
          <p:cNvPr id="37922" name="Freeform 55"/>
          <p:cNvSpPr>
            <a:spLocks/>
          </p:cNvSpPr>
          <p:nvPr/>
        </p:nvSpPr>
        <p:spPr bwMode="auto">
          <a:xfrm>
            <a:off x="1182688" y="2606279"/>
            <a:ext cx="2990850" cy="1125140"/>
          </a:xfrm>
          <a:custGeom>
            <a:avLst/>
            <a:gdLst>
              <a:gd name="T0" fmla="*/ 0 w 2990646"/>
              <a:gd name="T1" fmla="*/ 0 h 1597742"/>
              <a:gd name="T2" fmla="*/ 0 w 2990646"/>
              <a:gd name="T3" fmla="*/ 1499419 h 1597742"/>
              <a:gd name="T4" fmla="*/ 2990646 w 2990646"/>
              <a:gd name="T5" fmla="*/ 1491729 h 1597742"/>
              <a:gd name="T6" fmla="*/ 0 60000 65536"/>
              <a:gd name="T7" fmla="*/ 0 60000 65536"/>
              <a:gd name="T8" fmla="*/ 0 60000 65536"/>
            </a:gdLst>
            <a:ahLst/>
            <a:cxnLst>
              <a:cxn ang="T6">
                <a:pos x="T0" y="T1"/>
              </a:cxn>
              <a:cxn ang="T7">
                <a:pos x="T2" y="T3"/>
              </a:cxn>
              <a:cxn ang="T8">
                <a:pos x="T4" y="T5"/>
              </a:cxn>
            </a:cxnLst>
            <a:rect l="0" t="0" r="r" b="b"/>
            <a:pathLst>
              <a:path w="2990646" h="1597742">
                <a:moveTo>
                  <a:pt x="0" y="0"/>
                </a:moveTo>
                <a:lnTo>
                  <a:pt x="0" y="1597742"/>
                </a:lnTo>
                <a:lnTo>
                  <a:pt x="2990646" y="1589548"/>
                </a:lnTo>
              </a:path>
            </a:pathLst>
          </a:custGeom>
          <a:noFill/>
          <a:ln w="158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3" name="Freeform 56"/>
          <p:cNvSpPr>
            <a:spLocks/>
          </p:cNvSpPr>
          <p:nvPr/>
        </p:nvSpPr>
        <p:spPr bwMode="auto">
          <a:xfrm>
            <a:off x="5530850" y="2606279"/>
            <a:ext cx="2990850" cy="1125140"/>
          </a:xfrm>
          <a:custGeom>
            <a:avLst/>
            <a:gdLst>
              <a:gd name="T0" fmla="*/ 0 w 2990646"/>
              <a:gd name="T1" fmla="*/ 0 h 1597742"/>
              <a:gd name="T2" fmla="*/ 0 w 2990646"/>
              <a:gd name="T3" fmla="*/ 1499419 h 1597742"/>
              <a:gd name="T4" fmla="*/ 2990646 w 2990646"/>
              <a:gd name="T5" fmla="*/ 1491729 h 1597742"/>
              <a:gd name="T6" fmla="*/ 0 60000 65536"/>
              <a:gd name="T7" fmla="*/ 0 60000 65536"/>
              <a:gd name="T8" fmla="*/ 0 60000 65536"/>
            </a:gdLst>
            <a:ahLst/>
            <a:cxnLst>
              <a:cxn ang="T6">
                <a:pos x="T0" y="T1"/>
              </a:cxn>
              <a:cxn ang="T7">
                <a:pos x="T2" y="T3"/>
              </a:cxn>
              <a:cxn ang="T8">
                <a:pos x="T4" y="T5"/>
              </a:cxn>
            </a:cxnLst>
            <a:rect l="0" t="0" r="r" b="b"/>
            <a:pathLst>
              <a:path w="2990646" h="1597742">
                <a:moveTo>
                  <a:pt x="0" y="0"/>
                </a:moveTo>
                <a:lnTo>
                  <a:pt x="0" y="1597742"/>
                </a:lnTo>
                <a:lnTo>
                  <a:pt x="2990646" y="1589548"/>
                </a:lnTo>
              </a:path>
            </a:pathLst>
          </a:custGeom>
          <a:noFill/>
          <a:ln w="158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4" name="TextBox 57"/>
          <p:cNvSpPr txBox="1">
            <a:spLocks noChangeArrowheads="1"/>
          </p:cNvSpPr>
          <p:nvPr/>
        </p:nvSpPr>
        <p:spPr bwMode="auto">
          <a:xfrm>
            <a:off x="1622425" y="2023796"/>
            <a:ext cx="190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600" b="1" dirty="0">
                <a:solidFill>
                  <a:schemeClr val="tx2"/>
                </a:solidFill>
                <a:latin typeface="Verdana" pitchFamily="34" charset="0"/>
              </a:rPr>
              <a:t>Throughput</a:t>
            </a:r>
          </a:p>
          <a:p>
            <a:pPr algn="ctr" eaLnBrk="0" hangingPunct="0"/>
            <a:r>
              <a:rPr lang="en-US" sz="1200" dirty="0">
                <a:latin typeface="Verdana" pitchFamily="34" charset="0"/>
              </a:rPr>
              <a:t>(Higher is better)</a:t>
            </a:r>
          </a:p>
        </p:txBody>
      </p:sp>
      <p:sp>
        <p:nvSpPr>
          <p:cNvPr id="37925" name="TextBox 58"/>
          <p:cNvSpPr txBox="1">
            <a:spLocks noChangeArrowheads="1"/>
          </p:cNvSpPr>
          <p:nvPr/>
        </p:nvSpPr>
        <p:spPr bwMode="auto">
          <a:xfrm>
            <a:off x="6038850" y="2023796"/>
            <a:ext cx="190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US" sz="1600" b="1" dirty="0">
                <a:solidFill>
                  <a:schemeClr val="tx2"/>
                </a:solidFill>
                <a:latin typeface="Verdana" pitchFamily="34" charset="0"/>
              </a:rPr>
              <a:t>Latency</a:t>
            </a:r>
          </a:p>
          <a:p>
            <a:pPr algn="ctr" eaLnBrk="0" hangingPunct="0"/>
            <a:r>
              <a:rPr lang="en-US" sz="1200" dirty="0">
                <a:latin typeface="Verdana" pitchFamily="34" charset="0"/>
              </a:rPr>
              <a:t>(Lower is better)</a:t>
            </a:r>
          </a:p>
        </p:txBody>
      </p:sp>
    </p:spTree>
    <p:extLst>
      <p:ext uri="{BB962C8B-B14F-4D97-AF65-F5344CB8AC3E}">
        <p14:creationId xmlns:p14="http://schemas.microsoft.com/office/powerpoint/2010/main" val="1545097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143000"/>
            <a:ext cx="4800600" cy="3601953"/>
          </a:xfrm>
        </p:spPr>
        <p:txBody>
          <a:bodyPr>
            <a:normAutofit/>
          </a:bodyPr>
          <a:lstStyle/>
          <a:p>
            <a:r>
              <a:rPr lang="en-US" sz="2400" b="1" dirty="0">
                <a:solidFill>
                  <a:srgbClr val="000000"/>
                </a:solidFill>
              </a:rPr>
              <a:t>Data Warehouse Appliance 2800 Overview</a:t>
            </a:r>
          </a:p>
          <a:p>
            <a:r>
              <a:rPr lang="en-US" sz="2400" dirty="0" smtClean="0">
                <a:solidFill>
                  <a:srgbClr val="000000"/>
                </a:solidFill>
              </a:rPr>
              <a:t>Features and Specs</a:t>
            </a:r>
          </a:p>
          <a:p>
            <a:r>
              <a:rPr lang="en-US" sz="2400" dirty="0" smtClean="0">
                <a:solidFill>
                  <a:srgbClr val="000000"/>
                </a:solidFill>
              </a:rPr>
              <a:t>Teradata Database &amp; Other Platform Technology</a:t>
            </a:r>
            <a:endParaRPr lang="en-US" sz="2400" dirty="0">
              <a:solidFill>
                <a:srgbClr val="000000"/>
              </a:solidFill>
            </a:endParaRPr>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217539" y="4918131"/>
            <a:ext cx="68929"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a:t>
            </a:fld>
            <a:endParaRPr lang="en-US" sz="850" dirty="0">
              <a:solidFill>
                <a:schemeClr val="bg2">
                  <a:lumMod val="50000"/>
                </a:schemeClr>
              </a:solidFill>
            </a:endParaRPr>
          </a:p>
        </p:txBody>
      </p:sp>
      <p:pic>
        <p:nvPicPr>
          <p:cNvPr id="10" name="Picture Placeholder 9" descr="FIN-1010-H_16-9ppt_content3.jpg"/>
          <p:cNvPicPr>
            <a:picLocks noChangeAspect="1"/>
          </p:cNvPicPr>
          <p:nvPr/>
        </p:nvPicPr>
        <p:blipFill>
          <a:blip r:embed="rId3">
            <a:extLst>
              <a:ext uri="{28A0092B-C50C-407E-A947-70E740481C1C}">
                <a14:useLocalDpi xmlns:a14="http://schemas.microsoft.com/office/drawing/2010/main" val="0"/>
              </a:ext>
            </a:extLst>
          </a:blip>
          <a:srcRect l="-44" r="-44"/>
          <a:stretch>
            <a:fillRect/>
          </a:stretch>
        </p:blipFill>
        <p:spPr>
          <a:xfrm>
            <a:off x="0" y="0"/>
            <a:ext cx="3962400" cy="5143500"/>
          </a:xfrm>
          <a:prstGeom prst="rect">
            <a:avLst/>
          </a:prstGeom>
        </p:spPr>
      </p:pic>
    </p:spTree>
    <p:custDataLst>
      <p:tags r:id="rId1"/>
    </p:custDataLst>
    <p:extLst>
      <p:ext uri="{BB962C8B-B14F-4D97-AF65-F5344CB8AC3E}">
        <p14:creationId xmlns:p14="http://schemas.microsoft.com/office/powerpoint/2010/main" val="196002840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960120"/>
            <a:ext cx="3966755" cy="4126229"/>
          </a:xfrm>
        </p:spPr>
        <p:txBody>
          <a:bodyPr>
            <a:noAutofit/>
          </a:bodyPr>
          <a:lstStyle/>
          <a:p>
            <a:r>
              <a:rPr lang="en-US" b="1" dirty="0" smtClean="0">
                <a:solidFill>
                  <a:schemeClr val="tx2"/>
                </a:solidFill>
              </a:rPr>
              <a:t>The </a:t>
            </a:r>
            <a:r>
              <a:rPr lang="en-US" b="1" dirty="0">
                <a:solidFill>
                  <a:schemeClr val="tx2"/>
                </a:solidFill>
              </a:rPr>
              <a:t>backbone of UDA</a:t>
            </a:r>
          </a:p>
          <a:p>
            <a:pPr lvl="1"/>
            <a:r>
              <a:rPr lang="en-US" dirty="0">
                <a:solidFill>
                  <a:srgbClr val="000000"/>
                </a:solidFill>
              </a:rPr>
              <a:t>High performance infrastructure </a:t>
            </a:r>
          </a:p>
          <a:p>
            <a:pPr lvl="1"/>
            <a:r>
              <a:rPr lang="en-US" dirty="0" smtClean="0">
                <a:solidFill>
                  <a:srgbClr val="000000"/>
                </a:solidFill>
              </a:rPr>
              <a:t>Connect Teradata </a:t>
            </a:r>
            <a:r>
              <a:rPr lang="en-US" dirty="0">
                <a:solidFill>
                  <a:srgbClr val="000000"/>
                </a:solidFill>
              </a:rPr>
              <a:t>IDW, Aster Discovery and Hadoop</a:t>
            </a:r>
          </a:p>
          <a:p>
            <a:pPr lvl="1"/>
            <a:r>
              <a:rPr lang="en-US" dirty="0">
                <a:solidFill>
                  <a:srgbClr val="000000"/>
                </a:solidFill>
              </a:rPr>
              <a:t>Industry approach optimized for Big Analytics use</a:t>
            </a:r>
          </a:p>
          <a:p>
            <a:r>
              <a:rPr lang="en-US" b="1" dirty="0">
                <a:solidFill>
                  <a:schemeClr val="tx2"/>
                </a:solidFill>
              </a:rPr>
              <a:t>Key Teradata Elements</a:t>
            </a:r>
          </a:p>
          <a:p>
            <a:pPr lvl="1"/>
            <a:r>
              <a:rPr lang="en-US" dirty="0">
                <a:solidFill>
                  <a:srgbClr val="000000"/>
                </a:solidFill>
              </a:rPr>
              <a:t>BYNET V5 on InfiniBand interconnect</a:t>
            </a:r>
          </a:p>
          <a:p>
            <a:pPr lvl="1"/>
            <a:r>
              <a:rPr lang="en-US" dirty="0" smtClean="0">
                <a:solidFill>
                  <a:srgbClr val="000000"/>
                </a:solidFill>
              </a:rPr>
              <a:t>System </a:t>
            </a:r>
            <a:r>
              <a:rPr lang="en-US" dirty="0">
                <a:solidFill>
                  <a:srgbClr val="000000"/>
                </a:solidFill>
              </a:rPr>
              <a:t>management across all of the </a:t>
            </a:r>
            <a:r>
              <a:rPr lang="en-US" dirty="0" smtClean="0">
                <a:solidFill>
                  <a:srgbClr val="000000"/>
                </a:solidFill>
              </a:rPr>
              <a:t>FBC</a:t>
            </a:r>
          </a:p>
          <a:p>
            <a:r>
              <a:rPr lang="en-US" b="1" dirty="0" smtClean="0">
                <a:solidFill>
                  <a:schemeClr val="tx2"/>
                </a:solidFill>
              </a:rPr>
              <a:t>BYNET V5 on InfiniBand</a:t>
            </a:r>
          </a:p>
          <a:p>
            <a:pPr lvl="1"/>
            <a:r>
              <a:rPr lang="en-US" dirty="0" smtClean="0">
                <a:solidFill>
                  <a:srgbClr val="000000"/>
                </a:solidFill>
              </a:rPr>
              <a:t>10x higher link performance</a:t>
            </a:r>
          </a:p>
          <a:p>
            <a:pPr lvl="1"/>
            <a:r>
              <a:rPr lang="en-US" dirty="0" smtClean="0">
                <a:solidFill>
                  <a:srgbClr val="000000"/>
                </a:solidFill>
              </a:rPr>
              <a:t>Latency reduced by 2/3</a:t>
            </a:r>
            <a:endParaRPr lang="en-US" dirty="0">
              <a:solidFill>
                <a:srgbClr val="000000"/>
              </a:solidFill>
            </a:endParaRPr>
          </a:p>
        </p:txBody>
      </p:sp>
      <p:sp>
        <p:nvSpPr>
          <p:cNvPr id="3" name="Title 2"/>
          <p:cNvSpPr>
            <a:spLocks noGrp="1"/>
          </p:cNvSpPr>
          <p:nvPr>
            <p:ph type="title"/>
          </p:nvPr>
        </p:nvSpPr>
        <p:spPr>
          <a:xfrm>
            <a:off x="457201" y="298450"/>
            <a:ext cx="8362285" cy="387350"/>
          </a:xfrm>
        </p:spPr>
        <p:txBody>
          <a:bodyPr/>
          <a:lstStyle/>
          <a:p>
            <a:r>
              <a:rPr lang="en-US" dirty="0" smtClean="0"/>
              <a:t>Fabric Based Computing</a:t>
            </a:r>
            <a:br>
              <a:rPr lang="en-US" dirty="0" smtClean="0"/>
            </a:br>
            <a:r>
              <a:rPr lang="en-US" sz="2000" b="1" i="1" dirty="0" smtClean="0">
                <a:solidFill>
                  <a:schemeClr val="accent1"/>
                </a:solidFill>
              </a:rPr>
              <a:t>Optimized for BI</a:t>
            </a:r>
            <a:endParaRPr lang="en-US" sz="1800" b="1" i="1" dirty="0">
              <a:solidFill>
                <a:schemeClr val="accent1"/>
              </a:solidFill>
            </a:endParaRPr>
          </a:p>
        </p:txBody>
      </p:sp>
      <p:grpSp>
        <p:nvGrpSpPr>
          <p:cNvPr id="62" name="Group 61"/>
          <p:cNvGrpSpPr/>
          <p:nvPr/>
        </p:nvGrpSpPr>
        <p:grpSpPr>
          <a:xfrm>
            <a:off x="4419601" y="742951"/>
            <a:ext cx="4681577" cy="3919613"/>
            <a:chOff x="4324739" y="990600"/>
            <a:chExt cx="4681577" cy="5226151"/>
          </a:xfrm>
        </p:grpSpPr>
        <p:grpSp>
          <p:nvGrpSpPr>
            <p:cNvPr id="63" name="Group 62"/>
            <p:cNvGrpSpPr/>
            <p:nvPr/>
          </p:nvGrpSpPr>
          <p:grpSpPr>
            <a:xfrm>
              <a:off x="4324739" y="990600"/>
              <a:ext cx="4681577" cy="5226151"/>
              <a:chOff x="1208314" y="228600"/>
              <a:chExt cx="5802086" cy="6477000"/>
            </a:xfrm>
          </p:grpSpPr>
          <p:sp>
            <p:nvSpPr>
              <p:cNvPr id="65" name="Rounded Rectangle 64"/>
              <p:cNvSpPr/>
              <p:nvPr/>
            </p:nvSpPr>
            <p:spPr bwMode="auto">
              <a:xfrm>
                <a:off x="1208314" y="228600"/>
                <a:ext cx="5802086" cy="6477000"/>
              </a:xfrm>
              <a:prstGeom prst="roundRect">
                <a:avLst>
                  <a:gd name="adj" fmla="val 1878"/>
                </a:avLst>
              </a:prstGeom>
              <a:solidFill>
                <a:srgbClr val="575A5D">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66" name="Rounded Rectangle 65"/>
              <p:cNvSpPr>
                <a:spLocks/>
              </p:cNvSpPr>
              <p:nvPr/>
            </p:nvSpPr>
            <p:spPr bwMode="auto">
              <a:xfrm>
                <a:off x="1371601" y="838200"/>
                <a:ext cx="5486400" cy="5715000"/>
              </a:xfrm>
              <a:prstGeom prst="roundRect">
                <a:avLst>
                  <a:gd name="adj" fmla="val 1878"/>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grpSp>
            <p:nvGrpSpPr>
              <p:cNvPr id="67" name="Group 66"/>
              <p:cNvGrpSpPr/>
              <p:nvPr/>
            </p:nvGrpSpPr>
            <p:grpSpPr>
              <a:xfrm>
                <a:off x="3640727" y="4495800"/>
                <a:ext cx="3064873" cy="1920240"/>
                <a:chOff x="3634740" y="2057399"/>
                <a:chExt cx="3246120" cy="1967075"/>
              </a:xfrm>
            </p:grpSpPr>
            <p:sp>
              <p:nvSpPr>
                <p:cNvPr id="114" name="Rounded Rectangle 113"/>
                <p:cNvSpPr>
                  <a:spLocks/>
                </p:cNvSpPr>
                <p:nvPr/>
              </p:nvSpPr>
              <p:spPr bwMode="auto">
                <a:xfrm>
                  <a:off x="3634740" y="2057399"/>
                  <a:ext cx="3246120" cy="1967075"/>
                </a:xfrm>
                <a:prstGeom prst="roundRect">
                  <a:avLst>
                    <a:gd name="adj" fmla="val 7250"/>
                  </a:avLst>
                </a:prstGeom>
                <a:solidFill>
                  <a:srgbClr val="930E2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15" name="TextBox 114"/>
                <p:cNvSpPr txBox="1"/>
                <p:nvPr/>
              </p:nvSpPr>
              <p:spPr>
                <a:xfrm>
                  <a:off x="3649980" y="2133600"/>
                  <a:ext cx="3215641" cy="72938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Integrated Discovery platform</a:t>
                  </a:r>
                </a:p>
              </p:txBody>
            </p:sp>
            <p:cxnSp>
              <p:nvCxnSpPr>
                <p:cNvPr id="116" name="Straight Connector 115"/>
                <p:cNvCxnSpPr/>
                <p:nvPr/>
              </p:nvCxnSpPr>
              <p:spPr>
                <a:xfrm>
                  <a:off x="3732815" y="2845661"/>
                  <a:ext cx="3049972" cy="0"/>
                </a:xfrm>
                <a:prstGeom prst="line">
                  <a:avLst/>
                </a:prstGeom>
                <a:noFill/>
                <a:ln w="9525" cap="flat" cmpd="sng" algn="ctr">
                  <a:solidFill>
                    <a:srgbClr val="930E24">
                      <a:lumMod val="60000"/>
                      <a:lumOff val="40000"/>
                    </a:srgbClr>
                  </a:solidFill>
                  <a:prstDash val="solid"/>
                </a:ln>
                <a:effectLst/>
              </p:spPr>
            </p:cxnSp>
          </p:grpSp>
          <p:grpSp>
            <p:nvGrpSpPr>
              <p:cNvPr id="68" name="Group 67"/>
              <p:cNvGrpSpPr/>
              <p:nvPr/>
            </p:nvGrpSpPr>
            <p:grpSpPr>
              <a:xfrm>
                <a:off x="3640727" y="1965960"/>
                <a:ext cx="3064873" cy="1920240"/>
                <a:chOff x="3634740" y="2057399"/>
                <a:chExt cx="3246120" cy="1967075"/>
              </a:xfrm>
            </p:grpSpPr>
            <p:sp>
              <p:nvSpPr>
                <p:cNvPr id="111" name="Rounded Rectangle 110"/>
                <p:cNvSpPr>
                  <a:spLocks/>
                </p:cNvSpPr>
                <p:nvPr/>
              </p:nvSpPr>
              <p:spPr bwMode="auto">
                <a:xfrm>
                  <a:off x="3634740" y="2057399"/>
                  <a:ext cx="3246120" cy="1967075"/>
                </a:xfrm>
                <a:prstGeom prst="roundRect">
                  <a:avLst>
                    <a:gd name="adj" fmla="val 7250"/>
                  </a:avLst>
                </a:prstGeom>
                <a:solidFill>
                  <a:srgbClr val="D56D2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12" name="TextBox 111"/>
                <p:cNvSpPr txBox="1"/>
                <p:nvPr/>
              </p:nvSpPr>
              <p:spPr>
                <a:xfrm>
                  <a:off x="3649980" y="2113589"/>
                  <a:ext cx="3215641" cy="4428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INTEGRATED DATA WAREHOUSE</a:t>
                  </a:r>
                </a:p>
              </p:txBody>
            </p:sp>
            <p:cxnSp>
              <p:nvCxnSpPr>
                <p:cNvPr id="113" name="Straight Connector 112"/>
                <p:cNvCxnSpPr/>
                <p:nvPr/>
              </p:nvCxnSpPr>
              <p:spPr>
                <a:xfrm>
                  <a:off x="3732815" y="2696199"/>
                  <a:ext cx="3049972" cy="0"/>
                </a:xfrm>
                <a:prstGeom prst="line">
                  <a:avLst/>
                </a:prstGeom>
                <a:noFill/>
                <a:ln w="9525" cap="flat" cmpd="sng" algn="ctr">
                  <a:solidFill>
                    <a:srgbClr val="D56D23">
                      <a:lumMod val="60000"/>
                      <a:lumOff val="40000"/>
                    </a:srgbClr>
                  </a:solidFill>
                  <a:prstDash val="solid"/>
                </a:ln>
                <a:effectLst/>
              </p:spPr>
            </p:cxnSp>
          </p:grpSp>
          <p:grpSp>
            <p:nvGrpSpPr>
              <p:cNvPr id="69" name="Group 68"/>
              <p:cNvGrpSpPr/>
              <p:nvPr/>
            </p:nvGrpSpPr>
            <p:grpSpPr>
              <a:xfrm>
                <a:off x="1519103" y="2590800"/>
                <a:ext cx="1757497" cy="3200400"/>
                <a:chOff x="1518649" y="2590801"/>
                <a:chExt cx="1757497" cy="3200400"/>
              </a:xfrm>
            </p:grpSpPr>
            <p:sp>
              <p:nvSpPr>
                <p:cNvPr id="108" name="Rounded Rectangle 107"/>
                <p:cNvSpPr>
                  <a:spLocks/>
                </p:cNvSpPr>
                <p:nvPr/>
              </p:nvSpPr>
              <p:spPr bwMode="auto">
                <a:xfrm rot="5400000">
                  <a:off x="797198" y="3312252"/>
                  <a:ext cx="3200400" cy="1757497"/>
                </a:xfrm>
                <a:prstGeom prst="roundRect">
                  <a:avLst>
                    <a:gd name="adj" fmla="val 7250"/>
                  </a:avLst>
                </a:prstGeom>
                <a:solidFill>
                  <a:srgbClr val="1B447D">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09" name="TextBox 108"/>
                <p:cNvSpPr txBox="1"/>
                <p:nvPr/>
              </p:nvSpPr>
              <p:spPr>
                <a:xfrm>
                  <a:off x="1523547" y="2621029"/>
                  <a:ext cx="1657440" cy="71202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 PLATFORM </a:t>
                  </a:r>
                </a:p>
              </p:txBody>
            </p:sp>
            <p:cxnSp>
              <p:nvCxnSpPr>
                <p:cNvPr id="110" name="Straight Connector 109"/>
                <p:cNvCxnSpPr/>
                <p:nvPr/>
              </p:nvCxnSpPr>
              <p:spPr>
                <a:xfrm>
                  <a:off x="1706598" y="3250616"/>
                  <a:ext cx="1381600" cy="0"/>
                </a:xfrm>
                <a:prstGeom prst="line">
                  <a:avLst/>
                </a:prstGeom>
                <a:noFill/>
                <a:ln w="9525" cap="flat" cmpd="sng" algn="ctr">
                  <a:solidFill>
                    <a:srgbClr val="1B447D">
                      <a:lumMod val="40000"/>
                      <a:lumOff val="60000"/>
                    </a:srgbClr>
                  </a:solidFill>
                  <a:prstDash val="solid"/>
                </a:ln>
                <a:effectLst/>
              </p:spPr>
            </p:cxnSp>
          </p:grpSp>
          <p:sp>
            <p:nvSpPr>
              <p:cNvPr id="70" name="Up-Down Arrow 69"/>
              <p:cNvSpPr/>
              <p:nvPr/>
            </p:nvSpPr>
            <p:spPr bwMode="auto">
              <a:xfrm>
                <a:off x="5004873" y="3810000"/>
                <a:ext cx="336580" cy="762000"/>
              </a:xfrm>
              <a:prstGeom prst="upDownArrow">
                <a:avLst>
                  <a:gd name="adj1" fmla="val 60909"/>
                  <a:gd name="adj2" fmla="val 58182"/>
                </a:avLst>
              </a:prstGeom>
              <a:solidFill>
                <a:sysClr val="window" lastClr="FFFFFF">
                  <a:lumMod val="75000"/>
                </a:sysClr>
              </a:solidFill>
              <a:ln w="19050" cap="flat" cmpd="sng" algn="ctr">
                <a:solidFill>
                  <a:sysClr val="window" lastClr="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71" name="Up-Down Arrow 70"/>
              <p:cNvSpPr/>
              <p:nvPr/>
            </p:nvSpPr>
            <p:spPr bwMode="auto">
              <a:xfrm rot="5400000">
                <a:off x="3290146" y="2659380"/>
                <a:ext cx="336580" cy="533400"/>
              </a:xfrm>
              <a:prstGeom prst="upDownArrow">
                <a:avLst>
                  <a:gd name="adj1" fmla="val 60909"/>
                  <a:gd name="adj2" fmla="val 58182"/>
                </a:avLst>
              </a:prstGeom>
              <a:solidFill>
                <a:sysClr val="window" lastClr="FFFFFF">
                  <a:lumMod val="75000"/>
                </a:sysClr>
              </a:solidFill>
              <a:ln w="19050" cap="flat" cmpd="sng" algn="ctr">
                <a:solidFill>
                  <a:sysClr val="window" lastClr="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72" name="Up-Down Arrow 71"/>
              <p:cNvSpPr/>
              <p:nvPr/>
            </p:nvSpPr>
            <p:spPr bwMode="auto">
              <a:xfrm rot="5400000">
                <a:off x="3290146" y="5189220"/>
                <a:ext cx="336580" cy="533400"/>
              </a:xfrm>
              <a:prstGeom prst="upDownArrow">
                <a:avLst>
                  <a:gd name="adj1" fmla="val 60909"/>
                  <a:gd name="adj2" fmla="val 58182"/>
                </a:avLst>
              </a:prstGeom>
              <a:solidFill>
                <a:sysClr val="window" lastClr="FFFFFF">
                  <a:lumMod val="75000"/>
                </a:sysClr>
              </a:solidFill>
              <a:ln w="19050" cap="flat" cmpd="sng" algn="ctr">
                <a:solidFill>
                  <a:sysClr val="window" lastClr="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grpSp>
            <p:nvGrpSpPr>
              <p:cNvPr id="73" name="Group 72"/>
              <p:cNvGrpSpPr/>
              <p:nvPr/>
            </p:nvGrpSpPr>
            <p:grpSpPr>
              <a:xfrm>
                <a:off x="1524000" y="990600"/>
                <a:ext cx="5181600" cy="758734"/>
                <a:chOff x="1348740" y="1143000"/>
                <a:chExt cx="5532120" cy="777240"/>
              </a:xfrm>
            </p:grpSpPr>
            <p:sp>
              <p:nvSpPr>
                <p:cNvPr id="102" name="Rounded Rectangle 101"/>
                <p:cNvSpPr>
                  <a:spLocks/>
                </p:cNvSpPr>
                <p:nvPr/>
              </p:nvSpPr>
              <p:spPr bwMode="auto">
                <a:xfrm>
                  <a:off x="1348740" y="1143000"/>
                  <a:ext cx="5532120" cy="777240"/>
                </a:xfrm>
                <a:prstGeom prst="roundRect">
                  <a:avLst>
                    <a:gd name="adj" fmla="val 13883"/>
                  </a:avLst>
                </a:prstGeom>
                <a:solidFill>
                  <a:srgbClr val="005E8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03" name="TextBox 102"/>
                <p:cNvSpPr txBox="1"/>
                <p:nvPr/>
              </p:nvSpPr>
              <p:spPr>
                <a:xfrm>
                  <a:off x="5373698" y="1385426"/>
                  <a:ext cx="1328262" cy="4428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ACCESS</a:t>
                  </a:r>
                </a:p>
              </p:txBody>
            </p:sp>
            <p:sp>
              <p:nvSpPr>
                <p:cNvPr id="104" name="TextBox 103"/>
                <p:cNvSpPr txBox="1"/>
                <p:nvPr/>
              </p:nvSpPr>
              <p:spPr>
                <a:xfrm>
                  <a:off x="3414750" y="1385426"/>
                  <a:ext cx="1341227" cy="4428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Manage</a:t>
                  </a:r>
                </a:p>
              </p:txBody>
            </p:sp>
            <p:sp>
              <p:nvSpPr>
                <p:cNvPr id="105" name="TextBox 104"/>
                <p:cNvSpPr txBox="1"/>
                <p:nvPr/>
              </p:nvSpPr>
              <p:spPr>
                <a:xfrm>
                  <a:off x="1434982" y="1385426"/>
                  <a:ext cx="1372969" cy="4428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Move</a:t>
                  </a:r>
                </a:p>
              </p:txBody>
            </p:sp>
            <p:cxnSp>
              <p:nvCxnSpPr>
                <p:cNvPr id="106" name="Straight Connector 105"/>
                <p:cNvCxnSpPr/>
                <p:nvPr/>
              </p:nvCxnSpPr>
              <p:spPr>
                <a:xfrm>
                  <a:off x="3110057" y="1322070"/>
                  <a:ext cx="0" cy="419100"/>
                </a:xfrm>
                <a:prstGeom prst="line">
                  <a:avLst/>
                </a:prstGeom>
                <a:noFill/>
                <a:ln w="9525" cap="flat" cmpd="sng" algn="ctr">
                  <a:solidFill>
                    <a:srgbClr val="005E8A">
                      <a:lumMod val="60000"/>
                      <a:lumOff val="40000"/>
                    </a:srgbClr>
                  </a:solidFill>
                  <a:prstDash val="solid"/>
                </a:ln>
                <a:effectLst/>
              </p:spPr>
            </p:cxnSp>
            <p:cxnSp>
              <p:nvCxnSpPr>
                <p:cNvPr id="107" name="Straight Connector 106"/>
                <p:cNvCxnSpPr/>
                <p:nvPr/>
              </p:nvCxnSpPr>
              <p:spPr>
                <a:xfrm>
                  <a:off x="5097607" y="1322070"/>
                  <a:ext cx="0" cy="419100"/>
                </a:xfrm>
                <a:prstGeom prst="line">
                  <a:avLst/>
                </a:prstGeom>
                <a:noFill/>
                <a:ln w="9525" cap="flat" cmpd="sng" algn="ctr">
                  <a:solidFill>
                    <a:srgbClr val="005E8A">
                      <a:lumMod val="60000"/>
                      <a:lumOff val="40000"/>
                    </a:srgbClr>
                  </a:solidFill>
                  <a:prstDash val="solid"/>
                </a:ln>
                <a:effectLst/>
              </p:spPr>
            </p:cxnSp>
          </p:grpSp>
          <p:grpSp>
            <p:nvGrpSpPr>
              <p:cNvPr id="74" name="Group 73"/>
              <p:cNvGrpSpPr/>
              <p:nvPr/>
            </p:nvGrpSpPr>
            <p:grpSpPr>
              <a:xfrm>
                <a:off x="4876800" y="2667000"/>
                <a:ext cx="731520" cy="731835"/>
                <a:chOff x="4243812" y="4307681"/>
                <a:chExt cx="592877" cy="769939"/>
              </a:xfrm>
            </p:grpSpPr>
            <p:sp>
              <p:nvSpPr>
                <p:cNvPr id="95" name="Freeform 60"/>
                <p:cNvSpPr>
                  <a:spLocks noEditPoints="1"/>
                </p:cNvSpPr>
                <p:nvPr/>
              </p:nvSpPr>
              <p:spPr bwMode="auto">
                <a:xfrm>
                  <a:off x="4243812" y="4307681"/>
                  <a:ext cx="592877" cy="769939"/>
                </a:xfrm>
                <a:custGeom>
                  <a:avLst/>
                  <a:gdLst>
                    <a:gd name="T0" fmla="*/ 156 w 313"/>
                    <a:gd name="T1" fmla="*/ 0 h 407"/>
                    <a:gd name="T2" fmla="*/ 0 w 313"/>
                    <a:gd name="T3" fmla="*/ 61 h 407"/>
                    <a:gd name="T4" fmla="*/ 0 w 313"/>
                    <a:gd name="T5" fmla="*/ 63 h 407"/>
                    <a:gd name="T6" fmla="*/ 0 w 313"/>
                    <a:gd name="T7" fmla="*/ 65 h 407"/>
                    <a:gd name="T8" fmla="*/ 0 w 313"/>
                    <a:gd name="T9" fmla="*/ 349 h 407"/>
                    <a:gd name="T10" fmla="*/ 1 w 313"/>
                    <a:gd name="T11" fmla="*/ 349 h 407"/>
                    <a:gd name="T12" fmla="*/ 156 w 313"/>
                    <a:gd name="T13" fmla="*/ 407 h 407"/>
                    <a:gd name="T14" fmla="*/ 313 w 313"/>
                    <a:gd name="T15" fmla="*/ 345 h 407"/>
                    <a:gd name="T16" fmla="*/ 313 w 313"/>
                    <a:gd name="T17" fmla="*/ 61 h 407"/>
                    <a:gd name="T18" fmla="*/ 156 w 313"/>
                    <a:gd name="T19" fmla="*/ 0 h 407"/>
                    <a:gd name="T20" fmla="*/ 300 w 313"/>
                    <a:gd name="T21" fmla="*/ 87 h 407"/>
                    <a:gd name="T22" fmla="*/ 300 w 313"/>
                    <a:gd name="T23" fmla="*/ 320 h 407"/>
                    <a:gd name="T24" fmla="*/ 300 w 313"/>
                    <a:gd name="T25" fmla="*/ 351 h 407"/>
                    <a:gd name="T26" fmla="*/ 298 w 313"/>
                    <a:gd name="T27" fmla="*/ 351 h 407"/>
                    <a:gd name="T28" fmla="*/ 156 w 313"/>
                    <a:gd name="T29" fmla="*/ 394 h 407"/>
                    <a:gd name="T30" fmla="*/ 14 w 313"/>
                    <a:gd name="T31" fmla="*/ 351 h 407"/>
                    <a:gd name="T32" fmla="*/ 14 w 313"/>
                    <a:gd name="T33" fmla="*/ 344 h 407"/>
                    <a:gd name="T34" fmla="*/ 13 w 313"/>
                    <a:gd name="T35" fmla="*/ 320 h 407"/>
                    <a:gd name="T36" fmla="*/ 13 w 313"/>
                    <a:gd name="T37" fmla="*/ 87 h 407"/>
                    <a:gd name="T38" fmla="*/ 13 w 313"/>
                    <a:gd name="T39" fmla="*/ 61 h 407"/>
                    <a:gd name="T40" fmla="*/ 156 w 313"/>
                    <a:gd name="T41" fmla="*/ 12 h 407"/>
                    <a:gd name="T42" fmla="*/ 300 w 313"/>
                    <a:gd name="T43" fmla="*/ 61 h 407"/>
                    <a:gd name="T44" fmla="*/ 300 w 313"/>
                    <a:gd name="T45" fmla="*/ 8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3" h="407">
                      <a:moveTo>
                        <a:pt x="156" y="0"/>
                      </a:moveTo>
                      <a:cubicBezTo>
                        <a:pt x="69" y="0"/>
                        <a:pt x="0" y="27"/>
                        <a:pt x="0" y="61"/>
                      </a:cubicBezTo>
                      <a:cubicBezTo>
                        <a:pt x="0" y="63"/>
                        <a:pt x="0" y="61"/>
                        <a:pt x="0" y="63"/>
                      </a:cubicBezTo>
                      <a:cubicBezTo>
                        <a:pt x="0" y="65"/>
                        <a:pt x="0" y="65"/>
                        <a:pt x="0" y="65"/>
                      </a:cubicBezTo>
                      <a:cubicBezTo>
                        <a:pt x="0" y="349"/>
                        <a:pt x="0" y="349"/>
                        <a:pt x="0" y="349"/>
                      </a:cubicBezTo>
                      <a:cubicBezTo>
                        <a:pt x="1" y="349"/>
                        <a:pt x="1" y="349"/>
                        <a:pt x="1" y="349"/>
                      </a:cubicBezTo>
                      <a:cubicBezTo>
                        <a:pt x="6" y="382"/>
                        <a:pt x="72" y="407"/>
                        <a:pt x="156" y="407"/>
                      </a:cubicBezTo>
                      <a:cubicBezTo>
                        <a:pt x="244" y="407"/>
                        <a:pt x="313" y="380"/>
                        <a:pt x="313" y="345"/>
                      </a:cubicBezTo>
                      <a:cubicBezTo>
                        <a:pt x="313" y="61"/>
                        <a:pt x="313" y="61"/>
                        <a:pt x="313" y="61"/>
                      </a:cubicBezTo>
                      <a:cubicBezTo>
                        <a:pt x="313" y="27"/>
                        <a:pt x="244" y="0"/>
                        <a:pt x="156" y="0"/>
                      </a:cubicBezTo>
                      <a:moveTo>
                        <a:pt x="300" y="87"/>
                      </a:moveTo>
                      <a:cubicBezTo>
                        <a:pt x="300" y="320"/>
                        <a:pt x="300" y="320"/>
                        <a:pt x="300" y="320"/>
                      </a:cubicBezTo>
                      <a:cubicBezTo>
                        <a:pt x="300" y="351"/>
                        <a:pt x="300" y="351"/>
                        <a:pt x="300" y="351"/>
                      </a:cubicBezTo>
                      <a:cubicBezTo>
                        <a:pt x="298" y="351"/>
                        <a:pt x="298" y="351"/>
                        <a:pt x="298" y="351"/>
                      </a:cubicBezTo>
                      <a:cubicBezTo>
                        <a:pt x="290" y="372"/>
                        <a:pt x="234" y="394"/>
                        <a:pt x="156" y="394"/>
                      </a:cubicBezTo>
                      <a:cubicBezTo>
                        <a:pt x="78" y="394"/>
                        <a:pt x="23" y="372"/>
                        <a:pt x="14" y="351"/>
                      </a:cubicBezTo>
                      <a:cubicBezTo>
                        <a:pt x="14" y="344"/>
                        <a:pt x="14" y="344"/>
                        <a:pt x="14" y="344"/>
                      </a:cubicBezTo>
                      <a:cubicBezTo>
                        <a:pt x="13" y="320"/>
                        <a:pt x="13" y="320"/>
                        <a:pt x="13" y="320"/>
                      </a:cubicBezTo>
                      <a:cubicBezTo>
                        <a:pt x="13" y="87"/>
                        <a:pt x="13" y="87"/>
                        <a:pt x="13" y="87"/>
                      </a:cubicBezTo>
                      <a:cubicBezTo>
                        <a:pt x="13" y="61"/>
                        <a:pt x="13" y="61"/>
                        <a:pt x="13" y="61"/>
                      </a:cubicBezTo>
                      <a:cubicBezTo>
                        <a:pt x="13" y="38"/>
                        <a:pt x="72" y="12"/>
                        <a:pt x="156" y="12"/>
                      </a:cubicBezTo>
                      <a:cubicBezTo>
                        <a:pt x="241" y="12"/>
                        <a:pt x="300" y="38"/>
                        <a:pt x="300" y="61"/>
                      </a:cubicBezTo>
                      <a:lnTo>
                        <a:pt x="300" y="8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6" name="Oval 61"/>
                <p:cNvSpPr>
                  <a:spLocks noChangeArrowheads="1"/>
                </p:cNvSpPr>
                <p:nvPr/>
              </p:nvSpPr>
              <p:spPr bwMode="auto">
                <a:xfrm>
                  <a:off x="4291082" y="4831656"/>
                  <a:ext cx="498337" cy="183472"/>
                </a:xfrm>
                <a:prstGeom prst="ellipse">
                  <a:avLst/>
                </a:prstGeom>
                <a:solidFill>
                  <a:sysClr val="window" lastClr="FFFFFF">
                    <a:alpha val="9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7" name="Oval 62"/>
                <p:cNvSpPr>
                  <a:spLocks noChangeArrowheads="1"/>
                </p:cNvSpPr>
                <p:nvPr/>
              </p:nvSpPr>
              <p:spPr bwMode="auto">
                <a:xfrm>
                  <a:off x="4291082" y="4738719"/>
                  <a:ext cx="498337" cy="183472"/>
                </a:xfrm>
                <a:prstGeom prst="ellipse">
                  <a:avLst/>
                </a:prstGeom>
                <a:solidFill>
                  <a:sysClr val="window" lastClr="FFFFFF">
                    <a:alpha val="9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8" name="Oval 63"/>
                <p:cNvSpPr>
                  <a:spLocks noChangeArrowheads="1"/>
                </p:cNvSpPr>
                <p:nvPr/>
              </p:nvSpPr>
              <p:spPr bwMode="auto">
                <a:xfrm>
                  <a:off x="4291082" y="4648185"/>
                  <a:ext cx="498337" cy="183472"/>
                </a:xfrm>
                <a:prstGeom prst="ellipse">
                  <a:avLst/>
                </a:prstGeom>
                <a:solidFill>
                  <a:sysClr val="window" lastClr="FFFFFF">
                    <a:alpha val="9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9" name="Oval 64"/>
                <p:cNvSpPr>
                  <a:spLocks noChangeArrowheads="1"/>
                </p:cNvSpPr>
                <p:nvPr/>
              </p:nvSpPr>
              <p:spPr bwMode="auto">
                <a:xfrm>
                  <a:off x="4291082" y="4555247"/>
                  <a:ext cx="498337" cy="183472"/>
                </a:xfrm>
                <a:prstGeom prst="ellipse">
                  <a:avLst/>
                </a:prstGeom>
                <a:solidFill>
                  <a:sysClr val="window" lastClr="FFFFFF">
                    <a:alpha val="9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00" name="Oval 65"/>
                <p:cNvSpPr>
                  <a:spLocks noChangeArrowheads="1"/>
                </p:cNvSpPr>
                <p:nvPr/>
              </p:nvSpPr>
              <p:spPr bwMode="auto">
                <a:xfrm>
                  <a:off x="4291082" y="4464713"/>
                  <a:ext cx="498337" cy="183472"/>
                </a:xfrm>
                <a:prstGeom prst="ellipse">
                  <a:avLst/>
                </a:prstGeom>
                <a:solidFill>
                  <a:sysClr val="window" lastClr="FFFFFF">
                    <a:alpha val="9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101" name="Oval 66"/>
                <p:cNvSpPr>
                  <a:spLocks noChangeArrowheads="1"/>
                </p:cNvSpPr>
                <p:nvPr/>
              </p:nvSpPr>
              <p:spPr bwMode="auto">
                <a:xfrm>
                  <a:off x="4291082" y="4371776"/>
                  <a:ext cx="498337" cy="183472"/>
                </a:xfrm>
                <a:prstGeom prst="ellipse">
                  <a:avLst/>
                </a:prstGeom>
                <a:solidFill>
                  <a:sysClr val="window" lastClr="FFFFFF">
                    <a:alpha val="9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grpSp>
          <p:grpSp>
            <p:nvGrpSpPr>
              <p:cNvPr id="75" name="Group 74"/>
              <p:cNvGrpSpPr>
                <a:grpSpLocks noChangeAspect="1"/>
              </p:cNvGrpSpPr>
              <p:nvPr/>
            </p:nvGrpSpPr>
            <p:grpSpPr>
              <a:xfrm>
                <a:off x="2021886" y="3352800"/>
                <a:ext cx="731520" cy="693659"/>
                <a:chOff x="4694998" y="1768070"/>
                <a:chExt cx="515998" cy="670101"/>
              </a:xfrm>
            </p:grpSpPr>
            <p:grpSp>
              <p:nvGrpSpPr>
                <p:cNvPr id="90" name="Group 89"/>
                <p:cNvGrpSpPr/>
                <p:nvPr/>
              </p:nvGrpSpPr>
              <p:grpSpPr>
                <a:xfrm>
                  <a:off x="4754007" y="1856148"/>
                  <a:ext cx="397987" cy="493944"/>
                  <a:chOff x="1066800" y="2121472"/>
                  <a:chExt cx="289179" cy="358902"/>
                </a:xfrm>
              </p:grpSpPr>
              <p:sp>
                <p:nvSpPr>
                  <p:cNvPr id="92" name="Freeform 41"/>
                  <p:cNvSpPr>
                    <a:spLocks noEditPoints="1"/>
                  </p:cNvSpPr>
                  <p:nvPr/>
                </p:nvSpPr>
                <p:spPr bwMode="auto">
                  <a:xfrm>
                    <a:off x="1066800" y="2121472"/>
                    <a:ext cx="289179" cy="105156"/>
                  </a:xfrm>
                  <a:custGeom>
                    <a:avLst/>
                    <a:gdLst>
                      <a:gd name="T0" fmla="*/ 199 w 214"/>
                      <a:gd name="T1" fmla="*/ 0 h 78"/>
                      <a:gd name="T2" fmla="*/ 14 w 214"/>
                      <a:gd name="T3" fmla="*/ 0 h 78"/>
                      <a:gd name="T4" fmla="*/ 0 w 214"/>
                      <a:gd name="T5" fmla="*/ 15 h 78"/>
                      <a:gd name="T6" fmla="*/ 0 w 214"/>
                      <a:gd name="T7" fmla="*/ 63 h 78"/>
                      <a:gd name="T8" fmla="*/ 14 w 214"/>
                      <a:gd name="T9" fmla="*/ 78 h 78"/>
                      <a:gd name="T10" fmla="*/ 199 w 214"/>
                      <a:gd name="T11" fmla="*/ 78 h 78"/>
                      <a:gd name="T12" fmla="*/ 214 w 214"/>
                      <a:gd name="T13" fmla="*/ 63 h 78"/>
                      <a:gd name="T14" fmla="*/ 214 w 214"/>
                      <a:gd name="T15" fmla="*/ 15 h 78"/>
                      <a:gd name="T16" fmla="*/ 199 w 214"/>
                      <a:gd name="T17" fmla="*/ 0 h 78"/>
                      <a:gd name="T18" fmla="*/ 172 w 214"/>
                      <a:gd name="T19" fmla="*/ 52 h 78"/>
                      <a:gd name="T20" fmla="*/ 159 w 214"/>
                      <a:gd name="T21" fmla="*/ 39 h 78"/>
                      <a:gd name="T22" fmla="*/ 172 w 214"/>
                      <a:gd name="T23" fmla="*/ 25 h 78"/>
                      <a:gd name="T24" fmla="*/ 186 w 214"/>
                      <a:gd name="T25" fmla="*/ 39 h 78"/>
                      <a:gd name="T26" fmla="*/ 172 w 214"/>
                      <a:gd name="T27"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78">
                        <a:moveTo>
                          <a:pt x="199" y="0"/>
                        </a:moveTo>
                        <a:cubicBezTo>
                          <a:pt x="14" y="0"/>
                          <a:pt x="14" y="0"/>
                          <a:pt x="14" y="0"/>
                        </a:cubicBezTo>
                        <a:cubicBezTo>
                          <a:pt x="6" y="0"/>
                          <a:pt x="0" y="6"/>
                          <a:pt x="0" y="15"/>
                        </a:cubicBezTo>
                        <a:cubicBezTo>
                          <a:pt x="0" y="63"/>
                          <a:pt x="0" y="63"/>
                          <a:pt x="0" y="63"/>
                        </a:cubicBezTo>
                        <a:cubicBezTo>
                          <a:pt x="0" y="71"/>
                          <a:pt x="6" y="78"/>
                          <a:pt x="14" y="78"/>
                        </a:cubicBezTo>
                        <a:cubicBezTo>
                          <a:pt x="199" y="78"/>
                          <a:pt x="199" y="78"/>
                          <a:pt x="199" y="78"/>
                        </a:cubicBezTo>
                        <a:cubicBezTo>
                          <a:pt x="207" y="78"/>
                          <a:pt x="214" y="71"/>
                          <a:pt x="214" y="63"/>
                        </a:cubicBezTo>
                        <a:cubicBezTo>
                          <a:pt x="214" y="15"/>
                          <a:pt x="214" y="15"/>
                          <a:pt x="214" y="15"/>
                        </a:cubicBezTo>
                        <a:cubicBezTo>
                          <a:pt x="214" y="6"/>
                          <a:pt x="207" y="0"/>
                          <a:pt x="199" y="0"/>
                        </a:cubicBezTo>
                        <a:close/>
                        <a:moveTo>
                          <a:pt x="172" y="52"/>
                        </a:moveTo>
                        <a:cubicBezTo>
                          <a:pt x="165" y="52"/>
                          <a:pt x="159" y="46"/>
                          <a:pt x="159" y="39"/>
                        </a:cubicBezTo>
                        <a:cubicBezTo>
                          <a:pt x="159" y="31"/>
                          <a:pt x="165" y="25"/>
                          <a:pt x="172" y="25"/>
                        </a:cubicBezTo>
                        <a:cubicBezTo>
                          <a:pt x="180" y="25"/>
                          <a:pt x="186" y="31"/>
                          <a:pt x="186" y="39"/>
                        </a:cubicBezTo>
                        <a:cubicBezTo>
                          <a:pt x="186" y="46"/>
                          <a:pt x="180" y="52"/>
                          <a:pt x="172" y="52"/>
                        </a:cubicBezTo>
                        <a:close/>
                      </a:path>
                    </a:pathLst>
                  </a:custGeom>
                  <a:solidFill>
                    <a:sysClr val="window" lastClr="FFFFFF">
                      <a:alpha val="8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3" name="Freeform 42"/>
                  <p:cNvSpPr>
                    <a:spLocks noEditPoints="1"/>
                  </p:cNvSpPr>
                  <p:nvPr/>
                </p:nvSpPr>
                <p:spPr bwMode="auto">
                  <a:xfrm>
                    <a:off x="1066800" y="2248345"/>
                    <a:ext cx="289179" cy="105156"/>
                  </a:xfrm>
                  <a:custGeom>
                    <a:avLst/>
                    <a:gdLst>
                      <a:gd name="T0" fmla="*/ 199 w 214"/>
                      <a:gd name="T1" fmla="*/ 0 h 78"/>
                      <a:gd name="T2" fmla="*/ 14 w 214"/>
                      <a:gd name="T3" fmla="*/ 0 h 78"/>
                      <a:gd name="T4" fmla="*/ 0 w 214"/>
                      <a:gd name="T5" fmla="*/ 15 h 78"/>
                      <a:gd name="T6" fmla="*/ 0 w 214"/>
                      <a:gd name="T7" fmla="*/ 63 h 78"/>
                      <a:gd name="T8" fmla="*/ 14 w 214"/>
                      <a:gd name="T9" fmla="*/ 78 h 78"/>
                      <a:gd name="T10" fmla="*/ 199 w 214"/>
                      <a:gd name="T11" fmla="*/ 78 h 78"/>
                      <a:gd name="T12" fmla="*/ 214 w 214"/>
                      <a:gd name="T13" fmla="*/ 63 h 78"/>
                      <a:gd name="T14" fmla="*/ 214 w 214"/>
                      <a:gd name="T15" fmla="*/ 15 h 78"/>
                      <a:gd name="T16" fmla="*/ 199 w 214"/>
                      <a:gd name="T17" fmla="*/ 0 h 78"/>
                      <a:gd name="T18" fmla="*/ 172 w 214"/>
                      <a:gd name="T19" fmla="*/ 52 h 78"/>
                      <a:gd name="T20" fmla="*/ 159 w 214"/>
                      <a:gd name="T21" fmla="*/ 39 h 78"/>
                      <a:gd name="T22" fmla="*/ 172 w 214"/>
                      <a:gd name="T23" fmla="*/ 25 h 78"/>
                      <a:gd name="T24" fmla="*/ 186 w 214"/>
                      <a:gd name="T25" fmla="*/ 39 h 78"/>
                      <a:gd name="T26" fmla="*/ 172 w 214"/>
                      <a:gd name="T27"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78">
                        <a:moveTo>
                          <a:pt x="199" y="0"/>
                        </a:moveTo>
                        <a:cubicBezTo>
                          <a:pt x="14" y="0"/>
                          <a:pt x="14" y="0"/>
                          <a:pt x="14" y="0"/>
                        </a:cubicBezTo>
                        <a:cubicBezTo>
                          <a:pt x="6" y="0"/>
                          <a:pt x="0" y="6"/>
                          <a:pt x="0" y="15"/>
                        </a:cubicBezTo>
                        <a:cubicBezTo>
                          <a:pt x="0" y="63"/>
                          <a:pt x="0" y="63"/>
                          <a:pt x="0" y="63"/>
                        </a:cubicBezTo>
                        <a:cubicBezTo>
                          <a:pt x="0" y="71"/>
                          <a:pt x="6" y="78"/>
                          <a:pt x="14" y="78"/>
                        </a:cubicBezTo>
                        <a:cubicBezTo>
                          <a:pt x="199" y="78"/>
                          <a:pt x="199" y="78"/>
                          <a:pt x="199" y="78"/>
                        </a:cubicBezTo>
                        <a:cubicBezTo>
                          <a:pt x="207" y="78"/>
                          <a:pt x="214" y="71"/>
                          <a:pt x="214" y="63"/>
                        </a:cubicBezTo>
                        <a:cubicBezTo>
                          <a:pt x="214" y="15"/>
                          <a:pt x="214" y="15"/>
                          <a:pt x="214" y="15"/>
                        </a:cubicBezTo>
                        <a:cubicBezTo>
                          <a:pt x="214" y="6"/>
                          <a:pt x="207" y="0"/>
                          <a:pt x="199" y="0"/>
                        </a:cubicBezTo>
                        <a:close/>
                        <a:moveTo>
                          <a:pt x="172" y="52"/>
                        </a:moveTo>
                        <a:cubicBezTo>
                          <a:pt x="165" y="52"/>
                          <a:pt x="159" y="46"/>
                          <a:pt x="159" y="39"/>
                        </a:cubicBezTo>
                        <a:cubicBezTo>
                          <a:pt x="159" y="31"/>
                          <a:pt x="165" y="25"/>
                          <a:pt x="172" y="25"/>
                        </a:cubicBezTo>
                        <a:cubicBezTo>
                          <a:pt x="180" y="25"/>
                          <a:pt x="186" y="31"/>
                          <a:pt x="186" y="39"/>
                        </a:cubicBezTo>
                        <a:cubicBezTo>
                          <a:pt x="186" y="46"/>
                          <a:pt x="180" y="52"/>
                          <a:pt x="172" y="52"/>
                        </a:cubicBezTo>
                        <a:close/>
                      </a:path>
                    </a:pathLst>
                  </a:custGeom>
                  <a:solidFill>
                    <a:sysClr val="window" lastClr="FFFFFF">
                      <a:alpha val="9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sp>
                <p:nvSpPr>
                  <p:cNvPr id="94" name="Freeform 43"/>
                  <p:cNvSpPr>
                    <a:spLocks noEditPoints="1"/>
                  </p:cNvSpPr>
                  <p:nvPr/>
                </p:nvSpPr>
                <p:spPr bwMode="auto">
                  <a:xfrm>
                    <a:off x="1066800" y="2375218"/>
                    <a:ext cx="289179" cy="105156"/>
                  </a:xfrm>
                  <a:custGeom>
                    <a:avLst/>
                    <a:gdLst>
                      <a:gd name="T0" fmla="*/ 199 w 214"/>
                      <a:gd name="T1" fmla="*/ 0 h 78"/>
                      <a:gd name="T2" fmla="*/ 14 w 214"/>
                      <a:gd name="T3" fmla="*/ 0 h 78"/>
                      <a:gd name="T4" fmla="*/ 0 w 214"/>
                      <a:gd name="T5" fmla="*/ 15 h 78"/>
                      <a:gd name="T6" fmla="*/ 0 w 214"/>
                      <a:gd name="T7" fmla="*/ 63 h 78"/>
                      <a:gd name="T8" fmla="*/ 14 w 214"/>
                      <a:gd name="T9" fmla="*/ 78 h 78"/>
                      <a:gd name="T10" fmla="*/ 199 w 214"/>
                      <a:gd name="T11" fmla="*/ 78 h 78"/>
                      <a:gd name="T12" fmla="*/ 214 w 214"/>
                      <a:gd name="T13" fmla="*/ 63 h 78"/>
                      <a:gd name="T14" fmla="*/ 214 w 214"/>
                      <a:gd name="T15" fmla="*/ 15 h 78"/>
                      <a:gd name="T16" fmla="*/ 199 w 214"/>
                      <a:gd name="T17" fmla="*/ 0 h 78"/>
                      <a:gd name="T18" fmla="*/ 172 w 214"/>
                      <a:gd name="T19" fmla="*/ 52 h 78"/>
                      <a:gd name="T20" fmla="*/ 159 w 214"/>
                      <a:gd name="T21" fmla="*/ 39 h 78"/>
                      <a:gd name="T22" fmla="*/ 172 w 214"/>
                      <a:gd name="T23" fmla="*/ 25 h 78"/>
                      <a:gd name="T24" fmla="*/ 186 w 214"/>
                      <a:gd name="T25" fmla="*/ 39 h 78"/>
                      <a:gd name="T26" fmla="*/ 172 w 214"/>
                      <a:gd name="T27"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78">
                        <a:moveTo>
                          <a:pt x="199" y="0"/>
                        </a:moveTo>
                        <a:cubicBezTo>
                          <a:pt x="14" y="0"/>
                          <a:pt x="14" y="0"/>
                          <a:pt x="14" y="0"/>
                        </a:cubicBezTo>
                        <a:cubicBezTo>
                          <a:pt x="6" y="0"/>
                          <a:pt x="0" y="6"/>
                          <a:pt x="0" y="15"/>
                        </a:cubicBezTo>
                        <a:cubicBezTo>
                          <a:pt x="0" y="63"/>
                          <a:pt x="0" y="63"/>
                          <a:pt x="0" y="63"/>
                        </a:cubicBezTo>
                        <a:cubicBezTo>
                          <a:pt x="0" y="71"/>
                          <a:pt x="6" y="78"/>
                          <a:pt x="14" y="78"/>
                        </a:cubicBezTo>
                        <a:cubicBezTo>
                          <a:pt x="199" y="78"/>
                          <a:pt x="199" y="78"/>
                          <a:pt x="199" y="78"/>
                        </a:cubicBezTo>
                        <a:cubicBezTo>
                          <a:pt x="207" y="78"/>
                          <a:pt x="214" y="71"/>
                          <a:pt x="214" y="63"/>
                        </a:cubicBezTo>
                        <a:cubicBezTo>
                          <a:pt x="214" y="15"/>
                          <a:pt x="214" y="15"/>
                          <a:pt x="214" y="15"/>
                        </a:cubicBezTo>
                        <a:cubicBezTo>
                          <a:pt x="214" y="6"/>
                          <a:pt x="207" y="0"/>
                          <a:pt x="199" y="0"/>
                        </a:cubicBezTo>
                        <a:close/>
                        <a:moveTo>
                          <a:pt x="172" y="52"/>
                        </a:moveTo>
                        <a:cubicBezTo>
                          <a:pt x="165" y="52"/>
                          <a:pt x="159" y="46"/>
                          <a:pt x="159" y="39"/>
                        </a:cubicBezTo>
                        <a:cubicBezTo>
                          <a:pt x="159" y="31"/>
                          <a:pt x="165" y="25"/>
                          <a:pt x="172" y="25"/>
                        </a:cubicBezTo>
                        <a:cubicBezTo>
                          <a:pt x="180" y="25"/>
                          <a:pt x="186" y="31"/>
                          <a:pt x="186" y="39"/>
                        </a:cubicBezTo>
                        <a:cubicBezTo>
                          <a:pt x="186" y="46"/>
                          <a:pt x="180" y="52"/>
                          <a:pt x="172" y="52"/>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grpSp>
            <p:sp>
              <p:nvSpPr>
                <p:cNvPr id="91" name="Freeform 60"/>
                <p:cNvSpPr>
                  <a:spLocks noEditPoints="1"/>
                </p:cNvSpPr>
                <p:nvPr/>
              </p:nvSpPr>
              <p:spPr bwMode="auto">
                <a:xfrm>
                  <a:off x="4694998" y="1768070"/>
                  <a:ext cx="515998" cy="670101"/>
                </a:xfrm>
                <a:custGeom>
                  <a:avLst/>
                  <a:gdLst>
                    <a:gd name="T0" fmla="*/ 156 w 313"/>
                    <a:gd name="T1" fmla="*/ 0 h 407"/>
                    <a:gd name="T2" fmla="*/ 0 w 313"/>
                    <a:gd name="T3" fmla="*/ 61 h 407"/>
                    <a:gd name="T4" fmla="*/ 0 w 313"/>
                    <a:gd name="T5" fmla="*/ 63 h 407"/>
                    <a:gd name="T6" fmla="*/ 0 w 313"/>
                    <a:gd name="T7" fmla="*/ 65 h 407"/>
                    <a:gd name="T8" fmla="*/ 0 w 313"/>
                    <a:gd name="T9" fmla="*/ 349 h 407"/>
                    <a:gd name="T10" fmla="*/ 1 w 313"/>
                    <a:gd name="T11" fmla="*/ 349 h 407"/>
                    <a:gd name="T12" fmla="*/ 156 w 313"/>
                    <a:gd name="T13" fmla="*/ 407 h 407"/>
                    <a:gd name="T14" fmla="*/ 313 w 313"/>
                    <a:gd name="T15" fmla="*/ 345 h 407"/>
                    <a:gd name="T16" fmla="*/ 313 w 313"/>
                    <a:gd name="T17" fmla="*/ 61 h 407"/>
                    <a:gd name="T18" fmla="*/ 156 w 313"/>
                    <a:gd name="T19" fmla="*/ 0 h 407"/>
                    <a:gd name="T20" fmla="*/ 300 w 313"/>
                    <a:gd name="T21" fmla="*/ 87 h 407"/>
                    <a:gd name="T22" fmla="*/ 300 w 313"/>
                    <a:gd name="T23" fmla="*/ 320 h 407"/>
                    <a:gd name="T24" fmla="*/ 300 w 313"/>
                    <a:gd name="T25" fmla="*/ 351 h 407"/>
                    <a:gd name="T26" fmla="*/ 298 w 313"/>
                    <a:gd name="T27" fmla="*/ 351 h 407"/>
                    <a:gd name="T28" fmla="*/ 156 w 313"/>
                    <a:gd name="T29" fmla="*/ 394 h 407"/>
                    <a:gd name="T30" fmla="*/ 14 w 313"/>
                    <a:gd name="T31" fmla="*/ 351 h 407"/>
                    <a:gd name="T32" fmla="*/ 14 w 313"/>
                    <a:gd name="T33" fmla="*/ 344 h 407"/>
                    <a:gd name="T34" fmla="*/ 13 w 313"/>
                    <a:gd name="T35" fmla="*/ 320 h 407"/>
                    <a:gd name="T36" fmla="*/ 13 w 313"/>
                    <a:gd name="T37" fmla="*/ 87 h 407"/>
                    <a:gd name="T38" fmla="*/ 13 w 313"/>
                    <a:gd name="T39" fmla="*/ 61 h 407"/>
                    <a:gd name="T40" fmla="*/ 156 w 313"/>
                    <a:gd name="T41" fmla="*/ 12 h 407"/>
                    <a:gd name="T42" fmla="*/ 300 w 313"/>
                    <a:gd name="T43" fmla="*/ 61 h 407"/>
                    <a:gd name="T44" fmla="*/ 300 w 313"/>
                    <a:gd name="T45" fmla="*/ 8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3" h="407">
                      <a:moveTo>
                        <a:pt x="156" y="0"/>
                      </a:moveTo>
                      <a:cubicBezTo>
                        <a:pt x="69" y="0"/>
                        <a:pt x="0" y="27"/>
                        <a:pt x="0" y="61"/>
                      </a:cubicBezTo>
                      <a:cubicBezTo>
                        <a:pt x="0" y="63"/>
                        <a:pt x="0" y="61"/>
                        <a:pt x="0" y="63"/>
                      </a:cubicBezTo>
                      <a:cubicBezTo>
                        <a:pt x="0" y="65"/>
                        <a:pt x="0" y="65"/>
                        <a:pt x="0" y="65"/>
                      </a:cubicBezTo>
                      <a:cubicBezTo>
                        <a:pt x="0" y="349"/>
                        <a:pt x="0" y="349"/>
                        <a:pt x="0" y="349"/>
                      </a:cubicBezTo>
                      <a:cubicBezTo>
                        <a:pt x="1" y="349"/>
                        <a:pt x="1" y="349"/>
                        <a:pt x="1" y="349"/>
                      </a:cubicBezTo>
                      <a:cubicBezTo>
                        <a:pt x="6" y="382"/>
                        <a:pt x="72" y="407"/>
                        <a:pt x="156" y="407"/>
                      </a:cubicBezTo>
                      <a:cubicBezTo>
                        <a:pt x="244" y="407"/>
                        <a:pt x="313" y="380"/>
                        <a:pt x="313" y="345"/>
                      </a:cubicBezTo>
                      <a:cubicBezTo>
                        <a:pt x="313" y="61"/>
                        <a:pt x="313" y="61"/>
                        <a:pt x="313" y="61"/>
                      </a:cubicBezTo>
                      <a:cubicBezTo>
                        <a:pt x="313" y="27"/>
                        <a:pt x="244" y="0"/>
                        <a:pt x="156" y="0"/>
                      </a:cubicBezTo>
                      <a:moveTo>
                        <a:pt x="300" y="87"/>
                      </a:moveTo>
                      <a:cubicBezTo>
                        <a:pt x="300" y="320"/>
                        <a:pt x="300" y="320"/>
                        <a:pt x="300" y="320"/>
                      </a:cubicBezTo>
                      <a:cubicBezTo>
                        <a:pt x="300" y="351"/>
                        <a:pt x="300" y="351"/>
                        <a:pt x="300" y="351"/>
                      </a:cubicBezTo>
                      <a:cubicBezTo>
                        <a:pt x="298" y="351"/>
                        <a:pt x="298" y="351"/>
                        <a:pt x="298" y="351"/>
                      </a:cubicBezTo>
                      <a:cubicBezTo>
                        <a:pt x="290" y="372"/>
                        <a:pt x="234" y="394"/>
                        <a:pt x="156" y="394"/>
                      </a:cubicBezTo>
                      <a:cubicBezTo>
                        <a:pt x="78" y="394"/>
                        <a:pt x="23" y="372"/>
                        <a:pt x="14" y="351"/>
                      </a:cubicBezTo>
                      <a:cubicBezTo>
                        <a:pt x="14" y="344"/>
                        <a:pt x="14" y="344"/>
                        <a:pt x="14" y="344"/>
                      </a:cubicBezTo>
                      <a:cubicBezTo>
                        <a:pt x="13" y="320"/>
                        <a:pt x="13" y="320"/>
                        <a:pt x="13" y="320"/>
                      </a:cubicBezTo>
                      <a:cubicBezTo>
                        <a:pt x="13" y="87"/>
                        <a:pt x="13" y="87"/>
                        <a:pt x="13" y="87"/>
                      </a:cubicBezTo>
                      <a:cubicBezTo>
                        <a:pt x="13" y="61"/>
                        <a:pt x="13" y="61"/>
                        <a:pt x="13" y="61"/>
                      </a:cubicBezTo>
                      <a:cubicBezTo>
                        <a:pt x="13" y="38"/>
                        <a:pt x="72" y="12"/>
                        <a:pt x="156" y="12"/>
                      </a:cubicBezTo>
                      <a:cubicBezTo>
                        <a:pt x="241" y="12"/>
                        <a:pt x="300" y="38"/>
                        <a:pt x="300" y="61"/>
                      </a:cubicBezTo>
                      <a:lnTo>
                        <a:pt x="300" y="8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3C3C3B"/>
                    </a:solidFill>
                    <a:effectLst/>
                    <a:uLnTx/>
                    <a:uFillTx/>
                    <a:latin typeface="+mj-lt"/>
                  </a:endParaRPr>
                </a:p>
              </p:txBody>
            </p:sp>
          </p:grpSp>
          <p:grpSp>
            <p:nvGrpSpPr>
              <p:cNvPr id="76" name="Group 75"/>
              <p:cNvGrpSpPr>
                <a:grpSpLocks noChangeAspect="1"/>
              </p:cNvGrpSpPr>
              <p:nvPr/>
            </p:nvGrpSpPr>
            <p:grpSpPr>
              <a:xfrm>
                <a:off x="4675496" y="5304576"/>
                <a:ext cx="865956" cy="548640"/>
                <a:chOff x="1981200" y="1219200"/>
                <a:chExt cx="914400" cy="579334"/>
              </a:xfrm>
            </p:grpSpPr>
            <p:grpSp>
              <p:nvGrpSpPr>
                <p:cNvPr id="80" name="Group 79"/>
                <p:cNvGrpSpPr/>
                <p:nvPr/>
              </p:nvGrpSpPr>
              <p:grpSpPr>
                <a:xfrm>
                  <a:off x="1981200" y="1242374"/>
                  <a:ext cx="486390" cy="486390"/>
                  <a:chOff x="1981200" y="1242374"/>
                  <a:chExt cx="486390" cy="486390"/>
                </a:xfrm>
              </p:grpSpPr>
              <p:sp>
                <p:nvSpPr>
                  <p:cNvPr id="82" name="Oval 7"/>
                  <p:cNvSpPr>
                    <a:spLocks noChangeArrowheads="1"/>
                  </p:cNvSpPr>
                  <p:nvPr/>
                </p:nvSpPr>
                <p:spPr bwMode="auto">
                  <a:xfrm>
                    <a:off x="1981200" y="1439383"/>
                    <a:ext cx="92373" cy="92373"/>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3" name="Oval 8"/>
                  <p:cNvSpPr>
                    <a:spLocks noChangeArrowheads="1"/>
                  </p:cNvSpPr>
                  <p:nvPr/>
                </p:nvSpPr>
                <p:spPr bwMode="auto">
                  <a:xfrm>
                    <a:off x="2178208" y="1242374"/>
                    <a:ext cx="92373" cy="92373"/>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4" name="Oval 9"/>
                  <p:cNvSpPr>
                    <a:spLocks noChangeArrowheads="1"/>
                  </p:cNvSpPr>
                  <p:nvPr/>
                </p:nvSpPr>
                <p:spPr bwMode="auto">
                  <a:xfrm>
                    <a:off x="2178208" y="1636391"/>
                    <a:ext cx="92373" cy="92373"/>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5" name="Freeform 10"/>
                  <p:cNvSpPr>
                    <a:spLocks/>
                  </p:cNvSpPr>
                  <p:nvPr/>
                </p:nvSpPr>
                <p:spPr bwMode="auto">
                  <a:xfrm>
                    <a:off x="2035152" y="1296326"/>
                    <a:ext cx="100548" cy="100548"/>
                  </a:xfrm>
                  <a:custGeom>
                    <a:avLst/>
                    <a:gdLst>
                      <a:gd name="T0" fmla="*/ 43 w 52"/>
                      <a:gd name="T1" fmla="*/ 9 h 52"/>
                      <a:gd name="T2" fmla="*/ 43 w 52"/>
                      <a:gd name="T3" fmla="*/ 43 h 52"/>
                      <a:gd name="T4" fmla="*/ 9 w 52"/>
                      <a:gd name="T5" fmla="*/ 43 h 52"/>
                      <a:gd name="T6" fmla="*/ 9 w 52"/>
                      <a:gd name="T7" fmla="*/ 9 h 52"/>
                      <a:gd name="T8" fmla="*/ 43 w 52"/>
                      <a:gd name="T9" fmla="*/ 9 h 52"/>
                    </a:gdLst>
                    <a:ahLst/>
                    <a:cxnLst>
                      <a:cxn ang="0">
                        <a:pos x="T0" y="T1"/>
                      </a:cxn>
                      <a:cxn ang="0">
                        <a:pos x="T2" y="T3"/>
                      </a:cxn>
                      <a:cxn ang="0">
                        <a:pos x="T4" y="T5"/>
                      </a:cxn>
                      <a:cxn ang="0">
                        <a:pos x="T6" y="T7"/>
                      </a:cxn>
                      <a:cxn ang="0">
                        <a:pos x="T8" y="T9"/>
                      </a:cxn>
                    </a:cxnLst>
                    <a:rect l="0" t="0" r="r" b="b"/>
                    <a:pathLst>
                      <a:path w="52" h="52">
                        <a:moveTo>
                          <a:pt x="43" y="9"/>
                        </a:moveTo>
                        <a:cubicBezTo>
                          <a:pt x="52" y="18"/>
                          <a:pt x="52" y="33"/>
                          <a:pt x="43" y="43"/>
                        </a:cubicBezTo>
                        <a:cubicBezTo>
                          <a:pt x="34" y="52"/>
                          <a:pt x="18" y="52"/>
                          <a:pt x="9" y="43"/>
                        </a:cubicBezTo>
                        <a:cubicBezTo>
                          <a:pt x="0" y="33"/>
                          <a:pt x="0" y="18"/>
                          <a:pt x="9" y="9"/>
                        </a:cubicBezTo>
                        <a:cubicBezTo>
                          <a:pt x="18" y="0"/>
                          <a:pt x="34" y="0"/>
                          <a:pt x="43" y="9"/>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6" name="Freeform 11"/>
                  <p:cNvSpPr>
                    <a:spLocks/>
                  </p:cNvSpPr>
                  <p:nvPr/>
                </p:nvSpPr>
                <p:spPr bwMode="auto">
                  <a:xfrm>
                    <a:off x="2313090" y="1574264"/>
                    <a:ext cx="100548" cy="100548"/>
                  </a:xfrm>
                  <a:custGeom>
                    <a:avLst/>
                    <a:gdLst>
                      <a:gd name="T0" fmla="*/ 43 w 52"/>
                      <a:gd name="T1" fmla="*/ 9 h 52"/>
                      <a:gd name="T2" fmla="*/ 43 w 52"/>
                      <a:gd name="T3" fmla="*/ 43 h 52"/>
                      <a:gd name="T4" fmla="*/ 9 w 52"/>
                      <a:gd name="T5" fmla="*/ 43 h 52"/>
                      <a:gd name="T6" fmla="*/ 9 w 52"/>
                      <a:gd name="T7" fmla="*/ 9 h 52"/>
                      <a:gd name="T8" fmla="*/ 43 w 52"/>
                      <a:gd name="T9" fmla="*/ 9 h 52"/>
                    </a:gdLst>
                    <a:ahLst/>
                    <a:cxnLst>
                      <a:cxn ang="0">
                        <a:pos x="T0" y="T1"/>
                      </a:cxn>
                      <a:cxn ang="0">
                        <a:pos x="T2" y="T3"/>
                      </a:cxn>
                      <a:cxn ang="0">
                        <a:pos x="T4" y="T5"/>
                      </a:cxn>
                      <a:cxn ang="0">
                        <a:pos x="T6" y="T7"/>
                      </a:cxn>
                      <a:cxn ang="0">
                        <a:pos x="T8" y="T9"/>
                      </a:cxn>
                    </a:cxnLst>
                    <a:rect l="0" t="0" r="r" b="b"/>
                    <a:pathLst>
                      <a:path w="52" h="52">
                        <a:moveTo>
                          <a:pt x="43" y="9"/>
                        </a:moveTo>
                        <a:cubicBezTo>
                          <a:pt x="52" y="18"/>
                          <a:pt x="52" y="34"/>
                          <a:pt x="43" y="43"/>
                        </a:cubicBezTo>
                        <a:cubicBezTo>
                          <a:pt x="34" y="52"/>
                          <a:pt x="19" y="52"/>
                          <a:pt x="9" y="43"/>
                        </a:cubicBezTo>
                        <a:cubicBezTo>
                          <a:pt x="0" y="34"/>
                          <a:pt x="0" y="18"/>
                          <a:pt x="9" y="9"/>
                        </a:cubicBezTo>
                        <a:cubicBezTo>
                          <a:pt x="19" y="0"/>
                          <a:pt x="34" y="0"/>
                          <a:pt x="43" y="9"/>
                        </a:cubicBezTo>
                      </a:path>
                    </a:pathLst>
                  </a:custGeom>
                  <a:solidFill>
                    <a:sysClr val="window" lastClr="FFFFFF">
                      <a:alpha val="8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7" name="Freeform 12"/>
                  <p:cNvSpPr>
                    <a:spLocks/>
                  </p:cNvSpPr>
                  <p:nvPr/>
                </p:nvSpPr>
                <p:spPr bwMode="auto">
                  <a:xfrm>
                    <a:off x="2313090" y="1296326"/>
                    <a:ext cx="100548" cy="100548"/>
                  </a:xfrm>
                  <a:custGeom>
                    <a:avLst/>
                    <a:gdLst>
                      <a:gd name="T0" fmla="*/ 43 w 52"/>
                      <a:gd name="T1" fmla="*/ 43 h 52"/>
                      <a:gd name="T2" fmla="*/ 9 w 52"/>
                      <a:gd name="T3" fmla="*/ 43 h 52"/>
                      <a:gd name="T4" fmla="*/ 9 w 52"/>
                      <a:gd name="T5" fmla="*/ 9 h 52"/>
                      <a:gd name="T6" fmla="*/ 43 w 52"/>
                      <a:gd name="T7" fmla="*/ 9 h 52"/>
                      <a:gd name="T8" fmla="*/ 43 w 52"/>
                      <a:gd name="T9" fmla="*/ 43 h 52"/>
                    </a:gdLst>
                    <a:ahLst/>
                    <a:cxnLst>
                      <a:cxn ang="0">
                        <a:pos x="T0" y="T1"/>
                      </a:cxn>
                      <a:cxn ang="0">
                        <a:pos x="T2" y="T3"/>
                      </a:cxn>
                      <a:cxn ang="0">
                        <a:pos x="T4" y="T5"/>
                      </a:cxn>
                      <a:cxn ang="0">
                        <a:pos x="T6" y="T7"/>
                      </a:cxn>
                      <a:cxn ang="0">
                        <a:pos x="T8" y="T9"/>
                      </a:cxn>
                    </a:cxnLst>
                    <a:rect l="0" t="0" r="r" b="b"/>
                    <a:pathLst>
                      <a:path w="52" h="52">
                        <a:moveTo>
                          <a:pt x="43" y="43"/>
                        </a:moveTo>
                        <a:cubicBezTo>
                          <a:pt x="34" y="52"/>
                          <a:pt x="19" y="52"/>
                          <a:pt x="9" y="43"/>
                        </a:cubicBezTo>
                        <a:cubicBezTo>
                          <a:pt x="0" y="33"/>
                          <a:pt x="0" y="18"/>
                          <a:pt x="9" y="9"/>
                        </a:cubicBezTo>
                        <a:cubicBezTo>
                          <a:pt x="19" y="0"/>
                          <a:pt x="34" y="0"/>
                          <a:pt x="43" y="9"/>
                        </a:cubicBezTo>
                        <a:cubicBezTo>
                          <a:pt x="52" y="18"/>
                          <a:pt x="52" y="33"/>
                          <a:pt x="43" y="43"/>
                        </a:cubicBezTo>
                      </a:path>
                    </a:pathLst>
                  </a:custGeom>
                  <a:solidFill>
                    <a:sysClr val="window" lastClr="FFFFFF">
                      <a:alpha val="8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8" name="Freeform 13"/>
                  <p:cNvSpPr>
                    <a:spLocks/>
                  </p:cNvSpPr>
                  <p:nvPr/>
                </p:nvSpPr>
                <p:spPr bwMode="auto">
                  <a:xfrm>
                    <a:off x="2035152" y="1574264"/>
                    <a:ext cx="100548" cy="100548"/>
                  </a:xfrm>
                  <a:custGeom>
                    <a:avLst/>
                    <a:gdLst>
                      <a:gd name="T0" fmla="*/ 43 w 52"/>
                      <a:gd name="T1" fmla="*/ 43 h 52"/>
                      <a:gd name="T2" fmla="*/ 9 w 52"/>
                      <a:gd name="T3" fmla="*/ 43 h 52"/>
                      <a:gd name="T4" fmla="*/ 9 w 52"/>
                      <a:gd name="T5" fmla="*/ 9 h 52"/>
                      <a:gd name="T6" fmla="*/ 43 w 52"/>
                      <a:gd name="T7" fmla="*/ 9 h 52"/>
                      <a:gd name="T8" fmla="*/ 43 w 52"/>
                      <a:gd name="T9" fmla="*/ 43 h 52"/>
                    </a:gdLst>
                    <a:ahLst/>
                    <a:cxnLst>
                      <a:cxn ang="0">
                        <a:pos x="T0" y="T1"/>
                      </a:cxn>
                      <a:cxn ang="0">
                        <a:pos x="T2" y="T3"/>
                      </a:cxn>
                      <a:cxn ang="0">
                        <a:pos x="T4" y="T5"/>
                      </a:cxn>
                      <a:cxn ang="0">
                        <a:pos x="T6" y="T7"/>
                      </a:cxn>
                      <a:cxn ang="0">
                        <a:pos x="T8" y="T9"/>
                      </a:cxn>
                    </a:cxnLst>
                    <a:rect l="0" t="0" r="r" b="b"/>
                    <a:pathLst>
                      <a:path w="52" h="52">
                        <a:moveTo>
                          <a:pt x="43" y="43"/>
                        </a:moveTo>
                        <a:cubicBezTo>
                          <a:pt x="34" y="52"/>
                          <a:pt x="18" y="52"/>
                          <a:pt x="9" y="43"/>
                        </a:cubicBezTo>
                        <a:cubicBezTo>
                          <a:pt x="0" y="34"/>
                          <a:pt x="0" y="18"/>
                          <a:pt x="9" y="9"/>
                        </a:cubicBezTo>
                        <a:cubicBezTo>
                          <a:pt x="18" y="0"/>
                          <a:pt x="34" y="0"/>
                          <a:pt x="43" y="9"/>
                        </a:cubicBezTo>
                        <a:cubicBezTo>
                          <a:pt x="52" y="18"/>
                          <a:pt x="52" y="34"/>
                          <a:pt x="43" y="43"/>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sp>
                <p:nvSpPr>
                  <p:cNvPr id="89" name="Oval 14"/>
                  <p:cNvSpPr>
                    <a:spLocks noChangeArrowheads="1"/>
                  </p:cNvSpPr>
                  <p:nvPr/>
                </p:nvSpPr>
                <p:spPr bwMode="auto">
                  <a:xfrm>
                    <a:off x="2375217" y="1439383"/>
                    <a:ext cx="92373" cy="92373"/>
                  </a:xfrm>
                  <a:prstGeom prst="ellipse">
                    <a:avLst/>
                  </a:prstGeom>
                  <a:solidFill>
                    <a:sysClr val="window" lastClr="FFFFFF">
                      <a:alpha val="80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grpSp>
            <p:sp>
              <p:nvSpPr>
                <p:cNvPr id="81" name="Freeform 80"/>
                <p:cNvSpPr>
                  <a:spLocks noEditPoints="1"/>
                </p:cNvSpPr>
                <p:nvPr/>
              </p:nvSpPr>
              <p:spPr bwMode="auto">
                <a:xfrm>
                  <a:off x="2260341" y="1219200"/>
                  <a:ext cx="635259" cy="579334"/>
                </a:xfrm>
                <a:custGeom>
                  <a:avLst/>
                  <a:gdLst>
                    <a:gd name="T0" fmla="*/ 375 w 375"/>
                    <a:gd name="T1" fmla="*/ 307 h 342"/>
                    <a:gd name="T2" fmla="*/ 294 w 375"/>
                    <a:gd name="T3" fmla="*/ 242 h 342"/>
                    <a:gd name="T4" fmla="*/ 318 w 375"/>
                    <a:gd name="T5" fmla="*/ 159 h 342"/>
                    <a:gd name="T6" fmla="*/ 159 w 375"/>
                    <a:gd name="T7" fmla="*/ 0 h 342"/>
                    <a:gd name="T8" fmla="*/ 0 w 375"/>
                    <a:gd name="T9" fmla="*/ 159 h 342"/>
                    <a:gd name="T10" fmla="*/ 159 w 375"/>
                    <a:gd name="T11" fmla="*/ 318 h 342"/>
                    <a:gd name="T12" fmla="*/ 266 w 375"/>
                    <a:gd name="T13" fmla="*/ 276 h 342"/>
                    <a:gd name="T14" fmla="*/ 346 w 375"/>
                    <a:gd name="T15" fmla="*/ 342 h 342"/>
                    <a:gd name="T16" fmla="*/ 375 w 375"/>
                    <a:gd name="T17" fmla="*/ 307 h 342"/>
                    <a:gd name="T18" fmla="*/ 24 w 375"/>
                    <a:gd name="T19" fmla="*/ 159 h 342"/>
                    <a:gd name="T20" fmla="*/ 159 w 375"/>
                    <a:gd name="T21" fmla="*/ 24 h 342"/>
                    <a:gd name="T22" fmla="*/ 294 w 375"/>
                    <a:gd name="T23" fmla="*/ 159 h 342"/>
                    <a:gd name="T24" fmla="*/ 159 w 375"/>
                    <a:gd name="T25" fmla="*/ 294 h 342"/>
                    <a:gd name="T26" fmla="*/ 24 w 375"/>
                    <a:gd name="T27" fmla="*/ 15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342">
                      <a:moveTo>
                        <a:pt x="375" y="307"/>
                      </a:moveTo>
                      <a:cubicBezTo>
                        <a:pt x="294" y="242"/>
                        <a:pt x="294" y="242"/>
                        <a:pt x="294" y="242"/>
                      </a:cubicBezTo>
                      <a:cubicBezTo>
                        <a:pt x="309" y="217"/>
                        <a:pt x="318" y="189"/>
                        <a:pt x="318" y="159"/>
                      </a:cubicBezTo>
                      <a:cubicBezTo>
                        <a:pt x="318" y="71"/>
                        <a:pt x="247" y="0"/>
                        <a:pt x="159" y="0"/>
                      </a:cubicBezTo>
                      <a:cubicBezTo>
                        <a:pt x="72" y="0"/>
                        <a:pt x="0" y="71"/>
                        <a:pt x="0" y="159"/>
                      </a:cubicBezTo>
                      <a:cubicBezTo>
                        <a:pt x="0" y="246"/>
                        <a:pt x="72" y="318"/>
                        <a:pt x="159" y="318"/>
                      </a:cubicBezTo>
                      <a:cubicBezTo>
                        <a:pt x="200" y="318"/>
                        <a:pt x="237" y="302"/>
                        <a:pt x="266" y="276"/>
                      </a:cubicBezTo>
                      <a:cubicBezTo>
                        <a:pt x="346" y="342"/>
                        <a:pt x="346" y="342"/>
                        <a:pt x="346" y="342"/>
                      </a:cubicBezTo>
                      <a:lnTo>
                        <a:pt x="375" y="307"/>
                      </a:lnTo>
                      <a:close/>
                      <a:moveTo>
                        <a:pt x="24" y="159"/>
                      </a:moveTo>
                      <a:cubicBezTo>
                        <a:pt x="24" y="85"/>
                        <a:pt x="85" y="24"/>
                        <a:pt x="159" y="24"/>
                      </a:cubicBezTo>
                      <a:cubicBezTo>
                        <a:pt x="233" y="24"/>
                        <a:pt x="294" y="85"/>
                        <a:pt x="294" y="159"/>
                      </a:cubicBezTo>
                      <a:cubicBezTo>
                        <a:pt x="294" y="233"/>
                        <a:pt x="233" y="294"/>
                        <a:pt x="159" y="294"/>
                      </a:cubicBezTo>
                      <a:cubicBezTo>
                        <a:pt x="85" y="294"/>
                        <a:pt x="24" y="233"/>
                        <a:pt x="24" y="15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C3C3B"/>
                    </a:solidFill>
                    <a:effectLst/>
                    <a:uLnTx/>
                    <a:uFillTx/>
                    <a:latin typeface="+mj-lt"/>
                  </a:endParaRPr>
                </a:p>
              </p:txBody>
            </p:sp>
          </p:grpSp>
          <p:sp>
            <p:nvSpPr>
              <p:cNvPr id="77" name="TextBox 76"/>
              <p:cNvSpPr txBox="1"/>
              <p:nvPr/>
            </p:nvSpPr>
            <p:spPr>
              <a:xfrm>
                <a:off x="1420317" y="4114800"/>
                <a:ext cx="1934436" cy="127147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Teradata database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all" spc="0" normalizeH="0" baseline="0" noProof="0" dirty="0" smtClean="0">
                  <a:ln>
                    <a:noFill/>
                  </a:ln>
                  <a:solidFill>
                    <a:srgbClr val="FFFFFF"/>
                  </a:solidFill>
                  <a:effectLst/>
                  <a:uLnTx/>
                  <a:uFillTx/>
                  <a:latin typeface="+mj-lt"/>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Hortonworks</a:t>
                </a:r>
              </a:p>
            </p:txBody>
          </p:sp>
          <p:sp>
            <p:nvSpPr>
              <p:cNvPr id="78" name="TextBox 77"/>
              <p:cNvSpPr txBox="1"/>
              <p:nvPr/>
            </p:nvSpPr>
            <p:spPr>
              <a:xfrm>
                <a:off x="3733800" y="3441412"/>
                <a:ext cx="3036095" cy="43230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Teradata Database</a:t>
                </a:r>
              </a:p>
            </p:txBody>
          </p:sp>
          <p:sp>
            <p:nvSpPr>
              <p:cNvPr id="79" name="TextBox 78"/>
              <p:cNvSpPr txBox="1"/>
              <p:nvPr/>
            </p:nvSpPr>
            <p:spPr>
              <a:xfrm>
                <a:off x="3745705" y="5885807"/>
                <a:ext cx="3036095" cy="43230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all" spc="0" normalizeH="0" baseline="0" noProof="0" dirty="0" smtClean="0">
                    <a:ln>
                      <a:noFill/>
                    </a:ln>
                    <a:solidFill>
                      <a:srgbClr val="FFFFFF"/>
                    </a:solidFill>
                    <a:effectLst/>
                    <a:uLnTx/>
                    <a:uFillTx/>
                    <a:latin typeface="+mj-lt"/>
                    <a:cs typeface="Arial" pitchFamily="34" charset="0"/>
                  </a:rPr>
                  <a:t>Teradata Aster Database </a:t>
                </a:r>
              </a:p>
            </p:txBody>
          </p:sp>
        </p:grpSp>
        <p:sp>
          <p:nvSpPr>
            <p:cNvPr id="64" name="Rectangle 63"/>
            <p:cNvSpPr/>
            <p:nvPr/>
          </p:nvSpPr>
          <p:spPr>
            <a:xfrm>
              <a:off x="4343400" y="1047689"/>
              <a:ext cx="4662916"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mj-lt"/>
                  <a:cs typeface="Arial" pitchFamily="34" charset="0"/>
                </a:rPr>
                <a:t>TERADATA UNIFIED DATA ARCHITECTURE</a:t>
              </a:r>
              <a:endParaRPr kumimoji="0" lang="en-US" sz="1100" b="0" i="0" u="none" strike="noStrike" kern="0" cap="none" spc="0" normalizeH="0" baseline="0" noProof="0" dirty="0" smtClean="0">
                <a:ln>
                  <a:noFill/>
                </a:ln>
                <a:solidFill>
                  <a:srgbClr val="FFFFFF"/>
                </a:solidFill>
                <a:effectLst/>
                <a:uLnTx/>
                <a:uFillTx/>
                <a:latin typeface="+mj-lt"/>
                <a:cs typeface="Arial" pitchFamily="34" charset="0"/>
              </a:endParaRPr>
            </a:p>
          </p:txBody>
        </p:sp>
      </p:grpSp>
    </p:spTree>
    <p:extLst>
      <p:ext uri="{BB962C8B-B14F-4D97-AF65-F5344CB8AC3E}">
        <p14:creationId xmlns:p14="http://schemas.microsoft.com/office/powerpoint/2010/main" val="165941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914401"/>
            <a:ext cx="7772400" cy="3813572"/>
          </a:xfrm>
          <a:noFill/>
          <a:ln>
            <a:miter lim="800000"/>
            <a:headEnd/>
            <a:tailEnd/>
          </a:ln>
        </p:spPr>
        <p:txBody>
          <a:bodyPr>
            <a:noAutofit/>
          </a:bodyPr>
          <a:lstStyle/>
          <a:p>
            <a:pPr>
              <a:buFont typeface="Arial"/>
              <a:buChar char="•"/>
              <a:defRPr/>
            </a:pPr>
            <a:r>
              <a:rPr lang="en-US" sz="2000" b="1" dirty="0">
                <a:solidFill>
                  <a:schemeClr val="tx2"/>
                </a:solidFill>
                <a:latin typeface="+mn-lt"/>
                <a:ea typeface="+mn-ea"/>
                <a:cs typeface="+mn-cs"/>
              </a:rPr>
              <a:t>Improves the performance of “writes” to the database </a:t>
            </a:r>
          </a:p>
          <a:p>
            <a:pPr lvl="1">
              <a:defRPr/>
            </a:pPr>
            <a:r>
              <a:rPr lang="en-US" sz="1800" dirty="0">
                <a:solidFill>
                  <a:srgbClr val="000000"/>
                </a:solidFill>
                <a:latin typeface="+mn-lt"/>
                <a:ea typeface="ヒラギノ角ゴ Pro W3" charset="-128"/>
              </a:rPr>
              <a:t>Improvement on Data Loads and Updates </a:t>
            </a:r>
            <a:endParaRPr lang="en-US" sz="2000" b="1" dirty="0" smtClean="0">
              <a:solidFill>
                <a:srgbClr val="000000"/>
              </a:solidFill>
              <a:latin typeface="+mn-lt"/>
            </a:endParaRPr>
          </a:p>
          <a:p>
            <a:pPr>
              <a:spcBef>
                <a:spcPts val="1200"/>
              </a:spcBef>
              <a:buFont typeface="Arial"/>
              <a:buChar char="•"/>
              <a:defRPr/>
            </a:pPr>
            <a:r>
              <a:rPr lang="en-US" sz="2000" b="1" dirty="0" smtClean="0">
                <a:solidFill>
                  <a:schemeClr val="tx2"/>
                </a:solidFill>
                <a:latin typeface="+mn-lt"/>
                <a:ea typeface="+mn-ea"/>
                <a:cs typeface="+mn-cs"/>
              </a:rPr>
              <a:t>How </a:t>
            </a:r>
            <a:r>
              <a:rPr lang="en-US" sz="2000" b="1" dirty="0">
                <a:solidFill>
                  <a:schemeClr val="tx2"/>
                </a:solidFill>
                <a:latin typeface="+mn-lt"/>
                <a:ea typeface="+mn-ea"/>
                <a:cs typeface="+mn-cs"/>
              </a:rPr>
              <a:t>does it work?</a:t>
            </a:r>
          </a:p>
          <a:p>
            <a:pPr lvl="1">
              <a:defRPr/>
            </a:pPr>
            <a:r>
              <a:rPr lang="en-US" sz="1800" dirty="0">
                <a:solidFill>
                  <a:srgbClr val="000000"/>
                </a:solidFill>
                <a:latin typeface="+mn-lt"/>
                <a:ea typeface="ヒラギノ角ゴ Pro W3" charset="-128"/>
              </a:rPr>
              <a:t>Previously, to ensure data protection/integrity the disk controller needed to fully commit the write to </a:t>
            </a:r>
            <a:r>
              <a:rPr lang="en-US" sz="1800" b="1" dirty="0">
                <a:solidFill>
                  <a:srgbClr val="000000"/>
                </a:solidFill>
                <a:latin typeface="+mn-lt"/>
                <a:ea typeface="ヒラギノ角ゴ Pro W3" charset="-128"/>
              </a:rPr>
              <a:t>disk </a:t>
            </a:r>
            <a:r>
              <a:rPr lang="en-US" sz="1800" dirty="0">
                <a:solidFill>
                  <a:srgbClr val="000000"/>
                </a:solidFill>
                <a:latin typeface="+mn-lt"/>
                <a:ea typeface="ヒラギノ角ゴ Pro W3" charset="-128"/>
              </a:rPr>
              <a:t>prior to acknowledging write completion to node </a:t>
            </a:r>
          </a:p>
          <a:p>
            <a:pPr lvl="1">
              <a:defRPr/>
            </a:pPr>
            <a:r>
              <a:rPr lang="en-US" sz="1800" dirty="0">
                <a:solidFill>
                  <a:srgbClr val="000000"/>
                </a:solidFill>
                <a:latin typeface="+mn-lt"/>
                <a:ea typeface="ヒラギノ角ゴ Pro W3" charset="-128"/>
              </a:rPr>
              <a:t>With Write Back Cache, for data protection the disk controller mirrors the data to be written to the alternate controller’s Write Cache protected memory </a:t>
            </a:r>
          </a:p>
          <a:p>
            <a:pPr lvl="2">
              <a:buFont typeface="Wingdings" panose="05000000000000000000" pitchFamily="2" charset="2"/>
              <a:buChar char="v"/>
              <a:defRPr/>
            </a:pPr>
            <a:r>
              <a:rPr lang="en-US" sz="1800" b="1" i="1" dirty="0">
                <a:solidFill>
                  <a:schemeClr val="accent1"/>
                </a:solidFill>
                <a:latin typeface="+mn-lt"/>
                <a:ea typeface="ヒラギノ角ゴ Pro W3" charset="-128"/>
              </a:rPr>
              <a:t>Writing to Write Cache memory is much faster than to disk</a:t>
            </a:r>
            <a:endParaRPr lang="en-US" sz="1800" b="1" i="1" strike="sngStrike" dirty="0">
              <a:solidFill>
                <a:schemeClr val="accent1"/>
              </a:solidFill>
              <a:latin typeface="+mn-lt"/>
              <a:ea typeface="ヒラギノ角ゴ Pro W3" charset="-128"/>
            </a:endParaRPr>
          </a:p>
          <a:p>
            <a:pPr lvl="1">
              <a:defRPr/>
            </a:pPr>
            <a:r>
              <a:rPr lang="en-US" sz="1800" dirty="0">
                <a:solidFill>
                  <a:srgbClr val="000000"/>
                </a:solidFill>
                <a:latin typeface="+mn-lt"/>
                <a:ea typeface="ヒラギノ角ゴ Pro W3" charset="-128"/>
              </a:rPr>
              <a:t>Teradata also </a:t>
            </a:r>
            <a:r>
              <a:rPr lang="en-US" sz="1800" dirty="0" smtClean="0">
                <a:solidFill>
                  <a:srgbClr val="000000"/>
                </a:solidFill>
                <a:latin typeface="+mn-lt"/>
                <a:ea typeface="ヒラギノ角ゴ Pro W3" charset="-128"/>
              </a:rPr>
              <a:t>integrates </a:t>
            </a:r>
            <a:r>
              <a:rPr lang="en-US" sz="1800" dirty="0">
                <a:solidFill>
                  <a:srgbClr val="000000"/>
                </a:solidFill>
                <a:latin typeface="+mn-lt"/>
                <a:ea typeface="ヒラギノ角ゴ Pro W3" charset="-128"/>
              </a:rPr>
              <a:t>an external battery pack onto the controller in case of power loss</a:t>
            </a:r>
          </a:p>
        </p:txBody>
      </p:sp>
      <p:sp>
        <p:nvSpPr>
          <p:cNvPr id="39939" name="Title 2"/>
          <p:cNvSpPr>
            <a:spLocks noGrp="1"/>
          </p:cNvSpPr>
          <p:nvPr>
            <p:ph type="title" idx="4294967295"/>
          </p:nvPr>
        </p:nvSpPr>
        <p:spPr>
          <a:xfrm>
            <a:off x="304800" y="184548"/>
            <a:ext cx="8229600" cy="386953"/>
          </a:xfrm>
        </p:spPr>
        <p:txBody>
          <a:bodyPr/>
          <a:lstStyle/>
          <a:p>
            <a:r>
              <a:rPr lang="en-US" dirty="0"/>
              <a:t>Write Back Cache</a:t>
            </a:r>
          </a:p>
        </p:txBody>
      </p:sp>
      <p:pic>
        <p:nvPicPr>
          <p:cNvPr id="39940" name="Picture 13" descr="ANA0211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799" y="914401"/>
            <a:ext cx="1488483" cy="128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407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545" y="1428750"/>
            <a:ext cx="23272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4294967295"/>
          </p:nvPr>
        </p:nvSpPr>
        <p:spPr>
          <a:xfrm>
            <a:off x="381000" y="914401"/>
            <a:ext cx="8229600" cy="3813572"/>
          </a:xfrm>
        </p:spPr>
        <p:txBody>
          <a:bodyPr>
            <a:noAutofit/>
          </a:bodyPr>
          <a:lstStyle/>
          <a:p>
            <a:pPr>
              <a:buFont typeface="Arial"/>
              <a:buChar char="•"/>
              <a:defRPr/>
            </a:pPr>
            <a:r>
              <a:rPr lang="en-US" sz="2000" b="1" dirty="0">
                <a:solidFill>
                  <a:schemeClr val="tx2"/>
                </a:solidFill>
                <a:latin typeface="+mn-lt"/>
                <a:ea typeface="+mn-ea"/>
                <a:cs typeface="+mn-cs"/>
              </a:rPr>
              <a:t>Protects against data corruption, loss, or theft of individual disk drives</a:t>
            </a:r>
          </a:p>
          <a:p>
            <a:pPr lvl="1">
              <a:defRPr/>
            </a:pPr>
            <a:r>
              <a:rPr lang="en-US" sz="1800" dirty="0">
                <a:solidFill>
                  <a:srgbClr val="000000"/>
                </a:solidFill>
                <a:latin typeface="+mn-lt"/>
                <a:ea typeface="ヒラギノ角ゴ Pro W3" charset="-128"/>
              </a:rPr>
              <a:t>Enhanced security</a:t>
            </a:r>
          </a:p>
          <a:p>
            <a:pPr lvl="1">
              <a:defRPr/>
            </a:pPr>
            <a:r>
              <a:rPr lang="en-US" sz="1800" dirty="0">
                <a:solidFill>
                  <a:srgbClr val="000000"/>
                </a:solidFill>
                <a:latin typeface="+mn-lt"/>
                <a:ea typeface="ヒラギノ角ゴ Pro W3" charset="-128"/>
              </a:rPr>
              <a:t>Compliance laws and </a:t>
            </a:r>
            <a:r>
              <a:rPr lang="en-US" sz="1800" dirty="0" smtClean="0">
                <a:solidFill>
                  <a:srgbClr val="000000"/>
                </a:solidFill>
                <a:latin typeface="+mn-lt"/>
                <a:ea typeface="ヒラギノ角ゴ Pro W3" charset="-128"/>
              </a:rPr>
              <a:t>regulations</a:t>
            </a:r>
            <a:endParaRPr lang="en-US" sz="1800" dirty="0">
              <a:solidFill>
                <a:srgbClr val="000000"/>
              </a:solidFill>
              <a:latin typeface="+mn-lt"/>
              <a:ea typeface="ヒラギノ角ゴ Pro W3" charset="-128"/>
            </a:endParaRPr>
          </a:p>
          <a:p>
            <a:pPr>
              <a:buFont typeface="Arial"/>
              <a:buChar char="•"/>
              <a:defRPr/>
            </a:pPr>
            <a:r>
              <a:rPr lang="en-US" sz="2000" b="1" dirty="0">
                <a:solidFill>
                  <a:schemeClr val="tx2"/>
                </a:solidFill>
                <a:latin typeface="+mn-lt"/>
                <a:ea typeface="+mn-ea"/>
                <a:cs typeface="+mn-cs"/>
              </a:rPr>
              <a:t>Data encryption is done at the disk level, </a:t>
            </a:r>
            <a:br>
              <a:rPr lang="en-US" sz="2000" b="1" dirty="0">
                <a:solidFill>
                  <a:schemeClr val="tx2"/>
                </a:solidFill>
                <a:latin typeface="+mn-lt"/>
                <a:ea typeface="+mn-ea"/>
                <a:cs typeface="+mn-cs"/>
              </a:rPr>
            </a:br>
            <a:r>
              <a:rPr lang="en-US" sz="2000" b="1" dirty="0">
                <a:solidFill>
                  <a:schemeClr val="tx2"/>
                </a:solidFill>
                <a:latin typeface="+mn-lt"/>
                <a:ea typeface="+mn-ea"/>
                <a:cs typeface="+mn-cs"/>
              </a:rPr>
              <a:t>and has zero impact on overall performance</a:t>
            </a:r>
          </a:p>
          <a:p>
            <a:pPr lvl="1">
              <a:defRPr/>
            </a:pPr>
            <a:r>
              <a:rPr lang="en-US" sz="1800" dirty="0">
                <a:solidFill>
                  <a:srgbClr val="000000"/>
                </a:solidFill>
                <a:latin typeface="+mn-lt"/>
                <a:ea typeface="ヒラギノ角ゴ Pro W3" charset="-128"/>
              </a:rPr>
              <a:t>HDD storage drives only (data drives)</a:t>
            </a:r>
          </a:p>
          <a:p>
            <a:pPr lvl="1">
              <a:defRPr/>
            </a:pPr>
            <a:r>
              <a:rPr lang="en-US" sz="1800" dirty="0">
                <a:solidFill>
                  <a:srgbClr val="000000"/>
                </a:solidFill>
                <a:latin typeface="+mn-lt"/>
                <a:ea typeface="ヒラギノ角ゴ Pro W3" charset="-128"/>
              </a:rPr>
              <a:t>When encrypted, data on drives can’t be read or written to without authentication </a:t>
            </a:r>
            <a:r>
              <a:rPr lang="en-US" sz="1800" dirty="0" smtClean="0">
                <a:solidFill>
                  <a:srgbClr val="000000"/>
                </a:solidFill>
                <a:latin typeface="+mn-lt"/>
                <a:ea typeface="ヒラギノ角ゴ Pro W3" charset="-128"/>
              </a:rPr>
              <a:t>key</a:t>
            </a:r>
            <a:endParaRPr lang="en-US" sz="1800" dirty="0">
              <a:solidFill>
                <a:srgbClr val="000000"/>
              </a:solidFill>
              <a:latin typeface="+mn-lt"/>
              <a:ea typeface="ヒラギノ角ゴ Pro W3" charset="-128"/>
            </a:endParaRPr>
          </a:p>
          <a:p>
            <a:pPr>
              <a:buFont typeface="Arial"/>
              <a:buChar char="•"/>
              <a:defRPr/>
            </a:pPr>
            <a:r>
              <a:rPr lang="en-US" sz="2000" b="1" dirty="0">
                <a:solidFill>
                  <a:schemeClr val="tx2"/>
                </a:solidFill>
                <a:latin typeface="+mn-lt"/>
                <a:ea typeface="+mn-ea"/>
                <a:cs typeface="+mn-cs"/>
              </a:rPr>
              <a:t>FDE also allows for disk drives to be wiped clean when being </a:t>
            </a:r>
            <a:r>
              <a:rPr lang="en-US" sz="2000" b="1" dirty="0" smtClean="0">
                <a:solidFill>
                  <a:schemeClr val="tx2"/>
                </a:solidFill>
                <a:latin typeface="+mn-lt"/>
                <a:ea typeface="+mn-ea"/>
                <a:cs typeface="+mn-cs"/>
              </a:rPr>
              <a:t>decommissioned</a:t>
            </a:r>
            <a:endParaRPr lang="en-US" sz="2000" b="1" dirty="0">
              <a:solidFill>
                <a:schemeClr val="tx2"/>
              </a:solidFill>
              <a:latin typeface="+mn-lt"/>
              <a:ea typeface="+mn-ea"/>
              <a:cs typeface="+mn-cs"/>
            </a:endParaRPr>
          </a:p>
        </p:txBody>
      </p:sp>
      <p:sp>
        <p:nvSpPr>
          <p:cNvPr id="41988" name="Title 6"/>
          <p:cNvSpPr>
            <a:spLocks noGrp="1"/>
          </p:cNvSpPr>
          <p:nvPr>
            <p:ph type="title" idx="4294967295"/>
          </p:nvPr>
        </p:nvSpPr>
        <p:spPr>
          <a:xfrm>
            <a:off x="304800" y="285750"/>
            <a:ext cx="8229600" cy="386953"/>
          </a:xfrm>
        </p:spPr>
        <p:txBody>
          <a:bodyPr/>
          <a:lstStyle/>
          <a:p>
            <a:r>
              <a:rPr lang="en-US" dirty="0"/>
              <a:t>Full Disk Encryption</a:t>
            </a:r>
          </a:p>
        </p:txBody>
      </p:sp>
    </p:spTree>
    <p:extLst>
      <p:ext uri="{BB962C8B-B14F-4D97-AF65-F5344CB8AC3E}">
        <p14:creationId xmlns:p14="http://schemas.microsoft.com/office/powerpoint/2010/main" val="4271800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57200" y="2514600"/>
            <a:ext cx="5410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marL="1143000" indent="-228600" eaLnBrk="0" hangingPunct="0">
              <a:buClr>
                <a:schemeClr val="accent1"/>
              </a:buClr>
              <a:buFont typeface="Times" pitchFamily="18" charset="0"/>
              <a:buChar char="•"/>
              <a:tabLst>
                <a:tab pos="6002338" algn="l"/>
                <a:tab pos="7777163" algn="l"/>
              </a:tabLst>
            </a:pPr>
            <a:endParaRPr lang="en-US" sz="1800">
              <a:ea typeface="MS PGothic" pitchFamily="34" charset="-128"/>
            </a:endParaRPr>
          </a:p>
        </p:txBody>
      </p:sp>
      <p:sp>
        <p:nvSpPr>
          <p:cNvPr id="56323" name="Rectangle 5"/>
          <p:cNvSpPr>
            <a:spLocks noGrp="1" noChangeArrowheads="1"/>
          </p:cNvSpPr>
          <p:nvPr>
            <p:ph type="body" idx="4294967295"/>
          </p:nvPr>
        </p:nvSpPr>
        <p:spPr>
          <a:xfrm>
            <a:off x="228600" y="987028"/>
            <a:ext cx="6781800" cy="3813572"/>
          </a:xfrm>
        </p:spPr>
        <p:txBody>
          <a:bodyPr>
            <a:noAutofit/>
          </a:bodyPr>
          <a:lstStyle/>
          <a:p>
            <a:r>
              <a:rPr lang="en-US" sz="2400" b="1" dirty="0">
                <a:solidFill>
                  <a:schemeClr val="tx2"/>
                </a:solidFill>
              </a:rPr>
              <a:t>Single vendor support for entire solution </a:t>
            </a:r>
          </a:p>
          <a:p>
            <a:pPr lvl="1"/>
            <a:r>
              <a:rPr lang="en-US" sz="2000" dirty="0">
                <a:solidFill>
                  <a:srgbClr val="000000"/>
                </a:solidFill>
              </a:rPr>
              <a:t>Requires no third-party </a:t>
            </a:r>
            <a:r>
              <a:rPr lang="en-US" sz="2000" dirty="0" smtClean="0">
                <a:solidFill>
                  <a:srgbClr val="000000"/>
                </a:solidFill>
              </a:rPr>
              <a:t>coordination</a:t>
            </a:r>
            <a:endParaRPr lang="en-US" sz="2400" dirty="0" smtClean="0">
              <a:solidFill>
                <a:srgbClr val="000000"/>
              </a:solidFill>
            </a:endParaRPr>
          </a:p>
          <a:p>
            <a:r>
              <a:rPr lang="en-US" sz="2400" b="1" dirty="0" smtClean="0">
                <a:solidFill>
                  <a:schemeClr val="tx2"/>
                </a:solidFill>
              </a:rPr>
              <a:t>Trained</a:t>
            </a:r>
            <a:r>
              <a:rPr lang="en-US" sz="2400" b="1" dirty="0">
                <a:solidFill>
                  <a:schemeClr val="tx2"/>
                </a:solidFill>
              </a:rPr>
              <a:t>, experienced customer service reps</a:t>
            </a:r>
            <a:r>
              <a:rPr lang="en-US" sz="2400" dirty="0">
                <a:solidFill>
                  <a:schemeClr val="tx2"/>
                </a:solidFill>
              </a:rPr>
              <a:t> </a:t>
            </a:r>
          </a:p>
          <a:p>
            <a:pPr lvl="1"/>
            <a:r>
              <a:rPr lang="en-US" sz="2000" dirty="0" smtClean="0">
                <a:solidFill>
                  <a:srgbClr val="000000"/>
                </a:solidFill>
              </a:rPr>
              <a:t>100% Teradata employees</a:t>
            </a:r>
            <a:r>
              <a:rPr lang="en-US" sz="2000" dirty="0"/>
              <a:t>	</a:t>
            </a:r>
            <a:endParaRPr lang="en-US" sz="2400" dirty="0" smtClean="0"/>
          </a:p>
          <a:p>
            <a:r>
              <a:rPr lang="en-US" sz="2400" b="1" dirty="0" smtClean="0">
                <a:solidFill>
                  <a:schemeClr val="tx2"/>
                </a:solidFill>
              </a:rPr>
              <a:t>Certified </a:t>
            </a:r>
            <a:r>
              <a:rPr lang="en-US" sz="2400" b="1" dirty="0">
                <a:solidFill>
                  <a:schemeClr val="tx2"/>
                </a:solidFill>
              </a:rPr>
              <a:t>regional and global Customer Care Centers</a:t>
            </a:r>
          </a:p>
          <a:p>
            <a:pPr lvl="1"/>
            <a:r>
              <a:rPr lang="en-US" sz="2000" dirty="0"/>
              <a:t> Staffed </a:t>
            </a:r>
            <a:r>
              <a:rPr lang="en-US" sz="2000" dirty="0" smtClean="0"/>
              <a:t>7x24</a:t>
            </a:r>
            <a:endParaRPr lang="en-US" sz="2400" b="1" dirty="0" smtClean="0">
              <a:solidFill>
                <a:schemeClr val="accent2"/>
              </a:solidFill>
            </a:endParaRPr>
          </a:p>
          <a:p>
            <a:r>
              <a:rPr lang="en-US" sz="2400" b="1" dirty="0" smtClean="0">
                <a:solidFill>
                  <a:schemeClr val="tx2"/>
                </a:solidFill>
              </a:rPr>
              <a:t>Secure </a:t>
            </a:r>
            <a:r>
              <a:rPr lang="en-US" sz="2400" b="1" dirty="0">
                <a:solidFill>
                  <a:schemeClr val="tx2"/>
                </a:solidFill>
              </a:rPr>
              <a:t>VPN provided</a:t>
            </a:r>
          </a:p>
          <a:p>
            <a:pPr lvl="1"/>
            <a:r>
              <a:rPr lang="en-US" sz="2000" dirty="0">
                <a:solidFill>
                  <a:srgbClr val="000000"/>
                </a:solidFill>
              </a:rPr>
              <a:t>Teradata </a:t>
            </a:r>
            <a:r>
              <a:rPr lang="en-US" sz="2000" dirty="0" err="1" smtClean="0">
                <a:solidFill>
                  <a:srgbClr val="000000"/>
                </a:solidFill>
              </a:rPr>
              <a:t>ServiceConnect</a:t>
            </a:r>
            <a:endParaRPr lang="en-US" sz="2000" dirty="0">
              <a:solidFill>
                <a:srgbClr val="000000"/>
              </a:solidFill>
            </a:endParaRPr>
          </a:p>
        </p:txBody>
      </p:sp>
      <p:sp>
        <p:nvSpPr>
          <p:cNvPr id="56324" name="Rectangle 4"/>
          <p:cNvSpPr>
            <a:spLocks noGrp="1" noChangeArrowheads="1"/>
          </p:cNvSpPr>
          <p:nvPr>
            <p:ph type="title" idx="4294967295"/>
          </p:nvPr>
        </p:nvSpPr>
        <p:spPr>
          <a:xfrm>
            <a:off x="304800" y="228600"/>
            <a:ext cx="8229600" cy="386953"/>
          </a:xfrm>
        </p:spPr>
        <p:txBody>
          <a:bodyPr/>
          <a:lstStyle/>
          <a:p>
            <a:r>
              <a:rPr lang="en-US" dirty="0"/>
              <a:t>Teradata Customer Support Advantages </a:t>
            </a:r>
          </a:p>
        </p:txBody>
      </p:sp>
      <p:pic>
        <p:nvPicPr>
          <p:cNvPr id="56325" name="Picture 7" descr="BIZ-1007-L.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86600" y="1733550"/>
            <a:ext cx="1857376" cy="260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974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1164431"/>
            <a:ext cx="2133600" cy="215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itle 6"/>
          <p:cNvSpPr>
            <a:spLocks noGrp="1"/>
          </p:cNvSpPr>
          <p:nvPr>
            <p:ph type="title" idx="4294967295"/>
          </p:nvPr>
        </p:nvSpPr>
        <p:spPr>
          <a:xfrm>
            <a:off x="533400" y="228600"/>
            <a:ext cx="8229600" cy="664369"/>
          </a:xfrm>
        </p:spPr>
        <p:txBody>
          <a:bodyPr/>
          <a:lstStyle/>
          <a:p>
            <a:r>
              <a:rPr lang="en-US" dirty="0"/>
              <a:t>Teradata Premier Support</a:t>
            </a:r>
            <a:br>
              <a:rPr lang="en-US" dirty="0"/>
            </a:br>
            <a:endParaRPr lang="en-US" dirty="0"/>
          </a:p>
        </p:txBody>
      </p:sp>
      <p:sp>
        <p:nvSpPr>
          <p:cNvPr id="58372" name="Content Placeholder 7"/>
          <p:cNvSpPr>
            <a:spLocks noGrp="1"/>
          </p:cNvSpPr>
          <p:nvPr>
            <p:ph sz="quarter" idx="4294967295"/>
          </p:nvPr>
        </p:nvSpPr>
        <p:spPr>
          <a:xfrm>
            <a:off x="457200" y="1143000"/>
            <a:ext cx="6271528" cy="3486150"/>
          </a:xfrm>
        </p:spPr>
        <p:txBody>
          <a:bodyPr>
            <a:noAutofit/>
          </a:bodyPr>
          <a:lstStyle/>
          <a:p>
            <a:pPr>
              <a:spcBef>
                <a:spcPts val="1600"/>
              </a:spcBef>
            </a:pPr>
            <a:r>
              <a:rPr lang="en-US" sz="2000" dirty="0"/>
              <a:t>Teradata Premier Support is world-class </a:t>
            </a:r>
            <a:r>
              <a:rPr lang="en-US" sz="2000" b="1" dirty="0">
                <a:solidFill>
                  <a:schemeClr val="tx2"/>
                </a:solidFill>
              </a:rPr>
              <a:t>software and hardware maintenance </a:t>
            </a:r>
            <a:r>
              <a:rPr lang="en-US" sz="2000" dirty="0"/>
              <a:t>and support with reactive incident </a:t>
            </a:r>
            <a:r>
              <a:rPr lang="en-US" sz="2000" dirty="0" smtClean="0"/>
              <a:t>management</a:t>
            </a:r>
          </a:p>
          <a:p>
            <a:pPr>
              <a:spcBef>
                <a:spcPts val="1600"/>
              </a:spcBef>
            </a:pPr>
            <a:r>
              <a:rPr lang="en-US" sz="2000" dirty="0" smtClean="0"/>
              <a:t>Provides </a:t>
            </a:r>
            <a:r>
              <a:rPr lang="en-US" sz="2000" dirty="0"/>
              <a:t>customers with</a:t>
            </a:r>
            <a:r>
              <a:rPr lang="en-US" sz="2000" dirty="0">
                <a:solidFill>
                  <a:schemeClr val="tx2"/>
                </a:solidFill>
              </a:rPr>
              <a:t> </a:t>
            </a:r>
            <a:r>
              <a:rPr lang="en-US" sz="2000" b="1" dirty="0">
                <a:solidFill>
                  <a:schemeClr val="tx2"/>
                </a:solidFill>
              </a:rPr>
              <a:t>rapid restoration </a:t>
            </a:r>
            <a:r>
              <a:rPr lang="en-US" sz="2000" dirty="0"/>
              <a:t>of their system to an operational </a:t>
            </a:r>
            <a:r>
              <a:rPr lang="en-US" sz="2000" dirty="0" smtClean="0"/>
              <a:t>level</a:t>
            </a:r>
          </a:p>
          <a:p>
            <a:pPr>
              <a:spcBef>
                <a:spcPts val="1600"/>
              </a:spcBef>
            </a:pPr>
            <a:r>
              <a:rPr lang="en-US" sz="2000" dirty="0" smtClean="0"/>
              <a:t>Teradata </a:t>
            </a:r>
            <a:r>
              <a:rPr lang="en-US" sz="2000" dirty="0"/>
              <a:t>utilizes highly developed processes, focused resources </a:t>
            </a:r>
            <a:r>
              <a:rPr lang="en-US" sz="2000" b="1" dirty="0">
                <a:solidFill>
                  <a:schemeClr val="tx2"/>
                </a:solidFill>
              </a:rPr>
              <a:t>experienced</a:t>
            </a:r>
            <a:r>
              <a:rPr lang="en-US" sz="2000" dirty="0">
                <a:solidFill>
                  <a:srgbClr val="1B447D"/>
                </a:solidFill>
              </a:rPr>
              <a:t> </a:t>
            </a:r>
            <a:r>
              <a:rPr lang="en-US" sz="2000" dirty="0"/>
              <a:t>in supporting highly available systems to deliver world-class maintenance and support</a:t>
            </a:r>
          </a:p>
        </p:txBody>
      </p:sp>
    </p:spTree>
    <p:extLst>
      <p:ext uri="{BB962C8B-B14F-4D97-AF65-F5344CB8AC3E}">
        <p14:creationId xmlns:p14="http://schemas.microsoft.com/office/powerpoint/2010/main" val="2940818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28600" y="327423"/>
            <a:ext cx="8229600" cy="386953"/>
          </a:xfrm>
        </p:spPr>
        <p:txBody>
          <a:bodyPr/>
          <a:lstStyle/>
          <a:p>
            <a:r>
              <a:rPr lang="en-US" dirty="0"/>
              <a:t>Teradata </a:t>
            </a:r>
            <a:r>
              <a:rPr lang="en-US" dirty="0" smtClean="0"/>
              <a:t>Enterprise Platform Family</a:t>
            </a:r>
            <a:r>
              <a:rPr lang="en-US" dirty="0"/>
              <a:t/>
            </a:r>
            <a:br>
              <a:rPr lang="en-US" dirty="0"/>
            </a:br>
            <a:r>
              <a:rPr lang="en-US" sz="2000" b="1" i="1" dirty="0">
                <a:solidFill>
                  <a:schemeClr val="accent1"/>
                </a:solidFill>
              </a:rPr>
              <a:t>The Standard for </a:t>
            </a:r>
            <a:r>
              <a:rPr lang="en-US" sz="2000" b="1" i="1" dirty="0" smtClean="0">
                <a:solidFill>
                  <a:schemeClr val="accent1"/>
                </a:solidFill>
              </a:rPr>
              <a:t>Unified Data Architecture</a:t>
            </a:r>
            <a:endParaRPr lang="en-US" sz="2000" b="1" i="1" dirty="0">
              <a:solidFill>
                <a:schemeClr val="accent1"/>
              </a:solidFill>
            </a:endParaRPr>
          </a:p>
        </p:txBody>
      </p:sp>
      <p:sp>
        <p:nvSpPr>
          <p:cNvPr id="6147" name="Rectangle 3"/>
          <p:cNvSpPr>
            <a:spLocks noGrp="1" noChangeArrowheads="1"/>
          </p:cNvSpPr>
          <p:nvPr>
            <p:ph type="body" idx="4294967295"/>
          </p:nvPr>
        </p:nvSpPr>
        <p:spPr>
          <a:xfrm>
            <a:off x="236335" y="1118823"/>
            <a:ext cx="8559800" cy="3771802"/>
          </a:xfrm>
        </p:spPr>
        <p:txBody>
          <a:bodyPr wrap="square">
            <a:spAutoFit/>
          </a:bodyPr>
          <a:lstStyle/>
          <a:p>
            <a:pPr>
              <a:spcBef>
                <a:spcPts val="0"/>
              </a:spcBef>
              <a:spcAft>
                <a:spcPts val="0"/>
              </a:spcAft>
              <a:buFontTx/>
              <a:buNone/>
            </a:pPr>
            <a:r>
              <a:rPr lang="en-US" b="1" dirty="0">
                <a:solidFill>
                  <a:schemeClr val="accent1"/>
                </a:solidFill>
              </a:rPr>
              <a:t>We’ve Got You Covered</a:t>
            </a:r>
          </a:p>
          <a:p>
            <a:pPr>
              <a:spcBef>
                <a:spcPts val="0"/>
              </a:spcBef>
              <a:spcAft>
                <a:spcPts val="0"/>
              </a:spcAft>
            </a:pPr>
            <a:r>
              <a:rPr lang="en-US" b="1" dirty="0">
                <a:solidFill>
                  <a:schemeClr val="tx2"/>
                </a:solidFill>
              </a:rPr>
              <a:t>Teradata offers </a:t>
            </a:r>
            <a:r>
              <a:rPr lang="en-US" b="1" dirty="0" smtClean="0">
                <a:solidFill>
                  <a:schemeClr val="tx2"/>
                </a:solidFill>
              </a:rPr>
              <a:t>an enterprise class platform </a:t>
            </a:r>
            <a:r>
              <a:rPr lang="en-US" b="1" dirty="0">
                <a:solidFill>
                  <a:schemeClr val="tx2"/>
                </a:solidFill>
              </a:rPr>
              <a:t>family </a:t>
            </a:r>
            <a:r>
              <a:rPr lang="en-US" b="1" dirty="0" smtClean="0">
                <a:solidFill>
                  <a:schemeClr val="tx2"/>
                </a:solidFill>
              </a:rPr>
              <a:t>to </a:t>
            </a:r>
            <a:r>
              <a:rPr lang="en-US" b="1" dirty="0">
                <a:solidFill>
                  <a:schemeClr val="tx2"/>
                </a:solidFill>
              </a:rPr>
              <a:t>meet </a:t>
            </a:r>
            <a:r>
              <a:rPr lang="en-US" b="1" dirty="0" smtClean="0">
                <a:solidFill>
                  <a:schemeClr val="tx2"/>
                </a:solidFill>
              </a:rPr>
              <a:t>your analytical </a:t>
            </a:r>
            <a:r>
              <a:rPr lang="en-US" b="1" dirty="0">
                <a:solidFill>
                  <a:schemeClr val="tx2"/>
                </a:solidFill>
              </a:rPr>
              <a:t>system </a:t>
            </a:r>
            <a:r>
              <a:rPr lang="en-US" b="1" dirty="0" smtClean="0">
                <a:solidFill>
                  <a:schemeClr val="tx2"/>
                </a:solidFill>
              </a:rPr>
              <a:t>requirements</a:t>
            </a:r>
          </a:p>
          <a:p>
            <a:pPr lvl="1">
              <a:spcBef>
                <a:spcPts val="0"/>
              </a:spcBef>
              <a:spcAft>
                <a:spcPts val="0"/>
              </a:spcAft>
            </a:pPr>
            <a:r>
              <a:rPr lang="en-US" dirty="0" smtClean="0">
                <a:solidFill>
                  <a:srgbClr val="000000"/>
                </a:solidFill>
              </a:rPr>
              <a:t>Complete application and data portability between platforms</a:t>
            </a:r>
          </a:p>
          <a:p>
            <a:pPr marL="0" indent="0">
              <a:spcBef>
                <a:spcPts val="0"/>
              </a:spcBef>
              <a:spcAft>
                <a:spcPts val="0"/>
              </a:spcAft>
              <a:buNone/>
            </a:pPr>
            <a:endParaRPr lang="en-US" sz="1200" dirty="0" smtClean="0"/>
          </a:p>
          <a:p>
            <a:pPr lvl="0">
              <a:spcBef>
                <a:spcPts val="0"/>
              </a:spcBef>
              <a:spcAft>
                <a:spcPts val="0"/>
              </a:spcAft>
            </a:pPr>
            <a:r>
              <a:rPr lang="en-US" b="1" dirty="0" smtClean="0">
                <a:solidFill>
                  <a:schemeClr val="tx2"/>
                </a:solidFill>
              </a:rPr>
              <a:t>Integrated Data Warehouses - </a:t>
            </a:r>
            <a:r>
              <a:rPr lang="en-US" b="1" kern="1200" dirty="0" smtClean="0">
                <a:solidFill>
                  <a:schemeClr val="tx2"/>
                </a:solidFill>
              </a:rPr>
              <a:t>shared </a:t>
            </a:r>
            <a:r>
              <a:rPr lang="en-US" b="1" kern="1200" dirty="0">
                <a:solidFill>
                  <a:schemeClr val="tx2"/>
                </a:solidFill>
              </a:rPr>
              <a:t>data </a:t>
            </a:r>
            <a:r>
              <a:rPr lang="en-US" b="1" kern="1200" dirty="0" smtClean="0">
                <a:solidFill>
                  <a:schemeClr val="tx2"/>
                </a:solidFill>
              </a:rPr>
              <a:t>environments to run your business</a:t>
            </a:r>
            <a:endParaRPr lang="en-US" b="1" dirty="0">
              <a:solidFill>
                <a:schemeClr val="tx2"/>
              </a:solidFill>
            </a:endParaRPr>
          </a:p>
          <a:p>
            <a:pPr lvl="1">
              <a:spcBef>
                <a:spcPts val="0"/>
              </a:spcBef>
              <a:spcAft>
                <a:spcPts val="0"/>
              </a:spcAft>
            </a:pPr>
            <a:r>
              <a:rPr lang="en-US" b="1" dirty="0">
                <a:solidFill>
                  <a:srgbClr val="000000"/>
                </a:solidFill>
              </a:rPr>
              <a:t>Data Mart </a:t>
            </a:r>
            <a:r>
              <a:rPr lang="en-US" b="1" dirty="0" smtClean="0">
                <a:solidFill>
                  <a:srgbClr val="000000"/>
                </a:solidFill>
              </a:rPr>
              <a:t>Appliance 680 </a:t>
            </a:r>
          </a:p>
          <a:p>
            <a:pPr lvl="2">
              <a:spcBef>
                <a:spcPts val="0"/>
              </a:spcBef>
              <a:spcAft>
                <a:spcPts val="0"/>
              </a:spcAft>
            </a:pPr>
            <a:r>
              <a:rPr lang="en-US" dirty="0" smtClean="0">
                <a:solidFill>
                  <a:srgbClr val="000000"/>
                </a:solidFill>
              </a:rPr>
              <a:t>Test/Development for the EDW, Departmental Data Mart</a:t>
            </a:r>
            <a:endParaRPr lang="en-US" dirty="0">
              <a:solidFill>
                <a:srgbClr val="000000"/>
              </a:solidFill>
            </a:endParaRPr>
          </a:p>
          <a:p>
            <a:pPr lvl="1">
              <a:spcBef>
                <a:spcPts val="0"/>
              </a:spcBef>
              <a:spcAft>
                <a:spcPts val="0"/>
              </a:spcAft>
            </a:pPr>
            <a:r>
              <a:rPr lang="en-US" b="1" dirty="0">
                <a:solidFill>
                  <a:srgbClr val="000000"/>
                </a:solidFill>
              </a:rPr>
              <a:t>Data Warehouse </a:t>
            </a:r>
            <a:r>
              <a:rPr lang="en-US" b="1" dirty="0" smtClean="0">
                <a:solidFill>
                  <a:srgbClr val="000000"/>
                </a:solidFill>
              </a:rPr>
              <a:t>Appliance 2800</a:t>
            </a:r>
            <a:endParaRPr lang="en-US" dirty="0" smtClean="0">
              <a:solidFill>
                <a:srgbClr val="000000"/>
              </a:solidFill>
            </a:endParaRPr>
          </a:p>
          <a:p>
            <a:pPr lvl="2">
              <a:spcBef>
                <a:spcPts val="0"/>
              </a:spcBef>
              <a:spcAft>
                <a:spcPts val="0"/>
              </a:spcAft>
            </a:pPr>
            <a:r>
              <a:rPr lang="en-US" dirty="0" smtClean="0">
                <a:solidFill>
                  <a:srgbClr val="000000"/>
                </a:solidFill>
              </a:rPr>
              <a:t>Enterprise Data Warehouse, Strategic Intelligence, Decision Support</a:t>
            </a:r>
            <a:endParaRPr lang="en-US" dirty="0">
              <a:solidFill>
                <a:srgbClr val="000000"/>
              </a:solidFill>
            </a:endParaRPr>
          </a:p>
          <a:p>
            <a:pPr lvl="1">
              <a:spcBef>
                <a:spcPts val="0"/>
              </a:spcBef>
              <a:spcAft>
                <a:spcPts val="0"/>
              </a:spcAft>
            </a:pPr>
            <a:r>
              <a:rPr lang="en-US" b="1" dirty="0" smtClean="0">
                <a:solidFill>
                  <a:srgbClr val="000000"/>
                </a:solidFill>
              </a:rPr>
              <a:t>Active </a:t>
            </a:r>
            <a:r>
              <a:rPr lang="en-US" b="1" dirty="0">
                <a:solidFill>
                  <a:srgbClr val="000000"/>
                </a:solidFill>
              </a:rPr>
              <a:t>Enterprise Data Warehouse </a:t>
            </a:r>
            <a:r>
              <a:rPr lang="en-US" b="1" dirty="0" smtClean="0">
                <a:solidFill>
                  <a:srgbClr val="000000"/>
                </a:solidFill>
              </a:rPr>
              <a:t>6750</a:t>
            </a:r>
            <a:endParaRPr lang="en-US" dirty="0">
              <a:solidFill>
                <a:srgbClr val="000000"/>
              </a:solidFill>
            </a:endParaRPr>
          </a:p>
          <a:p>
            <a:pPr lvl="2">
              <a:spcBef>
                <a:spcPts val="0"/>
              </a:spcBef>
              <a:spcAft>
                <a:spcPts val="0"/>
              </a:spcAft>
            </a:pPr>
            <a:r>
              <a:rPr lang="en-US" dirty="0" smtClean="0">
                <a:solidFill>
                  <a:srgbClr val="000000"/>
                </a:solidFill>
              </a:rPr>
              <a:t>Active workloads: strategic </a:t>
            </a:r>
            <a:r>
              <a:rPr lang="en-US" u="sng" dirty="0">
                <a:solidFill>
                  <a:srgbClr val="000000"/>
                </a:solidFill>
              </a:rPr>
              <a:t>and</a:t>
            </a:r>
            <a:r>
              <a:rPr lang="en-US" dirty="0">
                <a:solidFill>
                  <a:srgbClr val="000000"/>
                </a:solidFill>
              </a:rPr>
              <a:t> operational intelligence to drive competitive </a:t>
            </a:r>
            <a:r>
              <a:rPr lang="en-US" dirty="0" smtClean="0">
                <a:solidFill>
                  <a:srgbClr val="000000"/>
                </a:solidFill>
              </a:rPr>
              <a:t>advantage</a:t>
            </a:r>
          </a:p>
          <a:p>
            <a:pPr marL="576262" lvl="2" indent="0">
              <a:spcBef>
                <a:spcPts val="0"/>
              </a:spcBef>
              <a:spcAft>
                <a:spcPts val="0"/>
              </a:spcAft>
              <a:buNone/>
            </a:pPr>
            <a:endParaRPr lang="en-US" sz="1100" b="1" dirty="0" smtClean="0"/>
          </a:p>
          <a:p>
            <a:pPr lvl="0">
              <a:spcBef>
                <a:spcPts val="0"/>
              </a:spcBef>
              <a:spcAft>
                <a:spcPts val="0"/>
              </a:spcAft>
            </a:pPr>
            <a:r>
              <a:rPr lang="en-US" b="1" dirty="0" smtClean="0">
                <a:solidFill>
                  <a:schemeClr val="tx2"/>
                </a:solidFill>
              </a:rPr>
              <a:t>Data Platform - </a:t>
            </a:r>
            <a:r>
              <a:rPr lang="en-US" b="1" kern="1200" dirty="0" smtClean="0">
                <a:solidFill>
                  <a:schemeClr val="tx2"/>
                </a:solidFill>
              </a:rPr>
              <a:t>Load, store, </a:t>
            </a:r>
            <a:r>
              <a:rPr lang="en-US" b="1" kern="1200" dirty="0">
                <a:solidFill>
                  <a:schemeClr val="tx2"/>
                </a:solidFill>
              </a:rPr>
              <a:t>and </a:t>
            </a:r>
            <a:r>
              <a:rPr lang="en-US" b="1" kern="1200" dirty="0" smtClean="0">
                <a:solidFill>
                  <a:schemeClr val="tx2"/>
                </a:solidFill>
              </a:rPr>
              <a:t>refine </a:t>
            </a:r>
            <a:r>
              <a:rPr lang="en-US" b="1" kern="1200" dirty="0">
                <a:solidFill>
                  <a:schemeClr val="tx2"/>
                </a:solidFill>
              </a:rPr>
              <a:t>data </a:t>
            </a:r>
            <a:r>
              <a:rPr lang="en-US" b="1" kern="1200" dirty="0" smtClean="0">
                <a:solidFill>
                  <a:schemeClr val="tx2"/>
                </a:solidFill>
              </a:rPr>
              <a:t>for analytics</a:t>
            </a:r>
            <a:endParaRPr lang="en-US" b="1" dirty="0">
              <a:solidFill>
                <a:schemeClr val="tx2"/>
              </a:solidFill>
            </a:endParaRPr>
          </a:p>
          <a:p>
            <a:pPr lvl="1">
              <a:spcBef>
                <a:spcPts val="0"/>
              </a:spcBef>
              <a:spcAft>
                <a:spcPts val="0"/>
              </a:spcAft>
            </a:pPr>
            <a:r>
              <a:rPr lang="en-US" b="1" dirty="0" smtClean="0">
                <a:solidFill>
                  <a:srgbClr val="000000"/>
                </a:solidFill>
              </a:rPr>
              <a:t>Integrated Big Data Platform1700</a:t>
            </a:r>
            <a:endParaRPr lang="en-US" b="1" dirty="0">
              <a:solidFill>
                <a:srgbClr val="000000"/>
              </a:solidFill>
            </a:endParaRPr>
          </a:p>
          <a:p>
            <a:pPr lvl="2">
              <a:spcBef>
                <a:spcPts val="0"/>
              </a:spcBef>
              <a:spcAft>
                <a:spcPts val="0"/>
              </a:spcAft>
            </a:pPr>
            <a:r>
              <a:rPr lang="en-US" dirty="0" smtClean="0">
                <a:solidFill>
                  <a:srgbClr val="000000"/>
                </a:solidFill>
              </a:rPr>
              <a:t>Cost-effective analytics on large volumes of data</a:t>
            </a:r>
            <a:endParaRPr lang="en-US" dirty="0">
              <a:solidFill>
                <a:srgbClr val="000000"/>
              </a:solidFill>
            </a:endParaRPr>
          </a:p>
        </p:txBody>
      </p:sp>
      <p:pic>
        <p:nvPicPr>
          <p:cNvPr id="6" name="Picture 5" descr="man_umbrell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077199" y="1885950"/>
            <a:ext cx="921300" cy="1597155"/>
          </a:xfrm>
          <a:prstGeom prst="rect">
            <a:avLst/>
          </a:prstGeom>
        </p:spPr>
      </p:pic>
    </p:spTree>
    <p:extLst>
      <p:ext uri="{BB962C8B-B14F-4D97-AF65-F5344CB8AC3E}">
        <p14:creationId xmlns:p14="http://schemas.microsoft.com/office/powerpoint/2010/main" val="11391975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Backup</a:t>
            </a:r>
            <a:endParaRPr lang="en-US" dirty="0"/>
          </a:p>
        </p:txBody>
      </p:sp>
    </p:spTree>
    <p:extLst>
      <p:ext uri="{BB962C8B-B14F-4D97-AF65-F5344CB8AC3E}">
        <p14:creationId xmlns:p14="http://schemas.microsoft.com/office/powerpoint/2010/main" val="403584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38800" y="742951"/>
            <a:ext cx="3352800" cy="1657350"/>
          </a:xfrm>
          <a:prstGeom prst="rect">
            <a:avLst/>
          </a:prstGeom>
          <a:blipFill rotWithShape="1">
            <a:blip r:embed="rId3">
              <a:extLst>
                <a:ext uri="{28A0092B-C50C-407E-A947-70E740481C1C}">
                  <a14:useLocalDpi xmlns:a14="http://schemas.microsoft.com/office/drawing/2010/main" val="0"/>
                </a:ext>
              </a:extLst>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TextBox 11"/>
          <p:cNvSpPr txBox="1"/>
          <p:nvPr/>
        </p:nvSpPr>
        <p:spPr>
          <a:xfrm>
            <a:off x="228600" y="3257551"/>
            <a:ext cx="2552602" cy="769441"/>
          </a:xfrm>
          <a:prstGeom prst="rect">
            <a:avLst/>
          </a:prstGeom>
          <a:noFill/>
          <a:ln>
            <a:noFill/>
          </a:ln>
        </p:spPr>
        <p:txBody>
          <a:bodyPr wrap="square" rtlCol="0">
            <a:spAutoFit/>
          </a:bodyPr>
          <a:lstStyle/>
          <a:p>
            <a:r>
              <a:rPr lang="en-US" dirty="0" smtClean="0">
                <a:solidFill>
                  <a:srgbClr val="3C3C3B"/>
                </a:solidFill>
                <a:latin typeface="+mj-lt"/>
                <a:ea typeface="Segoe UI" panose="020B0502040204020203" pitchFamily="34" charset="0"/>
                <a:cs typeface="Segoe UI" panose="020B0502040204020203" pitchFamily="34" charset="0"/>
              </a:rPr>
              <a:t>Three Hot Service 16-disk Drawers</a:t>
            </a:r>
            <a:endParaRPr lang="en-US" dirty="0">
              <a:solidFill>
                <a:srgbClr val="3C3C3B"/>
              </a:solidFill>
              <a:latin typeface="+mj-lt"/>
              <a:ea typeface="Segoe UI" panose="020B0502040204020203" pitchFamily="34" charset="0"/>
              <a:cs typeface="Segoe UI" panose="020B0502040204020203" pitchFamily="34" charset="0"/>
            </a:endParaRPr>
          </a:p>
        </p:txBody>
      </p:sp>
      <p:sp>
        <p:nvSpPr>
          <p:cNvPr id="8" name="Rectangle 7"/>
          <p:cNvSpPr/>
          <p:nvPr/>
        </p:nvSpPr>
        <p:spPr>
          <a:xfrm>
            <a:off x="609600" y="658770"/>
            <a:ext cx="5029200" cy="2598781"/>
          </a:xfrm>
          <a:prstGeom prst="rect">
            <a:avLst/>
          </a:prstGeom>
          <a:blipFill rotWithShape="1">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p:cNvSpPr/>
          <p:nvPr/>
        </p:nvSpPr>
        <p:spPr>
          <a:xfrm>
            <a:off x="4267200" y="2798805"/>
            <a:ext cx="4538978" cy="2082709"/>
          </a:xfrm>
          <a:prstGeom prst="rect">
            <a:avLst/>
          </a:prstGeom>
          <a:blipFill rotWithShape="1">
            <a:blip r:embed="rId5">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p:cNvSpPr>
            <a:spLocks noGrp="1"/>
          </p:cNvSpPr>
          <p:nvPr>
            <p:ph type="title"/>
          </p:nvPr>
        </p:nvSpPr>
        <p:spPr>
          <a:xfrm>
            <a:off x="228600" y="228600"/>
            <a:ext cx="8839200" cy="496454"/>
          </a:xfrm>
        </p:spPr>
        <p:txBody>
          <a:bodyPr/>
          <a:lstStyle/>
          <a:p>
            <a:r>
              <a:rPr lang="en-US" dirty="0" smtClean="0"/>
              <a:t>Indy Atlas: 2U 48 Drive SFF Enclosure </a:t>
            </a:r>
            <a:r>
              <a:rPr lang="en-US" sz="2000" dirty="0"/>
              <a:t/>
            </a:r>
            <a:br>
              <a:rPr lang="en-US" sz="2000" dirty="0"/>
            </a:br>
            <a:r>
              <a:rPr lang="en-US" sz="2000" b="1" i="1" dirty="0" smtClean="0">
                <a:solidFill>
                  <a:schemeClr val="accent1"/>
                </a:solidFill>
              </a:rPr>
              <a:t>2X Storage Density Improvement</a:t>
            </a:r>
            <a:endParaRPr lang="en-US" sz="2000" b="1" i="1" dirty="0">
              <a:solidFill>
                <a:schemeClr val="accent1"/>
              </a:solidFill>
            </a:endParaRPr>
          </a:p>
        </p:txBody>
      </p:sp>
      <p:sp>
        <p:nvSpPr>
          <p:cNvPr id="13" name="TextBox 12"/>
          <p:cNvSpPr txBox="1"/>
          <p:nvPr/>
        </p:nvSpPr>
        <p:spPr>
          <a:xfrm>
            <a:off x="2817698" y="4281091"/>
            <a:ext cx="2209800" cy="769441"/>
          </a:xfrm>
          <a:prstGeom prst="rect">
            <a:avLst/>
          </a:prstGeom>
          <a:noFill/>
          <a:ln>
            <a:noFill/>
          </a:ln>
        </p:spPr>
        <p:txBody>
          <a:bodyPr wrap="square" rtlCol="0">
            <a:spAutoFit/>
          </a:bodyPr>
          <a:lstStyle/>
          <a:p>
            <a:r>
              <a:rPr lang="en-US" dirty="0" smtClean="0">
                <a:solidFill>
                  <a:srgbClr val="3C3C3B"/>
                </a:solidFill>
                <a:latin typeface="+mj-lt"/>
                <a:ea typeface="Segoe UI" panose="020B0502040204020203" pitchFamily="34" charset="0"/>
                <a:cs typeface="Segoe UI" panose="020B0502040204020203" pitchFamily="34" charset="0"/>
              </a:rPr>
              <a:t>Side-service </a:t>
            </a:r>
          </a:p>
          <a:p>
            <a:r>
              <a:rPr lang="en-US" dirty="0" smtClean="0">
                <a:solidFill>
                  <a:srgbClr val="3C3C3B"/>
                </a:solidFill>
                <a:latin typeface="+mj-lt"/>
                <a:ea typeface="Segoe UI" panose="020B0502040204020203" pitchFamily="34" charset="0"/>
                <a:cs typeface="Segoe UI" panose="020B0502040204020203" pitchFamily="34" charset="0"/>
              </a:rPr>
              <a:t>Disk Access</a:t>
            </a:r>
            <a:endParaRPr lang="en-US" dirty="0">
              <a:solidFill>
                <a:srgbClr val="3C3C3B"/>
              </a:solidFill>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2720534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angle 2"/>
          <p:cNvSpPr/>
          <p:nvPr/>
        </p:nvSpPr>
        <p:spPr>
          <a:xfrm>
            <a:off x="1515559" y="58087"/>
            <a:ext cx="5824030" cy="144655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400" b="1" cap="none" spc="150" dirty="0" smtClean="0">
                <a:ln w="11430"/>
                <a:solidFill>
                  <a:srgbClr val="F8F8F8"/>
                </a:solidFill>
                <a:effectLst>
                  <a:outerShdw blurRad="25400" algn="tl" rotWithShape="0">
                    <a:srgbClr val="000000">
                      <a:alpha val="43000"/>
                    </a:srgbClr>
                  </a:outerShdw>
                </a:effectLst>
                <a:latin typeface="+mj-lt"/>
              </a:rPr>
              <a:t>New Storage Array</a:t>
            </a:r>
          </a:p>
          <a:p>
            <a:pPr algn="ctr"/>
            <a:r>
              <a:rPr lang="en-US" sz="4400" b="1" spc="150" dirty="0" smtClean="0">
                <a:ln w="11430"/>
                <a:solidFill>
                  <a:srgbClr val="F8F8F8"/>
                </a:solidFill>
                <a:effectLst>
                  <a:outerShdw blurRad="25400" algn="tl" rotWithShape="0">
                    <a:srgbClr val="000000">
                      <a:alpha val="43000"/>
                    </a:srgbClr>
                  </a:outerShdw>
                </a:effectLst>
                <a:latin typeface="+mj-lt"/>
              </a:rPr>
              <a:t>= 2x disks per node</a:t>
            </a:r>
            <a:endParaRPr lang="en-US" sz="4400" b="1" cap="none" spc="150" dirty="0">
              <a:ln w="11430"/>
              <a:solidFill>
                <a:srgbClr val="F8F8F8"/>
              </a:solidFill>
              <a:effectLst>
                <a:outerShdw blurRad="25400" algn="tl" rotWithShape="0">
                  <a:srgbClr val="000000">
                    <a:alpha val="43000"/>
                  </a:srgbClr>
                </a:outerShdw>
              </a:effectLst>
              <a:latin typeface="+mj-lt"/>
            </a:endParaRPr>
          </a:p>
        </p:txBody>
      </p:sp>
      <p:sp>
        <p:nvSpPr>
          <p:cNvPr id="5" name="Oval 4"/>
          <p:cNvSpPr/>
          <p:nvPr/>
        </p:nvSpPr>
        <p:spPr bwMode="auto">
          <a:xfrm>
            <a:off x="4724400" y="3975787"/>
            <a:ext cx="3352800" cy="1143000"/>
          </a:xfrm>
          <a:prstGeom prst="ellipse">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mj-lt"/>
            </a:endParaRPr>
          </a:p>
        </p:txBody>
      </p:sp>
      <p:sp>
        <p:nvSpPr>
          <p:cNvPr id="6" name="TextBox 5"/>
          <p:cNvSpPr txBox="1"/>
          <p:nvPr/>
        </p:nvSpPr>
        <p:spPr>
          <a:xfrm>
            <a:off x="6553198" y="2743201"/>
            <a:ext cx="1981203" cy="954107"/>
          </a:xfrm>
          <a:prstGeom prst="rect">
            <a:avLst/>
          </a:prstGeom>
          <a:noFill/>
        </p:spPr>
        <p:txBody>
          <a:bodyPr wrap="square" rtlCol="0">
            <a:spAutoFit/>
          </a:bodyPr>
          <a:lstStyle/>
          <a:p>
            <a:r>
              <a:rPr lang="en-US" sz="2800" dirty="0" smtClean="0">
                <a:solidFill>
                  <a:srgbClr val="FFFF00"/>
                </a:solidFill>
                <a:latin typeface="+mj-lt"/>
              </a:rPr>
              <a:t>Old array type</a:t>
            </a:r>
            <a:endParaRPr lang="en-US" sz="2800" dirty="0">
              <a:solidFill>
                <a:srgbClr val="FFFF00"/>
              </a:solidFill>
              <a:latin typeface="+mj-lt"/>
            </a:endParaRPr>
          </a:p>
        </p:txBody>
      </p:sp>
    </p:spTree>
    <p:extLst>
      <p:ext uri="{BB962C8B-B14F-4D97-AF65-F5344CB8AC3E}">
        <p14:creationId xmlns:p14="http://schemas.microsoft.com/office/powerpoint/2010/main" val="2449070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50185" y="198835"/>
            <a:ext cx="8472487" cy="544115"/>
          </a:xfrm>
          <a:prstGeom prst="rect">
            <a:avLst/>
          </a:prstGeom>
        </p:spPr>
        <p:txBody>
          <a:bodyPr/>
          <a:lstStyle>
            <a:lvl1pPr algn="l" rtl="0" eaLnBrk="1" fontAlgn="base" hangingPunct="1">
              <a:spcBef>
                <a:spcPct val="0"/>
              </a:spcBef>
              <a:spcAft>
                <a:spcPct val="0"/>
              </a:spcAft>
              <a:defRPr sz="2600">
                <a:solidFill>
                  <a:srgbClr val="010000"/>
                </a:solidFill>
                <a:latin typeface="+mj-lt"/>
                <a:ea typeface="+mj-ea"/>
                <a:cs typeface="+mj-cs"/>
              </a:defRPr>
            </a:lvl1pPr>
            <a:lvl2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2pPr>
            <a:lvl3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3pPr>
            <a:lvl4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4pPr>
            <a:lvl5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5pPr>
            <a:lvl6pPr marL="4572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6pPr>
            <a:lvl7pPr marL="9144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7pPr>
            <a:lvl8pPr marL="13716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8pPr>
            <a:lvl9pPr marL="18288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9pPr>
          </a:lstStyle>
          <a:p>
            <a:r>
              <a:rPr lang="en-US" sz="2400" dirty="0">
                <a:solidFill>
                  <a:schemeClr val="accent1"/>
                </a:solidFill>
                <a:ea typeface="Segoe UI" panose="020B0502040204020203" pitchFamily="34" charset="0"/>
                <a:cs typeface="Segoe UI" panose="020B0502040204020203" pitchFamily="34" charset="0"/>
              </a:rPr>
              <a:t>Data Warehouse Appliance </a:t>
            </a:r>
            <a:r>
              <a:rPr lang="en-US" sz="2400" dirty="0" smtClean="0">
                <a:solidFill>
                  <a:schemeClr val="accent1"/>
                </a:solidFill>
                <a:ea typeface="Segoe UI" panose="020B0502040204020203" pitchFamily="34" charset="0"/>
                <a:cs typeface="Segoe UI" panose="020B0502040204020203" pitchFamily="34" charset="0"/>
              </a:rPr>
              <a:t>2800  </a:t>
            </a:r>
          </a:p>
          <a:p>
            <a:r>
              <a:rPr lang="en-US" sz="2000" b="1" i="1" dirty="0" smtClean="0">
                <a:solidFill>
                  <a:schemeClr val="accent1"/>
                </a:solidFill>
                <a:ea typeface="Segoe UI" panose="020B0502040204020203" pitchFamily="34" charset="0"/>
                <a:cs typeface="Segoe UI" panose="020B0502040204020203" pitchFamily="34" charset="0"/>
              </a:rPr>
              <a:t>Key Highlights</a:t>
            </a:r>
          </a:p>
        </p:txBody>
      </p:sp>
      <p:sp>
        <p:nvSpPr>
          <p:cNvPr id="7" name="Rectangle 6"/>
          <p:cNvSpPr/>
          <p:nvPr/>
        </p:nvSpPr>
        <p:spPr>
          <a:xfrm>
            <a:off x="152401" y="1028701"/>
            <a:ext cx="8149077" cy="3964162"/>
          </a:xfrm>
          <a:prstGeom prst="rect">
            <a:avLst/>
          </a:prstGeom>
          <a:noFill/>
        </p:spPr>
        <p:txBody>
          <a:bodyPr wrap="square">
            <a:spAutoFit/>
          </a:bodyPr>
          <a:lstStyle/>
          <a:p>
            <a:pPr marL="342900" indent="-342900">
              <a:spcBef>
                <a:spcPts val="400"/>
              </a:spcBef>
              <a:buFont typeface="Wingdings" panose="05000000000000000000" pitchFamily="2" charset="2"/>
              <a:buChar char="ü"/>
              <a:defRPr/>
            </a:pPr>
            <a:r>
              <a:rPr lang="en-US" sz="1800" b="1" dirty="0" smtClean="0">
                <a:solidFill>
                  <a:schemeClr val="tx2"/>
                </a:solidFill>
                <a:latin typeface="+mj-lt"/>
                <a:ea typeface="Segoe UI" panose="020B0502040204020203" pitchFamily="34" charset="0"/>
                <a:cs typeface="Segoe UI" panose="020B0502040204020203" pitchFamily="34" charset="0"/>
              </a:rPr>
              <a:t>More Performance</a:t>
            </a:r>
            <a:endParaRPr lang="en-US" sz="1800" b="1" dirty="0">
              <a:solidFill>
                <a:schemeClr val="tx2"/>
              </a:solidFill>
              <a:latin typeface="+mj-lt"/>
              <a:ea typeface="Segoe UI" panose="020B0502040204020203" pitchFamily="34" charset="0"/>
              <a:cs typeface="Segoe UI" panose="020B0502040204020203" pitchFamily="34" charset="0"/>
            </a:endParaRPr>
          </a:p>
          <a:p>
            <a:pPr marL="742950" lvl="1" indent="-285750">
              <a:lnSpc>
                <a:spcPct val="90000"/>
              </a:lnSpc>
              <a:buFont typeface="Arial" pitchFamily="34" charset="0"/>
              <a:buChar char="•"/>
            </a:pPr>
            <a:r>
              <a:rPr lang="en-US" sz="1600" b="1" dirty="0">
                <a:solidFill>
                  <a:schemeClr val="accent1"/>
                </a:solidFill>
                <a:latin typeface="+mj-lt"/>
                <a:ea typeface="Segoe UI" panose="020B0502040204020203" pitchFamily="34" charset="0"/>
                <a:cs typeface="Segoe UI" panose="020B0502040204020203" pitchFamily="34" charset="0"/>
              </a:rPr>
              <a:t>Faster CPU: </a:t>
            </a:r>
            <a:r>
              <a:rPr lang="en-US" sz="1600" dirty="0">
                <a:latin typeface="+mj-lt"/>
                <a:ea typeface="Segoe UI" panose="020B0502040204020203" pitchFamily="34" charset="0"/>
                <a:cs typeface="Segoe UI" panose="020B0502040204020203" pitchFamily="34" charset="0"/>
              </a:rPr>
              <a:t>Dual Fourteen core </a:t>
            </a:r>
            <a:r>
              <a:rPr lang="en-US" sz="1600" dirty="0" err="1">
                <a:latin typeface="+mj-lt"/>
                <a:ea typeface="Segoe UI" panose="020B0502040204020203" pitchFamily="34" charset="0"/>
                <a:cs typeface="Segoe UI" panose="020B0502040204020203" pitchFamily="34" charset="0"/>
              </a:rPr>
              <a:t>Haswell</a:t>
            </a:r>
            <a:r>
              <a:rPr lang="en-US" sz="1600" dirty="0">
                <a:latin typeface="+mj-lt"/>
                <a:ea typeface="Segoe UI" panose="020B0502040204020203" pitchFamily="34" charset="0"/>
                <a:cs typeface="Segoe UI" panose="020B0502040204020203" pitchFamily="34" charset="0"/>
              </a:rPr>
              <a:t> Intel® Xeon®</a:t>
            </a:r>
            <a:endParaRPr lang="en-US" sz="1600" b="1" dirty="0">
              <a:solidFill>
                <a:schemeClr val="accent1"/>
              </a:solidFill>
              <a:latin typeface="+mj-lt"/>
              <a:ea typeface="Segoe UI" panose="020B0502040204020203" pitchFamily="34" charset="0"/>
              <a:cs typeface="Segoe UI" panose="020B0502040204020203" pitchFamily="34" charset="0"/>
            </a:endParaRPr>
          </a:p>
          <a:p>
            <a:pPr marL="742950" lvl="1" indent="-285750">
              <a:lnSpc>
                <a:spcPct val="90000"/>
              </a:lnSpc>
              <a:buFont typeface="Arial" pitchFamily="34" charset="0"/>
              <a:buChar char="•"/>
            </a:pPr>
            <a:r>
              <a:rPr lang="en-US" sz="1600" b="1" dirty="0">
                <a:solidFill>
                  <a:schemeClr val="accent1"/>
                </a:solidFill>
                <a:latin typeface="+mj-lt"/>
                <a:ea typeface="Segoe UI" panose="020B0502040204020203" pitchFamily="34" charset="0"/>
                <a:cs typeface="Segoe UI" panose="020B0502040204020203" pitchFamily="34" charset="0"/>
              </a:rPr>
              <a:t>Improved I/O profile </a:t>
            </a:r>
            <a:r>
              <a:rPr lang="en-US" sz="1600" dirty="0">
                <a:latin typeface="+mj-lt"/>
                <a:ea typeface="Segoe UI" panose="020B0502040204020203" pitchFamily="34" charset="0"/>
                <a:cs typeface="Segoe UI" panose="020B0502040204020203" pitchFamily="34" charset="0"/>
              </a:rPr>
              <a:t>for faster scans / queries</a:t>
            </a:r>
          </a:p>
          <a:p>
            <a:pPr marL="742950" lvl="1" indent="-285750">
              <a:lnSpc>
                <a:spcPct val="90000"/>
              </a:lnSpc>
              <a:buFont typeface="Arial" pitchFamily="34" charset="0"/>
              <a:buChar char="•"/>
            </a:pPr>
            <a:r>
              <a:rPr lang="en-US" sz="1600" dirty="0" smtClean="0">
                <a:latin typeface="+mj-lt"/>
                <a:ea typeface="Segoe UI" panose="020B0502040204020203" pitchFamily="34" charset="0"/>
                <a:cs typeface="Segoe UI" panose="020B0502040204020203" pitchFamily="34" charset="0"/>
              </a:rPr>
              <a:t>High </a:t>
            </a:r>
            <a:r>
              <a:rPr lang="en-US" sz="1600" dirty="0">
                <a:latin typeface="+mj-lt"/>
                <a:ea typeface="Segoe UI" panose="020B0502040204020203" pitchFamily="34" charset="0"/>
                <a:cs typeface="Segoe UI" panose="020B0502040204020203" pitchFamily="34" charset="0"/>
              </a:rPr>
              <a:t>Performance Interconnect: BYNET® V5 (UDA enabled</a:t>
            </a:r>
            <a:r>
              <a:rPr lang="en-US" sz="1600" dirty="0" smtClean="0">
                <a:latin typeface="+mj-lt"/>
                <a:ea typeface="Segoe UI" panose="020B0502040204020203" pitchFamily="34" charset="0"/>
                <a:cs typeface="Segoe UI" panose="020B0502040204020203" pitchFamily="34" charset="0"/>
              </a:rPr>
              <a:t>)</a:t>
            </a:r>
          </a:p>
          <a:p>
            <a:pPr marL="742950" lvl="1" indent="-285750">
              <a:lnSpc>
                <a:spcPct val="90000"/>
              </a:lnSpc>
              <a:buFont typeface="Arial" pitchFamily="34" charset="0"/>
              <a:buChar char="•"/>
            </a:pPr>
            <a:r>
              <a:rPr lang="en-US" sz="1600" dirty="0" smtClean="0">
                <a:latin typeface="+mj-lt"/>
                <a:ea typeface="Segoe UI" panose="020B0502040204020203" pitchFamily="34" charset="0"/>
                <a:cs typeface="Segoe UI" panose="020B0502040204020203" pitchFamily="34" charset="0"/>
              </a:rPr>
              <a:t>Faster DDR4 memory – 512GB per node</a:t>
            </a:r>
            <a:endParaRPr lang="en-US" sz="900" b="1" dirty="0" smtClean="0">
              <a:solidFill>
                <a:schemeClr val="accent2"/>
              </a:solidFill>
              <a:latin typeface="+mj-lt"/>
              <a:ea typeface="Segoe UI" panose="020B0502040204020203" pitchFamily="34" charset="0"/>
              <a:cs typeface="Segoe UI" panose="020B0502040204020203" pitchFamily="34" charset="0"/>
            </a:endParaRPr>
          </a:p>
          <a:p>
            <a:pPr marL="400050" indent="-342900">
              <a:lnSpc>
                <a:spcPct val="90000"/>
              </a:lnSpc>
              <a:spcBef>
                <a:spcPts val="600"/>
              </a:spcBef>
              <a:buFont typeface="Wingdings" panose="05000000000000000000" pitchFamily="2" charset="2"/>
              <a:buChar char="ü"/>
            </a:pPr>
            <a:r>
              <a:rPr lang="en-US" sz="1800" b="1" dirty="0" smtClean="0">
                <a:solidFill>
                  <a:schemeClr val="tx2"/>
                </a:solidFill>
                <a:latin typeface="+mj-lt"/>
                <a:ea typeface="Segoe UI" panose="020B0502040204020203" pitchFamily="34" charset="0"/>
                <a:cs typeface="Segoe UI" panose="020B0502040204020203" pitchFamily="34" charset="0"/>
              </a:rPr>
              <a:t>More Nodes per Cabinet</a:t>
            </a:r>
            <a:endParaRPr lang="en-US" sz="1800" b="1" dirty="0">
              <a:solidFill>
                <a:schemeClr val="tx2"/>
              </a:solidFill>
              <a:latin typeface="+mj-lt"/>
              <a:ea typeface="Segoe UI" panose="020B0502040204020203" pitchFamily="34" charset="0"/>
              <a:cs typeface="Segoe UI" panose="020B0502040204020203" pitchFamily="34" charset="0"/>
            </a:endParaRPr>
          </a:p>
          <a:p>
            <a:pPr marL="742950" lvl="2" indent="-228600">
              <a:lnSpc>
                <a:spcPct val="90000"/>
              </a:lnSpc>
              <a:buFont typeface="Arial" pitchFamily="34" charset="0"/>
              <a:buChar char="•"/>
            </a:pPr>
            <a:r>
              <a:rPr lang="en-US" sz="1600" dirty="0" smtClean="0">
                <a:latin typeface="+mj-lt"/>
                <a:ea typeface="Segoe UI" panose="020B0502040204020203" pitchFamily="34" charset="0"/>
                <a:cs typeface="Segoe UI" panose="020B0502040204020203" pitchFamily="34" charset="0"/>
              </a:rPr>
              <a:t>Twelve 1U </a:t>
            </a:r>
            <a:r>
              <a:rPr lang="en-US" sz="1600" dirty="0">
                <a:latin typeface="+mj-lt"/>
                <a:ea typeface="Segoe UI" panose="020B0502040204020203" pitchFamily="34" charset="0"/>
                <a:cs typeface="Segoe UI" panose="020B0502040204020203" pitchFamily="34" charset="0"/>
              </a:rPr>
              <a:t>2800 </a:t>
            </a:r>
            <a:r>
              <a:rPr lang="en-US" sz="1600" dirty="0" smtClean="0">
                <a:latin typeface="+mj-lt"/>
                <a:ea typeface="Segoe UI" panose="020B0502040204020203" pitchFamily="34" charset="0"/>
                <a:cs typeface="Segoe UI" panose="020B0502040204020203" pitchFamily="34" charset="0"/>
              </a:rPr>
              <a:t>nodes</a:t>
            </a:r>
            <a:endParaRPr lang="en-US" sz="900" b="1" dirty="0" smtClean="0">
              <a:solidFill>
                <a:schemeClr val="accent2"/>
              </a:solidFill>
              <a:latin typeface="+mj-lt"/>
              <a:ea typeface="Segoe UI" panose="020B0502040204020203" pitchFamily="34" charset="0"/>
              <a:cs typeface="Segoe UI" panose="020B0502040204020203" pitchFamily="34" charset="0"/>
            </a:endParaRPr>
          </a:p>
          <a:p>
            <a:pPr marL="342900" indent="-342900">
              <a:spcBef>
                <a:spcPts val="600"/>
              </a:spcBef>
              <a:buFont typeface="Wingdings" panose="05000000000000000000" pitchFamily="2" charset="2"/>
              <a:buChar char="ü"/>
            </a:pPr>
            <a:r>
              <a:rPr lang="en-US" sz="1800" b="1" dirty="0" smtClean="0">
                <a:solidFill>
                  <a:schemeClr val="tx2"/>
                </a:solidFill>
                <a:latin typeface="+mj-lt"/>
                <a:ea typeface="Segoe UI" panose="020B0502040204020203" pitchFamily="34" charset="0"/>
                <a:cs typeface="Segoe UI" panose="020B0502040204020203" pitchFamily="34" charset="0"/>
              </a:rPr>
              <a:t>More Capacity per Cabinet</a:t>
            </a:r>
          </a:p>
          <a:p>
            <a:pPr marL="742950" lvl="1" indent="-285750">
              <a:lnSpc>
                <a:spcPct val="90000"/>
              </a:lnSpc>
              <a:buFont typeface="Arial"/>
              <a:buChar char="•"/>
              <a:defRPr/>
            </a:pPr>
            <a:r>
              <a:rPr lang="en-US" sz="1600" dirty="0" smtClean="0">
                <a:latin typeface="+mj-lt"/>
                <a:ea typeface="Segoe UI" panose="020B0502040204020203" pitchFamily="34" charset="0"/>
                <a:cs typeface="Segoe UI" panose="020B0502040204020203" pitchFamily="34" charset="0"/>
              </a:rPr>
              <a:t>Up to 540 Drives and up to 320TB in a single rack</a:t>
            </a:r>
          </a:p>
          <a:p>
            <a:pPr marL="742950" lvl="1" indent="-285750">
              <a:buFont typeface="Arial" pitchFamily="34" charset="0"/>
              <a:buChar char="•"/>
              <a:defRPr/>
            </a:pPr>
            <a:r>
              <a:rPr lang="en-US" sz="1600" dirty="0" smtClean="0">
                <a:solidFill>
                  <a:srgbClr val="3C3C3B"/>
                </a:solidFill>
                <a:latin typeface="+mj-lt"/>
                <a:ea typeface="Segoe UI" panose="020B0502040204020203" pitchFamily="34" charset="0"/>
                <a:cs typeface="Segoe UI" panose="020B0502040204020203" pitchFamily="34" charset="0"/>
              </a:rPr>
              <a:t>New Dot Hill </a:t>
            </a:r>
            <a:r>
              <a:rPr lang="en-US" sz="1600" dirty="0">
                <a:solidFill>
                  <a:srgbClr val="3C3C3B"/>
                </a:solidFill>
                <a:latin typeface="+mj-lt"/>
                <a:ea typeface="Segoe UI" panose="020B0502040204020203" pitchFamily="34" charset="0"/>
                <a:cs typeface="Segoe UI" panose="020B0502040204020203" pitchFamily="34" charset="0"/>
              </a:rPr>
              <a:t>Arrays with High-Density </a:t>
            </a:r>
            <a:r>
              <a:rPr lang="en-US" sz="1600" dirty="0" smtClean="0">
                <a:solidFill>
                  <a:srgbClr val="3C3C3B"/>
                </a:solidFill>
                <a:latin typeface="+mj-lt"/>
                <a:ea typeface="Segoe UI" panose="020B0502040204020203" pitchFamily="34" charset="0"/>
                <a:cs typeface="Segoe UI" panose="020B0502040204020203" pitchFamily="34" charset="0"/>
              </a:rPr>
              <a:t>Enclosures</a:t>
            </a:r>
          </a:p>
          <a:p>
            <a:pPr marL="742950" lvl="1" indent="-285750">
              <a:buFont typeface="Arial" pitchFamily="34" charset="0"/>
              <a:buChar char="•"/>
              <a:defRPr/>
            </a:pPr>
            <a:r>
              <a:rPr lang="en-US" sz="1600" dirty="0" smtClean="0">
                <a:solidFill>
                  <a:srgbClr val="3C3C3B"/>
                </a:solidFill>
                <a:latin typeface="+mj-lt"/>
                <a:ea typeface="Segoe UI" panose="020B0502040204020203" pitchFamily="34" charset="0"/>
                <a:cs typeface="Segoe UI" panose="020B0502040204020203" pitchFamily="34" charset="0"/>
              </a:rPr>
              <a:t>New RAID-6 provides more robust data protection for large drives</a:t>
            </a:r>
            <a:endParaRPr lang="en-US" sz="900" b="1" dirty="0" smtClean="0">
              <a:solidFill>
                <a:schemeClr val="accent2"/>
              </a:solidFill>
              <a:latin typeface="+mj-lt"/>
              <a:ea typeface="Segoe UI" panose="020B0502040204020203" pitchFamily="34" charset="0"/>
              <a:cs typeface="Segoe UI" panose="020B0502040204020203" pitchFamily="34" charset="0"/>
            </a:endParaRPr>
          </a:p>
          <a:p>
            <a:pPr marL="342900" lvl="1" indent="-342900">
              <a:spcBef>
                <a:spcPts val="600"/>
              </a:spcBef>
              <a:buSzPct val="115000"/>
              <a:buFont typeface="Wingdings" panose="05000000000000000000" pitchFamily="2" charset="2"/>
              <a:buChar char="ü"/>
              <a:defRPr/>
            </a:pPr>
            <a:r>
              <a:rPr lang="en-US" sz="1800" b="1" dirty="0" smtClean="0">
                <a:solidFill>
                  <a:schemeClr val="tx2"/>
                </a:solidFill>
                <a:latin typeface="+mj-lt"/>
                <a:ea typeface="Segoe UI" panose="020B0502040204020203" pitchFamily="34" charset="0"/>
                <a:cs typeface="Segoe UI" panose="020B0502040204020203" pitchFamily="34" charset="0"/>
              </a:rPr>
              <a:t>More Flexible </a:t>
            </a:r>
            <a:r>
              <a:rPr lang="en-US" sz="1800" b="1" dirty="0">
                <a:solidFill>
                  <a:schemeClr val="tx2"/>
                </a:solidFill>
                <a:latin typeface="+mj-lt"/>
                <a:ea typeface="Segoe UI" panose="020B0502040204020203" pitchFamily="34" charset="0"/>
                <a:cs typeface="Segoe UI" panose="020B0502040204020203" pitchFamily="34" charset="0"/>
              </a:rPr>
              <a:t>/ More Efficient Configurations</a:t>
            </a:r>
          </a:p>
          <a:p>
            <a:pPr marL="742950" lvl="1" indent="-285750">
              <a:buFont typeface="Arial" pitchFamily="34" charset="0"/>
              <a:buChar char="•"/>
              <a:defRPr/>
            </a:pPr>
            <a:r>
              <a:rPr lang="en-US" sz="1600" dirty="0">
                <a:latin typeface="+mj-lt"/>
                <a:ea typeface="Segoe UI" panose="020B0502040204020203" pitchFamily="34" charset="0"/>
                <a:cs typeface="Segoe UI" panose="020B0502040204020203" pitchFamily="34" charset="0"/>
              </a:rPr>
              <a:t>Double the compute power and data capacity in base </a:t>
            </a:r>
            <a:r>
              <a:rPr lang="en-US" sz="1600" dirty="0" smtClean="0">
                <a:latin typeface="+mj-lt"/>
                <a:ea typeface="Segoe UI" panose="020B0502040204020203" pitchFamily="34" charset="0"/>
                <a:cs typeface="Segoe UI" panose="020B0502040204020203" pitchFamily="34" charset="0"/>
              </a:rPr>
              <a:t>cabinet</a:t>
            </a:r>
          </a:p>
          <a:p>
            <a:pPr marL="742950" lvl="1" indent="-285750">
              <a:buFont typeface="Arial" pitchFamily="34" charset="0"/>
              <a:buChar char="•"/>
              <a:defRPr/>
            </a:pPr>
            <a:r>
              <a:rPr lang="en-US" sz="1600" dirty="0" smtClean="0">
                <a:latin typeface="+mj-lt"/>
                <a:ea typeface="Segoe UI" panose="020B0502040204020203" pitchFamily="34" charset="0"/>
                <a:cs typeface="Segoe UI" panose="020B0502040204020203" pitchFamily="34" charset="0"/>
              </a:rPr>
              <a:t>Packaging </a:t>
            </a:r>
            <a:r>
              <a:rPr lang="en-US" sz="1600" dirty="0">
                <a:latin typeface="+mj-lt"/>
                <a:ea typeface="Segoe UI" panose="020B0502040204020203" pitchFamily="34" charset="0"/>
                <a:cs typeface="Segoe UI" panose="020B0502040204020203" pitchFamily="34" charset="0"/>
              </a:rPr>
              <a:t>options </a:t>
            </a:r>
            <a:r>
              <a:rPr lang="en-US" sz="1600" dirty="0" smtClean="0">
                <a:latin typeface="+mj-lt"/>
                <a:ea typeface="Segoe UI" panose="020B0502040204020203" pitchFamily="34" charset="0"/>
                <a:cs typeface="Segoe UI" panose="020B0502040204020203" pitchFamily="34" charset="0"/>
              </a:rPr>
              <a:t>now allow for a second production 2800 system and Data Mart Appliance 680s in </a:t>
            </a:r>
            <a:r>
              <a:rPr lang="en-US" sz="1600" dirty="0">
                <a:latin typeface="+mj-lt"/>
                <a:ea typeface="Segoe UI" panose="020B0502040204020203" pitchFamily="34" charset="0"/>
                <a:cs typeface="Segoe UI" panose="020B0502040204020203" pitchFamily="34" charset="0"/>
              </a:rPr>
              <a:t>base </a:t>
            </a:r>
            <a:r>
              <a:rPr lang="en-US" sz="1600" dirty="0" smtClean="0">
                <a:latin typeface="+mj-lt"/>
                <a:ea typeface="Segoe UI" panose="020B0502040204020203" pitchFamily="34" charset="0"/>
                <a:cs typeface="Segoe UI" panose="020B0502040204020203" pitchFamily="34" charset="0"/>
              </a:rPr>
              <a:t>cabinet</a:t>
            </a:r>
          </a:p>
        </p:txBody>
      </p:sp>
      <p:pic>
        <p:nvPicPr>
          <p:cNvPr id="9" name="Picture 21" descr="Data_warehouse_appliance-angled box.jpg"/>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bwMode="auto">
          <a:xfrm>
            <a:off x="7543800" y="1543049"/>
            <a:ext cx="1265114" cy="189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NA0218G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40343" y="57150"/>
            <a:ext cx="1981887" cy="113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03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22739" y="77617"/>
            <a:ext cx="8229600" cy="526298"/>
          </a:xfrm>
        </p:spPr>
        <p:txBody>
          <a:bodyPr/>
          <a:lstStyle/>
          <a:p>
            <a:r>
              <a:rPr lang="en-US" b="0" dirty="0"/>
              <a:t>Teradata </a:t>
            </a:r>
            <a:r>
              <a:rPr lang="en-US" b="0" dirty="0" smtClean="0"/>
              <a:t>Enterprise Platforms in the UDA</a:t>
            </a:r>
            <a:endParaRPr lang="en-US" b="0" dirty="0"/>
          </a:p>
        </p:txBody>
      </p:sp>
      <p:sp>
        <p:nvSpPr>
          <p:cNvPr id="25" name="Text Box 67"/>
          <p:cNvSpPr txBox="1">
            <a:spLocks noChangeArrowheads="1"/>
          </p:cNvSpPr>
          <p:nvPr/>
        </p:nvSpPr>
        <p:spPr bwMode="auto">
          <a:xfrm rot="-5400000">
            <a:off x="3721667" y="1162846"/>
            <a:ext cx="1062413" cy="369332"/>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800" b="1" u="none" kern="0" dirty="0" smtClean="0">
                <a:solidFill>
                  <a:srgbClr val="DECAA6"/>
                </a:solidFill>
                <a:latin typeface="+mj-lt"/>
                <a:ea typeface="Segoe UI" panose="020B0502040204020203" pitchFamily="34" charset="0"/>
                <a:cs typeface="Segoe UI" panose="020B0502040204020203" pitchFamily="34" charset="0"/>
              </a:rPr>
              <a:t>680</a:t>
            </a:r>
          </a:p>
        </p:txBody>
      </p:sp>
      <p:graphicFrame>
        <p:nvGraphicFramePr>
          <p:cNvPr id="8" name="Group 72"/>
          <p:cNvGraphicFramePr>
            <a:graphicFrameLocks noGrp="1"/>
          </p:cNvGraphicFramePr>
          <p:nvPr>
            <p:extLst>
              <p:ext uri="{D42A27DB-BD31-4B8C-83A1-F6EECF244321}">
                <p14:modId xmlns:p14="http://schemas.microsoft.com/office/powerpoint/2010/main" val="1687136914"/>
              </p:ext>
            </p:extLst>
          </p:nvPr>
        </p:nvGraphicFramePr>
        <p:xfrm>
          <a:off x="313900" y="1793827"/>
          <a:ext cx="8720919" cy="3328477"/>
        </p:xfrm>
        <a:graphic>
          <a:graphicData uri="http://schemas.openxmlformats.org/drawingml/2006/table">
            <a:tbl>
              <a:tblPr/>
              <a:tblGrid>
                <a:gridCol w="1153804"/>
                <a:gridCol w="1247919"/>
                <a:gridCol w="1272342"/>
                <a:gridCol w="1350095"/>
                <a:gridCol w="1139903"/>
                <a:gridCol w="1278428"/>
                <a:gridCol w="1278428"/>
              </a:tblGrid>
              <a:tr h="2677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endParaRPr>
                    </a:p>
                  </a:txBody>
                  <a:tcPr marT="34290" marB="34290" anchor="ctr" horzOverflow="overflow">
                    <a:lnL>
                      <a:noFill/>
                    </a:lnL>
                    <a:lnR>
                      <a:noFill/>
                    </a:lnR>
                    <a:lnT>
                      <a:noFill/>
                    </a:lnT>
                    <a:lnB w="19050" cap="flat" cmpd="sng" algn="ctr">
                      <a:solidFill>
                        <a:srgbClr val="FFFFFF"/>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Integrated Data Warehouse </a:t>
                      </a:r>
                    </a:p>
                  </a:txBody>
                  <a:tcPr marL="45720" marR="45720" marT="0" marB="0" anchor="ctr" horzOverflow="overflow">
                    <a:lnL w="1905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marT="0" marB="0" anchor="ctr" horzOverflow="overflow">
                    <a:lnL w="1905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mj-lt"/>
                        <a:ea typeface="Segoe UI" pitchFamily="34" charset="0"/>
                        <a:cs typeface="Segoe UI" pitchFamily="34" charset="0"/>
                      </a:endParaRP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sm" len="sm"/>
                      <a:tailEnd type="none" w="sm" len="sm"/>
                    </a:lnR>
                    <a:lnT>
                      <a:noFill/>
                    </a:lnT>
                    <a:lnB w="12700" cap="flat" cmpd="sng" algn="ctr">
                      <a:solidFill>
                        <a:srgbClr val="DECAA6"/>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Data Platform</a:t>
                      </a: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tx1">
                        <a:lumMod val="40000"/>
                        <a:lumOff val="6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2700" cap="flat" cmpd="sng" algn="ctr">
                      <a:solidFill>
                        <a:srgbClr val="DECAA6"/>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Discovery</a:t>
                      </a:r>
                    </a:p>
                  </a:txBody>
                  <a:tcPr marL="45720" marR="45720" marT="0" marB="0" anchor="ctr" horzOverflow="overflow">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sm" len="sm"/>
                      <a:tailEnd type="none" w="sm" len="sm"/>
                    </a:lnR>
                    <a:lnT>
                      <a:noFill/>
                    </a:lnT>
                    <a:lnB w="12700" cap="flat" cmpd="sng" algn="ctr">
                      <a:solidFill>
                        <a:srgbClr val="DECAA6"/>
                      </a:solidFill>
                      <a:prstDash val="solid"/>
                      <a:round/>
                      <a:headEnd type="none" w="med" len="med"/>
                      <a:tailEnd type="none" w="med" len="med"/>
                    </a:lnB>
                    <a:lnTlToBr>
                      <a:noFill/>
                    </a:lnTlToBr>
                    <a:lnBlToTr>
                      <a:noFill/>
                    </a:lnBlToTr>
                    <a:solidFill>
                      <a:schemeClr val="bg2">
                        <a:lumMod val="50000"/>
                      </a:schemeClr>
                    </a:solidFill>
                  </a:tcPr>
                </a:tc>
              </a:tr>
              <a:tr h="2438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Series</a:t>
                      </a:r>
                    </a:p>
                  </a:txBody>
                  <a:tcPr marT="34290" marB="34290" anchor="ctr" horzOverflow="overflow">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algn="ctr"/>
                      <a:r>
                        <a:rPr lang="en-US" sz="1400" b="1" dirty="0" smtClean="0">
                          <a:solidFill>
                            <a:schemeClr val="bg1"/>
                          </a:solidFill>
                          <a:latin typeface="+mj-lt"/>
                          <a:ea typeface="Segoe UI" panose="020B0502040204020203" pitchFamily="34" charset="0"/>
                          <a:cs typeface="Segoe UI" panose="020B0502040204020203" pitchFamily="34" charset="0"/>
                        </a:rPr>
                        <a:t>6000</a:t>
                      </a:r>
                      <a:endParaRPr lang="en-US" sz="1400" b="1" dirty="0">
                        <a:solidFill>
                          <a:schemeClr val="bg1"/>
                        </a:solidFill>
                        <a:latin typeface="+mj-lt"/>
                        <a:ea typeface="Segoe UI" panose="020B0502040204020203" pitchFamily="34" charset="0"/>
                        <a:cs typeface="Segoe UI" panose="020B0502040204020203" pitchFamily="34" charset="0"/>
                      </a:endParaRPr>
                    </a:p>
                  </a:txBody>
                  <a:tcPr marL="45720" marR="45720" marT="0" marB="0" anchor="ctr" horzOverflow="overflow">
                    <a:lnL w="19050" cap="flat" cmpd="sng" algn="ctr">
                      <a:noFill/>
                      <a:prstDash val="solid"/>
                      <a:round/>
                      <a:headEnd type="none" w="med" len="med"/>
                      <a:tailEnd type="none" w="med" len="med"/>
                    </a:lnL>
                    <a:lnR w="19050" cap="flat" cmpd="sng" algn="ctr">
                      <a:no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algn="ctr"/>
                      <a:r>
                        <a:rPr lang="en-US" sz="1400" b="1" dirty="0" smtClean="0">
                          <a:solidFill>
                            <a:schemeClr val="bg1"/>
                          </a:solidFill>
                          <a:latin typeface="+mj-lt"/>
                          <a:ea typeface="Segoe UI" panose="020B0502040204020203" pitchFamily="34" charset="0"/>
                          <a:cs typeface="Segoe UI" panose="020B0502040204020203" pitchFamily="34" charset="0"/>
                        </a:rPr>
                        <a:t>2000</a:t>
                      </a:r>
                      <a:endParaRPr lang="en-US" sz="1400" b="1" dirty="0">
                        <a:solidFill>
                          <a:schemeClr val="bg1"/>
                        </a:solidFill>
                        <a:latin typeface="+mj-lt"/>
                        <a:ea typeface="Segoe UI" panose="020B0502040204020203" pitchFamily="34" charset="0"/>
                        <a:cs typeface="Segoe UI" panose="020B0502040204020203" pitchFamily="34" charset="0"/>
                      </a:endParaRPr>
                    </a:p>
                  </a:txBody>
                  <a:tcPr marL="45720" marR="45720" marT="0" marB="0" anchor="ctr" horzOverflow="overflow">
                    <a:lnL w="19050" cap="flat" cmpd="sng" algn="ctr">
                      <a:no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600</a:t>
                      </a: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j-lt"/>
                          <a:ea typeface="Segoe UI" panose="020B0502040204020203" pitchFamily="34" charset="0"/>
                          <a:cs typeface="Segoe UI" panose="020B0502040204020203" pitchFamily="34" charset="0"/>
                        </a:rPr>
                        <a:t>1000</a:t>
                      </a: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algn="ctr"/>
                      <a:r>
                        <a:rPr lang="en-US" sz="1400" b="1" dirty="0" smtClean="0">
                          <a:solidFill>
                            <a:schemeClr val="bg1"/>
                          </a:solidFill>
                          <a:latin typeface="+mj-lt"/>
                          <a:ea typeface="Segoe UI" panose="020B0502040204020203" pitchFamily="34" charset="0"/>
                          <a:cs typeface="Segoe UI" panose="020B0502040204020203" pitchFamily="34" charset="0"/>
                        </a:rPr>
                        <a:t>Hadoop</a:t>
                      </a:r>
                      <a:endParaRPr lang="en-US" sz="1400" b="1" dirty="0">
                        <a:solidFill>
                          <a:schemeClr val="bg1"/>
                        </a:solidFill>
                        <a:latin typeface="+mj-lt"/>
                        <a:ea typeface="Segoe UI" panose="020B0502040204020203" pitchFamily="34" charset="0"/>
                        <a:cs typeface="Segoe UI" panose="020B0502040204020203" pitchFamily="34" charset="0"/>
                      </a:endParaRP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B0F0"/>
                    </a:solidFill>
                  </a:tcPr>
                </a:tc>
                <a:tc>
                  <a:txBody>
                    <a:bodyPr/>
                    <a:lstStyle/>
                    <a:p>
                      <a:pPr algn="ctr"/>
                      <a:r>
                        <a:rPr lang="en-US" sz="1400" b="1" dirty="0" smtClean="0">
                          <a:solidFill>
                            <a:schemeClr val="bg1"/>
                          </a:solidFill>
                          <a:latin typeface="+mj-lt"/>
                          <a:ea typeface="Segoe UI" panose="020B0502040204020203" pitchFamily="34" charset="0"/>
                          <a:cs typeface="Segoe UI" panose="020B0502040204020203" pitchFamily="34" charset="0"/>
                        </a:rPr>
                        <a:t>Aster</a:t>
                      </a:r>
                      <a:endParaRPr lang="en-US" sz="1400" b="1" dirty="0">
                        <a:solidFill>
                          <a:schemeClr val="bg1"/>
                        </a:solidFill>
                        <a:latin typeface="+mj-lt"/>
                        <a:ea typeface="Segoe UI" panose="020B0502040204020203" pitchFamily="34" charset="0"/>
                        <a:cs typeface="Segoe UI" panose="020B0502040204020203" pitchFamily="34" charset="0"/>
                      </a:endParaRPr>
                    </a:p>
                  </a:txBody>
                  <a:tcPr marL="45720" marR="45720" marT="0" marB="0" anchor="ctr" horzOverflow="overflow">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2700" cap="flat" cmpd="sng" algn="ctr">
                      <a:solidFill>
                        <a:srgbClr val="DECAA6"/>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6">
                        <a:lumMod val="75000"/>
                      </a:schemeClr>
                    </a:solidFill>
                  </a:tcPr>
                </a:tc>
              </a:tr>
              <a:tr h="641860">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Purpose</a:t>
                      </a:r>
                    </a:p>
                  </a:txBody>
                  <a:tcPr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Balanced Active Data Warehouse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Versatile Data Warehouse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Cost Effective, Single node Teradata</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smtClean="0">
                          <a:ln>
                            <a:noFill/>
                          </a:ln>
                          <a:solidFill>
                            <a:srgbClr val="000000"/>
                          </a:solidFill>
                          <a:effectLst/>
                          <a:latin typeface="+mj-lt"/>
                          <a:ea typeface="Segoe UI" pitchFamily="34" charset="0"/>
                          <a:cs typeface="Segoe UI" pitchFamily="34" charset="0"/>
                        </a:rPr>
                        <a:t>IDW Capacity Scaling, Cost-Effective Storage</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Appliance for Hadoop</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Aster Big Analytics Appliance </a:t>
                      </a:r>
                    </a:p>
                  </a:txBody>
                  <a:tcPr marL="45720" marR="45720" marT="0" marB="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1699242">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Workloads</a:t>
                      </a:r>
                    </a:p>
                  </a:txBody>
                  <a:tcPr marL="45720" marR="45720"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Strategic &amp; Operational Intelligence, Very High Concurrency </a:t>
                      </a:r>
                      <a:r>
                        <a:rPr kumimoji="0" lang="en-US" sz="1100" b="0" i="0" u="none" strike="noStrike" kern="1200"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Active,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kern="1200"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Real Time Update</a:t>
                      </a:r>
                      <a:endPar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endParaRP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Strategic Intelligence, DSS, Fast Scan, Moderate Concurrency Active</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Test/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Development, Small Data Warehouse </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kern="1200" cap="none" normalizeH="0" baseline="0" dirty="0" smtClean="0">
                          <a:ln>
                            <a:noFill/>
                          </a:ln>
                          <a:solidFill>
                            <a:srgbClr val="000000"/>
                          </a:solidFill>
                          <a:effectLst/>
                          <a:latin typeface="+mj-lt"/>
                          <a:ea typeface="Segoe UI" pitchFamily="34" charset="0"/>
                          <a:cs typeface="Segoe UI" pitchFamily="34" charset="0"/>
                        </a:rPr>
                        <a:t>Deep Dive Analytics, Data Storage, IDW Offload, Discovery, DR, ETL, Low Concurrency</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lvl1pPr marL="0" algn="l" defTabSz="457200" rtl="0" eaLnBrk="1" latinLnBrk="0" hangingPunct="1">
                        <a:defRPr sz="1800" kern="1200">
                          <a:solidFill>
                            <a:schemeClr val="tx1"/>
                          </a:solidFill>
                          <a:latin typeface="Verdana"/>
                          <a:ea typeface="ヒラギノ角ゴ Pro W3"/>
                        </a:defRPr>
                      </a:lvl1pPr>
                      <a:lvl2pPr marL="457200" algn="l" defTabSz="457200" rtl="0" eaLnBrk="1" latinLnBrk="0" hangingPunct="1">
                        <a:defRPr sz="1800" kern="1200">
                          <a:solidFill>
                            <a:schemeClr val="tx1"/>
                          </a:solidFill>
                          <a:latin typeface="Verdana"/>
                          <a:ea typeface="ヒラギノ角ゴ Pro W3"/>
                        </a:defRPr>
                      </a:lvl2pPr>
                      <a:lvl3pPr marL="914400" algn="l" defTabSz="457200" rtl="0" eaLnBrk="1" latinLnBrk="0" hangingPunct="1">
                        <a:defRPr sz="1800" kern="1200">
                          <a:solidFill>
                            <a:schemeClr val="tx1"/>
                          </a:solidFill>
                          <a:latin typeface="Verdana"/>
                          <a:ea typeface="ヒラギノ角ゴ Pro W3"/>
                        </a:defRPr>
                      </a:lvl3pPr>
                      <a:lvl4pPr marL="1371600" algn="l" defTabSz="457200" rtl="0" eaLnBrk="1" latinLnBrk="0" hangingPunct="1">
                        <a:defRPr sz="1800" kern="1200">
                          <a:solidFill>
                            <a:schemeClr val="tx1"/>
                          </a:solidFill>
                          <a:latin typeface="Verdana"/>
                          <a:ea typeface="ヒラギノ角ゴ Pro W3"/>
                        </a:defRPr>
                      </a:lvl4pPr>
                      <a:lvl5pPr marL="1828800" algn="l" defTabSz="457200" rtl="0" eaLnBrk="1" latinLnBrk="0" hangingPunct="1">
                        <a:defRPr sz="1800" kern="1200">
                          <a:solidFill>
                            <a:schemeClr val="tx1"/>
                          </a:solidFill>
                          <a:latin typeface="Verdana"/>
                          <a:ea typeface="ヒラギノ角ゴ Pro W3"/>
                        </a:defRPr>
                      </a:lvl5pPr>
                      <a:lvl6pPr marL="2286000" algn="l" defTabSz="457200" rtl="0" eaLnBrk="1" latinLnBrk="0" hangingPunct="1">
                        <a:defRPr sz="1800" kern="1200">
                          <a:solidFill>
                            <a:schemeClr val="tx1"/>
                          </a:solidFill>
                          <a:latin typeface="Verdana"/>
                          <a:ea typeface="ヒラギノ角ゴ Pro W3"/>
                        </a:defRPr>
                      </a:lvl6pPr>
                      <a:lvl7pPr marL="2743200" algn="l" defTabSz="457200" rtl="0" eaLnBrk="1" latinLnBrk="0" hangingPunct="1">
                        <a:defRPr sz="1800" kern="1200">
                          <a:solidFill>
                            <a:schemeClr val="tx1"/>
                          </a:solidFill>
                          <a:latin typeface="Verdana"/>
                          <a:ea typeface="ヒラギノ角ゴ Pro W3"/>
                        </a:defRPr>
                      </a:lvl7pPr>
                      <a:lvl8pPr marL="3200400" algn="l" defTabSz="457200" rtl="0" eaLnBrk="1" latinLnBrk="0" hangingPunct="1">
                        <a:defRPr sz="1800" kern="1200">
                          <a:solidFill>
                            <a:schemeClr val="tx1"/>
                          </a:solidFill>
                          <a:latin typeface="Verdana"/>
                          <a:ea typeface="ヒラギノ角ゴ Pro W3"/>
                        </a:defRPr>
                      </a:lvl8pPr>
                      <a:lvl9pPr marL="3657600" algn="l" defTabSz="457200" rtl="0" eaLnBrk="1" latinLnBrk="0" hangingPunct="1">
                        <a:defRPr sz="1800" kern="1200">
                          <a:solidFill>
                            <a:schemeClr val="tx1"/>
                          </a:solidFill>
                          <a:latin typeface="Verdana"/>
                          <a:ea typeface="ヒラギノ角ゴ Pro W3"/>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baseline="0" dirty="0" smtClean="0">
                          <a:solidFill>
                            <a:srgbClr val="000000"/>
                          </a:solidFill>
                          <a:effectLst/>
                          <a:latin typeface="+mj-lt"/>
                          <a:ea typeface="Segoe UI" panose="020B0502040204020203" pitchFamily="34" charset="0"/>
                          <a:cs typeface="Segoe UI" panose="020B0502040204020203" pitchFamily="34" charset="0"/>
                        </a:rPr>
                        <a:t>Storing, Capturing and Refining Data.  Hortonworks HDP</a:t>
                      </a:r>
                      <a:endParaRPr kumimoji="0" lang="en-US" sz="1100" b="0" i="0" u="none" strike="noStrike" cap="none" normalizeH="0" baseline="0" dirty="0" smtClean="0">
                        <a:ln>
                          <a:noFill/>
                        </a:ln>
                        <a:solidFill>
                          <a:srgbClr val="000000"/>
                        </a:solidFill>
                        <a:effectLst/>
                        <a:latin typeface="+mj-lt"/>
                        <a:ea typeface="Segoe UI" panose="020B0502040204020203" pitchFamily="34" charset="0"/>
                        <a:cs typeface="Segoe UI" panose="020B0502040204020203"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normalizeH="0" baseline="0" dirty="0" smtClean="0">
                        <a:ln>
                          <a:noFill/>
                        </a:ln>
                        <a:solidFill>
                          <a:srgbClr val="000000"/>
                        </a:solidFill>
                        <a:effectLst/>
                        <a:latin typeface="+mj-lt"/>
                        <a:ea typeface="Segoe UI" panose="020B0502040204020203" pitchFamily="34" charset="0"/>
                        <a:cs typeface="Segoe UI" panose="020B0502040204020203" pitchFamily="34" charset="0"/>
                      </a:endParaRPr>
                    </a:p>
                  </a:txBody>
                  <a:tcPr marL="28462" marR="28462" marT="40674" marB="4067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normalizeH="0" baseline="0" dirty="0" smtClean="0">
                          <a:ln>
                            <a:noFill/>
                          </a:ln>
                          <a:solidFill>
                            <a:srgbClr val="000000"/>
                          </a:solidFill>
                          <a:effectLst/>
                          <a:latin typeface="+mj-lt"/>
                          <a:ea typeface="Segoe UI" panose="020B0502040204020203" pitchFamily="34" charset="0"/>
                          <a:cs typeface="Segoe UI" panose="020B0502040204020203" pitchFamily="34" charset="0"/>
                        </a:rPr>
                        <a:t>Big Data Analytics with embedded SQL MapReduce for new data types &amp; sources</a:t>
                      </a:r>
                    </a:p>
                  </a:txBody>
                  <a:tcPr marL="28462" marR="28462" marT="40674" marB="4067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r>
              <a:tr h="4471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Segoe UI" panose="020B0502040204020203" pitchFamily="34" charset="0"/>
                          <a:cs typeface="Segoe UI" panose="020B0502040204020203" pitchFamily="34" charset="0"/>
                        </a:rPr>
                        <a:t>Software</a:t>
                      </a:r>
                      <a:endParaRPr kumimoji="0" lang="en-US" sz="1100" b="1" i="0" u="none" strike="noStrike" cap="none" normalizeH="0" baseline="0" dirty="0" smtClean="0">
                        <a:ln>
                          <a:noFill/>
                        </a:ln>
                        <a:solidFill>
                          <a:schemeClr val="tx1"/>
                        </a:solidFill>
                        <a:effectLst/>
                        <a:latin typeface="+mj-lt"/>
                        <a:ea typeface="Segoe UI" panose="020B0502040204020203" pitchFamily="34" charset="0"/>
                        <a:cs typeface="Segoe UI" panose="020B0502040204020203" pitchFamily="34" charset="0"/>
                      </a:endParaRPr>
                    </a:p>
                  </a:txBody>
                  <a:tcPr marL="45720" marR="45720" marT="34290" marB="34290" anchor="ctr" horzOverflow="overflow">
                    <a:lnL>
                      <a:noFill/>
                    </a:lnL>
                    <a:lnR w="12700" cap="flat" cmpd="sng" algn="ctr">
                      <a:solidFill>
                        <a:schemeClr val="bg2"/>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lnTlToBr>
                      <a:noFill/>
                    </a:lnTlToBr>
                    <a:lnBlToTr>
                      <a:noFill/>
                    </a:lnBlToTr>
                    <a:solidFill>
                      <a:schemeClr val="bg2">
                        <a:lumMod val="60000"/>
                        <a:lumOff val="40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1"/>
                          </a:solidFill>
                          <a:effectLst/>
                          <a:latin typeface="+mj-lt"/>
                          <a:ea typeface="Segoe UI" panose="020B0502040204020203" pitchFamily="34" charset="0"/>
                          <a:cs typeface="Segoe UI" panose="020B0502040204020203" pitchFamily="34" charset="0"/>
                        </a:rPr>
                        <a:t>Teradata Database</a:t>
                      </a:r>
                    </a:p>
                  </a:txBody>
                  <a:tcPr marL="45720" marR="45720" marT="34290" marB="34290" anchor="ctr" horzOverflow="overflow">
                    <a:lnL w="12700" cap="flat" cmpd="sng" algn="ctr">
                      <a:solidFill>
                        <a:schemeClr val="bg2"/>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mj-lt"/>
                        <a:ea typeface="Segoe UI" pitchFamily="34" charset="0"/>
                        <a:cs typeface="Segoe UI" pitchFamily="34" charset="0"/>
                      </a:endParaRPr>
                    </a:p>
                  </a:txBody>
                  <a:tcPr marL="45720" marR="45720" anchor="ctr" horzOverflow="overflow">
                    <a:lnL w="12700" cap="flat" cmpd="sng" algn="ctr">
                      <a:solidFill>
                        <a:schemeClr val="bg2"/>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a typeface="Segoe UI" pitchFamily="34" charset="0"/>
                        <a:cs typeface="Segoe UI" pitchFamily="34" charset="0"/>
                      </a:endParaRPr>
                    </a:p>
                  </a:txBody>
                  <a:tcPr marL="45720" marR="45720" anchor="ctr" horzOverflow="overflow">
                    <a:lnL w="28575" cap="flat" cmpd="sng" algn="ctr">
                      <a:solidFill>
                        <a:srgbClr val="DECAA6"/>
                      </a:solidFill>
                      <a:prstDash val="solid"/>
                      <a:round/>
                      <a:headEnd type="none" w="med" len="med"/>
                      <a:tailEnd type="none" w="med" len="med"/>
                    </a:lnL>
                    <a:lnR w="28575" cap="flat" cmpd="sng" algn="ctr">
                      <a:solidFill>
                        <a:srgbClr val="DECAA6"/>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28575" cap="flat" cmpd="sng" algn="ctr">
                      <a:solidFill>
                        <a:srgbClr val="DECAA6"/>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normalizeH="0" baseline="0" dirty="0" smtClean="0">
                        <a:ln>
                          <a:noFill/>
                        </a:ln>
                        <a:solidFill>
                          <a:schemeClr val="accent3"/>
                        </a:solidFill>
                        <a:effectLst/>
                        <a:latin typeface="+mn-lt"/>
                        <a:ea typeface="Segoe UI" pitchFamily="34" charset="0"/>
                        <a:cs typeface="Segoe UI" pitchFamily="34" charset="0"/>
                      </a:endParaRPr>
                    </a:p>
                  </a:txBody>
                  <a:tcPr marL="28462" marR="28462" marT="54232" marB="54232"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Hortonworks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chemeClr val="tx2"/>
                          </a:solidFill>
                          <a:effectLst/>
                          <a:latin typeface="+mj-lt"/>
                          <a:ea typeface="Segoe UI" panose="020B0502040204020203" pitchFamily="34" charset="0"/>
                          <a:cs typeface="Segoe UI" panose="020B0502040204020203" pitchFamily="34" charset="0"/>
                        </a:rPr>
                        <a:t>Cloudera</a:t>
                      </a:r>
                    </a:p>
                  </a:txBody>
                  <a:tcPr marL="28462" marR="28462" marT="40674" marB="40674" anchor="ctr"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smtClean="0">
                          <a:ln>
                            <a:noFill/>
                          </a:ln>
                          <a:solidFill>
                            <a:schemeClr val="accent6">
                              <a:lumMod val="75000"/>
                            </a:schemeClr>
                          </a:solidFill>
                          <a:effectLst/>
                          <a:latin typeface="+mj-lt"/>
                          <a:ea typeface="Segoe UI" panose="020B0502040204020203" pitchFamily="34" charset="0"/>
                          <a:cs typeface="Segoe UI" panose="020B0502040204020203" pitchFamily="34" charset="0"/>
                        </a:rPr>
                        <a:t>Aster Database</a:t>
                      </a:r>
                    </a:p>
                  </a:txBody>
                  <a:tcPr marL="28462" marR="28462" marT="40674" marB="40674" anchor="ctr"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r>
            </a:tbl>
          </a:graphicData>
        </a:graphic>
      </p:graphicFrame>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83183" y="818869"/>
            <a:ext cx="733355" cy="971550"/>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18401" y="803784"/>
            <a:ext cx="735081" cy="973836"/>
          </a:xfrm>
          <a:prstGeom prst="rect">
            <a:avLst/>
          </a:prstGeom>
        </p:spPr>
      </p:pic>
      <p:pic>
        <p:nvPicPr>
          <p:cNvPr id="16" name="Picture 15"/>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4427373" y="813473"/>
            <a:ext cx="552456" cy="973836"/>
          </a:xfrm>
          <a:prstGeom prst="rect">
            <a:avLst/>
          </a:prstGeom>
        </p:spPr>
      </p:pic>
      <p:pic>
        <p:nvPicPr>
          <p:cNvPr id="17" name="Picture 16"/>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5638480" y="803784"/>
            <a:ext cx="569946" cy="990912"/>
          </a:xfrm>
          <a:prstGeom prst="rect">
            <a:avLst/>
          </a:prstGeom>
        </p:spPr>
      </p:pic>
      <p:sp>
        <p:nvSpPr>
          <p:cNvPr id="14" name="Text Box 67"/>
          <p:cNvSpPr txBox="1">
            <a:spLocks noChangeArrowheads="1"/>
          </p:cNvSpPr>
          <p:nvPr/>
        </p:nvSpPr>
        <p:spPr bwMode="auto">
          <a:xfrm rot="-5400000">
            <a:off x="2431758" y="1121902"/>
            <a:ext cx="1062413" cy="369332"/>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800" b="1" u="none" kern="0" dirty="0" smtClean="0">
                <a:solidFill>
                  <a:srgbClr val="DECAA6"/>
                </a:solidFill>
                <a:latin typeface="+mj-lt"/>
                <a:ea typeface="Segoe UI" panose="020B0502040204020203" pitchFamily="34" charset="0"/>
                <a:cs typeface="Segoe UI" panose="020B0502040204020203" pitchFamily="34" charset="0"/>
              </a:rPr>
              <a:t>2800</a:t>
            </a:r>
          </a:p>
        </p:txBody>
      </p:sp>
      <p:sp>
        <p:nvSpPr>
          <p:cNvPr id="18" name="Text Box 67"/>
          <p:cNvSpPr txBox="1">
            <a:spLocks noChangeArrowheads="1"/>
          </p:cNvSpPr>
          <p:nvPr/>
        </p:nvSpPr>
        <p:spPr bwMode="auto">
          <a:xfrm rot="-5400000">
            <a:off x="1190143" y="1121026"/>
            <a:ext cx="1062413" cy="369332"/>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800" b="1" u="none" kern="0" dirty="0" smtClean="0">
                <a:solidFill>
                  <a:srgbClr val="DECAA6"/>
                </a:solidFill>
                <a:latin typeface="+mj-lt"/>
                <a:ea typeface="Segoe UI" panose="020B0502040204020203" pitchFamily="34" charset="0"/>
                <a:cs typeface="Segoe UI" panose="020B0502040204020203" pitchFamily="34" charset="0"/>
              </a:rPr>
              <a:t>6750</a:t>
            </a:r>
          </a:p>
        </p:txBody>
      </p:sp>
      <p:sp>
        <p:nvSpPr>
          <p:cNvPr id="19" name="Text Box 67"/>
          <p:cNvSpPr txBox="1">
            <a:spLocks noChangeArrowheads="1"/>
          </p:cNvSpPr>
          <p:nvPr/>
        </p:nvSpPr>
        <p:spPr bwMode="auto">
          <a:xfrm rot="-5400000">
            <a:off x="4975108" y="1128704"/>
            <a:ext cx="1062413" cy="369332"/>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800" b="1" u="none" kern="0" dirty="0" smtClean="0">
                <a:solidFill>
                  <a:srgbClr val="DECAA6"/>
                </a:solidFill>
                <a:latin typeface="+mj-lt"/>
                <a:ea typeface="Segoe UI" panose="020B0502040204020203" pitchFamily="34" charset="0"/>
                <a:cs typeface="Segoe UI" panose="020B0502040204020203" pitchFamily="34" charset="0"/>
              </a:rPr>
              <a:t>1700</a:t>
            </a:r>
          </a:p>
        </p:txBody>
      </p:sp>
      <p:pic>
        <p:nvPicPr>
          <p:cNvPr id="20" name="Picture 1"/>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bwMode="auto">
          <a:xfrm>
            <a:off x="6838535" y="803784"/>
            <a:ext cx="742972" cy="97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8073141" y="776875"/>
            <a:ext cx="766059" cy="101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7"/>
          <p:cNvSpPr txBox="1">
            <a:spLocks noChangeArrowheads="1"/>
          </p:cNvSpPr>
          <p:nvPr/>
        </p:nvSpPr>
        <p:spPr bwMode="auto">
          <a:xfrm rot="-5400000">
            <a:off x="6041939" y="1002799"/>
            <a:ext cx="1347718" cy="523220"/>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u="none" kern="0" dirty="0" smtClean="0">
                <a:solidFill>
                  <a:srgbClr val="DECAA6"/>
                </a:solidFill>
                <a:latin typeface="+mj-lt"/>
                <a:ea typeface="Segoe UI" panose="020B0502040204020203" pitchFamily="34" charset="0"/>
                <a:cs typeface="Segoe UI" panose="020B0502040204020203" pitchFamily="34" charset="0"/>
              </a:rPr>
              <a:t>Appliance for  Hadoop</a:t>
            </a:r>
          </a:p>
        </p:txBody>
      </p:sp>
      <p:sp>
        <p:nvSpPr>
          <p:cNvPr id="22" name="Text Box 67"/>
          <p:cNvSpPr txBox="1">
            <a:spLocks noChangeArrowheads="1"/>
          </p:cNvSpPr>
          <p:nvPr/>
        </p:nvSpPr>
        <p:spPr bwMode="auto">
          <a:xfrm rot="-5400000">
            <a:off x="7300595" y="950481"/>
            <a:ext cx="1347718" cy="523220"/>
          </a:xfrm>
          <a:prstGeom prst="rect">
            <a:avLst/>
          </a:prstGeom>
          <a:noFill/>
          <a:ln>
            <a:noFill/>
          </a:ln>
          <a:effectLst/>
          <a:extLst>
            <a:ext uri="{909E8E84-426E-40DD-AFC4-6F175D3DCCD1}">
              <a14:hiddenFill xmlns:a14="http://schemas.microsoft.com/office/drawing/2010/main">
                <a:solidFill>
                  <a:srgbClr val="FFFFFF">
                    <a:alpha val="1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sz="1400" b="1" u="none" kern="0" dirty="0" smtClean="0">
                <a:solidFill>
                  <a:srgbClr val="DECAA6"/>
                </a:solidFill>
                <a:latin typeface="+mj-lt"/>
                <a:ea typeface="Segoe UI" panose="020B0502040204020203" pitchFamily="34" charset="0"/>
                <a:cs typeface="Segoe UI" panose="020B0502040204020203" pitchFamily="34" charset="0"/>
              </a:rPr>
              <a:t>Big Analytics Appliance</a:t>
            </a:r>
          </a:p>
        </p:txBody>
      </p:sp>
      <p:sp>
        <p:nvSpPr>
          <p:cNvPr id="4" name="Rounded Rectangle 3"/>
          <p:cNvSpPr/>
          <p:nvPr/>
        </p:nvSpPr>
        <p:spPr bwMode="auto">
          <a:xfrm>
            <a:off x="2743201" y="742950"/>
            <a:ext cx="1289909" cy="3943350"/>
          </a:xfrm>
          <a:prstGeom prst="roundRect">
            <a:avLst/>
          </a:prstGeom>
          <a:noFill/>
          <a:ln w="38100" cap="flat" cmpd="sng" algn="ctr">
            <a:solidFill>
              <a:schemeClr val="accent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2220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04800" y="279796"/>
            <a:ext cx="8229600" cy="386954"/>
          </a:xfrm>
        </p:spPr>
        <p:txBody>
          <a:bodyPr/>
          <a:lstStyle/>
          <a:p>
            <a:r>
              <a:rPr lang="en-US" sz="2400" b="0" dirty="0" smtClean="0"/>
              <a:t>2800: </a:t>
            </a:r>
            <a:r>
              <a:rPr lang="en-US" sz="2400" b="0" dirty="0" smtClean="0">
                <a:solidFill>
                  <a:schemeClr val="accent1"/>
                </a:solidFill>
              </a:rPr>
              <a:t>RAID-1 vs. RAID-6</a:t>
            </a:r>
            <a:r>
              <a:rPr lang="en-US" sz="2400" b="0" dirty="0" smtClean="0"/>
              <a:t>, High-Level Comparison</a:t>
            </a:r>
            <a:r>
              <a:rPr lang="en-US" b="0" dirty="0" smtClean="0"/>
              <a:t/>
            </a:r>
            <a:br>
              <a:rPr lang="en-US" b="0" dirty="0" smtClean="0"/>
            </a:br>
            <a:r>
              <a:rPr lang="en-US" sz="1800" b="0" i="1" dirty="0" smtClean="0"/>
              <a:t>(</a:t>
            </a:r>
            <a:r>
              <a:rPr lang="en-US" sz="1800" i="1" dirty="0" smtClean="0">
                <a:solidFill>
                  <a:schemeClr val="accent1"/>
                </a:solidFill>
              </a:rPr>
              <a:t>Node-Level</a:t>
            </a:r>
            <a:r>
              <a:rPr lang="en-US" sz="1800" i="1" dirty="0" smtClean="0"/>
              <a:t>, Base Configurations)</a:t>
            </a:r>
            <a:endParaRPr lang="en-US" sz="2400" i="1" dirty="0" smtClean="0">
              <a:solidFill>
                <a:srgbClr val="FF0000"/>
              </a:solidFill>
            </a:endParaRPr>
          </a:p>
        </p:txBody>
      </p:sp>
      <p:graphicFrame>
        <p:nvGraphicFramePr>
          <p:cNvPr id="48" name="Group 4"/>
          <p:cNvGraphicFramePr>
            <a:graphicFrameLocks/>
          </p:cNvGraphicFramePr>
          <p:nvPr>
            <p:extLst>
              <p:ext uri="{D42A27DB-BD31-4B8C-83A1-F6EECF244321}">
                <p14:modId xmlns:p14="http://schemas.microsoft.com/office/powerpoint/2010/main" val="2251020208"/>
              </p:ext>
            </p:extLst>
          </p:nvPr>
        </p:nvGraphicFramePr>
        <p:xfrm>
          <a:off x="152400" y="708229"/>
          <a:ext cx="8839203" cy="4382221"/>
        </p:xfrm>
        <a:graphic>
          <a:graphicData uri="http://schemas.openxmlformats.org/drawingml/2006/table">
            <a:tbl>
              <a:tblPr/>
              <a:tblGrid>
                <a:gridCol w="2852579"/>
                <a:gridCol w="2993312"/>
                <a:gridCol w="2993312"/>
              </a:tblGrid>
              <a:tr h="321657">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200" b="0" i="0" u="none" strike="noStrike" kern="1200" cap="none" normalizeH="0" baseline="0" dirty="0" smtClean="0">
                        <a:ln>
                          <a:noFill/>
                        </a:ln>
                        <a:solidFill>
                          <a:schemeClr val="bg1"/>
                        </a:solidFill>
                        <a:effectLst/>
                        <a:latin typeface="+mj-lt"/>
                        <a:ea typeface="+mn-ea"/>
                        <a:cs typeface="Arial" panose="020B0604020202020204" pitchFamily="34" charset="0"/>
                      </a:endParaRP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400" b="1" i="0" u="none" strike="noStrike" cap="none" normalizeH="0" baseline="0" dirty="0" smtClean="0">
                          <a:ln>
                            <a:noFill/>
                          </a:ln>
                          <a:solidFill>
                            <a:schemeClr val="bg1"/>
                          </a:solidFill>
                          <a:effectLst/>
                          <a:latin typeface="+mj-lt"/>
                          <a:cs typeface="Arial" panose="020B0604020202020204" pitchFamily="34" charset="0"/>
                        </a:rPr>
                        <a:t>2800 RAID-1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400" b="1" i="0" u="none" strike="noStrike" cap="none" normalizeH="0" baseline="0" dirty="0" smtClean="0">
                          <a:ln>
                            <a:noFill/>
                          </a:ln>
                          <a:solidFill>
                            <a:schemeClr val="bg1"/>
                          </a:solidFill>
                          <a:effectLst/>
                          <a:latin typeface="+mj-lt"/>
                          <a:cs typeface="Arial" panose="020B0604020202020204" pitchFamily="34" charset="0"/>
                        </a:rPr>
                        <a:t>2800 RAID-6</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r>
              <a:tr h="498909">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Drives Per 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100" b="1" i="0" u="none" strike="noStrike" cap="none" normalizeH="0" baseline="0" dirty="0" smtClean="0">
                          <a:ln>
                            <a:noFill/>
                          </a:ln>
                          <a:solidFill>
                            <a:schemeClr val="tx1"/>
                          </a:solidFill>
                          <a:effectLst/>
                          <a:latin typeface="+mj-lt"/>
                          <a:cs typeface="Arial" panose="020B0604020202020204" pitchFamily="34" charset="0"/>
                        </a:rPr>
                        <a:t>40 drives</a:t>
                      </a:r>
                      <a:br>
                        <a:rPr kumimoji="0" lang="en-US" sz="1100" b="1" i="0" u="none" strike="noStrike" cap="none" normalizeH="0" baseline="0" dirty="0" smtClean="0">
                          <a:ln>
                            <a:noFill/>
                          </a:ln>
                          <a:solidFill>
                            <a:schemeClr val="tx1"/>
                          </a:solidFill>
                          <a:effectLst/>
                          <a:latin typeface="+mj-lt"/>
                          <a:cs typeface="Arial" panose="020B0604020202020204" pitchFamily="34" charset="0"/>
                        </a:rPr>
                      </a:br>
                      <a:r>
                        <a:rPr kumimoji="0" lang="en-US" sz="1100" b="1" i="0" u="none" strike="noStrike" cap="none" normalizeH="0" baseline="0" dirty="0" smtClean="0">
                          <a:ln>
                            <a:noFill/>
                          </a:ln>
                          <a:solidFill>
                            <a:schemeClr val="tx1"/>
                          </a:solidFill>
                          <a:effectLst/>
                          <a:latin typeface="+mj-lt"/>
                          <a:cs typeface="Arial" panose="020B0604020202020204" pitchFamily="34" charset="0"/>
                        </a:rPr>
                        <a:t/>
                      </a:r>
                      <a:br>
                        <a:rPr kumimoji="0" lang="en-US" sz="1100" b="1" i="0" u="none" strike="noStrike" cap="none" normalizeH="0" baseline="0" dirty="0" smtClean="0">
                          <a:ln>
                            <a:noFill/>
                          </a:ln>
                          <a:solidFill>
                            <a:schemeClr val="tx1"/>
                          </a:solidFill>
                          <a:effectLst/>
                          <a:latin typeface="+mj-lt"/>
                          <a:cs typeface="Arial" panose="020B0604020202020204" pitchFamily="34" charset="0"/>
                        </a:rPr>
                      </a:br>
                      <a:r>
                        <a:rPr kumimoji="0" lang="en-US" sz="1100" b="1" i="0" u="none" strike="noStrike" cap="none" normalizeH="0" baseline="0" dirty="0" smtClean="0">
                          <a:ln>
                            <a:noFill/>
                          </a:ln>
                          <a:solidFill>
                            <a:schemeClr val="tx1"/>
                          </a:solidFill>
                          <a:effectLst/>
                          <a:latin typeface="+mj-lt"/>
                          <a:cs typeface="Arial" panose="020B0604020202020204" pitchFamily="34" charset="0"/>
                        </a:rPr>
                        <a:t>(300, 600, 900,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100" b="1" i="0" u="none" strike="noStrike" cap="none" normalizeH="0" baseline="0" dirty="0" smtClean="0">
                          <a:ln>
                            <a:noFill/>
                          </a:ln>
                          <a:solidFill>
                            <a:schemeClr val="tx1"/>
                          </a:solidFill>
                          <a:effectLst/>
                          <a:latin typeface="+mj-lt"/>
                          <a:cs typeface="Arial" panose="020B0604020202020204" pitchFamily="34" charset="0"/>
                        </a:rPr>
                        <a:t>45 drives</a:t>
                      </a:r>
                      <a:br>
                        <a:rPr kumimoji="0" lang="en-US" sz="1100" b="1" i="0" u="none" strike="noStrike" cap="none" normalizeH="0" baseline="0" dirty="0" smtClean="0">
                          <a:ln>
                            <a:noFill/>
                          </a:ln>
                          <a:solidFill>
                            <a:schemeClr val="tx1"/>
                          </a:solidFill>
                          <a:effectLst/>
                          <a:latin typeface="+mj-lt"/>
                          <a:cs typeface="Arial" panose="020B0604020202020204" pitchFamily="34" charset="0"/>
                        </a:rPr>
                      </a:br>
                      <a:endParaRPr kumimoji="0" lang="en-US" sz="1100" b="1" i="0" u="none" strike="noStrike" cap="none" normalizeH="0" baseline="0" dirty="0" smtClean="0">
                        <a:ln>
                          <a:noFill/>
                        </a:ln>
                        <a:solidFill>
                          <a:schemeClr val="tx1"/>
                        </a:solidFill>
                        <a:effectLst/>
                        <a:latin typeface="+mj-lt"/>
                        <a:cs typeface="Arial" panose="020B0604020202020204" pitchFamily="34" charset="0"/>
                      </a:endParaRPr>
                    </a:p>
                    <a:p>
                      <a:pPr marL="0" marR="0" lvl="0" indent="0" algn="ctr" defTabSz="914400" rtl="0" eaLnBrk="0" fontAlgn="base" latinLnBrk="0" hangingPunct="0">
                        <a:lnSpc>
                          <a:spcPct val="90000"/>
                        </a:lnSpc>
                        <a:spcBef>
                          <a:spcPct val="0"/>
                        </a:spcBef>
                        <a:spcAft>
                          <a:spcPct val="0"/>
                        </a:spcAft>
                        <a:buClrTx/>
                        <a:buSzTx/>
                        <a:buFontTx/>
                        <a:buNone/>
                        <a:tabLst>
                          <a:tab pos="1257300" algn="l"/>
                        </a:tabLst>
                        <a:defRPr/>
                      </a:pPr>
                      <a:r>
                        <a:rPr kumimoji="0" lang="en-US" sz="1100" b="1" i="0" u="none" strike="noStrike" cap="none" normalizeH="0" baseline="0" dirty="0" smtClean="0">
                          <a:ln>
                            <a:noFill/>
                          </a:ln>
                          <a:solidFill>
                            <a:schemeClr val="tx1"/>
                          </a:solidFill>
                          <a:effectLst/>
                          <a:latin typeface="+mj-lt"/>
                          <a:cs typeface="Arial" panose="020B0604020202020204" pitchFamily="34" charset="0"/>
                        </a:rPr>
                        <a:t>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65937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TB User Data</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(uncompressed)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3.8TB – 300GB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7.6TB – 600GB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11.4TB – 900GB</a:t>
                      </a: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15TB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tab pos="1257300" algn="l"/>
                        </a:tabLst>
                      </a:pPr>
                      <a:endParaRPr kumimoji="0" lang="en-US" sz="1100" b="1" i="0" u="none" strike="noStrike" cap="none" normalizeH="0" baseline="0" dirty="0" smtClean="0">
                        <a:ln>
                          <a:noFill/>
                        </a:ln>
                        <a:solidFill>
                          <a:schemeClr val="tx1"/>
                        </a:solidFill>
                        <a:effectLst/>
                        <a:latin typeface="+mj-lt"/>
                        <a:cs typeface="Arial" panose="020B0604020202020204" pitchFamily="34" charset="0"/>
                      </a:endParaRPr>
                    </a:p>
                    <a:p>
                      <a:pPr marL="0" marR="0" lvl="0" indent="0" algn="ctr" defTabSz="914400" rtl="0" eaLnBrk="1" fontAlgn="base" latinLnBrk="0" hangingPunct="1">
                        <a:lnSpc>
                          <a:spcPct val="90000"/>
                        </a:lnSpc>
                        <a:spcBef>
                          <a:spcPct val="0"/>
                        </a:spcBef>
                        <a:spcAft>
                          <a:spcPct val="0"/>
                        </a:spcAft>
                        <a:buClrTx/>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26.7TB – 1200GB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24070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Memory</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512GB</a:t>
                      </a:r>
                      <a:endParaRPr kumimoji="0" lang="en-US" sz="1100" b="1" i="0"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512GB</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24070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Comp SPECint</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~1,122</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100" b="1" i="0" u="none" strike="noStrike" cap="none" normalizeH="0" baseline="0" dirty="0" smtClean="0">
                          <a:ln>
                            <a:noFill/>
                          </a:ln>
                          <a:solidFill>
                            <a:schemeClr val="tx1"/>
                          </a:solidFill>
                          <a:effectLst/>
                          <a:latin typeface="+mj-lt"/>
                          <a:cs typeface="Arial" panose="020B0604020202020204" pitchFamily="34" charset="0"/>
                        </a:rPr>
                        <a:t>~1,122</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418675">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Processor  Cores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28 cores</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Haswell - 2.6GHz </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28 cores</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40294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Raw Scan Rate (GB/sec/node)</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~3 GB/s</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~2.6 GB/s </a:t>
                      </a:r>
                      <a:r>
                        <a:rPr kumimoji="0" lang="en-US" sz="1100" b="1" i="1" u="none" strike="noStrike" cap="none" normalizeH="0" baseline="0" dirty="0" smtClean="0">
                          <a:ln>
                            <a:noFill/>
                          </a:ln>
                          <a:solidFill>
                            <a:schemeClr val="accent3"/>
                          </a:solidFill>
                          <a:effectLst/>
                          <a:latin typeface="+mj-lt"/>
                          <a:cs typeface="Arial" panose="020B0604020202020204" pitchFamily="34" charset="0"/>
                        </a:rPr>
                        <a:t>(-15%)</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611236">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Interconnect Options</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FDR-10 Infiniband</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100" b="1" i="0" u="none" strike="noStrike" cap="none" normalizeH="0" baseline="0" dirty="0" smtClean="0">
                        <a:ln>
                          <a:noFill/>
                        </a:ln>
                        <a:solidFill>
                          <a:schemeClr val="tx1"/>
                        </a:solidFill>
                        <a:effectLst/>
                        <a:latin typeface="+mj-lt"/>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FDR-10 Infiniband</a:t>
                      </a:r>
                    </a:p>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endParaRPr kumimoji="0" lang="en-US" sz="1100" b="1" i="0" u="none" strike="noStrike" cap="none" normalizeH="0" baseline="0" dirty="0" smtClean="0">
                        <a:ln>
                          <a:noFill/>
                        </a:ln>
                        <a:solidFill>
                          <a:schemeClr val="tx1"/>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41575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Raw IOPS</a:t>
                      </a:r>
                      <a:b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b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(Mixed-80 Workload)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5,400</a:t>
                      </a:r>
                      <a:endParaRPr kumimoji="0" lang="en-US" sz="1100" b="1" i="1" u="none" strike="noStrike" cap="none" normalizeH="0" baseline="0" dirty="0" smtClean="0">
                        <a:ln>
                          <a:noFill/>
                        </a:ln>
                        <a:solidFill>
                          <a:schemeClr val="accent2"/>
                        </a:solidFill>
                        <a:effectLst/>
                        <a:latin typeface="+mj-lt"/>
                        <a:cs typeface="Arial" panose="020B0604020202020204" pitchFamily="34" charset="0"/>
                      </a:endParaRP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cap="none" normalizeH="0" baseline="0" dirty="0" smtClean="0">
                          <a:ln>
                            <a:noFill/>
                          </a:ln>
                          <a:solidFill>
                            <a:schemeClr val="tx1"/>
                          </a:solidFill>
                          <a:effectLst/>
                          <a:latin typeface="+mj-lt"/>
                          <a:cs typeface="Arial" panose="020B0604020202020204" pitchFamily="34" charset="0"/>
                        </a:rPr>
                        <a:t>4,090 </a:t>
                      </a:r>
                      <a:r>
                        <a:rPr kumimoji="0" lang="en-US" sz="1100" b="1" i="1" u="none" strike="noStrike" cap="none" normalizeH="0" baseline="0" dirty="0" smtClean="0">
                          <a:ln>
                            <a:noFill/>
                          </a:ln>
                          <a:solidFill>
                            <a:schemeClr val="accent3"/>
                          </a:solidFill>
                          <a:effectLst/>
                          <a:latin typeface="+mj-lt"/>
                          <a:cs typeface="Arial" panose="020B0604020202020204" pitchFamily="34" charset="0"/>
                        </a:rPr>
                        <a:t>(-25%)</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r h="41575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defRPr/>
                      </a:pP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Raw IOPS</a:t>
                      </a:r>
                      <a:b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br>
                      <a:r>
                        <a:rPr kumimoji="0" lang="en-US" sz="1200" b="1" i="0" u="none" strike="noStrike" kern="1200" cap="none" normalizeH="0" baseline="0" dirty="0" smtClean="0">
                          <a:ln>
                            <a:noFill/>
                          </a:ln>
                          <a:solidFill>
                            <a:schemeClr val="bg1"/>
                          </a:solidFill>
                          <a:effectLst/>
                          <a:latin typeface="+mj-lt"/>
                          <a:ea typeface="+mn-ea"/>
                          <a:cs typeface="Arial" panose="020B0604020202020204" pitchFamily="34" charset="0"/>
                        </a:rPr>
                        <a:t>(Mixed-50 Workload)</a:t>
                      </a:r>
                    </a:p>
                  </a:txBody>
                  <a:tcPr marT="34291" marB="34291"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tx1"/>
                          </a:solidFill>
                          <a:effectLst/>
                          <a:latin typeface="+mj-lt"/>
                          <a:ea typeface="+mn-ea"/>
                          <a:cs typeface="Arial" panose="020B0604020202020204" pitchFamily="34" charset="0"/>
                        </a:rPr>
                        <a:t>5,291</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Tx/>
                        <a:buNone/>
                        <a:tabLst>
                          <a:tab pos="1257300" algn="l"/>
                        </a:tabLst>
                      </a:pPr>
                      <a:r>
                        <a:rPr kumimoji="0" lang="en-US" sz="1100" b="1" i="0" u="none" strike="noStrike" kern="1200" cap="none" normalizeH="0" baseline="0" dirty="0" smtClean="0">
                          <a:ln>
                            <a:noFill/>
                          </a:ln>
                          <a:solidFill>
                            <a:schemeClr val="tx1"/>
                          </a:solidFill>
                          <a:effectLst/>
                          <a:latin typeface="+mj-lt"/>
                          <a:ea typeface="+mn-ea"/>
                          <a:cs typeface="Arial" panose="020B0604020202020204" pitchFamily="34" charset="0"/>
                        </a:rPr>
                        <a:t>2,828 </a:t>
                      </a:r>
                      <a:r>
                        <a:rPr kumimoji="0" lang="en-US" sz="1100" b="1" i="1" u="none" strike="noStrike" cap="none" normalizeH="0" baseline="0" dirty="0" smtClean="0">
                          <a:ln>
                            <a:noFill/>
                          </a:ln>
                          <a:solidFill>
                            <a:schemeClr val="accent3"/>
                          </a:solidFill>
                          <a:effectLst/>
                          <a:latin typeface="+mj-lt"/>
                          <a:cs typeface="Arial" panose="020B0604020202020204" pitchFamily="34" charset="0"/>
                        </a:rPr>
                        <a:t>(-47%)</a:t>
                      </a:r>
                    </a:p>
                  </a:txBody>
                  <a:tcPr marT="34291" marB="342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0000"/>
                      </a:schemeClr>
                    </a:solidFill>
                  </a:tcPr>
                </a:tc>
              </a:tr>
            </a:tbl>
          </a:graphicData>
        </a:graphic>
      </p:graphicFrame>
    </p:spTree>
    <p:extLst>
      <p:ext uri="{BB962C8B-B14F-4D97-AF65-F5344CB8AC3E}">
        <p14:creationId xmlns:p14="http://schemas.microsoft.com/office/powerpoint/2010/main" val="335067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81800" y="742950"/>
            <a:ext cx="2221938" cy="3959393"/>
          </a:xfrm>
          <a:prstGeom prst="rect">
            <a:avLst/>
          </a:prstGeom>
        </p:spPr>
      </p:pic>
      <p:sp>
        <p:nvSpPr>
          <p:cNvPr id="23554" name="Rectangle 5"/>
          <p:cNvSpPr>
            <a:spLocks noGrp="1" noChangeArrowheads="1"/>
          </p:cNvSpPr>
          <p:nvPr>
            <p:ph idx="4294967295"/>
          </p:nvPr>
        </p:nvSpPr>
        <p:spPr>
          <a:xfrm>
            <a:off x="225426" y="971550"/>
            <a:ext cx="6632575" cy="4057650"/>
          </a:xfrm>
          <a:solidFill>
            <a:schemeClr val="bg1"/>
          </a:solidFill>
        </p:spPr>
        <p:txBody>
          <a:bodyPr>
            <a:normAutofit fontScale="70000" lnSpcReduction="20000"/>
          </a:bodyPr>
          <a:lstStyle/>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High-Performance Analytics</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Powerful </a:t>
            </a:r>
            <a:r>
              <a:rPr lang="en-US" sz="1400" dirty="0" smtClean="0">
                <a:solidFill>
                  <a:srgbClr val="000000"/>
                </a:solidFill>
                <a:latin typeface="+mj-lt"/>
                <a:ea typeface="Segoe UI" panose="020B0502040204020203" pitchFamily="34" charset="0"/>
                <a:cs typeface="Segoe UI" panose="020B0502040204020203" pitchFamily="34" charset="0"/>
              </a:rPr>
              <a:t>enterprise data </a:t>
            </a:r>
            <a:r>
              <a:rPr lang="en-US" sz="1400" dirty="0">
                <a:solidFill>
                  <a:srgbClr val="000000"/>
                </a:solidFill>
                <a:latin typeface="+mj-lt"/>
                <a:ea typeface="Segoe UI" panose="020B0502040204020203" pitchFamily="34" charset="0"/>
                <a:cs typeface="Segoe UI" panose="020B0502040204020203" pitchFamily="34" charset="0"/>
              </a:rPr>
              <a:t>warehouse solution for timely DSS, BI, </a:t>
            </a:r>
            <a:r>
              <a:rPr lang="en-US" sz="1400" dirty="0" smtClean="0">
                <a:solidFill>
                  <a:srgbClr val="000000"/>
                </a:solidFill>
                <a:latin typeface="+mj-lt"/>
                <a:ea typeface="Segoe UI" panose="020B0502040204020203" pitchFamily="34" charset="0"/>
                <a:cs typeface="Segoe UI" panose="020B0502040204020203" pitchFamily="34" charset="0"/>
              </a:rPr>
              <a:t>and </a:t>
            </a:r>
            <a:r>
              <a:rPr lang="en-US" sz="1400" dirty="0">
                <a:solidFill>
                  <a:srgbClr val="000000"/>
                </a:solidFill>
                <a:latin typeface="+mj-lt"/>
                <a:ea typeface="Segoe UI" panose="020B0502040204020203" pitchFamily="34" charset="0"/>
                <a:cs typeface="Segoe UI" panose="020B0502040204020203" pitchFamily="34" charset="0"/>
              </a:rPr>
              <a:t>Analytics</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Enterprise concurrency – </a:t>
            </a:r>
            <a:r>
              <a:rPr lang="en-US" sz="1400" dirty="0" smtClean="0">
                <a:solidFill>
                  <a:srgbClr val="000000"/>
                </a:solidFill>
                <a:latin typeface="+mj-lt"/>
                <a:ea typeface="Segoe UI" panose="020B0502040204020203" pitchFamily="34" charset="0"/>
                <a:cs typeface="Segoe UI" panose="020B0502040204020203" pitchFamily="34" charset="0"/>
              </a:rPr>
              <a:t>hundreds of </a:t>
            </a:r>
            <a:r>
              <a:rPr lang="en-US" sz="1400" dirty="0">
                <a:solidFill>
                  <a:srgbClr val="000000"/>
                </a:solidFill>
                <a:latin typeface="+mj-lt"/>
                <a:ea typeface="Segoe UI" panose="020B0502040204020203" pitchFamily="34" charset="0"/>
                <a:cs typeface="Segoe UI" panose="020B0502040204020203" pitchFamily="34" charset="0"/>
              </a:rPr>
              <a:t>users and events</a:t>
            </a:r>
          </a:p>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Effortless </a:t>
            </a:r>
            <a:r>
              <a:rPr lang="en-US" sz="1600" b="1" dirty="0" smtClean="0">
                <a:solidFill>
                  <a:schemeClr val="tx2"/>
                </a:solidFill>
                <a:latin typeface="+mj-lt"/>
                <a:ea typeface="Segoe UI" panose="020B0502040204020203" pitchFamily="34" charset="0"/>
                <a:cs typeface="Segoe UI" panose="020B0502040204020203" pitchFamily="34" charset="0"/>
              </a:rPr>
              <a:t>Scalability</a:t>
            </a:r>
            <a:endParaRPr lang="en-US" sz="1600" b="1" dirty="0">
              <a:solidFill>
                <a:schemeClr val="tx2"/>
              </a:solidFill>
              <a:latin typeface="+mj-lt"/>
              <a:ea typeface="Segoe UI" panose="020B0502040204020203" pitchFamily="34" charset="0"/>
              <a:cs typeface="Segoe UI" panose="020B0502040204020203" pitchFamily="34" charset="0"/>
            </a:endParaRP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Simple building block approach to growth</a:t>
            </a:r>
          </a:p>
          <a:p>
            <a:pPr>
              <a:lnSpc>
                <a:spcPct val="110000"/>
              </a:lnSpc>
              <a:spcBef>
                <a:spcPts val="600"/>
              </a:spcBef>
              <a:spcAft>
                <a:spcPts val="0"/>
              </a:spcAft>
              <a:buSzPct val="115000"/>
              <a:buFont typeface="Arial" pitchFamily="34" charset="0"/>
              <a:buChar char="•"/>
            </a:pPr>
            <a:r>
              <a:rPr lang="en-US" sz="1600" b="1" dirty="0">
                <a:solidFill>
                  <a:schemeClr val="tx2"/>
                </a:solidFill>
                <a:latin typeface="+mj-lt"/>
                <a:ea typeface="Segoe UI" panose="020B0502040204020203" pitchFamily="34" charset="0"/>
                <a:cs typeface="Segoe UI" panose="020B0502040204020203" pitchFamily="34" charset="0"/>
              </a:rPr>
              <a:t>Better Security with Full Disk Encryption</a:t>
            </a:r>
            <a:endParaRPr lang="en-US" sz="1200" dirty="0">
              <a:solidFill>
                <a:schemeClr val="tx2"/>
              </a:solidFill>
              <a:latin typeface="+mj-lt"/>
              <a:ea typeface="Segoe UI" panose="020B0502040204020203" pitchFamily="34" charset="0"/>
              <a:cs typeface="Segoe UI" panose="020B0502040204020203" pitchFamily="34" charset="0"/>
            </a:endParaRPr>
          </a:p>
          <a:p>
            <a:pPr lvl="1">
              <a:lnSpc>
                <a:spcPct val="110000"/>
              </a:lnSpc>
              <a:spcBef>
                <a:spcPts val="400"/>
              </a:spcBef>
              <a:spcAft>
                <a:spcPts val="0"/>
              </a:spcAft>
            </a:pPr>
            <a:r>
              <a:rPr lang="en-US" sz="1400" dirty="0">
                <a:solidFill>
                  <a:srgbClr val="000000"/>
                </a:solidFill>
                <a:latin typeface="+mj-lt"/>
                <a:ea typeface="Segoe UI" panose="020B0502040204020203" pitchFamily="34" charset="0"/>
                <a:cs typeface="Segoe UI" panose="020B0502040204020203" pitchFamily="34" charset="0"/>
              </a:rPr>
              <a:t>Data is encrypted at the disk level for added security</a:t>
            </a:r>
          </a:p>
          <a:p>
            <a:pPr>
              <a:lnSpc>
                <a:spcPct val="110000"/>
              </a:lnSpc>
              <a:spcBef>
                <a:spcPts val="600"/>
              </a:spcBef>
              <a:spcAft>
                <a:spcPts val="0"/>
              </a:spcAft>
              <a:buSzPct val="115000"/>
              <a:buFont typeface="Arial" pitchFamily="34" charset="0"/>
              <a:buChar char="•"/>
            </a:pPr>
            <a:r>
              <a:rPr lang="en-US" sz="1600" b="1" dirty="0" smtClean="0">
                <a:solidFill>
                  <a:schemeClr val="tx2"/>
                </a:solidFill>
                <a:latin typeface="+mj-lt"/>
                <a:ea typeface="Segoe UI" panose="020B0502040204020203" pitchFamily="34" charset="0"/>
                <a:cs typeface="Segoe UI" panose="020B0502040204020203" pitchFamily="34" charset="0"/>
              </a:rPr>
              <a:t>Best-in-Class Workload </a:t>
            </a:r>
            <a:r>
              <a:rPr lang="en-US" sz="1600" b="1" dirty="0">
                <a:solidFill>
                  <a:schemeClr val="tx2"/>
                </a:solidFill>
                <a:latin typeface="+mj-lt"/>
                <a:ea typeface="Segoe UI" panose="020B0502040204020203" pitchFamily="34" charset="0"/>
                <a:cs typeface="Segoe UI" panose="020B0502040204020203" pitchFamily="34" charset="0"/>
              </a:rPr>
              <a:t>Management </a:t>
            </a:r>
          </a:p>
          <a:p>
            <a:pPr lvl="1">
              <a:lnSpc>
                <a:spcPct val="110000"/>
              </a:lnSpc>
              <a:spcBef>
                <a:spcPts val="400"/>
              </a:spcBef>
              <a:spcAft>
                <a:spcPts val="0"/>
              </a:spcAft>
            </a:pPr>
            <a:r>
              <a:rPr lang="en-US" sz="1400" dirty="0">
                <a:solidFill>
                  <a:srgbClr val="000000"/>
                </a:solidFill>
                <a:latin typeface="+mj-lt"/>
                <a:ea typeface="Segoe UI" panose="020B0502040204020203" pitchFamily="34" charset="0"/>
                <a:cs typeface="Segoe UI" panose="020B0502040204020203" pitchFamily="34" charset="0"/>
              </a:rPr>
              <a:t>Workload Classifications, Flexible Priorities, I/O Resource Management, </a:t>
            </a:r>
            <a:r>
              <a:rPr lang="en-US" sz="1400" dirty="0" smtClean="0">
                <a:solidFill>
                  <a:srgbClr val="000000"/>
                </a:solidFill>
                <a:latin typeface="+mj-lt"/>
                <a:ea typeface="Segoe UI" panose="020B0502040204020203" pitchFamily="34" charset="0"/>
                <a:cs typeface="Segoe UI" panose="020B0502040204020203" pitchFamily="34" charset="0"/>
              </a:rPr>
              <a:t>Service Level Goal </a:t>
            </a:r>
            <a:r>
              <a:rPr lang="en-US" sz="1400" dirty="0">
                <a:solidFill>
                  <a:srgbClr val="000000"/>
                </a:solidFill>
                <a:latin typeface="+mj-lt"/>
                <a:ea typeface="Segoe UI" panose="020B0502040204020203" pitchFamily="34" charset="0"/>
                <a:cs typeface="Segoe UI" panose="020B0502040204020203" pitchFamily="34" charset="0"/>
              </a:rPr>
              <a:t>Workload </a:t>
            </a:r>
            <a:r>
              <a:rPr lang="en-US" sz="1400" dirty="0" smtClean="0">
                <a:solidFill>
                  <a:srgbClr val="000000"/>
                </a:solidFill>
                <a:latin typeface="+mj-lt"/>
                <a:ea typeface="Segoe UI" panose="020B0502040204020203" pitchFamily="34" charset="0"/>
                <a:cs typeface="Segoe UI" panose="020B0502040204020203" pitchFamily="34" charset="0"/>
              </a:rPr>
              <a:t>Reports added with SLES11</a:t>
            </a:r>
            <a:endParaRPr lang="en-US" sz="1400" dirty="0">
              <a:solidFill>
                <a:srgbClr val="000000"/>
              </a:solidFill>
              <a:latin typeface="+mj-lt"/>
              <a:ea typeface="Segoe UI" panose="020B0502040204020203" pitchFamily="34" charset="0"/>
              <a:cs typeface="Segoe UI" panose="020B0502040204020203" pitchFamily="34" charset="0"/>
            </a:endParaRPr>
          </a:p>
          <a:p>
            <a:pPr>
              <a:lnSpc>
                <a:spcPct val="110000"/>
              </a:lnSpc>
              <a:spcAft>
                <a:spcPts val="0"/>
              </a:spcAft>
            </a:pPr>
            <a:r>
              <a:rPr lang="en-US" sz="1600" b="1" dirty="0" smtClean="0">
                <a:solidFill>
                  <a:schemeClr val="tx2"/>
                </a:solidFill>
                <a:latin typeface="+mj-lt"/>
                <a:ea typeface="Segoe UI" panose="020B0502040204020203" pitchFamily="34" charset="0"/>
                <a:cs typeface="Segoe UI" panose="020B0502040204020203" pitchFamily="34" charset="0"/>
              </a:rPr>
              <a:t>Cost Effective &amp; Versatile</a:t>
            </a: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Best in class price/performance </a:t>
            </a: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Multiple applications on a single platform</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Integrated data warehouse, test/</a:t>
            </a:r>
            <a:r>
              <a:rPr lang="en-US" sz="1400" dirty="0" err="1">
                <a:solidFill>
                  <a:srgbClr val="000000"/>
                </a:solidFill>
                <a:latin typeface="+mj-lt"/>
                <a:ea typeface="Segoe UI" panose="020B0502040204020203" pitchFamily="34" charset="0"/>
                <a:cs typeface="Segoe UI" panose="020B0502040204020203" pitchFamily="34" charset="0"/>
              </a:rPr>
              <a:t>dev</a:t>
            </a:r>
            <a:r>
              <a:rPr lang="en-US" sz="1400" dirty="0">
                <a:solidFill>
                  <a:srgbClr val="000000"/>
                </a:solidFill>
                <a:latin typeface="+mj-lt"/>
                <a:ea typeface="Segoe UI" panose="020B0502040204020203" pitchFamily="34" charset="0"/>
                <a:cs typeface="Segoe UI" panose="020B0502040204020203" pitchFamily="34" charset="0"/>
              </a:rPr>
              <a:t>, disaster </a:t>
            </a:r>
            <a:r>
              <a:rPr lang="en-US" sz="1400" dirty="0" smtClean="0">
                <a:solidFill>
                  <a:srgbClr val="000000"/>
                </a:solidFill>
                <a:latin typeface="+mj-lt"/>
                <a:ea typeface="Segoe UI" panose="020B0502040204020203" pitchFamily="34" charset="0"/>
                <a:cs typeface="Segoe UI" panose="020B0502040204020203" pitchFamily="34" charset="0"/>
              </a:rPr>
              <a:t>recovery, ELT offload</a:t>
            </a:r>
          </a:p>
          <a:p>
            <a:pPr>
              <a:lnSpc>
                <a:spcPct val="110000"/>
              </a:lnSpc>
              <a:spcAft>
                <a:spcPts val="0"/>
              </a:spcAft>
            </a:pPr>
            <a:r>
              <a:rPr lang="en-US" sz="1600" b="1" dirty="0" smtClean="0">
                <a:solidFill>
                  <a:schemeClr val="tx2"/>
                </a:solidFill>
                <a:latin typeface="+mj-lt"/>
                <a:ea typeface="Segoe UI" panose="020B0502040204020203" pitchFamily="34" charset="0"/>
                <a:cs typeface="Segoe UI" panose="020B0502040204020203" pitchFamily="34" charset="0"/>
              </a:rPr>
              <a:t>Operational </a:t>
            </a:r>
            <a:r>
              <a:rPr lang="en-US" sz="1600" b="1" dirty="0">
                <a:solidFill>
                  <a:schemeClr val="tx2"/>
                </a:solidFill>
                <a:latin typeface="+mj-lt"/>
                <a:ea typeface="Segoe UI" panose="020B0502040204020203" pitchFamily="34" charset="0"/>
                <a:cs typeface="Segoe UI" panose="020B0502040204020203" pitchFamily="34" charset="0"/>
              </a:rPr>
              <a:t>Availability </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System availability with automatic node failover and recovery </a:t>
            </a:r>
            <a:endParaRPr lang="en-US" sz="1400" dirty="0" smtClean="0">
              <a:solidFill>
                <a:srgbClr val="000000"/>
              </a:solidFill>
              <a:latin typeface="+mj-lt"/>
              <a:ea typeface="Segoe UI" panose="020B0502040204020203" pitchFamily="34" charset="0"/>
              <a:cs typeface="Segoe UI" panose="020B0502040204020203" pitchFamily="34" charset="0"/>
            </a:endParaRPr>
          </a:p>
          <a:p>
            <a:pPr lvl="1">
              <a:lnSpc>
                <a:spcPct val="110000"/>
              </a:lnSpc>
              <a:spcAft>
                <a:spcPts val="0"/>
              </a:spcAft>
            </a:pPr>
            <a:r>
              <a:rPr lang="en-US" sz="1400" dirty="0" smtClean="0">
                <a:solidFill>
                  <a:srgbClr val="000000"/>
                </a:solidFill>
                <a:latin typeface="+mj-lt"/>
                <a:ea typeface="Segoe UI" panose="020B0502040204020203" pitchFamily="34" charset="0"/>
                <a:cs typeface="Segoe UI" panose="020B0502040204020203" pitchFamily="34" charset="0"/>
              </a:rPr>
              <a:t>Fully </a:t>
            </a:r>
            <a:r>
              <a:rPr lang="en-US" sz="1400" dirty="0">
                <a:solidFill>
                  <a:srgbClr val="000000"/>
                </a:solidFill>
                <a:latin typeface="+mj-lt"/>
                <a:ea typeface="Segoe UI" panose="020B0502040204020203" pitchFamily="34" charset="0"/>
                <a:cs typeface="Segoe UI" panose="020B0502040204020203" pitchFamily="34" charset="0"/>
              </a:rPr>
              <a:t>redundant </a:t>
            </a:r>
            <a:r>
              <a:rPr lang="en-US" sz="1400" dirty="0" smtClean="0">
                <a:solidFill>
                  <a:srgbClr val="000000"/>
                </a:solidFill>
                <a:latin typeface="+mj-lt"/>
                <a:ea typeface="Segoe UI" panose="020B0502040204020203" pitchFamily="34" charset="0"/>
                <a:cs typeface="Segoe UI" panose="020B0502040204020203" pitchFamily="34" charset="0"/>
              </a:rPr>
              <a:t>with hot </a:t>
            </a:r>
            <a:r>
              <a:rPr lang="en-US" sz="1400" dirty="0">
                <a:solidFill>
                  <a:srgbClr val="000000"/>
                </a:solidFill>
                <a:latin typeface="+mj-lt"/>
                <a:ea typeface="Segoe UI" panose="020B0502040204020203" pitchFamily="34" charset="0"/>
                <a:cs typeface="Segoe UI" panose="020B0502040204020203" pitchFamily="34" charset="0"/>
              </a:rPr>
              <a:t>swap components</a:t>
            </a:r>
          </a:p>
          <a:p>
            <a:pPr>
              <a:lnSpc>
                <a:spcPct val="110000"/>
              </a:lnSpc>
              <a:spcAft>
                <a:spcPts val="0"/>
              </a:spcAft>
            </a:pPr>
            <a:r>
              <a:rPr lang="en-US" sz="1600" b="1" dirty="0">
                <a:solidFill>
                  <a:schemeClr val="tx2"/>
                </a:solidFill>
                <a:latin typeface="+mj-lt"/>
                <a:ea typeface="Segoe UI" panose="020B0502040204020203" pitchFamily="34" charset="0"/>
                <a:cs typeface="Segoe UI" panose="020B0502040204020203" pitchFamily="34" charset="0"/>
              </a:rPr>
              <a:t>Investment Protection</a:t>
            </a:r>
          </a:p>
          <a:p>
            <a:pPr lvl="1">
              <a:lnSpc>
                <a:spcPct val="110000"/>
              </a:lnSpc>
              <a:spcAft>
                <a:spcPts val="0"/>
              </a:spcAft>
            </a:pPr>
            <a:r>
              <a:rPr lang="en-US" sz="1400" dirty="0">
                <a:solidFill>
                  <a:srgbClr val="000000"/>
                </a:solidFill>
                <a:latin typeface="+mj-lt"/>
                <a:ea typeface="Segoe UI" panose="020B0502040204020203" pitchFamily="34" charset="0"/>
                <a:cs typeface="Segoe UI" panose="020B0502040204020203" pitchFamily="34" charset="0"/>
              </a:rPr>
              <a:t>Leverage future generations </a:t>
            </a:r>
            <a:r>
              <a:rPr lang="en-US" sz="1400" dirty="0" smtClean="0">
                <a:solidFill>
                  <a:srgbClr val="000000"/>
                </a:solidFill>
                <a:latin typeface="+mj-lt"/>
                <a:ea typeface="Segoe UI" panose="020B0502040204020203" pitchFamily="34" charset="0"/>
                <a:cs typeface="Segoe UI" panose="020B0502040204020203" pitchFamily="34" charset="0"/>
              </a:rPr>
              <a:t>with co-residence</a:t>
            </a:r>
            <a:endParaRPr lang="en-US" sz="1400" dirty="0">
              <a:solidFill>
                <a:srgbClr val="000000"/>
              </a:solidFill>
              <a:latin typeface="+mj-lt"/>
              <a:ea typeface="Segoe UI" panose="020B0502040204020203" pitchFamily="34" charset="0"/>
              <a:cs typeface="Segoe UI" panose="020B0502040204020203" pitchFamily="34" charset="0"/>
            </a:endParaRPr>
          </a:p>
        </p:txBody>
      </p:sp>
      <p:sp>
        <p:nvSpPr>
          <p:cNvPr id="23555" name="Rectangle 4"/>
          <p:cNvSpPr>
            <a:spLocks noGrp="1" noChangeArrowheads="1"/>
          </p:cNvSpPr>
          <p:nvPr>
            <p:ph type="title" idx="4294967295"/>
          </p:nvPr>
        </p:nvSpPr>
        <p:spPr>
          <a:xfrm>
            <a:off x="381000" y="228600"/>
            <a:ext cx="8229600" cy="558403"/>
          </a:xfrm>
        </p:spPr>
        <p:txBody>
          <a:bodyPr/>
          <a:lstStyle/>
          <a:p>
            <a:r>
              <a:rPr lang="en-US" dirty="0" smtClean="0">
                <a:ea typeface="Segoe UI" panose="020B0502040204020203" pitchFamily="34" charset="0"/>
                <a:cs typeface="Segoe UI" panose="020B0502040204020203" pitchFamily="34" charset="0"/>
              </a:rPr>
              <a:t>Teradata Data Warehouse Appliance</a:t>
            </a:r>
            <a:br>
              <a:rPr lang="en-US" dirty="0" smtClean="0">
                <a:ea typeface="Segoe UI" panose="020B0502040204020203" pitchFamily="34" charset="0"/>
                <a:cs typeface="Segoe UI" panose="020B0502040204020203" pitchFamily="34" charset="0"/>
              </a:rPr>
            </a:br>
            <a:r>
              <a:rPr lang="en-US" sz="2000" b="1" i="1" dirty="0" smtClean="0">
                <a:solidFill>
                  <a:schemeClr val="accent1"/>
                </a:solidFill>
                <a:ea typeface="Segoe UI" panose="020B0502040204020203" pitchFamily="34" charset="0"/>
                <a:cs typeface="Segoe UI" panose="020B0502040204020203" pitchFamily="34" charset="0"/>
              </a:rPr>
              <a:t>Overview</a:t>
            </a:r>
            <a:endParaRPr lang="en-US" sz="2000" b="1" i="1" dirty="0">
              <a:solidFill>
                <a:schemeClr val="accent1"/>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849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4710" y="285750"/>
            <a:ext cx="8836891" cy="487509"/>
          </a:xfrm>
        </p:spPr>
        <p:txBody>
          <a:bodyPr/>
          <a:lstStyle/>
          <a:p>
            <a:r>
              <a:rPr lang="en-US" dirty="0" smtClean="0"/>
              <a:t>Introducing the Teradata Data Warehouse Appliance 2800</a:t>
            </a:r>
            <a:r>
              <a:rPr lang="en-US" b="0" dirty="0" smtClean="0"/>
              <a:t/>
            </a:r>
            <a:br>
              <a:rPr lang="en-US" b="0" dirty="0" smtClean="0"/>
            </a:br>
            <a:r>
              <a:rPr lang="en-US" sz="2000" b="1" i="1" dirty="0" smtClean="0"/>
              <a:t>Optimized for Fast In-Memory Processing</a:t>
            </a:r>
            <a:endParaRPr lang="en-US" sz="2000" b="1" i="1" dirty="0"/>
          </a:p>
        </p:txBody>
      </p:sp>
      <p:sp>
        <p:nvSpPr>
          <p:cNvPr id="14" name="Rectangle 13"/>
          <p:cNvSpPr/>
          <p:nvPr/>
        </p:nvSpPr>
        <p:spPr>
          <a:xfrm>
            <a:off x="288324" y="1352438"/>
            <a:ext cx="6400800" cy="2963632"/>
          </a:xfrm>
          <a:prstGeom prst="rect">
            <a:avLst/>
          </a:prstGeom>
          <a:noFill/>
        </p:spPr>
        <p:txBody>
          <a:bodyPr wrap="square">
            <a:spAutoFit/>
          </a:bodyPr>
          <a:lstStyle/>
          <a:p>
            <a:pPr marL="342900" indent="-342900">
              <a:lnSpc>
                <a:spcPct val="150000"/>
              </a:lnSpc>
              <a:spcBef>
                <a:spcPts val="400"/>
              </a:spcBef>
              <a:buFont typeface="Wingdings" panose="05000000000000000000" pitchFamily="2" charset="2"/>
              <a:buChar char="ü"/>
              <a:defRPr/>
            </a:pPr>
            <a:r>
              <a:rPr lang="en-US" sz="2800" b="1" dirty="0" smtClean="0">
                <a:solidFill>
                  <a:schemeClr val="tx2"/>
                </a:solidFill>
                <a:latin typeface="+mj-lt"/>
                <a:ea typeface="Segoe UI" panose="020B0502040204020203" pitchFamily="34" charset="0"/>
                <a:cs typeface="Segoe UI" panose="020B0502040204020203" pitchFamily="34" charset="0"/>
              </a:rPr>
              <a:t>Faster In-Memory Processing</a:t>
            </a:r>
          </a:p>
          <a:p>
            <a:pPr marL="342900" indent="-342900">
              <a:lnSpc>
                <a:spcPct val="150000"/>
              </a:lnSpc>
              <a:spcBef>
                <a:spcPts val="400"/>
              </a:spcBef>
              <a:buFont typeface="Wingdings" panose="05000000000000000000" pitchFamily="2" charset="2"/>
              <a:buChar char="ü"/>
              <a:defRPr/>
            </a:pPr>
            <a:r>
              <a:rPr lang="en-US" sz="2800" b="1" dirty="0" smtClean="0">
                <a:solidFill>
                  <a:schemeClr val="tx2"/>
                </a:solidFill>
                <a:latin typeface="+mj-lt"/>
                <a:ea typeface="Segoe UI" panose="020B0502040204020203" pitchFamily="34" charset="0"/>
                <a:cs typeface="Segoe UI" panose="020B0502040204020203" pitchFamily="34" charset="0"/>
              </a:rPr>
              <a:t>Increased Query Throughput</a:t>
            </a:r>
          </a:p>
          <a:p>
            <a:pPr marL="342900" indent="-342900">
              <a:spcBef>
                <a:spcPts val="400"/>
              </a:spcBef>
              <a:buFont typeface="Wingdings" panose="05000000000000000000" pitchFamily="2" charset="2"/>
              <a:buChar char="ü"/>
              <a:defRPr/>
            </a:pPr>
            <a:r>
              <a:rPr lang="en-US" sz="2800" b="1" dirty="0" smtClean="0">
                <a:solidFill>
                  <a:schemeClr val="tx2"/>
                </a:solidFill>
                <a:latin typeface="+mj-lt"/>
                <a:ea typeface="Segoe UI" panose="020B0502040204020203" pitchFamily="34" charset="0"/>
                <a:cs typeface="Segoe UI" panose="020B0502040204020203" pitchFamily="34" charset="0"/>
              </a:rPr>
              <a:t>Double the Data, Double the Power</a:t>
            </a:r>
          </a:p>
          <a:p>
            <a:pPr marL="342900" indent="-342900">
              <a:lnSpc>
                <a:spcPct val="150000"/>
              </a:lnSpc>
              <a:spcBef>
                <a:spcPts val="400"/>
              </a:spcBef>
              <a:buFont typeface="Wingdings" panose="05000000000000000000" pitchFamily="2" charset="2"/>
              <a:buChar char="ü"/>
              <a:defRPr/>
            </a:pPr>
            <a:r>
              <a:rPr lang="en-US" sz="2800" b="1" dirty="0" smtClean="0">
                <a:solidFill>
                  <a:schemeClr val="tx2"/>
                </a:solidFill>
                <a:latin typeface="+mj-lt"/>
                <a:ea typeface="Segoe UI" panose="020B0502040204020203" pitchFamily="34" charset="0"/>
                <a:cs typeface="Segoe UI" panose="020B0502040204020203" pitchFamily="34" charset="0"/>
              </a:rPr>
              <a:t>More Configuration Flexibility</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81800" y="742950"/>
            <a:ext cx="2221938" cy="3959393"/>
          </a:xfrm>
          <a:prstGeom prst="rect">
            <a:avLst/>
          </a:prstGeom>
        </p:spPr>
      </p:pic>
    </p:spTree>
    <p:extLst>
      <p:ext uri="{BB962C8B-B14F-4D97-AF65-F5344CB8AC3E}">
        <p14:creationId xmlns:p14="http://schemas.microsoft.com/office/powerpoint/2010/main" val="369584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1938" y="887550"/>
            <a:ext cx="7067062" cy="4008790"/>
          </a:xfrm>
          <a:prstGeom prst="rect">
            <a:avLst/>
          </a:prstGeom>
          <a:noFill/>
        </p:spPr>
        <p:txBody>
          <a:bodyPr wrap="square">
            <a:spAutoFit/>
          </a:bodyPr>
          <a:lstStyle/>
          <a:p>
            <a:pPr marL="288925" indent="-288925">
              <a:spcBef>
                <a:spcPts val="900"/>
              </a:spcBef>
              <a:buFont typeface="Wingdings" panose="05000000000000000000" pitchFamily="2" charset="2"/>
              <a:buChar char="ü"/>
              <a:defRPr/>
            </a:pPr>
            <a:r>
              <a:rPr lang="en-US" sz="1800" b="1" dirty="0" smtClean="0">
                <a:solidFill>
                  <a:schemeClr val="tx2"/>
                </a:solidFill>
                <a:latin typeface="+mj-lt"/>
                <a:ea typeface="Segoe UI" panose="020B0502040204020203" pitchFamily="34" charset="0"/>
                <a:cs typeface="Segoe UI" panose="020B0502040204020203" pitchFamily="34" charset="0"/>
              </a:rPr>
              <a:t>Faster In-Memory Processing</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New Intel </a:t>
            </a:r>
            <a:r>
              <a:rPr lang="en-US" sz="1400" dirty="0" err="1" smtClean="0">
                <a:solidFill>
                  <a:srgbClr val="000000"/>
                </a:solidFill>
                <a:latin typeface="+mj-lt"/>
                <a:ea typeface="Segoe UI" panose="020B0502040204020203" pitchFamily="34" charset="0"/>
                <a:cs typeface="Segoe UI" panose="020B0502040204020203" pitchFamily="34" charset="0"/>
              </a:rPr>
              <a:t>Haswell</a:t>
            </a:r>
            <a:r>
              <a:rPr lang="en-US" sz="1400" dirty="0" smtClean="0">
                <a:solidFill>
                  <a:srgbClr val="000000"/>
                </a:solidFill>
                <a:latin typeface="+mj-lt"/>
                <a:ea typeface="Segoe UI" panose="020B0502040204020203" pitchFamily="34" charset="0"/>
                <a:cs typeface="Segoe UI" panose="020B0502040204020203" pitchFamily="34" charset="0"/>
              </a:rPr>
              <a:t> vector instructions</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Teradata Database 15.10 optimized for new vector operations, bulk qualifications, and query pipelining</a:t>
            </a:r>
          </a:p>
          <a:p>
            <a:pPr marL="681037" lvl="1" indent="-285750">
              <a:buFont typeface="Arial" panose="020B0604020202020204" pitchFamily="34" charset="0"/>
              <a:buChar char="•"/>
              <a:defRPr/>
            </a:pPr>
            <a:r>
              <a:rPr lang="en-US" sz="1400" dirty="0">
                <a:solidFill>
                  <a:srgbClr val="000000"/>
                </a:solidFill>
                <a:latin typeface="+mj-lt"/>
                <a:ea typeface="Segoe UI" panose="020B0502040204020203" pitchFamily="34" charset="0"/>
                <a:cs typeface="Segoe UI" panose="020B0502040204020203" pitchFamily="34" charset="0"/>
              </a:rPr>
              <a:t>Memory access speed increased by ~15</a:t>
            </a:r>
            <a:r>
              <a:rPr lang="en-US" sz="1400" dirty="0" smtClean="0">
                <a:solidFill>
                  <a:srgbClr val="000000"/>
                </a:solidFill>
                <a:latin typeface="+mj-lt"/>
                <a:ea typeface="Segoe UI" panose="020B0502040204020203" pitchFamily="34" charset="0"/>
                <a:cs typeface="Segoe UI" panose="020B0502040204020203" pitchFamily="34" charset="0"/>
              </a:rPr>
              <a:t>%</a:t>
            </a:r>
          </a:p>
          <a:p>
            <a:pPr marL="288925" indent="-288925">
              <a:spcBef>
                <a:spcPts val="900"/>
              </a:spcBef>
              <a:buFont typeface="Wingdings" panose="05000000000000000000" pitchFamily="2" charset="2"/>
              <a:buChar char="ü"/>
              <a:defRPr/>
            </a:pPr>
            <a:r>
              <a:rPr lang="en-US" sz="1800" b="1" dirty="0">
                <a:solidFill>
                  <a:schemeClr val="tx2"/>
                </a:solidFill>
                <a:latin typeface="+mj-lt"/>
                <a:ea typeface="Segoe UI" panose="020B0502040204020203" pitchFamily="34" charset="0"/>
                <a:cs typeface="Segoe UI" panose="020B0502040204020203" pitchFamily="34" charset="0"/>
              </a:rPr>
              <a:t>Increased Query Throughput</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Average overall performance improved ~15% vs. 2750*</a:t>
            </a:r>
          </a:p>
          <a:p>
            <a:pPr marL="288925" indent="-288925">
              <a:spcBef>
                <a:spcPts val="900"/>
              </a:spcBef>
              <a:buFont typeface="Wingdings" panose="05000000000000000000" pitchFamily="2" charset="2"/>
              <a:buChar char="ü"/>
              <a:defRPr/>
            </a:pPr>
            <a:r>
              <a:rPr lang="en-US" sz="1800" b="1" dirty="0" smtClean="0">
                <a:solidFill>
                  <a:schemeClr val="tx2"/>
                </a:solidFill>
                <a:latin typeface="+mj-lt"/>
                <a:ea typeface="Segoe UI" panose="020B0502040204020203" pitchFamily="34" charset="0"/>
                <a:cs typeface="Segoe UI" panose="020B0502040204020203" pitchFamily="34" charset="0"/>
              </a:rPr>
              <a:t>Double </a:t>
            </a:r>
            <a:r>
              <a:rPr lang="en-US" sz="1800" b="1" dirty="0">
                <a:solidFill>
                  <a:schemeClr val="tx2"/>
                </a:solidFill>
                <a:latin typeface="+mj-lt"/>
                <a:ea typeface="Segoe UI" panose="020B0502040204020203" pitchFamily="34" charset="0"/>
                <a:cs typeface="Segoe UI" panose="020B0502040204020203" pitchFamily="34" charset="0"/>
              </a:rPr>
              <a:t>the Data, Double the Power</a:t>
            </a:r>
            <a:endParaRPr lang="en-US" sz="1800" b="1" dirty="0" smtClean="0">
              <a:solidFill>
                <a:schemeClr val="tx2"/>
              </a:solidFill>
              <a:latin typeface="+mj-lt"/>
              <a:ea typeface="Segoe UI" panose="020B0502040204020203" pitchFamily="34" charset="0"/>
              <a:cs typeface="Segoe UI" panose="020B0502040204020203" pitchFamily="34" charset="0"/>
            </a:endParaRP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Efficient data center footprint</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1U nodes, 3D storage</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2x nodes and disk storage in the same cabinet</a:t>
            </a:r>
            <a:endParaRPr lang="en-US" sz="1400" dirty="0">
              <a:solidFill>
                <a:srgbClr val="000000"/>
              </a:solidFill>
              <a:latin typeface="+mj-lt"/>
              <a:ea typeface="Segoe UI" panose="020B0502040204020203" pitchFamily="34" charset="0"/>
              <a:cs typeface="Segoe UI" panose="020B0502040204020203" pitchFamily="34" charset="0"/>
            </a:endParaRPr>
          </a:p>
          <a:p>
            <a:pPr marL="288925" indent="-288925">
              <a:spcBef>
                <a:spcPts val="900"/>
              </a:spcBef>
              <a:buFont typeface="Wingdings" panose="05000000000000000000" pitchFamily="2" charset="2"/>
              <a:buChar char="ü"/>
              <a:defRPr/>
            </a:pPr>
            <a:r>
              <a:rPr lang="en-US" sz="1800" b="1" dirty="0">
                <a:solidFill>
                  <a:schemeClr val="tx2"/>
                </a:solidFill>
                <a:latin typeface="+mj-lt"/>
                <a:ea typeface="Segoe UI" panose="020B0502040204020203" pitchFamily="34" charset="0"/>
                <a:cs typeface="Segoe UI" panose="020B0502040204020203" pitchFamily="34" charset="0"/>
              </a:rPr>
              <a:t>More Configuration Flexibility</a:t>
            </a:r>
            <a:endParaRPr lang="en-US" sz="1800" b="1" dirty="0" smtClean="0">
              <a:solidFill>
                <a:schemeClr val="tx2"/>
              </a:solidFill>
              <a:latin typeface="+mj-lt"/>
              <a:ea typeface="Segoe UI" panose="020B0502040204020203" pitchFamily="34" charset="0"/>
              <a:cs typeface="Segoe UI" panose="020B0502040204020203" pitchFamily="34" charset="0"/>
            </a:endParaRP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Optional second 2800 system, Data Mart Appliance 680, BAR storage and/or managed servers in base cabinet</a:t>
            </a:r>
          </a:p>
          <a:p>
            <a:pPr marL="681037" lvl="1" indent="-285750">
              <a:buFont typeface="Arial" panose="020B0604020202020204" pitchFamily="34" charset="0"/>
              <a:buChar char="•"/>
              <a:defRPr/>
            </a:pPr>
            <a:r>
              <a:rPr lang="en-US" sz="1400" dirty="0" smtClean="0">
                <a:solidFill>
                  <a:srgbClr val="000000"/>
                </a:solidFill>
                <a:latin typeface="+mj-lt"/>
                <a:ea typeface="Segoe UI" panose="020B0502040204020203" pitchFamily="34" charset="0"/>
                <a:cs typeface="Segoe UI" panose="020B0502040204020203" pitchFamily="34" charset="0"/>
              </a:rPr>
              <a:t>Four drive sizes available (300/600/900/1200GB)</a:t>
            </a:r>
            <a:endParaRPr lang="en-US" sz="1400" dirty="0">
              <a:solidFill>
                <a:srgbClr val="000000"/>
              </a:solidFill>
              <a:latin typeface="+mj-lt"/>
              <a:ea typeface="Segoe UI" panose="020B0502040204020203" pitchFamily="34" charset="0"/>
              <a:cs typeface="Segoe UI" panose="020B0502040204020203" pitchFamily="34" charset="0"/>
            </a:endParaRPr>
          </a:p>
        </p:txBody>
      </p:sp>
      <p:sp>
        <p:nvSpPr>
          <p:cNvPr id="2" name="TextBox 1"/>
          <p:cNvSpPr txBox="1"/>
          <p:nvPr/>
        </p:nvSpPr>
        <p:spPr>
          <a:xfrm>
            <a:off x="6167898" y="4863861"/>
            <a:ext cx="1619354" cy="238527"/>
          </a:xfrm>
          <a:prstGeom prst="rect">
            <a:avLst/>
          </a:prstGeom>
          <a:noFill/>
        </p:spPr>
        <p:txBody>
          <a:bodyPr wrap="none" rtlCol="0">
            <a:spAutoFit/>
          </a:bodyPr>
          <a:lstStyle/>
          <a:p>
            <a:pPr>
              <a:lnSpc>
                <a:spcPct val="95000"/>
              </a:lnSpc>
              <a:spcBef>
                <a:spcPts val="400"/>
              </a:spcBef>
            </a:pPr>
            <a:r>
              <a:rPr lang="en-US" sz="1000" i="1" dirty="0" smtClean="0">
                <a:solidFill>
                  <a:srgbClr val="231F20"/>
                </a:solidFill>
                <a:latin typeface="+mj-lt"/>
              </a:rPr>
              <a:t>* Workload dependent</a:t>
            </a:r>
          </a:p>
        </p:txBody>
      </p:sp>
      <p:sp>
        <p:nvSpPr>
          <p:cNvPr id="8" name="Title 10"/>
          <p:cNvSpPr>
            <a:spLocks noGrp="1"/>
          </p:cNvSpPr>
          <p:nvPr>
            <p:ph type="title"/>
          </p:nvPr>
        </p:nvSpPr>
        <p:spPr>
          <a:xfrm>
            <a:off x="154710" y="285750"/>
            <a:ext cx="8836891" cy="487509"/>
          </a:xfrm>
        </p:spPr>
        <p:txBody>
          <a:bodyPr/>
          <a:lstStyle/>
          <a:p>
            <a:r>
              <a:rPr lang="en-US" dirty="0" smtClean="0"/>
              <a:t>Introducing the Teradata Data Warehouse Appliance 2800</a:t>
            </a:r>
            <a:r>
              <a:rPr lang="en-US" b="0" dirty="0" smtClean="0"/>
              <a:t/>
            </a:r>
            <a:br>
              <a:rPr lang="en-US" b="0" dirty="0" smtClean="0"/>
            </a:br>
            <a:r>
              <a:rPr lang="en-US" sz="2000" b="1" i="1" dirty="0" smtClean="0"/>
              <a:t>Optimized for Fast In-Memory Processing</a:t>
            </a:r>
            <a:endParaRPr lang="en-US" sz="2000" b="1" i="1"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59855" y="1200150"/>
            <a:ext cx="1710481" cy="3048000"/>
          </a:xfrm>
          <a:prstGeom prst="rect">
            <a:avLst/>
          </a:prstGeom>
        </p:spPr>
      </p:pic>
    </p:spTree>
    <p:extLst>
      <p:ext uri="{BB962C8B-B14F-4D97-AF65-F5344CB8AC3E}">
        <p14:creationId xmlns:p14="http://schemas.microsoft.com/office/powerpoint/2010/main" val="173882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857250"/>
            <a:ext cx="9144000" cy="685800"/>
          </a:xfrm>
          <a:prstGeom prst="rect">
            <a:avLst/>
          </a:prstGeom>
          <a:gradFill flip="none" rotWithShape="1">
            <a:gsLst>
              <a:gs pos="1000">
                <a:schemeClr val="tx2"/>
              </a:gs>
              <a:gs pos="100000">
                <a:schemeClr val="tx2">
                  <a:lumMod val="50000"/>
                </a:schemeClr>
              </a:gs>
            </a:gsLst>
            <a:lin ang="5400000" scaled="0"/>
            <a:tileRect/>
          </a:gradFill>
          <a:ln w="25400" cap="flat" cmpd="sng" algn="ctr">
            <a:noFill/>
            <a:prstDash val="solid"/>
            <a:round/>
            <a:headEnd type="none" w="med" len="med"/>
            <a:tailEnd type="none" w="med" len="med"/>
          </a:ln>
          <a:effectLst/>
        </p:spPr>
        <p:txBody>
          <a:bodyPr anchor="ctr"/>
          <a:lstStyle/>
          <a:p>
            <a:pPr marL="0" lvl="3" algn="ctr">
              <a:defRPr/>
            </a:pPr>
            <a:r>
              <a:rPr lang="en-US" b="1" i="1" dirty="0" smtClean="0">
                <a:solidFill>
                  <a:schemeClr val="bg1"/>
                </a:solidFill>
                <a:latin typeface="+mj-lt"/>
                <a:ea typeface="Segoe UI" panose="020B0502040204020203" pitchFamily="34" charset="0"/>
                <a:cs typeface="Segoe UI" panose="020B0502040204020203" pitchFamily="34" charset="0"/>
              </a:rPr>
              <a:t>Newest IDW platform enables higher performance with faster memory and better storage / compute density</a:t>
            </a:r>
            <a:endParaRPr lang="en-US" b="1" i="1" dirty="0">
              <a:solidFill>
                <a:schemeClr val="bg1"/>
              </a:solidFill>
              <a:latin typeface="+mj-lt"/>
              <a:ea typeface="Segoe UI" panose="020B0502040204020203" pitchFamily="34" charset="0"/>
              <a:cs typeface="Segoe UI" panose="020B0502040204020203" pitchFamily="34" charset="0"/>
            </a:endParaRPr>
          </a:p>
        </p:txBody>
      </p:sp>
      <p:sp>
        <p:nvSpPr>
          <p:cNvPr id="4" name="Title 3"/>
          <p:cNvSpPr txBox="1">
            <a:spLocks/>
          </p:cNvSpPr>
          <p:nvPr/>
        </p:nvSpPr>
        <p:spPr>
          <a:xfrm>
            <a:off x="457200" y="57150"/>
            <a:ext cx="8472487" cy="544115"/>
          </a:xfrm>
          <a:prstGeom prst="rect">
            <a:avLst/>
          </a:prstGeom>
        </p:spPr>
        <p:txBody>
          <a:bodyPr/>
          <a:lstStyle>
            <a:lvl1pPr algn="l" rtl="0" eaLnBrk="1" fontAlgn="base" hangingPunct="1">
              <a:spcBef>
                <a:spcPct val="0"/>
              </a:spcBef>
              <a:spcAft>
                <a:spcPct val="0"/>
              </a:spcAft>
              <a:defRPr sz="2600">
                <a:solidFill>
                  <a:srgbClr val="010000"/>
                </a:solidFill>
                <a:latin typeface="+mj-lt"/>
                <a:ea typeface="+mj-ea"/>
                <a:cs typeface="+mj-cs"/>
              </a:defRPr>
            </a:lvl1pPr>
            <a:lvl2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2pPr>
            <a:lvl3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3pPr>
            <a:lvl4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4pPr>
            <a:lvl5pPr algn="l" rtl="0" eaLnBrk="1" fontAlgn="base" hangingPunct="1">
              <a:spcBef>
                <a:spcPct val="0"/>
              </a:spcBef>
              <a:spcAft>
                <a:spcPct val="0"/>
              </a:spcAft>
              <a:defRPr sz="2600">
                <a:solidFill>
                  <a:srgbClr val="010000"/>
                </a:solidFill>
                <a:latin typeface="Verdana" pitchFamily="34" charset="0"/>
                <a:ea typeface="ヒラギノ角ゴ Pro W3" pitchFamily="-32" charset="-128"/>
              </a:defRPr>
            </a:lvl5pPr>
            <a:lvl6pPr marL="4572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6pPr>
            <a:lvl7pPr marL="9144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7pPr>
            <a:lvl8pPr marL="13716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8pPr>
            <a:lvl9pPr marL="1828800" algn="l" rtl="0" eaLnBrk="1" fontAlgn="base" hangingPunct="1">
              <a:spcBef>
                <a:spcPct val="0"/>
              </a:spcBef>
              <a:spcAft>
                <a:spcPct val="0"/>
              </a:spcAft>
              <a:defRPr sz="2800">
                <a:solidFill>
                  <a:schemeClr val="bg1"/>
                </a:solidFill>
                <a:latin typeface="Verdana" pitchFamily="34" charset="0"/>
                <a:ea typeface="ヒラギノ角ゴ Pro W3" pitchFamily="-32" charset="-128"/>
              </a:defRPr>
            </a:lvl9pPr>
          </a:lstStyle>
          <a:p>
            <a:r>
              <a:rPr lang="en-US" sz="2400" dirty="0">
                <a:solidFill>
                  <a:schemeClr val="accent1"/>
                </a:solidFill>
                <a:ea typeface="Segoe UI" panose="020B0502040204020203" pitchFamily="34" charset="0"/>
                <a:cs typeface="Segoe UI" panose="020B0502040204020203" pitchFamily="34" charset="0"/>
              </a:rPr>
              <a:t>Data Warehouse Appliance </a:t>
            </a:r>
            <a:r>
              <a:rPr lang="en-US" sz="2400" dirty="0" smtClean="0">
                <a:solidFill>
                  <a:schemeClr val="accent1"/>
                </a:solidFill>
                <a:ea typeface="Segoe UI" panose="020B0502040204020203" pitchFamily="34" charset="0"/>
                <a:cs typeface="Segoe UI" panose="020B0502040204020203" pitchFamily="34" charset="0"/>
              </a:rPr>
              <a:t>2800  </a:t>
            </a:r>
            <a:r>
              <a:rPr lang="en-US" sz="2800" dirty="0">
                <a:solidFill>
                  <a:schemeClr val="accent1"/>
                </a:solidFill>
                <a:ea typeface="Segoe UI" panose="020B0502040204020203" pitchFamily="34" charset="0"/>
                <a:cs typeface="Segoe UI" panose="020B0502040204020203" pitchFamily="34" charset="0"/>
              </a:rPr>
              <a:t/>
            </a:r>
            <a:br>
              <a:rPr lang="en-US" sz="2800" dirty="0">
                <a:solidFill>
                  <a:schemeClr val="accent1"/>
                </a:solidFill>
                <a:ea typeface="Segoe UI" panose="020B0502040204020203" pitchFamily="34" charset="0"/>
                <a:cs typeface="Segoe UI" panose="020B0502040204020203" pitchFamily="34" charset="0"/>
              </a:rPr>
            </a:br>
            <a:r>
              <a:rPr lang="en-US" sz="2000" b="1" i="1" dirty="0" smtClean="0">
                <a:solidFill>
                  <a:schemeClr val="accent1"/>
                </a:solidFill>
                <a:ea typeface="Segoe UI" panose="020B0502040204020203" pitchFamily="34" charset="0"/>
                <a:cs typeface="Segoe UI" panose="020B0502040204020203" pitchFamily="34" charset="0"/>
              </a:rPr>
              <a:t>Overview</a:t>
            </a:r>
            <a:endParaRPr lang="en-US" sz="2800" b="1" dirty="0" smtClean="0">
              <a:solidFill>
                <a:schemeClr val="accent1"/>
              </a:solidFill>
              <a:ea typeface="Segoe UI" panose="020B0502040204020203" pitchFamily="34" charset="0"/>
              <a:cs typeface="Segoe UI" panose="020B0502040204020203" pitchFamily="34" charset="0"/>
            </a:endParaRPr>
          </a:p>
        </p:txBody>
      </p:sp>
      <p:sp>
        <p:nvSpPr>
          <p:cNvPr id="7" name="Rectangle 6"/>
          <p:cNvSpPr/>
          <p:nvPr/>
        </p:nvSpPr>
        <p:spPr>
          <a:xfrm>
            <a:off x="76200" y="1600200"/>
            <a:ext cx="7848600" cy="3517886"/>
          </a:xfrm>
          <a:prstGeom prst="rect">
            <a:avLst/>
          </a:prstGeom>
          <a:noFill/>
        </p:spPr>
        <p:txBody>
          <a:bodyPr wrap="square">
            <a:spAutoFit/>
          </a:bodyPr>
          <a:lstStyle/>
          <a:p>
            <a:pPr marL="342900" indent="-342900">
              <a:spcBef>
                <a:spcPts val="400"/>
              </a:spcBef>
              <a:buFont typeface="Wingdings" panose="05000000000000000000" pitchFamily="2" charset="2"/>
              <a:buChar char="ü"/>
              <a:defRPr/>
            </a:pPr>
            <a:r>
              <a:rPr lang="en-US" sz="1600" b="1" dirty="0">
                <a:solidFill>
                  <a:schemeClr val="tx2"/>
                </a:solidFill>
                <a:latin typeface="+mj-lt"/>
                <a:ea typeface="Segoe UI" panose="020B0502040204020203" pitchFamily="34" charset="0"/>
                <a:cs typeface="Segoe UI" panose="020B0502040204020203" pitchFamily="34" charset="0"/>
              </a:rPr>
              <a:t>Higher Performance</a:t>
            </a:r>
          </a:p>
          <a:p>
            <a:pPr marL="742950" lvl="1" indent="-285750">
              <a:lnSpc>
                <a:spcPct val="90000"/>
              </a:lnSpc>
              <a:buFont typeface="Arial" pitchFamily="34" charset="0"/>
              <a:buChar char="•"/>
            </a:pPr>
            <a:r>
              <a:rPr lang="en-US" sz="1200" b="1" dirty="0" smtClean="0">
                <a:solidFill>
                  <a:schemeClr val="accent1"/>
                </a:solidFill>
                <a:latin typeface="+mj-lt"/>
                <a:ea typeface="Segoe UI" panose="020B0502040204020203" pitchFamily="34" charset="0"/>
                <a:cs typeface="Segoe UI" panose="020B0502040204020203" pitchFamily="34" charset="0"/>
              </a:rPr>
              <a:t>Powerful CPU</a:t>
            </a:r>
            <a:r>
              <a:rPr lang="en-US" sz="1200" b="1" dirty="0">
                <a:solidFill>
                  <a:schemeClr val="accent1"/>
                </a:solidFill>
                <a:latin typeface="+mj-lt"/>
                <a:ea typeface="Segoe UI" panose="020B0502040204020203" pitchFamily="34" charset="0"/>
                <a:cs typeface="Segoe UI" panose="020B0502040204020203" pitchFamily="34" charset="0"/>
              </a:rPr>
              <a:t>: </a:t>
            </a:r>
            <a:r>
              <a:rPr lang="en-US" sz="1200" dirty="0">
                <a:solidFill>
                  <a:srgbClr val="000000"/>
                </a:solidFill>
                <a:latin typeface="+mj-lt"/>
                <a:ea typeface="Segoe UI" panose="020B0502040204020203" pitchFamily="34" charset="0"/>
                <a:cs typeface="Segoe UI" panose="020B0502040204020203" pitchFamily="34" charset="0"/>
              </a:rPr>
              <a:t>Dual Fourteen core </a:t>
            </a:r>
            <a:r>
              <a:rPr lang="en-US" sz="1200" dirty="0" err="1">
                <a:solidFill>
                  <a:srgbClr val="000000"/>
                </a:solidFill>
                <a:latin typeface="+mj-lt"/>
                <a:ea typeface="Segoe UI" panose="020B0502040204020203" pitchFamily="34" charset="0"/>
                <a:cs typeface="Segoe UI" panose="020B0502040204020203" pitchFamily="34" charset="0"/>
              </a:rPr>
              <a:t>Haswell</a:t>
            </a:r>
            <a:r>
              <a:rPr lang="en-US" sz="1200" dirty="0">
                <a:solidFill>
                  <a:srgbClr val="000000"/>
                </a:solidFill>
                <a:latin typeface="+mj-lt"/>
                <a:ea typeface="Segoe UI" panose="020B0502040204020203" pitchFamily="34" charset="0"/>
                <a:cs typeface="Segoe UI" panose="020B0502040204020203" pitchFamily="34" charset="0"/>
              </a:rPr>
              <a:t> Intel® Xeon®</a:t>
            </a:r>
            <a:endParaRPr lang="en-US" sz="1200" b="1" dirty="0">
              <a:solidFill>
                <a:srgbClr val="000000"/>
              </a:solidFill>
              <a:latin typeface="+mj-lt"/>
              <a:ea typeface="Segoe UI" panose="020B0502040204020203" pitchFamily="34" charset="0"/>
              <a:cs typeface="Segoe UI" panose="020B0502040204020203" pitchFamily="34" charset="0"/>
            </a:endParaRPr>
          </a:p>
          <a:p>
            <a:pPr marL="742950" lvl="1" indent="-285750">
              <a:lnSpc>
                <a:spcPct val="90000"/>
              </a:lnSpc>
              <a:buFont typeface="Arial" pitchFamily="34" charset="0"/>
              <a:buChar char="•"/>
            </a:pPr>
            <a:r>
              <a:rPr lang="en-US" sz="1200" b="1" dirty="0">
                <a:solidFill>
                  <a:schemeClr val="accent1"/>
                </a:solidFill>
                <a:latin typeface="+mj-lt"/>
                <a:ea typeface="Segoe UI" panose="020B0502040204020203" pitchFamily="34" charset="0"/>
                <a:cs typeface="Segoe UI" panose="020B0502040204020203" pitchFamily="34" charset="0"/>
              </a:rPr>
              <a:t>Improved I/O profile </a:t>
            </a:r>
            <a:r>
              <a:rPr lang="en-US" sz="1200" dirty="0">
                <a:solidFill>
                  <a:srgbClr val="000000"/>
                </a:solidFill>
                <a:latin typeface="+mj-lt"/>
                <a:ea typeface="Segoe UI" panose="020B0502040204020203" pitchFamily="34" charset="0"/>
                <a:cs typeface="Segoe UI" panose="020B0502040204020203" pitchFamily="34" charset="0"/>
              </a:rPr>
              <a:t>for faster scans / queries</a:t>
            </a:r>
          </a:p>
          <a:p>
            <a:pPr marL="742950" lvl="1" indent="-285750">
              <a:lnSpc>
                <a:spcPct val="90000"/>
              </a:lnSpc>
              <a:buFont typeface="Arial" pitchFamily="34" charset="0"/>
              <a:buChar char="•"/>
            </a:pPr>
            <a:r>
              <a:rPr lang="en-US" sz="1200" b="1" dirty="0">
                <a:solidFill>
                  <a:schemeClr val="accent1"/>
                </a:solidFill>
                <a:latin typeface="+mj-lt"/>
                <a:ea typeface="Segoe UI" panose="020B0502040204020203" pitchFamily="34" charset="0"/>
                <a:cs typeface="Segoe UI" panose="020B0502040204020203" pitchFamily="34" charset="0"/>
              </a:rPr>
              <a:t>Faster M</a:t>
            </a:r>
            <a:r>
              <a:rPr lang="en-US" sz="1200" b="1" dirty="0" smtClean="0">
                <a:solidFill>
                  <a:schemeClr val="accent1"/>
                </a:solidFill>
                <a:latin typeface="+mj-lt"/>
                <a:ea typeface="Segoe UI" panose="020B0502040204020203" pitchFamily="34" charset="0"/>
                <a:cs typeface="Segoe UI" panose="020B0502040204020203" pitchFamily="34" charset="0"/>
              </a:rPr>
              <a:t>emory </a:t>
            </a:r>
            <a:r>
              <a:rPr lang="en-US" sz="1200" dirty="0">
                <a:solidFill>
                  <a:srgbClr val="000000"/>
                </a:solidFill>
                <a:latin typeface="+mj-lt"/>
                <a:ea typeface="Segoe UI" panose="020B0502040204020203" pitchFamily="34" charset="0"/>
                <a:cs typeface="Segoe UI" panose="020B0502040204020203" pitchFamily="34" charset="0"/>
              </a:rPr>
              <a:t>– up to 512GB per </a:t>
            </a:r>
            <a:r>
              <a:rPr lang="en-US" sz="1200" dirty="0" smtClean="0">
                <a:solidFill>
                  <a:srgbClr val="000000"/>
                </a:solidFill>
                <a:latin typeface="+mj-lt"/>
                <a:ea typeface="Segoe UI" panose="020B0502040204020203" pitchFamily="34" charset="0"/>
                <a:cs typeface="Segoe UI" panose="020B0502040204020203" pitchFamily="34" charset="0"/>
              </a:rPr>
              <a:t>node / 6TB per cabinet</a:t>
            </a:r>
          </a:p>
          <a:p>
            <a:pPr marL="742950" lvl="1" indent="-285750">
              <a:lnSpc>
                <a:spcPct val="90000"/>
              </a:lnSpc>
              <a:buFont typeface="Arial" pitchFamily="34" charset="0"/>
              <a:buChar char="•"/>
            </a:pPr>
            <a:r>
              <a:rPr lang="en-US" sz="1200" dirty="0" smtClean="0">
                <a:solidFill>
                  <a:srgbClr val="000000"/>
                </a:solidFill>
                <a:latin typeface="+mj-lt"/>
                <a:ea typeface="Segoe UI" panose="020B0502040204020203" pitchFamily="34" charset="0"/>
                <a:cs typeface="Segoe UI" panose="020B0502040204020203" pitchFamily="34" charset="0"/>
              </a:rPr>
              <a:t>Teradata </a:t>
            </a:r>
            <a:r>
              <a:rPr lang="en-US" sz="1200" dirty="0">
                <a:solidFill>
                  <a:srgbClr val="000000"/>
                </a:solidFill>
                <a:latin typeface="+mj-lt"/>
                <a:ea typeface="Segoe UI" panose="020B0502040204020203" pitchFamily="34" charset="0"/>
                <a:cs typeface="Segoe UI" panose="020B0502040204020203" pitchFamily="34" charset="0"/>
              </a:rPr>
              <a:t>Intelligent Memory with Teradata 14.10 &amp; </a:t>
            </a:r>
            <a:r>
              <a:rPr lang="en-US" sz="1200" dirty="0" smtClean="0">
                <a:solidFill>
                  <a:srgbClr val="000000"/>
                </a:solidFill>
                <a:latin typeface="+mj-lt"/>
                <a:ea typeface="Segoe UI" panose="020B0502040204020203" pitchFamily="34" charset="0"/>
                <a:cs typeface="Segoe UI" panose="020B0502040204020203" pitchFamily="34" charset="0"/>
              </a:rPr>
              <a:t>higher</a:t>
            </a:r>
            <a:endParaRPr lang="en-US" sz="1200" dirty="0">
              <a:solidFill>
                <a:srgbClr val="000000"/>
              </a:solidFill>
              <a:latin typeface="+mj-lt"/>
              <a:ea typeface="Segoe UI" panose="020B0502040204020203" pitchFamily="34" charset="0"/>
              <a:cs typeface="Segoe UI" panose="020B0502040204020203" pitchFamily="34" charset="0"/>
            </a:endParaRPr>
          </a:p>
          <a:p>
            <a:pPr marL="742950" lvl="1" indent="-285750">
              <a:lnSpc>
                <a:spcPct val="90000"/>
              </a:lnSpc>
              <a:buFont typeface="Arial"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High Performance Interconnect: BYNET® V5 </a:t>
            </a:r>
            <a:r>
              <a:rPr lang="en-US" sz="1100" dirty="0">
                <a:solidFill>
                  <a:srgbClr val="000000"/>
                </a:solidFill>
                <a:latin typeface="+mj-lt"/>
                <a:ea typeface="Segoe UI" panose="020B0502040204020203" pitchFamily="34" charset="0"/>
                <a:cs typeface="Segoe UI" panose="020B0502040204020203" pitchFamily="34" charset="0"/>
              </a:rPr>
              <a:t>(UDA enabled</a:t>
            </a:r>
            <a:r>
              <a:rPr lang="en-US" sz="1100" dirty="0" smtClean="0">
                <a:solidFill>
                  <a:srgbClr val="000000"/>
                </a:solidFill>
                <a:latin typeface="+mj-lt"/>
                <a:ea typeface="Segoe UI" panose="020B0502040204020203" pitchFamily="34" charset="0"/>
                <a:cs typeface="Segoe UI" panose="020B0502040204020203" pitchFamily="34" charset="0"/>
              </a:rPr>
              <a:t>)</a:t>
            </a:r>
          </a:p>
          <a:p>
            <a:pPr marL="400050" indent="-342900">
              <a:lnSpc>
                <a:spcPct val="90000"/>
              </a:lnSpc>
              <a:spcBef>
                <a:spcPts val="600"/>
              </a:spcBef>
              <a:buFont typeface="Wingdings" panose="05000000000000000000" pitchFamily="2" charset="2"/>
              <a:buChar char="ü"/>
            </a:pPr>
            <a:r>
              <a:rPr lang="en-US" sz="1600" b="1" dirty="0" smtClean="0">
                <a:solidFill>
                  <a:schemeClr val="tx2"/>
                </a:solidFill>
                <a:latin typeface="+mj-lt"/>
                <a:ea typeface="Segoe UI" panose="020B0502040204020203" pitchFamily="34" charset="0"/>
                <a:cs typeface="Segoe UI" panose="020B0502040204020203" pitchFamily="34" charset="0"/>
              </a:rPr>
              <a:t>Best-in-Class </a:t>
            </a:r>
            <a:r>
              <a:rPr lang="en-US" sz="1600" b="1" dirty="0">
                <a:solidFill>
                  <a:schemeClr val="tx2"/>
                </a:solidFill>
                <a:latin typeface="+mj-lt"/>
                <a:ea typeface="Segoe UI" panose="020B0502040204020203" pitchFamily="34" charset="0"/>
                <a:cs typeface="Segoe UI" panose="020B0502040204020203" pitchFamily="34" charset="0"/>
              </a:rPr>
              <a:t>Workload Management </a:t>
            </a:r>
          </a:p>
          <a:p>
            <a:pPr marL="742950" lvl="2" indent="-228600">
              <a:lnSpc>
                <a:spcPct val="90000"/>
              </a:lnSpc>
              <a:buFont typeface="Arial"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Enhanced capabilities with SLES11: Workload Classifications, Flexible Priorities, I/O Resource Management, </a:t>
            </a:r>
            <a:r>
              <a:rPr lang="en-US" sz="1200" dirty="0" smtClean="0">
                <a:solidFill>
                  <a:srgbClr val="000000"/>
                </a:solidFill>
                <a:latin typeface="+mj-lt"/>
                <a:ea typeface="Segoe UI" panose="020B0502040204020203" pitchFamily="34" charset="0"/>
                <a:cs typeface="Segoe UI" panose="020B0502040204020203" pitchFamily="34" charset="0"/>
              </a:rPr>
              <a:t>Service Level Goal </a:t>
            </a:r>
            <a:r>
              <a:rPr lang="en-US" sz="1200" dirty="0">
                <a:solidFill>
                  <a:srgbClr val="000000"/>
                </a:solidFill>
                <a:latin typeface="+mj-lt"/>
                <a:ea typeface="Segoe UI" panose="020B0502040204020203" pitchFamily="34" charset="0"/>
                <a:cs typeface="Segoe UI" panose="020B0502040204020203" pitchFamily="34" charset="0"/>
              </a:rPr>
              <a:t>Workload Reports</a:t>
            </a:r>
          </a:p>
          <a:p>
            <a:pPr marL="342900" indent="-342900">
              <a:spcBef>
                <a:spcPts val="600"/>
              </a:spcBef>
              <a:buFont typeface="Wingdings" panose="05000000000000000000" pitchFamily="2" charset="2"/>
              <a:buChar char="ü"/>
            </a:pPr>
            <a:r>
              <a:rPr lang="en-US" sz="1600" b="1" dirty="0">
                <a:solidFill>
                  <a:schemeClr val="tx2"/>
                </a:solidFill>
                <a:latin typeface="+mj-lt"/>
                <a:ea typeface="Segoe UI" panose="020B0502040204020203" pitchFamily="34" charset="0"/>
                <a:cs typeface="Segoe UI" panose="020B0502040204020203" pitchFamily="34" charset="0"/>
              </a:rPr>
              <a:t>Investment Protection</a:t>
            </a:r>
          </a:p>
          <a:p>
            <a:pPr marL="742950" lvl="1" indent="-285750">
              <a:lnSpc>
                <a:spcPct val="90000"/>
              </a:lnSpc>
              <a:buFont typeface="Arial"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Global hot spare drives for faster </a:t>
            </a:r>
            <a:r>
              <a:rPr lang="en-US" sz="1200" dirty="0" smtClean="0">
                <a:solidFill>
                  <a:srgbClr val="000000"/>
                </a:solidFill>
                <a:latin typeface="+mj-lt"/>
                <a:ea typeface="Segoe UI" panose="020B0502040204020203" pitchFamily="34" charset="0"/>
                <a:cs typeface="Segoe UI" panose="020B0502040204020203" pitchFamily="34" charset="0"/>
              </a:rPr>
              <a:t>recovery</a:t>
            </a:r>
            <a:endParaRPr lang="en-US" sz="1200" dirty="0">
              <a:solidFill>
                <a:srgbClr val="000000"/>
              </a:solidFill>
              <a:latin typeface="+mj-lt"/>
              <a:ea typeface="Segoe UI" panose="020B0502040204020203" pitchFamily="34" charset="0"/>
              <a:cs typeface="Segoe UI" panose="020B0502040204020203" pitchFamily="34" charset="0"/>
            </a:endParaRPr>
          </a:p>
          <a:p>
            <a:pPr marL="742950" lvl="1" indent="-285750">
              <a:lnSpc>
                <a:spcPct val="90000"/>
              </a:lnSpc>
              <a:buFont typeface="Arial" pitchFamily="34" charset="0"/>
              <a:buChar char="•"/>
            </a:pPr>
            <a:r>
              <a:rPr lang="en-US" sz="1200" dirty="0">
                <a:solidFill>
                  <a:srgbClr val="000000"/>
                </a:solidFill>
                <a:latin typeface="+mj-lt"/>
                <a:ea typeface="Segoe UI" panose="020B0502040204020203" pitchFamily="34" charset="0"/>
                <a:cs typeface="Segoe UI" panose="020B0502040204020203" pitchFamily="34" charset="0"/>
              </a:rPr>
              <a:t>Expand existing 2700/2750 systems via co-residence</a:t>
            </a:r>
          </a:p>
          <a:p>
            <a:pPr marL="342900" lvl="1" indent="-342900">
              <a:spcBef>
                <a:spcPts val="600"/>
              </a:spcBef>
              <a:buSzPct val="115000"/>
              <a:buFont typeface="Wingdings" panose="05000000000000000000" pitchFamily="2" charset="2"/>
              <a:buChar char="ü"/>
              <a:defRPr/>
            </a:pPr>
            <a:r>
              <a:rPr lang="en-US" sz="1600" b="1" dirty="0">
                <a:solidFill>
                  <a:schemeClr val="tx2"/>
                </a:solidFill>
                <a:latin typeface="+mj-lt"/>
                <a:ea typeface="Segoe UI" panose="020B0502040204020203" pitchFamily="34" charset="0"/>
                <a:cs typeface="Segoe UI" panose="020B0502040204020203" pitchFamily="34" charset="0"/>
              </a:rPr>
              <a:t>Flexible / More Efficient Configurations</a:t>
            </a:r>
          </a:p>
          <a:p>
            <a:pPr marL="742950" lvl="1" indent="-285750">
              <a:buFont typeface="Arial" pitchFamily="34" charset="0"/>
              <a:buChar char="•"/>
              <a:defRPr/>
            </a:pPr>
            <a:r>
              <a:rPr lang="en-US" sz="1200" dirty="0">
                <a:solidFill>
                  <a:srgbClr val="000000"/>
                </a:solidFill>
                <a:latin typeface="+mj-lt"/>
                <a:ea typeface="Segoe UI" panose="020B0502040204020203" pitchFamily="34" charset="0"/>
                <a:cs typeface="Segoe UI" panose="020B0502040204020203" pitchFamily="34" charset="0"/>
              </a:rPr>
              <a:t>Double the compute power and data capacity in base cabinet</a:t>
            </a:r>
          </a:p>
          <a:p>
            <a:pPr marL="742950" lvl="1" indent="-285750">
              <a:buFont typeface="Arial" pitchFamily="34" charset="0"/>
              <a:buChar char="•"/>
              <a:defRPr/>
            </a:pPr>
            <a:r>
              <a:rPr lang="en-US" sz="1200" dirty="0">
                <a:solidFill>
                  <a:srgbClr val="000000"/>
                </a:solidFill>
                <a:latin typeface="+mj-lt"/>
                <a:ea typeface="Segoe UI" panose="020B0502040204020203" pitchFamily="34" charset="0"/>
                <a:cs typeface="Segoe UI" panose="020B0502040204020203" pitchFamily="34" charset="0"/>
              </a:rPr>
              <a:t>RAID-1 (for highest performance) and RAID-6 (for highest capacity)</a:t>
            </a:r>
          </a:p>
          <a:p>
            <a:pPr marL="742950" lvl="1" indent="-285750">
              <a:buFont typeface="Arial" pitchFamily="34" charset="0"/>
              <a:buChar char="•"/>
              <a:defRPr/>
            </a:pPr>
            <a:r>
              <a:rPr lang="en-US" sz="1200" dirty="0">
                <a:solidFill>
                  <a:srgbClr val="000000"/>
                </a:solidFill>
                <a:latin typeface="+mj-lt"/>
                <a:ea typeface="Segoe UI" panose="020B0502040204020203" pitchFamily="34" charset="0"/>
                <a:cs typeface="Segoe UI" panose="020B0502040204020203" pitchFamily="34" charset="0"/>
              </a:rPr>
              <a:t>Packaging options allow for optional second 2800 system, </a:t>
            </a:r>
            <a:r>
              <a:rPr lang="en-US" sz="1200" dirty="0" smtClean="0">
                <a:solidFill>
                  <a:srgbClr val="000000"/>
                </a:solidFill>
                <a:latin typeface="+mj-lt"/>
                <a:ea typeface="Segoe UI" panose="020B0502040204020203" pitchFamily="34" charset="0"/>
                <a:cs typeface="Segoe UI" panose="020B0502040204020203" pitchFamily="34" charset="0"/>
              </a:rPr>
              <a:t>Data Mart Appliance 680, </a:t>
            </a:r>
            <a:r>
              <a:rPr lang="en-US" sz="1200" dirty="0">
                <a:solidFill>
                  <a:srgbClr val="000000"/>
                </a:solidFill>
                <a:latin typeface="+mj-lt"/>
                <a:ea typeface="Segoe UI" panose="020B0502040204020203" pitchFamily="34" charset="0"/>
                <a:cs typeface="Segoe UI" panose="020B0502040204020203" pitchFamily="34" charset="0"/>
              </a:rPr>
              <a:t>BAR storage, </a:t>
            </a:r>
            <a:r>
              <a:rPr lang="en-US" sz="1200" dirty="0" smtClean="0">
                <a:solidFill>
                  <a:srgbClr val="000000"/>
                </a:solidFill>
                <a:latin typeface="+mj-lt"/>
                <a:ea typeface="Segoe UI" panose="020B0502040204020203" pitchFamily="34" charset="0"/>
                <a:cs typeface="Segoe UI" panose="020B0502040204020203" pitchFamily="34" charset="0"/>
              </a:rPr>
              <a:t>and/or </a:t>
            </a:r>
            <a:r>
              <a:rPr lang="en-US" sz="1200" dirty="0">
                <a:solidFill>
                  <a:srgbClr val="000000"/>
                </a:solidFill>
                <a:latin typeface="+mj-lt"/>
                <a:ea typeface="Segoe UI" panose="020B0502040204020203" pitchFamily="34" charset="0"/>
                <a:cs typeface="Segoe UI" panose="020B0502040204020203" pitchFamily="34" charset="0"/>
              </a:rPr>
              <a:t>managed servers in base </a:t>
            </a:r>
            <a:r>
              <a:rPr lang="en-US" sz="1200" dirty="0" smtClean="0">
                <a:solidFill>
                  <a:srgbClr val="000000"/>
                </a:solidFill>
                <a:latin typeface="+mj-lt"/>
                <a:ea typeface="Segoe UI" panose="020B0502040204020203" pitchFamily="34" charset="0"/>
                <a:cs typeface="Segoe UI" panose="020B0502040204020203" pitchFamily="34" charset="0"/>
              </a:rPr>
              <a:t>cabinet</a:t>
            </a:r>
            <a:endParaRPr lang="en-US" sz="1200" dirty="0">
              <a:solidFill>
                <a:srgbClr val="000000"/>
              </a:solidFill>
              <a:latin typeface="+mj-lt"/>
              <a:ea typeface="Segoe UI" panose="020B0502040204020203" pitchFamily="34" charset="0"/>
              <a:cs typeface="Segoe UI" panose="020B0502040204020203"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86688" y="1657350"/>
            <a:ext cx="1219200" cy="2172559"/>
          </a:xfrm>
          <a:prstGeom prst="rect">
            <a:avLst/>
          </a:prstGeom>
        </p:spPr>
      </p:pic>
    </p:spTree>
    <p:extLst>
      <p:ext uri="{BB962C8B-B14F-4D97-AF65-F5344CB8AC3E}">
        <p14:creationId xmlns:p14="http://schemas.microsoft.com/office/powerpoint/2010/main" val="302632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0" y="1143000"/>
            <a:ext cx="4800600" cy="3601953"/>
          </a:xfrm>
        </p:spPr>
        <p:txBody>
          <a:bodyPr>
            <a:normAutofit/>
          </a:bodyPr>
          <a:lstStyle/>
          <a:p>
            <a:r>
              <a:rPr lang="en-US" sz="2400" dirty="0">
                <a:solidFill>
                  <a:srgbClr val="000000"/>
                </a:solidFill>
              </a:rPr>
              <a:t>Data Warehouse Appliance 2800 Overview</a:t>
            </a:r>
          </a:p>
          <a:p>
            <a:r>
              <a:rPr lang="en-US" sz="2400" b="1" dirty="0" smtClean="0">
                <a:solidFill>
                  <a:srgbClr val="000000"/>
                </a:solidFill>
              </a:rPr>
              <a:t>Features and Specs</a:t>
            </a:r>
          </a:p>
          <a:p>
            <a:r>
              <a:rPr lang="en-US" sz="2400" dirty="0" smtClean="0">
                <a:solidFill>
                  <a:srgbClr val="000000"/>
                </a:solidFill>
              </a:rPr>
              <a:t>Teradata Database &amp; Other Platform Technology</a:t>
            </a:r>
            <a:endParaRPr lang="en-US" sz="2400" dirty="0">
              <a:solidFill>
                <a:srgbClr val="000000"/>
              </a:solidFill>
            </a:endParaRPr>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491818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217539" y="4918131"/>
            <a:ext cx="68929"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9</a:t>
            </a:fld>
            <a:endParaRPr lang="en-US" sz="850" dirty="0">
              <a:solidFill>
                <a:schemeClr val="bg2">
                  <a:lumMod val="50000"/>
                </a:schemeClr>
              </a:solidFill>
            </a:endParaRPr>
          </a:p>
        </p:txBody>
      </p:sp>
      <p:pic>
        <p:nvPicPr>
          <p:cNvPr id="10" name="Picture Placeholder 9" descr="FIN-1010-H_16-9ppt_content3.jpg"/>
          <p:cNvPicPr>
            <a:picLocks noChangeAspect="1"/>
          </p:cNvPicPr>
          <p:nvPr/>
        </p:nvPicPr>
        <p:blipFill>
          <a:blip r:embed="rId3">
            <a:extLst>
              <a:ext uri="{28A0092B-C50C-407E-A947-70E740481C1C}">
                <a14:useLocalDpi xmlns:a14="http://schemas.microsoft.com/office/drawing/2010/main" val="0"/>
              </a:ext>
            </a:extLst>
          </a:blip>
          <a:srcRect l="-44" r="-44"/>
          <a:stretch>
            <a:fillRect/>
          </a:stretch>
        </p:blipFill>
        <p:spPr>
          <a:xfrm>
            <a:off x="0" y="0"/>
            <a:ext cx="3962400" cy="5143500"/>
          </a:xfrm>
          <a:prstGeom prst="rect">
            <a:avLst/>
          </a:prstGeom>
        </p:spPr>
      </p:pic>
    </p:spTree>
    <p:custDataLst>
      <p:tags r:id="rId1"/>
    </p:custDataLst>
    <p:extLst>
      <p:ext uri="{BB962C8B-B14F-4D97-AF65-F5344CB8AC3E}">
        <p14:creationId xmlns:p14="http://schemas.microsoft.com/office/powerpoint/2010/main" val="940473436"/>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9b11658f-b6ba-4072-b20b-1c1a0014de11"/>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b657136-add5-452a-a66e-22b063ea011f"/>
</p:tagLst>
</file>

<file path=ppt/tags/tag3.xml><?xml version="1.0" encoding="utf-8"?>
<p:tagLst xmlns:a="http://schemas.openxmlformats.org/drawingml/2006/main" xmlns:r="http://schemas.openxmlformats.org/officeDocument/2006/relationships" xmlns:p="http://schemas.openxmlformats.org/presentationml/2006/main">
  <p:tag name="OFFISYNC_SLIDE_GUID" val="bb657136-add5-452a-a66e-22b063ea011f"/>
</p:tagLst>
</file>

<file path=ppt/tags/tag4.xml><?xml version="1.0" encoding="utf-8"?>
<p:tagLst xmlns:a="http://schemas.openxmlformats.org/drawingml/2006/main" xmlns:r="http://schemas.openxmlformats.org/officeDocument/2006/relationships" xmlns:p="http://schemas.openxmlformats.org/presentationml/2006/main">
  <p:tag name="OFFISYNC_SLIDE_GUID" val="bb657136-add5-452a-a66e-22b063ea011f"/>
</p:tagLst>
</file>

<file path=ppt/theme/theme1.xml><?xml version="1.0" encoding="utf-8"?>
<a:theme xmlns:a="http://schemas.openxmlformats.org/drawingml/2006/main" name="Teradata 2014">
  <a:themeElements>
    <a:clrScheme name="Custom 7">
      <a:dk1>
        <a:srgbClr val="3C3C3B"/>
      </a:dk1>
      <a:lt1>
        <a:sysClr val="window" lastClr="FFFFFF"/>
      </a:lt1>
      <a:dk2>
        <a:srgbClr val="0079DB"/>
      </a:dk2>
      <a:lt2>
        <a:srgbClr val="D8D8D8"/>
      </a:lt2>
      <a:accent1>
        <a:srgbClr val="EC881D"/>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_2014 Template_TDC_PPT_Branded_090414</Template>
  <TotalTime>12623</TotalTime>
  <Words>6702</Words>
  <Application>Microsoft Office PowerPoint</Application>
  <PresentationFormat>On-screen Show (16:9)</PresentationFormat>
  <Paragraphs>952</Paragraphs>
  <Slides>40</Slides>
  <Notes>35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Teradata 2014</vt:lpstr>
      <vt:lpstr>PowerPoint Presentation</vt:lpstr>
      <vt:lpstr>PowerPoint Presentation</vt:lpstr>
      <vt:lpstr>Agenda</vt:lpstr>
      <vt:lpstr>Teradata Enterprise Platforms in the UDA</vt:lpstr>
      <vt:lpstr>Teradata Data Warehouse Appliance Overview</vt:lpstr>
      <vt:lpstr>Introducing the Teradata Data Warehouse Appliance 2800 Optimized for Fast In-Memory Processing</vt:lpstr>
      <vt:lpstr>Introducing the Teradata Data Warehouse Appliance 2800 Optimized for Fast In-Memory Processing</vt:lpstr>
      <vt:lpstr>PowerPoint Presentation</vt:lpstr>
      <vt:lpstr>Agenda</vt:lpstr>
      <vt:lpstr>2800 Overview Features &amp; Benefits</vt:lpstr>
      <vt:lpstr>2800 Overview Features &amp; Benefits</vt:lpstr>
      <vt:lpstr>Teradata Data Warehouse Appliance 2800 Technical Specifications</vt:lpstr>
      <vt:lpstr>2750 vs. 2800 High-Level Comparison (Cabinet-Level, Base Configurations)</vt:lpstr>
      <vt:lpstr>2750 vs. 2800 High-Level Comparison (Node-Level, Base Configurations)</vt:lpstr>
      <vt:lpstr>Packaging – What’s Included?</vt:lpstr>
      <vt:lpstr>Why Backup Your Teradata Appliance? It’s About Being Prepared</vt:lpstr>
      <vt:lpstr>Teradata Data Protection Options</vt:lpstr>
      <vt:lpstr>Teradata Advocated BAR Solution Products for the Data Warehouse Appliance 2800</vt:lpstr>
      <vt:lpstr>Appliance Backup Utility</vt:lpstr>
      <vt:lpstr> Investment Protection Co-Residence Only</vt:lpstr>
      <vt:lpstr>Agenda</vt:lpstr>
      <vt:lpstr>Teradata Database Engine The Heartbeat of All Teradata Platforms</vt:lpstr>
      <vt:lpstr>Teradata Database – Powerfully Simple</vt:lpstr>
      <vt:lpstr>Optimizer Intelligence</vt:lpstr>
      <vt:lpstr>Simplicity  Lower Operational Costs</vt:lpstr>
      <vt:lpstr>Teradata Columnar Feature  Only Appliance with True Hybrid Columnar Capability</vt:lpstr>
      <vt:lpstr>Teradata Workload Management Teradata Integrated Workload Management</vt:lpstr>
      <vt:lpstr>Integrated Workload Management &amp; SLES11 Best in Class Workload Management </vt:lpstr>
      <vt:lpstr>Teradata BYNET® V5 on InfiniBand  Performance</vt:lpstr>
      <vt:lpstr>Fabric Based Computing Optimized for BI</vt:lpstr>
      <vt:lpstr>Write Back Cache</vt:lpstr>
      <vt:lpstr>Full Disk Encryption</vt:lpstr>
      <vt:lpstr>Teradata Customer Support Advantages </vt:lpstr>
      <vt:lpstr>Teradata Premier Support </vt:lpstr>
      <vt:lpstr>Teradata Enterprise Platform Family The Standard for Unified Data Architecture</vt:lpstr>
      <vt:lpstr>PowerPoint Presentation</vt:lpstr>
      <vt:lpstr>Indy Atlas: 2U 48 Drive SFF Enclosure  2X Storage Density Improvement</vt:lpstr>
      <vt:lpstr>PowerPoint Presentation</vt:lpstr>
      <vt:lpstr>PowerPoint Presentation</vt:lpstr>
      <vt:lpstr>2800: RAID-1 vs. RAID-6, High-Level Comparison (Node-Level, Base Configurations)</vt:lpstr>
    </vt:vector>
  </TitlesOfParts>
  <Company>Teradata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Castro, Christina</dc:creator>
  <cp:lastModifiedBy>Huntingdon, Betsy</cp:lastModifiedBy>
  <cp:revision>327</cp:revision>
  <cp:lastPrinted>2014-09-11T20:23:34Z</cp:lastPrinted>
  <dcterms:created xsi:type="dcterms:W3CDTF">2013-10-01T22:37:26Z</dcterms:created>
  <dcterms:modified xsi:type="dcterms:W3CDTF">2015-06-30T22:46:32Z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ServerID" pid="2">
    <vt:lpwstr>1dce6eef-79fd-4fcd-a721-ba4027c7d858</vt:lpwstr>
  </property>
  <property fmtid="{D5CDD505-2E9C-101B-9397-08002B2CF9AE}" name="Jive_LatestUserAccountName" pid="3">
    <vt:lpwstr>RY186009</vt:lpwstr>
  </property>
  <property fmtid="{D5CDD505-2E9C-101B-9397-08002B2CF9AE}" name="Jive_VersionGuid" pid="4">
    <vt:lpwstr>80c5109f-c712-452f-a99d-d46b0517d5af</vt:lpwstr>
  </property>
  <property fmtid="{D5CDD505-2E9C-101B-9397-08002B2CF9AE}" name="Offisync_ProviderInitializationData" pid="5">
    <vt:lpwstr>https://connections.teradata.com</vt:lpwstr>
  </property>
  <property fmtid="{D5CDD505-2E9C-101B-9397-08002B2CF9AE}" name="Offisync_UpdateToken" pid="6">
    <vt:lpwstr>3</vt:lpwstr>
  </property>
  <property fmtid="{D5CDD505-2E9C-101B-9397-08002B2CF9AE}" name="Offisync_UniqueId" pid="7">
    <vt:lpwstr>88713</vt:lpwstr>
  </property>
</Properties>
</file>