
<file path=[Content_Types].xml><?xml version="1.0" encoding="utf-8"?>
<Types xmlns="http://schemas.openxmlformats.org/package/2006/content-types">
  <Default ContentType="image/png" Extension="png"/>
  <Default ContentType="image/jpeg" Extension="jpeg"/>
  <Default ContentType="image/x-emf" Extension="emf"/>
  <Default ContentType="application/vnd.openxmlformats-package.relationships+xml" Extension="rels"/>
  <Default ContentType="application/xml" Extension="xml"/>
  <Default ContentType="image/vnd.ms-photo" Extension="wdp"/>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tags+xml" PartName="/ppt/tags/tag3.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 id="2147483782" r:id="rId2"/>
  </p:sldMasterIdLst>
  <p:notesMasterIdLst>
    <p:notesMasterId r:id="rId28"/>
  </p:notesMasterIdLst>
  <p:handoutMasterIdLst>
    <p:handoutMasterId r:id="rId29"/>
  </p:handoutMasterIdLst>
  <p:sldIdLst>
    <p:sldId id="407" r:id="rId3"/>
    <p:sldId id="439" r:id="rId4"/>
    <p:sldId id="408" r:id="rId5"/>
    <p:sldId id="442" r:id="rId6"/>
    <p:sldId id="386" r:id="rId7"/>
    <p:sldId id="437" r:id="rId8"/>
    <p:sldId id="443" r:id="rId9"/>
    <p:sldId id="433" r:id="rId10"/>
    <p:sldId id="329" r:id="rId11"/>
    <p:sldId id="374" r:id="rId12"/>
    <p:sldId id="449" r:id="rId13"/>
    <p:sldId id="450" r:id="rId14"/>
    <p:sldId id="404" r:id="rId15"/>
    <p:sldId id="445" r:id="rId16"/>
    <p:sldId id="446" r:id="rId17"/>
    <p:sldId id="447" r:id="rId18"/>
    <p:sldId id="448" r:id="rId19"/>
    <p:sldId id="343" r:id="rId20"/>
    <p:sldId id="409" r:id="rId21"/>
    <p:sldId id="410" r:id="rId22"/>
    <p:sldId id="411" r:id="rId23"/>
    <p:sldId id="424" r:id="rId24"/>
    <p:sldId id="425" r:id="rId25"/>
    <p:sldId id="426" r:id="rId26"/>
    <p:sldId id="444" r:id="rId27"/>
  </p:sldIdLst>
  <p:sldSz cx="9144000" cy="5143500" type="screen16x9"/>
  <p:notesSz cx="6858000" cy="9296400"/>
  <p:defaultTex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a:srgbClr val="339966"/>
    <a:srgbClr val="FFCC99"/>
    <a:srgbClr val="037693"/>
    <a:srgbClr val="FEC000"/>
    <a:srgbClr val="408000"/>
    <a:srgbClr val="943771"/>
    <a:srgbClr val="E45500"/>
    <a:srgbClr val="82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400" autoAdjust="0"/>
  </p:normalViewPr>
  <p:slideViewPr>
    <p:cSldViewPr>
      <p:cViewPr>
        <p:scale>
          <a:sx n="90" d="100"/>
          <a:sy n="90" d="100"/>
        </p:scale>
        <p:origin x="-739" y="-86"/>
      </p:cViewPr>
      <p:guideLst>
        <p:guide orient="horz" pos="2902"/>
        <p:guide orient="horz" pos="540"/>
        <p:guide orient="horz" pos="186"/>
        <p:guide orient="horz" pos="2972"/>
        <p:guide pos="2880"/>
        <p:guide pos="5472"/>
        <p:guide pos="636"/>
        <p:guide pos="904"/>
      </p:guideLst>
    </p:cSldViewPr>
  </p:slideViewPr>
  <p:notesTextViewPr>
    <p:cViewPr>
      <p:scale>
        <a:sx n="100" d="100"/>
        <a:sy n="100" d="100"/>
      </p:scale>
      <p:origin x="0" y="0"/>
    </p:cViewPr>
  </p:notesTextViewPr>
  <p:sorterViewPr>
    <p:cViewPr>
      <p:scale>
        <a:sx n="120" d="100"/>
        <a:sy n="120" d="100"/>
      </p:scale>
      <p:origin x="0" y="10206"/>
    </p:cViewPr>
  </p:sorterViewPr>
  <p:notesViewPr>
    <p:cSldViewPr>
      <p:cViewPr varScale="1">
        <p:scale>
          <a:sx n="74" d="100"/>
          <a:sy n="74" d="100"/>
        </p:scale>
        <p:origin x="-291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defRPr>
            </a:lvl1pPr>
          </a:lstStyle>
          <a:p>
            <a:endParaRPr lang="en-US" dirty="0"/>
          </a:p>
        </p:txBody>
      </p:sp>
      <p:sp>
        <p:nvSpPr>
          <p:cNvPr id="7174" name="Rectangle 6"/>
          <p:cNvSpPr>
            <a:spLocks noGrp="1" noChangeArrowheads="1"/>
          </p:cNvSpPr>
          <p:nvPr>
            <p:ph type="dt" sz="quarter" idx="1"/>
          </p:nvPr>
        </p:nvSpPr>
        <p:spPr bwMode="auto">
          <a:xfrm>
            <a:off x="3886200" y="1"/>
            <a:ext cx="2971800" cy="516467"/>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defRPr>
            </a:lvl1pPr>
          </a:lstStyle>
          <a:p>
            <a:endParaRPr lang="en-US" dirty="0"/>
          </a:p>
        </p:txBody>
      </p:sp>
      <p:sp>
        <p:nvSpPr>
          <p:cNvPr id="7175" name="Rectangle 7"/>
          <p:cNvSpPr>
            <a:spLocks noGrp="1" noChangeArrowheads="1"/>
          </p:cNvSpPr>
          <p:nvPr>
            <p:ph type="ftr" sz="quarter" idx="2"/>
          </p:nvPr>
        </p:nvSpPr>
        <p:spPr bwMode="auto">
          <a:xfrm>
            <a:off x="0" y="8779934"/>
            <a:ext cx="2971800" cy="516467"/>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defRPr>
            </a:lvl1pPr>
          </a:lstStyle>
          <a:p>
            <a:endParaRPr lang="en-US" dirty="0"/>
          </a:p>
        </p:txBody>
      </p:sp>
      <p:sp>
        <p:nvSpPr>
          <p:cNvPr id="7176" name="Rectangle 8"/>
          <p:cNvSpPr>
            <a:spLocks noGrp="1" noChangeArrowheads="1"/>
          </p:cNvSpPr>
          <p:nvPr>
            <p:ph type="sldNum" sz="quarter" idx="3"/>
          </p:nvPr>
        </p:nvSpPr>
        <p:spPr bwMode="auto">
          <a:xfrm>
            <a:off x="3886200" y="8779934"/>
            <a:ext cx="2971800" cy="516467"/>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Times" charset="0"/>
              </a:defRPr>
            </a:lvl1pPr>
          </a:lstStyle>
          <a:p>
            <a:fld id="{F9576BCA-94DF-E341-88AA-4A469DA61C77}" type="slidenum">
              <a:rPr lang="en-US"/>
              <a:pPr/>
              <a:t>‹#›</a:t>
            </a:fld>
            <a:endParaRPr lang="en-US" dirty="0"/>
          </a:p>
        </p:txBody>
      </p:sp>
    </p:spTree>
    <p:extLst>
      <p:ext uri="{BB962C8B-B14F-4D97-AF65-F5344CB8AC3E}">
        <p14:creationId xmlns:p14="http://schemas.microsoft.com/office/powerpoint/2010/main" val="106131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defRPr>
            </a:lvl1pPr>
          </a:lstStyle>
          <a:p>
            <a:endParaRPr lang="en-US" dirty="0"/>
          </a:p>
        </p:txBody>
      </p:sp>
      <p:sp>
        <p:nvSpPr>
          <p:cNvPr id="6147" name="Rectangle 3"/>
          <p:cNvSpPr>
            <a:spLocks noGrp="1" noChangeArrowheads="1"/>
          </p:cNvSpPr>
          <p:nvPr>
            <p:ph type="dt" idx="1"/>
          </p:nvPr>
        </p:nvSpPr>
        <p:spPr bwMode="auto">
          <a:xfrm>
            <a:off x="388501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defRPr>
            </a:lvl1pPr>
          </a:lstStyle>
          <a:p>
            <a:endParaRPr lang="en-US" dirty="0"/>
          </a:p>
        </p:txBody>
      </p:sp>
      <p:sp>
        <p:nvSpPr>
          <p:cNvPr id="6148"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415791"/>
            <a:ext cx="5486400" cy="418338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829429"/>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defRPr>
            </a:lvl1pPr>
          </a:lstStyle>
          <a:p>
            <a:endParaRPr lang="en-US" dirty="0"/>
          </a:p>
        </p:txBody>
      </p:sp>
      <p:sp>
        <p:nvSpPr>
          <p:cNvPr id="6151" name="Rectangle 7"/>
          <p:cNvSpPr>
            <a:spLocks noGrp="1" noChangeArrowheads="1"/>
          </p:cNvSpPr>
          <p:nvPr>
            <p:ph type="sldNum" sz="quarter" idx="5"/>
          </p:nvPr>
        </p:nvSpPr>
        <p:spPr bwMode="auto">
          <a:xfrm>
            <a:off x="3885010" y="8829429"/>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Times" charset="0"/>
              </a:defRPr>
            </a:lvl1pPr>
          </a:lstStyle>
          <a:p>
            <a:fld id="{71741328-A6F7-5844-B378-EC2E3653DB27}" type="slidenum">
              <a:rPr lang="en-US"/>
              <a:pPr/>
              <a:t>‹#›</a:t>
            </a:fld>
            <a:endParaRPr lang="en-US" dirty="0"/>
          </a:p>
        </p:txBody>
      </p:sp>
    </p:spTree>
    <p:extLst>
      <p:ext uri="{BB962C8B-B14F-4D97-AF65-F5344CB8AC3E}">
        <p14:creationId xmlns:p14="http://schemas.microsoft.com/office/powerpoint/2010/main" val="261049345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ヒラギノ角ゴ Pro W3" charset="-128"/>
        <a:cs typeface="+mn-cs"/>
      </a:defRPr>
    </a:lvl2pPr>
    <a:lvl3pPr marL="914400" algn="l" rtl="0" fontAlgn="base">
      <a:spcBef>
        <a:spcPct val="30000"/>
      </a:spcBef>
      <a:spcAft>
        <a:spcPct val="0"/>
      </a:spcAft>
      <a:defRPr sz="1200" kern="1200">
        <a:solidFill>
          <a:schemeClr val="tx1"/>
        </a:solidFill>
        <a:latin typeface="Times" charset="0"/>
        <a:ea typeface="ヒラギノ角ゴ Pro W3" charset="-128"/>
        <a:cs typeface="+mn-cs"/>
      </a:defRPr>
    </a:lvl3pPr>
    <a:lvl4pPr marL="1371600" algn="l" rtl="0" fontAlgn="base">
      <a:spcBef>
        <a:spcPct val="30000"/>
      </a:spcBef>
      <a:spcAft>
        <a:spcPct val="0"/>
      </a:spcAft>
      <a:defRPr sz="1200" kern="1200">
        <a:solidFill>
          <a:schemeClr val="tx1"/>
        </a:solidFill>
        <a:latin typeface="Times" charset="0"/>
        <a:ea typeface="ヒラギノ角ゴ Pro W3" charset="-128"/>
        <a:cs typeface="+mn-cs"/>
      </a:defRPr>
    </a:lvl4pPr>
    <a:lvl5pPr marL="1828800" algn="l" rtl="0" fontAlgn="base">
      <a:spcBef>
        <a:spcPct val="30000"/>
      </a:spcBef>
      <a:spcAft>
        <a:spcPct val="0"/>
      </a:spcAft>
      <a:defRPr sz="1200" kern="1200">
        <a:solidFill>
          <a:schemeClr val="tx1"/>
        </a:solidFill>
        <a:latin typeface="Times"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3375" y="698500"/>
            <a:ext cx="6192838" cy="3484563"/>
          </a:xfrm>
        </p:spPr>
      </p:sp>
      <p:sp>
        <p:nvSpPr>
          <p:cNvPr id="3" name="Notes Placeholder 2"/>
          <p:cNvSpPr>
            <a:spLocks noGrp="1"/>
          </p:cNvSpPr>
          <p:nvPr>
            <p:ph type="body" idx="1"/>
          </p:nvPr>
        </p:nvSpPr>
        <p:spPr/>
        <p:txBody>
          <a:bodyPr/>
          <a:lstStyle/>
          <a:p>
            <a:r>
              <a:rPr lang="en-US" sz="1200" dirty="0" smtClean="0"/>
              <a:t>This is a succinct chart of the main hardware platforms</a:t>
            </a:r>
            <a:r>
              <a:rPr lang="en-US" sz="1200" baseline="0" dirty="0" smtClean="0"/>
              <a:t> Teradata sells, with some additional information on each platform’s purpose and intended workloads.  The specific current model number is listed at the top beside the graphics, while the series number is the first row.  While the latest model changes every year or so, the 6000 series, for example, will consistently be for Stages 3-5 balanced Active Data Warehousing.  </a:t>
            </a:r>
            <a:endParaRPr lang="en-US" sz="1200"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6777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C0201-76CB-49F3-B372-52E8F7FADB15}" type="slidenum">
              <a:rPr lang="en-US"/>
              <a:pPr/>
              <a:t>14</a:t>
            </a:fld>
            <a:endParaRPr lang="en-US"/>
          </a:p>
        </p:txBody>
      </p:sp>
      <p:sp>
        <p:nvSpPr>
          <p:cNvPr id="14338" name="Rectangle 2"/>
          <p:cNvSpPr>
            <a:spLocks noGrp="1" noRot="1" noChangeAspect="1" noChangeArrowheads="1" noTextEdit="1"/>
          </p:cNvSpPr>
          <p:nvPr>
            <p:ph type="sldImg"/>
          </p:nvPr>
        </p:nvSpPr>
        <p:spPr>
          <a:xfrm>
            <a:off x="339725" y="701675"/>
            <a:ext cx="6184900" cy="3479800"/>
          </a:xfrm>
          <a:ln/>
        </p:spPr>
      </p:sp>
      <p:sp>
        <p:nvSpPr>
          <p:cNvPr id="14339" name="Rectangle 3"/>
          <p:cNvSpPr>
            <a:spLocks noGrp="1" noChangeArrowheads="1"/>
          </p:cNvSpPr>
          <p:nvPr>
            <p:ph type="body" idx="1"/>
          </p:nvPr>
        </p:nvSpPr>
        <p:spPr>
          <a:xfrm>
            <a:off x="915989" y="4415791"/>
            <a:ext cx="5026026" cy="4183380"/>
          </a:xfrm>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Segoe UI" panose="020B0502040204020203" pitchFamily="34" charset="0"/>
                <a:ea typeface="Segoe UI" panose="020B0502040204020203" pitchFamily="34" charset="0"/>
                <a:cs typeface="Segoe UI" panose="020B0502040204020203" pitchFamily="34" charset="0"/>
              </a:rPr>
              <a:t>Businesses have many requirements</a:t>
            </a:r>
            <a:r>
              <a:rPr lang="en-US" baseline="0" dirty="0" smtClean="0">
                <a:latin typeface="Segoe UI" panose="020B0502040204020203" pitchFamily="34" charset="0"/>
                <a:ea typeface="Segoe UI" panose="020B0502040204020203" pitchFamily="34" charset="0"/>
                <a:cs typeface="Segoe UI" panose="020B0502040204020203" pitchFamily="34" charset="0"/>
              </a:rPr>
              <a:t> for recovering their system and restoring data, usually designated in a time to functionality (in hours/days) or a point in time (must restore the previous day’s data).  There are so many regulations now dictating how much data companies must keep.  And finally, data warehouses contain a lot of very important, often business-critical, information that would be difficult and time-consuming to recreate from scratch.</a:t>
            </a:r>
            <a:endParaRPr lang="en-US" dirty="0" smtClean="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1D234-F734-491B-BBF1-7AB9207D4ADD}" type="slidenum">
              <a:rPr lang="en-US"/>
              <a:pPr/>
              <a:t>15</a:t>
            </a:fld>
            <a:endParaRPr lang="en-US" dirty="0"/>
          </a:p>
        </p:txBody>
      </p:sp>
      <p:sp>
        <p:nvSpPr>
          <p:cNvPr id="121858" name="Rectangle 2"/>
          <p:cNvSpPr>
            <a:spLocks noGrp="1" noRot="1" noChangeAspect="1" noChangeArrowheads="1" noTextEdit="1"/>
          </p:cNvSpPr>
          <p:nvPr>
            <p:ph type="sldImg"/>
          </p:nvPr>
        </p:nvSpPr>
        <p:spPr>
          <a:xfrm>
            <a:off x="331788" y="696913"/>
            <a:ext cx="6197600" cy="3486150"/>
          </a:xfrm>
          <a:ln/>
        </p:spPr>
      </p:sp>
      <p:sp>
        <p:nvSpPr>
          <p:cNvPr id="121859" name="Rectangle 3"/>
          <p:cNvSpPr>
            <a:spLocks noGrp="1" noChangeArrowheads="1"/>
          </p:cNvSpPr>
          <p:nvPr>
            <p:ph type="body" idx="1"/>
          </p:nvPr>
        </p:nvSpPr>
        <p:spPr>
          <a:xfrm>
            <a:off x="685800" y="4415790"/>
            <a:ext cx="5948570" cy="4450782"/>
          </a:xfrm>
        </p:spPr>
        <p:txBody>
          <a:bodyPr/>
          <a:lstStyle/>
          <a:p>
            <a:r>
              <a:rPr lang="en-US" dirty="0" smtClean="0">
                <a:latin typeface="Segoe UI" panose="020B0502040204020203" pitchFamily="34" charset="0"/>
                <a:ea typeface="Segoe UI" panose="020B0502040204020203" pitchFamily="34" charset="0"/>
                <a:cs typeface="Segoe UI" panose="020B0502040204020203" pitchFamily="34" charset="0"/>
              </a:rPr>
              <a:t>There are two routes for protecting the Teradata Data Warehouse Appliance 2850.  The most robust solution, and generally the preferred</a:t>
            </a:r>
            <a:r>
              <a:rPr lang="en-US" baseline="0" dirty="0" smtClean="0">
                <a:latin typeface="Segoe UI" panose="020B0502040204020203" pitchFamily="34" charset="0"/>
                <a:ea typeface="Segoe UI" panose="020B0502040204020203" pitchFamily="34" charset="0"/>
                <a:cs typeface="Segoe UI" panose="020B0502040204020203" pitchFamily="34" charset="0"/>
              </a:rPr>
              <a:t> solution for customers is a true BAR configuration.  This is managed, integrated backup and restore.  Customers have a choice of going with a full Teradata system, called our “Advocated” solution (or, at a lower performance level or with older equipment, called “Certified”), or supplying/managing a part of the solution themselves, called the Enterprise Fit solution.  Alternatively, for smaller Appliance systems or for customers who don’t use one of our three supported backup applications, the Data Stream Utility is available free of charge on every Appliance platform.  </a:t>
            </a:r>
          </a:p>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marR="0" lvl="1" indent="0" algn="l" defTabSz="928299" rtl="0" eaLnBrk="1" fontAlgn="base" latinLnBrk="0" hangingPunct="1">
              <a:lnSpc>
                <a:spcPct val="100000"/>
              </a:lnSpc>
              <a:spcBef>
                <a:spcPct val="30000"/>
              </a:spcBef>
              <a:spcAft>
                <a:spcPct val="0"/>
              </a:spcAft>
              <a:buClrTx/>
              <a:buSzTx/>
              <a:buFontTx/>
              <a:buNone/>
              <a:tabLst/>
              <a:defRPr/>
            </a:pPr>
            <a:r>
              <a:rPr lang="en-US" dirty="0" smtClean="0"/>
              <a:t>While any of our BAR products will work with the Data Warehouse Appliance, we have smaller, more</a:t>
            </a:r>
            <a:r>
              <a:rPr lang="en-US" baseline="0" dirty="0" smtClean="0"/>
              <a:t> cost-effective</a:t>
            </a:r>
            <a:r>
              <a:rPr lang="en-US" dirty="0" smtClean="0"/>
              <a:t> models of both tape and disk backup solutions available. </a:t>
            </a:r>
          </a:p>
          <a:p>
            <a:endParaRPr lang="en-US" dirty="0"/>
          </a:p>
        </p:txBody>
      </p:sp>
      <p:sp>
        <p:nvSpPr>
          <p:cNvPr id="4" name="Slide Number Placeholder 3"/>
          <p:cNvSpPr>
            <a:spLocks noGrp="1"/>
          </p:cNvSpPr>
          <p:nvPr>
            <p:ph type="sldNum" sz="quarter" idx="10"/>
          </p:nvPr>
        </p:nvSpPr>
        <p:spPr/>
        <p:txBody>
          <a:bodyPr/>
          <a:lstStyle/>
          <a:p>
            <a:pPr>
              <a:defRPr/>
            </a:pPr>
            <a:fld id="{31711449-CCAF-47C5-B00A-C6C1EDE3A79E}" type="slidenum">
              <a:rPr lang="en-US" smtClean="0"/>
              <a:pPr>
                <a:defRPr/>
              </a:pPr>
              <a:t>16</a:t>
            </a:fld>
            <a:endParaRPr lang="en-US"/>
          </a:p>
        </p:txBody>
      </p:sp>
    </p:spTree>
    <p:extLst>
      <p:ext uri="{BB962C8B-B14F-4D97-AF65-F5344CB8AC3E}">
        <p14:creationId xmlns:p14="http://schemas.microsoft.com/office/powerpoint/2010/main" val="76159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2FD4D0-3E6A-4939-96BF-EC36E241D385}" type="slidenum">
              <a:rPr lang="en-US"/>
              <a:pPr/>
              <a:t>17</a:t>
            </a:fld>
            <a:endParaRPr lang="en-US"/>
          </a:p>
        </p:txBody>
      </p:sp>
      <p:sp>
        <p:nvSpPr>
          <p:cNvPr id="53250"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A2D27360-F3ED-490B-9B5D-D28D6E1B8BD0}" type="slidenum">
              <a:rPr lang="en-US" sz="1200">
                <a:latin typeface="Times" pitchFamily="18" charset="0"/>
              </a:rPr>
              <a:pPr algn="r" eaLnBrk="0" hangingPunct="0"/>
              <a:t>17</a:t>
            </a:fld>
            <a:endParaRPr lang="en-US" sz="1200">
              <a:latin typeface="Times" pitchFamily="18" charset="0"/>
            </a:endParaRPr>
          </a:p>
        </p:txBody>
      </p:sp>
      <p:sp>
        <p:nvSpPr>
          <p:cNvPr id="53251" name="Rectangle 2"/>
          <p:cNvSpPr>
            <a:spLocks noGrp="1" noRot="1" noChangeAspect="1" noChangeArrowheads="1" noTextEdit="1"/>
          </p:cNvSpPr>
          <p:nvPr>
            <p:ph type="sldImg"/>
          </p:nvPr>
        </p:nvSpPr>
        <p:spPr>
          <a:xfrm>
            <a:off x="331788" y="696913"/>
            <a:ext cx="6197600" cy="3486150"/>
          </a:xfrm>
          <a:ln/>
        </p:spPr>
      </p:sp>
      <p:sp>
        <p:nvSpPr>
          <p:cNvPr id="53252"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800" dirty="0" smtClean="0">
                <a:latin typeface="Segoe UI" panose="020B0502040204020203" pitchFamily="34" charset="0"/>
                <a:ea typeface="Segoe UI" panose="020B0502040204020203" pitchFamily="34" charset="0"/>
                <a:cs typeface="Segoe UI" panose="020B0502040204020203" pitchFamily="34" charset="0"/>
              </a:rPr>
              <a:t>The Data</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Stream Utility</a:t>
            </a:r>
            <a:r>
              <a:rPr lang="en-US" sz="800" dirty="0" smtClean="0">
                <a:latin typeface="Segoe UI" panose="020B0502040204020203" pitchFamily="34" charset="0"/>
                <a:ea typeface="Segoe UI" panose="020B0502040204020203" pitchFamily="34" charset="0"/>
                <a:cs typeface="Segoe UI" panose="020B0502040204020203" pitchFamily="34" charset="0"/>
              </a:rPr>
              <a:t> was created to give Appliance customers more flexibility in how they backup Teradata.  It is installed on all current Appliance and SMP nodes and is no additional product cost to the customer.  But</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t</a:t>
            </a:r>
            <a:r>
              <a:rPr lang="en-US" sz="800" dirty="0" smtClean="0">
                <a:latin typeface="Segoe UI" panose="020B0502040204020203" pitchFamily="34" charset="0"/>
                <a:ea typeface="Segoe UI" panose="020B0502040204020203" pitchFamily="34" charset="0"/>
                <a:cs typeface="Segoe UI" panose="020B0502040204020203" pitchFamily="34" charset="0"/>
              </a:rPr>
              <a:t>he DSU is different from Teradata Backup</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a:t>
            </a:r>
            <a:r>
              <a:rPr lang="en-US" sz="800" dirty="0" smtClean="0">
                <a:latin typeface="Segoe UI" panose="020B0502040204020203" pitchFamily="34" charset="0"/>
                <a:ea typeface="Segoe UI" panose="020B0502040204020203" pitchFamily="34" charset="0"/>
                <a:cs typeface="Segoe UI" panose="020B0502040204020203" pitchFamily="34" charset="0"/>
              </a:rPr>
              <a:t>and Restore (BAR).  BAR is fully managed protection with many value-added features, functions, and industry-leading software/hardware and comes with intensive consultation and support from Teradata personnel.  Customers using the DSU can</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either </a:t>
            </a:r>
            <a:r>
              <a:rPr lang="en-US" sz="800" dirty="0" smtClean="0">
                <a:latin typeface="Segoe UI" panose="020B0502040204020203" pitchFamily="34" charset="0"/>
                <a:ea typeface="Segoe UI" panose="020B0502040204020203" pitchFamily="34" charset="0"/>
                <a:cs typeface="Segoe UI" panose="020B0502040204020203" pitchFamily="34" charset="0"/>
              </a:rPr>
              <a:t>fully support their entire data protection infrastructure themselves or buy support and Data</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Domain hardware</a:t>
            </a:r>
            <a:r>
              <a:rPr lang="en-US" sz="800" dirty="0" smtClean="0">
                <a:latin typeface="Segoe UI" panose="020B0502040204020203" pitchFamily="34" charset="0"/>
                <a:ea typeface="Segoe UI" panose="020B0502040204020203" pitchFamily="34" charset="0"/>
                <a:cs typeface="Segoe UI" panose="020B0502040204020203" pitchFamily="34" charset="0"/>
              </a:rPr>
              <a:t> from Teradata – this is very different from Teradata BAR, where design, implementation, performance tuning, and help with support issues</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are all included in the solution.</a:t>
            </a:r>
          </a:p>
          <a:p>
            <a:endParaRPr lang="en-US" sz="800" dirty="0">
              <a:solidFill>
                <a:srgbClr val="50505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34745">
              <a:defRPr sz="2200">
                <a:solidFill>
                  <a:schemeClr val="tx1"/>
                </a:solidFill>
                <a:latin typeface="Verdana" pitchFamily="34" charset="0"/>
              </a:defRPr>
            </a:lvl1pPr>
            <a:lvl2pPr marL="754243" indent="-290093" defTabSz="934745">
              <a:defRPr sz="2200">
                <a:solidFill>
                  <a:schemeClr val="tx1"/>
                </a:solidFill>
                <a:latin typeface="Verdana" pitchFamily="34" charset="0"/>
              </a:defRPr>
            </a:lvl2pPr>
            <a:lvl3pPr marL="1160374" indent="-232075" defTabSz="934745">
              <a:defRPr sz="2200">
                <a:solidFill>
                  <a:schemeClr val="tx1"/>
                </a:solidFill>
                <a:latin typeface="Verdana" pitchFamily="34" charset="0"/>
              </a:defRPr>
            </a:lvl3pPr>
            <a:lvl4pPr marL="1624523" indent="-232075" defTabSz="934745">
              <a:defRPr sz="2200">
                <a:solidFill>
                  <a:schemeClr val="tx1"/>
                </a:solidFill>
                <a:latin typeface="Verdana" pitchFamily="34" charset="0"/>
              </a:defRPr>
            </a:lvl4pPr>
            <a:lvl5pPr marL="2088672" indent="-232075" defTabSz="934745">
              <a:defRPr sz="2200">
                <a:solidFill>
                  <a:schemeClr val="tx1"/>
                </a:solidFill>
                <a:latin typeface="Verdana" pitchFamily="34" charset="0"/>
              </a:defRPr>
            </a:lvl5pPr>
            <a:lvl6pPr marL="2552822" indent="-232075" defTabSz="934745" eaLnBrk="0" fontAlgn="base" hangingPunct="0">
              <a:spcBef>
                <a:spcPct val="0"/>
              </a:spcBef>
              <a:spcAft>
                <a:spcPct val="0"/>
              </a:spcAft>
              <a:defRPr sz="2200">
                <a:solidFill>
                  <a:schemeClr val="tx1"/>
                </a:solidFill>
                <a:latin typeface="Verdana" pitchFamily="34" charset="0"/>
              </a:defRPr>
            </a:lvl6pPr>
            <a:lvl7pPr marL="3016971" indent="-232075" defTabSz="934745" eaLnBrk="0" fontAlgn="base" hangingPunct="0">
              <a:spcBef>
                <a:spcPct val="0"/>
              </a:spcBef>
              <a:spcAft>
                <a:spcPct val="0"/>
              </a:spcAft>
              <a:defRPr sz="2200">
                <a:solidFill>
                  <a:schemeClr val="tx1"/>
                </a:solidFill>
                <a:latin typeface="Verdana" pitchFamily="34" charset="0"/>
              </a:defRPr>
            </a:lvl7pPr>
            <a:lvl8pPr marL="3481121" indent="-232075" defTabSz="934745" eaLnBrk="0" fontAlgn="base" hangingPunct="0">
              <a:spcBef>
                <a:spcPct val="0"/>
              </a:spcBef>
              <a:spcAft>
                <a:spcPct val="0"/>
              </a:spcAft>
              <a:defRPr sz="2200">
                <a:solidFill>
                  <a:schemeClr val="tx1"/>
                </a:solidFill>
                <a:latin typeface="Verdana" pitchFamily="34" charset="0"/>
              </a:defRPr>
            </a:lvl8pPr>
            <a:lvl9pPr marL="3945270" indent="-232075" defTabSz="934745" eaLnBrk="0" fontAlgn="base" hangingPunct="0">
              <a:spcBef>
                <a:spcPct val="0"/>
              </a:spcBef>
              <a:spcAft>
                <a:spcPct val="0"/>
              </a:spcAft>
              <a:defRPr sz="2200">
                <a:solidFill>
                  <a:schemeClr val="tx1"/>
                </a:solidFill>
                <a:latin typeface="Verdana" pitchFamily="34" charset="0"/>
              </a:defRPr>
            </a:lvl9pPr>
          </a:lstStyle>
          <a:p>
            <a:fld id="{31C558CB-6976-458C-B1D0-4EA20DCC5D86}" type="slidenum">
              <a:rPr lang="en-US" sz="1200">
                <a:latin typeface="Arial" charset="0"/>
              </a:rPr>
              <a:pPr/>
              <a:t>18</a:t>
            </a:fld>
            <a:endParaRPr lang="en-US" sz="1200" dirty="0">
              <a:latin typeface="Arial" charset="0"/>
            </a:endParaRPr>
          </a:p>
        </p:txBody>
      </p:sp>
      <p:sp>
        <p:nvSpPr>
          <p:cNvPr id="56323" name="Rectangle 2"/>
          <p:cNvSpPr>
            <a:spLocks noGrp="1" noRot="1" noChangeAspect="1" noChangeArrowheads="1" noTextEdit="1"/>
          </p:cNvSpPr>
          <p:nvPr>
            <p:ph type="sldImg"/>
          </p:nvPr>
        </p:nvSpPr>
        <p:spPr>
          <a:xfrm>
            <a:off x="334963" y="696913"/>
            <a:ext cx="6197600" cy="3486150"/>
          </a:xfrm>
          <a:ln/>
        </p:spPr>
      </p:sp>
      <p:sp>
        <p:nvSpPr>
          <p:cNvPr id="56324" name="Rectangle 3"/>
          <p:cNvSpPr>
            <a:spLocks noGrp="1" noChangeArrowheads="1"/>
          </p:cNvSpPr>
          <p:nvPr>
            <p:ph type="body" idx="1"/>
          </p:nvPr>
        </p:nvSpPr>
        <p:spPr>
          <a:noFill/>
        </p:spPr>
        <p:txBody>
          <a:bodyPr/>
          <a:lstStyle/>
          <a:p>
            <a:pPr eaLnBrk="1" hangingPunct="1"/>
            <a:r>
              <a:rPr lang="en-US" dirty="0" smtClean="0"/>
              <a:t>The investment protection strategy for the appliance line is co-residence which means that two generations can run together in the same system,</a:t>
            </a:r>
            <a:r>
              <a:rPr lang="en-US" baseline="0" dirty="0" smtClean="0"/>
              <a:t> but the newer generation will run at the same performance level as the existing platform.  This differs from co-existence in the 6000 series, which means every generation runs at a balanced performance with up to three generations of nodes. Co-residence requires moving the older system to Teradata 15.10 and SLES11 and both BYNET over Ethernet and BYNET over InfiniBand are supported.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DCBB087-BE8C-4382-89E1-8E4EC9297BC7}" type="slidenum">
              <a:rPr lang="en-US"/>
              <a:pPr/>
              <a:t>19</a:t>
            </a:fld>
            <a:endParaRPr lang="en-US"/>
          </a:p>
        </p:txBody>
      </p:sp>
      <p:sp>
        <p:nvSpPr>
          <p:cNvPr id="38914" name="Slide Image Placeholder 1"/>
          <p:cNvSpPr>
            <a:spLocks noGrp="1" noRot="1" noChangeAspect="1" noTextEdit="1"/>
          </p:cNvSpPr>
          <p:nvPr>
            <p:ph type="sldImg"/>
          </p:nvPr>
        </p:nvSpPr>
        <p:spPr>
          <a:xfrm>
            <a:off x="330200" y="696913"/>
            <a:ext cx="6197600" cy="3486150"/>
          </a:xfrm>
          <a:ln/>
        </p:spPr>
      </p:sp>
      <p:sp>
        <p:nvSpPr>
          <p:cNvPr id="3" name="Notes Placeholder 2"/>
          <p:cNvSpPr>
            <a:spLocks noGrp="1"/>
          </p:cNvSpPr>
          <p:nvPr>
            <p:ph type="body" idx="1"/>
          </p:nvPr>
        </p:nvSpPr>
        <p:spPr/>
        <p:txBody>
          <a:bodyPr/>
          <a:lstStyle/>
          <a:p>
            <a:r>
              <a:rPr lang="en-US" dirty="0"/>
              <a:t>The performance available with BYNET </a:t>
            </a:r>
            <a:r>
              <a:rPr lang="en-US" dirty="0" smtClean="0"/>
              <a:t>V5 </a:t>
            </a:r>
            <a:r>
              <a:rPr lang="en-US" dirty="0"/>
              <a:t>is illustrated in the charts on the lower half of this slide. </a:t>
            </a:r>
            <a:endParaRPr lang="en-US" b="1" dirty="0"/>
          </a:p>
          <a:p>
            <a:endParaRPr lang="en-US" dirty="0"/>
          </a:p>
          <a:p>
            <a:r>
              <a:rPr lang="en-US" dirty="0"/>
              <a:t>There will be immediate improvement benefit in areas such as row redistributions in joins or loads, with testing on </a:t>
            </a:r>
            <a:r>
              <a:rPr lang="en-US" dirty="0" smtClean="0"/>
              <a:t>InfiniBand </a:t>
            </a:r>
            <a:r>
              <a:rPr lang="en-US" dirty="0"/>
              <a:t>showing 3X versus </a:t>
            </a:r>
            <a:r>
              <a:rPr lang="en-US" dirty="0" smtClean="0"/>
              <a:t>BYNET </a:t>
            </a:r>
            <a:r>
              <a:rPr lang="en-US" dirty="0"/>
              <a:t>V4 for a </a:t>
            </a:r>
            <a:r>
              <a:rPr lang="en-US" dirty="0" smtClean="0"/>
              <a:t>join.</a:t>
            </a:r>
            <a:endParaRPr lang="en-US" dirty="0"/>
          </a:p>
          <a:p>
            <a:r>
              <a:rPr lang="en-US" dirty="0"/>
              <a:t>Other areas include </a:t>
            </a:r>
            <a:r>
              <a:rPr lang="en-US" dirty="0" err="1"/>
              <a:t>FastLoad</a:t>
            </a:r>
            <a:r>
              <a:rPr lang="en-US" dirty="0"/>
              <a:t> phase 1, </a:t>
            </a:r>
            <a:r>
              <a:rPr lang="en-US" dirty="0" err="1"/>
              <a:t>FastExport</a:t>
            </a:r>
            <a:r>
              <a:rPr lang="en-US" dirty="0"/>
              <a:t>, reconfigurations.   </a:t>
            </a:r>
            <a:r>
              <a:rPr lang="en-US" dirty="0" err="1"/>
              <a:t>FastLoad</a:t>
            </a:r>
            <a:r>
              <a:rPr lang="en-US" dirty="0"/>
              <a:t> 2X faster in </a:t>
            </a:r>
            <a:r>
              <a:rPr lang="en-US" dirty="0" smtClean="0"/>
              <a:t>our testing.</a:t>
            </a:r>
            <a:endParaRPr lang="en-US" dirty="0"/>
          </a:p>
          <a:p>
            <a:r>
              <a:rPr lang="en-US" dirty="0"/>
              <a:t>Note that many existing Teradata customers have not come close to stressing the </a:t>
            </a:r>
            <a:r>
              <a:rPr lang="en-US" dirty="0" smtClean="0"/>
              <a:t>BYNET </a:t>
            </a:r>
            <a:r>
              <a:rPr lang="en-US" dirty="0"/>
              <a:t>V4 to the maximum yet.  In these cases, </a:t>
            </a:r>
            <a:r>
              <a:rPr lang="en-US" dirty="0" smtClean="0"/>
              <a:t>InfiniBand </a:t>
            </a:r>
            <a:r>
              <a:rPr lang="en-US" dirty="0"/>
              <a:t>provides a little benefit. Customers who seriously stress the </a:t>
            </a:r>
            <a:r>
              <a:rPr lang="en-US" dirty="0" smtClean="0"/>
              <a:t>BYNET </a:t>
            </a:r>
            <a:r>
              <a:rPr lang="en-US" dirty="0"/>
              <a:t>V4 hardware such as large systems, will find </a:t>
            </a:r>
            <a:r>
              <a:rPr lang="en-US" dirty="0" smtClean="0"/>
              <a:t>InfiniBand adds </a:t>
            </a:r>
            <a:r>
              <a:rPr lang="en-US" dirty="0"/>
              <a:t>performance value on some workloads – but not all.  </a:t>
            </a:r>
          </a:p>
          <a:p>
            <a:endParaRPr lang="en-US" dirty="0"/>
          </a:p>
        </p:txBody>
      </p:sp>
      <p:sp>
        <p:nvSpPr>
          <p:cNvPr id="38916"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5619A46-0116-412B-BF5B-2EA3359D80DF}" type="slidenum">
              <a:rPr lang="en-US" sz="1200">
                <a:latin typeface="Times" pitchFamily="18" charset="0"/>
              </a:rPr>
              <a:pPr algn="r" eaLnBrk="0" hangingPunct="0"/>
              <a:t>19</a:t>
            </a:fld>
            <a:endParaRPr lang="en-US" sz="120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9BA7C23-3E15-4ADD-B4A5-B0AF4440227B}" type="slidenum">
              <a:rPr lang="en-US"/>
              <a:pPr/>
              <a:t>20</a:t>
            </a:fld>
            <a:endParaRPr lang="en-US"/>
          </a:p>
        </p:txBody>
      </p:sp>
      <p:sp>
        <p:nvSpPr>
          <p:cNvPr id="40962" name="Slide Image Placeholder 1"/>
          <p:cNvSpPr>
            <a:spLocks noGrp="1" noRot="1" noChangeAspect="1" noTextEdit="1"/>
          </p:cNvSpPr>
          <p:nvPr>
            <p:ph type="sldImg"/>
          </p:nvPr>
        </p:nvSpPr>
        <p:spPr>
          <a:xfrm>
            <a:off x="330200" y="696913"/>
            <a:ext cx="6197600" cy="3486150"/>
          </a:xfrm>
          <a:ln/>
        </p:spPr>
      </p:sp>
      <p:sp>
        <p:nvSpPr>
          <p:cNvPr id="40963" name="Notes Placeholder 2"/>
          <p:cNvSpPr>
            <a:spLocks noGrp="1"/>
          </p:cNvSpPr>
          <p:nvPr>
            <p:ph type="body" idx="1"/>
          </p:nvPr>
        </p:nvSpPr>
        <p:spPr/>
        <p:txBody>
          <a:bodyPr/>
          <a:lstStyle/>
          <a:p>
            <a:endParaRPr lang="en-US" sz="800" dirty="0">
              <a:solidFill>
                <a:srgbClr val="505050"/>
              </a:solidFill>
            </a:endParaRPr>
          </a:p>
        </p:txBody>
      </p:sp>
      <p:sp>
        <p:nvSpPr>
          <p:cNvPr id="40964"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D1992ABE-6278-4D91-B187-251B0FCF2C45}" type="slidenum">
              <a:rPr lang="en-US" sz="1200">
                <a:latin typeface="Times" pitchFamily="18" charset="0"/>
              </a:rPr>
              <a:pPr algn="r" eaLnBrk="0" hangingPunct="0"/>
              <a:t>20</a:t>
            </a:fld>
            <a:endParaRPr lang="en-US" sz="1200">
              <a:latin typeface="Times"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7B155A-87E2-4462-B78D-75E7C6581CF0}" type="slidenum">
              <a:rPr lang="en-US"/>
              <a:pPr/>
              <a:t>21</a:t>
            </a:fld>
            <a:endParaRPr lang="en-US"/>
          </a:p>
        </p:txBody>
      </p:sp>
      <p:sp>
        <p:nvSpPr>
          <p:cNvPr id="43010" name="Slide Image Placeholder 1"/>
          <p:cNvSpPr>
            <a:spLocks noGrp="1" noRot="1" noChangeAspect="1" noTextEdit="1"/>
          </p:cNvSpPr>
          <p:nvPr>
            <p:ph type="sldImg"/>
          </p:nvPr>
        </p:nvSpPr>
        <p:spPr>
          <a:xfrm>
            <a:off x="330200" y="696913"/>
            <a:ext cx="6197600" cy="3486150"/>
          </a:xfrm>
          <a:ln/>
        </p:spPr>
      </p:sp>
      <p:sp>
        <p:nvSpPr>
          <p:cNvPr id="43011" name="Notes Placeholder 2"/>
          <p:cNvSpPr>
            <a:spLocks noGrp="1"/>
          </p:cNvSpPr>
          <p:nvPr>
            <p:ph type="body" idx="1"/>
          </p:nvPr>
        </p:nvSpPr>
        <p:spPr/>
        <p:txBody>
          <a:bodyPr/>
          <a:lstStyle/>
          <a:p>
            <a:endParaRPr lang="en-US" dirty="0"/>
          </a:p>
        </p:txBody>
      </p:sp>
      <p:sp>
        <p:nvSpPr>
          <p:cNvPr id="43012"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7FE3FFE-3D94-46F0-A6F1-3620FEC8B10F}" type="slidenum">
              <a:rPr lang="en-US" sz="1200">
                <a:latin typeface="Times" pitchFamily="18" charset="0"/>
              </a:rPr>
              <a:pPr algn="r" eaLnBrk="0" hangingPunct="0"/>
              <a:t>21</a:t>
            </a:fld>
            <a:endParaRPr lang="en-US" sz="1200">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3405F2E-4610-4AFB-AFB7-8499EAB27499}" type="slidenum">
              <a:rPr lang="en-US"/>
              <a:pPr/>
              <a:t>22</a:t>
            </a:fld>
            <a:endParaRPr lang="en-US"/>
          </a:p>
        </p:txBody>
      </p:sp>
      <p:sp>
        <p:nvSpPr>
          <p:cNvPr id="57346"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2434D3F7-3DE0-43AE-8415-C5223DF9E275}" type="datetime1">
              <a:rPr lang="en-US" sz="1200">
                <a:latin typeface="Times" pitchFamily="18" charset="0"/>
              </a:rPr>
              <a:pPr algn="r" eaLnBrk="0" hangingPunct="0"/>
              <a:t>8/15/2016</a:t>
            </a:fld>
            <a:endParaRPr lang="en-US" sz="1200">
              <a:latin typeface="Times" pitchFamily="18" charset="0"/>
            </a:endParaRPr>
          </a:p>
        </p:txBody>
      </p:sp>
      <p:sp>
        <p:nvSpPr>
          <p:cNvPr id="57347"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6A793881-A6CF-46D4-8035-CBB148FA23CD}" type="slidenum">
              <a:rPr lang="en-US" sz="1200">
                <a:latin typeface="Times" pitchFamily="18" charset="0"/>
              </a:rPr>
              <a:pPr algn="r" eaLnBrk="0" hangingPunct="0"/>
              <a:t>22</a:t>
            </a:fld>
            <a:endParaRPr lang="en-US" sz="1200">
              <a:latin typeface="Times" pitchFamily="18" charset="0"/>
            </a:endParaRPr>
          </a:p>
        </p:txBody>
      </p:sp>
      <p:sp>
        <p:nvSpPr>
          <p:cNvPr id="5734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35" tIns="45367" rIns="90735" bIns="45367"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FA7E4FF3-49EB-4855-A19F-7D227857931C}" type="slidenum">
              <a:rPr lang="en-US" sz="1200">
                <a:ea typeface="MS PGothic" pitchFamily="34" charset="-128"/>
              </a:rPr>
              <a:pPr algn="r"/>
              <a:t>22</a:t>
            </a:fld>
            <a:endParaRPr lang="en-US" sz="1200">
              <a:ea typeface="MS PGothic" pitchFamily="34" charset="-128"/>
            </a:endParaRPr>
          </a:p>
        </p:txBody>
      </p:sp>
      <p:sp>
        <p:nvSpPr>
          <p:cNvPr id="57349" name="Rectangle 2"/>
          <p:cNvSpPr>
            <a:spLocks noGrp="1" noRot="1" noChangeAspect="1" noChangeArrowheads="1" noTextEdit="1"/>
          </p:cNvSpPr>
          <p:nvPr>
            <p:ph type="sldImg"/>
          </p:nvPr>
        </p:nvSpPr>
        <p:spPr>
          <a:xfrm>
            <a:off x="333375" y="696913"/>
            <a:ext cx="6197600" cy="3486150"/>
          </a:xfrm>
          <a:ln/>
        </p:spPr>
      </p:sp>
      <p:sp>
        <p:nvSpPr>
          <p:cNvPr id="57350" name="Rectangle 3"/>
          <p:cNvSpPr>
            <a:spLocks noGrp="1" noChangeArrowheads="1"/>
          </p:cNvSpPr>
          <p:nvPr>
            <p:ph type="body" idx="1"/>
          </p:nvPr>
        </p:nvSpPr>
        <p:spPr>
          <a:xfrm>
            <a:off x="914400" y="4415790"/>
            <a:ext cx="5029200" cy="4183380"/>
          </a:xfrm>
        </p:spPr>
        <p:txBody>
          <a:bodyPr lIns="91415" tIns="45707" rIns="91415" bIns="45707"/>
          <a:lstStyle/>
          <a:p>
            <a:r>
              <a:rPr lang="en-US" b="1" dirty="0"/>
              <a:t>Teradata Customer Support Advantages: </a:t>
            </a:r>
          </a:p>
          <a:p>
            <a:r>
              <a:rPr lang="en-US" dirty="0"/>
              <a:t>Teradata delivers data warehouse solutions with a single vendor approach.  Teradata supports, certifies, and configures the entire solution. This single vendor support gives you the confidence that problems will be resolved quickly without finger pointing.  Teradata does not rely on third parties to support and install our solutions.  With Teradata it is one-stop shopping.</a:t>
            </a:r>
          </a:p>
          <a:p>
            <a:endParaRPr lang="en-US" dirty="0"/>
          </a:p>
          <a:p>
            <a:r>
              <a:rPr lang="en-US" dirty="0"/>
              <a:t>We have certified regional and global customer care centers that are staffed with Teradata personal 7x24 ensuring that we’re available when you need support.</a:t>
            </a:r>
          </a:p>
          <a:p>
            <a:endParaRPr lang="en-US" dirty="0"/>
          </a:p>
          <a:p>
            <a:r>
              <a:rPr lang="en-US" dirty="0"/>
              <a:t>Teradata Customer Support can quickly diagnose system issues with Teradata Vital Infrastructure.  Teradata Vital Infrastructure provides robust system event and state collection and diagnostic capabilities through remote monitoring.  This is all done through Teradata </a:t>
            </a:r>
            <a:r>
              <a:rPr lang="en-US" smtClean="0"/>
              <a:t>ServiceConnect </a:t>
            </a:r>
            <a:r>
              <a:rPr lang="en-US" dirty="0"/>
              <a:t>for secure VPN connectivity through your firewall.</a:t>
            </a:r>
          </a:p>
          <a:p>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5343915-A407-4F40-ABEB-53253AECD9A7}" type="slidenum">
              <a:rPr lang="en-US"/>
              <a:pPr/>
              <a:t>23</a:t>
            </a:fld>
            <a:endParaRPr lang="en-US"/>
          </a:p>
        </p:txBody>
      </p:sp>
      <p:sp>
        <p:nvSpPr>
          <p:cNvPr id="59394" name="Slide Image Placeholder 1"/>
          <p:cNvSpPr>
            <a:spLocks noGrp="1" noRot="1" noChangeAspect="1" noTextEdit="1"/>
          </p:cNvSpPr>
          <p:nvPr>
            <p:ph type="sldImg"/>
          </p:nvPr>
        </p:nvSpPr>
        <p:spPr>
          <a:xfrm>
            <a:off x="330200" y="696913"/>
            <a:ext cx="6197600" cy="3486150"/>
          </a:xfrm>
          <a:ln/>
        </p:spPr>
      </p:sp>
      <p:sp>
        <p:nvSpPr>
          <p:cNvPr id="59395" name="Notes Placeholder 2"/>
          <p:cNvSpPr>
            <a:spLocks noGrp="1"/>
          </p:cNvSpPr>
          <p:nvPr>
            <p:ph type="body" idx="1"/>
          </p:nvPr>
        </p:nvSpPr>
        <p:spPr/>
        <p:txBody>
          <a:bodyPr/>
          <a:lstStyle/>
          <a:p>
            <a:endParaRPr lang="en-US" sz="800" dirty="0">
              <a:solidFill>
                <a:srgbClr val="505050"/>
              </a:solidFill>
            </a:endParaRPr>
          </a:p>
        </p:txBody>
      </p:sp>
      <p:sp>
        <p:nvSpPr>
          <p:cNvPr id="59396"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A31BCF87-A890-4C99-A698-024D64899227}" type="slidenum">
              <a:rPr lang="en-US" sz="1200">
                <a:latin typeface="Times" pitchFamily="18" charset="0"/>
              </a:rPr>
              <a:pPr algn="r" eaLnBrk="0" hangingPunct="0"/>
              <a:t>23</a:t>
            </a:fld>
            <a:endParaRPr lang="en-US" sz="120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02135BB-94F2-4319-856B-9F28290589B9}" type="slidenum">
              <a:rPr lang="en-US"/>
              <a:pPr/>
              <a:t>5</a:t>
            </a:fld>
            <a:endParaRPr lang="en-US" dirty="0"/>
          </a:p>
        </p:txBody>
      </p:sp>
      <p:sp>
        <p:nvSpPr>
          <p:cNvPr id="24578"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06" tIns="46403" rIns="92806" bIns="46403"/>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B3E4C2D1-CE42-4603-AF83-46B1414E7E07}" type="datetime1">
              <a:rPr lang="en-US" sz="1200">
                <a:latin typeface="Times" pitchFamily="18" charset="0"/>
              </a:rPr>
              <a:pPr algn="r" eaLnBrk="0" hangingPunct="0"/>
              <a:t>8/15/2016</a:t>
            </a:fld>
            <a:endParaRPr lang="en-US" sz="1200" dirty="0">
              <a:latin typeface="Times" pitchFamily="18" charset="0"/>
            </a:endParaRPr>
          </a:p>
        </p:txBody>
      </p:sp>
      <p:sp>
        <p:nvSpPr>
          <p:cNvPr id="24579"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06" tIns="46403" rIns="92806" bIns="46403"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367EE49-20C7-40DA-9564-4BD509A3E86E}" type="slidenum">
              <a:rPr lang="en-US" sz="1200">
                <a:latin typeface="Times" pitchFamily="18" charset="0"/>
              </a:rPr>
              <a:pPr algn="r" eaLnBrk="0" hangingPunct="0"/>
              <a:t>5</a:t>
            </a:fld>
            <a:endParaRPr lang="en-US" sz="1200" dirty="0">
              <a:latin typeface="Times" pitchFamily="18" charset="0"/>
            </a:endParaRPr>
          </a:p>
        </p:txBody>
      </p:sp>
      <p:sp>
        <p:nvSpPr>
          <p:cNvPr id="24580" name="Rectangle 2"/>
          <p:cNvSpPr>
            <a:spLocks noGrp="1" noRot="1" noChangeAspect="1" noChangeArrowheads="1" noTextEdit="1"/>
          </p:cNvSpPr>
          <p:nvPr>
            <p:ph type="sldImg"/>
          </p:nvPr>
        </p:nvSpPr>
        <p:spPr>
          <a:xfrm>
            <a:off x="330200" y="696913"/>
            <a:ext cx="6197600" cy="3486150"/>
          </a:xfrm>
          <a:ln/>
        </p:spPr>
      </p:sp>
      <p:sp>
        <p:nvSpPr>
          <p:cNvPr id="24581" name="Rectangle 3"/>
          <p:cNvSpPr>
            <a:spLocks noGrp="1" noChangeArrowheads="1"/>
          </p:cNvSpPr>
          <p:nvPr>
            <p:ph type="body" idx="1"/>
          </p:nvPr>
        </p:nvSpPr>
        <p:spPr/>
        <p:txBody>
          <a:bodyPr/>
          <a:lstStyle/>
          <a:p>
            <a:r>
              <a:rPr lang="en-US" dirty="0"/>
              <a:t>The Teradata </a:t>
            </a:r>
            <a:r>
              <a:rPr lang="en-US" dirty="0" smtClean="0"/>
              <a:t>Data</a:t>
            </a:r>
            <a:r>
              <a:rPr lang="en-US" baseline="0" dirty="0" smtClean="0"/>
              <a:t> Warehouse Appliance </a:t>
            </a:r>
            <a:r>
              <a:rPr lang="en-US" dirty="0" smtClean="0"/>
              <a:t>is </a:t>
            </a:r>
            <a:r>
              <a:rPr lang="en-US" dirty="0"/>
              <a:t>a high performance data warehouse solution for timely </a:t>
            </a:r>
            <a:r>
              <a:rPr lang="en-US" dirty="0" smtClean="0"/>
              <a:t>Decision</a:t>
            </a:r>
            <a:r>
              <a:rPr lang="en-US" baseline="0" dirty="0" smtClean="0"/>
              <a:t> Support</a:t>
            </a:r>
            <a:r>
              <a:rPr lang="en-US" dirty="0" smtClean="0"/>
              <a:t>, </a:t>
            </a:r>
            <a:r>
              <a:rPr lang="en-US" dirty="0"/>
              <a:t>business </a:t>
            </a:r>
            <a:r>
              <a:rPr lang="en-US" dirty="0" smtClean="0"/>
              <a:t>intelligence, and analytics.  </a:t>
            </a:r>
            <a:r>
              <a:rPr lang="en-US" dirty="0"/>
              <a:t>It’s an appliance solution, so all </a:t>
            </a:r>
            <a:r>
              <a:rPr lang="en-US" dirty="0" smtClean="0"/>
              <a:t>software,</a:t>
            </a:r>
            <a:r>
              <a:rPr lang="en-US" baseline="0" dirty="0" smtClean="0"/>
              <a:t> </a:t>
            </a:r>
            <a:r>
              <a:rPr lang="en-US" dirty="0" smtClean="0"/>
              <a:t>hardware, </a:t>
            </a:r>
            <a:r>
              <a:rPr lang="en-US" dirty="0"/>
              <a:t>and networking are pre-packaged </a:t>
            </a:r>
            <a:r>
              <a:rPr lang="en-US" dirty="0" smtClean="0"/>
              <a:t>in fixed, scalable configurations into </a:t>
            </a:r>
            <a:r>
              <a:rPr lang="en-US" dirty="0"/>
              <a:t>a base cabinet and delivered ready to run.  It offers superior </a:t>
            </a:r>
            <a:r>
              <a:rPr lang="en-US" dirty="0" smtClean="0"/>
              <a:t>concurrency, scalability,</a:t>
            </a:r>
            <a:r>
              <a:rPr lang="en-US" baseline="0" dirty="0" smtClean="0"/>
              <a:t> security, </a:t>
            </a:r>
            <a:r>
              <a:rPr lang="en-US" dirty="0" smtClean="0"/>
              <a:t>and </a:t>
            </a:r>
            <a:r>
              <a:rPr lang="en-US" dirty="0"/>
              <a:t>runs the industry leading Teradata </a:t>
            </a:r>
            <a:r>
              <a:rPr lang="en-US" dirty="0" smtClean="0"/>
              <a:t>database with our best-in-class</a:t>
            </a:r>
            <a:r>
              <a:rPr lang="en-US" baseline="0" dirty="0" smtClean="0"/>
              <a:t> workload management</a:t>
            </a:r>
            <a:r>
              <a:rPr lang="en-US" dirty="0" smtClean="0"/>
              <a:t>.  </a:t>
            </a:r>
            <a:r>
              <a:rPr lang="en-US" dirty="0"/>
              <a:t>Teradata appliances are </a:t>
            </a:r>
            <a:r>
              <a:rPr lang="en-US" dirty="0" smtClean="0"/>
              <a:t>cost-effective</a:t>
            </a:r>
            <a:r>
              <a:rPr lang="en-US" baseline="0" dirty="0" smtClean="0"/>
              <a:t> and versatile </a:t>
            </a:r>
            <a:r>
              <a:rPr lang="en-US" dirty="0" smtClean="0"/>
              <a:t>in </a:t>
            </a:r>
            <a:r>
              <a:rPr lang="en-US" dirty="0"/>
              <a:t>that they can perform a multitude of tasks ranging from a small data </a:t>
            </a:r>
            <a:r>
              <a:rPr lang="en-US" dirty="0" smtClean="0"/>
              <a:t>mart </a:t>
            </a:r>
            <a:r>
              <a:rPr lang="en-US" dirty="0"/>
              <a:t>all the way up to a </a:t>
            </a:r>
            <a:r>
              <a:rPr lang="en-US" dirty="0" smtClean="0"/>
              <a:t>production integrated </a:t>
            </a:r>
            <a:r>
              <a:rPr lang="en-US" dirty="0"/>
              <a:t>data warehouse with many users.  Teradata always uses the latest processor and storage technology, so customers know they are truly getting the best possible technical solution in the market place</a:t>
            </a:r>
            <a:r>
              <a:rPr lang="en-US" dirty="0" smtClean="0"/>
              <a: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6D88016-7DC3-47C6-ACDC-1627AAC241E5}" type="slidenum">
              <a:rPr lang="en-US"/>
              <a:pPr/>
              <a:t>24</a:t>
            </a:fld>
            <a:endParaRPr lang="en-US"/>
          </a:p>
        </p:txBody>
      </p:sp>
      <p:sp>
        <p:nvSpPr>
          <p:cNvPr id="7170"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73C1168-7BF0-4714-B72E-BE94EDF5D7EE}" type="datetime1">
              <a:rPr lang="en-US" sz="1200">
                <a:latin typeface="Times" pitchFamily="18" charset="0"/>
              </a:rPr>
              <a:pPr algn="r" eaLnBrk="0" hangingPunct="0"/>
              <a:t>8/15/2016</a:t>
            </a:fld>
            <a:endParaRPr lang="en-US" sz="1200">
              <a:latin typeface="Times" pitchFamily="18" charset="0"/>
            </a:endParaRPr>
          </a:p>
        </p:txBody>
      </p:sp>
      <p:sp>
        <p:nvSpPr>
          <p:cNvPr id="7171" name="Rectangle 7"/>
          <p:cNvSpPr txBox="1">
            <a:spLocks noGrp="1" noChangeArrowheads="1"/>
          </p:cNvSpPr>
          <p:nvPr/>
        </p:nvSpPr>
        <p:spPr bwMode="auto">
          <a:xfrm>
            <a:off x="3884613" y="8829968"/>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D254665D-35F6-4003-991E-F9670D116C6D}" type="slidenum">
              <a:rPr lang="en-US" sz="1200">
                <a:latin typeface="Times" pitchFamily="18" charset="0"/>
              </a:rPr>
              <a:pPr algn="r" eaLnBrk="0" hangingPunct="0"/>
              <a:t>24</a:t>
            </a:fld>
            <a:endParaRPr lang="en-US" sz="1200">
              <a:latin typeface="Times" pitchFamily="18" charset="0"/>
            </a:endParaRPr>
          </a:p>
        </p:txBody>
      </p:sp>
      <p:sp>
        <p:nvSpPr>
          <p:cNvPr id="7172" name="Rectangle 7"/>
          <p:cNvSpPr txBox="1">
            <a:spLocks noGrp="1" noChangeArrowheads="1"/>
          </p:cNvSpPr>
          <p:nvPr/>
        </p:nvSpPr>
        <p:spPr bwMode="auto">
          <a:xfrm>
            <a:off x="3884613" y="8829968"/>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65" tIns="44682" rIns="89365" bIns="44682"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5AD285D3-619C-44F1-BDEB-9B28CB06624C}" type="slidenum">
              <a:rPr lang="en-US" sz="1200">
                <a:ea typeface="MS PGothic" pitchFamily="34" charset="-128"/>
              </a:rPr>
              <a:pPr algn="r"/>
              <a:t>24</a:t>
            </a:fld>
            <a:endParaRPr lang="en-US" sz="1200">
              <a:ea typeface="MS PGothic" pitchFamily="34" charset="-128"/>
            </a:endParaRPr>
          </a:p>
        </p:txBody>
      </p:sp>
      <p:sp>
        <p:nvSpPr>
          <p:cNvPr id="7173" name="Rectangle 2"/>
          <p:cNvSpPr>
            <a:spLocks noGrp="1" noRot="1" noChangeAspect="1" noChangeArrowheads="1" noTextEdit="1"/>
          </p:cNvSpPr>
          <p:nvPr>
            <p:ph type="sldImg"/>
          </p:nvPr>
        </p:nvSpPr>
        <p:spPr>
          <a:xfrm>
            <a:off x="330200" y="696913"/>
            <a:ext cx="6197600" cy="3486150"/>
          </a:xfrm>
          <a:ln/>
        </p:spPr>
      </p:sp>
      <p:sp>
        <p:nvSpPr>
          <p:cNvPr id="7174" name="Rectangle 3"/>
          <p:cNvSpPr>
            <a:spLocks noGrp="1" noChangeArrowheads="1"/>
          </p:cNvSpPr>
          <p:nvPr>
            <p:ph type="body" idx="1"/>
          </p:nvPr>
        </p:nvSpPr>
        <p:spPr/>
        <p:txBody>
          <a:bodyPr lIns="90035" tIns="45017" rIns="90035" bIns="45017"/>
          <a:lstStyle/>
          <a:p>
            <a:endParaRPr lang="en-US"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More In-Memory Processing – Up</a:t>
            </a:r>
            <a:r>
              <a:rPr lang="en-US" baseline="0" dirty="0" smtClean="0"/>
              <a:t> to 1TB of memory per node enables more hot data space.</a:t>
            </a:r>
          </a:p>
          <a:p>
            <a:pPr marL="171450" indent="-171450">
              <a:buFont typeface="Arial" panose="020B0604020202020204" pitchFamily="34" charset="0"/>
              <a:buChar char="•"/>
            </a:pPr>
            <a:r>
              <a:rPr lang="en-US" baseline="0" dirty="0" smtClean="0"/>
              <a:t>Increased Query Throughput – 10% increase in drive count (40 to 44) will enable more I/O. </a:t>
            </a:r>
          </a:p>
          <a:p>
            <a:pPr marL="171450" indent="-171450">
              <a:buFont typeface="Arial" panose="020B0604020202020204" pitchFamily="34" charset="0"/>
              <a:buChar char="•"/>
            </a:pPr>
            <a:r>
              <a:rPr lang="en-US" baseline="0" dirty="0" smtClean="0"/>
              <a:t>Exceptional Flexibility – Two drive sizes available: 600GB &amp; 1200GB, to best meet performance/capacity requirements. Ability to add up to three additional Teradata systems (Data Warehouse Appliance 2800/2850 &amp; Data Mart Appliance 680), plus SAS, Teradata Aster, Hadoop, and/or BAR storage to the base cabinet. </a:t>
            </a:r>
          </a:p>
          <a:p>
            <a:endParaRPr lang="en-US" baseline="0" dirty="0" smtClean="0"/>
          </a:p>
          <a:p>
            <a:r>
              <a:rPr lang="en-US" baseline="0" dirty="0" smtClean="0"/>
              <a:t>Note: performance numbers are estimates.</a:t>
            </a:r>
            <a:endParaRPr lang="en-US" dirty="0"/>
          </a:p>
        </p:txBody>
      </p:sp>
      <p:sp>
        <p:nvSpPr>
          <p:cNvPr id="4" name="Slide Number Placeholder 3"/>
          <p:cNvSpPr>
            <a:spLocks noGrp="1"/>
          </p:cNvSpPr>
          <p:nvPr>
            <p:ph type="sldNum" sz="quarter" idx="10"/>
          </p:nvPr>
        </p:nvSpPr>
        <p:spPr>
          <a:xfrm>
            <a:off x="3884613" y="8829675"/>
            <a:ext cx="2971800" cy="465138"/>
          </a:xfrm>
          <a:prstGeom prst="rect">
            <a:avLst/>
          </a:prstGeom>
        </p:spPr>
        <p:txBody>
          <a:bodyPr/>
          <a:lstStyle/>
          <a:p>
            <a:fld id="{71741328-A6F7-5844-B378-EC2E3653DB27}" type="slidenum">
              <a:rPr lang="en-US" smtClean="0"/>
              <a:pPr/>
              <a:t>6</a:t>
            </a:fld>
            <a:endParaRPr lang="en-US" dirty="0"/>
          </a:p>
        </p:txBody>
      </p:sp>
    </p:spTree>
    <p:extLst>
      <p:ext uri="{BB962C8B-B14F-4D97-AF65-F5344CB8AC3E}">
        <p14:creationId xmlns:p14="http://schemas.microsoft.com/office/powerpoint/2010/main" val="4250203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More In-Memory Processing – Up</a:t>
            </a:r>
            <a:r>
              <a:rPr lang="en-US" baseline="0" dirty="0" smtClean="0"/>
              <a:t> to 1TB of memory per node enables more hot data space.</a:t>
            </a:r>
          </a:p>
          <a:p>
            <a:pPr marL="171450" indent="-171450">
              <a:buFont typeface="Arial" panose="020B0604020202020204" pitchFamily="34" charset="0"/>
              <a:buChar char="•"/>
            </a:pPr>
            <a:r>
              <a:rPr lang="en-US" baseline="0" dirty="0" smtClean="0"/>
              <a:t>Increased Query Throughput – More powerful CPU and 10% increase in drive count (40 to 44)</a:t>
            </a:r>
          </a:p>
          <a:p>
            <a:pPr marL="171450" indent="-171450">
              <a:buFont typeface="Arial" panose="020B0604020202020204" pitchFamily="34" charset="0"/>
              <a:buChar char="•"/>
            </a:pPr>
            <a:r>
              <a:rPr lang="en-US" baseline="0" dirty="0" smtClean="0"/>
              <a:t>Exceptional Flexibility – Two drive sizes available: 600GB &amp; 1200GB, to best meet performance/capacity requirements. Ability to add up to three additional Teradata systems (Data Warehouse Appliance 2800/2850 &amp; Data Mart Appliance 680), plus SAS, Teradata Aster, Hadoop nodes, and/or BAR storage to the base cabinet. </a:t>
            </a:r>
          </a:p>
          <a:p>
            <a:endParaRPr lang="en-US" baseline="0" dirty="0" smtClean="0"/>
          </a:p>
          <a:p>
            <a:r>
              <a:rPr lang="en-US" baseline="0" dirty="0" smtClean="0"/>
              <a:t>Note: performance numbers are estimates and will vary depending on workload types.</a:t>
            </a:r>
            <a:endParaRPr lang="en-US" dirty="0"/>
          </a:p>
        </p:txBody>
      </p:sp>
      <p:sp>
        <p:nvSpPr>
          <p:cNvPr id="4" name="Slide Number Placeholder 3"/>
          <p:cNvSpPr>
            <a:spLocks noGrp="1"/>
          </p:cNvSpPr>
          <p:nvPr>
            <p:ph type="sldNum" sz="quarter" idx="10"/>
          </p:nvPr>
        </p:nvSpPr>
        <p:spPr>
          <a:xfrm>
            <a:off x="3884613" y="8829675"/>
            <a:ext cx="2971800" cy="465138"/>
          </a:xfrm>
          <a:prstGeom prst="rect">
            <a:avLst/>
          </a:prstGeom>
        </p:spPr>
        <p:txBody>
          <a:bodyPr/>
          <a:lstStyle/>
          <a:p>
            <a:fld id="{71741328-A6F7-5844-B378-EC2E3653DB27}" type="slidenum">
              <a:rPr lang="en-US" smtClean="0"/>
              <a:pPr/>
              <a:t>7</a:t>
            </a:fld>
            <a:endParaRPr lang="en-US" dirty="0"/>
          </a:p>
        </p:txBody>
      </p:sp>
    </p:spTree>
    <p:extLst>
      <p:ext uri="{BB962C8B-B14F-4D97-AF65-F5344CB8AC3E}">
        <p14:creationId xmlns:p14="http://schemas.microsoft.com/office/powerpoint/2010/main" val="425020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a:xfrm>
            <a:off x="685800" y="4415790"/>
            <a:ext cx="5650396" cy="4527480"/>
          </a:xfrm>
        </p:spPr>
        <p:txBody>
          <a:bodyPr/>
          <a:lstStyle/>
          <a:p>
            <a:r>
              <a:rPr lang="en-US" baseline="0" dirty="0" smtClean="0"/>
              <a:t>256GB memory also available.</a:t>
            </a:r>
          </a:p>
        </p:txBody>
      </p:sp>
      <p:sp>
        <p:nvSpPr>
          <p:cNvPr id="4" name="Slide Number Placeholder 3"/>
          <p:cNvSpPr>
            <a:spLocks noGrp="1"/>
          </p:cNvSpPr>
          <p:nvPr>
            <p:ph type="sldNum" sz="quarter" idx="10"/>
          </p:nvPr>
        </p:nvSpPr>
        <p:spPr/>
        <p:txBody>
          <a:bodyPr/>
          <a:lstStyle/>
          <a:p>
            <a:fld id="{71741328-A6F7-5844-B378-EC2E3653DB27}" type="slidenum">
              <a:rPr lang="en-US" smtClean="0"/>
              <a:pPr/>
              <a:t>9</a:t>
            </a:fld>
            <a:endParaRPr lang="en-US" dirty="0"/>
          </a:p>
        </p:txBody>
      </p:sp>
    </p:spTree>
    <p:extLst>
      <p:ext uri="{BB962C8B-B14F-4D97-AF65-F5344CB8AC3E}">
        <p14:creationId xmlns:p14="http://schemas.microsoft.com/office/powerpoint/2010/main" val="321153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500">
                <a:solidFill>
                  <a:schemeClr val="tx1"/>
                </a:solidFill>
                <a:latin typeface="Verdana" pitchFamily="34" charset="0"/>
              </a:defRPr>
            </a:lvl1pPr>
            <a:lvl2pPr marL="754243" indent="-290093">
              <a:defRPr sz="3500">
                <a:solidFill>
                  <a:schemeClr val="tx1"/>
                </a:solidFill>
                <a:latin typeface="Verdana" pitchFamily="34" charset="0"/>
              </a:defRPr>
            </a:lvl2pPr>
            <a:lvl3pPr marL="1160374" indent="-232075">
              <a:defRPr sz="3500">
                <a:solidFill>
                  <a:schemeClr val="tx1"/>
                </a:solidFill>
                <a:latin typeface="Verdana" pitchFamily="34" charset="0"/>
              </a:defRPr>
            </a:lvl3pPr>
            <a:lvl4pPr marL="1624523" indent="-232075">
              <a:defRPr sz="3500">
                <a:solidFill>
                  <a:schemeClr val="tx1"/>
                </a:solidFill>
                <a:latin typeface="Verdana" pitchFamily="34" charset="0"/>
              </a:defRPr>
            </a:lvl4pPr>
            <a:lvl5pPr marL="2088672" indent="-232075">
              <a:defRPr sz="3500">
                <a:solidFill>
                  <a:schemeClr val="tx1"/>
                </a:solidFill>
                <a:latin typeface="Verdana" pitchFamily="34" charset="0"/>
              </a:defRPr>
            </a:lvl5pPr>
            <a:lvl6pPr marL="2552822" indent="-232075" algn="ctr" eaLnBrk="0" fontAlgn="base" hangingPunct="0">
              <a:spcBef>
                <a:spcPct val="0"/>
              </a:spcBef>
              <a:spcAft>
                <a:spcPct val="0"/>
              </a:spcAft>
              <a:defRPr sz="3500">
                <a:solidFill>
                  <a:schemeClr val="tx1"/>
                </a:solidFill>
                <a:latin typeface="Verdana" pitchFamily="34" charset="0"/>
              </a:defRPr>
            </a:lvl6pPr>
            <a:lvl7pPr marL="3016971" indent="-232075" algn="ctr" eaLnBrk="0" fontAlgn="base" hangingPunct="0">
              <a:spcBef>
                <a:spcPct val="0"/>
              </a:spcBef>
              <a:spcAft>
                <a:spcPct val="0"/>
              </a:spcAft>
              <a:defRPr sz="3500">
                <a:solidFill>
                  <a:schemeClr val="tx1"/>
                </a:solidFill>
                <a:latin typeface="Verdana" pitchFamily="34" charset="0"/>
              </a:defRPr>
            </a:lvl7pPr>
            <a:lvl8pPr marL="3481121" indent="-232075" algn="ctr" eaLnBrk="0" fontAlgn="base" hangingPunct="0">
              <a:spcBef>
                <a:spcPct val="0"/>
              </a:spcBef>
              <a:spcAft>
                <a:spcPct val="0"/>
              </a:spcAft>
              <a:defRPr sz="3500">
                <a:solidFill>
                  <a:schemeClr val="tx1"/>
                </a:solidFill>
                <a:latin typeface="Verdana" pitchFamily="34" charset="0"/>
              </a:defRPr>
            </a:lvl8pPr>
            <a:lvl9pPr marL="3945270" indent="-232075" algn="ctr" eaLnBrk="0" fontAlgn="base" hangingPunct="0">
              <a:spcBef>
                <a:spcPct val="0"/>
              </a:spcBef>
              <a:spcAft>
                <a:spcPct val="0"/>
              </a:spcAft>
              <a:defRPr sz="3500">
                <a:solidFill>
                  <a:schemeClr val="tx1"/>
                </a:solidFill>
                <a:latin typeface="Verdana" pitchFamily="34" charset="0"/>
              </a:defRPr>
            </a:lvl9pPr>
          </a:lstStyle>
          <a:p>
            <a:fld id="{247D5042-317D-44B3-98D0-4F4929574801}" type="slidenum">
              <a:rPr lang="en-US" sz="1200">
                <a:solidFill>
                  <a:srgbClr val="000000"/>
                </a:solidFill>
                <a:latin typeface="Arial" pitchFamily="34" charset="0"/>
              </a:rPr>
              <a:pPr/>
              <a:t>10</a:t>
            </a:fld>
            <a:endParaRPr lang="en-US" sz="1200" dirty="0">
              <a:solidFill>
                <a:srgbClr val="000000"/>
              </a:solidFill>
              <a:latin typeface="Arial" pitchFamily="34" charset="0"/>
            </a:endParaRPr>
          </a:p>
        </p:txBody>
      </p:sp>
      <p:sp>
        <p:nvSpPr>
          <p:cNvPr id="82947" name="Rectangle 7"/>
          <p:cNvSpPr txBox="1">
            <a:spLocks noGrp="1" noChangeArrowheads="1"/>
          </p:cNvSpPr>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819" tIns="46409" rIns="92819" bIns="46409" anchor="b"/>
          <a:lstStyle>
            <a:lvl1pPr>
              <a:defRPr sz="3400">
                <a:solidFill>
                  <a:schemeClr val="tx1"/>
                </a:solidFill>
                <a:latin typeface="Verdana" pitchFamily="34" charset="0"/>
              </a:defRPr>
            </a:lvl1pPr>
            <a:lvl2pPr marL="742950" indent="-285750">
              <a:defRPr sz="3400">
                <a:solidFill>
                  <a:schemeClr val="tx1"/>
                </a:solidFill>
                <a:latin typeface="Verdana" pitchFamily="34" charset="0"/>
              </a:defRPr>
            </a:lvl2pPr>
            <a:lvl3pPr marL="1143000" indent="-228600">
              <a:defRPr sz="3400">
                <a:solidFill>
                  <a:schemeClr val="tx1"/>
                </a:solidFill>
                <a:latin typeface="Verdana" pitchFamily="34" charset="0"/>
              </a:defRPr>
            </a:lvl3pPr>
            <a:lvl4pPr marL="1600200" indent="-228600">
              <a:defRPr sz="3400">
                <a:solidFill>
                  <a:schemeClr val="tx1"/>
                </a:solidFill>
                <a:latin typeface="Verdana" pitchFamily="34" charset="0"/>
              </a:defRPr>
            </a:lvl4pPr>
            <a:lvl5pPr marL="2057400" indent="-228600">
              <a:defRPr sz="3400">
                <a:solidFill>
                  <a:schemeClr val="tx1"/>
                </a:solidFill>
                <a:latin typeface="Verdana" pitchFamily="34" charset="0"/>
              </a:defRPr>
            </a:lvl5pPr>
            <a:lvl6pPr marL="2514600" indent="-228600" algn="ctr" eaLnBrk="0" fontAlgn="base" hangingPunct="0">
              <a:spcBef>
                <a:spcPct val="0"/>
              </a:spcBef>
              <a:spcAft>
                <a:spcPct val="0"/>
              </a:spcAft>
              <a:defRPr sz="3400">
                <a:solidFill>
                  <a:schemeClr val="tx1"/>
                </a:solidFill>
                <a:latin typeface="Verdana" pitchFamily="34" charset="0"/>
              </a:defRPr>
            </a:lvl6pPr>
            <a:lvl7pPr marL="2971800" indent="-228600" algn="ctr" eaLnBrk="0" fontAlgn="base" hangingPunct="0">
              <a:spcBef>
                <a:spcPct val="0"/>
              </a:spcBef>
              <a:spcAft>
                <a:spcPct val="0"/>
              </a:spcAft>
              <a:defRPr sz="3400">
                <a:solidFill>
                  <a:schemeClr val="tx1"/>
                </a:solidFill>
                <a:latin typeface="Verdana" pitchFamily="34" charset="0"/>
              </a:defRPr>
            </a:lvl7pPr>
            <a:lvl8pPr marL="3429000" indent="-228600" algn="ctr" eaLnBrk="0" fontAlgn="base" hangingPunct="0">
              <a:spcBef>
                <a:spcPct val="0"/>
              </a:spcBef>
              <a:spcAft>
                <a:spcPct val="0"/>
              </a:spcAft>
              <a:defRPr sz="3400">
                <a:solidFill>
                  <a:schemeClr val="tx1"/>
                </a:solidFill>
                <a:latin typeface="Verdana" pitchFamily="34" charset="0"/>
              </a:defRPr>
            </a:lvl8pPr>
            <a:lvl9pPr marL="3886200" indent="-228600" algn="ctr" eaLnBrk="0" fontAlgn="base" hangingPunct="0">
              <a:spcBef>
                <a:spcPct val="0"/>
              </a:spcBef>
              <a:spcAft>
                <a:spcPct val="0"/>
              </a:spcAft>
              <a:defRPr sz="3400">
                <a:solidFill>
                  <a:schemeClr val="tx1"/>
                </a:solidFill>
                <a:latin typeface="Verdana" pitchFamily="34" charset="0"/>
              </a:defRPr>
            </a:lvl9pPr>
          </a:lstStyle>
          <a:p>
            <a:pPr algn="r"/>
            <a:fld id="{0524B88F-8E69-4038-B870-38712912C576}" type="slidenum">
              <a:rPr lang="en-US" sz="1200">
                <a:solidFill>
                  <a:srgbClr val="000000"/>
                </a:solidFill>
                <a:latin typeface="Times" pitchFamily="18" charset="0"/>
              </a:rPr>
              <a:pPr algn="r"/>
              <a:t>10</a:t>
            </a:fld>
            <a:endParaRPr lang="en-US" sz="1200" dirty="0">
              <a:solidFill>
                <a:srgbClr val="000000"/>
              </a:solidFill>
              <a:latin typeface="Times" pitchFamily="18" charset="0"/>
            </a:endParaRPr>
          </a:p>
        </p:txBody>
      </p:sp>
      <p:sp>
        <p:nvSpPr>
          <p:cNvPr id="82948" name="Rectangle 2"/>
          <p:cNvSpPr>
            <a:spLocks noGrp="1" noRot="1" noChangeAspect="1" noChangeArrowheads="1" noTextEdit="1"/>
          </p:cNvSpPr>
          <p:nvPr>
            <p:ph type="sldImg"/>
          </p:nvPr>
        </p:nvSpPr>
        <p:spPr>
          <a:xfrm>
            <a:off x="330200" y="696913"/>
            <a:ext cx="6197600" cy="3486150"/>
          </a:xfrm>
          <a:ln/>
        </p:spPr>
      </p:sp>
      <p:sp>
        <p:nvSpPr>
          <p:cNvPr id="82949" name="Rectangle 3"/>
          <p:cNvSpPr>
            <a:spLocks noGrp="1" noChangeArrowheads="1"/>
          </p:cNvSpPr>
          <p:nvPr>
            <p:ph type="body" idx="1"/>
          </p:nvPr>
        </p:nvSpPr>
        <p:spPr>
          <a:noFill/>
        </p:spPr>
        <p:txBody>
          <a:bodyPr lIns="93514" tIns="46758" rIns="93514" bIns="46758"/>
          <a:lstStyle/>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516E993D-DE21-4A5A-8748-A01245EBDA6E}" type="datetime1">
              <a:rPr lang="en-US" sz="1200">
                <a:solidFill>
                  <a:srgbClr val="000000"/>
                </a:solidFill>
                <a:latin typeface="Times" pitchFamily="18" charset="0"/>
              </a:rPr>
              <a:pPr/>
              <a:t>8/15/2016</a:t>
            </a:fld>
            <a:endParaRPr lang="en-US" sz="1200" dirty="0">
              <a:solidFill>
                <a:srgbClr val="000000"/>
              </a:solidFill>
              <a:latin typeface="Times" pitchFamily="18" charset="0"/>
            </a:endParaRPr>
          </a:p>
        </p:txBody>
      </p:sp>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07DB57D1-D13C-4A4C-A306-93096B569C49}" type="slidenum">
              <a:rPr lang="en-US" sz="1200">
                <a:solidFill>
                  <a:srgbClr val="000000"/>
                </a:solidFill>
                <a:latin typeface="Times" pitchFamily="18" charset="0"/>
              </a:rPr>
              <a:pPr/>
              <a:t>11</a:t>
            </a:fld>
            <a:endParaRPr lang="en-US" sz="1200" dirty="0">
              <a:solidFill>
                <a:srgbClr val="000000"/>
              </a:solidFill>
              <a:latin typeface="Times" pitchFamily="18" charset="0"/>
            </a:endParaRPr>
          </a:p>
        </p:txBody>
      </p:sp>
      <p:sp>
        <p:nvSpPr>
          <p:cNvPr id="31748" name="Rectangle 2"/>
          <p:cNvSpPr>
            <a:spLocks noGrp="1" noRot="1" noChangeAspect="1" noChangeArrowheads="1" noTextEdit="1"/>
          </p:cNvSpPr>
          <p:nvPr>
            <p:ph type="sldImg"/>
          </p:nvPr>
        </p:nvSpPr>
        <p:spPr>
          <a:xfrm>
            <a:off x="330200" y="696913"/>
            <a:ext cx="6197600" cy="348615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latin typeface="Arial" charset="0"/>
              </a:rPr>
              <a:t>A typical workload is estimated at 80% reads, 20% writes.</a:t>
            </a:r>
            <a:endParaRPr lang="en-US" sz="1100"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516E993D-DE21-4A5A-8748-A01245EBDA6E}" type="datetime1">
              <a:rPr lang="en-US" sz="1200">
                <a:solidFill>
                  <a:srgbClr val="000000"/>
                </a:solidFill>
                <a:latin typeface="Times" pitchFamily="18" charset="0"/>
              </a:rPr>
              <a:pPr/>
              <a:t>8/15/2016</a:t>
            </a:fld>
            <a:endParaRPr lang="en-US" sz="1200" dirty="0">
              <a:solidFill>
                <a:srgbClr val="000000"/>
              </a:solidFill>
              <a:latin typeface="Times" pitchFamily="18" charset="0"/>
            </a:endParaRPr>
          </a:p>
        </p:txBody>
      </p:sp>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07DB57D1-D13C-4A4C-A306-93096B569C49}" type="slidenum">
              <a:rPr lang="en-US" sz="1200">
                <a:solidFill>
                  <a:srgbClr val="000000"/>
                </a:solidFill>
                <a:latin typeface="Times" pitchFamily="18" charset="0"/>
              </a:rPr>
              <a:pPr/>
              <a:t>12</a:t>
            </a:fld>
            <a:endParaRPr lang="en-US" sz="1200" dirty="0">
              <a:solidFill>
                <a:srgbClr val="000000"/>
              </a:solidFill>
              <a:latin typeface="Times" pitchFamily="18" charset="0"/>
            </a:endParaRPr>
          </a:p>
        </p:txBody>
      </p:sp>
      <p:sp>
        <p:nvSpPr>
          <p:cNvPr id="31748" name="Rectangle 2"/>
          <p:cNvSpPr>
            <a:spLocks noGrp="1" noRot="1" noChangeAspect="1" noChangeArrowheads="1" noTextEdit="1"/>
          </p:cNvSpPr>
          <p:nvPr>
            <p:ph type="sldImg"/>
          </p:nvPr>
        </p:nvSpPr>
        <p:spPr>
          <a:xfrm>
            <a:off x="330200" y="696913"/>
            <a:ext cx="6197600" cy="348615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latin typeface="Arial" charset="0"/>
              </a:rPr>
              <a:t>Comparison on a node level.  </a:t>
            </a:r>
            <a:endParaRPr lang="en-US" sz="1100"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400">
                <a:solidFill>
                  <a:schemeClr val="tx1"/>
                </a:solidFill>
                <a:latin typeface="Verdana" pitchFamily="34" charset="0"/>
              </a:defRPr>
            </a:lvl1pPr>
            <a:lvl2pPr marL="742950" indent="-285750">
              <a:defRPr sz="3400">
                <a:solidFill>
                  <a:schemeClr val="tx1"/>
                </a:solidFill>
                <a:latin typeface="Verdana" pitchFamily="34" charset="0"/>
              </a:defRPr>
            </a:lvl2pPr>
            <a:lvl3pPr marL="1143000" indent="-228600">
              <a:defRPr sz="3400">
                <a:solidFill>
                  <a:schemeClr val="tx1"/>
                </a:solidFill>
                <a:latin typeface="Verdana" pitchFamily="34" charset="0"/>
              </a:defRPr>
            </a:lvl3pPr>
            <a:lvl4pPr marL="1600200" indent="-228600">
              <a:defRPr sz="3400">
                <a:solidFill>
                  <a:schemeClr val="tx1"/>
                </a:solidFill>
                <a:latin typeface="Verdana" pitchFamily="34" charset="0"/>
              </a:defRPr>
            </a:lvl4pPr>
            <a:lvl5pPr marL="2057400" indent="-228600">
              <a:defRPr sz="3400">
                <a:solidFill>
                  <a:schemeClr val="tx1"/>
                </a:solidFill>
                <a:latin typeface="Verdana" pitchFamily="34" charset="0"/>
              </a:defRPr>
            </a:lvl5pPr>
            <a:lvl6pPr marL="2514600" indent="-228600" algn="ctr" eaLnBrk="0" fontAlgn="base" hangingPunct="0">
              <a:spcBef>
                <a:spcPct val="0"/>
              </a:spcBef>
              <a:spcAft>
                <a:spcPct val="0"/>
              </a:spcAft>
              <a:defRPr sz="3400">
                <a:solidFill>
                  <a:schemeClr val="tx1"/>
                </a:solidFill>
                <a:latin typeface="Verdana" pitchFamily="34" charset="0"/>
              </a:defRPr>
            </a:lvl6pPr>
            <a:lvl7pPr marL="2971800" indent="-228600" algn="ctr" eaLnBrk="0" fontAlgn="base" hangingPunct="0">
              <a:spcBef>
                <a:spcPct val="0"/>
              </a:spcBef>
              <a:spcAft>
                <a:spcPct val="0"/>
              </a:spcAft>
              <a:defRPr sz="3400">
                <a:solidFill>
                  <a:schemeClr val="tx1"/>
                </a:solidFill>
                <a:latin typeface="Verdana" pitchFamily="34" charset="0"/>
              </a:defRPr>
            </a:lvl7pPr>
            <a:lvl8pPr marL="3429000" indent="-228600" algn="ctr" eaLnBrk="0" fontAlgn="base" hangingPunct="0">
              <a:spcBef>
                <a:spcPct val="0"/>
              </a:spcBef>
              <a:spcAft>
                <a:spcPct val="0"/>
              </a:spcAft>
              <a:defRPr sz="3400">
                <a:solidFill>
                  <a:schemeClr val="tx1"/>
                </a:solidFill>
                <a:latin typeface="Verdana" pitchFamily="34" charset="0"/>
              </a:defRPr>
            </a:lvl8pPr>
            <a:lvl9pPr marL="3886200" indent="-228600" algn="ctr" eaLnBrk="0" fontAlgn="base" hangingPunct="0">
              <a:spcBef>
                <a:spcPct val="0"/>
              </a:spcBef>
              <a:spcAft>
                <a:spcPct val="0"/>
              </a:spcAft>
              <a:defRPr sz="3400">
                <a:solidFill>
                  <a:schemeClr val="tx1"/>
                </a:solidFill>
                <a:latin typeface="Verdana" pitchFamily="34" charset="0"/>
              </a:defRPr>
            </a:lvl9pPr>
          </a:lstStyle>
          <a:p>
            <a:fld id="{3EFAFAEA-C747-4576-8217-1EE10E52F6B6}" type="slidenum">
              <a:rPr lang="en-US" sz="1200" smtClean="0">
                <a:latin typeface="Arial" pitchFamily="34" charset="0"/>
              </a:rPr>
              <a:pPr/>
              <a:t>13</a:t>
            </a:fld>
            <a:endParaRPr lang="en-US" sz="1200" dirty="0" smtClean="0">
              <a:latin typeface="Arial" pitchFamily="34" charset="0"/>
            </a:endParaRPr>
          </a:p>
        </p:txBody>
      </p:sp>
      <p:sp>
        <p:nvSpPr>
          <p:cNvPr id="84995" name="Rectangle 2"/>
          <p:cNvSpPr>
            <a:spLocks noGrp="1" noRot="1" noChangeAspect="1" noChangeArrowheads="1" noTextEdit="1"/>
          </p:cNvSpPr>
          <p:nvPr>
            <p:ph type="sldImg"/>
          </p:nvPr>
        </p:nvSpPr>
        <p:spPr>
          <a:xfrm>
            <a:off x="330200" y="696913"/>
            <a:ext cx="6197600" cy="3486150"/>
          </a:xfrm>
          <a:ln/>
        </p:spPr>
      </p:sp>
      <p:sp>
        <p:nvSpPr>
          <p:cNvPr id="84996" name="Rectangle 3"/>
          <p:cNvSpPr>
            <a:spLocks noGrp="1" noChangeArrowheads="1"/>
          </p:cNvSpPr>
          <p:nvPr>
            <p:ph type="body" idx="1"/>
          </p:nvPr>
        </p:nvSpPr>
        <p:spPr>
          <a:noFill/>
        </p:spPr>
        <p:txBody>
          <a:bodyPr/>
          <a:lstStyle/>
          <a:p>
            <a:pPr eaLnBrk="1" hangingPunct="1"/>
            <a:r>
              <a:rPr lang="en-US" dirty="0" smtClean="0">
                <a:latin typeface="+mj-lt"/>
              </a:rPr>
              <a:t>The cabinet is fully configured with all node, storage, power, and server management hardware components.  All software</a:t>
            </a:r>
            <a:r>
              <a:rPr lang="en-US" baseline="0" dirty="0" smtClean="0">
                <a:latin typeface="+mj-lt"/>
              </a:rPr>
              <a:t> you need to get started is included, and there are optional hardware items and software bundles you can add.</a:t>
            </a:r>
          </a:p>
          <a:p>
            <a:pPr eaLnBrk="1" hangingPunct="1"/>
            <a:endParaRPr lang="en-US" baseline="0" dirty="0" smtClean="0">
              <a:latin typeface="+mj-lt"/>
            </a:endParaRPr>
          </a:p>
          <a:p>
            <a:pPr eaLnBrk="1" hangingPunct="1"/>
            <a:r>
              <a:rPr lang="en-US" baseline="0" dirty="0" smtClean="0">
                <a:latin typeface="+mj-lt"/>
              </a:rPr>
              <a:t>There are six drive arrays, with two drive </a:t>
            </a:r>
            <a:r>
              <a:rPr lang="en-US" baseline="0" smtClean="0">
                <a:latin typeface="+mj-lt"/>
              </a:rPr>
              <a:t>trays each.</a:t>
            </a:r>
            <a:endParaRPr lang="en-US" dirty="0" smtClean="0">
              <a:latin typeface="+mj-lt"/>
            </a:endParaRPr>
          </a:p>
          <a:p>
            <a:pPr eaLnBrk="1" hangingPunct="1"/>
            <a:endParaRPr lang="en-US" dirty="0" smtClean="0">
              <a:latin typeface="+mj-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2_Alternate Title Sli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3870122"/>
      </p:ext>
    </p:extLst>
  </p:cSld>
  <p:clrMapOvr>
    <a:masterClrMapping/>
  </p:clrMapOvr>
  <p:transition spd="med">
    <p:fade/>
  </p:transition>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3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09746"/>
      </p:ext>
    </p:extLst>
  </p:cSld>
  <p:clrMapOvr>
    <a:masterClrMapping/>
  </p:clrMapOvr>
  <p:transition spd="med">
    <p:fade/>
  </p:transition>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4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3236959"/>
      </p:ext>
    </p:extLst>
  </p:cSld>
  <p:clrMapOvr>
    <a:masterClrMapping/>
  </p:clrMapOvr>
  <p:transition spd="med">
    <p:fade/>
  </p:transition>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6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6949859"/>
      </p:ext>
    </p:extLst>
  </p:cSld>
  <p:clrMapOvr>
    <a:masterClrMapping/>
  </p:clrMapOvr>
  <p:transition spd="med">
    <p:fade/>
  </p:transition>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7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087762"/>
      </p:ext>
    </p:extLst>
  </p:cSld>
  <p:clrMapOvr>
    <a:masterClrMapping/>
  </p:clrMapOvr>
  <p:transition spd="med">
    <p:fade/>
  </p:transition>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8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1400740"/>
      </p:ext>
    </p:extLst>
  </p:cSld>
  <p:clrMapOvr>
    <a:masterClrMapping/>
  </p:clrMapOvr>
  <p:transition spd="med">
    <p:fade/>
  </p:transition>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9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45450712"/>
      </p:ext>
    </p:extLst>
  </p:cSld>
  <p:clrMapOvr>
    <a:masterClrMapping/>
  </p:clrMapOvr>
  <p:transition spd="med">
    <p:fade/>
  </p:transition>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357101"/>
            <a:ext cx="3886200" cy="3387852"/>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800600" y="774954"/>
            <a:ext cx="38862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800600" y="198882"/>
            <a:ext cx="3886200" cy="526298"/>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Click icon to add picture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6"/>
            <a:ext cx="8229600" cy="3507581"/>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22822"/>
            <a:ext cx="3886200" cy="3487488"/>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1115368"/>
            <a:ext cx="3886200" cy="349494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3"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351032"/>
      </p:ext>
    </p:extLst>
  </p:cSld>
  <p:clrMapOvr>
    <a:masterClrMapping/>
  </p:clrMapOvr>
  <p:transition spd="med">
    <p:fade/>
  </p:transition>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15616"/>
            <a:ext cx="3886200" cy="34944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115368"/>
            <a:ext cx="3886200" cy="349494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3"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8"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17884"/>
            <a:ext cx="2438400" cy="3526853"/>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1117883"/>
            <a:ext cx="5334000" cy="3528413"/>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18302"/>
            <a:ext cx="2438400" cy="3523946"/>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1118301"/>
            <a:ext cx="5334000" cy="3523470"/>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6"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582930"/>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657350"/>
            <a:ext cx="4878730" cy="3086100"/>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4" name="Picture Placeholder 3"/>
          <p:cNvSpPr>
            <a:spLocks noGrp="1"/>
          </p:cNvSpPr>
          <p:nvPr>
            <p:ph type="pic" sz="quarter" idx="18" hasCustomPrompt="1"/>
          </p:nvPr>
        </p:nvSpPr>
        <p:spPr>
          <a:xfrm>
            <a:off x="3810000" y="57150"/>
            <a:ext cx="1371600" cy="46863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23444"/>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152144"/>
            <a:ext cx="4878730" cy="359359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2322451"/>
            <a:ext cx="9144000" cy="498598"/>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p:nvSpPr>
        <p:spPr>
          <a:xfrm>
            <a:off x="97314" y="4917186"/>
            <a:ext cx="189154"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4943703"/>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2" name="Group 4"/>
          <p:cNvGrpSpPr>
            <a:grpSpLocks noChangeAspect="1"/>
          </p:cNvGrpSpPr>
          <p:nvPr/>
        </p:nvGrpSpPr>
        <p:grpSpPr bwMode="gray">
          <a:xfrm>
            <a:off x="2742406" y="2261593"/>
            <a:ext cx="3659188" cy="767357"/>
            <a:chOff x="1728" y="1805"/>
            <a:chExt cx="2305" cy="521"/>
          </a:xfrm>
          <a:solidFill>
            <a:schemeClr val="accent1"/>
          </a:solidFill>
        </p:grpSpPr>
        <p:sp>
          <p:nvSpPr>
            <p:cNvPr id="6" name="Freeform 5"/>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132580" y="4931654"/>
            <a:ext cx="153888"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p:nvSpPr>
        <p:spPr>
          <a:xfrm>
            <a:off x="97314" y="4918131"/>
            <a:ext cx="189154"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2538151"/>
      </p:ext>
    </p:extLst>
  </p:cSld>
  <p:clrMapOvr>
    <a:masterClrMapping/>
  </p:clrMapOvr>
  <p:transition spd="med">
    <p:fade/>
  </p:transition>
  <p:timing>
    <p:tnLst>
      <p:par>
        <p:cTn id="1" dur="indefinite" restart="never" nodeType="tmRoot"/>
      </p:par>
    </p:tnLst>
  </p:timing>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Alternate Title Slide">
    <p:spTree>
      <p:nvGrpSpPr>
        <p:cNvPr id="1" name=""/>
        <p:cNvGrpSpPr/>
        <p:nvPr/>
      </p:nvGrpSpPr>
      <p:grpSpPr>
        <a:xfrm>
          <a:off x="0" y="0"/>
          <a:ext cx="0" cy="0"/>
          <a:chOff x="0" y="0"/>
          <a:chExt cx="0" cy="0"/>
        </a:xfrm>
      </p:grpSpPr>
      <p:grpSp>
        <p:nvGrpSpPr>
          <p:cNvPr id="21" name="Group 20"/>
          <p:cNvGrpSpPr/>
          <p:nvPr userDrawn="1"/>
        </p:nvGrpSpPr>
        <p:grpSpPr>
          <a:xfrm>
            <a:off x="247652" y="229791"/>
            <a:ext cx="8312149" cy="4532709"/>
            <a:chOff x="247651" y="306388"/>
            <a:chExt cx="8312149" cy="6043612"/>
          </a:xfrm>
        </p:grpSpPr>
        <p:sp>
          <p:nvSpPr>
            <p:cNvPr id="22" name="Rectangle 21"/>
            <p:cNvSpPr/>
            <p:nvPr/>
          </p:nvSpPr>
          <p:spPr>
            <a:xfrm>
              <a:off x="528638" y="860425"/>
              <a:ext cx="8031162"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 name="Rectangle 22"/>
            <p:cNvSpPr/>
            <p:nvPr/>
          </p:nvSpPr>
          <p:spPr>
            <a:xfrm>
              <a:off x="247651" y="306388"/>
              <a:ext cx="3206750" cy="921279"/>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24" name="Picture 23" descr="td_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4" y="442234"/>
            <a:ext cx="1684867" cy="282259"/>
          </a:xfrm>
          <a:prstGeom prst="rect">
            <a:avLst/>
          </a:prstGeom>
        </p:spPr>
      </p:pic>
      <p:sp>
        <p:nvSpPr>
          <p:cNvPr id="4099" name="Rectangle 3"/>
          <p:cNvSpPr>
            <a:spLocks noGrp="1" noChangeArrowheads="1"/>
          </p:cNvSpPr>
          <p:nvPr>
            <p:ph type="subTitle" idx="1"/>
          </p:nvPr>
        </p:nvSpPr>
        <p:spPr>
          <a:xfrm>
            <a:off x="1005840" y="2667762"/>
            <a:ext cx="6428232" cy="1604772"/>
          </a:xfrm>
        </p:spPr>
        <p:txBody>
          <a:bodyPr/>
          <a:lstStyle>
            <a:lvl1pPr marL="0" indent="0">
              <a:lnSpc>
                <a:spcPct val="90000"/>
              </a:lnSpc>
              <a:spcBef>
                <a:spcPct val="30000"/>
              </a:spcBef>
              <a:buFontTx/>
              <a:buNone/>
              <a:defRPr sz="1800">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subtitle style</a:t>
            </a:r>
            <a:endParaRPr lang="en-US" dirty="0"/>
          </a:p>
        </p:txBody>
      </p:sp>
      <p:sp>
        <p:nvSpPr>
          <p:cNvPr id="4102" name="Rectangle 6"/>
          <p:cNvSpPr>
            <a:spLocks noGrp="1" noChangeArrowheads="1"/>
          </p:cNvSpPr>
          <p:nvPr>
            <p:ph type="ctrTitle"/>
          </p:nvPr>
        </p:nvSpPr>
        <p:spPr>
          <a:xfrm>
            <a:off x="1005840" y="1440180"/>
            <a:ext cx="6428232" cy="1138428"/>
          </a:xfrm>
        </p:spPr>
        <p:txBody>
          <a:bodyPr tIns="45720" bIns="45720" anchor="b"/>
          <a:lstStyle>
            <a:lvl1pPr>
              <a:lnSpc>
                <a:spcPct val="90000"/>
              </a:lnSpc>
              <a:defRPr cap="all">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57250"/>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028700"/>
            <a:ext cx="41910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28700"/>
            <a:ext cx="41910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ftr" sz="quarter" idx="11"/>
          </p:nvPr>
        </p:nvSpPr>
        <p:spPr>
          <a:xfrm>
            <a:off x="3124200" y="5013439"/>
            <a:ext cx="2895600" cy="107722"/>
          </a:xfrm>
          <a:prstGeom prst="rect">
            <a:avLst/>
          </a:prstGeom>
          <a:ln/>
        </p:spPr>
        <p:txBody>
          <a:bodyPr/>
          <a:lstStyle>
            <a:lvl1pPr>
              <a:defRPr/>
            </a:lvl1pPr>
          </a:lstStyle>
          <a:p>
            <a:pPr>
              <a:defRPr/>
            </a:pPr>
            <a:r>
              <a:rPr lang="en-US" dirty="0"/>
              <a:t>Teradata Confidential</a:t>
            </a:r>
          </a:p>
        </p:txBody>
      </p:sp>
      <p:sp>
        <p:nvSpPr>
          <p:cNvPr id="7" name="Rectangle 9"/>
          <p:cNvSpPr>
            <a:spLocks noGrp="1" noChangeArrowheads="1"/>
          </p:cNvSpPr>
          <p:nvPr>
            <p:ph type="sldNum" sz="quarter" idx="12"/>
          </p:nvPr>
        </p:nvSpPr>
        <p:spPr>
          <a:xfrm>
            <a:off x="8337550" y="5010150"/>
            <a:ext cx="730250" cy="133350"/>
          </a:xfrm>
          <a:prstGeom prst="rect">
            <a:avLst/>
          </a:prstGeom>
          <a:ln/>
        </p:spPr>
        <p:txBody>
          <a:bodyPr/>
          <a:lstStyle>
            <a:lvl1pPr>
              <a:defRPr/>
            </a:lvl1pPr>
          </a:lstStyle>
          <a:p>
            <a:pPr>
              <a:defRPr/>
            </a:pPr>
            <a:fld id="{5B4E355F-230E-4674-828A-77E10AB14F66}" type="slidenum">
              <a:rPr lang="en-US"/>
              <a:pPr>
                <a:defRPr/>
              </a:pPr>
              <a:t>‹#›</a:t>
            </a:fld>
            <a:endParaRPr lang="en-US" dirty="0"/>
          </a:p>
        </p:txBody>
      </p:sp>
    </p:spTree>
    <p:extLst>
      <p:ext uri="{BB962C8B-B14F-4D97-AF65-F5344CB8AC3E}">
        <p14:creationId xmlns:p14="http://schemas.microsoft.com/office/powerpoint/2010/main" val="405603919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72901711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2"/>
          <p:cNvSpPr>
            <a:spLocks noGrp="1"/>
          </p:cNvSpPr>
          <p:nvPr>
            <p:ph type="pic" sz="quarter" idx="17"/>
          </p:nvPr>
        </p:nvSpPr>
        <p:spPr>
          <a:xfrm>
            <a:off x="457200" y="857250"/>
            <a:ext cx="8229600" cy="3749279"/>
          </a:xfrm>
        </p:spPr>
        <p:txBody>
          <a:bodyPr/>
          <a:lstStyle/>
          <a:p>
            <a:pPr lvl="0"/>
            <a:r>
              <a:rPr lang="en-US" noProof="0" dirty="0" smtClean="0"/>
              <a:t>Click icon to add picture</a:t>
            </a:r>
            <a:endParaRPr lang="en-US" noProof="0"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8229600" cy="665226"/>
          </a:xfrm>
        </p:spPr>
        <p:txBody>
          <a:bodyPr/>
          <a:lstStyle>
            <a:lvl1pPr>
              <a:spcAft>
                <a:spcPts val="600"/>
              </a:spcAft>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349665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109871"/>
            <a:ext cx="3886200" cy="349665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58397736"/>
      </p:ext>
    </p:extLst>
  </p:cSld>
  <p:clrMapOvr>
    <a:masterClrMapping/>
  </p:clrMapOvr>
  <p:transition spd="med">
    <p:fade/>
  </p:transition>
  <p:timing>
    <p:tnLst>
      <p:par>
        <p:cTn id="1" dur="indefinite" restart="never" nodeType="tmRoot"/>
      </p:par>
    </p:tnLst>
  </p:timing>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8229600" cy="38404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7250"/>
            <a:ext cx="3886200" cy="3749279"/>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tabLs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13"/>
          <p:cNvSpPr>
            <a:spLocks noGrp="1"/>
          </p:cNvSpPr>
          <p:nvPr>
            <p:ph type="pic" sz="quarter" idx="18"/>
          </p:nvPr>
        </p:nvSpPr>
        <p:spPr>
          <a:xfrm>
            <a:off x="4562856" y="857250"/>
            <a:ext cx="4123944" cy="3749279"/>
          </a:xfrm>
          <a:noFill/>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3886200" cy="66522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177165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13"/>
          <p:cNvSpPr>
            <a:spLocks noGrp="1"/>
          </p:cNvSpPr>
          <p:nvPr>
            <p:ph type="pic" sz="quarter" idx="18"/>
          </p:nvPr>
        </p:nvSpPr>
        <p:spPr>
          <a:xfrm>
            <a:off x="4572001" y="295275"/>
            <a:ext cx="4114800" cy="4299348"/>
          </a:xfrm>
          <a:noFill/>
        </p:spPr>
        <p:txBody>
          <a:bodyPr/>
          <a:lstStyle/>
          <a:p>
            <a:pPr lvl="0"/>
            <a:r>
              <a:rPr lang="en-US" noProof="0" dirty="0" smtClean="0"/>
              <a:t>Click icon to add picture</a:t>
            </a:r>
            <a:endParaRPr lang="en-US" noProof="0" dirty="0"/>
          </a:p>
        </p:txBody>
      </p:sp>
      <p:sp>
        <p:nvSpPr>
          <p:cNvPr id="11" name="Picture Placeholder 13"/>
          <p:cNvSpPr>
            <a:spLocks noGrp="1"/>
          </p:cNvSpPr>
          <p:nvPr>
            <p:ph type="pic" sz="quarter" idx="21"/>
          </p:nvPr>
        </p:nvSpPr>
        <p:spPr>
          <a:xfrm>
            <a:off x="457202" y="3058583"/>
            <a:ext cx="3886199" cy="1547945"/>
          </a:xfrm>
          <a:noFill/>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3886200" cy="66522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350255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14"/>
          <p:cNvSpPr>
            <a:spLocks noGrp="1"/>
          </p:cNvSpPr>
          <p:nvPr>
            <p:ph type="pic" sz="quarter" idx="22"/>
          </p:nvPr>
        </p:nvSpPr>
        <p:spPr>
          <a:xfrm>
            <a:off x="4572000" y="295275"/>
            <a:ext cx="4114800" cy="1588559"/>
          </a:xfrm>
        </p:spPr>
        <p:txBody>
          <a:bodyPr/>
          <a:lstStyle/>
          <a:p>
            <a:pPr lvl="0"/>
            <a:r>
              <a:rPr lang="en-US" noProof="0" dirty="0" smtClean="0"/>
              <a:t>Click icon to add picture</a:t>
            </a:r>
            <a:endParaRPr lang="en-US" noProof="0" dirty="0"/>
          </a:p>
        </p:txBody>
      </p:sp>
      <p:sp>
        <p:nvSpPr>
          <p:cNvPr id="11" name="Picture Placeholder 14"/>
          <p:cNvSpPr>
            <a:spLocks noGrp="1"/>
          </p:cNvSpPr>
          <p:nvPr>
            <p:ph type="pic" sz="quarter" idx="19"/>
          </p:nvPr>
        </p:nvSpPr>
        <p:spPr>
          <a:xfrm>
            <a:off x="4572000" y="2063751"/>
            <a:ext cx="4114800" cy="2542778"/>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ntent Two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1781175"/>
          </a:xfrm>
        </p:spPr>
        <p:txBody>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6"/>
          <p:cNvSpPr>
            <a:spLocks noGrp="1"/>
          </p:cNvSpPr>
          <p:nvPr>
            <p:ph type="pic" sz="quarter" idx="13"/>
          </p:nvPr>
        </p:nvSpPr>
        <p:spPr>
          <a:xfrm>
            <a:off x="457201" y="2741084"/>
            <a:ext cx="3987800" cy="1865445"/>
          </a:xfrm>
        </p:spPr>
        <p:txBody>
          <a:bodyPr/>
          <a:lstStyle/>
          <a:p>
            <a:pPr lvl="0"/>
            <a:r>
              <a:rPr lang="en-US" noProof="0" dirty="0" smtClean="0"/>
              <a:t>Click icon to add picture</a:t>
            </a:r>
            <a:endParaRPr lang="en-US" noProof="0" dirty="0"/>
          </a:p>
        </p:txBody>
      </p:sp>
      <p:sp>
        <p:nvSpPr>
          <p:cNvPr id="10" name="Picture Placeholder 16"/>
          <p:cNvSpPr>
            <a:spLocks noGrp="1"/>
          </p:cNvSpPr>
          <p:nvPr>
            <p:ph type="pic" sz="quarter" idx="17"/>
          </p:nvPr>
        </p:nvSpPr>
        <p:spPr>
          <a:xfrm>
            <a:off x="4713818" y="2741084"/>
            <a:ext cx="3972983" cy="1865445"/>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Content Two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933450"/>
          </a:xfrm>
        </p:spPr>
        <p:txBody>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11" name="Picture Placeholder 16"/>
          <p:cNvSpPr>
            <a:spLocks noGrp="1"/>
          </p:cNvSpPr>
          <p:nvPr>
            <p:ph type="pic" sz="quarter" idx="18"/>
          </p:nvPr>
        </p:nvSpPr>
        <p:spPr>
          <a:xfrm>
            <a:off x="457201" y="1907381"/>
            <a:ext cx="3987800" cy="2699148"/>
          </a:xfrm>
        </p:spPr>
        <p:txBody>
          <a:bodyPr/>
          <a:lstStyle/>
          <a:p>
            <a:pPr lvl="0"/>
            <a:r>
              <a:rPr lang="en-US" noProof="0" dirty="0" smtClean="0"/>
              <a:t>Click icon to add picture</a:t>
            </a:r>
            <a:endParaRPr lang="en-US" noProof="0" dirty="0"/>
          </a:p>
        </p:txBody>
      </p:sp>
      <p:sp>
        <p:nvSpPr>
          <p:cNvPr id="12" name="Picture Placeholder 16"/>
          <p:cNvSpPr>
            <a:spLocks noGrp="1"/>
          </p:cNvSpPr>
          <p:nvPr>
            <p:ph type="pic" sz="quarter" idx="19"/>
          </p:nvPr>
        </p:nvSpPr>
        <p:spPr>
          <a:xfrm>
            <a:off x="4713818" y="1907381"/>
            <a:ext cx="3972983" cy="2699147"/>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Three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6087"/>
            <a:ext cx="8229600" cy="1410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10" name="Picture Placeholder 16"/>
          <p:cNvSpPr>
            <a:spLocks noGrp="1"/>
          </p:cNvSpPr>
          <p:nvPr>
            <p:ph type="pic" sz="quarter" idx="18"/>
          </p:nvPr>
        </p:nvSpPr>
        <p:spPr>
          <a:xfrm>
            <a:off x="457201" y="857251"/>
            <a:ext cx="2647244" cy="2228850"/>
          </a:xfrm>
        </p:spPr>
        <p:txBody>
          <a:bodyPr/>
          <a:lstStyle/>
          <a:p>
            <a:pPr lvl="0"/>
            <a:r>
              <a:rPr lang="en-US" noProof="0" dirty="0" smtClean="0"/>
              <a:t>Click icon to add picture</a:t>
            </a:r>
            <a:endParaRPr lang="en-US" noProof="0" dirty="0"/>
          </a:p>
        </p:txBody>
      </p:sp>
      <p:sp>
        <p:nvSpPr>
          <p:cNvPr id="13" name="Picture Placeholder 16"/>
          <p:cNvSpPr>
            <a:spLocks noGrp="1"/>
          </p:cNvSpPr>
          <p:nvPr>
            <p:ph type="pic" sz="quarter" idx="19"/>
          </p:nvPr>
        </p:nvSpPr>
        <p:spPr>
          <a:xfrm>
            <a:off x="3248378" y="857251"/>
            <a:ext cx="2647244" cy="2228850"/>
          </a:xfrm>
        </p:spPr>
        <p:txBody>
          <a:bodyPr/>
          <a:lstStyle/>
          <a:p>
            <a:pPr lvl="0"/>
            <a:r>
              <a:rPr lang="en-US" noProof="0" dirty="0" smtClean="0"/>
              <a:t>Click icon to add picture</a:t>
            </a:r>
            <a:endParaRPr lang="en-US" noProof="0" dirty="0"/>
          </a:p>
        </p:txBody>
      </p:sp>
      <p:sp>
        <p:nvSpPr>
          <p:cNvPr id="14" name="Picture Placeholder 16"/>
          <p:cNvSpPr>
            <a:spLocks noGrp="1"/>
          </p:cNvSpPr>
          <p:nvPr>
            <p:ph type="pic" sz="quarter" idx="20"/>
          </p:nvPr>
        </p:nvSpPr>
        <p:spPr>
          <a:xfrm>
            <a:off x="6039556" y="857251"/>
            <a:ext cx="2647244" cy="2228850"/>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Caption">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dirty="0"/>
          </a:p>
        </p:txBody>
      </p:sp>
      <p:sp>
        <p:nvSpPr>
          <p:cNvPr id="8" name="Content Placeholder 2"/>
          <p:cNvSpPr>
            <a:spLocks noGrp="1"/>
          </p:cNvSpPr>
          <p:nvPr>
            <p:ph idx="17"/>
          </p:nvPr>
        </p:nvSpPr>
        <p:spPr>
          <a:xfrm>
            <a:off x="6295293" y="857250"/>
            <a:ext cx="2391507" cy="3749279"/>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en-US" smtClean="0"/>
              <a:t>Click to edit Master text styles</a:t>
            </a:r>
          </a:p>
        </p:txBody>
      </p:sp>
      <p:sp>
        <p:nvSpPr>
          <p:cNvPr id="10" name="Picture Placeholder 25"/>
          <p:cNvSpPr>
            <a:spLocks noGrp="1"/>
          </p:cNvSpPr>
          <p:nvPr>
            <p:ph type="pic" sz="quarter" idx="18"/>
          </p:nvPr>
        </p:nvSpPr>
        <p:spPr>
          <a:xfrm>
            <a:off x="457201" y="857250"/>
            <a:ext cx="5667375" cy="3749279"/>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116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6"/>
          <p:cNvSpPr>
            <a:spLocks noGrp="1"/>
          </p:cNvSpPr>
          <p:nvPr>
            <p:ph type="pic" sz="quarter" idx="13"/>
          </p:nvPr>
        </p:nvSpPr>
        <p:spPr>
          <a:xfrm>
            <a:off x="457201" y="2123342"/>
            <a:ext cx="8229599" cy="2483187"/>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22" name="Rectangle 21"/>
          <p:cNvSpPr/>
          <p:nvPr userDrawn="1"/>
        </p:nvSpPr>
        <p:spPr bwMode="auto">
          <a:xfrm>
            <a:off x="7010401" y="4686301"/>
            <a:ext cx="1761067" cy="38735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Verdana" charset="0"/>
            </a:endParaRPr>
          </a:p>
        </p:txBody>
      </p:sp>
      <p:pic>
        <p:nvPicPr>
          <p:cNvPr id="5" name="Picture 4" descr="teradata_logoep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1732" y="2333636"/>
            <a:ext cx="3657726" cy="61276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7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5417563"/>
      </p:ext>
    </p:extLst>
  </p:cSld>
  <p:clrMapOvr>
    <a:masterClrMapping/>
  </p:clrMapOvr>
  <p:transition spd="med">
    <p:fade/>
  </p:transition>
  <p:timing>
    <p:tnLst>
      <p:par>
        <p:cTn id="1" dur="indefinite" restart="never" nodeType="tmRoot"/>
      </p:par>
    </p:tnLst>
  </p:timing>
  <p:hf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8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7328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7"/>
            <a:ext cx="8229600" cy="3507581"/>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57200" y="128589"/>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948559258"/>
      </p:ext>
    </p:extLst>
  </p:cSld>
  <p:clrMapOvr>
    <a:masterClrMapping/>
  </p:clrMapOvr>
  <p:transition spd="med">
    <p:fade/>
  </p:transition>
  <p:timing>
    <p:tnLst>
      <p:par>
        <p:cTn id="1" dur="indefinite" restart="never" nodeType="tmRoot"/>
      </p:par>
    </p:tnLst>
  </p:timing>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grpSp>
    </p:spTree>
    <p:extLst>
      <p:ext uri="{BB962C8B-B14F-4D97-AF65-F5344CB8AC3E}">
        <p14:creationId xmlns:p14="http://schemas.microsoft.com/office/powerpoint/2010/main" val="1110949739"/>
      </p:ext>
    </p:extLst>
  </p:cSld>
  <p:clrMapOvr>
    <a:masterClrMapping/>
  </p:clrMapOvr>
  <p:transition spd="med">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912114"/>
            <a:ext cx="3886200" cy="3757236"/>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6"/>
          <p:cNvSpPr>
            <a:spLocks noGrp="1"/>
          </p:cNvSpPr>
          <p:nvPr>
            <p:ph type="title" hasCustomPrompt="1"/>
          </p:nvPr>
        </p:nvSpPr>
        <p:spPr bwMode="gray">
          <a:xfrm>
            <a:off x="4800600" y="198882"/>
            <a:ext cx="3886200" cy="526298"/>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u="sng" kern="0" dirty="0" err="1" smtClean="0">
              <a:solidFill>
                <a:prstClr val="white"/>
              </a:solidFill>
              <a:latin typeface="Verdana" pitchFamily="34" charset="0"/>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772608333"/>
      </p:ext>
    </p:extLst>
  </p:cSld>
  <p:clrMapOvr>
    <a:masterClrMapping/>
  </p:clrMapOvr>
  <p:transition spd="med">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912280"/>
            <a:ext cx="8229600" cy="371110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solidFill>
                  <a:srgbClr val="D8D8D8">
                    <a:lumMod val="75000"/>
                  </a:srgbClr>
                </a:solidFill>
              </a:rPr>
              <a:t>© 2014 Teradata</a:t>
            </a:r>
            <a:endParaRPr lang="en-US" dirty="0">
              <a:solidFill>
                <a:srgbClr val="D8D8D8">
                  <a:lumMod val="75000"/>
                </a:srgbClr>
              </a:solidFill>
            </a:endParaRPr>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81876155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8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85250"/>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3708428"/>
      </p:ext>
    </p:extLst>
  </p:cSld>
  <p:clrMapOvr>
    <a:masterClrMapping/>
  </p:clrMapOvr>
  <p:transition spd="med">
    <p:fade/>
  </p:transition>
  <p:timing>
    <p:tnLst>
      <p:par>
        <p:cTn id="1" dur="indefinite" restart="never" nodeType="tmRoot"/>
      </p:par>
    </p:tnLst>
  </p:timing>
  <p:hf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912114"/>
            <a:ext cx="3886200" cy="3487488"/>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912280"/>
            <a:ext cx="3886200" cy="371687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1683311"/>
      </p:ext>
    </p:extLst>
  </p:cSld>
  <p:clrMapOvr>
    <a:masterClrMapping/>
  </p:clrMapOvr>
  <p:transition spd="med">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912279"/>
            <a:ext cx="3886200" cy="3698032"/>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912280"/>
            <a:ext cx="3886200" cy="369803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6301754"/>
      </p:ext>
    </p:extLst>
  </p:cSld>
  <p:clrMapOvr>
    <a:masterClrMapping/>
  </p:clrMapOvr>
  <p:transition spd="med">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912279"/>
            <a:ext cx="2438400" cy="3703492"/>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912279"/>
            <a:ext cx="2438400" cy="3703492"/>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912279"/>
            <a:ext cx="2438400" cy="3703492"/>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3"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0894421"/>
      </p:ext>
    </p:extLst>
  </p:cSld>
  <p:clrMapOvr>
    <a:masterClrMapping/>
  </p:clrMapOvr>
  <p:transition spd="med">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912280"/>
            <a:ext cx="2438400" cy="3526853"/>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912279"/>
            <a:ext cx="5334000" cy="3734017"/>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61851430"/>
      </p:ext>
    </p:extLst>
  </p:cSld>
  <p:clrMapOvr>
    <a:masterClrMapping/>
  </p:clrMapOvr>
  <p:transition spd="med">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912280"/>
            <a:ext cx="2438400" cy="3523946"/>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912279"/>
            <a:ext cx="5334000" cy="3729492"/>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45839667"/>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57790003"/>
      </p:ext>
    </p:extLst>
  </p:cSld>
  <p:clrMapOvr>
    <a:masterClrMapping/>
  </p:clrMapOvr>
  <p:transition spd="med">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7"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452575008"/>
      </p:ext>
    </p:extLst>
  </p:cSld>
  <p:clrMapOvr>
    <a:masterClrMapping/>
  </p:clrMapOvr>
  <p:transition spd="med">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582930"/>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657350"/>
            <a:ext cx="4878730" cy="308610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4" name="Picture Placeholder 3"/>
          <p:cNvSpPr>
            <a:spLocks noGrp="1"/>
          </p:cNvSpPr>
          <p:nvPr>
            <p:ph type="pic" sz="quarter" idx="18" hasCustomPrompt="1"/>
          </p:nvPr>
        </p:nvSpPr>
        <p:spPr>
          <a:xfrm>
            <a:off x="3810000" y="57150"/>
            <a:ext cx="1371600" cy="46863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4019733395"/>
      </p:ext>
    </p:extLst>
  </p:cSld>
  <p:clrMapOvr>
    <a:masterClrMapping/>
  </p:clrMapOvr>
  <p:transition spd="med">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23444"/>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152144"/>
            <a:ext cx="4878730" cy="3593592"/>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636556604"/>
      </p:ext>
    </p:extLst>
  </p:cSld>
  <p:clrMapOvr>
    <a:masterClrMapping/>
  </p:clrMapOvr>
  <p:transition spd="med">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solidFill>
                  <a:srgbClr val="EC881D">
                    <a:lumMod val="20000"/>
                    <a:lumOff val="80000"/>
                  </a:srgbClr>
                </a:solidFill>
              </a:rPr>
              <a:t>© 2014 Teradata</a:t>
            </a:r>
            <a:endParaRPr lang="en-US" dirty="0">
              <a:solidFill>
                <a:srgbClr val="EC881D">
                  <a:lumMod val="20000"/>
                  <a:lumOff val="80000"/>
                </a:srgbClr>
              </a:solidFill>
            </a:endParaRPr>
          </a:p>
        </p:txBody>
      </p:sp>
      <p:sp>
        <p:nvSpPr>
          <p:cNvPr id="7" name="Text Placeholder 9"/>
          <p:cNvSpPr>
            <a:spLocks noGrp="1"/>
          </p:cNvSpPr>
          <p:nvPr>
            <p:ph type="body" sz="quarter" idx="11" hasCustomPrompt="1"/>
          </p:nvPr>
        </p:nvSpPr>
        <p:spPr bwMode="gray">
          <a:xfrm>
            <a:off x="0" y="2322451"/>
            <a:ext cx="9144000" cy="498598"/>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p:nvSpPr>
        <p:spPr>
          <a:xfrm>
            <a:off x="97314" y="4917186"/>
            <a:ext cx="189154" cy="130805"/>
          </a:xfrm>
          <a:prstGeom prst="rect">
            <a:avLst/>
          </a:prstGeom>
          <a:noFill/>
        </p:spPr>
        <p:txBody>
          <a:bodyPr wrap="none" lIns="0" tIns="0" rIns="0" bIns="0" rtlCol="0">
            <a:spAutoFit/>
          </a:bodyPr>
          <a:lstStyle/>
          <a:p>
            <a:pPr algn="r"/>
            <a:fld id="{0C8E8817-043E-4BA1-A90E-6FB9FA409362}" type="slidenum">
              <a:rPr lang="en-US" sz="850" u="sng" smtClean="0">
                <a:solidFill>
                  <a:srgbClr val="D8D8D8"/>
                </a:solidFill>
                <a:latin typeface="Verdana" pitchFamily="34" charset="0"/>
              </a:rPr>
              <a:pPr algn="r"/>
              <a:t>‹#›</a:t>
            </a:fld>
            <a:endParaRPr lang="en-US" sz="850" u="sng" dirty="0">
              <a:solidFill>
                <a:srgbClr val="D8D8D8"/>
              </a:solidFill>
              <a:latin typeface="Verdana" pitchFamily="34" charset="0"/>
            </a:endParaRPr>
          </a:p>
        </p:txBody>
      </p:sp>
      <p:sp>
        <p:nvSpPr>
          <p:cNvPr id="6" name="Text Placeholder 15"/>
          <p:cNvSpPr>
            <a:spLocks noGrp="1"/>
          </p:cNvSpPr>
          <p:nvPr>
            <p:ph type="body" sz="quarter" idx="15" hasCustomPrompt="1"/>
          </p:nvPr>
        </p:nvSpPr>
        <p:spPr bwMode="gray">
          <a:xfrm>
            <a:off x="3242535" y="4943703"/>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25698097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9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8392341"/>
      </p:ext>
    </p:extLst>
  </p:cSld>
  <p:clrMapOvr>
    <a:masterClrMapping/>
  </p:clrMapOvr>
  <p:transition spd="med">
    <p:fade/>
  </p:transition>
  <p:timing>
    <p:tnLst>
      <p:par>
        <p:cTn id="1" dur="indefinite" restart="never" nodeType="tmRoot"/>
      </p:par>
    </p:tnLst>
  </p:timing>
  <p:hf hdr="0" ftr="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dirty="0" smtClean="0">
                <a:solidFill>
                  <a:srgbClr val="D8D8D8">
                    <a:lumMod val="75000"/>
                  </a:srgbClr>
                </a:solidFill>
              </a:rPr>
              <a:t>© 2014 Teradata</a:t>
            </a:r>
            <a:endParaRPr lang="en-US" dirty="0">
              <a:solidFill>
                <a:srgbClr val="D8D8D8">
                  <a:lumMod val="75000"/>
                </a:srgbClr>
              </a:solidFill>
            </a:endParaRPr>
          </a:p>
        </p:txBody>
      </p:sp>
      <p:grpSp>
        <p:nvGrpSpPr>
          <p:cNvPr id="2" name="Group 4"/>
          <p:cNvGrpSpPr>
            <a:grpSpLocks noChangeAspect="1"/>
          </p:cNvGrpSpPr>
          <p:nvPr/>
        </p:nvGrpSpPr>
        <p:grpSpPr bwMode="gray">
          <a:xfrm>
            <a:off x="2742406" y="2261593"/>
            <a:ext cx="3659188" cy="620315"/>
            <a:chOff x="1728" y="1805"/>
            <a:chExt cx="2305" cy="521"/>
          </a:xfrm>
          <a:solidFill>
            <a:schemeClr val="accent1"/>
          </a:solidFill>
        </p:grpSpPr>
        <p:sp>
          <p:nvSpPr>
            <p:cNvPr id="6" name="Freeform 5"/>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sp>
          <p:nvSpPr>
            <p:cNvPr id="7" name="Freeform 6"/>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grpSp>
      <p:sp>
        <p:nvSpPr>
          <p:cNvPr id="9" name="TextBox 8"/>
          <p:cNvSpPr txBox="1"/>
          <p:nvPr/>
        </p:nvSpPr>
        <p:spPr>
          <a:xfrm>
            <a:off x="132580" y="4931654"/>
            <a:ext cx="153888" cy="107722"/>
          </a:xfrm>
          <a:prstGeom prst="rect">
            <a:avLst/>
          </a:prstGeom>
          <a:noFill/>
        </p:spPr>
        <p:txBody>
          <a:bodyPr wrap="none" lIns="0" tIns="0" rIns="0" bIns="0" rtlCol="0">
            <a:spAutoFit/>
          </a:bodyPr>
          <a:lstStyle/>
          <a:p>
            <a:pPr algn="r"/>
            <a:fld id="{0C8E8817-043E-4BA1-A90E-6FB9FA409362}" type="slidenum">
              <a:rPr lang="en-US" sz="700" u="sng" smtClean="0">
                <a:solidFill>
                  <a:srgbClr val="D8D8D8">
                    <a:lumMod val="75000"/>
                  </a:srgbClr>
                </a:solidFill>
                <a:latin typeface="Verdana" pitchFamily="34" charset="0"/>
              </a:rPr>
              <a:pPr algn="r"/>
              <a:t>‹#›</a:t>
            </a:fld>
            <a:endParaRPr lang="en-US" sz="700" u="sng" dirty="0">
              <a:solidFill>
                <a:srgbClr val="D8D8D8">
                  <a:lumMod val="75000"/>
                </a:srgbClr>
              </a:solidFill>
              <a:latin typeface="Verdana" pitchFamily="34" charset="0"/>
            </a:endParaRPr>
          </a:p>
        </p:txBody>
      </p:sp>
      <p:sp>
        <p:nvSpPr>
          <p:cNvPr id="8"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0" name="TextBox 9"/>
          <p:cNvSpPr txBox="1"/>
          <p:nvPr/>
        </p:nvSpPr>
        <p:spPr>
          <a:xfrm>
            <a:off x="97314" y="4918131"/>
            <a:ext cx="189154" cy="130805"/>
          </a:xfrm>
          <a:prstGeom prst="rect">
            <a:avLst/>
          </a:prstGeom>
          <a:solidFill>
            <a:schemeClr val="bg1"/>
          </a:solidFill>
        </p:spPr>
        <p:txBody>
          <a:bodyPr wrap="none" lIns="0" tIns="0" rIns="0" bIns="0" rtlCol="0">
            <a:spAutoFit/>
          </a:bodyPr>
          <a:lstStyle/>
          <a:p>
            <a:pPr algn="r"/>
            <a:fld id="{0C8E8817-043E-4BA1-A90E-6FB9FA409362}" type="slidenum">
              <a:rPr lang="en-US" sz="850" u="sng" smtClean="0">
                <a:solidFill>
                  <a:srgbClr val="D8D8D8">
                    <a:lumMod val="50000"/>
                  </a:srgbClr>
                </a:solidFill>
                <a:latin typeface="Verdana" pitchFamily="34" charset="0"/>
              </a:rPr>
              <a:pPr algn="r"/>
              <a:t>‹#›</a:t>
            </a:fld>
            <a:endParaRPr lang="en-US" sz="850" u="sng" dirty="0">
              <a:solidFill>
                <a:srgbClr val="D8D8D8">
                  <a:lumMod val="50000"/>
                </a:srgbClr>
              </a:solidFill>
              <a:latin typeface="Verdana" pitchFamily="34" charset="0"/>
            </a:endParaRPr>
          </a:p>
        </p:txBody>
      </p:sp>
    </p:spTree>
    <p:extLst>
      <p:ext uri="{BB962C8B-B14F-4D97-AF65-F5344CB8AC3E}">
        <p14:creationId xmlns:p14="http://schemas.microsoft.com/office/powerpoint/2010/main" val="1436123842"/>
      </p:ext>
    </p:extLst>
  </p:cSld>
  <p:clrMapOvr>
    <a:masterClrMapping/>
  </p:clrMapOvr>
  <p:transition spd="med">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322973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48054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smtClean="0"/>
              <a:t>Click to edit Master title style</a:t>
            </a:r>
            <a:endParaRPr lang="en-US"/>
          </a:p>
        </p:txBody>
      </p:sp>
    </p:spTree>
    <p:extLst>
      <p:ext uri="{BB962C8B-B14F-4D97-AF65-F5344CB8AC3E}">
        <p14:creationId xmlns:p14="http://schemas.microsoft.com/office/powerpoint/2010/main" val="15389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268978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336997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6_Alternate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2978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0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12331385"/>
      </p:ext>
    </p:extLst>
  </p:cSld>
  <p:clrMapOvr>
    <a:masterClrMapping/>
  </p:clrMapOvr>
  <p:transition spd="med">
    <p:fade/>
  </p:transition>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1_Alternate 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13590605"/>
      </p:ext>
    </p:extLst>
  </p:cSld>
  <p:clrMapOvr>
    <a:masterClrMapping/>
  </p:clrMapOvr>
  <p:transition spd="med">
    <p:fade/>
  </p:transition>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theme" Target="../theme/theme2.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8927"/>
            <a:ext cx="8229600" cy="3270224"/>
          </a:xfrm>
          <a:prstGeom prst="rect">
            <a:avLst/>
          </a:prstGeom>
        </p:spPr>
        <p:txBody>
          <a:bodyPr vert="horz" lIns="0" tIns="0" rIns="0" bIns="0" rtlCol="0">
            <a:norm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4800600"/>
            <a:ext cx="914400" cy="211002"/>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97314" y="4918131"/>
            <a:ext cx="189154"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25215"/>
            <a:ext cx="8229600" cy="526298"/>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10" r:id="rId31"/>
    <p:sldLayoutId id="2147483712" r:id="rId32"/>
    <p:sldLayoutId id="2147483713" r:id="rId33"/>
    <p:sldLayoutId id="2147483720" r:id="rId34"/>
    <p:sldLayoutId id="2147483721" r:id="rId35"/>
    <p:sldLayoutId id="2147483722" r:id="rId36"/>
    <p:sldLayoutId id="2147483723" r:id="rId37"/>
    <p:sldLayoutId id="2147483724" r:id="rId38"/>
    <p:sldLayoutId id="2147483660" r:id="rId39"/>
    <p:sldLayoutId id="2147483661" r:id="rId40"/>
    <p:sldLayoutId id="2147483662" r:id="rId41"/>
    <p:sldLayoutId id="2147483663" r:id="rId42"/>
    <p:sldLayoutId id="2147483664" r:id="rId43"/>
    <p:sldLayoutId id="2147483665" r:id="rId44"/>
    <p:sldLayoutId id="2147483666" r:id="rId45"/>
    <p:sldLayoutId id="2147483667" r:id="rId46"/>
    <p:sldLayoutId id="2147483668" r:id="rId47"/>
    <p:sldLayoutId id="2147483669" r:id="rId48"/>
    <p:sldLayoutId id="2147483731" r:id="rId49"/>
    <p:sldLayoutId id="2147483732" r:id="rId50"/>
    <p:sldLayoutId id="2147483733" r:id="rId51"/>
    <p:sldLayoutId id="2147483744" r:id="rId52"/>
    <p:sldLayoutId id="2147483745" r:id="rId53"/>
    <p:sldLayoutId id="2147483746" r:id="rId54"/>
    <p:sldLayoutId id="2147483747" r:id="rId55"/>
    <p:sldLayoutId id="2147483753" r:id="rId56"/>
  </p:sldLayoutIdLst>
  <p:transition spd="med">
    <p:fade/>
  </p:transition>
  <p:timing>
    <p:tnLst>
      <p:par>
        <p:cTn id="1" dur="indefinite" restart="never" nodeType="tmRoot"/>
      </p:par>
    </p:tnLst>
  </p:timing>
  <p:hf hdr="0" ftr="0"/>
  <p:txStyles>
    <p:title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12279"/>
            <a:ext cx="8229600" cy="3716872"/>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u="sng" dirty="0" smtClean="0">
                <a:solidFill>
                  <a:srgbClr val="D8D8D8">
                    <a:lumMod val="75000"/>
                  </a:srgbClr>
                </a:solidFill>
                <a:latin typeface="Verdana" pitchFamily="34" charset="0"/>
              </a:rPr>
              <a:t>© 2014 Teradata</a:t>
            </a:r>
            <a:endParaRPr lang="en-US" u="sng" dirty="0">
              <a:solidFill>
                <a:srgbClr val="D8D8D8">
                  <a:lumMod val="75000"/>
                </a:srgbClr>
              </a:solidFill>
              <a:latin typeface="Verdana" pitchFamily="34" charset="0"/>
            </a:endParaRP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4800600"/>
            <a:ext cx="914400" cy="211002"/>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solidFill>
                  <a:srgbClr val="3C3C3B"/>
                </a:solidFill>
                <a:latin typeface="Verdana" pitchFamily="34" charset="0"/>
              </a:endParaRPr>
            </a:p>
          </p:txBody>
        </p:sp>
      </p:grpSp>
      <p:sp>
        <p:nvSpPr>
          <p:cNvPr id="20" name="TextBox 19"/>
          <p:cNvSpPr txBox="1"/>
          <p:nvPr/>
        </p:nvSpPr>
        <p:spPr>
          <a:xfrm>
            <a:off x="97314" y="4918131"/>
            <a:ext cx="189154" cy="130805"/>
          </a:xfrm>
          <a:prstGeom prst="rect">
            <a:avLst/>
          </a:prstGeom>
          <a:noFill/>
        </p:spPr>
        <p:txBody>
          <a:bodyPr wrap="none" lIns="0" tIns="0" rIns="0" bIns="0" rtlCol="0">
            <a:spAutoFit/>
          </a:bodyPr>
          <a:lstStyle/>
          <a:p>
            <a:pPr algn="r"/>
            <a:fld id="{0C8E8817-043E-4BA1-A90E-6FB9FA409362}" type="slidenum">
              <a:rPr lang="en-US" sz="850" u="sng" smtClean="0">
                <a:solidFill>
                  <a:srgbClr val="D8D8D8">
                    <a:lumMod val="50000"/>
                  </a:srgbClr>
                </a:solidFill>
                <a:latin typeface="Verdana" pitchFamily="34" charset="0"/>
              </a:rPr>
              <a:pPr algn="r"/>
              <a:t>‹#›</a:t>
            </a:fld>
            <a:endParaRPr lang="en-US" sz="850" u="sng" dirty="0">
              <a:solidFill>
                <a:srgbClr val="D8D8D8">
                  <a:lumMod val="50000"/>
                </a:srgbClr>
              </a:solidFill>
              <a:latin typeface="Verdana" pitchFamily="34" charset="0"/>
            </a:endParaRPr>
          </a:p>
        </p:txBody>
      </p:sp>
      <p:sp>
        <p:nvSpPr>
          <p:cNvPr id="35" name="Title Placeholder 1"/>
          <p:cNvSpPr>
            <a:spLocks noGrp="1"/>
          </p:cNvSpPr>
          <p:nvPr>
            <p:ph type="title"/>
          </p:nvPr>
        </p:nvSpPr>
        <p:spPr>
          <a:xfrm>
            <a:off x="457200" y="125215"/>
            <a:ext cx="8229600" cy="526298"/>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64383391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Lst>
  <p:transition spd="med">
    <p:fade/>
  </p:transition>
  <p:timing>
    <p:tnLst>
      <p:par>
        <p:cTn id="1" dur="indefinite" restart="never" nodeType="tmRoot"/>
      </p:par>
    </p:tnLst>
  </p:timing>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5.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7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 y="-2484"/>
            <a:ext cx="9143998" cy="5162550"/>
          </a:xfrm>
          <a:prstGeom prst="rect">
            <a:avLst/>
          </a:prstGeom>
        </p:spPr>
      </p:pic>
      <p:sp>
        <p:nvSpPr>
          <p:cNvPr id="3" name="Text Placeholder 2"/>
          <p:cNvSpPr>
            <a:spLocks noGrp="1"/>
          </p:cNvSpPr>
          <p:nvPr>
            <p:ph type="body" sz="quarter" idx="10"/>
          </p:nvPr>
        </p:nvSpPr>
        <p:spPr>
          <a:xfrm>
            <a:off x="0" y="1885667"/>
            <a:ext cx="9144000" cy="1372171"/>
          </a:xfrm>
        </p:spPr>
        <p:txBody>
          <a:bodyPr/>
          <a:lstStyle/>
          <a:p>
            <a:r>
              <a:rPr lang="en-US" b="1" dirty="0" smtClean="0"/>
              <a:t>Teradata Data Warehouse Appliance 2850</a:t>
            </a:r>
          </a:p>
          <a:p>
            <a:pPr lvl="1"/>
            <a:r>
              <a:rPr lang="en-US" b="1" dirty="0" smtClean="0"/>
              <a:t>Customer Overview Deck</a:t>
            </a:r>
          </a:p>
          <a:p>
            <a:pPr lvl="2"/>
            <a:r>
              <a:rPr lang="en-US" dirty="0" smtClean="0"/>
              <a:t>Presenter Name, Presenter Title</a:t>
            </a:r>
          </a:p>
          <a:p>
            <a:pPr lvl="3"/>
            <a:r>
              <a:rPr lang="en-US" b="1" dirty="0" smtClean="0"/>
              <a:t>Date</a:t>
            </a:r>
            <a:endParaRPr lang="en-US" b="1" dirty="0"/>
          </a:p>
        </p:txBody>
      </p:sp>
      <p:sp>
        <p:nvSpPr>
          <p:cNvPr id="5" name="Rectangle 4"/>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4"/>
          <p:cNvGrpSpPr>
            <a:grpSpLocks noChangeAspect="1"/>
          </p:cNvGrpSpPr>
          <p:nvPr/>
        </p:nvGrpSpPr>
        <p:grpSpPr bwMode="auto">
          <a:xfrm>
            <a:off x="994118" y="229100"/>
            <a:ext cx="1362335" cy="285250"/>
            <a:chOff x="5137" y="4139"/>
            <a:chExt cx="335" cy="75"/>
          </a:xfrm>
          <a:solidFill>
            <a:schemeClr val="bg1"/>
          </a:solidFill>
        </p:grpSpPr>
        <p:sp>
          <p:nvSpPr>
            <p:cNvPr id="7"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04916024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9" name="Rectangle 31"/>
          <p:cNvSpPr>
            <a:spLocks noGrp="1" noChangeArrowheads="1"/>
          </p:cNvSpPr>
          <p:nvPr>
            <p:ph type="title"/>
          </p:nvPr>
        </p:nvSpPr>
        <p:spPr>
          <a:xfrm>
            <a:off x="304800" y="285750"/>
            <a:ext cx="8229600" cy="387350"/>
          </a:xfrm>
        </p:spPr>
        <p:txBody>
          <a:bodyPr/>
          <a:lstStyle/>
          <a:p>
            <a:r>
              <a:rPr lang="en-US" dirty="0" smtClean="0"/>
              <a:t>Teradata Data Warehouse Appliance 2850</a:t>
            </a:r>
            <a:br>
              <a:rPr lang="en-US" dirty="0" smtClean="0"/>
            </a:br>
            <a:r>
              <a:rPr lang="en-US" sz="2000" b="1" i="1" dirty="0" smtClean="0"/>
              <a:t>Technical Specifications</a:t>
            </a:r>
          </a:p>
        </p:txBody>
      </p:sp>
      <p:graphicFrame>
        <p:nvGraphicFramePr>
          <p:cNvPr id="5" name="Group 2"/>
          <p:cNvGraphicFramePr>
            <a:graphicFrameLocks noGrp="1"/>
          </p:cNvGraphicFramePr>
          <p:nvPr>
            <p:extLst>
              <p:ext uri="{D42A27DB-BD31-4B8C-83A1-F6EECF244321}">
                <p14:modId xmlns:p14="http://schemas.microsoft.com/office/powerpoint/2010/main" val="3023986411"/>
              </p:ext>
            </p:extLst>
          </p:nvPr>
        </p:nvGraphicFramePr>
        <p:xfrm>
          <a:off x="76200" y="699262"/>
          <a:ext cx="8915400" cy="4329440"/>
        </p:xfrm>
        <a:graphic>
          <a:graphicData uri="http://schemas.openxmlformats.org/drawingml/2006/table">
            <a:tbl>
              <a:tblPr/>
              <a:tblGrid>
                <a:gridCol w="2815187"/>
                <a:gridCol w="6100213"/>
              </a:tblGrid>
              <a:tr h="4275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Nodes</a:t>
                      </a:r>
                    </a:p>
                  </a:txBody>
                  <a:tcPr marT="34290" marB="34290" anchor="ctr" horzOverflow="overflow">
                    <a:lnL cap="flat">
                      <a:noFill/>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Twelve MPP Nodes Per Cabinet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Dual 2.3 GHz Eighteen Core Xeon Processors</a:t>
                      </a:r>
                    </a:p>
                  </a:txBody>
                  <a:tcPr marT="68580" marB="68580" anchor="ctr" horzOverflow="overflow">
                    <a:lnL w="19050" cap="flat" cmpd="sng" algn="ctr">
                      <a:solidFill>
                        <a:schemeClr val="bg1"/>
                      </a:solidFill>
                      <a:prstDash val="solid"/>
                      <a:round/>
                      <a:headEnd type="none" w="med" len="med"/>
                      <a:tailEnd type="none" w="med" len="med"/>
                    </a:lnL>
                    <a:lnR cap="flat">
                      <a:noFill/>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85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Storage </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(528) 600 or 1.2TB SAS Drives per cabinet</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7214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Total User Data Capacity per cabinet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(Uncompressed)</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100TB    </a:t>
                      </a:r>
                      <a:r>
                        <a:rPr kumimoji="0" lang="en-US" sz="1100" b="0"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600GB drives</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200TB    </a:t>
                      </a:r>
                      <a:r>
                        <a:rPr kumimoji="0" lang="en-US" sz="1100" b="0"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1.2TB drives</a:t>
                      </a:r>
                      <a:endParaRPr kumimoji="0" lang="en-US" sz="1100" b="1"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14403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Scalability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ts val="200"/>
                        </a:spcAft>
                        <a:buClrTx/>
                        <a:buSzTx/>
                        <a:buFontTx/>
                        <a:buNone/>
                        <a:tabLst/>
                      </a:pPr>
                      <a:r>
                        <a:rPr kumimoji="0" lang="en-US" sz="1100" b="1" i="1"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Up to 36 Nodes on BYNET v5 (IB): Internal Switch</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300TB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600GB</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600TB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- 1.2TB</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base" latinLnBrk="0" hangingPunct="1">
                        <a:lnSpc>
                          <a:spcPct val="90000"/>
                        </a:lnSpc>
                        <a:spcBef>
                          <a:spcPct val="0"/>
                        </a:spcBef>
                        <a:spcAft>
                          <a:spcPts val="200"/>
                        </a:spcAft>
                        <a:buClrTx/>
                        <a:buSzTx/>
                        <a:buFontTx/>
                        <a:buNone/>
                        <a:tabLst/>
                      </a:pPr>
                      <a:r>
                        <a:rPr kumimoji="0" lang="en-US" sz="1100" b="1" i="1"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Max </a:t>
                      </a:r>
                      <a:r>
                        <a:rPr kumimoji="0" lang="en-US" sz="1100" b="1" i="1" u="none" strike="noStrike" cap="none" normalizeH="0" baseline="0" dirty="0" err="1"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Config</a:t>
                      </a:r>
                      <a:r>
                        <a:rPr kumimoji="0" lang="en-US" sz="1100" b="1" i="1"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2,048 Nodes - BYNET v5 with External Switch</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17PB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600GB</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34PB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- 1.2TB</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Availability</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RAID1, Node Failover with Cliquing, BAR</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Operating System</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SUSE Linux - SLES11</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Database</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Teradata 15.10.01 or higher</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System Management</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Single Operational View Across Complete System</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Interconnect</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cap="flat">
                      <a:noFill/>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Teradata BYNET</a:t>
                      </a:r>
                      <a:r>
                        <a:rPr kumimoji="0" lang="en-US" sz="1100" b="1" i="0" u="none" strike="noStrike" cap="none" normalizeH="0" baseline="3000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v5 over InfiniBand</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cap="flat">
                      <a:noFill/>
                    </a:lnB>
                    <a:lnTlToBr>
                      <a:noFill/>
                    </a:lnTlToBr>
                    <a:lnBlToTr>
                      <a:noFill/>
                    </a:lnBlToTr>
                    <a:solidFill>
                      <a:schemeClr val="bg2"/>
                    </a:solidFill>
                  </a:tcPr>
                </a:tc>
              </a:tr>
            </a:tbl>
          </a:graphicData>
        </a:graphic>
      </p:graphicFrame>
    </p:spTree>
    <p:extLst>
      <p:ext uri="{BB962C8B-B14F-4D97-AF65-F5344CB8AC3E}">
        <p14:creationId xmlns:p14="http://schemas.microsoft.com/office/powerpoint/2010/main" val="3935774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04800" y="230665"/>
            <a:ext cx="8229600" cy="512285"/>
          </a:xfrm>
        </p:spPr>
        <p:txBody>
          <a:bodyPr/>
          <a:lstStyle/>
          <a:p>
            <a:r>
              <a:rPr lang="en-US" b="0" dirty="0" smtClean="0"/>
              <a:t>2750 - 2850 High-Level Comparison</a:t>
            </a:r>
            <a:r>
              <a:rPr lang="en-US" dirty="0" smtClean="0"/>
              <a:t/>
            </a:r>
            <a:br>
              <a:rPr lang="en-US" dirty="0" smtClean="0"/>
            </a:br>
            <a:r>
              <a:rPr lang="en-US" sz="2000" i="1" dirty="0" smtClean="0"/>
              <a:t>(</a:t>
            </a:r>
            <a:r>
              <a:rPr lang="en-US" sz="2000" b="1" i="1" dirty="0" smtClean="0">
                <a:solidFill>
                  <a:schemeClr val="accent1"/>
                </a:solidFill>
              </a:rPr>
              <a:t>Cabinet-Level</a:t>
            </a:r>
            <a:r>
              <a:rPr lang="en-US" sz="2000" i="1" dirty="0" smtClean="0"/>
              <a:t>, Base Configurations)</a:t>
            </a:r>
            <a:endParaRPr lang="en-US" b="1" i="1" dirty="0" smtClean="0">
              <a:solidFill>
                <a:srgbClr val="FF0000"/>
              </a:solidFill>
            </a:endParaRPr>
          </a:p>
        </p:txBody>
      </p:sp>
      <p:graphicFrame>
        <p:nvGraphicFramePr>
          <p:cNvPr id="48" name="Group 4"/>
          <p:cNvGraphicFramePr>
            <a:graphicFrameLocks/>
          </p:cNvGraphicFramePr>
          <p:nvPr>
            <p:extLst>
              <p:ext uri="{D42A27DB-BD31-4B8C-83A1-F6EECF244321}">
                <p14:modId xmlns:p14="http://schemas.microsoft.com/office/powerpoint/2010/main" val="2536463928"/>
              </p:ext>
            </p:extLst>
          </p:nvPr>
        </p:nvGraphicFramePr>
        <p:xfrm>
          <a:off x="76200" y="792478"/>
          <a:ext cx="8991600" cy="3989072"/>
        </p:xfrm>
        <a:graphic>
          <a:graphicData uri="http://schemas.openxmlformats.org/drawingml/2006/table">
            <a:tbl>
              <a:tblPr/>
              <a:tblGrid>
                <a:gridCol w="2193785"/>
                <a:gridCol w="2193785"/>
                <a:gridCol w="2302015"/>
                <a:gridCol w="2302015"/>
              </a:tblGrid>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2750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2850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r>
              <a:tr h="285752">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Cabinets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0384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Drives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216 drives</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480 drives (576 slots)</a:t>
                      </a:r>
                      <a:b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528 drives (576 slots)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(600,1200GB)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5663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TB User Data</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(Uncompressed)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20.6TB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41.2TB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61.7TB –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45.8TB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91.5TB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137.3TB – 900GB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182TB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100TB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200TB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85752">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Nodes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12</a:t>
                      </a: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12</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85752">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Drives Per 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40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44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85752">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Memory</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3TB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6TB</a:t>
                      </a: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a:t>
                      </a:r>
                      <a:r>
                        <a:rPr kumimoji="0" lang="en-US" sz="1200" b="1" i="1"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12TB </a:t>
                      </a:r>
                      <a:r>
                        <a:rPr kumimoji="0" lang="en-US" sz="1200" b="1" i="1"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7811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Processor Cores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Ivy Bridge - 2.7 GHz</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144 cores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336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(+133%)</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err="1" smtClean="0">
                          <a:ln>
                            <a:noFill/>
                          </a:ln>
                          <a:solidFill>
                            <a:schemeClr val="bg1"/>
                          </a:solidFill>
                          <a:effectLst/>
                          <a:latin typeface="+mj-lt"/>
                          <a:ea typeface="Segoe UI" panose="020B0502040204020203" pitchFamily="34" charset="0"/>
                          <a:cs typeface="Segoe UI" panose="020B0502040204020203" pitchFamily="34" charset="0"/>
                        </a:rPr>
                        <a:t>Broadwell</a:t>
                      </a: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- 2.3GHz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432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(+30%)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26027">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80% Read I/O</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~2.8 GB/s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 6.9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(+148%)</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a:t>
                      </a: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8.5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(+22%)</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502922">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Interconnect Options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1Gb BYNET over Eth</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QDR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bl>
          </a:graphicData>
        </a:graphic>
      </p:graphicFrame>
    </p:spTree>
    <p:extLst>
      <p:ext uri="{BB962C8B-B14F-4D97-AF65-F5344CB8AC3E}">
        <p14:creationId xmlns:p14="http://schemas.microsoft.com/office/powerpoint/2010/main" val="179860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04800" y="228600"/>
            <a:ext cx="8229600" cy="514350"/>
          </a:xfrm>
        </p:spPr>
        <p:txBody>
          <a:bodyPr/>
          <a:lstStyle/>
          <a:p>
            <a:r>
              <a:rPr lang="en-US" b="0" dirty="0" smtClean="0"/>
              <a:t>2750 - 2850 High-Level Comparison</a:t>
            </a:r>
            <a:r>
              <a:rPr lang="en-US" dirty="0" smtClean="0"/>
              <a:t/>
            </a:r>
            <a:br>
              <a:rPr lang="en-US" dirty="0" smtClean="0"/>
            </a:br>
            <a:r>
              <a:rPr lang="en-US" sz="2000" i="1" dirty="0" smtClean="0"/>
              <a:t>(</a:t>
            </a:r>
            <a:r>
              <a:rPr lang="en-US" sz="2000" b="1" i="1" dirty="0" smtClean="0">
                <a:solidFill>
                  <a:schemeClr val="accent1"/>
                </a:solidFill>
              </a:rPr>
              <a:t>Node-Level</a:t>
            </a:r>
            <a:r>
              <a:rPr lang="en-US" sz="2000" i="1" dirty="0" smtClean="0"/>
              <a:t>, Base Configurations)</a:t>
            </a:r>
            <a:endParaRPr lang="en-US" b="1" i="1" dirty="0" smtClean="0">
              <a:solidFill>
                <a:srgbClr val="FF0000"/>
              </a:solidFill>
            </a:endParaRPr>
          </a:p>
        </p:txBody>
      </p:sp>
      <p:graphicFrame>
        <p:nvGraphicFramePr>
          <p:cNvPr id="48" name="Group 4"/>
          <p:cNvGraphicFramePr>
            <a:graphicFrameLocks/>
          </p:cNvGraphicFramePr>
          <p:nvPr>
            <p:extLst>
              <p:ext uri="{D42A27DB-BD31-4B8C-83A1-F6EECF244321}">
                <p14:modId xmlns:p14="http://schemas.microsoft.com/office/powerpoint/2010/main" val="2571090064"/>
              </p:ext>
            </p:extLst>
          </p:nvPr>
        </p:nvGraphicFramePr>
        <p:xfrm>
          <a:off x="76200" y="851492"/>
          <a:ext cx="8915400" cy="3853858"/>
        </p:xfrm>
        <a:graphic>
          <a:graphicData uri="http://schemas.openxmlformats.org/drawingml/2006/table">
            <a:tbl>
              <a:tblPr/>
              <a:tblGrid>
                <a:gridCol w="2175194"/>
                <a:gridCol w="2175194"/>
                <a:gridCol w="2282506"/>
                <a:gridCol w="2282506"/>
              </a:tblGrid>
              <a:tr h="3673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2750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2850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r>
              <a:tr h="59435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Drives Per 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36 drives</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40 drives</a:t>
                      </a:r>
                      <a:b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
                      </a:r>
                      <a:b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44 drives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(600GB,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71374">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TB User Data</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(Uncompressed)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3.4TB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6.9TB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10.3TB –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3.8TB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7.6TB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11.4TB – 900GB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15TB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8.3TB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16.7TB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9577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Max Memory</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1TB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(+100%)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97715">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Processor Cores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Ivy Bridge - 2.7 GHz</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24 cores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28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err="1" smtClean="0">
                          <a:ln>
                            <a:noFill/>
                          </a:ln>
                          <a:solidFill>
                            <a:schemeClr val="bg1"/>
                          </a:solidFill>
                          <a:effectLst/>
                          <a:latin typeface="+mj-lt"/>
                          <a:ea typeface="Segoe UI" panose="020B0502040204020203" pitchFamily="34" charset="0"/>
                          <a:cs typeface="Segoe UI" panose="020B0502040204020203" pitchFamily="34" charset="0"/>
                        </a:rPr>
                        <a:t>Broadwell</a:t>
                      </a: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- 2.3GHz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36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(+28%)</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597617">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n-lt"/>
                          <a:ea typeface="Segoe UI" panose="020B0502040204020203" pitchFamily="34" charset="0"/>
                          <a:cs typeface="Segoe UI" panose="020B0502040204020203" pitchFamily="34" charset="0"/>
                        </a:rPr>
                        <a:t>80% Read IO</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~0.47 GB/s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~0.58 GB/s</a:t>
                      </a:r>
                      <a:r>
                        <a:rPr kumimoji="0" lang="en-US" sz="1200" b="1" i="0"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(+23%)</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~0.7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2965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Interconnect Options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1Gb BYNET over Eth</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QDR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bl>
          </a:graphicData>
        </a:graphic>
      </p:graphicFrame>
    </p:spTree>
    <p:extLst>
      <p:ext uri="{BB962C8B-B14F-4D97-AF65-F5344CB8AC3E}">
        <p14:creationId xmlns:p14="http://schemas.microsoft.com/office/powerpoint/2010/main" val="106436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57150"/>
            <a:ext cx="8229600" cy="386953"/>
          </a:xfrm>
        </p:spPr>
        <p:txBody>
          <a:bodyPr/>
          <a:lstStyle/>
          <a:p>
            <a:r>
              <a:rPr lang="en-US" dirty="0" smtClean="0"/>
              <a:t>Packaging – What’s Included?</a:t>
            </a:r>
            <a:endParaRPr lang="en-US" b="1" dirty="0" smtClean="0">
              <a:solidFill>
                <a:schemeClr val="tx1"/>
              </a:solidFill>
            </a:endParaRPr>
          </a:p>
        </p:txBody>
      </p:sp>
      <p:sp>
        <p:nvSpPr>
          <p:cNvPr id="30725" name="Rectangle 745"/>
          <p:cNvSpPr>
            <a:spLocks noChangeArrowheads="1"/>
          </p:cNvSpPr>
          <p:nvPr/>
        </p:nvSpPr>
        <p:spPr bwMode="auto">
          <a:xfrm>
            <a:off x="236538" y="514350"/>
            <a:ext cx="7002463" cy="4400550"/>
          </a:xfrm>
          <a:prstGeom prst="rect">
            <a:avLst/>
          </a:prstGeom>
          <a:solidFill>
            <a:schemeClr val="bg1"/>
          </a:solidFill>
          <a:ln w="9525">
            <a:noFill/>
            <a:miter lim="800000"/>
            <a:headEnd/>
            <a:tailEnd/>
          </a:ln>
          <a:effectLst/>
          <a:extLst/>
        </p:spPr>
        <p:txBody>
          <a:bodyPr/>
          <a:lstStyle/>
          <a:p>
            <a:pPr marL="230188" indent="-230188" eaLnBrk="1" hangingPunct="1">
              <a:spcBef>
                <a:spcPts val="0"/>
              </a:spcBef>
              <a:spcAft>
                <a:spcPts val="0"/>
              </a:spcAft>
              <a:buFontTx/>
              <a:buChar char="•"/>
            </a:pPr>
            <a:r>
              <a:rPr lang="en-US" sz="1600" b="1" dirty="0">
                <a:solidFill>
                  <a:schemeClr val="tx2"/>
                </a:solidFill>
                <a:latin typeface="+mj-lt"/>
                <a:ea typeface="Segoe UI" panose="020B0502040204020203" pitchFamily="34" charset="0"/>
                <a:cs typeface="Segoe UI" panose="020B0502040204020203" pitchFamily="34" charset="0"/>
              </a:rPr>
              <a:t>Hardware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(4) node cliques (up to 3); ½ clique available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HDD Storage</a:t>
            </a:r>
          </a:p>
          <a:p>
            <a:pPr marL="1020763" lvl="2" indent="-285750" eaLnBrk="1" hangingPunct="1">
              <a:spcBef>
                <a:spcPts val="0"/>
              </a:spcBef>
              <a:spcAft>
                <a:spcPts val="0"/>
              </a:spcAft>
              <a:buSzPct val="90000"/>
              <a:buFont typeface="Verdana" panose="020B0604030504040204"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(2) global hot spare drives per </a:t>
            </a:r>
            <a:r>
              <a:rPr lang="en-US" sz="1200" dirty="0" smtClean="0">
                <a:solidFill>
                  <a:srgbClr val="000000"/>
                </a:solidFill>
                <a:latin typeface="+mj-lt"/>
                <a:ea typeface="Segoe UI" panose="020B0502040204020203" pitchFamily="34" charset="0"/>
                <a:cs typeface="Segoe UI" panose="020B0502040204020203" pitchFamily="34" charset="0"/>
              </a:rPr>
              <a:t>array,  up to (12) per cabinet</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(2) Dedicated </a:t>
            </a:r>
            <a:r>
              <a:rPr lang="en-US" sz="1200" dirty="0" smtClean="0">
                <a:solidFill>
                  <a:srgbClr val="000000"/>
                </a:solidFill>
                <a:latin typeface="+mj-lt"/>
                <a:ea typeface="Segoe UI" panose="020B0502040204020203" pitchFamily="34" charset="0"/>
                <a:cs typeface="Segoe UI" panose="020B0502040204020203" pitchFamily="34" charset="0"/>
              </a:rPr>
              <a:t>36-port BYNET </a:t>
            </a:r>
            <a:r>
              <a:rPr lang="en-US" sz="1200" dirty="0">
                <a:solidFill>
                  <a:srgbClr val="000000"/>
                </a:solidFill>
                <a:latin typeface="+mj-lt"/>
                <a:ea typeface="Segoe UI" panose="020B0502040204020203" pitchFamily="34" charset="0"/>
                <a:cs typeface="Segoe UI" panose="020B0502040204020203" pitchFamily="34" charset="0"/>
              </a:rPr>
              <a:t>V5 switches</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(2) 24-port Server Management switches</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(1) VMS</a:t>
            </a:r>
          </a:p>
          <a:p>
            <a:pPr marL="1020763" lvl="2" indent="-285750" eaLnBrk="1" hangingPunct="1">
              <a:spcBef>
                <a:spcPts val="0"/>
              </a:spcBef>
              <a:spcAft>
                <a:spcPts val="0"/>
              </a:spcAft>
              <a:buSzPct val="90000"/>
              <a:buFont typeface="Verdana" panose="020B0604030504040204"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System VMS in </a:t>
            </a:r>
            <a:r>
              <a:rPr lang="en-US" sz="1200" dirty="0" smtClean="0">
                <a:solidFill>
                  <a:srgbClr val="000000"/>
                </a:solidFill>
                <a:latin typeface="+mj-lt"/>
                <a:ea typeface="Segoe UI" panose="020B0502040204020203" pitchFamily="34" charset="0"/>
                <a:cs typeface="Segoe UI" panose="020B0502040204020203" pitchFamily="34" charset="0"/>
              </a:rPr>
              <a:t>Base, optional Cabinet </a:t>
            </a:r>
            <a:r>
              <a:rPr lang="en-US" sz="1200" dirty="0">
                <a:solidFill>
                  <a:srgbClr val="000000"/>
                </a:solidFill>
                <a:latin typeface="+mj-lt"/>
                <a:ea typeface="Segoe UI" panose="020B0502040204020203" pitchFamily="34" charset="0"/>
                <a:cs typeface="Segoe UI" panose="020B0502040204020203" pitchFamily="34" charset="0"/>
              </a:rPr>
              <a:t>VMS in </a:t>
            </a:r>
            <a:r>
              <a:rPr lang="en-US" sz="1200" dirty="0" smtClean="0">
                <a:solidFill>
                  <a:srgbClr val="000000"/>
                </a:solidFill>
                <a:latin typeface="+mj-lt"/>
                <a:ea typeface="Segoe UI" panose="020B0502040204020203" pitchFamily="34" charset="0"/>
                <a:cs typeface="Segoe UI" panose="020B0502040204020203" pitchFamily="34" charset="0"/>
              </a:rPr>
              <a:t>subsequent cabinets</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(1) </a:t>
            </a:r>
            <a:r>
              <a:rPr lang="en-US" sz="1200" dirty="0" smtClean="0">
                <a:solidFill>
                  <a:srgbClr val="000000"/>
                </a:solidFill>
                <a:latin typeface="+mj-lt"/>
                <a:ea typeface="Segoe UI" panose="020B0502040204020203" pitchFamily="34" charset="0"/>
                <a:cs typeface="Segoe UI" panose="020B0502040204020203" pitchFamily="34" charset="0"/>
              </a:rPr>
              <a:t>Keyboard/Monitor/Mouse </a:t>
            </a:r>
            <a:r>
              <a:rPr lang="en-US" sz="1200" dirty="0">
                <a:solidFill>
                  <a:srgbClr val="000000"/>
                </a:solidFill>
                <a:latin typeface="+mj-lt"/>
                <a:ea typeface="Segoe UI" panose="020B0502040204020203" pitchFamily="34" charset="0"/>
                <a:cs typeface="Segoe UI" panose="020B0502040204020203" pitchFamily="34" charset="0"/>
              </a:rPr>
              <a:t>in </a:t>
            </a:r>
            <a:r>
              <a:rPr lang="en-US" sz="1200" dirty="0" smtClean="0">
                <a:solidFill>
                  <a:srgbClr val="000000"/>
                </a:solidFill>
                <a:latin typeface="+mj-lt"/>
                <a:ea typeface="Segoe UI" panose="020B0502040204020203" pitchFamily="34" charset="0"/>
                <a:cs typeface="Segoe UI" panose="020B0502040204020203" pitchFamily="34" charset="0"/>
              </a:rPr>
              <a:t>Base cabinet</a:t>
            </a:r>
            <a:endParaRPr lang="en-US" sz="1100" b="1" dirty="0">
              <a:solidFill>
                <a:srgbClr val="000000"/>
              </a:solidFill>
              <a:latin typeface="+mj-lt"/>
              <a:ea typeface="Segoe UI" panose="020B0502040204020203" pitchFamily="34" charset="0"/>
              <a:cs typeface="Segoe UI" panose="020B0502040204020203" pitchFamily="34" charset="0"/>
            </a:endParaRPr>
          </a:p>
          <a:p>
            <a:pPr marL="230188" indent="-230188" eaLnBrk="1" hangingPunct="1">
              <a:spcBef>
                <a:spcPts val="0"/>
              </a:spcBef>
              <a:spcAft>
                <a:spcPts val="0"/>
              </a:spcAft>
              <a:buClr>
                <a:schemeClr val="tx2"/>
              </a:buClr>
              <a:buFontTx/>
              <a:buChar char="•"/>
            </a:pPr>
            <a:r>
              <a:rPr lang="en-US" sz="1600" b="1" dirty="0">
                <a:solidFill>
                  <a:schemeClr val="tx2"/>
                </a:solidFill>
                <a:latin typeface="+mj-lt"/>
                <a:ea typeface="Segoe UI" panose="020B0502040204020203" pitchFamily="34" charset="0"/>
                <a:cs typeface="Segoe UI" panose="020B0502040204020203" pitchFamily="34" charset="0"/>
              </a:rPr>
              <a:t>Software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Teradata Database </a:t>
            </a:r>
            <a:r>
              <a:rPr lang="en-US" sz="1200" dirty="0" smtClean="0">
                <a:solidFill>
                  <a:srgbClr val="000000"/>
                </a:solidFill>
                <a:latin typeface="+mj-lt"/>
                <a:ea typeface="Segoe UI" panose="020B0502040204020203" pitchFamily="34" charset="0"/>
                <a:cs typeface="Segoe UI" panose="020B0502040204020203" pitchFamily="34" charset="0"/>
              </a:rPr>
              <a:t>15.10.01 </a:t>
            </a:r>
            <a:r>
              <a:rPr lang="en-US" sz="1200" dirty="0">
                <a:solidFill>
                  <a:srgbClr val="000000"/>
                </a:solidFill>
                <a:latin typeface="+mj-lt"/>
                <a:ea typeface="Segoe UI" panose="020B0502040204020203" pitchFamily="34" charset="0"/>
                <a:cs typeface="Segoe UI" panose="020B0502040204020203" pitchFamily="34" charset="0"/>
              </a:rPr>
              <a:t>and </a:t>
            </a:r>
            <a:r>
              <a:rPr lang="en-US" sz="1200" dirty="0" smtClean="0">
                <a:solidFill>
                  <a:srgbClr val="000000"/>
                </a:solidFill>
                <a:latin typeface="+mj-lt"/>
                <a:ea typeface="Segoe UI" panose="020B0502040204020203" pitchFamily="34" charset="0"/>
                <a:cs typeface="Segoe UI" panose="020B0502040204020203" pitchFamily="34" charset="0"/>
              </a:rPr>
              <a:t>higher</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TTU </a:t>
            </a:r>
            <a:r>
              <a:rPr lang="en-US" sz="1200" dirty="0" smtClean="0">
                <a:solidFill>
                  <a:srgbClr val="000000"/>
                </a:solidFill>
                <a:latin typeface="+mj-lt"/>
                <a:ea typeface="Segoe UI" panose="020B0502040204020203" pitchFamily="34" charset="0"/>
                <a:cs typeface="Segoe UI" panose="020B0502040204020203" pitchFamily="34" charset="0"/>
              </a:rPr>
              <a:t>15.10 and higher</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Viewpoint</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SLES </a:t>
            </a:r>
            <a:r>
              <a:rPr lang="en-US" sz="1200" dirty="0">
                <a:solidFill>
                  <a:srgbClr val="000000"/>
                </a:solidFill>
                <a:latin typeface="+mj-lt"/>
                <a:ea typeface="Segoe UI" panose="020B0502040204020203" pitchFamily="34" charset="0"/>
                <a:cs typeface="Segoe UI" panose="020B0502040204020203" pitchFamily="34" charset="0"/>
              </a:rPr>
              <a:t>11</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Data Stream Utility</a:t>
            </a:r>
            <a:endParaRPr lang="en-US" sz="1000" b="1" dirty="0">
              <a:solidFill>
                <a:srgbClr val="000000"/>
              </a:solidFill>
              <a:latin typeface="+mj-lt"/>
              <a:ea typeface="Segoe UI" panose="020B0502040204020203" pitchFamily="34" charset="0"/>
              <a:cs typeface="Segoe UI" panose="020B0502040204020203" pitchFamily="34" charset="0"/>
            </a:endParaRPr>
          </a:p>
          <a:p>
            <a:pPr marL="230188" indent="-230188" eaLnBrk="1" hangingPunct="1">
              <a:spcBef>
                <a:spcPts val="0"/>
              </a:spcBef>
              <a:spcAft>
                <a:spcPts val="0"/>
              </a:spcAft>
              <a:buClr>
                <a:schemeClr val="tx2"/>
              </a:buClr>
              <a:buFontTx/>
              <a:buChar char="•"/>
            </a:pPr>
            <a:r>
              <a:rPr lang="en-US" sz="1600" b="1" dirty="0">
                <a:solidFill>
                  <a:schemeClr val="tx2"/>
                </a:solidFill>
                <a:latin typeface="+mj-lt"/>
                <a:ea typeface="Segoe UI" panose="020B0502040204020203" pitchFamily="34" charset="0"/>
                <a:cs typeface="Segoe UI" panose="020B0502040204020203" pitchFamily="34" charset="0"/>
              </a:rPr>
              <a:t>Optional</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28xx System(s)</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Teradata Aster / Hadoop / SAS nodes</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BAR</a:t>
            </a:r>
            <a:r>
              <a:rPr lang="en-US" sz="1200" dirty="0">
                <a:solidFill>
                  <a:srgbClr val="000000"/>
                </a:solidFill>
                <a:latin typeface="+mj-lt"/>
                <a:ea typeface="Segoe UI" panose="020B0502040204020203" pitchFamily="34" charset="0"/>
                <a:cs typeface="Segoe UI" panose="020B0502040204020203" pitchFamily="34" charset="0"/>
              </a:rPr>
              <a:t>: i80 Tape </a:t>
            </a:r>
            <a:r>
              <a:rPr lang="en-US" sz="1200" dirty="0" smtClean="0">
                <a:solidFill>
                  <a:srgbClr val="000000"/>
                </a:solidFill>
                <a:latin typeface="+mj-lt"/>
                <a:ea typeface="Segoe UI" panose="020B0502040204020203" pitchFamily="34" charset="0"/>
                <a:cs typeface="Segoe UI" panose="020B0502040204020203" pitchFamily="34" charset="0"/>
              </a:rPr>
              <a:t>Library / Data </a:t>
            </a:r>
            <a:r>
              <a:rPr lang="en-US" sz="1200" dirty="0">
                <a:solidFill>
                  <a:srgbClr val="000000"/>
                </a:solidFill>
                <a:latin typeface="+mj-lt"/>
                <a:ea typeface="Segoe UI" panose="020B0502040204020203" pitchFamily="34" charset="0"/>
                <a:cs typeface="Segoe UI" panose="020B0502040204020203" pitchFamily="34" charset="0"/>
              </a:rPr>
              <a:t>Domain 4200</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Data Mart Appliance 680(s)</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Data-at-Rest </a:t>
            </a:r>
            <a:r>
              <a:rPr lang="en-US" sz="1200" dirty="0" smtClean="0">
                <a:solidFill>
                  <a:srgbClr val="000000"/>
                </a:solidFill>
                <a:latin typeface="+mj-lt"/>
                <a:ea typeface="Segoe UI" panose="020B0502040204020203" pitchFamily="34" charset="0"/>
                <a:cs typeface="Segoe UI" panose="020B0502040204020203" pitchFamily="34" charset="0"/>
              </a:rPr>
              <a:t>Encryption in </a:t>
            </a:r>
            <a:r>
              <a:rPr lang="en-US" sz="1200" dirty="0">
                <a:solidFill>
                  <a:srgbClr val="000000"/>
                </a:solidFill>
                <a:latin typeface="+mj-lt"/>
                <a:ea typeface="Segoe UI" panose="020B0502040204020203" pitchFamily="34" charset="0"/>
                <a:cs typeface="Segoe UI" panose="020B0502040204020203" pitchFamily="34" charset="0"/>
              </a:rPr>
              <a:t>Storage Arrays and Servers</a:t>
            </a:r>
          </a:p>
          <a:p>
            <a:pPr marL="550227" lvl="1" indent="-285750">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Temporal, Columnar, Row-Level Security, Teradata </a:t>
            </a:r>
            <a:r>
              <a:rPr lang="en-US" sz="1200" dirty="0" err="1">
                <a:solidFill>
                  <a:srgbClr val="000000"/>
                </a:solidFill>
                <a:latin typeface="+mj-lt"/>
                <a:ea typeface="Segoe UI" panose="020B0502040204020203" pitchFamily="34" charset="0"/>
                <a:cs typeface="Segoe UI" panose="020B0502040204020203" pitchFamily="34" charset="0"/>
              </a:rPr>
              <a:t>TPump</a:t>
            </a:r>
            <a:r>
              <a:rPr lang="en-US" sz="1200" dirty="0">
                <a:solidFill>
                  <a:srgbClr val="000000"/>
                </a:solidFill>
                <a:latin typeface="+mj-lt"/>
                <a:ea typeface="Segoe UI" panose="020B0502040204020203" pitchFamily="34" charset="0"/>
                <a:cs typeface="Segoe UI" panose="020B0502040204020203" pitchFamily="34" charset="0"/>
              </a:rPr>
              <a:t> / PT Stream Operator, Teradata Query </a:t>
            </a:r>
            <a:r>
              <a:rPr lang="en-US" sz="1200" dirty="0" smtClean="0">
                <a:solidFill>
                  <a:srgbClr val="000000"/>
                </a:solidFill>
                <a:latin typeface="+mj-lt"/>
                <a:ea typeface="Segoe UI" panose="020B0502040204020203" pitchFamily="34" charset="0"/>
                <a:cs typeface="Segoe UI" panose="020B0502040204020203" pitchFamily="34" charset="0"/>
              </a:rPr>
              <a:t>Grid</a:t>
            </a:r>
            <a:endParaRPr lang="en-US" sz="1200" dirty="0">
              <a:solidFill>
                <a:srgbClr val="000000"/>
              </a:solidFill>
              <a:latin typeface="+mj-lt"/>
              <a:ea typeface="Segoe UI" panose="020B0502040204020203" pitchFamily="34" charset="0"/>
              <a:cs typeface="Segoe UI" panose="020B0502040204020203" pitchFamily="34" charset="0"/>
            </a:endParaRPr>
          </a:p>
        </p:txBody>
      </p:sp>
      <p:sp>
        <p:nvSpPr>
          <p:cNvPr id="30728" name="Rectangle 751"/>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sp>
        <p:nvSpPr>
          <p:cNvPr id="30729" name="Rectangle 753"/>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sp>
        <p:nvSpPr>
          <p:cNvPr id="30732" name="Rectangle 758"/>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866129601"/>
              </p:ext>
            </p:extLst>
          </p:nvPr>
        </p:nvGraphicFramePr>
        <p:xfrm>
          <a:off x="7239001" y="133350"/>
          <a:ext cx="1714323" cy="4953012"/>
        </p:xfrm>
        <a:graphic>
          <a:graphicData uri="http://schemas.openxmlformats.org/drawingml/2006/table">
            <a:tbl>
              <a:tblPr/>
              <a:tblGrid>
                <a:gridCol w="1714323"/>
              </a:tblGrid>
              <a:tr h="148272">
                <a:tc>
                  <a:txBody>
                    <a:bodyPr/>
                    <a:lstStyle/>
                    <a:p>
                      <a:pPr algn="ctr" fontAlgn="b"/>
                      <a:r>
                        <a:rPr lang="en-US" sz="800" b="1" i="0" u="none" strike="noStrike">
                          <a:solidFill>
                            <a:srgbClr val="000000"/>
                          </a:solidFill>
                          <a:effectLst/>
                          <a:latin typeface="Century Gothic"/>
                        </a:rPr>
                        <a:t>2850 Base Cabinet</a:t>
                      </a:r>
                    </a:p>
                  </a:txBody>
                  <a:tcPr marL="4193" marR="4193" marT="4193" marB="0" anchor="b">
                    <a:lnL>
                      <a:noFill/>
                    </a:lnL>
                    <a:lnR>
                      <a:noFill/>
                    </a:lnR>
                    <a:lnT>
                      <a:noFill/>
                    </a:lnT>
                    <a:lnB>
                      <a:noFill/>
                    </a:lnB>
                  </a:tcPr>
                </a:tc>
              </a:tr>
              <a:tr h="148272">
                <a:tc>
                  <a:txBody>
                    <a:bodyPr/>
                    <a:lstStyle/>
                    <a:p>
                      <a:pPr algn="ctr" fontAlgn="b"/>
                      <a:r>
                        <a:rPr lang="en-US" sz="800" b="1" i="0" u="none" strike="noStrike">
                          <a:solidFill>
                            <a:srgbClr val="000000"/>
                          </a:solidFill>
                          <a:effectLst/>
                          <a:latin typeface="Century Gothic"/>
                        </a:rPr>
                        <a:t>3 x (4+0) Cliques</a:t>
                      </a:r>
                    </a:p>
                  </a:txBody>
                  <a:tcPr marL="4193" marR="4193" marT="4193" marB="0" anchor="b">
                    <a:lnL>
                      <a:noFill/>
                    </a:lnL>
                    <a:lnR>
                      <a:noFill/>
                    </a:lnR>
                    <a:lnT>
                      <a:noFill/>
                    </a:lnT>
                    <a:lnB>
                      <a:noFill/>
                    </a:lnB>
                  </a:tcPr>
                </a:tc>
              </a:tr>
              <a:tr h="148272">
                <a:tc>
                  <a:txBody>
                    <a:bodyPr/>
                    <a:lstStyle/>
                    <a:p>
                      <a:pPr algn="ctr" fontAlgn="b"/>
                      <a:r>
                        <a:rPr lang="en-US" sz="800" b="0" i="0" u="none" strike="noStrike">
                          <a:solidFill>
                            <a:srgbClr val="000000"/>
                          </a:solidFill>
                          <a:effectLst/>
                          <a:latin typeface="Century Gothic"/>
                        </a:rPr>
                        <a:t>BYNET V5 Only</a:t>
                      </a:r>
                    </a:p>
                  </a:txBody>
                  <a:tcPr marL="4193" marR="4193" marT="4193" marB="0" anchor="b">
                    <a:lnL>
                      <a:noFill/>
                    </a:lnL>
                    <a:lnR>
                      <a:noFill/>
                    </a:lnR>
                    <a:lnT>
                      <a:noFill/>
                    </a:lnT>
                    <a:lnB w="6350" cap="flat" cmpd="sng" algn="ctr">
                      <a:solidFill>
                        <a:srgbClr val="000000"/>
                      </a:solidFill>
                      <a:prstDash val="solid"/>
                      <a:round/>
                      <a:headEnd type="none" w="med" len="med"/>
                      <a:tailEnd type="none" w="med" len="med"/>
                    </a:lnB>
                  </a:tcPr>
                </a:tc>
              </a:tr>
              <a:tr h="148272">
                <a:tc>
                  <a:txBody>
                    <a:bodyPr/>
                    <a:lstStyle/>
                    <a:p>
                      <a:pPr algn="ctr" fontAlgn="b"/>
                      <a:r>
                        <a:rPr lang="en-US" sz="700" b="0" i="0" u="none" strike="noStrike">
                          <a:solidFill>
                            <a:srgbClr val="000000"/>
                          </a:solidFill>
                          <a:effectLst/>
                          <a:latin typeface="Century Gothic"/>
                        </a:rPr>
                        <a:t>24 Port 1 GbE SM Switch - Secondary</a:t>
                      </a:r>
                    </a:p>
                  </a:txBody>
                  <a:tcPr marL="4193" marR="4193" marT="4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36 Port IB Switch or Blank</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48272">
                <a:tc>
                  <a:txBody>
                    <a:bodyPr/>
                    <a:lstStyle/>
                    <a:p>
                      <a:pPr algn="ctr" fontAlgn="ctr"/>
                      <a:r>
                        <a:rPr lang="en-US" sz="800" b="0" i="0" u="none" strike="noStrike">
                          <a:solidFill>
                            <a:srgbClr val="000000"/>
                          </a:solidFill>
                          <a:effectLst/>
                          <a:latin typeface="Century Gothic"/>
                        </a:rPr>
                        <a:t>No Chassis Allowed</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72">
                <a:tc>
                  <a:txBody>
                    <a:bodyPr/>
                    <a:lstStyle/>
                    <a:p>
                      <a:pPr algn="ctr" fontAlgn="ctr"/>
                      <a:r>
                        <a:rPr lang="en-US" sz="800" b="0" i="0" u="none" strike="noStrike">
                          <a:solidFill>
                            <a:srgbClr val="000000"/>
                          </a:solidFill>
                          <a:effectLst/>
                          <a:latin typeface="Century Gothic"/>
                        </a:rPr>
                        <a:t>36 Port IB Switch or Blank</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48272">
                <a:tc>
                  <a:txBody>
                    <a:bodyPr/>
                    <a:lstStyle/>
                    <a:p>
                      <a:pPr algn="ctr" fontAlgn="ctr"/>
                      <a:r>
                        <a:rPr lang="en-US" sz="800" b="0" i="0" u="none" strike="noStrike">
                          <a:solidFill>
                            <a:srgbClr val="000000"/>
                          </a:solidFill>
                          <a:effectLst/>
                          <a:latin typeface="Century Gothic"/>
                        </a:rPr>
                        <a:t>KMM</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48272">
                <a:tc>
                  <a:txBody>
                    <a:bodyPr/>
                    <a:lstStyle/>
                    <a:p>
                      <a:pPr algn="ctr" fontAlgn="ctr"/>
                      <a:r>
                        <a:rPr lang="en-US" sz="800" b="0" i="0" u="none" strike="noStrike">
                          <a:solidFill>
                            <a:srgbClr val="000000"/>
                          </a:solidFill>
                          <a:effectLst/>
                          <a:latin typeface="Century Gothic"/>
                        </a:rPr>
                        <a:t>System VMS</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b"/>
                      <a:r>
                        <a:rPr lang="en-US" sz="700" b="0" i="0" u="none" strike="noStrike" dirty="0">
                          <a:solidFill>
                            <a:srgbClr val="000000"/>
                          </a:solidFill>
                          <a:effectLst/>
                          <a:latin typeface="Century Gothic"/>
                        </a:rPr>
                        <a:t>24 Port 1 </a:t>
                      </a:r>
                      <a:r>
                        <a:rPr lang="en-US" sz="700" b="0" i="0" u="none" strike="noStrike" dirty="0" err="1">
                          <a:solidFill>
                            <a:srgbClr val="000000"/>
                          </a:solidFill>
                          <a:effectLst/>
                          <a:latin typeface="Century Gothic"/>
                        </a:rPr>
                        <a:t>GbE</a:t>
                      </a:r>
                      <a:r>
                        <a:rPr lang="en-US" sz="700" b="0" i="0" u="none" strike="noStrike" dirty="0">
                          <a:solidFill>
                            <a:srgbClr val="000000"/>
                          </a:solidFill>
                          <a:effectLst/>
                          <a:latin typeface="Century Gothic"/>
                        </a:rPr>
                        <a:t> SM Switch - Primary</a:t>
                      </a:r>
                    </a:p>
                  </a:txBody>
                  <a:tcPr marL="4193" marR="4193" marT="4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bl>
          </a:graphicData>
        </a:graphic>
      </p:graphicFrame>
    </p:spTree>
    <p:extLst>
      <p:ext uri="{BB962C8B-B14F-4D97-AF65-F5344CB8AC3E}">
        <p14:creationId xmlns:p14="http://schemas.microsoft.com/office/powerpoint/2010/main" val="3680024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idx="1"/>
          </p:nvPr>
        </p:nvSpPr>
        <p:spPr>
          <a:xfrm>
            <a:off x="228600" y="1111249"/>
            <a:ext cx="8610600" cy="3898901"/>
          </a:xfrm>
        </p:spPr>
        <p:txBody>
          <a:bodyPr>
            <a:normAutofit fontScale="85000" lnSpcReduction="20000"/>
          </a:bodyPr>
          <a:lstStyle/>
          <a:p>
            <a:r>
              <a:rPr lang="en-US" b="1" dirty="0" smtClean="0">
                <a:solidFill>
                  <a:schemeClr val="tx2"/>
                </a:solidFill>
                <a:latin typeface="+mj-lt"/>
              </a:rPr>
              <a:t>Business Continuity: conform </a:t>
            </a:r>
            <a:r>
              <a:rPr lang="en-US" b="1" dirty="0">
                <a:solidFill>
                  <a:schemeClr val="tx2"/>
                </a:solidFill>
                <a:latin typeface="+mj-lt"/>
              </a:rPr>
              <a:t>to enterprise IT objectives for </a:t>
            </a:r>
            <a:r>
              <a:rPr lang="en-US" b="1" dirty="0" smtClean="0">
                <a:solidFill>
                  <a:schemeClr val="tx2"/>
                </a:solidFill>
                <a:latin typeface="+mj-lt"/>
              </a:rPr>
              <a:t>system </a:t>
            </a:r>
            <a:r>
              <a:rPr lang="en-US" b="1" dirty="0">
                <a:solidFill>
                  <a:schemeClr val="tx2"/>
                </a:solidFill>
                <a:latin typeface="+mj-lt"/>
              </a:rPr>
              <a:t>recovery</a:t>
            </a:r>
          </a:p>
          <a:p>
            <a:pPr lvl="1"/>
            <a:r>
              <a:rPr lang="en-US" dirty="0">
                <a:solidFill>
                  <a:srgbClr val="000000"/>
                </a:solidFill>
                <a:latin typeface="+mj-lt"/>
              </a:rPr>
              <a:t>Recovery Time Objective – RTO</a:t>
            </a:r>
          </a:p>
          <a:p>
            <a:pPr lvl="2"/>
            <a:r>
              <a:rPr lang="en-US" dirty="0">
                <a:solidFill>
                  <a:srgbClr val="000000"/>
                </a:solidFill>
                <a:latin typeface="+mj-lt"/>
              </a:rPr>
              <a:t>Service level time window in which a system and data must be restored</a:t>
            </a:r>
          </a:p>
          <a:p>
            <a:pPr lvl="2"/>
            <a:r>
              <a:rPr lang="en-US" dirty="0">
                <a:solidFill>
                  <a:srgbClr val="000000"/>
                </a:solidFill>
                <a:latin typeface="+mj-lt"/>
              </a:rPr>
              <a:t>Major business impact for failure to meet the required time</a:t>
            </a:r>
          </a:p>
          <a:p>
            <a:pPr lvl="1"/>
            <a:r>
              <a:rPr lang="en-US" dirty="0">
                <a:solidFill>
                  <a:srgbClr val="000000"/>
                </a:solidFill>
                <a:latin typeface="+mj-lt"/>
              </a:rPr>
              <a:t>Recovery Point Objective – RPO</a:t>
            </a:r>
          </a:p>
          <a:p>
            <a:pPr lvl="2"/>
            <a:r>
              <a:rPr lang="en-US" dirty="0">
                <a:solidFill>
                  <a:srgbClr val="000000"/>
                </a:solidFill>
                <a:latin typeface="+mj-lt"/>
              </a:rPr>
              <a:t>Point in time to which a system must be restored for acceptable impact to users</a:t>
            </a:r>
          </a:p>
          <a:p>
            <a:pPr lvl="2"/>
            <a:r>
              <a:rPr lang="en-US" dirty="0">
                <a:solidFill>
                  <a:srgbClr val="000000"/>
                </a:solidFill>
                <a:latin typeface="+mj-lt"/>
              </a:rPr>
              <a:t>Determines how current the recovered system data must be</a:t>
            </a:r>
          </a:p>
          <a:p>
            <a:pPr lvl="2"/>
            <a:r>
              <a:rPr lang="en-US" dirty="0">
                <a:solidFill>
                  <a:srgbClr val="000000"/>
                </a:solidFill>
                <a:latin typeface="+mj-lt"/>
              </a:rPr>
              <a:t>Frequency of backup operations is key with data loss </a:t>
            </a:r>
          </a:p>
          <a:p>
            <a:pPr>
              <a:spcBef>
                <a:spcPts val="0"/>
              </a:spcBef>
            </a:pPr>
            <a:endParaRPr lang="en-US" sz="1100" dirty="0" smtClean="0">
              <a:solidFill>
                <a:schemeClr val="accent2"/>
              </a:solidFill>
              <a:latin typeface="+mj-lt"/>
            </a:endParaRPr>
          </a:p>
          <a:p>
            <a:r>
              <a:rPr lang="en-US" b="1" dirty="0" smtClean="0">
                <a:solidFill>
                  <a:schemeClr val="tx2"/>
                </a:solidFill>
                <a:latin typeface="+mj-lt"/>
              </a:rPr>
              <a:t>Regulatory </a:t>
            </a:r>
            <a:r>
              <a:rPr lang="en-US" b="1" dirty="0">
                <a:solidFill>
                  <a:schemeClr val="tx2"/>
                </a:solidFill>
                <a:latin typeface="+mj-lt"/>
              </a:rPr>
              <a:t>Compliance – a global need</a:t>
            </a:r>
          </a:p>
          <a:p>
            <a:pPr lvl="1"/>
            <a:r>
              <a:rPr lang="en-US" dirty="0">
                <a:solidFill>
                  <a:srgbClr val="000000"/>
                </a:solidFill>
                <a:latin typeface="+mj-lt"/>
              </a:rPr>
              <a:t>Global requirements for long-term access to business records</a:t>
            </a:r>
          </a:p>
          <a:p>
            <a:pPr lvl="2"/>
            <a:r>
              <a:rPr lang="en-US" dirty="0">
                <a:solidFill>
                  <a:srgbClr val="000000"/>
                </a:solidFill>
                <a:latin typeface="+mj-lt"/>
              </a:rPr>
              <a:t>Sarbanes-Oxley – Seven years of financial record history</a:t>
            </a:r>
          </a:p>
          <a:p>
            <a:pPr lvl="2"/>
            <a:r>
              <a:rPr lang="en-US" dirty="0">
                <a:solidFill>
                  <a:srgbClr val="000000"/>
                </a:solidFill>
                <a:latin typeface="+mj-lt"/>
              </a:rPr>
              <a:t>Basel II, HIPAA, etc., require long-term record </a:t>
            </a:r>
            <a:r>
              <a:rPr lang="en-US" dirty="0" smtClean="0">
                <a:solidFill>
                  <a:srgbClr val="000000"/>
                </a:solidFill>
                <a:latin typeface="+mj-lt"/>
              </a:rPr>
              <a:t>retention</a:t>
            </a:r>
          </a:p>
          <a:p>
            <a:pPr lvl="2">
              <a:spcBef>
                <a:spcPts val="0"/>
              </a:spcBef>
            </a:pPr>
            <a:endParaRPr lang="en-US" sz="1100" dirty="0">
              <a:latin typeface="+mj-lt"/>
            </a:endParaRPr>
          </a:p>
          <a:p>
            <a:r>
              <a:rPr lang="en-US" b="1" dirty="0">
                <a:solidFill>
                  <a:schemeClr val="tx2"/>
                </a:solidFill>
                <a:latin typeface="+mj-lt"/>
              </a:rPr>
              <a:t>Data warehouse is a strategic component in business operations</a:t>
            </a:r>
          </a:p>
          <a:p>
            <a:pPr lvl="1"/>
            <a:r>
              <a:rPr lang="en-US" dirty="0">
                <a:solidFill>
                  <a:srgbClr val="000000"/>
                </a:solidFill>
                <a:latin typeface="+mj-lt"/>
              </a:rPr>
              <a:t>Time consuming to rebuild data warehouse from multiple original sources</a:t>
            </a:r>
          </a:p>
          <a:p>
            <a:pPr lvl="1"/>
            <a:r>
              <a:rPr lang="en-US" dirty="0">
                <a:solidFill>
                  <a:srgbClr val="000000"/>
                </a:solidFill>
                <a:latin typeface="+mj-lt"/>
              </a:rPr>
              <a:t>Embedded business intelligence is hard to recreate </a:t>
            </a:r>
          </a:p>
        </p:txBody>
      </p:sp>
      <p:sp>
        <p:nvSpPr>
          <p:cNvPr id="13315" name="Rectangle 3"/>
          <p:cNvSpPr>
            <a:spLocks noGrp="1" noChangeArrowheads="1"/>
          </p:cNvSpPr>
          <p:nvPr>
            <p:ph type="title"/>
          </p:nvPr>
        </p:nvSpPr>
        <p:spPr>
          <a:xfrm>
            <a:off x="228600" y="438150"/>
            <a:ext cx="7315200" cy="387350"/>
          </a:xfrm>
        </p:spPr>
        <p:txBody>
          <a:bodyPr/>
          <a:lstStyle/>
          <a:p>
            <a:r>
              <a:rPr lang="en-US" dirty="0">
                <a:latin typeface="+mj-lt"/>
              </a:rPr>
              <a:t>Why Backup Your </a:t>
            </a:r>
            <a:r>
              <a:rPr lang="en-US" dirty="0" smtClean="0">
                <a:latin typeface="+mj-lt"/>
              </a:rPr>
              <a:t>Teradata Appliance?</a:t>
            </a:r>
            <a:br>
              <a:rPr lang="en-US" dirty="0" smtClean="0">
                <a:latin typeface="+mj-lt"/>
              </a:rPr>
            </a:br>
            <a:r>
              <a:rPr lang="en-US" sz="2000" b="1" i="1" dirty="0" smtClean="0">
                <a:latin typeface="+mj-lt"/>
              </a:rPr>
              <a:t>It’s About Being Prepared</a:t>
            </a:r>
            <a:endParaRPr lang="en-US" sz="2000" b="1" i="1" dirty="0">
              <a:latin typeface="+mj-lt"/>
            </a:endParaRPr>
          </a:p>
        </p:txBody>
      </p:sp>
    </p:spTree>
    <p:extLst>
      <p:ext uri="{BB962C8B-B14F-4D97-AF65-F5344CB8AC3E}">
        <p14:creationId xmlns:p14="http://schemas.microsoft.com/office/powerpoint/2010/main" val="3541310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228600" y="1085850"/>
            <a:ext cx="8458199" cy="3714750"/>
          </a:xfrm>
        </p:spPr>
        <p:txBody>
          <a:bodyPr>
            <a:noAutofit/>
          </a:bodyPr>
          <a:lstStyle/>
          <a:p>
            <a:r>
              <a:rPr lang="en-US" sz="1600" b="1" dirty="0">
                <a:solidFill>
                  <a:schemeClr val="tx2"/>
                </a:solidFill>
                <a:latin typeface="+mj-lt"/>
              </a:rPr>
              <a:t>Teradata BAR Solution</a:t>
            </a:r>
          </a:p>
          <a:p>
            <a:pPr lvl="1">
              <a:lnSpc>
                <a:spcPct val="120000"/>
              </a:lnSpc>
            </a:pPr>
            <a:r>
              <a:rPr lang="en-US" sz="1400" dirty="0">
                <a:solidFill>
                  <a:srgbClr val="000000"/>
                </a:solidFill>
                <a:latin typeface="+mj-lt"/>
              </a:rPr>
              <a:t>Designed, sourced, implemented, and supported by Teradata</a:t>
            </a:r>
          </a:p>
          <a:p>
            <a:pPr lvl="1"/>
            <a:r>
              <a:rPr lang="en-US" sz="1400" dirty="0">
                <a:solidFill>
                  <a:srgbClr val="000000"/>
                </a:solidFill>
                <a:latin typeface="+mj-lt"/>
              </a:rPr>
              <a:t>A single BAR solution can support multiple Teradata systems</a:t>
            </a:r>
          </a:p>
          <a:p>
            <a:pPr lvl="1">
              <a:lnSpc>
                <a:spcPct val="110000"/>
              </a:lnSpc>
            </a:pPr>
            <a:r>
              <a:rPr lang="en-US" sz="1400" b="1" dirty="0" smtClean="0">
                <a:solidFill>
                  <a:srgbClr val="000000"/>
                </a:solidFill>
                <a:latin typeface="+mj-lt"/>
              </a:rPr>
              <a:t>Advocated BAR</a:t>
            </a:r>
            <a:r>
              <a:rPr lang="en-US" sz="1400" dirty="0" smtClean="0">
                <a:solidFill>
                  <a:srgbClr val="000000"/>
                </a:solidFill>
                <a:latin typeface="+mj-lt"/>
              </a:rPr>
              <a:t> provides a robust, fully </a:t>
            </a:r>
            <a:r>
              <a:rPr lang="en-US" sz="1400" dirty="0">
                <a:solidFill>
                  <a:srgbClr val="000000"/>
                </a:solidFill>
                <a:latin typeface="+mj-lt"/>
              </a:rPr>
              <a:t>managed backup, archive, and restore solution</a:t>
            </a:r>
          </a:p>
          <a:p>
            <a:pPr marL="854075" lvl="2"/>
            <a:r>
              <a:rPr lang="en-US" sz="1200" dirty="0">
                <a:solidFill>
                  <a:srgbClr val="000000"/>
                </a:solidFill>
                <a:latin typeface="+mj-lt"/>
              </a:rPr>
              <a:t>Designed, sourced, implemented, and </a:t>
            </a:r>
            <a:r>
              <a:rPr lang="en-US" sz="1200" dirty="0" smtClean="0">
                <a:solidFill>
                  <a:srgbClr val="000000"/>
                </a:solidFill>
                <a:latin typeface="+mj-lt"/>
              </a:rPr>
              <a:t>fully supported </a:t>
            </a:r>
            <a:r>
              <a:rPr lang="en-US" sz="1200" dirty="0">
                <a:solidFill>
                  <a:srgbClr val="000000"/>
                </a:solidFill>
                <a:latin typeface="+mj-lt"/>
              </a:rPr>
              <a:t>by </a:t>
            </a:r>
            <a:r>
              <a:rPr lang="en-US" sz="1200" dirty="0" smtClean="0">
                <a:solidFill>
                  <a:srgbClr val="000000"/>
                </a:solidFill>
                <a:latin typeface="+mj-lt"/>
              </a:rPr>
              <a:t>Teradata to meet customer SLA’s</a:t>
            </a:r>
            <a:endParaRPr lang="en-US" sz="1200" dirty="0">
              <a:solidFill>
                <a:srgbClr val="000000"/>
              </a:solidFill>
              <a:latin typeface="+mj-lt"/>
            </a:endParaRPr>
          </a:p>
          <a:p>
            <a:pPr lvl="1">
              <a:lnSpc>
                <a:spcPct val="120000"/>
              </a:lnSpc>
            </a:pPr>
            <a:r>
              <a:rPr lang="en-US" sz="1400" b="1" dirty="0" smtClean="0">
                <a:solidFill>
                  <a:srgbClr val="000000"/>
                </a:solidFill>
                <a:latin typeface="+mj-lt"/>
              </a:rPr>
              <a:t>Enterprise Fit</a:t>
            </a:r>
            <a:r>
              <a:rPr lang="en-US" sz="1400" dirty="0" smtClean="0">
                <a:solidFill>
                  <a:srgbClr val="000000"/>
                </a:solidFill>
                <a:latin typeface="+mj-lt"/>
              </a:rPr>
              <a:t> </a:t>
            </a:r>
            <a:r>
              <a:rPr lang="en-US" sz="1400" dirty="0">
                <a:solidFill>
                  <a:srgbClr val="000000"/>
                </a:solidFill>
                <a:latin typeface="+mj-lt"/>
              </a:rPr>
              <a:t>allows Teradata BAR output to integrate with a customer’s enterprise solution</a:t>
            </a:r>
          </a:p>
          <a:p>
            <a:pPr marL="854075" lvl="2"/>
            <a:r>
              <a:rPr lang="en-US" sz="1200" dirty="0">
                <a:solidFill>
                  <a:srgbClr val="000000"/>
                </a:solidFill>
                <a:latin typeface="+mj-lt"/>
              </a:rPr>
              <a:t>Customer </a:t>
            </a:r>
            <a:r>
              <a:rPr lang="en-US" sz="1200" dirty="0" smtClean="0">
                <a:solidFill>
                  <a:srgbClr val="000000"/>
                </a:solidFill>
                <a:latin typeface="+mj-lt"/>
              </a:rPr>
              <a:t>supplies </a:t>
            </a:r>
            <a:r>
              <a:rPr lang="en-US" sz="1200" dirty="0">
                <a:solidFill>
                  <a:srgbClr val="000000"/>
                </a:solidFill>
                <a:latin typeface="+mj-lt"/>
              </a:rPr>
              <a:t>some or most of the backup </a:t>
            </a:r>
            <a:r>
              <a:rPr lang="en-US" sz="1200" dirty="0" smtClean="0">
                <a:solidFill>
                  <a:srgbClr val="000000"/>
                </a:solidFill>
                <a:latin typeface="+mj-lt"/>
              </a:rPr>
              <a:t>infrastructure</a:t>
            </a:r>
          </a:p>
          <a:p>
            <a:pPr marL="854075" lvl="2"/>
            <a:r>
              <a:rPr lang="en-US" sz="1200" dirty="0" smtClean="0">
                <a:solidFill>
                  <a:srgbClr val="000000"/>
                </a:solidFill>
                <a:latin typeface="+mj-lt"/>
              </a:rPr>
              <a:t>Teradata only supports the Teradata-sourced components</a:t>
            </a:r>
            <a:endParaRPr lang="en-US" sz="1200" dirty="0">
              <a:solidFill>
                <a:srgbClr val="000000"/>
              </a:solidFill>
              <a:latin typeface="+mj-lt"/>
            </a:endParaRPr>
          </a:p>
          <a:p>
            <a:pPr>
              <a:spcBef>
                <a:spcPts val="1200"/>
              </a:spcBef>
            </a:pPr>
            <a:r>
              <a:rPr lang="en-US" sz="1600" b="1" dirty="0" smtClean="0">
                <a:solidFill>
                  <a:schemeClr val="tx2"/>
                </a:solidFill>
                <a:latin typeface="+mj-lt"/>
              </a:rPr>
              <a:t>Data Stream </a:t>
            </a:r>
            <a:r>
              <a:rPr lang="en-US" sz="1600" b="1" dirty="0">
                <a:solidFill>
                  <a:schemeClr val="tx2"/>
                </a:solidFill>
                <a:latin typeface="+mj-lt"/>
              </a:rPr>
              <a:t>Utility</a:t>
            </a:r>
          </a:p>
          <a:p>
            <a:pPr lvl="1">
              <a:lnSpc>
                <a:spcPct val="110000"/>
              </a:lnSpc>
            </a:pPr>
            <a:r>
              <a:rPr lang="en-US" sz="1400" dirty="0" smtClean="0">
                <a:solidFill>
                  <a:srgbClr val="000000"/>
                </a:solidFill>
                <a:latin typeface="+mj-lt"/>
              </a:rPr>
              <a:t>Included </a:t>
            </a:r>
            <a:r>
              <a:rPr lang="en-US" sz="1400" dirty="0">
                <a:solidFill>
                  <a:srgbClr val="000000"/>
                </a:solidFill>
                <a:latin typeface="+mj-lt"/>
              </a:rPr>
              <a:t>with every non-EDW system, the </a:t>
            </a:r>
            <a:r>
              <a:rPr lang="en-US" sz="1400" dirty="0" smtClean="0">
                <a:solidFill>
                  <a:srgbClr val="000000"/>
                </a:solidFill>
                <a:latin typeface="+mj-lt"/>
              </a:rPr>
              <a:t>DSU is </a:t>
            </a:r>
            <a:r>
              <a:rPr lang="en-US" sz="1400" dirty="0">
                <a:solidFill>
                  <a:srgbClr val="000000"/>
                </a:solidFill>
                <a:latin typeface="+mj-lt"/>
              </a:rPr>
              <a:t>a no-cost tool that exports data to your existing data protection environment </a:t>
            </a:r>
          </a:p>
          <a:p>
            <a:pPr lvl="1">
              <a:lnSpc>
                <a:spcPct val="110000"/>
              </a:lnSpc>
            </a:pPr>
            <a:r>
              <a:rPr lang="en-US" sz="1400" dirty="0">
                <a:solidFill>
                  <a:srgbClr val="000000"/>
                </a:solidFill>
                <a:latin typeface="+mj-lt"/>
              </a:rPr>
              <a:t>Provides the customer with the option of fully managing the entire data protection </a:t>
            </a:r>
            <a:r>
              <a:rPr lang="en-US" sz="1400" dirty="0" smtClean="0">
                <a:solidFill>
                  <a:srgbClr val="000000"/>
                </a:solidFill>
                <a:latin typeface="+mj-lt"/>
              </a:rPr>
              <a:t>solution</a:t>
            </a:r>
            <a:endParaRPr lang="en-US" sz="1400" dirty="0">
              <a:solidFill>
                <a:srgbClr val="000000"/>
              </a:solidFill>
              <a:latin typeface="+mj-lt"/>
            </a:endParaRPr>
          </a:p>
        </p:txBody>
      </p:sp>
      <p:sp>
        <p:nvSpPr>
          <p:cNvPr id="120834" name="Rectangle 2"/>
          <p:cNvSpPr>
            <a:spLocks noGrp="1" noChangeArrowheads="1"/>
          </p:cNvSpPr>
          <p:nvPr>
            <p:ph type="title"/>
          </p:nvPr>
        </p:nvSpPr>
        <p:spPr/>
        <p:txBody>
          <a:bodyPr/>
          <a:lstStyle/>
          <a:p>
            <a:r>
              <a:rPr lang="en-US" dirty="0" smtClean="0">
                <a:latin typeface="+mj-lt"/>
              </a:rPr>
              <a:t>Teradata Data Protection Options</a:t>
            </a:r>
            <a:endParaRPr lang="en-US" dirty="0">
              <a:latin typeface="+mj-lt"/>
            </a:endParaRPr>
          </a:p>
        </p:txBody>
      </p:sp>
    </p:spTree>
    <p:extLst>
      <p:ext uri="{BB962C8B-B14F-4D97-AF65-F5344CB8AC3E}">
        <p14:creationId xmlns:p14="http://schemas.microsoft.com/office/powerpoint/2010/main" val="3425940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9684" y="1087758"/>
            <a:ext cx="4023291" cy="3769992"/>
          </a:xfrm>
        </p:spPr>
        <p:txBody>
          <a:bodyPr/>
          <a:lstStyle/>
          <a:p>
            <a:pPr marL="0" indent="0">
              <a:spcBef>
                <a:spcPts val="1200"/>
              </a:spcBef>
              <a:buNone/>
            </a:pPr>
            <a:r>
              <a:rPr lang="en-US" sz="2000" b="1" dirty="0" smtClean="0">
                <a:solidFill>
                  <a:schemeClr val="tx2"/>
                </a:solidFill>
                <a:latin typeface="+mj-lt"/>
              </a:rPr>
              <a:t>DISK</a:t>
            </a:r>
          </a:p>
          <a:p>
            <a:pPr>
              <a:spcBef>
                <a:spcPts val="1200"/>
              </a:spcBef>
            </a:pPr>
            <a:r>
              <a:rPr lang="en-US" sz="2000" dirty="0" smtClean="0">
                <a:solidFill>
                  <a:schemeClr val="tx2"/>
                </a:solidFill>
                <a:latin typeface="+mj-lt"/>
              </a:rPr>
              <a:t>Data Domain DD4200 </a:t>
            </a:r>
          </a:p>
          <a:p>
            <a:pPr lvl="1">
              <a:spcBef>
                <a:spcPts val="1200"/>
              </a:spcBef>
            </a:pPr>
            <a:r>
              <a:rPr lang="en-US" dirty="0" smtClean="0">
                <a:latin typeface="+mj-lt"/>
              </a:rPr>
              <a:t>Also Supports DSU</a:t>
            </a:r>
          </a:p>
        </p:txBody>
      </p:sp>
      <p:sp>
        <p:nvSpPr>
          <p:cNvPr id="3" name="Title 2"/>
          <p:cNvSpPr>
            <a:spLocks noGrp="1"/>
          </p:cNvSpPr>
          <p:nvPr>
            <p:ph type="title"/>
          </p:nvPr>
        </p:nvSpPr>
        <p:spPr>
          <a:xfrm>
            <a:off x="381000" y="216652"/>
            <a:ext cx="8229600" cy="526298"/>
          </a:xfrm>
        </p:spPr>
        <p:txBody>
          <a:bodyPr/>
          <a:lstStyle/>
          <a:p>
            <a:r>
              <a:rPr lang="en-US" dirty="0" smtClean="0">
                <a:latin typeface="+mj-lt"/>
              </a:rPr>
              <a:t>Teradata Advocated BAR Solution</a:t>
            </a:r>
            <a:br>
              <a:rPr lang="en-US" dirty="0" smtClean="0">
                <a:latin typeface="+mj-lt"/>
              </a:rPr>
            </a:br>
            <a:r>
              <a:rPr lang="en-US" sz="2000" b="1" i="1" dirty="0" smtClean="0">
                <a:solidFill>
                  <a:schemeClr val="accent1"/>
                </a:solidFill>
                <a:latin typeface="+mj-lt"/>
              </a:rPr>
              <a:t>Products for the Data Warehouse Appliance 2850</a:t>
            </a:r>
            <a:endParaRPr lang="en-US" sz="2000" b="1" i="1" dirty="0">
              <a:solidFill>
                <a:schemeClr val="accent1"/>
              </a:solidFill>
              <a:latin typeface="+mj-lt"/>
            </a:endParaRPr>
          </a:p>
        </p:txBody>
      </p:sp>
      <p:graphicFrame>
        <p:nvGraphicFramePr>
          <p:cNvPr id="14" name="Group 6"/>
          <p:cNvGraphicFramePr>
            <a:graphicFrameLocks noGrp="1"/>
          </p:cNvGraphicFramePr>
          <p:nvPr>
            <p:extLst>
              <p:ext uri="{D42A27DB-BD31-4B8C-83A1-F6EECF244321}">
                <p14:modId xmlns:p14="http://schemas.microsoft.com/office/powerpoint/2010/main" val="477453709"/>
              </p:ext>
            </p:extLst>
          </p:nvPr>
        </p:nvGraphicFramePr>
        <p:xfrm>
          <a:off x="533400" y="3271869"/>
          <a:ext cx="3575518" cy="1753521"/>
        </p:xfrm>
        <a:graphic>
          <a:graphicData uri="http://schemas.openxmlformats.org/drawingml/2006/table">
            <a:tbl>
              <a:tblPr/>
              <a:tblGrid>
                <a:gridCol w="2170204"/>
                <a:gridCol w="1405314"/>
              </a:tblGrid>
              <a:tr h="22862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endParaRPr kumimoji="0" lang="en-US" sz="1100" b="1" i="0" u="none" strike="noStrike" cap="none" normalizeH="0" baseline="0" dirty="0" smtClean="0">
                        <a:ln>
                          <a:noFill/>
                        </a:ln>
                        <a:solidFill>
                          <a:schemeClr val="bg1"/>
                        </a:solidFill>
                        <a:effectLst/>
                        <a:latin typeface="+mj-lt"/>
                        <a:ea typeface="Segoe UI" pitchFamily="34" charset="0"/>
                        <a:cs typeface="Segoe UI" pitchFamily="34" charset="0"/>
                      </a:endParaRPr>
                    </a:p>
                  </a:txBody>
                  <a:tcPr marR="45720" marT="34303" marB="34303" anchor="ctr" horzOverflow="overflow">
                    <a:lnL>
                      <a:noFill/>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bg1"/>
                          </a:solidFill>
                          <a:effectLst/>
                          <a:latin typeface="+mj-lt"/>
                        </a:rPr>
                        <a:t>DD4200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j-lt"/>
                          <a:ea typeface="Segoe UI" pitchFamily="34" charset="0"/>
                          <a:cs typeface="Segoe UI" pitchFamily="34" charset="0"/>
                        </a:rPr>
                        <a:t>Maximum physical capacity (usable)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180 TB</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j-lt"/>
                          <a:cs typeface="Arial" pitchFamily="34" charset="0"/>
                        </a:rPr>
                        <a:t>Maximum performance (compressed)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~4 TB per hour</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j-lt"/>
                          <a:ea typeface="Segoe UI" pitchFamily="34" charset="0"/>
                          <a:cs typeface="Segoe UI" pitchFamily="34" charset="0"/>
                        </a:rPr>
                        <a:t>Data Deduplication Rate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3-6x</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j-lt"/>
                          <a:ea typeface="Segoe UI" pitchFamily="34" charset="0"/>
                          <a:cs typeface="Segoe UI" pitchFamily="34" charset="0"/>
                        </a:rPr>
                        <a:t>Replication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Blip>
                          <a:blip r:embed="rId3"/>
                        </a:buBlip>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mj-lt"/>
                          <a:ea typeface="Segoe UI" panose="020B0502040204020203" pitchFamily="34" charset="0"/>
                          <a:cs typeface="Segoe UI" panose="020B0502040204020203" pitchFamily="34" charset="0"/>
                        </a:rPr>
                        <a:t>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j-lt"/>
                          <a:ea typeface="Segoe UI" pitchFamily="34" charset="0"/>
                          <a:cs typeface="Segoe UI" pitchFamily="34" charset="0"/>
                        </a:rPr>
                        <a:t>Encryption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Blip>
                          <a:blip r:embed="rId3"/>
                        </a:buBlip>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mj-lt"/>
                          <a:ea typeface="Segoe UI" panose="020B0502040204020203" pitchFamily="34" charset="0"/>
                          <a:cs typeface="Segoe UI" panose="020B0502040204020203" pitchFamily="34" charset="0"/>
                        </a:rPr>
                        <a:t>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6" name="Content Placeholder 1"/>
          <p:cNvSpPr txBox="1">
            <a:spLocks/>
          </p:cNvSpPr>
          <p:nvPr/>
        </p:nvSpPr>
        <p:spPr bwMode="auto">
          <a:xfrm>
            <a:off x="4876801" y="1030608"/>
            <a:ext cx="4023291" cy="37699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spcBef>
                <a:spcPts val="1200"/>
              </a:spcBef>
              <a:buFont typeface="Arial"/>
              <a:buNone/>
            </a:pPr>
            <a:r>
              <a:rPr lang="en-US" b="1" kern="0" dirty="0" smtClean="0">
                <a:solidFill>
                  <a:schemeClr val="tx2"/>
                </a:solidFill>
                <a:latin typeface="+mj-lt"/>
              </a:rPr>
              <a:t>TAPE</a:t>
            </a:r>
          </a:p>
          <a:p>
            <a:pPr>
              <a:spcBef>
                <a:spcPts val="1200"/>
              </a:spcBef>
            </a:pPr>
            <a:r>
              <a:rPr lang="en-US" kern="0" dirty="0" smtClean="0">
                <a:solidFill>
                  <a:schemeClr val="tx2"/>
                </a:solidFill>
                <a:latin typeface="+mj-lt"/>
              </a:rPr>
              <a:t>Quantum Scalar i80</a:t>
            </a:r>
          </a:p>
        </p:txBody>
      </p:sp>
      <p:pic>
        <p:nvPicPr>
          <p:cNvPr id="7" name="Picture 66" descr="Scalar_i80_Right_PPT.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134087" y="2020450"/>
            <a:ext cx="1491684" cy="1008500"/>
          </a:xfrm>
          <a:prstGeom prst="rect">
            <a:avLst/>
          </a:prstGeom>
          <a:noFill/>
          <a:ln w="9525">
            <a:noFill/>
            <a:miter lim="800000"/>
            <a:headEnd/>
            <a:tailEnd/>
          </a:ln>
        </p:spPr>
      </p:pic>
      <p:graphicFrame>
        <p:nvGraphicFramePr>
          <p:cNvPr id="9" name="Group 6"/>
          <p:cNvGraphicFramePr>
            <a:graphicFrameLocks noGrp="1"/>
          </p:cNvGraphicFramePr>
          <p:nvPr>
            <p:extLst>
              <p:ext uri="{D42A27DB-BD31-4B8C-83A1-F6EECF244321}">
                <p14:modId xmlns:p14="http://schemas.microsoft.com/office/powerpoint/2010/main" val="2219338798"/>
              </p:ext>
            </p:extLst>
          </p:nvPr>
        </p:nvGraphicFramePr>
        <p:xfrm>
          <a:off x="5100686" y="2724150"/>
          <a:ext cx="3799405" cy="1826994"/>
        </p:xfrm>
        <a:graphic>
          <a:graphicData uri="http://schemas.openxmlformats.org/drawingml/2006/table">
            <a:tbl>
              <a:tblPr/>
              <a:tblGrid>
                <a:gridCol w="2062115"/>
                <a:gridCol w="1737290"/>
              </a:tblGrid>
              <a:tr h="22862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endParaRPr kumimoji="0" lang="en-US" sz="1100" b="1" i="0" u="none" strike="noStrike" cap="none" normalizeH="0" baseline="0" dirty="0" smtClean="0">
                        <a:ln>
                          <a:noFill/>
                        </a:ln>
                        <a:solidFill>
                          <a:schemeClr val="bg1"/>
                        </a:solidFill>
                        <a:effectLst/>
                        <a:latin typeface="+mn-lt"/>
                        <a:ea typeface="Segoe UI" pitchFamily="34" charset="0"/>
                        <a:cs typeface="Segoe UI" pitchFamily="34" charset="0"/>
                      </a:endParaRPr>
                    </a:p>
                  </a:txBody>
                  <a:tcPr marR="45720" marT="34303" marB="34303" anchor="ctr" horzOverflow="overflow">
                    <a:lnL>
                      <a:noFill/>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bg1"/>
                          </a:solidFill>
                          <a:effectLst/>
                          <a:latin typeface="+mn-lt"/>
                        </a:rPr>
                        <a:t>i80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n-lt"/>
                          <a:ea typeface="Segoe UI" pitchFamily="34" charset="0"/>
                          <a:cs typeface="Segoe UI" pitchFamily="34" charset="0"/>
                        </a:rPr>
                        <a:t>Maximum capacity (usable)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mn-lt"/>
                          <a:ea typeface="Segoe UI" panose="020B0502040204020203" pitchFamily="34" charset="0"/>
                          <a:cs typeface="Segoe UI" panose="020B0502040204020203" pitchFamily="34" charset="0"/>
                        </a:rPr>
                        <a:t>240 TB</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64550">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Tape Slots</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mn-lt"/>
                          <a:ea typeface="Segoe UI" panose="020B0502040204020203" pitchFamily="34" charset="0"/>
                          <a:cs typeface="Segoe UI" panose="020B0502040204020203" pitchFamily="34" charset="0"/>
                        </a:rPr>
                        <a:t>50-80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3645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n-lt"/>
                          <a:ea typeface="Segoe UI" pitchFamily="34" charset="0"/>
                          <a:cs typeface="Segoe UI" pitchFamily="34" charset="0"/>
                        </a:rPr>
                        <a:t>Drives</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mn-lt"/>
                          <a:ea typeface="Segoe UI" panose="020B0502040204020203" pitchFamily="34" charset="0"/>
                          <a:cs typeface="Segoe UI" panose="020B0502040204020203" pitchFamily="34" charset="0"/>
                        </a:rPr>
                        <a:t>1-5 Half Height</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n-lt"/>
                          <a:ea typeface="Segoe UI" pitchFamily="34" charset="0"/>
                          <a:cs typeface="Segoe UI" pitchFamily="34" charset="0"/>
                        </a:rPr>
                        <a:t>Tape Technology</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mn-lt"/>
                          <a:ea typeface="Segoe UI" panose="020B0502040204020203" pitchFamily="34" charset="0"/>
                          <a:cs typeface="Segoe UI" panose="020B0502040204020203" pitchFamily="34" charset="0"/>
                        </a:rPr>
                        <a:t>LTO6</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mn-lt"/>
                          <a:ea typeface="Segoe UI" pitchFamily="34" charset="0"/>
                          <a:cs typeface="Segoe UI" pitchFamily="34" charset="0"/>
                        </a:rPr>
                        <a:t>Encryption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mn-lt"/>
                          <a:ea typeface="Segoe UI" panose="020B0502040204020203" pitchFamily="34" charset="0"/>
                          <a:cs typeface="Segoe UI" panose="020B0502040204020203" pitchFamily="34" charset="0"/>
                        </a:rPr>
                        <a:t>Scalar Key Manager</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pic>
        <p:nvPicPr>
          <p:cNvPr id="10" name="Picture 46" descr="DD880-stack"/>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gray">
          <a:xfrm>
            <a:off x="914400" y="2343150"/>
            <a:ext cx="1295400" cy="92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51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A0059AL"/>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2516" r="95597"/>
                    </a14:imgEffect>
                  </a14:imgLayer>
                </a14:imgProps>
              </a:ext>
              <a:ext uri="{28A0092B-C50C-407E-A947-70E740481C1C}">
                <a14:useLocalDpi xmlns:a14="http://schemas.microsoft.com/office/drawing/2010/main" val="0"/>
              </a:ext>
            </a:extLst>
          </a:blip>
          <a:srcRect/>
          <a:stretch>
            <a:fillRect/>
          </a:stretch>
        </p:blipFill>
        <p:spPr bwMode="auto">
          <a:xfrm>
            <a:off x="6477000" y="6350"/>
            <a:ext cx="2403475"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Rectangle 3"/>
          <p:cNvSpPr>
            <a:spLocks noGrp="1" noChangeArrowheads="1"/>
          </p:cNvSpPr>
          <p:nvPr>
            <p:ph idx="4294967295"/>
          </p:nvPr>
        </p:nvSpPr>
        <p:spPr>
          <a:xfrm>
            <a:off x="304800" y="819150"/>
            <a:ext cx="8229600" cy="4114800"/>
          </a:xfrm>
        </p:spPr>
        <p:txBody>
          <a:bodyPr>
            <a:noAutofit/>
          </a:bodyPr>
          <a:lstStyle/>
          <a:p>
            <a:r>
              <a:rPr lang="en-US" b="1" dirty="0">
                <a:solidFill>
                  <a:schemeClr val="tx2"/>
                </a:solidFill>
              </a:rPr>
              <a:t>Simple to Use</a:t>
            </a:r>
          </a:p>
          <a:p>
            <a:pPr lvl="1"/>
            <a:r>
              <a:rPr lang="en-US" dirty="0">
                <a:solidFill>
                  <a:srgbClr val="000000"/>
                </a:solidFill>
              </a:rPr>
              <a:t>Operating system and backup application independent</a:t>
            </a:r>
          </a:p>
          <a:p>
            <a:pPr lvl="1"/>
            <a:r>
              <a:rPr lang="en-US" dirty="0">
                <a:solidFill>
                  <a:srgbClr val="000000"/>
                </a:solidFill>
              </a:rPr>
              <a:t>Ready to run on your Teradata node</a:t>
            </a:r>
          </a:p>
          <a:p>
            <a:pPr lvl="1"/>
            <a:r>
              <a:rPr lang="en-US" dirty="0">
                <a:solidFill>
                  <a:srgbClr val="000000"/>
                </a:solidFill>
              </a:rPr>
              <a:t>One button backup and restore</a:t>
            </a:r>
          </a:p>
          <a:p>
            <a:pPr>
              <a:spcBef>
                <a:spcPts val="1200"/>
              </a:spcBef>
            </a:pPr>
            <a:r>
              <a:rPr lang="en-US" b="1" dirty="0">
                <a:solidFill>
                  <a:schemeClr val="tx2"/>
                </a:solidFill>
              </a:rPr>
              <a:t>Fast Data Export Capability</a:t>
            </a:r>
          </a:p>
          <a:p>
            <a:pPr lvl="1">
              <a:lnSpc>
                <a:spcPct val="100000"/>
              </a:lnSpc>
            </a:pPr>
            <a:r>
              <a:rPr lang="en-US" dirty="0">
                <a:solidFill>
                  <a:srgbClr val="000000"/>
                </a:solidFill>
              </a:rPr>
              <a:t>Up to </a:t>
            </a:r>
            <a:r>
              <a:rPr lang="en-US" dirty="0" smtClean="0">
                <a:solidFill>
                  <a:srgbClr val="000000"/>
                </a:solidFill>
              </a:rPr>
              <a:t>380MB/s </a:t>
            </a:r>
            <a:r>
              <a:rPr lang="en-US" dirty="0">
                <a:solidFill>
                  <a:srgbClr val="000000"/>
                </a:solidFill>
              </a:rPr>
              <a:t>per Teradata Data Warehouse </a:t>
            </a:r>
            <a:br>
              <a:rPr lang="en-US" dirty="0">
                <a:solidFill>
                  <a:srgbClr val="000000"/>
                </a:solidFill>
              </a:rPr>
            </a:br>
            <a:r>
              <a:rPr lang="en-US" dirty="0">
                <a:solidFill>
                  <a:srgbClr val="000000"/>
                </a:solidFill>
              </a:rPr>
              <a:t>Appliance </a:t>
            </a:r>
            <a:r>
              <a:rPr lang="en-US" dirty="0" smtClean="0">
                <a:solidFill>
                  <a:srgbClr val="000000"/>
                </a:solidFill>
              </a:rPr>
              <a:t>2850 node {1,520MB/s per 4 node clique}</a:t>
            </a:r>
            <a:endParaRPr lang="en-US" dirty="0">
              <a:solidFill>
                <a:srgbClr val="000000"/>
              </a:solidFill>
            </a:endParaRPr>
          </a:p>
          <a:p>
            <a:pPr>
              <a:spcBef>
                <a:spcPts val="1200"/>
              </a:spcBef>
            </a:pPr>
            <a:r>
              <a:rPr lang="en-US" b="1" dirty="0">
                <a:solidFill>
                  <a:schemeClr val="tx2"/>
                </a:solidFill>
              </a:rPr>
              <a:t>Cost Effective</a:t>
            </a:r>
          </a:p>
          <a:p>
            <a:pPr lvl="1"/>
            <a:r>
              <a:rPr lang="en-US" dirty="0">
                <a:solidFill>
                  <a:srgbClr val="000000"/>
                </a:solidFill>
              </a:rPr>
              <a:t>Leverage your existing backup infrastructure</a:t>
            </a:r>
          </a:p>
          <a:p>
            <a:pPr lvl="1"/>
            <a:r>
              <a:rPr lang="en-US" dirty="0">
                <a:solidFill>
                  <a:srgbClr val="000000"/>
                </a:solidFill>
              </a:rPr>
              <a:t>Bundled with appliance software at no extra cost</a:t>
            </a:r>
          </a:p>
          <a:p>
            <a:pPr lvl="1"/>
            <a:r>
              <a:rPr lang="en-US" dirty="0">
                <a:solidFill>
                  <a:srgbClr val="000000"/>
                </a:solidFill>
              </a:rPr>
              <a:t>Customer installable</a:t>
            </a:r>
          </a:p>
          <a:p>
            <a:pPr lvl="2"/>
            <a:r>
              <a:rPr lang="en-US" sz="1600" dirty="0">
                <a:solidFill>
                  <a:srgbClr val="000000"/>
                </a:solidFill>
              </a:rPr>
              <a:t>Optional </a:t>
            </a:r>
            <a:r>
              <a:rPr lang="en-US" sz="1600" dirty="0" smtClean="0">
                <a:solidFill>
                  <a:srgbClr val="000000"/>
                </a:solidFill>
              </a:rPr>
              <a:t>DSU </a:t>
            </a:r>
            <a:r>
              <a:rPr lang="en-US" sz="1600" dirty="0">
                <a:solidFill>
                  <a:srgbClr val="000000"/>
                </a:solidFill>
              </a:rPr>
              <a:t>implementation service available</a:t>
            </a:r>
          </a:p>
        </p:txBody>
      </p:sp>
      <p:sp>
        <p:nvSpPr>
          <p:cNvPr id="52227" name="Rectangle 2"/>
          <p:cNvSpPr>
            <a:spLocks noGrp="1" noChangeArrowheads="1"/>
          </p:cNvSpPr>
          <p:nvPr>
            <p:ph type="title" idx="4294967295"/>
          </p:nvPr>
        </p:nvSpPr>
        <p:spPr>
          <a:xfrm>
            <a:off x="381000" y="285750"/>
            <a:ext cx="8229600" cy="386953"/>
          </a:xfrm>
        </p:spPr>
        <p:txBody>
          <a:bodyPr/>
          <a:lstStyle/>
          <a:p>
            <a:r>
              <a:rPr lang="en-US" dirty="0" smtClean="0"/>
              <a:t>Data Stream Utility</a:t>
            </a:r>
            <a:endParaRPr lang="en-US" dirty="0"/>
          </a:p>
        </p:txBody>
      </p:sp>
    </p:spTree>
    <p:extLst>
      <p:ext uri="{BB962C8B-B14F-4D97-AF65-F5344CB8AC3E}">
        <p14:creationId xmlns:p14="http://schemas.microsoft.com/office/powerpoint/2010/main" val="426979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7351" y="171450"/>
            <a:ext cx="9067800" cy="628650"/>
          </a:xfrm>
        </p:spPr>
        <p:txBody>
          <a:bodyPr/>
          <a:lstStyle/>
          <a:p>
            <a:r>
              <a:rPr lang="en-US" dirty="0" smtClean="0">
                <a:latin typeface="+mj-lt"/>
              </a:rPr>
              <a:t/>
            </a:r>
            <a:br>
              <a:rPr lang="en-US" dirty="0" smtClean="0">
                <a:latin typeface="+mj-lt"/>
              </a:rPr>
            </a:br>
            <a:r>
              <a:rPr lang="en-US" dirty="0" smtClean="0">
                <a:latin typeface="+mj-lt"/>
              </a:rPr>
              <a:t>Investment Protection</a:t>
            </a:r>
            <a:br>
              <a:rPr lang="en-US" dirty="0" smtClean="0">
                <a:latin typeface="+mj-lt"/>
              </a:rPr>
            </a:br>
            <a:r>
              <a:rPr lang="en-US" sz="2000" b="1" i="1" dirty="0" smtClean="0">
                <a:solidFill>
                  <a:schemeClr val="accent1"/>
                </a:solidFill>
                <a:latin typeface="+mj-lt"/>
              </a:rPr>
              <a:t>Co-Residence Only</a:t>
            </a:r>
          </a:p>
        </p:txBody>
      </p:sp>
      <p:sp>
        <p:nvSpPr>
          <p:cNvPr id="4" name="Content Placeholder 1"/>
          <p:cNvSpPr txBox="1">
            <a:spLocks/>
          </p:cNvSpPr>
          <p:nvPr/>
        </p:nvSpPr>
        <p:spPr bwMode="auto">
          <a:xfrm>
            <a:off x="317352" y="1276350"/>
            <a:ext cx="6693049" cy="351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r>
              <a:rPr lang="en-US" b="1" kern="0" dirty="0" smtClean="0">
                <a:solidFill>
                  <a:schemeClr val="tx2"/>
                </a:solidFill>
                <a:latin typeface="+mj-lt"/>
                <a:ea typeface="Segoe UI" panose="020B0502040204020203" pitchFamily="34" charset="0"/>
                <a:cs typeface="Segoe UI" panose="020B0502040204020203" pitchFamily="34" charset="0"/>
              </a:rPr>
              <a:t>Data Warehouse Appliance 2850 supports two generations with co-residence</a:t>
            </a:r>
          </a:p>
          <a:p>
            <a:pPr lvl="1"/>
            <a:r>
              <a:rPr lang="en-US" kern="0" dirty="0" smtClean="0">
                <a:solidFill>
                  <a:srgbClr val="000000"/>
                </a:solidFill>
                <a:latin typeface="+mj-lt"/>
                <a:ea typeface="Segoe UI" panose="020B0502040204020203" pitchFamily="34" charset="0"/>
                <a:cs typeface="Segoe UI" panose="020B0502040204020203" pitchFamily="34" charset="0"/>
              </a:rPr>
              <a:t>Customers can expand 2750/2800 systems</a:t>
            </a:r>
          </a:p>
          <a:p>
            <a:pPr>
              <a:lnSpc>
                <a:spcPct val="150000"/>
              </a:lnSpc>
            </a:pPr>
            <a:r>
              <a:rPr lang="en-US" b="1" kern="0" dirty="0" smtClean="0">
                <a:solidFill>
                  <a:schemeClr val="tx2"/>
                </a:solidFill>
                <a:latin typeface="+mj-lt"/>
                <a:ea typeface="Segoe UI" panose="020B0502040204020203" pitchFamily="34" charset="0"/>
                <a:cs typeface="Segoe UI" panose="020B0502040204020203" pitchFamily="34" charset="0"/>
              </a:rPr>
              <a:t>RAID-1 only</a:t>
            </a:r>
            <a:endParaRPr lang="en-US" b="1" kern="0" dirty="0" smtClean="0">
              <a:solidFill>
                <a:schemeClr val="accent2"/>
              </a:solidFill>
              <a:latin typeface="+mj-lt"/>
              <a:ea typeface="Segoe UI" panose="020B0502040204020203" pitchFamily="34" charset="0"/>
              <a:cs typeface="Segoe UI" panose="020B0502040204020203" pitchFamily="34" charset="0"/>
            </a:endParaRPr>
          </a:p>
          <a:p>
            <a:pPr>
              <a:lnSpc>
                <a:spcPct val="150000"/>
              </a:lnSpc>
            </a:pPr>
            <a:r>
              <a:rPr lang="en-US" b="1" kern="0" dirty="0" smtClean="0">
                <a:solidFill>
                  <a:schemeClr val="tx2"/>
                </a:solidFill>
                <a:latin typeface="+mj-lt"/>
                <a:ea typeface="Segoe UI" panose="020B0502040204020203" pitchFamily="34" charset="0"/>
                <a:cs typeface="Segoe UI" panose="020B0502040204020203" pitchFamily="34" charset="0"/>
              </a:rPr>
              <a:t>Requires moving to TD 15.10 and SLES11</a:t>
            </a:r>
            <a:endParaRPr lang="en-US" b="1" kern="0" dirty="0" smtClean="0">
              <a:solidFill>
                <a:schemeClr val="accent2"/>
              </a:solidFill>
              <a:latin typeface="+mj-lt"/>
              <a:ea typeface="Segoe UI" panose="020B0502040204020203" pitchFamily="34" charset="0"/>
              <a:cs typeface="Segoe UI" panose="020B0502040204020203" pitchFamily="34" charset="0"/>
            </a:endParaRPr>
          </a:p>
          <a:p>
            <a:r>
              <a:rPr lang="en-US" b="1" kern="0" dirty="0" smtClean="0">
                <a:solidFill>
                  <a:schemeClr val="tx2"/>
                </a:solidFill>
                <a:latin typeface="+mj-lt"/>
                <a:ea typeface="Segoe UI" panose="020B0502040204020203" pitchFamily="34" charset="0"/>
                <a:cs typeface="Segoe UI" panose="020B0502040204020203" pitchFamily="34" charset="0"/>
              </a:rPr>
              <a:t>Supported with both BYNET over Ethernet and InfiniBand</a:t>
            </a:r>
          </a:p>
          <a:p>
            <a:pPr lvl="1"/>
            <a:r>
              <a:rPr lang="en-US" kern="0" dirty="0" smtClean="0">
                <a:solidFill>
                  <a:srgbClr val="000000"/>
                </a:solidFill>
                <a:latin typeface="+mj-lt"/>
                <a:ea typeface="Segoe UI" panose="020B0502040204020203" pitchFamily="34" charset="0"/>
                <a:cs typeface="Segoe UI" panose="020B0502040204020203" pitchFamily="34" charset="0"/>
              </a:rPr>
              <a:t>Total system size with Ethernet limited to 22 nodes.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61950"/>
            <a:ext cx="27432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78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idx="4294967295"/>
          </p:nvPr>
        </p:nvSpPr>
        <p:spPr>
          <a:xfrm>
            <a:off x="398463" y="114300"/>
            <a:ext cx="8516937" cy="664369"/>
          </a:xfrm>
        </p:spPr>
        <p:txBody>
          <a:bodyPr/>
          <a:lstStyle/>
          <a:p>
            <a:r>
              <a:rPr lang="en-US" dirty="0"/>
              <a:t>Teradata BYNET</a:t>
            </a:r>
            <a:r>
              <a:rPr lang="en-US" sz="1600" baseline="76000" dirty="0"/>
              <a:t>®</a:t>
            </a:r>
            <a:r>
              <a:rPr lang="en-US" dirty="0"/>
              <a:t> V5 on InfiniBand </a:t>
            </a:r>
            <a:r>
              <a:rPr lang="en-US" dirty="0" smtClean="0"/>
              <a:t/>
            </a:r>
            <a:br>
              <a:rPr lang="en-US" dirty="0" smtClean="0"/>
            </a:br>
            <a:r>
              <a:rPr lang="en-US" sz="2000" b="1" i="1" dirty="0" smtClean="0">
                <a:solidFill>
                  <a:schemeClr val="accent1"/>
                </a:solidFill>
              </a:rPr>
              <a:t>Performance</a:t>
            </a:r>
            <a:endParaRPr lang="en-US" sz="2000" b="1" i="1" dirty="0">
              <a:solidFill>
                <a:schemeClr val="accent1"/>
              </a:solidFill>
            </a:endParaRPr>
          </a:p>
        </p:txBody>
      </p:sp>
      <p:sp>
        <p:nvSpPr>
          <p:cNvPr id="2" name="Content Placeholder 1"/>
          <p:cNvSpPr>
            <a:spLocks noGrp="1"/>
          </p:cNvSpPr>
          <p:nvPr>
            <p:ph sz="quarter" idx="4294967295"/>
          </p:nvPr>
        </p:nvSpPr>
        <p:spPr>
          <a:xfrm>
            <a:off x="536576" y="895350"/>
            <a:ext cx="8229600" cy="1076705"/>
          </a:xfrm>
        </p:spPr>
        <p:txBody>
          <a:bodyPr>
            <a:spAutoFit/>
          </a:bodyPr>
          <a:lstStyle/>
          <a:p>
            <a:r>
              <a:rPr lang="en-US" sz="2000" b="1" dirty="0">
                <a:solidFill>
                  <a:schemeClr val="tx2"/>
                </a:solidFill>
              </a:rPr>
              <a:t>Faster Complex Query Performance</a:t>
            </a:r>
          </a:p>
          <a:p>
            <a:pPr lvl="1"/>
            <a:r>
              <a:rPr lang="en-US" sz="1800" dirty="0"/>
              <a:t>Queries with row redistributions in joins </a:t>
            </a:r>
          </a:p>
          <a:p>
            <a:r>
              <a:rPr lang="en-US" sz="2000" b="1" dirty="0">
                <a:solidFill>
                  <a:schemeClr val="tx2"/>
                </a:solidFill>
              </a:rPr>
              <a:t>Faster Data Loading</a:t>
            </a:r>
          </a:p>
        </p:txBody>
      </p:sp>
      <p:sp>
        <p:nvSpPr>
          <p:cNvPr id="37892" name="TextBox 4"/>
          <p:cNvSpPr txBox="1">
            <a:spLocks noChangeArrowheads="1"/>
          </p:cNvSpPr>
          <p:nvPr/>
        </p:nvSpPr>
        <p:spPr bwMode="auto">
          <a:xfrm rot="-5400000">
            <a:off x="-229018" y="2997607"/>
            <a:ext cx="1531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Mbytes/Second</a:t>
            </a:r>
          </a:p>
        </p:txBody>
      </p:sp>
      <p:sp>
        <p:nvSpPr>
          <p:cNvPr id="37893" name="TextBox 7"/>
          <p:cNvSpPr txBox="1">
            <a:spLocks noChangeArrowheads="1"/>
          </p:cNvSpPr>
          <p:nvPr/>
        </p:nvSpPr>
        <p:spPr bwMode="auto">
          <a:xfrm rot="-5400000">
            <a:off x="4401786" y="2997607"/>
            <a:ext cx="1353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Microseconds</a:t>
            </a:r>
          </a:p>
        </p:txBody>
      </p:sp>
      <p:cxnSp>
        <p:nvCxnSpPr>
          <p:cNvPr id="37894" name="Straight Arrow Connector 9"/>
          <p:cNvCxnSpPr>
            <a:cxnSpLocks noChangeShapeType="1"/>
          </p:cNvCxnSpPr>
          <p:nvPr/>
        </p:nvCxnSpPr>
        <p:spPr bwMode="auto">
          <a:xfrm flipV="1">
            <a:off x="3911600" y="2603897"/>
            <a:ext cx="0" cy="323850"/>
          </a:xfrm>
          <a:prstGeom prst="straightConnector1">
            <a:avLst/>
          </a:prstGeom>
          <a:noFill/>
          <a:ln w="28575" algn="ctr">
            <a:solidFill>
              <a:schemeClr val="tx1"/>
            </a:solidFill>
            <a:round/>
            <a:headEnd/>
            <a:tailEnd type="triangle" w="lg" len="lg"/>
          </a:ln>
        </p:spPr>
      </p:cxnSp>
      <p:cxnSp>
        <p:nvCxnSpPr>
          <p:cNvPr id="37895" name="Straight Connector 13"/>
          <p:cNvCxnSpPr>
            <a:cxnSpLocks noChangeShapeType="1"/>
          </p:cNvCxnSpPr>
          <p:nvPr/>
        </p:nvCxnSpPr>
        <p:spPr bwMode="auto">
          <a:xfrm>
            <a:off x="3911600" y="3095625"/>
            <a:ext cx="0" cy="439341"/>
          </a:xfrm>
          <a:prstGeom prst="line">
            <a:avLst/>
          </a:prstGeom>
          <a:noFill/>
          <a:ln w="28575" algn="ctr">
            <a:solidFill>
              <a:schemeClr val="tx1"/>
            </a:solidFill>
            <a:round/>
            <a:headEnd/>
            <a:tailEnd/>
          </a:ln>
        </p:spPr>
      </p:cxnSp>
      <p:sp>
        <p:nvSpPr>
          <p:cNvPr id="37896" name="TextBox 14"/>
          <p:cNvSpPr txBox="1">
            <a:spLocks noChangeArrowheads="1"/>
          </p:cNvSpPr>
          <p:nvPr/>
        </p:nvSpPr>
        <p:spPr bwMode="auto">
          <a:xfrm>
            <a:off x="3259138" y="2887266"/>
            <a:ext cx="1313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solidFill>
                  <a:schemeClr val="accent2"/>
                </a:solidFill>
                <a:latin typeface="Verdana" pitchFamily="34" charset="0"/>
              </a:rPr>
              <a:t>20X Higher</a:t>
            </a:r>
          </a:p>
        </p:txBody>
      </p:sp>
      <p:cxnSp>
        <p:nvCxnSpPr>
          <p:cNvPr id="37897" name="Straight Arrow Connector 16"/>
          <p:cNvCxnSpPr>
            <a:cxnSpLocks noChangeShapeType="1"/>
          </p:cNvCxnSpPr>
          <p:nvPr/>
        </p:nvCxnSpPr>
        <p:spPr bwMode="auto">
          <a:xfrm rot="5400000">
            <a:off x="5646540" y="3027562"/>
            <a:ext cx="713185" cy="1587"/>
          </a:xfrm>
          <a:prstGeom prst="straightConnector1">
            <a:avLst/>
          </a:prstGeom>
          <a:noFill/>
          <a:ln w="28575" algn="ctr">
            <a:solidFill>
              <a:schemeClr val="tx1"/>
            </a:solidFill>
            <a:round/>
            <a:headEnd/>
            <a:tailEnd type="triangle" w="lg" len="lg"/>
          </a:ln>
        </p:spPr>
      </p:cxnSp>
      <p:sp>
        <p:nvSpPr>
          <p:cNvPr id="37898" name="TextBox 21"/>
          <p:cNvSpPr txBox="1">
            <a:spLocks noChangeArrowheads="1"/>
          </p:cNvSpPr>
          <p:nvPr/>
        </p:nvSpPr>
        <p:spPr bwMode="auto">
          <a:xfrm>
            <a:off x="6067426" y="2772967"/>
            <a:ext cx="1351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solidFill>
                  <a:schemeClr val="accent2"/>
                </a:solidFill>
                <a:latin typeface="Verdana" pitchFamily="34" charset="0"/>
              </a:rPr>
              <a:t>85% Lower</a:t>
            </a:r>
          </a:p>
        </p:txBody>
      </p:sp>
      <p:sp>
        <p:nvSpPr>
          <p:cNvPr id="37899" name="TextBox 19"/>
          <p:cNvSpPr txBox="1">
            <a:spLocks noChangeArrowheads="1"/>
          </p:cNvSpPr>
          <p:nvPr/>
        </p:nvSpPr>
        <p:spPr bwMode="auto">
          <a:xfrm>
            <a:off x="1885951" y="4204098"/>
            <a:ext cx="4092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800" b="1" dirty="0">
                <a:solidFill>
                  <a:schemeClr val="accent1"/>
                </a:solidFill>
                <a:latin typeface="Verdana" pitchFamily="34" charset="0"/>
              </a:rPr>
              <a:t>Performance Comparison </a:t>
            </a:r>
          </a:p>
          <a:p>
            <a:pPr eaLnBrk="0" hangingPunct="0"/>
            <a:r>
              <a:rPr lang="en-US" sz="1800" b="1" dirty="0">
                <a:solidFill>
                  <a:schemeClr val="accent1"/>
                </a:solidFill>
                <a:latin typeface="Verdana" pitchFamily="34" charset="0"/>
              </a:rPr>
              <a:t>Teradata BYNET</a:t>
            </a:r>
            <a:r>
              <a:rPr lang="en-US" sz="1800" b="1" baseline="30000" dirty="0">
                <a:solidFill>
                  <a:schemeClr val="accent1"/>
                </a:solidFill>
                <a:latin typeface="Verdana" pitchFamily="34" charset="0"/>
              </a:rPr>
              <a:t>® </a:t>
            </a:r>
            <a:r>
              <a:rPr lang="en-US" sz="1800" b="1" dirty="0">
                <a:solidFill>
                  <a:schemeClr val="accent1"/>
                </a:solidFill>
                <a:latin typeface="Verdana" pitchFamily="34" charset="0"/>
              </a:rPr>
              <a:t> V5 vs. 1GbE</a:t>
            </a:r>
          </a:p>
        </p:txBody>
      </p:sp>
      <p:sp>
        <p:nvSpPr>
          <p:cNvPr id="37900" name="TextBox 26"/>
          <p:cNvSpPr txBox="1">
            <a:spLocks noChangeArrowheads="1"/>
          </p:cNvSpPr>
          <p:nvPr/>
        </p:nvSpPr>
        <p:spPr bwMode="auto">
          <a:xfrm>
            <a:off x="965201" y="3776663"/>
            <a:ext cx="347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eaLnBrk="0" hangingPunct="0"/>
            <a:r>
              <a:rPr lang="en-US" sz="900" b="1">
                <a:latin typeface="Verdana" pitchFamily="34" charset="0"/>
              </a:rPr>
              <a:t>	BYNET V5	BYNET V4	10GbENet	1GbENet</a:t>
            </a:r>
          </a:p>
        </p:txBody>
      </p:sp>
      <p:sp>
        <p:nvSpPr>
          <p:cNvPr id="37901" name="TextBox 31"/>
          <p:cNvSpPr txBox="1">
            <a:spLocks noChangeArrowheads="1"/>
          </p:cNvSpPr>
          <p:nvPr/>
        </p:nvSpPr>
        <p:spPr bwMode="auto">
          <a:xfrm>
            <a:off x="5140326" y="2619376"/>
            <a:ext cx="3857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r" eaLnBrk="0" hangingPunct="0">
              <a:spcAft>
                <a:spcPts val="1500"/>
              </a:spcAft>
            </a:pPr>
            <a:r>
              <a:rPr lang="en-US" sz="800">
                <a:latin typeface="Verdana" pitchFamily="34" charset="0"/>
              </a:rPr>
              <a:t>20</a:t>
            </a:r>
          </a:p>
          <a:p>
            <a:pPr algn="r" eaLnBrk="0" hangingPunct="0">
              <a:spcAft>
                <a:spcPts val="1500"/>
              </a:spcAft>
            </a:pPr>
            <a:r>
              <a:rPr lang="en-US" sz="800">
                <a:latin typeface="Verdana" pitchFamily="34" charset="0"/>
              </a:rPr>
              <a:t>15</a:t>
            </a:r>
          </a:p>
          <a:p>
            <a:pPr algn="r" eaLnBrk="0" hangingPunct="0">
              <a:spcAft>
                <a:spcPts val="1500"/>
              </a:spcAft>
            </a:pPr>
            <a:r>
              <a:rPr lang="en-US" sz="800">
                <a:latin typeface="Verdana" pitchFamily="34" charset="0"/>
              </a:rPr>
              <a:t>10</a:t>
            </a:r>
          </a:p>
          <a:p>
            <a:pPr algn="r" eaLnBrk="0" hangingPunct="0">
              <a:spcAft>
                <a:spcPts val="1500"/>
              </a:spcAft>
            </a:pPr>
            <a:r>
              <a:rPr lang="en-US" sz="800">
                <a:latin typeface="Verdana" pitchFamily="34" charset="0"/>
              </a:rPr>
              <a:t>5</a:t>
            </a:r>
          </a:p>
          <a:p>
            <a:pPr algn="r" eaLnBrk="0" hangingPunct="0">
              <a:spcAft>
                <a:spcPts val="1500"/>
              </a:spcAft>
            </a:pPr>
            <a:r>
              <a:rPr lang="en-US" sz="800">
                <a:latin typeface="Verdana" pitchFamily="34" charset="0"/>
              </a:rPr>
              <a:t>0</a:t>
            </a:r>
          </a:p>
        </p:txBody>
      </p:sp>
      <p:sp>
        <p:nvSpPr>
          <p:cNvPr id="37902" name="TextBox 32"/>
          <p:cNvSpPr txBox="1">
            <a:spLocks noChangeArrowheads="1"/>
          </p:cNvSpPr>
          <p:nvPr/>
        </p:nvSpPr>
        <p:spPr bwMode="auto">
          <a:xfrm>
            <a:off x="541339" y="2564606"/>
            <a:ext cx="623887" cy="172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r" eaLnBrk="0" hangingPunct="0">
              <a:spcAft>
                <a:spcPts val="1400"/>
              </a:spcAft>
            </a:pPr>
            <a:r>
              <a:rPr lang="en-US" sz="800">
                <a:latin typeface="Verdana" pitchFamily="34" charset="0"/>
              </a:rPr>
              <a:t>10,000</a:t>
            </a:r>
          </a:p>
          <a:p>
            <a:pPr algn="r" eaLnBrk="0" hangingPunct="0">
              <a:spcAft>
                <a:spcPts val="1400"/>
              </a:spcAft>
            </a:pPr>
            <a:r>
              <a:rPr lang="en-US" sz="800">
                <a:latin typeface="Verdana" pitchFamily="34" charset="0"/>
              </a:rPr>
              <a:t>8,000</a:t>
            </a:r>
          </a:p>
          <a:p>
            <a:pPr algn="r" eaLnBrk="0" hangingPunct="0">
              <a:spcAft>
                <a:spcPts val="1400"/>
              </a:spcAft>
            </a:pPr>
            <a:r>
              <a:rPr lang="en-US" sz="800">
                <a:latin typeface="Verdana" pitchFamily="34" charset="0"/>
              </a:rPr>
              <a:t>6,000</a:t>
            </a:r>
          </a:p>
          <a:p>
            <a:pPr algn="r" eaLnBrk="0" hangingPunct="0">
              <a:spcAft>
                <a:spcPts val="1400"/>
              </a:spcAft>
            </a:pPr>
            <a:r>
              <a:rPr lang="en-US" sz="800">
                <a:latin typeface="Verdana" pitchFamily="34" charset="0"/>
              </a:rPr>
              <a:t>4,000</a:t>
            </a:r>
          </a:p>
          <a:p>
            <a:pPr algn="r" eaLnBrk="0" hangingPunct="0">
              <a:spcAft>
                <a:spcPts val="1400"/>
              </a:spcAft>
            </a:pPr>
            <a:r>
              <a:rPr lang="en-US" sz="800">
                <a:latin typeface="Verdana" pitchFamily="34" charset="0"/>
              </a:rPr>
              <a:t>2,000</a:t>
            </a:r>
          </a:p>
          <a:p>
            <a:pPr algn="r" eaLnBrk="0" hangingPunct="0">
              <a:spcAft>
                <a:spcPts val="1400"/>
              </a:spcAft>
            </a:pPr>
            <a:r>
              <a:rPr lang="en-US" sz="800">
                <a:latin typeface="Verdana" pitchFamily="34" charset="0"/>
              </a:rPr>
              <a:t>0</a:t>
            </a:r>
          </a:p>
        </p:txBody>
      </p:sp>
      <p:sp>
        <p:nvSpPr>
          <p:cNvPr id="37903" name="TextBox 33"/>
          <p:cNvSpPr txBox="1">
            <a:spLocks noChangeArrowheads="1"/>
          </p:cNvSpPr>
          <p:nvPr/>
        </p:nvSpPr>
        <p:spPr bwMode="auto">
          <a:xfrm>
            <a:off x="5318126" y="3776663"/>
            <a:ext cx="347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eaLnBrk="0" hangingPunct="0"/>
            <a:r>
              <a:rPr lang="en-US" sz="900" b="1">
                <a:latin typeface="Verdana" pitchFamily="34" charset="0"/>
              </a:rPr>
              <a:t>	BYNET V5	BYNET V4	10GbENet	1GbENet</a:t>
            </a:r>
          </a:p>
        </p:txBody>
      </p:sp>
      <p:sp>
        <p:nvSpPr>
          <p:cNvPr id="37904" name="Rectangle 34"/>
          <p:cNvSpPr>
            <a:spLocks noChangeArrowheads="1"/>
          </p:cNvSpPr>
          <p:nvPr/>
        </p:nvSpPr>
        <p:spPr bwMode="auto">
          <a:xfrm>
            <a:off x="1470026" y="2594372"/>
            <a:ext cx="327025" cy="1132284"/>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5" name="Rectangle 35"/>
          <p:cNvSpPr>
            <a:spLocks noChangeArrowheads="1"/>
          </p:cNvSpPr>
          <p:nvPr/>
        </p:nvSpPr>
        <p:spPr bwMode="auto">
          <a:xfrm>
            <a:off x="2182814" y="3594497"/>
            <a:ext cx="327025" cy="132159"/>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6" name="Rectangle 36"/>
          <p:cNvSpPr>
            <a:spLocks noChangeArrowheads="1"/>
          </p:cNvSpPr>
          <p:nvPr/>
        </p:nvSpPr>
        <p:spPr bwMode="auto">
          <a:xfrm>
            <a:off x="3005139" y="3332560"/>
            <a:ext cx="327025" cy="39409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7" name="Rectangle 37"/>
          <p:cNvSpPr>
            <a:spLocks noChangeArrowheads="1"/>
          </p:cNvSpPr>
          <p:nvPr/>
        </p:nvSpPr>
        <p:spPr bwMode="auto">
          <a:xfrm>
            <a:off x="3767139" y="3664744"/>
            <a:ext cx="327025" cy="6191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8" name="TextBox 38"/>
          <p:cNvSpPr txBox="1">
            <a:spLocks noChangeArrowheads="1"/>
          </p:cNvSpPr>
          <p:nvPr/>
        </p:nvSpPr>
        <p:spPr bwMode="auto">
          <a:xfrm>
            <a:off x="1308101" y="2421731"/>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10,000</a:t>
            </a:r>
          </a:p>
        </p:txBody>
      </p:sp>
      <p:sp>
        <p:nvSpPr>
          <p:cNvPr id="37909" name="TextBox 39"/>
          <p:cNvSpPr txBox="1">
            <a:spLocks noChangeArrowheads="1"/>
          </p:cNvSpPr>
          <p:nvPr/>
        </p:nvSpPr>
        <p:spPr bwMode="auto">
          <a:xfrm>
            <a:off x="2038350" y="3436144"/>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960</a:t>
            </a:r>
          </a:p>
        </p:txBody>
      </p:sp>
      <p:sp>
        <p:nvSpPr>
          <p:cNvPr id="37910" name="TextBox 40"/>
          <p:cNvSpPr txBox="1">
            <a:spLocks noChangeArrowheads="1"/>
          </p:cNvSpPr>
          <p:nvPr/>
        </p:nvSpPr>
        <p:spPr bwMode="auto">
          <a:xfrm>
            <a:off x="2871789" y="3171825"/>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3470</a:t>
            </a:r>
          </a:p>
        </p:txBody>
      </p:sp>
      <p:sp>
        <p:nvSpPr>
          <p:cNvPr id="37911" name="TextBox 41"/>
          <p:cNvSpPr txBox="1">
            <a:spLocks noChangeArrowheads="1"/>
          </p:cNvSpPr>
          <p:nvPr/>
        </p:nvSpPr>
        <p:spPr bwMode="auto">
          <a:xfrm>
            <a:off x="3603625" y="3504010"/>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462</a:t>
            </a:r>
          </a:p>
        </p:txBody>
      </p:sp>
      <p:cxnSp>
        <p:nvCxnSpPr>
          <p:cNvPr id="37912" name="Straight Connector 43"/>
          <p:cNvCxnSpPr>
            <a:cxnSpLocks noChangeShapeType="1"/>
          </p:cNvCxnSpPr>
          <p:nvPr/>
        </p:nvCxnSpPr>
        <p:spPr bwMode="auto">
          <a:xfrm>
            <a:off x="1851025" y="2603898"/>
            <a:ext cx="2281238" cy="1190"/>
          </a:xfrm>
          <a:prstGeom prst="line">
            <a:avLst/>
          </a:prstGeom>
          <a:noFill/>
          <a:ln w="9525" algn="ctr">
            <a:solidFill>
              <a:schemeClr val="tx1"/>
            </a:solidFill>
            <a:round/>
            <a:headEnd/>
            <a:tailEnd/>
          </a:ln>
        </p:spPr>
      </p:cxnSp>
      <p:cxnSp>
        <p:nvCxnSpPr>
          <p:cNvPr id="37913" name="Straight Connector 44"/>
          <p:cNvCxnSpPr>
            <a:cxnSpLocks noChangeShapeType="1"/>
          </p:cNvCxnSpPr>
          <p:nvPr/>
        </p:nvCxnSpPr>
        <p:spPr bwMode="auto">
          <a:xfrm>
            <a:off x="5624514" y="2674144"/>
            <a:ext cx="2281237" cy="1191"/>
          </a:xfrm>
          <a:prstGeom prst="line">
            <a:avLst/>
          </a:prstGeom>
          <a:noFill/>
          <a:ln w="9525" algn="ctr">
            <a:solidFill>
              <a:schemeClr val="tx1"/>
            </a:solidFill>
            <a:round/>
            <a:headEnd/>
            <a:tailEnd/>
          </a:ln>
        </p:spPr>
      </p:cxnSp>
      <p:sp>
        <p:nvSpPr>
          <p:cNvPr id="37914" name="Rectangle 45"/>
          <p:cNvSpPr>
            <a:spLocks noChangeArrowheads="1"/>
          </p:cNvSpPr>
          <p:nvPr/>
        </p:nvSpPr>
        <p:spPr bwMode="auto">
          <a:xfrm>
            <a:off x="5748339" y="3577829"/>
            <a:ext cx="327025" cy="148828"/>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5" name="TextBox 46"/>
          <p:cNvSpPr txBox="1">
            <a:spLocks noChangeArrowheads="1"/>
          </p:cNvSpPr>
          <p:nvPr/>
        </p:nvSpPr>
        <p:spPr bwMode="auto">
          <a:xfrm>
            <a:off x="5603875" y="3411141"/>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3</a:t>
            </a:r>
          </a:p>
        </p:txBody>
      </p:sp>
      <p:sp>
        <p:nvSpPr>
          <p:cNvPr id="37916" name="Rectangle 47"/>
          <p:cNvSpPr>
            <a:spLocks noChangeArrowheads="1"/>
          </p:cNvSpPr>
          <p:nvPr/>
        </p:nvSpPr>
        <p:spPr bwMode="auto">
          <a:xfrm>
            <a:off x="6540501" y="3244454"/>
            <a:ext cx="327025" cy="48220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7" name="Rectangle 48"/>
          <p:cNvSpPr>
            <a:spLocks noChangeArrowheads="1"/>
          </p:cNvSpPr>
          <p:nvPr/>
        </p:nvSpPr>
        <p:spPr bwMode="auto">
          <a:xfrm>
            <a:off x="7294564" y="3244454"/>
            <a:ext cx="327025" cy="48220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8" name="Rectangle 49"/>
          <p:cNvSpPr>
            <a:spLocks noChangeArrowheads="1"/>
          </p:cNvSpPr>
          <p:nvPr/>
        </p:nvSpPr>
        <p:spPr bwMode="auto">
          <a:xfrm>
            <a:off x="8101014" y="2678906"/>
            <a:ext cx="327025" cy="104775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9" name="TextBox 50"/>
          <p:cNvSpPr txBox="1">
            <a:spLocks noChangeArrowheads="1"/>
          </p:cNvSpPr>
          <p:nvPr/>
        </p:nvSpPr>
        <p:spPr bwMode="auto">
          <a:xfrm>
            <a:off x="6400800" y="307657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a:t>
            </a:r>
          </a:p>
        </p:txBody>
      </p:sp>
      <p:sp>
        <p:nvSpPr>
          <p:cNvPr id="37920" name="TextBox 51"/>
          <p:cNvSpPr txBox="1">
            <a:spLocks noChangeArrowheads="1"/>
          </p:cNvSpPr>
          <p:nvPr/>
        </p:nvSpPr>
        <p:spPr bwMode="auto">
          <a:xfrm>
            <a:off x="7140575" y="307657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a:t>
            </a:r>
          </a:p>
        </p:txBody>
      </p:sp>
      <p:sp>
        <p:nvSpPr>
          <p:cNvPr id="37921" name="TextBox 52"/>
          <p:cNvSpPr txBox="1">
            <a:spLocks noChangeArrowheads="1"/>
          </p:cNvSpPr>
          <p:nvPr/>
        </p:nvSpPr>
        <p:spPr bwMode="auto">
          <a:xfrm>
            <a:off x="7956551" y="2540794"/>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20</a:t>
            </a:r>
          </a:p>
        </p:txBody>
      </p:sp>
      <p:sp>
        <p:nvSpPr>
          <p:cNvPr id="37922" name="Freeform 55"/>
          <p:cNvSpPr>
            <a:spLocks/>
          </p:cNvSpPr>
          <p:nvPr/>
        </p:nvSpPr>
        <p:spPr bwMode="auto">
          <a:xfrm>
            <a:off x="1182688" y="2606279"/>
            <a:ext cx="2990850" cy="1125140"/>
          </a:xfrm>
          <a:custGeom>
            <a:avLst/>
            <a:gdLst>
              <a:gd name="T0" fmla="*/ 0 w 2990646"/>
              <a:gd name="T1" fmla="*/ 0 h 1597742"/>
              <a:gd name="T2" fmla="*/ 0 w 2990646"/>
              <a:gd name="T3" fmla="*/ 1499419 h 1597742"/>
              <a:gd name="T4" fmla="*/ 2990646 w 2990646"/>
              <a:gd name="T5" fmla="*/ 1491729 h 1597742"/>
              <a:gd name="T6" fmla="*/ 0 60000 65536"/>
              <a:gd name="T7" fmla="*/ 0 60000 65536"/>
              <a:gd name="T8" fmla="*/ 0 60000 65536"/>
            </a:gdLst>
            <a:ahLst/>
            <a:cxnLst>
              <a:cxn ang="T6">
                <a:pos x="T0" y="T1"/>
              </a:cxn>
              <a:cxn ang="T7">
                <a:pos x="T2" y="T3"/>
              </a:cxn>
              <a:cxn ang="T8">
                <a:pos x="T4" y="T5"/>
              </a:cxn>
            </a:cxnLst>
            <a:rect l="0" t="0" r="r" b="b"/>
            <a:pathLst>
              <a:path w="2990646" h="1597742">
                <a:moveTo>
                  <a:pt x="0" y="0"/>
                </a:moveTo>
                <a:lnTo>
                  <a:pt x="0" y="1597742"/>
                </a:lnTo>
                <a:lnTo>
                  <a:pt x="2990646" y="1589548"/>
                </a:lnTo>
              </a:path>
            </a:pathLst>
          </a:custGeom>
          <a:noFill/>
          <a:ln w="158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3" name="Freeform 56"/>
          <p:cNvSpPr>
            <a:spLocks/>
          </p:cNvSpPr>
          <p:nvPr/>
        </p:nvSpPr>
        <p:spPr bwMode="auto">
          <a:xfrm>
            <a:off x="5530850" y="2606279"/>
            <a:ext cx="2990850" cy="1125140"/>
          </a:xfrm>
          <a:custGeom>
            <a:avLst/>
            <a:gdLst>
              <a:gd name="T0" fmla="*/ 0 w 2990646"/>
              <a:gd name="T1" fmla="*/ 0 h 1597742"/>
              <a:gd name="T2" fmla="*/ 0 w 2990646"/>
              <a:gd name="T3" fmla="*/ 1499419 h 1597742"/>
              <a:gd name="T4" fmla="*/ 2990646 w 2990646"/>
              <a:gd name="T5" fmla="*/ 1491729 h 1597742"/>
              <a:gd name="T6" fmla="*/ 0 60000 65536"/>
              <a:gd name="T7" fmla="*/ 0 60000 65536"/>
              <a:gd name="T8" fmla="*/ 0 60000 65536"/>
            </a:gdLst>
            <a:ahLst/>
            <a:cxnLst>
              <a:cxn ang="T6">
                <a:pos x="T0" y="T1"/>
              </a:cxn>
              <a:cxn ang="T7">
                <a:pos x="T2" y="T3"/>
              </a:cxn>
              <a:cxn ang="T8">
                <a:pos x="T4" y="T5"/>
              </a:cxn>
            </a:cxnLst>
            <a:rect l="0" t="0" r="r" b="b"/>
            <a:pathLst>
              <a:path w="2990646" h="1597742">
                <a:moveTo>
                  <a:pt x="0" y="0"/>
                </a:moveTo>
                <a:lnTo>
                  <a:pt x="0" y="1597742"/>
                </a:lnTo>
                <a:lnTo>
                  <a:pt x="2990646" y="1589548"/>
                </a:lnTo>
              </a:path>
            </a:pathLst>
          </a:custGeom>
          <a:noFill/>
          <a:ln w="158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4" name="TextBox 57"/>
          <p:cNvSpPr txBox="1">
            <a:spLocks noChangeArrowheads="1"/>
          </p:cNvSpPr>
          <p:nvPr/>
        </p:nvSpPr>
        <p:spPr bwMode="auto">
          <a:xfrm>
            <a:off x="1622425" y="2023796"/>
            <a:ext cx="190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600" b="1" dirty="0">
                <a:solidFill>
                  <a:schemeClr val="tx2"/>
                </a:solidFill>
                <a:latin typeface="Verdana" pitchFamily="34" charset="0"/>
              </a:rPr>
              <a:t>Throughput</a:t>
            </a:r>
          </a:p>
          <a:p>
            <a:pPr algn="ctr" eaLnBrk="0" hangingPunct="0"/>
            <a:r>
              <a:rPr lang="en-US" sz="1200" dirty="0">
                <a:latin typeface="Verdana" pitchFamily="34" charset="0"/>
              </a:rPr>
              <a:t>(Higher is better)</a:t>
            </a:r>
          </a:p>
        </p:txBody>
      </p:sp>
      <p:sp>
        <p:nvSpPr>
          <p:cNvPr id="37925" name="TextBox 58"/>
          <p:cNvSpPr txBox="1">
            <a:spLocks noChangeArrowheads="1"/>
          </p:cNvSpPr>
          <p:nvPr/>
        </p:nvSpPr>
        <p:spPr bwMode="auto">
          <a:xfrm>
            <a:off x="6038850" y="2023796"/>
            <a:ext cx="190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600" b="1" dirty="0">
                <a:solidFill>
                  <a:schemeClr val="tx2"/>
                </a:solidFill>
                <a:latin typeface="Verdana" pitchFamily="34" charset="0"/>
              </a:rPr>
              <a:t>Latency</a:t>
            </a:r>
          </a:p>
          <a:p>
            <a:pPr algn="ctr" eaLnBrk="0" hangingPunct="0"/>
            <a:r>
              <a:rPr lang="en-US" sz="1200" dirty="0">
                <a:latin typeface="Verdana" pitchFamily="34" charset="0"/>
              </a:rPr>
              <a:t>(Lower is better)</a:t>
            </a:r>
          </a:p>
        </p:txBody>
      </p:sp>
    </p:spTree>
    <p:extLst>
      <p:ext uri="{BB962C8B-B14F-4D97-AF65-F5344CB8AC3E}">
        <p14:creationId xmlns:p14="http://schemas.microsoft.com/office/powerpoint/2010/main" val="154509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144929"/>
          </a:xfrm>
          <a:prstGeom prst="rect">
            <a:avLst/>
          </a:prstGeom>
          <a:solidFill>
            <a:srgbClr val="FF0000"/>
          </a:solidFill>
        </p:spPr>
        <p:txBody>
          <a:bodyPr wrap="square" rtlCol="0">
            <a:spAutoFit/>
          </a:bodyPr>
          <a:lstStyle/>
          <a:p>
            <a:pPr algn="ctr">
              <a:lnSpc>
                <a:spcPct val="95000"/>
              </a:lnSpc>
              <a:spcBef>
                <a:spcPts val="400"/>
              </a:spcBef>
            </a:pPr>
            <a:r>
              <a:rPr lang="en-US" sz="3600" b="1" dirty="0" smtClean="0">
                <a:solidFill>
                  <a:schemeClr val="bg1"/>
                </a:solidFill>
                <a:latin typeface="+mj-lt"/>
              </a:rPr>
              <a:t>Remove slide before presenting or sending to customer</a:t>
            </a:r>
          </a:p>
        </p:txBody>
      </p:sp>
      <p:sp>
        <p:nvSpPr>
          <p:cNvPr id="6" name="TextBox 5"/>
          <p:cNvSpPr txBox="1"/>
          <p:nvPr/>
        </p:nvSpPr>
        <p:spPr>
          <a:xfrm>
            <a:off x="457200" y="1371600"/>
            <a:ext cx="8077200" cy="2958246"/>
          </a:xfrm>
          <a:prstGeom prst="rect">
            <a:avLst/>
          </a:prstGeom>
          <a:noFill/>
        </p:spPr>
        <p:txBody>
          <a:bodyPr wrap="square" rtlCol="0">
            <a:spAutoFit/>
          </a:bodyPr>
          <a:lstStyle/>
          <a:p>
            <a:pPr>
              <a:lnSpc>
                <a:spcPct val="95000"/>
              </a:lnSpc>
              <a:spcBef>
                <a:spcPts val="400"/>
              </a:spcBef>
            </a:pPr>
            <a:r>
              <a:rPr lang="en-US" sz="2000" b="1" dirty="0" smtClean="0">
                <a:solidFill>
                  <a:srgbClr val="000000"/>
                </a:solidFill>
                <a:latin typeface="+mj-lt"/>
              </a:rPr>
              <a:t>Don’t let these bite you!</a:t>
            </a:r>
          </a:p>
          <a:p>
            <a:pPr>
              <a:lnSpc>
                <a:spcPct val="95000"/>
              </a:lnSpc>
              <a:spcBef>
                <a:spcPts val="400"/>
              </a:spcBef>
            </a:pPr>
            <a:endParaRPr lang="en-US" sz="1800" dirty="0" smtClean="0">
              <a:solidFill>
                <a:srgbClr val="000000"/>
              </a:solidFill>
              <a:latin typeface="+mj-lt"/>
            </a:endParaRPr>
          </a:p>
          <a:p>
            <a:pPr marL="342900" indent="-342900">
              <a:lnSpc>
                <a:spcPct val="95000"/>
              </a:lnSpc>
              <a:spcBef>
                <a:spcPts val="400"/>
              </a:spcBef>
              <a:buFont typeface="Wingdings" panose="05000000000000000000" pitchFamily="2" charset="2"/>
              <a:buChar char="v"/>
            </a:pPr>
            <a:r>
              <a:rPr lang="en-US" sz="1800" dirty="0" smtClean="0">
                <a:solidFill>
                  <a:srgbClr val="000000"/>
                </a:solidFill>
                <a:latin typeface="+mj-lt"/>
              </a:rPr>
              <a:t>The 2850 does not have hardware compression cards. HW compression was removed with the 2800 and replaced with improved software compression.</a:t>
            </a:r>
          </a:p>
          <a:p>
            <a:pPr>
              <a:lnSpc>
                <a:spcPct val="95000"/>
              </a:lnSpc>
              <a:spcBef>
                <a:spcPts val="400"/>
              </a:spcBef>
            </a:pPr>
            <a:endParaRPr lang="en-US" sz="1800" dirty="0">
              <a:solidFill>
                <a:srgbClr val="000000"/>
              </a:solidFill>
              <a:latin typeface="+mj-lt"/>
            </a:endParaRPr>
          </a:p>
          <a:p>
            <a:pPr marL="342900" indent="-342900">
              <a:lnSpc>
                <a:spcPct val="95000"/>
              </a:lnSpc>
              <a:spcBef>
                <a:spcPts val="400"/>
              </a:spcBef>
              <a:buFont typeface="Wingdings" panose="05000000000000000000" pitchFamily="2" charset="2"/>
              <a:buChar char="v"/>
            </a:pPr>
            <a:r>
              <a:rPr lang="en-US" sz="1800" dirty="0" smtClean="0">
                <a:solidFill>
                  <a:srgbClr val="000000"/>
                </a:solidFill>
                <a:latin typeface="+mj-lt"/>
              </a:rPr>
              <a:t>Field-installable options include additional 2800/2850 system(s), Data Mart Appliance(s), SAS, Teradata Aster, Hadoop nodes, and BAR storage (tape or disk). Additional items will go in the Platform Framework Cabinet.</a:t>
            </a:r>
          </a:p>
        </p:txBody>
      </p:sp>
      <p:pic>
        <p:nvPicPr>
          <p:cNvPr id="7" name="Picture 6" descr="shark.png"/>
          <p:cNvPicPr>
            <a:picLocks noChangeAspect="1"/>
          </p:cNvPicPr>
          <p:nvPr/>
        </p:nvPicPr>
        <p:blipFill>
          <a:blip r:embed="rId2">
            <a:extLst>
              <a:ext uri="{28A0092B-C50C-407E-A947-70E740481C1C}">
                <a14:useLocalDpi xmlns:a14="http://schemas.microsoft.com/office/drawing/2010/main"/>
              </a:ext>
            </a:extLst>
          </a:blip>
          <a:stretch>
            <a:fillRect/>
          </a:stretch>
        </p:blipFill>
        <p:spPr>
          <a:xfrm rot="758383">
            <a:off x="5911288" y="1144099"/>
            <a:ext cx="2827350" cy="977758"/>
          </a:xfrm>
          <a:prstGeom prst="rect">
            <a:avLst/>
          </a:prstGeom>
        </p:spPr>
      </p:pic>
      <p:pic>
        <p:nvPicPr>
          <p:cNvPr id="8" name="Picture 7" descr="scuba.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388590" flipH="1">
            <a:off x="4527555" y="1366557"/>
            <a:ext cx="1246884" cy="581651"/>
          </a:xfrm>
          <a:prstGeom prst="rect">
            <a:avLst/>
          </a:prstGeom>
        </p:spPr>
      </p:pic>
    </p:spTree>
    <p:extLst>
      <p:ext uri="{BB962C8B-B14F-4D97-AF65-F5344CB8AC3E}">
        <p14:creationId xmlns:p14="http://schemas.microsoft.com/office/powerpoint/2010/main" val="274840863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914401"/>
            <a:ext cx="7772400" cy="3813572"/>
          </a:xfrm>
          <a:noFill/>
          <a:ln>
            <a:miter lim="800000"/>
            <a:headEnd/>
            <a:tailEnd/>
          </a:ln>
        </p:spPr>
        <p:txBody>
          <a:bodyPr>
            <a:noAutofit/>
          </a:bodyPr>
          <a:lstStyle/>
          <a:p>
            <a:pPr>
              <a:buFont typeface="Arial"/>
              <a:buChar char="•"/>
              <a:defRPr/>
            </a:pPr>
            <a:r>
              <a:rPr lang="en-US" sz="2000" b="1" dirty="0">
                <a:solidFill>
                  <a:schemeClr val="tx2"/>
                </a:solidFill>
                <a:latin typeface="+mn-lt"/>
                <a:ea typeface="+mn-ea"/>
                <a:cs typeface="+mn-cs"/>
              </a:rPr>
              <a:t>Improves the performance of “writes” to the database </a:t>
            </a:r>
          </a:p>
          <a:p>
            <a:pPr lvl="1">
              <a:defRPr/>
            </a:pPr>
            <a:r>
              <a:rPr lang="en-US" sz="1800" dirty="0">
                <a:solidFill>
                  <a:srgbClr val="000000"/>
                </a:solidFill>
                <a:latin typeface="+mn-lt"/>
                <a:ea typeface="ヒラギノ角ゴ Pro W3" charset="-128"/>
              </a:rPr>
              <a:t>Improvement on Data Loads and Updates </a:t>
            </a:r>
            <a:endParaRPr lang="en-US" sz="2000" b="1" dirty="0" smtClean="0">
              <a:solidFill>
                <a:srgbClr val="000000"/>
              </a:solidFill>
              <a:latin typeface="+mn-lt"/>
            </a:endParaRPr>
          </a:p>
          <a:p>
            <a:pPr>
              <a:spcBef>
                <a:spcPts val="1200"/>
              </a:spcBef>
              <a:buFont typeface="Arial"/>
              <a:buChar char="•"/>
              <a:defRPr/>
            </a:pPr>
            <a:r>
              <a:rPr lang="en-US" sz="2000" b="1" dirty="0" smtClean="0">
                <a:solidFill>
                  <a:schemeClr val="tx2"/>
                </a:solidFill>
                <a:latin typeface="+mn-lt"/>
                <a:ea typeface="+mn-ea"/>
                <a:cs typeface="+mn-cs"/>
              </a:rPr>
              <a:t>How </a:t>
            </a:r>
            <a:r>
              <a:rPr lang="en-US" sz="2000" b="1" dirty="0">
                <a:solidFill>
                  <a:schemeClr val="tx2"/>
                </a:solidFill>
                <a:latin typeface="+mn-lt"/>
                <a:ea typeface="+mn-ea"/>
                <a:cs typeface="+mn-cs"/>
              </a:rPr>
              <a:t>does it work?</a:t>
            </a:r>
          </a:p>
          <a:p>
            <a:pPr lvl="1">
              <a:defRPr/>
            </a:pPr>
            <a:r>
              <a:rPr lang="en-US" sz="1800" dirty="0">
                <a:solidFill>
                  <a:srgbClr val="000000"/>
                </a:solidFill>
                <a:latin typeface="+mn-lt"/>
                <a:ea typeface="ヒラギノ角ゴ Pro W3" charset="-128"/>
              </a:rPr>
              <a:t>Previously, to ensure data protection/integrity the disk controller needed to fully commit the write to </a:t>
            </a:r>
            <a:r>
              <a:rPr lang="en-US" sz="1800" b="1" dirty="0">
                <a:solidFill>
                  <a:srgbClr val="000000"/>
                </a:solidFill>
                <a:latin typeface="+mn-lt"/>
                <a:ea typeface="ヒラギノ角ゴ Pro W3" charset="-128"/>
              </a:rPr>
              <a:t>disk </a:t>
            </a:r>
            <a:r>
              <a:rPr lang="en-US" sz="1800" dirty="0">
                <a:solidFill>
                  <a:srgbClr val="000000"/>
                </a:solidFill>
                <a:latin typeface="+mn-lt"/>
                <a:ea typeface="ヒラギノ角ゴ Pro W3" charset="-128"/>
              </a:rPr>
              <a:t>prior to acknowledging write completion to node </a:t>
            </a:r>
          </a:p>
          <a:p>
            <a:pPr lvl="1">
              <a:defRPr/>
            </a:pPr>
            <a:r>
              <a:rPr lang="en-US" sz="1800" dirty="0">
                <a:solidFill>
                  <a:srgbClr val="000000"/>
                </a:solidFill>
                <a:latin typeface="+mn-lt"/>
                <a:ea typeface="ヒラギノ角ゴ Pro W3" charset="-128"/>
              </a:rPr>
              <a:t>With Write Back Cache, for data protection the disk controller mirrors the data to be written to the alternate controller’s Write Cache protected memory </a:t>
            </a:r>
          </a:p>
          <a:p>
            <a:pPr lvl="2">
              <a:buFont typeface="Wingdings" panose="05000000000000000000" pitchFamily="2" charset="2"/>
              <a:buChar char="ü"/>
              <a:defRPr/>
            </a:pPr>
            <a:r>
              <a:rPr lang="en-US" sz="1800" b="1" i="1" dirty="0" smtClean="0">
                <a:solidFill>
                  <a:schemeClr val="accent1"/>
                </a:solidFill>
                <a:latin typeface="+mn-lt"/>
                <a:ea typeface="ヒラギノ角ゴ Pro W3" charset="-128"/>
              </a:rPr>
              <a:t> Writing </a:t>
            </a:r>
            <a:r>
              <a:rPr lang="en-US" sz="1800" b="1" i="1" dirty="0">
                <a:solidFill>
                  <a:schemeClr val="accent1"/>
                </a:solidFill>
                <a:latin typeface="+mn-lt"/>
                <a:ea typeface="ヒラギノ角ゴ Pro W3" charset="-128"/>
              </a:rPr>
              <a:t>to Write Cache memory is much faster than to disk</a:t>
            </a:r>
            <a:endParaRPr lang="en-US" sz="1800" b="1" i="1" strike="sngStrike" dirty="0">
              <a:solidFill>
                <a:schemeClr val="accent1"/>
              </a:solidFill>
              <a:latin typeface="+mn-lt"/>
              <a:ea typeface="ヒラギノ角ゴ Pro W3" charset="-128"/>
            </a:endParaRPr>
          </a:p>
          <a:p>
            <a:pPr lvl="1">
              <a:defRPr/>
            </a:pPr>
            <a:r>
              <a:rPr lang="en-US" sz="1800" dirty="0">
                <a:solidFill>
                  <a:srgbClr val="000000"/>
                </a:solidFill>
                <a:latin typeface="+mn-lt"/>
                <a:ea typeface="ヒラギノ角ゴ Pro W3" charset="-128"/>
              </a:rPr>
              <a:t>Teradata also </a:t>
            </a:r>
            <a:r>
              <a:rPr lang="en-US" sz="1800" dirty="0" smtClean="0">
                <a:solidFill>
                  <a:srgbClr val="000000"/>
                </a:solidFill>
                <a:latin typeface="+mn-lt"/>
                <a:ea typeface="ヒラギノ角ゴ Pro W3" charset="-128"/>
              </a:rPr>
              <a:t>integrates </a:t>
            </a:r>
            <a:r>
              <a:rPr lang="en-US" sz="1800" dirty="0">
                <a:solidFill>
                  <a:srgbClr val="000000"/>
                </a:solidFill>
                <a:latin typeface="+mn-lt"/>
                <a:ea typeface="ヒラギノ角ゴ Pro W3" charset="-128"/>
              </a:rPr>
              <a:t>an external battery pack onto the controller in case of power loss</a:t>
            </a:r>
          </a:p>
        </p:txBody>
      </p:sp>
      <p:sp>
        <p:nvSpPr>
          <p:cNvPr id="39939" name="Title 2"/>
          <p:cNvSpPr>
            <a:spLocks noGrp="1"/>
          </p:cNvSpPr>
          <p:nvPr>
            <p:ph type="title" idx="4294967295"/>
          </p:nvPr>
        </p:nvSpPr>
        <p:spPr>
          <a:xfrm>
            <a:off x="304800" y="184548"/>
            <a:ext cx="8229600" cy="386953"/>
          </a:xfrm>
        </p:spPr>
        <p:txBody>
          <a:bodyPr/>
          <a:lstStyle/>
          <a:p>
            <a:r>
              <a:rPr lang="en-US" dirty="0"/>
              <a:t>Write Back Cache</a:t>
            </a:r>
          </a:p>
        </p:txBody>
      </p:sp>
    </p:spTree>
    <p:extLst>
      <p:ext uri="{BB962C8B-B14F-4D97-AF65-F5344CB8AC3E}">
        <p14:creationId xmlns:p14="http://schemas.microsoft.com/office/powerpoint/2010/main" val="88140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381000" y="914401"/>
            <a:ext cx="7467600" cy="3813572"/>
          </a:xfrm>
        </p:spPr>
        <p:txBody>
          <a:bodyPr>
            <a:noAutofit/>
          </a:bodyPr>
          <a:lstStyle/>
          <a:p>
            <a:pPr>
              <a:buFont typeface="Arial"/>
              <a:buChar char="•"/>
              <a:defRPr/>
            </a:pPr>
            <a:r>
              <a:rPr lang="en-US" sz="2000" b="1" dirty="0">
                <a:solidFill>
                  <a:schemeClr val="tx2"/>
                </a:solidFill>
                <a:latin typeface="+mn-lt"/>
                <a:ea typeface="+mn-ea"/>
                <a:cs typeface="+mn-cs"/>
              </a:rPr>
              <a:t>Protects against data corruption, loss, or theft of individual disk drives</a:t>
            </a:r>
          </a:p>
          <a:p>
            <a:pPr lvl="1">
              <a:defRPr/>
            </a:pPr>
            <a:r>
              <a:rPr lang="en-US" sz="1800" dirty="0">
                <a:solidFill>
                  <a:srgbClr val="000000"/>
                </a:solidFill>
                <a:latin typeface="+mn-lt"/>
                <a:ea typeface="ヒラギノ角ゴ Pro W3" charset="-128"/>
              </a:rPr>
              <a:t>Enhanced security</a:t>
            </a:r>
          </a:p>
          <a:p>
            <a:pPr lvl="1">
              <a:defRPr/>
            </a:pPr>
            <a:r>
              <a:rPr lang="en-US" sz="1800" dirty="0">
                <a:solidFill>
                  <a:srgbClr val="000000"/>
                </a:solidFill>
                <a:latin typeface="+mn-lt"/>
                <a:ea typeface="ヒラギノ角ゴ Pro W3" charset="-128"/>
              </a:rPr>
              <a:t>Compliance laws and </a:t>
            </a:r>
            <a:r>
              <a:rPr lang="en-US" sz="1800" dirty="0" smtClean="0">
                <a:solidFill>
                  <a:srgbClr val="000000"/>
                </a:solidFill>
                <a:latin typeface="+mn-lt"/>
                <a:ea typeface="ヒラギノ角ゴ Pro W3" charset="-128"/>
              </a:rPr>
              <a:t>regulations</a:t>
            </a:r>
            <a:endParaRPr lang="en-US" sz="1800" dirty="0">
              <a:solidFill>
                <a:srgbClr val="000000"/>
              </a:solidFill>
              <a:latin typeface="+mn-lt"/>
              <a:ea typeface="ヒラギノ角ゴ Pro W3" charset="-128"/>
            </a:endParaRPr>
          </a:p>
          <a:p>
            <a:pPr>
              <a:buFont typeface="Arial"/>
              <a:buChar char="•"/>
              <a:defRPr/>
            </a:pPr>
            <a:r>
              <a:rPr lang="en-US" sz="2000" b="1" dirty="0">
                <a:solidFill>
                  <a:schemeClr val="tx2"/>
                </a:solidFill>
                <a:latin typeface="+mn-lt"/>
                <a:ea typeface="+mn-ea"/>
                <a:cs typeface="+mn-cs"/>
              </a:rPr>
              <a:t>Data encryption is done at the disk level, </a:t>
            </a:r>
            <a:br>
              <a:rPr lang="en-US" sz="2000" b="1" dirty="0">
                <a:solidFill>
                  <a:schemeClr val="tx2"/>
                </a:solidFill>
                <a:latin typeface="+mn-lt"/>
                <a:ea typeface="+mn-ea"/>
                <a:cs typeface="+mn-cs"/>
              </a:rPr>
            </a:br>
            <a:r>
              <a:rPr lang="en-US" sz="2000" b="1" dirty="0">
                <a:solidFill>
                  <a:schemeClr val="tx2"/>
                </a:solidFill>
                <a:latin typeface="+mn-lt"/>
                <a:ea typeface="+mn-ea"/>
                <a:cs typeface="+mn-cs"/>
              </a:rPr>
              <a:t>and has zero impact on overall performance</a:t>
            </a:r>
          </a:p>
          <a:p>
            <a:pPr lvl="1">
              <a:defRPr/>
            </a:pPr>
            <a:r>
              <a:rPr lang="en-US" sz="1800" dirty="0">
                <a:solidFill>
                  <a:srgbClr val="000000"/>
                </a:solidFill>
                <a:latin typeface="+mn-lt"/>
                <a:ea typeface="ヒラギノ角ゴ Pro W3" charset="-128"/>
              </a:rPr>
              <a:t>HDD storage drives only (data drives)</a:t>
            </a:r>
          </a:p>
          <a:p>
            <a:pPr lvl="1">
              <a:defRPr/>
            </a:pPr>
            <a:r>
              <a:rPr lang="en-US" sz="1800" dirty="0">
                <a:solidFill>
                  <a:srgbClr val="000000"/>
                </a:solidFill>
                <a:latin typeface="+mn-lt"/>
                <a:ea typeface="ヒラギノ角ゴ Pro W3" charset="-128"/>
              </a:rPr>
              <a:t>When encrypted, data on drives can’t be read or written to without authentication </a:t>
            </a:r>
            <a:r>
              <a:rPr lang="en-US" sz="1800" dirty="0" smtClean="0">
                <a:solidFill>
                  <a:srgbClr val="000000"/>
                </a:solidFill>
                <a:latin typeface="+mn-lt"/>
                <a:ea typeface="ヒラギノ角ゴ Pro W3" charset="-128"/>
              </a:rPr>
              <a:t>key</a:t>
            </a:r>
            <a:endParaRPr lang="en-US" sz="1800" dirty="0">
              <a:solidFill>
                <a:srgbClr val="000000"/>
              </a:solidFill>
              <a:latin typeface="+mn-lt"/>
              <a:ea typeface="ヒラギノ角ゴ Pro W3" charset="-128"/>
            </a:endParaRPr>
          </a:p>
          <a:p>
            <a:pPr>
              <a:buFont typeface="Arial"/>
              <a:buChar char="•"/>
              <a:defRPr/>
            </a:pPr>
            <a:r>
              <a:rPr lang="en-US" sz="2000" b="1" dirty="0">
                <a:solidFill>
                  <a:schemeClr val="tx2"/>
                </a:solidFill>
                <a:latin typeface="+mn-lt"/>
                <a:ea typeface="+mn-ea"/>
                <a:cs typeface="+mn-cs"/>
              </a:rPr>
              <a:t>FDE also allows for disk drives to be wiped clean when being </a:t>
            </a:r>
            <a:r>
              <a:rPr lang="en-US" sz="2000" b="1" dirty="0" smtClean="0">
                <a:solidFill>
                  <a:schemeClr val="tx2"/>
                </a:solidFill>
                <a:latin typeface="+mn-lt"/>
                <a:ea typeface="+mn-ea"/>
                <a:cs typeface="+mn-cs"/>
              </a:rPr>
              <a:t>decommissioned</a:t>
            </a:r>
            <a:endParaRPr lang="en-US" sz="2000" b="1" dirty="0">
              <a:solidFill>
                <a:schemeClr val="tx2"/>
              </a:solidFill>
              <a:latin typeface="+mn-lt"/>
              <a:ea typeface="+mn-ea"/>
              <a:cs typeface="+mn-cs"/>
            </a:endParaRPr>
          </a:p>
        </p:txBody>
      </p:sp>
      <p:sp>
        <p:nvSpPr>
          <p:cNvPr id="41988" name="Title 6"/>
          <p:cNvSpPr>
            <a:spLocks noGrp="1"/>
          </p:cNvSpPr>
          <p:nvPr>
            <p:ph type="title" idx="4294967295"/>
          </p:nvPr>
        </p:nvSpPr>
        <p:spPr>
          <a:xfrm>
            <a:off x="304800" y="285750"/>
            <a:ext cx="8229600" cy="386953"/>
          </a:xfrm>
        </p:spPr>
        <p:txBody>
          <a:bodyPr/>
          <a:lstStyle/>
          <a:p>
            <a:r>
              <a:rPr lang="en-US" dirty="0"/>
              <a:t>Full Disk Encryption</a:t>
            </a:r>
          </a:p>
        </p:txBody>
      </p:sp>
      <p:pic>
        <p:nvPicPr>
          <p:cNvPr id="4" name="Picture 2" descr="ANA0028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276350"/>
            <a:ext cx="1839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800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57200" y="2514600"/>
            <a:ext cx="5410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marL="1143000" indent="-228600" eaLnBrk="0" hangingPunct="0">
              <a:buClr>
                <a:schemeClr val="accent1"/>
              </a:buClr>
              <a:buFont typeface="Times" pitchFamily="18" charset="0"/>
              <a:buChar char="•"/>
              <a:tabLst>
                <a:tab pos="6002338" algn="l"/>
                <a:tab pos="7777163" algn="l"/>
              </a:tabLst>
            </a:pPr>
            <a:endParaRPr lang="en-US" sz="1800">
              <a:ea typeface="MS PGothic" pitchFamily="34" charset="-128"/>
            </a:endParaRPr>
          </a:p>
        </p:txBody>
      </p:sp>
      <p:sp>
        <p:nvSpPr>
          <p:cNvPr id="56323" name="Rectangle 5"/>
          <p:cNvSpPr>
            <a:spLocks noGrp="1" noChangeArrowheads="1"/>
          </p:cNvSpPr>
          <p:nvPr>
            <p:ph type="body" idx="4294967295"/>
          </p:nvPr>
        </p:nvSpPr>
        <p:spPr>
          <a:xfrm>
            <a:off x="228600" y="1123950"/>
            <a:ext cx="5181600" cy="3813572"/>
          </a:xfrm>
        </p:spPr>
        <p:txBody>
          <a:bodyPr>
            <a:noAutofit/>
          </a:bodyPr>
          <a:lstStyle/>
          <a:p>
            <a:r>
              <a:rPr lang="en-US" sz="2000" b="1" dirty="0">
                <a:solidFill>
                  <a:schemeClr val="tx2"/>
                </a:solidFill>
              </a:rPr>
              <a:t>Single vendor support for entire solution </a:t>
            </a:r>
          </a:p>
          <a:p>
            <a:pPr lvl="1"/>
            <a:r>
              <a:rPr lang="en-US" sz="1800" dirty="0">
                <a:solidFill>
                  <a:srgbClr val="000000"/>
                </a:solidFill>
              </a:rPr>
              <a:t>Requires no third-party </a:t>
            </a:r>
            <a:r>
              <a:rPr lang="en-US" sz="1800" dirty="0" smtClean="0">
                <a:solidFill>
                  <a:srgbClr val="000000"/>
                </a:solidFill>
              </a:rPr>
              <a:t>coordination</a:t>
            </a:r>
            <a:endParaRPr lang="en-US" sz="2000" dirty="0" smtClean="0">
              <a:solidFill>
                <a:srgbClr val="000000"/>
              </a:solidFill>
            </a:endParaRPr>
          </a:p>
          <a:p>
            <a:r>
              <a:rPr lang="en-US" sz="2000" b="1" dirty="0" smtClean="0">
                <a:solidFill>
                  <a:schemeClr val="tx2"/>
                </a:solidFill>
              </a:rPr>
              <a:t>Trained</a:t>
            </a:r>
            <a:r>
              <a:rPr lang="en-US" sz="2000" b="1" dirty="0">
                <a:solidFill>
                  <a:schemeClr val="tx2"/>
                </a:solidFill>
              </a:rPr>
              <a:t>, experienced customer service reps</a:t>
            </a:r>
            <a:r>
              <a:rPr lang="en-US" sz="2000" dirty="0">
                <a:solidFill>
                  <a:schemeClr val="tx2"/>
                </a:solidFill>
              </a:rPr>
              <a:t> </a:t>
            </a:r>
          </a:p>
          <a:p>
            <a:pPr lvl="1"/>
            <a:r>
              <a:rPr lang="en-US" sz="1800" dirty="0" smtClean="0">
                <a:solidFill>
                  <a:srgbClr val="000000"/>
                </a:solidFill>
              </a:rPr>
              <a:t>100% Teradata employees</a:t>
            </a:r>
            <a:r>
              <a:rPr lang="en-US" sz="1800" dirty="0"/>
              <a:t>	</a:t>
            </a:r>
            <a:endParaRPr lang="en-US" sz="2000" dirty="0" smtClean="0"/>
          </a:p>
          <a:p>
            <a:r>
              <a:rPr lang="en-US" sz="2000" b="1" dirty="0" smtClean="0">
                <a:solidFill>
                  <a:schemeClr val="tx2"/>
                </a:solidFill>
              </a:rPr>
              <a:t>Certified </a:t>
            </a:r>
            <a:r>
              <a:rPr lang="en-US" sz="2000" b="1" dirty="0">
                <a:solidFill>
                  <a:schemeClr val="tx2"/>
                </a:solidFill>
              </a:rPr>
              <a:t>regional and global Customer Care Centers</a:t>
            </a:r>
          </a:p>
          <a:p>
            <a:pPr lvl="1"/>
            <a:r>
              <a:rPr lang="en-US" sz="1800" dirty="0"/>
              <a:t> Staffed </a:t>
            </a:r>
            <a:r>
              <a:rPr lang="en-US" sz="1800" dirty="0" smtClean="0"/>
              <a:t>7x24</a:t>
            </a:r>
            <a:endParaRPr lang="en-US" sz="2000" b="1" dirty="0" smtClean="0">
              <a:solidFill>
                <a:schemeClr val="accent2"/>
              </a:solidFill>
            </a:endParaRPr>
          </a:p>
          <a:p>
            <a:r>
              <a:rPr lang="en-US" sz="2000" b="1" dirty="0" smtClean="0">
                <a:solidFill>
                  <a:schemeClr val="tx2"/>
                </a:solidFill>
              </a:rPr>
              <a:t>Secure </a:t>
            </a:r>
            <a:r>
              <a:rPr lang="en-US" sz="2000" b="1" dirty="0">
                <a:solidFill>
                  <a:schemeClr val="tx2"/>
                </a:solidFill>
              </a:rPr>
              <a:t>VPN provided</a:t>
            </a:r>
          </a:p>
          <a:p>
            <a:pPr lvl="1"/>
            <a:r>
              <a:rPr lang="en-US" sz="1800" dirty="0">
                <a:solidFill>
                  <a:srgbClr val="000000"/>
                </a:solidFill>
              </a:rPr>
              <a:t>Teradata </a:t>
            </a:r>
            <a:r>
              <a:rPr lang="en-US" sz="1800" dirty="0" err="1" smtClean="0">
                <a:solidFill>
                  <a:srgbClr val="000000"/>
                </a:solidFill>
              </a:rPr>
              <a:t>ServiceConnect</a:t>
            </a:r>
            <a:endParaRPr lang="en-US" sz="1800" dirty="0">
              <a:solidFill>
                <a:srgbClr val="000000"/>
              </a:solidFill>
            </a:endParaRPr>
          </a:p>
        </p:txBody>
      </p:sp>
      <p:sp>
        <p:nvSpPr>
          <p:cNvPr id="56324" name="Rectangle 4"/>
          <p:cNvSpPr>
            <a:spLocks noGrp="1" noChangeArrowheads="1"/>
          </p:cNvSpPr>
          <p:nvPr>
            <p:ph type="title" idx="4294967295"/>
          </p:nvPr>
        </p:nvSpPr>
        <p:spPr>
          <a:xfrm>
            <a:off x="304800" y="228600"/>
            <a:ext cx="8229600" cy="386953"/>
          </a:xfrm>
        </p:spPr>
        <p:txBody>
          <a:bodyPr/>
          <a:lstStyle/>
          <a:p>
            <a:r>
              <a:rPr lang="en-US" dirty="0"/>
              <a:t>Teradata Customer Support Advantages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276350"/>
            <a:ext cx="31623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974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6"/>
          <p:cNvSpPr>
            <a:spLocks noGrp="1"/>
          </p:cNvSpPr>
          <p:nvPr>
            <p:ph type="title" idx="4294967295"/>
          </p:nvPr>
        </p:nvSpPr>
        <p:spPr>
          <a:xfrm>
            <a:off x="533400" y="228600"/>
            <a:ext cx="8229600" cy="664369"/>
          </a:xfrm>
        </p:spPr>
        <p:txBody>
          <a:bodyPr/>
          <a:lstStyle/>
          <a:p>
            <a:r>
              <a:rPr lang="en-US" dirty="0"/>
              <a:t>Teradata Premier Support</a:t>
            </a:r>
            <a:br>
              <a:rPr lang="en-US" dirty="0"/>
            </a:br>
            <a:endParaRPr lang="en-US" dirty="0"/>
          </a:p>
        </p:txBody>
      </p:sp>
      <p:sp>
        <p:nvSpPr>
          <p:cNvPr id="58372" name="Content Placeholder 7"/>
          <p:cNvSpPr>
            <a:spLocks noGrp="1"/>
          </p:cNvSpPr>
          <p:nvPr>
            <p:ph sz="quarter" idx="4294967295"/>
          </p:nvPr>
        </p:nvSpPr>
        <p:spPr>
          <a:xfrm>
            <a:off x="457200" y="1143000"/>
            <a:ext cx="7848600" cy="3486150"/>
          </a:xfrm>
        </p:spPr>
        <p:txBody>
          <a:bodyPr>
            <a:noAutofit/>
          </a:bodyPr>
          <a:lstStyle/>
          <a:p>
            <a:pPr>
              <a:spcBef>
                <a:spcPts val="1600"/>
              </a:spcBef>
            </a:pPr>
            <a:r>
              <a:rPr lang="en-US" sz="2000" dirty="0"/>
              <a:t>Teradata Premier Support is world-class </a:t>
            </a:r>
            <a:r>
              <a:rPr lang="en-US" sz="2000" b="1" dirty="0">
                <a:solidFill>
                  <a:schemeClr val="tx2"/>
                </a:solidFill>
              </a:rPr>
              <a:t>software and hardware maintenance </a:t>
            </a:r>
            <a:r>
              <a:rPr lang="en-US" sz="2000" dirty="0"/>
              <a:t>and support with reactive incident </a:t>
            </a:r>
            <a:r>
              <a:rPr lang="en-US" sz="2000" dirty="0" smtClean="0"/>
              <a:t>management</a:t>
            </a:r>
          </a:p>
          <a:p>
            <a:pPr>
              <a:spcBef>
                <a:spcPts val="1600"/>
              </a:spcBef>
            </a:pPr>
            <a:r>
              <a:rPr lang="en-US" sz="2000" dirty="0" smtClean="0"/>
              <a:t>Provides </a:t>
            </a:r>
            <a:r>
              <a:rPr lang="en-US" sz="2000" dirty="0"/>
              <a:t>customers with</a:t>
            </a:r>
            <a:r>
              <a:rPr lang="en-US" sz="2000" dirty="0">
                <a:solidFill>
                  <a:schemeClr val="tx2"/>
                </a:solidFill>
              </a:rPr>
              <a:t> </a:t>
            </a:r>
            <a:r>
              <a:rPr lang="en-US" sz="2000" b="1" dirty="0">
                <a:solidFill>
                  <a:schemeClr val="tx2"/>
                </a:solidFill>
              </a:rPr>
              <a:t>rapid restoration </a:t>
            </a:r>
            <a:r>
              <a:rPr lang="en-US" sz="2000" dirty="0"/>
              <a:t>of their system to an operational </a:t>
            </a:r>
            <a:r>
              <a:rPr lang="en-US" sz="2000" dirty="0" smtClean="0"/>
              <a:t>level</a:t>
            </a:r>
          </a:p>
          <a:p>
            <a:pPr>
              <a:spcBef>
                <a:spcPts val="1600"/>
              </a:spcBef>
            </a:pPr>
            <a:r>
              <a:rPr lang="en-US" sz="2000" dirty="0" smtClean="0"/>
              <a:t>Teradata </a:t>
            </a:r>
            <a:r>
              <a:rPr lang="en-US" sz="2000" dirty="0"/>
              <a:t>utilizes highly developed processes, focused resources </a:t>
            </a:r>
            <a:r>
              <a:rPr lang="en-US" sz="2000" b="1" dirty="0">
                <a:solidFill>
                  <a:schemeClr val="tx2"/>
                </a:solidFill>
              </a:rPr>
              <a:t>experienced</a:t>
            </a:r>
            <a:r>
              <a:rPr lang="en-US" sz="2000" dirty="0">
                <a:solidFill>
                  <a:srgbClr val="1B447D"/>
                </a:solidFill>
              </a:rPr>
              <a:t> </a:t>
            </a:r>
            <a:r>
              <a:rPr lang="en-US" sz="2000" dirty="0"/>
              <a:t>in supporting highly available systems to deliver world-class maintenance and support</a:t>
            </a:r>
          </a:p>
        </p:txBody>
      </p:sp>
    </p:spTree>
    <p:extLst>
      <p:ext uri="{BB962C8B-B14F-4D97-AF65-F5344CB8AC3E}">
        <p14:creationId xmlns:p14="http://schemas.microsoft.com/office/powerpoint/2010/main" val="2940818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28600" y="327423"/>
            <a:ext cx="8229600" cy="386953"/>
          </a:xfrm>
        </p:spPr>
        <p:txBody>
          <a:bodyPr/>
          <a:lstStyle/>
          <a:p>
            <a:r>
              <a:rPr lang="en-US" dirty="0"/>
              <a:t>Teradata </a:t>
            </a:r>
            <a:r>
              <a:rPr lang="en-US" dirty="0" smtClean="0"/>
              <a:t>Enterprise Platform Family</a:t>
            </a:r>
            <a:r>
              <a:rPr lang="en-US" dirty="0"/>
              <a:t/>
            </a:r>
            <a:br>
              <a:rPr lang="en-US" dirty="0"/>
            </a:br>
            <a:r>
              <a:rPr lang="en-US" sz="2000" b="1" i="1" dirty="0">
                <a:solidFill>
                  <a:schemeClr val="accent1"/>
                </a:solidFill>
              </a:rPr>
              <a:t>The Standard for </a:t>
            </a:r>
            <a:r>
              <a:rPr lang="en-US" sz="2000" b="1" i="1" dirty="0" smtClean="0">
                <a:solidFill>
                  <a:schemeClr val="accent1"/>
                </a:solidFill>
              </a:rPr>
              <a:t>Unified Data Architecture</a:t>
            </a:r>
            <a:endParaRPr lang="en-US" sz="2000" b="1" i="1" dirty="0">
              <a:solidFill>
                <a:schemeClr val="accent1"/>
              </a:solidFill>
            </a:endParaRPr>
          </a:p>
        </p:txBody>
      </p:sp>
      <p:sp>
        <p:nvSpPr>
          <p:cNvPr id="6147" name="Rectangle 3"/>
          <p:cNvSpPr>
            <a:spLocks noGrp="1" noChangeArrowheads="1"/>
          </p:cNvSpPr>
          <p:nvPr>
            <p:ph type="body" idx="4294967295"/>
          </p:nvPr>
        </p:nvSpPr>
        <p:spPr>
          <a:xfrm>
            <a:off x="236335" y="971550"/>
            <a:ext cx="8559800" cy="4095737"/>
          </a:xfrm>
        </p:spPr>
        <p:txBody>
          <a:bodyPr wrap="square">
            <a:spAutoFit/>
          </a:bodyPr>
          <a:lstStyle/>
          <a:p>
            <a:pPr>
              <a:spcBef>
                <a:spcPts val="0"/>
              </a:spcBef>
              <a:spcAft>
                <a:spcPts val="0"/>
              </a:spcAft>
              <a:buFontTx/>
              <a:buNone/>
            </a:pPr>
            <a:r>
              <a:rPr lang="en-US" b="1" dirty="0">
                <a:solidFill>
                  <a:schemeClr val="accent1"/>
                </a:solidFill>
              </a:rPr>
              <a:t>We’ve Got You Covered</a:t>
            </a:r>
          </a:p>
          <a:p>
            <a:pPr>
              <a:spcBef>
                <a:spcPts val="0"/>
              </a:spcBef>
              <a:spcAft>
                <a:spcPts val="0"/>
              </a:spcAft>
            </a:pPr>
            <a:r>
              <a:rPr lang="en-US" b="1" dirty="0">
                <a:solidFill>
                  <a:schemeClr val="tx2"/>
                </a:solidFill>
              </a:rPr>
              <a:t>Teradata offers </a:t>
            </a:r>
            <a:r>
              <a:rPr lang="en-US" b="1" dirty="0" smtClean="0">
                <a:solidFill>
                  <a:schemeClr val="tx2"/>
                </a:solidFill>
              </a:rPr>
              <a:t>an enterprise class platform </a:t>
            </a:r>
            <a:r>
              <a:rPr lang="en-US" b="1" dirty="0">
                <a:solidFill>
                  <a:schemeClr val="tx2"/>
                </a:solidFill>
              </a:rPr>
              <a:t>family </a:t>
            </a:r>
            <a:r>
              <a:rPr lang="en-US" b="1" dirty="0" smtClean="0">
                <a:solidFill>
                  <a:schemeClr val="tx2"/>
                </a:solidFill>
              </a:rPr>
              <a:t>to </a:t>
            </a:r>
            <a:r>
              <a:rPr lang="en-US" b="1" dirty="0">
                <a:solidFill>
                  <a:schemeClr val="tx2"/>
                </a:solidFill>
              </a:rPr>
              <a:t>meet </a:t>
            </a:r>
            <a:r>
              <a:rPr lang="en-US" b="1" dirty="0" smtClean="0">
                <a:solidFill>
                  <a:schemeClr val="tx2"/>
                </a:solidFill>
              </a:rPr>
              <a:t>your analytical </a:t>
            </a:r>
            <a:r>
              <a:rPr lang="en-US" b="1" dirty="0">
                <a:solidFill>
                  <a:schemeClr val="tx2"/>
                </a:solidFill>
              </a:rPr>
              <a:t>system </a:t>
            </a:r>
            <a:r>
              <a:rPr lang="en-US" b="1" dirty="0" smtClean="0">
                <a:solidFill>
                  <a:schemeClr val="tx2"/>
                </a:solidFill>
              </a:rPr>
              <a:t>requirements</a:t>
            </a:r>
          </a:p>
          <a:p>
            <a:pPr lvl="1">
              <a:spcBef>
                <a:spcPts val="0"/>
              </a:spcBef>
              <a:spcAft>
                <a:spcPts val="0"/>
              </a:spcAft>
            </a:pPr>
            <a:r>
              <a:rPr lang="en-US" dirty="0" smtClean="0">
                <a:solidFill>
                  <a:srgbClr val="000000"/>
                </a:solidFill>
              </a:rPr>
              <a:t>Complete application and data portability between platforms</a:t>
            </a:r>
          </a:p>
          <a:p>
            <a:pPr marL="0" indent="0">
              <a:spcBef>
                <a:spcPts val="0"/>
              </a:spcBef>
              <a:spcAft>
                <a:spcPts val="0"/>
              </a:spcAft>
              <a:buNone/>
            </a:pPr>
            <a:endParaRPr lang="en-US" sz="1200" dirty="0" smtClean="0"/>
          </a:p>
          <a:p>
            <a:pPr lvl="0">
              <a:spcBef>
                <a:spcPts val="0"/>
              </a:spcBef>
              <a:spcAft>
                <a:spcPts val="0"/>
              </a:spcAft>
            </a:pPr>
            <a:r>
              <a:rPr lang="en-US" b="1" dirty="0" smtClean="0">
                <a:solidFill>
                  <a:schemeClr val="tx2"/>
                </a:solidFill>
              </a:rPr>
              <a:t>Integrated Data Warehouses - </a:t>
            </a:r>
            <a:r>
              <a:rPr lang="en-US" b="1" kern="1200" dirty="0" smtClean="0">
                <a:solidFill>
                  <a:schemeClr val="tx2"/>
                </a:solidFill>
              </a:rPr>
              <a:t>shared </a:t>
            </a:r>
            <a:r>
              <a:rPr lang="en-US" b="1" kern="1200" dirty="0">
                <a:solidFill>
                  <a:schemeClr val="tx2"/>
                </a:solidFill>
              </a:rPr>
              <a:t>data </a:t>
            </a:r>
            <a:r>
              <a:rPr lang="en-US" b="1" kern="1200" dirty="0" smtClean="0">
                <a:solidFill>
                  <a:schemeClr val="tx2"/>
                </a:solidFill>
              </a:rPr>
              <a:t>environments to run your business</a:t>
            </a:r>
            <a:endParaRPr lang="en-US" b="1" dirty="0">
              <a:solidFill>
                <a:schemeClr val="tx2"/>
              </a:solidFill>
            </a:endParaRPr>
          </a:p>
          <a:p>
            <a:pPr lvl="1">
              <a:spcBef>
                <a:spcPts val="0"/>
              </a:spcBef>
              <a:spcAft>
                <a:spcPts val="0"/>
              </a:spcAft>
            </a:pPr>
            <a:r>
              <a:rPr lang="en-US" b="1" dirty="0">
                <a:solidFill>
                  <a:srgbClr val="000000"/>
                </a:solidFill>
              </a:rPr>
              <a:t>Data Mart </a:t>
            </a:r>
            <a:r>
              <a:rPr lang="en-US" b="1" dirty="0" smtClean="0">
                <a:solidFill>
                  <a:srgbClr val="000000"/>
                </a:solidFill>
              </a:rPr>
              <a:t>Appliance 680 </a:t>
            </a:r>
          </a:p>
          <a:p>
            <a:pPr lvl="2">
              <a:spcBef>
                <a:spcPts val="0"/>
              </a:spcBef>
              <a:spcAft>
                <a:spcPts val="0"/>
              </a:spcAft>
            </a:pPr>
            <a:r>
              <a:rPr lang="en-US" dirty="0" smtClean="0">
                <a:solidFill>
                  <a:srgbClr val="000000"/>
                </a:solidFill>
              </a:rPr>
              <a:t>Test/Development for the EDW, Departmental Data Mart</a:t>
            </a:r>
            <a:endParaRPr lang="en-US" dirty="0">
              <a:solidFill>
                <a:srgbClr val="000000"/>
              </a:solidFill>
            </a:endParaRPr>
          </a:p>
          <a:p>
            <a:pPr lvl="1">
              <a:spcBef>
                <a:spcPts val="0"/>
              </a:spcBef>
              <a:spcAft>
                <a:spcPts val="0"/>
              </a:spcAft>
            </a:pPr>
            <a:r>
              <a:rPr lang="en-US" b="1" dirty="0">
                <a:solidFill>
                  <a:srgbClr val="000000"/>
                </a:solidFill>
              </a:rPr>
              <a:t>Data Warehouse </a:t>
            </a:r>
            <a:r>
              <a:rPr lang="en-US" b="1" dirty="0" smtClean="0">
                <a:solidFill>
                  <a:srgbClr val="000000"/>
                </a:solidFill>
              </a:rPr>
              <a:t>Appliance 2850</a:t>
            </a:r>
            <a:endParaRPr lang="en-US" dirty="0" smtClean="0">
              <a:solidFill>
                <a:srgbClr val="000000"/>
              </a:solidFill>
            </a:endParaRPr>
          </a:p>
          <a:p>
            <a:pPr lvl="2">
              <a:spcBef>
                <a:spcPts val="0"/>
              </a:spcBef>
              <a:spcAft>
                <a:spcPts val="0"/>
              </a:spcAft>
            </a:pPr>
            <a:r>
              <a:rPr lang="en-US" dirty="0" smtClean="0">
                <a:solidFill>
                  <a:srgbClr val="000000"/>
                </a:solidFill>
              </a:rPr>
              <a:t>Enterprise Data Warehouse, Strategic Intelligence, Decision Support</a:t>
            </a:r>
            <a:endParaRPr lang="en-US" dirty="0">
              <a:solidFill>
                <a:srgbClr val="000000"/>
              </a:solidFill>
            </a:endParaRPr>
          </a:p>
          <a:p>
            <a:pPr lvl="1">
              <a:spcBef>
                <a:spcPts val="0"/>
              </a:spcBef>
              <a:spcAft>
                <a:spcPts val="0"/>
              </a:spcAft>
            </a:pPr>
            <a:r>
              <a:rPr lang="en-US" b="1" dirty="0" smtClean="0">
                <a:solidFill>
                  <a:srgbClr val="000000"/>
                </a:solidFill>
              </a:rPr>
              <a:t>Active </a:t>
            </a:r>
            <a:r>
              <a:rPr lang="en-US" b="1" dirty="0">
                <a:solidFill>
                  <a:srgbClr val="000000"/>
                </a:solidFill>
              </a:rPr>
              <a:t>Enterprise Data Warehouse </a:t>
            </a:r>
            <a:r>
              <a:rPr lang="en-US" b="1" dirty="0" smtClean="0">
                <a:solidFill>
                  <a:srgbClr val="000000"/>
                </a:solidFill>
              </a:rPr>
              <a:t>6800</a:t>
            </a:r>
            <a:endParaRPr lang="en-US" dirty="0">
              <a:solidFill>
                <a:srgbClr val="000000"/>
              </a:solidFill>
            </a:endParaRPr>
          </a:p>
          <a:p>
            <a:pPr lvl="2">
              <a:spcBef>
                <a:spcPts val="0"/>
              </a:spcBef>
              <a:spcAft>
                <a:spcPts val="0"/>
              </a:spcAft>
            </a:pPr>
            <a:r>
              <a:rPr lang="en-US" dirty="0" smtClean="0">
                <a:solidFill>
                  <a:srgbClr val="000000"/>
                </a:solidFill>
              </a:rPr>
              <a:t>Active workloads: strategic </a:t>
            </a:r>
            <a:r>
              <a:rPr lang="en-US" u="sng" dirty="0">
                <a:solidFill>
                  <a:srgbClr val="000000"/>
                </a:solidFill>
              </a:rPr>
              <a:t>and</a:t>
            </a:r>
            <a:r>
              <a:rPr lang="en-US" dirty="0">
                <a:solidFill>
                  <a:srgbClr val="000000"/>
                </a:solidFill>
              </a:rPr>
              <a:t> operational intelligence to drive competitive </a:t>
            </a:r>
            <a:r>
              <a:rPr lang="en-US" dirty="0" smtClean="0">
                <a:solidFill>
                  <a:srgbClr val="000000"/>
                </a:solidFill>
              </a:rPr>
              <a:t>advantage</a:t>
            </a:r>
          </a:p>
          <a:p>
            <a:pPr lvl="1">
              <a:spcBef>
                <a:spcPts val="0"/>
              </a:spcBef>
              <a:spcAft>
                <a:spcPts val="0"/>
              </a:spcAft>
            </a:pPr>
            <a:r>
              <a:rPr lang="en-US" b="1" dirty="0" smtClean="0">
                <a:solidFill>
                  <a:srgbClr val="000000"/>
                </a:solidFill>
              </a:rPr>
              <a:t>IntelliFlex™</a:t>
            </a:r>
          </a:p>
          <a:p>
            <a:pPr lvl="2">
              <a:spcBef>
                <a:spcPts val="0"/>
              </a:spcBef>
              <a:spcAft>
                <a:spcPts val="0"/>
              </a:spcAft>
            </a:pPr>
            <a:r>
              <a:rPr lang="en-US" dirty="0" smtClean="0">
                <a:solidFill>
                  <a:srgbClr val="000000"/>
                </a:solidFill>
              </a:rPr>
              <a:t>Active EDW workloads with revolutionary flexibility and scalability</a:t>
            </a:r>
          </a:p>
          <a:p>
            <a:pPr marL="576262" lvl="2" indent="0">
              <a:spcBef>
                <a:spcPts val="0"/>
              </a:spcBef>
              <a:spcAft>
                <a:spcPts val="0"/>
              </a:spcAft>
              <a:buNone/>
            </a:pPr>
            <a:endParaRPr lang="en-US" sz="1100" b="1" dirty="0" smtClean="0"/>
          </a:p>
          <a:p>
            <a:pPr lvl="0">
              <a:spcBef>
                <a:spcPts val="0"/>
              </a:spcBef>
              <a:spcAft>
                <a:spcPts val="0"/>
              </a:spcAft>
            </a:pPr>
            <a:r>
              <a:rPr lang="en-US" b="1" dirty="0" smtClean="0">
                <a:solidFill>
                  <a:schemeClr val="tx2"/>
                </a:solidFill>
              </a:rPr>
              <a:t>Data Platform - </a:t>
            </a:r>
            <a:r>
              <a:rPr lang="en-US" b="1" kern="1200" dirty="0" smtClean="0">
                <a:solidFill>
                  <a:schemeClr val="tx2"/>
                </a:solidFill>
              </a:rPr>
              <a:t>Load, store, </a:t>
            </a:r>
            <a:r>
              <a:rPr lang="en-US" b="1" kern="1200" dirty="0">
                <a:solidFill>
                  <a:schemeClr val="tx2"/>
                </a:solidFill>
              </a:rPr>
              <a:t>and </a:t>
            </a:r>
            <a:r>
              <a:rPr lang="en-US" b="1" kern="1200" dirty="0" smtClean="0">
                <a:solidFill>
                  <a:schemeClr val="tx2"/>
                </a:solidFill>
              </a:rPr>
              <a:t>refine </a:t>
            </a:r>
            <a:r>
              <a:rPr lang="en-US" b="1" kern="1200" dirty="0">
                <a:solidFill>
                  <a:schemeClr val="tx2"/>
                </a:solidFill>
              </a:rPr>
              <a:t>data </a:t>
            </a:r>
            <a:r>
              <a:rPr lang="en-US" b="1" kern="1200" dirty="0" smtClean="0">
                <a:solidFill>
                  <a:schemeClr val="tx2"/>
                </a:solidFill>
              </a:rPr>
              <a:t>for analytics</a:t>
            </a:r>
            <a:endParaRPr lang="en-US" b="1" dirty="0">
              <a:solidFill>
                <a:schemeClr val="tx2"/>
              </a:solidFill>
            </a:endParaRPr>
          </a:p>
          <a:p>
            <a:pPr lvl="1">
              <a:spcBef>
                <a:spcPts val="0"/>
              </a:spcBef>
              <a:spcAft>
                <a:spcPts val="0"/>
              </a:spcAft>
            </a:pPr>
            <a:r>
              <a:rPr lang="en-US" b="1" dirty="0" smtClean="0">
                <a:solidFill>
                  <a:srgbClr val="000000"/>
                </a:solidFill>
              </a:rPr>
              <a:t>Integrated Big Data Platform1800</a:t>
            </a:r>
            <a:endParaRPr lang="en-US" b="1" dirty="0">
              <a:solidFill>
                <a:srgbClr val="000000"/>
              </a:solidFill>
            </a:endParaRPr>
          </a:p>
          <a:p>
            <a:pPr lvl="2">
              <a:spcBef>
                <a:spcPts val="0"/>
              </a:spcBef>
              <a:spcAft>
                <a:spcPts val="0"/>
              </a:spcAft>
            </a:pPr>
            <a:r>
              <a:rPr lang="en-US" dirty="0" smtClean="0">
                <a:solidFill>
                  <a:srgbClr val="000000"/>
                </a:solidFill>
              </a:rPr>
              <a:t>Cost-effective analytics on large volumes of data</a:t>
            </a:r>
            <a:endParaRPr lang="en-US"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633" y="133350"/>
            <a:ext cx="3644900" cy="82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197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57755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143000"/>
            <a:ext cx="4800600" cy="3601953"/>
          </a:xfrm>
        </p:spPr>
        <p:txBody>
          <a:bodyPr>
            <a:normAutofit/>
          </a:bodyPr>
          <a:lstStyle/>
          <a:p>
            <a:r>
              <a:rPr lang="en-US" sz="2400" b="1" dirty="0">
                <a:solidFill>
                  <a:srgbClr val="000000"/>
                </a:solidFill>
              </a:rPr>
              <a:t>Data Warehouse Appliance </a:t>
            </a:r>
            <a:r>
              <a:rPr lang="en-US" sz="2400" b="1" dirty="0" smtClean="0">
                <a:solidFill>
                  <a:srgbClr val="000000"/>
                </a:solidFill>
              </a:rPr>
              <a:t>2850 </a:t>
            </a:r>
            <a:r>
              <a:rPr lang="en-US" sz="2400" b="1" dirty="0">
                <a:solidFill>
                  <a:srgbClr val="000000"/>
                </a:solidFill>
              </a:rPr>
              <a:t>Overview</a:t>
            </a:r>
          </a:p>
          <a:p>
            <a:r>
              <a:rPr lang="en-US" sz="2400" dirty="0" smtClean="0">
                <a:solidFill>
                  <a:srgbClr val="000000"/>
                </a:solidFill>
              </a:rPr>
              <a:t>Features and Specs</a:t>
            </a:r>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217539" y="4918131"/>
            <a:ext cx="68929"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a:t>
            </a:fld>
            <a:endParaRPr lang="en-US" sz="850" dirty="0">
              <a:solidFill>
                <a:schemeClr val="bg2">
                  <a:lumMod val="50000"/>
                </a:schemeClr>
              </a:solidFill>
            </a:endParaRPr>
          </a:p>
        </p:txBody>
      </p:sp>
      <p:pic>
        <p:nvPicPr>
          <p:cNvPr id="10" name="Picture Placeholder 9" descr="FIN-1010-H_16-9ppt_content3.jpg"/>
          <p:cNvPicPr>
            <a:picLocks noChangeAspect="1"/>
          </p:cNvPicPr>
          <p:nvPr/>
        </p:nvPicPr>
        <p:blipFill>
          <a:blip r:embed="rId3" cstate="screen">
            <a:extLst>
              <a:ext uri="{28A0092B-C50C-407E-A947-70E740481C1C}">
                <a14:useLocalDpi xmlns:a14="http://schemas.microsoft.com/office/drawing/2010/main"/>
              </a:ext>
            </a:extLst>
          </a:blip>
          <a:srcRect l="-44" r="-44"/>
          <a:stretch>
            <a:fillRect/>
          </a:stretch>
        </p:blipFill>
        <p:spPr>
          <a:xfrm>
            <a:off x="0" y="0"/>
            <a:ext cx="3962400" cy="5143500"/>
          </a:xfrm>
          <a:prstGeom prst="rect">
            <a:avLst/>
          </a:prstGeom>
        </p:spPr>
      </p:pic>
    </p:spTree>
    <p:custDataLst>
      <p:tags r:id="rId1"/>
    </p:custDataLst>
    <p:extLst>
      <p:ext uri="{BB962C8B-B14F-4D97-AF65-F5344CB8AC3E}">
        <p14:creationId xmlns:p14="http://schemas.microsoft.com/office/powerpoint/2010/main" val="196002840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sz="2200" dirty="0">
                <a:ea typeface="Segoe UI" pitchFamily="34" charset="0"/>
                <a:cs typeface="Segoe UI" pitchFamily="34" charset="0"/>
              </a:rPr>
              <a:t>Teradata </a:t>
            </a:r>
            <a:r>
              <a:rPr lang="en-US" sz="2200" dirty="0" smtClean="0">
                <a:ea typeface="Segoe UI" pitchFamily="34" charset="0"/>
                <a:cs typeface="Segoe UI" pitchFamily="34" charset="0"/>
              </a:rPr>
              <a:t>Enterprise Platforms</a:t>
            </a:r>
            <a:endParaRPr lang="en-US" sz="2200" dirty="0">
              <a:ea typeface="Segoe UI" pitchFamily="34" charset="0"/>
              <a:cs typeface="Segoe UI" pitchFamily="34" charset="0"/>
            </a:endParaRPr>
          </a:p>
        </p:txBody>
      </p:sp>
      <p:sp>
        <p:nvSpPr>
          <p:cNvPr id="25" name="Text Box 67"/>
          <p:cNvSpPr txBox="1">
            <a:spLocks noChangeArrowheads="1"/>
          </p:cNvSpPr>
          <p:nvPr/>
        </p:nvSpPr>
        <p:spPr bwMode="auto">
          <a:xfrm rot="-5400000">
            <a:off x="4423282" y="1193623"/>
            <a:ext cx="1062413" cy="30777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kern="0" dirty="0" smtClean="0">
                <a:solidFill>
                  <a:srgbClr val="DECAA6"/>
                </a:solidFill>
                <a:latin typeface="Century Gothic"/>
                <a:ea typeface="Segoe UI" pitchFamily="34" charset="0"/>
                <a:cs typeface="Segoe UI" pitchFamily="34" charset="0"/>
              </a:rPr>
              <a:t>680</a:t>
            </a:r>
          </a:p>
        </p:txBody>
      </p:sp>
      <p:graphicFrame>
        <p:nvGraphicFramePr>
          <p:cNvPr id="8" name="Group 72"/>
          <p:cNvGraphicFramePr>
            <a:graphicFrameLocks noGrp="1"/>
          </p:cNvGraphicFramePr>
          <p:nvPr>
            <p:extLst>
              <p:ext uri="{D42A27DB-BD31-4B8C-83A1-F6EECF244321}">
                <p14:modId xmlns:p14="http://schemas.microsoft.com/office/powerpoint/2010/main" val="510578365"/>
              </p:ext>
            </p:extLst>
          </p:nvPr>
        </p:nvGraphicFramePr>
        <p:xfrm>
          <a:off x="76201" y="1733550"/>
          <a:ext cx="8987860" cy="3341143"/>
        </p:xfrm>
        <a:graphic>
          <a:graphicData uri="http://schemas.openxmlformats.org/drawingml/2006/table">
            <a:tbl>
              <a:tblPr/>
              <a:tblGrid>
                <a:gridCol w="914399"/>
                <a:gridCol w="1143000"/>
                <a:gridCol w="1371600"/>
                <a:gridCol w="1143000"/>
                <a:gridCol w="1143000"/>
                <a:gridCol w="1148849"/>
                <a:gridCol w="1008704"/>
                <a:gridCol w="1115308"/>
              </a:tblGrid>
              <a:tr h="316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T="34290" marB="34290" anchor="ctr" horzOverflow="overflow">
                    <a:lnL>
                      <a:noFill/>
                    </a:lnL>
                    <a:lnR>
                      <a:noFill/>
                    </a:lnR>
                    <a:lnT>
                      <a:noFill/>
                    </a:lnT>
                    <a:lnB w="19050" cap="flat" cmpd="sng" algn="ctr">
                      <a:solidFill>
                        <a:srgbClr val="FFFFFF"/>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ea typeface="Segoe UI" pitchFamily="34" charset="0"/>
                          <a:cs typeface="Segoe UI" pitchFamily="34" charset="0"/>
                        </a:rPr>
                        <a:t>Integrated Data Warehouse </a:t>
                      </a:r>
                    </a:p>
                  </a:txBody>
                  <a:tcPr marL="45720" marR="45720" marT="0" marB="0" anchor="ctr" horzOverflow="overflow">
                    <a:lnL w="1905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marT="0" marB="0" anchor="ctr" horzOverflow="overflow">
                    <a:lnL w="1905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marT="0" marB="0" anchor="ctr" horzOverflow="overflow">
                    <a:lnL w="1905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mj-lt"/>
                        <a:ea typeface="Segoe UI" pitchFamily="34" charset="0"/>
                        <a:cs typeface="Segoe UI" pitchFamily="34" charset="0"/>
                      </a:endParaRP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sm" len="sm"/>
                      <a:tailEnd type="none" w="sm" len="sm"/>
                    </a:lnR>
                    <a:lnT>
                      <a:noFill/>
                    </a:lnT>
                    <a:lnB w="12700" cap="flat" cmpd="sng" algn="ctr">
                      <a:solidFill>
                        <a:srgbClr val="DECAA6"/>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ea typeface="Segoe UI" pitchFamily="34" charset="0"/>
                          <a:cs typeface="Segoe UI" pitchFamily="34" charset="0"/>
                        </a:rPr>
                        <a:t>Data Platform</a:t>
                      </a: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tx1">
                        <a:lumMod val="40000"/>
                        <a:lumOff val="6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ea typeface="Segoe UI" pitchFamily="34" charset="0"/>
                          <a:cs typeface="Segoe UI" pitchFamily="34" charset="0"/>
                        </a:rPr>
                        <a:t>Discovery</a:t>
                      </a: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sm" len="sm"/>
                      <a:tailEnd type="none" w="sm" len="sm"/>
                    </a:lnR>
                    <a:lnT>
                      <a:noFill/>
                    </a:lnT>
                    <a:lnB w="12700" cap="flat" cmpd="sng" algn="ctr">
                      <a:solidFill>
                        <a:srgbClr val="DECAA6"/>
                      </a:solidFill>
                      <a:prstDash val="solid"/>
                      <a:round/>
                      <a:headEnd type="none" w="med" len="med"/>
                      <a:tailEnd type="none" w="med" len="med"/>
                    </a:lnB>
                    <a:lnTlToBr>
                      <a:noFill/>
                    </a:lnTlToBr>
                    <a:lnBlToTr>
                      <a:noFill/>
                    </a:lnBlToTr>
                    <a:solidFill>
                      <a:schemeClr val="accent6">
                        <a:lumMod val="20000"/>
                        <a:lumOff val="80000"/>
                      </a:schemeClr>
                    </a:solidFill>
                  </a:tcPr>
                </a:tc>
              </a:tr>
              <a:tr h="2880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mj-lt"/>
                          <a:ea typeface="Segoe UI" pitchFamily="34" charset="0"/>
                          <a:cs typeface="Segoe UI" pitchFamily="34" charset="0"/>
                        </a:rPr>
                        <a:t>Series</a:t>
                      </a:r>
                    </a:p>
                  </a:txBody>
                  <a:tcPr marT="34290" marB="34290" anchor="ctr" horzOverflow="overflow">
                    <a:lnL>
                      <a:noFill/>
                    </a:lnL>
                    <a:lnR w="6350" cap="flat" cmpd="sng" algn="ctr">
                      <a:solidFill>
                        <a:schemeClr val="accent1"/>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algn="ctr"/>
                      <a:r>
                        <a:rPr lang="en-US" sz="1200" b="1" dirty="0" smtClean="0">
                          <a:solidFill>
                            <a:schemeClr val="accent1"/>
                          </a:solidFill>
                          <a:latin typeface="+mj-lt"/>
                        </a:rPr>
                        <a:t>IntelliFlex</a:t>
                      </a:r>
                      <a:endParaRPr lang="en-US" sz="1200" b="1" dirty="0">
                        <a:solidFill>
                          <a:schemeClr val="accent1"/>
                        </a:solidFill>
                        <a:latin typeface="+mj-lt"/>
                      </a:endParaRPr>
                    </a:p>
                  </a:txBody>
                  <a:tcPr marL="45720" marR="45720" marT="0" marB="0" anchor="ctr"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a:r>
                        <a:rPr lang="en-US" sz="1200" b="1" dirty="0" smtClean="0">
                          <a:solidFill>
                            <a:schemeClr val="bg1"/>
                          </a:solidFill>
                          <a:latin typeface="+mj-lt"/>
                        </a:rPr>
                        <a:t>6000</a:t>
                      </a:r>
                      <a:endParaRPr lang="en-US" sz="1200" b="1" dirty="0">
                        <a:solidFill>
                          <a:schemeClr val="bg1"/>
                        </a:solidFill>
                        <a:latin typeface="+mj-lt"/>
                      </a:endParaRPr>
                    </a:p>
                  </a:txBody>
                  <a:tcPr marL="45720" marR="45720" marT="0" marB="0" anchor="ctr" horzOverflow="overflow">
                    <a:lnL w="6350" cap="flat" cmpd="sng" algn="ctr">
                      <a:solidFill>
                        <a:schemeClr val="accent1"/>
                      </a:solidFill>
                      <a:prstDash val="solid"/>
                      <a:round/>
                      <a:headEnd type="none" w="med" len="med"/>
                      <a:tailEnd type="none" w="med" len="med"/>
                    </a:lnL>
                    <a:lnR w="19050" cap="flat" cmpd="sng" algn="ctr">
                      <a:no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algn="ctr"/>
                      <a:r>
                        <a:rPr lang="en-US" sz="1200" b="1" dirty="0" smtClean="0">
                          <a:solidFill>
                            <a:schemeClr val="bg1"/>
                          </a:solidFill>
                          <a:latin typeface="+mj-lt"/>
                        </a:rPr>
                        <a:t>2000</a:t>
                      </a:r>
                      <a:endParaRPr lang="en-US" sz="1200" b="1" dirty="0">
                        <a:solidFill>
                          <a:schemeClr val="bg1"/>
                        </a:solidFill>
                        <a:latin typeface="+mj-lt"/>
                      </a:endParaRPr>
                    </a:p>
                  </a:txBody>
                  <a:tcPr marL="45720" marR="45720" marT="0" marB="0" anchor="ctr" horzOverflow="overflow">
                    <a:lnL w="19050" cap="flat" cmpd="sng" algn="ctr">
                      <a:no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37796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mj-lt"/>
                          <a:ea typeface="Segoe UI" pitchFamily="34" charset="0"/>
                          <a:cs typeface="Segoe UI" pitchFamily="34" charset="0"/>
                        </a:rPr>
                        <a:t>600</a:t>
                      </a: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mj-lt"/>
                          <a:ea typeface="Segoe UI" pitchFamily="34" charset="0"/>
                          <a:cs typeface="Segoe UI" pitchFamily="34" charset="0"/>
                        </a:rPr>
                        <a:t>1000</a:t>
                      </a: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algn="ctr"/>
                      <a:r>
                        <a:rPr lang="en-US" sz="1200" b="1" dirty="0" smtClean="0">
                          <a:solidFill>
                            <a:schemeClr val="bg1"/>
                          </a:solidFill>
                          <a:latin typeface="+mj-lt"/>
                        </a:rPr>
                        <a:t>Hadoop</a:t>
                      </a:r>
                      <a:endParaRPr lang="en-US" sz="1200" b="1" dirty="0">
                        <a:solidFill>
                          <a:schemeClr val="bg1"/>
                        </a:solidFill>
                        <a:latin typeface="+mj-lt"/>
                      </a:endParaRP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B0F0"/>
                    </a:solidFill>
                  </a:tcPr>
                </a:tc>
                <a:tc>
                  <a:txBody>
                    <a:bodyPr/>
                    <a:lstStyle/>
                    <a:p>
                      <a:pPr algn="ctr"/>
                      <a:r>
                        <a:rPr lang="en-US" sz="1200" b="1" dirty="0" smtClean="0">
                          <a:solidFill>
                            <a:schemeClr val="bg1"/>
                          </a:solidFill>
                          <a:latin typeface="+mj-lt"/>
                        </a:rPr>
                        <a:t>Aster</a:t>
                      </a:r>
                      <a:endParaRPr lang="en-US" sz="1200" b="1" dirty="0">
                        <a:solidFill>
                          <a:schemeClr val="bg1"/>
                        </a:solidFill>
                        <a:latin typeface="+mj-lt"/>
                      </a:endParaRP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81F1C"/>
                    </a:solidFill>
                  </a:tcPr>
                </a:tc>
              </a:tr>
              <a:tr h="758075">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mj-lt"/>
                          <a:ea typeface="Segoe UI" pitchFamily="34" charset="0"/>
                          <a:cs typeface="Segoe UI" pitchFamily="34" charset="0"/>
                        </a:rPr>
                        <a:t>Purpose</a:t>
                      </a:r>
                    </a:p>
                  </a:txBody>
                  <a:tcPr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normalizeH="0" baseline="0" dirty="0" smtClean="0">
                          <a:ln>
                            <a:noFill/>
                          </a:ln>
                          <a:solidFill>
                            <a:srgbClr val="000000"/>
                          </a:solidFill>
                          <a:effectLst/>
                          <a:latin typeface="+mn-lt"/>
                          <a:ea typeface="Segoe UI" pitchFamily="34" charset="0"/>
                          <a:cs typeface="Segoe UI" pitchFamily="34" charset="0"/>
                        </a:rPr>
                        <a:t>Stage 3-5 Balanced Active Data Warehouse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Stage 3-5 Balanced Active Data Warehouse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Stage 1-3+ Scalable Data Warehouse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Cost Effective, Single node Teradata</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One Platform, Many Uses </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Appliance for Hadoop</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kern="1200" dirty="0" smtClean="0">
                          <a:solidFill>
                            <a:srgbClr val="000000"/>
                          </a:solidFill>
                          <a:effectLst/>
                          <a:latin typeface="+mj-lt"/>
                          <a:ea typeface="+mn-ea"/>
                          <a:cs typeface="+mn-cs"/>
                        </a:rPr>
                        <a:t>Integrated high performance, multi-genre analytic platform designed to scale</a:t>
                      </a:r>
                      <a:endPar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endParaRP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1003238">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mj-lt"/>
                          <a:ea typeface="Segoe UI" pitchFamily="34" charset="0"/>
                          <a:cs typeface="Segoe UI" pitchFamily="34" charset="0"/>
                        </a:rPr>
                        <a:t>Workloads</a:t>
                      </a:r>
                    </a:p>
                  </a:txBody>
                  <a:tcPr marL="45720" marR="45720"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mn-lt"/>
                          <a:ea typeface="Segoe UI" pitchFamily="34" charset="0"/>
                          <a:cs typeface="Segoe UI" pitchFamily="34" charset="0"/>
                        </a:rPr>
                        <a:t>Active EDW workloads with more flexible price/ performance </a:t>
                      </a:r>
                      <a:r>
                        <a:rPr kumimoji="0" lang="en-US" sz="1000" b="0" i="0" u="none" strike="noStrike" kern="1200" cap="none" spc="0" normalizeH="0" baseline="0" noProof="0" dirty="0" err="1" smtClean="0">
                          <a:ln>
                            <a:noFill/>
                          </a:ln>
                          <a:solidFill>
                            <a:srgbClr val="000000"/>
                          </a:solidFill>
                          <a:effectLst/>
                          <a:uLnTx/>
                          <a:uFillTx/>
                          <a:latin typeface="+mn-lt"/>
                          <a:ea typeface="Segoe UI" pitchFamily="34" charset="0"/>
                          <a:cs typeface="Segoe UI" pitchFamily="34" charset="0"/>
                        </a:rPr>
                        <a:t>configs</a:t>
                      </a:r>
                      <a:endParaRPr kumimoji="0" lang="en-US" sz="1000" b="0" i="0" u="none" strike="noStrike" kern="1200" cap="none" spc="0" normalizeH="0" baseline="0" noProof="0" dirty="0" smtClean="0">
                        <a:ln>
                          <a:noFill/>
                        </a:ln>
                        <a:solidFill>
                          <a:srgbClr val="000000"/>
                        </a:solidFill>
                        <a:effectLst/>
                        <a:uLnTx/>
                        <a:uFillTx/>
                        <a:latin typeface="+mn-lt"/>
                        <a:ea typeface="Segoe UI" pitchFamily="34" charset="0"/>
                        <a:cs typeface="Segoe UI" pitchFamily="34" charset="0"/>
                      </a:endParaRP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Strategic &amp; Operational Intelligence, Very High Concurrency </a:t>
                      </a:r>
                      <a:r>
                        <a:rPr kumimoji="0" lang="en-US" sz="1000" b="0" i="0" u="none" strike="noStrike" kern="1200" cap="none" normalizeH="0" baseline="0" dirty="0" smtClean="0">
                          <a:ln>
                            <a:noFill/>
                          </a:ln>
                          <a:solidFill>
                            <a:srgbClr val="000000"/>
                          </a:solidFill>
                          <a:effectLst/>
                          <a:latin typeface="+mj-lt"/>
                          <a:ea typeface="Segoe UI" pitchFamily="34" charset="0"/>
                          <a:cs typeface="Segoe UI" pitchFamily="34" charset="0"/>
                        </a:rPr>
                        <a:t>Active,</a:t>
                      </a: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 </a:t>
                      </a:r>
                      <a:r>
                        <a:rPr kumimoji="0" lang="en-US" sz="1000" b="0" i="0" u="none" strike="noStrike" kern="1200" cap="none" normalizeH="0" baseline="0" dirty="0" smtClean="0">
                          <a:ln>
                            <a:noFill/>
                          </a:ln>
                          <a:solidFill>
                            <a:srgbClr val="000000"/>
                          </a:solidFill>
                          <a:effectLst/>
                          <a:latin typeface="+mj-lt"/>
                          <a:ea typeface="Segoe UI" pitchFamily="34" charset="0"/>
                          <a:cs typeface="Segoe UI" pitchFamily="34" charset="0"/>
                        </a:rPr>
                        <a:t>Real Time Update</a:t>
                      </a:r>
                      <a:endPar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endParaRP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Strategic Intelligence, DSS, Fast Scan, Moderate Concurrency Active</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Test/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j-lt"/>
                          <a:ea typeface="Segoe UI" pitchFamily="34" charset="0"/>
                          <a:cs typeface="Segoe UI" pitchFamily="34" charset="0"/>
                        </a:rPr>
                        <a:t>Development, Small Data Warehouse </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j-lt"/>
                          <a:ea typeface="Segoe UI" pitchFamily="34" charset="0"/>
                          <a:cs typeface="Segoe UI" pitchFamily="34" charset="0"/>
                        </a:rPr>
                        <a:t>IDW Offload, Deep Dive Analytics, Data Storage, Discovery, DR, ETL, Low Concurrency</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000" kern="1200" baseline="0" dirty="0" smtClean="0">
                          <a:solidFill>
                            <a:srgbClr val="000000"/>
                          </a:solidFill>
                          <a:effectLst/>
                          <a:latin typeface="+mj-lt"/>
                          <a:ea typeface="+mn-ea"/>
                          <a:cs typeface="+mn-cs"/>
                        </a:rPr>
                        <a:t>Storing, Capturing, and Refining Data  </a:t>
                      </a:r>
                      <a:endParaRPr kumimoji="0" lang="en-US" sz="1000" b="0" i="0" u="none" strike="noStrike" kern="1200" cap="none" normalizeH="0" baseline="0" dirty="0" smtClean="0">
                        <a:ln>
                          <a:noFill/>
                        </a:ln>
                        <a:solidFill>
                          <a:srgbClr val="000000"/>
                        </a:solidFill>
                        <a:effectLst/>
                        <a:latin typeface="+mj-lt"/>
                        <a:ea typeface="Segoe UI" pitchFamily="34" charset="0"/>
                        <a:cs typeface="Segoe UI" pitchFamily="34" charset="0"/>
                      </a:endParaRPr>
                    </a:p>
                  </a:txBody>
                  <a:tcPr marL="28462" marR="28462" marT="40674" marB="4067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kern="1200" dirty="0" smtClean="0">
                          <a:solidFill>
                            <a:srgbClr val="000000"/>
                          </a:solidFill>
                          <a:effectLst/>
                          <a:latin typeface="+mj-lt"/>
                          <a:ea typeface="ヒラギノ角ゴ Pro W3"/>
                          <a:cs typeface="+mn-cs"/>
                        </a:rPr>
                        <a:t>Aster Analytics and Hadoop for integrated SQL, Map-Reduce, Graph, and R analytics</a:t>
                      </a:r>
                      <a:endParaRPr kumimoji="0" lang="en-US" sz="1000" b="0" i="0" u="none" strike="noStrike" kern="1200" cap="none" normalizeH="0" baseline="0" dirty="0" smtClean="0">
                        <a:ln>
                          <a:noFill/>
                        </a:ln>
                        <a:solidFill>
                          <a:srgbClr val="000000"/>
                        </a:solidFill>
                        <a:effectLst/>
                        <a:latin typeface="+mj-lt"/>
                        <a:ea typeface="Segoe UI" pitchFamily="34" charset="0"/>
                        <a:cs typeface="Segoe UI" pitchFamily="34" charset="0"/>
                      </a:endParaRPr>
                    </a:p>
                  </a:txBody>
                  <a:tcPr marL="28462" marR="28462" marT="40674" marB="4067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C00000"/>
                      </a:solidFill>
                      <a:prstDash val="solid"/>
                      <a:round/>
                      <a:headEnd type="none" w="med" len="med"/>
                      <a:tailEnd type="none" w="med" len="med"/>
                    </a:lnB>
                    <a:lnTlToBr>
                      <a:noFill/>
                    </a:lnTlToBr>
                    <a:lnBlToTr>
                      <a:noFill/>
                    </a:lnBlToTr>
                    <a:solidFill>
                      <a:schemeClr val="bg1"/>
                    </a:solidFill>
                  </a:tcPr>
                </a:tc>
              </a:tr>
              <a:tr h="5347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000000"/>
                          </a:solidFill>
                          <a:effectLst/>
                          <a:latin typeface="+mj-lt"/>
                          <a:ea typeface="Segoe UI" pitchFamily="34" charset="0"/>
                          <a:cs typeface="Segoe UI" pitchFamily="34" charset="0"/>
                        </a:rPr>
                        <a:t>Software</a:t>
                      </a:r>
                      <a:endParaRPr kumimoji="0" lang="en-US" sz="1000" b="1" i="0" u="none" strike="noStrike" cap="none" normalizeH="0" baseline="0" dirty="0" smtClean="0">
                        <a:ln>
                          <a:noFill/>
                        </a:ln>
                        <a:solidFill>
                          <a:srgbClr val="000000"/>
                        </a:solidFill>
                        <a:effectLst/>
                        <a:latin typeface="+mj-lt"/>
                        <a:ea typeface="Segoe UI" pitchFamily="34" charset="0"/>
                        <a:cs typeface="Segoe UI" pitchFamily="34" charset="0"/>
                      </a:endParaRPr>
                    </a:p>
                  </a:txBody>
                  <a:tcPr marL="45720" marR="45720"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lnTlToBr>
                      <a:noFill/>
                    </a:lnTlToBr>
                    <a:lnBlToTr>
                      <a:noFill/>
                    </a:lnBlToTr>
                    <a:solidFill>
                      <a:schemeClr val="bg2">
                        <a:lumMod val="60000"/>
                        <a:lumOff val="40000"/>
                      </a:schemeClr>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1"/>
                          </a:solidFill>
                          <a:effectLst/>
                          <a:latin typeface="+mj-lt"/>
                          <a:ea typeface="Segoe UI" pitchFamily="34" charset="0"/>
                          <a:cs typeface="Segoe UI" pitchFamily="34" charset="0"/>
                        </a:rPr>
                        <a:t>Teradata Database</a:t>
                      </a:r>
                    </a:p>
                  </a:txBody>
                  <a:tcPr marL="45720" marR="45720" marT="34290" marB="34290" anchor="ctr" horzOverflow="overflow">
                    <a:lnL w="1270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mj-lt"/>
                        <a:ea typeface="Segoe UI" pitchFamily="34" charset="0"/>
                        <a:cs typeface="Segoe UI" pitchFamily="34" charset="0"/>
                      </a:endParaRP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mj-lt"/>
                        <a:ea typeface="Segoe UI" pitchFamily="34" charset="0"/>
                        <a:cs typeface="Segoe UI" pitchFamily="34" charset="0"/>
                      </a:endParaRPr>
                    </a:p>
                  </a:txBody>
                  <a:tcPr marL="45720" marR="45720" anchor="ctr" horzOverflow="overflow">
                    <a:lnL w="12700" cap="flat" cmpd="sng" algn="ctr">
                      <a:solidFill>
                        <a:schemeClr val="bg2"/>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anchor="ctr" horzOverflow="overflow">
                    <a:lnL w="28575" cap="flat" cmpd="sng" algn="ctr">
                      <a:solidFill>
                        <a:srgbClr val="DECAA6"/>
                      </a:solidFill>
                      <a:prstDash val="solid"/>
                      <a:round/>
                      <a:headEnd type="none" w="med" len="med"/>
                      <a:tailEnd type="none" w="med" len="med"/>
                    </a:lnL>
                    <a:lnR w="28575" cap="flat" cmpd="sng" algn="ctr">
                      <a:solidFill>
                        <a:srgbClr val="DECAA6"/>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28575" cap="flat" cmpd="sng" algn="ctr">
                      <a:solidFill>
                        <a:srgbClr val="DECAA6"/>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normalizeH="0" baseline="0" dirty="0" smtClean="0">
                        <a:ln>
                          <a:noFill/>
                        </a:ln>
                        <a:solidFill>
                          <a:schemeClr val="accent3"/>
                        </a:solidFill>
                        <a:effectLst/>
                        <a:latin typeface="+mn-lt"/>
                        <a:ea typeface="Segoe UI" pitchFamily="34" charset="0"/>
                        <a:cs typeface="Segoe UI" pitchFamily="34" charset="0"/>
                      </a:endParaRPr>
                    </a:p>
                  </a:txBody>
                  <a:tcPr marL="28462" marR="28462" marT="54232" marB="54232"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chemeClr val="accent2">
                              <a:lumMod val="60000"/>
                              <a:lumOff val="40000"/>
                            </a:schemeClr>
                          </a:solidFill>
                          <a:effectLst/>
                          <a:latin typeface="+mj-lt"/>
                          <a:ea typeface="Segoe UI" pitchFamily="34" charset="0"/>
                          <a:cs typeface="Segoe UI" pitchFamily="34" charset="0"/>
                        </a:rPr>
                        <a:t>Hortonworks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chemeClr val="accent2">
                              <a:lumMod val="60000"/>
                              <a:lumOff val="40000"/>
                            </a:schemeClr>
                          </a:solidFill>
                          <a:effectLst/>
                          <a:latin typeface="+mj-lt"/>
                          <a:ea typeface="Segoe UI" pitchFamily="34" charset="0"/>
                          <a:cs typeface="Segoe UI" pitchFamily="34" charset="0"/>
                        </a:rPr>
                        <a:t>Cloudera</a:t>
                      </a:r>
                    </a:p>
                  </a:txBody>
                  <a:tcPr marL="28462" marR="28462" marT="40674" marB="40674" anchor="ctr" horzOverflow="overflow">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rgbClr val="781F1C"/>
                          </a:solidFill>
                          <a:effectLst/>
                          <a:latin typeface="+mj-lt"/>
                          <a:ea typeface="Segoe UI" pitchFamily="34" charset="0"/>
                          <a:cs typeface="Segoe UI" pitchFamily="34" charset="0"/>
                        </a:rPr>
                        <a:t>Aster Database</a:t>
                      </a:r>
                    </a:p>
                  </a:txBody>
                  <a:tcPr marL="28462" marR="28462" marT="40674" marB="40674" anchor="ctr" horzOverflow="overflow">
                    <a:lnL w="6350" cap="flat" cmpd="sng" algn="ctr">
                      <a:solidFill>
                        <a:schemeClr val="bg2"/>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lnTlToBr>
                      <a:noFill/>
                    </a:lnTlToBr>
                    <a:lnBlToTr>
                      <a:noFill/>
                    </a:lnBlToTr>
                    <a:solidFill>
                      <a:schemeClr val="bg1"/>
                    </a:solidFill>
                  </a:tcPr>
                </a:tc>
              </a:tr>
            </a:tbl>
          </a:graphicData>
        </a:graphic>
      </p:graphicFrame>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0801" y="727618"/>
            <a:ext cx="685800" cy="971550"/>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86201" y="726475"/>
            <a:ext cx="687414" cy="973836"/>
          </a:xfrm>
          <a:prstGeom prst="rect">
            <a:avLst/>
          </a:prstGeom>
        </p:spPr>
      </p:pic>
      <p:pic>
        <p:nvPicPr>
          <p:cNvPr id="16" name="Picture 1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89321" y="726475"/>
            <a:ext cx="516632" cy="973836"/>
          </a:xfrm>
          <a:prstGeom prst="rect">
            <a:avLst/>
          </a:prstGeom>
        </p:spPr>
      </p:pic>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21675" y="726475"/>
            <a:ext cx="523803" cy="973836"/>
          </a:xfrm>
          <a:prstGeom prst="rect">
            <a:avLst/>
          </a:prstGeom>
        </p:spPr>
      </p:pic>
      <p:sp>
        <p:nvSpPr>
          <p:cNvPr id="14" name="Text Box 67"/>
          <p:cNvSpPr txBox="1">
            <a:spLocks noChangeArrowheads="1"/>
          </p:cNvSpPr>
          <p:nvPr/>
        </p:nvSpPr>
        <p:spPr bwMode="auto">
          <a:xfrm rot="-5400000">
            <a:off x="3204082" y="1059505"/>
            <a:ext cx="1062413" cy="30777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kern="0" dirty="0" smtClean="0">
                <a:solidFill>
                  <a:srgbClr val="DECAA6"/>
                </a:solidFill>
                <a:latin typeface="Century Gothic"/>
                <a:ea typeface="Segoe UI" pitchFamily="34" charset="0"/>
                <a:cs typeface="Segoe UI" pitchFamily="34" charset="0"/>
              </a:rPr>
              <a:t>2850</a:t>
            </a:r>
          </a:p>
        </p:txBody>
      </p:sp>
      <p:sp>
        <p:nvSpPr>
          <p:cNvPr id="18" name="Text Box 67"/>
          <p:cNvSpPr txBox="1">
            <a:spLocks noChangeArrowheads="1"/>
          </p:cNvSpPr>
          <p:nvPr/>
        </p:nvSpPr>
        <p:spPr bwMode="auto">
          <a:xfrm rot="-5400000">
            <a:off x="1984882" y="1059505"/>
            <a:ext cx="1062413" cy="30777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kern="0" dirty="0" smtClean="0">
                <a:solidFill>
                  <a:srgbClr val="DECAA6"/>
                </a:solidFill>
                <a:latin typeface="Century Gothic"/>
                <a:ea typeface="Segoe UI" pitchFamily="34" charset="0"/>
                <a:cs typeface="Segoe UI" pitchFamily="34" charset="0"/>
              </a:rPr>
              <a:t>6800</a:t>
            </a:r>
          </a:p>
        </p:txBody>
      </p:sp>
      <p:sp>
        <p:nvSpPr>
          <p:cNvPr id="19" name="Text Box 67"/>
          <p:cNvSpPr txBox="1">
            <a:spLocks noChangeArrowheads="1"/>
          </p:cNvSpPr>
          <p:nvPr/>
        </p:nvSpPr>
        <p:spPr bwMode="auto">
          <a:xfrm rot="-5400000">
            <a:off x="5566282" y="1159481"/>
            <a:ext cx="1062413" cy="30777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kern="0" dirty="0" smtClean="0">
                <a:solidFill>
                  <a:srgbClr val="DECAA6"/>
                </a:solidFill>
                <a:latin typeface="Century Gothic"/>
                <a:ea typeface="Segoe UI" pitchFamily="34" charset="0"/>
                <a:cs typeface="Segoe UI" pitchFamily="34" charset="0"/>
              </a:rPr>
              <a:t>1800</a:t>
            </a:r>
          </a:p>
        </p:txBody>
      </p:sp>
      <p:pic>
        <p:nvPicPr>
          <p:cNvPr id="20" name="Picture 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bwMode="auto">
          <a:xfrm>
            <a:off x="7211719" y="694975"/>
            <a:ext cx="738099" cy="103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301741" y="705660"/>
            <a:ext cx="716383" cy="101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7"/>
          <p:cNvSpPr txBox="1">
            <a:spLocks noChangeArrowheads="1"/>
          </p:cNvSpPr>
          <p:nvPr/>
        </p:nvSpPr>
        <p:spPr bwMode="auto">
          <a:xfrm rot="-5400000">
            <a:off x="6475785" y="972765"/>
            <a:ext cx="1347718" cy="43088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100" b="1" kern="0" dirty="0" smtClean="0">
                <a:solidFill>
                  <a:srgbClr val="DECAA6"/>
                </a:solidFill>
                <a:latin typeface="Century Gothic"/>
                <a:ea typeface="Segoe UI" pitchFamily="34" charset="0"/>
                <a:cs typeface="Segoe UI" pitchFamily="34" charset="0"/>
              </a:rPr>
              <a:t>Appliance for  Hadoop</a:t>
            </a:r>
          </a:p>
        </p:txBody>
      </p:sp>
      <p:sp>
        <p:nvSpPr>
          <p:cNvPr id="22" name="Text Box 67"/>
          <p:cNvSpPr txBox="1">
            <a:spLocks noChangeArrowheads="1"/>
          </p:cNvSpPr>
          <p:nvPr/>
        </p:nvSpPr>
        <p:spPr bwMode="auto">
          <a:xfrm rot="-5400000">
            <a:off x="7492697" y="982908"/>
            <a:ext cx="1347718" cy="430887"/>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100" b="1" kern="0" dirty="0" smtClean="0">
                <a:solidFill>
                  <a:srgbClr val="DECAA6"/>
                </a:solidFill>
                <a:latin typeface="Century Gothic"/>
                <a:ea typeface="Segoe UI" pitchFamily="34" charset="0"/>
                <a:cs typeface="Segoe UI" pitchFamily="34" charset="0"/>
              </a:rPr>
              <a:t>Analytics Appliance</a:t>
            </a:r>
          </a:p>
        </p:txBody>
      </p:sp>
      <p:pic>
        <p:nvPicPr>
          <p:cNvPr id="23" name="Picture 22"/>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295400" y="774784"/>
            <a:ext cx="485763" cy="877218"/>
          </a:xfrm>
          <a:prstGeom prst="rect">
            <a:avLst/>
          </a:prstGeom>
        </p:spPr>
      </p:pic>
    </p:spTree>
    <p:extLst>
      <p:ext uri="{BB962C8B-B14F-4D97-AF65-F5344CB8AC3E}">
        <p14:creationId xmlns:p14="http://schemas.microsoft.com/office/powerpoint/2010/main" val="210275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781800" y="742950"/>
            <a:ext cx="2221938" cy="3959393"/>
          </a:xfrm>
          <a:prstGeom prst="rect">
            <a:avLst/>
          </a:prstGeom>
        </p:spPr>
      </p:pic>
      <p:sp>
        <p:nvSpPr>
          <p:cNvPr id="23554" name="Rectangle 5"/>
          <p:cNvSpPr>
            <a:spLocks noGrp="1" noChangeArrowheads="1"/>
          </p:cNvSpPr>
          <p:nvPr>
            <p:ph idx="4294967295"/>
          </p:nvPr>
        </p:nvSpPr>
        <p:spPr>
          <a:xfrm>
            <a:off x="225426" y="971550"/>
            <a:ext cx="6632575" cy="4057650"/>
          </a:xfrm>
          <a:solidFill>
            <a:schemeClr val="bg1"/>
          </a:solidFill>
        </p:spPr>
        <p:txBody>
          <a:bodyPr>
            <a:normAutofit fontScale="70000" lnSpcReduction="20000"/>
          </a:bodyPr>
          <a:lstStyle/>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High-Performance Analytics</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Powerful </a:t>
            </a:r>
            <a:r>
              <a:rPr lang="en-US" sz="1400" dirty="0" smtClean="0">
                <a:solidFill>
                  <a:srgbClr val="000000"/>
                </a:solidFill>
                <a:latin typeface="+mj-lt"/>
                <a:ea typeface="Segoe UI" panose="020B0502040204020203" pitchFamily="34" charset="0"/>
                <a:cs typeface="Segoe UI" panose="020B0502040204020203" pitchFamily="34" charset="0"/>
              </a:rPr>
              <a:t>enterprise data </a:t>
            </a:r>
            <a:r>
              <a:rPr lang="en-US" sz="1400" dirty="0">
                <a:solidFill>
                  <a:srgbClr val="000000"/>
                </a:solidFill>
                <a:latin typeface="+mj-lt"/>
                <a:ea typeface="Segoe UI" panose="020B0502040204020203" pitchFamily="34" charset="0"/>
                <a:cs typeface="Segoe UI" panose="020B0502040204020203" pitchFamily="34" charset="0"/>
              </a:rPr>
              <a:t>warehouse solution for timely DSS, BI, </a:t>
            </a:r>
            <a:r>
              <a:rPr lang="en-US" sz="1400" dirty="0" smtClean="0">
                <a:solidFill>
                  <a:srgbClr val="000000"/>
                </a:solidFill>
                <a:latin typeface="+mj-lt"/>
                <a:ea typeface="Segoe UI" panose="020B0502040204020203" pitchFamily="34" charset="0"/>
                <a:cs typeface="Segoe UI" panose="020B0502040204020203" pitchFamily="34" charset="0"/>
              </a:rPr>
              <a:t>and </a:t>
            </a:r>
            <a:r>
              <a:rPr lang="en-US" sz="1400" dirty="0">
                <a:solidFill>
                  <a:srgbClr val="000000"/>
                </a:solidFill>
                <a:latin typeface="+mj-lt"/>
                <a:ea typeface="Segoe UI" panose="020B0502040204020203" pitchFamily="34" charset="0"/>
                <a:cs typeface="Segoe UI" panose="020B0502040204020203" pitchFamily="34" charset="0"/>
              </a:rPr>
              <a:t>Analytics</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Enterprise concurrency – </a:t>
            </a:r>
            <a:r>
              <a:rPr lang="en-US" sz="1400" dirty="0" smtClean="0">
                <a:solidFill>
                  <a:srgbClr val="000000"/>
                </a:solidFill>
                <a:latin typeface="+mj-lt"/>
                <a:ea typeface="Segoe UI" panose="020B0502040204020203" pitchFamily="34" charset="0"/>
                <a:cs typeface="Segoe UI" panose="020B0502040204020203" pitchFamily="34" charset="0"/>
              </a:rPr>
              <a:t>hundreds of </a:t>
            </a:r>
            <a:r>
              <a:rPr lang="en-US" sz="1400" dirty="0">
                <a:solidFill>
                  <a:srgbClr val="000000"/>
                </a:solidFill>
                <a:latin typeface="+mj-lt"/>
                <a:ea typeface="Segoe UI" panose="020B0502040204020203" pitchFamily="34" charset="0"/>
                <a:cs typeface="Segoe UI" panose="020B0502040204020203" pitchFamily="34" charset="0"/>
              </a:rPr>
              <a:t>users and events</a:t>
            </a:r>
          </a:p>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Effortless </a:t>
            </a:r>
            <a:r>
              <a:rPr lang="en-US" sz="1600" b="1" dirty="0" smtClean="0">
                <a:solidFill>
                  <a:schemeClr val="tx2"/>
                </a:solidFill>
                <a:latin typeface="+mj-lt"/>
                <a:ea typeface="Segoe UI" panose="020B0502040204020203" pitchFamily="34" charset="0"/>
                <a:cs typeface="Segoe UI" panose="020B0502040204020203" pitchFamily="34" charset="0"/>
              </a:rPr>
              <a:t>Scalability</a:t>
            </a:r>
            <a:endParaRPr lang="en-US" sz="1600" b="1" dirty="0">
              <a:solidFill>
                <a:schemeClr val="tx2"/>
              </a:solidFill>
              <a:latin typeface="+mj-lt"/>
              <a:ea typeface="Segoe UI" panose="020B0502040204020203" pitchFamily="34" charset="0"/>
              <a:cs typeface="Segoe UI" panose="020B0502040204020203" pitchFamily="34" charset="0"/>
            </a:endParaRP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Simple building block approach to growth</a:t>
            </a:r>
          </a:p>
          <a:p>
            <a:pPr>
              <a:lnSpc>
                <a:spcPct val="110000"/>
              </a:lnSpc>
              <a:spcBef>
                <a:spcPts val="600"/>
              </a:spcBef>
              <a:spcAft>
                <a:spcPts val="0"/>
              </a:spcAft>
              <a:buSzPct val="115000"/>
              <a:buFont typeface="Arial" pitchFamily="34" charset="0"/>
              <a:buChar char="•"/>
            </a:pPr>
            <a:r>
              <a:rPr lang="en-US" sz="1600" b="1" dirty="0">
                <a:solidFill>
                  <a:schemeClr val="tx2"/>
                </a:solidFill>
                <a:latin typeface="+mj-lt"/>
                <a:ea typeface="Segoe UI" panose="020B0502040204020203" pitchFamily="34" charset="0"/>
                <a:cs typeface="Segoe UI" panose="020B0502040204020203" pitchFamily="34" charset="0"/>
              </a:rPr>
              <a:t>Better Security with Full Disk Encryption</a:t>
            </a:r>
            <a:endParaRPr lang="en-US" sz="1200" dirty="0">
              <a:solidFill>
                <a:schemeClr val="tx2"/>
              </a:solidFill>
              <a:latin typeface="+mj-lt"/>
              <a:ea typeface="Segoe UI" panose="020B0502040204020203" pitchFamily="34" charset="0"/>
              <a:cs typeface="Segoe UI" panose="020B0502040204020203" pitchFamily="34" charset="0"/>
            </a:endParaRPr>
          </a:p>
          <a:p>
            <a:pPr lvl="1">
              <a:lnSpc>
                <a:spcPct val="110000"/>
              </a:lnSpc>
              <a:spcBef>
                <a:spcPts val="400"/>
              </a:spcBef>
              <a:spcAft>
                <a:spcPts val="0"/>
              </a:spcAft>
            </a:pPr>
            <a:r>
              <a:rPr lang="en-US" sz="1400" dirty="0">
                <a:solidFill>
                  <a:srgbClr val="000000"/>
                </a:solidFill>
                <a:latin typeface="+mj-lt"/>
                <a:ea typeface="Segoe UI" panose="020B0502040204020203" pitchFamily="34" charset="0"/>
                <a:cs typeface="Segoe UI" panose="020B0502040204020203" pitchFamily="34" charset="0"/>
              </a:rPr>
              <a:t>Data is encrypted at the disk level for added security</a:t>
            </a:r>
          </a:p>
          <a:p>
            <a:pPr>
              <a:lnSpc>
                <a:spcPct val="110000"/>
              </a:lnSpc>
              <a:spcBef>
                <a:spcPts val="600"/>
              </a:spcBef>
              <a:spcAft>
                <a:spcPts val="0"/>
              </a:spcAft>
              <a:buSzPct val="115000"/>
              <a:buFont typeface="Arial" pitchFamily="34" charset="0"/>
              <a:buChar char="•"/>
            </a:pPr>
            <a:r>
              <a:rPr lang="en-US" sz="1600" b="1" dirty="0" smtClean="0">
                <a:solidFill>
                  <a:schemeClr val="tx2"/>
                </a:solidFill>
                <a:latin typeface="+mj-lt"/>
                <a:ea typeface="Segoe UI" panose="020B0502040204020203" pitchFamily="34" charset="0"/>
                <a:cs typeface="Segoe UI" panose="020B0502040204020203" pitchFamily="34" charset="0"/>
              </a:rPr>
              <a:t>Best-in-Class Workload </a:t>
            </a:r>
            <a:r>
              <a:rPr lang="en-US" sz="1600" b="1" dirty="0">
                <a:solidFill>
                  <a:schemeClr val="tx2"/>
                </a:solidFill>
                <a:latin typeface="+mj-lt"/>
                <a:ea typeface="Segoe UI" panose="020B0502040204020203" pitchFamily="34" charset="0"/>
                <a:cs typeface="Segoe UI" panose="020B0502040204020203" pitchFamily="34" charset="0"/>
              </a:rPr>
              <a:t>Management </a:t>
            </a:r>
          </a:p>
          <a:p>
            <a:pPr lvl="1">
              <a:lnSpc>
                <a:spcPct val="110000"/>
              </a:lnSpc>
              <a:spcBef>
                <a:spcPts val="400"/>
              </a:spcBef>
              <a:spcAft>
                <a:spcPts val="0"/>
              </a:spcAft>
            </a:pPr>
            <a:r>
              <a:rPr lang="en-US" sz="1400" dirty="0">
                <a:solidFill>
                  <a:srgbClr val="000000"/>
                </a:solidFill>
                <a:latin typeface="+mj-lt"/>
                <a:ea typeface="Segoe UI" panose="020B0502040204020203" pitchFamily="34" charset="0"/>
                <a:cs typeface="Segoe UI" panose="020B0502040204020203" pitchFamily="34" charset="0"/>
              </a:rPr>
              <a:t>Workload Classifications, Flexible Priorities, I/O Resource Management, </a:t>
            </a:r>
            <a:r>
              <a:rPr lang="en-US" sz="1400" dirty="0" smtClean="0">
                <a:solidFill>
                  <a:srgbClr val="000000"/>
                </a:solidFill>
                <a:latin typeface="+mj-lt"/>
                <a:ea typeface="Segoe UI" panose="020B0502040204020203" pitchFamily="34" charset="0"/>
                <a:cs typeface="Segoe UI" panose="020B0502040204020203" pitchFamily="34" charset="0"/>
              </a:rPr>
              <a:t>Service Level Goal </a:t>
            </a:r>
            <a:r>
              <a:rPr lang="en-US" sz="1400" dirty="0">
                <a:solidFill>
                  <a:srgbClr val="000000"/>
                </a:solidFill>
                <a:latin typeface="+mj-lt"/>
                <a:ea typeface="Segoe UI" panose="020B0502040204020203" pitchFamily="34" charset="0"/>
                <a:cs typeface="Segoe UI" panose="020B0502040204020203" pitchFamily="34" charset="0"/>
              </a:rPr>
              <a:t>Workload </a:t>
            </a:r>
            <a:r>
              <a:rPr lang="en-US" sz="1400" dirty="0" smtClean="0">
                <a:solidFill>
                  <a:srgbClr val="000000"/>
                </a:solidFill>
                <a:latin typeface="+mj-lt"/>
                <a:ea typeface="Segoe UI" panose="020B0502040204020203" pitchFamily="34" charset="0"/>
                <a:cs typeface="Segoe UI" panose="020B0502040204020203" pitchFamily="34" charset="0"/>
              </a:rPr>
              <a:t>Reports added with SLES11</a:t>
            </a:r>
            <a:endParaRPr lang="en-US" sz="1400" dirty="0">
              <a:solidFill>
                <a:srgbClr val="000000"/>
              </a:solidFill>
              <a:latin typeface="+mj-lt"/>
              <a:ea typeface="Segoe UI" panose="020B0502040204020203" pitchFamily="34" charset="0"/>
              <a:cs typeface="Segoe UI" panose="020B0502040204020203" pitchFamily="34" charset="0"/>
            </a:endParaRPr>
          </a:p>
          <a:p>
            <a:pPr>
              <a:lnSpc>
                <a:spcPct val="110000"/>
              </a:lnSpc>
              <a:spcAft>
                <a:spcPts val="0"/>
              </a:spcAft>
            </a:pPr>
            <a:r>
              <a:rPr lang="en-US" sz="1600" b="1" dirty="0" smtClean="0">
                <a:solidFill>
                  <a:schemeClr val="tx2"/>
                </a:solidFill>
                <a:latin typeface="+mj-lt"/>
                <a:ea typeface="Segoe UI" panose="020B0502040204020203" pitchFamily="34" charset="0"/>
                <a:cs typeface="Segoe UI" panose="020B0502040204020203" pitchFamily="34" charset="0"/>
              </a:rPr>
              <a:t>Cost Effective &amp; Versatile</a:t>
            </a: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Best in class price/performance </a:t>
            </a: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Multiple applications on a single platform; multiple technologies in a single cabinet</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Integrated data warehouse, test/</a:t>
            </a:r>
            <a:r>
              <a:rPr lang="en-US" sz="1400" dirty="0" err="1">
                <a:solidFill>
                  <a:srgbClr val="000000"/>
                </a:solidFill>
                <a:latin typeface="+mj-lt"/>
                <a:ea typeface="Segoe UI" panose="020B0502040204020203" pitchFamily="34" charset="0"/>
                <a:cs typeface="Segoe UI" panose="020B0502040204020203" pitchFamily="34" charset="0"/>
              </a:rPr>
              <a:t>dev</a:t>
            </a:r>
            <a:r>
              <a:rPr lang="en-US" sz="1400" dirty="0">
                <a:solidFill>
                  <a:srgbClr val="000000"/>
                </a:solidFill>
                <a:latin typeface="+mj-lt"/>
                <a:ea typeface="Segoe UI" panose="020B0502040204020203" pitchFamily="34" charset="0"/>
                <a:cs typeface="Segoe UI" panose="020B0502040204020203" pitchFamily="34" charset="0"/>
              </a:rPr>
              <a:t>, disaster </a:t>
            </a:r>
            <a:r>
              <a:rPr lang="en-US" sz="1400" dirty="0" smtClean="0">
                <a:solidFill>
                  <a:srgbClr val="000000"/>
                </a:solidFill>
                <a:latin typeface="+mj-lt"/>
                <a:ea typeface="Segoe UI" panose="020B0502040204020203" pitchFamily="34" charset="0"/>
                <a:cs typeface="Segoe UI" panose="020B0502040204020203" pitchFamily="34" charset="0"/>
              </a:rPr>
              <a:t>recovery, ELT offload</a:t>
            </a:r>
          </a:p>
          <a:p>
            <a:pPr>
              <a:lnSpc>
                <a:spcPct val="110000"/>
              </a:lnSpc>
              <a:spcAft>
                <a:spcPts val="0"/>
              </a:spcAft>
            </a:pPr>
            <a:r>
              <a:rPr lang="en-US" sz="1600" b="1" dirty="0" smtClean="0">
                <a:solidFill>
                  <a:schemeClr val="tx2"/>
                </a:solidFill>
                <a:latin typeface="+mj-lt"/>
                <a:ea typeface="Segoe UI" panose="020B0502040204020203" pitchFamily="34" charset="0"/>
                <a:cs typeface="Segoe UI" panose="020B0502040204020203" pitchFamily="34" charset="0"/>
              </a:rPr>
              <a:t>Operational </a:t>
            </a:r>
            <a:r>
              <a:rPr lang="en-US" sz="1600" b="1" dirty="0">
                <a:solidFill>
                  <a:schemeClr val="tx2"/>
                </a:solidFill>
                <a:latin typeface="+mj-lt"/>
                <a:ea typeface="Segoe UI" panose="020B0502040204020203" pitchFamily="34" charset="0"/>
                <a:cs typeface="Segoe UI" panose="020B0502040204020203" pitchFamily="34" charset="0"/>
              </a:rPr>
              <a:t>Availability </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System availability with automatic node failover and recovery </a:t>
            </a:r>
            <a:endParaRPr lang="en-US" sz="1400" dirty="0" smtClean="0">
              <a:solidFill>
                <a:srgbClr val="000000"/>
              </a:solidFill>
              <a:latin typeface="+mj-lt"/>
              <a:ea typeface="Segoe UI" panose="020B0502040204020203" pitchFamily="34" charset="0"/>
              <a:cs typeface="Segoe UI" panose="020B0502040204020203" pitchFamily="34" charset="0"/>
            </a:endParaRP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Fully </a:t>
            </a:r>
            <a:r>
              <a:rPr lang="en-US" sz="1400" dirty="0">
                <a:solidFill>
                  <a:srgbClr val="000000"/>
                </a:solidFill>
                <a:latin typeface="+mj-lt"/>
                <a:ea typeface="Segoe UI" panose="020B0502040204020203" pitchFamily="34" charset="0"/>
                <a:cs typeface="Segoe UI" panose="020B0502040204020203" pitchFamily="34" charset="0"/>
              </a:rPr>
              <a:t>redundant </a:t>
            </a:r>
            <a:r>
              <a:rPr lang="en-US" sz="1400" dirty="0" smtClean="0">
                <a:solidFill>
                  <a:srgbClr val="000000"/>
                </a:solidFill>
                <a:latin typeface="+mj-lt"/>
                <a:ea typeface="Segoe UI" panose="020B0502040204020203" pitchFamily="34" charset="0"/>
                <a:cs typeface="Segoe UI" panose="020B0502040204020203" pitchFamily="34" charset="0"/>
              </a:rPr>
              <a:t>with hot </a:t>
            </a:r>
            <a:r>
              <a:rPr lang="en-US" sz="1400" dirty="0">
                <a:solidFill>
                  <a:srgbClr val="000000"/>
                </a:solidFill>
                <a:latin typeface="+mj-lt"/>
                <a:ea typeface="Segoe UI" panose="020B0502040204020203" pitchFamily="34" charset="0"/>
                <a:cs typeface="Segoe UI" panose="020B0502040204020203" pitchFamily="34" charset="0"/>
              </a:rPr>
              <a:t>swap components</a:t>
            </a:r>
          </a:p>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Investment Protection</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Leverage future generations </a:t>
            </a:r>
            <a:r>
              <a:rPr lang="en-US" sz="1400" dirty="0" smtClean="0">
                <a:solidFill>
                  <a:srgbClr val="000000"/>
                </a:solidFill>
                <a:latin typeface="+mj-lt"/>
                <a:ea typeface="Segoe UI" panose="020B0502040204020203" pitchFamily="34" charset="0"/>
                <a:cs typeface="Segoe UI" panose="020B0502040204020203" pitchFamily="34" charset="0"/>
              </a:rPr>
              <a:t>with co-residence</a:t>
            </a:r>
            <a:endParaRPr lang="en-US" sz="1400" dirty="0">
              <a:solidFill>
                <a:srgbClr val="000000"/>
              </a:solidFill>
              <a:latin typeface="+mj-lt"/>
              <a:ea typeface="Segoe UI" panose="020B0502040204020203" pitchFamily="34" charset="0"/>
              <a:cs typeface="Segoe UI" panose="020B0502040204020203" pitchFamily="34" charset="0"/>
            </a:endParaRPr>
          </a:p>
        </p:txBody>
      </p:sp>
      <p:sp>
        <p:nvSpPr>
          <p:cNvPr id="23555" name="Rectangle 4"/>
          <p:cNvSpPr>
            <a:spLocks noGrp="1" noChangeArrowheads="1"/>
          </p:cNvSpPr>
          <p:nvPr>
            <p:ph type="title" idx="4294967295"/>
          </p:nvPr>
        </p:nvSpPr>
        <p:spPr>
          <a:xfrm>
            <a:off x="381000" y="228600"/>
            <a:ext cx="8229600" cy="558403"/>
          </a:xfrm>
        </p:spPr>
        <p:txBody>
          <a:bodyPr/>
          <a:lstStyle/>
          <a:p>
            <a:r>
              <a:rPr lang="en-US" dirty="0" smtClean="0">
                <a:ea typeface="Segoe UI" panose="020B0502040204020203" pitchFamily="34" charset="0"/>
                <a:cs typeface="Segoe UI" panose="020B0502040204020203" pitchFamily="34" charset="0"/>
              </a:rPr>
              <a:t>Teradata Data Warehouse Appliance</a:t>
            </a:r>
            <a:br>
              <a:rPr lang="en-US" dirty="0" smtClean="0">
                <a:ea typeface="Segoe UI" panose="020B0502040204020203" pitchFamily="34" charset="0"/>
                <a:cs typeface="Segoe UI" panose="020B0502040204020203" pitchFamily="34" charset="0"/>
              </a:rPr>
            </a:br>
            <a:r>
              <a:rPr lang="en-US" sz="2000" b="1" i="1" dirty="0" smtClean="0">
                <a:solidFill>
                  <a:schemeClr val="accent1"/>
                </a:solidFill>
                <a:ea typeface="Segoe UI" panose="020B0502040204020203" pitchFamily="34" charset="0"/>
                <a:cs typeface="Segoe UI" panose="020B0502040204020203" pitchFamily="34" charset="0"/>
              </a:rPr>
              <a:t>Overview</a:t>
            </a:r>
            <a:endParaRPr lang="en-US" sz="2000" b="1" i="1" dirty="0">
              <a:solidFill>
                <a:schemeClr val="accent1"/>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849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4710" y="285750"/>
            <a:ext cx="8836891" cy="487509"/>
          </a:xfrm>
        </p:spPr>
        <p:txBody>
          <a:bodyPr/>
          <a:lstStyle/>
          <a:p>
            <a:r>
              <a:rPr lang="en-US" dirty="0" smtClean="0"/>
              <a:t>Introducing the Teradata Data Warehouse Appliance 2850</a:t>
            </a:r>
            <a:r>
              <a:rPr lang="en-US" b="0" dirty="0" smtClean="0"/>
              <a:t/>
            </a:r>
            <a:br>
              <a:rPr lang="en-US" b="0" dirty="0" smtClean="0"/>
            </a:br>
            <a:r>
              <a:rPr lang="en-US" sz="2000" b="1" i="1" dirty="0" smtClean="0"/>
              <a:t>Optimized for Fast In-Memory Processing</a:t>
            </a:r>
            <a:endParaRPr lang="en-US" sz="2000" b="1" i="1" dirty="0"/>
          </a:p>
        </p:txBody>
      </p:sp>
      <p:sp>
        <p:nvSpPr>
          <p:cNvPr id="14" name="Rectangle 13"/>
          <p:cNvSpPr/>
          <p:nvPr/>
        </p:nvSpPr>
        <p:spPr>
          <a:xfrm>
            <a:off x="288324" y="1352438"/>
            <a:ext cx="6400800" cy="2657138"/>
          </a:xfrm>
          <a:prstGeom prst="rect">
            <a:avLst/>
          </a:prstGeom>
          <a:noFill/>
        </p:spPr>
        <p:txBody>
          <a:bodyPr wrap="square">
            <a:spAutoFit/>
          </a:bodyPr>
          <a:lstStyle/>
          <a:p>
            <a:pPr marL="342900" indent="-342900">
              <a:lnSpc>
                <a:spcPct val="150000"/>
              </a:lnSpc>
              <a:spcBef>
                <a:spcPts val="400"/>
              </a:spcBef>
              <a:buFont typeface="Wingdings" panose="05000000000000000000" pitchFamily="2" charset="2"/>
              <a:buChar char="ü"/>
              <a:defRPr/>
            </a:pPr>
            <a:r>
              <a:rPr lang="en-US" sz="3200" b="1" dirty="0" smtClean="0">
                <a:solidFill>
                  <a:schemeClr val="tx2"/>
                </a:solidFill>
                <a:latin typeface="+mj-lt"/>
                <a:ea typeface="Segoe UI" panose="020B0502040204020203" pitchFamily="34" charset="0"/>
                <a:cs typeface="Segoe UI" panose="020B0502040204020203" pitchFamily="34" charset="0"/>
              </a:rPr>
              <a:t>More In-Memory Processing</a:t>
            </a:r>
          </a:p>
          <a:p>
            <a:pPr marL="342900" indent="-342900">
              <a:lnSpc>
                <a:spcPct val="150000"/>
              </a:lnSpc>
              <a:spcBef>
                <a:spcPts val="400"/>
              </a:spcBef>
              <a:buFont typeface="Wingdings" panose="05000000000000000000" pitchFamily="2" charset="2"/>
              <a:buChar char="ü"/>
              <a:defRPr/>
            </a:pPr>
            <a:r>
              <a:rPr lang="en-US" sz="3200" b="1" dirty="0" smtClean="0">
                <a:solidFill>
                  <a:schemeClr val="tx2"/>
                </a:solidFill>
                <a:latin typeface="+mj-lt"/>
                <a:ea typeface="Segoe UI" panose="020B0502040204020203" pitchFamily="34" charset="0"/>
                <a:cs typeface="Segoe UI" panose="020B0502040204020203" pitchFamily="34" charset="0"/>
              </a:rPr>
              <a:t>Increased Query Throughput</a:t>
            </a:r>
          </a:p>
          <a:p>
            <a:pPr marL="342900" indent="-342900">
              <a:spcBef>
                <a:spcPts val="400"/>
              </a:spcBef>
              <a:buFont typeface="Wingdings" panose="05000000000000000000" pitchFamily="2" charset="2"/>
              <a:buChar char="ü"/>
              <a:defRPr/>
            </a:pPr>
            <a:r>
              <a:rPr lang="en-US" sz="3200" b="1" dirty="0" smtClean="0">
                <a:solidFill>
                  <a:schemeClr val="tx2"/>
                </a:solidFill>
                <a:latin typeface="+mj-lt"/>
                <a:ea typeface="Segoe UI" panose="020B0502040204020203" pitchFamily="34" charset="0"/>
                <a:cs typeface="Segoe UI" panose="020B0502040204020203" pitchFamily="34" charset="0"/>
              </a:rPr>
              <a:t>Exceptional Configuration Flexibility</a:t>
            </a:r>
          </a:p>
        </p:txBody>
      </p:sp>
      <p:pic>
        <p:nvPicPr>
          <p:cNvPr id="6" name="Picture 5"/>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781800" y="742950"/>
            <a:ext cx="2221938" cy="3959393"/>
          </a:xfrm>
          <a:prstGeom prst="rect">
            <a:avLst/>
          </a:prstGeom>
        </p:spPr>
      </p:pic>
    </p:spTree>
    <p:extLst>
      <p:ext uri="{BB962C8B-B14F-4D97-AF65-F5344CB8AC3E}">
        <p14:creationId xmlns:p14="http://schemas.microsoft.com/office/powerpoint/2010/main" val="369584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4710" y="285750"/>
            <a:ext cx="8836891" cy="487509"/>
          </a:xfrm>
        </p:spPr>
        <p:txBody>
          <a:bodyPr/>
          <a:lstStyle/>
          <a:p>
            <a:r>
              <a:rPr lang="en-US" dirty="0" smtClean="0"/>
              <a:t>Introducing the Teradata Data Warehouse Appliance 2850</a:t>
            </a:r>
            <a:r>
              <a:rPr lang="en-US" b="0" dirty="0" smtClean="0"/>
              <a:t/>
            </a:r>
            <a:br>
              <a:rPr lang="en-US" b="0" dirty="0" smtClean="0"/>
            </a:br>
            <a:r>
              <a:rPr lang="en-US" sz="2000" b="1" i="1" dirty="0" smtClean="0"/>
              <a:t>Optimized for Fast In-Memory Processing</a:t>
            </a:r>
            <a:endParaRPr lang="en-US" sz="2000" b="1" i="1" dirty="0"/>
          </a:p>
        </p:txBody>
      </p:sp>
      <p:sp>
        <p:nvSpPr>
          <p:cNvPr id="14" name="Rectangle 13"/>
          <p:cNvSpPr/>
          <p:nvPr/>
        </p:nvSpPr>
        <p:spPr>
          <a:xfrm>
            <a:off x="152400" y="1123950"/>
            <a:ext cx="6400800" cy="3734356"/>
          </a:xfrm>
          <a:prstGeom prst="rect">
            <a:avLst/>
          </a:prstGeom>
          <a:noFill/>
        </p:spPr>
        <p:txBody>
          <a:bodyPr wrap="square">
            <a:spAutoFit/>
          </a:bodyPr>
          <a:lstStyle/>
          <a:p>
            <a:pPr marL="342900" indent="-342900">
              <a:spcBef>
                <a:spcPts val="400"/>
              </a:spcBef>
              <a:buFont typeface="Wingdings" panose="05000000000000000000" pitchFamily="2" charset="2"/>
              <a:buChar char="ü"/>
              <a:defRPr/>
            </a:pPr>
            <a:r>
              <a:rPr lang="en-US" sz="1400" b="1" dirty="0" smtClean="0">
                <a:solidFill>
                  <a:schemeClr val="tx2"/>
                </a:solidFill>
                <a:latin typeface="+mj-lt"/>
                <a:ea typeface="Segoe UI" panose="020B0502040204020203" pitchFamily="34" charset="0"/>
                <a:cs typeface="Segoe UI" panose="020B0502040204020203" pitchFamily="34" charset="0"/>
              </a:rPr>
              <a:t>More In-Memory Processing</a:t>
            </a:r>
          </a:p>
          <a:p>
            <a:pPr marL="800100" lvl="1" indent="-342900">
              <a:spcBef>
                <a:spcPts val="400"/>
              </a:spcBef>
              <a:buFont typeface="Arial" panose="020B0604020202020204" pitchFamily="34" charset="0"/>
              <a:buChar char="•"/>
              <a:defRPr/>
            </a:pPr>
            <a:r>
              <a:rPr lang="en-US" sz="1400" dirty="0" smtClean="0">
                <a:latin typeface="+mj-lt"/>
                <a:ea typeface="Segoe UI" panose="020B0502040204020203" pitchFamily="34" charset="0"/>
                <a:cs typeface="Segoe UI" panose="020B0502040204020203" pitchFamily="34" charset="0"/>
              </a:rPr>
              <a:t>More </a:t>
            </a:r>
            <a:r>
              <a:rPr lang="en-US" sz="1400" dirty="0">
                <a:latin typeface="+mj-lt"/>
                <a:ea typeface="Segoe UI" panose="020B0502040204020203" pitchFamily="34" charset="0"/>
                <a:cs typeface="Segoe UI" panose="020B0502040204020203" pitchFamily="34" charset="0"/>
              </a:rPr>
              <a:t>memory per </a:t>
            </a:r>
            <a:r>
              <a:rPr lang="en-US" sz="1400" dirty="0" smtClean="0">
                <a:latin typeface="+mj-lt"/>
                <a:ea typeface="Segoe UI" panose="020B0502040204020203" pitchFamily="34" charset="0"/>
                <a:cs typeface="Segoe UI" panose="020B0502040204020203" pitchFamily="34" charset="0"/>
              </a:rPr>
              <a:t>node – up to 1TB -  </a:t>
            </a:r>
            <a:r>
              <a:rPr lang="en-US" sz="1400" dirty="0">
                <a:latin typeface="+mj-lt"/>
                <a:ea typeface="Segoe UI" panose="020B0502040204020203" pitchFamily="34" charset="0"/>
                <a:cs typeface="Segoe UI" panose="020B0502040204020203" pitchFamily="34" charset="0"/>
              </a:rPr>
              <a:t>enables more hot data to be kept in memory for faster query response times</a:t>
            </a:r>
            <a:endParaRPr lang="en-US" sz="1400" dirty="0" smtClean="0">
              <a:latin typeface="+mj-lt"/>
              <a:ea typeface="Segoe UI" panose="020B0502040204020203" pitchFamily="34" charset="0"/>
              <a:cs typeface="Segoe UI" panose="020B0502040204020203" pitchFamily="34" charset="0"/>
            </a:endParaRPr>
          </a:p>
          <a:p>
            <a:pPr marL="342900" indent="-342900">
              <a:spcBef>
                <a:spcPts val="400"/>
              </a:spcBef>
              <a:buFont typeface="Wingdings" panose="05000000000000000000" pitchFamily="2" charset="2"/>
              <a:buChar char="ü"/>
              <a:defRPr/>
            </a:pPr>
            <a:r>
              <a:rPr lang="en-US" sz="1400" b="1" dirty="0" smtClean="0">
                <a:solidFill>
                  <a:schemeClr val="tx2"/>
                </a:solidFill>
                <a:latin typeface="+mj-lt"/>
                <a:ea typeface="Segoe UI" panose="020B0502040204020203" pitchFamily="34" charset="0"/>
                <a:cs typeface="Segoe UI" panose="020B0502040204020203" pitchFamily="34" charset="0"/>
              </a:rPr>
              <a:t>Increased Query Throughput by 15%</a:t>
            </a:r>
          </a:p>
          <a:p>
            <a:pPr marL="800100" lvl="1" indent="-342900">
              <a:spcBef>
                <a:spcPts val="400"/>
              </a:spcBef>
              <a:buFont typeface="Arial" panose="020B0604020202020204" pitchFamily="34" charset="0"/>
              <a:buChar char="•"/>
              <a:defRPr/>
            </a:pPr>
            <a:r>
              <a:rPr lang="en-US" sz="1400" b="1" dirty="0" smtClean="0">
                <a:solidFill>
                  <a:schemeClr val="accent1"/>
                </a:solidFill>
                <a:latin typeface="+mj-lt"/>
                <a:ea typeface="Segoe UI" panose="020B0502040204020203" pitchFamily="34" charset="0"/>
                <a:cs typeface="Segoe UI" panose="020B0502040204020203" pitchFamily="34" charset="0"/>
              </a:rPr>
              <a:t>More Powerful CPU: </a:t>
            </a:r>
            <a:r>
              <a:rPr lang="en-US" sz="1400" dirty="0" smtClean="0">
                <a:latin typeface="+mj-lt"/>
                <a:ea typeface="Segoe UI" panose="020B0502040204020203" pitchFamily="34" charset="0"/>
                <a:cs typeface="Segoe UI" panose="020B0502040204020203" pitchFamily="34" charset="0"/>
              </a:rPr>
              <a:t>Dual </a:t>
            </a:r>
            <a:r>
              <a:rPr lang="en-US" sz="1400" dirty="0">
                <a:latin typeface="+mj-lt"/>
                <a:ea typeface="Segoe UI" panose="020B0502040204020203" pitchFamily="34" charset="0"/>
                <a:cs typeface="Segoe UI" panose="020B0502040204020203" pitchFamily="34" charset="0"/>
              </a:rPr>
              <a:t>18-core </a:t>
            </a:r>
            <a:r>
              <a:rPr lang="en-US" sz="1400" dirty="0" smtClean="0">
                <a:latin typeface="+mj-lt"/>
                <a:ea typeface="Segoe UI" panose="020B0502040204020203" pitchFamily="34" charset="0"/>
                <a:cs typeface="Segoe UI" panose="020B0502040204020203" pitchFamily="34" charset="0"/>
              </a:rPr>
              <a:t>Intel</a:t>
            </a:r>
            <a:r>
              <a:rPr lang="en-US" sz="1400" dirty="0">
                <a:latin typeface="+mj-lt"/>
                <a:ea typeface="Segoe UI" panose="020B0502040204020203" pitchFamily="34" charset="0"/>
                <a:cs typeface="Segoe UI" panose="020B0502040204020203" pitchFamily="34" charset="0"/>
              </a:rPr>
              <a:t>® </a:t>
            </a:r>
            <a:r>
              <a:rPr lang="en-US" sz="1400" dirty="0" smtClean="0">
                <a:latin typeface="+mj-lt"/>
                <a:ea typeface="Segoe UI" panose="020B0502040204020203" pitchFamily="34" charset="0"/>
                <a:cs typeface="Segoe UI" panose="020B0502040204020203" pitchFamily="34" charset="0"/>
              </a:rPr>
              <a:t>Xeon® with 28</a:t>
            </a:r>
            <a:r>
              <a:rPr lang="en-US" sz="1400" dirty="0">
                <a:latin typeface="+mj-lt"/>
                <a:ea typeface="Segoe UI" panose="020B0502040204020203" pitchFamily="34" charset="0"/>
                <a:cs typeface="Segoe UI" panose="020B0502040204020203" pitchFamily="34" charset="0"/>
              </a:rPr>
              <a:t>% more cores </a:t>
            </a:r>
            <a:r>
              <a:rPr lang="en-US" sz="1400" dirty="0" smtClean="0">
                <a:latin typeface="+mj-lt"/>
                <a:ea typeface="Segoe UI" panose="020B0502040204020203" pitchFamily="34" charset="0"/>
                <a:cs typeface="Segoe UI" panose="020B0502040204020203" pitchFamily="34" charset="0"/>
              </a:rPr>
              <a:t>enables a 25% increase in CPU power</a:t>
            </a:r>
            <a:endParaRPr lang="en-US" sz="1400" dirty="0">
              <a:latin typeface="+mj-lt"/>
              <a:ea typeface="Segoe UI" panose="020B0502040204020203" pitchFamily="34" charset="0"/>
              <a:cs typeface="Segoe UI" panose="020B0502040204020203" pitchFamily="34" charset="0"/>
            </a:endParaRPr>
          </a:p>
          <a:p>
            <a:pPr marL="800100" lvl="1" indent="-342900">
              <a:spcBef>
                <a:spcPts val="400"/>
              </a:spcBef>
              <a:buFont typeface="Arial" panose="020B0604020202020204" pitchFamily="34" charset="0"/>
              <a:buChar char="•"/>
              <a:defRPr/>
            </a:pPr>
            <a:r>
              <a:rPr lang="en-US" sz="1400" b="1" dirty="0" smtClean="0">
                <a:solidFill>
                  <a:schemeClr val="accent1"/>
                </a:solidFill>
                <a:latin typeface="+mj-lt"/>
                <a:ea typeface="Segoe UI" panose="020B0502040204020203" pitchFamily="34" charset="0"/>
                <a:cs typeface="Segoe UI" panose="020B0502040204020203" pitchFamily="34" charset="0"/>
              </a:rPr>
              <a:t>Improved </a:t>
            </a:r>
            <a:r>
              <a:rPr lang="en-US" sz="1400" b="1" dirty="0">
                <a:solidFill>
                  <a:schemeClr val="accent1"/>
                </a:solidFill>
                <a:latin typeface="+mj-lt"/>
                <a:ea typeface="Segoe UI" panose="020B0502040204020203" pitchFamily="34" charset="0"/>
                <a:cs typeface="Segoe UI" panose="020B0502040204020203" pitchFamily="34" charset="0"/>
              </a:rPr>
              <a:t>I/O profile: </a:t>
            </a:r>
            <a:r>
              <a:rPr lang="en-US" sz="1400" dirty="0">
                <a:latin typeface="+mj-lt"/>
                <a:ea typeface="Segoe UI" panose="020B0502040204020203" pitchFamily="34" charset="0"/>
                <a:cs typeface="Segoe UI" panose="020B0502040204020203" pitchFamily="34" charset="0"/>
              </a:rPr>
              <a:t>10% more disks/node enable faster query response and full scans and 10% more </a:t>
            </a:r>
            <a:r>
              <a:rPr lang="en-US" sz="1400" dirty="0" smtClean="0">
                <a:latin typeface="+mj-lt"/>
                <a:ea typeface="Segoe UI" panose="020B0502040204020203" pitchFamily="34" charset="0"/>
                <a:cs typeface="Segoe UI" panose="020B0502040204020203" pitchFamily="34" charset="0"/>
              </a:rPr>
              <a:t>AMPs</a:t>
            </a:r>
            <a:endParaRPr lang="en-US" sz="1400" b="1" dirty="0" smtClean="0">
              <a:solidFill>
                <a:schemeClr val="tx2"/>
              </a:solidFill>
              <a:latin typeface="+mj-lt"/>
              <a:ea typeface="Segoe UI" panose="020B0502040204020203" pitchFamily="34" charset="0"/>
              <a:cs typeface="Segoe UI" panose="020B0502040204020203" pitchFamily="34" charset="0"/>
            </a:endParaRPr>
          </a:p>
          <a:p>
            <a:pPr marL="342900" indent="-342900">
              <a:spcBef>
                <a:spcPts val="400"/>
              </a:spcBef>
              <a:buFont typeface="Wingdings" panose="05000000000000000000" pitchFamily="2" charset="2"/>
              <a:buChar char="ü"/>
              <a:defRPr/>
            </a:pPr>
            <a:r>
              <a:rPr lang="en-US" sz="1400" b="1" dirty="0" smtClean="0">
                <a:solidFill>
                  <a:schemeClr val="tx2"/>
                </a:solidFill>
                <a:latin typeface="+mj-lt"/>
                <a:ea typeface="Segoe UI" panose="020B0502040204020203" pitchFamily="34" charset="0"/>
                <a:cs typeface="Segoe UI" panose="020B0502040204020203" pitchFamily="34" charset="0"/>
              </a:rPr>
              <a:t>Exceptional Configuration Flexibility</a:t>
            </a:r>
          </a:p>
          <a:p>
            <a:pPr marL="800100" lvl="1" indent="-342900">
              <a:spcBef>
                <a:spcPts val="400"/>
              </a:spcBef>
              <a:buFont typeface="Arial" panose="020B0604020202020204" pitchFamily="34" charset="0"/>
              <a:buChar char="•"/>
              <a:defRPr/>
            </a:pPr>
            <a:r>
              <a:rPr lang="en-US" sz="1400" dirty="0" smtClean="0">
                <a:latin typeface="+mj-lt"/>
                <a:ea typeface="Segoe UI" panose="020B0502040204020203" pitchFamily="34" charset="0"/>
                <a:cs typeface="Segoe UI" panose="020B0502040204020203" pitchFamily="34" charset="0"/>
              </a:rPr>
              <a:t>Two drive sizes (600GB and 1.2TB) </a:t>
            </a:r>
          </a:p>
          <a:p>
            <a:pPr marL="800100" lvl="1" indent="-342900">
              <a:spcBef>
                <a:spcPts val="400"/>
              </a:spcBef>
              <a:buFont typeface="Arial" panose="020B0604020202020204" pitchFamily="34" charset="0"/>
              <a:buChar char="•"/>
              <a:defRPr/>
            </a:pPr>
            <a:r>
              <a:rPr lang="en-US" sz="1400" dirty="0" smtClean="0">
                <a:latin typeface="+mj-lt"/>
                <a:ea typeface="Segoe UI" panose="020B0502040204020203" pitchFamily="34" charset="0"/>
                <a:cs typeface="Segoe UI" panose="020B0502040204020203" pitchFamily="34" charset="0"/>
              </a:rPr>
              <a:t>Optional additional </a:t>
            </a:r>
            <a:r>
              <a:rPr lang="en-US" sz="1400" dirty="0">
                <a:latin typeface="+mj-lt"/>
                <a:ea typeface="Segoe UI" panose="020B0502040204020203" pitchFamily="34" charset="0"/>
                <a:cs typeface="Segoe UI" panose="020B0502040204020203" pitchFamily="34" charset="0"/>
              </a:rPr>
              <a:t>systems in base cabinet:  28xx system(s), Data Mart Appliance 680(s), BAR storage, </a:t>
            </a:r>
            <a:r>
              <a:rPr lang="en-US" sz="1400" dirty="0" smtClean="0">
                <a:latin typeface="+mj-lt"/>
                <a:ea typeface="Segoe UI" panose="020B0502040204020203" pitchFamily="34" charset="0"/>
                <a:cs typeface="Segoe UI" panose="020B0502040204020203" pitchFamily="34" charset="0"/>
              </a:rPr>
              <a:t>Teradata Aster </a:t>
            </a:r>
            <a:r>
              <a:rPr lang="en-US" sz="1400" dirty="0">
                <a:latin typeface="+mj-lt"/>
                <a:ea typeface="Segoe UI" panose="020B0502040204020203" pitchFamily="34" charset="0"/>
                <a:cs typeface="Segoe UI" panose="020B0502040204020203" pitchFamily="34" charset="0"/>
              </a:rPr>
              <a:t>/ Hadoop / </a:t>
            </a:r>
            <a:r>
              <a:rPr lang="en-US" sz="1400" dirty="0" smtClean="0">
                <a:latin typeface="+mj-lt"/>
                <a:ea typeface="Segoe UI" panose="020B0502040204020203" pitchFamily="34" charset="0"/>
                <a:cs typeface="Segoe UI" panose="020B0502040204020203" pitchFamily="34" charset="0"/>
              </a:rPr>
              <a:t>SAS nodes, </a:t>
            </a:r>
            <a:r>
              <a:rPr lang="en-US" sz="1400" dirty="0">
                <a:latin typeface="+mj-lt"/>
                <a:ea typeface="Segoe UI" panose="020B0502040204020203" pitchFamily="34" charset="0"/>
                <a:cs typeface="Segoe UI" panose="020B0502040204020203" pitchFamily="34" charset="0"/>
              </a:rPr>
              <a:t>or Multipurpose servers.</a:t>
            </a:r>
          </a:p>
          <a:p>
            <a:pPr marL="800100" lvl="1" indent="-342900">
              <a:spcBef>
                <a:spcPts val="400"/>
              </a:spcBef>
              <a:buFont typeface="Arial" panose="020B0604020202020204" pitchFamily="34" charset="0"/>
              <a:buChar char="•"/>
              <a:defRPr/>
            </a:pPr>
            <a:r>
              <a:rPr lang="en-US" sz="1400" dirty="0" smtClean="0">
                <a:latin typeface="+mj-lt"/>
                <a:ea typeface="Segoe UI" panose="020B0502040204020203" pitchFamily="34" charset="0"/>
                <a:cs typeface="Segoe UI" panose="020B0502040204020203" pitchFamily="34" charset="0"/>
              </a:rPr>
              <a:t>New </a:t>
            </a:r>
            <a:r>
              <a:rPr lang="en-US" sz="1400" dirty="0">
                <a:latin typeface="+mj-lt"/>
                <a:ea typeface="Segoe UI" panose="020B0502040204020203" pitchFamily="34" charset="0"/>
                <a:cs typeface="Segoe UI" panose="020B0502040204020203" pitchFamily="34" charset="0"/>
              </a:rPr>
              <a:t>network topology with cascading switches results in a more efficient cabinet footprint and lower cost. </a:t>
            </a:r>
            <a:endParaRPr lang="en-US" sz="1400" b="1" dirty="0" smtClean="0">
              <a:solidFill>
                <a:schemeClr val="tx2"/>
              </a:solidFill>
              <a:latin typeface="+mj-lt"/>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781800" y="742950"/>
            <a:ext cx="2221938" cy="3959393"/>
          </a:xfrm>
          <a:prstGeom prst="rect">
            <a:avLst/>
          </a:prstGeom>
        </p:spPr>
      </p:pic>
    </p:spTree>
    <p:extLst>
      <p:ext uri="{BB962C8B-B14F-4D97-AF65-F5344CB8AC3E}">
        <p14:creationId xmlns:p14="http://schemas.microsoft.com/office/powerpoint/2010/main" val="2799803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143000"/>
            <a:ext cx="4800600" cy="3601953"/>
          </a:xfrm>
        </p:spPr>
        <p:txBody>
          <a:bodyPr>
            <a:normAutofit/>
          </a:bodyPr>
          <a:lstStyle/>
          <a:p>
            <a:r>
              <a:rPr lang="en-US" sz="2400" dirty="0">
                <a:solidFill>
                  <a:srgbClr val="000000"/>
                </a:solidFill>
              </a:rPr>
              <a:t>Data Warehouse Appliance </a:t>
            </a:r>
            <a:r>
              <a:rPr lang="en-US" sz="2400" dirty="0" smtClean="0">
                <a:solidFill>
                  <a:srgbClr val="000000"/>
                </a:solidFill>
              </a:rPr>
              <a:t>2850 </a:t>
            </a:r>
            <a:r>
              <a:rPr lang="en-US" sz="2400" dirty="0">
                <a:solidFill>
                  <a:srgbClr val="000000"/>
                </a:solidFill>
              </a:rPr>
              <a:t>Overview</a:t>
            </a:r>
          </a:p>
          <a:p>
            <a:r>
              <a:rPr lang="en-US" sz="2400" b="1" dirty="0" smtClean="0">
                <a:solidFill>
                  <a:srgbClr val="000000"/>
                </a:solidFill>
              </a:rPr>
              <a:t>Features and Specs</a:t>
            </a:r>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217539" y="4918131"/>
            <a:ext cx="68929"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8</a:t>
            </a:fld>
            <a:endParaRPr lang="en-US" sz="850" dirty="0">
              <a:solidFill>
                <a:schemeClr val="bg2">
                  <a:lumMod val="50000"/>
                </a:schemeClr>
              </a:solidFill>
            </a:endParaRPr>
          </a:p>
        </p:txBody>
      </p:sp>
      <p:pic>
        <p:nvPicPr>
          <p:cNvPr id="10" name="Picture Placeholder 9" descr="FIN-1010-H_16-9ppt_content3.jpg"/>
          <p:cNvPicPr>
            <a:picLocks noChangeAspect="1"/>
          </p:cNvPicPr>
          <p:nvPr/>
        </p:nvPicPr>
        <p:blipFill>
          <a:blip r:embed="rId3" cstate="screen">
            <a:extLst>
              <a:ext uri="{28A0092B-C50C-407E-A947-70E740481C1C}">
                <a14:useLocalDpi xmlns:a14="http://schemas.microsoft.com/office/drawing/2010/main"/>
              </a:ext>
            </a:extLst>
          </a:blip>
          <a:srcRect l="-44" r="-44"/>
          <a:stretch>
            <a:fillRect/>
          </a:stretch>
        </p:blipFill>
        <p:spPr>
          <a:xfrm>
            <a:off x="0" y="0"/>
            <a:ext cx="3962400" cy="5143500"/>
          </a:xfrm>
          <a:prstGeom prst="rect">
            <a:avLst/>
          </a:prstGeom>
        </p:spPr>
      </p:pic>
    </p:spTree>
    <p:custDataLst>
      <p:tags r:id="rId1"/>
    </p:custDataLst>
    <p:extLst>
      <p:ext uri="{BB962C8B-B14F-4D97-AF65-F5344CB8AC3E}">
        <p14:creationId xmlns:p14="http://schemas.microsoft.com/office/powerpoint/2010/main" val="94047343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a:xfrm>
            <a:off x="381000" y="285750"/>
            <a:ext cx="8763000" cy="400050"/>
          </a:xfrm>
        </p:spPr>
        <p:txBody>
          <a:bodyPr/>
          <a:lstStyle/>
          <a:p>
            <a:r>
              <a:rPr lang="en-US" b="0" dirty="0" smtClean="0">
                <a:ea typeface="Segoe UI" panose="020B0502040204020203" pitchFamily="34" charset="0"/>
                <a:cs typeface="Segoe UI" panose="020B0502040204020203" pitchFamily="34" charset="0"/>
              </a:rPr>
              <a:t>2850 Overview</a:t>
            </a:r>
            <a:r>
              <a:rPr lang="en-US" dirty="0" smtClean="0">
                <a:ea typeface="Segoe UI" panose="020B0502040204020203" pitchFamily="34" charset="0"/>
                <a:cs typeface="Segoe UI" panose="020B0502040204020203" pitchFamily="34" charset="0"/>
              </a:rPr>
              <a:t/>
            </a:r>
            <a:br>
              <a:rPr lang="en-US" dirty="0" smtClean="0">
                <a:ea typeface="Segoe UI" panose="020B0502040204020203" pitchFamily="34" charset="0"/>
                <a:cs typeface="Segoe UI" panose="020B0502040204020203" pitchFamily="34" charset="0"/>
              </a:rPr>
            </a:br>
            <a:r>
              <a:rPr lang="en-US" sz="2000" i="1" dirty="0" smtClean="0">
                <a:ea typeface="Segoe UI" panose="020B0502040204020203" pitchFamily="34" charset="0"/>
                <a:cs typeface="Segoe UI" panose="020B0502040204020203" pitchFamily="34" charset="0"/>
              </a:rPr>
              <a:t>Features &amp; Benefits</a:t>
            </a:r>
            <a:endParaRPr lang="en-US" sz="2000" b="1" i="1" dirty="0" smtClean="0">
              <a:solidFill>
                <a:srgbClr val="FF0000"/>
              </a:solidFill>
              <a:ea typeface="Segoe UI" panose="020B0502040204020203" pitchFamily="34" charset="0"/>
              <a:cs typeface="Segoe UI" panose="020B0502040204020203" pitchFamily="34" charset="0"/>
            </a:endParaRPr>
          </a:p>
        </p:txBody>
      </p:sp>
      <p:sp>
        <p:nvSpPr>
          <p:cNvPr id="9" name="Rectangle 3"/>
          <p:cNvSpPr>
            <a:spLocks noGrp="1" noChangeArrowheads="1"/>
          </p:cNvSpPr>
          <p:nvPr>
            <p:ph type="body" sz="half" idx="1"/>
          </p:nvPr>
        </p:nvSpPr>
        <p:spPr>
          <a:xfrm>
            <a:off x="152400" y="971550"/>
            <a:ext cx="7010400" cy="3962400"/>
          </a:xfrm>
          <a:solidFill>
            <a:schemeClr val="bg1"/>
          </a:solidFill>
        </p:spPr>
        <p:txBody>
          <a:bodyPr>
            <a:noAutofit/>
          </a:bodyPr>
          <a:lstStyle/>
          <a:p>
            <a:pPr>
              <a:lnSpc>
                <a:spcPct val="90000"/>
              </a:lnSpc>
              <a:spcBef>
                <a:spcPts val="0"/>
              </a:spcBef>
              <a:buFont typeface="Wingdings" pitchFamily="2" charset="2"/>
              <a:buChar char="ü"/>
              <a:defRPr/>
            </a:pPr>
            <a:r>
              <a:rPr lang="en-US" sz="1600" b="1" dirty="0" smtClean="0">
                <a:solidFill>
                  <a:schemeClr val="tx2"/>
                </a:solidFill>
                <a:latin typeface="+mj-lt"/>
                <a:ea typeface="Segoe UI" panose="020B0502040204020203" pitchFamily="34" charset="0"/>
                <a:cs typeface="Segoe UI" panose="020B0502040204020203" pitchFamily="34" charset="0"/>
              </a:rPr>
              <a:t>Dell Node with 18-Core Intel® Xeon® CPU</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Estimated ~ 25% CPU performance uplift from prior gen processors</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Fast 512GB &amp; 1TB DDR4 memory (up to 12TB in single cabinet)</a:t>
            </a:r>
            <a:r>
              <a:rPr lang="en-US" sz="1400" dirty="0" smtClean="0">
                <a:latin typeface="+mj-lt"/>
                <a:ea typeface="Segoe UI" panose="020B0502040204020203" pitchFamily="34" charset="0"/>
                <a:cs typeface="Segoe UI" panose="020B0502040204020203" pitchFamily="34" charset="0"/>
              </a:rPr>
              <a:t/>
            </a:r>
            <a:br>
              <a:rPr lang="en-US" sz="1400" dirty="0" smtClean="0">
                <a:latin typeface="+mj-lt"/>
                <a:ea typeface="Segoe UI" panose="020B0502040204020203" pitchFamily="34" charset="0"/>
                <a:cs typeface="Segoe UI" panose="020B0502040204020203" pitchFamily="34" charset="0"/>
              </a:rPr>
            </a:br>
            <a:endParaRPr lang="en-US" b="1" dirty="0" smtClean="0">
              <a:solidFill>
                <a:schemeClr val="accent2"/>
              </a:solidFill>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1600" b="1" dirty="0" smtClean="0">
                <a:solidFill>
                  <a:schemeClr val="tx2"/>
                </a:solidFill>
                <a:latin typeface="+mj-lt"/>
                <a:ea typeface="Segoe UI" panose="020B0502040204020203" pitchFamily="34" charset="0"/>
                <a:cs typeface="Segoe UI" panose="020B0502040204020203" pitchFamily="34" charset="0"/>
              </a:rPr>
              <a:t>Seagate Arrays </a:t>
            </a:r>
            <a:r>
              <a:rPr lang="en-US" sz="1600" b="1" dirty="0">
                <a:solidFill>
                  <a:schemeClr val="tx2"/>
                </a:solidFill>
                <a:latin typeface="+mj-lt"/>
                <a:ea typeface="Segoe UI" panose="020B0502040204020203" pitchFamily="34" charset="0"/>
                <a:cs typeface="Segoe UI" panose="020B0502040204020203" pitchFamily="34" charset="0"/>
              </a:rPr>
              <a:t>with High-Density Enclosures </a:t>
            </a:r>
            <a:endParaRPr lang="en-US" sz="1600" b="1" dirty="0" smtClean="0">
              <a:solidFill>
                <a:schemeClr val="tx2"/>
              </a:solidFill>
              <a:latin typeface="+mj-lt"/>
              <a:ea typeface="Segoe UI" panose="020B0502040204020203" pitchFamily="34" charset="0"/>
              <a:cs typeface="Segoe UI" panose="020B0502040204020203" pitchFamily="34" charset="0"/>
            </a:endParaRP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Double-density, 48-drive 2U enclosures</a:t>
            </a:r>
          </a:p>
          <a:p>
            <a:pPr lvl="1">
              <a:lnSpc>
                <a:spcPct val="90000"/>
              </a:lnSpc>
              <a:defRPr/>
            </a:pPr>
            <a:r>
              <a:rPr lang="en-US" sz="1400" dirty="0" smtClean="0">
                <a:solidFill>
                  <a:srgbClr val="000000"/>
                </a:solidFill>
                <a:ea typeface="Segoe UI" panose="020B0502040204020203" pitchFamily="34" charset="0"/>
                <a:cs typeface="Segoe UI" panose="020B0502040204020203" pitchFamily="34" charset="0"/>
              </a:rPr>
              <a:t>44 drives/node </a:t>
            </a:r>
            <a:r>
              <a:rPr lang="en-US" sz="1400" dirty="0">
                <a:solidFill>
                  <a:srgbClr val="000000"/>
                </a:solidFill>
                <a:ea typeface="Segoe UI" panose="020B0502040204020203" pitchFamily="34" charset="0"/>
                <a:cs typeface="Segoe UI" panose="020B0502040204020203" pitchFamily="34" charset="0"/>
              </a:rPr>
              <a:t>(10% increase from </a:t>
            </a:r>
            <a:r>
              <a:rPr lang="en-US" sz="1400" dirty="0" smtClean="0">
                <a:solidFill>
                  <a:srgbClr val="000000"/>
                </a:solidFill>
                <a:ea typeface="Segoe UI" panose="020B0502040204020203" pitchFamily="34" charset="0"/>
                <a:cs typeface="Segoe UI" panose="020B0502040204020203" pitchFamily="34" charset="0"/>
              </a:rPr>
              <a:t>2800 enables more I/O)</a:t>
            </a:r>
            <a:endParaRPr lang="en-US" sz="1400" dirty="0" smtClean="0">
              <a:solidFill>
                <a:srgbClr val="000000"/>
              </a:solidFill>
              <a:latin typeface="+mj-lt"/>
              <a:ea typeface="Segoe UI" panose="020B0502040204020203" pitchFamily="34" charset="0"/>
              <a:cs typeface="Segoe UI" panose="020B0502040204020203" pitchFamily="34" charset="0"/>
            </a:endParaRP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600GB &amp; 1.2TB drive sizes</a:t>
            </a:r>
            <a:endParaRPr lang="en-US" sz="1400" dirty="0">
              <a:solidFill>
                <a:srgbClr val="000000"/>
              </a:solidFill>
              <a:latin typeface="+mj-lt"/>
              <a:ea typeface="Segoe UI" panose="020B0502040204020203" pitchFamily="34" charset="0"/>
              <a:cs typeface="Segoe UI" panose="020B0502040204020203" pitchFamily="34" charset="0"/>
            </a:endParaRPr>
          </a:p>
          <a:p>
            <a:pPr lvl="1">
              <a:lnSpc>
                <a:spcPct val="90000"/>
              </a:lnSpc>
              <a:defRPr/>
            </a:pPr>
            <a:r>
              <a:rPr lang="en-US" sz="1400" dirty="0">
                <a:solidFill>
                  <a:srgbClr val="000000"/>
                </a:solidFill>
                <a:latin typeface="+mj-lt"/>
                <a:ea typeface="Segoe UI" panose="020B0502040204020203" pitchFamily="34" charset="0"/>
                <a:cs typeface="Segoe UI" panose="020B0502040204020203" pitchFamily="34" charset="0"/>
              </a:rPr>
              <a:t>2 Global Hot Spares per array included as an every unit </a:t>
            </a:r>
            <a:r>
              <a:rPr lang="en-US" sz="1400" dirty="0" smtClean="0">
                <a:solidFill>
                  <a:srgbClr val="000000"/>
                </a:solidFill>
                <a:latin typeface="+mj-lt"/>
                <a:ea typeface="Segoe UI" panose="020B0502040204020203" pitchFamily="34" charset="0"/>
                <a:cs typeface="Segoe UI" panose="020B0502040204020203" pitchFamily="34" charset="0"/>
              </a:rPr>
              <a:t>item for faster recovery</a:t>
            </a:r>
            <a:endParaRPr lang="en-US" sz="1100" dirty="0">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1600" b="1" dirty="0">
                <a:solidFill>
                  <a:schemeClr val="tx2"/>
                </a:solidFill>
                <a:ea typeface="Segoe UI" panose="020B0502040204020203" pitchFamily="34" charset="0"/>
                <a:cs typeface="Segoe UI" panose="020B0502040204020203" pitchFamily="34" charset="0"/>
              </a:rPr>
              <a:t>Support for </a:t>
            </a:r>
            <a:r>
              <a:rPr lang="en-US" sz="1600" b="1" dirty="0" smtClean="0">
                <a:solidFill>
                  <a:schemeClr val="tx2"/>
                </a:solidFill>
                <a:ea typeface="Segoe UI" panose="020B0502040204020203" pitchFamily="34" charset="0"/>
                <a:cs typeface="Segoe UI" panose="020B0502040204020203" pitchFamily="34" charset="0"/>
              </a:rPr>
              <a:t>Multiple Systems </a:t>
            </a:r>
            <a:r>
              <a:rPr lang="en-US" sz="1600" b="1" dirty="0">
                <a:solidFill>
                  <a:schemeClr val="tx2"/>
                </a:solidFill>
                <a:ea typeface="Segoe UI" panose="020B0502040204020203" pitchFamily="34" charset="0"/>
                <a:cs typeface="Segoe UI" panose="020B0502040204020203" pitchFamily="34" charset="0"/>
              </a:rPr>
              <a:t>in </a:t>
            </a:r>
            <a:r>
              <a:rPr lang="en-US" sz="1600" b="1" dirty="0" smtClean="0">
                <a:solidFill>
                  <a:schemeClr val="tx2"/>
                </a:solidFill>
                <a:ea typeface="Segoe UI" panose="020B0502040204020203" pitchFamily="34" charset="0"/>
                <a:cs typeface="Segoe UI" panose="020B0502040204020203" pitchFamily="34" charset="0"/>
              </a:rPr>
              <a:t>2850 </a:t>
            </a:r>
            <a:r>
              <a:rPr lang="en-US" sz="1600" b="1" dirty="0">
                <a:solidFill>
                  <a:schemeClr val="tx2"/>
                </a:solidFill>
                <a:ea typeface="Segoe UI" panose="020B0502040204020203" pitchFamily="34" charset="0"/>
                <a:cs typeface="Segoe UI" panose="020B0502040204020203" pitchFamily="34" charset="0"/>
              </a:rPr>
              <a:t>Base Cabinet</a:t>
            </a:r>
          </a:p>
          <a:p>
            <a:pPr lvl="1">
              <a:lnSpc>
                <a:spcPct val="90000"/>
              </a:lnSpc>
              <a:defRPr/>
            </a:pPr>
            <a:r>
              <a:rPr lang="en-US" sz="1400" dirty="0">
                <a:solidFill>
                  <a:srgbClr val="000000"/>
                </a:solidFill>
                <a:latin typeface="+mj-lt"/>
                <a:ea typeface="Segoe UI" panose="020B0502040204020203" pitchFamily="34" charset="0"/>
                <a:cs typeface="Segoe UI" panose="020B0502040204020203" pitchFamily="34" charset="0"/>
              </a:rPr>
              <a:t>Additional 28xx systems or Data Mart Appliance 680(s) can be configured for installation into the base cabinet </a:t>
            </a:r>
          </a:p>
          <a:p>
            <a:pPr lvl="1">
              <a:lnSpc>
                <a:spcPct val="90000"/>
              </a:lnSpc>
              <a:defRPr/>
            </a:pPr>
            <a:r>
              <a:rPr lang="en-US" sz="1400" dirty="0">
                <a:solidFill>
                  <a:srgbClr val="000000"/>
                </a:solidFill>
                <a:latin typeface="+mj-lt"/>
                <a:ea typeface="Segoe UI" panose="020B0502040204020203" pitchFamily="34" charset="0"/>
                <a:cs typeface="Segoe UI" panose="020B0502040204020203" pitchFamily="34" charset="0"/>
              </a:rPr>
              <a:t>Teradata Aster, Hadoop, SAS nodes, Teradata Multipurpose </a:t>
            </a:r>
            <a:r>
              <a:rPr lang="en-US" sz="1400" dirty="0" smtClean="0">
                <a:solidFill>
                  <a:srgbClr val="000000"/>
                </a:solidFill>
                <a:latin typeface="+mj-lt"/>
                <a:ea typeface="Segoe UI" panose="020B0502040204020203" pitchFamily="34" charset="0"/>
                <a:cs typeface="Segoe UI" panose="020B0502040204020203" pitchFamily="34" charset="0"/>
              </a:rPr>
              <a:t>Servers, </a:t>
            </a:r>
            <a:r>
              <a:rPr lang="en-US" sz="1400" dirty="0">
                <a:solidFill>
                  <a:srgbClr val="000000"/>
                </a:solidFill>
                <a:latin typeface="+mj-lt"/>
                <a:ea typeface="Segoe UI" panose="020B0502040204020203" pitchFamily="34" charset="0"/>
                <a:cs typeface="Segoe UI" panose="020B0502040204020203" pitchFamily="34" charset="0"/>
              </a:rPr>
              <a:t>&amp; BAR Storage also supported</a:t>
            </a:r>
            <a:r>
              <a:rPr lang="en-US" sz="1200" dirty="0" smtClean="0">
                <a:latin typeface="+mj-lt"/>
                <a:ea typeface="Segoe UI" panose="020B0502040204020203" pitchFamily="34" charset="0"/>
                <a:cs typeface="Segoe UI" panose="020B0502040204020203" pitchFamily="34" charset="0"/>
              </a:rPr>
              <a:t/>
            </a:r>
            <a:br>
              <a:rPr lang="en-US" sz="1200" dirty="0" smtClean="0">
                <a:latin typeface="+mj-lt"/>
                <a:ea typeface="Segoe UI" panose="020B0502040204020203" pitchFamily="34" charset="0"/>
                <a:cs typeface="Segoe UI" panose="020B0502040204020203" pitchFamily="34" charset="0"/>
              </a:rPr>
            </a:br>
            <a:endParaRPr lang="en-US" sz="900" dirty="0">
              <a:latin typeface="+mj-lt"/>
              <a:ea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32315863"/>
              </p:ext>
            </p:extLst>
          </p:nvPr>
        </p:nvGraphicFramePr>
        <p:xfrm>
          <a:off x="7239001" y="133350"/>
          <a:ext cx="1714323" cy="4953012"/>
        </p:xfrm>
        <a:graphic>
          <a:graphicData uri="http://schemas.openxmlformats.org/drawingml/2006/table">
            <a:tbl>
              <a:tblPr/>
              <a:tblGrid>
                <a:gridCol w="1714323"/>
              </a:tblGrid>
              <a:tr h="148272">
                <a:tc>
                  <a:txBody>
                    <a:bodyPr/>
                    <a:lstStyle/>
                    <a:p>
                      <a:pPr algn="ctr" fontAlgn="b"/>
                      <a:r>
                        <a:rPr lang="en-US" sz="800" b="1" i="0" u="none" strike="noStrike">
                          <a:solidFill>
                            <a:srgbClr val="000000"/>
                          </a:solidFill>
                          <a:effectLst/>
                          <a:latin typeface="Century Gothic"/>
                        </a:rPr>
                        <a:t>2850 Base Cabinet</a:t>
                      </a:r>
                    </a:p>
                  </a:txBody>
                  <a:tcPr marL="4193" marR="4193" marT="4193" marB="0" anchor="b">
                    <a:lnL>
                      <a:noFill/>
                    </a:lnL>
                    <a:lnR>
                      <a:noFill/>
                    </a:lnR>
                    <a:lnT>
                      <a:noFill/>
                    </a:lnT>
                    <a:lnB>
                      <a:noFill/>
                    </a:lnB>
                  </a:tcPr>
                </a:tc>
              </a:tr>
              <a:tr h="148272">
                <a:tc>
                  <a:txBody>
                    <a:bodyPr/>
                    <a:lstStyle/>
                    <a:p>
                      <a:pPr algn="ctr" fontAlgn="b"/>
                      <a:r>
                        <a:rPr lang="en-US" sz="800" b="1" i="0" u="none" strike="noStrike">
                          <a:solidFill>
                            <a:srgbClr val="000000"/>
                          </a:solidFill>
                          <a:effectLst/>
                          <a:latin typeface="Century Gothic"/>
                        </a:rPr>
                        <a:t>3 x (4+0) Cliques</a:t>
                      </a:r>
                    </a:p>
                  </a:txBody>
                  <a:tcPr marL="4193" marR="4193" marT="4193" marB="0" anchor="b">
                    <a:lnL>
                      <a:noFill/>
                    </a:lnL>
                    <a:lnR>
                      <a:noFill/>
                    </a:lnR>
                    <a:lnT>
                      <a:noFill/>
                    </a:lnT>
                    <a:lnB>
                      <a:noFill/>
                    </a:lnB>
                  </a:tcPr>
                </a:tc>
              </a:tr>
              <a:tr h="148272">
                <a:tc>
                  <a:txBody>
                    <a:bodyPr/>
                    <a:lstStyle/>
                    <a:p>
                      <a:pPr algn="ctr" fontAlgn="b"/>
                      <a:r>
                        <a:rPr lang="en-US" sz="800" b="0" i="0" u="none" strike="noStrike">
                          <a:solidFill>
                            <a:srgbClr val="000000"/>
                          </a:solidFill>
                          <a:effectLst/>
                          <a:latin typeface="Century Gothic"/>
                        </a:rPr>
                        <a:t>BYNET V5 Only</a:t>
                      </a:r>
                    </a:p>
                  </a:txBody>
                  <a:tcPr marL="4193" marR="4193" marT="4193" marB="0" anchor="b">
                    <a:lnL>
                      <a:noFill/>
                    </a:lnL>
                    <a:lnR>
                      <a:noFill/>
                    </a:lnR>
                    <a:lnT>
                      <a:noFill/>
                    </a:lnT>
                    <a:lnB w="6350" cap="flat" cmpd="sng" algn="ctr">
                      <a:solidFill>
                        <a:srgbClr val="000000"/>
                      </a:solidFill>
                      <a:prstDash val="solid"/>
                      <a:round/>
                      <a:headEnd type="none" w="med" len="med"/>
                      <a:tailEnd type="none" w="med" len="med"/>
                    </a:lnB>
                  </a:tcPr>
                </a:tc>
              </a:tr>
              <a:tr h="148272">
                <a:tc>
                  <a:txBody>
                    <a:bodyPr/>
                    <a:lstStyle/>
                    <a:p>
                      <a:pPr algn="ctr" fontAlgn="b"/>
                      <a:r>
                        <a:rPr lang="en-US" sz="700" b="0" i="0" u="none" strike="noStrike">
                          <a:solidFill>
                            <a:srgbClr val="000000"/>
                          </a:solidFill>
                          <a:effectLst/>
                          <a:latin typeface="Century Gothic"/>
                        </a:rPr>
                        <a:t>24 Port 1 GbE SM Switch - Secondary</a:t>
                      </a:r>
                    </a:p>
                  </a:txBody>
                  <a:tcPr marL="4193" marR="4193" marT="4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36 Port IB Switch or Blank</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48272">
                <a:tc>
                  <a:txBody>
                    <a:bodyPr/>
                    <a:lstStyle/>
                    <a:p>
                      <a:pPr algn="ctr" fontAlgn="ctr"/>
                      <a:r>
                        <a:rPr lang="en-US" sz="800" b="0" i="0" u="none" strike="noStrike">
                          <a:solidFill>
                            <a:srgbClr val="000000"/>
                          </a:solidFill>
                          <a:effectLst/>
                          <a:latin typeface="Century Gothic"/>
                        </a:rPr>
                        <a:t>No Chassis Allowed</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72">
                <a:tc>
                  <a:txBody>
                    <a:bodyPr/>
                    <a:lstStyle/>
                    <a:p>
                      <a:pPr algn="ctr" fontAlgn="ctr"/>
                      <a:r>
                        <a:rPr lang="en-US" sz="800" b="0" i="0" u="none" strike="noStrike">
                          <a:solidFill>
                            <a:srgbClr val="000000"/>
                          </a:solidFill>
                          <a:effectLst/>
                          <a:latin typeface="Century Gothic"/>
                        </a:rPr>
                        <a:t>36 Port IB Switch or Blank</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48272">
                <a:tc>
                  <a:txBody>
                    <a:bodyPr/>
                    <a:lstStyle/>
                    <a:p>
                      <a:pPr algn="ctr" fontAlgn="ctr"/>
                      <a:r>
                        <a:rPr lang="en-US" sz="800" b="0" i="0" u="none" strike="noStrike">
                          <a:solidFill>
                            <a:srgbClr val="000000"/>
                          </a:solidFill>
                          <a:effectLst/>
                          <a:latin typeface="Century Gothic"/>
                        </a:rPr>
                        <a:t>KMM</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48272">
                <a:tc>
                  <a:txBody>
                    <a:bodyPr/>
                    <a:lstStyle/>
                    <a:p>
                      <a:pPr algn="ctr" fontAlgn="ctr"/>
                      <a:r>
                        <a:rPr lang="en-US" sz="800" b="0" i="0" u="none" strike="noStrike">
                          <a:solidFill>
                            <a:srgbClr val="000000"/>
                          </a:solidFill>
                          <a:effectLst/>
                          <a:latin typeface="Century Gothic"/>
                        </a:rPr>
                        <a:t>System VMS</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8272">
                <a:tc>
                  <a:txBody>
                    <a:bodyPr/>
                    <a:lstStyle/>
                    <a:p>
                      <a:pPr algn="ctr" fontAlgn="ctr"/>
                      <a:r>
                        <a:rPr lang="en-US" sz="800" b="0" i="0" u="none" strike="noStrike">
                          <a:solidFill>
                            <a:srgbClr val="000000"/>
                          </a:solidFill>
                          <a:effectLst/>
                          <a:latin typeface="Century Gothic"/>
                        </a:rPr>
                        <a:t>Database Node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40919">
                <a:tc>
                  <a:txBody>
                    <a:bodyPr/>
                    <a:lstStyle/>
                    <a:p>
                      <a:pPr algn="ctr" fontAlgn="ctr"/>
                      <a:r>
                        <a:rPr lang="en-US" sz="800" b="0" i="0" u="none" strike="noStrike">
                          <a:solidFill>
                            <a:srgbClr val="000000"/>
                          </a:solidFill>
                          <a:effectLst/>
                          <a:latin typeface="Century Gothic"/>
                        </a:rPr>
                        <a:t>Storage</a:t>
                      </a:r>
                    </a:p>
                  </a:txBody>
                  <a:tcPr marL="4193" marR="4193" marT="41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48272">
                <a:tc>
                  <a:txBody>
                    <a:bodyPr/>
                    <a:lstStyle/>
                    <a:p>
                      <a:pPr algn="ctr" fontAlgn="b"/>
                      <a:r>
                        <a:rPr lang="en-US" sz="700" b="0" i="0" u="none" strike="noStrike" dirty="0">
                          <a:solidFill>
                            <a:srgbClr val="000000"/>
                          </a:solidFill>
                          <a:effectLst/>
                          <a:latin typeface="Century Gothic"/>
                        </a:rPr>
                        <a:t>24 Port 1 </a:t>
                      </a:r>
                      <a:r>
                        <a:rPr lang="en-US" sz="700" b="0" i="0" u="none" strike="noStrike" dirty="0" err="1">
                          <a:solidFill>
                            <a:srgbClr val="000000"/>
                          </a:solidFill>
                          <a:effectLst/>
                          <a:latin typeface="Century Gothic"/>
                        </a:rPr>
                        <a:t>GbE</a:t>
                      </a:r>
                      <a:r>
                        <a:rPr lang="en-US" sz="700" b="0" i="0" u="none" strike="noStrike" dirty="0">
                          <a:solidFill>
                            <a:srgbClr val="000000"/>
                          </a:solidFill>
                          <a:effectLst/>
                          <a:latin typeface="Century Gothic"/>
                        </a:rPr>
                        <a:t> SM Switch - Primary</a:t>
                      </a:r>
                    </a:p>
                  </a:txBody>
                  <a:tcPr marL="4193" marR="4193" marT="41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bl>
          </a:graphicData>
        </a:graphic>
      </p:graphicFrame>
    </p:spTree>
    <p:extLst>
      <p:ext uri="{BB962C8B-B14F-4D97-AF65-F5344CB8AC3E}">
        <p14:creationId xmlns:p14="http://schemas.microsoft.com/office/powerpoint/2010/main" val="41779609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9b11658f-b6ba-4072-b20b-1c1a0014de11"/>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b657136-add5-452a-a66e-22b063ea011f"/>
</p:tagLst>
</file>

<file path=ppt/tags/tag3.xml><?xml version="1.0" encoding="utf-8"?>
<p:tagLst xmlns:a="http://schemas.openxmlformats.org/drawingml/2006/main" xmlns:r="http://schemas.openxmlformats.org/officeDocument/2006/relationships" xmlns:p="http://schemas.openxmlformats.org/presentationml/2006/main">
  <p:tag name="OFFISYNC_SLIDE_GUID" val="bb657136-add5-452a-a66e-22b063ea011f"/>
</p:tagLst>
</file>

<file path=ppt/theme/theme1.xml><?xml version="1.0" encoding="utf-8"?>
<a:theme xmlns:a="http://schemas.openxmlformats.org/drawingml/2006/main" name="Teradata 2014">
  <a:themeElements>
    <a:clrScheme name="Custom 7">
      <a:dk1>
        <a:srgbClr val="3C3C3B"/>
      </a:dk1>
      <a:lt1>
        <a:sysClr val="window" lastClr="FFFFFF"/>
      </a:lt1>
      <a:dk2>
        <a:srgbClr val="0079DB"/>
      </a:dk2>
      <a:lt2>
        <a:srgbClr val="D8D8D8"/>
      </a:lt2>
      <a:accent1>
        <a:srgbClr val="EC881D"/>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TDC_PPT_Branded_1014-full">
  <a:themeElements>
    <a:clrScheme name="TeradataPPT2014 3">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_2014 Template_TDC_PPT_Branded_090414</Template>
  <TotalTime>13182</TotalTime>
  <Words>3239</Words>
  <Application>Microsoft Office PowerPoint</Application>
  <PresentationFormat>On-screen Show (16:9)</PresentationFormat>
  <Paragraphs>547</Paragraphs>
  <Slides>25</Slides>
  <Notes>20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Teradata 2014</vt:lpstr>
      <vt:lpstr>TDC_PPT_Branded_1014-full</vt:lpstr>
      <vt:lpstr>PowerPoint Presentation</vt:lpstr>
      <vt:lpstr>PowerPoint Presentation</vt:lpstr>
      <vt:lpstr>Agenda</vt:lpstr>
      <vt:lpstr>Teradata Enterprise Platforms</vt:lpstr>
      <vt:lpstr>Teradata Data Warehouse Appliance Overview</vt:lpstr>
      <vt:lpstr>Introducing the Teradata Data Warehouse Appliance 2850 Optimized for Fast In-Memory Processing</vt:lpstr>
      <vt:lpstr>Introducing the Teradata Data Warehouse Appliance 2850 Optimized for Fast In-Memory Processing</vt:lpstr>
      <vt:lpstr>Agenda</vt:lpstr>
      <vt:lpstr>2850 Overview Features &amp; Benefits</vt:lpstr>
      <vt:lpstr>Teradata Data Warehouse Appliance 2850 Technical Specifications</vt:lpstr>
      <vt:lpstr>2750 - 2850 High-Level Comparison (Cabinet-Level, Base Configurations)</vt:lpstr>
      <vt:lpstr>2750 - 2850 High-Level Comparison (Node-Level, Base Configurations)</vt:lpstr>
      <vt:lpstr>Packaging – What’s Included?</vt:lpstr>
      <vt:lpstr>Why Backup Your Teradata Appliance? It’s About Being Prepared</vt:lpstr>
      <vt:lpstr>Teradata Data Protection Options</vt:lpstr>
      <vt:lpstr>Teradata Advocated BAR Solution Products for the Data Warehouse Appliance 2850</vt:lpstr>
      <vt:lpstr>Data Stream Utility</vt:lpstr>
      <vt:lpstr> Investment Protection Co-Residence Only</vt:lpstr>
      <vt:lpstr>Teradata BYNET® V5 on InfiniBand  Performance</vt:lpstr>
      <vt:lpstr>Write Back Cache</vt:lpstr>
      <vt:lpstr>Full Disk Encryption</vt:lpstr>
      <vt:lpstr>Teradata Customer Support Advantages </vt:lpstr>
      <vt:lpstr>Teradata Premier Support </vt:lpstr>
      <vt:lpstr>Teradata Enterprise Platform Family The Standard for Unified Data Architecture</vt:lpstr>
      <vt:lpstr>PowerPoint Presentation</vt:lpstr>
    </vt:vector>
  </TitlesOfParts>
  <Company>Teradata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Castro, Christina</dc:creator>
  <cp:lastModifiedBy>Betsy Huntingdon</cp:lastModifiedBy>
  <cp:revision>356</cp:revision>
  <cp:lastPrinted>2014-09-11T20:23:34Z</cp:lastPrinted>
  <dcterms:created xsi:type="dcterms:W3CDTF">2013-10-01T22:37:26Z</dcterms:created>
  <dcterms:modified xsi:type="dcterms:W3CDTF">2016-08-15T16:33:38Z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ServerID" pid="2">
    <vt:lpwstr>1dce6eef-79fd-4fcd-a721-ba4027c7d858</vt:lpwstr>
  </property>
  <property fmtid="{D5CDD505-2E9C-101B-9397-08002B2CF9AE}" name="Offisync_UpdateToken" pid="3">
    <vt:lpwstr>1</vt:lpwstr>
  </property>
  <property fmtid="{D5CDD505-2E9C-101B-9397-08002B2CF9AE}" name="Jive_LatestUserAccountName" pid="4">
    <vt:lpwstr>RY186009</vt:lpwstr>
  </property>
  <property fmtid="{D5CDD505-2E9C-101B-9397-08002B2CF9AE}" name="Offisync_UniqueId" pid="5">
    <vt:lpwstr>125990</vt:lpwstr>
  </property>
  <property fmtid="{D5CDD505-2E9C-101B-9397-08002B2CF9AE}" name="Jive_VersionGuid" pid="6">
    <vt:lpwstr>0e794898-3df2-4318-894a-e7ded3f7c39e</vt:lpwstr>
  </property>
  <property fmtid="{D5CDD505-2E9C-101B-9397-08002B2CF9AE}" name="Offisync_ProviderInitializationData" pid="7">
    <vt:lpwstr>https://connections.teradata.com</vt:lpwstr>
  </property>
</Properties>
</file>