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76" r:id="rId2"/>
    <p:sldId id="278" r:id="rId3"/>
    <p:sldId id="383" r:id="rId4"/>
    <p:sldId id="382" r:id="rId5"/>
    <p:sldId id="384" r:id="rId6"/>
    <p:sldId id="385" r:id="rId7"/>
    <p:sldId id="387" r:id="rId8"/>
    <p:sldId id="388" r:id="rId9"/>
    <p:sldId id="389" r:id="rId10"/>
    <p:sldId id="390" r:id="rId11"/>
    <p:sldId id="377" r:id="rId12"/>
    <p:sldId id="391" r:id="rId13"/>
    <p:sldId id="392" r:id="rId14"/>
    <p:sldId id="397" r:id="rId15"/>
    <p:sldId id="398" r:id="rId16"/>
    <p:sldId id="393" r:id="rId17"/>
    <p:sldId id="394" r:id="rId18"/>
    <p:sldId id="396" r:id="rId19"/>
    <p:sldId id="379" r:id="rId20"/>
    <p:sldId id="399" r:id="rId21"/>
    <p:sldId id="395" r:id="rId22"/>
    <p:sldId id="364" r:id="rId23"/>
    <p:sldId id="276"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343DB"/>
    <a:srgbClr val="0079DB"/>
    <a:srgbClr val="EC881D"/>
    <a:srgbClr val="5F6062"/>
    <a:srgbClr val="DC7B1F"/>
    <a:srgbClr val="000000"/>
    <a:srgbClr val="FFFFFF"/>
    <a:srgbClr val="231F20"/>
    <a:srgbClr val="D8D8D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7" autoAdjust="0"/>
    <p:restoredTop sz="91606" autoAdjust="0"/>
  </p:normalViewPr>
  <p:slideViewPr>
    <p:cSldViewPr snapToGrid="0">
      <p:cViewPr>
        <p:scale>
          <a:sx n="120" d="100"/>
          <a:sy n="120" d="100"/>
        </p:scale>
        <p:origin x="1008" y="0"/>
      </p:cViewPr>
      <p:guideLst>
        <p:guide orient="horz" pos="102"/>
        <p:guide orient="horz" pos="2870"/>
        <p:guide orient="horz" pos="547"/>
        <p:guide orient="horz" pos="725"/>
        <p:guide/>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71" d="100"/>
          <a:sy n="71" d="100"/>
        </p:scale>
        <p:origin x="359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2/27/17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2/27/17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connections.teradata.com/docs/DOC-126467"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298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48871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34830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lnSpc>
                <a:spcPct val="100000"/>
              </a:lnSpc>
              <a:spcAft>
                <a:spcPts val="464"/>
              </a:spcAft>
              <a:buNone/>
            </a:pPr>
            <a:endParaRPr lang="en-GB" dirty="0"/>
          </a:p>
          <a:p>
            <a:pPr marL="0" indent="0" fontAlgn="base">
              <a:lnSpc>
                <a:spcPct val="100000"/>
              </a:lnSpc>
              <a:spcAft>
                <a:spcPts val="464"/>
              </a:spcAft>
              <a:buNone/>
            </a:pPr>
            <a:r>
              <a:rPr lang="en-US" b="1" dirty="0"/>
              <a:t>What You Can Expect from Think Big’s Data Lake Foundation Pilot.</a:t>
            </a:r>
          </a:p>
          <a:p>
            <a:pPr marL="121074" lvl="2" indent="0">
              <a:spcAft>
                <a:spcPts val="464"/>
              </a:spcAft>
              <a:buSzPct val="110000"/>
              <a:buNone/>
            </a:pPr>
            <a:endParaRPr lang="en-US" dirty="0"/>
          </a:p>
          <a:p>
            <a:pPr marL="297775" lvl="2" indent="-176702">
              <a:spcAft>
                <a:spcPts val="464"/>
              </a:spcAft>
              <a:buSzPct val="110000"/>
            </a:pPr>
            <a:r>
              <a:rPr lang="en-US" dirty="0"/>
              <a:t>You will have a corporate repository </a:t>
            </a:r>
            <a:r>
              <a:rPr lang="en-GB" dirty="0"/>
              <a:t>for tracking and governing data </a:t>
            </a:r>
            <a:r>
              <a:rPr lang="en-US" dirty="0"/>
              <a:t>ingest and access: </a:t>
            </a:r>
            <a:endParaRPr lang="en-GB" dirty="0"/>
          </a:p>
          <a:p>
            <a:pPr lvl="1">
              <a:spcAft>
                <a:spcPts val="464"/>
              </a:spcAft>
            </a:pPr>
            <a:r>
              <a:rPr lang="en-US" dirty="0"/>
              <a:t>Govern what data is ingested or provisioned, by whom and when</a:t>
            </a:r>
            <a:endParaRPr lang="en-GB" dirty="0"/>
          </a:p>
          <a:p>
            <a:pPr lvl="1">
              <a:spcAft>
                <a:spcPts val="464"/>
              </a:spcAft>
            </a:pPr>
            <a:r>
              <a:rPr lang="en-US" dirty="0"/>
              <a:t>Track usage, resolve anomalies, visualize, optimize and clarify data lineage</a:t>
            </a:r>
            <a:endParaRPr lang="en-GB" dirty="0"/>
          </a:p>
          <a:p>
            <a:pPr lvl="1">
              <a:spcAft>
                <a:spcPts val="464"/>
              </a:spcAft>
            </a:pPr>
            <a:r>
              <a:rPr lang="en-US" dirty="0"/>
              <a:t>Offload history of operational and analytical data platforms</a:t>
            </a:r>
            <a:endParaRPr lang="en-GB" dirty="0"/>
          </a:p>
          <a:p>
            <a:pPr lvl="1">
              <a:spcAft>
                <a:spcPts val="464"/>
              </a:spcAft>
            </a:pPr>
            <a:r>
              <a:rPr lang="en-US" dirty="0"/>
              <a:t>A discovery platform </a:t>
            </a:r>
            <a:r>
              <a:rPr lang="en-GB" dirty="0"/>
              <a:t>to enable </a:t>
            </a:r>
            <a:r>
              <a:rPr lang="en-US" dirty="0"/>
              <a:t>data profiling, analytics, data science and business reporting</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Think Big, a Teradata Company</a:t>
            </a:r>
            <a:endParaRPr lang="en-US" dirty="0"/>
          </a:p>
        </p:txBody>
      </p:sp>
    </p:spTree>
    <p:extLst>
      <p:ext uri="{BB962C8B-B14F-4D97-AF65-F5344CB8AC3E}">
        <p14:creationId xmlns:p14="http://schemas.microsoft.com/office/powerpoint/2010/main" val="204396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From the FAQ on Connections, which has a lot of other good information:  </a:t>
            </a:r>
            <a:r>
              <a:rPr lang="en-US" sz="1200" u="sng" kern="1200" dirty="0" smtClean="0">
                <a:solidFill>
                  <a:schemeClr val="tx1"/>
                </a:solidFill>
                <a:effectLst/>
                <a:latin typeface="+mn-lt"/>
                <a:ea typeface="+mn-ea"/>
                <a:cs typeface="+mn-cs"/>
                <a:hlinkClick r:id="rId3"/>
              </a:rPr>
              <a:t>https://connections.teradata.com/docs/DOC-126467</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is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value-add over plain NiFi? </a:t>
            </a:r>
          </a:p>
          <a:p>
            <a:r>
              <a:rPr lang="en-US" sz="1200" kern="1200" dirty="0" smtClean="0">
                <a:solidFill>
                  <a:schemeClr val="tx1"/>
                </a:solidFill>
                <a:effectLst/>
                <a:latin typeface="+mn-lt"/>
                <a:ea typeface="+mn-ea"/>
                <a:cs typeface="+mn-cs"/>
              </a:rPr>
              <a:t>NiFi provides flow-based processing, acts as an orchestration engine and framework for data processing on the edge. It doesn’t itself provide all the tooling required for a Data Lake solution. </a:t>
            </a:r>
          </a:p>
          <a:p>
            <a:r>
              <a:rPr lang="en-US" sz="1200" kern="1200" dirty="0" smtClean="0">
                <a:solidFill>
                  <a:schemeClr val="tx1"/>
                </a:solidFill>
                <a:effectLst/>
                <a:latin typeface="+mn-lt"/>
                <a:ea typeface="+mn-ea"/>
                <a:cs typeface="+mn-cs"/>
              </a:rPr>
              <a:t>Key benefits of Kylo include: </a:t>
            </a:r>
          </a:p>
          <a:p>
            <a:r>
              <a:rPr lang="en-US" sz="1200" kern="1200" dirty="0" smtClean="0">
                <a:solidFill>
                  <a:schemeClr val="tx1"/>
                </a:solidFill>
                <a:effectLst/>
                <a:latin typeface="+mn-lt"/>
                <a:ea typeface="+mn-ea"/>
                <a:cs typeface="+mn-cs"/>
              </a:rPr>
              <a:t>· Write-once, use many times o Apache NiFi is a powerful IT tool for designing pipelines but in practice most Data Lake oriented feeds utilize just a small number of unique flows or “patterns". Think Big Kylo allows IT the flexibility to design these unique flows as a model then register the NiFi template with Kylo. This enables non-technical business users to configure dozens or hundreds of new feeds through a simple, guided stepper-UI. In other words,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UI allows users to set up pipeline without having to code in NiFi. As long as the basic ingestion pattern is the same, there is no need for new coding. Business users will be able to bring in new data sources, perform standard transformations and publish to target systems. · Superior UI for monitoring data feeds </a:t>
            </a:r>
          </a:p>
          <a:p>
            <a:r>
              <a:rPr lang="en-US" sz="1200" kern="1200" dirty="0" smtClean="0">
                <a:solidFill>
                  <a:schemeClr val="tx1"/>
                </a:solidFill>
                <a:effectLst/>
                <a:latin typeface="+mn-lt"/>
                <a:ea typeface="+mn-ea"/>
                <a:cs typeface="+mn-cs"/>
              </a:rPr>
              <a:t>o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Operations Dashboard provides centralized health monitoring of feeds and underlying data quality to provide data confidence. It can also integrate with Hadoop monitoring tools such as </a:t>
            </a:r>
            <a:r>
              <a:rPr lang="en-US" sz="1200" kern="1200" dirty="0" err="1" smtClean="0">
                <a:solidFill>
                  <a:schemeClr val="tx1"/>
                </a:solidFill>
                <a:effectLst/>
                <a:latin typeface="+mn-lt"/>
                <a:ea typeface="+mn-ea"/>
                <a:cs typeface="+mn-cs"/>
              </a:rPr>
              <a:t>Ambari</a:t>
            </a:r>
            <a:r>
              <a:rPr lang="en-US" sz="1200" kern="1200" dirty="0" smtClean="0">
                <a:solidFill>
                  <a:schemeClr val="tx1"/>
                </a:solidFill>
                <a:effectLst/>
                <a:latin typeface="+mn-lt"/>
                <a:ea typeface="+mn-ea"/>
                <a:cs typeface="+mn-cs"/>
              </a:rPr>
              <a:t> or Cloudera Navigator to correlate feed health to cluster service issues. Kylo can enforce Service Level Agreements, data quality metrics, and alerts </a:t>
            </a:r>
          </a:p>
          <a:p>
            <a:r>
              <a:rPr lang="en-US" sz="1200" kern="1200" dirty="0" smtClean="0">
                <a:solidFill>
                  <a:schemeClr val="tx1"/>
                </a:solidFill>
                <a:effectLst/>
                <a:latin typeface="+mn-lt"/>
                <a:ea typeface="+mn-ea"/>
                <a:cs typeface="+mn-cs"/>
              </a:rPr>
              <a:t>· Key Data Lake features o Metadata search, data discovery, wrangling, data browse, event-based feed execution (to chain together flows) · Accelerates NiFi development through NiFi extensions </a:t>
            </a:r>
          </a:p>
          <a:p>
            <a:r>
              <a:rPr lang="en-US" sz="1200" kern="1200" dirty="0" smtClean="0">
                <a:solidFill>
                  <a:schemeClr val="tx1"/>
                </a:solidFill>
                <a:effectLst/>
                <a:latin typeface="+mn-lt"/>
                <a:ea typeface="+mn-ea"/>
                <a:cs typeface="+mn-cs"/>
              </a:rPr>
              <a:t>o Includes custom NiFi custom processors for operations such as: Data Profile, Data Cleanse, Data Validate, Merge/</a:t>
            </a:r>
            <a:r>
              <a:rPr lang="en-US" sz="1200" kern="1200" dirty="0" err="1" smtClean="0">
                <a:solidFill>
                  <a:schemeClr val="tx1"/>
                </a:solidFill>
                <a:effectLst/>
                <a:latin typeface="+mn-lt"/>
                <a:ea typeface="+mn-ea"/>
                <a:cs typeface="+mn-cs"/>
              </a:rPr>
              <a:t>Dedupe</a:t>
            </a:r>
            <a:r>
              <a:rPr lang="en-US" sz="1200" kern="1200" dirty="0" smtClean="0">
                <a:solidFill>
                  <a:schemeClr val="tx1"/>
                </a:solidFill>
                <a:effectLst/>
                <a:latin typeface="+mn-lt"/>
                <a:ea typeface="+mn-ea"/>
                <a:cs typeface="+mn-cs"/>
              </a:rPr>
              <a:t>, Extract Table with high-water, etc. </a:t>
            </a:r>
          </a:p>
          <a:p>
            <a:r>
              <a:rPr lang="en-US" sz="1200" kern="1200" dirty="0" smtClean="0">
                <a:solidFill>
                  <a:schemeClr val="tx1"/>
                </a:solidFill>
                <a:effectLst/>
                <a:latin typeface="+mn-lt"/>
                <a:ea typeface="+mn-ea"/>
                <a:cs typeface="+mn-cs"/>
              </a:rPr>
              <a:t>o Includes custom Nifi processors for utilizing Hadoop for processing: Spark exec, </a:t>
            </a:r>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Spark shell, Hive and Spark via JDBC/Thrift, and others. These processors aren't yet available with vanilla NiFi </a:t>
            </a:r>
          </a:p>
          <a:p>
            <a:r>
              <a:rPr lang="en-US" sz="1200" kern="1200" dirty="0" smtClean="0">
                <a:solidFill>
                  <a:schemeClr val="tx1"/>
                </a:solidFill>
                <a:effectLst/>
                <a:latin typeface="+mn-lt"/>
                <a:ea typeface="+mn-ea"/>
                <a:cs typeface="+mn-cs"/>
              </a:rPr>
              <a:t>o Pre-built NiFi templates for implementing Data Lake best practices: Data Ingest, ILM, and Data Processing</a:t>
            </a:r>
          </a:p>
          <a:p>
            <a:r>
              <a:rPr lang="en-US" sz="1200" kern="1200" dirty="0" err="1" smtClean="0">
                <a:solidFill>
                  <a:schemeClr val="tx1"/>
                </a:solidFill>
                <a:effectLst/>
                <a:latin typeface="+mn-lt"/>
                <a:ea typeface="+mn-ea"/>
                <a:cs typeface="+mn-cs"/>
              </a:rPr>
              <a:t>qHow</a:t>
            </a:r>
            <a:r>
              <a:rPr lang="en-US" sz="1200" kern="1200" dirty="0" smtClean="0">
                <a:solidFill>
                  <a:schemeClr val="tx1"/>
                </a:solidFill>
                <a:effectLst/>
                <a:latin typeface="+mn-lt"/>
                <a:ea typeface="+mn-ea"/>
                <a:cs typeface="+mn-cs"/>
              </a:rPr>
              <a:t> Apps will put/stream data to the common staging area ?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All Kylo capabilities are exposed through REST APIs, so can be accessed from an app.</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43677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6 years of experience distilled through 2 major development cycles (pre-NiFi and NiFi)</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Governance and best practices built in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“ingestion” far beyond “put”: many best practices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 one likes to talk about governance, everyone likes to talk about Big Data</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experience: the right way to do Big Data is to implement good governance early and often</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End-to-end integration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Many shops cover bits and pieces with different technologies</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Role separation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can be really important, especially for CDO/CIO/CTO types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Advantages:</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Efficiency</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Resources spend time on what they are good at</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Build once, reuse</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Governance</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Classic problem: IT responsible for enforcing governance (security, data protection, access control)</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Business wants control of their own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Analysts know existing data, want to explore new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Operations supposed to keep things running</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Kylo answer:</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IT builds the reusable templates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Analysts/business builds the derived feeds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 can explore, wrangle the data using Spark without coding</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Operations uses the Operations Manager, alerts, etc.</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Tooling provides right level of exposure and control for the role</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Approach based on extensible, reusable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Build pipeline once the right way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Important point: if pipeline improved, all derived feeds are automatically changed</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Big uptake from groups using/exploring NiFi, who now recognize need other pieces which we have already built</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is it more than plain NiFi?</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See the FAQ on the Wiki, but high points are: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own NiFi processors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Feed management over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Operational Dashboard</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Spark-based wrangler</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Security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Metadata management</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Including history of data profiling</a:t>
            </a:r>
            <a:endParaRPr lang="en-US" sz="16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t>
            </a:r>
            <a:endParaRPr lang="en-US" sz="1400" kern="1200" smtClean="0">
              <a:solidFill>
                <a:schemeClr val="tx1"/>
              </a:solidFill>
              <a:effectLst/>
              <a:latin typeface="+mn-lt"/>
              <a:ea typeface="+mn-ea"/>
              <a:cs typeface="+mn-cs"/>
            </a:endParaRPr>
          </a:p>
          <a:p>
            <a:endParaRPr lang="en-US"/>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1257675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5313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We believe that analytics and data unleash the potential of great companies.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Analytics and data have become the number one assets in organizations that are </a:t>
            </a:r>
            <a:r>
              <a:rPr lang="en-US" sz="1200" b="1" i="1" kern="1200" dirty="0" smtClean="0">
                <a:solidFill>
                  <a:schemeClr val="tx1"/>
                </a:solidFill>
                <a:effectLst/>
                <a:latin typeface="+mn-lt"/>
                <a:ea typeface="+mn-ea"/>
                <a:cs typeface="+mn-cs"/>
              </a:rPr>
              <a:t>driving differentiated value</a:t>
            </a:r>
            <a:r>
              <a:rPr lang="en-US" sz="1200" kern="1200" dirty="0" smtClean="0">
                <a:solidFill>
                  <a:schemeClr val="tx1"/>
                </a:solidFill>
                <a:effectLst/>
                <a:latin typeface="+mn-lt"/>
                <a:ea typeface="+mn-ea"/>
                <a:cs typeface="+mn-cs"/>
              </a:rPr>
              <a:t>. When companies treat analytics and data as their number </a:t>
            </a:r>
            <a:r>
              <a:rPr lang="en-US" sz="1200" kern="1200" dirty="0" smtClean="0">
                <a:effectLst/>
                <a:latin typeface="+mn-lt"/>
                <a:ea typeface="+mn-ea"/>
                <a:cs typeface="+mn-cs"/>
              </a:rPr>
              <a:t>one </a:t>
            </a:r>
            <a:r>
              <a:rPr lang="en-US" sz="1200" kern="1200" dirty="0" smtClean="0">
                <a:solidFill>
                  <a:schemeClr val="tx1"/>
                </a:solidFill>
                <a:effectLst/>
                <a:latin typeface="+mn-lt"/>
                <a:ea typeface="+mn-ea"/>
                <a:cs typeface="+mn-cs"/>
              </a:rPr>
              <a:t>asset, they have the now have the ability to transform organizations.</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Whether your company is working to:</a:t>
            </a:r>
          </a:p>
          <a:p>
            <a:pPr marL="173038" lvl="0" indent="-173038"/>
            <a:r>
              <a:rPr lang="en-US" sz="1200" kern="1200" dirty="0" smtClean="0">
                <a:solidFill>
                  <a:schemeClr val="tx1"/>
                </a:solidFill>
                <a:effectLst/>
                <a:latin typeface="+mn-lt"/>
                <a:ea typeface="+mn-ea"/>
                <a:cs typeface="+mn-cs"/>
              </a:rPr>
              <a:t>Reduce the time for clinical trial for new drugs;</a:t>
            </a:r>
          </a:p>
          <a:p>
            <a:pPr marL="173038" lvl="0" indent="-173038"/>
            <a:r>
              <a:rPr lang="en-US" sz="1200" kern="1200" dirty="0" smtClean="0">
                <a:solidFill>
                  <a:schemeClr val="tx1"/>
                </a:solidFill>
                <a:effectLst/>
                <a:latin typeface="+mn-lt"/>
                <a:ea typeface="+mn-ea"/>
                <a:cs typeface="+mn-cs"/>
              </a:rPr>
              <a:t>Improve yield for farmers by better managing soil and crops</a:t>
            </a:r>
          </a:p>
          <a:p>
            <a:pPr marL="173038" lvl="0" indent="-173038"/>
            <a:r>
              <a:rPr lang="en-US" sz="1200" kern="1200" dirty="0" smtClean="0">
                <a:solidFill>
                  <a:schemeClr val="tx1"/>
                </a:solidFill>
                <a:effectLst/>
                <a:latin typeface="+mn-lt"/>
                <a:ea typeface="+mn-ea"/>
                <a:cs typeface="+mn-cs"/>
              </a:rPr>
              <a:t>Lower carbon emissions; or</a:t>
            </a:r>
          </a:p>
          <a:p>
            <a:pPr marL="173038" lvl="0" indent="-173038"/>
            <a:r>
              <a:rPr lang="en-US" sz="1200" kern="1200" dirty="0" smtClean="0">
                <a:solidFill>
                  <a:schemeClr val="tx1"/>
                </a:solidFill>
                <a:effectLst/>
                <a:latin typeface="+mn-lt"/>
                <a:ea typeface="+mn-ea"/>
                <a:cs typeface="+mn-cs"/>
              </a:rPr>
              <a:t>Improve communications between people</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 there is unlimited potential to what data and analytics can unleash.</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8472006"/>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162"/>
            <a:ext cx="2438400" cy="3107251"/>
          </a:xfrm>
        </p:spPr>
        <p:txBody>
          <a:bodyPr>
            <a:normAutofit/>
          </a:bodyPr>
          <a:lstStyle>
            <a:lvl1pPr>
              <a:defRPr sz="1800"/>
            </a:lvl1pPr>
          </a:lstStyle>
          <a:p>
            <a:r>
              <a:rPr lang="en-US" dirty="0" smtClean="0"/>
              <a:t>Drag picture to placeholder or click icon to add</a:t>
            </a:r>
            <a:endParaRPr lang="en-US" dirty="0"/>
          </a:p>
        </p:txBody>
      </p:sp>
      <p:sp>
        <p:nvSpPr>
          <p:cNvPr id="15" name="Content Placeholder 2"/>
          <p:cNvSpPr>
            <a:spLocks noGrp="1"/>
          </p:cNvSpPr>
          <p:nvPr>
            <p:ph idx="12"/>
          </p:nvPr>
        </p:nvSpPr>
        <p:spPr bwMode="gray">
          <a:xfrm>
            <a:off x="3352800" y="1216162"/>
            <a:ext cx="5334000" cy="3107251"/>
          </a:xfrm>
        </p:spPr>
        <p:txBody>
          <a:bodyPr>
            <a:noAutofit/>
          </a:bodyPr>
          <a:lstStyle>
            <a:lvl1pPr>
              <a:defRPr sz="1800"/>
            </a:lvl1pPr>
            <a:lvl2pPr marL="515925" indent="-230183">
              <a:defRPr sz="1600"/>
            </a:lvl2pPr>
            <a:lvl3pPr marL="687371" indent="-171446">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6"/>
          <p:cNvSpPr>
            <a:spLocks noGrp="1"/>
          </p:cNvSpPr>
          <p:nvPr>
            <p:ph type="title" hasCustomPrompt="1"/>
          </p:nvPr>
        </p:nvSpPr>
        <p:spPr bwMode="gray">
          <a:xfrm>
            <a:off x="457200" y="173736"/>
            <a:ext cx="7129762"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148086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457200" y="1158876"/>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58875"/>
            <a:ext cx="388620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457200" y="115887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33528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62484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457200" y="1150938"/>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3352800" y="1158875"/>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7157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userDrawn="1"/>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1" r:id="rId21"/>
    <p:sldLayoutId id="2147483722" r:id="rId22"/>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www.readthedocs.io/" TargetMode="External"/><Relationship Id="rId4" Type="http://schemas.openxmlformats.org/officeDocument/2006/relationships/hyperlink" Target="http://nifi.apache.org/" TargetMode="External"/><Relationship Id="rId5" Type="http://schemas.openxmlformats.org/officeDocument/2006/relationships/hyperlink" Target="https://github.com/KyloIO/kylo" TargetMode="External"/><Relationship Id="rId1" Type="http://schemas.openxmlformats.org/officeDocument/2006/relationships/slideLayout" Target="../slideLayouts/slideLayout4.xml"/><Relationship Id="rId2" Type="http://schemas.openxmlformats.org/officeDocument/2006/relationships/hyperlink" Target="http://www.kylo.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 y="-2429"/>
            <a:ext cx="9144509" cy="5148359"/>
          </a:xfrm>
          <a:prstGeom prst="rect">
            <a:avLst/>
          </a:prstGeom>
        </p:spPr>
      </p:pic>
      <p:sp>
        <p:nvSpPr>
          <p:cNvPr id="2" name="Text Placeholder 1"/>
          <p:cNvSpPr>
            <a:spLocks noGrp="1"/>
          </p:cNvSpPr>
          <p:nvPr>
            <p:ph type="body" sz="quarter" idx="10"/>
          </p:nvPr>
        </p:nvSpPr>
        <p:spPr>
          <a:xfrm>
            <a:off x="0" y="1990567"/>
            <a:ext cx="9144000" cy="1162369"/>
          </a:xfrm>
        </p:spPr>
        <p:txBody>
          <a:bodyPr/>
          <a:lstStyle/>
          <a:p>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配置与使用介绍</a:t>
            </a:r>
            <a:endParaRPr lang="en-US" dirty="0" smtClean="0">
              <a:latin typeface="Microsoft YaHei" charset="-122"/>
              <a:ea typeface="Microsoft YaHei" charset="-122"/>
              <a:cs typeface="Microsoft YaHei" charset="-122"/>
            </a:endParaRPr>
          </a:p>
          <a:p>
            <a:pPr lvl="2"/>
            <a:r>
              <a:rPr lang="en-US" dirty="0" smtClean="0">
                <a:latin typeface="Microsoft YaHei" charset="-122"/>
                <a:ea typeface="Microsoft YaHei" charset="-122"/>
                <a:cs typeface="Microsoft YaHei" charset="-122"/>
              </a:rPr>
              <a:t>Yao Ran </a:t>
            </a:r>
          </a:p>
          <a:p>
            <a:pPr lvl="2"/>
            <a:r>
              <a:rPr lang="en-US" dirty="0" smtClean="0">
                <a:latin typeface="Microsoft YaHei" charset="-122"/>
                <a:ea typeface="Microsoft YaHei" charset="-122"/>
                <a:cs typeface="Microsoft YaHei" charset="-122"/>
              </a:rPr>
              <a:t>Feb 2017</a:t>
            </a:r>
          </a:p>
        </p:txBody>
      </p:sp>
      <p:sp>
        <p:nvSpPr>
          <p:cNvPr id="8" name="Rectangle 7"/>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39864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nvPr>
        </p:nvGraphicFramePr>
        <p:xfrm>
          <a:off x="5729470" y="956540"/>
          <a:ext cx="2692400" cy="3426820"/>
        </p:xfrm>
        <a:graphic>
          <a:graphicData uri="http://schemas.openxmlformats.org/drawingml/2006/table">
            <a:tbl>
              <a:tblPr firstRow="1" firstCol="1" bandRow="1"/>
              <a:tblGrid>
                <a:gridCol w="2692400"/>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With Kylo</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6" name="Content Placeholder 4"/>
          <p:cNvGraphicFramePr>
            <a:graphicFrameLocks/>
          </p:cNvGraphicFramePr>
          <p:nvPr>
            <p:extLst/>
          </p:nvPr>
        </p:nvGraphicFramePr>
        <p:xfrm>
          <a:off x="573270" y="956540"/>
          <a:ext cx="5156200" cy="3426820"/>
        </p:xfrm>
        <a:graphic>
          <a:graphicData uri="http://schemas.openxmlformats.org/drawingml/2006/table">
            <a:tbl>
              <a:tblPr firstRow="1" firstCol="1" bandRow="1"/>
              <a:tblGrid>
                <a:gridCol w="2754403"/>
                <a:gridCol w="2401797"/>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endParaRPr lang="en-US" sz="1600" b="0" i="0" cap="none" dirty="0">
                        <a:solidFill>
                          <a:schemeClr val="bg1"/>
                        </a:solidFill>
                        <a:effectLst/>
                        <a:latin typeface="Arial"/>
                        <a:cs typeface="Arial"/>
                      </a:endParaRPr>
                    </a:p>
                  </a:txBody>
                  <a:tcPr marL="182880" anchor="b">
                    <a:lnL w="9525" cap="flat" cmpd="sng" algn="ctr">
                      <a:noFill/>
                      <a:prstDash val="solid"/>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Traditional</a:t>
                      </a:r>
                      <a:r>
                        <a:rPr lang="en-US" sz="1600" b="0" i="0" cap="none" baseline="0" dirty="0" smtClean="0">
                          <a:solidFill>
                            <a:schemeClr val="bg1"/>
                          </a:solidFill>
                          <a:effectLst/>
                          <a:latin typeface="Arial"/>
                          <a:cs typeface="Arial"/>
                        </a:rPr>
                        <a:t> Approach</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tx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Adding a </a:t>
                      </a:r>
                      <a:r>
                        <a:rPr lang="en-US" sz="1400" b="1" i="0" baseline="0" dirty="0" smtClean="0">
                          <a:solidFill>
                            <a:schemeClr val="accent6"/>
                          </a:solidFill>
                          <a:effectLst/>
                          <a:latin typeface="Arial"/>
                          <a:cs typeface="Arial"/>
                        </a:rPr>
                        <a:t>new data set</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Inserting data validation rules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Conducting data profiling</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mn-lt"/>
                          <a:cs typeface="Arial"/>
                        </a:rPr>
                        <a:t>Enabling</a:t>
                      </a:r>
                      <a:r>
                        <a:rPr lang="en-US" sz="1400" b="1" i="0" baseline="0" dirty="0" smtClean="0">
                          <a:solidFill>
                            <a:schemeClr val="accent6"/>
                          </a:solidFill>
                          <a:effectLst/>
                          <a:latin typeface="+mn-lt"/>
                          <a:cs typeface="Arial"/>
                        </a:rPr>
                        <a:t> data discovery for business users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Months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7" name="Group 6"/>
          <p:cNvGrpSpPr/>
          <p:nvPr/>
        </p:nvGrpSpPr>
        <p:grpSpPr>
          <a:xfrm>
            <a:off x="5488170" y="1538559"/>
            <a:ext cx="452084" cy="2766682"/>
            <a:chOff x="5562600" y="2641598"/>
            <a:chExt cx="452084" cy="2766682"/>
          </a:xfrm>
        </p:grpSpPr>
        <p:pic>
          <p:nvPicPr>
            <p:cNvPr id="8" name="Picture 7" descr="yw arrow.png"/>
            <p:cNvPicPr>
              <a:picLocks noChangeAspect="1"/>
            </p:cNvPicPr>
            <p:nvPr/>
          </p:nvPicPr>
          <p:blipFill>
            <a:blip r:embed="rId2">
              <a:biLevel thresh="75000"/>
            </a:blip>
            <a:srcRect r="31141"/>
            <a:stretch>
              <a:fillRect/>
            </a:stretch>
          </p:blipFill>
          <p:spPr>
            <a:xfrm>
              <a:off x="5562600" y="2641598"/>
              <a:ext cx="452084" cy="546722"/>
            </a:xfrm>
            <a:prstGeom prst="rect">
              <a:avLst/>
            </a:prstGeom>
          </p:spPr>
        </p:pic>
        <p:pic>
          <p:nvPicPr>
            <p:cNvPr id="9" name="Picture 8" descr="yw arrow.png"/>
            <p:cNvPicPr>
              <a:picLocks noChangeAspect="1"/>
            </p:cNvPicPr>
            <p:nvPr/>
          </p:nvPicPr>
          <p:blipFill>
            <a:blip r:embed="rId2">
              <a:biLevel thresh="75000"/>
            </a:blip>
            <a:srcRect r="31141"/>
            <a:stretch>
              <a:fillRect/>
            </a:stretch>
          </p:blipFill>
          <p:spPr>
            <a:xfrm>
              <a:off x="5562600" y="3381585"/>
              <a:ext cx="452084" cy="546722"/>
            </a:xfrm>
            <a:prstGeom prst="rect">
              <a:avLst/>
            </a:prstGeom>
          </p:spPr>
        </p:pic>
        <p:pic>
          <p:nvPicPr>
            <p:cNvPr id="10" name="Picture 9" descr="yw arrow.png"/>
            <p:cNvPicPr>
              <a:picLocks noChangeAspect="1"/>
            </p:cNvPicPr>
            <p:nvPr/>
          </p:nvPicPr>
          <p:blipFill>
            <a:blip r:embed="rId2">
              <a:biLevel thresh="75000"/>
            </a:blip>
            <a:srcRect r="31141"/>
            <a:stretch>
              <a:fillRect/>
            </a:stretch>
          </p:blipFill>
          <p:spPr>
            <a:xfrm>
              <a:off x="5562600" y="4121572"/>
              <a:ext cx="452084" cy="546722"/>
            </a:xfrm>
            <a:prstGeom prst="rect">
              <a:avLst/>
            </a:prstGeom>
          </p:spPr>
        </p:pic>
        <p:pic>
          <p:nvPicPr>
            <p:cNvPr id="11" name="Picture 10" descr="yw arrow.png"/>
            <p:cNvPicPr>
              <a:picLocks noChangeAspect="1"/>
            </p:cNvPicPr>
            <p:nvPr/>
          </p:nvPicPr>
          <p:blipFill>
            <a:blip r:embed="rId2">
              <a:biLevel thresh="75000"/>
            </a:blip>
            <a:srcRect r="31141"/>
            <a:stretch>
              <a:fillRect/>
            </a:stretch>
          </p:blipFill>
          <p:spPr>
            <a:xfrm>
              <a:off x="5562600" y="4861558"/>
              <a:ext cx="452084" cy="546722"/>
            </a:xfrm>
            <a:prstGeom prst="rect">
              <a:avLst/>
            </a:prstGeom>
          </p:spPr>
        </p:pic>
      </p:grpSp>
      <p:sp>
        <p:nvSpPr>
          <p:cNvPr id="12"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smtClean="0"/>
              <a:t>Kylo Framework:  </a:t>
            </a:r>
            <a:r>
              <a:rPr lang="en-US" dirty="0"/>
              <a:t>Speeding Time-to-Value</a:t>
            </a:r>
          </a:p>
        </p:txBody>
      </p:sp>
    </p:spTree>
    <p:extLst>
      <p:ext uri="{BB962C8B-B14F-4D97-AF65-F5344CB8AC3E}">
        <p14:creationId xmlns:p14="http://schemas.microsoft.com/office/powerpoint/2010/main" val="6924651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ltLang="zh-CN" dirty="0" err="1" smtClean="0"/>
              <a:t>Kylo</a:t>
            </a:r>
            <a:r>
              <a:rPr lang="en-US" altLang="zh-CN" dirty="0" smtClean="0"/>
              <a:t> </a:t>
            </a:r>
            <a:r>
              <a:rPr lang="zh-CN" altLang="en-US" dirty="0" smtClean="0"/>
              <a:t>虚机环境配置</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05957160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kumimoji="1" lang="en-US" altLang="zh-CN" dirty="0" smtClean="0"/>
              <a:t>Linux/Windows Host</a:t>
            </a:r>
          </a:p>
          <a:p>
            <a:r>
              <a:rPr kumimoji="1" lang="en-US" altLang="zh-CN" dirty="0" smtClean="0"/>
              <a:t>RAM: 12G+</a:t>
            </a:r>
          </a:p>
          <a:p>
            <a:r>
              <a:rPr kumimoji="1" lang="en-US" altLang="zh-CN" dirty="0" smtClean="0"/>
              <a:t>CPU: 4C+</a:t>
            </a:r>
          </a:p>
          <a:p>
            <a:r>
              <a:rPr kumimoji="1" lang="en-US" altLang="zh-CN" dirty="0" smtClean="0"/>
              <a:t>HDD: 20G+</a:t>
            </a:r>
            <a:r>
              <a:rPr kumimoji="1" lang="zh-CN" altLang="en-US" dirty="0"/>
              <a:t>（</a:t>
            </a:r>
            <a:r>
              <a:rPr kumimoji="1" lang="zh-CN" altLang="en-US" dirty="0" smtClean="0"/>
              <a:t>推荐使用</a:t>
            </a:r>
            <a:r>
              <a:rPr kumimoji="1" lang="en-US" altLang="zh-CN" dirty="0" smtClean="0"/>
              <a:t>SSD</a:t>
            </a:r>
            <a:r>
              <a:rPr kumimoji="1" lang="zh-CN" altLang="en-US" dirty="0" smtClean="0"/>
              <a:t>）</a:t>
            </a:r>
            <a:endParaRPr kumimoji="1" lang="en-US" altLang="zh-CN" dirty="0" smtClean="0"/>
          </a:p>
          <a:p>
            <a:r>
              <a:rPr kumimoji="1" lang="en-US" altLang="zh-CN" dirty="0" smtClean="0"/>
              <a:t>Oracle </a:t>
            </a:r>
            <a:r>
              <a:rPr kumimoji="1" lang="en-US" altLang="zh-CN" dirty="0" err="1" smtClean="0"/>
              <a:t>Virtualbox</a:t>
            </a:r>
            <a:r>
              <a:rPr kumimoji="1" lang="en-US" altLang="zh-CN" dirty="0" smtClean="0"/>
              <a:t> 5.1.14(</a:t>
            </a:r>
            <a:r>
              <a:rPr kumimoji="1" lang="en-US" altLang="zh-CN" dirty="0" err="1" smtClean="0"/>
              <a:t>Lastest</a:t>
            </a:r>
            <a:r>
              <a:rPr kumimoji="1" lang="en-US" altLang="zh-CN" dirty="0" smtClean="0"/>
              <a:t>)</a:t>
            </a:r>
          </a:p>
          <a:p>
            <a:endParaRPr kumimoji="1" lang="en-US" altLang="zh-CN" dirty="0"/>
          </a:p>
          <a:p>
            <a:endParaRPr kumimoji="1" lang="en-US" altLang="zh-CN" dirty="0" smtClean="0"/>
          </a:p>
          <a:p>
            <a:r>
              <a:rPr kumimoji="1" lang="zh-CN" altLang="en-US" dirty="0" smtClean="0"/>
              <a:t>说明：最新版本虚机是</a:t>
            </a:r>
            <a:r>
              <a:rPr kumimoji="1" lang="en-US" altLang="zh-CN" dirty="0" smtClean="0"/>
              <a:t>0.8.0</a:t>
            </a:r>
            <a:r>
              <a:rPr kumimoji="1" lang="zh-CN" altLang="en-US" dirty="0" smtClean="0"/>
              <a:t>，采用的操作系统是</a:t>
            </a:r>
            <a:r>
              <a:rPr kumimoji="1" lang="en-US" altLang="zh-CN" dirty="0" smtClean="0"/>
              <a:t>RHEL 7.3.1611</a:t>
            </a:r>
          </a:p>
          <a:p>
            <a:endParaRPr kumimoji="1" lang="en-US" altLang="zh-CN" dirty="0" smtClean="0"/>
          </a:p>
          <a:p>
            <a:endParaRPr kumimoji="1" lang="zh-CN" altLang="en-US" dirty="0"/>
          </a:p>
        </p:txBody>
      </p:sp>
      <p:sp>
        <p:nvSpPr>
          <p:cNvPr id="2" name="标题 1"/>
          <p:cNvSpPr>
            <a:spLocks noGrp="1"/>
          </p:cNvSpPr>
          <p:nvPr>
            <p:ph type="title"/>
          </p:nvPr>
        </p:nvSpPr>
        <p:spPr/>
        <p:txBody>
          <a:bodyPr/>
          <a:lstStyle/>
          <a:p>
            <a:r>
              <a:rPr kumimoji="1" lang="zh-CN" altLang="en-US" dirty="0" smtClean="0"/>
              <a:t>环境需求</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0007432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导入</a:t>
            </a:r>
            <a:r>
              <a:rPr kumimoji="1" lang="en-US" altLang="zh-CN" dirty="0" err="1" smtClean="0"/>
              <a:t>VirtualBox</a:t>
            </a:r>
            <a:r>
              <a:rPr kumimoji="1" lang="en-US" altLang="zh-CN" dirty="0" smtClean="0"/>
              <a:t> OVI</a:t>
            </a:r>
            <a:r>
              <a:rPr kumimoji="1" lang="zh-CN" altLang="en-US" dirty="0" smtClean="0"/>
              <a:t>文件</a:t>
            </a:r>
            <a:endParaRPr kumimoji="1" lang="zh-CN" altLang="en-US" dirty="0"/>
          </a:p>
        </p:txBody>
      </p:sp>
      <p:sp>
        <p:nvSpPr>
          <p:cNvPr id="3" name="标题 2"/>
          <p:cNvSpPr>
            <a:spLocks noGrp="1"/>
          </p:cNvSpPr>
          <p:nvPr>
            <p:ph type="title"/>
          </p:nvPr>
        </p:nvSpPr>
        <p:spPr/>
        <p:txBody>
          <a:bodyPr/>
          <a:lstStyle/>
          <a:p>
            <a:r>
              <a:rPr kumimoji="1" lang="zh-CN" altLang="en-US" dirty="0" smtClean="0"/>
              <a:t>导入虚机</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744" y="689439"/>
            <a:ext cx="4859935" cy="3592823"/>
          </a:xfrm>
          <a:prstGeom prst="rect">
            <a:avLst/>
          </a:prstGeom>
        </p:spPr>
      </p:pic>
    </p:spTree>
    <p:extLst>
      <p:ext uri="{BB962C8B-B14F-4D97-AF65-F5344CB8AC3E}">
        <p14:creationId xmlns:p14="http://schemas.microsoft.com/office/powerpoint/2010/main" val="95240208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2269" y="868363"/>
            <a:ext cx="4780739" cy="3310232"/>
          </a:xfrm>
        </p:spPr>
      </p:pic>
      <p:sp>
        <p:nvSpPr>
          <p:cNvPr id="3" name="标题 2"/>
          <p:cNvSpPr>
            <a:spLocks noGrp="1"/>
          </p:cNvSpPr>
          <p:nvPr>
            <p:ph type="title"/>
          </p:nvPr>
        </p:nvSpPr>
        <p:spPr/>
        <p:txBody>
          <a:bodyPr/>
          <a:lstStyle/>
          <a:p>
            <a:r>
              <a:rPr kumimoji="1" lang="zh-CN" altLang="en-US" dirty="0" smtClean="0"/>
              <a:t>导入虚机设置</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
        <p:nvSpPr>
          <p:cNvPr id="9" name="文本框 8"/>
          <p:cNvSpPr txBox="1"/>
          <p:nvPr/>
        </p:nvSpPr>
        <p:spPr>
          <a:xfrm>
            <a:off x="452966" y="1116419"/>
            <a:ext cx="3310959" cy="1825115"/>
          </a:xfrm>
          <a:prstGeom prst="rect">
            <a:avLst/>
          </a:prstGeom>
          <a:noFill/>
        </p:spPr>
        <p:txBody>
          <a:bodyPr wrap="square" rtlCol="0">
            <a:spAutoFit/>
          </a:bodyPr>
          <a:lstStyle/>
          <a:p>
            <a:pPr>
              <a:lnSpc>
                <a:spcPct val="95000"/>
              </a:lnSpc>
              <a:spcBef>
                <a:spcPts val="400"/>
              </a:spcBef>
            </a:pPr>
            <a:r>
              <a:rPr kumimoji="1" lang="en-US" altLang="zh-CN" dirty="0" smtClean="0">
                <a:solidFill>
                  <a:srgbClr val="231F20"/>
                </a:solidFill>
              </a:rPr>
              <a:t>1)</a:t>
            </a:r>
            <a:r>
              <a:rPr kumimoji="1" lang="zh-CN" altLang="en-US" dirty="0" smtClean="0">
                <a:solidFill>
                  <a:srgbClr val="231F20"/>
                </a:solidFill>
              </a:rPr>
              <a:t>建议将虚机文件放在最快的磁盘上（比如</a:t>
            </a:r>
            <a:r>
              <a:rPr kumimoji="1" lang="en-US" altLang="zh-CN" dirty="0" smtClean="0">
                <a:solidFill>
                  <a:srgbClr val="231F20"/>
                </a:solidFill>
              </a:rPr>
              <a:t>SSD</a:t>
            </a:r>
            <a:r>
              <a:rPr kumimoji="1" lang="zh-CN" altLang="en-US" dirty="0" smtClean="0">
                <a:solidFill>
                  <a:srgbClr val="231F20"/>
                </a:solidFill>
              </a:rPr>
              <a:t>）</a:t>
            </a:r>
            <a:endParaRPr kumimoji="1" lang="en-US" altLang="zh-CN" dirty="0" smtClean="0">
              <a:solidFill>
                <a:srgbClr val="231F20"/>
              </a:solidFill>
            </a:endParaRPr>
          </a:p>
          <a:p>
            <a:pPr>
              <a:lnSpc>
                <a:spcPct val="95000"/>
              </a:lnSpc>
              <a:spcBef>
                <a:spcPts val="400"/>
              </a:spcBef>
            </a:pPr>
            <a:r>
              <a:rPr kumimoji="1" lang="en-US" altLang="zh-CN" dirty="0" smtClean="0">
                <a:solidFill>
                  <a:srgbClr val="231F20"/>
                </a:solidFill>
              </a:rPr>
              <a:t>2)Storage</a:t>
            </a:r>
            <a:r>
              <a:rPr kumimoji="1" lang="zh-CN" altLang="en-US" dirty="0" smtClean="0">
                <a:solidFill>
                  <a:srgbClr val="231F20"/>
                </a:solidFill>
              </a:rPr>
              <a:t>控制器建议采用</a:t>
            </a:r>
            <a:r>
              <a:rPr kumimoji="1" lang="en-US" altLang="zh-CN" dirty="0" smtClean="0">
                <a:solidFill>
                  <a:srgbClr val="231F20"/>
                </a:solidFill>
              </a:rPr>
              <a:t>ICH6</a:t>
            </a:r>
          </a:p>
          <a:p>
            <a:pPr>
              <a:lnSpc>
                <a:spcPct val="95000"/>
              </a:lnSpc>
              <a:spcBef>
                <a:spcPts val="400"/>
              </a:spcBef>
            </a:pPr>
            <a:r>
              <a:rPr kumimoji="1" lang="en-US" altLang="zh-CN" dirty="0" smtClean="0">
                <a:solidFill>
                  <a:srgbClr val="231F20"/>
                </a:solidFill>
              </a:rPr>
              <a:t>3)</a:t>
            </a:r>
            <a:r>
              <a:rPr kumimoji="1" lang="zh-CN" altLang="en-US" dirty="0" smtClean="0">
                <a:solidFill>
                  <a:srgbClr val="231F20"/>
                </a:solidFill>
              </a:rPr>
              <a:t>虚机内存</a:t>
            </a:r>
            <a:r>
              <a:rPr kumimoji="1" lang="en-US" altLang="zh-CN" dirty="0" smtClean="0">
                <a:solidFill>
                  <a:srgbClr val="231F20"/>
                </a:solidFill>
              </a:rPr>
              <a:t>&gt;=10G</a:t>
            </a:r>
          </a:p>
          <a:p>
            <a:pPr>
              <a:lnSpc>
                <a:spcPct val="95000"/>
              </a:lnSpc>
              <a:spcBef>
                <a:spcPts val="400"/>
              </a:spcBef>
            </a:pPr>
            <a:r>
              <a:rPr kumimoji="1" lang="en-US" altLang="zh-CN" dirty="0" smtClean="0">
                <a:solidFill>
                  <a:srgbClr val="231F20"/>
                </a:solidFill>
              </a:rPr>
              <a:t>4)</a:t>
            </a:r>
            <a:r>
              <a:rPr kumimoji="1" lang="zh-CN" altLang="en-US" dirty="0" smtClean="0">
                <a:solidFill>
                  <a:srgbClr val="231F20"/>
                </a:solidFill>
              </a:rPr>
              <a:t>不要重新初始化网卡地址</a:t>
            </a:r>
          </a:p>
        </p:txBody>
      </p:sp>
    </p:spTree>
    <p:extLst>
      <p:ext uri="{BB962C8B-B14F-4D97-AF65-F5344CB8AC3E}">
        <p14:creationId xmlns:p14="http://schemas.microsoft.com/office/powerpoint/2010/main" val="13120595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348" y="1010019"/>
            <a:ext cx="5271069" cy="3397250"/>
          </a:xfrm>
        </p:spPr>
      </p:pic>
      <p:sp>
        <p:nvSpPr>
          <p:cNvPr id="3" name="标题 2"/>
          <p:cNvSpPr>
            <a:spLocks noGrp="1"/>
          </p:cNvSpPr>
          <p:nvPr>
            <p:ph type="title"/>
          </p:nvPr>
        </p:nvSpPr>
        <p:spPr>
          <a:xfrm>
            <a:off x="457200" y="161925"/>
            <a:ext cx="8229600" cy="422866"/>
          </a:xfrm>
        </p:spPr>
        <p:txBody>
          <a:bodyPr/>
          <a:lstStyle/>
          <a:p>
            <a:r>
              <a:rPr kumimoji="1" lang="zh-CN" altLang="en-US" dirty="0" smtClean="0"/>
              <a:t>设置虚机网络</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
        <p:nvSpPr>
          <p:cNvPr id="6" name="文本框 5"/>
          <p:cNvSpPr txBox="1"/>
          <p:nvPr/>
        </p:nvSpPr>
        <p:spPr>
          <a:xfrm>
            <a:off x="452967" y="1010019"/>
            <a:ext cx="2556047" cy="1144929"/>
          </a:xfrm>
          <a:prstGeom prst="rect">
            <a:avLst/>
          </a:prstGeom>
          <a:noFill/>
        </p:spPr>
        <p:txBody>
          <a:bodyPr wrap="square" rtlCol="0">
            <a:spAutoFit/>
          </a:bodyPr>
          <a:lstStyle/>
          <a:p>
            <a:pPr>
              <a:lnSpc>
                <a:spcPct val="95000"/>
              </a:lnSpc>
              <a:spcBef>
                <a:spcPts val="400"/>
              </a:spcBef>
            </a:pPr>
            <a:r>
              <a:rPr kumimoji="1" lang="zh-CN" altLang="en-US" dirty="0" smtClean="0">
                <a:solidFill>
                  <a:srgbClr val="231F20"/>
                </a:solidFill>
              </a:rPr>
              <a:t>以公司网络为例，建议将主机的物理网卡</a:t>
            </a:r>
            <a:r>
              <a:rPr kumimoji="1" lang="en-US" altLang="zh-CN" dirty="0" smtClean="0">
                <a:solidFill>
                  <a:srgbClr val="231F20"/>
                </a:solidFill>
              </a:rPr>
              <a:t>Bridge</a:t>
            </a:r>
            <a:r>
              <a:rPr kumimoji="1" lang="zh-CN" altLang="en-US" dirty="0" smtClean="0">
                <a:solidFill>
                  <a:srgbClr val="231F20"/>
                </a:solidFill>
              </a:rPr>
              <a:t>到虚机，虚机与主机使用不同的</a:t>
            </a:r>
            <a:r>
              <a:rPr kumimoji="1" lang="en-US" altLang="zh-CN" dirty="0" smtClean="0">
                <a:solidFill>
                  <a:srgbClr val="231F20"/>
                </a:solidFill>
              </a:rPr>
              <a:t>IP</a:t>
            </a:r>
            <a:r>
              <a:rPr kumimoji="1" lang="zh-CN" altLang="en-US" dirty="0" smtClean="0">
                <a:solidFill>
                  <a:srgbClr val="231F20"/>
                </a:solidFill>
              </a:rPr>
              <a:t>地址</a:t>
            </a:r>
          </a:p>
        </p:txBody>
      </p:sp>
    </p:spTree>
    <p:extLst>
      <p:ext uri="{BB962C8B-B14F-4D97-AF65-F5344CB8AC3E}">
        <p14:creationId xmlns:p14="http://schemas.microsoft.com/office/powerpoint/2010/main" val="107081714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58875"/>
            <a:ext cx="8229600" cy="3593877"/>
          </a:xfrm>
        </p:spPr>
        <p:txBody>
          <a:bodyPr/>
          <a:lstStyle/>
          <a:p>
            <a:r>
              <a:rPr kumimoji="1" lang="zh-CN" altLang="en-US" dirty="0" smtClean="0"/>
              <a:t>安装</a:t>
            </a:r>
            <a:r>
              <a:rPr kumimoji="1" lang="en-US" altLang="zh-CN" dirty="0" err="1" smtClean="0"/>
              <a:t>Rhel</a:t>
            </a:r>
            <a:r>
              <a:rPr kumimoji="1" lang="zh-CN" altLang="en-US" dirty="0" smtClean="0"/>
              <a:t> </a:t>
            </a:r>
            <a:r>
              <a:rPr kumimoji="1" lang="en-US" altLang="zh-CN" dirty="0" smtClean="0"/>
              <a:t>7.3</a:t>
            </a:r>
            <a:r>
              <a:rPr kumimoji="1" lang="zh-CN" altLang="en-US" dirty="0" smtClean="0"/>
              <a:t>的网络包：</a:t>
            </a:r>
            <a:endParaRPr kumimoji="1" lang="en-US" altLang="zh-CN" dirty="0" smtClean="0"/>
          </a:p>
          <a:p>
            <a:pPr marL="0" indent="0">
              <a:buNone/>
            </a:pPr>
            <a:r>
              <a:rPr kumimoji="1" lang="en-US" altLang="zh-CN" dirty="0" smtClean="0">
                <a:solidFill>
                  <a:srgbClr val="1343DB"/>
                </a:solidFill>
              </a:rPr>
              <a:t>#yum install net-tools</a:t>
            </a:r>
            <a:endParaRPr kumimoji="1" lang="en-US" altLang="zh-CN" dirty="0">
              <a:solidFill>
                <a:srgbClr val="1343DB"/>
              </a:solidFill>
            </a:endParaRPr>
          </a:p>
          <a:p>
            <a:endParaRPr kumimoji="1" lang="en-US" altLang="zh-CN" dirty="0" smtClean="0"/>
          </a:p>
          <a:p>
            <a:r>
              <a:rPr kumimoji="1" lang="zh-CN" altLang="en-US" dirty="0" smtClean="0"/>
              <a:t>手动修改网络配置</a:t>
            </a:r>
            <a:r>
              <a:rPr kumimoji="1" lang="en-US" altLang="zh-CN" dirty="0" smtClean="0"/>
              <a:t>(/</a:t>
            </a:r>
            <a:r>
              <a:rPr kumimoji="1" lang="en-US" altLang="zh-CN" dirty="0" err="1" smtClean="0"/>
              <a:t>etc</a:t>
            </a:r>
            <a:r>
              <a:rPr kumimoji="1" lang="en-US" altLang="zh-CN" dirty="0" smtClean="0"/>
              <a:t>/</a:t>
            </a:r>
            <a:r>
              <a:rPr kumimoji="1" lang="en-US" altLang="zh-CN" dirty="0" err="1" smtClean="0"/>
              <a:t>sysconfig</a:t>
            </a:r>
            <a:r>
              <a:rPr kumimoji="1" lang="en-US" altLang="zh-CN" dirty="0" smtClean="0"/>
              <a:t>/network-scripts/ifcfg-enp0s3)</a:t>
            </a:r>
          </a:p>
          <a:p>
            <a:pPr marL="0" indent="0">
              <a:buNone/>
            </a:pPr>
            <a:r>
              <a:rPr kumimoji="1" lang="en-US" altLang="zh-CN" dirty="0" smtClean="0">
                <a:solidFill>
                  <a:srgbClr val="1343DB"/>
                </a:solidFill>
              </a:rPr>
              <a:t>BOOTPROTO=”static”</a:t>
            </a:r>
          </a:p>
          <a:p>
            <a:pPr marL="0" indent="0">
              <a:buNone/>
            </a:pPr>
            <a:r>
              <a:rPr kumimoji="1" lang="en-US" altLang="zh-CN" dirty="0" smtClean="0">
                <a:solidFill>
                  <a:srgbClr val="1343DB"/>
                </a:solidFill>
              </a:rPr>
              <a:t>IPADDR=</a:t>
            </a:r>
            <a:r>
              <a:rPr kumimoji="1" lang="en-US" altLang="zh-CN" dirty="0" smtClean="0">
                <a:solidFill>
                  <a:srgbClr val="FF0000"/>
                </a:solidFill>
              </a:rPr>
              <a:t>153.65.129.233</a:t>
            </a:r>
          </a:p>
          <a:p>
            <a:pPr marL="0" indent="0">
              <a:buNone/>
            </a:pPr>
            <a:r>
              <a:rPr kumimoji="1" lang="en-US" altLang="zh-CN" dirty="0" smtClean="0">
                <a:solidFill>
                  <a:srgbClr val="1343DB"/>
                </a:solidFill>
              </a:rPr>
              <a:t>NETMASK=</a:t>
            </a:r>
            <a:r>
              <a:rPr kumimoji="1" lang="en-US" altLang="zh-CN" dirty="0" smtClean="0">
                <a:solidFill>
                  <a:srgbClr val="FF0000"/>
                </a:solidFill>
              </a:rPr>
              <a:t>255.255.255.0</a:t>
            </a:r>
          </a:p>
          <a:p>
            <a:pPr marL="0" indent="0">
              <a:buNone/>
            </a:pPr>
            <a:r>
              <a:rPr kumimoji="1" lang="en-US" altLang="zh-CN" dirty="0" smtClean="0">
                <a:solidFill>
                  <a:srgbClr val="1343DB"/>
                </a:solidFill>
              </a:rPr>
              <a:t>ONBOOT=“yes”</a:t>
            </a:r>
          </a:p>
          <a:p>
            <a:pPr marL="0" indent="0">
              <a:buNone/>
            </a:pPr>
            <a:r>
              <a:rPr kumimoji="1" lang="zh-CN" altLang="en-US" dirty="0" smtClean="0">
                <a:solidFill>
                  <a:srgbClr val="FF0000"/>
                </a:solidFill>
              </a:rPr>
              <a:t>注：红色</a:t>
            </a:r>
            <a:r>
              <a:rPr kumimoji="1" lang="en-US" altLang="zh-CN" dirty="0" smtClean="0">
                <a:solidFill>
                  <a:srgbClr val="FF0000"/>
                </a:solidFill>
              </a:rPr>
              <a:t>IP</a:t>
            </a:r>
            <a:r>
              <a:rPr kumimoji="1" lang="zh-CN" altLang="en-US" dirty="0" smtClean="0">
                <a:solidFill>
                  <a:srgbClr val="FF0000"/>
                </a:solidFill>
              </a:rPr>
              <a:t>地址部分可以根据自己的网络设置做调整</a:t>
            </a:r>
            <a:endParaRPr kumimoji="1" lang="zh-CN" altLang="en-US" dirty="0">
              <a:solidFill>
                <a:srgbClr val="FF0000"/>
              </a:solidFill>
            </a:endParaRPr>
          </a:p>
        </p:txBody>
      </p:sp>
      <p:sp>
        <p:nvSpPr>
          <p:cNvPr id="3" name="标题 2"/>
          <p:cNvSpPr>
            <a:spLocks noGrp="1"/>
          </p:cNvSpPr>
          <p:nvPr>
            <p:ph type="title"/>
          </p:nvPr>
        </p:nvSpPr>
        <p:spPr/>
        <p:txBody>
          <a:bodyPr/>
          <a:lstStyle/>
          <a:p>
            <a:r>
              <a:rPr kumimoji="1" lang="zh-CN" altLang="en-US" dirty="0" smtClean="0"/>
              <a:t>安装和配置网络组件</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3873079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850620993"/>
              </p:ext>
            </p:extLst>
          </p:nvPr>
        </p:nvGraphicFramePr>
        <p:xfrm>
          <a:off x="187888" y="1102290"/>
          <a:ext cx="8755696" cy="3226704"/>
        </p:xfrm>
        <a:graphic>
          <a:graphicData uri="http://schemas.openxmlformats.org/drawingml/2006/table">
            <a:tbl>
              <a:tblPr firstRow="1" bandRow="1">
                <a:tableStyleId>{5C22544A-7EE6-4342-B048-85BDC9FD1C3A}</a:tableStyleId>
              </a:tblPr>
              <a:tblGrid>
                <a:gridCol w="1515652"/>
                <a:gridCol w="1465545"/>
                <a:gridCol w="2505205"/>
                <a:gridCol w="3269294"/>
              </a:tblGrid>
              <a:tr h="403338">
                <a:tc>
                  <a:txBody>
                    <a:bodyPr/>
                    <a:lstStyle/>
                    <a:p>
                      <a:pPr algn="ctr"/>
                      <a:r>
                        <a:rPr lang="zh-CN" altLang="en-US" dirty="0" smtClean="0">
                          <a:latin typeface="Microsoft YaHei" charset="-122"/>
                          <a:ea typeface="Microsoft YaHei" charset="-122"/>
                          <a:cs typeface="Microsoft YaHei" charset="-122"/>
                        </a:rPr>
                        <a:t>应用名称</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端口</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帐户</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密码</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说明</a:t>
                      </a:r>
                      <a:endParaRPr lang="zh-CN" altLang="en-US" dirty="0">
                        <a:latin typeface="Microsoft YaHei" charset="-122"/>
                        <a:ea typeface="Microsoft YaHei" charset="-122"/>
                        <a:cs typeface="Microsoft YaHei" charset="-122"/>
                      </a:endParaRPr>
                    </a:p>
                  </a:txBody>
                  <a:tcPr/>
                </a:tc>
              </a:tr>
              <a:tr h="403338">
                <a:tc>
                  <a:txBody>
                    <a:bodyPr/>
                    <a:lstStyle/>
                    <a:p>
                      <a:r>
                        <a:rPr lang="en-US" altLang="zh-CN" dirty="0" smtClean="0"/>
                        <a:t>SSH</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root/</a:t>
                      </a:r>
                      <a:r>
                        <a:rPr lang="en-US" altLang="zh-CN" dirty="0" err="1" smtClean="0"/>
                        <a:t>kylo</a:t>
                      </a:r>
                      <a:endParaRPr lang="zh-CN" altLang="en-US" dirty="0"/>
                    </a:p>
                  </a:txBody>
                  <a:tcPr/>
                </a:tc>
                <a:tc>
                  <a:txBody>
                    <a:bodyPr/>
                    <a:lstStyle/>
                    <a:p>
                      <a:r>
                        <a:rPr lang="zh-CN" altLang="en-US" dirty="0" smtClean="0"/>
                        <a:t>操作系统帐号</a:t>
                      </a:r>
                      <a:endParaRPr lang="zh-CN" altLang="en-US" dirty="0"/>
                    </a:p>
                  </a:txBody>
                  <a:tcPr/>
                </a:tc>
              </a:tr>
              <a:tr h="403338">
                <a:tc>
                  <a:txBody>
                    <a:bodyPr/>
                    <a:lstStyle/>
                    <a:p>
                      <a:r>
                        <a:rPr lang="en-US" altLang="zh-CN" dirty="0" err="1" smtClean="0"/>
                        <a:t>Kylo</a:t>
                      </a:r>
                      <a:r>
                        <a:rPr lang="en-US" altLang="zh-CN" dirty="0" smtClean="0"/>
                        <a:t> UI</a:t>
                      </a:r>
                      <a:endParaRPr lang="zh-CN" altLang="en-US" dirty="0"/>
                    </a:p>
                  </a:txBody>
                  <a:tcPr/>
                </a:tc>
                <a:tc>
                  <a:txBody>
                    <a:bodyPr/>
                    <a:lstStyle/>
                    <a:p>
                      <a:r>
                        <a:rPr lang="en-US" altLang="zh-CN" dirty="0" smtClean="0"/>
                        <a:t>8400</a:t>
                      </a:r>
                      <a:endParaRPr lang="zh-CN" altLang="en-US" dirty="0"/>
                    </a:p>
                  </a:txBody>
                  <a:tcPr/>
                </a:tc>
                <a:tc>
                  <a:txBody>
                    <a:bodyPr/>
                    <a:lstStyle/>
                    <a:p>
                      <a:r>
                        <a:rPr lang="en-US" altLang="zh-CN" dirty="0" err="1" smtClean="0"/>
                        <a:t>dladmin</a:t>
                      </a:r>
                      <a:r>
                        <a:rPr lang="en-US" altLang="zh-CN" dirty="0" smtClean="0"/>
                        <a:t>/</a:t>
                      </a:r>
                      <a:r>
                        <a:rPr lang="en-US" altLang="zh-CN" dirty="0" err="1" smtClean="0"/>
                        <a:t>thinkbig</a:t>
                      </a:r>
                      <a:endParaRPr lang="zh-CN" altLang="en-US" dirty="0"/>
                    </a:p>
                  </a:txBody>
                  <a:tcPr/>
                </a:tc>
                <a:tc>
                  <a:txBody>
                    <a:bodyPr/>
                    <a:lstStyle/>
                    <a:p>
                      <a:r>
                        <a:rPr lang="en-US" altLang="zh-CN" dirty="0" err="1" smtClean="0"/>
                        <a:t>Kylo</a:t>
                      </a:r>
                      <a:r>
                        <a:rPr lang="zh-CN" altLang="en-US" dirty="0" smtClean="0"/>
                        <a:t>管理帐号</a:t>
                      </a:r>
                      <a:endParaRPr lang="zh-CN" altLang="en-US" dirty="0"/>
                    </a:p>
                  </a:txBody>
                  <a:tcPr/>
                </a:tc>
              </a:tr>
              <a:tr h="403338">
                <a:tc>
                  <a:txBody>
                    <a:bodyPr/>
                    <a:lstStyle/>
                    <a:p>
                      <a:r>
                        <a:rPr lang="en-US" altLang="zh-CN" dirty="0" err="1" smtClean="0"/>
                        <a:t>Ambari</a:t>
                      </a:r>
                      <a:endParaRPr lang="zh-CN" altLang="en-US" dirty="0"/>
                    </a:p>
                  </a:txBody>
                  <a:tcPr/>
                </a:tc>
                <a:tc>
                  <a:txBody>
                    <a:bodyPr/>
                    <a:lstStyle/>
                    <a:p>
                      <a:r>
                        <a:rPr lang="en-US" altLang="zh-CN" dirty="0" smtClean="0"/>
                        <a:t>8080</a:t>
                      </a:r>
                      <a:endParaRPr lang="zh-CN" altLang="en-US" dirty="0"/>
                    </a:p>
                  </a:txBody>
                  <a:tcPr/>
                </a:tc>
                <a:tc>
                  <a:txBody>
                    <a:bodyPr/>
                    <a:lstStyle/>
                    <a:p>
                      <a:r>
                        <a:rPr lang="en-US" altLang="zh-CN" dirty="0" smtClean="0"/>
                        <a:t>admin/admin</a:t>
                      </a:r>
                      <a:endParaRPr lang="zh-CN" altLang="en-US" dirty="0"/>
                    </a:p>
                  </a:txBody>
                  <a:tcPr/>
                </a:tc>
                <a:tc>
                  <a:txBody>
                    <a:bodyPr/>
                    <a:lstStyle/>
                    <a:p>
                      <a:r>
                        <a:rPr lang="en-US" altLang="zh-CN" dirty="0" smtClean="0"/>
                        <a:t>Hadoop</a:t>
                      </a:r>
                      <a:r>
                        <a:rPr lang="zh-CN" altLang="en-US" dirty="0" smtClean="0"/>
                        <a:t>集群管理</a:t>
                      </a:r>
                      <a:endParaRPr lang="zh-CN" altLang="en-US" dirty="0"/>
                    </a:p>
                  </a:txBody>
                  <a:tcPr/>
                </a:tc>
              </a:tr>
              <a:tr h="403338">
                <a:tc>
                  <a:txBody>
                    <a:bodyPr/>
                    <a:lstStyle/>
                    <a:p>
                      <a:r>
                        <a:rPr lang="en-US" altLang="zh-CN" dirty="0" smtClean="0"/>
                        <a:t>NIFI</a:t>
                      </a:r>
                      <a:endParaRPr lang="zh-CN" altLang="en-US" dirty="0"/>
                    </a:p>
                  </a:txBody>
                  <a:tcPr/>
                </a:tc>
                <a:tc>
                  <a:txBody>
                    <a:bodyPr/>
                    <a:lstStyle/>
                    <a:p>
                      <a:r>
                        <a:rPr lang="en-US" altLang="zh-CN" dirty="0" smtClean="0"/>
                        <a:t>8079</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MYSQL</a:t>
                      </a:r>
                      <a:endParaRPr lang="zh-CN" altLang="en-US" dirty="0"/>
                    </a:p>
                  </a:txBody>
                  <a:tcPr/>
                </a:tc>
                <a:tc>
                  <a:txBody>
                    <a:bodyPr/>
                    <a:lstStyle/>
                    <a:p>
                      <a:r>
                        <a:rPr lang="en-US" altLang="zh-CN" dirty="0" smtClean="0"/>
                        <a:t>3306</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mysql</a:t>
                      </a:r>
                      <a:r>
                        <a:rPr lang="en-US" altLang="zh-CN" dirty="0" smtClean="0"/>
                        <a:t> –u root</a:t>
                      </a:r>
                      <a:endParaRPr lang="zh-CN" altLang="en-US" dirty="0" smtClean="0"/>
                    </a:p>
                  </a:txBody>
                  <a:tcPr/>
                </a:tc>
                <a:tc>
                  <a:txBody>
                    <a:bodyPr/>
                    <a:lstStyle/>
                    <a:p>
                      <a:endParaRPr lang="zh-CN" altLang="en-US" dirty="0"/>
                    </a:p>
                  </a:txBody>
                  <a:tcPr/>
                </a:tc>
              </a:tr>
              <a:tr h="403338">
                <a:tc>
                  <a:txBody>
                    <a:bodyPr/>
                    <a:lstStyle/>
                    <a:p>
                      <a:r>
                        <a:rPr lang="en-US" altLang="zh-CN" dirty="0" smtClean="0"/>
                        <a:t>Active MQ</a:t>
                      </a:r>
                      <a:endParaRPr lang="zh-CN" altLang="en-US" dirty="0"/>
                    </a:p>
                  </a:txBody>
                  <a:tcPr/>
                </a:tc>
                <a:tc>
                  <a:txBody>
                    <a:bodyPr/>
                    <a:lstStyle/>
                    <a:p>
                      <a:r>
                        <a:rPr lang="en-US" altLang="zh-CN" dirty="0" smtClean="0"/>
                        <a:t>8161</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Web</a:t>
                      </a:r>
                      <a:r>
                        <a:rPr lang="en-US" altLang="zh-CN" baseline="0" dirty="0" smtClean="0"/>
                        <a:t> HDFS</a:t>
                      </a:r>
                      <a:endParaRPr lang="zh-CN" altLang="en-US" dirty="0"/>
                    </a:p>
                  </a:txBody>
                  <a:tcPr/>
                </a:tc>
                <a:tc>
                  <a:txBody>
                    <a:bodyPr/>
                    <a:lstStyle/>
                    <a:p>
                      <a:r>
                        <a:rPr lang="en-US" altLang="zh-CN" dirty="0" smtClean="0"/>
                        <a:t>50070</a:t>
                      </a:r>
                      <a:endParaRPr lang="zh-CN" altLang="en-US" dirty="0"/>
                    </a:p>
                  </a:txBody>
                  <a:tcPr/>
                </a:tc>
                <a:tc>
                  <a:txBody>
                    <a:bodyPr/>
                    <a:lstStyle/>
                    <a:p>
                      <a:endParaRPr lang="zh-CN" altLang="en-US" dirty="0"/>
                    </a:p>
                  </a:txBody>
                  <a:tcPr/>
                </a:tc>
                <a:tc>
                  <a:txBody>
                    <a:bodyPr/>
                    <a:lstStyle/>
                    <a:p>
                      <a:r>
                        <a:rPr lang="en-US" altLang="zh-CN" dirty="0" smtClean="0"/>
                        <a:t>Web</a:t>
                      </a:r>
                      <a:r>
                        <a:rPr lang="zh-CN" altLang="en-US" dirty="0" smtClean="0"/>
                        <a:t>端方问</a:t>
                      </a:r>
                      <a:r>
                        <a:rPr lang="en-US" altLang="zh-CN" dirty="0" smtClean="0"/>
                        <a:t>HDFS</a:t>
                      </a:r>
                      <a:endParaRPr lang="zh-CN" altLang="en-US" dirty="0"/>
                    </a:p>
                  </a:txBody>
                  <a:tcPr/>
                </a:tc>
              </a:tr>
            </a:tbl>
          </a:graphicData>
        </a:graphic>
      </p:graphicFrame>
      <p:sp>
        <p:nvSpPr>
          <p:cNvPr id="3" name="标题 2"/>
          <p:cNvSpPr>
            <a:spLocks noGrp="1"/>
          </p:cNvSpPr>
          <p:nvPr>
            <p:ph type="title"/>
          </p:nvPr>
        </p:nvSpPr>
        <p:spPr>
          <a:xfrm>
            <a:off x="187888" y="111099"/>
            <a:ext cx="8229600" cy="706438"/>
          </a:xfrm>
        </p:spPr>
        <p:txBody>
          <a:bodyPr/>
          <a:lstStyle/>
          <a:p>
            <a:r>
              <a:rPr kumimoji="1" lang="zh-CN" altLang="en-US" dirty="0" smtClean="0">
                <a:latin typeface="+mj-ea"/>
                <a:cs typeface="Microsoft YaHei" charset="-122"/>
              </a:rPr>
              <a:t>虚机访问及帐户密码</a:t>
            </a:r>
            <a:endParaRPr kumimoji="1" lang="zh-CN" altLang="en-US" dirty="0">
              <a:latin typeface="+mj-ea"/>
              <a:cs typeface="Microsoft YaHei" charset="-122"/>
            </a:endParaRPr>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869329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smtClean="0"/>
              <a:t>JDK</a:t>
            </a:r>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err="1" smtClean="0"/>
              <a:t>Dbeaver</a:t>
            </a: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下载</a:t>
            </a:r>
            <a:r>
              <a:rPr kumimoji="1" lang="en-US" altLang="zh-CN" dirty="0" smtClean="0"/>
              <a:t>&amp;</a:t>
            </a:r>
            <a:r>
              <a:rPr kumimoji="1" lang="zh-CN" altLang="en-US" dirty="0" smtClean="0"/>
              <a:t>安装</a:t>
            </a:r>
            <a:r>
              <a:rPr kumimoji="1" lang="en-US" altLang="zh-CN" dirty="0" smtClean="0"/>
              <a:t>Hive JDBC</a:t>
            </a:r>
            <a:r>
              <a:rPr kumimoji="1" lang="zh-CN" altLang="en-US" dirty="0" smtClean="0"/>
              <a:t>驱动</a:t>
            </a:r>
            <a:endParaRPr kumimoji="1" lang="en-US" altLang="zh-CN" dirty="0" smtClean="0"/>
          </a:p>
          <a:p>
            <a:pPr marL="0" marR="0" lvl="0" indent="0" defTabSz="914400" eaLnBrk="1" fontAlgn="auto" latinLnBrk="0" hangingPunct="1">
              <a:lnSpc>
                <a:spcPct val="100000"/>
              </a:lnSpc>
              <a:spcBef>
                <a:spcPts val="0"/>
              </a:spcBef>
              <a:spcAft>
                <a:spcPts val="0"/>
              </a:spcAft>
              <a:buClrTx/>
              <a:buSzTx/>
              <a:buNone/>
              <a:tabLst/>
              <a:defRPr/>
            </a:pPr>
            <a:r>
              <a:rPr kumimoji="1" lang="zh-CN" altLang="en-US" sz="1400" dirty="0" smtClean="0">
                <a:solidFill>
                  <a:srgbClr val="FF0000"/>
                </a:solidFill>
                <a:latin typeface="Hiragino Sans GB W3" charset="-122"/>
                <a:ea typeface="Hiragino Sans GB W3" charset="-122"/>
                <a:cs typeface="Hiragino Sans GB W3" charset="-122"/>
              </a:rPr>
              <a:t>（注：</a:t>
            </a:r>
            <a:r>
              <a:rPr kumimoji="1" lang="en-US" altLang="zh-CN" sz="1400" dirty="0" err="1" smtClean="0">
                <a:solidFill>
                  <a:srgbClr val="FF0000"/>
                </a:solidFill>
                <a:latin typeface="Hiragino Sans GB W3" charset="-122"/>
                <a:ea typeface="Hiragino Sans GB W3" charset="-122"/>
                <a:cs typeface="Hiragino Sans GB W3" charset="-122"/>
              </a:rPr>
              <a:t>Dbeaver</a:t>
            </a:r>
            <a:r>
              <a:rPr kumimoji="1" lang="zh-CN" altLang="en-US" sz="1400" dirty="0" smtClean="0">
                <a:solidFill>
                  <a:srgbClr val="FF0000"/>
                </a:solidFill>
                <a:latin typeface="Hiragino Sans GB W3" charset="-122"/>
                <a:ea typeface="Hiragino Sans GB W3" charset="-122"/>
                <a:cs typeface="Hiragino Sans GB W3" charset="-122"/>
              </a:rPr>
              <a:t>最新的</a:t>
            </a:r>
            <a:r>
              <a:rPr kumimoji="1" lang="en-US" altLang="zh-CN" sz="1400" dirty="0" smtClean="0">
                <a:solidFill>
                  <a:srgbClr val="FF0000"/>
                </a:solidFill>
                <a:latin typeface="Hiragino Sans GB W3" charset="-122"/>
                <a:ea typeface="Hiragino Sans GB W3" charset="-122"/>
                <a:cs typeface="Hiragino Sans GB W3" charset="-122"/>
              </a:rPr>
              <a:t>Hive</a:t>
            </a:r>
            <a:r>
              <a:rPr kumimoji="1" lang="en-US" altLang="zh-CN" sz="1400" dirty="0">
                <a:solidFill>
                  <a:srgbClr val="FF0000"/>
                </a:solidFill>
                <a:latin typeface="Hiragino Sans GB W3" charset="-122"/>
                <a:ea typeface="Hiragino Sans GB W3" charset="-122"/>
                <a:cs typeface="Hiragino Sans GB W3" charset="-122"/>
              </a:rPr>
              <a:t> </a:t>
            </a:r>
            <a:r>
              <a:rPr kumimoji="1" lang="en-US" altLang="zh-CN" sz="1400" dirty="0" smtClean="0">
                <a:solidFill>
                  <a:srgbClr val="FF0000"/>
                </a:solidFill>
                <a:latin typeface="Hiragino Sans GB W3" charset="-122"/>
                <a:ea typeface="Hiragino Sans GB W3" charset="-122"/>
                <a:cs typeface="Hiragino Sans GB W3" charset="-122"/>
              </a:rPr>
              <a:t>JDBC</a:t>
            </a:r>
            <a:r>
              <a:rPr kumimoji="1" lang="zh-CN" altLang="en-US" sz="1400" dirty="0" smtClean="0">
                <a:solidFill>
                  <a:srgbClr val="FF0000"/>
                </a:solidFill>
                <a:latin typeface="Hiragino Sans GB W3" charset="-122"/>
                <a:ea typeface="Hiragino Sans GB W3" charset="-122"/>
                <a:cs typeface="Hiragino Sans GB W3" charset="-122"/>
              </a:rPr>
              <a:t>版本</a:t>
            </a:r>
            <a:endParaRPr kumimoji="1" lang="en-US" altLang="zh-CN" sz="1400" dirty="0" smtClean="0">
              <a:solidFill>
                <a:srgbClr val="FF0000"/>
              </a:solidFill>
              <a:latin typeface="Hiragino Sans GB W3" charset="-122"/>
              <a:ea typeface="Hiragino Sans GB W3" charset="-122"/>
              <a:cs typeface="Hiragino Sans GB W3" charset="-122"/>
            </a:endParaRPr>
          </a:p>
          <a:p>
            <a:pPr marL="0" marR="0" lvl="0" indent="0" defTabSz="914400" eaLnBrk="1" fontAlgn="auto" latinLnBrk="0" hangingPunct="1">
              <a:lnSpc>
                <a:spcPct val="100000"/>
              </a:lnSpc>
              <a:spcBef>
                <a:spcPts val="0"/>
              </a:spcBef>
              <a:spcAft>
                <a:spcPts val="0"/>
              </a:spcAft>
              <a:buClrTx/>
              <a:buSzTx/>
              <a:buNone/>
              <a:tabLst/>
              <a:defRPr/>
            </a:pPr>
            <a:r>
              <a:rPr kumimoji="1" lang="zh-CN" altLang="en-US" sz="1400" dirty="0" smtClean="0">
                <a:solidFill>
                  <a:srgbClr val="FF0000"/>
                </a:solidFill>
                <a:latin typeface="Hiragino Sans GB W3" charset="-122"/>
                <a:ea typeface="Hiragino Sans GB W3" charset="-122"/>
                <a:cs typeface="Hiragino Sans GB W3" charset="-122"/>
              </a:rPr>
              <a:t>是</a:t>
            </a:r>
            <a:r>
              <a:rPr kumimoji="1" lang="en-US" altLang="zh-CN" sz="1400" dirty="0" smtClean="0">
                <a:solidFill>
                  <a:srgbClr val="FF0000"/>
                </a:solidFill>
                <a:latin typeface="Hiragino Sans GB W3" charset="-122"/>
                <a:ea typeface="Hiragino Sans GB W3" charset="-122"/>
                <a:cs typeface="Hiragino Sans GB W3" charset="-122"/>
              </a:rPr>
              <a:t>2.1.1</a:t>
            </a:r>
            <a:r>
              <a:rPr kumimoji="1" lang="zh-CN" altLang="en-US" sz="1400" dirty="0" smtClean="0">
                <a:solidFill>
                  <a:srgbClr val="FF0000"/>
                </a:solidFill>
                <a:latin typeface="Hiragino Sans GB W3" charset="-122"/>
                <a:ea typeface="Hiragino Sans GB W3" charset="-122"/>
                <a:cs typeface="Hiragino Sans GB W3" charset="-122"/>
              </a:rPr>
              <a:t>，但是本虚机对应的版本是</a:t>
            </a:r>
            <a:r>
              <a:rPr kumimoji="1" lang="en-US" altLang="zh-CN" sz="1400" dirty="0" smtClean="0">
                <a:solidFill>
                  <a:srgbClr val="FF0000"/>
                </a:solidFill>
                <a:latin typeface="Hiragino Sans GB W3" charset="-122"/>
                <a:ea typeface="Hiragino Sans GB W3" charset="-122"/>
                <a:cs typeface="Hiragino Sans GB W3" charset="-122"/>
              </a:rPr>
              <a:t>2.1.0</a:t>
            </a:r>
            <a:r>
              <a:rPr kumimoji="1" lang="zh-CN" altLang="en-US" sz="1400" dirty="0" smtClean="0">
                <a:solidFill>
                  <a:srgbClr val="FF0000"/>
                </a:solidFill>
                <a:latin typeface="Hiragino Sans GB W3" charset="-122"/>
                <a:ea typeface="Hiragino Sans GB W3" charset="-122"/>
                <a:cs typeface="Hiragino Sans GB W3" charset="-122"/>
              </a:rPr>
              <a:t>，</a:t>
            </a:r>
            <a:endParaRPr kumimoji="1" lang="en-US" altLang="zh-CN" sz="1400" dirty="0" smtClean="0">
              <a:solidFill>
                <a:srgbClr val="FF0000"/>
              </a:solidFill>
              <a:latin typeface="Hiragino Sans GB W3" charset="-122"/>
              <a:ea typeface="Hiragino Sans GB W3" charset="-122"/>
              <a:cs typeface="Hiragino Sans GB W3" charset="-122"/>
            </a:endParaRPr>
          </a:p>
          <a:p>
            <a:pPr marL="0" marR="0" lvl="0" indent="0" defTabSz="914400" eaLnBrk="1" fontAlgn="auto" latinLnBrk="0" hangingPunct="1">
              <a:lnSpc>
                <a:spcPct val="100000"/>
              </a:lnSpc>
              <a:spcBef>
                <a:spcPts val="0"/>
              </a:spcBef>
              <a:spcAft>
                <a:spcPts val="0"/>
              </a:spcAft>
              <a:buClrTx/>
              <a:buSzTx/>
              <a:buNone/>
              <a:tabLst/>
              <a:defRPr/>
            </a:pPr>
            <a:r>
              <a:rPr kumimoji="1" lang="zh-CN" altLang="en-US" sz="1400" dirty="0" smtClean="0">
                <a:solidFill>
                  <a:srgbClr val="FF0000"/>
                </a:solidFill>
                <a:latin typeface="Hiragino Sans GB W3" charset="-122"/>
                <a:ea typeface="Hiragino Sans GB W3" charset="-122"/>
                <a:cs typeface="Hiragino Sans GB W3" charset="-122"/>
              </a:rPr>
              <a:t>不能弄错</a:t>
            </a:r>
            <a:r>
              <a:rPr kumimoji="1" lang="en-US" altLang="zh-CN" sz="1400" dirty="0" smtClean="0">
                <a:solidFill>
                  <a:srgbClr val="FF0000"/>
                </a:solidFill>
                <a:latin typeface="Hiragino Sans GB W3" charset="-122"/>
                <a:ea typeface="Hiragino Sans GB W3" charset="-122"/>
                <a:cs typeface="Hiragino Sans GB W3" charset="-122"/>
              </a:rPr>
              <a:t>)</a:t>
            </a:r>
          </a:p>
        </p:txBody>
      </p:sp>
      <p:sp>
        <p:nvSpPr>
          <p:cNvPr id="3" name="标题 2"/>
          <p:cNvSpPr>
            <a:spLocks noGrp="1"/>
          </p:cNvSpPr>
          <p:nvPr>
            <p:ph type="title"/>
          </p:nvPr>
        </p:nvSpPr>
        <p:spPr/>
        <p:txBody>
          <a:bodyPr/>
          <a:lstStyle/>
          <a:p>
            <a:r>
              <a:rPr kumimoji="1" lang="zh-CN" altLang="en-US" dirty="0" smtClean="0"/>
              <a:t>配置</a:t>
            </a:r>
            <a:r>
              <a:rPr kumimoji="1" lang="en-US" altLang="zh-CN" dirty="0" err="1" smtClean="0"/>
              <a:t>Dbeaver</a:t>
            </a:r>
            <a:r>
              <a:rPr kumimoji="1" lang="zh-CN" altLang="en-US" dirty="0" smtClean="0"/>
              <a:t>访问</a:t>
            </a:r>
            <a:r>
              <a:rPr kumimoji="1" lang="en-US" altLang="zh-CN" dirty="0" smtClean="0"/>
              <a:t>Hive</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20" y="819425"/>
            <a:ext cx="5117604" cy="4076151"/>
          </a:xfrm>
          <a:prstGeom prst="rect">
            <a:avLst/>
          </a:prstGeom>
        </p:spPr>
      </p:pic>
    </p:spTree>
    <p:extLst>
      <p:ext uri="{BB962C8B-B14F-4D97-AF65-F5344CB8AC3E}">
        <p14:creationId xmlns:p14="http://schemas.microsoft.com/office/powerpoint/2010/main" val="98684320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2" name="Text Placeholder 1"/>
          <p:cNvSpPr>
            <a:spLocks noGrp="1"/>
          </p:cNvSpPr>
          <p:nvPr>
            <p:ph type="body" sz="quarter" idx="11"/>
          </p:nvPr>
        </p:nvSpPr>
        <p:spPr/>
        <p:txBody>
          <a:bodyPr/>
          <a:lstStyle/>
          <a:p>
            <a:r>
              <a:rPr lang="zh-CN" altLang="en-US" dirty="0" smtClean="0"/>
              <a:t>　　</a:t>
            </a:r>
            <a:r>
              <a:rPr lang="en-US" altLang="zh-CN" dirty="0" err="1" smtClean="0"/>
              <a:t>Kylo</a:t>
            </a:r>
            <a:r>
              <a:rPr lang="en-US" altLang="zh-CN" dirty="0" smtClean="0"/>
              <a:t> </a:t>
            </a:r>
            <a:r>
              <a:rPr lang="zh-CN" altLang="en-US" dirty="0" smtClean="0"/>
              <a:t>操作过程演示</a:t>
            </a:r>
            <a:endParaRPr lang="en-US" dirty="0"/>
          </a:p>
        </p:txBody>
      </p:sp>
    </p:spTree>
    <p:extLst>
      <p:ext uri="{BB962C8B-B14F-4D97-AF65-F5344CB8AC3E}">
        <p14:creationId xmlns:p14="http://schemas.microsoft.com/office/powerpoint/2010/main" val="174668617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158875"/>
            <a:ext cx="3886200" cy="1484117"/>
          </a:xfrm>
        </p:spPr>
        <p:txBody>
          <a:bodyPr/>
          <a:lstStyle/>
          <a:p>
            <a:pPr lvl="3"/>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 架构功能介绍</a:t>
            </a:r>
            <a:endParaRPr lang="en-US" dirty="0" smtClean="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虚机环境配置</a:t>
            </a:r>
            <a:endParaRPr lang="en-US" altLang="zh-CN" dirty="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操作过程演示</a:t>
            </a:r>
            <a:endParaRPr lang="en-US" altLang="zh-CN" dirty="0" smtClean="0">
              <a:latin typeface="Microsoft YaHei" charset="-122"/>
              <a:ea typeface="Microsoft YaHei" charset="-122"/>
              <a:cs typeface="Microsoft YaHei" charset="-122"/>
            </a:endParaRPr>
          </a:p>
          <a:p>
            <a:pPr lvl="3"/>
            <a:r>
              <a:rPr lang="zh-CN" altLang="en-US" dirty="0" smtClean="0">
                <a:latin typeface="Microsoft YaHei" charset="-122"/>
                <a:ea typeface="Microsoft YaHei" charset="-122"/>
                <a:cs typeface="Microsoft YaHei" charset="-122"/>
              </a:rPr>
              <a:t>学习进阶资源</a:t>
            </a: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p:txBody>
      </p:sp>
      <p:sp>
        <p:nvSpPr>
          <p:cNvPr id="4" name="Title 3"/>
          <p:cNvSpPr>
            <a:spLocks noGrp="1"/>
          </p:cNvSpPr>
          <p:nvPr>
            <p:ph type="title"/>
          </p:nvPr>
        </p:nvSpPr>
        <p:spPr>
          <a:xfrm>
            <a:off x="4800600" y="0"/>
            <a:ext cx="3886200" cy="669481"/>
          </a:xfrm>
        </p:spPr>
        <p:txBody>
          <a:bodyPr/>
          <a:lstStyle/>
          <a:p>
            <a:r>
              <a:rPr lang="zh-CN" altLang="en-US" dirty="0" smtClean="0">
                <a:latin typeface="Microsoft YaHei" charset="-122"/>
                <a:ea typeface="Microsoft YaHei" charset="-122"/>
                <a:cs typeface="Microsoft YaHei" charset="-122"/>
              </a:rPr>
              <a:t>目录</a:t>
            </a:r>
            <a:endParaRPr lang="en-US" dirty="0">
              <a:latin typeface="Microsoft YaHei" charset="-122"/>
              <a:ea typeface="Microsoft YaHei" charset="-122"/>
              <a:cs typeface="Microsoft YaHei" charset="-122"/>
            </a:endParaRPr>
          </a:p>
        </p:txBody>
      </p:sp>
      <p:sp>
        <p:nvSpPr>
          <p:cNvPr id="6" name="Date Placeholder 5"/>
          <p:cNvSpPr>
            <a:spLocks noGrp="1"/>
          </p:cNvSpPr>
          <p:nvPr>
            <p:ph type="dt" sz="half" idx="14"/>
          </p:nvPr>
        </p:nvSpPr>
        <p:spPr/>
        <p:txBody>
          <a:bodyPr/>
          <a:lstStyle/>
          <a:p>
            <a:r>
              <a:rPr lang="en-US" smtClean="0"/>
              <a:t>© 2016 Teradata</a:t>
            </a:r>
            <a:endParaRPr lang="en-US" dirty="0" smtClean="0"/>
          </a:p>
        </p:txBody>
      </p:sp>
      <p:sp>
        <p:nvSpPr>
          <p:cNvPr id="19" name="TextBox 18"/>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a:t>
            </a:fld>
            <a:endParaRPr lang="en-US" sz="850" dirty="0">
              <a:solidFill>
                <a:schemeClr val="bg2">
                  <a:lumMod val="50000"/>
                </a:schemeClr>
              </a:solidFill>
            </a:endParaRPr>
          </a:p>
        </p:txBody>
      </p:sp>
      <p:pic>
        <p:nvPicPr>
          <p:cNvPr id="9" name="图片占位符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049" r="22049"/>
          <a:stretch>
            <a:fillRect/>
          </a:stretch>
        </p:blipFill>
        <p:spPr/>
      </p:pic>
    </p:spTree>
    <p:extLst>
      <p:ext uri="{BB962C8B-B14F-4D97-AF65-F5344CB8AC3E}">
        <p14:creationId xmlns:p14="http://schemas.microsoft.com/office/powerpoint/2010/main" val="402376583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r>
              <a:rPr lang="en-US" smtClean="0"/>
              <a:t>© 2016 Teradata</a:t>
            </a:r>
            <a:endParaRPr lang="en-US" dirty="0" smtClean="0"/>
          </a:p>
        </p:txBody>
      </p:sp>
      <p:sp>
        <p:nvSpPr>
          <p:cNvPr id="4" name="标题 3"/>
          <p:cNvSpPr>
            <a:spLocks noGrp="1"/>
          </p:cNvSpPr>
          <p:nvPr>
            <p:ph type="title"/>
          </p:nvPr>
        </p:nvSpPr>
        <p:spPr/>
        <p:txBody>
          <a:bodyPr/>
          <a:lstStyle/>
          <a:p>
            <a:r>
              <a:rPr kumimoji="1" lang="zh-CN" altLang="en-US" dirty="0" smtClean="0"/>
              <a:t>操作相关脚本</a:t>
            </a:r>
            <a:endParaRPr kumimoji="1" lang="zh-CN" altLang="en-US" dirty="0"/>
          </a:p>
        </p:txBody>
      </p:sp>
      <p:sp>
        <p:nvSpPr>
          <p:cNvPr id="5" name="文本框 4"/>
          <p:cNvSpPr txBox="1"/>
          <p:nvPr/>
        </p:nvSpPr>
        <p:spPr>
          <a:xfrm>
            <a:off x="452967" y="1041991"/>
            <a:ext cx="8233832" cy="3470694"/>
          </a:xfrm>
          <a:prstGeom prst="rect">
            <a:avLst/>
          </a:prstGeom>
          <a:noFill/>
        </p:spPr>
        <p:txBody>
          <a:bodyPr wrap="square" rtlCol="0">
            <a:spAutoFit/>
          </a:bodyPr>
          <a:lstStyle/>
          <a:p>
            <a:pPr>
              <a:lnSpc>
                <a:spcPct val="95000"/>
              </a:lnSpc>
              <a:spcBef>
                <a:spcPts val="400"/>
              </a:spcBef>
            </a:pPr>
            <a:r>
              <a:rPr kumimoji="1" lang="en-US" altLang="zh-CN" sz="1600" dirty="0">
                <a:solidFill>
                  <a:srgbClr val="231F20"/>
                </a:solidFill>
              </a:rPr>
              <a:t>[</a:t>
            </a:r>
            <a:r>
              <a:rPr kumimoji="1" lang="en-US" altLang="zh-CN" sz="1600" dirty="0" err="1">
                <a:solidFill>
                  <a:srgbClr val="231F20"/>
                </a:solidFill>
              </a:rPr>
              <a:t>root@sandbox</a:t>
            </a:r>
            <a:r>
              <a:rPr kumimoji="1" lang="en-US" altLang="zh-CN" sz="1600" dirty="0">
                <a:solidFill>
                  <a:srgbClr val="231F20"/>
                </a:solidFill>
              </a:rPr>
              <a:t> </a:t>
            </a:r>
            <a:r>
              <a:rPr kumimoji="1" lang="en-US" altLang="zh-CN" sz="1600" dirty="0" err="1">
                <a:solidFill>
                  <a:srgbClr val="231F20"/>
                </a:solidFill>
              </a:rPr>
              <a:t>dropzone</a:t>
            </a:r>
            <a:r>
              <a:rPr kumimoji="1" lang="en-US" altLang="zh-CN" sz="1600" dirty="0">
                <a:solidFill>
                  <a:srgbClr val="231F20"/>
                </a:solidFill>
              </a:rPr>
              <a:t>]# </a:t>
            </a:r>
            <a:r>
              <a:rPr kumimoji="1" lang="en-US" altLang="zh-CN" sz="1600" dirty="0" smtClean="0">
                <a:solidFill>
                  <a:srgbClr val="231F20"/>
                </a:solidFill>
              </a:rPr>
              <a:t>beeline</a:t>
            </a:r>
          </a:p>
          <a:p>
            <a:pPr>
              <a:lnSpc>
                <a:spcPct val="95000"/>
              </a:lnSpc>
              <a:spcBef>
                <a:spcPts val="400"/>
              </a:spcBef>
            </a:pPr>
            <a:r>
              <a:rPr kumimoji="1" lang="en-US" altLang="zh-CN" sz="1600" dirty="0" smtClean="0">
                <a:solidFill>
                  <a:srgbClr val="231F20"/>
                </a:solidFill>
              </a:rPr>
              <a:t>Beeline </a:t>
            </a:r>
            <a:r>
              <a:rPr kumimoji="1" lang="en-US" altLang="zh-CN" sz="1600" dirty="0">
                <a:solidFill>
                  <a:srgbClr val="231F20"/>
                </a:solidFill>
              </a:rPr>
              <a:t>version 1.2.1000.2.5.3.0-37 by Apache </a:t>
            </a:r>
            <a:r>
              <a:rPr kumimoji="1" lang="en-US" altLang="zh-CN" sz="1600" dirty="0" smtClean="0">
                <a:solidFill>
                  <a:srgbClr val="231F20"/>
                </a:solidFill>
              </a:rPr>
              <a:t>Hive</a:t>
            </a:r>
          </a:p>
          <a:p>
            <a:pPr>
              <a:lnSpc>
                <a:spcPct val="95000"/>
              </a:lnSpc>
              <a:spcBef>
                <a:spcPts val="400"/>
              </a:spcBef>
            </a:pPr>
            <a:r>
              <a:rPr kumimoji="1" lang="en-US" altLang="zh-CN" sz="1600" dirty="0" smtClean="0">
                <a:solidFill>
                  <a:srgbClr val="231F20"/>
                </a:solidFill>
              </a:rPr>
              <a:t>beeline</a:t>
            </a:r>
            <a:r>
              <a:rPr kumimoji="1" lang="en-US" altLang="zh-CN" sz="1600" dirty="0">
                <a:solidFill>
                  <a:srgbClr val="231F20"/>
                </a:solidFill>
              </a:rPr>
              <a:t>&gt; !connect jdbc:hive2://localhost:100000: jdbc:hive2://localhost:10000&gt; show databases</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3 </a:t>
            </a:r>
            <a:r>
              <a:rPr kumimoji="1" lang="en-US" altLang="zh-CN" sz="1600" dirty="0">
                <a:solidFill>
                  <a:srgbClr val="231F20"/>
                </a:solidFill>
              </a:rPr>
              <a:t>rows selected (0.041 </a:t>
            </a:r>
            <a:r>
              <a:rPr kumimoji="1" lang="en-US" altLang="zh-CN" sz="1600" dirty="0" smtClean="0">
                <a:solidFill>
                  <a:srgbClr val="231F20"/>
                </a:solidFill>
              </a:rPr>
              <a:t>seconds)0:</a:t>
            </a:r>
          </a:p>
          <a:p>
            <a:pPr>
              <a:lnSpc>
                <a:spcPct val="95000"/>
              </a:lnSpc>
              <a:spcBef>
                <a:spcPts val="400"/>
              </a:spcBef>
            </a:pPr>
            <a:r>
              <a:rPr kumimoji="1" lang="en-US" altLang="zh-CN" sz="1600" dirty="0" smtClean="0">
                <a:solidFill>
                  <a:srgbClr val="231F20"/>
                </a:solidFill>
              </a:rPr>
              <a:t>jdbc:hive2</a:t>
            </a:r>
            <a:r>
              <a:rPr kumimoji="1" lang="en-US" altLang="zh-CN" sz="1600" dirty="0">
                <a:solidFill>
                  <a:srgbClr val="231F20"/>
                </a:solidFill>
              </a:rPr>
              <a:t>://localhost:10000&gt; use website</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No </a:t>
            </a:r>
            <a:r>
              <a:rPr kumimoji="1" lang="en-US" altLang="zh-CN" sz="1600" dirty="0">
                <a:solidFill>
                  <a:srgbClr val="231F20"/>
                </a:solidFill>
              </a:rPr>
              <a:t>rows affected (0.06 seconds)0: </a:t>
            </a:r>
            <a:endParaRPr kumimoji="1" lang="en-US" altLang="zh-CN" sz="1600" dirty="0" smtClean="0">
              <a:solidFill>
                <a:srgbClr val="231F20"/>
              </a:solidFill>
            </a:endParaRPr>
          </a:p>
          <a:p>
            <a:pPr>
              <a:lnSpc>
                <a:spcPct val="95000"/>
              </a:lnSpc>
              <a:spcBef>
                <a:spcPts val="400"/>
              </a:spcBef>
            </a:pPr>
            <a:r>
              <a:rPr kumimoji="1" lang="en-US" altLang="zh-CN" sz="1600" dirty="0" smtClean="0">
                <a:solidFill>
                  <a:srgbClr val="231F20"/>
                </a:solidFill>
              </a:rPr>
              <a:t>jdbc:hive2</a:t>
            </a:r>
            <a:r>
              <a:rPr kumimoji="1" lang="en-US" altLang="zh-CN" sz="1600" dirty="0">
                <a:solidFill>
                  <a:srgbClr val="231F20"/>
                </a:solidFill>
              </a:rPr>
              <a:t>://localhost:10000&gt; show tables</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5 </a:t>
            </a:r>
            <a:r>
              <a:rPr kumimoji="1" lang="en-US" altLang="zh-CN" sz="1600" dirty="0">
                <a:solidFill>
                  <a:srgbClr val="231F20"/>
                </a:solidFill>
              </a:rPr>
              <a:t>rows selected (0.056 seconds)0: </a:t>
            </a:r>
            <a:endParaRPr kumimoji="1" lang="en-US" altLang="zh-CN" sz="1600" dirty="0" smtClean="0">
              <a:solidFill>
                <a:srgbClr val="231F20"/>
              </a:solidFill>
            </a:endParaRPr>
          </a:p>
          <a:p>
            <a:pPr>
              <a:lnSpc>
                <a:spcPct val="95000"/>
              </a:lnSpc>
              <a:spcBef>
                <a:spcPts val="400"/>
              </a:spcBef>
            </a:pPr>
            <a:r>
              <a:rPr kumimoji="1" lang="en-US" altLang="zh-CN" sz="1600" dirty="0" smtClean="0">
                <a:solidFill>
                  <a:srgbClr val="231F20"/>
                </a:solidFill>
              </a:rPr>
              <a:t>jdbc:hive2</a:t>
            </a:r>
            <a:r>
              <a:rPr kumimoji="1" lang="en-US" altLang="zh-CN" sz="1600" dirty="0">
                <a:solidFill>
                  <a:srgbClr val="231F20"/>
                </a:solidFill>
              </a:rPr>
              <a:t>://localhost:10000&gt; select * from </a:t>
            </a:r>
            <a:r>
              <a:rPr kumimoji="1" lang="en-US" altLang="zh-CN" sz="1600" dirty="0" err="1">
                <a:solidFill>
                  <a:srgbClr val="231F20"/>
                </a:solidFill>
              </a:rPr>
              <a:t>mytest</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12 </a:t>
            </a:r>
            <a:r>
              <a:rPr kumimoji="1" lang="en-US" altLang="zh-CN" sz="1600" dirty="0">
                <a:solidFill>
                  <a:srgbClr val="231F20"/>
                </a:solidFill>
              </a:rPr>
              <a:t>rows selected (0.479 seconds</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HDFS </a:t>
            </a:r>
            <a:r>
              <a:rPr kumimoji="1" lang="en-US" altLang="zh-CN" sz="1600" dirty="0">
                <a:solidFill>
                  <a:srgbClr val="231F20"/>
                </a:solidFill>
              </a:rPr>
              <a:t>Command:[</a:t>
            </a:r>
            <a:r>
              <a:rPr kumimoji="1" lang="en-US" altLang="zh-CN" sz="1600" dirty="0" err="1">
                <a:solidFill>
                  <a:srgbClr val="231F20"/>
                </a:solidFill>
              </a:rPr>
              <a:t>root@sandbox</a:t>
            </a:r>
            <a:r>
              <a:rPr kumimoji="1" lang="en-US" altLang="zh-CN" sz="1600" dirty="0">
                <a:solidFill>
                  <a:srgbClr val="231F20"/>
                </a:solidFill>
              </a:rPr>
              <a:t> /]# </a:t>
            </a:r>
            <a:r>
              <a:rPr kumimoji="1" lang="en-US" altLang="zh-CN" sz="1600" dirty="0" err="1">
                <a:solidFill>
                  <a:srgbClr val="231F20"/>
                </a:solidFill>
              </a:rPr>
              <a:t>hdfs</a:t>
            </a:r>
            <a:r>
              <a:rPr kumimoji="1" lang="en-US" altLang="zh-CN" sz="1600" dirty="0">
                <a:solidFill>
                  <a:srgbClr val="231F20"/>
                </a:solidFill>
              </a:rPr>
              <a:t> </a:t>
            </a:r>
            <a:r>
              <a:rPr kumimoji="1" lang="en-US" altLang="zh-CN" sz="1600" dirty="0" err="1">
                <a:solidFill>
                  <a:srgbClr val="231F20"/>
                </a:solidFill>
              </a:rPr>
              <a:t>dfs</a:t>
            </a:r>
            <a:r>
              <a:rPr kumimoji="1" lang="en-US" altLang="zh-CN" sz="1600" dirty="0">
                <a:solidFill>
                  <a:srgbClr val="231F20"/>
                </a:solidFill>
              </a:rPr>
              <a:t> </a:t>
            </a:r>
            <a:r>
              <a:rPr kumimoji="1" lang="en-US" altLang="zh-CN" sz="1600" dirty="0" smtClean="0">
                <a:solidFill>
                  <a:srgbClr val="231F20"/>
                </a:solidFill>
              </a:rPr>
              <a:t>–</a:t>
            </a:r>
            <a:r>
              <a:rPr kumimoji="1" lang="en-US" altLang="zh-CN" sz="1600" dirty="0" err="1" smtClean="0">
                <a:solidFill>
                  <a:srgbClr val="231F20"/>
                </a:solidFill>
              </a:rPr>
              <a:t>ls</a:t>
            </a:r>
            <a:r>
              <a:rPr kumimoji="1" lang="zh-CN" altLang="en-US" sz="1600" dirty="0" smtClean="0">
                <a:solidFill>
                  <a:srgbClr val="231F20"/>
                </a:solidFill>
              </a:rPr>
              <a:t> </a:t>
            </a:r>
            <a:r>
              <a:rPr kumimoji="1" lang="en-US" altLang="zh-CN" sz="1600" dirty="0" smtClean="0">
                <a:solidFill>
                  <a:srgbClr val="231F20"/>
                </a:solidFill>
              </a:rPr>
              <a:t>/app/warehouse/website</a:t>
            </a:r>
            <a:endParaRPr kumimoji="1" lang="zh-CN" altLang="en-US" sz="1600" dirty="0" err="1" smtClean="0">
              <a:solidFill>
                <a:srgbClr val="231F20"/>
              </a:solidFill>
            </a:endParaRPr>
          </a:p>
        </p:txBody>
      </p:sp>
    </p:spTree>
    <p:extLst>
      <p:ext uri="{BB962C8B-B14F-4D97-AF65-F5344CB8AC3E}">
        <p14:creationId xmlns:p14="http://schemas.microsoft.com/office/powerpoint/2010/main" val="33688072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kumimoji="1" lang="en-US" altLang="zh-CN" dirty="0" smtClean="0">
                <a:hlinkClick r:id="rId2"/>
              </a:rPr>
              <a:t>www.kylo.io</a:t>
            </a:r>
            <a:r>
              <a:rPr kumimoji="1" lang="en-US" altLang="zh-CN" dirty="0" smtClean="0"/>
              <a:t>  </a:t>
            </a:r>
            <a:r>
              <a:rPr kumimoji="1" lang="zh-CN" altLang="en-US" dirty="0" smtClean="0"/>
              <a:t>官方网站</a:t>
            </a:r>
            <a:endParaRPr kumimoji="1" lang="en-US" altLang="zh-CN" dirty="0" smtClean="0"/>
          </a:p>
          <a:p>
            <a:r>
              <a:rPr kumimoji="1" lang="en-US" altLang="zh-CN" dirty="0" smtClean="0">
                <a:hlinkClick r:id="rId3"/>
              </a:rPr>
              <a:t>www.readthedocs.io</a:t>
            </a:r>
            <a:r>
              <a:rPr kumimoji="1" lang="en-US" altLang="zh-CN" dirty="0" smtClean="0"/>
              <a:t> </a:t>
            </a:r>
            <a:r>
              <a:rPr kumimoji="1" lang="zh-CN" altLang="en-US" dirty="0" smtClean="0"/>
              <a:t>最佳实践</a:t>
            </a:r>
            <a:endParaRPr kumimoji="1" lang="en-US" altLang="zh-CN" dirty="0" smtClean="0"/>
          </a:p>
          <a:p>
            <a:r>
              <a:rPr kumimoji="1" lang="en-US" altLang="zh-CN" dirty="0" smtClean="0">
                <a:hlinkClick r:id="rId4"/>
              </a:rPr>
              <a:t>http://nifi.apache.org/</a:t>
            </a:r>
            <a:r>
              <a:rPr kumimoji="1" lang="en-US" altLang="zh-CN" dirty="0" smtClean="0"/>
              <a:t> Apache NIFI</a:t>
            </a:r>
            <a:endParaRPr kumimoji="1" lang="en-US" altLang="zh-CN" dirty="0"/>
          </a:p>
          <a:p>
            <a:r>
              <a:rPr kumimoji="1" lang="en-US" altLang="zh-CN" dirty="0" smtClean="0">
                <a:hlinkClick r:id="rId5"/>
              </a:rPr>
              <a:t>https://github.com/KyloIO/kylo</a:t>
            </a:r>
            <a:r>
              <a:rPr kumimoji="1" lang="en-US" altLang="zh-CN" dirty="0" smtClean="0"/>
              <a:t>  </a:t>
            </a:r>
            <a:r>
              <a:rPr kumimoji="1" lang="zh-CN" altLang="en-US" dirty="0" smtClean="0"/>
              <a:t>托管源代码</a:t>
            </a:r>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zh-CN" altLang="en-US" dirty="0"/>
          </a:p>
        </p:txBody>
      </p:sp>
      <p:sp>
        <p:nvSpPr>
          <p:cNvPr id="4" name="标题 3"/>
          <p:cNvSpPr>
            <a:spLocks noGrp="1"/>
          </p:cNvSpPr>
          <p:nvPr>
            <p:ph type="title"/>
          </p:nvPr>
        </p:nvSpPr>
        <p:spPr/>
        <p:txBody>
          <a:bodyPr/>
          <a:lstStyle/>
          <a:p>
            <a:r>
              <a:rPr kumimoji="1" lang="zh-CN" altLang="en-US" dirty="0" smtClean="0"/>
              <a:t>学习进阶资源</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55659074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1" y="1657350"/>
            <a:ext cx="9144001" cy="16002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6" name="Group 15"/>
          <p:cNvGrpSpPr/>
          <p:nvPr/>
        </p:nvGrpSpPr>
        <p:grpSpPr>
          <a:xfrm>
            <a:off x="491492" y="1047750"/>
            <a:ext cx="7571163" cy="1864521"/>
            <a:chOff x="311512" y="3120826"/>
            <a:chExt cx="2667423" cy="1864521"/>
          </a:xfrm>
        </p:grpSpPr>
        <p:sp>
          <p:nvSpPr>
            <p:cNvPr id="17" name="TextBox 16"/>
            <p:cNvSpPr txBox="1"/>
            <p:nvPr/>
          </p:nvSpPr>
          <p:spPr>
            <a:xfrm>
              <a:off x="558628" y="4070738"/>
              <a:ext cx="2374424" cy="914609"/>
            </a:xfrm>
            <a:prstGeom prst="rect">
              <a:avLst/>
            </a:prstGeom>
            <a:noFill/>
          </p:spPr>
          <p:txBody>
            <a:bodyPr wrap="square" rtlCol="0">
              <a:spAutoFit/>
            </a:bodyPr>
            <a:lstStyle/>
            <a:p>
              <a:pPr algn="ctr">
                <a:lnSpc>
                  <a:spcPct val="95000"/>
                </a:lnSpc>
                <a:spcBef>
                  <a:spcPts val="400"/>
                </a:spcBef>
              </a:pPr>
              <a:r>
                <a:rPr lang="en-US" sz="2800" dirty="0" smtClean="0">
                  <a:solidFill>
                    <a:schemeClr val="bg1"/>
                  </a:solidFill>
                </a:rPr>
                <a:t>Analytics and data unleash </a:t>
              </a:r>
              <a:r>
                <a:rPr lang="en-US" sz="2800" dirty="0">
                  <a:solidFill>
                    <a:schemeClr val="bg1"/>
                  </a:solidFill>
                </a:rPr>
                <a:t>the </a:t>
              </a:r>
              <a:r>
                <a:rPr lang="en-US" sz="2800" b="1" dirty="0" smtClean="0">
                  <a:solidFill>
                    <a:schemeClr val="bg1"/>
                  </a:solidFill>
                </a:rPr>
                <a:t>potential </a:t>
              </a:r>
              <a:r>
                <a:rPr lang="en-US" sz="2800" dirty="0">
                  <a:solidFill>
                    <a:schemeClr val="bg1"/>
                  </a:solidFill>
                </a:rPr>
                <a:t>of great </a:t>
              </a:r>
              <a:r>
                <a:rPr lang="en-US" sz="2800" dirty="0" smtClean="0">
                  <a:solidFill>
                    <a:schemeClr val="bg1"/>
                  </a:solidFill>
                </a:rPr>
                <a:t>companies</a:t>
              </a:r>
              <a:endParaRPr lang="en-US" sz="2800" dirty="0">
                <a:solidFill>
                  <a:schemeClr val="bg1"/>
                </a:solidFill>
              </a:endParaRPr>
            </a:p>
          </p:txBody>
        </p:sp>
        <p:sp>
          <p:nvSpPr>
            <p:cNvPr id="18" name="Rectangle 17"/>
            <p:cNvSpPr/>
            <p:nvPr/>
          </p:nvSpPr>
          <p:spPr>
            <a:xfrm>
              <a:off x="311512" y="3120826"/>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We believe…</a:t>
              </a:r>
              <a:endParaRPr lang="en-US" sz="2400" kern="0" dirty="0">
                <a:solidFill>
                  <a:schemeClr val="accent6"/>
                </a:solidFill>
              </a:endParaRPr>
            </a:p>
          </p:txBody>
        </p:sp>
      </p:gr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71500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0 2.22222E-6 L 0 0.02963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9082" y="1235199"/>
            <a:ext cx="1914525" cy="2381250"/>
          </a:xfrm>
          <a:prstGeom prst="rect">
            <a:avLst/>
          </a:prstGeom>
        </p:spPr>
      </p:pic>
      <p:sp>
        <p:nvSpPr>
          <p:cNvPr id="5" name="Title 4"/>
          <p:cNvSpPr>
            <a:spLocks noGrp="1"/>
          </p:cNvSpPr>
          <p:nvPr>
            <p:ph type="title"/>
          </p:nvPr>
        </p:nvSpPr>
        <p:spPr>
          <a:xfrm>
            <a:off x="457200" y="173736"/>
            <a:ext cx="8481248" cy="549278"/>
          </a:xfrm>
        </p:spPr>
        <p:txBody>
          <a:bodyPr/>
          <a:lstStyle/>
          <a:p>
            <a:r>
              <a:rPr lang="en-US" dirty="0" smtClean="0">
                <a:latin typeface="Microsoft YaHei" charset="-122"/>
                <a:ea typeface="Microsoft YaHei" charset="-122"/>
                <a:cs typeface="Microsoft YaHei" charset="-122"/>
              </a:rPr>
              <a:t/>
            </a:r>
            <a:br>
              <a:rPr lang="en-US" dirty="0" smtClean="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建设</a:t>
            </a:r>
            <a:r>
              <a:rPr lang="en-US" dirty="0" smtClean="0">
                <a:latin typeface="Microsoft YaHei" charset="-122"/>
                <a:ea typeface="Microsoft YaHei" charset="-122"/>
                <a:cs typeface="Microsoft YaHei" charset="-122"/>
              </a:rPr>
              <a:t>Hadoop</a:t>
            </a:r>
            <a:r>
              <a:rPr lang="zh-CN" altLang="en-US" dirty="0" smtClean="0">
                <a:latin typeface="Microsoft YaHei" charset="-122"/>
                <a:ea typeface="Microsoft YaHei" charset="-122"/>
                <a:cs typeface="Microsoft YaHei" charset="-122"/>
              </a:rPr>
              <a:t>数据湖所面临的挑战</a:t>
            </a:r>
            <a:endParaRPr lang="en-US" dirty="0">
              <a:latin typeface="Microsoft YaHei" charset="-122"/>
              <a:ea typeface="Microsoft YaHei" charset="-122"/>
              <a:cs typeface="Microsoft YaHei" charset="-122"/>
            </a:endParaRPr>
          </a:p>
        </p:txBody>
      </p:sp>
      <p:sp>
        <p:nvSpPr>
          <p:cNvPr id="7" name="Content Placeholder 1"/>
          <p:cNvSpPr txBox="1">
            <a:spLocks/>
          </p:cNvSpPr>
          <p:nvPr/>
        </p:nvSpPr>
        <p:spPr bwMode="gray">
          <a:xfrm>
            <a:off x="2411412" y="1235199"/>
            <a:ext cx="6322911" cy="2705902"/>
          </a:xfrm>
          <a:prstGeom prst="rect">
            <a:avLst/>
          </a:prstGeom>
        </p:spPr>
        <p:txBody>
          <a:bodyPr vert="horz" lIns="0" tIns="0" rIns="0" bIns="0" rtlCol="0">
            <a:noAutofit/>
          </a:bodyPr>
          <a:lstStyle>
            <a:lvl1pPr marL="169863" indent="-169863"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87388"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技术上需要极度依赖有经验的软件工程师</a:t>
            </a:r>
            <a:endParaRPr lang="en-US" altLang="zh-CN" sz="1700" dirty="0" smtClean="0">
              <a:solidFill>
                <a:schemeClr val="tx1">
                  <a:lumMod val="50000"/>
                </a:schemeClr>
              </a:solidFill>
              <a:latin typeface="Microsoft YaHei" charset="-122"/>
              <a:ea typeface="Microsoft YaHei" charset="-122"/>
              <a:cs typeface="Microsoft YaHei" charset="-122"/>
            </a:endParaRPr>
          </a:p>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数据治理、质量和安全往往事后才被考虑</a:t>
            </a:r>
            <a:endParaRPr lang="en-US" sz="1700" dirty="0" smtClean="0">
              <a:solidFill>
                <a:schemeClr val="tx1">
                  <a:lumMod val="50000"/>
                </a:schemeClr>
              </a:solidFill>
              <a:latin typeface="Microsoft YaHei" charset="-122"/>
              <a:ea typeface="Microsoft YaHei" charset="-122"/>
              <a:cs typeface="Microsoft YaHei" charset="-122"/>
            </a:endParaRPr>
          </a:p>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缺少向业务用户提供自助服务和其它可用功能</a:t>
            </a:r>
            <a:endParaRPr lang="en-US" sz="1700" dirty="0" smtClean="0">
              <a:solidFill>
                <a:schemeClr val="tx1">
                  <a:lumMod val="50000"/>
                </a:schemeClr>
              </a:solidFill>
              <a:latin typeface="Microsoft YaHei" charset="-122"/>
              <a:ea typeface="Microsoft YaHei" charset="-122"/>
              <a:cs typeface="Microsoft YaHei" charset="-122"/>
            </a:endParaRPr>
          </a:p>
        </p:txBody>
      </p:sp>
      <p:sp>
        <p:nvSpPr>
          <p:cNvPr id="10" name="Footer Placeholder 7"/>
          <p:cNvSpPr txBox="1">
            <a:spLocks/>
          </p:cNvSpPr>
          <p:nvPr/>
        </p:nvSpPr>
        <p:spPr>
          <a:xfrm>
            <a:off x="381000" y="4965586"/>
            <a:ext cx="2158408" cy="1077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50000"/>
                  </a:schemeClr>
                </a:solidFill>
              </a:rPr>
              <a:t>© 2017 Think Big, A Teradata Company</a:t>
            </a:r>
            <a:endParaRPr lang="en-US" sz="700" dirty="0">
              <a:solidFill>
                <a:schemeClr val="bg1">
                  <a:lumMod val="50000"/>
                </a:schemeClr>
              </a:solidFill>
            </a:endParaRPr>
          </a:p>
        </p:txBody>
      </p:sp>
      <p:sp>
        <p:nvSpPr>
          <p:cNvPr id="4" name="Rectangle 3"/>
          <p:cNvSpPr/>
          <p:nvPr/>
        </p:nvSpPr>
        <p:spPr>
          <a:xfrm>
            <a:off x="145143" y="3977740"/>
            <a:ext cx="8589179" cy="672235"/>
          </a:xfrm>
          <a:prstGeom prst="rect">
            <a:avLst/>
          </a:prstGeom>
        </p:spPr>
        <p:txBody>
          <a:bodyPr wrap="square">
            <a:spAutoFit/>
          </a:bodyPr>
          <a:lstStyle/>
          <a:p>
            <a:pPr algn="ctr">
              <a:lnSpc>
                <a:spcPct val="95000"/>
              </a:lnSpc>
              <a:spcBef>
                <a:spcPts val="400"/>
              </a:spcBef>
            </a:pPr>
            <a:r>
              <a:rPr lang="en-US" i="1" dirty="0" smtClean="0">
                <a:solidFill>
                  <a:schemeClr val="tx2"/>
                </a:solidFill>
              </a:rPr>
              <a:t>Few organizations have the engineering skills or experience to build a </a:t>
            </a:r>
          </a:p>
          <a:p>
            <a:pPr algn="ctr">
              <a:lnSpc>
                <a:spcPct val="95000"/>
              </a:lnSpc>
              <a:spcBef>
                <a:spcPts val="400"/>
              </a:spcBef>
            </a:pPr>
            <a:r>
              <a:rPr lang="en-US" i="1" dirty="0" smtClean="0">
                <a:solidFill>
                  <a:schemeClr val="tx2"/>
                </a:solidFill>
              </a:rPr>
              <a:t>successful Data Lake program in-house</a:t>
            </a:r>
            <a:endParaRPr lang="en-US" i="1" dirty="0">
              <a:solidFill>
                <a:schemeClr val="tx2"/>
              </a:solidFill>
            </a:endParaRPr>
          </a:p>
        </p:txBody>
      </p:sp>
    </p:spTree>
    <p:extLst>
      <p:ext uri="{BB962C8B-B14F-4D97-AF65-F5344CB8AC3E}">
        <p14:creationId xmlns:p14="http://schemas.microsoft.com/office/powerpoint/2010/main" val="1787635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a:xfrm>
            <a:off x="7638915" y="151305"/>
            <a:ext cx="1505085" cy="103744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8" name="Right Arrow 137"/>
          <p:cNvSpPr/>
          <p:nvPr/>
        </p:nvSpPr>
        <p:spPr bwMode="gray">
          <a:xfrm>
            <a:off x="6652640" y="2451310"/>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74" name="Rounded Rectangle 173"/>
          <p:cNvSpPr/>
          <p:nvPr/>
        </p:nvSpPr>
        <p:spPr bwMode="gray">
          <a:xfrm>
            <a:off x="5243380"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75" name="Rectangle 174"/>
          <p:cNvSpPr/>
          <p:nvPr/>
        </p:nvSpPr>
        <p:spPr bwMode="gray">
          <a:xfrm>
            <a:off x="5294906" y="730375"/>
            <a:ext cx="1634308" cy="400110"/>
          </a:xfrm>
          <a:prstGeom prst="rect">
            <a:avLst/>
          </a:prstGeom>
        </p:spPr>
        <p:txBody>
          <a:bodyPr wrap="square">
            <a:spAutoFit/>
          </a:bodyPr>
          <a:lstStyle/>
          <a:p>
            <a:pPr algn="ctr">
              <a:spcBef>
                <a:spcPts val="300"/>
              </a:spcBef>
            </a:pPr>
            <a:r>
              <a:rPr lang="zh-CN" altLang="en-US" sz="2000" b="1" dirty="0" smtClean="0">
                <a:solidFill>
                  <a:srgbClr val="FFFFFF"/>
                </a:solidFill>
                <a:latin typeface="Century Gothic" panose="020B0502020202020204" pitchFamily="34" charset="0"/>
              </a:rPr>
              <a:t>探索</a:t>
            </a:r>
            <a:endParaRPr lang="en-US" sz="2000" b="1" dirty="0">
              <a:solidFill>
                <a:srgbClr val="FFFFFF"/>
              </a:solidFill>
              <a:latin typeface="Century Gothic" panose="020B0502020202020204" pitchFamily="34" charset="0"/>
            </a:endParaRPr>
          </a:p>
        </p:txBody>
      </p:sp>
      <p:sp>
        <p:nvSpPr>
          <p:cNvPr id="171" name="Rounded Rectangle 170"/>
          <p:cNvSpPr/>
          <p:nvPr/>
        </p:nvSpPr>
        <p:spPr bwMode="gray">
          <a:xfrm>
            <a:off x="3419925" y="687638"/>
            <a:ext cx="1737360" cy="3412947"/>
          </a:xfrm>
          <a:prstGeom prst="roundRect">
            <a:avLst>
              <a:gd name="adj" fmla="val 6398"/>
            </a:avLst>
          </a:prstGeom>
          <a:solidFill>
            <a:srgbClr val="266DAE"/>
          </a:solidFill>
        </p:spPr>
        <p:txBody>
          <a:bodyPr rtlCol="0" anchor="ctr">
            <a:noAutofit/>
          </a:bodyPr>
          <a:lstStyle/>
          <a:p>
            <a:pPr algn="ctr"/>
            <a:endParaRPr lang="en-US" dirty="0">
              <a:latin typeface="Century Gothic" panose="020B0502020202020204" pitchFamily="34" charset="0"/>
            </a:endParaRPr>
          </a:p>
        </p:txBody>
      </p:sp>
      <p:sp>
        <p:nvSpPr>
          <p:cNvPr id="172" name="Rectangle 171"/>
          <p:cNvSpPr/>
          <p:nvPr/>
        </p:nvSpPr>
        <p:spPr bwMode="gray">
          <a:xfrm>
            <a:off x="3471451" y="730375"/>
            <a:ext cx="1634308" cy="400110"/>
          </a:xfrm>
          <a:prstGeom prst="rect">
            <a:avLst/>
          </a:prstGeom>
        </p:spPr>
        <p:txBody>
          <a:bodyPr wrap="square">
            <a:spAutoFit/>
          </a:bodyPr>
          <a:lstStyle/>
          <a:p>
            <a:pPr algn="ctr"/>
            <a:r>
              <a:rPr lang="zh-CN" altLang="en-US" sz="2000" b="1" dirty="0" smtClean="0">
                <a:solidFill>
                  <a:srgbClr val="FFFFFF"/>
                </a:solidFill>
                <a:latin typeface="Century Gothic" panose="020B0502020202020204" pitchFamily="34" charset="0"/>
              </a:rPr>
              <a:t>处理</a:t>
            </a:r>
            <a:endParaRPr lang="en-US" sz="2000" b="1" dirty="0">
              <a:solidFill>
                <a:srgbClr val="FFFFFF"/>
              </a:solidFill>
              <a:latin typeface="Century Gothic" panose="020B0502020202020204" pitchFamily="34" charset="0"/>
            </a:endParaRPr>
          </a:p>
        </p:txBody>
      </p:sp>
      <p:sp>
        <p:nvSpPr>
          <p:cNvPr id="168" name="Rounded Rectangle 167"/>
          <p:cNvSpPr/>
          <p:nvPr/>
        </p:nvSpPr>
        <p:spPr bwMode="gray">
          <a:xfrm>
            <a:off x="1632845"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69" name="Rectangle 168"/>
          <p:cNvSpPr/>
          <p:nvPr/>
        </p:nvSpPr>
        <p:spPr bwMode="gray">
          <a:xfrm>
            <a:off x="1646128" y="730375"/>
            <a:ext cx="1640095" cy="400110"/>
          </a:xfrm>
          <a:prstGeom prst="rect">
            <a:avLst/>
          </a:prstGeom>
        </p:spPr>
        <p:txBody>
          <a:bodyPr wrap="square">
            <a:spAutoFit/>
          </a:bodyPr>
          <a:lstStyle/>
          <a:p>
            <a:pPr lvl="0" algn="ctr"/>
            <a:r>
              <a:rPr lang="zh-CN" altLang="en-US" sz="2000" b="1" dirty="0" smtClean="0">
                <a:solidFill>
                  <a:srgbClr val="FFFFFF"/>
                </a:solidFill>
                <a:latin typeface="Century Gothic" panose="020B0502020202020204" pitchFamily="34" charset="0"/>
              </a:rPr>
              <a:t>获取</a:t>
            </a:r>
            <a:endParaRPr lang="en-US" sz="2000" b="1" dirty="0">
              <a:solidFill>
                <a:srgbClr val="FFFFFF"/>
              </a:solidFill>
              <a:latin typeface="Century Gothic" panose="020B0502020202020204" pitchFamily="34" charset="0"/>
            </a:endParaRPr>
          </a:p>
        </p:txBody>
      </p:sp>
      <p:sp>
        <p:nvSpPr>
          <p:cNvPr id="163" name="Right Arrow 162"/>
          <p:cNvSpPr/>
          <p:nvPr/>
        </p:nvSpPr>
        <p:spPr bwMode="gray">
          <a:xfrm>
            <a:off x="993395" y="1461727"/>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16" name="Rectangle 115"/>
          <p:cNvSpPr/>
          <p:nvPr/>
        </p:nvSpPr>
        <p:spPr bwMode="gray">
          <a:xfrm>
            <a:off x="7719452" y="4701657"/>
            <a:ext cx="1298821" cy="440917"/>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smtClean="0">
              <a:solidFill>
                <a:prstClr val="white"/>
              </a:solidFill>
            </a:endParaRPr>
          </a:p>
        </p:txBody>
      </p:sp>
      <p:sp>
        <p:nvSpPr>
          <p:cNvPr id="4" name="Title 3"/>
          <p:cNvSpPr>
            <a:spLocks noGrp="1"/>
          </p:cNvSpPr>
          <p:nvPr>
            <p:ph type="title"/>
          </p:nvPr>
        </p:nvSpPr>
        <p:spPr>
          <a:xfrm>
            <a:off x="356991" y="-131497"/>
            <a:ext cx="8230965" cy="613818"/>
          </a:xfrm>
        </p:spPr>
        <p:txBody>
          <a:bodyPr/>
          <a:lstStyle/>
          <a:p>
            <a:r>
              <a:rPr lang="zh-CN" altLang="en-US" dirty="0" smtClean="0">
                <a:latin typeface="Microsoft YaHei" charset="-122"/>
                <a:ea typeface="Microsoft YaHei" charset="-122"/>
                <a:cs typeface="Microsoft YaHei" charset="-122"/>
              </a:rPr>
              <a:t>基于</a:t>
            </a:r>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的数据湖架构</a:t>
            </a:r>
            <a:endParaRPr lang="en-US" sz="1300" dirty="0">
              <a:solidFill>
                <a:srgbClr val="266DAE"/>
              </a:solidFill>
              <a:latin typeface="Microsoft YaHei" charset="-122"/>
              <a:ea typeface="Microsoft YaHei" charset="-122"/>
              <a:cs typeface="Microsoft YaHei" charset="-122"/>
            </a:endParaRPr>
          </a:p>
        </p:txBody>
      </p:sp>
      <p:grpSp>
        <p:nvGrpSpPr>
          <p:cNvPr id="18" name="Group 17"/>
          <p:cNvGrpSpPr/>
          <p:nvPr/>
        </p:nvGrpSpPr>
        <p:grpSpPr>
          <a:xfrm>
            <a:off x="7241962" y="745363"/>
            <a:ext cx="1828803" cy="4318334"/>
            <a:chOff x="7262236" y="739130"/>
            <a:chExt cx="1828803" cy="4318334"/>
          </a:xfrm>
        </p:grpSpPr>
        <p:sp>
          <p:nvSpPr>
            <p:cNvPr id="33" name="Rectangle 32"/>
            <p:cNvSpPr/>
            <p:nvPr/>
          </p:nvSpPr>
          <p:spPr>
            <a:xfrm>
              <a:off x="8169339" y="739130"/>
              <a:ext cx="914400" cy="4318334"/>
            </a:xfrm>
            <a:prstGeom prst="rect">
              <a:avLst/>
            </a:prstGeom>
            <a:solidFill>
              <a:schemeClr val="bg1">
                <a:lumMod val="75000"/>
              </a:schemeClr>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sp>
          <p:nvSpPr>
            <p:cNvPr id="34" name="Rectangle 33"/>
            <p:cNvSpPr/>
            <p:nvPr/>
          </p:nvSpPr>
          <p:spPr bwMode="gray">
            <a:xfrm>
              <a:off x="7262236" y="739130"/>
              <a:ext cx="914400" cy="4318334"/>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36" name="Group 35"/>
            <p:cNvGrpSpPr/>
            <p:nvPr/>
          </p:nvGrpSpPr>
          <p:grpSpPr bwMode="gray">
            <a:xfrm>
              <a:off x="7262240" y="3294232"/>
              <a:ext cx="914399" cy="513427"/>
              <a:chOff x="7243848" y="4658788"/>
              <a:chExt cx="914399" cy="684571"/>
            </a:xfrm>
          </p:grpSpPr>
          <p:sp>
            <p:nvSpPr>
              <p:cNvPr id="37" name="Freeform 19"/>
              <p:cNvSpPr>
                <a:spLocks noEditPoints="1"/>
              </p:cNvSpPr>
              <p:nvPr/>
            </p:nvSpPr>
            <p:spPr bwMode="gray">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0" name="TextBox 39"/>
              <p:cNvSpPr txBox="1"/>
              <p:nvPr/>
            </p:nvSpPr>
            <p:spPr bwMode="gray">
              <a:xfrm>
                <a:off x="7243848" y="4850915"/>
                <a:ext cx="914399" cy="492444"/>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Data</a:t>
                </a:r>
                <a:r>
                  <a:rPr lang="en-US" sz="900" b="1" kern="0" dirty="0">
                    <a:solidFill>
                      <a:srgbClr val="FFFFFF"/>
                    </a:solidFill>
                    <a:latin typeface="Arial" pitchFamily="34" charset="0"/>
                    <a:cs typeface="Arial" pitchFamily="34" charset="0"/>
                  </a:rPr>
                  <a:t/>
                </a:r>
                <a:br>
                  <a:rPr lang="en-US" sz="900" b="1" kern="0" dirty="0">
                    <a:solidFill>
                      <a:srgbClr val="FFFFFF"/>
                    </a:solidFill>
                    <a:latin typeface="Arial" pitchFamily="34" charset="0"/>
                    <a:cs typeface="Arial" pitchFamily="34" charset="0"/>
                  </a:rPr>
                </a:br>
                <a:r>
                  <a:rPr lang="en-US" sz="900" b="1" kern="0" dirty="0" smtClean="0">
                    <a:solidFill>
                      <a:srgbClr val="FFFFFF"/>
                    </a:solidFill>
                    <a:latin typeface="Arial" pitchFamily="34" charset="0"/>
                    <a:cs typeface="Arial" pitchFamily="34" charset="0"/>
                  </a:rPr>
                  <a:t>Science</a:t>
                </a:r>
                <a:endParaRPr lang="en-US" sz="900" b="1" kern="0" dirty="0">
                  <a:solidFill>
                    <a:srgbClr val="FFFFFF"/>
                  </a:solidFill>
                  <a:latin typeface="Arial" pitchFamily="34" charset="0"/>
                  <a:cs typeface="Arial" pitchFamily="34" charset="0"/>
                </a:endParaRPr>
              </a:p>
            </p:txBody>
          </p:sp>
        </p:grpSp>
        <p:grpSp>
          <p:nvGrpSpPr>
            <p:cNvPr id="43" name="Group 42"/>
            <p:cNvGrpSpPr/>
            <p:nvPr/>
          </p:nvGrpSpPr>
          <p:grpSpPr bwMode="gray">
            <a:xfrm>
              <a:off x="7262240" y="2648743"/>
              <a:ext cx="914399" cy="513685"/>
              <a:chOff x="7243848" y="3814069"/>
              <a:chExt cx="914399" cy="684915"/>
            </a:xfrm>
          </p:grpSpPr>
          <p:sp>
            <p:nvSpPr>
              <p:cNvPr id="44" name="Freeform 19"/>
              <p:cNvSpPr>
                <a:spLocks noEditPoints="1"/>
              </p:cNvSpPr>
              <p:nvPr/>
            </p:nvSpPr>
            <p:spPr bwMode="gray">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5" name="TextBox 44"/>
              <p:cNvSpPr txBox="1"/>
              <p:nvPr/>
            </p:nvSpPr>
            <p:spPr bwMode="gray">
              <a:xfrm>
                <a:off x="7243848" y="4006540"/>
                <a:ext cx="914399"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Mining</a:t>
                </a:r>
              </a:p>
            </p:txBody>
          </p:sp>
        </p:grpSp>
        <p:grpSp>
          <p:nvGrpSpPr>
            <p:cNvPr id="55" name="Group 54"/>
            <p:cNvGrpSpPr/>
            <p:nvPr/>
          </p:nvGrpSpPr>
          <p:grpSpPr bwMode="gray">
            <a:xfrm>
              <a:off x="7262236" y="2005948"/>
              <a:ext cx="914400" cy="510991"/>
              <a:chOff x="7243848" y="2962457"/>
              <a:chExt cx="914400" cy="681323"/>
            </a:xfrm>
          </p:grpSpPr>
          <p:sp>
            <p:nvSpPr>
              <p:cNvPr id="56" name="Freeform 19"/>
              <p:cNvSpPr>
                <a:spLocks noEditPoints="1"/>
              </p:cNvSpPr>
              <p:nvPr/>
            </p:nvSpPr>
            <p:spPr bwMode="gray">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57" name="TextBox 56"/>
              <p:cNvSpPr txBox="1"/>
              <p:nvPr/>
            </p:nvSpPr>
            <p:spPr bwMode="gray">
              <a:xfrm>
                <a:off x="7243848" y="3151336"/>
                <a:ext cx="914400"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Intelligence</a:t>
                </a:r>
              </a:p>
            </p:txBody>
          </p:sp>
        </p:grpSp>
        <p:grpSp>
          <p:nvGrpSpPr>
            <p:cNvPr id="58" name="Group 57"/>
            <p:cNvGrpSpPr/>
            <p:nvPr/>
          </p:nvGrpSpPr>
          <p:grpSpPr bwMode="gray">
            <a:xfrm>
              <a:off x="7280830" y="1464386"/>
              <a:ext cx="877220" cy="375134"/>
              <a:chOff x="7262438" y="2238934"/>
              <a:chExt cx="877220" cy="500178"/>
            </a:xfrm>
          </p:grpSpPr>
          <p:sp>
            <p:nvSpPr>
              <p:cNvPr id="59" name="Freeform 19"/>
              <p:cNvSpPr>
                <a:spLocks noEditPoints="1"/>
              </p:cNvSpPr>
              <p:nvPr/>
            </p:nvSpPr>
            <p:spPr bwMode="gray">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0" name="TextBox 59"/>
              <p:cNvSpPr txBox="1"/>
              <p:nvPr/>
            </p:nvSpPr>
            <p:spPr bwMode="gray">
              <a:xfrm>
                <a:off x="7262438" y="2431336"/>
                <a:ext cx="877220" cy="307776"/>
              </a:xfrm>
              <a:prstGeom prst="rect">
                <a:avLst/>
              </a:prstGeom>
              <a:noFill/>
            </p:spPr>
            <p:txBody>
              <a:bodyPr wrap="none" rtlCol="0">
                <a:spAutoFit/>
              </a:bodyPr>
              <a:lstStyle/>
              <a:p>
                <a:pPr algn="ctr">
                  <a:defRPr/>
                </a:pPr>
                <a:r>
                  <a:rPr lang="en-US" sz="900" b="1" kern="0" dirty="0">
                    <a:solidFill>
                      <a:srgbClr val="FFFFFF"/>
                    </a:solidFill>
                    <a:latin typeface="Arial" pitchFamily="34" charset="0"/>
                    <a:cs typeface="Arial" pitchFamily="34" charset="0"/>
                  </a:rPr>
                  <a:t>Applications</a:t>
                </a:r>
              </a:p>
            </p:txBody>
          </p:sp>
        </p:grpSp>
        <p:grpSp>
          <p:nvGrpSpPr>
            <p:cNvPr id="61" name="Group 60"/>
            <p:cNvGrpSpPr/>
            <p:nvPr/>
          </p:nvGrpSpPr>
          <p:grpSpPr bwMode="gray">
            <a:xfrm>
              <a:off x="7262236" y="3939462"/>
              <a:ext cx="914400" cy="373211"/>
              <a:chOff x="7243848" y="5508700"/>
              <a:chExt cx="914400" cy="497614"/>
            </a:xfrm>
          </p:grpSpPr>
          <p:sp>
            <p:nvSpPr>
              <p:cNvPr id="62" name="Freeform 19"/>
              <p:cNvSpPr>
                <a:spLocks noEditPoints="1"/>
              </p:cNvSpPr>
              <p:nvPr/>
            </p:nvSpPr>
            <p:spPr bwMode="gray">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3" name="TextBox 62"/>
              <p:cNvSpPr txBox="1"/>
              <p:nvPr/>
            </p:nvSpPr>
            <p:spPr bwMode="gray">
              <a:xfrm>
                <a:off x="7243848" y="5698538"/>
                <a:ext cx="914400" cy="307776"/>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Reporting</a:t>
                </a:r>
                <a:endParaRPr lang="en-US" sz="900" b="1" kern="0" dirty="0">
                  <a:solidFill>
                    <a:srgbClr val="FFFFFF"/>
                  </a:solidFill>
                  <a:latin typeface="Arial" pitchFamily="34" charset="0"/>
                  <a:cs typeface="Arial" pitchFamily="34" charset="0"/>
                </a:endParaRPr>
              </a:p>
            </p:txBody>
          </p:sp>
        </p:grpSp>
        <p:grpSp>
          <p:nvGrpSpPr>
            <p:cNvPr id="64" name="Group 63"/>
            <p:cNvGrpSpPr/>
            <p:nvPr/>
          </p:nvGrpSpPr>
          <p:grpSpPr bwMode="gray">
            <a:xfrm>
              <a:off x="7262240" y="923165"/>
              <a:ext cx="914399" cy="374792"/>
              <a:chOff x="7243848" y="1586194"/>
              <a:chExt cx="914399" cy="499723"/>
            </a:xfrm>
          </p:grpSpPr>
          <p:sp>
            <p:nvSpPr>
              <p:cNvPr id="65" name="Freeform 19"/>
              <p:cNvSpPr>
                <a:spLocks noEditPoints="1"/>
              </p:cNvSpPr>
              <p:nvPr/>
            </p:nvSpPr>
            <p:spPr bwMode="gray">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6" name="TextBox 65"/>
              <p:cNvSpPr txBox="1"/>
              <p:nvPr/>
            </p:nvSpPr>
            <p:spPr bwMode="gray">
              <a:xfrm>
                <a:off x="7243848" y="1778141"/>
                <a:ext cx="914399" cy="307776"/>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Marketing</a:t>
                </a:r>
              </a:p>
            </p:txBody>
          </p:sp>
        </p:grpSp>
        <p:sp>
          <p:nvSpPr>
            <p:cNvPr id="67" name="TextBox 66"/>
            <p:cNvSpPr txBox="1"/>
            <p:nvPr/>
          </p:nvSpPr>
          <p:spPr bwMode="gray">
            <a:xfrm>
              <a:off x="7262238" y="4749687"/>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68" name="Straight Connector 67"/>
            <p:cNvCxnSpPr/>
            <p:nvPr/>
          </p:nvCxnSpPr>
          <p:spPr bwMode="gray">
            <a:xfrm>
              <a:off x="7376535" y="4708550"/>
              <a:ext cx="685800" cy="0"/>
            </a:xfrm>
            <a:prstGeom prst="line">
              <a:avLst/>
            </a:prstGeom>
            <a:noFill/>
            <a:ln w="9525" cap="flat" cmpd="sng" algn="ctr">
              <a:solidFill>
                <a:schemeClr val="bg1">
                  <a:lumMod val="65000"/>
                </a:schemeClr>
              </a:solidFill>
              <a:prstDash val="solid"/>
            </a:ln>
            <a:effectLst/>
          </p:spPr>
        </p:cxnSp>
        <p:sp>
          <p:nvSpPr>
            <p:cNvPr id="69" name="TextBox 68"/>
            <p:cNvSpPr txBox="1"/>
            <p:nvPr/>
          </p:nvSpPr>
          <p:spPr>
            <a:xfrm>
              <a:off x="8176638" y="4756338"/>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71" name="Group 70"/>
            <p:cNvGrpSpPr/>
            <p:nvPr/>
          </p:nvGrpSpPr>
          <p:grpSpPr>
            <a:xfrm>
              <a:off x="8230672" y="923165"/>
              <a:ext cx="787783" cy="522628"/>
              <a:chOff x="8239466" y="1341980"/>
              <a:chExt cx="787783" cy="696835"/>
            </a:xfrm>
          </p:grpSpPr>
          <p:grpSp>
            <p:nvGrpSpPr>
              <p:cNvPr id="72" name="Group 71"/>
              <p:cNvGrpSpPr/>
              <p:nvPr/>
            </p:nvGrpSpPr>
            <p:grpSpPr>
              <a:xfrm>
                <a:off x="8549483" y="1341980"/>
                <a:ext cx="167748" cy="196500"/>
                <a:chOff x="9513888" y="857377"/>
                <a:chExt cx="925512" cy="1084136"/>
              </a:xfrm>
            </p:grpSpPr>
            <p:sp>
              <p:nvSpPr>
                <p:cNvPr id="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7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3" name="TextBox 72"/>
              <p:cNvSpPr txBox="1"/>
              <p:nvPr/>
            </p:nvSpPr>
            <p:spPr>
              <a:xfrm>
                <a:off x="8239466" y="1546374"/>
                <a:ext cx="787783" cy="49244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Marketing</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Executives</a:t>
                </a:r>
              </a:p>
            </p:txBody>
          </p:sp>
        </p:grpSp>
        <p:grpSp>
          <p:nvGrpSpPr>
            <p:cNvPr id="76" name="Group 75"/>
            <p:cNvGrpSpPr/>
            <p:nvPr/>
          </p:nvGrpSpPr>
          <p:grpSpPr>
            <a:xfrm>
              <a:off x="8211568" y="1457557"/>
              <a:ext cx="825992" cy="530436"/>
              <a:chOff x="8220362" y="2067625"/>
              <a:chExt cx="825992" cy="707247"/>
            </a:xfrm>
          </p:grpSpPr>
          <p:sp>
            <p:nvSpPr>
              <p:cNvPr id="77" name="TextBox 76"/>
              <p:cNvSpPr txBox="1"/>
              <p:nvPr/>
            </p:nvSpPr>
            <p:spPr>
              <a:xfrm>
                <a:off x="8220362" y="2282430"/>
                <a:ext cx="825992"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78" name="Group 77"/>
              <p:cNvGrpSpPr/>
              <p:nvPr/>
            </p:nvGrpSpPr>
            <p:grpSpPr>
              <a:xfrm>
                <a:off x="8549483" y="2067625"/>
                <a:ext cx="167748" cy="196500"/>
                <a:chOff x="9513888" y="857377"/>
                <a:chExt cx="925512" cy="1084136"/>
              </a:xfrm>
            </p:grpSpPr>
            <p:sp>
              <p:nvSpPr>
                <p:cNvPr id="7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1" name="Group 80"/>
            <p:cNvGrpSpPr/>
            <p:nvPr/>
          </p:nvGrpSpPr>
          <p:grpSpPr>
            <a:xfrm>
              <a:off x="8285393" y="2536336"/>
              <a:ext cx="678341" cy="533234"/>
              <a:chOff x="8294186" y="2679830"/>
              <a:chExt cx="678341" cy="710979"/>
            </a:xfrm>
          </p:grpSpPr>
          <p:sp>
            <p:nvSpPr>
              <p:cNvPr id="82" name="TextBox 81"/>
              <p:cNvSpPr txBox="1"/>
              <p:nvPr/>
            </p:nvSpPr>
            <p:spPr>
              <a:xfrm>
                <a:off x="8294186" y="2898366"/>
                <a:ext cx="678341"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Frontline</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Workers</a:t>
                </a:r>
              </a:p>
            </p:txBody>
          </p:sp>
          <p:grpSp>
            <p:nvGrpSpPr>
              <p:cNvPr id="83" name="Group 82"/>
              <p:cNvGrpSpPr/>
              <p:nvPr/>
            </p:nvGrpSpPr>
            <p:grpSpPr>
              <a:xfrm>
                <a:off x="8549483" y="2679830"/>
                <a:ext cx="167748" cy="196500"/>
                <a:chOff x="9513888" y="857377"/>
                <a:chExt cx="925512" cy="1084136"/>
              </a:xfrm>
            </p:grpSpPr>
            <p:sp>
              <p:nvSpPr>
                <p:cNvPr id="8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6" name="Group 85"/>
            <p:cNvGrpSpPr/>
            <p:nvPr/>
          </p:nvGrpSpPr>
          <p:grpSpPr>
            <a:xfrm>
              <a:off x="8230785" y="1999754"/>
              <a:ext cx="787558" cy="524819"/>
              <a:chOff x="8239579" y="3404986"/>
              <a:chExt cx="787558" cy="699759"/>
            </a:xfrm>
          </p:grpSpPr>
          <p:sp>
            <p:nvSpPr>
              <p:cNvPr id="87" name="TextBox 86"/>
              <p:cNvSpPr txBox="1"/>
              <p:nvPr/>
            </p:nvSpPr>
            <p:spPr>
              <a:xfrm>
                <a:off x="8239579" y="3612302"/>
                <a:ext cx="787558"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Partners</a:t>
                </a:r>
              </a:p>
            </p:txBody>
          </p:sp>
          <p:grpSp>
            <p:nvGrpSpPr>
              <p:cNvPr id="88" name="Group 87"/>
              <p:cNvGrpSpPr/>
              <p:nvPr/>
            </p:nvGrpSpPr>
            <p:grpSpPr>
              <a:xfrm>
                <a:off x="8549483" y="3404986"/>
                <a:ext cx="167748" cy="196500"/>
                <a:chOff x="9513888" y="857377"/>
                <a:chExt cx="925512" cy="1084136"/>
              </a:xfrm>
            </p:grpSpPr>
            <p:sp>
              <p:nvSpPr>
                <p:cNvPr id="8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1" name="Group 90"/>
            <p:cNvGrpSpPr/>
            <p:nvPr/>
          </p:nvGrpSpPr>
          <p:grpSpPr>
            <a:xfrm>
              <a:off x="8253212" y="4160726"/>
              <a:ext cx="742699" cy="393745"/>
              <a:chOff x="8262008" y="4144406"/>
              <a:chExt cx="742699" cy="524993"/>
            </a:xfrm>
          </p:grpSpPr>
          <p:sp>
            <p:nvSpPr>
              <p:cNvPr id="92" name="TextBox 91"/>
              <p:cNvSpPr txBox="1"/>
              <p:nvPr/>
            </p:nvSpPr>
            <p:spPr>
              <a:xfrm>
                <a:off x="8262008" y="4361623"/>
                <a:ext cx="742699" cy="307776"/>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Engineers</a:t>
                </a:r>
              </a:p>
            </p:txBody>
          </p:sp>
          <p:grpSp>
            <p:nvGrpSpPr>
              <p:cNvPr id="93" name="Group 92"/>
              <p:cNvGrpSpPr/>
              <p:nvPr/>
            </p:nvGrpSpPr>
            <p:grpSpPr>
              <a:xfrm>
                <a:off x="8549483" y="4144406"/>
                <a:ext cx="167748" cy="196500"/>
                <a:chOff x="9513888" y="857377"/>
                <a:chExt cx="925512" cy="1084136"/>
              </a:xfrm>
            </p:grpSpPr>
            <p:sp>
              <p:nvSpPr>
                <p:cNvPr id="9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6" name="Group 95"/>
            <p:cNvGrpSpPr/>
            <p:nvPr/>
          </p:nvGrpSpPr>
          <p:grpSpPr>
            <a:xfrm>
              <a:off x="8259611" y="3621224"/>
              <a:ext cx="729906" cy="527737"/>
              <a:chOff x="8268405" y="4869167"/>
              <a:chExt cx="729906" cy="703651"/>
            </a:xfrm>
          </p:grpSpPr>
          <p:sp>
            <p:nvSpPr>
              <p:cNvPr id="97" name="TextBox 96"/>
              <p:cNvSpPr txBox="1"/>
              <p:nvPr/>
            </p:nvSpPr>
            <p:spPr>
              <a:xfrm>
                <a:off x="8268405" y="5080374"/>
                <a:ext cx="729906" cy="492444"/>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98" name="Group 97"/>
              <p:cNvGrpSpPr/>
              <p:nvPr/>
            </p:nvGrpSpPr>
            <p:grpSpPr>
              <a:xfrm>
                <a:off x="8549483" y="4869167"/>
                <a:ext cx="167748" cy="196500"/>
                <a:chOff x="9513888" y="857377"/>
                <a:chExt cx="925512" cy="1084136"/>
              </a:xfrm>
            </p:grpSpPr>
            <p:sp>
              <p:nvSpPr>
                <p:cNvPr id="9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101" name="Group 100"/>
            <p:cNvGrpSpPr/>
            <p:nvPr/>
          </p:nvGrpSpPr>
          <p:grpSpPr>
            <a:xfrm>
              <a:off x="8275642" y="3081339"/>
              <a:ext cx="697840" cy="528123"/>
              <a:chOff x="8284438" y="5588319"/>
              <a:chExt cx="697840" cy="704163"/>
            </a:xfrm>
          </p:grpSpPr>
          <p:sp>
            <p:nvSpPr>
              <p:cNvPr id="102" name="TextBox 101"/>
              <p:cNvSpPr txBox="1"/>
              <p:nvPr/>
            </p:nvSpPr>
            <p:spPr>
              <a:xfrm>
                <a:off x="8284438" y="5800040"/>
                <a:ext cx="697840"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103" name="Group 102"/>
              <p:cNvGrpSpPr/>
              <p:nvPr/>
            </p:nvGrpSpPr>
            <p:grpSpPr>
              <a:xfrm>
                <a:off x="8549483" y="5588319"/>
                <a:ext cx="167748" cy="196500"/>
                <a:chOff x="9513888" y="857377"/>
                <a:chExt cx="925512" cy="1084136"/>
              </a:xfrm>
            </p:grpSpPr>
            <p:sp>
              <p:nvSpPr>
                <p:cNvPr id="10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106" name="Straight Connector 105"/>
            <p:cNvCxnSpPr/>
            <p:nvPr/>
          </p:nvCxnSpPr>
          <p:spPr>
            <a:xfrm>
              <a:off x="8283639" y="4699186"/>
              <a:ext cx="685800" cy="0"/>
            </a:xfrm>
            <a:prstGeom prst="line">
              <a:avLst/>
            </a:prstGeom>
            <a:noFill/>
            <a:ln w="9525" cap="flat" cmpd="sng" algn="ctr">
              <a:solidFill>
                <a:schemeClr val="bg1">
                  <a:lumMod val="85000"/>
                </a:schemeClr>
              </a:solidFill>
              <a:prstDash val="solid"/>
            </a:ln>
            <a:effectLst/>
          </p:spPr>
        </p:cxnSp>
      </p:grpSp>
      <p:sp>
        <p:nvSpPr>
          <p:cNvPr id="70" name="Right Arrow 69"/>
          <p:cNvSpPr/>
          <p:nvPr/>
        </p:nvSpPr>
        <p:spPr bwMode="gray">
          <a:xfrm>
            <a:off x="791123" y="2515141"/>
            <a:ext cx="811872"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740" y="2287612"/>
            <a:ext cx="548640" cy="54864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4014285" y="2242107"/>
            <a:ext cx="548640" cy="548640"/>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2205277" y="2381330"/>
            <a:ext cx="566928" cy="504207"/>
          </a:xfrm>
          <a:prstGeom prst="rect">
            <a:avLst/>
          </a:prstGeom>
        </p:spPr>
      </p:pic>
      <p:pic>
        <p:nvPicPr>
          <p:cNvPr id="108" name="Picture 1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4014285" y="3227315"/>
            <a:ext cx="548640" cy="54864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9458" y="3229054"/>
            <a:ext cx="545255" cy="545255"/>
          </a:xfrm>
          <a:prstGeom prst="rect">
            <a:avLst/>
          </a:prstGeom>
        </p:spPr>
      </p:pic>
      <p:grpSp>
        <p:nvGrpSpPr>
          <p:cNvPr id="52" name="Group 51"/>
          <p:cNvGrpSpPr/>
          <p:nvPr/>
        </p:nvGrpSpPr>
        <p:grpSpPr>
          <a:xfrm>
            <a:off x="1819252" y="1803995"/>
            <a:ext cx="5026601" cy="328295"/>
            <a:chOff x="1819160" y="1593409"/>
            <a:chExt cx="5026601" cy="328295"/>
          </a:xfrm>
        </p:grpSpPr>
        <p:sp>
          <p:nvSpPr>
            <p:cNvPr id="148" name="TextBox 147"/>
            <p:cNvSpPr txBox="1"/>
            <p:nvPr/>
          </p:nvSpPr>
          <p:spPr bwMode="gray">
            <a:xfrm>
              <a:off x="1819160" y="1593409"/>
              <a:ext cx="1196044"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流</a:t>
              </a:r>
              <a:endParaRPr lang="en-US" sz="1600" dirty="0" smtClean="0">
                <a:solidFill>
                  <a:schemeClr val="bg1"/>
                </a:solidFill>
              </a:endParaRPr>
            </a:p>
          </p:txBody>
        </p:sp>
        <p:sp>
          <p:nvSpPr>
            <p:cNvPr id="152" name="TextBox 151"/>
            <p:cNvSpPr txBox="1"/>
            <p:nvPr/>
          </p:nvSpPr>
          <p:spPr bwMode="gray">
            <a:xfrm>
              <a:off x="5476474" y="1593409"/>
              <a:ext cx="1369287"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搜索</a:t>
              </a:r>
              <a:endParaRPr lang="en-US" sz="1600" dirty="0" smtClean="0">
                <a:solidFill>
                  <a:schemeClr val="bg1"/>
                </a:solidFill>
              </a:endParaRPr>
            </a:p>
          </p:txBody>
        </p:sp>
        <p:sp>
          <p:nvSpPr>
            <p:cNvPr id="150" name="TextBox 149"/>
            <p:cNvSpPr txBox="1"/>
            <p:nvPr/>
          </p:nvSpPr>
          <p:spPr bwMode="gray">
            <a:xfrm>
              <a:off x="3492854" y="1593409"/>
              <a:ext cx="1634308"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归并</a:t>
              </a:r>
              <a:endParaRPr lang="en-US" sz="1600" dirty="0" smtClean="0">
                <a:solidFill>
                  <a:schemeClr val="bg1"/>
                </a:solidFill>
              </a:endParaRPr>
            </a:p>
          </p:txBody>
        </p:sp>
      </p:grpSp>
      <p:sp>
        <p:nvSpPr>
          <p:cNvPr id="15" name="Rounded Rectangle 14"/>
          <p:cNvSpPr/>
          <p:nvPr/>
        </p:nvSpPr>
        <p:spPr bwMode="gray">
          <a:xfrm>
            <a:off x="1596045" y="4586241"/>
            <a:ext cx="5382227" cy="402443"/>
          </a:xfrm>
          <a:prstGeom prst="roundRect">
            <a:avLst/>
          </a:prstGeom>
          <a:solidFill>
            <a:srgbClr val="DB6E17"/>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2" name="Rectangle 1"/>
          <p:cNvSpPr/>
          <p:nvPr/>
        </p:nvSpPr>
        <p:spPr bwMode="gray">
          <a:xfrm>
            <a:off x="1602994" y="4619679"/>
            <a:ext cx="5375277" cy="353943"/>
          </a:xfrm>
          <a:prstGeom prst="rect">
            <a:avLst/>
          </a:prstGeom>
        </p:spPr>
        <p:txBody>
          <a:bodyPr wrap="square">
            <a:spAutoFit/>
          </a:bodyPr>
          <a:lstStyle/>
          <a:p>
            <a:pPr lvl="0" algn="ctr"/>
            <a:r>
              <a:rPr lang="zh-CN" altLang="en-US" sz="1700" b="1" dirty="0" smtClean="0">
                <a:solidFill>
                  <a:srgbClr val="FFFFFF"/>
                </a:solidFill>
                <a:latin typeface="Century Gothic" panose="020B0502020202020204" pitchFamily="34" charset="0"/>
              </a:rPr>
              <a:t>安全、元数据</a:t>
            </a:r>
            <a:r>
              <a:rPr lang="en-US" sz="1700" b="1" dirty="0" smtClean="0">
                <a:solidFill>
                  <a:srgbClr val="FFFFFF"/>
                </a:solidFill>
                <a:latin typeface="Century Gothic" panose="020B0502020202020204" pitchFamily="34" charset="0"/>
              </a:rPr>
              <a:t>/</a:t>
            </a:r>
            <a:r>
              <a:rPr lang="zh-CN" altLang="en-US" sz="1700" b="1" dirty="0" smtClean="0">
                <a:solidFill>
                  <a:srgbClr val="FFFFFF"/>
                </a:solidFill>
                <a:latin typeface="Century Gothic" panose="020B0502020202020204" pitchFamily="34" charset="0"/>
              </a:rPr>
              <a:t>数据亲缘、</a:t>
            </a:r>
            <a:r>
              <a:rPr lang="en-US" sz="1700" b="1" dirty="0" smtClean="0">
                <a:solidFill>
                  <a:srgbClr val="FFFFFF"/>
                </a:solidFill>
                <a:latin typeface="Century Gothic" panose="020B0502020202020204" pitchFamily="34" charset="0"/>
              </a:rPr>
              <a:t> </a:t>
            </a:r>
            <a:r>
              <a:rPr lang="zh-CN" altLang="en-US" sz="1700" b="1" dirty="0" smtClean="0">
                <a:solidFill>
                  <a:srgbClr val="FFFFFF"/>
                </a:solidFill>
                <a:latin typeface="Century Gothic" panose="020B0502020202020204" pitchFamily="34" charset="0"/>
              </a:rPr>
              <a:t>操作</a:t>
            </a:r>
            <a:endParaRPr lang="en-US" sz="1700" b="1" dirty="0">
              <a:solidFill>
                <a:srgbClr val="FFFFFF"/>
              </a:solidFill>
              <a:latin typeface="Century Gothic" panose="020B0502020202020204" pitchFamily="34" charset="0"/>
            </a:endParaRPr>
          </a:p>
        </p:txBody>
      </p:sp>
      <p:sp>
        <p:nvSpPr>
          <p:cNvPr id="137" name="Rounded Rectangle 136"/>
          <p:cNvSpPr/>
          <p:nvPr/>
        </p:nvSpPr>
        <p:spPr bwMode="gray">
          <a:xfrm>
            <a:off x="1618894" y="4137468"/>
            <a:ext cx="5382227" cy="402443"/>
          </a:xfrm>
          <a:prstGeom prst="roundRect">
            <a:avLst/>
          </a:prstGeom>
          <a:solidFill>
            <a:schemeClr val="bg1">
              <a:lumMod val="50000"/>
            </a:schemeClr>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17" name="Rectangle 16"/>
          <p:cNvSpPr/>
          <p:nvPr/>
        </p:nvSpPr>
        <p:spPr bwMode="gray">
          <a:xfrm>
            <a:off x="3312720" y="4154023"/>
            <a:ext cx="1994581" cy="369332"/>
          </a:xfrm>
          <a:prstGeom prst="rect">
            <a:avLst/>
          </a:prstGeom>
        </p:spPr>
        <p:txBody>
          <a:bodyPr wrap="none">
            <a:spAutoFit/>
          </a:bodyPr>
          <a:lstStyle/>
          <a:p>
            <a:pPr algn="ctr"/>
            <a:r>
              <a:rPr lang="en-US" b="1" dirty="0" smtClean="0">
                <a:solidFill>
                  <a:srgbClr val="FFFFFF"/>
                </a:solidFill>
                <a:latin typeface="Century Gothic" panose="020B0502020202020204" pitchFamily="34" charset="0"/>
              </a:rPr>
              <a:t>Hadoop | Spark</a:t>
            </a:r>
            <a:endParaRPr lang="en-US" sz="1400" b="1" dirty="0">
              <a:solidFill>
                <a:srgbClr val="FFFFFF"/>
              </a:solidFill>
              <a:latin typeface="Century Gothic" panose="020B0502020202020204"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23440" y="1091000"/>
            <a:ext cx="777240" cy="777240"/>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21435" y="1270563"/>
            <a:ext cx="334525" cy="418157"/>
          </a:xfrm>
          <a:prstGeom prst="rect">
            <a:avLst/>
          </a:prstGeom>
        </p:spPr>
      </p:pic>
      <p:grpSp>
        <p:nvGrpSpPr>
          <p:cNvPr id="42" name="Group 41"/>
          <p:cNvGrpSpPr/>
          <p:nvPr/>
        </p:nvGrpSpPr>
        <p:grpSpPr bwMode="gray">
          <a:xfrm>
            <a:off x="2081141" y="1424779"/>
            <a:ext cx="770064" cy="359757"/>
            <a:chOff x="1605850" y="1169713"/>
            <a:chExt cx="1629575" cy="359757"/>
          </a:xfrm>
        </p:grpSpPr>
        <p:sp>
          <p:nvSpPr>
            <p:cNvPr id="41" name="Freeform 6"/>
            <p:cNvSpPr>
              <a:spLocks/>
            </p:cNvSpPr>
            <p:nvPr/>
          </p:nvSpPr>
          <p:spPr bwMode="gray">
            <a:xfrm>
              <a:off x="1605850" y="1394532"/>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3" name="Freeform 6"/>
            <p:cNvSpPr>
              <a:spLocks/>
            </p:cNvSpPr>
            <p:nvPr/>
          </p:nvSpPr>
          <p:spPr bwMode="gray">
            <a:xfrm>
              <a:off x="1605850" y="1169713"/>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53" name="Group 52"/>
          <p:cNvGrpSpPr/>
          <p:nvPr/>
        </p:nvGrpSpPr>
        <p:grpSpPr>
          <a:xfrm>
            <a:off x="3472928" y="2794765"/>
            <a:ext cx="3372865" cy="328295"/>
            <a:chOff x="3472897" y="2594485"/>
            <a:chExt cx="3372865" cy="328295"/>
          </a:xfrm>
        </p:grpSpPr>
        <p:sp>
          <p:nvSpPr>
            <p:cNvPr id="154" name="TextBox 153"/>
            <p:cNvSpPr txBox="1"/>
            <p:nvPr/>
          </p:nvSpPr>
          <p:spPr bwMode="gray">
            <a:xfrm>
              <a:off x="3472897" y="2594485"/>
              <a:ext cx="1634308"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清洗</a:t>
              </a:r>
              <a:endParaRPr lang="en-US" sz="1600" dirty="0" smtClean="0">
                <a:solidFill>
                  <a:schemeClr val="bg1"/>
                </a:solidFill>
              </a:endParaRPr>
            </a:p>
          </p:txBody>
        </p:sp>
        <p:sp>
          <p:nvSpPr>
            <p:cNvPr id="155" name="TextBox 154"/>
            <p:cNvSpPr txBox="1"/>
            <p:nvPr/>
          </p:nvSpPr>
          <p:spPr bwMode="gray">
            <a:xfrm>
              <a:off x="5476475" y="2594485"/>
              <a:ext cx="1369287"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访问</a:t>
              </a:r>
              <a:endParaRPr lang="en-US" sz="1600" dirty="0" smtClean="0">
                <a:solidFill>
                  <a:schemeClr val="bg1"/>
                </a:solidFill>
              </a:endParaRPr>
            </a:p>
          </p:txBody>
        </p:sp>
      </p:grpSp>
      <p:grpSp>
        <p:nvGrpSpPr>
          <p:cNvPr id="54" name="Group 53"/>
          <p:cNvGrpSpPr/>
          <p:nvPr/>
        </p:nvGrpSpPr>
        <p:grpSpPr>
          <a:xfrm>
            <a:off x="2066063" y="2932695"/>
            <a:ext cx="4392575" cy="1128048"/>
            <a:chOff x="2066062" y="2762447"/>
            <a:chExt cx="4392575" cy="1128047"/>
          </a:xfrm>
        </p:grpSpPr>
        <p:sp>
          <p:nvSpPr>
            <p:cNvPr id="26" name="Rectangle 25"/>
            <p:cNvSpPr/>
            <p:nvPr/>
          </p:nvSpPr>
          <p:spPr bwMode="gray">
            <a:xfrm>
              <a:off x="5863602" y="3669921"/>
              <a:ext cx="595035" cy="220573"/>
            </a:xfrm>
            <a:prstGeom prst="rect">
              <a:avLst/>
            </a:prstGeom>
          </p:spPr>
          <p:txBody>
            <a:bodyPr wrap="none">
              <a:spAutoFit/>
            </a:bodyPr>
            <a:lstStyle/>
            <a:p>
              <a:pPr algn="ctr">
                <a:lnSpc>
                  <a:spcPts val="1000"/>
                </a:lnSpc>
              </a:pPr>
              <a:r>
                <a:rPr lang="zh-CN" altLang="en-US" sz="1600" dirty="0" smtClean="0">
                  <a:solidFill>
                    <a:schemeClr val="bg1"/>
                  </a:solidFill>
                </a:rPr>
                <a:t>分析</a:t>
              </a:r>
              <a:endParaRPr lang="en-US" sz="1600" dirty="0">
                <a:solidFill>
                  <a:schemeClr val="bg1"/>
                </a:solidFill>
              </a:endParaRPr>
            </a:p>
          </p:txBody>
        </p:sp>
        <p:sp>
          <p:nvSpPr>
            <p:cNvPr id="156" name="Rectangle 155"/>
            <p:cNvSpPr/>
            <p:nvPr/>
          </p:nvSpPr>
          <p:spPr bwMode="gray">
            <a:xfrm>
              <a:off x="3964480" y="3663188"/>
              <a:ext cx="651140" cy="220573"/>
            </a:xfrm>
            <a:prstGeom prst="rect">
              <a:avLst/>
            </a:prstGeom>
          </p:spPr>
          <p:txBody>
            <a:bodyPr wrap="none">
              <a:spAutoFit/>
            </a:bodyPr>
            <a:lstStyle/>
            <a:p>
              <a:pPr algn="ctr">
                <a:lnSpc>
                  <a:spcPts val="1000"/>
                </a:lnSpc>
              </a:pPr>
              <a:r>
                <a:rPr lang="zh-CN" altLang="en-US" sz="1600" dirty="0" smtClean="0">
                  <a:solidFill>
                    <a:schemeClr val="bg1"/>
                  </a:solidFill>
                </a:rPr>
                <a:t>治理</a:t>
              </a:r>
              <a:r>
                <a:rPr lang="en-US" sz="1600" dirty="0" smtClean="0">
                  <a:solidFill>
                    <a:schemeClr val="bg1"/>
                  </a:solidFill>
                </a:rPr>
                <a:t> </a:t>
              </a:r>
              <a:endParaRPr lang="en-US" sz="1600" dirty="0">
                <a:solidFill>
                  <a:schemeClr val="bg1"/>
                </a:solidFill>
              </a:endParaRPr>
            </a:p>
          </p:txBody>
        </p:sp>
        <p:sp>
          <p:nvSpPr>
            <p:cNvPr id="157" name="Rectangle 156"/>
            <p:cNvSpPr/>
            <p:nvPr/>
          </p:nvSpPr>
          <p:spPr bwMode="gray">
            <a:xfrm>
              <a:off x="2066062" y="2762447"/>
              <a:ext cx="800219" cy="220573"/>
            </a:xfrm>
            <a:prstGeom prst="rect">
              <a:avLst/>
            </a:prstGeom>
          </p:spPr>
          <p:txBody>
            <a:bodyPr wrap="none">
              <a:spAutoFit/>
            </a:bodyPr>
            <a:lstStyle/>
            <a:p>
              <a:pPr algn="ctr">
                <a:lnSpc>
                  <a:spcPts val="1000"/>
                </a:lnSpc>
              </a:pPr>
              <a:r>
                <a:rPr lang="zh-CN" altLang="en-US" sz="1600" dirty="0" smtClean="0">
                  <a:solidFill>
                    <a:schemeClr val="bg1"/>
                  </a:solidFill>
                </a:rPr>
                <a:t>批处理</a:t>
              </a:r>
              <a:endParaRPr lang="en-US" sz="1600" dirty="0">
                <a:solidFill>
                  <a:schemeClr val="bg1"/>
                </a:solidFill>
              </a:endParaRPr>
            </a:p>
          </p:txBody>
        </p:sp>
      </p:grpSp>
      <p:grpSp>
        <p:nvGrpSpPr>
          <p:cNvPr id="135" name="Group 134"/>
          <p:cNvGrpSpPr/>
          <p:nvPr/>
        </p:nvGrpSpPr>
        <p:grpSpPr>
          <a:xfrm>
            <a:off x="212417" y="693872"/>
            <a:ext cx="1013888" cy="4436523"/>
            <a:chOff x="-810470" y="591715"/>
            <a:chExt cx="1013888" cy="4436523"/>
          </a:xfrm>
        </p:grpSpPr>
        <p:sp>
          <p:nvSpPr>
            <p:cNvPr id="139" name="Rectangle 138"/>
            <p:cNvSpPr/>
            <p:nvPr/>
          </p:nvSpPr>
          <p:spPr bwMode="gray">
            <a:xfrm>
              <a:off x="-779794" y="591715"/>
              <a:ext cx="914400" cy="4398336"/>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40" name="Group 139"/>
            <p:cNvGrpSpPr/>
            <p:nvPr/>
          </p:nvGrpSpPr>
          <p:grpSpPr>
            <a:xfrm>
              <a:off x="-810470" y="699914"/>
              <a:ext cx="1013888" cy="4328324"/>
              <a:chOff x="-810470" y="699914"/>
              <a:chExt cx="1013888" cy="4328324"/>
            </a:xfrm>
          </p:grpSpPr>
          <p:sp>
            <p:nvSpPr>
              <p:cNvPr id="141" name="TextBox 140"/>
              <p:cNvSpPr txBox="1"/>
              <p:nvPr/>
            </p:nvSpPr>
            <p:spPr bwMode="gray">
              <a:xfrm>
                <a:off x="-760726" y="4828183"/>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Sources</a:t>
                </a:r>
              </a:p>
            </p:txBody>
          </p:sp>
          <p:grpSp>
            <p:nvGrpSpPr>
              <p:cNvPr id="142" name="Group 141"/>
              <p:cNvGrpSpPr/>
              <p:nvPr/>
            </p:nvGrpSpPr>
            <p:grpSpPr>
              <a:xfrm>
                <a:off x="-760726" y="699914"/>
                <a:ext cx="914400" cy="386680"/>
                <a:chOff x="-705942" y="710771"/>
                <a:chExt cx="914400" cy="386680"/>
              </a:xfrm>
            </p:grpSpPr>
            <p:pic>
              <p:nvPicPr>
                <p:cNvPr id="182" name="Picture 1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766" y="710771"/>
                  <a:ext cx="384048" cy="197081"/>
                </a:xfrm>
                <a:prstGeom prst="rect">
                  <a:avLst/>
                </a:prstGeom>
              </p:spPr>
            </p:pic>
            <p:sp>
              <p:nvSpPr>
                <p:cNvPr id="183" name="TextBox 182"/>
                <p:cNvSpPr txBox="1"/>
                <p:nvPr/>
              </p:nvSpPr>
              <p:spPr bwMode="gray">
                <a:xfrm>
                  <a:off x="-705942" y="866619"/>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Sensors</a:t>
                  </a:r>
                  <a:endParaRPr lang="en-US" sz="900" b="1" kern="0" dirty="0">
                    <a:solidFill>
                      <a:srgbClr val="FFFFFF"/>
                    </a:solidFill>
                    <a:latin typeface="Arial" pitchFamily="34" charset="0"/>
                    <a:cs typeface="Arial" pitchFamily="34" charset="0"/>
                  </a:endParaRPr>
                </a:p>
              </p:txBody>
            </p:sp>
          </p:grpSp>
          <p:grpSp>
            <p:nvGrpSpPr>
              <p:cNvPr id="143" name="Group 142"/>
              <p:cNvGrpSpPr/>
              <p:nvPr/>
            </p:nvGrpSpPr>
            <p:grpSpPr>
              <a:xfrm>
                <a:off x="-760726" y="3098356"/>
                <a:ext cx="914400" cy="551153"/>
                <a:chOff x="-705942" y="3189911"/>
                <a:chExt cx="914400" cy="551153"/>
              </a:xfrm>
            </p:grpSpPr>
            <p:pic>
              <p:nvPicPr>
                <p:cNvPr id="180" name="Picture 17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2478" y="3189911"/>
                  <a:ext cx="347472" cy="360585"/>
                </a:xfrm>
                <a:prstGeom prst="rect">
                  <a:avLst/>
                </a:prstGeom>
              </p:spPr>
            </p:pic>
            <p:sp>
              <p:nvSpPr>
                <p:cNvPr id="181" name="TextBox 180"/>
                <p:cNvSpPr txBox="1"/>
                <p:nvPr/>
              </p:nvSpPr>
              <p:spPr bwMode="gray">
                <a:xfrm>
                  <a:off x="-705942" y="3510232"/>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email</a:t>
                  </a:r>
                  <a:endParaRPr lang="en-US" sz="900" b="1" kern="0" dirty="0">
                    <a:solidFill>
                      <a:srgbClr val="FFFFFF"/>
                    </a:solidFill>
                    <a:latin typeface="Arial" pitchFamily="34" charset="0"/>
                    <a:cs typeface="Arial" pitchFamily="34" charset="0"/>
                  </a:endParaRPr>
                </a:p>
              </p:txBody>
            </p:sp>
          </p:grpSp>
          <p:grpSp>
            <p:nvGrpSpPr>
              <p:cNvPr id="144" name="Group 143"/>
              <p:cNvGrpSpPr/>
              <p:nvPr/>
            </p:nvGrpSpPr>
            <p:grpSpPr>
              <a:xfrm>
                <a:off x="-754786" y="3685958"/>
                <a:ext cx="902521" cy="530123"/>
                <a:chOff x="-700002" y="3794488"/>
                <a:chExt cx="902521" cy="530123"/>
              </a:xfrm>
            </p:grpSpPr>
            <p:pic>
              <p:nvPicPr>
                <p:cNvPr id="178" name="Picture 1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472194" y="3794488"/>
                  <a:ext cx="446904" cy="351096"/>
                </a:xfrm>
                <a:prstGeom prst="rect">
                  <a:avLst/>
                </a:prstGeom>
                <a:solidFill>
                  <a:srgbClr val="4D4D4D"/>
                </a:solidFill>
              </p:spPr>
            </p:pic>
            <p:sp>
              <p:nvSpPr>
                <p:cNvPr id="179" name="TextBox 178"/>
                <p:cNvSpPr txBox="1"/>
                <p:nvPr/>
              </p:nvSpPr>
              <p:spPr bwMode="gray">
                <a:xfrm>
                  <a:off x="-700002" y="4093779"/>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Social</a:t>
                  </a:r>
                  <a:endParaRPr lang="en-US" sz="900" b="1" kern="0" dirty="0">
                    <a:solidFill>
                      <a:srgbClr val="FFFFFF"/>
                    </a:solidFill>
                    <a:latin typeface="Arial" pitchFamily="34" charset="0"/>
                    <a:cs typeface="Arial" pitchFamily="34" charset="0"/>
                  </a:endParaRPr>
                </a:p>
              </p:txBody>
            </p:sp>
          </p:grpSp>
          <p:grpSp>
            <p:nvGrpSpPr>
              <p:cNvPr id="145" name="Group 144"/>
              <p:cNvGrpSpPr/>
              <p:nvPr/>
            </p:nvGrpSpPr>
            <p:grpSpPr>
              <a:xfrm>
                <a:off x="-754786" y="4195170"/>
                <a:ext cx="902521" cy="639581"/>
                <a:chOff x="-700002" y="4206027"/>
                <a:chExt cx="902521" cy="639581"/>
              </a:xfrm>
            </p:grpSpPr>
            <p:sp>
              <p:nvSpPr>
                <p:cNvPr id="164" name="TextBox 163"/>
                <p:cNvSpPr txBox="1"/>
                <p:nvPr/>
              </p:nvSpPr>
              <p:spPr bwMode="gray">
                <a:xfrm>
                  <a:off x="-700002" y="4614776"/>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Telemetry</a:t>
                  </a:r>
                  <a:endParaRPr lang="en-US" sz="900" b="1" kern="0" dirty="0">
                    <a:solidFill>
                      <a:srgbClr val="FFFFFF"/>
                    </a:solidFill>
                    <a:latin typeface="Arial" pitchFamily="34" charset="0"/>
                    <a:cs typeface="Arial" pitchFamily="34" charset="0"/>
                  </a:endParaRPr>
                </a:p>
              </p:txBody>
            </p:sp>
            <p:pic>
              <p:nvPicPr>
                <p:cNvPr id="177" name="Picture 17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8667" y="4206027"/>
                  <a:ext cx="299851" cy="436498"/>
                </a:xfrm>
                <a:prstGeom prst="rect">
                  <a:avLst/>
                </a:prstGeom>
              </p:spPr>
            </p:pic>
          </p:grpSp>
          <p:grpSp>
            <p:nvGrpSpPr>
              <p:cNvPr id="146" name="Group 145"/>
              <p:cNvGrpSpPr/>
              <p:nvPr/>
            </p:nvGrpSpPr>
            <p:grpSpPr>
              <a:xfrm>
                <a:off x="-749301" y="1123043"/>
                <a:ext cx="891551" cy="679252"/>
                <a:chOff x="-694517" y="1150573"/>
                <a:chExt cx="891551" cy="679252"/>
              </a:xfrm>
            </p:grpSpPr>
            <p:sp>
              <p:nvSpPr>
                <p:cNvPr id="161" name="TextBox 160"/>
                <p:cNvSpPr txBox="1"/>
                <p:nvPr/>
              </p:nvSpPr>
              <p:spPr bwMode="gray">
                <a:xfrm>
                  <a:off x="-694517" y="1598993"/>
                  <a:ext cx="89155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Mobile</a:t>
                  </a:r>
                  <a:endParaRPr lang="en-US" sz="900" b="1" kern="0" dirty="0">
                    <a:solidFill>
                      <a:srgbClr val="FFFFFF"/>
                    </a:solidFill>
                    <a:latin typeface="Arial" pitchFamily="34" charset="0"/>
                    <a:cs typeface="Arial" pitchFamily="34" charset="0"/>
                  </a:endParaRPr>
                </a:p>
              </p:txBody>
            </p:sp>
            <p:pic>
              <p:nvPicPr>
                <p:cNvPr id="162" name="Picture 16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1205" y="1150573"/>
                  <a:ext cx="230386" cy="474454"/>
                </a:xfrm>
                <a:prstGeom prst="rect">
                  <a:avLst/>
                </a:prstGeom>
              </p:spPr>
            </p:pic>
          </p:grpSp>
          <p:grpSp>
            <p:nvGrpSpPr>
              <p:cNvPr id="147" name="Group 146"/>
              <p:cNvGrpSpPr/>
              <p:nvPr/>
            </p:nvGrpSpPr>
            <p:grpSpPr>
              <a:xfrm>
                <a:off x="-755014" y="2519304"/>
                <a:ext cx="902977" cy="542603"/>
                <a:chOff x="-694518" y="2618492"/>
                <a:chExt cx="902977" cy="542603"/>
              </a:xfrm>
            </p:grpSpPr>
            <p:sp>
              <p:nvSpPr>
                <p:cNvPr id="159" name="TextBox 158"/>
                <p:cNvSpPr txBox="1"/>
                <p:nvPr/>
              </p:nvSpPr>
              <p:spPr bwMode="gray">
                <a:xfrm>
                  <a:off x="-694518" y="2930263"/>
                  <a:ext cx="902977"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Tabular Data</a:t>
                  </a:r>
                  <a:endParaRPr lang="en-US" sz="900" b="1" kern="0" dirty="0">
                    <a:solidFill>
                      <a:srgbClr val="FFFFFF"/>
                    </a:solidFill>
                    <a:latin typeface="Arial" pitchFamily="34" charset="0"/>
                    <a:cs typeface="Arial" pitchFamily="34" charset="0"/>
                  </a:endParaRPr>
                </a:p>
              </p:txBody>
            </p:sp>
            <p:pic>
              <p:nvPicPr>
                <p:cNvPr id="160" name="Picture 1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3341" y="2618492"/>
                  <a:ext cx="544733" cy="329476"/>
                </a:xfrm>
                <a:prstGeom prst="rect">
                  <a:avLst/>
                </a:prstGeom>
              </p:spPr>
            </p:pic>
          </p:grpSp>
          <p:grpSp>
            <p:nvGrpSpPr>
              <p:cNvPr id="149" name="Group 148"/>
              <p:cNvGrpSpPr/>
              <p:nvPr/>
            </p:nvGrpSpPr>
            <p:grpSpPr>
              <a:xfrm>
                <a:off x="-810470" y="1838743"/>
                <a:ext cx="1013888" cy="567269"/>
                <a:chOff x="-755686" y="1895710"/>
                <a:chExt cx="1013888" cy="567269"/>
              </a:xfrm>
            </p:grpSpPr>
            <p:sp>
              <p:nvSpPr>
                <p:cNvPr id="151" name="TextBox 150"/>
                <p:cNvSpPr txBox="1"/>
                <p:nvPr/>
              </p:nvSpPr>
              <p:spPr bwMode="gray">
                <a:xfrm>
                  <a:off x="-755686" y="2232147"/>
                  <a:ext cx="1013888"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Machine logs</a:t>
                  </a:r>
                  <a:endParaRPr lang="en-US" sz="900" b="1" kern="0" dirty="0">
                    <a:solidFill>
                      <a:srgbClr val="FFFFFF"/>
                    </a:solidFill>
                    <a:latin typeface="Arial" pitchFamily="34" charset="0"/>
                    <a:cs typeface="Arial" pitchFamily="34" charset="0"/>
                  </a:endParaRPr>
                </a:p>
              </p:txBody>
            </p:sp>
            <p:pic>
              <p:nvPicPr>
                <p:cNvPr id="158" name="Picture 15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3591" y="1895710"/>
                  <a:ext cx="329699" cy="379563"/>
                </a:xfrm>
                <a:prstGeom prst="rect">
                  <a:avLst/>
                </a:prstGeom>
              </p:spPr>
            </p:pic>
          </p:grpSp>
        </p:grpSp>
      </p:grpSp>
      <p:sp>
        <p:nvSpPr>
          <p:cNvPr id="184" name="TextBox 183"/>
          <p:cNvSpPr txBox="1"/>
          <p:nvPr/>
        </p:nvSpPr>
        <p:spPr bwMode="gray">
          <a:xfrm>
            <a:off x="-456621" y="1"/>
            <a:ext cx="420345" cy="225062"/>
          </a:xfrm>
          <a:prstGeom prst="rect">
            <a:avLst/>
          </a:prstGeom>
          <a:noFill/>
        </p:spPr>
        <p:txBody>
          <a:bodyPr wrap="none" rtlCol="0">
            <a:spAutoFit/>
          </a:bodyPr>
          <a:lstStyle/>
          <a:p>
            <a:pPr>
              <a:lnSpc>
                <a:spcPct val="95000"/>
              </a:lnSpc>
              <a:spcBef>
                <a:spcPts val="400"/>
              </a:spcBef>
            </a:pPr>
            <a:r>
              <a:rPr lang="en-US" sz="900" dirty="0" smtClean="0">
                <a:solidFill>
                  <a:srgbClr val="CACED3"/>
                </a:solidFill>
              </a:rPr>
              <a:t>DTG</a:t>
            </a:r>
          </a:p>
        </p:txBody>
      </p:sp>
      <p:cxnSp>
        <p:nvCxnSpPr>
          <p:cNvPr id="185" name="Straight Connector 184"/>
          <p:cNvCxnSpPr/>
          <p:nvPr/>
        </p:nvCxnSpPr>
        <p:spPr>
          <a:xfrm>
            <a:off x="5338455"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692566"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3517027" y="1110792"/>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0255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199" y="-131497"/>
            <a:ext cx="8230965" cy="613818"/>
          </a:xfrm>
        </p:spPr>
        <p:txBody>
          <a:bodyPr/>
          <a:lstStyle/>
          <a:p>
            <a:r>
              <a:rPr lang="zh-CN" altLang="en-US" dirty="0" smtClean="0"/>
              <a:t>数据湖架构设计成功之道</a:t>
            </a:r>
            <a:endParaRPr lang="en-US" sz="1300" dirty="0">
              <a:solidFill>
                <a:srgbClr val="266DAE"/>
              </a:solidFill>
            </a:endParaRPr>
          </a:p>
        </p:txBody>
      </p: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22" y="541698"/>
            <a:ext cx="7867404" cy="415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87044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591"/>
            <a:ext cx="7612912" cy="666139"/>
          </a:xfrm>
        </p:spPr>
        <p:txBody>
          <a:bodyPr/>
          <a:lstStyle/>
          <a:p>
            <a:r>
              <a:rPr lang="zh-CN" altLang="en-US" dirty="0" smtClean="0"/>
              <a:t>数据湖基础实施成功之道</a:t>
            </a:r>
            <a:r>
              <a:rPr lang="en-US" dirty="0" smtClean="0"/>
              <a:t/>
            </a:r>
            <a:br>
              <a:rPr lang="en-US" dirty="0" smtClean="0"/>
            </a:br>
            <a:r>
              <a:rPr lang="zh-CN" altLang="en-US" sz="1800" dirty="0" smtClean="0">
                <a:solidFill>
                  <a:schemeClr val="bg1">
                    <a:lumMod val="50000"/>
                  </a:schemeClr>
                </a:solidFill>
              </a:rPr>
              <a:t>提供用户访问和产生业务价值的最佳实践</a:t>
            </a:r>
            <a:endParaRPr lang="en-US" sz="1800" dirty="0">
              <a:solidFill>
                <a:schemeClr val="bg1">
                  <a:lumMod val="50000"/>
                </a:schemeClr>
              </a:solidFill>
            </a:endParaRPr>
          </a:p>
        </p:txBody>
      </p:sp>
      <p:sp>
        <p:nvSpPr>
          <p:cNvPr id="3" name="Content Placeholder 2"/>
          <p:cNvSpPr>
            <a:spLocks noGrp="1"/>
          </p:cNvSpPr>
          <p:nvPr>
            <p:ph idx="1"/>
          </p:nvPr>
        </p:nvSpPr>
        <p:spPr>
          <a:xfrm>
            <a:off x="381000" y="1155648"/>
            <a:ext cx="8580473" cy="3457235"/>
          </a:xfrm>
        </p:spPr>
        <p:txBody>
          <a:bodyPr/>
          <a:lstStyle/>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数据湖框架</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Proven end-to-end framework from data source ingest to user access</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数据接收与存储</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Feed processing configured around a few key business data use cases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数据准备</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Configure data cleansing and preparation </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数据检查校验</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Ensure completeness, freshness and data quality check processes</a:t>
            </a:r>
            <a:endParaRPr lang="en-US" sz="1400" b="1" dirty="0" smtClean="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数据治理</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Configure custom validation rules and data confidence metrics</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数据安全</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Setup users, groups, and roles. Configured for Ranger/Sentry and Kerberos (if available)</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监控</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Setup data pipeline health monitoring and service level agreements</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自定义模版</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Build templates/processors for repeated &amp; consistent use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培训</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a:latin typeface="Microsoft YaHei" charset="-122"/>
                <a:ea typeface="Microsoft YaHei" charset="-122"/>
                <a:cs typeface="Microsoft YaHei" charset="-122"/>
              </a:rPr>
              <a:t>Ramp and transition to own of admin and users of this best practices framework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文档化</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Approach document, Install guide, Best Practices guide, and </a:t>
            </a:r>
            <a:r>
              <a:rPr lang="en-US" sz="1400" dirty="0" err="1" smtClean="0">
                <a:latin typeface="Microsoft YaHei" charset="-122"/>
                <a:ea typeface="Microsoft YaHei" charset="-122"/>
                <a:cs typeface="Microsoft YaHei" charset="-122"/>
              </a:rPr>
              <a:t>runbook</a:t>
            </a:r>
            <a:endParaRPr lang="en-US" sz="1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7380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p:cNvSpPr>
            <a:spLocks noGrp="1"/>
          </p:cNvSpPr>
          <p:nvPr>
            <p:ph idx="12"/>
          </p:nvPr>
        </p:nvSpPr>
        <p:spPr>
          <a:xfrm>
            <a:off x="3357699" y="775214"/>
            <a:ext cx="5393267" cy="4177242"/>
          </a:xfrm>
        </p:spPr>
        <p:txBody>
          <a:bodyPr/>
          <a:lstStyle/>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数据湖架构</a:t>
            </a:r>
            <a:r>
              <a:rPr lang="en-US" sz="1800" b="1" dirty="0" smtClean="0">
                <a:latin typeface="Microsoft YaHei" charset="-122"/>
                <a:ea typeface="Microsoft YaHei" charset="-122"/>
                <a:cs typeface="Microsoft YaHei" charset="-122"/>
              </a:rPr>
              <a:t> </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Purpose built, well architected &amp; managed approach that is aligned with direct business value of the data;  Balance Agility &amp; Governance. </a:t>
            </a: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Dev Ops Framework to consistent and continuous integration and deployment</a:t>
            </a:r>
          </a:p>
          <a:p>
            <a:pPr marL="50799" lvl="1" indent="0">
              <a:spcBef>
                <a:spcPts val="0"/>
              </a:spcBef>
              <a:spcAft>
                <a:spcPts val="0"/>
              </a:spcAft>
              <a:buClr>
                <a:schemeClr val="accent1"/>
              </a:buClr>
              <a:buSzPct val="100000"/>
              <a:buNone/>
            </a:pPr>
            <a:endParaRPr lang="en-US"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solidFill>
                  <a:schemeClr val="tx1">
                    <a:lumMod val="50000"/>
                  </a:schemeClr>
                </a:solidFill>
                <a:latin typeface="Microsoft YaHei" charset="-122"/>
                <a:ea typeface="Microsoft YaHei" charset="-122"/>
                <a:cs typeface="Microsoft YaHei" charset="-122"/>
                <a:sym typeface="Questrial"/>
              </a:rPr>
              <a:t>自动化数据管道</a:t>
            </a:r>
            <a:endParaRPr lang="en-US" sz="18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Monitor and manage data pipelines, ensure quality and SLAs, validate, profile and cleanse.</a:t>
            </a:r>
          </a:p>
          <a:p>
            <a:pPr marL="50799" lvl="1" indent="0">
              <a:spcBef>
                <a:spcPts val="0"/>
              </a:spcBef>
              <a:spcAft>
                <a:spcPts val="0"/>
              </a:spcAft>
              <a:buClr>
                <a:schemeClr val="accent1"/>
              </a:buClr>
              <a:buSzPct val="100000"/>
              <a:buNone/>
            </a:pPr>
            <a:endParaRPr lang="en-US" sz="12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安全</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Role Based Governance - protect, encrypt,  restrict data on wire and at rest.</a:t>
            </a:r>
          </a:p>
          <a:p>
            <a:pPr marL="50799" lvl="1" indent="0">
              <a:spcBef>
                <a:spcPts val="0"/>
              </a:spcBef>
              <a:spcAft>
                <a:spcPts val="0"/>
              </a:spcAft>
              <a:buClr>
                <a:schemeClr val="accent1"/>
              </a:buClr>
              <a:buSzPct val="100000"/>
              <a:buNone/>
            </a:pPr>
            <a:endParaRPr lang="en-US" sz="12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数据血缘</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technical metadata and logs for every step; enable index &amp; search</a:t>
            </a:r>
          </a:p>
          <a:p>
            <a:pPr marL="50799" lvl="1" indent="0">
              <a:spcBef>
                <a:spcPts val="0"/>
              </a:spcBef>
              <a:spcAft>
                <a:spcPts val="0"/>
              </a:spcAft>
              <a:buClr>
                <a:schemeClr val="accent1"/>
              </a:buClr>
              <a:buSzPct val="100000"/>
              <a:buNone/>
            </a:pPr>
            <a:endParaRPr lang="en-US"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数据准备与发布</a:t>
            </a:r>
            <a:endParaRPr lang="en-US" sz="18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model &amp; prepare analytical data set optimized to meet needs of the tool or defined application needs.</a:t>
            </a:r>
          </a:p>
          <a:p>
            <a:pPr marL="50799" lvl="1" indent="0">
              <a:spcBef>
                <a:spcPts val="0"/>
              </a:spcBef>
              <a:spcAft>
                <a:spcPts val="0"/>
              </a:spcAft>
              <a:buClr>
                <a:schemeClr val="tx2"/>
              </a:buClr>
              <a:buSzPct val="100000"/>
              <a:buNone/>
            </a:pPr>
            <a:endParaRPr lang="en-US" altLang="zh-CN"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tx2"/>
              </a:buClr>
              <a:buSzPct val="100000"/>
              <a:buNone/>
            </a:pPr>
            <a:r>
              <a:rPr lang="zh-CN" altLang="en-US" sz="1800" b="1" dirty="0" smtClean="0">
                <a:latin typeface="Microsoft YaHei" charset="-122"/>
                <a:ea typeface="Microsoft YaHei" charset="-122"/>
                <a:cs typeface="Microsoft YaHei" charset="-122"/>
              </a:rPr>
              <a:t>数据生命周期管理</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tx2"/>
              </a:buClr>
              <a:buSzPct val="100000"/>
              <a:buNone/>
            </a:pPr>
            <a:r>
              <a:rPr lang="en-US" sz="1200" dirty="0">
                <a:latin typeface="Microsoft YaHei" charset="-122"/>
                <a:ea typeface="Microsoft YaHei" charset="-122"/>
                <a:cs typeface="Microsoft YaHei" charset="-122"/>
              </a:rPr>
              <a:t>archive with retention management for source</a:t>
            </a:r>
            <a:endParaRPr lang="en-US" sz="1200" dirty="0">
              <a:solidFill>
                <a:schemeClr val="dk1"/>
              </a:solidFill>
              <a:latin typeface="Microsoft YaHei" charset="-122"/>
              <a:ea typeface="Microsoft YaHei" charset="-122"/>
              <a:cs typeface="Microsoft YaHei" charset="-122"/>
              <a:sym typeface="Questrial"/>
            </a:endParaRPr>
          </a:p>
        </p:txBody>
      </p:sp>
      <p:sp>
        <p:nvSpPr>
          <p:cNvPr id="12" name="Title 2"/>
          <p:cNvSpPr txBox="1">
            <a:spLocks/>
          </p:cNvSpPr>
          <p:nvPr/>
        </p:nvSpPr>
        <p:spPr bwMode="gray">
          <a:xfrm>
            <a:off x="457200" y="639709"/>
            <a:ext cx="3886200" cy="704088"/>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200" b="0" kern="1200" baseline="0">
                <a:solidFill>
                  <a:schemeClr val="accent1"/>
                </a:solidFill>
                <a:latin typeface="+mj-lt"/>
                <a:ea typeface="+mj-ea"/>
                <a:cs typeface="+mj-cs"/>
              </a:defRPr>
            </a:lvl1pPr>
          </a:lstStyle>
          <a:p>
            <a:r>
              <a:rPr lang="en-US">
                <a:latin typeface="Questrial"/>
                <a:ea typeface="Questrial"/>
                <a:cs typeface="Questrial"/>
                <a:sym typeface="Questrial"/>
              </a:rPr>
              <a:t/>
            </a:r>
            <a:br>
              <a:rPr lang="en-US">
                <a:latin typeface="Questrial"/>
                <a:ea typeface="Questrial"/>
                <a:cs typeface="Questrial"/>
                <a:sym typeface="Questrial"/>
              </a:rPr>
            </a:br>
            <a:r>
              <a:rPr lang="en-US"/>
              <a:t/>
            </a:r>
            <a:br>
              <a:rPr lang="en-US"/>
            </a:br>
            <a:endParaRPr lang="en-US" dirty="0"/>
          </a:p>
        </p:txBody>
      </p:sp>
      <p:sp>
        <p:nvSpPr>
          <p:cNvPr id="25" name="Title 1"/>
          <p:cNvSpPr txBox="1">
            <a:spLocks/>
          </p:cNvSpPr>
          <p:nvPr/>
        </p:nvSpPr>
        <p:spPr bwMode="gray">
          <a:xfrm>
            <a:off x="457200" y="130492"/>
            <a:ext cx="8946185" cy="410409"/>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a:lstStyle>
          <a:p>
            <a:r>
              <a:rPr lang="en-US" b="0" dirty="0" err="1" smtClean="0">
                <a:latin typeface="Microsoft YaHei" charset="-122"/>
                <a:ea typeface="Microsoft YaHei" charset="-122"/>
                <a:cs typeface="Microsoft YaHei" charset="-122"/>
              </a:rPr>
              <a:t>Kylo</a:t>
            </a:r>
            <a:r>
              <a:rPr lang="en-US" b="0" dirty="0" smtClean="0">
                <a:latin typeface="Microsoft YaHei" charset="-122"/>
                <a:ea typeface="Microsoft YaHei" charset="-122"/>
                <a:cs typeface="Microsoft YaHei" charset="-122"/>
              </a:rPr>
              <a:t> </a:t>
            </a:r>
            <a:r>
              <a:rPr lang="zh-CN" altLang="en-US" b="0" dirty="0" smtClean="0">
                <a:latin typeface="Microsoft YaHei" charset="-122"/>
                <a:ea typeface="Microsoft YaHei" charset="-122"/>
                <a:cs typeface="Microsoft YaHei" charset="-122"/>
              </a:rPr>
              <a:t>解决方案概述</a:t>
            </a:r>
            <a:r>
              <a:rPr lang="en-US" b="0" dirty="0" smtClean="0">
                <a:latin typeface="Microsoft YaHei" charset="-122"/>
                <a:ea typeface="Microsoft YaHei" charset="-122"/>
                <a:cs typeface="Microsoft YaHei" charset="-122"/>
              </a:rPr>
              <a:t>(</a:t>
            </a:r>
            <a:r>
              <a:rPr lang="zh-CN" altLang="en-US" b="0" dirty="0" smtClean="0">
                <a:latin typeface="Microsoft YaHei" charset="-122"/>
                <a:ea typeface="Microsoft YaHei" charset="-122"/>
                <a:cs typeface="Microsoft YaHei" charset="-122"/>
              </a:rPr>
              <a:t>核心治理</a:t>
            </a:r>
            <a:r>
              <a:rPr lang="en-US" b="0" dirty="0" smtClean="0">
                <a:latin typeface="Microsoft YaHei" charset="-122"/>
                <a:ea typeface="Microsoft YaHei" charset="-122"/>
                <a:cs typeface="Microsoft YaHei" charset="-122"/>
              </a:rPr>
              <a:t>)</a:t>
            </a:r>
            <a:endParaRPr lang="en-US" b="0" dirty="0">
              <a:solidFill>
                <a:schemeClr val="bg1">
                  <a:lumMod val="50000"/>
                </a:schemeClr>
              </a:solidFill>
              <a:latin typeface="Microsoft YaHei" charset="-122"/>
              <a:ea typeface="Microsoft YaHei" charset="-122"/>
              <a:cs typeface="Microsoft YaHei" charset="-122"/>
            </a:endParaRPr>
          </a:p>
        </p:txBody>
      </p:sp>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48653"/>
          <a:stretch/>
        </p:blipFill>
        <p:spPr bwMode="auto">
          <a:xfrm>
            <a:off x="499702" y="1442604"/>
            <a:ext cx="212940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369"/>
          <a:stretch/>
        </p:blipFill>
        <p:spPr bwMode="auto">
          <a:xfrm>
            <a:off x="612321" y="2586467"/>
            <a:ext cx="201678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66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77293966"/>
              </p:ext>
            </p:extLst>
          </p:nvPr>
        </p:nvGraphicFramePr>
        <p:xfrm>
          <a:off x="4856166" y="949154"/>
          <a:ext cx="4083658" cy="3543037"/>
        </p:xfrm>
        <a:graphic>
          <a:graphicData uri="http://schemas.openxmlformats.org/drawingml/2006/table">
            <a:tbl>
              <a:tblPr firstRow="1" bandRow="1">
                <a:tableStyleId>{5C22544A-7EE6-4342-B048-85BDC9FD1C3A}</a:tableStyleId>
              </a:tblPr>
              <a:tblGrid>
                <a:gridCol w="1844129"/>
                <a:gridCol w="1211162"/>
                <a:gridCol w="1028367"/>
              </a:tblGrid>
              <a:tr h="252925">
                <a:tc>
                  <a:txBody>
                    <a:bodyPr/>
                    <a:lstStyle/>
                    <a:p>
                      <a:pPr algn="ctr">
                        <a:spcAft>
                          <a:spcPts val="0"/>
                        </a:spcAft>
                      </a:pPr>
                      <a:r>
                        <a:rPr lang="zh-CN" altLang="en-US" sz="1000" dirty="0" smtClean="0">
                          <a:effectLst/>
                          <a:latin typeface="Microsoft YaHei" charset="-122"/>
                          <a:ea typeface="Microsoft YaHei" charset="-122"/>
                          <a:cs typeface="Microsoft YaHei" charset="-122"/>
                        </a:rPr>
                        <a:t>功能特性</a:t>
                      </a:r>
                      <a:endParaRPr lang="en-GB" sz="10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latin typeface="Microsoft YaHei" charset="-122"/>
                          <a:ea typeface="Microsoft YaHei" charset="-122"/>
                          <a:cs typeface="Microsoft YaHei" charset="-122"/>
                          <a:sym typeface="Zapf Dingbats"/>
                        </a:rPr>
                        <a:t>Hadoop Alone</a:t>
                      </a:r>
                      <a:endParaRPr lang="en-US" sz="1000" dirty="0" smtClean="0">
                        <a:solidFill>
                          <a:srgbClr val="262626"/>
                        </a:solidFill>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latin typeface="Microsoft YaHei" charset="-122"/>
                          <a:ea typeface="Microsoft YaHei" charset="-122"/>
                          <a:cs typeface="Microsoft YaHei" charset="-122"/>
                          <a:sym typeface="Zapf Dingbats"/>
                        </a:rPr>
                        <a:t>With</a:t>
                      </a:r>
                      <a:r>
                        <a:rPr lang="en-US" sz="1000" baseline="0" dirty="0" smtClean="0">
                          <a:effectLst/>
                          <a:latin typeface="Microsoft YaHei" charset="-122"/>
                          <a:ea typeface="Microsoft YaHei" charset="-122"/>
                          <a:cs typeface="Microsoft YaHei" charset="-122"/>
                          <a:sym typeface="Zapf Dingbats"/>
                        </a:rPr>
                        <a:t> Kylo</a:t>
                      </a:r>
                      <a:endParaRPr lang="en-US" sz="1000" dirty="0" smtClean="0">
                        <a:solidFill>
                          <a:srgbClr val="262626"/>
                        </a:solidFill>
                        <a:effectLst/>
                        <a:latin typeface="Microsoft YaHei" charset="-122"/>
                        <a:ea typeface="Microsoft YaHei" charset="-122"/>
                        <a:cs typeface="Microsoft YaHei" charset="-122"/>
                      </a:endParaRPr>
                    </a:p>
                  </a:txBody>
                  <a:tcPr marL="51435" marR="51435" marT="0" marB="0" anchor="ctr"/>
                </a:tc>
              </a:tr>
              <a:tr h="288134">
                <a:tc>
                  <a:txBody>
                    <a:bodyPr/>
                    <a:lstStyle/>
                    <a:p>
                      <a:pPr algn="l">
                        <a:spcAft>
                          <a:spcPts val="0"/>
                        </a:spcAft>
                      </a:pPr>
                      <a:r>
                        <a:rPr lang="zh-CN" altLang="en-US" sz="1100" dirty="0" smtClean="0">
                          <a:effectLst/>
                          <a:latin typeface="Microsoft YaHei" charset="-122"/>
                          <a:ea typeface="Microsoft YaHei" charset="-122"/>
                          <a:cs typeface="Microsoft YaHei" charset="-122"/>
                        </a:rPr>
                        <a:t>分布式与可扩展</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88848">
                <a:tc>
                  <a:txBody>
                    <a:bodyPr/>
                    <a:lstStyle/>
                    <a:p>
                      <a:pPr algn="l">
                        <a:spcAft>
                          <a:spcPts val="0"/>
                        </a:spcAft>
                      </a:pPr>
                      <a:r>
                        <a:rPr lang="zh-CN" altLang="en-US" sz="1100" dirty="0" smtClean="0">
                          <a:effectLst/>
                          <a:latin typeface="Microsoft YaHei" charset="-122"/>
                          <a:ea typeface="Microsoft YaHei" charset="-122"/>
                          <a:cs typeface="Microsoft YaHei" charset="-122"/>
                        </a:rPr>
                        <a:t>批处理</a:t>
                      </a:r>
                      <a:r>
                        <a:rPr lang="en-US" sz="1100" dirty="0" smtClean="0">
                          <a:effectLst/>
                          <a:latin typeface="Microsoft YaHei" charset="-122"/>
                          <a:ea typeface="Microsoft YaHei" charset="-122"/>
                          <a:cs typeface="Microsoft YaHei" charset="-122"/>
                        </a:rPr>
                        <a:t> &amp; </a:t>
                      </a:r>
                      <a:r>
                        <a:rPr lang="zh-CN" altLang="en-US" sz="1100" dirty="0" smtClean="0">
                          <a:effectLst/>
                          <a:latin typeface="Microsoft YaHei" charset="-122"/>
                          <a:ea typeface="Microsoft YaHei" charset="-122"/>
                          <a:cs typeface="Microsoft YaHei" charset="-122"/>
                        </a:rPr>
                        <a:t>流处理支持</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3451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100" dirty="0" smtClean="0">
                          <a:effectLst/>
                          <a:latin typeface="Microsoft YaHei" charset="-122"/>
                          <a:ea typeface="Microsoft YaHei" charset="-122"/>
                          <a:cs typeface="Microsoft YaHei" charset="-122"/>
                        </a:rPr>
                        <a:t>实时分析</a:t>
                      </a:r>
                      <a:endParaRPr lang="en-GB" sz="1100" dirty="0" smtClean="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79553">
                <a:tc>
                  <a:txBody>
                    <a:bodyPr/>
                    <a:lstStyle/>
                    <a:p>
                      <a:pPr algn="l">
                        <a:spcAft>
                          <a:spcPts val="0"/>
                        </a:spcAft>
                      </a:pPr>
                      <a:r>
                        <a:rPr lang="zh-CN" altLang="en-US" sz="1100" dirty="0" smtClean="0">
                          <a:effectLst/>
                          <a:latin typeface="Microsoft YaHei" charset="-122"/>
                          <a:ea typeface="Microsoft YaHei" charset="-122"/>
                          <a:cs typeface="Microsoft YaHei" charset="-122"/>
                        </a:rPr>
                        <a:t>可配置</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55864">
                <a:tc>
                  <a:txBody>
                    <a:bodyPr/>
                    <a:lstStyle/>
                    <a:p>
                      <a:pPr algn="l">
                        <a:spcAft>
                          <a:spcPts val="0"/>
                        </a:spcAft>
                      </a:pPr>
                      <a:r>
                        <a:rPr lang="zh-CN" altLang="en-US" sz="1100" kern="1200" dirty="0" smtClean="0">
                          <a:effectLst/>
                          <a:latin typeface="Microsoft YaHei" charset="-122"/>
                          <a:ea typeface="Microsoft YaHei" charset="-122"/>
                          <a:cs typeface="Microsoft YaHei" charset="-122"/>
                        </a:rPr>
                        <a:t>图形化界面开发</a:t>
                      </a:r>
                      <a:endParaRPr lang="en-GB" sz="1100" i="1" kern="1200" dirty="0">
                        <a:solidFill>
                          <a:schemeClr val="dk1"/>
                        </a:solidFill>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334800">
                <a:tc>
                  <a:txBody>
                    <a:bodyPr/>
                    <a:lstStyle/>
                    <a:p>
                      <a:pPr algn="l">
                        <a:spcAft>
                          <a:spcPts val="0"/>
                        </a:spcAft>
                      </a:pPr>
                      <a:r>
                        <a:rPr lang="zh-CN" altLang="en-US" sz="1100" i="0" kern="1200" dirty="0" smtClean="0">
                          <a:solidFill>
                            <a:schemeClr val="dk1"/>
                          </a:solidFill>
                          <a:effectLst/>
                          <a:latin typeface="Microsoft YaHei" charset="-122"/>
                          <a:ea typeface="Microsoft YaHei" charset="-122"/>
                          <a:cs typeface="Microsoft YaHei" charset="-122"/>
                        </a:rPr>
                        <a:t>数据接收</a:t>
                      </a:r>
                      <a:endParaRPr lang="en-GB" sz="1100" i="1" kern="1200" dirty="0">
                        <a:solidFill>
                          <a:schemeClr val="dk1"/>
                        </a:solidFill>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3017">
                <a:tc>
                  <a:txBody>
                    <a:bodyPr/>
                    <a:lstStyle/>
                    <a:p>
                      <a:pPr algn="l">
                        <a:spcAft>
                          <a:spcPts val="0"/>
                        </a:spcAft>
                      </a:pPr>
                      <a:r>
                        <a:rPr lang="zh-CN" altLang="en-US" sz="1100" dirty="0" smtClean="0">
                          <a:effectLst/>
                          <a:latin typeface="Microsoft YaHei" charset="-122"/>
                          <a:ea typeface="Microsoft YaHei" charset="-122"/>
                          <a:cs typeface="Microsoft YaHei" charset="-122"/>
                        </a:rPr>
                        <a:t>数据重组</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0250">
                <a:tc>
                  <a:txBody>
                    <a:bodyPr/>
                    <a:lstStyle/>
                    <a:p>
                      <a:pPr algn="l">
                        <a:spcAft>
                          <a:spcPts val="0"/>
                        </a:spcAft>
                      </a:pPr>
                      <a:r>
                        <a:rPr lang="zh-CN" altLang="en-US" sz="1100" dirty="0" smtClean="0">
                          <a:effectLst/>
                          <a:latin typeface="Microsoft YaHei" charset="-122"/>
                          <a:ea typeface="Microsoft YaHei" charset="-122"/>
                          <a:cs typeface="Microsoft YaHei" charset="-122"/>
                        </a:rPr>
                        <a:t>数据保护</a:t>
                      </a:r>
                      <a:r>
                        <a:rPr lang="en-US" sz="1100" dirty="0" smtClean="0">
                          <a:effectLst/>
                          <a:latin typeface="Microsoft YaHei" charset="-122"/>
                          <a:ea typeface="Microsoft YaHei" charset="-122"/>
                          <a:cs typeface="Microsoft YaHei" charset="-122"/>
                        </a:rPr>
                        <a:t>/</a:t>
                      </a:r>
                      <a:r>
                        <a:rPr lang="zh-CN" altLang="en-US" sz="1100" dirty="0" smtClean="0">
                          <a:effectLst/>
                          <a:latin typeface="Microsoft YaHei" charset="-122"/>
                          <a:ea typeface="Microsoft YaHei" charset="-122"/>
                          <a:cs typeface="Microsoft YaHei" charset="-122"/>
                        </a:rPr>
                        <a:t>清洗</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50955">
                <a:tc>
                  <a:txBody>
                    <a:bodyPr/>
                    <a:lstStyle/>
                    <a:p>
                      <a:pPr algn="l">
                        <a:spcAft>
                          <a:spcPts val="0"/>
                        </a:spcAft>
                      </a:pPr>
                      <a:r>
                        <a:rPr lang="zh-CN" altLang="en-US" sz="1100" dirty="0" smtClean="0">
                          <a:effectLst/>
                          <a:latin typeface="Microsoft YaHei" charset="-122"/>
                          <a:ea typeface="Microsoft YaHei" charset="-122"/>
                          <a:cs typeface="Microsoft YaHei" charset="-122"/>
                        </a:rPr>
                        <a:t>数据分析</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78839">
                <a:tc>
                  <a:txBody>
                    <a:bodyPr/>
                    <a:lstStyle/>
                    <a:p>
                      <a:pPr algn="l">
                        <a:spcAft>
                          <a:spcPts val="0"/>
                        </a:spcAft>
                      </a:pPr>
                      <a:r>
                        <a:rPr lang="zh-CN" altLang="en-US" sz="1100" baseline="0" dirty="0" smtClean="0">
                          <a:effectLst/>
                          <a:latin typeface="Microsoft YaHei" charset="-122"/>
                          <a:ea typeface="Microsoft YaHei" charset="-122"/>
                          <a:cs typeface="Microsoft YaHei" charset="-122"/>
                        </a:rPr>
                        <a:t>元数据</a:t>
                      </a:r>
                      <a:r>
                        <a:rPr lang="en-GB" sz="1100" baseline="0" dirty="0" smtClean="0">
                          <a:effectLst/>
                          <a:latin typeface="Microsoft YaHei" charset="-122"/>
                          <a:ea typeface="Microsoft YaHei" charset="-122"/>
                          <a:cs typeface="Microsoft YaHei" charset="-122"/>
                        </a:rPr>
                        <a:t> &amp; </a:t>
                      </a:r>
                      <a:r>
                        <a:rPr lang="zh-CN" altLang="en-US" sz="1100" baseline="0" dirty="0" smtClean="0">
                          <a:effectLst/>
                          <a:latin typeface="Microsoft YaHei" charset="-122"/>
                          <a:ea typeface="Microsoft YaHei" charset="-122"/>
                          <a:cs typeface="Microsoft YaHei" charset="-122"/>
                        </a:rPr>
                        <a:t>数据治理</a:t>
                      </a:r>
                      <a:endParaRPr lang="en-GB" sz="1100" i="1"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algn="l">
                        <a:spcAft>
                          <a:spcPts val="0"/>
                        </a:spcAft>
                      </a:pPr>
                      <a:r>
                        <a:rPr lang="zh-CN" altLang="en-US" sz="1100" dirty="0" smtClean="0">
                          <a:effectLst/>
                          <a:latin typeface="Microsoft YaHei" charset="-122"/>
                          <a:ea typeface="Microsoft YaHei" charset="-122"/>
                          <a:cs typeface="Microsoft YaHei" charset="-122"/>
                        </a:rPr>
                        <a:t>自动化</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100" dirty="0" smtClean="0">
                          <a:effectLst/>
                          <a:latin typeface="Microsoft YaHei" charset="-122"/>
                          <a:ea typeface="Microsoft YaHei" charset="-122"/>
                          <a:cs typeface="Microsoft YaHei" charset="-122"/>
                        </a:rPr>
                        <a:t>嵌入式最佳实践</a:t>
                      </a:r>
                      <a:endParaRPr lang="en-GB" sz="1100" dirty="0" smtClean="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bl>
          </a:graphicData>
        </a:graphic>
      </p:graphicFrame>
      <p:pic>
        <p:nvPicPr>
          <p:cNvPr id="11" name="Picture 10"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r="48970" b="61398"/>
          <a:stretch/>
        </p:blipFill>
        <p:spPr>
          <a:xfrm>
            <a:off x="414507" y="1447917"/>
            <a:ext cx="3255264" cy="1671136"/>
          </a:xfrm>
          <a:prstGeom prst="rect">
            <a:avLst/>
          </a:prstGeom>
        </p:spPr>
      </p:pic>
      <p:pic>
        <p:nvPicPr>
          <p:cNvPr id="14" name="Picture 13"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l="51030" b="61398"/>
          <a:stretch/>
        </p:blipFill>
        <p:spPr>
          <a:xfrm>
            <a:off x="457200" y="3094636"/>
            <a:ext cx="3264785" cy="1746514"/>
          </a:xfrm>
          <a:prstGeom prst="rect">
            <a:avLst/>
          </a:prstGeom>
        </p:spPr>
      </p:pic>
      <p:sp>
        <p:nvSpPr>
          <p:cNvPr id="19" name="Right Arrow 18"/>
          <p:cNvSpPr/>
          <p:nvPr/>
        </p:nvSpPr>
        <p:spPr>
          <a:xfrm>
            <a:off x="3907201" y="2271758"/>
            <a:ext cx="758510" cy="1746100"/>
          </a:xfrm>
          <a:prstGeom prst="rightArrow">
            <a:avLst>
              <a:gd name="adj1" fmla="val 50000"/>
              <a:gd name="adj2" fmla="val 67187"/>
            </a:avLst>
          </a:prstGeom>
          <a:ln>
            <a:headEnd/>
            <a:tailEnd/>
          </a:ln>
        </p:spPr>
        <p:style>
          <a:lnRef idx="1">
            <a:schemeClr val="accent6"/>
          </a:lnRef>
          <a:fillRef idx="3">
            <a:schemeClr val="accent6"/>
          </a:fillRef>
          <a:effectRef idx="2">
            <a:schemeClr val="accent6"/>
          </a:effectRef>
          <a:fontRef idx="minor">
            <a:schemeClr val="lt1"/>
          </a:fontRef>
        </p:style>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381000" y="785788"/>
            <a:ext cx="4284711" cy="662489"/>
          </a:xfrm>
          <a:prstGeom prst="rect">
            <a:avLst/>
          </a:prstGeom>
          <a:noFill/>
        </p:spPr>
        <p:txBody>
          <a:bodyPr wrap="square" rtlCol="0">
            <a:spAutoFit/>
          </a:bodyPr>
          <a:lstStyle/>
          <a:p>
            <a:pPr>
              <a:lnSpc>
                <a:spcPct val="95000"/>
              </a:lnSpc>
              <a:spcBef>
                <a:spcPts val="400"/>
              </a:spcBef>
            </a:pPr>
            <a:r>
              <a:rPr lang="en-US" sz="1300" b="1" dirty="0" smtClean="0">
                <a:solidFill>
                  <a:srgbClr val="231F20"/>
                </a:solidFill>
              </a:rPr>
              <a:t>“Kylo” was developed as an open source offering to enable access and functionality to many user groups of the Data Lake</a:t>
            </a:r>
          </a:p>
        </p:txBody>
      </p:sp>
      <p:sp>
        <p:nvSpPr>
          <p:cNvPr id="8"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数据湖基础框架</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5703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2504" y="714489"/>
            <a:ext cx="6272992" cy="4278285"/>
            <a:chOff x="952504" y="714489"/>
            <a:chExt cx="6272992" cy="4278285"/>
          </a:xfrm>
        </p:grpSpPr>
        <p:pic>
          <p:nvPicPr>
            <p:cNvPr id="30"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81" y="749019"/>
              <a:ext cx="6253315" cy="4243755"/>
            </a:xfrm>
            <a:prstGeom prst="rect">
              <a:avLst/>
            </a:prstGeom>
          </p:spPr>
        </p:pic>
        <p:pic>
          <p:nvPicPr>
            <p:cNvPr id="38" name="Picture 4" descr="Microsoft Azure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574" y="4318141"/>
              <a:ext cx="1198110" cy="1437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4" y="714489"/>
              <a:ext cx="6253315" cy="4243755"/>
            </a:xfrm>
            <a:prstGeom prst="rect">
              <a:avLst/>
            </a:prstGeom>
          </p:spPr>
        </p:pic>
      </p:grpSp>
      <p:sp>
        <p:nvSpPr>
          <p:cNvPr id="2" name="Rectangle 1"/>
          <p:cNvSpPr/>
          <p:nvPr/>
        </p:nvSpPr>
        <p:spPr>
          <a:xfrm>
            <a:off x="7369175" y="1741753"/>
            <a:ext cx="1634067" cy="685800"/>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7383992" y="1748868"/>
            <a:ext cx="1600200" cy="664156"/>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features tailored to organizational users</a:t>
            </a:r>
            <a:endParaRPr lang="en-US" sz="1300" dirty="0">
              <a:solidFill>
                <a:srgbClr val="231F20"/>
              </a:solidFill>
            </a:endParaRPr>
          </a:p>
        </p:txBody>
      </p:sp>
      <p:cxnSp>
        <p:nvCxnSpPr>
          <p:cNvPr id="7" name="Straight Connector 6"/>
          <p:cNvCxnSpPr/>
          <p:nvPr/>
        </p:nvCxnSpPr>
        <p:spPr>
          <a:xfrm flipH="1" flipV="1">
            <a:off x="7841442" y="1233460"/>
            <a:ext cx="350058" cy="50406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184308" y="1233460"/>
            <a:ext cx="667560"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085792" y="2697140"/>
            <a:ext cx="305608" cy="38417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417733" y="2697138"/>
            <a:ext cx="678485"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04100" y="2641846"/>
            <a:ext cx="1600200" cy="91281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visual pipeline development</a:t>
            </a:r>
            <a:endParaRPr lang="en-US" sz="1400" dirty="0">
              <a:solidFill>
                <a:srgbClr val="231F20"/>
              </a:solidFill>
            </a:endParaRPr>
          </a:p>
          <a:p>
            <a:pPr>
              <a:lnSpc>
                <a:spcPct val="95000"/>
              </a:lnSpc>
            </a:pPr>
            <a:r>
              <a:rPr lang="en-US" sz="1400" dirty="0" smtClean="0">
                <a:solidFill>
                  <a:srgbClr val="231F20"/>
                </a:solidFill>
              </a:rPr>
              <a:t>streaming or batch feeds</a:t>
            </a:r>
            <a:endParaRPr lang="en-US" sz="1400" dirty="0">
              <a:solidFill>
                <a:srgbClr val="231F20"/>
              </a:solidFill>
            </a:endParaRPr>
          </a:p>
        </p:txBody>
      </p:sp>
      <p:sp>
        <p:nvSpPr>
          <p:cNvPr id="28" name="TextBox 27"/>
          <p:cNvSpPr txBox="1"/>
          <p:nvPr/>
        </p:nvSpPr>
        <p:spPr>
          <a:xfrm>
            <a:off x="6949578" y="3794903"/>
            <a:ext cx="1600200" cy="708143"/>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scalable, </a:t>
            </a:r>
            <a:br>
              <a:rPr lang="en-US" sz="1400" dirty="0" smtClean="0">
                <a:solidFill>
                  <a:srgbClr val="231F20"/>
                </a:solidFill>
              </a:rPr>
            </a:br>
            <a:r>
              <a:rPr lang="en-US" sz="1400" dirty="0" smtClean="0">
                <a:solidFill>
                  <a:srgbClr val="231F20"/>
                </a:solidFill>
              </a:rPr>
              <a:t>open-source architecture</a:t>
            </a:r>
            <a:endParaRPr lang="en-US" sz="1400" dirty="0">
              <a:solidFill>
                <a:srgbClr val="231F20"/>
              </a:solidFill>
            </a:endParaRPr>
          </a:p>
        </p:txBody>
      </p:sp>
      <p:cxnSp>
        <p:nvCxnSpPr>
          <p:cNvPr id="29" name="Straight Connector 28"/>
          <p:cNvCxnSpPr/>
          <p:nvPr/>
        </p:nvCxnSpPr>
        <p:spPr>
          <a:xfrm flipH="1" flipV="1">
            <a:off x="6921188" y="3611902"/>
            <a:ext cx="350058" cy="18300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239933" y="3611900"/>
            <a:ext cx="691681"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52504" y="2638929"/>
            <a:ext cx="452694" cy="203493"/>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405198" y="2638929"/>
            <a:ext cx="36010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71454" y="2836367"/>
            <a:ext cx="1485900" cy="497093"/>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3" name="TextBox 42"/>
          <p:cNvSpPr txBox="1"/>
          <p:nvPr/>
        </p:nvSpPr>
        <p:spPr>
          <a:xfrm>
            <a:off x="182037" y="2842422"/>
            <a:ext cx="1460500" cy="47410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integrated best practices</a:t>
            </a:r>
            <a:endParaRPr lang="en-US" sz="1300" dirty="0">
              <a:solidFill>
                <a:srgbClr val="231F20"/>
              </a:solidFill>
            </a:endParaRPr>
          </a:p>
        </p:txBody>
      </p:sp>
      <p:cxnSp>
        <p:nvCxnSpPr>
          <p:cNvPr id="45" name="Straight Connector 44"/>
          <p:cNvCxnSpPr/>
          <p:nvPr/>
        </p:nvCxnSpPr>
        <p:spPr>
          <a:xfrm flipV="1">
            <a:off x="1163897" y="3703428"/>
            <a:ext cx="452693" cy="2627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616591" y="3683638"/>
            <a:ext cx="320163" cy="1979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89197" y="3917801"/>
            <a:ext cx="1485900"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8" name="TextBox 47"/>
          <p:cNvSpPr txBox="1"/>
          <p:nvPr/>
        </p:nvSpPr>
        <p:spPr>
          <a:xfrm>
            <a:off x="401897" y="3925973"/>
            <a:ext cx="1460500" cy="284052"/>
          </a:xfrm>
          <a:prstGeom prst="rect">
            <a:avLst/>
          </a:prstGeom>
          <a:solidFill>
            <a:schemeClr val="bg1"/>
          </a:solidFill>
        </p:spPr>
        <p:txBody>
          <a:bodyPr wrap="square" rtlCol="0">
            <a:spAutoFit/>
          </a:bodyPr>
          <a:lstStyle/>
          <a:p>
            <a:pPr>
              <a:lnSpc>
                <a:spcPct val="95000"/>
              </a:lnSpc>
              <a:spcBef>
                <a:spcPts val="400"/>
              </a:spcBef>
            </a:pPr>
            <a:r>
              <a:rPr lang="en-US" sz="1300" dirty="0" smtClean="0">
                <a:solidFill>
                  <a:srgbClr val="231F20"/>
                </a:solidFill>
              </a:rPr>
              <a:t>governance</a:t>
            </a:r>
          </a:p>
        </p:txBody>
      </p:sp>
      <p:cxnSp>
        <p:nvCxnSpPr>
          <p:cNvPr id="8" name="Straight Connector 7"/>
          <p:cNvCxnSpPr/>
          <p:nvPr/>
        </p:nvCxnSpPr>
        <p:spPr>
          <a:xfrm>
            <a:off x="7482165" y="3098253"/>
            <a:ext cx="1418167" cy="105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284005" y="4419040"/>
            <a:ext cx="357986" cy="1231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642537" y="4419040"/>
            <a:ext cx="83819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037" y="4493813"/>
            <a:ext cx="2171695"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5" name="TextBox 34"/>
          <p:cNvSpPr txBox="1"/>
          <p:nvPr/>
        </p:nvSpPr>
        <p:spPr>
          <a:xfrm>
            <a:off x="190505" y="4503046"/>
            <a:ext cx="2157710" cy="284052"/>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flexible deployment</a:t>
            </a:r>
          </a:p>
        </p:txBody>
      </p:sp>
      <p:sp>
        <p:nvSpPr>
          <p:cNvPr id="36" name="Title 3"/>
          <p:cNvSpPr txBox="1">
            <a:spLocks/>
          </p:cNvSpPr>
          <p:nvPr/>
        </p:nvSpPr>
        <p:spPr bwMode="gray">
          <a:xfrm>
            <a:off x="306887"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数据湖基础框架</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773613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TDC_PPT_Branded_16-9_1116_full</Template>
  <TotalTime>382</TotalTime>
  <Words>1400</Words>
  <Application>Microsoft Macintosh PowerPoint</Application>
  <PresentationFormat>全屏显示(16:9)</PresentationFormat>
  <Paragraphs>323</Paragraphs>
  <Slides>23</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Century Gothic</vt:lpstr>
      <vt:lpstr>Hiragino Sans GB W3</vt:lpstr>
      <vt:lpstr>Microsoft YaHei</vt:lpstr>
      <vt:lpstr>ＭＳ 明朝</vt:lpstr>
      <vt:lpstr>Questrial</vt:lpstr>
      <vt:lpstr>Times New Roman</vt:lpstr>
      <vt:lpstr>Wingdings</vt:lpstr>
      <vt:lpstr>Zapf Dingbats</vt:lpstr>
      <vt:lpstr>TDC_PPT_Branded_0516_full</vt:lpstr>
      <vt:lpstr>PowerPoint 演示文稿</vt:lpstr>
      <vt:lpstr>目录</vt:lpstr>
      <vt:lpstr> 建设Hadoop数据湖所面临的挑战</vt:lpstr>
      <vt:lpstr>基于Kylo的数据湖架构</vt:lpstr>
      <vt:lpstr>数据湖架构设计成功之道</vt:lpstr>
      <vt:lpstr>数据湖基础实施成功之道 提供用户访问和产生业务价值的最佳实践</vt:lpstr>
      <vt:lpstr>PowerPoint 演示文稿</vt:lpstr>
      <vt:lpstr>PowerPoint 演示文稿</vt:lpstr>
      <vt:lpstr>PowerPoint 演示文稿</vt:lpstr>
      <vt:lpstr>PowerPoint 演示文稿</vt:lpstr>
      <vt:lpstr>PowerPoint 演示文稿</vt:lpstr>
      <vt:lpstr>环境需求</vt:lpstr>
      <vt:lpstr>导入虚机</vt:lpstr>
      <vt:lpstr>导入虚机设置</vt:lpstr>
      <vt:lpstr>设置虚机网络</vt:lpstr>
      <vt:lpstr>安装和配置网络组件</vt:lpstr>
      <vt:lpstr>虚机访问及帐户密码</vt:lpstr>
      <vt:lpstr>配置Dbeaver访问Hive</vt:lpstr>
      <vt:lpstr>PowerPoint 演示文稿</vt:lpstr>
      <vt:lpstr>操作相关脚本</vt:lpstr>
      <vt:lpstr>学习进阶资源</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64</cp:revision>
  <cp:lastPrinted>2015-10-07T18:54:40Z</cp:lastPrinted>
  <dcterms:created xsi:type="dcterms:W3CDTF">2017-02-23T03:08:34Z</dcterms:created>
  <dcterms:modified xsi:type="dcterms:W3CDTF">2017-02-27T08:01:20Z</dcterms:modified>
</cp:coreProperties>
</file>