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354" r:id="rId2"/>
    <p:sldId id="355" r:id="rId3"/>
    <p:sldId id="358" r:id="rId4"/>
    <p:sldId id="359" r:id="rId5"/>
    <p:sldId id="360" r:id="rId6"/>
    <p:sldId id="361" r:id="rId7"/>
    <p:sldId id="362" r:id="rId8"/>
    <p:sldId id="356" r:id="rId9"/>
    <p:sldId id="363" r:id="rId10"/>
    <p:sldId id="364" r:id="rId11"/>
    <p:sldId id="365" r:id="rId12"/>
    <p:sldId id="357" r:id="rId13"/>
    <p:sldId id="366" r:id="rId14"/>
    <p:sldId id="377" r:id="rId15"/>
    <p:sldId id="376" r:id="rId16"/>
    <p:sldId id="369" r:id="rId17"/>
    <p:sldId id="370" r:id="rId18"/>
    <p:sldId id="375" r:id="rId19"/>
    <p:sldId id="372" r:id="rId20"/>
    <p:sldId id="373" r:id="rId21"/>
    <p:sldId id="374" r:id="rId22"/>
    <p:sldId id="276" r:id="rId23"/>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userDrawn="1">
          <p15:clr>
            <a:srgbClr val="A4A3A4"/>
          </p15:clr>
        </p15:guide>
        <p15:guide id="2" orient="horz" pos="2870" userDrawn="1">
          <p15:clr>
            <a:srgbClr val="A4A3A4"/>
          </p15:clr>
        </p15:guide>
        <p15:guide id="3" orient="horz" pos="547" userDrawn="1">
          <p15:clr>
            <a:srgbClr val="A4A3A4"/>
          </p15:clr>
        </p15:guide>
        <p15:guide id="4" orient="horz" pos="725" userDrawn="1">
          <p15:clr>
            <a:srgbClr val="A4A3A4"/>
          </p15:clr>
        </p15:guide>
        <p15:guide id="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79DB"/>
    <a:srgbClr val="EC881D"/>
    <a:srgbClr val="5F6062"/>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3941" autoAdjust="0"/>
  </p:normalViewPr>
  <p:slideViewPr>
    <p:cSldViewPr snapToGrid="0">
      <p:cViewPr>
        <p:scale>
          <a:sx n="190" d="100"/>
          <a:sy n="190" d="100"/>
        </p:scale>
        <p:origin x="1176" y="-208"/>
      </p:cViewPr>
      <p:guideLst>
        <p:guide orient="horz" pos="102"/>
        <p:guide orient="horz" pos="2870"/>
        <p:guide orient="horz" pos="547"/>
        <p:guide orient="horz" pos="725"/>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237119474435581"/>
          <c:y val="0.0818345416131111"/>
          <c:w val="0.890022896358241"/>
          <c:h val="0.612417168243839"/>
        </c:manualLayout>
      </c:layout>
      <c:barChart>
        <c:barDir val="col"/>
        <c:grouping val="clustered"/>
        <c:varyColors val="0"/>
        <c:ser>
          <c:idx val="0"/>
          <c:order val="0"/>
          <c:tx>
            <c:strRef>
              <c:f>Sheet1!$A$2</c:f>
              <c:strCache>
                <c:ptCount val="1"/>
                <c:pt idx="0">
                  <c:v>2012 Fortune Global 500</c:v>
                </c:pt>
              </c:strCache>
            </c:strRef>
          </c:tx>
          <c:spPr>
            <a:solidFill>
              <a:srgbClr val="FF9900"/>
            </a:solidFill>
            <a:scene3d>
              <a:camera prst="orthographicFront"/>
              <a:lightRig rig="threePt" dir="t"/>
            </a:scene3d>
            <a:sp3d>
              <a:bevelT w="190500" h="38100"/>
            </a:sp3d>
          </c:spPr>
          <c:invertIfNegative val="0"/>
          <c:dLbls>
            <c:dLbl>
              <c:idx val="0"/>
              <c:layout/>
              <c:tx>
                <c:rich>
                  <a:bodyPr/>
                  <a:lstStyle/>
                  <a:p>
                    <a:r>
                      <a:rPr lang="mr-IN" smtClean="0"/>
                      <a:t>95%</a:t>
                    </a:r>
                    <a:endParaRPr lang="mr-IN"/>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mr-IN" smtClean="0"/>
                      <a:t>68%</a:t>
                    </a:r>
                    <a:endParaRPr lang="mr-IN"/>
                  </a:p>
                </c:rich>
              </c:tx>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900" b="1"/>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Sheet1!$B$1:$J$1</c:f>
              <c:strCache>
                <c:ptCount val="8"/>
                <c:pt idx="0">
                  <c:v>通信行业</c:v>
                </c:pt>
                <c:pt idx="1">
                  <c:v>交通运输行业</c:v>
                </c:pt>
                <c:pt idx="2">
                  <c:v>媒体娱乐行业</c:v>
                </c:pt>
                <c:pt idx="3">
                  <c:v>零售行业</c:v>
                </c:pt>
                <c:pt idx="4">
                  <c:v>医疗健康</c:v>
                </c:pt>
                <c:pt idx="5">
                  <c:v>金融行业</c:v>
                </c:pt>
                <c:pt idx="6">
                  <c:v>制造行业</c:v>
                </c:pt>
                <c:pt idx="7">
                  <c:v>能源行业</c:v>
                </c:pt>
              </c:strCache>
            </c:strRef>
          </c:cat>
          <c:val>
            <c:numRef>
              <c:f>Sheet1!$B$2:$J$2</c:f>
              <c:numCache>
                <c:formatCode>0%</c:formatCode>
                <c:ptCount val="8"/>
                <c:pt idx="0">
                  <c:v>0.95</c:v>
                </c:pt>
                <c:pt idx="1">
                  <c:v>0.68</c:v>
                </c:pt>
                <c:pt idx="2">
                  <c:v>0.6</c:v>
                </c:pt>
                <c:pt idx="3">
                  <c:v>0.56</c:v>
                </c:pt>
                <c:pt idx="4">
                  <c:v>0.48</c:v>
                </c:pt>
                <c:pt idx="5">
                  <c:v>0.48</c:v>
                </c:pt>
                <c:pt idx="6">
                  <c:v>0.27</c:v>
                </c:pt>
                <c:pt idx="7">
                  <c:v>0.11</c:v>
                </c:pt>
              </c:numCache>
            </c:numRef>
          </c:val>
        </c:ser>
        <c:ser>
          <c:idx val="2"/>
          <c:order val="1"/>
          <c:tx>
            <c:strRef>
              <c:f>Sheet1!$A$4</c:f>
              <c:strCache>
                <c:ptCount val="1"/>
                <c:pt idx="0">
                  <c:v>D &amp; B Global 3000 </c:v>
                </c:pt>
              </c:strCache>
            </c:strRef>
          </c:tx>
          <c:spPr>
            <a:solidFill>
              <a:srgbClr val="006699"/>
            </a:solidFill>
            <a:scene3d>
              <a:camera prst="orthographicFront"/>
              <a:lightRig rig="threePt" dir="t"/>
            </a:scene3d>
            <a:sp3d>
              <a:bevelT w="139700" h="139700"/>
            </a:sp3d>
          </c:spPr>
          <c:invertIfNegative val="0"/>
          <c:dLbls>
            <c:dLbl>
              <c:idx val="0"/>
              <c:layout/>
              <c:tx>
                <c:rich>
                  <a:bodyPr/>
                  <a:lstStyle/>
                  <a:p>
                    <a:r>
                      <a:rPr lang="mr-IN" smtClean="0"/>
                      <a:t>40%</a:t>
                    </a:r>
                    <a:endParaRPr lang="mr-IN"/>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mr-IN" smtClean="0"/>
                      <a:t>28%</a:t>
                    </a:r>
                    <a:endParaRPr lang="mr-IN"/>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900" b="1"/>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Sheet1!$B$1:$J$1</c:f>
              <c:strCache>
                <c:ptCount val="8"/>
                <c:pt idx="0">
                  <c:v>通信行业</c:v>
                </c:pt>
                <c:pt idx="1">
                  <c:v>交通运输行业</c:v>
                </c:pt>
                <c:pt idx="2">
                  <c:v>媒体娱乐行业</c:v>
                </c:pt>
                <c:pt idx="3">
                  <c:v>零售行业</c:v>
                </c:pt>
                <c:pt idx="4">
                  <c:v>医疗健康</c:v>
                </c:pt>
                <c:pt idx="5">
                  <c:v>金融行业</c:v>
                </c:pt>
                <c:pt idx="6">
                  <c:v>制造行业</c:v>
                </c:pt>
                <c:pt idx="7">
                  <c:v>能源行业</c:v>
                </c:pt>
              </c:strCache>
            </c:strRef>
          </c:cat>
          <c:val>
            <c:numRef>
              <c:f>Sheet1!$B$4:$J$4</c:f>
              <c:numCache>
                <c:formatCode>0%</c:formatCode>
                <c:ptCount val="8"/>
                <c:pt idx="0">
                  <c:v>0.4</c:v>
                </c:pt>
                <c:pt idx="1">
                  <c:v>0.28</c:v>
                </c:pt>
                <c:pt idx="2">
                  <c:v>0.23</c:v>
                </c:pt>
                <c:pt idx="3">
                  <c:v>0.32</c:v>
                </c:pt>
                <c:pt idx="4">
                  <c:v>0.33</c:v>
                </c:pt>
                <c:pt idx="5">
                  <c:v>0.24</c:v>
                </c:pt>
                <c:pt idx="6">
                  <c:v>0.15</c:v>
                </c:pt>
                <c:pt idx="7">
                  <c:v>0.07</c:v>
                </c:pt>
              </c:numCache>
            </c:numRef>
          </c:val>
        </c:ser>
        <c:dLbls>
          <c:showLegendKey val="0"/>
          <c:showVal val="0"/>
          <c:showCatName val="0"/>
          <c:showSerName val="0"/>
          <c:showPercent val="0"/>
          <c:showBubbleSize val="0"/>
        </c:dLbls>
        <c:gapWidth val="50"/>
        <c:axId val="-2023418512"/>
        <c:axId val="-2024239344"/>
      </c:barChart>
      <c:catAx>
        <c:axId val="-2023418512"/>
        <c:scaling>
          <c:orientation val="minMax"/>
        </c:scaling>
        <c:delete val="0"/>
        <c:axPos val="b"/>
        <c:numFmt formatCode="General" sourceLinked="1"/>
        <c:majorTickMark val="out"/>
        <c:minorTickMark val="none"/>
        <c:tickLblPos val="nextTo"/>
        <c:txPr>
          <a:bodyPr rot="0" vert="horz"/>
          <a:lstStyle/>
          <a:p>
            <a:pPr>
              <a:defRPr sz="1000" b="1">
                <a:solidFill>
                  <a:srgbClr val="002060"/>
                </a:solidFill>
                <a:latin typeface="微软雅黑" pitchFamily="34" charset="-122"/>
                <a:ea typeface="微软雅黑" pitchFamily="34" charset="-122"/>
              </a:defRPr>
            </a:pPr>
            <a:endParaRPr lang="zh-CN"/>
          </a:p>
        </c:txPr>
        <c:crossAx val="-2024239344"/>
        <c:crosses val="autoZero"/>
        <c:auto val="1"/>
        <c:lblAlgn val="ctr"/>
        <c:lblOffset val="0"/>
        <c:tickLblSkip val="1"/>
        <c:tickMarkSkip val="1"/>
        <c:noMultiLvlLbl val="0"/>
      </c:catAx>
      <c:valAx>
        <c:axId val="-2024239344"/>
        <c:scaling>
          <c:orientation val="minMax"/>
        </c:scaling>
        <c:delete val="1"/>
        <c:axPos val="l"/>
        <c:numFmt formatCode="0%" sourceLinked="1"/>
        <c:majorTickMark val="out"/>
        <c:minorTickMark val="none"/>
        <c:tickLblPos val="nextTo"/>
        <c:crossAx val="-2023418512"/>
        <c:crosses val="autoZero"/>
        <c:crossBetween val="between"/>
      </c:valAx>
      <c:spPr>
        <a:noFill/>
        <a:ln w="25400">
          <a:noFill/>
        </a:ln>
      </c:spPr>
    </c:plotArea>
    <c:legend>
      <c:legendPos val="r"/>
      <c:layout>
        <c:manualLayout>
          <c:xMode val="edge"/>
          <c:yMode val="edge"/>
          <c:x val="0.651744881801338"/>
          <c:y val="0.334762957414546"/>
          <c:w val="0.266096196051228"/>
          <c:h val="0.0836116558850218"/>
        </c:manualLayout>
      </c:layout>
      <c:overlay val="0"/>
      <c:txPr>
        <a:bodyPr/>
        <a:lstStyle/>
        <a:p>
          <a:pPr>
            <a:defRPr sz="900" b="1"/>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'[Microsoft PowerPoint 中的图表]Sheet1'!$B$1</c:f>
              <c:strCache>
                <c:ptCount val="1"/>
                <c:pt idx="0">
                  <c:v>2012年Teradata收入行业占比</c:v>
                </c:pt>
              </c:strCache>
            </c:strRef>
          </c:tx>
          <c:dPt>
            <c:idx val="0"/>
            <c:bubble3D val="0"/>
            <c:spPr>
              <a:solidFill>
                <a:srgbClr val="FF9900"/>
              </a:solidFill>
            </c:spPr>
          </c:dPt>
          <c:dPt>
            <c:idx val="1"/>
            <c:bubble3D val="0"/>
            <c:spPr>
              <a:solidFill>
                <a:srgbClr val="FFFF00"/>
              </a:solidFill>
            </c:spPr>
          </c:dPt>
          <c:dPt>
            <c:idx val="3"/>
            <c:bubble3D val="0"/>
            <c:spPr>
              <a:solidFill>
                <a:srgbClr val="00B050"/>
              </a:solidFill>
            </c:spPr>
          </c:dPt>
          <c:dPt>
            <c:idx val="4"/>
            <c:bubble3D val="0"/>
            <c:spPr>
              <a:solidFill>
                <a:srgbClr val="00B0F0"/>
              </a:solidFill>
            </c:spPr>
          </c:dPt>
          <c:dPt>
            <c:idx val="5"/>
            <c:bubble3D val="0"/>
            <c:spPr>
              <a:solidFill>
                <a:srgbClr val="0070C0"/>
              </a:solidFill>
            </c:spPr>
          </c:dPt>
          <c:dPt>
            <c:idx val="6"/>
            <c:bubble3D val="0"/>
            <c:spPr>
              <a:solidFill>
                <a:srgbClr val="002060"/>
              </a:solidFill>
            </c:spPr>
          </c:dPt>
          <c:dPt>
            <c:idx val="7"/>
            <c:bubble3D val="0"/>
            <c:spPr>
              <a:solidFill>
                <a:srgbClr val="7030A0"/>
              </a:solidFill>
            </c:spPr>
          </c:dPt>
          <c:dLbls>
            <c:dLbl>
              <c:idx val="0"/>
              <c:layout>
                <c:manualLayout>
                  <c:x val="-0.145589840229143"/>
                  <c:y val="0.177435440240273"/>
                </c:manualLayout>
              </c:layout>
              <c:tx>
                <c:rich>
                  <a:bodyPr/>
                  <a:lstStyle/>
                  <a:p>
                    <a:r>
                      <a:rPr lang="zh-CN" altLang="mr-IN" dirty="0"/>
                      <a:t>金</a:t>
                    </a:r>
                    <a:r>
                      <a:rPr lang="zh-CN" altLang="mr-IN" dirty="0" smtClean="0"/>
                      <a:t>融</a:t>
                    </a:r>
                    <a:endParaRPr lang="mr-IN" altLang="zh-CN" dirty="0" smtClean="0"/>
                  </a:p>
                  <a:p>
                    <a:r>
                      <a:rPr lang="mr-IN" altLang="zh-CN" dirty="0" smtClean="0"/>
                      <a:t> 31%</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0.0884997864379418"/>
                  <c:y val="-0.200583054800372"/>
                </c:manualLayout>
              </c:layout>
              <c:tx>
                <c:rich>
                  <a:bodyPr/>
                  <a:lstStyle/>
                  <a:p>
                    <a:r>
                      <a:rPr lang="zh-CN" altLang="mr-IN" dirty="0"/>
                      <a:t>通</a:t>
                    </a:r>
                    <a:r>
                      <a:rPr lang="zh-CN" altLang="mr-IN" dirty="0" smtClean="0"/>
                      <a:t>信</a:t>
                    </a:r>
                    <a:endParaRPr lang="mr-IN" altLang="zh-CN" dirty="0" smtClean="0"/>
                  </a:p>
                  <a:p>
                    <a:r>
                      <a:rPr lang="mr-IN" altLang="zh-CN" dirty="0" smtClean="0"/>
                      <a:t> 19%</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0.087880890202665"/>
                  <c:y val="-0.204352232896494"/>
                </c:manualLayout>
              </c:layout>
              <c:tx>
                <c:rich>
                  <a:bodyPr/>
                  <a:lstStyle/>
                  <a:p>
                    <a:r>
                      <a:rPr lang="zh-CN" altLang="mr-IN" dirty="0"/>
                      <a:t>零</a:t>
                    </a:r>
                    <a:r>
                      <a:rPr lang="zh-CN" altLang="mr-IN" dirty="0" smtClean="0"/>
                      <a:t>售</a:t>
                    </a:r>
                    <a:endParaRPr lang="mr-IN" altLang="zh-CN" dirty="0" smtClean="0"/>
                  </a:p>
                  <a:p>
                    <a:r>
                      <a:rPr lang="mr-IN" altLang="zh-CN" dirty="0" smtClean="0"/>
                      <a:t> 14%</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3"/>
              <c:layout>
                <c:manualLayout>
                  <c:x val="0.122507788612392"/>
                  <c:y val="-0.0233611753300022"/>
                </c:manualLayout>
              </c:layout>
              <c:tx>
                <c:rich>
                  <a:bodyPr/>
                  <a:lstStyle/>
                  <a:p>
                    <a:r>
                      <a:rPr lang="zh-CN" altLang="mr-IN" dirty="0"/>
                      <a:t>制</a:t>
                    </a:r>
                    <a:r>
                      <a:rPr lang="zh-CN" altLang="mr-IN" dirty="0" smtClean="0"/>
                      <a:t>造</a:t>
                    </a:r>
                    <a:endParaRPr lang="mr-IN" altLang="zh-CN" dirty="0" smtClean="0"/>
                  </a:p>
                  <a:p>
                    <a:r>
                      <a:rPr lang="mr-IN" altLang="zh-CN" dirty="0" smtClean="0"/>
                      <a:t> 13%</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4"/>
              <c:layout>
                <c:manualLayout>
                  <c:x val="-0.046921690882759"/>
                  <c:y val="0.0850114238062631"/>
                </c:manualLayout>
              </c:layout>
              <c:tx>
                <c:rich>
                  <a:bodyPr/>
                  <a:lstStyle/>
                  <a:p>
                    <a:pPr>
                      <a:defRPr/>
                    </a:pPr>
                    <a:r>
                      <a:rPr lang="zh-CN" altLang="en-US"/>
                      <a:t>交通运输</a:t>
                    </a:r>
                  </a:p>
                  <a:p>
                    <a:pPr>
                      <a:defRPr/>
                    </a:pPr>
                    <a:r>
                      <a:rPr lang="en-US" altLang="zh-CN"/>
                      <a:t>7%</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dLbl>
              <c:idx val="5"/>
              <c:layout>
                <c:manualLayout>
                  <c:x val="-0.0867493624119211"/>
                  <c:y val="0.0795744377927986"/>
                </c:manualLayout>
              </c:layout>
              <c:tx>
                <c:rich>
                  <a:bodyPr/>
                  <a:lstStyle/>
                  <a:p>
                    <a:pPr>
                      <a:defRPr/>
                    </a:pPr>
                    <a:r>
                      <a:rPr lang="zh-CN" altLang="mr-IN"/>
                      <a:t>政府</a:t>
                    </a:r>
                    <a:endParaRPr lang="mr-IN"/>
                  </a:p>
                  <a:p>
                    <a:pPr>
                      <a:defRPr/>
                    </a:pPr>
                    <a:r>
                      <a:rPr lang="mr-IN"/>
                      <a:t>7%</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dLbl>
              <c:idx val="6"/>
              <c:layout>
                <c:manualLayout>
                  <c:x val="-0.069528907710623"/>
                  <c:y val="0.0"/>
                </c:manualLayout>
              </c:layout>
              <c:tx>
                <c:rich>
                  <a:bodyPr/>
                  <a:lstStyle/>
                  <a:p>
                    <a:pPr>
                      <a:defRPr/>
                    </a:pPr>
                    <a:r>
                      <a:rPr lang="zh-CN" altLang="en-US"/>
                      <a:t>医疗健康</a:t>
                    </a:r>
                  </a:p>
                  <a:p>
                    <a:pPr>
                      <a:defRPr/>
                    </a:pPr>
                    <a:r>
                      <a:rPr lang="zh-CN" altLang="en-US"/>
                      <a:t> </a:t>
                    </a:r>
                    <a:r>
                      <a:rPr lang="en-US" altLang="zh-CN"/>
                      <a:t>6%</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dLbl>
              <c:idx val="7"/>
              <c:layout>
                <c:manualLayout>
                  <c:x val="0.138329762950246"/>
                  <c:y val="0.0"/>
                </c:manualLayout>
              </c:layout>
              <c:tx>
                <c:rich>
                  <a:bodyPr/>
                  <a:lstStyle/>
                  <a:p>
                    <a:pPr>
                      <a:defRPr/>
                    </a:pPr>
                    <a:r>
                      <a:rPr lang="zh-CN" altLang="en-US"/>
                      <a:t>能源和其它 </a:t>
                    </a:r>
                    <a:r>
                      <a:rPr lang="en-US" altLang="zh-CN"/>
                      <a:t>3%</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spPr>
              <a:noFill/>
            </c:spPr>
            <c:showLegendKey val="0"/>
            <c:showVal val="1"/>
            <c:showCatName val="1"/>
            <c:showSerName val="0"/>
            <c:showPercent val="0"/>
            <c:showBubbleSize val="0"/>
            <c:showLeaderLines val="1"/>
            <c:extLst>
              <c:ext xmlns:c15="http://schemas.microsoft.com/office/drawing/2012/chart" uri="{CE6537A1-D6FC-4f65-9D91-7224C49458BB}"/>
            </c:extLst>
          </c:dLbls>
          <c:cat>
            <c:strRef>
              <c:f>'[Microsoft PowerPoint 中的图表]Sheet1'!$A$2:$A$9</c:f>
              <c:strCache>
                <c:ptCount val="8"/>
                <c:pt idx="0">
                  <c:v>金融</c:v>
                </c:pt>
                <c:pt idx="1">
                  <c:v>通信</c:v>
                </c:pt>
                <c:pt idx="2">
                  <c:v>零售</c:v>
                </c:pt>
                <c:pt idx="3">
                  <c:v>制造</c:v>
                </c:pt>
                <c:pt idx="4">
                  <c:v>健康医疗</c:v>
                </c:pt>
                <c:pt idx="5">
                  <c:v>政府</c:v>
                </c:pt>
                <c:pt idx="6">
                  <c:v>交通运输</c:v>
                </c:pt>
                <c:pt idx="7">
                  <c:v>能源和其它</c:v>
                </c:pt>
              </c:strCache>
            </c:strRef>
          </c:cat>
          <c:val>
            <c:numRef>
              <c:f>'[Microsoft PowerPoint 中的图表]Sheet1'!$B$2:$B$9</c:f>
              <c:numCache>
                <c:formatCode>0%</c:formatCode>
                <c:ptCount val="8"/>
                <c:pt idx="0">
                  <c:v>0.3</c:v>
                </c:pt>
                <c:pt idx="1">
                  <c:v>0.21</c:v>
                </c:pt>
                <c:pt idx="2">
                  <c:v>0.16</c:v>
                </c:pt>
                <c:pt idx="3">
                  <c:v>0.12</c:v>
                </c:pt>
                <c:pt idx="4">
                  <c:v>0.07</c:v>
                </c:pt>
                <c:pt idx="5">
                  <c:v>0.06</c:v>
                </c:pt>
                <c:pt idx="6">
                  <c:v>0.06</c:v>
                </c:pt>
                <c:pt idx="7">
                  <c:v>0.02</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spPr>
    <a:noFill/>
  </c:spPr>
  <c:txPr>
    <a:bodyPr/>
    <a:lstStyle/>
    <a:p>
      <a:pPr>
        <a:defRPr sz="1050" baseline="0">
          <a:solidFill>
            <a:schemeClr val="tx2">
              <a:lumMod val="50000"/>
            </a:schemeClr>
          </a:solidFill>
          <a:latin typeface="SimSun" charset="-122"/>
          <a:ea typeface="SimSun" charset="-122"/>
          <a:cs typeface="SimSun" charset="-122"/>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3/17/17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3/17/17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86965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a:xfrm>
            <a:off x="3885010" y="8684684"/>
            <a:ext cx="2971800" cy="457200"/>
          </a:xfrm>
          <a:prstGeom prst="rect">
            <a:avLst/>
          </a:prstGeom>
        </p:spPr>
        <p:txBody>
          <a:bodyPr/>
          <a:lstStyle/>
          <a:p>
            <a:fld id="{8CAA4584-479B-4EAE-BB9E-7CF39C5EBB77}"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33723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合计</a:t>
            </a:r>
            <a:r>
              <a:rPr lang="en-US" altLang="zh-CN" dirty="0" smtClean="0"/>
              <a:t>156</a:t>
            </a:r>
          </a:p>
          <a:p>
            <a:r>
              <a:rPr lang="zh-CN" altLang="en-US" dirty="0" smtClean="0"/>
              <a:t>通信：</a:t>
            </a:r>
            <a:r>
              <a:rPr lang="en-US" altLang="zh-CN" dirty="0" smtClean="0"/>
              <a:t>41</a:t>
            </a:r>
            <a:r>
              <a:rPr lang="zh-CN" altLang="en-US" dirty="0" smtClean="0"/>
              <a:t>（电信</a:t>
            </a:r>
            <a:r>
              <a:rPr lang="en-US" altLang="zh-CN" dirty="0" smtClean="0"/>
              <a:t>17</a:t>
            </a:r>
            <a:r>
              <a:rPr lang="zh-CN" altLang="en-US" dirty="0" smtClean="0"/>
              <a:t>，移动</a:t>
            </a:r>
            <a:r>
              <a:rPr lang="en-US" altLang="zh-CN" dirty="0" smtClean="0"/>
              <a:t>15</a:t>
            </a:r>
            <a:r>
              <a:rPr lang="zh-CN" altLang="en-US" dirty="0" smtClean="0"/>
              <a:t>，联通</a:t>
            </a:r>
            <a:r>
              <a:rPr lang="en-US" altLang="zh-CN" dirty="0" smtClean="0"/>
              <a:t>2</a:t>
            </a:r>
            <a:r>
              <a:rPr lang="zh-CN" altLang="en-US" dirty="0" smtClean="0"/>
              <a:t>，港澳台</a:t>
            </a:r>
            <a:r>
              <a:rPr lang="en-US" altLang="zh-CN" dirty="0" smtClean="0"/>
              <a:t>7</a:t>
            </a:r>
            <a:r>
              <a:rPr lang="zh-CN" altLang="en-US" dirty="0" smtClean="0"/>
              <a:t>）</a:t>
            </a:r>
            <a:endParaRPr lang="en-US" altLang="zh-CN" dirty="0" smtClean="0"/>
          </a:p>
          <a:p>
            <a:r>
              <a:rPr lang="zh-CN" altLang="en-US" dirty="0" smtClean="0"/>
              <a:t>邮政：</a:t>
            </a:r>
            <a:r>
              <a:rPr lang="en-US" altLang="zh-CN" dirty="0" smtClean="0"/>
              <a:t>8</a:t>
            </a:r>
          </a:p>
          <a:p>
            <a:r>
              <a:rPr lang="zh-CN" altLang="en-US" dirty="0" smtClean="0"/>
              <a:t>金融</a:t>
            </a:r>
            <a:r>
              <a:rPr lang="en-US" altLang="zh-CN" dirty="0" smtClean="0"/>
              <a:t>/</a:t>
            </a:r>
            <a:r>
              <a:rPr lang="zh-CN" altLang="en-US" dirty="0" smtClean="0"/>
              <a:t>保险</a:t>
            </a:r>
            <a:r>
              <a:rPr lang="en-US" altLang="zh-CN" dirty="0" smtClean="0"/>
              <a:t>/</a:t>
            </a:r>
            <a:r>
              <a:rPr lang="zh-CN" altLang="en-US" dirty="0" smtClean="0"/>
              <a:t>证券业：</a:t>
            </a:r>
            <a:r>
              <a:rPr lang="zh-CN" altLang="en-US" baseline="0" dirty="0" smtClean="0"/>
              <a:t> </a:t>
            </a:r>
            <a:r>
              <a:rPr lang="en-US" altLang="zh-CN" baseline="0" smtClean="0"/>
              <a:t>58</a:t>
            </a:r>
            <a:r>
              <a:rPr lang="zh-CN" altLang="en-US" baseline="0" smtClean="0"/>
              <a:t>（</a:t>
            </a:r>
            <a:r>
              <a:rPr lang="zh-CN" altLang="en-US" baseline="0" dirty="0" smtClean="0"/>
              <a:t>大陆</a:t>
            </a:r>
            <a:r>
              <a:rPr lang="en-US" altLang="zh-CN" baseline="0" dirty="0" smtClean="0"/>
              <a:t>39</a:t>
            </a:r>
            <a:r>
              <a:rPr lang="zh-CN" altLang="en-US" baseline="0" dirty="0" smtClean="0"/>
              <a:t>，港澳台</a:t>
            </a:r>
            <a:r>
              <a:rPr lang="en-US" altLang="zh-CN" baseline="0" dirty="0" smtClean="0"/>
              <a:t>19</a:t>
            </a:r>
            <a:r>
              <a:rPr lang="zh-CN" altLang="en-US" baseline="0" dirty="0" smtClean="0"/>
              <a:t>）</a:t>
            </a:r>
            <a:endParaRPr lang="en-US" altLang="zh-CN" baseline="0" dirty="0" smtClean="0"/>
          </a:p>
          <a:p>
            <a:r>
              <a:rPr lang="zh-CN" altLang="en-US" baseline="0" dirty="0" smtClean="0"/>
              <a:t>制造业及其他</a:t>
            </a:r>
            <a:r>
              <a:rPr lang="zh-CN" altLang="en-US" baseline="0" dirty="0" smtClean="0">
                <a:sym typeface="Wingdings" pitchFamily="2" charset="2"/>
              </a:rPr>
              <a:t>：</a:t>
            </a:r>
            <a:r>
              <a:rPr lang="en-US" altLang="zh-CN" baseline="0" dirty="0" smtClean="0">
                <a:sym typeface="Wingdings" pitchFamily="2" charset="2"/>
              </a:rPr>
              <a:t>35</a:t>
            </a:r>
            <a:r>
              <a:rPr lang="zh-CN" altLang="en-US" baseline="0" dirty="0" smtClean="0">
                <a:sym typeface="Wingdings" pitchFamily="2" charset="2"/>
              </a:rPr>
              <a:t>（大陆</a:t>
            </a:r>
            <a:r>
              <a:rPr lang="en-US" altLang="zh-CN" baseline="0" dirty="0" smtClean="0">
                <a:sym typeface="Wingdings" pitchFamily="2" charset="2"/>
              </a:rPr>
              <a:t>24</a:t>
            </a:r>
            <a:r>
              <a:rPr lang="zh-CN" altLang="en-US" baseline="0" dirty="0" smtClean="0">
                <a:sym typeface="Wingdings" pitchFamily="2" charset="2"/>
              </a:rPr>
              <a:t>，港澳台</a:t>
            </a:r>
            <a:r>
              <a:rPr lang="en-US" altLang="zh-CN" baseline="0" dirty="0" smtClean="0">
                <a:sym typeface="Wingdings" pitchFamily="2" charset="2"/>
              </a:rPr>
              <a:t>11</a:t>
            </a:r>
            <a:r>
              <a:rPr lang="zh-CN" altLang="en-US" baseline="0" dirty="0" smtClean="0">
                <a:sym typeface="Wingdings" pitchFamily="2" charset="2"/>
              </a:rPr>
              <a:t>）</a:t>
            </a:r>
            <a:endParaRPr lang="en-US" altLang="zh-CN" baseline="0" dirty="0" smtClean="0">
              <a:sym typeface="Wingdings" pitchFamily="2" charset="2"/>
            </a:endParaRPr>
          </a:p>
          <a:p>
            <a:r>
              <a:rPr lang="zh-CN" altLang="en-US" baseline="0" dirty="0" smtClean="0">
                <a:sym typeface="Wingdings" pitchFamily="2" charset="2"/>
              </a:rPr>
              <a:t>轨道交通及航空：</a:t>
            </a:r>
            <a:r>
              <a:rPr lang="en-US" altLang="zh-CN" baseline="0" dirty="0" smtClean="0">
                <a:sym typeface="Wingdings" pitchFamily="2" charset="2"/>
              </a:rPr>
              <a:t>14</a:t>
            </a:r>
            <a:r>
              <a:rPr lang="zh-CN" altLang="en-US" baseline="0" dirty="0" smtClean="0">
                <a:sym typeface="Wingdings" pitchFamily="2" charset="2"/>
              </a:rPr>
              <a:t> </a:t>
            </a:r>
            <a:r>
              <a:rPr lang="en-US" altLang="zh-CN" baseline="0" dirty="0" smtClean="0">
                <a:sym typeface="Wingdings" pitchFamily="2" charset="2"/>
              </a:rPr>
              <a:t>(</a:t>
            </a:r>
            <a:r>
              <a:rPr lang="zh-CN" altLang="en-US" baseline="0" dirty="0" smtClean="0">
                <a:sym typeface="Wingdings" pitchFamily="2" charset="2"/>
              </a:rPr>
              <a:t>大陆</a:t>
            </a:r>
            <a:r>
              <a:rPr lang="en-US" altLang="zh-CN" baseline="0" dirty="0" smtClean="0">
                <a:sym typeface="Wingdings" pitchFamily="2" charset="2"/>
              </a:rPr>
              <a:t>11</a:t>
            </a:r>
            <a:r>
              <a:rPr lang="zh-CN" altLang="en-US" baseline="0" dirty="0" smtClean="0">
                <a:sym typeface="Wingdings" pitchFamily="2" charset="2"/>
              </a:rPr>
              <a:t>， 港澳台</a:t>
            </a:r>
            <a:r>
              <a:rPr lang="en-US" altLang="zh-CN" baseline="0" dirty="0" smtClean="0">
                <a:sym typeface="Wingdings" pitchFamily="2" charset="2"/>
              </a:rPr>
              <a:t>3</a:t>
            </a:r>
            <a:r>
              <a:rPr lang="zh-CN" altLang="en-US" baseline="0" dirty="0" smtClean="0">
                <a:sym typeface="Wingdings" pitchFamily="2" charset="2"/>
              </a:rPr>
              <a:t>）</a:t>
            </a:r>
            <a:endParaRPr lang="en-US" altLang="zh-CN" baseline="0" dirty="0" smtClean="0"/>
          </a:p>
          <a:p>
            <a:endParaRPr lang="en-US" altLang="zh-CN" baseline="0" dirty="0" smtClean="0"/>
          </a:p>
          <a:p>
            <a:endParaRPr lang="en-US" dirty="0"/>
          </a:p>
        </p:txBody>
      </p:sp>
      <p:sp>
        <p:nvSpPr>
          <p:cNvPr id="4" name="灯片编号占位符 3"/>
          <p:cNvSpPr>
            <a:spLocks noGrp="1"/>
          </p:cNvSpPr>
          <p:nvPr>
            <p:ph type="sldNum" sz="quarter" idx="10"/>
          </p:nvPr>
        </p:nvSpPr>
        <p:spPr>
          <a:xfrm>
            <a:off x="3884027" y="8684926"/>
            <a:ext cx="2972421" cy="457513"/>
          </a:xfrm>
          <a:prstGeom prst="rect">
            <a:avLst/>
          </a:prstGeom>
        </p:spPr>
        <p:txBody>
          <a:bodyPr lIns="89730" tIns="44865" rIns="89730" bIns="44865"/>
          <a:lstStyle/>
          <a:p>
            <a:fld id="{F42B0010-A95D-4CD6-96D6-7188C620FECD}"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9555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43CBF50-A00C-4E20-9DAE-30C76B4335F3}"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63630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6"/>
            <a:ext cx="6858000" cy="1606594"/>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189"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342900" y="0"/>
            <a:ext cx="18288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2" name="Group 4"/>
          <p:cNvGrpSpPr>
            <a:grpSpLocks noChangeAspect="1"/>
          </p:cNvGrpSpPr>
          <p:nvPr userDrawn="1"/>
        </p:nvGrpSpPr>
        <p:grpSpPr bwMode="auto">
          <a:xfrm>
            <a:off x="745589" y="305469"/>
            <a:ext cx="1021751"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186928" y="1112498"/>
            <a:ext cx="6491288"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40"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342900" y="165103"/>
            <a:ext cx="61722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342900" y="173736"/>
            <a:ext cx="61722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81"/>
            <a:ext cx="6858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242" name="TextBox 241"/>
          <p:cNvSpPr txBox="1"/>
          <p:nvPr userDrawn="1"/>
        </p:nvSpPr>
        <p:spPr>
          <a:xfrm>
            <a:off x="3016748" y="979625"/>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2730300" y="1330268"/>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3039320" y="3647889"/>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454911" y="1730232"/>
            <a:ext cx="1867025"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3061099" y="1560579"/>
            <a:ext cx="3515915"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66275" y="4315739"/>
            <a:ext cx="499459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342900" y="173736"/>
            <a:ext cx="61722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81"/>
            <a:ext cx="6858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242" name="TextBox 241"/>
          <p:cNvSpPr txBox="1"/>
          <p:nvPr userDrawn="1"/>
        </p:nvSpPr>
        <p:spPr>
          <a:xfrm>
            <a:off x="628472" y="979625"/>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42024" y="1330268"/>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651044" y="3647889"/>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672822" y="1560579"/>
            <a:ext cx="5577448"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66275" y="4315739"/>
            <a:ext cx="499459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2628760" y="772157"/>
            <a:ext cx="4229240"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189"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23504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2628761" y="1873844"/>
            <a:ext cx="3865301" cy="2682283"/>
          </a:xfrm>
        </p:spPr>
        <p:txBody>
          <a:bodyPr>
            <a:noAutofit/>
          </a:bodyPr>
          <a:lstStyle>
            <a:lvl1pPr>
              <a:spcBef>
                <a:spcPts val="400"/>
              </a:spcBef>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2628900" y="73152"/>
            <a:ext cx="10287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2619272" y="123444"/>
            <a:ext cx="4238729"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189"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2619272" y="1152147"/>
            <a:ext cx="3895829" cy="3403981"/>
          </a:xfrm>
        </p:spPr>
        <p:txBody>
          <a:bodyPr>
            <a:noAutofit/>
          </a:bodyPr>
          <a:lstStyle>
            <a:lvl1pPr>
              <a:spcBef>
                <a:spcPts val="400"/>
              </a:spcBef>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23504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0119"/>
            <a:ext cx="6858000" cy="683264"/>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891" indent="-342891" algn="ctr">
              <a:lnSpc>
                <a:spcPct val="100000"/>
              </a:lnSpc>
              <a:spcBef>
                <a:spcPts val="0"/>
              </a:spcBef>
              <a:spcAft>
                <a:spcPts val="200"/>
              </a:spcAft>
              <a:buFont typeface="Arial" panose="020B0604020202020204" pitchFamily="34" charset="0"/>
              <a:buChar char="​"/>
              <a:defRPr sz="1800">
                <a:solidFill>
                  <a:schemeClr val="accent1"/>
                </a:solidFill>
              </a:defRPr>
            </a:lvl2pPr>
            <a:lvl3pPr marL="285744" indent="-285744"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81801" y="4917188"/>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solidFill>
              </a:rPr>
              <a:pPr algn="r"/>
              <a:t>‹#›</a:t>
            </a:fld>
            <a:endParaRPr lang="en-US" sz="851" dirty="0">
              <a:solidFill>
                <a:schemeClr val="bg2"/>
              </a:solidFill>
            </a:endParaRPr>
          </a:p>
        </p:txBody>
      </p:sp>
      <p:sp>
        <p:nvSpPr>
          <p:cNvPr id="2" name="Date Placeholder 1"/>
          <p:cNvSpPr>
            <a:spLocks noGrp="1"/>
          </p:cNvSpPr>
          <p:nvPr>
            <p:ph type="dt" sz="half" idx="12"/>
          </p:nvPr>
        </p:nvSpPr>
        <p:spPr>
          <a:xfrm>
            <a:off x="339725" y="4916848"/>
            <a:ext cx="1262856" cy="107722"/>
          </a:xfrm>
          <a:prstGeom prst="rect">
            <a:avLst/>
          </a:prstGeom>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81801" y="4917188"/>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solidFill>
              </a:rPr>
              <a:pPr algn="r"/>
              <a:t>‹#›</a:t>
            </a:fld>
            <a:endParaRPr lang="en-US" sz="851" dirty="0">
              <a:solidFill>
                <a:schemeClr val="bg2"/>
              </a:solidFill>
            </a:endParaRPr>
          </a:p>
        </p:txBody>
      </p:sp>
      <p:sp>
        <p:nvSpPr>
          <p:cNvPr id="2" name="Date Placeholder 1"/>
          <p:cNvSpPr>
            <a:spLocks noGrp="1"/>
          </p:cNvSpPr>
          <p:nvPr>
            <p:ph type="dt" sz="half" idx="12"/>
          </p:nvPr>
        </p:nvSpPr>
        <p:spPr>
          <a:xfrm>
            <a:off x="339725" y="4916848"/>
            <a:ext cx="1262856" cy="107722"/>
          </a:xfrm>
          <a:prstGeom prst="rect">
            <a:avLst/>
          </a:prstGeom>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183357" y="416663"/>
            <a:ext cx="6491288"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sp>
        <p:nvSpPr>
          <p:cNvPr id="7" name="Text Placeholder 9"/>
          <p:cNvSpPr>
            <a:spLocks noGrp="1"/>
          </p:cNvSpPr>
          <p:nvPr userDrawn="1">
            <p:ph type="body" sz="quarter" idx="11" hasCustomPrompt="1"/>
          </p:nvPr>
        </p:nvSpPr>
        <p:spPr bwMode="gray">
          <a:xfrm>
            <a:off x="0" y="2230119"/>
            <a:ext cx="6858000" cy="683264"/>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891" indent="-342891" algn="ctr">
              <a:lnSpc>
                <a:spcPct val="100000"/>
              </a:lnSpc>
              <a:spcBef>
                <a:spcPts val="0"/>
              </a:spcBef>
              <a:spcAft>
                <a:spcPts val="200"/>
              </a:spcAft>
              <a:buFont typeface="Arial" panose="020B0604020202020204" pitchFamily="34" charset="0"/>
              <a:buChar char="​"/>
              <a:defRPr sz="1800">
                <a:solidFill>
                  <a:schemeClr val="accent1"/>
                </a:solidFill>
              </a:defRPr>
            </a:lvl2pPr>
            <a:lvl3pPr marL="285744" indent="-285744"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6858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30119"/>
            <a:ext cx="6858000" cy="683264"/>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6858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2" y="3715529"/>
            <a:ext cx="3423047" cy="393954"/>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342901" y="4804004"/>
            <a:ext cx="696686" cy="215444"/>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smtClean="0">
                <a:solidFill>
                  <a:schemeClr val="bg1"/>
                </a:solidFill>
              </a:rPr>
              <a:t>© 2015 Teradata</a:t>
            </a:r>
            <a:endParaRPr lang="en-US" sz="700" dirty="0">
              <a:solidFill>
                <a:schemeClr val="bg1"/>
              </a:solidFill>
            </a:endParaRPr>
          </a:p>
        </p:txBody>
      </p:sp>
      <p:sp>
        <p:nvSpPr>
          <p:cNvPr id="12"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193468"/>
            <a:ext cx="4385548" cy="132651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189"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05846" y="4931655"/>
            <a:ext cx="109005"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81801" y="4918133"/>
            <a:ext cx="133050" cy="130933"/>
          </a:xfrm>
          <a:prstGeom prst="rect">
            <a:avLst/>
          </a:prstGeom>
          <a:solidFill>
            <a:schemeClr val="bg1"/>
          </a:solidFill>
        </p:spPr>
        <p:txBody>
          <a:bodyPr wrap="none" lIns="0" tIns="0" rIns="0" bIns="0" rtlCol="0">
            <a:spAutoFit/>
          </a:bodyPr>
          <a:lstStyle/>
          <a:p>
            <a:pPr algn="r"/>
            <a:fld id="{0C8E8817-043E-4BA1-A90E-6FB9FA409362}" type="slidenum">
              <a:rPr lang="en-US" sz="851" smtClean="0">
                <a:solidFill>
                  <a:schemeClr val="bg2">
                    <a:lumMod val="50000"/>
                  </a:schemeClr>
                </a:solidFill>
              </a:rPr>
              <a:pPr algn="r"/>
              <a:t>‹#›</a:t>
            </a:fld>
            <a:endParaRPr lang="en-US" sz="851" dirty="0">
              <a:solidFill>
                <a:schemeClr val="bg2">
                  <a:lumMod val="50000"/>
                </a:schemeClr>
              </a:solidFill>
            </a:endParaRPr>
          </a:p>
        </p:txBody>
      </p:sp>
      <p:sp>
        <p:nvSpPr>
          <p:cNvPr id="3" name="Date Placeholder 2"/>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056805" y="2158207"/>
            <a:ext cx="2744391"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2495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2473496" y="4943703"/>
            <a:ext cx="1911009" cy="106186"/>
          </a:xfrm>
        </p:spPr>
        <p:txBody>
          <a:bodyPr wrap="square">
            <a:noAutofit/>
          </a:bodyPr>
          <a:lstStyle>
            <a:lvl1pPr marL="0" indent="0" algn="ctr" defTabSz="685800" rtl="0" eaLnBrk="1" latinLnBrk="0" hangingPunct="1">
              <a:lnSpc>
                <a:spcPct val="85000"/>
              </a:lnSpc>
              <a:spcBef>
                <a:spcPts val="0"/>
              </a:spcBef>
              <a:spcAft>
                <a:spcPts val="0"/>
              </a:spcAft>
              <a:buFontTx/>
              <a:buNone/>
              <a:defRPr lang="en-US" sz="525" b="1" kern="1200" dirty="0">
                <a:solidFill>
                  <a:schemeClr val="tx2">
                    <a:lumMod val="60000"/>
                    <a:lumOff val="40000"/>
                  </a:schemeClr>
                </a:solidFill>
                <a:latin typeface="+mn-lt"/>
                <a:ea typeface="+mn-ea"/>
                <a:cs typeface="+mn-cs"/>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527405775"/>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1"/>
      </p:bgRef>
    </p:bg>
    <p:spTree>
      <p:nvGrpSpPr>
        <p:cNvPr id="1" name=""/>
        <p:cNvGrpSpPr/>
        <p:nvPr/>
      </p:nvGrpSpPr>
      <p:grpSpPr>
        <a:xfrm>
          <a:off x="0" y="0"/>
          <a:ext cx="0" cy="0"/>
          <a:chOff x="0" y="0"/>
          <a:chExt cx="0" cy="0"/>
        </a:xfrm>
      </p:grpSpPr>
      <p:sp>
        <p:nvSpPr>
          <p:cNvPr id="5" name="Line 9"/>
          <p:cNvSpPr>
            <a:spLocks noChangeShapeType="1"/>
          </p:cNvSpPr>
          <p:nvPr userDrawn="1"/>
        </p:nvSpPr>
        <p:spPr bwMode="auto">
          <a:xfrm>
            <a:off x="194996" y="523355"/>
            <a:ext cx="6480001" cy="0"/>
          </a:xfrm>
          <a:prstGeom prst="line">
            <a:avLst/>
          </a:prstGeom>
          <a:noFill/>
          <a:ln w="63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51432" tIns="25716" rIns="51432" bIns="25716" anchor="ctr">
            <a:spAutoFit/>
          </a:bodyPr>
          <a:lstStyle/>
          <a:p>
            <a:endParaRPr lang="zh-CN" altLang="en-US" sz="1013"/>
          </a:p>
        </p:txBody>
      </p:sp>
      <p:sp>
        <p:nvSpPr>
          <p:cNvPr id="6" name="Line 44"/>
          <p:cNvSpPr>
            <a:spLocks noChangeShapeType="1"/>
          </p:cNvSpPr>
          <p:nvPr userDrawn="1"/>
        </p:nvSpPr>
        <p:spPr bwMode="auto">
          <a:xfrm>
            <a:off x="194994" y="5000068"/>
            <a:ext cx="6480000" cy="0"/>
          </a:xfrm>
          <a:prstGeom prst="line">
            <a:avLst/>
          </a:prstGeom>
          <a:noFill/>
          <a:ln w="63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51432" tIns="25716" rIns="51432" bIns="25716" anchor="ctr">
            <a:spAutoFit/>
          </a:bodyPr>
          <a:lstStyle/>
          <a:p>
            <a:endParaRPr lang="zh-CN" altLang="en-US" sz="1013"/>
          </a:p>
        </p:txBody>
      </p:sp>
      <p:sp>
        <p:nvSpPr>
          <p:cNvPr id="2" name="标题 1"/>
          <p:cNvSpPr>
            <a:spLocks noGrp="1"/>
          </p:cNvSpPr>
          <p:nvPr>
            <p:ph type="title"/>
          </p:nvPr>
        </p:nvSpPr>
        <p:spPr>
          <a:xfrm>
            <a:off x="194994" y="4"/>
            <a:ext cx="6477269" cy="523355"/>
          </a:xfrm>
        </p:spPr>
        <p:txBody>
          <a:bodyPr>
            <a:normAutofit/>
          </a:bodyPr>
          <a:lstStyle>
            <a:lvl1pPr>
              <a:defRPr sz="1575" b="1">
                <a:solidFill>
                  <a:schemeClr val="tx1"/>
                </a:solidFill>
              </a:defRPr>
            </a:lvl1pPr>
          </a:lstStyle>
          <a:p>
            <a:r>
              <a:rPr lang="zh-CN" altLang="en-US" dirty="0"/>
              <a:t>单击此处编辑母版标题样式</a:t>
            </a:r>
          </a:p>
        </p:txBody>
      </p:sp>
      <p:sp>
        <p:nvSpPr>
          <p:cNvPr id="10" name="灯片编号占位符 9"/>
          <p:cNvSpPr>
            <a:spLocks noGrp="1"/>
          </p:cNvSpPr>
          <p:nvPr>
            <p:ph type="sldNum" sz="quarter" idx="12"/>
          </p:nvPr>
        </p:nvSpPr>
        <p:spPr>
          <a:xfrm>
            <a:off x="6457950" y="4726224"/>
            <a:ext cx="214313" cy="273844"/>
          </a:xfrm>
          <a:prstGeom prst="rect">
            <a:avLst/>
          </a:prstGeom>
        </p:spPr>
        <p:txBody>
          <a:bodyPr/>
          <a:lstStyle/>
          <a:p>
            <a:fld id="{4BED5876-44C1-4D6A-B45D-C22B6438CF66}" type="slidenum">
              <a:rPr lang="zh-CN" altLang="en-US" smtClean="0"/>
              <a:t>‹#›</a:t>
            </a:fld>
            <a:endParaRPr lang="zh-CN" altLang="en-US"/>
          </a:p>
        </p:txBody>
      </p:sp>
    </p:spTree>
    <p:extLst>
      <p:ext uri="{BB962C8B-B14F-4D97-AF65-F5344CB8AC3E}">
        <p14:creationId xmlns:p14="http://schemas.microsoft.com/office/powerpoint/2010/main" val="5459630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586979" y="1025129"/>
            <a:ext cx="184731" cy="248209"/>
          </a:xfrm>
          <a:prstGeom prst="rect">
            <a:avLst/>
          </a:prstGeom>
          <a:noFill/>
          <a:ln>
            <a:noFill/>
          </a:ln>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257175" eaLnBrk="1" fontAlgn="base" hangingPunct="1">
              <a:spcBef>
                <a:spcPct val="0"/>
              </a:spcBef>
              <a:spcAft>
                <a:spcPct val="0"/>
              </a:spcAft>
            </a:pPr>
            <a:endParaRPr lang="en-US" sz="1013">
              <a:solidFill>
                <a:srgbClr val="3C3C3B"/>
              </a:solidFill>
            </a:endParaRPr>
          </a:p>
        </p:txBody>
      </p:sp>
      <p:sp>
        <p:nvSpPr>
          <p:cNvPr id="5" name="Right Triangle 4"/>
          <p:cNvSpPr/>
          <p:nvPr/>
        </p:nvSpPr>
        <p:spPr>
          <a:xfrm flipV="1">
            <a:off x="115491" y="615554"/>
            <a:ext cx="136922" cy="122634"/>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57175" fontAlgn="base">
              <a:spcBef>
                <a:spcPct val="0"/>
              </a:spcBef>
              <a:spcAft>
                <a:spcPct val="0"/>
              </a:spcAft>
            </a:pPr>
            <a:endParaRPr lang="en-US" sz="1013">
              <a:solidFill>
                <a:srgbClr val="FFFFFF"/>
              </a:solidFill>
              <a:latin typeface="Verdana"/>
              <a:ea typeface="ＭＳ Ｐゴシック" pitchFamily="34" charset="-128"/>
            </a:endParaRPr>
          </a:p>
        </p:txBody>
      </p:sp>
      <p:sp>
        <p:nvSpPr>
          <p:cNvPr id="6" name="Rectangle 5"/>
          <p:cNvSpPr/>
          <p:nvPr/>
        </p:nvSpPr>
        <p:spPr>
          <a:xfrm>
            <a:off x="0" y="0"/>
            <a:ext cx="138112" cy="5149454"/>
          </a:xfrm>
          <a:prstGeom prst="rect">
            <a:avLst/>
          </a:prstGeom>
          <a:gradFill flip="none" rotWithShape="1">
            <a:gsLst>
              <a:gs pos="0">
                <a:schemeClr val="accent3"/>
              </a:gs>
              <a:gs pos="100000">
                <a:schemeClr val="tx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57175" fontAlgn="base">
              <a:spcBef>
                <a:spcPct val="0"/>
              </a:spcBef>
              <a:spcAft>
                <a:spcPct val="0"/>
              </a:spcAft>
            </a:pPr>
            <a:endParaRPr lang="en-US" sz="1013">
              <a:solidFill>
                <a:srgbClr val="FFFFFF"/>
              </a:solidFill>
              <a:latin typeface="Verdana"/>
              <a:ea typeface="ＭＳ Ｐゴシック" pitchFamily="34" charset="-128"/>
            </a:endParaRPr>
          </a:p>
        </p:txBody>
      </p:sp>
      <p:sp>
        <p:nvSpPr>
          <p:cNvPr id="7" name="Rectangle 6"/>
          <p:cNvSpPr/>
          <p:nvPr/>
        </p:nvSpPr>
        <p:spPr>
          <a:xfrm>
            <a:off x="0" y="264320"/>
            <a:ext cx="252412" cy="3512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57175" fontAlgn="base">
              <a:spcBef>
                <a:spcPct val="0"/>
              </a:spcBef>
              <a:spcAft>
                <a:spcPct val="0"/>
              </a:spcAft>
            </a:pPr>
            <a:endParaRPr lang="en-US" sz="1013">
              <a:solidFill>
                <a:srgbClr val="FFFFFF"/>
              </a:solidFill>
              <a:latin typeface="Verdana"/>
              <a:ea typeface="ＭＳ Ｐゴシック" pitchFamily="34" charset="-128"/>
            </a:endParaRPr>
          </a:p>
        </p:txBody>
      </p:sp>
      <p:pic>
        <p:nvPicPr>
          <p:cNvPr id="8" name="Picture 12" descr="TDC_BDP_Horiz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9954" y="4733926"/>
            <a:ext cx="1175146" cy="307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42900" y="295816"/>
            <a:ext cx="6172200" cy="319481"/>
          </a:xfrm>
        </p:spPr>
        <p:txBody>
          <a:bodyPr anchor="t">
            <a:noAutofit/>
          </a:bodyPr>
          <a:lstStyle>
            <a:lvl1pPr>
              <a:defRPr sz="1350" b="0" i="0">
                <a:latin typeface="Verdana"/>
                <a:cs typeface="Verdana"/>
              </a:defRPr>
            </a:lvl1pPr>
          </a:lstStyle>
          <a:p>
            <a:r>
              <a:rPr lang="en-US" smtClean="0"/>
              <a:t>Click to edit Master title style</a:t>
            </a:r>
            <a:endParaRPr lang="en-US" dirty="0"/>
          </a:p>
        </p:txBody>
      </p:sp>
      <p:sp>
        <p:nvSpPr>
          <p:cNvPr id="3" name="Content Placeholder 2"/>
          <p:cNvSpPr>
            <a:spLocks noGrp="1"/>
          </p:cNvSpPr>
          <p:nvPr>
            <p:ph idx="1"/>
          </p:nvPr>
        </p:nvSpPr>
        <p:spPr>
          <a:xfrm>
            <a:off x="342900" y="787221"/>
            <a:ext cx="6172200" cy="3807402"/>
          </a:xfrm>
        </p:spPr>
        <p:txBody>
          <a:bodyPr/>
          <a:lstStyle>
            <a:lvl1pPr>
              <a:defRPr>
                <a:solidFill>
                  <a:schemeClr val="tx1"/>
                </a:solidFill>
                <a:latin typeface="Verdana"/>
                <a:cs typeface="Verdana"/>
              </a:defRPr>
            </a:lvl1pPr>
            <a:lvl2pPr>
              <a:defRPr sz="900">
                <a:solidFill>
                  <a:schemeClr val="tx1"/>
                </a:solidFill>
                <a:latin typeface="Verdana"/>
                <a:cs typeface="Verdana"/>
              </a:defRPr>
            </a:lvl2pPr>
            <a:lvl3pPr>
              <a:defRPr sz="788">
                <a:solidFill>
                  <a:schemeClr val="tx1"/>
                </a:solidFill>
                <a:latin typeface="Verdana"/>
                <a:cs typeface="Verdana"/>
              </a:defRPr>
            </a:lvl3pPr>
            <a:lvl4pPr>
              <a:defRPr sz="788">
                <a:solidFill>
                  <a:schemeClr val="tx1"/>
                </a:solidFill>
                <a:latin typeface="Verdana"/>
                <a:cs typeface="Verdana"/>
              </a:defRPr>
            </a:lvl4pPr>
            <a:lvl5pPr>
              <a:defRPr sz="788">
                <a:solidFill>
                  <a:schemeClr val="tx1"/>
                </a:solidFill>
                <a:latin typeface="Verdana"/>
                <a:cs typeface="Verdan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10"/>
          </p:nvPr>
        </p:nvSpPr>
        <p:spPr>
          <a:xfrm>
            <a:off x="342900" y="4767264"/>
            <a:ext cx="798910" cy="273844"/>
          </a:xfrm>
          <a:prstGeom prst="rect">
            <a:avLst/>
          </a:prstGeom>
        </p:spPr>
        <p:txBody>
          <a:bodyPr/>
          <a:lstStyle>
            <a:lvl1pPr>
              <a:defRPr/>
            </a:lvl1pPr>
          </a:lstStyle>
          <a:p>
            <a:fld id="{30CA55BF-EF3E-4C82-A6EF-7C6CB8FFAFA3}" type="datetime1">
              <a:rPr lang="en-US"/>
              <a:pPr/>
              <a:t>3/17/17</a:t>
            </a:fld>
            <a:endParaRPr lang="en-US"/>
          </a:p>
        </p:txBody>
      </p:sp>
      <p:sp>
        <p:nvSpPr>
          <p:cNvPr id="10" name="Footer Placeholder 4"/>
          <p:cNvSpPr>
            <a:spLocks noGrp="1"/>
          </p:cNvSpPr>
          <p:nvPr>
            <p:ph type="ftr" sz="quarter" idx="11"/>
          </p:nvPr>
        </p:nvSpPr>
        <p:spPr/>
        <p:txBody>
          <a:bodyPr/>
          <a:lstStyle>
            <a:lvl1pPr>
              <a:defRPr/>
            </a:lvl1pPr>
          </a:lstStyle>
          <a:p>
            <a:endParaRPr lang="en-US"/>
          </a:p>
        </p:txBody>
      </p:sp>
      <p:sp>
        <p:nvSpPr>
          <p:cNvPr id="11" name="Slide Number Placeholder 5"/>
          <p:cNvSpPr>
            <a:spLocks noGrp="1"/>
          </p:cNvSpPr>
          <p:nvPr>
            <p:ph type="sldNum" sz="quarter" idx="12"/>
          </p:nvPr>
        </p:nvSpPr>
        <p:spPr>
          <a:xfrm>
            <a:off x="3567113" y="4767264"/>
            <a:ext cx="1026319" cy="273844"/>
          </a:xfrm>
          <a:prstGeom prst="rect">
            <a:avLst/>
          </a:prstGeom>
        </p:spPr>
        <p:txBody>
          <a:bodyPr/>
          <a:lstStyle>
            <a:lvl1pPr>
              <a:defRPr/>
            </a:lvl1pPr>
          </a:lstStyle>
          <a:p>
            <a:fld id="{3CA875D0-BB85-4032-B8F9-C7475AFD8946}" type="slidenum">
              <a:rPr lang="en-US"/>
              <a:pPr/>
              <a:t>‹#›</a:t>
            </a:fld>
            <a:endParaRPr lang="en-US"/>
          </a:p>
        </p:txBody>
      </p:sp>
    </p:spTree>
    <p:extLst>
      <p:ext uri="{BB962C8B-B14F-4D97-AF65-F5344CB8AC3E}">
        <p14:creationId xmlns:p14="http://schemas.microsoft.com/office/powerpoint/2010/main" val="200427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600450" y="1158875"/>
            <a:ext cx="2914650" cy="3397250"/>
          </a:xfrm>
        </p:spPr>
        <p:txBody>
          <a:bodyPr>
            <a:noAutofit/>
          </a:bodyPr>
          <a:lstStyle>
            <a:lvl1pPr>
              <a:defRPr sz="1800">
                <a:solidFill>
                  <a:schemeClr val="tx1"/>
                </a:solidFill>
              </a:defRPr>
            </a:lvl1pPr>
            <a:lvl2pPr marL="515926" indent="-230182">
              <a:defRPr sz="1600">
                <a:solidFill>
                  <a:schemeClr val="tx1"/>
                </a:solidFill>
              </a:defRPr>
            </a:lvl2pPr>
            <a:lvl3pPr marL="742932" indent="-227008">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3600450" y="198885"/>
            <a:ext cx="291465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74296" y="4892043"/>
            <a:ext cx="177165"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5" name="Picture Placeholder 4"/>
          <p:cNvSpPr>
            <a:spLocks noGrp="1"/>
          </p:cNvSpPr>
          <p:nvPr>
            <p:ph type="pic" sz="quarter" idx="13"/>
          </p:nvPr>
        </p:nvSpPr>
        <p:spPr>
          <a:xfrm>
            <a:off x="0" y="0"/>
            <a:ext cx="325755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42900" y="1158876"/>
            <a:ext cx="6172200" cy="3397250"/>
          </a:xfrm>
        </p:spPr>
        <p:txBody>
          <a:bodyPr>
            <a:noAutofit/>
          </a:bodyPr>
          <a:lstStyle>
            <a:lvl1pPr>
              <a:defRPr sz="1800">
                <a:solidFill>
                  <a:schemeClr val="tx1"/>
                </a:solidFill>
              </a:defRPr>
            </a:lvl1pPr>
            <a:lvl2pPr marL="515926" indent="-230182">
              <a:defRPr sz="1600">
                <a:solidFill>
                  <a:schemeClr val="tx1"/>
                </a:solidFill>
              </a:defRPr>
            </a:lvl2pPr>
            <a:lvl3pPr marL="742932" indent="-227008">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342900" y="161925"/>
            <a:ext cx="61722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3600450" y="1150938"/>
            <a:ext cx="291465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342900" y="1158876"/>
            <a:ext cx="291465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342900" y="161925"/>
            <a:ext cx="61722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3600450" y="1158875"/>
            <a:ext cx="291465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342900" y="1158879"/>
            <a:ext cx="2914650" cy="3397249"/>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429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25146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46863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a:xfrm>
            <a:off x="339725" y="4916848"/>
            <a:ext cx="1262856" cy="107722"/>
          </a:xfrm>
          <a:prstGeom prst="rect">
            <a:avLst/>
          </a:prstGeom>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694097" y="1158875"/>
            <a:ext cx="18288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342900" y="1150938"/>
            <a:ext cx="4000500" cy="3405188"/>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342900" y="161925"/>
            <a:ext cx="61722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342900" y="1145287"/>
            <a:ext cx="18288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2514600" y="1158875"/>
            <a:ext cx="40005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1171576"/>
            <a:ext cx="61722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6858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81801" y="4918133"/>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lumMod val="50000"/>
                  </a:schemeClr>
                </a:solidFill>
              </a:rPr>
              <a:pPr algn="r"/>
              <a:t>‹#›</a:t>
            </a:fld>
            <a:endParaRPr lang="en-US" sz="851" dirty="0">
              <a:solidFill>
                <a:schemeClr val="bg2">
                  <a:lumMod val="50000"/>
                </a:schemeClr>
              </a:solidFill>
            </a:endParaRPr>
          </a:p>
        </p:txBody>
      </p:sp>
      <p:sp>
        <p:nvSpPr>
          <p:cNvPr id="35" name="Title Placeholder 1"/>
          <p:cNvSpPr>
            <a:spLocks noGrp="1"/>
          </p:cNvSpPr>
          <p:nvPr>
            <p:ph type="title"/>
          </p:nvPr>
        </p:nvSpPr>
        <p:spPr>
          <a:xfrm>
            <a:off x="342900" y="165103"/>
            <a:ext cx="61722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4"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pic>
        <p:nvPicPr>
          <p:cNvPr id="25" name="图片 24"/>
          <p:cNvPicPr>
            <a:picLocks noChangeAspect="1"/>
          </p:cNvPicPr>
          <p:nvPr userDrawn="1"/>
        </p:nvPicPr>
        <p:blipFill>
          <a:blip r:embed="rId26"/>
          <a:stretch>
            <a:fillRect/>
          </a:stretch>
        </p:blipFill>
        <p:spPr>
          <a:xfrm>
            <a:off x="4841588" y="4726045"/>
            <a:ext cx="1706224" cy="292407"/>
          </a:xfrm>
          <a:prstGeom prst="rect">
            <a:avLst/>
          </a:prstGeom>
        </p:spPr>
      </p:pic>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1" r:id="rId21"/>
    <p:sldLayoutId id="2147483722" r:id="rId22"/>
    <p:sldLayoutId id="2147483723" r:id="rId23"/>
    <p:sldLayoutId id="2147483724" r:id="rId24"/>
  </p:sldLayoutIdLst>
  <p:transition spd="med">
    <p:fade/>
  </p:transition>
  <p:timing>
    <p:tnLst>
      <p:par>
        <p:cTn id="1" dur="indefinite" restart="never" nodeType="tmRoot"/>
      </p:par>
    </p:tnLst>
  </p:timing>
  <p:hf sldNum="0" hdr="0" ftr="0"/>
  <p:txStyles>
    <p:titleStyle>
      <a:lvl1pPr algn="l" defTabSz="914377"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594" indent="-228594" algn="l" defTabSz="914377"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189" indent="-228594" algn="l" defTabSz="914377"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35" indent="-171446" algn="l" defTabSz="914377"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377"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594" indent="-228594" algn="l" defTabSz="914377"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377"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0.png"/><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1.xml"/><Relationship Id="rId5" Type="http://schemas.openxmlformats.org/officeDocument/2006/relationships/image" Target="../media/image32.jpeg"/><Relationship Id="rId1" Type="http://schemas.openxmlformats.org/officeDocument/2006/relationships/tags" Target="../tags/tag1.xml"/><Relationship Id="rId2"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4" Type="http://schemas.openxmlformats.org/officeDocument/2006/relationships/image" Target="../media/image35.png"/><Relationship Id="rId5" Type="http://schemas.openxmlformats.org/officeDocument/2006/relationships/image" Target="../media/image36.emf"/><Relationship Id="rId1" Type="http://schemas.openxmlformats.org/officeDocument/2006/relationships/slideLayout" Target="../slideLayouts/slideLayout11.xml"/><Relationship Id="rId2"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png"/><Relationship Id="rId9" Type="http://schemas.openxmlformats.org/officeDocument/2006/relationships/image" Target="../media/image11.jpeg"/><Relationship Id="rId10" Type="http://schemas.openxmlformats.org/officeDocument/2006/relationships/image" Target="../media/image12.jpeg"/><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png"/><Relationship Id="rId1" Type="http://schemas.openxmlformats.org/officeDocument/2006/relationships/slideLayout" Target="../slideLayouts/slideLayout22.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chart" Target="../charts/chart1.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p:cNvPicPr>
          <p:nvPr>
            <p:ph type="pic" sz="quarter" idx="12"/>
          </p:nvPr>
        </p:nvPicPr>
        <p:blipFill rotWithShape="1">
          <a:blip r:embed="rId3" cstate="screen">
            <a:extLst>
              <a:ext uri="{28A0092B-C50C-407E-A947-70E740481C1C}">
                <a14:useLocalDpi xmlns:a14="http://schemas.microsoft.com/office/drawing/2010/main"/>
              </a:ext>
            </a:extLst>
          </a:blip>
          <a:srcRect t="25974" b="2224"/>
          <a:stretch/>
        </p:blipFill>
        <p:spPr>
          <a:prstGeom prst="rect">
            <a:avLst/>
          </a:prstGeom>
        </p:spPr>
      </p:pic>
      <p:sp>
        <p:nvSpPr>
          <p:cNvPr id="8" name="Text Placeholder 7"/>
          <p:cNvSpPr>
            <a:spLocks noGrp="1"/>
          </p:cNvSpPr>
          <p:nvPr>
            <p:ph type="body" sz="quarter" idx="11"/>
          </p:nvPr>
        </p:nvSpPr>
        <p:spPr>
          <a:xfrm>
            <a:off x="0" y="3791534"/>
            <a:ext cx="4564063" cy="418576"/>
          </a:xfrm>
        </p:spPr>
        <p:txBody>
          <a:bodyPr lIns="324000"/>
          <a:lstStyle/>
          <a:p>
            <a:r>
              <a:rPr lang="en-US" dirty="0" smtClean="0"/>
              <a:t>Mar-2017</a:t>
            </a:r>
            <a:endParaRPr lang="en-US" dirty="0"/>
          </a:p>
        </p:txBody>
      </p:sp>
      <p:sp>
        <p:nvSpPr>
          <p:cNvPr id="2" name="Date Placeholder 1"/>
          <p:cNvSpPr>
            <a:spLocks noGrp="1"/>
          </p:cNvSpPr>
          <p:nvPr>
            <p:ph type="dt" sz="half" idx="2"/>
          </p:nvPr>
        </p:nvSpPr>
        <p:spPr/>
        <p:txBody>
          <a:bodyPr/>
          <a:lstStyle/>
          <a:p>
            <a:r>
              <a:rPr lang="en-US" smtClean="0"/>
              <a:t>© 2016 Teradata</a:t>
            </a:r>
            <a:endParaRPr lang="en-US" dirty="0" smtClean="0"/>
          </a:p>
        </p:txBody>
      </p:sp>
      <p:sp>
        <p:nvSpPr>
          <p:cNvPr id="7" name="Text Placeholder 6"/>
          <p:cNvSpPr>
            <a:spLocks noGrp="1"/>
          </p:cNvSpPr>
          <p:nvPr>
            <p:ph type="body" sz="quarter" idx="10"/>
          </p:nvPr>
        </p:nvSpPr>
        <p:spPr>
          <a:xfrm>
            <a:off x="0" y="2649931"/>
            <a:ext cx="5847397" cy="986424"/>
          </a:xfrm>
        </p:spPr>
        <p:txBody>
          <a:bodyPr lIns="251999" anchor="ctr"/>
          <a:lstStyle/>
          <a:p>
            <a:r>
              <a:rPr lang="zh-CN" altLang="en-US" dirty="0" smtClean="0">
                <a:latin typeface="SimSun" charset="-122"/>
                <a:ea typeface="SimSun" charset="-122"/>
                <a:cs typeface="SimSun" charset="-122"/>
              </a:rPr>
              <a:t>上海证券交易所数据治理方案交流</a:t>
            </a:r>
            <a:endParaRPr lang="en-US" dirty="0">
              <a:latin typeface="SimSun" charset="-122"/>
              <a:ea typeface="SimSun" charset="-122"/>
              <a:cs typeface="SimSun" charset="-122"/>
            </a:endParaRPr>
          </a:p>
        </p:txBody>
      </p:sp>
    </p:spTree>
    <p:extLst>
      <p:ext uri="{BB962C8B-B14F-4D97-AF65-F5344CB8AC3E}">
        <p14:creationId xmlns:p14="http://schemas.microsoft.com/office/powerpoint/2010/main" val="314609814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4430658" y="2007561"/>
            <a:ext cx="2077300"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客户信息有失准确</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19" dirty="0"/>
              <a:t>旅客联系电话：由于分销渠道所留存的大多是代理人的联系电话，因此一旦航班发生不正常情况，航空公司无法准确触达个体旅客，影响服务质量和客户体验</a:t>
            </a:r>
            <a:endParaRPr lang="en-US" altLang="en-US" sz="619" kern="0" dirty="0">
              <a:solidFill>
                <a:prstClr val="white">
                  <a:lumMod val="50000"/>
                </a:prstClr>
              </a:solidFill>
            </a:endParaRPr>
          </a:p>
        </p:txBody>
      </p:sp>
      <p:sp>
        <p:nvSpPr>
          <p:cNvPr id="108" name="Rectangle 107"/>
          <p:cNvSpPr/>
          <p:nvPr/>
        </p:nvSpPr>
        <p:spPr>
          <a:xfrm>
            <a:off x="2421259" y="1197133"/>
            <a:ext cx="2279329" cy="483518"/>
          </a:xfrm>
          <a:prstGeom prst="rect">
            <a:avLst/>
          </a:prstGeom>
          <a:solidFill>
            <a:schemeClr val="bg1"/>
          </a:solid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75" b="1" dirty="0">
                <a:solidFill>
                  <a:srgbClr val="FF0000"/>
                </a:solidFill>
              </a:rPr>
              <a:t>关键信息不一致</a:t>
            </a:r>
            <a:endParaRPr lang="en-US" altLang="zh-CN" sz="675" b="1" dirty="0">
              <a:solidFill>
                <a:srgbClr val="FF0000"/>
              </a:solidFill>
            </a:endParaRPr>
          </a:p>
          <a:p>
            <a:pPr marL="160723" indent="-160723" defTabSz="685564">
              <a:lnSpc>
                <a:spcPct val="95000"/>
              </a:lnSpc>
              <a:buFont typeface="Arial" panose="020B0604020202020204" pitchFamily="34" charset="0"/>
              <a:buChar char="•"/>
            </a:pPr>
            <a:r>
              <a:rPr lang="zh-CN" altLang="en-US" sz="619" dirty="0"/>
              <a:t>航线名称：航线名称定义缺乏统一的标准，目前手工维护</a:t>
            </a:r>
            <a:endParaRPr lang="en-US" altLang="zh-CN" sz="619" dirty="0"/>
          </a:p>
          <a:p>
            <a:pPr marL="160723" indent="-160723" defTabSz="685564">
              <a:lnSpc>
                <a:spcPct val="95000"/>
              </a:lnSpc>
              <a:buFont typeface="Arial" panose="020B0604020202020204" pitchFamily="34" charset="0"/>
              <a:buChar char="•"/>
            </a:pPr>
            <a:r>
              <a:rPr lang="zh-CN" altLang="en-US" sz="619" dirty="0"/>
              <a:t>指标口径：同一个指标，存在多种业务口径（有些可能是合理的），给业务用户（包括业务部门领导）和数据分析人员带来很多困惑</a:t>
            </a:r>
            <a:endParaRPr lang="en-US" sz="619" kern="0" dirty="0">
              <a:solidFill>
                <a:prstClr val="white">
                  <a:lumMod val="50000"/>
                </a:prstClr>
              </a:solidFill>
            </a:endParaRPr>
          </a:p>
        </p:txBody>
      </p:sp>
      <p:sp>
        <p:nvSpPr>
          <p:cNvPr id="102" name="Rectangle 101"/>
          <p:cNvSpPr/>
          <p:nvPr/>
        </p:nvSpPr>
        <p:spPr>
          <a:xfrm>
            <a:off x="764385" y="2007561"/>
            <a:ext cx="160262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marL="160723" indent="-160723" defTabSz="685581">
              <a:lnSpc>
                <a:spcPct val="95000"/>
              </a:lnSpc>
              <a:buFont typeface="Arial" panose="020B0604020202020204" pitchFamily="34" charset="0"/>
              <a:buChar char="•"/>
            </a:pPr>
            <a:endParaRPr lang="en-US" altLang="zh-CN" sz="675" kern="0" dirty="0">
              <a:solidFill>
                <a:prstClr val="white">
                  <a:lumMod val="50000"/>
                </a:prstClr>
              </a:solidFill>
            </a:endParaRPr>
          </a:p>
          <a:p>
            <a:pPr defTabSz="685581">
              <a:lnSpc>
                <a:spcPct val="95000"/>
              </a:lnSpc>
            </a:pPr>
            <a:r>
              <a:rPr lang="zh-CN" altLang="en-US" sz="675" b="1" kern="0" dirty="0">
                <a:solidFill>
                  <a:srgbClr val="FF0000"/>
                </a:solidFill>
              </a:rPr>
              <a:t>数据的冗余复杂</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重复建设的接口，性能问题以推进</a:t>
            </a:r>
          </a:p>
          <a:p>
            <a:pPr marL="160723" indent="-160723" defTabSz="685581">
              <a:lnSpc>
                <a:spcPct val="95000"/>
              </a:lnSpc>
              <a:buFont typeface="Arial" panose="020B0604020202020204" pitchFamily="34" charset="0"/>
              <a:buChar char="•"/>
            </a:pPr>
            <a:endParaRPr lang="en-US" altLang="en-US" sz="675" kern="0" dirty="0">
              <a:solidFill>
                <a:prstClr val="white">
                  <a:lumMod val="50000"/>
                </a:prstClr>
              </a:solidFill>
            </a:endParaRPr>
          </a:p>
        </p:txBody>
      </p:sp>
      <p:sp>
        <p:nvSpPr>
          <p:cNvPr id="103" name="Rectangle 102"/>
          <p:cNvSpPr/>
          <p:nvPr/>
        </p:nvSpPr>
        <p:spPr>
          <a:xfrm>
            <a:off x="814398" y="2679399"/>
            <a:ext cx="1399639" cy="532457"/>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75" b="1" kern="0" dirty="0">
                <a:solidFill>
                  <a:srgbClr val="FF0000"/>
                </a:solidFill>
              </a:rPr>
              <a:t>资源浪费</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优化数据对象和数据元素</a:t>
            </a:r>
            <a:endParaRPr lang="en-US" sz="675" kern="0" dirty="0">
              <a:solidFill>
                <a:schemeClr val="tx1"/>
              </a:solidFill>
            </a:endParaRPr>
          </a:p>
        </p:txBody>
      </p:sp>
      <p:sp>
        <p:nvSpPr>
          <p:cNvPr id="104" name="Rectangle 103"/>
          <p:cNvSpPr/>
          <p:nvPr/>
        </p:nvSpPr>
        <p:spPr>
          <a:xfrm>
            <a:off x="4147378" y="3435049"/>
            <a:ext cx="190337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各系统之间数据互相矛盾或不能关联带来痛苦</a:t>
            </a:r>
            <a:endParaRPr lang="en-US" altLang="en-US" sz="675" b="1" kern="0" dirty="0">
              <a:solidFill>
                <a:srgbClr val="FF0000"/>
              </a:solidFill>
            </a:endParaRPr>
          </a:p>
          <a:p>
            <a:pPr marL="160723" indent="-160723" defTabSz="685581">
              <a:lnSpc>
                <a:spcPct val="95000"/>
              </a:lnSpc>
              <a:buFont typeface="Arial" panose="020B0604020202020204" pitchFamily="34" charset="0"/>
              <a:buChar char="•"/>
            </a:pPr>
            <a:r>
              <a:rPr lang="zh-CN" altLang="en-US" sz="619" dirty="0"/>
              <a:t>供应商名称：采购系统与合同管理系统可能存在不一致的情况</a:t>
            </a:r>
            <a:endParaRPr lang="en-US" altLang="zh-CN" sz="619" dirty="0"/>
          </a:p>
          <a:p>
            <a:pPr marL="160723" indent="-160723" defTabSz="685581">
              <a:lnSpc>
                <a:spcPct val="95000"/>
              </a:lnSpc>
              <a:buFont typeface="Arial" panose="020B0604020202020204" pitchFamily="34" charset="0"/>
              <a:buChar char="•"/>
            </a:pPr>
            <a:r>
              <a:rPr lang="zh-CN" altLang="en-US" sz="619" dirty="0"/>
              <a:t>代理人</a:t>
            </a:r>
            <a:r>
              <a:rPr lang="en-US" sz="619" dirty="0"/>
              <a:t>IATA</a:t>
            </a:r>
            <a:r>
              <a:rPr lang="zh-CN" altLang="en-US" sz="619" dirty="0"/>
              <a:t>号：在不同系统间存在不一致的情况下，在出现问题的时候，需要线下逐一确认，不一致的代理人的</a:t>
            </a:r>
            <a:r>
              <a:rPr lang="en-US" sz="619" dirty="0"/>
              <a:t>IATA</a:t>
            </a:r>
            <a:r>
              <a:rPr lang="zh-CN" altLang="en-US" sz="619" dirty="0"/>
              <a:t>号，然后才能继续相关的分析</a:t>
            </a:r>
            <a:endParaRPr lang="en-US" sz="619" dirty="0"/>
          </a:p>
        </p:txBody>
      </p:sp>
      <p:sp>
        <p:nvSpPr>
          <p:cNvPr id="105" name="Rectangle 104"/>
          <p:cNvSpPr/>
          <p:nvPr/>
        </p:nvSpPr>
        <p:spPr>
          <a:xfrm>
            <a:off x="4586299" y="2679388"/>
            <a:ext cx="1814504"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dirty="0">
                <a:solidFill>
                  <a:srgbClr val="FF0000"/>
                </a:solidFill>
              </a:rPr>
              <a:t>数据变更不同步</a:t>
            </a:r>
            <a:endParaRPr lang="en-US" altLang="zh-CN" sz="675" b="1" dirty="0">
              <a:solidFill>
                <a:srgbClr val="FF0000"/>
              </a:solidFill>
            </a:endParaRPr>
          </a:p>
          <a:p>
            <a:pPr marL="160723" indent="-160723" defTabSz="685581">
              <a:lnSpc>
                <a:spcPct val="95000"/>
              </a:lnSpc>
              <a:buFont typeface="Arial" panose="020B0604020202020204" pitchFamily="34" charset="0"/>
              <a:buChar char="•"/>
            </a:pPr>
            <a:r>
              <a:rPr lang="zh-CN" altLang="en-US" sz="619" dirty="0"/>
              <a:t>城市</a:t>
            </a:r>
            <a:r>
              <a:rPr lang="en-US" sz="619" dirty="0"/>
              <a:t>/</a:t>
            </a:r>
            <a:r>
              <a:rPr lang="zh-CN" altLang="en-US" sz="619" dirty="0"/>
              <a:t>机场</a:t>
            </a:r>
            <a:r>
              <a:rPr lang="en-US" sz="619" dirty="0"/>
              <a:t>/</a:t>
            </a:r>
            <a:r>
              <a:rPr lang="zh-CN" altLang="en-US" sz="619" dirty="0"/>
              <a:t>地理位置信息：源头不清晰，一旦发生数据更新，没有明确的数据更新流程，目前手工维护</a:t>
            </a:r>
            <a:endParaRPr lang="en-US" altLang="zh-CN" sz="619" dirty="0"/>
          </a:p>
          <a:p>
            <a:pPr marL="160723" indent="-160723" defTabSz="685581">
              <a:lnSpc>
                <a:spcPct val="95000"/>
              </a:lnSpc>
              <a:buFont typeface="Arial" panose="020B0604020202020204" pitchFamily="34" charset="0"/>
              <a:buChar char="•"/>
            </a:pPr>
            <a:r>
              <a:rPr lang="zh-CN" altLang="en-US" sz="619" dirty="0"/>
              <a:t>东航新增了阿姆斯特丹营业部，数据仓库没有获取相关信息，导致有些报表中没有阿姆斯特丹营业部发展的会员</a:t>
            </a:r>
            <a:endParaRPr lang="en-US" sz="675" kern="0" dirty="0">
              <a:solidFill>
                <a:prstClr val="white">
                  <a:lumMod val="50000"/>
                </a:prstClr>
              </a:solidFill>
            </a:endParaRPr>
          </a:p>
        </p:txBody>
      </p:sp>
      <p:sp>
        <p:nvSpPr>
          <p:cNvPr id="107" name="Rectangle 106"/>
          <p:cNvSpPr/>
          <p:nvPr/>
        </p:nvSpPr>
        <p:spPr>
          <a:xfrm>
            <a:off x="900729" y="3422118"/>
            <a:ext cx="1730684"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数据安全问题</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数据泄露，在客户、合作方、和监管机构眼中企业的信誉下降</a:t>
            </a:r>
            <a:endParaRPr lang="en-US" altLang="en-US" sz="675" kern="0" dirty="0">
              <a:solidFill>
                <a:schemeClr val="tx1"/>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伪冒风险</a:t>
            </a:r>
            <a:endParaRPr lang="en-US" sz="675" kern="0" dirty="0">
              <a:solidFill>
                <a:schemeClr val="tx1"/>
              </a:solidFill>
            </a:endParaRPr>
          </a:p>
        </p:txBody>
      </p:sp>
      <p:sp>
        <p:nvSpPr>
          <p:cNvPr id="62" name="Rectangle 61"/>
          <p:cNvSpPr/>
          <p:nvPr/>
        </p:nvSpPr>
        <p:spPr>
          <a:xfrm>
            <a:off x="2227420" y="1157215"/>
            <a:ext cx="2473169" cy="568942"/>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ctr" defTabSz="685716">
              <a:lnSpc>
                <a:spcPct val="95000"/>
              </a:lnSpc>
              <a:defRPr/>
            </a:pPr>
            <a:r>
              <a:rPr lang="zh-CN" altLang="en-US" sz="1013" kern="0" dirty="0">
                <a:solidFill>
                  <a:srgbClr val="5F6062"/>
                </a:solidFill>
                <a:latin typeface="Century Gothic"/>
              </a:rPr>
              <a:t>制定企业级数据标准</a:t>
            </a:r>
            <a:endParaRPr lang="en-US" sz="1013" kern="0" dirty="0">
              <a:solidFill>
                <a:srgbClr val="5F6062"/>
              </a:solidFill>
              <a:latin typeface="Century Gothic"/>
            </a:endParaRPr>
          </a:p>
        </p:txBody>
      </p:sp>
      <p:sp>
        <p:nvSpPr>
          <p:cNvPr id="133" name="Rectangle 132"/>
          <p:cNvSpPr/>
          <p:nvPr/>
        </p:nvSpPr>
        <p:spPr>
          <a:xfrm>
            <a:off x="4480599" y="2050653"/>
            <a:ext cx="2334539" cy="483518"/>
          </a:xfrm>
          <a:prstGeom prst="rect">
            <a:avLst/>
          </a:prstGeom>
          <a:solidFill>
            <a:schemeClr val="bg1"/>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defTabSz="685716">
              <a:lnSpc>
                <a:spcPct val="95000"/>
              </a:lnSpc>
              <a:defRPr/>
            </a:pPr>
            <a:r>
              <a:rPr lang="zh-CN" altLang="en-US" sz="1013" kern="0" dirty="0">
                <a:solidFill>
                  <a:srgbClr val="5F6062"/>
                </a:solidFill>
                <a:latin typeface="Century Gothic"/>
              </a:rPr>
              <a:t>数据质量过程控制</a:t>
            </a:r>
            <a:endParaRPr lang="en-US" sz="1013" kern="0" dirty="0">
              <a:solidFill>
                <a:srgbClr val="5F6062"/>
              </a:solidFill>
              <a:latin typeface="Century Gothic"/>
            </a:endParaRPr>
          </a:p>
        </p:txBody>
      </p:sp>
      <p:sp>
        <p:nvSpPr>
          <p:cNvPr id="89" name="Rectangle 88"/>
          <p:cNvSpPr/>
          <p:nvPr/>
        </p:nvSpPr>
        <p:spPr>
          <a:xfrm>
            <a:off x="4586299" y="2552158"/>
            <a:ext cx="1814504" cy="735171"/>
          </a:xfrm>
          <a:prstGeom prst="rect">
            <a:avLst/>
          </a:prstGeom>
          <a:solidFill>
            <a:schemeClr val="bg1"/>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defTabSz="685716">
              <a:lnSpc>
                <a:spcPct val="95000"/>
              </a:lnSpc>
              <a:defRPr/>
            </a:pPr>
            <a:r>
              <a:rPr lang="zh-CN" altLang="en-US" sz="1013" kern="0" dirty="0">
                <a:solidFill>
                  <a:srgbClr val="5F6062"/>
                </a:solidFill>
                <a:latin typeface="Century Gothic"/>
              </a:rPr>
              <a:t>完整反映数据现状，并及时更新</a:t>
            </a:r>
            <a:endParaRPr lang="en-US" sz="1013" kern="0" dirty="0">
              <a:solidFill>
                <a:srgbClr val="5F6062"/>
              </a:solidFill>
              <a:latin typeface="Century Gothic"/>
            </a:endParaRPr>
          </a:p>
        </p:txBody>
      </p:sp>
      <p:sp>
        <p:nvSpPr>
          <p:cNvPr id="88" name="Rectangle 87"/>
          <p:cNvSpPr/>
          <p:nvPr/>
        </p:nvSpPr>
        <p:spPr>
          <a:xfrm>
            <a:off x="4200525" y="3338015"/>
            <a:ext cx="1971675" cy="741066"/>
          </a:xfrm>
          <a:prstGeom prst="rect">
            <a:avLst/>
          </a:prstGeom>
          <a:solidFill>
            <a:schemeClr val="bg1"/>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defTabSz="685716">
              <a:lnSpc>
                <a:spcPct val="95000"/>
              </a:lnSpc>
              <a:defRPr/>
            </a:pPr>
            <a:r>
              <a:rPr lang="zh-CN" altLang="en-US" sz="1013" kern="0" dirty="0">
                <a:solidFill>
                  <a:srgbClr val="5F6062"/>
                </a:solidFill>
                <a:latin typeface="Century Gothic"/>
              </a:rPr>
              <a:t>数据整合规则和唯一控制</a:t>
            </a:r>
            <a:endParaRPr lang="en-US" sz="1013" kern="0" dirty="0">
              <a:solidFill>
                <a:srgbClr val="5F6062"/>
              </a:solidFill>
              <a:latin typeface="Century Gothic"/>
            </a:endParaRPr>
          </a:p>
        </p:txBody>
      </p:sp>
      <p:sp>
        <p:nvSpPr>
          <p:cNvPr id="135" name="Rectangle 134"/>
          <p:cNvSpPr/>
          <p:nvPr/>
        </p:nvSpPr>
        <p:spPr>
          <a:xfrm>
            <a:off x="324808" y="3471737"/>
            <a:ext cx="2331374" cy="526610"/>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r" defTabSz="685716">
              <a:lnSpc>
                <a:spcPct val="95000"/>
              </a:lnSpc>
              <a:defRPr/>
            </a:pPr>
            <a:r>
              <a:rPr lang="zh-CN" altLang="en-US" sz="1013" kern="0" dirty="0">
                <a:solidFill>
                  <a:srgbClr val="5F6062"/>
                </a:solidFill>
                <a:latin typeface="Century Gothic"/>
              </a:rPr>
              <a:t>执行数据安全和隐私法规</a:t>
            </a:r>
            <a:endParaRPr lang="en-US" sz="1013" kern="0" dirty="0">
              <a:solidFill>
                <a:srgbClr val="5F6062"/>
              </a:solidFill>
              <a:latin typeface="Century Gothic"/>
            </a:endParaRPr>
          </a:p>
        </p:txBody>
      </p:sp>
      <p:sp>
        <p:nvSpPr>
          <p:cNvPr id="100" name="Rectangle 99"/>
          <p:cNvSpPr/>
          <p:nvPr/>
        </p:nvSpPr>
        <p:spPr>
          <a:xfrm>
            <a:off x="764384" y="2718246"/>
            <a:ext cx="1396174" cy="526610"/>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r" defTabSz="685716">
              <a:lnSpc>
                <a:spcPct val="95000"/>
              </a:lnSpc>
              <a:defRPr/>
            </a:pPr>
            <a:r>
              <a:rPr lang="zh-CN" altLang="en-US" sz="1013" kern="0" dirty="0">
                <a:solidFill>
                  <a:srgbClr val="5F6062"/>
                </a:solidFill>
                <a:latin typeface="Century Gothic"/>
              </a:rPr>
              <a:t>完善数据生命周期</a:t>
            </a:r>
            <a:endParaRPr lang="en-US" sz="1013" kern="0" dirty="0">
              <a:solidFill>
                <a:srgbClr val="5F6062"/>
              </a:solidFill>
              <a:latin typeface="Century Gothic"/>
            </a:endParaRPr>
          </a:p>
        </p:txBody>
      </p:sp>
      <p:sp>
        <p:nvSpPr>
          <p:cNvPr id="134" name="Rectangle 133"/>
          <p:cNvSpPr/>
          <p:nvPr/>
        </p:nvSpPr>
        <p:spPr>
          <a:xfrm>
            <a:off x="376777" y="1987603"/>
            <a:ext cx="1976854" cy="532457"/>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r" defTabSz="685716">
              <a:lnSpc>
                <a:spcPct val="95000"/>
              </a:lnSpc>
              <a:defRPr/>
            </a:pPr>
            <a:r>
              <a:rPr lang="zh-CN" altLang="en-US" sz="1013" kern="0" dirty="0">
                <a:solidFill>
                  <a:srgbClr val="5F6062"/>
                </a:solidFill>
                <a:latin typeface="Century Gothic"/>
              </a:rPr>
              <a:t>制定企业级数据架构规划</a:t>
            </a:r>
            <a:endParaRPr lang="en-US" sz="1013" kern="0" dirty="0">
              <a:solidFill>
                <a:srgbClr val="5F6062"/>
              </a:solidFill>
              <a:latin typeface="Century Gothic"/>
            </a:endParaRPr>
          </a:p>
        </p:txBody>
      </p:sp>
      <p:sp>
        <p:nvSpPr>
          <p:cNvPr id="2" name="Title 1"/>
          <p:cNvSpPr>
            <a:spLocks noGrp="1"/>
          </p:cNvSpPr>
          <p:nvPr>
            <p:ph type="title"/>
          </p:nvPr>
        </p:nvSpPr>
        <p:spPr/>
        <p:txBody>
          <a:bodyPr vert="horz" lIns="51422" tIns="25716" rIns="51422" bIns="25716" rtlCol="0" anchor="ctr" anchorCtr="0">
            <a:normAutofit/>
          </a:bodyPr>
          <a:lstStyle/>
          <a:p>
            <a:r>
              <a:rPr lang="zh-CN" altLang="en-US" dirty="0">
                <a:latin typeface="微软雅黑" pitchFamily="34" charset="-122"/>
                <a:ea typeface="微软雅黑" pitchFamily="34" charset="-122"/>
                <a:sym typeface="Arial" pitchFamily="34" charset="0"/>
              </a:rPr>
              <a:t>通过数据</a:t>
            </a:r>
            <a:r>
              <a:rPr lang="zh-CN" altLang="en-US" dirty="0" smtClean="0">
                <a:latin typeface="微软雅黑" pitchFamily="34" charset="-122"/>
                <a:ea typeface="微软雅黑" pitchFamily="34" charset="-122"/>
                <a:sym typeface="Arial" pitchFamily="34" charset="0"/>
              </a:rPr>
              <a:t>治理综合</a:t>
            </a:r>
            <a:r>
              <a:rPr lang="zh-CN" altLang="en-US" dirty="0">
                <a:latin typeface="微软雅黑" pitchFamily="34" charset="-122"/>
                <a:ea typeface="微软雅黑" pitchFamily="34" charset="-122"/>
                <a:sym typeface="Arial" pitchFamily="34" charset="0"/>
              </a:rPr>
              <a:t>解决数据问题</a:t>
            </a:r>
            <a:endParaRPr lang="en-US" dirty="0">
              <a:latin typeface="微软雅黑" pitchFamily="34" charset="-122"/>
              <a:ea typeface="微软雅黑" pitchFamily="34" charset="-122"/>
            </a:endParaRPr>
          </a:p>
        </p:txBody>
      </p:sp>
      <p:cxnSp>
        <p:nvCxnSpPr>
          <p:cNvPr id="146" name="Straight Arrow Connector 145"/>
          <p:cNvCxnSpPr/>
          <p:nvPr/>
        </p:nvCxnSpPr>
        <p:spPr>
          <a:xfrm>
            <a:off x="3385783" y="1529107"/>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8900000">
            <a:off x="2646024"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6200000">
            <a:off x="2411956"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4366832"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2700000">
            <a:off x="4135687"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3500000">
            <a:off x="2656179"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8100000">
            <a:off x="4133028"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grpSp>
        <p:nvGrpSpPr>
          <p:cNvPr id="160" name="Group 159"/>
          <p:cNvGrpSpPr>
            <a:grpSpLocks noChangeAspect="1"/>
          </p:cNvGrpSpPr>
          <p:nvPr/>
        </p:nvGrpSpPr>
        <p:grpSpPr>
          <a:xfrm>
            <a:off x="3041474" y="1726159"/>
            <a:ext cx="714199" cy="714199"/>
            <a:chOff x="4166522" y="1418604"/>
            <a:chExt cx="810956" cy="810956"/>
          </a:xfrm>
        </p:grpSpPr>
        <p:sp>
          <p:nvSpPr>
            <p:cNvPr id="161" name="Freeform 1"/>
            <p:cNvSpPr>
              <a:spLocks noChangeArrowheads="1"/>
            </p:cNvSpPr>
            <p:nvPr/>
          </p:nvSpPr>
          <p:spPr bwMode="auto">
            <a:xfrm>
              <a:off x="4166522" y="1418604"/>
              <a:ext cx="810956" cy="810956"/>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2" name="Freeform 10"/>
            <p:cNvSpPr>
              <a:spLocks noChangeArrowheads="1"/>
            </p:cNvSpPr>
            <p:nvPr/>
          </p:nvSpPr>
          <p:spPr bwMode="auto">
            <a:xfrm>
              <a:off x="4278488" y="1531370"/>
              <a:ext cx="587023" cy="587023"/>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sp>
          <p:nvSpPr>
            <p:cNvPr id="163" name="Rectangle 162"/>
            <p:cNvSpPr/>
            <p:nvPr/>
          </p:nvSpPr>
          <p:spPr>
            <a:xfrm>
              <a:off x="4272806" y="1475754"/>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4" name="Group 163"/>
          <p:cNvGrpSpPr>
            <a:grpSpLocks noChangeAspect="1"/>
          </p:cNvGrpSpPr>
          <p:nvPr/>
        </p:nvGrpSpPr>
        <p:grpSpPr>
          <a:xfrm>
            <a:off x="3649478" y="2005246"/>
            <a:ext cx="714199" cy="714199"/>
            <a:chOff x="4889780" y="1647329"/>
            <a:chExt cx="810956" cy="810956"/>
          </a:xfrm>
        </p:grpSpPr>
        <p:grpSp>
          <p:nvGrpSpPr>
            <p:cNvPr id="165" name="Group 164"/>
            <p:cNvGrpSpPr/>
            <p:nvPr/>
          </p:nvGrpSpPr>
          <p:grpSpPr>
            <a:xfrm rot="5400000">
              <a:off x="4889780" y="1647329"/>
              <a:ext cx="810956" cy="810956"/>
              <a:chOff x="3674690" y="4451374"/>
              <a:chExt cx="1609725" cy="1609725"/>
            </a:xfrm>
          </p:grpSpPr>
          <p:sp>
            <p:nvSpPr>
              <p:cNvPr id="167"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8"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66" name="Rectangle 165"/>
            <p:cNvSpPr/>
            <p:nvPr/>
          </p:nvSpPr>
          <p:spPr>
            <a:xfrm>
              <a:off x="5000947" y="1707066"/>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9" name="Group 168"/>
          <p:cNvGrpSpPr>
            <a:grpSpLocks noChangeAspect="1"/>
          </p:cNvGrpSpPr>
          <p:nvPr/>
        </p:nvGrpSpPr>
        <p:grpSpPr>
          <a:xfrm>
            <a:off x="3766402" y="2676604"/>
            <a:ext cx="714199" cy="714199"/>
            <a:chOff x="5132156" y="2361587"/>
            <a:chExt cx="810956" cy="810956"/>
          </a:xfrm>
        </p:grpSpPr>
        <p:grpSp>
          <p:nvGrpSpPr>
            <p:cNvPr id="170" name="Group 169"/>
            <p:cNvGrpSpPr/>
            <p:nvPr/>
          </p:nvGrpSpPr>
          <p:grpSpPr>
            <a:xfrm rot="5400000">
              <a:off x="5132156" y="2361587"/>
              <a:ext cx="810956" cy="810956"/>
              <a:chOff x="3674690" y="4451374"/>
              <a:chExt cx="1609725" cy="1609725"/>
            </a:xfrm>
          </p:grpSpPr>
          <p:sp>
            <p:nvSpPr>
              <p:cNvPr id="172"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3"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1" name="Rectangle 170"/>
            <p:cNvSpPr/>
            <p:nvPr/>
          </p:nvSpPr>
          <p:spPr>
            <a:xfrm>
              <a:off x="5248597"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74" name="Group 173"/>
          <p:cNvGrpSpPr>
            <a:grpSpLocks noChangeAspect="1"/>
          </p:cNvGrpSpPr>
          <p:nvPr/>
        </p:nvGrpSpPr>
        <p:grpSpPr>
          <a:xfrm>
            <a:off x="3375431" y="3228490"/>
            <a:ext cx="714199" cy="714199"/>
            <a:chOff x="4889780" y="3079626"/>
            <a:chExt cx="810956" cy="810956"/>
          </a:xfrm>
        </p:grpSpPr>
        <p:sp>
          <p:nvSpPr>
            <p:cNvPr id="175" name="Rectangle 174"/>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r>
                <a:rPr lang="en-US" b="1" kern="0" dirty="0">
                  <a:solidFill>
                    <a:prstClr val="white"/>
                  </a:solidFill>
                </a:rPr>
                <a:t>!</a:t>
              </a:r>
            </a:p>
          </p:txBody>
        </p:sp>
        <p:grpSp>
          <p:nvGrpSpPr>
            <p:cNvPr id="176" name="Group 175"/>
            <p:cNvGrpSpPr/>
            <p:nvPr/>
          </p:nvGrpSpPr>
          <p:grpSpPr>
            <a:xfrm rot="5400000">
              <a:off x="4889780" y="3079626"/>
              <a:ext cx="810956" cy="810956"/>
              <a:chOff x="3674690" y="4451374"/>
              <a:chExt cx="1609725" cy="1609725"/>
            </a:xfrm>
          </p:grpSpPr>
          <p:sp>
            <p:nvSpPr>
              <p:cNvPr id="17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9"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7" name="Rectangle 176"/>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0" name="Group 179"/>
          <p:cNvGrpSpPr>
            <a:grpSpLocks noChangeAspect="1"/>
          </p:cNvGrpSpPr>
          <p:nvPr/>
        </p:nvGrpSpPr>
        <p:grpSpPr>
          <a:xfrm>
            <a:off x="2698888" y="3204827"/>
            <a:ext cx="714199" cy="714199"/>
            <a:chOff x="4166522" y="3358556"/>
            <a:chExt cx="810956" cy="810956"/>
          </a:xfrm>
        </p:grpSpPr>
        <p:grpSp>
          <p:nvGrpSpPr>
            <p:cNvPr id="181" name="Group 180"/>
            <p:cNvGrpSpPr/>
            <p:nvPr/>
          </p:nvGrpSpPr>
          <p:grpSpPr>
            <a:xfrm>
              <a:off x="4166522" y="3358556"/>
              <a:ext cx="810956" cy="810956"/>
              <a:chOff x="3674690" y="4451374"/>
              <a:chExt cx="1609725" cy="1609725"/>
            </a:xfrm>
          </p:grpSpPr>
          <p:sp>
            <p:nvSpPr>
              <p:cNvPr id="18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4"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2" name="Rectangle 181"/>
            <p:cNvSpPr/>
            <p:nvPr/>
          </p:nvSpPr>
          <p:spPr>
            <a:xfrm>
              <a:off x="4272806" y="3427542"/>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5" name="Group 184"/>
          <p:cNvGrpSpPr>
            <a:grpSpLocks noChangeAspect="1"/>
          </p:cNvGrpSpPr>
          <p:nvPr/>
        </p:nvGrpSpPr>
        <p:grpSpPr>
          <a:xfrm>
            <a:off x="2441733" y="2005246"/>
            <a:ext cx="714199" cy="714199"/>
            <a:chOff x="3186198" y="2361588"/>
            <a:chExt cx="810956" cy="810956"/>
          </a:xfrm>
        </p:grpSpPr>
        <p:grpSp>
          <p:nvGrpSpPr>
            <p:cNvPr id="186" name="Group 185"/>
            <p:cNvGrpSpPr/>
            <p:nvPr/>
          </p:nvGrpSpPr>
          <p:grpSpPr>
            <a:xfrm rot="5400000">
              <a:off x="3186198" y="2361588"/>
              <a:ext cx="810956" cy="810956"/>
              <a:chOff x="3674690" y="4451374"/>
              <a:chExt cx="1609725" cy="1609725"/>
            </a:xfrm>
          </p:grpSpPr>
          <p:sp>
            <p:nvSpPr>
              <p:cNvPr id="18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9" name="Freeform 10"/>
              <p:cNvSpPr>
                <a:spLocks noChangeArrowheads="1"/>
              </p:cNvSpPr>
              <p:nvPr/>
            </p:nvSpPr>
            <p:spPr bwMode="auto">
              <a:xfrm rot="16200000">
                <a:off x="3885537" y="4687213"/>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7" name="Rectangle 186"/>
            <p:cNvSpPr/>
            <p:nvPr/>
          </p:nvSpPr>
          <p:spPr>
            <a:xfrm>
              <a:off x="3291319"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90" name="Group 189"/>
          <p:cNvGrpSpPr>
            <a:grpSpLocks noChangeAspect="1"/>
          </p:cNvGrpSpPr>
          <p:nvPr/>
        </p:nvGrpSpPr>
        <p:grpSpPr>
          <a:xfrm>
            <a:off x="2292266" y="2682469"/>
            <a:ext cx="714199" cy="714199"/>
            <a:chOff x="3478911" y="3079626"/>
            <a:chExt cx="810956" cy="810956"/>
          </a:xfrm>
        </p:grpSpPr>
        <p:grpSp>
          <p:nvGrpSpPr>
            <p:cNvPr id="191" name="Group 190"/>
            <p:cNvGrpSpPr/>
            <p:nvPr/>
          </p:nvGrpSpPr>
          <p:grpSpPr>
            <a:xfrm rot="5400000">
              <a:off x="3478911" y="3079626"/>
              <a:ext cx="810956" cy="810956"/>
              <a:chOff x="3674690" y="4451374"/>
              <a:chExt cx="1609725" cy="1609725"/>
            </a:xfrm>
          </p:grpSpPr>
          <p:sp>
            <p:nvSpPr>
              <p:cNvPr id="19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94" name="Freeform 10"/>
              <p:cNvSpPr>
                <a:spLocks noChangeArrowheads="1"/>
              </p:cNvSpPr>
              <p:nvPr/>
            </p:nvSpPr>
            <p:spPr bwMode="auto">
              <a:xfrm rot="16200000">
                <a:off x="3896939" y="4696209"/>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92" name="Rectangle 191"/>
            <p:cNvSpPr/>
            <p:nvPr/>
          </p:nvSpPr>
          <p:spPr>
            <a:xfrm>
              <a:off x="3563784"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5" name="Group 4"/>
          <p:cNvGrpSpPr/>
          <p:nvPr/>
        </p:nvGrpSpPr>
        <p:grpSpPr>
          <a:xfrm>
            <a:off x="3647782" y="1999548"/>
            <a:ext cx="714199" cy="714199"/>
            <a:chOff x="8797948" y="1316109"/>
            <a:chExt cx="1269687" cy="1269687"/>
          </a:xfrm>
        </p:grpSpPr>
        <p:grpSp>
          <p:nvGrpSpPr>
            <p:cNvPr id="58" name="Group 57"/>
            <p:cNvGrpSpPr>
              <a:grpSpLocks noChangeAspect="1"/>
            </p:cNvGrpSpPr>
            <p:nvPr/>
          </p:nvGrpSpPr>
          <p:grpSpPr>
            <a:xfrm>
              <a:off x="8797948" y="1316109"/>
              <a:ext cx="1269687" cy="1269687"/>
              <a:chOff x="4166522" y="1418605"/>
              <a:chExt cx="810956" cy="810957"/>
            </a:xfrm>
          </p:grpSpPr>
          <p:sp>
            <p:nvSpPr>
              <p:cNvPr id="59" name="Freeform 1"/>
              <p:cNvSpPr>
                <a:spLocks noChangeArrowheads="1"/>
              </p:cNvSpPr>
              <p:nvPr/>
            </p:nvSpPr>
            <p:spPr bwMode="auto">
              <a:xfrm>
                <a:off x="4166522" y="1418605"/>
                <a:ext cx="810956" cy="810957"/>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60" name="Freeform 10"/>
              <p:cNvSpPr>
                <a:spLocks noChangeArrowheads="1"/>
              </p:cNvSpPr>
              <p:nvPr/>
            </p:nvSpPr>
            <p:spPr bwMode="auto">
              <a:xfrm>
                <a:off x="4278488" y="1531372"/>
                <a:ext cx="587023" cy="587024"/>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sp>
            <p:nvSpPr>
              <p:cNvPr id="61" name="Rectangle 60"/>
              <p:cNvSpPr/>
              <p:nvPr/>
            </p:nvSpPr>
            <p:spPr>
              <a:xfrm>
                <a:off x="4272806" y="1475756"/>
                <a:ext cx="598388" cy="702147"/>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63" name="矩形 8"/>
            <p:cNvSpPr/>
            <p:nvPr/>
          </p:nvSpPr>
          <p:spPr>
            <a:xfrm>
              <a:off x="8971086" y="1625298"/>
              <a:ext cx="919858" cy="664768"/>
            </a:xfrm>
            <a:prstGeom prst="rect">
              <a:avLst/>
            </a:prstGeom>
          </p:spPr>
          <p:txBody>
            <a:bodyPr wrap="square" lIns="68565" tIns="34282" rIns="68565" bIns="34282">
              <a:spAutoFit/>
            </a:bodyPr>
            <a:lstStyle/>
            <a:p>
              <a:pPr algn="ctr" defTabSz="685581" fontAlgn="base">
                <a:spcBef>
                  <a:spcPct val="20000"/>
                </a:spcBef>
                <a:spcAft>
                  <a:spcPct val="0"/>
                </a:spcAft>
                <a:buClr>
                  <a:srgbClr val="DC7B1F"/>
                </a:buClr>
              </a:pPr>
              <a:r>
                <a:rPr lang="zh-CN" altLang="en-US" sz="900" dirty="0">
                  <a:solidFill>
                    <a:prstClr val="white"/>
                  </a:solidFill>
                  <a:latin typeface="微软雅黑" panose="020B0503020204020204" pitchFamily="34" charset="-122"/>
                </a:rPr>
                <a:t>数据</a:t>
              </a:r>
              <a:endParaRPr lang="en-US" altLang="zh-CN" sz="900" dirty="0">
                <a:solidFill>
                  <a:prstClr val="white"/>
                </a:solidFill>
                <a:latin typeface="微软雅黑" panose="020B0503020204020204" pitchFamily="34" charset="-122"/>
              </a:endParaRPr>
            </a:p>
            <a:p>
              <a:pPr algn="ctr" defTabSz="685581" fontAlgn="base">
                <a:spcBef>
                  <a:spcPct val="20000"/>
                </a:spcBef>
                <a:spcAft>
                  <a:spcPct val="0"/>
                </a:spcAft>
                <a:buClr>
                  <a:srgbClr val="DC7B1F"/>
                </a:buClr>
              </a:pPr>
              <a:r>
                <a:rPr lang="zh-CN" altLang="en-US" sz="900" dirty="0">
                  <a:solidFill>
                    <a:prstClr val="white"/>
                  </a:solidFill>
                  <a:latin typeface="微软雅黑" panose="020B0503020204020204" pitchFamily="34" charset="-122"/>
                </a:rPr>
                <a:t>质量</a:t>
              </a:r>
            </a:p>
          </p:txBody>
        </p:sp>
      </p:grpSp>
      <p:grpSp>
        <p:nvGrpSpPr>
          <p:cNvPr id="7" name="Group 6"/>
          <p:cNvGrpSpPr/>
          <p:nvPr/>
        </p:nvGrpSpPr>
        <p:grpSpPr>
          <a:xfrm>
            <a:off x="3768479" y="2671732"/>
            <a:ext cx="714199" cy="714199"/>
            <a:chOff x="9897911" y="-131401"/>
            <a:chExt cx="1269687" cy="1269684"/>
          </a:xfrm>
        </p:grpSpPr>
        <p:grpSp>
          <p:nvGrpSpPr>
            <p:cNvPr id="79" name="Group 78"/>
            <p:cNvGrpSpPr/>
            <p:nvPr/>
          </p:nvGrpSpPr>
          <p:grpSpPr>
            <a:xfrm rot="5400000">
              <a:off x="9897913" y="-131403"/>
              <a:ext cx="1269684" cy="1269687"/>
              <a:chOff x="3674690" y="4451374"/>
              <a:chExt cx="1609725" cy="1609725"/>
            </a:xfrm>
          </p:grpSpPr>
          <p:sp>
            <p:nvSpPr>
              <p:cNvPr id="81"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82" name="Freeform 10"/>
              <p:cNvSpPr>
                <a:spLocks noChangeArrowheads="1"/>
              </p:cNvSpPr>
              <p:nvPr/>
            </p:nvSpPr>
            <p:spPr bwMode="auto">
              <a:xfrm>
                <a:off x="3896954" y="4675232"/>
                <a:ext cx="1165228"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80" name="Rectangle 79"/>
            <p:cNvSpPr/>
            <p:nvPr/>
          </p:nvSpPr>
          <p:spPr>
            <a:xfrm>
              <a:off x="10064317" y="-46223"/>
              <a:ext cx="936876" cy="1099327"/>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sp>
          <p:nvSpPr>
            <p:cNvPr id="90" name="矩形 8"/>
            <p:cNvSpPr/>
            <p:nvPr/>
          </p:nvSpPr>
          <p:spPr>
            <a:xfrm>
              <a:off x="10072827" y="195681"/>
              <a:ext cx="919858" cy="615522"/>
            </a:xfrm>
            <a:prstGeom prst="rect">
              <a:avLst/>
            </a:prstGeom>
          </p:spPr>
          <p:txBody>
            <a:bodyPr wrap="square" lIns="68565" tIns="34282" rIns="68565" bIns="34282">
              <a:spAutoFit/>
            </a:bodyPr>
            <a:lstStyle/>
            <a:p>
              <a:pPr algn="ctr" defTabSz="685581" eaLnBrk="0" fontAlgn="base" hangingPunct="0">
                <a:spcBef>
                  <a:spcPct val="20000"/>
                </a:spcBef>
                <a:spcAft>
                  <a:spcPct val="0"/>
                </a:spcAft>
                <a:buClr>
                  <a:srgbClr val="DC7B1F"/>
                </a:buClr>
              </a:pPr>
              <a:r>
                <a:rPr lang="zh-CN" altLang="en-US" sz="900" dirty="0">
                  <a:solidFill>
                    <a:prstClr val="white"/>
                  </a:solidFill>
                  <a:latin typeface="微软雅黑" panose="020B0503020204020204" pitchFamily="34" charset="-122"/>
                </a:rPr>
                <a:t>元数据管理</a:t>
              </a:r>
            </a:p>
          </p:txBody>
        </p:sp>
      </p:grpSp>
      <p:grpSp>
        <p:nvGrpSpPr>
          <p:cNvPr id="8" name="Group 7"/>
          <p:cNvGrpSpPr/>
          <p:nvPr/>
        </p:nvGrpSpPr>
        <p:grpSpPr>
          <a:xfrm>
            <a:off x="3377143" y="3233128"/>
            <a:ext cx="714199" cy="714198"/>
            <a:chOff x="10105760" y="3627534"/>
            <a:chExt cx="1269687" cy="1269687"/>
          </a:xfrm>
        </p:grpSpPr>
        <p:grpSp>
          <p:nvGrpSpPr>
            <p:cNvPr id="83" name="Group 82"/>
            <p:cNvGrpSpPr>
              <a:grpSpLocks noChangeAspect="1"/>
            </p:cNvGrpSpPr>
            <p:nvPr/>
          </p:nvGrpSpPr>
          <p:grpSpPr>
            <a:xfrm>
              <a:off x="10105760" y="3627534"/>
              <a:ext cx="1269687" cy="1269687"/>
              <a:chOff x="5132156" y="2361587"/>
              <a:chExt cx="810956" cy="810956"/>
            </a:xfrm>
          </p:grpSpPr>
          <p:grpSp>
            <p:nvGrpSpPr>
              <p:cNvPr id="84" name="Group 83"/>
              <p:cNvGrpSpPr/>
              <p:nvPr/>
            </p:nvGrpSpPr>
            <p:grpSpPr>
              <a:xfrm rot="5400000">
                <a:off x="5132156" y="2361587"/>
                <a:ext cx="810956" cy="810956"/>
                <a:chOff x="3674690" y="4451374"/>
                <a:chExt cx="1609725" cy="1609725"/>
              </a:xfrm>
            </p:grpSpPr>
            <p:sp>
              <p:nvSpPr>
                <p:cNvPr id="86"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87"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85" name="Rectangle 84"/>
              <p:cNvSpPr/>
              <p:nvPr/>
            </p:nvSpPr>
            <p:spPr>
              <a:xfrm>
                <a:off x="5248597" y="2434449"/>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91" name="矩形 136"/>
            <p:cNvSpPr/>
            <p:nvPr/>
          </p:nvSpPr>
          <p:spPr>
            <a:xfrm>
              <a:off x="10300117" y="3985606"/>
              <a:ext cx="854987" cy="615524"/>
            </a:xfrm>
            <a:prstGeom prst="rect">
              <a:avLst/>
            </a:prstGeom>
          </p:spPr>
          <p:txBody>
            <a:bodyPr wrap="square" lIns="68565" tIns="34282" rIns="68565" bIns="34282">
              <a:spAutoFit/>
            </a:bodyPr>
            <a:lstStyle/>
            <a:p>
              <a:pPr algn="ctr" defTabSz="685581" eaLnBrk="0" fontAlgn="base" hangingPunct="0">
                <a:spcBef>
                  <a:spcPct val="20000"/>
                </a:spcBef>
                <a:spcAft>
                  <a:spcPct val="0"/>
                </a:spcAft>
                <a:buClr>
                  <a:srgbClr val="DC7B1F"/>
                </a:buClr>
              </a:pPr>
              <a:r>
                <a:rPr lang="zh-CN" altLang="en-US" sz="900" dirty="0">
                  <a:solidFill>
                    <a:prstClr val="white"/>
                  </a:solidFill>
                  <a:latin typeface="微软雅黑" panose="020B0503020204020204" pitchFamily="34" charset="-122"/>
                </a:rPr>
                <a:t>主数据管理</a:t>
              </a:r>
            </a:p>
          </p:txBody>
        </p:sp>
      </p:grpSp>
      <p:grpSp>
        <p:nvGrpSpPr>
          <p:cNvPr id="9" name="Group 8"/>
          <p:cNvGrpSpPr/>
          <p:nvPr/>
        </p:nvGrpSpPr>
        <p:grpSpPr>
          <a:xfrm>
            <a:off x="2692777" y="3200540"/>
            <a:ext cx="714199" cy="714199"/>
            <a:chOff x="6076949" y="6463421"/>
            <a:chExt cx="1269687" cy="1269687"/>
          </a:xfrm>
        </p:grpSpPr>
        <p:sp>
          <p:nvSpPr>
            <p:cNvPr id="98" name="Freeform 1"/>
            <p:cNvSpPr>
              <a:spLocks noChangeArrowheads="1"/>
            </p:cNvSpPr>
            <p:nvPr/>
          </p:nvSpPr>
          <p:spPr bwMode="auto">
            <a:xfrm rot="5400000">
              <a:off x="6076949" y="6463421"/>
              <a:ext cx="1269687" cy="1269687"/>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99" name="Freeform 10"/>
            <p:cNvSpPr>
              <a:spLocks noChangeArrowheads="1"/>
            </p:cNvSpPr>
            <p:nvPr/>
          </p:nvSpPr>
          <p:spPr bwMode="auto">
            <a:xfrm rot="5400000">
              <a:off x="6252251" y="6638724"/>
              <a:ext cx="919083" cy="919083"/>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sp>
          <p:nvSpPr>
            <p:cNvPr id="101" name="矩形 5"/>
            <p:cNvSpPr/>
            <p:nvPr/>
          </p:nvSpPr>
          <p:spPr>
            <a:xfrm>
              <a:off x="6276110" y="6790502"/>
              <a:ext cx="871365"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安全和隐私</a:t>
              </a:r>
            </a:p>
          </p:txBody>
        </p:sp>
      </p:grpSp>
      <p:grpSp>
        <p:nvGrpSpPr>
          <p:cNvPr id="6" name="Group 5"/>
          <p:cNvGrpSpPr/>
          <p:nvPr/>
        </p:nvGrpSpPr>
        <p:grpSpPr>
          <a:xfrm>
            <a:off x="3044152" y="1732316"/>
            <a:ext cx="714199" cy="714199"/>
            <a:chOff x="5481186" y="1016394"/>
            <a:chExt cx="1269687" cy="1269687"/>
          </a:xfrm>
        </p:grpSpPr>
        <p:grpSp>
          <p:nvGrpSpPr>
            <p:cNvPr id="123" name="Group 122"/>
            <p:cNvGrpSpPr>
              <a:grpSpLocks noChangeAspect="1"/>
            </p:cNvGrpSpPr>
            <p:nvPr/>
          </p:nvGrpSpPr>
          <p:grpSpPr>
            <a:xfrm>
              <a:off x="5481186" y="1016394"/>
              <a:ext cx="1269687" cy="1269687"/>
              <a:chOff x="3186198" y="2361588"/>
              <a:chExt cx="810956" cy="810956"/>
            </a:xfrm>
          </p:grpSpPr>
          <p:grpSp>
            <p:nvGrpSpPr>
              <p:cNvPr id="124" name="Group 123"/>
              <p:cNvGrpSpPr/>
              <p:nvPr/>
            </p:nvGrpSpPr>
            <p:grpSpPr>
              <a:xfrm rot="5400000">
                <a:off x="3186198" y="2361588"/>
                <a:ext cx="810956" cy="810956"/>
                <a:chOff x="3674690" y="4451374"/>
                <a:chExt cx="1609725" cy="1609725"/>
              </a:xfrm>
            </p:grpSpPr>
            <p:sp>
              <p:nvSpPr>
                <p:cNvPr id="126"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127" name="Freeform 10"/>
                <p:cNvSpPr>
                  <a:spLocks noChangeArrowheads="1"/>
                </p:cNvSpPr>
                <p:nvPr/>
              </p:nvSpPr>
              <p:spPr bwMode="auto">
                <a:xfrm>
                  <a:off x="3885539" y="4687214"/>
                  <a:ext cx="1165224" cy="1165224"/>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125" name="Rectangle 124"/>
              <p:cNvSpPr/>
              <p:nvPr/>
            </p:nvSpPr>
            <p:spPr>
              <a:xfrm>
                <a:off x="3291319" y="2434449"/>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141" name="矩形 2"/>
            <p:cNvSpPr/>
            <p:nvPr/>
          </p:nvSpPr>
          <p:spPr>
            <a:xfrm>
              <a:off x="5709278" y="1338844"/>
              <a:ext cx="776720"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数据标准</a:t>
              </a:r>
            </a:p>
          </p:txBody>
        </p:sp>
      </p:grpSp>
      <p:grpSp>
        <p:nvGrpSpPr>
          <p:cNvPr id="11" name="Group 10"/>
          <p:cNvGrpSpPr/>
          <p:nvPr/>
        </p:nvGrpSpPr>
        <p:grpSpPr>
          <a:xfrm>
            <a:off x="2419273" y="2007603"/>
            <a:ext cx="714199" cy="714199"/>
            <a:chOff x="-247535" y="3633030"/>
            <a:chExt cx="1269687" cy="1269687"/>
          </a:xfrm>
        </p:grpSpPr>
        <p:grpSp>
          <p:nvGrpSpPr>
            <p:cNvPr id="128" name="Group 127"/>
            <p:cNvGrpSpPr>
              <a:grpSpLocks noChangeAspect="1"/>
            </p:cNvGrpSpPr>
            <p:nvPr/>
          </p:nvGrpSpPr>
          <p:grpSpPr>
            <a:xfrm>
              <a:off x="-247535" y="3633030"/>
              <a:ext cx="1269687" cy="1269687"/>
              <a:chOff x="3478911" y="3079626"/>
              <a:chExt cx="810956" cy="810956"/>
            </a:xfrm>
          </p:grpSpPr>
          <p:grpSp>
            <p:nvGrpSpPr>
              <p:cNvPr id="129" name="Group 128"/>
              <p:cNvGrpSpPr/>
              <p:nvPr/>
            </p:nvGrpSpPr>
            <p:grpSpPr>
              <a:xfrm rot="5400000">
                <a:off x="3478911" y="3079626"/>
                <a:ext cx="810956" cy="810956"/>
                <a:chOff x="3674690" y="4451374"/>
                <a:chExt cx="1609725" cy="1609725"/>
              </a:xfrm>
            </p:grpSpPr>
            <p:sp>
              <p:nvSpPr>
                <p:cNvPr id="131"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132" name="Freeform 10"/>
                <p:cNvSpPr>
                  <a:spLocks noChangeArrowheads="1"/>
                </p:cNvSpPr>
                <p:nvPr/>
              </p:nvSpPr>
              <p:spPr bwMode="auto">
                <a:xfrm>
                  <a:off x="3896939" y="4696210"/>
                  <a:ext cx="1165224" cy="1165224"/>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130" name="Rectangle 129"/>
              <p:cNvSpPr/>
              <p:nvPr/>
            </p:nvSpPr>
            <p:spPr>
              <a:xfrm>
                <a:off x="3563784" y="3139299"/>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142" name="矩形 3"/>
            <p:cNvSpPr/>
            <p:nvPr/>
          </p:nvSpPr>
          <p:spPr>
            <a:xfrm>
              <a:off x="-103635" y="3985604"/>
              <a:ext cx="907970"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数据</a:t>
              </a:r>
              <a:endParaRPr lang="en-US" altLang="zh-CN" sz="900" dirty="0">
                <a:solidFill>
                  <a:prstClr val="white"/>
                </a:solidFill>
                <a:latin typeface="微软雅黑" panose="020B0503020204020204" pitchFamily="34" charset="-122"/>
              </a:endParaRPr>
            </a:p>
            <a:p>
              <a:pPr algn="ctr" defTabSz="685581"/>
              <a:r>
                <a:rPr lang="zh-CN" altLang="en-US" sz="900" dirty="0">
                  <a:solidFill>
                    <a:prstClr val="white"/>
                  </a:solidFill>
                  <a:latin typeface="微软雅黑" panose="020B0503020204020204" pitchFamily="34" charset="-122"/>
                </a:rPr>
                <a:t>架构</a:t>
              </a:r>
            </a:p>
          </p:txBody>
        </p:sp>
      </p:grpSp>
      <p:grpSp>
        <p:nvGrpSpPr>
          <p:cNvPr id="10" name="Group 9"/>
          <p:cNvGrpSpPr/>
          <p:nvPr/>
        </p:nvGrpSpPr>
        <p:grpSpPr>
          <a:xfrm>
            <a:off x="2290746" y="2677469"/>
            <a:ext cx="714199" cy="714199"/>
            <a:chOff x="4885350" y="6580966"/>
            <a:chExt cx="1269687" cy="1269687"/>
          </a:xfrm>
        </p:grpSpPr>
        <p:grpSp>
          <p:nvGrpSpPr>
            <p:cNvPr id="136" name="Group 135"/>
            <p:cNvGrpSpPr>
              <a:grpSpLocks noChangeAspect="1"/>
            </p:cNvGrpSpPr>
            <p:nvPr/>
          </p:nvGrpSpPr>
          <p:grpSpPr>
            <a:xfrm>
              <a:off x="4885350" y="6580966"/>
              <a:ext cx="1269687" cy="1269687"/>
              <a:chOff x="4166522" y="3358556"/>
              <a:chExt cx="810956" cy="810956"/>
            </a:xfrm>
          </p:grpSpPr>
          <p:grpSp>
            <p:nvGrpSpPr>
              <p:cNvPr id="137" name="Group 136"/>
              <p:cNvGrpSpPr/>
              <p:nvPr/>
            </p:nvGrpSpPr>
            <p:grpSpPr>
              <a:xfrm>
                <a:off x="4166522" y="3358556"/>
                <a:ext cx="810956" cy="810956"/>
                <a:chOff x="3674690" y="4451374"/>
                <a:chExt cx="1609725" cy="1609725"/>
              </a:xfrm>
            </p:grpSpPr>
            <p:sp>
              <p:nvSpPr>
                <p:cNvPr id="139"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140"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138" name="Rectangle 137"/>
              <p:cNvSpPr/>
              <p:nvPr/>
            </p:nvSpPr>
            <p:spPr>
              <a:xfrm>
                <a:off x="4272806" y="3427542"/>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143" name="矩形 4"/>
            <p:cNvSpPr/>
            <p:nvPr/>
          </p:nvSpPr>
          <p:spPr>
            <a:xfrm>
              <a:off x="5004701" y="6943730"/>
              <a:ext cx="1054571"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数据生命周期</a:t>
              </a:r>
              <a:endParaRPr lang="en-US" altLang="zh-CN" sz="900" dirty="0">
                <a:solidFill>
                  <a:prstClr val="white"/>
                </a:solidFill>
                <a:latin typeface="微软雅黑" panose="020B0503020204020204" pitchFamily="34" charset="-122"/>
              </a:endParaRPr>
            </a:p>
          </p:txBody>
        </p:sp>
      </p:grpSp>
      <p:sp>
        <p:nvSpPr>
          <p:cNvPr id="12" name="TextBox 11"/>
          <p:cNvSpPr txBox="1"/>
          <p:nvPr/>
        </p:nvSpPr>
        <p:spPr>
          <a:xfrm>
            <a:off x="3079143" y="2694750"/>
            <a:ext cx="623241" cy="363686"/>
          </a:xfrm>
          <a:prstGeom prst="rect">
            <a:avLst/>
          </a:prstGeom>
          <a:solidFill>
            <a:schemeClr val="bg1"/>
          </a:solidFill>
        </p:spPr>
        <p:txBody>
          <a:bodyPr wrap="none" lIns="51432" tIns="25716" rIns="51432" bIns="25716" rtlCol="0">
            <a:spAutoFit/>
          </a:bodyPr>
          <a:lstStyle/>
          <a:p>
            <a:pPr defTabSz="514197"/>
            <a:r>
              <a:rPr lang="zh-CN" altLang="en-US" sz="1013" b="1" dirty="0">
                <a:solidFill>
                  <a:prstClr val="black"/>
                </a:solidFill>
              </a:rPr>
              <a:t>数据治理</a:t>
            </a:r>
            <a:endParaRPr lang="en-US" altLang="zh-CN" sz="1013" b="1" dirty="0">
              <a:solidFill>
                <a:prstClr val="black"/>
              </a:solidFill>
            </a:endParaRPr>
          </a:p>
          <a:p>
            <a:pPr defTabSz="514197"/>
            <a:r>
              <a:rPr lang="zh-CN" altLang="en-US" sz="1013" b="1" dirty="0">
                <a:solidFill>
                  <a:prstClr val="black"/>
                </a:solidFill>
              </a:rPr>
              <a:t>体系框架</a:t>
            </a:r>
            <a:endParaRPr lang="en-US" sz="1013" b="1" dirty="0">
              <a:solidFill>
                <a:prstClr val="black"/>
              </a:solidFill>
            </a:endParaRPr>
          </a:p>
        </p:txBody>
      </p:sp>
    </p:spTree>
    <p:extLst>
      <p:ext uri="{BB962C8B-B14F-4D97-AF65-F5344CB8AC3E}">
        <p14:creationId xmlns:p14="http://schemas.microsoft.com/office/powerpoint/2010/main" val="14262509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barn(inVertical)">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barn(inVertical)">
                                      <p:cBhvr>
                                        <p:cTn id="18" dur="500"/>
                                        <p:tgtEl>
                                          <p:spTgt spid="13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barn(inVertical)">
                                      <p:cBhvr>
                                        <p:cTn id="26" dur="500"/>
                                        <p:tgtEl>
                                          <p:spTgt spid="8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barn(inVertical)">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barn(inVertical)">
                                      <p:cBhvr>
                                        <p:cTn id="42" dur="500"/>
                                        <p:tgtEl>
                                          <p:spTgt spid="13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barn(inVertical)">
                                      <p:cBhvr>
                                        <p:cTn id="50" dur="500"/>
                                        <p:tgtEl>
                                          <p:spTgt spid="100"/>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arn(inVertical)">
                                      <p:cBhvr>
                                        <p:cTn id="55" dur="500"/>
                                        <p:tgtEl>
                                          <p:spTgt spid="11"/>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34"/>
                                        </p:tgtEl>
                                        <p:attrNameLst>
                                          <p:attrName>style.visibility</p:attrName>
                                        </p:attrNameLst>
                                      </p:cBhvr>
                                      <p:to>
                                        <p:strVal val="visible"/>
                                      </p:to>
                                    </p:set>
                                    <p:animEffect transition="in" filter="barn(inVertical)">
                                      <p:cBhvr>
                                        <p:cTn id="58" dur="500"/>
                                        <p:tgtEl>
                                          <p:spTgt spid="134"/>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arn(inVertical)">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33" grpId="0" animBg="1"/>
      <p:bldP spid="89" grpId="0" animBg="1"/>
      <p:bldP spid="88" grpId="0" animBg="1"/>
      <p:bldP spid="135" grpId="0" animBg="1"/>
      <p:bldP spid="100" grpId="0" animBg="1"/>
      <p:bldP spid="134"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51432" tIns="25716" rIns="51432" bIns="25716" rtlCol="0" anchor="ctr" anchorCtr="0">
            <a:normAutofit/>
          </a:bodyPr>
          <a:lstStyle/>
          <a:p>
            <a:r>
              <a:rPr lang="zh-CN" altLang="en-US" dirty="0" smtClean="0">
                <a:latin typeface="微软雅黑" pitchFamily="34" charset="-122"/>
                <a:ea typeface="微软雅黑" pitchFamily="34" charset="-122"/>
              </a:rPr>
              <a:t>数据治理工作实践要点</a:t>
            </a:r>
            <a:endParaRPr lang="en-US" dirty="0">
              <a:latin typeface="微软雅黑" pitchFamily="34" charset="-122"/>
              <a:ea typeface="微软雅黑" pitchFamily="34" charset="-122"/>
            </a:endParaRPr>
          </a:p>
        </p:txBody>
      </p:sp>
      <p:grpSp>
        <p:nvGrpSpPr>
          <p:cNvPr id="52" name="Group 51"/>
          <p:cNvGrpSpPr/>
          <p:nvPr/>
        </p:nvGrpSpPr>
        <p:grpSpPr>
          <a:xfrm>
            <a:off x="239706" y="1243936"/>
            <a:ext cx="2336171" cy="1401299"/>
            <a:chOff x="224353" y="801327"/>
            <a:chExt cx="3114895" cy="1868399"/>
          </a:xfrm>
        </p:grpSpPr>
        <p:grpSp>
          <p:nvGrpSpPr>
            <p:cNvPr id="53" name="Group 52"/>
            <p:cNvGrpSpPr/>
            <p:nvPr/>
          </p:nvGrpSpPr>
          <p:grpSpPr>
            <a:xfrm>
              <a:off x="224353" y="824411"/>
              <a:ext cx="3114895" cy="1845315"/>
              <a:chOff x="921166" y="1083975"/>
              <a:chExt cx="4153193" cy="2460420"/>
            </a:xfrm>
          </p:grpSpPr>
          <p:cxnSp>
            <p:nvCxnSpPr>
              <p:cNvPr id="63" name="肘形连接符 3"/>
              <p:cNvCxnSpPr>
                <a:cxnSpLocks noChangeShapeType="1"/>
              </p:cNvCxnSpPr>
              <p:nvPr/>
            </p:nvCxnSpPr>
            <p:spPr bwMode="auto">
              <a:xfrm>
                <a:off x="1611483" y="2421240"/>
                <a:ext cx="2352646" cy="1092992"/>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64" name="文本框 16"/>
              <p:cNvSpPr>
                <a:spLocks noChangeArrowheads="1"/>
              </p:cNvSpPr>
              <p:nvPr/>
            </p:nvSpPr>
            <p:spPr bwMode="auto">
              <a:xfrm>
                <a:off x="2698981" y="1083975"/>
                <a:ext cx="1321730" cy="40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35" tIns="25718" rIns="51435" bIns="2571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125" b="1" dirty="0">
                    <a:solidFill>
                      <a:srgbClr val="FF0000"/>
                    </a:solidFill>
                    <a:latin typeface="微软雅黑" panose="020B0503020204020204" pitchFamily="34" charset="-122"/>
                    <a:ea typeface="微软雅黑" panose="020B0503020204020204" pitchFamily="34" charset="-122"/>
                  </a:rPr>
                  <a:t>-</a:t>
                </a:r>
                <a:r>
                  <a:rPr lang="zh-CN" altLang="en-US" sz="1125" b="1" dirty="0">
                    <a:solidFill>
                      <a:srgbClr val="FF0000"/>
                    </a:solidFill>
                    <a:latin typeface="微软雅黑" panose="020B0503020204020204" pitchFamily="34" charset="-122"/>
                    <a:ea typeface="微软雅黑" panose="020B0503020204020204" pitchFamily="34" charset="-122"/>
                  </a:rPr>
                  <a:t>治理机制</a:t>
                </a:r>
              </a:p>
            </p:txBody>
          </p:sp>
          <p:grpSp>
            <p:nvGrpSpPr>
              <p:cNvPr id="65" name="组合 41"/>
              <p:cNvGrpSpPr/>
              <p:nvPr/>
            </p:nvGrpSpPr>
            <p:grpSpPr>
              <a:xfrm>
                <a:off x="921166" y="2162403"/>
                <a:ext cx="1350514" cy="1381992"/>
                <a:chOff x="304800" y="673100"/>
                <a:chExt cx="4000500" cy="4000500"/>
              </a:xfrm>
              <a:effectLst>
                <a:outerShdw blurRad="444500" dist="254000" dir="8100000" algn="tr" rotWithShape="0">
                  <a:prstClr val="black">
                    <a:alpha val="50000"/>
                  </a:prstClr>
                </a:outerShdw>
              </a:effectLst>
            </p:grpSpPr>
            <p:sp>
              <p:nvSpPr>
                <p:cNvPr id="70"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71"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66" name="文本框 44"/>
              <p:cNvSpPr>
                <a:spLocks noChangeArrowheads="1"/>
              </p:cNvSpPr>
              <p:nvPr/>
            </p:nvSpPr>
            <p:spPr bwMode="auto">
              <a:xfrm>
                <a:off x="1805097" y="1579143"/>
                <a:ext cx="3269262" cy="566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1435" tIns="25718" rIns="51435" bIns="25718" anchor="t"/>
              <a:lstStyle/>
              <a:p>
                <a:pPr marL="1191" lvl="1" algn="ctr"/>
                <a:r>
                  <a:rPr lang="zh-CN" altLang="en-US" sz="1181" dirty="0"/>
                  <a:t>建立数据治理机制，保持数据治理成果</a:t>
                </a:r>
              </a:p>
            </p:txBody>
          </p:sp>
          <p:grpSp>
            <p:nvGrpSpPr>
              <p:cNvPr id="67" name="Group 8"/>
              <p:cNvGrpSpPr>
                <a:grpSpLocks noChangeAspect="1"/>
              </p:cNvGrpSpPr>
              <p:nvPr/>
            </p:nvGrpSpPr>
            <p:grpSpPr bwMode="auto">
              <a:xfrm>
                <a:off x="1346083" y="2572702"/>
                <a:ext cx="500680" cy="561395"/>
                <a:chOff x="3437" y="2282"/>
                <a:chExt cx="679" cy="744"/>
              </a:xfrm>
              <a:solidFill>
                <a:schemeClr val="tx2">
                  <a:lumMod val="50000"/>
                </a:schemeClr>
              </a:solidFill>
            </p:grpSpPr>
            <p:sp>
              <p:nvSpPr>
                <p:cNvPr id="68"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9"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54" name="TextBox 53"/>
            <p:cNvSpPr txBox="1"/>
            <p:nvPr/>
          </p:nvSpPr>
          <p:spPr>
            <a:xfrm>
              <a:off x="1214257" y="801327"/>
              <a:ext cx="279135" cy="259772"/>
            </a:xfrm>
            <a:prstGeom prst="rect">
              <a:avLst/>
            </a:prstGeom>
            <a:noFill/>
            <a:ln w="12700">
              <a:solidFill>
                <a:srgbClr val="FF0000"/>
              </a:solidFill>
            </a:ln>
          </p:spPr>
          <p:txBody>
            <a:bodyPr wrap="none" lIns="38575" tIns="19288" rIns="38575" bIns="19288" rtlCol="0">
              <a:spAutoFit/>
            </a:bodyPr>
            <a:lstStyle/>
            <a:p>
              <a:pPr algn="ctr"/>
              <a:r>
                <a:rPr lang="en-US" altLang="zh-CN" sz="1013" b="1" i="1" dirty="0">
                  <a:solidFill>
                    <a:srgbClr val="FF0000"/>
                  </a:solidFill>
                  <a:latin typeface="Algerian" panose="04020705040A02060702" pitchFamily="82" charset="0"/>
                </a:rPr>
                <a:t>01</a:t>
              </a:r>
              <a:endParaRPr lang="en-US" sz="1013" b="1" i="1" dirty="0">
                <a:solidFill>
                  <a:srgbClr val="FF0000"/>
                </a:solidFill>
                <a:latin typeface="Algerian" panose="04020705040A02060702" pitchFamily="82" charset="0"/>
              </a:endParaRPr>
            </a:p>
          </p:txBody>
        </p:sp>
      </p:grpSp>
      <p:grpSp>
        <p:nvGrpSpPr>
          <p:cNvPr id="72" name="Group 71"/>
          <p:cNvGrpSpPr/>
          <p:nvPr/>
        </p:nvGrpSpPr>
        <p:grpSpPr>
          <a:xfrm>
            <a:off x="231184" y="2968278"/>
            <a:ext cx="2354411" cy="1302460"/>
            <a:chOff x="212991" y="3100452"/>
            <a:chExt cx="3139214" cy="1736613"/>
          </a:xfrm>
        </p:grpSpPr>
        <p:grpSp>
          <p:nvGrpSpPr>
            <p:cNvPr id="73" name="Group 72"/>
            <p:cNvGrpSpPr/>
            <p:nvPr/>
          </p:nvGrpSpPr>
          <p:grpSpPr>
            <a:xfrm>
              <a:off x="212991" y="3100452"/>
              <a:ext cx="3139214" cy="1736613"/>
              <a:chOff x="888740" y="4032291"/>
              <a:chExt cx="4185619" cy="2315482"/>
            </a:xfrm>
          </p:grpSpPr>
          <p:cxnSp>
            <p:nvCxnSpPr>
              <p:cNvPr id="75" name="肘形连接符 4"/>
              <p:cNvCxnSpPr>
                <a:cxnSpLocks noChangeShapeType="1"/>
              </p:cNvCxnSpPr>
              <p:nvPr/>
            </p:nvCxnSpPr>
            <p:spPr bwMode="auto">
              <a:xfrm flipV="1">
                <a:off x="1612995" y="4871121"/>
                <a:ext cx="2351134" cy="372521"/>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76" name="文本框 5"/>
              <p:cNvSpPr>
                <a:spLocks noChangeArrowheads="1"/>
              </p:cNvSpPr>
              <p:nvPr/>
            </p:nvSpPr>
            <p:spPr bwMode="auto">
              <a:xfrm>
                <a:off x="1805097" y="5108179"/>
                <a:ext cx="3269262" cy="81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1435" tIns="25718" rIns="51435" bIns="25718" anchor="b"/>
              <a:lstStyle/>
              <a:p>
                <a:pPr algn="ctr">
                  <a:lnSpc>
                    <a:spcPct val="95000"/>
                  </a:lnSpc>
                  <a:spcBef>
                    <a:spcPts val="225"/>
                  </a:spcBef>
                </a:pPr>
                <a:endParaRPr lang="en-US" sz="1181" dirty="0">
                  <a:solidFill>
                    <a:srgbClr val="231F20"/>
                  </a:solidFill>
                </a:endParaRPr>
              </a:p>
              <a:p>
                <a:pPr algn="ctr">
                  <a:lnSpc>
                    <a:spcPct val="95000"/>
                  </a:lnSpc>
                  <a:spcBef>
                    <a:spcPts val="225"/>
                  </a:spcBef>
                </a:pPr>
                <a:r>
                  <a:rPr lang="zh-CN" altLang="en-US" sz="1181" dirty="0"/>
                  <a:t>管控平台系统支撑，满足数据治理工作常态化运行</a:t>
                </a:r>
                <a:endParaRPr lang="en-US" sz="1181" dirty="0" err="1"/>
              </a:p>
            </p:txBody>
          </p:sp>
          <p:grpSp>
            <p:nvGrpSpPr>
              <p:cNvPr id="77" name="组合 45"/>
              <p:cNvGrpSpPr/>
              <p:nvPr/>
            </p:nvGrpSpPr>
            <p:grpSpPr>
              <a:xfrm>
                <a:off x="888740" y="4032291"/>
                <a:ext cx="1350514" cy="1381992"/>
                <a:chOff x="304800" y="673100"/>
                <a:chExt cx="4000500" cy="4000500"/>
              </a:xfrm>
              <a:effectLst>
                <a:outerShdw blurRad="444500" dist="254000" dir="8100000" algn="tr" rotWithShape="0">
                  <a:prstClr val="black">
                    <a:alpha val="50000"/>
                  </a:prstClr>
                </a:outerShdw>
              </a:effectLst>
            </p:grpSpPr>
            <p:sp>
              <p:nvSpPr>
                <p:cNvPr id="82"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83" name="椭圆 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78" name="组合 24"/>
              <p:cNvGrpSpPr>
                <a:grpSpLocks/>
              </p:cNvGrpSpPr>
              <p:nvPr/>
            </p:nvGrpSpPr>
            <p:grpSpPr bwMode="auto">
              <a:xfrm>
                <a:off x="1168515" y="4352887"/>
                <a:ext cx="790964" cy="740800"/>
                <a:chOff x="0" y="0"/>
                <a:chExt cx="550986" cy="504288"/>
              </a:xfrm>
              <a:solidFill>
                <a:srgbClr val="C00000"/>
              </a:solidFill>
            </p:grpSpPr>
            <p:sp>
              <p:nvSpPr>
                <p:cNvPr id="80" name="Freeform 26"/>
                <p:cNvSpPr>
                  <a:spLocks noEditPoints="1" noChangeArrowheads="1"/>
                </p:cNvSpPr>
                <p:nvPr/>
              </p:nvSpPr>
              <p:spPr bwMode="auto">
                <a:xfrm>
                  <a:off x="0" y="0"/>
                  <a:ext cx="357759" cy="359113"/>
                </a:xfrm>
                <a:custGeom>
                  <a:avLst/>
                  <a:gdLst>
                    <a:gd name="T0" fmla="*/ 2147483647 w 52"/>
                    <a:gd name="T1" fmla="*/ 1287720650 h 52"/>
                    <a:gd name="T2" fmla="*/ 2147483647 w 52"/>
                    <a:gd name="T3" fmla="*/ 1096948243 h 52"/>
                    <a:gd name="T4" fmla="*/ 2147483647 w 52"/>
                    <a:gd name="T5" fmla="*/ 953868938 h 52"/>
                    <a:gd name="T6" fmla="*/ 2147483647 w 52"/>
                    <a:gd name="T7" fmla="*/ 620017227 h 52"/>
                    <a:gd name="T8" fmla="*/ 2147483647 w 52"/>
                    <a:gd name="T9" fmla="*/ 572317219 h 52"/>
                    <a:gd name="T10" fmla="*/ 1893363828 w 52"/>
                    <a:gd name="T11" fmla="*/ 620017227 h 52"/>
                    <a:gd name="T12" fmla="*/ 2035366631 w 52"/>
                    <a:gd name="T13" fmla="*/ 333851711 h 52"/>
                    <a:gd name="T14" fmla="*/ 1751361025 w 52"/>
                    <a:gd name="T15" fmla="*/ 95386203 h 52"/>
                    <a:gd name="T16" fmla="*/ 1514689686 w 52"/>
                    <a:gd name="T17" fmla="*/ 333851711 h 52"/>
                    <a:gd name="T18" fmla="*/ 1372686883 w 52"/>
                    <a:gd name="T19" fmla="*/ 47693102 h 52"/>
                    <a:gd name="T20" fmla="*/ 1278018348 w 52"/>
                    <a:gd name="T21" fmla="*/ 0 h 52"/>
                    <a:gd name="T22" fmla="*/ 899351086 w 52"/>
                    <a:gd name="T23" fmla="*/ 95386203 h 52"/>
                    <a:gd name="T24" fmla="*/ 852016818 w 52"/>
                    <a:gd name="T25" fmla="*/ 429237915 h 52"/>
                    <a:gd name="T26" fmla="*/ 568011212 w 52"/>
                    <a:gd name="T27" fmla="*/ 190772406 h 52"/>
                    <a:gd name="T28" fmla="*/ 284005606 w 52"/>
                    <a:gd name="T29" fmla="*/ 476931016 h 52"/>
                    <a:gd name="T30" fmla="*/ 473342677 w 52"/>
                    <a:gd name="T31" fmla="*/ 715403430 h 52"/>
                    <a:gd name="T32" fmla="*/ 142002803 w 52"/>
                    <a:gd name="T33" fmla="*/ 763096532 h 52"/>
                    <a:gd name="T34" fmla="*/ 94668535 w 52"/>
                    <a:gd name="T35" fmla="*/ 810789634 h 52"/>
                    <a:gd name="T36" fmla="*/ 0 w 52"/>
                    <a:gd name="T37" fmla="*/ 1192334446 h 52"/>
                    <a:gd name="T38" fmla="*/ 331339874 w 52"/>
                    <a:gd name="T39" fmla="*/ 1287720650 h 52"/>
                    <a:gd name="T40" fmla="*/ 94668535 w 52"/>
                    <a:gd name="T41" fmla="*/ 1478493056 h 52"/>
                    <a:gd name="T42" fmla="*/ 189337071 w 52"/>
                    <a:gd name="T43" fmla="*/ 1860044775 h 52"/>
                    <a:gd name="T44" fmla="*/ 284005606 w 52"/>
                    <a:gd name="T45" fmla="*/ 1907737877 h 52"/>
                    <a:gd name="T46" fmla="*/ 568011212 w 52"/>
                    <a:gd name="T47" fmla="*/ 1907737877 h 52"/>
                    <a:gd name="T48" fmla="*/ 473342677 w 52"/>
                    <a:gd name="T49" fmla="*/ 2147483647 h 52"/>
                    <a:gd name="T50" fmla="*/ 804682551 w 52"/>
                    <a:gd name="T51" fmla="*/ 2147483647 h 52"/>
                    <a:gd name="T52" fmla="*/ 994019622 w 52"/>
                    <a:gd name="T53" fmla="*/ 2146203385 h 52"/>
                    <a:gd name="T54" fmla="*/ 1088688157 w 52"/>
                    <a:gd name="T55" fmla="*/ 2147483647 h 52"/>
                    <a:gd name="T56" fmla="*/ 1136022425 w 52"/>
                    <a:gd name="T57" fmla="*/ 2147483647 h 52"/>
                    <a:gd name="T58" fmla="*/ 1514689686 w 52"/>
                    <a:gd name="T59" fmla="*/ 2147483647 h 52"/>
                    <a:gd name="T60" fmla="*/ 1562023954 w 52"/>
                    <a:gd name="T61" fmla="*/ 2147483647 h 52"/>
                    <a:gd name="T62" fmla="*/ 1656692489 w 52"/>
                    <a:gd name="T63" fmla="*/ 2098510283 h 52"/>
                    <a:gd name="T64" fmla="*/ 1893363828 w 52"/>
                    <a:gd name="T65" fmla="*/ 2147483647 h 52"/>
                    <a:gd name="T66" fmla="*/ 2147483647 w 52"/>
                    <a:gd name="T67" fmla="*/ 2050817182 h 52"/>
                    <a:gd name="T68" fmla="*/ 2147483647 w 52"/>
                    <a:gd name="T69" fmla="*/ 1955430978 h 52"/>
                    <a:gd name="T70" fmla="*/ 2035366631 w 52"/>
                    <a:gd name="T71" fmla="*/ 1669265463 h 52"/>
                    <a:gd name="T72" fmla="*/ 2147483647 w 52"/>
                    <a:gd name="T73" fmla="*/ 1716958564 h 52"/>
                    <a:gd name="T74" fmla="*/ 2147483647 w 52"/>
                    <a:gd name="T75" fmla="*/ 1383106853 h 52"/>
                    <a:gd name="T76" fmla="*/ 1562023954 w 52"/>
                    <a:gd name="T77" fmla="*/ 1335413751 h 52"/>
                    <a:gd name="T78" fmla="*/ 899351086 w 52"/>
                    <a:gd name="T79" fmla="*/ 1192334446 h 52"/>
                    <a:gd name="T80" fmla="*/ 1562023954 w 52"/>
                    <a:gd name="T81" fmla="*/ 1335413751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tx2">
                    <a:lumMod val="50000"/>
                  </a:schemeClr>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sz="1013"/>
                </a:p>
              </p:txBody>
            </p:sp>
            <p:sp>
              <p:nvSpPr>
                <p:cNvPr id="81" name="Freeform 27"/>
                <p:cNvSpPr>
                  <a:spLocks noEditPoints="1" noChangeArrowheads="1"/>
                </p:cNvSpPr>
                <p:nvPr/>
              </p:nvSpPr>
              <p:spPr bwMode="auto">
                <a:xfrm>
                  <a:off x="296537" y="248324"/>
                  <a:ext cx="254449" cy="255964"/>
                </a:xfrm>
                <a:custGeom>
                  <a:avLst/>
                  <a:gdLst>
                    <a:gd name="T0" fmla="*/ 1560673257 w 37"/>
                    <a:gd name="T1" fmla="*/ 1387878316 h 37"/>
                    <a:gd name="T2" fmla="*/ 1466086999 w 37"/>
                    <a:gd name="T3" fmla="*/ 1148593483 h 37"/>
                    <a:gd name="T4" fmla="*/ 1702552644 w 37"/>
                    <a:gd name="T5" fmla="*/ 1196451833 h 37"/>
                    <a:gd name="T6" fmla="*/ 1749845773 w 37"/>
                    <a:gd name="T7" fmla="*/ 957160083 h 37"/>
                    <a:gd name="T8" fmla="*/ 1702552644 w 37"/>
                    <a:gd name="T9" fmla="*/ 861443383 h 37"/>
                    <a:gd name="T10" fmla="*/ 1513380128 w 37"/>
                    <a:gd name="T11" fmla="*/ 765726683 h 37"/>
                    <a:gd name="T12" fmla="*/ 1749845773 w 37"/>
                    <a:gd name="T13" fmla="*/ 670009983 h 37"/>
                    <a:gd name="T14" fmla="*/ 1655259515 w 37"/>
                    <a:gd name="T15" fmla="*/ 430725150 h 37"/>
                    <a:gd name="T16" fmla="*/ 1418793870 w 37"/>
                    <a:gd name="T17" fmla="*/ 478576583 h 37"/>
                    <a:gd name="T18" fmla="*/ 1466086999 w 37"/>
                    <a:gd name="T19" fmla="*/ 239291750 h 37"/>
                    <a:gd name="T20" fmla="*/ 1418793870 w 37"/>
                    <a:gd name="T21" fmla="*/ 191433400 h 37"/>
                    <a:gd name="T22" fmla="*/ 1135035096 w 37"/>
                    <a:gd name="T23" fmla="*/ 95716700 h 37"/>
                    <a:gd name="T24" fmla="*/ 993155709 w 37"/>
                    <a:gd name="T25" fmla="*/ 239291750 h 37"/>
                    <a:gd name="T26" fmla="*/ 898569451 w 37"/>
                    <a:gd name="T27" fmla="*/ 0 h 37"/>
                    <a:gd name="T28" fmla="*/ 662103806 w 37"/>
                    <a:gd name="T29" fmla="*/ 47858350 h 37"/>
                    <a:gd name="T30" fmla="*/ 662103806 w 37"/>
                    <a:gd name="T31" fmla="*/ 239291750 h 37"/>
                    <a:gd name="T32" fmla="*/ 472931290 w 37"/>
                    <a:gd name="T33" fmla="*/ 143575050 h 37"/>
                    <a:gd name="T34" fmla="*/ 378345032 w 37"/>
                    <a:gd name="T35" fmla="*/ 143575050 h 37"/>
                    <a:gd name="T36" fmla="*/ 189172516 w 37"/>
                    <a:gd name="T37" fmla="*/ 335008450 h 37"/>
                    <a:gd name="T38" fmla="*/ 331051903 w 37"/>
                    <a:gd name="T39" fmla="*/ 526434933 h 37"/>
                    <a:gd name="T40" fmla="*/ 141879387 w 37"/>
                    <a:gd name="T41" fmla="*/ 526434933 h 37"/>
                    <a:gd name="T42" fmla="*/ 0 w 37"/>
                    <a:gd name="T43" fmla="*/ 813585033 h 37"/>
                    <a:gd name="T44" fmla="*/ 47293129 w 37"/>
                    <a:gd name="T45" fmla="*/ 861443383 h 37"/>
                    <a:gd name="T46" fmla="*/ 236465645 w 37"/>
                    <a:gd name="T47" fmla="*/ 957160083 h 37"/>
                    <a:gd name="T48" fmla="*/ 47293129 w 37"/>
                    <a:gd name="T49" fmla="*/ 1100735133 h 37"/>
                    <a:gd name="T50" fmla="*/ 189172516 w 37"/>
                    <a:gd name="T51" fmla="*/ 1340019966 h 37"/>
                    <a:gd name="T52" fmla="*/ 378345032 w 37"/>
                    <a:gd name="T53" fmla="*/ 1292168534 h 37"/>
                    <a:gd name="T54" fmla="*/ 331051903 w 37"/>
                    <a:gd name="T55" fmla="*/ 1483595016 h 37"/>
                    <a:gd name="T56" fmla="*/ 331051903 w 37"/>
                    <a:gd name="T57" fmla="*/ 1579311716 h 37"/>
                    <a:gd name="T58" fmla="*/ 567517548 w 37"/>
                    <a:gd name="T59" fmla="*/ 1675028416 h 37"/>
                    <a:gd name="T60" fmla="*/ 614810677 w 37"/>
                    <a:gd name="T61" fmla="*/ 1675028416 h 37"/>
                    <a:gd name="T62" fmla="*/ 803983193 w 37"/>
                    <a:gd name="T63" fmla="*/ 1531453366 h 37"/>
                    <a:gd name="T64" fmla="*/ 803983193 w 37"/>
                    <a:gd name="T65" fmla="*/ 1770745116 h 37"/>
                    <a:gd name="T66" fmla="*/ 1087741967 w 37"/>
                    <a:gd name="T67" fmla="*/ 1722886766 h 37"/>
                    <a:gd name="T68" fmla="*/ 1135035096 w 37"/>
                    <a:gd name="T69" fmla="*/ 1675028416 h 37"/>
                    <a:gd name="T70" fmla="*/ 1182328225 w 37"/>
                    <a:gd name="T71" fmla="*/ 1483595016 h 37"/>
                    <a:gd name="T72" fmla="*/ 1324207612 w 37"/>
                    <a:gd name="T73" fmla="*/ 1627170066 h 37"/>
                    <a:gd name="T74" fmla="*/ 1560673257 w 37"/>
                    <a:gd name="T75" fmla="*/ 1435736666 h 37"/>
                    <a:gd name="T76" fmla="*/ 1040448838 w 37"/>
                    <a:gd name="T77" fmla="*/ 1052876783 h 37"/>
                    <a:gd name="T78" fmla="*/ 709396935 w 37"/>
                    <a:gd name="T79" fmla="*/ 717868333 h 37"/>
                    <a:gd name="T80" fmla="*/ 1040448838 w 37"/>
                    <a:gd name="T81" fmla="*/ 105287678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tx2">
                    <a:lumMod val="50000"/>
                  </a:schemeClr>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sz="1013"/>
                </a:p>
              </p:txBody>
            </p:sp>
          </p:grpSp>
          <p:sp>
            <p:nvSpPr>
              <p:cNvPr id="79" name="文本框 16"/>
              <p:cNvSpPr>
                <a:spLocks noChangeArrowheads="1"/>
              </p:cNvSpPr>
              <p:nvPr/>
            </p:nvSpPr>
            <p:spPr bwMode="auto">
              <a:xfrm>
                <a:off x="2698980" y="5947661"/>
                <a:ext cx="1321730" cy="40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35" tIns="25718" rIns="51435" bIns="2571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125" b="1" dirty="0">
                    <a:solidFill>
                      <a:srgbClr val="FF0000"/>
                    </a:solidFill>
                    <a:latin typeface="微软雅黑" panose="020B0503020204020204" pitchFamily="34" charset="-122"/>
                    <a:ea typeface="微软雅黑" panose="020B0503020204020204" pitchFamily="34" charset="-122"/>
                  </a:rPr>
                  <a:t>-</a:t>
                </a:r>
                <a:r>
                  <a:rPr lang="zh-CN" altLang="en-US" sz="1125" b="1" dirty="0">
                    <a:solidFill>
                      <a:srgbClr val="FF0000"/>
                    </a:solidFill>
                    <a:latin typeface="微软雅黑" panose="020B0503020204020204" pitchFamily="34" charset="-122"/>
                    <a:ea typeface="微软雅黑" panose="020B0503020204020204" pitchFamily="34" charset="-122"/>
                  </a:rPr>
                  <a:t>管控平台</a:t>
                </a:r>
              </a:p>
            </p:txBody>
          </p:sp>
        </p:grpSp>
        <p:sp>
          <p:nvSpPr>
            <p:cNvPr id="74" name="TextBox 73"/>
            <p:cNvSpPr txBox="1"/>
            <p:nvPr/>
          </p:nvSpPr>
          <p:spPr>
            <a:xfrm>
              <a:off x="1254943" y="4497978"/>
              <a:ext cx="279135" cy="259772"/>
            </a:xfrm>
            <a:prstGeom prst="rect">
              <a:avLst/>
            </a:prstGeom>
            <a:noFill/>
            <a:ln w="12700">
              <a:solidFill>
                <a:srgbClr val="FF0000"/>
              </a:solidFill>
            </a:ln>
          </p:spPr>
          <p:txBody>
            <a:bodyPr wrap="none" lIns="38575" tIns="19288" rIns="38575" bIns="19288" rtlCol="0">
              <a:spAutoFit/>
            </a:bodyPr>
            <a:lstStyle/>
            <a:p>
              <a:pPr algn="ctr"/>
              <a:r>
                <a:rPr lang="en-US" altLang="zh-CN" sz="1013" b="1" i="1" dirty="0">
                  <a:solidFill>
                    <a:srgbClr val="FF0000"/>
                  </a:solidFill>
                  <a:latin typeface="Algerian" panose="04020705040A02060702" pitchFamily="82" charset="0"/>
                </a:rPr>
                <a:t>02</a:t>
              </a:r>
              <a:endParaRPr lang="en-US" sz="1013" b="1" i="1" dirty="0">
                <a:solidFill>
                  <a:srgbClr val="FF0000"/>
                </a:solidFill>
                <a:latin typeface="Algerian" panose="04020705040A02060702" pitchFamily="82" charset="0"/>
              </a:endParaRPr>
            </a:p>
          </p:txBody>
        </p:sp>
      </p:grpSp>
      <p:grpSp>
        <p:nvGrpSpPr>
          <p:cNvPr id="85" name="Group 84"/>
          <p:cNvGrpSpPr/>
          <p:nvPr/>
        </p:nvGrpSpPr>
        <p:grpSpPr>
          <a:xfrm>
            <a:off x="4172979" y="1283433"/>
            <a:ext cx="2330369" cy="2968978"/>
            <a:chOff x="5468716" y="853990"/>
            <a:chExt cx="3107159" cy="3958637"/>
          </a:xfrm>
        </p:grpSpPr>
        <p:cxnSp>
          <p:nvCxnSpPr>
            <p:cNvPr id="86" name="肘形连接符 3"/>
            <p:cNvCxnSpPr>
              <a:cxnSpLocks noChangeShapeType="1"/>
            </p:cNvCxnSpPr>
            <p:nvPr/>
          </p:nvCxnSpPr>
          <p:spPr bwMode="auto">
            <a:xfrm rot="10800000" flipV="1">
              <a:off x="5468716" y="1827359"/>
              <a:ext cx="1360533" cy="1332775"/>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87" name="文本框 17"/>
            <p:cNvSpPr>
              <a:spLocks noChangeArrowheads="1"/>
            </p:cNvSpPr>
            <p:nvPr/>
          </p:nvSpPr>
          <p:spPr bwMode="auto">
            <a:xfrm>
              <a:off x="6102947" y="1239825"/>
              <a:ext cx="2472928" cy="393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1435" tIns="25718" rIns="51435" bIns="25718" anchor="t"/>
            <a:lstStyle/>
            <a:p>
              <a:pPr algn="ctr">
                <a:lnSpc>
                  <a:spcPct val="95000"/>
                </a:lnSpc>
                <a:spcBef>
                  <a:spcPts val="225"/>
                </a:spcBef>
              </a:pPr>
              <a:r>
                <a:rPr lang="zh-CN" altLang="en-US" sz="1181" dirty="0"/>
                <a:t>数据资产盘点和专项治理，是数据治理的业务动力</a:t>
              </a:r>
              <a:endParaRPr lang="zh-CN" altLang="en-US" sz="1181" dirty="0">
                <a:sym typeface="方正兰亭黑_GBK" pitchFamily="2" charset="-122"/>
              </a:endParaRPr>
            </a:p>
          </p:txBody>
        </p:sp>
        <p:grpSp>
          <p:nvGrpSpPr>
            <p:cNvPr id="88" name="组合 63"/>
            <p:cNvGrpSpPr/>
            <p:nvPr/>
          </p:nvGrpSpPr>
          <p:grpSpPr>
            <a:xfrm>
              <a:off x="7121228" y="3776132"/>
              <a:ext cx="1012886" cy="1036495"/>
              <a:chOff x="7097719" y="1832371"/>
              <a:chExt cx="980337" cy="980338"/>
            </a:xfrm>
          </p:grpSpPr>
          <p:grpSp>
            <p:nvGrpSpPr>
              <p:cNvPr id="93" name="组合 51"/>
              <p:cNvGrpSpPr/>
              <p:nvPr/>
            </p:nvGrpSpPr>
            <p:grpSpPr>
              <a:xfrm>
                <a:off x="7097719" y="1832371"/>
                <a:ext cx="980337" cy="980338"/>
                <a:chOff x="304800" y="673100"/>
                <a:chExt cx="4000500" cy="4000500"/>
              </a:xfrm>
              <a:effectLst>
                <a:outerShdw blurRad="444500" dist="254000" dir="8100000" algn="tr" rotWithShape="0">
                  <a:prstClr val="black">
                    <a:alpha val="50000"/>
                  </a:prstClr>
                </a:outerShdw>
              </a:effectLst>
            </p:grpSpPr>
            <p:sp>
              <p:nvSpPr>
                <p:cNvPr id="95"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96" name="椭圆 53"/>
                <p:cNvSpPr/>
                <p:nvPr/>
              </p:nvSpPr>
              <p:spPr>
                <a:xfrm>
                  <a:off x="392106" y="760417"/>
                  <a:ext cx="3825876" cy="382587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94" name="Freeform 41"/>
              <p:cNvSpPr>
                <a:spLocks noEditPoints="1" noChangeArrowheads="1"/>
              </p:cNvSpPr>
              <p:nvPr/>
            </p:nvSpPr>
            <p:spPr bwMode="auto">
              <a:xfrm>
                <a:off x="7334035" y="2103125"/>
                <a:ext cx="476079" cy="381999"/>
              </a:xfrm>
              <a:custGeom>
                <a:avLst/>
                <a:gdLst>
                  <a:gd name="T0" fmla="*/ 2147483647 w 72"/>
                  <a:gd name="T1" fmla="*/ 2147483647 h 58"/>
                  <a:gd name="T2" fmla="*/ 2147483647 w 72"/>
                  <a:gd name="T3" fmla="*/ 2147483647 h 58"/>
                  <a:gd name="T4" fmla="*/ 2147483647 w 72"/>
                  <a:gd name="T5" fmla="*/ 2147483647 h 58"/>
                  <a:gd name="T6" fmla="*/ 2147483647 w 72"/>
                  <a:gd name="T7" fmla="*/ 2147483647 h 58"/>
                  <a:gd name="T8" fmla="*/ 2147483647 w 72"/>
                  <a:gd name="T9" fmla="*/ 2147483647 h 58"/>
                  <a:gd name="T10" fmla="*/ 2147483647 w 72"/>
                  <a:gd name="T11" fmla="*/ 0 h 58"/>
                  <a:gd name="T12" fmla="*/ 2147483647 w 72"/>
                  <a:gd name="T13" fmla="*/ 0 h 58"/>
                  <a:gd name="T14" fmla="*/ 2147483647 w 72"/>
                  <a:gd name="T15" fmla="*/ 2147483647 h 58"/>
                  <a:gd name="T16" fmla="*/ 2147483647 w 72"/>
                  <a:gd name="T17" fmla="*/ 2147483647 h 58"/>
                  <a:gd name="T18" fmla="*/ 2147483647 w 72"/>
                  <a:gd name="T19" fmla="*/ 2147483647 h 58"/>
                  <a:gd name="T20" fmla="*/ 2147483647 w 72"/>
                  <a:gd name="T21" fmla="*/ 2147483647 h 58"/>
                  <a:gd name="T22" fmla="*/ 0 w 72"/>
                  <a:gd name="T23" fmla="*/ 2147483647 h 58"/>
                  <a:gd name="T24" fmla="*/ 0 w 72"/>
                  <a:gd name="T25" fmla="*/ 2147483647 h 58"/>
                  <a:gd name="T26" fmla="*/ 2147483647 w 72"/>
                  <a:gd name="T27" fmla="*/ 2147483647 h 58"/>
                  <a:gd name="T28" fmla="*/ 2147483647 w 72"/>
                  <a:gd name="T29" fmla="*/ 2147483647 h 58"/>
                  <a:gd name="T30" fmla="*/ 2147483647 w 72"/>
                  <a:gd name="T31" fmla="*/ 2147483647 h 58"/>
                  <a:gd name="T32" fmla="*/ 2147483647 w 72"/>
                  <a:gd name="T33" fmla="*/ 2147483647 h 58"/>
                  <a:gd name="T34" fmla="*/ 0 w 72"/>
                  <a:gd name="T35" fmla="*/ 2147483647 h 58"/>
                  <a:gd name="T36" fmla="*/ 2147483647 w 72"/>
                  <a:gd name="T37" fmla="*/ 2147483647 h 58"/>
                  <a:gd name="T38" fmla="*/ 2147483647 w 72"/>
                  <a:gd name="T39" fmla="*/ 2147483647 h 58"/>
                  <a:gd name="T40" fmla="*/ 2147483647 w 72"/>
                  <a:gd name="T41" fmla="*/ 2147483647 h 58"/>
                  <a:gd name="T42" fmla="*/ 2147483647 w 72"/>
                  <a:gd name="T43" fmla="*/ 2147483647 h 58"/>
                  <a:gd name="T44" fmla="*/ 2147483647 w 72"/>
                  <a:gd name="T45" fmla="*/ 2147483647 h 58"/>
                  <a:gd name="T46" fmla="*/ 2147483647 w 72"/>
                  <a:gd name="T47" fmla="*/ 2147483647 h 58"/>
                  <a:gd name="T48" fmla="*/ 2147483647 w 72"/>
                  <a:gd name="T49" fmla="*/ 2147483647 h 58"/>
                  <a:gd name="T50" fmla="*/ 2147483647 w 72"/>
                  <a:gd name="T51" fmla="*/ 2147483647 h 58"/>
                  <a:gd name="T52" fmla="*/ 2147483647 w 72"/>
                  <a:gd name="T53" fmla="*/ 2147483647 h 58"/>
                  <a:gd name="T54" fmla="*/ 2147483647 w 72"/>
                  <a:gd name="T55" fmla="*/ 2147483647 h 58"/>
                  <a:gd name="T56" fmla="*/ 2147483647 w 72"/>
                  <a:gd name="T57" fmla="*/ 2147483647 h 58"/>
                  <a:gd name="T58" fmla="*/ 2147483647 w 72"/>
                  <a:gd name="T59" fmla="*/ 214748364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tx2">
                  <a:lumMod val="50000"/>
                </a:schemeClr>
              </a:solidFill>
              <a:ln>
                <a:noFill/>
              </a:ln>
              <a:extLst/>
            </p:spPr>
            <p:txBody>
              <a:bodyPr/>
              <a:lstStyle/>
              <a:p>
                <a:endParaRPr lang="zh-CN" altLang="en-US" sz="1013"/>
              </a:p>
            </p:txBody>
          </p:sp>
        </p:grpSp>
        <p:sp>
          <p:nvSpPr>
            <p:cNvPr id="89" name="文本框 16"/>
            <p:cNvSpPr>
              <a:spLocks noChangeArrowheads="1"/>
            </p:cNvSpPr>
            <p:nvPr/>
          </p:nvSpPr>
          <p:spPr bwMode="auto">
            <a:xfrm>
              <a:off x="6705517" y="868449"/>
              <a:ext cx="1376019" cy="300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35" tIns="25718" rIns="51435" bIns="2571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125" b="1" dirty="0">
                  <a:solidFill>
                    <a:srgbClr val="FF0000"/>
                  </a:solidFill>
                  <a:latin typeface="微软雅黑" panose="020B0503020204020204" pitchFamily="34" charset="-122"/>
                  <a:ea typeface="微软雅黑" panose="020B0503020204020204" pitchFamily="34" charset="-122"/>
                </a:rPr>
                <a:t>-</a:t>
              </a:r>
              <a:r>
                <a:rPr lang="zh-CN" altLang="en-US" sz="1125" b="1" dirty="0">
                  <a:solidFill>
                    <a:srgbClr val="FF0000"/>
                  </a:solidFill>
                  <a:latin typeface="微软雅黑" panose="020B0503020204020204" pitchFamily="34" charset="-122"/>
                  <a:ea typeface="微软雅黑" panose="020B0503020204020204" pitchFamily="34" charset="-122"/>
                </a:rPr>
                <a:t>数据专项治理</a:t>
              </a:r>
            </a:p>
          </p:txBody>
        </p:sp>
        <p:cxnSp>
          <p:nvCxnSpPr>
            <p:cNvPr id="90" name="肘形连接符 2"/>
            <p:cNvCxnSpPr>
              <a:cxnSpLocks noChangeShapeType="1"/>
            </p:cNvCxnSpPr>
            <p:nvPr/>
          </p:nvCxnSpPr>
          <p:spPr bwMode="auto">
            <a:xfrm rot="10800000">
              <a:off x="5468717" y="3360712"/>
              <a:ext cx="1360532" cy="890169"/>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91" name="TextBox 90"/>
            <p:cNvSpPr txBox="1"/>
            <p:nvPr/>
          </p:nvSpPr>
          <p:spPr>
            <a:xfrm>
              <a:off x="6373643" y="853990"/>
              <a:ext cx="279135" cy="259772"/>
            </a:xfrm>
            <a:prstGeom prst="rect">
              <a:avLst/>
            </a:prstGeom>
            <a:noFill/>
            <a:ln w="12700">
              <a:solidFill>
                <a:srgbClr val="FF0000"/>
              </a:solidFill>
            </a:ln>
          </p:spPr>
          <p:txBody>
            <a:bodyPr wrap="none" lIns="38575" tIns="19288" rIns="38575" bIns="19288" rtlCol="0">
              <a:spAutoFit/>
            </a:bodyPr>
            <a:lstStyle/>
            <a:p>
              <a:pPr algn="ctr"/>
              <a:r>
                <a:rPr lang="en-US" altLang="zh-CN" sz="1013" b="1" i="1" dirty="0">
                  <a:solidFill>
                    <a:srgbClr val="FF0000"/>
                  </a:solidFill>
                  <a:latin typeface="Algerian" panose="04020705040A02060702" pitchFamily="82" charset="0"/>
                </a:rPr>
                <a:t>03</a:t>
              </a:r>
              <a:endParaRPr lang="en-US" sz="1013" b="1" i="1" dirty="0">
                <a:solidFill>
                  <a:srgbClr val="FF0000"/>
                </a:solidFill>
                <a:latin typeface="Algerian" panose="04020705040A02060702" pitchFamily="82" charset="0"/>
              </a:endParaRPr>
            </a:p>
          </p:txBody>
        </p:sp>
        <p:sp>
          <p:nvSpPr>
            <p:cNvPr id="92" name="TextBox 91"/>
            <p:cNvSpPr txBox="1"/>
            <p:nvPr/>
          </p:nvSpPr>
          <p:spPr>
            <a:xfrm>
              <a:off x="6276857" y="2014051"/>
              <a:ext cx="2177066" cy="2220778"/>
            </a:xfrm>
            <a:prstGeom prst="rect">
              <a:avLst/>
            </a:prstGeom>
            <a:noFill/>
          </p:spPr>
          <p:txBody>
            <a:bodyPr wrap="square" rtlCol="0">
              <a:spAutoFit/>
            </a:bodyPr>
            <a:lstStyle/>
            <a:p>
              <a:pPr marL="214291" indent="-214291">
                <a:lnSpc>
                  <a:spcPct val="95000"/>
                </a:lnSpc>
                <a:spcBef>
                  <a:spcPts val="300"/>
                </a:spcBef>
                <a:buFont typeface="Arial"/>
                <a:buChar char="•"/>
              </a:pPr>
              <a:r>
                <a:rPr lang="zh-CN" altLang="en-US" sz="1181" dirty="0">
                  <a:solidFill>
                    <a:srgbClr val="231F20"/>
                  </a:solidFill>
                </a:rPr>
                <a:t>开展数据标准化工作</a:t>
              </a:r>
              <a:endParaRPr lang="en-US" altLang="zh-CN" sz="1181" dirty="0">
                <a:solidFill>
                  <a:srgbClr val="231F20"/>
                </a:solidFill>
              </a:endParaRPr>
            </a:p>
            <a:p>
              <a:pPr marL="214291" indent="-214291">
                <a:lnSpc>
                  <a:spcPct val="95000"/>
                </a:lnSpc>
                <a:spcBef>
                  <a:spcPts val="300"/>
                </a:spcBef>
                <a:buFont typeface="Arial"/>
                <a:buChar char="•"/>
              </a:pPr>
              <a:r>
                <a:rPr lang="zh-CN" altLang="en-US" sz="1181" dirty="0">
                  <a:solidFill>
                    <a:srgbClr val="231F20"/>
                  </a:solidFill>
                </a:rPr>
                <a:t>数据质量普查</a:t>
              </a:r>
              <a:endParaRPr lang="en-US" altLang="zh-CN" sz="1181" dirty="0">
                <a:solidFill>
                  <a:srgbClr val="231F20"/>
                </a:solidFill>
              </a:endParaRPr>
            </a:p>
            <a:p>
              <a:pPr marL="214291" indent="-214291">
                <a:lnSpc>
                  <a:spcPct val="95000"/>
                </a:lnSpc>
                <a:spcBef>
                  <a:spcPts val="300"/>
                </a:spcBef>
                <a:buFont typeface="Arial"/>
                <a:buChar char="•"/>
              </a:pPr>
              <a:r>
                <a:rPr lang="zh-CN" altLang="en-US" sz="1181" dirty="0">
                  <a:solidFill>
                    <a:srgbClr val="231F20"/>
                  </a:solidFill>
                </a:rPr>
                <a:t>数据地图的完善</a:t>
              </a:r>
              <a:endParaRPr lang="en-US" altLang="zh-CN" sz="1181" dirty="0">
                <a:solidFill>
                  <a:srgbClr val="231F20"/>
                </a:solidFill>
              </a:endParaRPr>
            </a:p>
            <a:p>
              <a:pPr marL="214291" indent="-214291">
                <a:lnSpc>
                  <a:spcPct val="95000"/>
                </a:lnSpc>
                <a:spcBef>
                  <a:spcPts val="300"/>
                </a:spcBef>
                <a:buFont typeface="Arial"/>
                <a:buChar char="•"/>
              </a:pPr>
              <a:r>
                <a:rPr lang="zh-CN" altLang="en-US" sz="1181" dirty="0">
                  <a:solidFill>
                    <a:srgbClr val="231F20"/>
                  </a:solidFill>
                </a:rPr>
                <a:t>应对大数据时代的变化</a:t>
              </a:r>
              <a:endParaRPr lang="en-US" altLang="zh-CN" sz="1181" dirty="0">
                <a:solidFill>
                  <a:srgbClr val="231F20"/>
                </a:solidFill>
              </a:endParaRPr>
            </a:p>
            <a:p>
              <a:pPr marL="214291" indent="-214291">
                <a:lnSpc>
                  <a:spcPct val="95000"/>
                </a:lnSpc>
                <a:spcBef>
                  <a:spcPts val="300"/>
                </a:spcBef>
                <a:buFont typeface="Arial"/>
                <a:buChar char="•"/>
              </a:pPr>
              <a:endParaRPr lang="en-US" altLang="zh-CN" sz="1181" dirty="0">
                <a:solidFill>
                  <a:srgbClr val="231F20"/>
                </a:solidFill>
              </a:endParaRPr>
            </a:p>
            <a:p>
              <a:pPr marL="214291" indent="-214291">
                <a:lnSpc>
                  <a:spcPct val="95000"/>
                </a:lnSpc>
                <a:spcBef>
                  <a:spcPts val="300"/>
                </a:spcBef>
                <a:buFont typeface="Arial"/>
                <a:buChar char="•"/>
              </a:pPr>
              <a:endParaRPr lang="en-US" sz="1181" dirty="0" err="1">
                <a:solidFill>
                  <a:srgbClr val="231F20"/>
                </a:solidFill>
              </a:endParaRPr>
            </a:p>
          </p:txBody>
        </p:sp>
      </p:grpSp>
      <p:pic>
        <p:nvPicPr>
          <p:cNvPr id="9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7271" y="2147427"/>
            <a:ext cx="2002646" cy="13469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8202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ppt_x"/>
                                          </p:val>
                                        </p:tav>
                                        <p:tav tm="100000">
                                          <p:val>
                                            <p:strVal val="#ppt_x"/>
                                          </p:val>
                                        </p:tav>
                                      </p:tavLst>
                                    </p:anim>
                                    <p:anim calcmode="lin" valueType="num">
                                      <p:cBhvr additive="base">
                                        <p:cTn id="2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20"/>
            <a:ext cx="3255969" cy="1177714"/>
          </a:xfrm>
        </p:spPr>
        <p:txBody>
          <a:bodyPr/>
          <a:lstStyle/>
          <a:p>
            <a:pPr marL="0" indent="0">
              <a:buNone/>
            </a:pPr>
            <a:r>
              <a:rPr kumimoji="1" lang="en-US" altLang="zh-CN" sz="2000" dirty="0">
                <a:latin typeface="Microsoft YaHei" charset="-122"/>
                <a:ea typeface="Microsoft YaHei" charset="-122"/>
                <a:cs typeface="Microsoft YaHei" charset="-122"/>
              </a:rPr>
              <a:t>Teradata</a:t>
            </a:r>
            <a:r>
              <a:rPr kumimoji="1" lang="zh-CN" altLang="en-US" sz="2000" dirty="0">
                <a:latin typeface="Microsoft YaHei" charset="-122"/>
                <a:ea typeface="Microsoft YaHei" charset="-122"/>
                <a:cs typeface="Microsoft YaHei" charset="-122"/>
              </a:rPr>
              <a:t>公司简介</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数据治理的需求理解</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solidFill>
                  <a:srgbClr val="0079DB"/>
                </a:solidFill>
                <a:latin typeface="Microsoft YaHei" charset="-122"/>
                <a:ea typeface="Microsoft YaHei" charset="-122"/>
                <a:cs typeface="Microsoft YaHei" charset="-122"/>
              </a:rPr>
              <a:t>解决方案与团队介绍</a:t>
            </a:r>
            <a:endParaRPr kumimoji="1" lang="en-US" altLang="zh-CN" sz="2000" dirty="0" smtClean="0">
              <a:solidFill>
                <a:srgbClr val="0079DB"/>
              </a:solidFill>
              <a:latin typeface="Microsoft YaHei" charset="-122"/>
              <a:ea typeface="Microsoft YaHei" charset="-122"/>
              <a:cs typeface="Microsoft YaHei" charset="-122"/>
            </a:endParaRPr>
          </a:p>
          <a:p>
            <a:pPr marL="0" indent="0">
              <a:buNone/>
            </a:pPr>
            <a:r>
              <a:rPr kumimoji="1" lang="zh-CN" altLang="en-US" sz="2000" dirty="0">
                <a:latin typeface="Microsoft YaHei" charset="-122"/>
                <a:ea typeface="Microsoft YaHei" charset="-122"/>
                <a:cs typeface="Microsoft YaHei" charset="-122"/>
              </a:rPr>
              <a:t>数据</a:t>
            </a:r>
            <a:r>
              <a:rPr kumimoji="1" lang="zh-CN" altLang="en-US" sz="2000" dirty="0" smtClean="0">
                <a:latin typeface="Microsoft YaHei" charset="-122"/>
                <a:ea typeface="Microsoft YaHei" charset="-122"/>
                <a:cs typeface="Microsoft YaHei" charset="-122"/>
              </a:rPr>
              <a:t>治理工作执行</a:t>
            </a:r>
            <a:r>
              <a:rPr kumimoji="1" lang="zh-CN" altLang="en-US" sz="2000" dirty="0">
                <a:latin typeface="Microsoft YaHei" charset="-122"/>
                <a:ea typeface="Microsoft YaHei" charset="-122"/>
                <a:cs typeface="Microsoft YaHei" charset="-122"/>
              </a:rPr>
              <a:t>建议</a:t>
            </a:r>
            <a:endParaRPr kumimoji="1" lang="en-US" altLang="zh-CN" sz="2000" dirty="0">
              <a:latin typeface="Microsoft YaHei" charset="-122"/>
              <a:ea typeface="Microsoft YaHei" charset="-122"/>
              <a:cs typeface="Microsoft YaHei" charset="-122"/>
            </a:endParaRPr>
          </a:p>
          <a:p>
            <a:pPr marL="0" indent="0">
              <a:buNone/>
            </a:pPr>
            <a:endParaRPr kumimoji="1" lang="en-US" altLang="zh-CN" sz="2000" dirty="0">
              <a:solidFill>
                <a:srgbClr val="0079DB"/>
              </a:solidFill>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70296587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125"/>
          <p:cNvSpPr/>
          <p:nvPr/>
        </p:nvSpPr>
        <p:spPr>
          <a:xfrm>
            <a:off x="2328248" y="1268035"/>
            <a:ext cx="1221430" cy="308135"/>
          </a:xfrm>
          <a:prstGeom prst="rect">
            <a:avLst/>
          </a:prstGeom>
          <a:solidFill>
            <a:srgbClr val="5B9BD5"/>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lIns="51432" tIns="51432" rIns="51432" bIns="51432" rtlCol="0" anchor="ctr" anchorCtr="0">
            <a:prstTxWarp prst="textNoShape">
              <a:avLst/>
            </a:prstTxWarp>
            <a:noAutofit/>
          </a:bodyPr>
          <a:lstStyle/>
          <a:p>
            <a:pPr algn="ctr" defTabSz="685564">
              <a:defRPr/>
            </a:pPr>
            <a:r>
              <a:rPr lang="zh-CN" altLang="en-US" sz="1181" kern="0" dirty="0">
                <a:solidFill>
                  <a:prstClr val="white"/>
                </a:solidFill>
                <a:latin typeface="微软雅黑" panose="020B0503020204020204" pitchFamily="34" charset="-122"/>
              </a:rPr>
              <a:t>管理咨询</a:t>
            </a:r>
            <a:endParaRPr lang="en-US" sz="1181" kern="0" dirty="0">
              <a:solidFill>
                <a:prstClr val="white"/>
              </a:solidFill>
              <a:latin typeface="微软雅黑" panose="020B0503020204020204" pitchFamily="34" charset="-122"/>
            </a:endParaRPr>
          </a:p>
        </p:txBody>
      </p:sp>
      <p:sp>
        <p:nvSpPr>
          <p:cNvPr id="361" name="Rectangle 126"/>
          <p:cNvSpPr/>
          <p:nvPr/>
        </p:nvSpPr>
        <p:spPr>
          <a:xfrm>
            <a:off x="4900944" y="1260687"/>
            <a:ext cx="1221430" cy="308135"/>
          </a:xfrm>
          <a:prstGeom prst="rect">
            <a:avLst/>
          </a:prstGeom>
          <a:solidFill>
            <a:srgbClr val="00667E"/>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lIns="51432" tIns="51432" rIns="51432" bIns="51432" rtlCol="0" anchor="ctr" anchorCtr="0">
            <a:prstTxWarp prst="textNoShape">
              <a:avLst/>
            </a:prstTxWarp>
            <a:noAutofit/>
          </a:bodyPr>
          <a:lstStyle/>
          <a:p>
            <a:pPr algn="ctr" defTabSz="685564">
              <a:defRPr/>
            </a:pPr>
            <a:r>
              <a:rPr lang="zh-CN" altLang="en-US" sz="1181" kern="0" dirty="0">
                <a:solidFill>
                  <a:prstClr val="white"/>
                </a:solidFill>
                <a:latin typeface="微软雅黑" panose="020B0503020204020204" pitchFamily="34" charset="-122"/>
              </a:rPr>
              <a:t>平台实施</a:t>
            </a:r>
            <a:endParaRPr lang="en-US" sz="1181" kern="0" dirty="0">
              <a:solidFill>
                <a:prstClr val="white"/>
              </a:solidFill>
              <a:latin typeface="微软雅黑" panose="020B0503020204020204" pitchFamily="34" charset="-122"/>
            </a:endParaRPr>
          </a:p>
        </p:txBody>
      </p:sp>
      <p:sp>
        <p:nvSpPr>
          <p:cNvPr id="362" name="Rectangle 127"/>
          <p:cNvSpPr/>
          <p:nvPr/>
        </p:nvSpPr>
        <p:spPr>
          <a:xfrm>
            <a:off x="3614124" y="1268036"/>
            <a:ext cx="1221430" cy="300786"/>
          </a:xfrm>
          <a:prstGeom prst="rect">
            <a:avLst/>
          </a:prstGeom>
          <a:solidFill>
            <a:srgbClr val="70AD47"/>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lIns="51432" tIns="51432" rIns="51432" bIns="51432" rtlCol="0" anchor="ctr" anchorCtr="0">
            <a:prstTxWarp prst="textNoShape">
              <a:avLst/>
            </a:prstTxWarp>
            <a:noAutofit/>
          </a:bodyPr>
          <a:lstStyle/>
          <a:p>
            <a:pPr algn="ctr" defTabSz="685564">
              <a:defRPr/>
            </a:pPr>
            <a:r>
              <a:rPr lang="zh-CN" altLang="en-US" sz="1181" kern="0" dirty="0">
                <a:solidFill>
                  <a:prstClr val="white"/>
                </a:solidFill>
                <a:latin typeface="微软雅黑" panose="020B0503020204020204" pitchFamily="34" charset="-122"/>
              </a:rPr>
              <a:t>数据专项</a:t>
            </a:r>
            <a:endParaRPr lang="en-US" sz="1181" kern="0" dirty="0">
              <a:solidFill>
                <a:prstClr val="white"/>
              </a:solidFill>
              <a:latin typeface="微软雅黑" panose="020B0503020204020204" pitchFamily="34" charset="-122"/>
            </a:endParaRPr>
          </a:p>
        </p:txBody>
      </p:sp>
      <p:cxnSp>
        <p:nvCxnSpPr>
          <p:cNvPr id="12" name="Curved Connector 11"/>
          <p:cNvCxnSpPr>
            <a:stCxn id="360" idx="2"/>
          </p:cNvCxnSpPr>
          <p:nvPr/>
        </p:nvCxnSpPr>
        <p:spPr>
          <a:xfrm rot="5400000">
            <a:off x="2689674" y="1601125"/>
            <a:ext cx="274243" cy="224336"/>
          </a:xfrm>
          <a:prstGeom prst="curved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362" idx="2"/>
          </p:cNvCxnSpPr>
          <p:nvPr/>
        </p:nvCxnSpPr>
        <p:spPr>
          <a:xfrm rot="16200000" flipH="1">
            <a:off x="4084486" y="1709175"/>
            <a:ext cx="281591" cy="886"/>
          </a:xfrm>
          <a:prstGeom prst="curved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361" idx="2"/>
          </p:cNvCxnSpPr>
          <p:nvPr/>
        </p:nvCxnSpPr>
        <p:spPr>
          <a:xfrm rot="16200000" flipH="1">
            <a:off x="5483442" y="1597035"/>
            <a:ext cx="281592" cy="225164"/>
          </a:xfrm>
          <a:prstGeom prst="curved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1" y="2580037"/>
            <a:ext cx="1708109" cy="1182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1869" y="159315"/>
            <a:ext cx="6172200" cy="361545"/>
          </a:xfrm>
        </p:spPr>
        <p:txBody>
          <a:bodyPr anchor="ctr"/>
          <a:lstStyle/>
          <a:p>
            <a:r>
              <a:rPr lang="en-US" altLang="zh-CN" sz="1600" dirty="0" smtClean="0">
                <a:solidFill>
                  <a:srgbClr val="EC881D"/>
                </a:solidFill>
                <a:latin typeface="Microsoft YaHei" charset="-122"/>
                <a:ea typeface="Microsoft YaHei" charset="-122"/>
                <a:cs typeface="Microsoft YaHei" charset="-122"/>
              </a:rPr>
              <a:t>Teradata</a:t>
            </a:r>
            <a:r>
              <a:rPr lang="zh-CN" altLang="en-US" sz="1600" dirty="0" smtClean="0">
                <a:solidFill>
                  <a:srgbClr val="EC881D"/>
                </a:solidFill>
                <a:latin typeface="Microsoft YaHei" charset="-122"/>
                <a:ea typeface="Microsoft YaHei" charset="-122"/>
                <a:cs typeface="Microsoft YaHei" charset="-122"/>
              </a:rPr>
              <a:t>数据</a:t>
            </a:r>
            <a:r>
              <a:rPr lang="zh-CN" altLang="en-US" sz="1600" dirty="0">
                <a:solidFill>
                  <a:srgbClr val="EC881D"/>
                </a:solidFill>
                <a:latin typeface="Microsoft YaHei" charset="-122"/>
                <a:ea typeface="Microsoft YaHei" charset="-122"/>
                <a:cs typeface="Microsoft YaHei" charset="-122"/>
              </a:rPr>
              <a:t>治理解决</a:t>
            </a:r>
            <a:r>
              <a:rPr lang="zh-CN" altLang="en-US" sz="1600" dirty="0" smtClean="0">
                <a:solidFill>
                  <a:srgbClr val="EC881D"/>
                </a:solidFill>
                <a:latin typeface="Microsoft YaHei" charset="-122"/>
                <a:ea typeface="Microsoft YaHei" charset="-122"/>
                <a:cs typeface="Microsoft YaHei" charset="-122"/>
              </a:rPr>
              <a:t>方案</a:t>
            </a:r>
            <a:endParaRPr lang="en-US" sz="1600" dirty="0">
              <a:solidFill>
                <a:srgbClr val="EC881D"/>
              </a:solidFill>
              <a:latin typeface="Microsoft YaHei" charset="-122"/>
              <a:ea typeface="Microsoft YaHei" charset="-122"/>
              <a:cs typeface="Microsoft YaHei" charset="-122"/>
            </a:endParaRPr>
          </a:p>
        </p:txBody>
      </p:sp>
      <p:sp>
        <p:nvSpPr>
          <p:cNvPr id="359" name="Freeform 50"/>
          <p:cNvSpPr>
            <a:spLocks noEditPoints="1"/>
          </p:cNvSpPr>
          <p:nvPr/>
        </p:nvSpPr>
        <p:spPr bwMode="auto">
          <a:xfrm>
            <a:off x="316567" y="1941854"/>
            <a:ext cx="1473360" cy="327255"/>
          </a:xfrm>
          <a:prstGeom prst="rect">
            <a:avLst/>
          </a:prstGeom>
          <a:noFill/>
          <a:ln>
            <a:noFill/>
          </a:ln>
        </p:spPr>
        <p:txBody>
          <a:bodyPr vert="horz" wrap="square" lIns="51432" tIns="25716" rIns="51432" bIns="25716" numCol="1" anchor="ctr" anchorCtr="0" compatLnSpc="1">
            <a:prstTxWarp prst="textNoShape">
              <a:avLst/>
            </a:prstTxWarp>
          </a:bodyPr>
          <a:lstStyle/>
          <a:p>
            <a:pPr algn="ctr" defTabSz="685564">
              <a:lnSpc>
                <a:spcPct val="150000"/>
              </a:lnSpc>
              <a:defRPr/>
            </a:pPr>
            <a:r>
              <a:rPr lang="zh-CN" altLang="en-US" sz="1181" b="1" kern="0" dirty="0">
                <a:solidFill>
                  <a:prstClr val="black"/>
                </a:solidFill>
                <a:latin typeface="微软雅黑" panose="020B0503020204020204" pitchFamily="34" charset="-122"/>
              </a:rPr>
              <a:t>遵循</a:t>
            </a:r>
            <a:r>
              <a:rPr lang="en-US" altLang="zh-CN" sz="1181" b="1" kern="0" dirty="0">
                <a:solidFill>
                  <a:prstClr val="black"/>
                </a:solidFill>
                <a:latin typeface="微软雅黑" panose="020B0503020204020204" pitchFamily="34" charset="-122"/>
              </a:rPr>
              <a:t>Teradata</a:t>
            </a:r>
          </a:p>
          <a:p>
            <a:pPr algn="ctr" defTabSz="685564">
              <a:lnSpc>
                <a:spcPct val="150000"/>
              </a:lnSpc>
              <a:defRPr/>
            </a:pPr>
            <a:r>
              <a:rPr lang="zh-CN" altLang="en-US" sz="1181" b="1" kern="0" dirty="0">
                <a:solidFill>
                  <a:prstClr val="black"/>
                </a:solidFill>
                <a:latin typeface="微软雅黑" panose="020B0503020204020204" pitchFamily="34" charset="-122"/>
              </a:rPr>
              <a:t>数据治理体系框架</a:t>
            </a:r>
            <a:endParaRPr lang="en-US" sz="1181" b="1" kern="0" dirty="0">
              <a:solidFill>
                <a:prstClr val="black"/>
              </a:solidFill>
              <a:latin typeface="微软雅黑" panose="020B0503020204020204" pitchFamily="34" charset="-122"/>
            </a:endParaRPr>
          </a:p>
        </p:txBody>
      </p:sp>
      <p:grpSp>
        <p:nvGrpSpPr>
          <p:cNvPr id="2048" name="Group 2047"/>
          <p:cNvGrpSpPr/>
          <p:nvPr/>
        </p:nvGrpSpPr>
        <p:grpSpPr>
          <a:xfrm>
            <a:off x="5022444" y="1713252"/>
            <a:ext cx="1428750" cy="2501561"/>
            <a:chOff x="8928790" y="1902782"/>
            <a:chExt cx="2540000" cy="4447218"/>
          </a:xfrm>
        </p:grpSpPr>
        <p:sp>
          <p:nvSpPr>
            <p:cNvPr id="213" name="Rounded Rectangle 212"/>
            <p:cNvSpPr/>
            <p:nvPr/>
          </p:nvSpPr>
          <p:spPr>
            <a:xfrm>
              <a:off x="8928790" y="1902782"/>
              <a:ext cx="2540000" cy="4447218"/>
            </a:xfrm>
            <a:prstGeom prst="roundRect">
              <a:avLst/>
            </a:prstGeom>
            <a:solidFill>
              <a:schemeClr val="bg1"/>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197"/>
              <a:endParaRPr lang="en-US" sz="1013">
                <a:solidFill>
                  <a:prstClr val="white"/>
                </a:solidFill>
              </a:endParaRPr>
            </a:p>
          </p:txBody>
        </p:sp>
        <p:sp>
          <p:nvSpPr>
            <p:cNvPr id="443" name="Rectangle 442"/>
            <p:cNvSpPr/>
            <p:nvPr/>
          </p:nvSpPr>
          <p:spPr>
            <a:xfrm>
              <a:off x="9154790" y="3109416"/>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数据质量规则部署</a:t>
              </a:r>
              <a:endParaRPr lang="en-US" sz="900" kern="0" dirty="0">
                <a:solidFill>
                  <a:prstClr val="white"/>
                </a:solidFill>
                <a:latin typeface="微软雅黑" panose="020B0503020204020204" pitchFamily="34" charset="-122"/>
              </a:endParaRPr>
            </a:p>
          </p:txBody>
        </p:sp>
        <p:sp>
          <p:nvSpPr>
            <p:cNvPr id="444" name="Rectangle 443"/>
            <p:cNvSpPr/>
            <p:nvPr/>
          </p:nvSpPr>
          <p:spPr>
            <a:xfrm>
              <a:off x="9154790" y="2029783"/>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en-US" sz="900" kern="0" dirty="0">
                  <a:solidFill>
                    <a:prstClr val="white"/>
                  </a:solidFill>
                  <a:latin typeface="微软雅黑" panose="020B0503020204020204" pitchFamily="34" charset="-122"/>
                </a:rPr>
                <a:t> </a:t>
              </a:r>
              <a:r>
                <a:rPr lang="zh-CN" altLang="en-US" sz="900" kern="0" dirty="0">
                  <a:solidFill>
                    <a:prstClr val="white"/>
                  </a:solidFill>
                  <a:latin typeface="微软雅黑" panose="020B0503020204020204" pitchFamily="34" charset="-122"/>
                </a:rPr>
                <a:t>数据标准管理</a:t>
              </a:r>
              <a:endParaRPr lang="en-US" sz="900" kern="0" dirty="0">
                <a:solidFill>
                  <a:prstClr val="white"/>
                </a:solidFill>
                <a:latin typeface="微软雅黑" panose="020B0503020204020204" pitchFamily="34" charset="-122"/>
              </a:endParaRPr>
            </a:p>
          </p:txBody>
        </p:sp>
        <p:sp>
          <p:nvSpPr>
            <p:cNvPr id="445" name="Rectangle 444"/>
            <p:cNvSpPr/>
            <p:nvPr/>
          </p:nvSpPr>
          <p:spPr>
            <a:xfrm>
              <a:off x="9154790" y="2569599"/>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元数据管理</a:t>
              </a:r>
              <a:endParaRPr lang="en-US" sz="900" kern="0" dirty="0">
                <a:solidFill>
                  <a:prstClr val="white"/>
                </a:solidFill>
                <a:latin typeface="微软雅黑" panose="020B0503020204020204" pitchFamily="34" charset="-122"/>
              </a:endParaRPr>
            </a:p>
          </p:txBody>
        </p:sp>
        <p:sp>
          <p:nvSpPr>
            <p:cNvPr id="446" name="Rectangle 445"/>
            <p:cNvSpPr/>
            <p:nvPr/>
          </p:nvSpPr>
          <p:spPr>
            <a:xfrm>
              <a:off x="9154790" y="3649232"/>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数据质量检查</a:t>
              </a:r>
              <a:endParaRPr lang="en-US" sz="900" kern="0" dirty="0">
                <a:solidFill>
                  <a:prstClr val="white"/>
                </a:solidFill>
                <a:latin typeface="微软雅黑" panose="020B0503020204020204" pitchFamily="34" charset="-122"/>
              </a:endParaRPr>
            </a:p>
          </p:txBody>
        </p:sp>
        <p:sp>
          <p:nvSpPr>
            <p:cNvPr id="447" name="Rectangle 124"/>
            <p:cNvSpPr/>
            <p:nvPr/>
          </p:nvSpPr>
          <p:spPr>
            <a:xfrm>
              <a:off x="9154790" y="4189049"/>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数据质量评分卡</a:t>
              </a:r>
              <a:endParaRPr lang="en-US" sz="900" kern="0" dirty="0">
                <a:solidFill>
                  <a:prstClr val="white"/>
                </a:solidFill>
                <a:latin typeface="微软雅黑" panose="020B0503020204020204" pitchFamily="34" charset="-122"/>
              </a:endParaRPr>
            </a:p>
          </p:txBody>
        </p:sp>
        <p:sp>
          <p:nvSpPr>
            <p:cNvPr id="448" name="Rectangle 124"/>
            <p:cNvSpPr/>
            <p:nvPr/>
          </p:nvSpPr>
          <p:spPr>
            <a:xfrm>
              <a:off x="9154790" y="4728865"/>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数据安全管理</a:t>
              </a:r>
              <a:endParaRPr lang="en-US" sz="900" kern="0" dirty="0">
                <a:solidFill>
                  <a:prstClr val="white"/>
                </a:solidFill>
                <a:latin typeface="微软雅黑" panose="020B0503020204020204" pitchFamily="34" charset="-122"/>
              </a:endParaRPr>
            </a:p>
          </p:txBody>
        </p:sp>
      </p:grpSp>
      <p:grpSp>
        <p:nvGrpSpPr>
          <p:cNvPr id="2053" name="Group 2052"/>
          <p:cNvGrpSpPr/>
          <p:nvPr/>
        </p:nvGrpSpPr>
        <p:grpSpPr>
          <a:xfrm>
            <a:off x="2000250" y="1713252"/>
            <a:ext cx="1428750" cy="2501561"/>
            <a:chOff x="3556000" y="1902782"/>
            <a:chExt cx="2540000" cy="4447218"/>
          </a:xfrm>
        </p:grpSpPr>
        <p:sp>
          <p:nvSpPr>
            <p:cNvPr id="28" name="Rounded Rectangle 27"/>
            <p:cNvSpPr/>
            <p:nvPr/>
          </p:nvSpPr>
          <p:spPr>
            <a:xfrm>
              <a:off x="3556000" y="1902782"/>
              <a:ext cx="2540000" cy="4447218"/>
            </a:xfrm>
            <a:prstGeom prst="roundRect">
              <a:avLst/>
            </a:prstGeom>
            <a:solidFill>
              <a:schemeClr val="bg1"/>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197"/>
              <a:endParaRPr lang="en-US" sz="1013">
                <a:solidFill>
                  <a:prstClr val="white"/>
                </a:solidFill>
              </a:endParaRPr>
            </a:p>
          </p:txBody>
        </p:sp>
        <p:sp>
          <p:nvSpPr>
            <p:cNvPr id="366" name="Rectangle 365"/>
            <p:cNvSpPr/>
            <p:nvPr/>
          </p:nvSpPr>
          <p:spPr>
            <a:xfrm>
              <a:off x="3782000" y="2029783"/>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数据治理体系规划</a:t>
              </a:r>
              <a:endParaRPr lang="en-US" sz="900" kern="0" dirty="0">
                <a:solidFill>
                  <a:prstClr val="white"/>
                </a:solidFill>
                <a:latin typeface="微软雅黑" panose="020B0503020204020204" pitchFamily="34" charset="-122"/>
              </a:endParaRPr>
            </a:p>
          </p:txBody>
        </p:sp>
        <p:sp>
          <p:nvSpPr>
            <p:cNvPr id="367" name="Rectangle 366"/>
            <p:cNvSpPr/>
            <p:nvPr/>
          </p:nvSpPr>
          <p:spPr>
            <a:xfrm>
              <a:off x="3782000" y="2569599"/>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数据标准管理流程</a:t>
              </a:r>
              <a:endParaRPr lang="en-US" sz="900" kern="0" dirty="0">
                <a:solidFill>
                  <a:prstClr val="white"/>
                </a:solidFill>
                <a:latin typeface="微软雅黑" panose="020B0503020204020204" pitchFamily="34" charset="-122"/>
              </a:endParaRPr>
            </a:p>
          </p:txBody>
        </p:sp>
        <p:sp>
          <p:nvSpPr>
            <p:cNvPr id="368" name="Rectangle 367"/>
            <p:cNvSpPr/>
            <p:nvPr/>
          </p:nvSpPr>
          <p:spPr>
            <a:xfrm>
              <a:off x="3782000" y="3109416"/>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元数据管理办法</a:t>
              </a:r>
              <a:endParaRPr lang="en-US" sz="900" kern="0" dirty="0">
                <a:solidFill>
                  <a:prstClr val="white"/>
                </a:solidFill>
                <a:latin typeface="微软雅黑" panose="020B0503020204020204" pitchFamily="34" charset="-122"/>
              </a:endParaRPr>
            </a:p>
          </p:txBody>
        </p:sp>
        <p:sp>
          <p:nvSpPr>
            <p:cNvPr id="369" name="Rectangle 368"/>
            <p:cNvSpPr/>
            <p:nvPr/>
          </p:nvSpPr>
          <p:spPr>
            <a:xfrm>
              <a:off x="3782000" y="3649232"/>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数据质量管理流程</a:t>
              </a:r>
              <a:endParaRPr lang="en-US" sz="900" kern="0" dirty="0">
                <a:solidFill>
                  <a:prstClr val="white"/>
                </a:solidFill>
                <a:latin typeface="微软雅黑" panose="020B0503020204020204" pitchFamily="34" charset="-122"/>
              </a:endParaRPr>
            </a:p>
          </p:txBody>
        </p:sp>
        <p:sp>
          <p:nvSpPr>
            <p:cNvPr id="370" name="Rectangle 14"/>
            <p:cNvSpPr/>
            <p:nvPr/>
          </p:nvSpPr>
          <p:spPr>
            <a:xfrm>
              <a:off x="3782000" y="4189049"/>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数据质量考核办法</a:t>
              </a:r>
              <a:endParaRPr lang="en-US" sz="900" kern="0" dirty="0">
                <a:solidFill>
                  <a:prstClr val="white"/>
                </a:solidFill>
                <a:latin typeface="微软雅黑" panose="020B0503020204020204" pitchFamily="34" charset="-122"/>
              </a:endParaRPr>
            </a:p>
          </p:txBody>
        </p:sp>
        <p:sp>
          <p:nvSpPr>
            <p:cNvPr id="371" name="Rectangle 14"/>
            <p:cNvSpPr/>
            <p:nvPr/>
          </p:nvSpPr>
          <p:spPr>
            <a:xfrm>
              <a:off x="3782000" y="4728865"/>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数据安全隐私管理</a:t>
              </a:r>
              <a:endParaRPr lang="en-US" sz="900" kern="0" dirty="0">
                <a:solidFill>
                  <a:prstClr val="white"/>
                </a:solidFill>
                <a:latin typeface="微软雅黑" panose="020B0503020204020204" pitchFamily="34" charset="-122"/>
              </a:endParaRPr>
            </a:p>
          </p:txBody>
        </p:sp>
        <p:sp>
          <p:nvSpPr>
            <p:cNvPr id="509" name="Rectangle 14"/>
            <p:cNvSpPr/>
            <p:nvPr/>
          </p:nvSpPr>
          <p:spPr>
            <a:xfrm>
              <a:off x="3782000" y="5268682"/>
              <a:ext cx="2088000" cy="401803"/>
            </a:xfrm>
            <a:prstGeom prst="rect">
              <a:avLst/>
            </a:prstGeom>
            <a:solidFill>
              <a:srgbClr val="5B9BD5"/>
            </a:solidFill>
            <a:ln w="9525">
              <a:noFill/>
              <a:miter lim="800000"/>
              <a:headEnd/>
              <a:tailEnd/>
            </a:ln>
            <a:effectLst/>
          </p:spPr>
          <p:txBody>
            <a:bodyPr wrap="square" lIns="68563" tIns="68563" rIns="68563" bIns="68563"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数据生命周期管理</a:t>
              </a:r>
              <a:endParaRPr lang="en-US" sz="900" kern="0" dirty="0">
                <a:solidFill>
                  <a:prstClr val="white"/>
                </a:solidFill>
                <a:latin typeface="微软雅黑" panose="020B0503020204020204" pitchFamily="34" charset="-122"/>
              </a:endParaRPr>
            </a:p>
          </p:txBody>
        </p:sp>
        <p:sp>
          <p:nvSpPr>
            <p:cNvPr id="510" name="Rectangle 14"/>
            <p:cNvSpPr/>
            <p:nvPr/>
          </p:nvSpPr>
          <p:spPr>
            <a:xfrm>
              <a:off x="3782000" y="5808497"/>
              <a:ext cx="2088000" cy="401803"/>
            </a:xfrm>
            <a:prstGeom prst="rect">
              <a:avLst/>
            </a:prstGeom>
            <a:solidFill>
              <a:srgbClr val="5B9BD5"/>
            </a:solidFill>
            <a:ln w="9525">
              <a:noFill/>
              <a:miter lim="800000"/>
              <a:headEnd/>
              <a:tailEnd/>
            </a:ln>
            <a:effectLst/>
          </p:spPr>
          <p:txBody>
            <a:bodyPr wrap="square" lIns="68563" tIns="68563" rIns="68563" bIns="68563" rtlCol="0" anchor="ctr" anchorCtr="0">
              <a:prstTxWarp prst="textNoShape">
                <a:avLst/>
              </a:prstTxWarp>
              <a:noAutofit/>
            </a:bodyPr>
            <a:lstStyle/>
            <a:p>
              <a:pPr algn="ctr" defTabSz="685513">
                <a:defRPr/>
              </a:pPr>
              <a:r>
                <a:rPr lang="en-US" altLang="zh-CN" sz="900" kern="0" dirty="0">
                  <a:solidFill>
                    <a:prstClr val="white"/>
                  </a:solidFill>
                  <a:latin typeface="微软雅黑" panose="020B0503020204020204" pitchFamily="34" charset="-122"/>
                </a:rPr>
                <a:t>…</a:t>
              </a:r>
              <a:endParaRPr lang="en-US" sz="900" kern="0" dirty="0">
                <a:solidFill>
                  <a:prstClr val="white"/>
                </a:solidFill>
                <a:latin typeface="微软雅黑" panose="020B0503020204020204" pitchFamily="34" charset="-122"/>
              </a:endParaRPr>
            </a:p>
          </p:txBody>
        </p:sp>
      </p:grpSp>
      <p:grpSp>
        <p:nvGrpSpPr>
          <p:cNvPr id="2049" name="Group 2048"/>
          <p:cNvGrpSpPr/>
          <p:nvPr/>
        </p:nvGrpSpPr>
        <p:grpSpPr>
          <a:xfrm>
            <a:off x="3511347" y="1713252"/>
            <a:ext cx="1428750" cy="2501561"/>
            <a:chOff x="6190295" y="1902782"/>
            <a:chExt cx="2540000" cy="4447218"/>
          </a:xfrm>
        </p:grpSpPr>
        <p:sp>
          <p:nvSpPr>
            <p:cNvPr id="211" name="Rounded Rectangle 210"/>
            <p:cNvSpPr/>
            <p:nvPr/>
          </p:nvSpPr>
          <p:spPr>
            <a:xfrm>
              <a:off x="6190295" y="1902782"/>
              <a:ext cx="2540000" cy="4447218"/>
            </a:xfrm>
            <a:prstGeom prst="roundRect">
              <a:avLst/>
            </a:prstGeom>
            <a:solidFill>
              <a:schemeClr val="bg1"/>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197"/>
              <a:endParaRPr lang="en-US" sz="1013" dirty="0">
                <a:solidFill>
                  <a:prstClr val="white"/>
                </a:solidFill>
              </a:endParaRPr>
            </a:p>
          </p:txBody>
        </p:sp>
        <p:sp>
          <p:nvSpPr>
            <p:cNvPr id="400" name="Rectangle 399"/>
            <p:cNvSpPr/>
            <p:nvPr/>
          </p:nvSpPr>
          <p:spPr>
            <a:xfrm>
              <a:off x="6416295" y="2029783"/>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数据标准制定</a:t>
              </a:r>
              <a:endParaRPr lang="en-US" sz="900" kern="0" dirty="0">
                <a:solidFill>
                  <a:prstClr val="white"/>
                </a:solidFill>
                <a:latin typeface="微软雅黑" panose="020B0503020204020204" pitchFamily="34" charset="-122"/>
              </a:endParaRPr>
            </a:p>
          </p:txBody>
        </p:sp>
        <p:sp>
          <p:nvSpPr>
            <p:cNvPr id="401" name="Rectangle 400"/>
            <p:cNvSpPr/>
            <p:nvPr/>
          </p:nvSpPr>
          <p:spPr>
            <a:xfrm>
              <a:off x="6416295" y="3649232"/>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数据质量检查评估</a:t>
              </a:r>
              <a:endParaRPr lang="en-US" sz="900" kern="0" dirty="0">
                <a:solidFill>
                  <a:prstClr val="white"/>
                </a:solidFill>
                <a:latin typeface="微软雅黑" panose="020B0503020204020204" pitchFamily="34" charset="-122"/>
              </a:endParaRPr>
            </a:p>
          </p:txBody>
        </p:sp>
        <p:sp>
          <p:nvSpPr>
            <p:cNvPr id="402" name="Rectangle 401"/>
            <p:cNvSpPr/>
            <p:nvPr/>
          </p:nvSpPr>
          <p:spPr>
            <a:xfrm>
              <a:off x="6416295" y="2569599"/>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数据映射与分布</a:t>
              </a:r>
              <a:endParaRPr lang="en-US" sz="900" kern="0" dirty="0">
                <a:solidFill>
                  <a:prstClr val="white"/>
                </a:solidFill>
                <a:latin typeface="微软雅黑" panose="020B0503020204020204" pitchFamily="34" charset="-122"/>
              </a:endParaRPr>
            </a:p>
          </p:txBody>
        </p:sp>
        <p:sp>
          <p:nvSpPr>
            <p:cNvPr id="403" name="Rectangle 402"/>
            <p:cNvSpPr/>
            <p:nvPr/>
          </p:nvSpPr>
          <p:spPr>
            <a:xfrm>
              <a:off x="6416295" y="3109416"/>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数据质量规则制定</a:t>
              </a:r>
              <a:endParaRPr lang="en-US" sz="900" kern="0" dirty="0">
                <a:solidFill>
                  <a:prstClr val="white"/>
                </a:solidFill>
                <a:latin typeface="微软雅黑" panose="020B0503020204020204" pitchFamily="34" charset="-122"/>
              </a:endParaRPr>
            </a:p>
          </p:txBody>
        </p:sp>
        <p:sp>
          <p:nvSpPr>
            <p:cNvPr id="404" name="Rectangle 18"/>
            <p:cNvSpPr/>
            <p:nvPr/>
          </p:nvSpPr>
          <p:spPr>
            <a:xfrm>
              <a:off x="6416295" y="4189049"/>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数据质量改进建议</a:t>
              </a:r>
              <a:endParaRPr lang="en-US" sz="900" kern="0" dirty="0">
                <a:solidFill>
                  <a:prstClr val="white"/>
                </a:solidFill>
                <a:latin typeface="微软雅黑" panose="020B0503020204020204" pitchFamily="34" charset="-122"/>
              </a:endParaRPr>
            </a:p>
          </p:txBody>
        </p:sp>
        <p:sp>
          <p:nvSpPr>
            <p:cNvPr id="512" name="Rectangle 511"/>
            <p:cNvSpPr/>
            <p:nvPr/>
          </p:nvSpPr>
          <p:spPr>
            <a:xfrm>
              <a:off x="6416295" y="4728865"/>
              <a:ext cx="2088000" cy="401803"/>
            </a:xfrm>
            <a:prstGeom prst="rect">
              <a:avLst/>
            </a:prstGeom>
            <a:solidFill>
              <a:srgbClr val="70AD47"/>
            </a:solidFill>
            <a:ln w="9525">
              <a:noFill/>
              <a:miter lim="800000"/>
              <a:headEnd/>
              <a:tailEnd/>
            </a:ln>
            <a:effectLst/>
          </p:spPr>
          <p:txBody>
            <a:bodyPr wrap="square" lIns="68563" tIns="68563" rIns="68563" bIns="68563"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数据地图</a:t>
              </a:r>
              <a:endParaRPr lang="en-US" sz="900" kern="0" dirty="0">
                <a:solidFill>
                  <a:prstClr val="white"/>
                </a:solidFill>
                <a:latin typeface="微软雅黑" panose="020B0503020204020204" pitchFamily="34" charset="-122"/>
              </a:endParaRPr>
            </a:p>
          </p:txBody>
        </p:sp>
      </p:grpSp>
      <p:sp>
        <p:nvSpPr>
          <p:cNvPr id="37" name="Rectangle 36"/>
          <p:cNvSpPr/>
          <p:nvPr/>
        </p:nvSpPr>
        <p:spPr>
          <a:xfrm>
            <a:off x="3638472" y="3625748"/>
            <a:ext cx="1174500" cy="226014"/>
          </a:xfrm>
          <a:prstGeom prst="rect">
            <a:avLst/>
          </a:prstGeom>
          <a:solidFill>
            <a:srgbClr val="70AD47"/>
          </a:solidFill>
          <a:ln w="9525">
            <a:noFill/>
            <a:miter lim="800000"/>
            <a:headEnd/>
            <a:tailEnd/>
          </a:ln>
          <a:effectLst/>
        </p:spPr>
        <p:txBody>
          <a:bodyPr wrap="square" lIns="68559" tIns="68559" rIns="68559" bIns="68559"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外部数据验证</a:t>
            </a:r>
            <a:endParaRPr lang="en-US" sz="900" kern="0" dirty="0">
              <a:solidFill>
                <a:prstClr val="white"/>
              </a:solidFill>
              <a:latin typeface="微软雅黑" panose="020B0503020204020204" pitchFamily="34" charset="-122"/>
            </a:endParaRPr>
          </a:p>
        </p:txBody>
      </p:sp>
      <p:sp>
        <p:nvSpPr>
          <p:cNvPr id="38" name="Rectangle 124"/>
          <p:cNvSpPr/>
          <p:nvPr/>
        </p:nvSpPr>
        <p:spPr>
          <a:xfrm>
            <a:off x="5158142" y="3611534"/>
            <a:ext cx="1174500" cy="226014"/>
          </a:xfrm>
          <a:prstGeom prst="rect">
            <a:avLst/>
          </a:prstGeom>
          <a:solidFill>
            <a:srgbClr val="00667E"/>
          </a:solidFill>
          <a:ln w="9525">
            <a:noFill/>
            <a:miter lim="800000"/>
            <a:headEnd/>
            <a:tailEnd/>
          </a:ln>
          <a:effectLst/>
        </p:spPr>
        <p:txBody>
          <a:bodyPr wrap="square" lIns="51432" tIns="51432" rIns="51432" bIns="51432"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数据生命周期管理</a:t>
            </a:r>
            <a:endParaRPr lang="en-US" sz="900" kern="0" dirty="0">
              <a:solidFill>
                <a:prstClr val="white"/>
              </a:solidFill>
              <a:latin typeface="微软雅黑" panose="020B0503020204020204" pitchFamily="34" charset="-122"/>
            </a:endParaRPr>
          </a:p>
        </p:txBody>
      </p:sp>
      <p:sp>
        <p:nvSpPr>
          <p:cNvPr id="39" name="Rectangle 124"/>
          <p:cNvSpPr/>
          <p:nvPr/>
        </p:nvSpPr>
        <p:spPr>
          <a:xfrm>
            <a:off x="5149569" y="3910217"/>
            <a:ext cx="1174500" cy="226014"/>
          </a:xfrm>
          <a:prstGeom prst="rect">
            <a:avLst/>
          </a:prstGeom>
          <a:solidFill>
            <a:srgbClr val="00667E"/>
          </a:solidFill>
          <a:ln w="9525">
            <a:noFill/>
            <a:miter lim="800000"/>
            <a:headEnd/>
            <a:tailEnd/>
          </a:ln>
          <a:effectLst/>
        </p:spPr>
        <p:txBody>
          <a:bodyPr wrap="square" lIns="51432" tIns="51432" rIns="51432" bIns="51432" rtlCol="0" anchor="ctr" anchorCtr="0">
            <a:prstTxWarp prst="textNoShape">
              <a:avLst/>
            </a:prstTxWarp>
            <a:noAutofit/>
          </a:bodyPr>
          <a:lstStyle/>
          <a:p>
            <a:pPr algn="ctr" defTabSz="685513">
              <a:defRPr/>
            </a:pPr>
            <a:r>
              <a:rPr lang="en-US" sz="900" kern="0" dirty="0">
                <a:solidFill>
                  <a:prstClr val="white"/>
                </a:solidFill>
                <a:latin typeface="微软雅黑" panose="020B0503020204020204" pitchFamily="34" charset="-122"/>
              </a:rPr>
              <a:t>…</a:t>
            </a:r>
          </a:p>
        </p:txBody>
      </p:sp>
      <p:sp>
        <p:nvSpPr>
          <p:cNvPr id="3" name="TextBox 2"/>
          <p:cNvSpPr txBox="1"/>
          <p:nvPr/>
        </p:nvSpPr>
        <p:spPr>
          <a:xfrm>
            <a:off x="3614122" y="3945794"/>
            <a:ext cx="1198851" cy="190437"/>
          </a:xfrm>
          <a:prstGeom prst="rect">
            <a:avLst/>
          </a:prstGeom>
          <a:solidFill>
            <a:srgbClr val="70AD47"/>
          </a:solidFill>
          <a:ln w="9525">
            <a:noFill/>
            <a:miter lim="800000"/>
            <a:headEnd/>
            <a:tailEnd/>
          </a:ln>
          <a:effectLst/>
        </p:spPr>
        <p:txBody>
          <a:bodyPr wrap="square" lIns="68559" tIns="68559" rIns="68559" bIns="68559" rtlCol="0" anchor="ctr" anchorCtr="0">
            <a:prstTxWarp prst="textNoShape">
              <a:avLst/>
            </a:prstTxWarp>
            <a:noAutofit/>
          </a:bodyPr>
          <a:lstStyle>
            <a:defPPr>
              <a:defRPr lang="zh-CN"/>
            </a:defPPr>
            <a:lvl1pPr algn="ctr" defTabSz="1218780">
              <a:defRPr sz="1600" kern="0">
                <a:solidFill>
                  <a:prstClr val="white"/>
                </a:solidFill>
                <a:latin typeface="微软雅黑" panose="020B0503020204020204" pitchFamily="34" charset="-122"/>
              </a:defRPr>
            </a:lvl1pPr>
          </a:lstStyle>
          <a:p>
            <a:r>
              <a:rPr lang="en-US" sz="900" dirty="0"/>
              <a:t>…</a:t>
            </a:r>
          </a:p>
        </p:txBody>
      </p:sp>
    </p:spTree>
    <p:extLst>
      <p:ext uri="{BB962C8B-B14F-4D97-AF65-F5344CB8AC3E}">
        <p14:creationId xmlns:p14="http://schemas.microsoft.com/office/powerpoint/2010/main" val="165866136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30CA55BF-EF3E-4C82-A6EF-7C6CB8FFAFA3}" type="datetime1">
              <a:rPr lang="en-US" smtClean="0"/>
              <a:pPr/>
              <a:t>3/17/17</a:t>
            </a:fld>
            <a:endParaRPr lang="en-US"/>
          </a:p>
        </p:txBody>
      </p:sp>
      <p:sp>
        <p:nvSpPr>
          <p:cNvPr id="2" name="Title 1"/>
          <p:cNvSpPr>
            <a:spLocks noGrp="1"/>
          </p:cNvSpPr>
          <p:nvPr>
            <p:ph type="title"/>
          </p:nvPr>
        </p:nvSpPr>
        <p:spPr>
          <a:xfrm>
            <a:off x="57873" y="116517"/>
            <a:ext cx="6457227" cy="468774"/>
          </a:xfrm>
        </p:spPr>
        <p:txBody>
          <a:bodyPr anchor="ctr"/>
          <a:lstStyle/>
          <a:p>
            <a:r>
              <a:rPr lang="zh-CN" altLang="en-US" sz="1600" dirty="0" smtClean="0">
                <a:solidFill>
                  <a:srgbClr val="EC881D"/>
                </a:solidFill>
                <a:latin typeface="微软雅黑" pitchFamily="34" charset="-122"/>
                <a:ea typeface="微软雅黑" pitchFamily="34" charset="-122"/>
              </a:rPr>
              <a:t>数据治理团队成员</a:t>
            </a:r>
            <a:r>
              <a:rPr lang="zh-CN" altLang="en-US" sz="1600" dirty="0" smtClean="0">
                <a:solidFill>
                  <a:srgbClr val="EC881D"/>
                </a:solidFill>
                <a:latin typeface="微软雅黑" pitchFamily="34" charset="-122"/>
                <a:ea typeface="微软雅黑" pitchFamily="34" charset="-122"/>
              </a:rPr>
              <a:t>构成及价格参照</a:t>
            </a:r>
            <a:endParaRPr lang="en-US" sz="1600" dirty="0">
              <a:solidFill>
                <a:srgbClr val="EC881D"/>
              </a:solidFill>
              <a:latin typeface="微软雅黑" pitchFamily="34" charset="-122"/>
              <a:ea typeface="微软雅黑" pitchFamily="34" charset="-122"/>
            </a:endParaRPr>
          </a:p>
        </p:txBody>
      </p:sp>
      <p:graphicFrame>
        <p:nvGraphicFramePr>
          <p:cNvPr id="5" name="Table 6"/>
          <p:cNvGraphicFramePr>
            <a:graphicFrameLocks noGrp="1"/>
          </p:cNvGraphicFramePr>
          <p:nvPr>
            <p:extLst>
              <p:ext uri="{D42A27DB-BD31-4B8C-83A1-F6EECF244321}">
                <p14:modId xmlns:p14="http://schemas.microsoft.com/office/powerpoint/2010/main" val="1737662786"/>
              </p:ext>
            </p:extLst>
          </p:nvPr>
        </p:nvGraphicFramePr>
        <p:xfrm>
          <a:off x="57873" y="692709"/>
          <a:ext cx="6726167" cy="3918406"/>
        </p:xfrm>
        <a:graphic>
          <a:graphicData uri="http://schemas.openxmlformats.org/drawingml/2006/table">
            <a:tbl>
              <a:tblPr>
                <a:tableStyleId>{5C22544A-7EE6-4342-B048-85BDC9FD1C3A}</a:tableStyleId>
              </a:tblPr>
              <a:tblGrid>
                <a:gridCol w="435138"/>
                <a:gridCol w="791183"/>
                <a:gridCol w="4679577"/>
                <a:gridCol w="820269"/>
              </a:tblGrid>
              <a:tr h="397913">
                <a:tc>
                  <a:txBody>
                    <a:bodyPr/>
                    <a:lstStyle/>
                    <a:p>
                      <a:pPr algn="ctr" rtl="0" fontAlgn="t"/>
                      <a:r>
                        <a:rPr lang="zh-CN" altLang="en-US" sz="1200" u="none" strike="noStrike" dirty="0" smtClean="0">
                          <a:solidFill>
                            <a:schemeClr val="bg1"/>
                          </a:solidFill>
                          <a:effectLst/>
                          <a:latin typeface="Microsoft YaHei" charset="-122"/>
                          <a:ea typeface="Microsoft YaHei" charset="-122"/>
                          <a:cs typeface="Microsoft YaHei" charset="-122"/>
                        </a:rPr>
                        <a:t>序号</a:t>
                      </a:r>
                      <a:endParaRPr lang="zh-CN" altLang="en-US" sz="1200" b="1" i="0" u="none" strike="noStrike" dirty="0">
                        <a:solidFill>
                          <a:schemeClr val="bg1"/>
                        </a:solidFill>
                        <a:effectLst/>
                        <a:latin typeface="Microsoft YaHei" charset="-122"/>
                        <a:ea typeface="Microsoft YaHei" charset="-122"/>
                        <a:cs typeface="Microsoft YaHei" charset="-122"/>
                      </a:endParaRPr>
                    </a:p>
                  </a:txBody>
                  <a:tcPr marL="5715" marR="5715" marT="5715" marB="0" anchor="ctr">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dirty="0" smtClean="0">
                          <a:solidFill>
                            <a:schemeClr val="bg1"/>
                          </a:solidFill>
                          <a:effectLst/>
                          <a:latin typeface="Microsoft YaHei" charset="-122"/>
                          <a:ea typeface="Microsoft YaHei" charset="-122"/>
                          <a:cs typeface="Microsoft YaHei" charset="-122"/>
                        </a:rPr>
                        <a:t>角色</a:t>
                      </a:r>
                      <a:endParaRPr lang="zh-CN" altLang="en-US" sz="1200" b="1" i="0" u="none" strike="noStrike" dirty="0">
                        <a:solidFill>
                          <a:schemeClr val="bg1"/>
                        </a:solidFill>
                        <a:effectLst/>
                        <a:latin typeface="Microsoft YaHei" charset="-122"/>
                        <a:ea typeface="Microsoft YaHei" charset="-122"/>
                        <a:cs typeface="Microsoft YaHei" charset="-122"/>
                      </a:endParaRPr>
                    </a:p>
                  </a:txBody>
                  <a:tcPr marL="5715" marR="5715" marT="5715" marB="0" anchor="ctr">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bg1"/>
                          </a:solidFill>
                          <a:effectLst/>
                          <a:latin typeface="Microsoft YaHei" charset="-122"/>
                          <a:ea typeface="Microsoft YaHei" charset="-122"/>
                          <a:cs typeface="Microsoft YaHei" charset="-122"/>
                        </a:rPr>
                        <a:t>简要</a:t>
                      </a:r>
                      <a:r>
                        <a:rPr lang="zh-CN" altLang="en-US" sz="1200" u="none" strike="noStrike" kern="1200" dirty="0" smtClean="0">
                          <a:solidFill>
                            <a:schemeClr val="bg1"/>
                          </a:solidFill>
                          <a:effectLst/>
                          <a:latin typeface="Microsoft YaHei" charset="-122"/>
                          <a:ea typeface="Microsoft YaHei" charset="-122"/>
                          <a:cs typeface="Microsoft YaHei" charset="-122"/>
                        </a:rPr>
                        <a:t>介绍</a:t>
                      </a:r>
                      <a:endParaRPr lang="zh-CN" altLang="en-US" sz="1200" u="none" strike="noStrike" kern="1200" dirty="0">
                        <a:solidFill>
                          <a:schemeClr val="bg1"/>
                        </a:solidFill>
                        <a:effectLst/>
                        <a:latin typeface="Microsoft YaHei" charset="-122"/>
                        <a:ea typeface="Microsoft YaHei" charset="-122"/>
                        <a:cs typeface="Microsoft YaHei" charset="-122"/>
                      </a:endParaRPr>
                    </a:p>
                  </a:txBody>
                  <a:tcPr marL="5715" marR="5715" marT="5715" marB="0" anchor="ctr">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bg1"/>
                          </a:solidFill>
                          <a:effectLst/>
                          <a:latin typeface="Microsoft YaHei" charset="-122"/>
                          <a:ea typeface="Microsoft YaHei" charset="-122"/>
                          <a:cs typeface="Microsoft YaHei" charset="-122"/>
                        </a:rPr>
                        <a:t>人员单价</a:t>
                      </a:r>
                      <a:endParaRPr lang="en-US" altLang="zh-CN" sz="1200" u="none" strike="noStrike" kern="1200" dirty="0" smtClean="0">
                        <a:solidFill>
                          <a:schemeClr val="bg1"/>
                        </a:solidFill>
                        <a:effectLst/>
                        <a:latin typeface="Microsoft YaHei" charset="-122"/>
                        <a:ea typeface="Microsoft YaHei" charset="-122"/>
                        <a:cs typeface="Microsoft YaHei" charset="-122"/>
                      </a:endParaRPr>
                    </a:p>
                    <a:p>
                      <a:pPr marL="0" marR="0" indent="0" algn="ctr" defTabSz="457200" rtl="0" eaLnBrk="1" fontAlgn="t" latinLnBrk="0" hangingPunct="1">
                        <a:lnSpc>
                          <a:spcPct val="100000"/>
                        </a:lnSpc>
                        <a:spcBef>
                          <a:spcPts val="0"/>
                        </a:spcBef>
                        <a:spcAft>
                          <a:spcPts val="0"/>
                        </a:spcAft>
                        <a:buClrTx/>
                        <a:buSzTx/>
                        <a:buFontTx/>
                        <a:buNone/>
                        <a:tabLst/>
                        <a:defRPr/>
                      </a:pPr>
                      <a:r>
                        <a:rPr lang="en-US" altLang="zh-CN" sz="1200" u="none" strike="noStrike" kern="1200" dirty="0" smtClean="0">
                          <a:solidFill>
                            <a:schemeClr val="bg1"/>
                          </a:solidFill>
                          <a:effectLst/>
                          <a:latin typeface="Microsoft YaHei" charset="-122"/>
                          <a:ea typeface="Microsoft YaHei" charset="-122"/>
                          <a:cs typeface="Microsoft YaHei" charset="-122"/>
                        </a:rPr>
                        <a:t>(</a:t>
                      </a:r>
                      <a:r>
                        <a:rPr lang="zh-CN" altLang="en-US" sz="1200" u="none" strike="noStrike" kern="1200" dirty="0" smtClean="0">
                          <a:solidFill>
                            <a:schemeClr val="bg1"/>
                          </a:solidFill>
                          <a:effectLst/>
                          <a:latin typeface="Microsoft YaHei" charset="-122"/>
                          <a:ea typeface="Microsoft YaHei" charset="-122"/>
                          <a:cs typeface="Microsoft YaHei" charset="-122"/>
                        </a:rPr>
                        <a:t>万</a:t>
                      </a:r>
                      <a:r>
                        <a:rPr lang="en-US" altLang="zh-CN" sz="1200" u="none" strike="noStrike" kern="1200" dirty="0" smtClean="0">
                          <a:solidFill>
                            <a:schemeClr val="bg1"/>
                          </a:solidFill>
                          <a:effectLst/>
                          <a:latin typeface="Microsoft YaHei" charset="-122"/>
                          <a:ea typeface="Microsoft YaHei" charset="-122"/>
                          <a:cs typeface="Microsoft YaHei" charset="-122"/>
                        </a:rPr>
                        <a:t>/</a:t>
                      </a:r>
                      <a:r>
                        <a:rPr lang="zh-CN" altLang="en-US" sz="1200" u="none" strike="noStrike" kern="1200" dirty="0" smtClean="0">
                          <a:solidFill>
                            <a:schemeClr val="bg1"/>
                          </a:solidFill>
                          <a:effectLst/>
                          <a:latin typeface="Microsoft YaHei" charset="-122"/>
                          <a:ea typeface="Microsoft YaHei" charset="-122"/>
                          <a:cs typeface="Microsoft YaHei" charset="-122"/>
                        </a:rPr>
                        <a:t>月</a:t>
                      </a:r>
                      <a:r>
                        <a:rPr lang="en-US" altLang="zh-CN" sz="1200" u="none" strike="noStrike" kern="1200" dirty="0" smtClean="0">
                          <a:solidFill>
                            <a:schemeClr val="bg1"/>
                          </a:solidFill>
                          <a:effectLst/>
                          <a:latin typeface="Microsoft YaHei" charset="-122"/>
                          <a:ea typeface="Microsoft YaHei" charset="-122"/>
                          <a:cs typeface="Microsoft YaHei" charset="-122"/>
                        </a:rPr>
                        <a:t>)</a:t>
                      </a:r>
                      <a:endParaRPr lang="zh-CN" altLang="en-US" sz="1200" u="none" strike="noStrike" kern="1200" dirty="0">
                        <a:solidFill>
                          <a:schemeClr val="bg1"/>
                        </a:solidFill>
                        <a:effectLst/>
                        <a:latin typeface="Microsoft YaHei" charset="-122"/>
                        <a:ea typeface="Microsoft YaHei" charset="-122"/>
                        <a:cs typeface="Microsoft YaHei" charset="-122"/>
                      </a:endParaRPr>
                    </a:p>
                  </a:txBody>
                  <a:tcPr marL="5715" marR="5715" marT="5715" marB="0" anchor="ctr">
                    <a:solidFill>
                      <a:schemeClr val="accent1"/>
                    </a:solidFill>
                  </a:tcPr>
                </a:tc>
              </a:tr>
              <a:tr h="393294">
                <a:tc>
                  <a:txBody>
                    <a:bodyPr/>
                    <a:lstStyle/>
                    <a:p>
                      <a:pPr algn="ctr" fontAlgn="t"/>
                      <a:r>
                        <a:rPr lang="zh-CN" altLang="zh-CN" sz="900" b="0" i="0" u="none" strike="noStrike" dirty="0" smtClean="0">
                          <a:solidFill>
                            <a:srgbClr val="000000"/>
                          </a:solidFill>
                          <a:effectLst/>
                          <a:latin typeface="Calibri"/>
                        </a:rPr>
                        <a:t>1</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业务咨询总监</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a:solidFill>
                            <a:srgbClr val="000000"/>
                          </a:solidFill>
                          <a:effectLst/>
                          <a:latin typeface="Calibri"/>
                        </a:rPr>
                        <a:t>现任天睿公司业务咨询总监。拥有</a:t>
                      </a:r>
                      <a:r>
                        <a:rPr lang="en-US" altLang="zh-CN" sz="900" b="0" i="0" u="none" strike="noStrike" dirty="0">
                          <a:solidFill>
                            <a:srgbClr val="000000"/>
                          </a:solidFill>
                          <a:effectLst/>
                          <a:latin typeface="Calibri"/>
                        </a:rPr>
                        <a:t>17</a:t>
                      </a:r>
                      <a:r>
                        <a:rPr lang="zh-CN" altLang="en-US" sz="900" b="0" i="0" u="none" strike="noStrike" dirty="0">
                          <a:solidFill>
                            <a:srgbClr val="000000"/>
                          </a:solidFill>
                          <a:effectLst/>
                          <a:latin typeface="Calibri"/>
                        </a:rPr>
                        <a:t>年的业务咨询从业经验，重要的经验包括数据仓库应用规划、精准营销、客户关系管理</a:t>
                      </a:r>
                      <a:r>
                        <a:rPr lang="en-US" altLang="zh-CN" sz="900" b="0" i="0" u="none" strike="noStrike" dirty="0">
                          <a:solidFill>
                            <a:srgbClr val="000000"/>
                          </a:solidFill>
                          <a:effectLst/>
                          <a:latin typeface="Calibri"/>
                        </a:rPr>
                        <a:t>CRM</a:t>
                      </a:r>
                      <a:r>
                        <a:rPr lang="zh-CN" altLang="en-US" sz="900" b="0" i="0" u="none" strike="noStrike" dirty="0">
                          <a:solidFill>
                            <a:srgbClr val="000000"/>
                          </a:solidFill>
                          <a:effectLst/>
                          <a:latin typeface="Calibri"/>
                        </a:rPr>
                        <a:t>、数据治理、风险管理等等</a:t>
                      </a:r>
                    </a:p>
                  </a:txBody>
                  <a:tcPr marL="4763" marR="4763" marT="4763" marB="0" anchor="ctr"/>
                </a:tc>
                <a:tc>
                  <a:txBody>
                    <a:bodyPr/>
                    <a:lstStyle/>
                    <a:p>
                      <a:pPr algn="ctr" fontAlgn="t"/>
                      <a:r>
                        <a:rPr lang="en-US" altLang="zh-CN" sz="1200" b="0" i="0" u="none" strike="noStrike" dirty="0" smtClean="0">
                          <a:solidFill>
                            <a:srgbClr val="000000"/>
                          </a:solidFill>
                          <a:effectLst/>
                          <a:latin typeface="Calibri"/>
                        </a:rPr>
                        <a:t>12</a:t>
                      </a:r>
                      <a:endParaRPr lang="zh-CN" altLang="en-US" sz="1200" b="0" i="0" u="none" strike="noStrike" dirty="0">
                        <a:solidFill>
                          <a:srgbClr val="000000"/>
                        </a:solidFill>
                        <a:effectLst/>
                        <a:latin typeface="Calibri"/>
                      </a:endParaRPr>
                    </a:p>
                  </a:txBody>
                  <a:tcPr marL="4763" marR="4763" marT="4763" marB="0" anchor="ctr"/>
                </a:tc>
              </a:tr>
              <a:tr h="635434">
                <a:tc>
                  <a:txBody>
                    <a:bodyPr/>
                    <a:lstStyle/>
                    <a:p>
                      <a:pPr algn="ctr" fontAlgn="t"/>
                      <a:r>
                        <a:rPr lang="en-US" altLang="zh-CN" sz="900" b="0" i="0" u="none" strike="noStrike" dirty="0" smtClean="0">
                          <a:solidFill>
                            <a:srgbClr val="000000"/>
                          </a:solidFill>
                          <a:effectLst/>
                          <a:latin typeface="Calibri"/>
                        </a:rPr>
                        <a:t>2</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资深业务咨询顾问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kern="1200" dirty="0">
                          <a:solidFill>
                            <a:srgbClr val="000000"/>
                          </a:solidFill>
                          <a:effectLst/>
                          <a:latin typeface="Calibri"/>
                          <a:ea typeface="+mn-ea"/>
                          <a:cs typeface="+mn-cs"/>
                        </a:rPr>
                        <a:t>现任天睿公司资深业务咨询顾问，拥有超过</a:t>
                      </a:r>
                      <a:r>
                        <a:rPr lang="en-US" altLang="zh-CN" sz="900" b="0" i="0" u="none" strike="noStrike" kern="1200" dirty="0">
                          <a:solidFill>
                            <a:srgbClr val="000000"/>
                          </a:solidFill>
                          <a:effectLst/>
                          <a:latin typeface="Calibri"/>
                          <a:ea typeface="+mn-ea"/>
                          <a:cs typeface="+mn-cs"/>
                        </a:rPr>
                        <a:t>17</a:t>
                      </a:r>
                      <a:r>
                        <a:rPr lang="zh-CN" altLang="en-US" sz="900" b="0" i="0" u="none" strike="noStrike" kern="1200" dirty="0">
                          <a:solidFill>
                            <a:srgbClr val="000000"/>
                          </a:solidFill>
                          <a:effectLst/>
                          <a:latin typeface="Calibri"/>
                          <a:ea typeface="+mn-ea"/>
                          <a:cs typeface="+mn-cs"/>
                        </a:rPr>
                        <a:t>年的银行</a:t>
                      </a:r>
                      <a:r>
                        <a:rPr lang="en-US" altLang="zh-CN" sz="900" b="0" i="0" u="none" strike="noStrike" kern="1200" dirty="0">
                          <a:solidFill>
                            <a:srgbClr val="000000"/>
                          </a:solidFill>
                          <a:effectLst/>
                          <a:latin typeface="Calibri"/>
                          <a:ea typeface="+mn-ea"/>
                          <a:cs typeface="+mn-cs"/>
                        </a:rPr>
                        <a:t>IT</a:t>
                      </a:r>
                      <a:r>
                        <a:rPr lang="zh-CN" altLang="en-US" sz="900" b="0" i="0" u="none" strike="noStrike" kern="1200" dirty="0">
                          <a:solidFill>
                            <a:srgbClr val="000000"/>
                          </a:solidFill>
                          <a:effectLst/>
                          <a:latin typeface="Calibri"/>
                          <a:ea typeface="+mn-ea"/>
                          <a:cs typeface="+mn-cs"/>
                        </a:rPr>
                        <a:t>从业经验，参与银行各领域的系统建设，熟悉银行业务和业务整合，在信息建模方面积累丰富的经验。目前负责数据治理领域的相关咨询工作，及数据治理下的相关专题咨询工作，负责企业级业务信息模型建立的相关咨询，负责风险领域、客户领域业务信息模型的相关业务咨询。先后参与宁波银行、广州农商行、安徽农联社、杭州银行数据治理咨询</a:t>
                      </a:r>
                    </a:p>
                  </a:txBody>
                  <a:tcPr marL="4763" marR="4763" marT="4763" marB="0" anchor="ctr"/>
                </a:tc>
                <a:tc>
                  <a:txBody>
                    <a:bodyPr/>
                    <a:lstStyle/>
                    <a:p>
                      <a:pPr algn="ctr" fontAlgn="t"/>
                      <a:r>
                        <a:rPr lang="en-US" altLang="zh-CN" sz="1200" b="0" i="0" u="none" strike="noStrike" kern="1200" dirty="0" smtClean="0">
                          <a:solidFill>
                            <a:srgbClr val="000000"/>
                          </a:solidFill>
                          <a:effectLst/>
                          <a:latin typeface="Calibri"/>
                          <a:ea typeface="+mn-ea"/>
                          <a:cs typeface="+mn-cs"/>
                        </a:rPr>
                        <a:t>9</a:t>
                      </a:r>
                      <a:endParaRPr lang="zh-CN" altLang="en-US" sz="1200" b="0" i="0" u="none" strike="noStrike" kern="1200" dirty="0">
                        <a:solidFill>
                          <a:srgbClr val="000000"/>
                        </a:solidFill>
                        <a:effectLst/>
                        <a:latin typeface="Calibri"/>
                        <a:ea typeface="+mn-ea"/>
                        <a:cs typeface="+mn-cs"/>
                      </a:endParaRPr>
                    </a:p>
                  </a:txBody>
                  <a:tcPr marL="4763" marR="4763" marT="4763" marB="0" anchor="ctr"/>
                </a:tc>
              </a:tr>
              <a:tr h="635434">
                <a:tc>
                  <a:txBody>
                    <a:bodyPr/>
                    <a:lstStyle/>
                    <a:p>
                      <a:pPr algn="ctr" fontAlgn="t"/>
                      <a:r>
                        <a:rPr lang="en-US" altLang="zh-CN" sz="900" b="0" i="0" u="none" strike="noStrike" dirty="0" smtClean="0">
                          <a:solidFill>
                            <a:srgbClr val="000000"/>
                          </a:solidFill>
                          <a:effectLst/>
                          <a:latin typeface="Calibri"/>
                        </a:rPr>
                        <a:t>3</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资深业务咨询顾问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kern="1200" dirty="0">
                          <a:solidFill>
                            <a:srgbClr val="000000"/>
                          </a:solidFill>
                          <a:effectLst/>
                          <a:latin typeface="Calibri"/>
                          <a:ea typeface="+mn-ea"/>
                          <a:cs typeface="+mn-cs"/>
                        </a:rPr>
                        <a:t>现任天睿公司资深</a:t>
                      </a:r>
                      <a:r>
                        <a:rPr lang="zh-CN" altLang="en-US" sz="900" b="0" i="0" u="none" strike="noStrike" kern="1200" dirty="0" smtClean="0">
                          <a:solidFill>
                            <a:srgbClr val="000000"/>
                          </a:solidFill>
                          <a:effectLst/>
                          <a:latin typeface="Calibri"/>
                          <a:ea typeface="+mn-ea"/>
                          <a:cs typeface="+mn-cs"/>
                        </a:rPr>
                        <a:t>业务咨询顾问</a:t>
                      </a:r>
                      <a:r>
                        <a:rPr lang="zh-CN" altLang="en-US" sz="900" b="0" i="0" u="none" strike="noStrike" kern="1200" dirty="0">
                          <a:solidFill>
                            <a:srgbClr val="000000"/>
                          </a:solidFill>
                          <a:effectLst/>
                          <a:latin typeface="Calibri"/>
                          <a:ea typeface="+mn-ea"/>
                          <a:cs typeface="+mn-cs"/>
                        </a:rPr>
                        <a:t>，有</a:t>
                      </a:r>
                      <a:r>
                        <a:rPr lang="en-US" altLang="zh-CN" sz="900" b="0" i="0" u="none" strike="noStrike" kern="1200" dirty="0">
                          <a:solidFill>
                            <a:srgbClr val="000000"/>
                          </a:solidFill>
                          <a:effectLst/>
                          <a:latin typeface="Calibri"/>
                          <a:ea typeface="+mn-ea"/>
                          <a:cs typeface="+mn-cs"/>
                        </a:rPr>
                        <a:t>10</a:t>
                      </a:r>
                      <a:r>
                        <a:rPr lang="zh-CN" altLang="en-US" sz="900" b="0" i="0" u="none" strike="noStrike" kern="1200" dirty="0">
                          <a:solidFill>
                            <a:srgbClr val="000000"/>
                          </a:solidFill>
                          <a:effectLst/>
                          <a:latin typeface="Calibri"/>
                          <a:ea typeface="+mn-ea"/>
                          <a:cs typeface="+mn-cs"/>
                        </a:rPr>
                        <a:t>年的银行工作经验和</a:t>
                      </a:r>
                      <a:r>
                        <a:rPr lang="en-US" altLang="zh-CN" sz="900" b="0" i="0" u="none" strike="noStrike" kern="1200" dirty="0">
                          <a:solidFill>
                            <a:srgbClr val="000000"/>
                          </a:solidFill>
                          <a:effectLst/>
                          <a:latin typeface="Calibri"/>
                          <a:ea typeface="+mn-ea"/>
                          <a:cs typeface="+mn-cs"/>
                        </a:rPr>
                        <a:t>10</a:t>
                      </a:r>
                      <a:r>
                        <a:rPr lang="zh-CN" altLang="en-US" sz="900" b="0" i="0" u="none" strike="noStrike" kern="1200" dirty="0">
                          <a:solidFill>
                            <a:srgbClr val="000000"/>
                          </a:solidFill>
                          <a:effectLst/>
                          <a:latin typeface="Calibri"/>
                          <a:ea typeface="+mn-ea"/>
                          <a:cs typeface="+mn-cs"/>
                        </a:rPr>
                        <a:t>年业务咨询从业经验。熟悉银行业务流程和金融产品，具备专业会计和金融知识，具有注册会计师资格；对银行全面风险管理体系和风险数据有较深刻的理解，熟悉银行营销流程和管理方法；熟悉银行数据治理体系；同时，对基于数据仓库的业务应用有丰富的经验。先后参与兴业银行、宁波银行、常熟农商银行、上海农商行、杭州银行数据治理咨询</a:t>
                      </a:r>
                    </a:p>
                  </a:txBody>
                  <a:tcPr marL="4763" marR="4763" marT="4763" marB="0" anchor="ctr"/>
                </a:tc>
                <a:tc>
                  <a:txBody>
                    <a:bodyPr/>
                    <a:lstStyle/>
                    <a:p>
                      <a:pPr algn="ctr" fontAlgn="t"/>
                      <a:r>
                        <a:rPr lang="en-US" altLang="zh-CN" sz="1200" b="0" i="0" u="none" strike="noStrike" kern="1200" dirty="0" smtClean="0">
                          <a:solidFill>
                            <a:srgbClr val="000000"/>
                          </a:solidFill>
                          <a:effectLst/>
                          <a:latin typeface="Calibri"/>
                          <a:ea typeface="+mn-ea"/>
                          <a:cs typeface="+mn-cs"/>
                        </a:rPr>
                        <a:t>9</a:t>
                      </a:r>
                      <a:endParaRPr lang="zh-CN" altLang="en-US" sz="1200" b="0" i="0" u="none" strike="noStrike" kern="1200" dirty="0">
                        <a:solidFill>
                          <a:srgbClr val="000000"/>
                        </a:solidFill>
                        <a:effectLst/>
                        <a:latin typeface="Calibri"/>
                        <a:ea typeface="+mn-ea"/>
                        <a:cs typeface="+mn-cs"/>
                      </a:endParaRPr>
                    </a:p>
                  </a:txBody>
                  <a:tcPr marL="4763" marR="4763" marT="4763" marB="0" anchor="ctr"/>
                </a:tc>
              </a:tr>
              <a:tr h="509224">
                <a:tc>
                  <a:txBody>
                    <a:bodyPr/>
                    <a:lstStyle/>
                    <a:p>
                      <a:pPr algn="ctr" fontAlgn="t"/>
                      <a:r>
                        <a:rPr lang="en-US" altLang="zh-CN" sz="900" b="0" i="0" u="none" strike="noStrike" dirty="0" smtClean="0">
                          <a:solidFill>
                            <a:srgbClr val="000000"/>
                          </a:solidFill>
                          <a:effectLst/>
                          <a:latin typeface="Calibri"/>
                        </a:rPr>
                        <a:t>4</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高级业务咨询顾问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a:solidFill>
                            <a:srgbClr val="000000"/>
                          </a:solidFill>
                          <a:effectLst/>
                          <a:latin typeface="Calibri"/>
                        </a:rPr>
                        <a:t>现任天睿公司高级业务咨询顾问，近</a:t>
                      </a:r>
                      <a:r>
                        <a:rPr lang="en-US" altLang="zh-CN" sz="900" b="0" i="0" u="none" strike="noStrike" dirty="0">
                          <a:solidFill>
                            <a:srgbClr val="000000"/>
                          </a:solidFill>
                          <a:effectLst/>
                          <a:latin typeface="Calibri"/>
                        </a:rPr>
                        <a:t>7</a:t>
                      </a:r>
                      <a:r>
                        <a:rPr lang="zh-CN" altLang="en-US" sz="900" b="0" i="0" u="none" strike="noStrike" dirty="0">
                          <a:solidFill>
                            <a:srgbClr val="000000"/>
                          </a:solidFill>
                          <a:effectLst/>
                          <a:latin typeface="Calibri"/>
                        </a:rPr>
                        <a:t>年的</a:t>
                      </a:r>
                      <a:r>
                        <a:rPr lang="en-US" altLang="zh-CN" sz="900" b="0" i="0" u="none" strike="noStrike" dirty="0">
                          <a:solidFill>
                            <a:srgbClr val="000000"/>
                          </a:solidFill>
                          <a:effectLst/>
                          <a:latin typeface="Calibri"/>
                        </a:rPr>
                        <a:t>BI</a:t>
                      </a:r>
                      <a:r>
                        <a:rPr lang="zh-CN" altLang="en-US" sz="900" b="0" i="0" u="none" strike="noStrike" dirty="0">
                          <a:solidFill>
                            <a:srgbClr val="000000"/>
                          </a:solidFill>
                          <a:effectLst/>
                          <a:latin typeface="Calibri"/>
                        </a:rPr>
                        <a:t>和金融</a:t>
                      </a:r>
                      <a:r>
                        <a:rPr lang="en-US" altLang="zh-CN" sz="900" b="0" i="0" u="none" strike="noStrike" dirty="0">
                          <a:solidFill>
                            <a:srgbClr val="000000"/>
                          </a:solidFill>
                          <a:effectLst/>
                          <a:latin typeface="Calibri"/>
                        </a:rPr>
                        <a:t>IT</a:t>
                      </a:r>
                      <a:r>
                        <a:rPr lang="zh-CN" altLang="en-US" sz="900" b="0" i="0" u="none" strike="noStrike" dirty="0">
                          <a:solidFill>
                            <a:srgbClr val="000000"/>
                          </a:solidFill>
                          <a:effectLst/>
                          <a:latin typeface="Calibri"/>
                        </a:rPr>
                        <a:t>从业经验。精通银行业务和系统知识，熟悉银行业务数据。先后参与常熟农商银行、安徽农联社、杭州银行数据治理咨询，以及宁波银行客户领域集市建设。对数据治理、数据治理体系规划和数据标准咨询以及领域集市应用规划咨询等都有丰富的经验</a:t>
                      </a:r>
                    </a:p>
                  </a:txBody>
                  <a:tcPr marL="4763" marR="4763" marT="4763" marB="0" anchor="ctr"/>
                </a:tc>
                <a:tc>
                  <a:txBody>
                    <a:bodyPr/>
                    <a:lstStyle/>
                    <a:p>
                      <a:pPr algn="ctr" fontAlgn="t"/>
                      <a:r>
                        <a:rPr lang="en-US" altLang="zh-CN" sz="1200" b="0" i="0" u="none" strike="noStrike" dirty="0" smtClean="0">
                          <a:solidFill>
                            <a:srgbClr val="000000"/>
                          </a:solidFill>
                          <a:effectLst/>
                          <a:latin typeface="Calibri"/>
                        </a:rPr>
                        <a:t>7</a:t>
                      </a:r>
                      <a:endParaRPr lang="zh-CN" altLang="en-US" sz="1200" b="0" i="0" u="none" strike="noStrike" dirty="0">
                        <a:solidFill>
                          <a:srgbClr val="000000"/>
                        </a:solidFill>
                        <a:effectLst/>
                        <a:latin typeface="Calibri"/>
                      </a:endParaRPr>
                    </a:p>
                  </a:txBody>
                  <a:tcPr marL="4763" marR="4763" marT="4763" marB="0" anchor="ctr"/>
                </a:tc>
              </a:tr>
              <a:tr h="496947">
                <a:tc>
                  <a:txBody>
                    <a:bodyPr/>
                    <a:lstStyle/>
                    <a:p>
                      <a:pPr algn="ctr" fontAlgn="t"/>
                      <a:r>
                        <a:rPr lang="en-US" altLang="zh-CN" sz="900" b="0" i="0" u="none" strike="noStrike" dirty="0" smtClean="0">
                          <a:solidFill>
                            <a:srgbClr val="000000"/>
                          </a:solidFill>
                          <a:effectLst/>
                          <a:latin typeface="Calibri"/>
                        </a:rPr>
                        <a:t>5</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高级业务咨询顾问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a:solidFill>
                            <a:srgbClr val="000000"/>
                          </a:solidFill>
                          <a:effectLst/>
                          <a:latin typeface="Calibri"/>
                        </a:rPr>
                        <a:t>现任天睿公司高级业务咨询顾问，有</a:t>
                      </a:r>
                      <a:r>
                        <a:rPr lang="en-US" altLang="zh-CN" sz="900" b="0" i="0" u="none" strike="noStrike" dirty="0">
                          <a:solidFill>
                            <a:srgbClr val="000000"/>
                          </a:solidFill>
                          <a:effectLst/>
                          <a:latin typeface="Calibri"/>
                        </a:rPr>
                        <a:t>4</a:t>
                      </a:r>
                      <a:r>
                        <a:rPr lang="zh-CN" altLang="en-US" sz="900" b="0" i="0" u="none" strike="noStrike" dirty="0">
                          <a:solidFill>
                            <a:srgbClr val="000000"/>
                          </a:solidFill>
                          <a:effectLst/>
                          <a:latin typeface="Calibri"/>
                        </a:rPr>
                        <a:t>年以上的业务咨询工作经历及近</a:t>
                      </a:r>
                      <a:r>
                        <a:rPr lang="en-US" altLang="zh-CN" sz="900" b="0" i="0" u="none" strike="noStrike" dirty="0">
                          <a:solidFill>
                            <a:srgbClr val="000000"/>
                          </a:solidFill>
                          <a:effectLst/>
                          <a:latin typeface="Calibri"/>
                        </a:rPr>
                        <a:t>3</a:t>
                      </a:r>
                      <a:r>
                        <a:rPr lang="zh-CN" altLang="en-US" sz="900" b="0" i="0" u="none" strike="noStrike" dirty="0">
                          <a:solidFill>
                            <a:srgbClr val="000000"/>
                          </a:solidFill>
                          <a:effectLst/>
                          <a:latin typeface="Calibri"/>
                        </a:rPr>
                        <a:t>年银行业从业经验。熟悉银行主要业务和管理特点，精通银行主要风险管理方法和技术，擅长对公和零售内部评级体系的咨询和</a:t>
                      </a:r>
                      <a:r>
                        <a:rPr lang="en-US" altLang="zh-CN" sz="900" b="0" i="0" u="none" strike="noStrike" dirty="0">
                          <a:solidFill>
                            <a:srgbClr val="000000"/>
                          </a:solidFill>
                          <a:effectLst/>
                          <a:latin typeface="Calibri"/>
                        </a:rPr>
                        <a:t>IT</a:t>
                      </a:r>
                      <a:r>
                        <a:rPr lang="zh-CN" altLang="en-US" sz="900" b="0" i="0" u="none" strike="noStrike" dirty="0">
                          <a:solidFill>
                            <a:srgbClr val="000000"/>
                          </a:solidFill>
                          <a:effectLst/>
                          <a:latin typeface="Calibri"/>
                        </a:rPr>
                        <a:t>系统实施，以及针对操作、运营、贷后风险的监测体系构建</a:t>
                      </a:r>
                    </a:p>
                  </a:txBody>
                  <a:tcPr marL="4763" marR="4763" marT="4763" marB="0" anchor="ctr"/>
                </a:tc>
                <a:tc>
                  <a:txBody>
                    <a:bodyPr/>
                    <a:lstStyle/>
                    <a:p>
                      <a:pPr algn="ctr" fontAlgn="t"/>
                      <a:r>
                        <a:rPr lang="en-US" altLang="zh-CN" sz="1200" b="0" i="0" u="none" strike="noStrike" dirty="0" smtClean="0">
                          <a:solidFill>
                            <a:srgbClr val="000000"/>
                          </a:solidFill>
                          <a:effectLst/>
                          <a:latin typeface="Calibri"/>
                        </a:rPr>
                        <a:t>7</a:t>
                      </a:r>
                      <a:endParaRPr lang="zh-CN" altLang="en-US" sz="1200" b="0" i="0" u="none" strike="noStrike" dirty="0">
                        <a:solidFill>
                          <a:srgbClr val="000000"/>
                        </a:solidFill>
                        <a:effectLst/>
                        <a:latin typeface="Calibri"/>
                      </a:endParaRPr>
                    </a:p>
                  </a:txBody>
                  <a:tcPr marL="4763" marR="4763" marT="4763" marB="0" anchor="ctr"/>
                </a:tc>
              </a:tr>
              <a:tr h="347862">
                <a:tc>
                  <a:txBody>
                    <a:bodyPr/>
                    <a:lstStyle/>
                    <a:p>
                      <a:pPr algn="ctr" fontAlgn="t"/>
                      <a:r>
                        <a:rPr lang="en-US" altLang="zh-CN" sz="900" b="0" i="0" u="none" strike="noStrike" dirty="0" smtClean="0">
                          <a:solidFill>
                            <a:srgbClr val="000000"/>
                          </a:solidFill>
                          <a:effectLst/>
                          <a:latin typeface="Calibri"/>
                        </a:rPr>
                        <a:t>6</a:t>
                      </a:r>
                      <a:endParaRPr lang="en-US"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algn="l" fontAlgn="t"/>
                      <a:r>
                        <a:rPr lang="zh-CN" altLang="en-US" sz="900" b="0" i="0" u="none" strike="noStrike" dirty="0">
                          <a:solidFill>
                            <a:srgbClr val="000000"/>
                          </a:solidFill>
                          <a:effectLst/>
                          <a:latin typeface="Calibri"/>
                        </a:rPr>
                        <a:t>现任天睿公司业务咨询顾问，</a:t>
                      </a:r>
                      <a:r>
                        <a:rPr lang="en-US" altLang="zh-CN" sz="900" b="0" i="0" u="none" strike="noStrike" dirty="0">
                          <a:solidFill>
                            <a:srgbClr val="000000"/>
                          </a:solidFill>
                          <a:effectLst/>
                          <a:latin typeface="Calibri"/>
                        </a:rPr>
                        <a:t>2</a:t>
                      </a:r>
                      <a:r>
                        <a:rPr lang="zh-CN" altLang="en-US" sz="900" b="0" i="0" u="none" strike="noStrike" dirty="0">
                          <a:solidFill>
                            <a:srgbClr val="000000"/>
                          </a:solidFill>
                          <a:effectLst/>
                          <a:latin typeface="Calibri"/>
                        </a:rPr>
                        <a:t>年的</a:t>
                      </a:r>
                      <a:r>
                        <a:rPr lang="en-US" altLang="zh-CN" sz="900" b="0" i="0" u="none" strike="noStrike" dirty="0">
                          <a:solidFill>
                            <a:srgbClr val="000000"/>
                          </a:solidFill>
                          <a:effectLst/>
                          <a:latin typeface="Calibri"/>
                        </a:rPr>
                        <a:t>BI</a:t>
                      </a:r>
                      <a:r>
                        <a:rPr lang="zh-CN" altLang="en-US" sz="900" b="0" i="0" u="none" strike="noStrike" dirty="0">
                          <a:solidFill>
                            <a:srgbClr val="000000"/>
                          </a:solidFill>
                          <a:effectLst/>
                          <a:latin typeface="Calibri"/>
                        </a:rPr>
                        <a:t>和业务咨询从业经验，先后参与安徽农联社、杭州银行数据治理方面的项目经验</a:t>
                      </a:r>
                    </a:p>
                  </a:txBody>
                  <a:tcPr marL="4763" marR="4763" marT="4763" marB="0" anchor="ctr"/>
                </a:tc>
                <a:tc>
                  <a:txBody>
                    <a:bodyPr/>
                    <a:lstStyle/>
                    <a:p>
                      <a:pPr algn="ctr" fontAlgn="t"/>
                      <a:r>
                        <a:rPr lang="en-US" altLang="zh-CN" sz="1200" b="0" i="0" u="none" strike="noStrike" dirty="0" smtClean="0">
                          <a:solidFill>
                            <a:srgbClr val="000000"/>
                          </a:solidFill>
                          <a:effectLst/>
                          <a:latin typeface="Calibri"/>
                        </a:rPr>
                        <a:t>5</a:t>
                      </a:r>
                      <a:endParaRPr lang="zh-CN" altLang="en-US" sz="1200" b="0" i="0" u="none" strike="noStrike" dirty="0">
                        <a:solidFill>
                          <a:srgbClr val="000000"/>
                        </a:solidFill>
                        <a:effectLst/>
                        <a:latin typeface="Calibri"/>
                      </a:endParaRPr>
                    </a:p>
                  </a:txBody>
                  <a:tcPr marL="4763" marR="4763" marT="4763" marB="0" anchor="ctr"/>
                </a:tc>
              </a:tr>
              <a:tr h="347861">
                <a:tc>
                  <a:txBody>
                    <a:bodyPr/>
                    <a:lstStyle/>
                    <a:p>
                      <a:pPr marL="0" algn="ctr" defTabSz="457200" rtl="0" eaLnBrk="1" fontAlgn="t" latinLnBrk="0" hangingPunct="1"/>
                      <a:r>
                        <a:rPr lang="en-US" altLang="zh-CN" sz="900" b="0" i="0" u="none" strike="noStrike" kern="1200" dirty="0" smtClean="0">
                          <a:solidFill>
                            <a:srgbClr val="000000"/>
                          </a:solidFill>
                          <a:effectLst/>
                          <a:latin typeface="Calibri"/>
                          <a:ea typeface="+mn-ea"/>
                          <a:cs typeface="+mn-cs"/>
                        </a:rPr>
                        <a:t>7</a:t>
                      </a:r>
                      <a:endParaRPr lang="en-US" sz="900" b="0" i="0" u="none" strike="noStrike" kern="1200" dirty="0">
                        <a:solidFill>
                          <a:srgbClr val="000000"/>
                        </a:solidFill>
                        <a:effectLst/>
                        <a:latin typeface="Calibri"/>
                        <a:ea typeface="+mn-ea"/>
                        <a:cs typeface="+mn-cs"/>
                      </a:endParaRPr>
                    </a:p>
                  </a:txBody>
                  <a:tcPr marL="4763" marR="4763" marT="4763" marB="0" anchor="ctr"/>
                </a:tc>
                <a:tc>
                  <a:txBody>
                    <a:bodyPr/>
                    <a:lstStyle/>
                    <a:p>
                      <a:pPr algn="l" fontAlgn="t"/>
                      <a:r>
                        <a:rPr lang="zh-CN" altLang="en-US" sz="900" b="0" i="0" u="none" strike="noStrike" dirty="0" smtClean="0">
                          <a:solidFill>
                            <a:srgbClr val="000000"/>
                          </a:solidFill>
                          <a:effectLst/>
                          <a:latin typeface="Calibri"/>
                        </a:rPr>
                        <a:t>业务咨询顾问</a:t>
                      </a:r>
                      <a:endParaRPr lang="en-US" altLang="zh-CN" sz="900" b="0" i="0" u="none" strike="noStrike" dirty="0">
                        <a:solidFill>
                          <a:srgbClr val="000000"/>
                        </a:solidFill>
                        <a:effectLst/>
                        <a:latin typeface="Calibri"/>
                      </a:endParaRPr>
                    </a:p>
                  </a:txBody>
                  <a:tcPr marL="4763" marR="4763" marT="4763" marB="0" anchor="ctr"/>
                </a:tc>
                <a:tc>
                  <a:txBody>
                    <a:bodyPr/>
                    <a:lstStyle/>
                    <a:p>
                      <a:pPr marL="0" algn="l" defTabSz="457200" rtl="0" eaLnBrk="1" fontAlgn="t" latinLnBrk="0" hangingPunct="1"/>
                      <a:r>
                        <a:rPr lang="zh-CN" altLang="en-US" sz="900" b="0" i="0" u="none" strike="noStrike" kern="1200" dirty="0">
                          <a:solidFill>
                            <a:srgbClr val="000000"/>
                          </a:solidFill>
                          <a:effectLst/>
                          <a:latin typeface="Calibri"/>
                          <a:ea typeface="+mn-ea"/>
                          <a:cs typeface="+mn-cs"/>
                        </a:rPr>
                        <a:t>现任天睿公司业务咨询顾问，</a:t>
                      </a:r>
                      <a:r>
                        <a:rPr lang="en-US" altLang="zh-CN" sz="900" b="0" i="0" u="none" strike="noStrike" kern="1200" dirty="0">
                          <a:solidFill>
                            <a:srgbClr val="000000"/>
                          </a:solidFill>
                          <a:effectLst/>
                          <a:latin typeface="Calibri"/>
                          <a:ea typeface="+mn-ea"/>
                          <a:cs typeface="+mn-cs"/>
                        </a:rPr>
                        <a:t>2</a:t>
                      </a:r>
                      <a:r>
                        <a:rPr lang="zh-CN" altLang="en-US" sz="900" b="0" i="0" u="none" strike="noStrike" kern="1200" dirty="0">
                          <a:solidFill>
                            <a:srgbClr val="000000"/>
                          </a:solidFill>
                          <a:effectLst/>
                          <a:latin typeface="Calibri"/>
                          <a:ea typeface="+mn-ea"/>
                          <a:cs typeface="+mn-cs"/>
                        </a:rPr>
                        <a:t>年的</a:t>
                      </a:r>
                      <a:r>
                        <a:rPr lang="en-US" altLang="zh-CN" sz="900" b="0" i="0" u="none" strike="noStrike" kern="1200" dirty="0">
                          <a:solidFill>
                            <a:srgbClr val="000000"/>
                          </a:solidFill>
                          <a:effectLst/>
                          <a:latin typeface="Calibri"/>
                          <a:ea typeface="+mn-ea"/>
                          <a:cs typeface="+mn-cs"/>
                        </a:rPr>
                        <a:t>BI</a:t>
                      </a:r>
                      <a:r>
                        <a:rPr lang="zh-CN" altLang="en-US" sz="900" b="0" i="0" u="none" strike="noStrike" kern="1200" dirty="0">
                          <a:solidFill>
                            <a:srgbClr val="000000"/>
                          </a:solidFill>
                          <a:effectLst/>
                          <a:latin typeface="Calibri"/>
                          <a:ea typeface="+mn-ea"/>
                          <a:cs typeface="+mn-cs"/>
                        </a:rPr>
                        <a:t>和业务咨询从业经验，先后参与安徽农联社、杭州银行数据治理方面的项</a:t>
                      </a:r>
                      <a:r>
                        <a:rPr lang="zh-CN" altLang="en-US" sz="900" b="0" i="0" u="none" strike="noStrike" kern="1200" dirty="0" smtClean="0">
                          <a:solidFill>
                            <a:srgbClr val="000000"/>
                          </a:solidFill>
                          <a:effectLst/>
                          <a:latin typeface="Calibri"/>
                          <a:ea typeface="+mn-ea"/>
                          <a:cs typeface="+mn-cs"/>
                        </a:rPr>
                        <a:t>目经验</a:t>
                      </a:r>
                      <a:endParaRPr lang="en-US" altLang="zh-CN" sz="900" b="0" i="0" u="none" strike="noStrike" kern="1200" dirty="0" smtClean="0">
                        <a:solidFill>
                          <a:srgbClr val="000000"/>
                        </a:solidFill>
                        <a:effectLst/>
                        <a:latin typeface="Calibri"/>
                        <a:ea typeface="+mn-ea"/>
                        <a:cs typeface="+mn-cs"/>
                      </a:endParaRPr>
                    </a:p>
                  </a:txBody>
                  <a:tcPr marL="4763" marR="4763" marT="4763" marB="0" anchor="ctr"/>
                </a:tc>
                <a:tc>
                  <a:txBody>
                    <a:bodyPr/>
                    <a:lstStyle/>
                    <a:p>
                      <a:pPr marL="0" algn="ctr" defTabSz="457200" rtl="0" eaLnBrk="1" fontAlgn="t" latinLnBrk="0" hangingPunct="1"/>
                      <a:r>
                        <a:rPr lang="en-US" altLang="zh-CN" sz="1200" b="0" i="0" u="none" strike="noStrike" kern="1200" dirty="0" smtClean="0">
                          <a:solidFill>
                            <a:srgbClr val="000000"/>
                          </a:solidFill>
                          <a:effectLst/>
                          <a:latin typeface="Calibri"/>
                          <a:ea typeface="+mn-ea"/>
                          <a:cs typeface="+mn-cs"/>
                        </a:rPr>
                        <a:t>5</a:t>
                      </a:r>
                    </a:p>
                  </a:txBody>
                  <a:tcPr marL="4763" marR="4763" marT="4763" marB="0" anchor="ctr"/>
                </a:tc>
              </a:tr>
            </a:tbl>
          </a:graphicData>
        </a:graphic>
      </p:graphicFrame>
    </p:spTree>
    <p:extLst>
      <p:ext uri="{BB962C8B-B14F-4D97-AF65-F5344CB8AC3E}">
        <p14:creationId xmlns:p14="http://schemas.microsoft.com/office/powerpoint/2010/main" val="964901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20" y="138896"/>
            <a:ext cx="6341480" cy="277793"/>
          </a:xfrm>
        </p:spPr>
        <p:txBody>
          <a:bodyPr anchor="ctr"/>
          <a:lstStyle/>
          <a:p>
            <a:r>
              <a:rPr lang="en-US" altLang="zh-CN" sz="1600" dirty="0" smtClean="0">
                <a:solidFill>
                  <a:srgbClr val="EC881D"/>
                </a:solidFill>
                <a:latin typeface="微软雅黑" pitchFamily="34" charset="-122"/>
                <a:ea typeface="微软雅黑" pitchFamily="34" charset="-122"/>
              </a:rPr>
              <a:t>Teradata</a:t>
            </a:r>
            <a:r>
              <a:rPr lang="zh-CN" altLang="en-US" sz="1600" dirty="0" smtClean="0">
                <a:solidFill>
                  <a:srgbClr val="EC881D"/>
                </a:solidFill>
                <a:latin typeface="微软雅黑" pitchFamily="34" charset="-122"/>
                <a:ea typeface="微软雅黑" pitchFamily="34" charset="-122"/>
              </a:rPr>
              <a:t>国内金融业数据</a:t>
            </a:r>
            <a:r>
              <a:rPr lang="zh-CN" altLang="en-US" sz="1600" dirty="0">
                <a:solidFill>
                  <a:srgbClr val="EC881D"/>
                </a:solidFill>
                <a:latin typeface="微软雅黑" pitchFamily="34" charset="-122"/>
                <a:ea typeface="微软雅黑" pitchFamily="34" charset="-122"/>
              </a:rPr>
              <a:t>治理典型项目</a:t>
            </a:r>
            <a:endParaRPr lang="en-US" sz="1600" dirty="0">
              <a:solidFill>
                <a:srgbClr val="EC881D"/>
              </a:solidFill>
              <a:latin typeface="微软雅黑" pitchFamily="34" charset="-122"/>
              <a:ea typeface="微软雅黑" pitchFamily="34" charset="-122"/>
            </a:endParaRPr>
          </a:p>
        </p:txBody>
      </p:sp>
      <p:graphicFrame>
        <p:nvGraphicFramePr>
          <p:cNvPr id="8" name="表格 8"/>
          <p:cNvGraphicFramePr>
            <a:graphicFrameLocks noGrp="1"/>
          </p:cNvGraphicFramePr>
          <p:nvPr>
            <p:extLst/>
          </p:nvPr>
        </p:nvGraphicFramePr>
        <p:xfrm>
          <a:off x="133109" y="491923"/>
          <a:ext cx="6517274" cy="4478052"/>
        </p:xfrm>
        <a:graphic>
          <a:graphicData uri="http://schemas.openxmlformats.org/drawingml/2006/table">
            <a:tbl>
              <a:tblPr firstRow="1" bandRow="1">
                <a:tableStyleId>{21E4AEA4-8DFA-4A89-87EB-49C32662AFE0}</a:tableStyleId>
              </a:tblPr>
              <a:tblGrid>
                <a:gridCol w="365132"/>
                <a:gridCol w="1027727"/>
                <a:gridCol w="1470565"/>
                <a:gridCol w="3170904"/>
                <a:gridCol w="482946"/>
              </a:tblGrid>
              <a:tr h="131868">
                <a:tc>
                  <a:txBody>
                    <a:bodyPr/>
                    <a:lstStyle/>
                    <a:p>
                      <a:pPr algn="ctr">
                        <a:lnSpc>
                          <a:spcPct val="115000"/>
                        </a:lnSpc>
                        <a:spcAft>
                          <a:spcPts val="0"/>
                        </a:spcAft>
                      </a:pP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客户</a:t>
                      </a: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项目名称</a:t>
                      </a: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内容概要</a:t>
                      </a: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年份</a:t>
                      </a:r>
                      <a:endParaRPr lang="en-US" sz="800" dirty="0">
                        <a:effectLst/>
                        <a:latin typeface="Microsoft YaHei" charset="-122"/>
                        <a:ea typeface="Microsoft YaHei" charset="-122"/>
                        <a:cs typeface="Microsoft YaHei"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光大银行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a:t>
                      </a:r>
                      <a:r>
                        <a:rPr lang="zh-CN" altLang="en-US" sz="700" kern="1200" dirty="0" smtClean="0">
                          <a:effectLst/>
                          <a:latin typeface="Microsoft YaHei" charset="-122"/>
                          <a:ea typeface="Microsoft YaHei" charset="-122"/>
                          <a:cs typeface="Microsoft YaHei" charset="-122"/>
                        </a:rPr>
                        <a:t>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rPr>
                        <a:t>数据治理规划，数据标准及数据管控平台</a:t>
                      </a:r>
                      <a:endParaRPr lang="en-US" sz="600" kern="1200" dirty="0">
                        <a:solidFill>
                          <a:schemeClr val="dk1"/>
                        </a:solidFill>
                        <a:effectLst/>
                        <a:latin typeface="Microsoft YaHei" charset="-122"/>
                        <a:ea typeface="Microsoft YaHei" charset="-122"/>
                        <a:cs typeface="Microsoft YaHei" charset="-122"/>
                      </a:endParaRPr>
                    </a:p>
                  </a:txBody>
                  <a:tcPr marL="51300"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rPr>
                        <a:t>2009</a:t>
                      </a:r>
                      <a:endParaRPr lang="en-US" sz="600" kern="1200" dirty="0">
                        <a:solidFill>
                          <a:schemeClr val="dk1"/>
                        </a:solidFill>
                        <a:effectLst/>
                        <a:latin typeface="Microsoft YaHei" charset="-122"/>
                        <a:ea typeface="Microsoft YaHei" charset="-122"/>
                        <a:cs typeface="Microsoft YaHei" charset="-122"/>
                      </a:endParaRPr>
                    </a:p>
                  </a:txBody>
                  <a:tcPr marL="51300"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a:effectLst/>
                          <a:latin typeface="Microsoft YaHei" charset="-122"/>
                          <a:ea typeface="Microsoft YaHei" charset="-122"/>
                          <a:cs typeface="Microsoft YaHei" charset="-122"/>
                        </a:rPr>
                        <a:t>2</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国家开发银行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客户数据标准化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数据标准制定与落地</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2010</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3</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兴业银行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zh-CN" altLang="en-US" sz="600" kern="1200" dirty="0" smtClean="0">
                          <a:effectLst/>
                          <a:latin typeface="SimSun" charset="-122"/>
                          <a:ea typeface="SimSun" charset="-122"/>
                          <a:cs typeface="SimSun" charset="-122"/>
                        </a:rPr>
                        <a:t>基础数据标准、理财数据标准及统计数据标准制定和差异分析</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2011</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4</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杭州银行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zh-CN" altLang="en-US" sz="600" kern="1200" dirty="0" smtClean="0">
                          <a:effectLst/>
                          <a:latin typeface="SimSun" charset="-122"/>
                          <a:ea typeface="SimSun" charset="-122"/>
                          <a:cs typeface="SimSun" charset="-122"/>
                        </a:rPr>
                        <a:t>基础数据标准制定和差异分析</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2012</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5</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中信银行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数据治理体系规划咨询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x-none" sz="600" kern="1200" dirty="0" smtClean="0">
                          <a:effectLst/>
                          <a:latin typeface="SimSun" charset="-122"/>
                          <a:ea typeface="SimSun" charset="-122"/>
                          <a:cs typeface="SimSun" charset="-122"/>
                        </a:rPr>
                        <a:t>数据治理体系规划</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2013</a:t>
                      </a:r>
                      <a:endParaRPr lang="en-US" sz="600" kern="1200" dirty="0">
                        <a:solidFill>
                          <a:schemeClr val="dk1"/>
                        </a:solidFill>
                        <a:effectLst/>
                        <a:latin typeface="SimSun" charset="-122"/>
                        <a:ea typeface="SimSun" charset="-122"/>
                        <a:cs typeface="SimSun" charset="-122"/>
                      </a:endParaRPr>
                    </a:p>
                  </a:txBody>
                  <a:tcPr marL="51435" marR="51435" marT="0" marB="0" anchor="ctr"/>
                </a:tc>
              </a:tr>
              <a:tr h="426244">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a:effectLst/>
                          <a:latin typeface="Microsoft YaHei" charset="-122"/>
                          <a:ea typeface="Microsoft YaHei" charset="-122"/>
                          <a:cs typeface="Microsoft YaHei" charset="-122"/>
                        </a:rPr>
                        <a:t>6</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宁波银行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数据治理体系规划，风险管理数据标准、基础数据标准制定质量评估、差异分析</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2013</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a:effectLst/>
                          <a:latin typeface="Microsoft YaHei" charset="-122"/>
                          <a:ea typeface="Microsoft YaHei" charset="-122"/>
                          <a:cs typeface="Microsoft YaHei" charset="-122"/>
                        </a:rPr>
                        <a:t>7</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常熟农商行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a:t>
                      </a:r>
                      <a:r>
                        <a:rPr lang="zh-CN" altLang="en-US" sz="700" kern="1200" dirty="0" smtClean="0">
                          <a:effectLst/>
                          <a:latin typeface="Microsoft YaHei" charset="-122"/>
                          <a:ea typeface="Microsoft YaHei" charset="-122"/>
                          <a:cs typeface="Microsoft YaHei" charset="-122"/>
                        </a:rPr>
                        <a:t>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zh-CN" altLang="en-US" sz="600" kern="1200" dirty="0" smtClean="0">
                          <a:effectLst/>
                          <a:latin typeface="SimSun" charset="-122"/>
                          <a:ea typeface="SimSun" charset="-122"/>
                          <a:cs typeface="SimSun" charset="-122"/>
                        </a:rPr>
                        <a:t>数据治理体系规划，基础数据标准制定和差异分析，平台建设</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2014</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8</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四川</a:t>
                      </a:r>
                      <a:r>
                        <a:rPr lang="zh-CN" altLang="en-US" sz="700" b="0" kern="1200" dirty="0" smtClean="0">
                          <a:effectLst/>
                          <a:latin typeface="Microsoft YaHei" charset="-122"/>
                          <a:ea typeface="Microsoft YaHei" charset="-122"/>
                          <a:cs typeface="Microsoft YaHei" charset="-122"/>
                        </a:rPr>
                        <a:t>省农联社</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数据治理体系规划</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2014</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9</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广州农商行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smtClean="0">
                          <a:effectLst/>
                          <a:latin typeface="Microsoft YaHei" charset="-122"/>
                          <a:ea typeface="Microsoft YaHei" charset="-122"/>
                          <a:cs typeface="Microsoft YaHei" charset="-122"/>
                        </a:rPr>
                        <a:t>数据管控体系建设</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2014</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52556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10</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安徽省农联社</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a:t>
                      </a:r>
                      <a:r>
                        <a:rPr lang="zh-CN" altLang="en-US" sz="700" kern="1200" dirty="0" smtClean="0">
                          <a:effectLst/>
                          <a:latin typeface="Microsoft YaHei" charset="-122"/>
                          <a:ea typeface="Microsoft YaHei" charset="-122"/>
                          <a:cs typeface="Microsoft YaHei" charset="-122"/>
                        </a:rPr>
                        <a:t>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数据治理体系规划，基础数据标准制定和差异分析，</a:t>
                      </a:r>
                      <a:r>
                        <a:rPr lang="en-US" altLang="zh-CN" sz="600" kern="1200" dirty="0" smtClean="0">
                          <a:effectLst/>
                          <a:latin typeface="SimSun" charset="-122"/>
                          <a:ea typeface="SimSun" charset="-122"/>
                          <a:cs typeface="SimSun" charset="-122"/>
                        </a:rPr>
                        <a:t>East2.0</a:t>
                      </a:r>
                      <a:r>
                        <a:rPr lang="zh-CN" altLang="en-US" sz="600" kern="1200" dirty="0" smtClean="0">
                          <a:effectLst/>
                          <a:latin typeface="SimSun" charset="-122"/>
                          <a:ea typeface="SimSun" charset="-122"/>
                          <a:cs typeface="SimSun" charset="-122"/>
                        </a:rPr>
                        <a:t>报送数据质量评估及建议，平台建设</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2015</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x-none" sz="700" b="0" kern="1200" dirty="0">
                          <a:effectLst/>
                          <a:latin typeface="Microsoft YaHei" charset="-122"/>
                          <a:ea typeface="Microsoft YaHei" charset="-122"/>
                          <a:cs typeface="Microsoft YaHei" charset="-122"/>
                        </a:rPr>
                        <a:t>11</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smtClean="0">
                          <a:effectLst/>
                          <a:latin typeface="Microsoft YaHei" charset="-122"/>
                          <a:ea typeface="Microsoft YaHei" charset="-122"/>
                          <a:cs typeface="Microsoft YaHei" charset="-122"/>
                        </a:rPr>
                        <a:t>上海农商行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a:t>
                      </a:r>
                      <a:r>
                        <a:rPr lang="zh-CN" altLang="en-US" sz="700" kern="1200" dirty="0" smtClean="0">
                          <a:effectLst/>
                          <a:latin typeface="Microsoft YaHei" charset="-122"/>
                          <a:ea typeface="Microsoft YaHei" charset="-122"/>
                          <a:cs typeface="Microsoft YaHei" charset="-122"/>
                        </a:rPr>
                        <a:t>化咨询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数据治理体系规划，监管指标数据标准制定和差异分析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2015</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12</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b="0" kern="1200" dirty="0" smtClean="0">
                          <a:effectLst/>
                          <a:latin typeface="Microsoft YaHei" charset="-122"/>
                          <a:ea typeface="Microsoft YaHei" charset="-122"/>
                          <a:cs typeface="Microsoft YaHei" charset="-122"/>
                        </a:rPr>
                        <a:t>天津银行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基础数据标准制定和差异分析，平台建设</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2016</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13</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b="0" kern="1200" dirty="0" smtClean="0">
                          <a:effectLst/>
                          <a:latin typeface="Microsoft YaHei" charset="-122"/>
                          <a:ea typeface="Microsoft YaHei" charset="-122"/>
                          <a:cs typeface="Microsoft YaHei" charset="-122"/>
                        </a:rPr>
                        <a:t>杭州银行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数据治理体系规划，基础数据标准制定、质量评估和差异分析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2016</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altLang="zh-CN" sz="700" b="0" kern="1200" dirty="0" smtClean="0">
                          <a:effectLst/>
                          <a:latin typeface="Microsoft YaHei" charset="-122"/>
                          <a:ea typeface="Microsoft YaHei" charset="-122"/>
                          <a:cs typeface="Microsoft YaHei" charset="-122"/>
                        </a:rPr>
                        <a:t>14</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b="0" kern="1200" dirty="0" smtClean="0">
                          <a:effectLst/>
                          <a:latin typeface="Microsoft YaHei" charset="-122"/>
                          <a:ea typeface="Microsoft YaHei" charset="-122"/>
                          <a:cs typeface="Microsoft YaHei" charset="-122"/>
                        </a:rPr>
                        <a:t>广东省农联社</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数据治理体系规划，基础数据标准制定、质量评估和差异分析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altLang="zh-CN" sz="600" kern="1200" dirty="0" smtClean="0">
                          <a:effectLst/>
                          <a:latin typeface="SimSun" charset="-122"/>
                          <a:ea typeface="SimSun" charset="-122"/>
                          <a:cs typeface="SimSun" charset="-122"/>
                        </a:rPr>
                        <a:t>2016</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bl>
          </a:graphicData>
        </a:graphic>
      </p:graphicFrame>
    </p:spTree>
    <p:extLst>
      <p:ext uri="{BB962C8B-B14F-4D97-AF65-F5344CB8AC3E}">
        <p14:creationId xmlns:p14="http://schemas.microsoft.com/office/powerpoint/2010/main" val="624284182"/>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19"/>
            <a:ext cx="3255969" cy="1718833"/>
          </a:xfrm>
        </p:spPr>
        <p:txBody>
          <a:bodyPr/>
          <a:lstStyle/>
          <a:p>
            <a:pPr marL="0" indent="0">
              <a:buNone/>
            </a:pPr>
            <a:r>
              <a:rPr kumimoji="1" lang="en-US" altLang="zh-CN" sz="2000" dirty="0">
                <a:latin typeface="Microsoft YaHei" charset="-122"/>
                <a:ea typeface="Microsoft YaHei" charset="-122"/>
                <a:cs typeface="Microsoft YaHei" charset="-122"/>
              </a:rPr>
              <a:t>Teradata</a:t>
            </a:r>
            <a:r>
              <a:rPr kumimoji="1" lang="zh-CN" altLang="en-US" sz="2000" dirty="0">
                <a:latin typeface="Microsoft YaHei" charset="-122"/>
                <a:ea typeface="Microsoft YaHei" charset="-122"/>
                <a:cs typeface="Microsoft YaHei" charset="-122"/>
              </a:rPr>
              <a:t>公司简介</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数据治理的需求理解</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解决方案与团队介绍</a:t>
            </a:r>
            <a:endParaRPr kumimoji="1" lang="en-US" altLang="zh-CN" sz="2000" dirty="0" smtClean="0">
              <a:latin typeface="Microsoft YaHei" charset="-122"/>
              <a:ea typeface="Microsoft YaHei" charset="-122"/>
              <a:cs typeface="Microsoft YaHei" charset="-122"/>
            </a:endParaRPr>
          </a:p>
          <a:p>
            <a:pPr marL="0" indent="0">
              <a:buNone/>
            </a:pPr>
            <a:r>
              <a:rPr kumimoji="1" lang="zh-CN" altLang="en-US" sz="2000" dirty="0">
                <a:solidFill>
                  <a:srgbClr val="0079DB"/>
                </a:solidFill>
                <a:latin typeface="Microsoft YaHei" charset="-122"/>
                <a:ea typeface="Microsoft YaHei" charset="-122"/>
                <a:cs typeface="Microsoft YaHei" charset="-122"/>
              </a:rPr>
              <a:t>数据</a:t>
            </a:r>
            <a:r>
              <a:rPr kumimoji="1" lang="zh-CN" altLang="en-US" sz="2000" dirty="0" smtClean="0">
                <a:solidFill>
                  <a:srgbClr val="0079DB"/>
                </a:solidFill>
                <a:latin typeface="Microsoft YaHei" charset="-122"/>
                <a:ea typeface="Microsoft YaHei" charset="-122"/>
                <a:cs typeface="Microsoft YaHei" charset="-122"/>
              </a:rPr>
              <a:t>治理工作执行</a:t>
            </a:r>
            <a:r>
              <a:rPr kumimoji="1" lang="zh-CN" altLang="en-US" sz="2000" dirty="0">
                <a:solidFill>
                  <a:srgbClr val="0079DB"/>
                </a:solidFill>
                <a:latin typeface="Microsoft YaHei" charset="-122"/>
                <a:ea typeface="Microsoft YaHei" charset="-122"/>
                <a:cs typeface="Microsoft YaHei" charset="-122"/>
              </a:rPr>
              <a:t>建议</a:t>
            </a:r>
            <a:endParaRPr kumimoji="1" lang="en-US" altLang="zh-CN" sz="2000" dirty="0">
              <a:solidFill>
                <a:srgbClr val="0079DB"/>
              </a:solidFill>
              <a:latin typeface="Microsoft YaHei" charset="-122"/>
              <a:ea typeface="Microsoft YaHei" charset="-122"/>
              <a:cs typeface="Microsoft YaHei" charset="-122"/>
            </a:endParaRPr>
          </a:p>
          <a:p>
            <a:pPr marL="0" indent="0">
              <a:buNone/>
            </a:pPr>
            <a:endParaRPr kumimoji="1" lang="en-US" altLang="zh-CN" sz="2000" dirty="0">
              <a:solidFill>
                <a:srgbClr val="0079DB"/>
              </a:solidFill>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151540791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02" y="132070"/>
            <a:ext cx="6172200" cy="419843"/>
          </a:xfrm>
        </p:spPr>
        <p:txBody>
          <a:bodyPr vert="horz" lIns="51413" tIns="25716" rIns="51413" bIns="25716" rtlCol="0" anchor="ctr" anchorCtr="0">
            <a:normAutofit/>
          </a:bodyPr>
          <a:lstStyle/>
          <a:p>
            <a:r>
              <a:rPr lang="zh-CN" altLang="en-US" sz="1800" dirty="0" smtClean="0">
                <a:latin typeface="微软雅黑" pitchFamily="34" charset="-122"/>
                <a:ea typeface="微软雅黑" pitchFamily="34" charset="-122"/>
              </a:rPr>
              <a:t>数据治理工作落地步骤建议</a:t>
            </a:r>
            <a:endParaRPr lang="en-US" sz="1800" dirty="0">
              <a:latin typeface="微软雅黑" pitchFamily="34" charset="-122"/>
              <a:ea typeface="微软雅黑" pitchFamily="34" charset="-122"/>
            </a:endParaRPr>
          </a:p>
        </p:txBody>
      </p:sp>
      <p:sp>
        <p:nvSpPr>
          <p:cNvPr id="19" name="AutoShape 38"/>
          <p:cNvSpPr>
            <a:spLocks noChangeArrowheads="1"/>
          </p:cNvSpPr>
          <p:nvPr/>
        </p:nvSpPr>
        <p:spPr bwMode="auto">
          <a:xfrm>
            <a:off x="207902" y="1199514"/>
            <a:ext cx="1547042" cy="267661"/>
          </a:xfrm>
          <a:prstGeom prst="homePlate">
            <a:avLst>
              <a:gd name="adj" fmla="val 53847"/>
            </a:avLst>
          </a:prstGeom>
          <a:solidFill>
            <a:srgbClr val="1D528E"/>
          </a:solidFill>
          <a:ln>
            <a:noFill/>
          </a:ln>
          <a:effectLst>
            <a:outerShdw blurRad="50800" dist="38100" dir="8100000" algn="tr"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lIns="0" tIns="51435" rIns="0" bIns="51435" anchor="ctr"/>
          <a:lstStyle/>
          <a:p>
            <a:pPr algn="ctr"/>
            <a:r>
              <a:rPr lang="zh-CN" altLang="en-US" sz="788" b="1" dirty="0">
                <a:solidFill>
                  <a:schemeClr val="bg1"/>
                </a:solidFill>
                <a:latin typeface="微软雅黑" pitchFamily="34" charset="-122"/>
                <a:ea typeface="微软雅黑" pitchFamily="34" charset="-122"/>
              </a:rPr>
              <a:t>现状诊断</a:t>
            </a:r>
          </a:p>
        </p:txBody>
      </p:sp>
      <p:sp>
        <p:nvSpPr>
          <p:cNvPr id="20" name="AutoShape 39"/>
          <p:cNvSpPr>
            <a:spLocks noChangeArrowheads="1"/>
          </p:cNvSpPr>
          <p:nvPr/>
        </p:nvSpPr>
        <p:spPr bwMode="auto">
          <a:xfrm>
            <a:off x="1667103" y="1199515"/>
            <a:ext cx="1794540" cy="267662"/>
          </a:xfrm>
          <a:prstGeom prst="chevron">
            <a:avLst>
              <a:gd name="adj" fmla="val 52746"/>
            </a:avLst>
          </a:prstGeom>
          <a:solidFill>
            <a:srgbClr val="1D528E"/>
          </a:solidFill>
          <a:ln>
            <a:noFill/>
          </a:ln>
          <a:effectLst>
            <a:outerShdw blurRad="50800" dist="38100" dir="8100000" algn="tr"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lIns="0" tIns="51435" rIns="0" bIns="51435" anchor="ctr"/>
          <a:lstStyle/>
          <a:p>
            <a:pPr algn="ctr">
              <a:buFont typeface="Wingdings" pitchFamily="2" charset="2"/>
              <a:buNone/>
            </a:pPr>
            <a:r>
              <a:rPr lang="zh-CN" altLang="en-US" sz="788" b="1" dirty="0">
                <a:solidFill>
                  <a:srgbClr val="FFFFFF"/>
                </a:solidFill>
                <a:latin typeface="微软雅黑" pitchFamily="34" charset="-122"/>
                <a:ea typeface="微软雅黑" pitchFamily="34" charset="-122"/>
              </a:rPr>
              <a:t>专项治理</a:t>
            </a:r>
          </a:p>
        </p:txBody>
      </p:sp>
      <p:sp>
        <p:nvSpPr>
          <p:cNvPr id="21" name="AutoShape 39"/>
          <p:cNvSpPr>
            <a:spLocks noChangeArrowheads="1"/>
          </p:cNvSpPr>
          <p:nvPr/>
        </p:nvSpPr>
        <p:spPr bwMode="auto">
          <a:xfrm>
            <a:off x="5055948" y="1199515"/>
            <a:ext cx="1459152" cy="267662"/>
          </a:xfrm>
          <a:prstGeom prst="chevron">
            <a:avLst>
              <a:gd name="adj" fmla="val 52746"/>
            </a:avLst>
          </a:prstGeom>
          <a:solidFill>
            <a:srgbClr val="1D528E"/>
          </a:solidFill>
          <a:ln>
            <a:noFill/>
          </a:ln>
          <a:effectLst>
            <a:outerShdw blurRad="50800" dist="38100" dir="8100000" algn="tr"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lIns="0" tIns="51435" rIns="0" bIns="51435" anchor="ctr"/>
          <a:lstStyle/>
          <a:p>
            <a:pPr algn="ctr"/>
            <a:r>
              <a:rPr lang="zh-CN" altLang="en-US" sz="788" b="1" dirty="0">
                <a:solidFill>
                  <a:prstClr val="white"/>
                </a:solidFill>
                <a:latin typeface="微软雅黑" pitchFamily="34" charset="-122"/>
                <a:ea typeface="微软雅黑" pitchFamily="34" charset="-122"/>
              </a:rPr>
              <a:t>机制完善</a:t>
            </a:r>
            <a:endParaRPr lang="en-US" altLang="zh-CN" sz="788" b="1" dirty="0">
              <a:solidFill>
                <a:prstClr val="white"/>
              </a:solidFill>
              <a:latin typeface="微软雅黑" pitchFamily="34" charset="-122"/>
              <a:ea typeface="微软雅黑" pitchFamily="34" charset="-122"/>
            </a:endParaRPr>
          </a:p>
        </p:txBody>
      </p:sp>
      <p:sp>
        <p:nvSpPr>
          <p:cNvPr id="22" name="Rectangle 26"/>
          <p:cNvSpPr>
            <a:spLocks noChangeArrowheads="1"/>
          </p:cNvSpPr>
          <p:nvPr/>
        </p:nvSpPr>
        <p:spPr bwMode="auto">
          <a:xfrm>
            <a:off x="207902" y="3383508"/>
            <a:ext cx="1387004" cy="356371"/>
          </a:xfrm>
          <a:prstGeom prst="rect">
            <a:avLst/>
          </a:prstGeom>
          <a:solidFill>
            <a:schemeClr val="bg1"/>
          </a:solidFill>
          <a:ln w="9525" cmpd="sng">
            <a:solidFill>
              <a:schemeClr val="bg1">
                <a:lumMod val="65000"/>
              </a:schemeClr>
            </a:solidFill>
            <a:miter lim="800000"/>
            <a:headEnd/>
            <a:tailEnd/>
          </a:ln>
          <a:effectLst>
            <a:outerShdw blurRad="50800" dist="38100" dir="8100000" algn="tr" rotWithShape="0">
              <a:prstClr val="black">
                <a:alpha val="40000"/>
              </a:prstClr>
            </a:outerShdw>
          </a:effectLst>
        </p:spPr>
        <p:txBody>
          <a:bodyPr anchor="ctr"/>
          <a:lstStyle/>
          <a:p>
            <a:pPr algn="ctr">
              <a:defRPr/>
            </a:pPr>
            <a:r>
              <a:rPr lang="zh-CN" altLang="en-US" sz="619" dirty="0">
                <a:solidFill>
                  <a:srgbClr val="3C3C3B"/>
                </a:solidFill>
                <a:latin typeface="微软雅黑" pitchFamily="34" charset="-122"/>
                <a:ea typeface="微软雅黑" pitchFamily="34" charset="-122"/>
              </a:rPr>
              <a:t>先期启动诊断评估咨询项目</a:t>
            </a:r>
            <a:endParaRPr lang="en-US" altLang="en-US" sz="619" dirty="0">
              <a:solidFill>
                <a:srgbClr val="3C3C3B"/>
              </a:solidFill>
              <a:latin typeface="微软雅黑" pitchFamily="34" charset="-122"/>
              <a:ea typeface="微软雅黑" pitchFamily="34" charset="-122"/>
            </a:endParaRPr>
          </a:p>
        </p:txBody>
      </p:sp>
      <p:sp>
        <p:nvSpPr>
          <p:cNvPr id="23" name="Rectangle 29"/>
          <p:cNvSpPr>
            <a:spLocks noChangeArrowheads="1"/>
          </p:cNvSpPr>
          <p:nvPr/>
        </p:nvSpPr>
        <p:spPr bwMode="auto">
          <a:xfrm>
            <a:off x="5079038" y="3388039"/>
            <a:ext cx="1436061" cy="356371"/>
          </a:xfrm>
          <a:prstGeom prst="rect">
            <a:avLst/>
          </a:prstGeom>
          <a:solidFill>
            <a:schemeClr val="bg1"/>
          </a:solidFill>
          <a:ln w="9525" cmpd="sng">
            <a:solidFill>
              <a:schemeClr val="bg1">
                <a:lumMod val="65000"/>
              </a:schemeClr>
            </a:solidFill>
            <a:miter lim="800000"/>
            <a:headEnd/>
            <a:tailEnd/>
          </a:ln>
          <a:effectLst>
            <a:outerShdw blurRad="50800" dist="38100" dir="8100000" algn="tr" rotWithShape="0">
              <a:prstClr val="black">
                <a:alpha val="40000"/>
              </a:prstClr>
            </a:outerShdw>
          </a:effectLst>
        </p:spPr>
        <p:txBody>
          <a:bodyPr anchor="ctr"/>
          <a:lstStyle/>
          <a:p>
            <a:pPr algn="ctr">
              <a:defRPr/>
            </a:pPr>
            <a:r>
              <a:rPr lang="zh-CN" altLang="en-US" sz="619" dirty="0">
                <a:solidFill>
                  <a:srgbClr val="3C3C3B"/>
                </a:solidFill>
                <a:latin typeface="微软雅黑" pitchFamily="34" charset="-122"/>
                <a:ea typeface="微软雅黑" pitchFamily="34" charset="-122"/>
              </a:rPr>
              <a:t>交易所内部推动企业内部的体系完善，培养企业治理文化和相关团队的建设</a:t>
            </a:r>
            <a:endParaRPr lang="en-US" altLang="en-US" sz="619" dirty="0">
              <a:solidFill>
                <a:srgbClr val="3C3C3B"/>
              </a:solidFill>
              <a:latin typeface="微软雅黑" pitchFamily="34" charset="-122"/>
              <a:ea typeface="微软雅黑" pitchFamily="34" charset="-122"/>
            </a:endParaRPr>
          </a:p>
        </p:txBody>
      </p:sp>
      <p:sp>
        <p:nvSpPr>
          <p:cNvPr id="27" name="Rectangle 27"/>
          <p:cNvSpPr>
            <a:spLocks noChangeArrowheads="1"/>
          </p:cNvSpPr>
          <p:nvPr/>
        </p:nvSpPr>
        <p:spPr bwMode="auto">
          <a:xfrm>
            <a:off x="1646305" y="3383508"/>
            <a:ext cx="1665412" cy="356371"/>
          </a:xfrm>
          <a:prstGeom prst="rect">
            <a:avLst/>
          </a:prstGeom>
          <a:solidFill>
            <a:schemeClr val="bg1"/>
          </a:solidFill>
          <a:ln w="9525" cmpd="sng">
            <a:solidFill>
              <a:schemeClr val="bg1">
                <a:lumMod val="65000"/>
              </a:schemeClr>
            </a:solidFill>
            <a:miter lim="800000"/>
            <a:headEnd/>
            <a:tailEnd/>
          </a:ln>
          <a:effectLst>
            <a:outerShdw blurRad="50800" dist="38100" dir="8100000" algn="tr" rotWithShape="0">
              <a:prstClr val="black">
                <a:alpha val="40000"/>
              </a:prstClr>
            </a:outerShdw>
          </a:effectLst>
        </p:spPr>
        <p:txBody>
          <a:bodyPr anchor="ctr"/>
          <a:lstStyle/>
          <a:p>
            <a:pPr algn="ctr">
              <a:defRPr/>
            </a:pPr>
            <a:r>
              <a:rPr lang="zh-CN" altLang="en-US" sz="619" dirty="0">
                <a:solidFill>
                  <a:srgbClr val="3C3C3B"/>
                </a:solidFill>
                <a:latin typeface="微软雅黑" pitchFamily="34" charset="-122"/>
                <a:ea typeface="微软雅黑" pitchFamily="34" charset="-122"/>
              </a:rPr>
              <a:t>基于咨询成果，开展专项咨询项目，按路线图逐一完成工作目标</a:t>
            </a:r>
            <a:endParaRPr lang="en-US" altLang="en-US" sz="619" dirty="0">
              <a:solidFill>
                <a:srgbClr val="3C3C3B"/>
              </a:solidFill>
              <a:latin typeface="微软雅黑" pitchFamily="34" charset="-122"/>
              <a:ea typeface="微软雅黑" pitchFamily="34" charset="-122"/>
            </a:endParaRPr>
          </a:p>
        </p:txBody>
      </p:sp>
      <p:sp>
        <p:nvSpPr>
          <p:cNvPr id="31" name="Text Box 5"/>
          <p:cNvSpPr txBox="1">
            <a:spLocks noChangeArrowheads="1"/>
          </p:cNvSpPr>
          <p:nvPr/>
        </p:nvSpPr>
        <p:spPr bwMode="auto">
          <a:xfrm>
            <a:off x="214633" y="1516646"/>
            <a:ext cx="1380273" cy="1842722"/>
          </a:xfrm>
          <a:prstGeom prst="rect">
            <a:avLst/>
          </a:prstGeom>
          <a:noFill/>
          <a:ln w="9525">
            <a:solidFill>
              <a:srgbClr val="96969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Ins="10001"/>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marL="160727" indent="-160727">
              <a:lnSpc>
                <a:spcPct val="120000"/>
              </a:lnSpc>
              <a:buFont typeface="Wingdings" pitchFamily="2" charset="2"/>
              <a:buChar char="q"/>
              <a:defRPr/>
            </a:pPr>
            <a:r>
              <a:rPr lang="zh-CN" altLang="en-US" sz="675" dirty="0">
                <a:solidFill>
                  <a:srgbClr val="3C3C3B"/>
                </a:solidFill>
                <a:latin typeface="微软雅黑" pitchFamily="34" charset="-122"/>
                <a:ea typeface="微软雅黑" pitchFamily="34" charset="-122"/>
              </a:rPr>
              <a:t>各部门访谈和调研，了解关键的数据问题</a:t>
            </a:r>
            <a:endParaRPr lang="en-US" altLang="zh-CN" sz="675" dirty="0">
              <a:solidFill>
                <a:srgbClr val="3C3C3B"/>
              </a:solidFill>
              <a:latin typeface="微软雅黑" pitchFamily="34" charset="-122"/>
              <a:ea typeface="微软雅黑" pitchFamily="34" charset="-122"/>
            </a:endParaRPr>
          </a:p>
          <a:p>
            <a:pPr marL="160727" indent="-160727">
              <a:lnSpc>
                <a:spcPct val="120000"/>
              </a:lnSpc>
              <a:buFont typeface="Wingdings" pitchFamily="2" charset="2"/>
              <a:buChar char="q"/>
              <a:defRPr/>
            </a:pPr>
            <a:r>
              <a:rPr lang="zh-CN" altLang="en-US" sz="675" dirty="0">
                <a:solidFill>
                  <a:srgbClr val="3C3C3B"/>
                </a:solidFill>
                <a:latin typeface="微软雅黑" pitchFamily="34" charset="-122"/>
                <a:ea typeface="微软雅黑" pitchFamily="34" charset="-122"/>
              </a:rPr>
              <a:t>通过主要数据问题发现、评估主要的数据管理活动缺陷</a:t>
            </a:r>
            <a:endParaRPr lang="en-US" altLang="zh-CN" sz="675" dirty="0">
              <a:solidFill>
                <a:srgbClr val="3C3C3B"/>
              </a:solidFill>
              <a:latin typeface="微软雅黑" pitchFamily="34" charset="-122"/>
              <a:ea typeface="微软雅黑" pitchFamily="34" charset="-122"/>
            </a:endParaRPr>
          </a:p>
          <a:p>
            <a:pPr marL="160727" indent="-160727">
              <a:lnSpc>
                <a:spcPct val="120000"/>
              </a:lnSpc>
              <a:buFont typeface="Wingdings" pitchFamily="2" charset="2"/>
              <a:buChar char="q"/>
              <a:defRPr/>
            </a:pPr>
            <a:r>
              <a:rPr lang="zh-CN" altLang="en-US" sz="675" dirty="0">
                <a:solidFill>
                  <a:srgbClr val="3C3C3B"/>
                </a:solidFill>
                <a:latin typeface="微软雅黑" pitchFamily="34" charset="-122"/>
                <a:ea typeface="微软雅黑" pitchFamily="34" charset="-122"/>
              </a:rPr>
              <a:t>进行成熟度评估，发现管理流程上的差距</a:t>
            </a:r>
            <a:endParaRPr lang="en-US" altLang="zh-CN" sz="675" dirty="0">
              <a:solidFill>
                <a:srgbClr val="3C3C3B"/>
              </a:solidFill>
              <a:latin typeface="微软雅黑" pitchFamily="34" charset="-122"/>
              <a:ea typeface="微软雅黑" pitchFamily="34" charset="-122"/>
            </a:endParaRPr>
          </a:p>
          <a:p>
            <a:pPr marL="160727" indent="-160727">
              <a:lnSpc>
                <a:spcPct val="120000"/>
              </a:lnSpc>
              <a:buFont typeface="Wingdings" pitchFamily="2" charset="2"/>
              <a:buChar char="q"/>
              <a:defRPr/>
            </a:pPr>
            <a:r>
              <a:rPr lang="zh-CN" altLang="en-US" sz="675" dirty="0">
                <a:latin typeface="微软雅黑" pitchFamily="34" charset="-122"/>
                <a:ea typeface="微软雅黑" pitchFamily="34" charset="-122"/>
              </a:rPr>
              <a:t>结合问题的急迫性、重要性，所内的实际技术条件，进行路线规划，明确具体的专项治理工作按计划的分布开展</a:t>
            </a:r>
            <a:endParaRPr lang="en-US" altLang="zh-CN" sz="675" dirty="0">
              <a:latin typeface="微软雅黑" pitchFamily="34" charset="-122"/>
              <a:ea typeface="微软雅黑" pitchFamily="34" charset="-122"/>
            </a:endParaRPr>
          </a:p>
        </p:txBody>
      </p:sp>
      <p:sp>
        <p:nvSpPr>
          <p:cNvPr id="32" name="Text Box 5"/>
          <p:cNvSpPr txBox="1">
            <a:spLocks noChangeArrowheads="1"/>
          </p:cNvSpPr>
          <p:nvPr/>
        </p:nvSpPr>
        <p:spPr bwMode="auto">
          <a:xfrm>
            <a:off x="5079039" y="1513409"/>
            <a:ext cx="1436061" cy="1845959"/>
          </a:xfrm>
          <a:prstGeom prst="rect">
            <a:avLst/>
          </a:prstGeom>
          <a:noFill/>
          <a:ln w="9525">
            <a:solidFill>
              <a:srgbClr val="96969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Ins="10001"/>
          <a:lstStyle>
            <a:lvl1pPr marL="342900" indent="-342900"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marL="160727"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所内后续根据咨询建议，逐步完善自身机制的建设</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建组织</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发布流程</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发布管理办法</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继续开展标准、质量等的专项管理活动</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推动专项管理活动在管控平台和数仓上的落地</a:t>
            </a:r>
            <a:endParaRPr lang="en-US" altLang="zh-CN" sz="675" dirty="0">
              <a:solidFill>
                <a:srgbClr val="3C3C3B"/>
              </a:solidFill>
              <a:latin typeface="微软雅黑" pitchFamily="34" charset="-122"/>
              <a:ea typeface="微软雅黑" pitchFamily="34" charset="-122"/>
            </a:endParaRPr>
          </a:p>
        </p:txBody>
      </p:sp>
      <p:sp>
        <p:nvSpPr>
          <p:cNvPr id="33" name="Text Box 5"/>
          <p:cNvSpPr txBox="1">
            <a:spLocks noChangeArrowheads="1"/>
          </p:cNvSpPr>
          <p:nvPr/>
        </p:nvSpPr>
        <p:spPr bwMode="auto">
          <a:xfrm>
            <a:off x="1646304" y="1516113"/>
            <a:ext cx="1674232" cy="1843255"/>
          </a:xfrm>
          <a:prstGeom prst="rect">
            <a:avLst/>
          </a:prstGeom>
          <a:noFill/>
          <a:ln w="9525">
            <a:solidFill>
              <a:srgbClr val="96969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Ins="10001"/>
          <a:lstStyle>
            <a:defPPr>
              <a:defRPr lang="en-US"/>
            </a:defPPr>
            <a:lvl1pPr marL="285750" indent="-285750" eaLnBrk="1" hangingPunct="1">
              <a:buFont typeface="Wingdings" pitchFamily="2" charset="2"/>
              <a:buChar char="q"/>
              <a:defRPr sz="1400">
                <a:latin typeface="微软雅黑" pitchFamily="34" charset="-122"/>
                <a:ea typeface="微软雅黑" pitchFamily="34" charset="-122"/>
              </a:defRPr>
            </a:lvl1pPr>
            <a:lvl2pPr marL="400050" lvl="1" indent="-285750" eaLnBrk="1" hangingPunct="1">
              <a:buFont typeface="Wingdings" pitchFamily="2" charset="2"/>
              <a:buChar char="ü"/>
              <a:defRPr sz="1400">
                <a:latin typeface="微软雅黑" pitchFamily="34" charset="-122"/>
                <a:ea typeface="微软雅黑" pitchFamily="34" charset="-122"/>
              </a:defRPr>
            </a:lvl2pPr>
            <a:lvl3pPr marL="1143000" indent="-228600">
              <a:defRPr sz="1600">
                <a:latin typeface="Arial" charset="0"/>
                <a:ea typeface="宋体" pitchFamily="2" charset="-122"/>
              </a:defRPr>
            </a:lvl3pPr>
            <a:lvl4pPr marL="1600200" indent="-228600">
              <a:defRPr sz="1600">
                <a:latin typeface="Arial" charset="0"/>
                <a:ea typeface="宋体" pitchFamily="2" charset="-122"/>
              </a:defRPr>
            </a:lvl4pPr>
            <a:lvl5pPr marL="2057400" indent="-228600">
              <a:defRPr sz="1600">
                <a:latin typeface="Arial" charset="0"/>
                <a:ea typeface="宋体" pitchFamily="2" charset="-122"/>
              </a:defRPr>
            </a:lvl5pPr>
            <a:lvl6pPr marL="2514600" indent="-228600" eaLnBrk="0" fontAlgn="base" hangingPunct="0">
              <a:spcBef>
                <a:spcPct val="0"/>
              </a:spcBef>
              <a:spcAft>
                <a:spcPct val="0"/>
              </a:spcAft>
              <a:defRPr sz="1600">
                <a:latin typeface="Arial" charset="0"/>
                <a:ea typeface="宋体" pitchFamily="2" charset="-122"/>
              </a:defRPr>
            </a:lvl6pPr>
            <a:lvl7pPr marL="2971800" indent="-228600" eaLnBrk="0" fontAlgn="base" hangingPunct="0">
              <a:spcBef>
                <a:spcPct val="0"/>
              </a:spcBef>
              <a:spcAft>
                <a:spcPct val="0"/>
              </a:spcAft>
              <a:defRPr sz="1600">
                <a:latin typeface="Arial" charset="0"/>
                <a:ea typeface="宋体" pitchFamily="2" charset="-122"/>
              </a:defRPr>
            </a:lvl7pPr>
            <a:lvl8pPr marL="3429000" indent="-228600" eaLnBrk="0" fontAlgn="base" hangingPunct="0">
              <a:spcBef>
                <a:spcPct val="0"/>
              </a:spcBef>
              <a:spcAft>
                <a:spcPct val="0"/>
              </a:spcAft>
              <a:defRPr sz="1600">
                <a:latin typeface="Arial" charset="0"/>
                <a:ea typeface="宋体" pitchFamily="2" charset="-122"/>
              </a:defRPr>
            </a:lvl8pPr>
            <a:lvl9pPr marL="3886200" indent="-228600" eaLnBrk="0" fontAlgn="base" hangingPunct="0">
              <a:spcBef>
                <a:spcPct val="0"/>
              </a:spcBef>
              <a:spcAft>
                <a:spcPct val="0"/>
              </a:spcAft>
              <a:defRPr sz="1600">
                <a:latin typeface="Arial" charset="0"/>
                <a:ea typeface="宋体" pitchFamily="2" charset="-122"/>
              </a:defRPr>
            </a:lvl9pPr>
          </a:lstStyle>
          <a:p>
            <a:pPr marL="100007" indent="-100007" eaLnBrk="0" hangingPunct="0">
              <a:lnSpc>
                <a:spcPct val="120000"/>
              </a:lnSpc>
            </a:pPr>
            <a:r>
              <a:rPr lang="zh-CN" altLang="en-US" sz="675" dirty="0"/>
              <a:t>按治理规划路线图，开展体系治理咨询</a:t>
            </a:r>
            <a:endParaRPr lang="en-US" altLang="zh-CN" sz="675" dirty="0"/>
          </a:p>
          <a:p>
            <a:pPr marL="164301" lvl="1" indent="-100007" eaLnBrk="0" hangingPunct="0">
              <a:lnSpc>
                <a:spcPct val="120000"/>
              </a:lnSpc>
            </a:pPr>
            <a:r>
              <a:rPr lang="zh-CN" altLang="en-US" sz="675" dirty="0"/>
              <a:t>对组织架构的改进建议</a:t>
            </a:r>
            <a:endParaRPr lang="en-US" altLang="zh-CN" sz="675" dirty="0"/>
          </a:p>
          <a:p>
            <a:pPr marL="164301" lvl="1" indent="-100007" eaLnBrk="0" hangingPunct="0">
              <a:lnSpc>
                <a:spcPct val="120000"/>
              </a:lnSpc>
            </a:pPr>
            <a:r>
              <a:rPr lang="zh-CN" altLang="en-US" sz="675" dirty="0"/>
              <a:t>对现有流程的修订改造建议</a:t>
            </a:r>
            <a:endParaRPr lang="en-US" altLang="zh-CN" sz="675" dirty="0"/>
          </a:p>
          <a:p>
            <a:pPr marL="164301" lvl="1" indent="-100007" eaLnBrk="0" hangingPunct="0">
              <a:lnSpc>
                <a:spcPct val="120000"/>
              </a:lnSpc>
            </a:pPr>
            <a:r>
              <a:rPr lang="zh-CN" altLang="en-US" sz="675" dirty="0"/>
              <a:t>对数据管理办法的修订建议</a:t>
            </a:r>
            <a:endParaRPr lang="en-US" altLang="zh-CN" sz="675" dirty="0"/>
          </a:p>
          <a:p>
            <a:pPr marL="100007" indent="-100007" eaLnBrk="0" hangingPunct="0">
              <a:lnSpc>
                <a:spcPct val="120000"/>
              </a:lnSpc>
            </a:pPr>
            <a:r>
              <a:rPr lang="zh-CN" altLang="en-US" sz="675" dirty="0"/>
              <a:t>按治理规划路线图，开展专项的治理活动</a:t>
            </a:r>
            <a:endParaRPr lang="en-US" altLang="zh-CN" sz="675" dirty="0"/>
          </a:p>
          <a:p>
            <a:pPr marL="164301" lvl="1" indent="-100007" eaLnBrk="0" hangingPunct="0">
              <a:lnSpc>
                <a:spcPct val="120000"/>
              </a:lnSpc>
            </a:pPr>
            <a:r>
              <a:rPr lang="zh-CN" altLang="en-US" sz="675" dirty="0"/>
              <a:t>可开展数据标准化的信息梳理</a:t>
            </a:r>
            <a:endParaRPr lang="en-US" altLang="zh-CN" sz="675" dirty="0"/>
          </a:p>
          <a:p>
            <a:pPr marL="164301" lvl="1" indent="-100007" eaLnBrk="0" hangingPunct="0">
              <a:lnSpc>
                <a:spcPct val="120000"/>
              </a:lnSpc>
            </a:pPr>
            <a:r>
              <a:rPr lang="zh-CN" altLang="en-US" sz="675" dirty="0"/>
              <a:t>可开展数据质量的专项核查</a:t>
            </a:r>
            <a:endParaRPr lang="en-US" altLang="zh-CN" sz="675" dirty="0"/>
          </a:p>
          <a:p>
            <a:pPr marL="164301" lvl="1" indent="-100007" eaLnBrk="0" hangingPunct="0">
              <a:lnSpc>
                <a:spcPct val="120000"/>
              </a:lnSpc>
            </a:pPr>
            <a:r>
              <a:rPr lang="zh-CN" altLang="en-US" sz="675" dirty="0"/>
              <a:t>可开展元数据梳理</a:t>
            </a:r>
            <a:endParaRPr lang="en-US" altLang="zh-CN" sz="675" dirty="0"/>
          </a:p>
          <a:p>
            <a:pPr marL="164301" lvl="1" indent="-100007" eaLnBrk="0" hangingPunct="0">
              <a:lnSpc>
                <a:spcPct val="120000"/>
              </a:lnSpc>
            </a:pPr>
            <a:r>
              <a:rPr lang="zh-CN" altLang="en-US" sz="675" dirty="0"/>
              <a:t>可开展数据地图的梳理</a:t>
            </a:r>
            <a:endParaRPr lang="en-US" altLang="zh-CN" sz="675" dirty="0"/>
          </a:p>
          <a:p>
            <a:pPr marL="164301" lvl="1" indent="-100007" eaLnBrk="0" hangingPunct="0">
              <a:lnSpc>
                <a:spcPct val="120000"/>
              </a:lnSpc>
            </a:pPr>
            <a:r>
              <a:rPr lang="zh-CN" altLang="en-US" sz="675" dirty="0"/>
              <a:t>可开展大数据融入试点</a:t>
            </a:r>
            <a:endParaRPr lang="en-US" altLang="zh-CN" sz="675" dirty="0"/>
          </a:p>
        </p:txBody>
      </p:sp>
      <p:sp>
        <p:nvSpPr>
          <p:cNvPr id="35" name="Text Box 5"/>
          <p:cNvSpPr txBox="1">
            <a:spLocks noChangeArrowheads="1"/>
          </p:cNvSpPr>
          <p:nvPr/>
        </p:nvSpPr>
        <p:spPr bwMode="auto">
          <a:xfrm>
            <a:off x="3391090" y="1516112"/>
            <a:ext cx="1639646" cy="1843255"/>
          </a:xfrm>
          <a:prstGeom prst="rect">
            <a:avLst/>
          </a:prstGeom>
          <a:noFill/>
          <a:ln w="9525">
            <a:solidFill>
              <a:srgbClr val="96969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Ins="10001"/>
          <a:lstStyle>
            <a:lvl1pPr marL="342900" indent="-342900"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marL="100007" indent="-100007">
              <a:lnSpc>
                <a:spcPct val="120000"/>
              </a:lnSpc>
              <a:buFont typeface="Wingdings" pitchFamily="2" charset="2"/>
              <a:buChar char="q"/>
            </a:pPr>
            <a:r>
              <a:rPr lang="zh-CN" altLang="en-US" sz="675" dirty="0">
                <a:latin typeface="微软雅黑" pitchFamily="34" charset="-122"/>
                <a:ea typeface="微软雅黑" pitchFamily="34" charset="-122"/>
              </a:rPr>
              <a:t>建管控平台确保咨询成果的落地：</a:t>
            </a:r>
            <a:endParaRPr lang="en-US" altLang="zh-CN" sz="675" dirty="0">
              <a:latin typeface="微软雅黑" pitchFamily="34" charset="-122"/>
              <a:ea typeface="微软雅黑" pitchFamily="34" charset="-122"/>
            </a:endParaRPr>
          </a:p>
          <a:p>
            <a:pPr marL="325036" lvl="1" indent="-100007">
              <a:lnSpc>
                <a:spcPct val="120000"/>
              </a:lnSpc>
              <a:buFont typeface="Wingdings" charset="2"/>
              <a:buChar char="ü"/>
            </a:pPr>
            <a:r>
              <a:rPr lang="zh-CN" altLang="en-US" sz="675" dirty="0">
                <a:latin typeface="微软雅黑" pitchFamily="34" charset="-122"/>
                <a:ea typeface="微软雅黑" pitchFamily="34" charset="-122"/>
              </a:rPr>
              <a:t>搭建管理流程控制：</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数据标准的管理流程</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数据质量的管理流程</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元数据的管理流程</a:t>
            </a:r>
            <a:endParaRPr lang="en-US" altLang="zh-CN" sz="675" dirty="0">
              <a:latin typeface="微软雅黑" pitchFamily="34" charset="-122"/>
              <a:ea typeface="微软雅黑" pitchFamily="34" charset="-122"/>
            </a:endParaRPr>
          </a:p>
          <a:p>
            <a:pPr marL="325036" lvl="1" indent="-100007">
              <a:lnSpc>
                <a:spcPct val="120000"/>
              </a:lnSpc>
              <a:buFont typeface="Wingdings" charset="2"/>
              <a:buChar char="ü"/>
            </a:pPr>
            <a:r>
              <a:rPr lang="zh-CN" altLang="en-US" sz="675" dirty="0">
                <a:latin typeface="微软雅黑" pitchFamily="34" charset="-122"/>
                <a:ea typeface="微软雅黑" pitchFamily="34" charset="-122"/>
              </a:rPr>
              <a:t>数据专项治理成果的保存：</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对标准编制成果的保存</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对质量检查结果的展现</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对元数据采集的展现</a:t>
            </a:r>
            <a:endParaRPr lang="en-US" altLang="zh-CN" sz="675" dirty="0">
              <a:latin typeface="微软雅黑" pitchFamily="34" charset="-122"/>
              <a:ea typeface="微软雅黑" pitchFamily="34" charset="-122"/>
            </a:endParaRPr>
          </a:p>
          <a:p>
            <a:pPr marL="100007" indent="-100007">
              <a:lnSpc>
                <a:spcPct val="120000"/>
              </a:lnSpc>
              <a:buFont typeface="Wingdings" charset="2"/>
              <a:buChar char="q"/>
            </a:pPr>
            <a:r>
              <a:rPr lang="zh-CN" altLang="en-US" sz="675" dirty="0">
                <a:latin typeface="微软雅黑" pitchFamily="34" charset="-122"/>
                <a:ea typeface="微软雅黑" pitchFamily="34" charset="-122"/>
              </a:rPr>
              <a:t>仓库平台上的配合落地：</a:t>
            </a:r>
            <a:endParaRPr lang="en-US" altLang="zh-CN" sz="675" dirty="0">
              <a:latin typeface="微软雅黑" pitchFamily="34" charset="-122"/>
              <a:ea typeface="微软雅黑" pitchFamily="34" charset="-122"/>
            </a:endParaRPr>
          </a:p>
          <a:p>
            <a:pPr marL="325036" lvl="1" indent="-100007">
              <a:lnSpc>
                <a:spcPct val="120000"/>
              </a:lnSpc>
              <a:buFont typeface="Wingdings" charset="2"/>
              <a:buChar char="ü"/>
            </a:pPr>
            <a:r>
              <a:rPr lang="zh-CN" altLang="en-US" sz="675" dirty="0">
                <a:latin typeface="微软雅黑" pitchFamily="34" charset="-122"/>
                <a:ea typeface="微软雅黑" pitchFamily="34" charset="-122"/>
              </a:rPr>
              <a:t>对治理成果的落地改进建议进行数据整合层面的落地；</a:t>
            </a:r>
            <a:endParaRPr lang="en-US" altLang="zh-CN" sz="675" dirty="0">
              <a:latin typeface="微软雅黑" pitchFamily="34" charset="-122"/>
              <a:ea typeface="微软雅黑" pitchFamily="34" charset="-122"/>
            </a:endParaRPr>
          </a:p>
          <a:p>
            <a:pPr marL="325036" lvl="1" indent="-100007">
              <a:lnSpc>
                <a:spcPct val="120000"/>
              </a:lnSpc>
              <a:buFont typeface="Wingdings" charset="2"/>
              <a:buChar char="ü"/>
            </a:pPr>
            <a:r>
              <a:rPr lang="zh-CN" altLang="en-US" sz="675" dirty="0">
                <a:latin typeface="微软雅黑" pitchFamily="34" charset="-122"/>
                <a:ea typeface="微软雅黑" pitchFamily="34" charset="-122"/>
              </a:rPr>
              <a:t>推动数据使用过程中对标准的改进，对质量问题的处理</a:t>
            </a:r>
            <a:endParaRPr lang="en-US" altLang="en-US" sz="675" dirty="0">
              <a:latin typeface="微软雅黑" pitchFamily="34" charset="-122"/>
              <a:ea typeface="微软雅黑" pitchFamily="34" charset="-122"/>
            </a:endParaRPr>
          </a:p>
        </p:txBody>
      </p:sp>
      <p:sp>
        <p:nvSpPr>
          <p:cNvPr id="30" name="Rectangle 28"/>
          <p:cNvSpPr>
            <a:spLocks noChangeArrowheads="1"/>
          </p:cNvSpPr>
          <p:nvPr/>
        </p:nvSpPr>
        <p:spPr bwMode="auto">
          <a:xfrm>
            <a:off x="3391089" y="3390168"/>
            <a:ext cx="1639918" cy="356371"/>
          </a:xfrm>
          <a:prstGeom prst="rect">
            <a:avLst/>
          </a:prstGeom>
          <a:solidFill>
            <a:schemeClr val="bg1"/>
          </a:solidFill>
          <a:ln w="9525" cmpd="sng">
            <a:solidFill>
              <a:schemeClr val="bg1">
                <a:lumMod val="65000"/>
              </a:schemeClr>
            </a:solidFill>
            <a:miter lim="800000"/>
            <a:headEnd/>
            <a:tailEnd/>
          </a:ln>
          <a:effectLst>
            <a:outerShdw blurRad="50800" dist="38100" dir="8100000" algn="tr" rotWithShape="0">
              <a:prstClr val="black">
                <a:alpha val="40000"/>
              </a:prstClr>
            </a:outerShdw>
          </a:effectLst>
        </p:spPr>
        <p:txBody>
          <a:bodyPr anchor="ctr"/>
          <a:lstStyle/>
          <a:p>
            <a:pPr algn="ctr">
              <a:defRPr/>
            </a:pPr>
            <a:r>
              <a:rPr lang="zh-CN" altLang="en-US" sz="619" dirty="0">
                <a:solidFill>
                  <a:srgbClr val="3C3C3B"/>
                </a:solidFill>
                <a:latin typeface="微软雅黑" pitchFamily="34" charset="-122"/>
                <a:ea typeface="微软雅黑" pitchFamily="34" charset="-122"/>
              </a:rPr>
              <a:t>启动管控平台建设项目，衔接咨询项目的成果落地，在数仓中对改进建议的落地</a:t>
            </a:r>
            <a:endParaRPr lang="en-US" altLang="en-US" sz="619" dirty="0">
              <a:solidFill>
                <a:srgbClr val="3C3C3B"/>
              </a:solidFill>
              <a:latin typeface="微软雅黑" pitchFamily="34" charset="-122"/>
              <a:ea typeface="微软雅黑" pitchFamily="34" charset="-122"/>
            </a:endParaRPr>
          </a:p>
        </p:txBody>
      </p:sp>
      <p:sp>
        <p:nvSpPr>
          <p:cNvPr id="36" name="AutoShape 39"/>
          <p:cNvSpPr>
            <a:spLocks noChangeArrowheads="1"/>
          </p:cNvSpPr>
          <p:nvPr/>
        </p:nvSpPr>
        <p:spPr bwMode="auto">
          <a:xfrm>
            <a:off x="3351563" y="1199515"/>
            <a:ext cx="1794540" cy="267662"/>
          </a:xfrm>
          <a:prstGeom prst="chevron">
            <a:avLst>
              <a:gd name="adj" fmla="val 52746"/>
            </a:avLst>
          </a:prstGeom>
          <a:solidFill>
            <a:srgbClr val="1D528E"/>
          </a:solidFill>
          <a:ln>
            <a:noFill/>
          </a:ln>
          <a:effectLst>
            <a:outerShdw blurRad="50800" dist="38100" dir="8100000" algn="tr"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lIns="0" tIns="51435" rIns="0" bIns="51435" anchor="ctr"/>
          <a:lstStyle/>
          <a:p>
            <a:pPr algn="ctr">
              <a:buFont typeface="Wingdings" pitchFamily="2" charset="2"/>
              <a:buNone/>
            </a:pPr>
            <a:r>
              <a:rPr lang="zh-CN" altLang="en-US" sz="788" b="1" dirty="0">
                <a:solidFill>
                  <a:srgbClr val="FFFFFF"/>
                </a:solidFill>
                <a:latin typeface="微软雅黑" pitchFamily="34" charset="-122"/>
                <a:ea typeface="微软雅黑" pitchFamily="34" charset="-122"/>
              </a:rPr>
              <a:t>系统落地</a:t>
            </a:r>
          </a:p>
        </p:txBody>
      </p:sp>
    </p:spTree>
    <p:extLst>
      <p:ext uri="{BB962C8B-B14F-4D97-AF65-F5344CB8AC3E}">
        <p14:creationId xmlns:p14="http://schemas.microsoft.com/office/powerpoint/2010/main" val="110426612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5104"/>
            <a:ext cx="6172200" cy="457298"/>
          </a:xfrm>
        </p:spPr>
        <p:txBody>
          <a:bodyPr vert="horz" lIns="51413" tIns="25716" rIns="51413" bIns="25716" rtlCol="0" anchor="ctr" anchorCtr="0">
            <a:normAutofit/>
          </a:bodyPr>
          <a:lstStyle/>
          <a:p>
            <a:r>
              <a:rPr lang="zh-CN" altLang="en-US" sz="1600" dirty="0" smtClean="0">
                <a:latin typeface="微软雅黑" pitchFamily="34" charset="-122"/>
                <a:ea typeface="微软雅黑" pitchFamily="34" charset="-122"/>
              </a:rPr>
              <a:t>数据治理的诊断和评估关键</a:t>
            </a:r>
            <a:endParaRPr lang="en-US" sz="1600" dirty="0">
              <a:latin typeface="微软雅黑" pitchFamily="34" charset="-122"/>
              <a:ea typeface="微软雅黑" pitchFamily="34" charset="-122"/>
            </a:endParaRPr>
          </a:p>
        </p:txBody>
      </p:sp>
      <p:grpSp>
        <p:nvGrpSpPr>
          <p:cNvPr id="4" name="Group 3"/>
          <p:cNvGrpSpPr/>
          <p:nvPr/>
        </p:nvGrpSpPr>
        <p:grpSpPr>
          <a:xfrm>
            <a:off x="777726" y="1473638"/>
            <a:ext cx="2501028" cy="1045726"/>
            <a:chOff x="482" y="364647"/>
            <a:chExt cx="3334704" cy="3334704"/>
          </a:xfrm>
        </p:grpSpPr>
        <p:sp>
          <p:nvSpPr>
            <p:cNvPr id="8" name="Down Arrow 7"/>
            <p:cNvSpPr/>
            <p:nvPr/>
          </p:nvSpPr>
          <p:spPr>
            <a:xfrm rot="16200000">
              <a:off x="482" y="364647"/>
              <a:ext cx="3334704" cy="3334704"/>
            </a:xfrm>
            <a:prstGeom prst="downArrow">
              <a:avLst>
                <a:gd name="adj1" fmla="val 50000"/>
                <a:gd name="adj2" fmla="val 3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Down Arrow 4"/>
            <p:cNvSpPr/>
            <p:nvPr/>
          </p:nvSpPr>
          <p:spPr>
            <a:xfrm rot="21600000">
              <a:off x="483" y="1198322"/>
              <a:ext cx="2751131" cy="16673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015" tIns="120015" rIns="120015" bIns="120015" numCol="1" spcCol="1270" anchor="ctr" anchorCtr="0">
              <a:noAutofit/>
            </a:bodyPr>
            <a:lstStyle/>
            <a:p>
              <a:pPr algn="ctr" defTabSz="1000051">
                <a:lnSpc>
                  <a:spcPct val="90000"/>
                </a:lnSpc>
                <a:spcBef>
                  <a:spcPct val="0"/>
                </a:spcBef>
                <a:spcAft>
                  <a:spcPct val="35000"/>
                </a:spcAft>
              </a:pPr>
              <a:r>
                <a:rPr lang="zh-CN" altLang="en-US" dirty="0"/>
                <a:t>数据问题发现</a:t>
              </a:r>
              <a:endParaRPr lang="en-US" dirty="0"/>
            </a:p>
          </p:txBody>
        </p:sp>
      </p:grpSp>
      <p:grpSp>
        <p:nvGrpSpPr>
          <p:cNvPr id="5" name="Group 4"/>
          <p:cNvGrpSpPr/>
          <p:nvPr/>
        </p:nvGrpSpPr>
        <p:grpSpPr>
          <a:xfrm>
            <a:off x="3429001" y="1473638"/>
            <a:ext cx="2501029" cy="1045726"/>
            <a:chOff x="3535512" y="364647"/>
            <a:chExt cx="3334705" cy="3334704"/>
          </a:xfrm>
        </p:grpSpPr>
        <p:sp>
          <p:nvSpPr>
            <p:cNvPr id="6" name="Down Arrow 5"/>
            <p:cNvSpPr/>
            <p:nvPr/>
          </p:nvSpPr>
          <p:spPr>
            <a:xfrm rot="5400000">
              <a:off x="3535512" y="364647"/>
              <a:ext cx="3334704" cy="3334704"/>
            </a:xfrm>
            <a:prstGeom prst="downArrow">
              <a:avLst>
                <a:gd name="adj1" fmla="val 50000"/>
                <a:gd name="adj2" fmla="val 3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Down Arrow 6"/>
            <p:cNvSpPr/>
            <p:nvPr/>
          </p:nvSpPr>
          <p:spPr>
            <a:xfrm>
              <a:off x="4119086" y="1198323"/>
              <a:ext cx="2751131" cy="16673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015" tIns="120015" rIns="120015" bIns="120015" numCol="1" spcCol="1270" anchor="ctr" anchorCtr="0">
              <a:noAutofit/>
            </a:bodyPr>
            <a:lstStyle/>
            <a:p>
              <a:pPr algn="ctr" defTabSz="1000051">
                <a:lnSpc>
                  <a:spcPct val="90000"/>
                </a:lnSpc>
                <a:spcBef>
                  <a:spcPct val="0"/>
                </a:spcBef>
                <a:spcAft>
                  <a:spcPct val="35000"/>
                </a:spcAft>
              </a:pPr>
              <a:r>
                <a:rPr lang="zh-CN" altLang="en-US" dirty="0"/>
                <a:t>管理流程现状</a:t>
              </a:r>
              <a:endParaRPr lang="en-US" dirty="0"/>
            </a:p>
          </p:txBody>
        </p:sp>
      </p:grpSp>
      <p:sp>
        <p:nvSpPr>
          <p:cNvPr id="11" name="Rounded Rectangle 10"/>
          <p:cNvSpPr/>
          <p:nvPr/>
        </p:nvSpPr>
        <p:spPr>
          <a:xfrm>
            <a:off x="554183" y="1540314"/>
            <a:ext cx="447089" cy="40957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r>
              <a:rPr lang="en-US" altLang="zh-CN" sz="1519" b="1" dirty="0">
                <a:solidFill>
                  <a:schemeClr val="tx1"/>
                </a:solidFill>
              </a:rPr>
              <a:t>1</a:t>
            </a:r>
            <a:endParaRPr lang="en-US" sz="1519" b="1" dirty="0">
              <a:solidFill>
                <a:schemeClr val="tx1"/>
              </a:solidFill>
            </a:endParaRPr>
          </a:p>
        </p:txBody>
      </p:sp>
      <p:sp>
        <p:nvSpPr>
          <p:cNvPr id="12" name="Rounded Rectangle 11"/>
          <p:cNvSpPr/>
          <p:nvPr/>
        </p:nvSpPr>
        <p:spPr>
          <a:xfrm>
            <a:off x="5706485" y="1540314"/>
            <a:ext cx="447089" cy="40957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r>
              <a:rPr lang="en-US" altLang="zh-CN" sz="1519" b="1" dirty="0">
                <a:solidFill>
                  <a:schemeClr val="tx1"/>
                </a:solidFill>
              </a:rPr>
              <a:t>2</a:t>
            </a:r>
            <a:endParaRPr lang="en-US" sz="1519" b="1" dirty="0">
              <a:solidFill>
                <a:schemeClr val="tx1"/>
              </a:solidFill>
            </a:endParaRPr>
          </a:p>
        </p:txBody>
      </p:sp>
      <p:sp>
        <p:nvSpPr>
          <p:cNvPr id="15" name="TextBox 14"/>
          <p:cNvSpPr txBox="1"/>
          <p:nvPr/>
        </p:nvSpPr>
        <p:spPr>
          <a:xfrm>
            <a:off x="847726" y="2448439"/>
            <a:ext cx="1993350" cy="1337749"/>
          </a:xfrm>
          <a:prstGeom prst="rect">
            <a:avLst/>
          </a:prstGeom>
          <a:noFill/>
          <a:ln>
            <a:solidFill>
              <a:schemeClr val="tx1"/>
            </a:solidFill>
            <a:prstDash val="dash"/>
          </a:ln>
        </p:spPr>
        <p:txBody>
          <a:bodyPr wrap="square" lIns="68576" tIns="34288" rIns="68576" bIns="34288" rtlCol="0">
            <a:noAutofit/>
          </a:bodyPr>
          <a:lstStyle/>
          <a:p>
            <a:pPr>
              <a:lnSpc>
                <a:spcPct val="150000"/>
              </a:lnSpc>
            </a:pPr>
            <a:r>
              <a:rPr lang="zh-CN" altLang="en-US" sz="1013" dirty="0"/>
              <a:t>通过主要数据问题发现，评估数据管理活动的</a:t>
            </a:r>
            <a:r>
              <a:rPr lang="zh-CN" altLang="en-US" sz="1013" b="1" dirty="0">
                <a:solidFill>
                  <a:srgbClr val="FF0000"/>
                </a:solidFill>
              </a:rPr>
              <a:t>缺陷</a:t>
            </a:r>
            <a:endParaRPr lang="en-US" sz="1013" b="1" dirty="0">
              <a:solidFill>
                <a:srgbClr val="FF0000"/>
              </a:solidFill>
            </a:endParaRPr>
          </a:p>
        </p:txBody>
      </p:sp>
      <p:sp>
        <p:nvSpPr>
          <p:cNvPr id="16" name="TextBox 15"/>
          <p:cNvSpPr txBox="1"/>
          <p:nvPr/>
        </p:nvSpPr>
        <p:spPr>
          <a:xfrm>
            <a:off x="3879529" y="2448439"/>
            <a:ext cx="1993350" cy="1337749"/>
          </a:xfrm>
          <a:prstGeom prst="rect">
            <a:avLst/>
          </a:prstGeom>
          <a:noFill/>
          <a:ln>
            <a:solidFill>
              <a:schemeClr val="tx1"/>
            </a:solidFill>
            <a:prstDash val="dash"/>
          </a:ln>
        </p:spPr>
        <p:txBody>
          <a:bodyPr wrap="square" lIns="68576" tIns="34288" rIns="68576" bIns="34288" rtlCol="0">
            <a:noAutofit/>
          </a:bodyPr>
          <a:lstStyle/>
          <a:p>
            <a:pPr>
              <a:lnSpc>
                <a:spcPct val="150000"/>
              </a:lnSpc>
            </a:pPr>
            <a:r>
              <a:rPr lang="zh-CN" altLang="en-US" sz="1013" dirty="0"/>
              <a:t>通过数据管理流程现状，评估数据治理体系的</a:t>
            </a:r>
            <a:r>
              <a:rPr lang="zh-CN" altLang="en-US" sz="1013" b="1" dirty="0">
                <a:solidFill>
                  <a:srgbClr val="FF0000"/>
                </a:solidFill>
              </a:rPr>
              <a:t>成熟度</a:t>
            </a:r>
            <a:endParaRPr lang="en-US" sz="1013" b="1" dirty="0">
              <a:solidFill>
                <a:srgbClr val="FF0000"/>
              </a:solidFill>
            </a:endParaRPr>
          </a:p>
        </p:txBody>
      </p:sp>
      <p:cxnSp>
        <p:nvCxnSpPr>
          <p:cNvPr id="38" name="Straight Connector 37"/>
          <p:cNvCxnSpPr/>
          <p:nvPr/>
        </p:nvCxnSpPr>
        <p:spPr>
          <a:xfrm>
            <a:off x="3354954" y="1357313"/>
            <a:ext cx="0" cy="2543175"/>
          </a:xfrm>
          <a:prstGeom prst="line">
            <a:avLst/>
          </a:prstGeom>
          <a:ln>
            <a:prstDash val="dash"/>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4402" y="3254276"/>
            <a:ext cx="1074539" cy="965001"/>
          </a:xfrm>
          <a:prstGeom prst="rect">
            <a:avLst/>
          </a:prstGeom>
          <a:solidFill>
            <a:schemeClr val="bg1"/>
          </a:solidFill>
          <a:ln>
            <a:noFill/>
          </a:ln>
          <a:effec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5310" y="3225999"/>
            <a:ext cx="1318358" cy="1021556"/>
          </a:xfrm>
          <a:prstGeom prst="rect">
            <a:avLst/>
          </a:prstGeom>
          <a:solidFill>
            <a:schemeClr val="bg1"/>
          </a:solidFill>
          <a:ln>
            <a:noFill/>
          </a:ln>
          <a:effectLst/>
        </p:spPr>
      </p:pic>
    </p:spTree>
    <p:extLst>
      <p:ext uri="{BB962C8B-B14F-4D97-AF65-F5344CB8AC3E}">
        <p14:creationId xmlns:p14="http://schemas.microsoft.com/office/powerpoint/2010/main" val="11213503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500"/>
                                        <p:tgtEl>
                                          <p:spTgt spid="5"/>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par>
                                <p:cTn id="28" presetID="22" presetClass="entr" presetSubtype="2"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right)">
                                      <p:cBhvr>
                                        <p:cTn id="30" dur="500"/>
                                        <p:tgtEl>
                                          <p:spTgt spid="38"/>
                                        </p:tgtEl>
                                      </p:cBhvr>
                                    </p:animEffect>
                                  </p:childTnLst>
                                </p:cTn>
                              </p:par>
                              <p:par>
                                <p:cTn id="31" presetID="22" presetClass="entr" presetSubtype="2" fill="hold" nodeType="withEffect">
                                  <p:stCondLst>
                                    <p:cond delay="0"/>
                                  </p:stCondLst>
                                  <p:childTnLst>
                                    <p:set>
                                      <p:cBhvr>
                                        <p:cTn id="32" dur="1" fill="hold">
                                          <p:stCondLst>
                                            <p:cond delay="0"/>
                                          </p:stCondLst>
                                        </p:cTn>
                                        <p:tgtEl>
                                          <p:spTgt spid="1027"/>
                                        </p:tgtEl>
                                        <p:attrNameLst>
                                          <p:attrName>style.visibility</p:attrName>
                                        </p:attrNameLst>
                                      </p:cBhvr>
                                      <p:to>
                                        <p:strVal val="visible"/>
                                      </p:to>
                                    </p:set>
                                    <p:animEffect transition="in" filter="wipe(right)">
                                      <p:cBhvr>
                                        <p:cTn id="3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5103"/>
            <a:ext cx="6172200" cy="4778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13" tIns="25716" rIns="51413" bIns="25716" numCol="1" rtlCol="0" anchor="ctr" anchorCtr="0" compatLnSpc="1">
            <a:prstTxWarp prst="textNoShape">
              <a:avLst/>
            </a:prstTxWarp>
            <a:normAutofit/>
          </a:bodyPr>
          <a:lstStyle/>
          <a:p>
            <a:r>
              <a:rPr lang="zh-CN" altLang="en-US" sz="1600" dirty="0" smtClean="0">
                <a:latin typeface="微软雅黑" pitchFamily="34" charset="-122"/>
                <a:ea typeface="微软雅黑" pitchFamily="34" charset="-122"/>
              </a:rPr>
              <a:t>数据专项治理</a:t>
            </a:r>
            <a:endParaRPr lang="en-US" sz="1600" dirty="0">
              <a:latin typeface="微软雅黑" pitchFamily="34" charset="-122"/>
              <a:ea typeface="微软雅黑" pitchFamily="34" charset="-122"/>
            </a:endParaRPr>
          </a:p>
        </p:txBody>
      </p:sp>
      <p:grpSp>
        <p:nvGrpSpPr>
          <p:cNvPr id="3" name="Group 2"/>
          <p:cNvGrpSpPr/>
          <p:nvPr/>
        </p:nvGrpSpPr>
        <p:grpSpPr>
          <a:xfrm>
            <a:off x="2421662" y="2453817"/>
            <a:ext cx="2311411" cy="1911359"/>
            <a:chOff x="2841200" y="2583108"/>
            <a:chExt cx="3081881" cy="2548478"/>
          </a:xfrm>
        </p:grpSpPr>
        <p:sp>
          <p:nvSpPr>
            <p:cNvPr id="4" name="Oval 3"/>
            <p:cNvSpPr/>
            <p:nvPr/>
          </p:nvSpPr>
          <p:spPr>
            <a:xfrm>
              <a:off x="2841200" y="2583108"/>
              <a:ext cx="3081881" cy="2548478"/>
            </a:xfrm>
            <a:prstGeom prst="ellipse">
              <a:avLst/>
            </a:prstGeom>
            <a:noFill/>
            <a:ln w="9525">
              <a:solidFill>
                <a:schemeClr val="bg1">
                  <a:lumMod val="75000"/>
                </a:schemeClr>
              </a:solidFill>
              <a:miter lim="800000"/>
              <a:headEnd/>
              <a:tailEnd/>
            </a:ln>
            <a:effectLst/>
          </p:spPr>
          <p:txBody>
            <a:bodyPr wrap="square" tIns="51435" bIns="51435" rtlCol="0" anchor="t">
              <a:prstTxWarp prst="textNoShape">
                <a:avLst/>
              </a:prstTxWarp>
              <a:noAutofit/>
            </a:bodyPr>
            <a:lstStyle/>
            <a:p>
              <a:pPr algn="ctr" defTabSz="685716">
                <a:defRPr/>
              </a:pPr>
              <a:endParaRPr lang="zh-CN" altLang="en-US" sz="1350" kern="0" dirty="0" err="1">
                <a:solidFill>
                  <a:prstClr val="white"/>
                </a:solidFill>
              </a:endParaRPr>
            </a:p>
          </p:txBody>
        </p:sp>
        <p:sp>
          <p:nvSpPr>
            <p:cNvPr id="5" name="Oval 4"/>
            <p:cNvSpPr/>
            <p:nvPr/>
          </p:nvSpPr>
          <p:spPr>
            <a:xfrm>
              <a:off x="2937400" y="2682238"/>
              <a:ext cx="2880085" cy="2351390"/>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9525">
              <a:noFill/>
              <a:miter lim="800000"/>
              <a:headEnd/>
              <a:tailEnd/>
            </a:ln>
            <a:effectLst>
              <a:outerShdw blurRad="50800" dist="38100" dir="2700000" algn="tl" rotWithShape="0">
                <a:prstClr val="black">
                  <a:alpha val="40000"/>
                </a:prstClr>
              </a:outerShdw>
            </a:effectLst>
          </p:spPr>
          <p:txBody>
            <a:bodyPr wrap="square" tIns="51435" bIns="51435" rtlCol="0" anchor="t">
              <a:prstTxWarp prst="textNoShape">
                <a:avLst/>
              </a:prstTxWarp>
              <a:noAutofit/>
            </a:bodyPr>
            <a:lstStyle/>
            <a:p>
              <a:pPr algn="ctr" defTabSz="685716">
                <a:defRPr/>
              </a:pPr>
              <a:endParaRPr lang="zh-CN" altLang="en-US" sz="1350" kern="0" dirty="0" err="1">
                <a:solidFill>
                  <a:prstClr val="white"/>
                </a:solidFill>
              </a:endParaRPr>
            </a:p>
          </p:txBody>
        </p:sp>
      </p:grpSp>
      <p:sp>
        <p:nvSpPr>
          <p:cNvPr id="6" name="Rectangle 3"/>
          <p:cNvSpPr txBox="1">
            <a:spLocks noChangeArrowheads="1"/>
          </p:cNvSpPr>
          <p:nvPr/>
        </p:nvSpPr>
        <p:spPr>
          <a:xfrm>
            <a:off x="2839023" y="1213724"/>
            <a:ext cx="1456209" cy="776816"/>
          </a:xfrm>
          <a:prstGeom prst="rect">
            <a:avLst/>
          </a:prstGeom>
        </p:spPr>
        <p:txBody>
          <a:bodyPr vert="horz" wrap="square" lIns="0" tIns="0" rIns="0" bIns="0" rtlCol="0">
            <a:spAutoFit/>
          </a:bodyPr>
          <a:lstStyle>
            <a:lvl1pPr marL="228552" indent="-228552" algn="l" defTabSz="91419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54" indent="-228552" algn="l" defTabSz="91419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46" indent="-228552" algn="l" defTabSz="91419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40"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6935"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036"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14286" indent="-214286">
              <a:spcBef>
                <a:spcPts val="300"/>
              </a:spcBef>
              <a:spcAft>
                <a:spcPts val="150"/>
              </a:spcAft>
            </a:pPr>
            <a:r>
              <a:rPr lang="zh-CN" altLang="en-US" sz="844">
                <a:solidFill>
                  <a:srgbClr val="231F20"/>
                </a:solidFill>
                <a:latin typeface="微软雅黑" panose="020B0503020204020204" pitchFamily="34" charset="-122"/>
              </a:rPr>
              <a:t>数据标准制定</a:t>
            </a:r>
            <a:endParaRPr lang="en-US" altLang="zh-CN" sz="844">
              <a:solidFill>
                <a:srgbClr val="231F20"/>
              </a:solidFill>
              <a:latin typeface="微软雅黑" panose="020B0503020204020204" pitchFamily="34" charset="-122"/>
            </a:endParaRPr>
          </a:p>
          <a:p>
            <a:pPr marL="214286" indent="-214286">
              <a:spcBef>
                <a:spcPts val="300"/>
              </a:spcBef>
              <a:spcAft>
                <a:spcPts val="150"/>
              </a:spcAft>
            </a:pPr>
            <a:r>
              <a:rPr lang="zh-CN" altLang="en-US" sz="844">
                <a:solidFill>
                  <a:srgbClr val="231F20"/>
                </a:solidFill>
                <a:latin typeface="微软雅黑" panose="020B0503020204020204" pitchFamily="34" charset="-122"/>
              </a:rPr>
              <a:t>数据地图绘制</a:t>
            </a:r>
            <a:endParaRPr lang="en-US" altLang="zh-CN" sz="844">
              <a:solidFill>
                <a:srgbClr val="231F20"/>
              </a:solidFill>
              <a:latin typeface="微软雅黑" panose="020B0503020204020204" pitchFamily="34" charset="-122"/>
            </a:endParaRPr>
          </a:p>
          <a:p>
            <a:pPr marL="214286" indent="-214286">
              <a:spcBef>
                <a:spcPts val="300"/>
              </a:spcBef>
              <a:spcAft>
                <a:spcPts val="150"/>
              </a:spcAft>
            </a:pPr>
            <a:r>
              <a:rPr lang="zh-CN" altLang="en-US" sz="844">
                <a:solidFill>
                  <a:srgbClr val="231F20"/>
                </a:solidFill>
                <a:latin typeface="微软雅黑" panose="020B0503020204020204" pitchFamily="34" charset="-122"/>
              </a:rPr>
              <a:t>数据满足度和缺损报告</a:t>
            </a:r>
            <a:endParaRPr lang="en-US" altLang="zh-CN" sz="844">
              <a:solidFill>
                <a:srgbClr val="231F20"/>
              </a:solidFill>
              <a:latin typeface="微软雅黑" panose="020B0503020204020204" pitchFamily="34" charset="-122"/>
            </a:endParaRPr>
          </a:p>
          <a:p>
            <a:pPr marL="214286" indent="-214286">
              <a:spcBef>
                <a:spcPts val="300"/>
              </a:spcBef>
              <a:spcAft>
                <a:spcPts val="150"/>
              </a:spcAft>
            </a:pPr>
            <a:r>
              <a:rPr lang="zh-CN" altLang="en-US" sz="844">
                <a:solidFill>
                  <a:srgbClr val="231F20"/>
                </a:solidFill>
                <a:latin typeface="微软雅黑" panose="020B0503020204020204" pitchFamily="34" charset="-122"/>
              </a:rPr>
              <a:t>构建常态化数据标准管理和维护机制</a:t>
            </a:r>
            <a:endParaRPr lang="en-US" altLang="zh-CN" sz="844" dirty="0">
              <a:solidFill>
                <a:srgbClr val="231F20"/>
              </a:solidFill>
              <a:latin typeface="微软雅黑" panose="020B0503020204020204" pitchFamily="34" charset="-122"/>
            </a:endParaRPr>
          </a:p>
        </p:txBody>
      </p:sp>
      <p:sp>
        <p:nvSpPr>
          <p:cNvPr id="7" name="Rectangle 6"/>
          <p:cNvSpPr/>
          <p:nvPr/>
        </p:nvSpPr>
        <p:spPr>
          <a:xfrm>
            <a:off x="314326" y="2302225"/>
            <a:ext cx="6390548" cy="276991"/>
          </a:xfrm>
          <a:prstGeom prst="rect">
            <a:avLst/>
          </a:prstGeom>
          <a:solidFill>
            <a:schemeClr val="bg1"/>
          </a:solidFill>
          <a:ln>
            <a:solidFill>
              <a:schemeClr val="bg1">
                <a:lumMod val="65000"/>
              </a:schemeClr>
            </a:solidFill>
          </a:ln>
        </p:spPr>
        <p:txBody>
          <a:bodyPr wrap="square" lIns="68572" tIns="34286" rIns="68572" bIns="34286">
            <a:spAutoFit/>
          </a:bodyPr>
          <a:lstStyle/>
          <a:p>
            <a:pPr algn="ctr" defTabSz="685716">
              <a:defRPr/>
            </a:pPr>
            <a:r>
              <a:rPr lang="zh-CN" altLang="en-US" sz="1350" b="1" dirty="0">
                <a:solidFill>
                  <a:srgbClr val="3C3C3B"/>
                </a:solidFill>
              </a:rPr>
              <a:t>数据资产盘点和缺损探查</a:t>
            </a:r>
            <a:endParaRPr lang="en-US" sz="1350" b="1" dirty="0">
              <a:solidFill>
                <a:srgbClr val="3C3C3B"/>
              </a:solidFill>
            </a:endParaRPr>
          </a:p>
        </p:txBody>
      </p:sp>
      <p:grpSp>
        <p:nvGrpSpPr>
          <p:cNvPr id="8" name="Group 7"/>
          <p:cNvGrpSpPr/>
          <p:nvPr/>
        </p:nvGrpSpPr>
        <p:grpSpPr>
          <a:xfrm>
            <a:off x="558780" y="1379655"/>
            <a:ext cx="5821949" cy="906377"/>
            <a:chOff x="4558267" y="1222304"/>
            <a:chExt cx="4471481" cy="1208502"/>
          </a:xfrm>
        </p:grpSpPr>
        <p:sp>
          <p:nvSpPr>
            <p:cNvPr id="9" name="Curved Down Arrow 8"/>
            <p:cNvSpPr/>
            <p:nvPr/>
          </p:nvSpPr>
          <p:spPr bwMode="auto">
            <a:xfrm flipH="1" flipV="1">
              <a:off x="5973253" y="1871245"/>
              <a:ext cx="1513115" cy="300356"/>
            </a:xfrm>
            <a:prstGeom prst="curvedDownArrow">
              <a:avLst>
                <a:gd name="adj1" fmla="val 25000"/>
                <a:gd name="adj2" fmla="val 73718"/>
                <a:gd name="adj3" fmla="val 25000"/>
              </a:avLst>
            </a:prstGeom>
            <a:solidFill>
              <a:schemeClr val="tx2"/>
            </a:solidFill>
            <a:ln w="9525" cap="flat" cmpd="sng" algn="ctr">
              <a:solidFill>
                <a:schemeClr val="tx2"/>
              </a:solidFill>
              <a:prstDash val="solid"/>
              <a:round/>
              <a:headEnd type="none" w="med" len="med"/>
              <a:tailEnd type="none" w="med" len="med"/>
            </a:ln>
            <a:effectLst/>
          </p:spPr>
          <p:txBody>
            <a:bodyPr vert="horz" wrap="square" lIns="51432" tIns="25716" rIns="51432" bIns="25716" numCol="1" rtlCol="0" anchor="t" anchorCtr="0" compatLnSpc="1">
              <a:prstTxWarp prst="textNoShape">
                <a:avLst/>
              </a:prstTxWarp>
            </a:bodyPr>
            <a:lstStyle/>
            <a:p>
              <a:pPr defTabSz="685716" eaLnBrk="0" fontAlgn="base" hangingPunct="0">
                <a:spcBef>
                  <a:spcPct val="0"/>
                </a:spcBef>
                <a:spcAft>
                  <a:spcPct val="0"/>
                </a:spcAft>
                <a:defRPr/>
              </a:pPr>
              <a:endParaRPr lang="en-US" sz="1631" dirty="0">
                <a:solidFill>
                  <a:srgbClr val="3C3C3B"/>
                </a:solidFill>
              </a:endParaRPr>
            </a:p>
          </p:txBody>
        </p:sp>
        <p:sp>
          <p:nvSpPr>
            <p:cNvPr id="10" name="Flowchart: Document 9"/>
            <p:cNvSpPr/>
            <p:nvPr/>
          </p:nvSpPr>
          <p:spPr bwMode="auto">
            <a:xfrm>
              <a:off x="4651261" y="1222304"/>
              <a:ext cx="1572986" cy="542582"/>
            </a:xfrm>
            <a:prstGeom prst="flowChartDocument">
              <a:avLst/>
            </a:prstGeom>
            <a:solidFill>
              <a:schemeClr val="tx2"/>
            </a:solidFill>
            <a:ln w="9525" cap="flat" cmpd="sng" algn="ctr">
              <a:noFill/>
              <a:prstDash val="solid"/>
              <a:round/>
              <a:headEnd type="none" w="med" len="med"/>
              <a:tailEnd type="none" w="med" len="med"/>
            </a:ln>
            <a:effectLst/>
          </p:spPr>
          <p:txBody>
            <a:bodyPr vert="horz" wrap="square" lIns="51432" tIns="25716" rIns="51432" bIns="25716" numCol="1" rtlCol="0" anchor="t" anchorCtr="0" compatLnSpc="1">
              <a:prstTxWarp prst="textNoShape">
                <a:avLst/>
              </a:prstTxWarp>
            </a:bodyPr>
            <a:lstStyle/>
            <a:p>
              <a:pPr algn="ctr" defTabSz="685716" eaLnBrk="0" fontAlgn="base" hangingPunct="0">
                <a:spcBef>
                  <a:spcPct val="0"/>
                </a:spcBef>
                <a:spcAft>
                  <a:spcPct val="0"/>
                </a:spcAft>
                <a:defRPr/>
              </a:pPr>
              <a:r>
                <a:rPr lang="zh-CN" altLang="en-US" sz="1069" b="1" dirty="0">
                  <a:solidFill>
                    <a:prstClr val="white"/>
                  </a:solidFill>
                </a:rPr>
                <a:t>数据标准态</a:t>
              </a:r>
              <a:endParaRPr lang="en-US" sz="1069" b="1" dirty="0">
                <a:solidFill>
                  <a:prstClr val="white"/>
                </a:solidFill>
              </a:endParaRPr>
            </a:p>
          </p:txBody>
        </p:sp>
        <p:cxnSp>
          <p:nvCxnSpPr>
            <p:cNvPr id="11" name="Straight Connector 10"/>
            <p:cNvCxnSpPr/>
            <p:nvPr/>
          </p:nvCxnSpPr>
          <p:spPr bwMode="auto">
            <a:xfrm>
              <a:off x="4660789" y="1830197"/>
              <a:ext cx="1382486" cy="0"/>
            </a:xfrm>
            <a:prstGeom prst="line">
              <a:avLst/>
            </a:prstGeom>
            <a:solidFill>
              <a:schemeClr val="accent1"/>
            </a:solidFill>
            <a:ln w="57150" cap="flat" cmpd="sng" algn="ctr">
              <a:solidFill>
                <a:schemeClr val="tx2"/>
              </a:solidFill>
              <a:prstDash val="solid"/>
              <a:round/>
              <a:headEnd type="none" w="med" len="med"/>
              <a:tailEnd type="none" w="med" len="med"/>
            </a:ln>
            <a:effectLst/>
          </p:spPr>
        </p:cxnSp>
        <p:cxnSp>
          <p:nvCxnSpPr>
            <p:cNvPr id="12" name="Straight Connector 11"/>
            <p:cNvCxnSpPr/>
            <p:nvPr/>
          </p:nvCxnSpPr>
          <p:spPr bwMode="auto">
            <a:xfrm>
              <a:off x="7443700" y="1830197"/>
              <a:ext cx="1382486" cy="0"/>
            </a:xfrm>
            <a:prstGeom prst="line">
              <a:avLst/>
            </a:prstGeom>
            <a:solidFill>
              <a:schemeClr val="accent1"/>
            </a:solidFill>
            <a:ln w="57150" cap="flat" cmpd="sng" algn="ctr">
              <a:solidFill>
                <a:schemeClr val="tx2"/>
              </a:solidFill>
              <a:prstDash val="solid"/>
              <a:round/>
              <a:headEnd type="none" w="med" len="med"/>
              <a:tailEnd type="none" w="med" len="med"/>
            </a:ln>
            <a:effectLst/>
          </p:spPr>
        </p:cxnSp>
        <p:sp>
          <p:nvSpPr>
            <p:cNvPr id="13" name="TextBox 12"/>
            <p:cNvSpPr txBox="1"/>
            <p:nvPr/>
          </p:nvSpPr>
          <p:spPr>
            <a:xfrm>
              <a:off x="6033929" y="2176894"/>
              <a:ext cx="1484264" cy="253912"/>
            </a:xfrm>
            <a:prstGeom prst="rect">
              <a:avLst/>
            </a:prstGeom>
            <a:noFill/>
            <a:ln>
              <a:noFill/>
            </a:ln>
          </p:spPr>
          <p:txBody>
            <a:bodyPr wrap="square" lIns="51432" tIns="25716" rIns="51432" bIns="25716" rtlCol="0">
              <a:spAutoFit/>
            </a:bodyPr>
            <a:lstStyle/>
            <a:p>
              <a:pPr algn="ctr" defTabSz="685716">
                <a:defRPr/>
              </a:pPr>
              <a:r>
                <a:rPr lang="zh-CN" altLang="en-US" sz="900" b="1" dirty="0">
                  <a:solidFill>
                    <a:srgbClr val="EC881D"/>
                  </a:solidFill>
                </a:rPr>
                <a:t>遵循</a:t>
              </a:r>
              <a:endParaRPr lang="en-US" sz="900" b="1" dirty="0">
                <a:solidFill>
                  <a:srgbClr val="EC881D"/>
                </a:solidFill>
              </a:endParaRPr>
            </a:p>
          </p:txBody>
        </p:sp>
        <p:sp>
          <p:nvSpPr>
            <p:cNvPr id="14" name="Flowchart: Document 13"/>
            <p:cNvSpPr/>
            <p:nvPr/>
          </p:nvSpPr>
          <p:spPr bwMode="auto">
            <a:xfrm>
              <a:off x="7450231" y="1222304"/>
              <a:ext cx="1572986" cy="542582"/>
            </a:xfrm>
            <a:prstGeom prst="flowChartDocument">
              <a:avLst/>
            </a:prstGeom>
            <a:solidFill>
              <a:schemeClr val="tx2"/>
            </a:solidFill>
            <a:ln w="9525" cap="flat" cmpd="sng" algn="ctr">
              <a:noFill/>
              <a:prstDash val="solid"/>
              <a:round/>
              <a:headEnd type="none" w="med" len="med"/>
              <a:tailEnd type="none" w="med" len="med"/>
            </a:ln>
            <a:effectLst/>
          </p:spPr>
          <p:txBody>
            <a:bodyPr vert="horz" wrap="square" lIns="51432" tIns="25716" rIns="51432" bIns="25716" numCol="1" rtlCol="0" anchor="t" anchorCtr="0" compatLnSpc="1">
              <a:prstTxWarp prst="textNoShape">
                <a:avLst/>
              </a:prstTxWarp>
            </a:bodyPr>
            <a:lstStyle/>
            <a:p>
              <a:pPr algn="ctr" defTabSz="685716" eaLnBrk="0" fontAlgn="base" hangingPunct="0">
                <a:spcBef>
                  <a:spcPct val="0"/>
                </a:spcBef>
                <a:spcAft>
                  <a:spcPct val="0"/>
                </a:spcAft>
                <a:defRPr/>
              </a:pPr>
              <a:r>
                <a:rPr lang="zh-CN" altLang="en-US" sz="1069" b="1" dirty="0">
                  <a:solidFill>
                    <a:prstClr val="white"/>
                  </a:solidFill>
                </a:rPr>
                <a:t>数据生产态</a:t>
              </a:r>
              <a:endParaRPr lang="en-US" sz="1069" b="1" dirty="0">
                <a:solidFill>
                  <a:prstClr val="white"/>
                </a:solidFill>
              </a:endParaRPr>
            </a:p>
          </p:txBody>
        </p:sp>
        <p:sp>
          <p:nvSpPr>
            <p:cNvPr id="15" name="Rectangle 14"/>
            <p:cNvSpPr/>
            <p:nvPr/>
          </p:nvSpPr>
          <p:spPr>
            <a:xfrm>
              <a:off x="4558267" y="1967962"/>
              <a:ext cx="1675036" cy="219201"/>
            </a:xfrm>
            <a:prstGeom prst="rect">
              <a:avLst/>
            </a:prstGeom>
          </p:spPr>
          <p:txBody>
            <a:bodyPr wrap="square" lIns="51432" tIns="25716" rIns="51432" bIns="25716">
              <a:spAutoFit/>
            </a:bodyPr>
            <a:lstStyle/>
            <a:p>
              <a:pPr algn="ctr" defTabSz="685716">
                <a:defRPr/>
              </a:pPr>
              <a:r>
                <a:rPr lang="zh-CN" altLang="en-US" sz="731" dirty="0">
                  <a:solidFill>
                    <a:srgbClr val="3C3C3B"/>
                  </a:solidFill>
                </a:rPr>
                <a:t>由数据标准制定形成企业级规范文件</a:t>
              </a:r>
              <a:endParaRPr lang="en-US" sz="731" dirty="0">
                <a:solidFill>
                  <a:srgbClr val="3C3C3B"/>
                </a:solidFill>
              </a:endParaRPr>
            </a:p>
          </p:txBody>
        </p:sp>
        <p:sp>
          <p:nvSpPr>
            <p:cNvPr id="16" name="Rectangle 15"/>
            <p:cNvSpPr/>
            <p:nvPr/>
          </p:nvSpPr>
          <p:spPr>
            <a:xfrm>
              <a:off x="7450231" y="1980456"/>
              <a:ext cx="1579517" cy="219201"/>
            </a:xfrm>
            <a:prstGeom prst="rect">
              <a:avLst/>
            </a:prstGeom>
          </p:spPr>
          <p:txBody>
            <a:bodyPr wrap="square" lIns="51432" tIns="25716" rIns="51432" bIns="25716">
              <a:spAutoFit/>
            </a:bodyPr>
            <a:lstStyle/>
            <a:p>
              <a:pPr algn="ctr" defTabSz="685716">
                <a:defRPr/>
              </a:pPr>
              <a:r>
                <a:rPr lang="zh-CN" altLang="en-US" sz="731" dirty="0">
                  <a:solidFill>
                    <a:srgbClr val="3C3C3B"/>
                  </a:solidFill>
                </a:rPr>
                <a:t>在系统中实际存在的数据结构和定义</a:t>
              </a:r>
              <a:endParaRPr lang="en-US" sz="731" dirty="0">
                <a:solidFill>
                  <a:srgbClr val="3C3C3B"/>
                </a:solidFill>
              </a:endParaRPr>
            </a:p>
          </p:txBody>
        </p:sp>
      </p:grpSp>
      <p:grpSp>
        <p:nvGrpSpPr>
          <p:cNvPr id="17" name="Group 16"/>
          <p:cNvGrpSpPr/>
          <p:nvPr/>
        </p:nvGrpSpPr>
        <p:grpSpPr>
          <a:xfrm>
            <a:off x="566040" y="2676729"/>
            <a:ext cx="2277011" cy="1453037"/>
            <a:chOff x="754720" y="2816494"/>
            <a:chExt cx="3036014" cy="1937383"/>
          </a:xfrm>
        </p:grpSpPr>
        <p:sp>
          <p:nvSpPr>
            <p:cNvPr id="18" name="Pentagon 17"/>
            <p:cNvSpPr/>
            <p:nvPr/>
          </p:nvSpPr>
          <p:spPr>
            <a:xfrm>
              <a:off x="1007627" y="2964865"/>
              <a:ext cx="2783107" cy="324000"/>
            </a:xfrm>
            <a:prstGeom prst="homePlate">
              <a:avLst/>
            </a:prstGeom>
            <a:gradFill flip="none" rotWithShape="1">
              <a:gsLst>
                <a:gs pos="0">
                  <a:srgbClr val="FFC000">
                    <a:tint val="66000"/>
                    <a:satMod val="160000"/>
                    <a:alpha val="0"/>
                  </a:srgbClr>
                </a:gs>
                <a:gs pos="50000">
                  <a:srgbClr val="FFC000">
                    <a:tint val="44500"/>
                    <a:satMod val="160000"/>
                  </a:srgbClr>
                </a:gs>
                <a:gs pos="100000">
                  <a:srgbClr val="FFC000">
                    <a:tint val="23500"/>
                    <a:satMod val="160000"/>
                  </a:srgbClr>
                </a:gs>
              </a:gsLst>
              <a:lin ang="2700000" scaled="1"/>
              <a:tileRect/>
            </a:gradFill>
            <a:ln w="9525">
              <a:noFill/>
              <a:miter lim="800000"/>
              <a:headEnd/>
              <a:tailEnd/>
            </a:ln>
            <a:effectLst/>
          </p:spPr>
          <p:txBody>
            <a:bodyPr wrap="square" tIns="51435" bIns="51435" rtlCol="0" anchor="ctr">
              <a:prstTxWarp prst="textNoShape">
                <a:avLst/>
              </a:prstTxWarp>
              <a:noAutofit/>
            </a:bodyPr>
            <a:lstStyle/>
            <a:p>
              <a:pPr algn="ctr" defTabSz="685716">
                <a:defRPr/>
              </a:pPr>
              <a:r>
                <a:rPr lang="zh-CN" altLang="en-US" sz="1181" kern="0" dirty="0">
                  <a:ln w="18415" cmpd="sng">
                    <a:noFill/>
                    <a:prstDash val="solid"/>
                  </a:ln>
                  <a:solidFill>
                    <a:srgbClr val="0070C0"/>
                  </a:solidFill>
                  <a:latin typeface="微软雅黑" panose="020B0503020204020204" pitchFamily="34" charset="-122"/>
                  <a:cs typeface="Times New Roman" pitchFamily="18" charset="0"/>
                </a:rPr>
                <a:t>数据标准</a:t>
              </a:r>
              <a:endParaRPr lang="en-US" altLang="zh-CN" sz="1181" kern="0" dirty="0">
                <a:ln w="18415" cmpd="sng">
                  <a:noFill/>
                  <a:prstDash val="solid"/>
                </a:ln>
                <a:solidFill>
                  <a:srgbClr val="0070C0"/>
                </a:solidFill>
                <a:latin typeface="微软雅黑" panose="020B0503020204020204" pitchFamily="34" charset="-122"/>
                <a:cs typeface="Times New Roman" pitchFamily="18" charset="0"/>
              </a:endParaRPr>
            </a:p>
          </p:txBody>
        </p:sp>
        <p:sp>
          <p:nvSpPr>
            <p:cNvPr id="19" name="Pentagon 18"/>
            <p:cNvSpPr/>
            <p:nvPr/>
          </p:nvSpPr>
          <p:spPr>
            <a:xfrm>
              <a:off x="997805" y="3397564"/>
              <a:ext cx="2783107" cy="324000"/>
            </a:xfrm>
            <a:prstGeom prst="homePlate">
              <a:avLst/>
            </a:prstGeom>
            <a:gradFill flip="none" rotWithShape="1">
              <a:gsLst>
                <a:gs pos="0">
                  <a:srgbClr val="FFC000">
                    <a:tint val="66000"/>
                    <a:satMod val="160000"/>
                    <a:alpha val="0"/>
                  </a:srgbClr>
                </a:gs>
                <a:gs pos="50000">
                  <a:srgbClr val="FFC000">
                    <a:tint val="44500"/>
                    <a:satMod val="160000"/>
                  </a:srgbClr>
                </a:gs>
                <a:gs pos="100000">
                  <a:srgbClr val="FFC000">
                    <a:tint val="23500"/>
                    <a:satMod val="160000"/>
                  </a:srgbClr>
                </a:gs>
              </a:gsLst>
              <a:lin ang="2700000" scaled="1"/>
              <a:tileRect/>
            </a:gradFill>
            <a:ln w="9525">
              <a:noFill/>
              <a:miter lim="800000"/>
              <a:headEnd/>
              <a:tailEnd/>
            </a:ln>
            <a:effectLst/>
          </p:spPr>
          <p:txBody>
            <a:bodyPr rot="0" spcFirstLastPara="0" vertOverflow="overflow" horzOverflow="overflow" vert="horz" wrap="square" lIns="51435" tIns="51435" rIns="51435" bIns="51435" numCol="1" spcCol="0" rtlCol="0" fromWordArt="0" anchor="ctr" anchorCtr="0" forceAA="0" compatLnSpc="1">
              <a:prstTxWarp prst="textNoShape">
                <a:avLst/>
              </a:prstTxWarp>
              <a:noAutofit/>
            </a:bodyPr>
            <a:lstStyle/>
            <a:p>
              <a:pPr algn="ctr" defTabSz="685716">
                <a:defRPr/>
              </a:pPr>
              <a:r>
                <a:rPr lang="zh-CN" altLang="en-US" sz="1181" kern="0" dirty="0">
                  <a:ln w="18415" cmpd="sng">
                    <a:noFill/>
                    <a:prstDash val="solid"/>
                  </a:ln>
                  <a:solidFill>
                    <a:srgbClr val="0070C0"/>
                  </a:solidFill>
                  <a:latin typeface="微软雅黑" panose="020B0503020204020204" pitchFamily="34" charset="-122"/>
                  <a:cs typeface="Times New Roman" pitchFamily="18" charset="0"/>
                </a:rPr>
                <a:t>数据映射</a:t>
              </a:r>
              <a:endParaRPr lang="en-US" altLang="zh-CN" sz="1181" kern="0" dirty="0">
                <a:ln w="18415" cmpd="sng">
                  <a:noFill/>
                  <a:prstDash val="solid"/>
                </a:ln>
                <a:solidFill>
                  <a:srgbClr val="0070C0"/>
                </a:solidFill>
                <a:latin typeface="微软雅黑" panose="020B0503020204020204" pitchFamily="34" charset="-122"/>
                <a:cs typeface="Times New Roman" pitchFamily="18" charset="0"/>
              </a:endParaRPr>
            </a:p>
          </p:txBody>
        </p:sp>
        <p:sp>
          <p:nvSpPr>
            <p:cNvPr id="20" name="Pentagon 19"/>
            <p:cNvSpPr/>
            <p:nvPr/>
          </p:nvSpPr>
          <p:spPr>
            <a:xfrm>
              <a:off x="997805" y="3830263"/>
              <a:ext cx="2783107" cy="324000"/>
            </a:xfrm>
            <a:prstGeom prst="homePlate">
              <a:avLst/>
            </a:prstGeom>
            <a:gradFill flip="none" rotWithShape="1">
              <a:gsLst>
                <a:gs pos="0">
                  <a:srgbClr val="FFC000">
                    <a:tint val="66000"/>
                    <a:satMod val="160000"/>
                    <a:alpha val="0"/>
                  </a:srgbClr>
                </a:gs>
                <a:gs pos="50000">
                  <a:srgbClr val="FFC000">
                    <a:tint val="44500"/>
                    <a:satMod val="160000"/>
                  </a:srgbClr>
                </a:gs>
                <a:gs pos="100000">
                  <a:srgbClr val="FFC000">
                    <a:tint val="23500"/>
                    <a:satMod val="160000"/>
                  </a:srgbClr>
                </a:gs>
              </a:gsLst>
              <a:lin ang="2700000" scaled="1"/>
              <a:tileRect/>
            </a:gradFill>
            <a:ln w="9525">
              <a:noFill/>
              <a:miter lim="800000"/>
              <a:headEnd/>
              <a:tailEnd/>
            </a:ln>
            <a:effectLst/>
          </p:spPr>
          <p:txBody>
            <a:bodyPr wrap="square" tIns="51435" bIns="51435" rtlCol="0" anchor="ctr">
              <a:prstTxWarp prst="textNoShape">
                <a:avLst/>
              </a:prstTxWarp>
              <a:noAutofit/>
            </a:bodyPr>
            <a:lstStyle/>
            <a:p>
              <a:pPr algn="ctr" defTabSz="685716">
                <a:defRPr/>
              </a:pPr>
              <a:r>
                <a:rPr lang="zh-CN" altLang="en-US" sz="1181" kern="0" dirty="0">
                  <a:ln w="18415" cmpd="sng">
                    <a:noFill/>
                    <a:prstDash val="solid"/>
                  </a:ln>
                  <a:solidFill>
                    <a:srgbClr val="0070C0"/>
                  </a:solidFill>
                  <a:latin typeface="微软雅黑" panose="020B0503020204020204" pitchFamily="34" charset="-122"/>
                  <a:cs typeface="Times New Roman" pitchFamily="18" charset="0"/>
                </a:rPr>
                <a:t>数据地图</a:t>
              </a:r>
              <a:endParaRPr lang="en-US" altLang="zh-CN" sz="1181" kern="0" dirty="0">
                <a:ln w="18415" cmpd="sng">
                  <a:noFill/>
                  <a:prstDash val="solid"/>
                </a:ln>
                <a:solidFill>
                  <a:srgbClr val="0070C0"/>
                </a:solidFill>
                <a:latin typeface="微软雅黑" panose="020B0503020204020204" pitchFamily="34" charset="-122"/>
                <a:cs typeface="Times New Roman" pitchFamily="18" charset="0"/>
              </a:endParaRPr>
            </a:p>
          </p:txBody>
        </p:sp>
        <p:sp>
          <p:nvSpPr>
            <p:cNvPr id="21" name="Pentagon 20"/>
            <p:cNvSpPr/>
            <p:nvPr/>
          </p:nvSpPr>
          <p:spPr>
            <a:xfrm>
              <a:off x="991802" y="4262962"/>
              <a:ext cx="2783107" cy="324000"/>
            </a:xfrm>
            <a:prstGeom prst="homePlate">
              <a:avLst/>
            </a:prstGeom>
            <a:gradFill flip="none" rotWithShape="1">
              <a:gsLst>
                <a:gs pos="0">
                  <a:srgbClr val="FFC000">
                    <a:tint val="66000"/>
                    <a:satMod val="160000"/>
                    <a:alpha val="0"/>
                  </a:srgbClr>
                </a:gs>
                <a:gs pos="50000">
                  <a:srgbClr val="FFC000">
                    <a:tint val="44500"/>
                    <a:satMod val="160000"/>
                  </a:srgbClr>
                </a:gs>
                <a:gs pos="100000">
                  <a:srgbClr val="FFC000">
                    <a:tint val="23500"/>
                    <a:satMod val="160000"/>
                  </a:srgbClr>
                </a:gs>
              </a:gsLst>
              <a:lin ang="2700000" scaled="1"/>
              <a:tileRect/>
            </a:gradFill>
            <a:ln w="9525">
              <a:noFill/>
              <a:miter lim="800000"/>
              <a:headEnd/>
              <a:tailEnd/>
            </a:ln>
            <a:effectLst/>
          </p:spPr>
          <p:txBody>
            <a:bodyPr wrap="square" tIns="51435" bIns="51435" rtlCol="0" anchor="ctr">
              <a:prstTxWarp prst="textNoShape">
                <a:avLst/>
              </a:prstTxWarp>
              <a:noAutofit/>
            </a:bodyPr>
            <a:lstStyle/>
            <a:p>
              <a:pPr algn="ctr" defTabSz="685716">
                <a:defRPr/>
              </a:pPr>
              <a:r>
                <a:rPr lang="zh-CN" altLang="en-US" sz="1181" kern="0" dirty="0">
                  <a:ln w="18415" cmpd="sng">
                    <a:noFill/>
                    <a:prstDash val="solid"/>
                  </a:ln>
                  <a:solidFill>
                    <a:srgbClr val="0070C0"/>
                  </a:solidFill>
                  <a:latin typeface="微软雅黑" panose="020B0503020204020204" pitchFamily="34" charset="-122"/>
                  <a:cs typeface="Times New Roman" pitchFamily="18" charset="0"/>
                </a:rPr>
                <a:t>数据质量</a:t>
              </a:r>
              <a:endParaRPr lang="en-US" altLang="zh-CN" sz="1181" kern="0" dirty="0">
                <a:ln w="18415" cmpd="sng">
                  <a:noFill/>
                  <a:prstDash val="solid"/>
                </a:ln>
                <a:solidFill>
                  <a:srgbClr val="0070C0"/>
                </a:solidFill>
                <a:latin typeface="微软雅黑" panose="020B0503020204020204" pitchFamily="34" charset="-122"/>
                <a:cs typeface="Times New Roman" pitchFamily="18" charset="0"/>
              </a:endParaRPr>
            </a:p>
          </p:txBody>
        </p:sp>
        <p:grpSp>
          <p:nvGrpSpPr>
            <p:cNvPr id="22" name="Group 21"/>
            <p:cNvGrpSpPr/>
            <p:nvPr/>
          </p:nvGrpSpPr>
          <p:grpSpPr>
            <a:xfrm>
              <a:off x="754720" y="3768875"/>
              <a:ext cx="475898" cy="434975"/>
              <a:chOff x="3635940" y="3643288"/>
              <a:chExt cx="433389" cy="434975"/>
            </a:xfrm>
          </p:grpSpPr>
          <p:sp>
            <p:nvSpPr>
              <p:cNvPr id="28" name="流程图: 联系 14"/>
              <p:cNvSpPr/>
              <p:nvPr/>
            </p:nvSpPr>
            <p:spPr>
              <a:xfrm>
                <a:off x="3635940" y="3643288"/>
                <a:ext cx="433389" cy="434975"/>
              </a:xfrm>
              <a:prstGeom prst="flowChartConnector">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sp>
            <p:nvSpPr>
              <p:cNvPr id="29" name="流程图: 联系 27"/>
              <p:cNvSpPr/>
              <p:nvPr/>
            </p:nvSpPr>
            <p:spPr>
              <a:xfrm>
                <a:off x="3735957" y="3749650"/>
                <a:ext cx="231775" cy="231775"/>
              </a:xfrm>
              <a:custGeom>
                <a:avLst/>
                <a:gdLst/>
                <a:ahLst/>
                <a:cxnLst/>
                <a:rect l="l" t="t" r="r" b="b"/>
                <a:pathLst>
                  <a:path w="487870" h="487870">
                    <a:moveTo>
                      <a:pt x="115475" y="356337"/>
                    </a:moveTo>
                    <a:lnTo>
                      <a:pt x="68600" y="356585"/>
                    </a:lnTo>
                    <a:cubicBezTo>
                      <a:pt x="88470" y="388740"/>
                      <a:pt x="117743" y="414300"/>
                      <a:pt x="152494" y="430432"/>
                    </a:cubicBezTo>
                    <a:close/>
                    <a:moveTo>
                      <a:pt x="230061" y="355730"/>
                    </a:moveTo>
                    <a:lnTo>
                      <a:pt x="151322" y="356147"/>
                    </a:lnTo>
                    <a:cubicBezTo>
                      <a:pt x="162926" y="392049"/>
                      <a:pt x="181183" y="423971"/>
                      <a:pt x="204185" y="450286"/>
                    </a:cubicBezTo>
                    <a:lnTo>
                      <a:pt x="230575" y="452946"/>
                    </a:lnTo>
                    <a:close/>
                    <a:moveTo>
                      <a:pt x="327486" y="355214"/>
                    </a:moveTo>
                    <a:lnTo>
                      <a:pt x="254982" y="355598"/>
                    </a:lnTo>
                    <a:lnTo>
                      <a:pt x="254982" y="453660"/>
                    </a:lnTo>
                    <a:lnTo>
                      <a:pt x="271985" y="451946"/>
                    </a:lnTo>
                    <a:cubicBezTo>
                      <a:pt x="296189" y="425188"/>
                      <a:pt x="315418" y="392353"/>
                      <a:pt x="327486" y="355214"/>
                    </a:cubicBezTo>
                    <a:close/>
                    <a:moveTo>
                      <a:pt x="423861" y="354704"/>
                    </a:moveTo>
                    <a:lnTo>
                      <a:pt x="363700" y="355023"/>
                    </a:lnTo>
                    <a:cubicBezTo>
                      <a:pt x="352682" y="387722"/>
                      <a:pt x="336265" y="417139"/>
                      <a:pt x="315749" y="441978"/>
                    </a:cubicBezTo>
                    <a:cubicBezTo>
                      <a:pt x="361647" y="426619"/>
                      <a:pt x="400381" y="395852"/>
                      <a:pt x="423861" y="354704"/>
                    </a:cubicBezTo>
                    <a:close/>
                    <a:moveTo>
                      <a:pt x="97570" y="261080"/>
                    </a:moveTo>
                    <a:lnTo>
                      <a:pt x="36189" y="261405"/>
                    </a:lnTo>
                    <a:cubicBezTo>
                      <a:pt x="37852" y="286007"/>
                      <a:pt x="43894" y="309367"/>
                      <a:pt x="54960" y="330090"/>
                    </a:cubicBezTo>
                    <a:lnTo>
                      <a:pt x="109671" y="330090"/>
                    </a:lnTo>
                    <a:cubicBezTo>
                      <a:pt x="101726" y="308521"/>
                      <a:pt x="98395" y="285194"/>
                      <a:pt x="97570" y="261080"/>
                    </a:cubicBezTo>
                    <a:close/>
                    <a:moveTo>
                      <a:pt x="229556" y="260382"/>
                    </a:moveTo>
                    <a:lnTo>
                      <a:pt x="133449" y="260890"/>
                    </a:lnTo>
                    <a:cubicBezTo>
                      <a:pt x="134247" y="284940"/>
                      <a:pt x="137526" y="308206"/>
                      <a:pt x="143899" y="330090"/>
                    </a:cubicBezTo>
                    <a:lnTo>
                      <a:pt x="229925" y="330090"/>
                    </a:lnTo>
                    <a:close/>
                    <a:moveTo>
                      <a:pt x="345830" y="259766"/>
                    </a:moveTo>
                    <a:lnTo>
                      <a:pt x="254982" y="260247"/>
                    </a:lnTo>
                    <a:lnTo>
                      <a:pt x="254982" y="330090"/>
                    </a:lnTo>
                    <a:lnTo>
                      <a:pt x="334860" y="330090"/>
                    </a:lnTo>
                    <a:cubicBezTo>
                      <a:pt x="341501" y="307888"/>
                      <a:pt x="344951" y="284236"/>
                      <a:pt x="345830" y="259766"/>
                    </a:cubicBezTo>
                    <a:close/>
                    <a:moveTo>
                      <a:pt x="456479" y="259181"/>
                    </a:moveTo>
                    <a:lnTo>
                      <a:pt x="381657" y="259577"/>
                    </a:lnTo>
                    <a:cubicBezTo>
                      <a:pt x="380779" y="284118"/>
                      <a:pt x="377305" y="307836"/>
                      <a:pt x="370602" y="330090"/>
                    </a:cubicBezTo>
                    <a:lnTo>
                      <a:pt x="437779" y="330090"/>
                    </a:lnTo>
                    <a:cubicBezTo>
                      <a:pt x="448914" y="308632"/>
                      <a:pt x="455002" y="284544"/>
                      <a:pt x="456479" y="259181"/>
                    </a:cubicBezTo>
                    <a:close/>
                    <a:moveTo>
                      <a:pt x="106076" y="165874"/>
                    </a:moveTo>
                    <a:lnTo>
                      <a:pt x="48592" y="166178"/>
                    </a:lnTo>
                    <a:cubicBezTo>
                      <a:pt x="39466" y="187335"/>
                      <a:pt x="34839" y="210575"/>
                      <a:pt x="34343" y="234840"/>
                    </a:cubicBezTo>
                    <a:lnTo>
                      <a:pt x="97035" y="234840"/>
                    </a:lnTo>
                    <a:cubicBezTo>
                      <a:pt x="97435" y="210946"/>
                      <a:pt x="100240" y="187770"/>
                      <a:pt x="106076" y="165874"/>
                    </a:cubicBezTo>
                    <a:close/>
                    <a:moveTo>
                      <a:pt x="229053" y="165223"/>
                    </a:moveTo>
                    <a:lnTo>
                      <a:pt x="141750" y="165685"/>
                    </a:lnTo>
                    <a:cubicBezTo>
                      <a:pt x="136027" y="187660"/>
                      <a:pt x="133219" y="210889"/>
                      <a:pt x="132820" y="234840"/>
                    </a:cubicBezTo>
                    <a:lnTo>
                      <a:pt x="229421" y="234840"/>
                    </a:lnTo>
                    <a:close/>
                    <a:moveTo>
                      <a:pt x="337989" y="164646"/>
                    </a:moveTo>
                    <a:lnTo>
                      <a:pt x="254982" y="165086"/>
                    </a:lnTo>
                    <a:lnTo>
                      <a:pt x="254982" y="234840"/>
                    </a:lnTo>
                    <a:lnTo>
                      <a:pt x="346808" y="234840"/>
                    </a:lnTo>
                    <a:cubicBezTo>
                      <a:pt x="346514" y="210529"/>
                      <a:pt x="343755" y="186946"/>
                      <a:pt x="337989" y="164646"/>
                    </a:cubicBezTo>
                    <a:close/>
                    <a:moveTo>
                      <a:pt x="443347" y="164088"/>
                    </a:moveTo>
                    <a:lnTo>
                      <a:pt x="373581" y="164458"/>
                    </a:lnTo>
                    <a:cubicBezTo>
                      <a:pt x="379484" y="186797"/>
                      <a:pt x="382265" y="210452"/>
                      <a:pt x="382560" y="234840"/>
                    </a:cubicBezTo>
                    <a:lnTo>
                      <a:pt x="458223" y="234840"/>
                    </a:lnTo>
                    <a:cubicBezTo>
                      <a:pt x="457713" y="209802"/>
                      <a:pt x="452809" y="185857"/>
                      <a:pt x="443347" y="164088"/>
                    </a:cubicBezTo>
                    <a:close/>
                    <a:moveTo>
                      <a:pt x="160740" y="47119"/>
                    </a:moveTo>
                    <a:cubicBezTo>
                      <a:pt x="117820" y="65665"/>
                      <a:pt x="82358" y="98057"/>
                      <a:pt x="61702" y="139590"/>
                    </a:cubicBezTo>
                    <a:lnTo>
                      <a:pt x="112798" y="139590"/>
                    </a:lnTo>
                    <a:cubicBezTo>
                      <a:pt x="123242" y="104827"/>
                      <a:pt x="139734" y="73522"/>
                      <a:pt x="160740" y="47119"/>
                    </a:cubicBezTo>
                    <a:close/>
                    <a:moveTo>
                      <a:pt x="315938" y="41191"/>
                    </a:moveTo>
                    <a:cubicBezTo>
                      <a:pt x="338728" y="68915"/>
                      <a:pt x="356454" y="102289"/>
                      <a:pt x="367170" y="139590"/>
                    </a:cubicBezTo>
                    <a:lnTo>
                      <a:pt x="430331" y="139590"/>
                    </a:lnTo>
                    <a:cubicBezTo>
                      <a:pt x="407391" y="93032"/>
                      <a:pt x="365921" y="57973"/>
                      <a:pt x="315938" y="41191"/>
                    </a:cubicBezTo>
                    <a:close/>
                    <a:moveTo>
                      <a:pt x="228339" y="30390"/>
                    </a:moveTo>
                    <a:lnTo>
                      <a:pt x="208103" y="32429"/>
                    </a:lnTo>
                    <a:cubicBezTo>
                      <a:pt x="181583" y="61663"/>
                      <a:pt x="160948" y="98157"/>
                      <a:pt x="149045" y="139590"/>
                    </a:cubicBezTo>
                    <a:lnTo>
                      <a:pt x="228917" y="139590"/>
                    </a:lnTo>
                    <a:close/>
                    <a:moveTo>
                      <a:pt x="254982" y="29451"/>
                    </a:moveTo>
                    <a:lnTo>
                      <a:pt x="254982" y="139590"/>
                    </a:lnTo>
                    <a:lnTo>
                      <a:pt x="331121" y="139590"/>
                    </a:lnTo>
                    <a:cubicBezTo>
                      <a:pt x="319406" y="97700"/>
                      <a:pt x="298814" y="60768"/>
                      <a:pt x="272206" y="31187"/>
                    </a:cubicBezTo>
                    <a:close/>
                    <a:moveTo>
                      <a:pt x="243935" y="0"/>
                    </a:moveTo>
                    <a:cubicBezTo>
                      <a:pt x="378657" y="0"/>
                      <a:pt x="487870" y="109213"/>
                      <a:pt x="487870" y="243935"/>
                    </a:cubicBezTo>
                    <a:cubicBezTo>
                      <a:pt x="487870" y="378657"/>
                      <a:pt x="378657" y="487870"/>
                      <a:pt x="243935" y="487870"/>
                    </a:cubicBezTo>
                    <a:cubicBezTo>
                      <a:pt x="109213" y="487870"/>
                      <a:pt x="0" y="378657"/>
                      <a:pt x="0" y="243935"/>
                    </a:cubicBezTo>
                    <a:cubicBezTo>
                      <a:pt x="0" y="109213"/>
                      <a:pt x="109213" y="0"/>
                      <a:pt x="243935" y="0"/>
                    </a:cubicBezTo>
                    <a:close/>
                  </a:path>
                </a:pathLst>
              </a:custGeom>
              <a:solidFill>
                <a:srgbClr val="FFFFFF">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grpSp>
        <p:grpSp>
          <p:nvGrpSpPr>
            <p:cNvPr id="23" name="组合 2"/>
            <p:cNvGrpSpPr/>
            <p:nvPr/>
          </p:nvGrpSpPr>
          <p:grpSpPr>
            <a:xfrm>
              <a:off x="3028914" y="4190411"/>
              <a:ext cx="716590" cy="563466"/>
              <a:chOff x="2195516" y="1455738"/>
              <a:chExt cx="2164545" cy="1844675"/>
            </a:xfrm>
            <a:solidFill>
              <a:srgbClr val="7BBC28"/>
            </a:solidFill>
          </p:grpSpPr>
          <p:sp>
            <p:nvSpPr>
              <p:cNvPr id="26" name="流程图: 联系 3"/>
              <p:cNvSpPr/>
              <p:nvPr/>
            </p:nvSpPr>
            <p:spPr>
              <a:xfrm>
                <a:off x="2195516" y="1455738"/>
                <a:ext cx="1348893" cy="1358899"/>
              </a:xfrm>
              <a:custGeom>
                <a:avLst/>
                <a:gdLst/>
                <a:ahLst/>
                <a:cxnLst/>
                <a:rect l="l" t="t" r="r" b="b"/>
                <a:pathLst>
                  <a:path w="1348893" h="1358900">
                    <a:moveTo>
                      <a:pt x="678312" y="474662"/>
                    </a:moveTo>
                    <a:cubicBezTo>
                      <a:pt x="566088" y="474662"/>
                      <a:pt x="475112" y="565638"/>
                      <a:pt x="475112" y="677862"/>
                    </a:cubicBezTo>
                    <a:cubicBezTo>
                      <a:pt x="475112" y="790086"/>
                      <a:pt x="566088" y="881062"/>
                      <a:pt x="678312" y="881062"/>
                    </a:cubicBezTo>
                    <a:cubicBezTo>
                      <a:pt x="790536" y="881062"/>
                      <a:pt x="881512" y="790086"/>
                      <a:pt x="881512" y="677862"/>
                    </a:cubicBezTo>
                    <a:cubicBezTo>
                      <a:pt x="881512" y="565638"/>
                      <a:pt x="790536" y="474662"/>
                      <a:pt x="678312" y="474662"/>
                    </a:cubicBezTo>
                    <a:close/>
                    <a:moveTo>
                      <a:pt x="576485" y="0"/>
                    </a:moveTo>
                    <a:lnTo>
                      <a:pt x="779685" y="0"/>
                    </a:lnTo>
                    <a:lnTo>
                      <a:pt x="779685" y="199503"/>
                    </a:lnTo>
                    <a:cubicBezTo>
                      <a:pt x="839191" y="212424"/>
                      <a:pt x="894209" y="237374"/>
                      <a:pt x="942716" y="271135"/>
                    </a:cubicBezTo>
                    <a:lnTo>
                      <a:pt x="1086686" y="127165"/>
                    </a:lnTo>
                    <a:lnTo>
                      <a:pt x="1230370" y="270849"/>
                    </a:lnTo>
                    <a:lnTo>
                      <a:pt x="1082245" y="418974"/>
                    </a:lnTo>
                    <a:cubicBezTo>
                      <a:pt x="1114430" y="468046"/>
                      <a:pt x="1136707" y="523822"/>
                      <a:pt x="1147774" y="583519"/>
                    </a:cubicBezTo>
                    <a:lnTo>
                      <a:pt x="1348893" y="583519"/>
                    </a:lnTo>
                    <a:lnTo>
                      <a:pt x="1348893" y="786719"/>
                    </a:lnTo>
                    <a:lnTo>
                      <a:pt x="1144340" y="786719"/>
                    </a:lnTo>
                    <a:cubicBezTo>
                      <a:pt x="1132292" y="844114"/>
                      <a:pt x="1109455" y="897553"/>
                      <a:pt x="1077853" y="944842"/>
                    </a:cubicBezTo>
                    <a:lnTo>
                      <a:pt x="1223194" y="1090183"/>
                    </a:lnTo>
                    <a:lnTo>
                      <a:pt x="1079510" y="1233867"/>
                    </a:lnTo>
                    <a:lnTo>
                      <a:pt x="935174" y="1089531"/>
                    </a:lnTo>
                    <a:cubicBezTo>
                      <a:pt x="888599" y="1120862"/>
                      <a:pt x="836180" y="1144027"/>
                      <a:pt x="779685" y="1156222"/>
                    </a:cubicBezTo>
                    <a:lnTo>
                      <a:pt x="779685" y="1358900"/>
                    </a:lnTo>
                    <a:lnTo>
                      <a:pt x="576485" y="1358900"/>
                    </a:lnTo>
                    <a:lnTo>
                      <a:pt x="576485" y="1162546"/>
                    </a:lnTo>
                    <a:cubicBezTo>
                      <a:pt x="514081" y="1152481"/>
                      <a:pt x="455910" y="1129690"/>
                      <a:pt x="404910" y="1096309"/>
                    </a:cubicBezTo>
                    <a:lnTo>
                      <a:pt x="269483" y="1231736"/>
                    </a:lnTo>
                    <a:lnTo>
                      <a:pt x="125799" y="1088052"/>
                    </a:lnTo>
                    <a:lnTo>
                      <a:pt x="257071" y="956780"/>
                    </a:lnTo>
                    <a:cubicBezTo>
                      <a:pt x="221963" y="906312"/>
                      <a:pt x="196365" y="848816"/>
                      <a:pt x="183257" y="786719"/>
                    </a:cubicBezTo>
                    <a:lnTo>
                      <a:pt x="0" y="786719"/>
                    </a:lnTo>
                    <a:lnTo>
                      <a:pt x="0" y="583519"/>
                    </a:lnTo>
                    <a:lnTo>
                      <a:pt x="179823" y="583519"/>
                    </a:lnTo>
                    <a:cubicBezTo>
                      <a:pt x="191822" y="519010"/>
                      <a:pt x="216833" y="459064"/>
                      <a:pt x="252129" y="406486"/>
                    </a:cubicBezTo>
                    <a:lnTo>
                      <a:pt x="125699" y="280056"/>
                    </a:lnTo>
                    <a:lnTo>
                      <a:pt x="269383" y="136372"/>
                    </a:lnTo>
                    <a:lnTo>
                      <a:pt x="396818" y="263807"/>
                    </a:lnTo>
                    <a:cubicBezTo>
                      <a:pt x="450057" y="228361"/>
                      <a:pt x="510946" y="203804"/>
                      <a:pt x="576485" y="1931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sp>
            <p:nvSpPr>
              <p:cNvPr id="27" name="流程图: 联系 3"/>
              <p:cNvSpPr/>
              <p:nvPr/>
            </p:nvSpPr>
            <p:spPr>
              <a:xfrm>
                <a:off x="3351540" y="2284412"/>
                <a:ext cx="1008521" cy="1016001"/>
              </a:xfrm>
              <a:custGeom>
                <a:avLst/>
                <a:gdLst/>
                <a:ahLst/>
                <a:cxnLst/>
                <a:rect l="l" t="t" r="r" b="b"/>
                <a:pathLst>
                  <a:path w="1348893" h="1358900">
                    <a:moveTo>
                      <a:pt x="678312" y="474662"/>
                    </a:moveTo>
                    <a:cubicBezTo>
                      <a:pt x="566088" y="474662"/>
                      <a:pt x="475112" y="565638"/>
                      <a:pt x="475112" y="677862"/>
                    </a:cubicBezTo>
                    <a:cubicBezTo>
                      <a:pt x="475112" y="790086"/>
                      <a:pt x="566088" y="881062"/>
                      <a:pt x="678312" y="881062"/>
                    </a:cubicBezTo>
                    <a:cubicBezTo>
                      <a:pt x="790536" y="881062"/>
                      <a:pt x="881512" y="790086"/>
                      <a:pt x="881512" y="677862"/>
                    </a:cubicBezTo>
                    <a:cubicBezTo>
                      <a:pt x="881512" y="565638"/>
                      <a:pt x="790536" y="474662"/>
                      <a:pt x="678312" y="474662"/>
                    </a:cubicBezTo>
                    <a:close/>
                    <a:moveTo>
                      <a:pt x="576485" y="0"/>
                    </a:moveTo>
                    <a:lnTo>
                      <a:pt x="779685" y="0"/>
                    </a:lnTo>
                    <a:lnTo>
                      <a:pt x="779685" y="199503"/>
                    </a:lnTo>
                    <a:cubicBezTo>
                      <a:pt x="839191" y="212424"/>
                      <a:pt x="894209" y="237374"/>
                      <a:pt x="942716" y="271135"/>
                    </a:cubicBezTo>
                    <a:lnTo>
                      <a:pt x="1086686" y="127165"/>
                    </a:lnTo>
                    <a:lnTo>
                      <a:pt x="1230370" y="270849"/>
                    </a:lnTo>
                    <a:lnTo>
                      <a:pt x="1082245" y="418974"/>
                    </a:lnTo>
                    <a:cubicBezTo>
                      <a:pt x="1114430" y="468046"/>
                      <a:pt x="1136707" y="523822"/>
                      <a:pt x="1147774" y="583519"/>
                    </a:cubicBezTo>
                    <a:lnTo>
                      <a:pt x="1348893" y="583519"/>
                    </a:lnTo>
                    <a:lnTo>
                      <a:pt x="1348893" y="786719"/>
                    </a:lnTo>
                    <a:lnTo>
                      <a:pt x="1144340" y="786719"/>
                    </a:lnTo>
                    <a:cubicBezTo>
                      <a:pt x="1132292" y="844114"/>
                      <a:pt x="1109455" y="897553"/>
                      <a:pt x="1077853" y="944842"/>
                    </a:cubicBezTo>
                    <a:lnTo>
                      <a:pt x="1223194" y="1090183"/>
                    </a:lnTo>
                    <a:lnTo>
                      <a:pt x="1079510" y="1233867"/>
                    </a:lnTo>
                    <a:lnTo>
                      <a:pt x="935174" y="1089531"/>
                    </a:lnTo>
                    <a:cubicBezTo>
                      <a:pt x="888599" y="1120862"/>
                      <a:pt x="836180" y="1144027"/>
                      <a:pt x="779685" y="1156222"/>
                    </a:cubicBezTo>
                    <a:lnTo>
                      <a:pt x="779685" y="1358900"/>
                    </a:lnTo>
                    <a:lnTo>
                      <a:pt x="576485" y="1358900"/>
                    </a:lnTo>
                    <a:lnTo>
                      <a:pt x="576485" y="1162546"/>
                    </a:lnTo>
                    <a:cubicBezTo>
                      <a:pt x="514081" y="1152481"/>
                      <a:pt x="455910" y="1129690"/>
                      <a:pt x="404910" y="1096309"/>
                    </a:cubicBezTo>
                    <a:lnTo>
                      <a:pt x="269483" y="1231736"/>
                    </a:lnTo>
                    <a:lnTo>
                      <a:pt x="125799" y="1088052"/>
                    </a:lnTo>
                    <a:lnTo>
                      <a:pt x="257071" y="956780"/>
                    </a:lnTo>
                    <a:cubicBezTo>
                      <a:pt x="221963" y="906312"/>
                      <a:pt x="196365" y="848816"/>
                      <a:pt x="183257" y="786719"/>
                    </a:cubicBezTo>
                    <a:lnTo>
                      <a:pt x="0" y="786719"/>
                    </a:lnTo>
                    <a:lnTo>
                      <a:pt x="0" y="583519"/>
                    </a:lnTo>
                    <a:lnTo>
                      <a:pt x="179823" y="583519"/>
                    </a:lnTo>
                    <a:cubicBezTo>
                      <a:pt x="191822" y="519010"/>
                      <a:pt x="216833" y="459064"/>
                      <a:pt x="252129" y="406486"/>
                    </a:cubicBezTo>
                    <a:lnTo>
                      <a:pt x="125699" y="280056"/>
                    </a:lnTo>
                    <a:lnTo>
                      <a:pt x="269383" y="136372"/>
                    </a:lnTo>
                    <a:lnTo>
                      <a:pt x="396818" y="263807"/>
                    </a:lnTo>
                    <a:cubicBezTo>
                      <a:pt x="450057" y="228361"/>
                      <a:pt x="510946" y="203804"/>
                      <a:pt x="576485" y="1931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grpSp>
        <p:sp>
          <p:nvSpPr>
            <p:cNvPr id="24" name="等腰三角形 11"/>
            <p:cNvSpPr/>
            <p:nvPr/>
          </p:nvSpPr>
          <p:spPr>
            <a:xfrm rot="12600000">
              <a:off x="3076474" y="2816494"/>
              <a:ext cx="672028" cy="540000"/>
            </a:xfrm>
            <a:custGeom>
              <a:avLst/>
              <a:gdLst/>
              <a:ahLst/>
              <a:cxnLst/>
              <a:rect l="l" t="t" r="r" b="b"/>
              <a:pathLst>
                <a:path w="1824451" h="1668874">
                  <a:moveTo>
                    <a:pt x="163026" y="866530"/>
                  </a:moveTo>
                  <a:cubicBezTo>
                    <a:pt x="154260" y="873649"/>
                    <a:pt x="143947" y="879222"/>
                    <a:pt x="132405" y="882675"/>
                  </a:cubicBezTo>
                  <a:lnTo>
                    <a:pt x="132404" y="882674"/>
                  </a:lnTo>
                  <a:cubicBezTo>
                    <a:pt x="86235" y="896487"/>
                    <a:pt x="37882" y="871162"/>
                    <a:pt x="24404" y="826111"/>
                  </a:cubicBezTo>
                  <a:lnTo>
                    <a:pt x="0" y="744539"/>
                  </a:lnTo>
                  <a:lnTo>
                    <a:pt x="83596" y="719530"/>
                  </a:lnTo>
                  <a:cubicBezTo>
                    <a:pt x="129765" y="705717"/>
                    <a:pt x="178118" y="731042"/>
                    <a:pt x="191596" y="776093"/>
                  </a:cubicBezTo>
                  <a:cubicBezTo>
                    <a:pt x="201705" y="809881"/>
                    <a:pt x="189325" y="845170"/>
                    <a:pt x="163026" y="866530"/>
                  </a:cubicBezTo>
                  <a:close/>
                  <a:moveTo>
                    <a:pt x="1368568" y="183277"/>
                  </a:moveTo>
                  <a:lnTo>
                    <a:pt x="1212195" y="183277"/>
                  </a:lnTo>
                  <a:lnTo>
                    <a:pt x="1290382" y="0"/>
                  </a:lnTo>
                  <a:close/>
                  <a:moveTo>
                    <a:pt x="355981" y="985820"/>
                  </a:moveTo>
                  <a:lnTo>
                    <a:pt x="228502" y="923771"/>
                  </a:lnTo>
                  <a:lnTo>
                    <a:pt x="274167" y="831415"/>
                  </a:lnTo>
                  <a:lnTo>
                    <a:pt x="410320" y="895788"/>
                  </a:lnTo>
                  <a:close/>
                  <a:moveTo>
                    <a:pt x="1824451" y="662260"/>
                  </a:moveTo>
                  <a:lnTo>
                    <a:pt x="1461499" y="871810"/>
                  </a:lnTo>
                  <a:lnTo>
                    <a:pt x="1456474" y="539256"/>
                  </a:lnTo>
                  <a:lnTo>
                    <a:pt x="1679195" y="410668"/>
                  </a:lnTo>
                  <a:close/>
                  <a:moveTo>
                    <a:pt x="1087368" y="1090567"/>
                  </a:moveTo>
                  <a:lnTo>
                    <a:pt x="998691" y="1141765"/>
                  </a:lnTo>
                  <a:lnTo>
                    <a:pt x="721133" y="961057"/>
                  </a:lnTo>
                  <a:lnTo>
                    <a:pt x="1073774" y="757460"/>
                  </a:lnTo>
                  <a:close/>
                  <a:moveTo>
                    <a:pt x="682299" y="1327180"/>
                  </a:moveTo>
                  <a:lnTo>
                    <a:pt x="348219" y="1520062"/>
                  </a:lnTo>
                  <a:lnTo>
                    <a:pt x="198200" y="1260222"/>
                  </a:lnTo>
                  <a:lnTo>
                    <a:pt x="392049" y="1148305"/>
                  </a:lnTo>
                  <a:close/>
                  <a:moveTo>
                    <a:pt x="1368717" y="1270302"/>
                  </a:moveTo>
                  <a:lnTo>
                    <a:pt x="1203013" y="1270743"/>
                  </a:lnTo>
                  <a:lnTo>
                    <a:pt x="1200323" y="259211"/>
                  </a:lnTo>
                  <a:lnTo>
                    <a:pt x="1366028" y="258770"/>
                  </a:lnTo>
                  <a:close/>
                  <a:moveTo>
                    <a:pt x="1465247" y="1668874"/>
                  </a:moveTo>
                  <a:lnTo>
                    <a:pt x="446978" y="1079930"/>
                  </a:lnTo>
                  <a:lnTo>
                    <a:pt x="524362" y="947264"/>
                  </a:lnTo>
                  <a:cubicBezTo>
                    <a:pt x="1479770" y="1658044"/>
                    <a:pt x="518825" y="941907"/>
                    <a:pt x="1465247" y="1668874"/>
                  </a:cubicBezTo>
                  <a:close/>
                </a:path>
              </a:pathLst>
            </a:custGeom>
            <a:solidFill>
              <a:srgbClr val="1966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sp>
          <p:nvSpPr>
            <p:cNvPr id="25" name="流程图: 联系 21"/>
            <p:cNvSpPr/>
            <p:nvPr/>
          </p:nvSpPr>
          <p:spPr>
            <a:xfrm>
              <a:off x="770441" y="3240448"/>
              <a:ext cx="474372" cy="432000"/>
            </a:xfrm>
            <a:custGeom>
              <a:avLst/>
              <a:gdLst/>
              <a:ahLst/>
              <a:cxnLst/>
              <a:rect l="l" t="t" r="r" b="b"/>
              <a:pathLst>
                <a:path w="747712" h="747712">
                  <a:moveTo>
                    <a:pt x="381870" y="420272"/>
                  </a:moveTo>
                  <a:lnTo>
                    <a:pt x="381870" y="435665"/>
                  </a:lnTo>
                  <a:lnTo>
                    <a:pt x="331516" y="435665"/>
                  </a:lnTo>
                  <a:lnTo>
                    <a:pt x="331516" y="466451"/>
                  </a:lnTo>
                  <a:lnTo>
                    <a:pt x="381870" y="466451"/>
                  </a:lnTo>
                  <a:lnTo>
                    <a:pt x="381870" y="481843"/>
                  </a:lnTo>
                  <a:lnTo>
                    <a:pt x="413370" y="451058"/>
                  </a:lnTo>
                  <a:close/>
                  <a:moveTo>
                    <a:pt x="215253" y="396367"/>
                  </a:moveTo>
                  <a:cubicBezTo>
                    <a:pt x="200251" y="396367"/>
                    <a:pt x="188089" y="408529"/>
                    <a:pt x="188089" y="423531"/>
                  </a:cubicBezTo>
                  <a:lnTo>
                    <a:pt x="188089" y="494520"/>
                  </a:lnTo>
                  <a:cubicBezTo>
                    <a:pt x="188089" y="509523"/>
                    <a:pt x="200251" y="521684"/>
                    <a:pt x="215253" y="521684"/>
                  </a:cubicBezTo>
                  <a:lnTo>
                    <a:pt x="280448" y="521684"/>
                  </a:lnTo>
                  <a:cubicBezTo>
                    <a:pt x="295450" y="521684"/>
                    <a:pt x="307612" y="509523"/>
                    <a:pt x="307612" y="494520"/>
                  </a:cubicBezTo>
                  <a:lnTo>
                    <a:pt x="307612" y="423531"/>
                  </a:lnTo>
                  <a:cubicBezTo>
                    <a:pt x="307612" y="408529"/>
                    <a:pt x="295450" y="396367"/>
                    <a:pt x="280448" y="396367"/>
                  </a:cubicBezTo>
                  <a:close/>
                  <a:moveTo>
                    <a:pt x="460092" y="395643"/>
                  </a:moveTo>
                  <a:cubicBezTo>
                    <a:pt x="445089" y="395643"/>
                    <a:pt x="432928" y="407804"/>
                    <a:pt x="432928" y="422807"/>
                  </a:cubicBezTo>
                  <a:lnTo>
                    <a:pt x="432928" y="493796"/>
                  </a:lnTo>
                  <a:cubicBezTo>
                    <a:pt x="432928" y="508798"/>
                    <a:pt x="445089" y="520960"/>
                    <a:pt x="460092" y="520960"/>
                  </a:cubicBezTo>
                  <a:lnTo>
                    <a:pt x="525286" y="520960"/>
                  </a:lnTo>
                  <a:cubicBezTo>
                    <a:pt x="540289" y="520960"/>
                    <a:pt x="552450" y="508798"/>
                    <a:pt x="552450" y="493796"/>
                  </a:cubicBezTo>
                  <a:lnTo>
                    <a:pt x="552450" y="422807"/>
                  </a:lnTo>
                  <a:cubicBezTo>
                    <a:pt x="552450" y="407804"/>
                    <a:pt x="540289" y="395643"/>
                    <a:pt x="525286" y="395643"/>
                  </a:cubicBezTo>
                  <a:close/>
                  <a:moveTo>
                    <a:pt x="247691" y="298664"/>
                  </a:moveTo>
                  <a:cubicBezTo>
                    <a:pt x="223912" y="298664"/>
                    <a:pt x="204635" y="317941"/>
                    <a:pt x="204635" y="341720"/>
                  </a:cubicBezTo>
                  <a:cubicBezTo>
                    <a:pt x="204635" y="365500"/>
                    <a:pt x="223912" y="384777"/>
                    <a:pt x="247691" y="384777"/>
                  </a:cubicBezTo>
                  <a:cubicBezTo>
                    <a:pt x="271471" y="384777"/>
                    <a:pt x="290748" y="365500"/>
                    <a:pt x="290748" y="341720"/>
                  </a:cubicBezTo>
                  <a:cubicBezTo>
                    <a:pt x="290748" y="317941"/>
                    <a:pt x="271471" y="298664"/>
                    <a:pt x="247691" y="298664"/>
                  </a:cubicBezTo>
                  <a:close/>
                  <a:moveTo>
                    <a:pt x="492530" y="297939"/>
                  </a:moveTo>
                  <a:cubicBezTo>
                    <a:pt x="468750" y="297939"/>
                    <a:pt x="449473" y="317216"/>
                    <a:pt x="449473" y="340996"/>
                  </a:cubicBezTo>
                  <a:cubicBezTo>
                    <a:pt x="449473" y="364775"/>
                    <a:pt x="468750" y="384052"/>
                    <a:pt x="492530" y="384052"/>
                  </a:cubicBezTo>
                  <a:cubicBezTo>
                    <a:pt x="516309" y="384052"/>
                    <a:pt x="535587" y="364775"/>
                    <a:pt x="535587" y="340996"/>
                  </a:cubicBezTo>
                  <a:cubicBezTo>
                    <a:pt x="535587" y="317216"/>
                    <a:pt x="516309" y="297939"/>
                    <a:pt x="492530" y="297939"/>
                  </a:cubicBezTo>
                  <a:close/>
                  <a:moveTo>
                    <a:pt x="373856" y="0"/>
                  </a:moveTo>
                  <a:cubicBezTo>
                    <a:pt x="580331" y="0"/>
                    <a:pt x="747712" y="167381"/>
                    <a:pt x="747712" y="373856"/>
                  </a:cubicBezTo>
                  <a:cubicBezTo>
                    <a:pt x="747712" y="580331"/>
                    <a:pt x="580331" y="747712"/>
                    <a:pt x="373856" y="747712"/>
                  </a:cubicBezTo>
                  <a:cubicBezTo>
                    <a:pt x="167381" y="747712"/>
                    <a:pt x="0" y="580331"/>
                    <a:pt x="0" y="373856"/>
                  </a:cubicBezTo>
                  <a:cubicBezTo>
                    <a:pt x="0" y="167381"/>
                    <a:pt x="167381" y="0"/>
                    <a:pt x="373856"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grpSp>
      <p:grpSp>
        <p:nvGrpSpPr>
          <p:cNvPr id="30" name="Group 29"/>
          <p:cNvGrpSpPr/>
          <p:nvPr/>
        </p:nvGrpSpPr>
        <p:grpSpPr>
          <a:xfrm>
            <a:off x="4909590" y="2804954"/>
            <a:ext cx="1373566" cy="1324057"/>
            <a:chOff x="721238" y="2935238"/>
            <a:chExt cx="1831421" cy="1765409"/>
          </a:xfrm>
        </p:grpSpPr>
        <p:sp>
          <p:nvSpPr>
            <p:cNvPr id="31" name="MH_SubTitle_1"/>
            <p:cNvSpPr/>
            <p:nvPr>
              <p:custDataLst>
                <p:tags r:id="rId1"/>
              </p:custDataLst>
            </p:nvPr>
          </p:nvSpPr>
          <p:spPr>
            <a:xfrm>
              <a:off x="820910" y="3012061"/>
              <a:ext cx="1671764" cy="467959"/>
            </a:xfrm>
            <a:prstGeom prst="rect">
              <a:avLst/>
            </a:prstGeom>
            <a:noFill/>
            <a:ln w="3175" cap="flat" cmpd="sng" algn="ctr">
              <a:noFill/>
              <a:prstDash val="solid"/>
            </a:ln>
            <a:effectLst>
              <a:outerShdw blurRad="50800" dist="38100" dir="2700000" algn="tl" rotWithShape="0">
                <a:prstClr val="black">
                  <a:alpha val="20000"/>
                </a:prstClr>
              </a:outerShdw>
            </a:effectLst>
          </p:spPr>
          <p:txBody>
            <a:bodyPr tIns="40500" bIns="40500" anchor="t">
              <a:noAutofit/>
            </a:bodyPr>
            <a:lstStyle/>
            <a:p>
              <a:pPr defTabSz="685766" eaLnBrk="0" fontAlgn="base" hangingPunct="0">
                <a:spcBef>
                  <a:spcPct val="0"/>
                </a:spcBef>
                <a:spcAft>
                  <a:spcPct val="0"/>
                </a:spcAft>
                <a:defRPr/>
              </a:pPr>
              <a:r>
                <a:rPr lang="en-US" altLang="zh-CN" sz="844" kern="0" dirty="0">
                  <a:solidFill>
                    <a:srgbClr val="3C3C3B"/>
                  </a:solidFill>
                  <a:latin typeface="微软雅黑" panose="020B0503020204020204" pitchFamily="34" charset="-122"/>
                </a:rPr>
                <a:t>1. </a:t>
              </a:r>
              <a:r>
                <a:rPr lang="zh-CN" altLang="en-US" sz="844" kern="0" dirty="0">
                  <a:solidFill>
                    <a:srgbClr val="3C3C3B"/>
                  </a:solidFill>
                  <a:latin typeface="微软雅黑" panose="020B0503020204020204" pitchFamily="34" charset="-122"/>
                </a:rPr>
                <a:t>制定数据标准</a:t>
              </a:r>
              <a:endParaRPr lang="en-US" altLang="zh-CN" sz="844" kern="0" dirty="0">
                <a:solidFill>
                  <a:srgbClr val="3C3C3B"/>
                </a:solidFill>
                <a:latin typeface="微软雅黑" panose="020B0503020204020204" pitchFamily="34" charset="-122"/>
              </a:endParaRPr>
            </a:p>
          </p:txBody>
        </p:sp>
        <p:sp>
          <p:nvSpPr>
            <p:cNvPr id="32" name="MH_SubTitle_2"/>
            <p:cNvSpPr/>
            <p:nvPr>
              <p:custDataLst>
                <p:tags r:id="rId2"/>
              </p:custDataLst>
            </p:nvPr>
          </p:nvSpPr>
          <p:spPr>
            <a:xfrm>
              <a:off x="820910" y="3375423"/>
              <a:ext cx="1671764" cy="467959"/>
            </a:xfrm>
            <a:prstGeom prst="rect">
              <a:avLst/>
            </a:prstGeom>
            <a:noFill/>
            <a:ln w="3175" cap="flat" cmpd="sng" algn="ctr">
              <a:noFill/>
              <a:prstDash val="solid"/>
            </a:ln>
            <a:effectLst>
              <a:outerShdw blurRad="50800" dist="38100" dir="2700000" algn="tl" rotWithShape="0">
                <a:prstClr val="black">
                  <a:alpha val="20000"/>
                </a:prstClr>
              </a:outerShdw>
            </a:effectLst>
          </p:spPr>
          <p:txBody>
            <a:bodyPr tIns="40500" bIns="40500" anchor="t">
              <a:noAutofit/>
            </a:bodyPr>
            <a:lstStyle/>
            <a:p>
              <a:pPr defTabSz="685766" eaLnBrk="0" fontAlgn="base" hangingPunct="0">
                <a:spcBef>
                  <a:spcPct val="0"/>
                </a:spcBef>
                <a:spcAft>
                  <a:spcPct val="0"/>
                </a:spcAft>
                <a:defRPr/>
              </a:pPr>
              <a:r>
                <a:rPr lang="en-US" altLang="zh-CN" sz="844" kern="0" dirty="0">
                  <a:solidFill>
                    <a:srgbClr val="3C3C3B"/>
                  </a:solidFill>
                  <a:latin typeface="微软雅黑" panose="020B0503020204020204" pitchFamily="34" charset="-122"/>
                </a:rPr>
                <a:t>2. </a:t>
              </a:r>
              <a:r>
                <a:rPr lang="zh-CN" altLang="en-US" sz="844" kern="0" dirty="0">
                  <a:solidFill>
                    <a:srgbClr val="3C3C3B"/>
                  </a:solidFill>
                  <a:latin typeface="微软雅黑" panose="020B0503020204020204" pitchFamily="34" charset="-122"/>
                </a:rPr>
                <a:t>进行数据映射</a:t>
              </a:r>
              <a:endParaRPr lang="en-US" altLang="zh-CN" sz="844" kern="0" dirty="0">
                <a:solidFill>
                  <a:srgbClr val="3C3C3B"/>
                </a:solidFill>
                <a:latin typeface="微软雅黑" panose="020B0503020204020204" pitchFamily="34" charset="-122"/>
              </a:endParaRPr>
            </a:p>
            <a:p>
              <a:pPr defTabSz="685766" eaLnBrk="0" fontAlgn="base" hangingPunct="0">
                <a:spcBef>
                  <a:spcPct val="0"/>
                </a:spcBef>
                <a:spcAft>
                  <a:spcPct val="0"/>
                </a:spcAft>
                <a:defRPr/>
              </a:pPr>
              <a:endParaRPr lang="zh-CN" altLang="en-US" sz="844" kern="0" dirty="0">
                <a:solidFill>
                  <a:srgbClr val="3C3C3B"/>
                </a:solidFill>
                <a:latin typeface="微软雅黑" panose="020B0503020204020204" pitchFamily="34" charset="-122"/>
              </a:endParaRPr>
            </a:p>
          </p:txBody>
        </p:sp>
        <p:sp>
          <p:nvSpPr>
            <p:cNvPr id="33" name="MH_SubTitle_3"/>
            <p:cNvSpPr/>
            <p:nvPr>
              <p:custDataLst>
                <p:tags r:id="rId3"/>
              </p:custDataLst>
            </p:nvPr>
          </p:nvSpPr>
          <p:spPr>
            <a:xfrm>
              <a:off x="820910" y="3724446"/>
              <a:ext cx="1671764" cy="467959"/>
            </a:xfrm>
            <a:prstGeom prst="rect">
              <a:avLst/>
            </a:prstGeom>
            <a:noFill/>
            <a:ln w="3175" cap="flat" cmpd="sng" algn="ctr">
              <a:noFill/>
              <a:prstDash val="solid"/>
            </a:ln>
            <a:effectLst>
              <a:outerShdw blurRad="50800" dist="38100" dir="2700000" algn="tl" rotWithShape="0">
                <a:prstClr val="black">
                  <a:alpha val="20000"/>
                </a:prstClr>
              </a:outerShdw>
            </a:effectLst>
          </p:spPr>
          <p:txBody>
            <a:bodyPr tIns="40500" bIns="40500" anchor="t">
              <a:noAutofit/>
            </a:bodyPr>
            <a:lstStyle/>
            <a:p>
              <a:pPr defTabSz="685766" eaLnBrk="0" fontAlgn="base" hangingPunct="0">
                <a:spcBef>
                  <a:spcPct val="0"/>
                </a:spcBef>
                <a:spcAft>
                  <a:spcPct val="0"/>
                </a:spcAft>
                <a:defRPr/>
              </a:pPr>
              <a:r>
                <a:rPr lang="en-US" altLang="zh-CN" sz="844" kern="0" dirty="0">
                  <a:solidFill>
                    <a:srgbClr val="3C3C3B"/>
                  </a:solidFill>
                  <a:latin typeface="微软雅黑" panose="020B0503020204020204" pitchFamily="34" charset="-122"/>
                </a:rPr>
                <a:t>3. </a:t>
              </a:r>
              <a:r>
                <a:rPr lang="zh-CN" altLang="en-US" sz="844" kern="0" dirty="0">
                  <a:solidFill>
                    <a:srgbClr val="3C3C3B"/>
                  </a:solidFill>
                  <a:latin typeface="微软雅黑" panose="020B0503020204020204" pitchFamily="34" charset="-122"/>
                </a:rPr>
                <a:t>绘制数据地图</a:t>
              </a:r>
            </a:p>
          </p:txBody>
        </p:sp>
        <p:sp>
          <p:nvSpPr>
            <p:cNvPr id="34" name="Rectangle 33"/>
            <p:cNvSpPr/>
            <p:nvPr/>
          </p:nvSpPr>
          <p:spPr>
            <a:xfrm>
              <a:off x="820910" y="4110185"/>
              <a:ext cx="1632079" cy="434621"/>
            </a:xfrm>
            <a:prstGeom prst="rect">
              <a:avLst/>
            </a:prstGeom>
            <a:noFill/>
            <a:ln w="3175" cap="flat" cmpd="sng" algn="ctr">
              <a:noFill/>
              <a:prstDash val="solid"/>
            </a:ln>
            <a:effectLst>
              <a:outerShdw blurRad="50800" dist="38100" dir="2700000" algn="tl" rotWithShape="0">
                <a:prstClr val="black">
                  <a:alpha val="20000"/>
                </a:prstClr>
              </a:outerShdw>
            </a:effectLst>
          </p:spPr>
          <p:txBody>
            <a:bodyPr tIns="40500" bIns="40500" anchor="t">
              <a:noAutofit/>
            </a:bodyPr>
            <a:lstStyle/>
            <a:p>
              <a:pPr defTabSz="685766" eaLnBrk="0" fontAlgn="base" hangingPunct="0">
                <a:spcBef>
                  <a:spcPct val="0"/>
                </a:spcBef>
                <a:spcAft>
                  <a:spcPct val="0"/>
                </a:spcAft>
                <a:defRPr/>
              </a:pPr>
              <a:r>
                <a:rPr lang="en-US" altLang="zh-CN" sz="844" kern="0" dirty="0">
                  <a:solidFill>
                    <a:srgbClr val="3C3C3B"/>
                  </a:solidFill>
                  <a:latin typeface="微软雅黑" panose="020B0503020204020204" pitchFamily="34" charset="-122"/>
                </a:rPr>
                <a:t>4. </a:t>
              </a:r>
              <a:r>
                <a:rPr lang="zh-CN" altLang="en-US" sz="844" kern="0" dirty="0">
                  <a:solidFill>
                    <a:srgbClr val="3C3C3B"/>
                  </a:solidFill>
                  <a:latin typeface="微软雅黑" panose="020B0503020204020204" pitchFamily="34" charset="-122"/>
                </a:rPr>
                <a:t>探查数据质量</a:t>
              </a:r>
              <a:endParaRPr lang="zh-CN" altLang="en-US" sz="844" kern="0" dirty="0">
                <a:solidFill>
                  <a:srgbClr val="3C3C3B"/>
                </a:solidFill>
                <a:latin typeface="微软雅黑" panose="020B0503020204020204" pitchFamily="34" charset="-122"/>
              </a:endParaRPr>
            </a:p>
          </p:txBody>
        </p:sp>
        <p:sp>
          <p:nvSpPr>
            <p:cNvPr id="35" name="Rectangle 34"/>
            <p:cNvSpPr/>
            <p:nvPr/>
          </p:nvSpPr>
          <p:spPr>
            <a:xfrm>
              <a:off x="721238" y="2935238"/>
              <a:ext cx="1831421" cy="1765409"/>
            </a:xfrm>
            <a:prstGeom prst="rect">
              <a:avLst/>
            </a:prstGeom>
            <a:noFill/>
            <a:ln w="9525">
              <a:solidFill>
                <a:srgbClr val="FF9933"/>
              </a:solidFill>
              <a:miter lim="800000"/>
              <a:headEnd/>
              <a:tailEnd/>
            </a:ln>
            <a:effectLst/>
          </p:spPr>
          <p:txBody>
            <a:bodyPr wrap="square" tIns="51435" bIns="51435" rtlCol="0" anchor="t">
              <a:prstTxWarp prst="textNoShape">
                <a:avLst/>
              </a:prstTxWarp>
              <a:noAutofit/>
            </a:bodyPr>
            <a:lstStyle/>
            <a:p>
              <a:pPr algn="ctr" defTabSz="685716">
                <a:defRPr/>
              </a:pPr>
              <a:endParaRPr lang="zh-CN" altLang="en-US" sz="1350" kern="0" dirty="0" err="1">
                <a:solidFill>
                  <a:prstClr val="white"/>
                </a:solidFill>
              </a:endParaRPr>
            </a:p>
          </p:txBody>
        </p:sp>
      </p:grpSp>
      <p:sp>
        <p:nvSpPr>
          <p:cNvPr id="41" name="TextBox 40"/>
          <p:cNvSpPr txBox="1"/>
          <p:nvPr/>
        </p:nvSpPr>
        <p:spPr>
          <a:xfrm>
            <a:off x="6633221" y="642938"/>
            <a:ext cx="209351" cy="194829"/>
          </a:xfrm>
          <a:prstGeom prst="rect">
            <a:avLst/>
          </a:prstGeom>
          <a:solidFill>
            <a:schemeClr val="bg2">
              <a:lumMod val="40000"/>
              <a:lumOff val="60000"/>
            </a:schemeClr>
          </a:solidFill>
          <a:ln w="12700">
            <a:solidFill>
              <a:srgbClr val="FF0000"/>
            </a:solidFill>
          </a:ln>
        </p:spPr>
        <p:txBody>
          <a:bodyPr wrap="none" lIns="38575" tIns="19288" rIns="38575" bIns="19288" rtlCol="0">
            <a:spAutoFit/>
          </a:bodyPr>
          <a:lstStyle>
            <a:defPPr>
              <a:defRPr lang="zh-CN"/>
            </a:defPPr>
            <a:lvl1pPr algn="ctr">
              <a:defRPr b="1" i="1">
                <a:solidFill>
                  <a:srgbClr val="FF0000"/>
                </a:solidFill>
                <a:latin typeface="Algerian" panose="04020705040A02060702" pitchFamily="82" charset="0"/>
              </a:defRPr>
            </a:lvl1pPr>
          </a:lstStyle>
          <a:p>
            <a:r>
              <a:rPr lang="en-US" altLang="zh-CN" sz="1013" dirty="0"/>
              <a:t>02</a:t>
            </a:r>
            <a:endParaRPr lang="en-US" sz="1013" dirty="0"/>
          </a:p>
        </p:txBody>
      </p:sp>
    </p:spTree>
    <p:extLst>
      <p:ext uri="{BB962C8B-B14F-4D97-AF65-F5344CB8AC3E}">
        <p14:creationId xmlns:p14="http://schemas.microsoft.com/office/powerpoint/2010/main" val="184159114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20"/>
            <a:ext cx="3255969" cy="1611256"/>
          </a:xfrm>
        </p:spPr>
        <p:txBody>
          <a:bodyPr/>
          <a:lstStyle/>
          <a:p>
            <a:pPr marL="0" indent="0">
              <a:buNone/>
            </a:pPr>
            <a:r>
              <a:rPr kumimoji="1" lang="en-US" altLang="zh-CN" sz="2000" dirty="0">
                <a:solidFill>
                  <a:srgbClr val="0079DB"/>
                </a:solidFill>
                <a:latin typeface="Microsoft YaHei" charset="-122"/>
                <a:ea typeface="Microsoft YaHei" charset="-122"/>
                <a:cs typeface="Microsoft YaHei" charset="-122"/>
              </a:rPr>
              <a:t>Teradata</a:t>
            </a:r>
            <a:r>
              <a:rPr kumimoji="1" lang="zh-CN" altLang="en-US" sz="2000" dirty="0">
                <a:solidFill>
                  <a:srgbClr val="0079DB"/>
                </a:solidFill>
                <a:latin typeface="Microsoft YaHei" charset="-122"/>
                <a:ea typeface="Microsoft YaHei" charset="-122"/>
                <a:cs typeface="Microsoft YaHei" charset="-122"/>
              </a:rPr>
              <a:t>公司简介</a:t>
            </a:r>
            <a:endParaRPr kumimoji="1" lang="en-US" altLang="zh-CN" sz="2000" dirty="0">
              <a:solidFill>
                <a:srgbClr val="0079DB"/>
              </a:solidFill>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数据治理的需求理解</a:t>
            </a:r>
            <a:endParaRPr kumimoji="1" lang="en-US" altLang="zh-CN" sz="2000" dirty="0" smtClean="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解决方案与团队介绍</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a:t>
            </a:r>
            <a:r>
              <a:rPr kumimoji="1" lang="zh-CN" altLang="en-US" sz="2000" dirty="0" smtClean="0">
                <a:latin typeface="Microsoft YaHei" charset="-122"/>
                <a:ea typeface="Microsoft YaHei" charset="-122"/>
                <a:cs typeface="Microsoft YaHei" charset="-122"/>
              </a:rPr>
              <a:t>治理</a:t>
            </a:r>
            <a:r>
              <a:rPr kumimoji="1" lang="zh-CN" altLang="en-US" sz="2000" dirty="0" smtClean="0">
                <a:latin typeface="Microsoft YaHei" charset="-122"/>
                <a:ea typeface="Microsoft YaHei" charset="-122"/>
                <a:cs typeface="Microsoft YaHei" charset="-122"/>
              </a:rPr>
              <a:t>工作</a:t>
            </a:r>
            <a:r>
              <a:rPr kumimoji="1" lang="zh-CN" altLang="en-US" sz="2000" dirty="0" smtClean="0">
                <a:latin typeface="Microsoft YaHei" charset="-122"/>
                <a:ea typeface="Microsoft YaHei" charset="-122"/>
                <a:cs typeface="Microsoft YaHei" charset="-122"/>
              </a:rPr>
              <a:t>执行</a:t>
            </a:r>
            <a:r>
              <a:rPr kumimoji="1" lang="zh-CN" altLang="en-US" sz="2000" dirty="0" smtClean="0">
                <a:latin typeface="Microsoft YaHei" charset="-122"/>
                <a:ea typeface="Microsoft YaHei" charset="-122"/>
                <a:cs typeface="Microsoft YaHei" charset="-122"/>
              </a:rPr>
              <a:t>建议</a:t>
            </a:r>
            <a:endParaRPr kumimoji="1" lang="en-US" altLang="zh-CN" sz="2000" dirty="0">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40042052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5103"/>
            <a:ext cx="6172200" cy="357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13" tIns="25716" rIns="51413" bIns="25716" numCol="1" rtlCol="0" anchor="ctr" anchorCtr="0" compatLnSpc="1">
            <a:prstTxWarp prst="textNoShape">
              <a:avLst/>
            </a:prstTxWarp>
            <a:normAutofit/>
          </a:bodyPr>
          <a:lstStyle/>
          <a:p>
            <a:r>
              <a:rPr lang="zh-CN" altLang="en-US" sz="1600" dirty="0">
                <a:latin typeface="微软雅黑" pitchFamily="34" charset="-122"/>
                <a:ea typeface="微软雅黑" pitchFamily="34" charset="-122"/>
              </a:rPr>
              <a:t>建立数据管理流程</a:t>
            </a:r>
            <a:endParaRPr lang="en-US" sz="1600" dirty="0">
              <a:latin typeface="微软雅黑" pitchFamily="34" charset="-122"/>
              <a:ea typeface="微软雅黑" pitchFamily="34" charset="-122"/>
            </a:endParaRPr>
          </a:p>
        </p:txBody>
      </p:sp>
      <p:grpSp>
        <p:nvGrpSpPr>
          <p:cNvPr id="200" name="Group 199"/>
          <p:cNvGrpSpPr/>
          <p:nvPr/>
        </p:nvGrpSpPr>
        <p:grpSpPr>
          <a:xfrm>
            <a:off x="358679" y="1497331"/>
            <a:ext cx="6157375" cy="2833567"/>
            <a:chOff x="468313" y="1638300"/>
            <a:chExt cx="8245475" cy="5073797"/>
          </a:xfrm>
        </p:grpSpPr>
        <p:sp>
          <p:nvSpPr>
            <p:cNvPr id="201" name="矩形 61"/>
            <p:cNvSpPr>
              <a:spLocks noChangeArrowheads="1"/>
            </p:cNvSpPr>
            <p:nvPr/>
          </p:nvSpPr>
          <p:spPr bwMode="auto">
            <a:xfrm>
              <a:off x="508000" y="1951038"/>
              <a:ext cx="828675"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业务部门</a:t>
              </a:r>
              <a:r>
                <a:rPr lang="en-US" altLang="zh-CN" sz="675" kern="0" dirty="0">
                  <a:solidFill>
                    <a:sysClr val="window" lastClr="FFFFFF"/>
                  </a:solidFill>
                  <a:latin typeface="微软雅黑" pitchFamily="34" charset="-122"/>
                  <a:cs typeface="华文细黑" charset="0"/>
                </a:rPr>
                <a:t>1</a:t>
              </a:r>
              <a:endParaRPr lang="zh-CN" altLang="en-US" sz="675" kern="0" dirty="0">
                <a:solidFill>
                  <a:sysClr val="window" lastClr="FFFFFF"/>
                </a:solidFill>
                <a:latin typeface="微软雅黑" pitchFamily="34" charset="-122"/>
                <a:cs typeface="华文细黑" charset="0"/>
              </a:endParaRPr>
            </a:p>
          </p:txBody>
        </p:sp>
        <p:sp>
          <p:nvSpPr>
            <p:cNvPr id="202" name="Rectangle 4"/>
            <p:cNvSpPr>
              <a:spLocks noChangeArrowheads="1"/>
            </p:cNvSpPr>
            <p:nvPr/>
          </p:nvSpPr>
          <p:spPr bwMode="auto">
            <a:xfrm>
              <a:off x="5110163" y="1951038"/>
              <a:ext cx="827087" cy="312737"/>
            </a:xfrm>
            <a:prstGeom prst="rect">
              <a:avLst/>
            </a:prstGeom>
            <a:solidFill>
              <a:srgbClr val="FF9900"/>
            </a:solidFill>
            <a:ln w="9525">
              <a:noFill/>
              <a:miter lim="800000"/>
              <a:headEnd/>
              <a:tailEnd/>
            </a:ln>
          </p:spPr>
          <p:txBody>
            <a:bodyPr wrap="none" anchor="ctr"/>
            <a:lstStyle/>
            <a:p>
              <a:pPr algn="ctr" defTabSz="474538">
                <a:defRPr/>
              </a:pPr>
              <a:r>
                <a:rPr lang="zh-CN" altLang="en-US" sz="675" b="1" kern="0" dirty="0">
                  <a:solidFill>
                    <a:srgbClr val="FFFFFF"/>
                  </a:solidFill>
                  <a:latin typeface="微软雅黑" pitchFamily="34" charset="-122"/>
                  <a:cs typeface="华文细黑" charset="0"/>
                </a:rPr>
                <a:t>技术部门</a:t>
              </a:r>
            </a:p>
          </p:txBody>
        </p:sp>
        <p:sp>
          <p:nvSpPr>
            <p:cNvPr id="203" name="矩形 61"/>
            <p:cNvSpPr>
              <a:spLocks noChangeArrowheads="1"/>
            </p:cNvSpPr>
            <p:nvPr/>
          </p:nvSpPr>
          <p:spPr bwMode="auto">
            <a:xfrm>
              <a:off x="1401763" y="1951038"/>
              <a:ext cx="1439862"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业务部门</a:t>
              </a:r>
              <a:r>
                <a:rPr lang="en-US" altLang="zh-CN" sz="675" kern="0" dirty="0">
                  <a:solidFill>
                    <a:sysClr val="window" lastClr="FFFFFF"/>
                  </a:solidFill>
                  <a:latin typeface="微软雅黑" pitchFamily="34" charset="-122"/>
                  <a:cs typeface="华文细黑" charset="0"/>
                </a:rPr>
                <a:t>2</a:t>
              </a:r>
              <a:endParaRPr lang="zh-CN" altLang="en-US" sz="675" kern="0" dirty="0">
                <a:solidFill>
                  <a:sysClr val="window" lastClr="FFFFFF"/>
                </a:solidFill>
                <a:latin typeface="微软雅黑" pitchFamily="34" charset="-122"/>
                <a:cs typeface="华文细黑" charset="0"/>
              </a:endParaRPr>
            </a:p>
          </p:txBody>
        </p:sp>
        <p:cxnSp>
          <p:nvCxnSpPr>
            <p:cNvPr id="204" name="直接箭头连接符 562"/>
            <p:cNvCxnSpPr>
              <a:cxnSpLocks noChangeShapeType="1"/>
            </p:cNvCxnSpPr>
            <p:nvPr/>
          </p:nvCxnSpPr>
          <p:spPr bwMode="auto">
            <a:xfrm flipV="1">
              <a:off x="1016000" y="2514600"/>
              <a:ext cx="641350" cy="18732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205" name="TextBox 204"/>
            <p:cNvSpPr txBox="1"/>
            <p:nvPr/>
          </p:nvSpPr>
          <p:spPr>
            <a:xfrm>
              <a:off x="632101" y="3505200"/>
              <a:ext cx="1105938" cy="506558"/>
            </a:xfrm>
            <a:prstGeom prst="rect">
              <a:avLst/>
            </a:prstGeom>
            <a:noFill/>
          </p:spPr>
          <p:txBody>
            <a:bodyPr wrap="none">
              <a:spAutoFit/>
            </a:bodyPr>
            <a:lstStyle/>
            <a:p>
              <a:pPr algn="ctr" defTabSz="474538">
                <a:defRPr/>
              </a:pPr>
              <a:r>
                <a:rPr lang="zh-CN" altLang="en-US" sz="619" kern="0" dirty="0">
                  <a:solidFill>
                    <a:sysClr val="windowText" lastClr="000000"/>
                  </a:solidFill>
                  <a:latin typeface="微软雅黑" pitchFamily="34" charset="-122"/>
                  <a:cs typeface="华文细黑" charset="0"/>
                </a:rPr>
                <a:t>发现数据问题的人</a:t>
              </a:r>
            </a:p>
            <a:p>
              <a:pPr algn="ctr" defTabSz="474538">
                <a:defRPr/>
              </a:pPr>
              <a:r>
                <a:rPr lang="zh-CN" altLang="en-US" sz="619" kern="0" dirty="0">
                  <a:solidFill>
                    <a:sysClr val="windowText" lastClr="000000"/>
                  </a:solidFill>
                  <a:latin typeface="微软雅黑" pitchFamily="34" charset="-122"/>
                  <a:cs typeface="华文细黑" charset="0"/>
                </a:rPr>
                <a:t>需要寻求解释的人</a:t>
              </a:r>
            </a:p>
          </p:txBody>
        </p:sp>
        <p:sp>
          <p:nvSpPr>
            <p:cNvPr id="206" name="矩形 564"/>
            <p:cNvSpPr/>
            <p:nvPr/>
          </p:nvSpPr>
          <p:spPr>
            <a:xfrm>
              <a:off x="508000" y="2406650"/>
              <a:ext cx="828675" cy="1060450"/>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07" name="矩形 565"/>
            <p:cNvSpPr/>
            <p:nvPr/>
          </p:nvSpPr>
          <p:spPr>
            <a:xfrm>
              <a:off x="1447800" y="2406650"/>
              <a:ext cx="1352550" cy="1060450"/>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08" name="TextBox 207"/>
            <p:cNvSpPr txBox="1"/>
            <p:nvPr/>
          </p:nvSpPr>
          <p:spPr>
            <a:xfrm>
              <a:off x="569914" y="3194367"/>
              <a:ext cx="676614"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业务人员</a:t>
              </a:r>
            </a:p>
          </p:txBody>
        </p:sp>
        <p:sp>
          <p:nvSpPr>
            <p:cNvPr id="209" name="TextBox 208"/>
            <p:cNvSpPr txBox="1"/>
            <p:nvPr/>
          </p:nvSpPr>
          <p:spPr>
            <a:xfrm>
              <a:off x="5264150" y="3152140"/>
              <a:ext cx="554257" cy="335944"/>
            </a:xfrm>
            <a:prstGeom prst="rect">
              <a:avLst/>
            </a:prstGeom>
            <a:noFill/>
          </p:spPr>
          <p:txBody>
            <a:bodyPr wrap="none">
              <a:spAutoFit/>
            </a:bodyPr>
            <a:lstStyle/>
            <a:p>
              <a:pPr defTabSz="474538">
                <a:defRPr/>
              </a:pPr>
              <a:r>
                <a:rPr lang="en-US" altLang="zh-CN" sz="619" kern="0" dirty="0">
                  <a:solidFill>
                    <a:sysClr val="windowText" lastClr="000000"/>
                  </a:solidFill>
                  <a:latin typeface="微软雅黑" pitchFamily="34" charset="-122"/>
                  <a:cs typeface="华文细黑" charset="0"/>
                </a:rPr>
                <a:t>IT</a:t>
              </a:r>
              <a:r>
                <a:rPr lang="zh-CN" altLang="en-US" sz="619" kern="0" dirty="0">
                  <a:solidFill>
                    <a:sysClr val="windowText" lastClr="000000"/>
                  </a:solidFill>
                  <a:latin typeface="微软雅黑" pitchFamily="34" charset="-122"/>
                  <a:cs typeface="华文细黑" charset="0"/>
                </a:rPr>
                <a:t>人员</a:t>
              </a:r>
            </a:p>
          </p:txBody>
        </p:sp>
        <p:sp>
          <p:nvSpPr>
            <p:cNvPr id="210" name="TextBox 209"/>
            <p:cNvSpPr txBox="1"/>
            <p:nvPr/>
          </p:nvSpPr>
          <p:spPr>
            <a:xfrm>
              <a:off x="1730375" y="3194367"/>
              <a:ext cx="676614"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业务人员</a:t>
              </a:r>
            </a:p>
          </p:txBody>
        </p:sp>
        <p:sp>
          <p:nvSpPr>
            <p:cNvPr id="211" name="矩形 569"/>
            <p:cNvSpPr/>
            <p:nvPr/>
          </p:nvSpPr>
          <p:spPr>
            <a:xfrm>
              <a:off x="508000" y="4765675"/>
              <a:ext cx="828675" cy="1403350"/>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12" name="矩形 570"/>
            <p:cNvSpPr/>
            <p:nvPr/>
          </p:nvSpPr>
          <p:spPr>
            <a:xfrm>
              <a:off x="2886075" y="4768850"/>
              <a:ext cx="2136775" cy="1401763"/>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13" name="TextBox 212"/>
            <p:cNvSpPr txBox="1"/>
            <p:nvPr/>
          </p:nvSpPr>
          <p:spPr>
            <a:xfrm>
              <a:off x="512762" y="5888464"/>
              <a:ext cx="676614"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业务人员</a:t>
              </a:r>
            </a:p>
          </p:txBody>
        </p:sp>
        <p:sp>
          <p:nvSpPr>
            <p:cNvPr id="214" name="TextBox 213"/>
            <p:cNvSpPr txBox="1"/>
            <p:nvPr/>
          </p:nvSpPr>
          <p:spPr>
            <a:xfrm>
              <a:off x="5264150" y="5916613"/>
              <a:ext cx="554257" cy="335944"/>
            </a:xfrm>
            <a:prstGeom prst="rect">
              <a:avLst/>
            </a:prstGeom>
            <a:noFill/>
          </p:spPr>
          <p:txBody>
            <a:bodyPr wrap="none">
              <a:spAutoFit/>
            </a:bodyPr>
            <a:lstStyle/>
            <a:p>
              <a:pPr defTabSz="474538">
                <a:defRPr/>
              </a:pPr>
              <a:r>
                <a:rPr lang="en-US" altLang="zh-CN" sz="619" kern="0" dirty="0">
                  <a:solidFill>
                    <a:sysClr val="windowText" lastClr="000000"/>
                  </a:solidFill>
                  <a:latin typeface="微软雅黑" pitchFamily="34" charset="-122"/>
                  <a:cs typeface="华文细黑" charset="0"/>
                </a:rPr>
                <a:t>IT</a:t>
              </a:r>
              <a:r>
                <a:rPr lang="zh-CN" altLang="en-US" sz="619" kern="0" dirty="0">
                  <a:solidFill>
                    <a:sysClr val="windowText" lastClr="000000"/>
                  </a:solidFill>
                  <a:latin typeface="微软雅黑" pitchFamily="34" charset="-122"/>
                  <a:cs typeface="华文细黑" charset="0"/>
                </a:rPr>
                <a:t>人员</a:t>
              </a:r>
            </a:p>
          </p:txBody>
        </p:sp>
        <p:sp>
          <p:nvSpPr>
            <p:cNvPr id="215" name="TextBox 214"/>
            <p:cNvSpPr txBox="1"/>
            <p:nvPr/>
          </p:nvSpPr>
          <p:spPr>
            <a:xfrm>
              <a:off x="1730375" y="5888464"/>
              <a:ext cx="676614"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业务人员</a:t>
              </a:r>
            </a:p>
          </p:txBody>
        </p:sp>
        <p:sp>
          <p:nvSpPr>
            <p:cNvPr id="216" name="TextBox 215"/>
            <p:cNvSpPr txBox="1"/>
            <p:nvPr/>
          </p:nvSpPr>
          <p:spPr>
            <a:xfrm>
              <a:off x="632101" y="6205539"/>
              <a:ext cx="1105938" cy="506558"/>
            </a:xfrm>
            <a:prstGeom prst="rect">
              <a:avLst/>
            </a:prstGeom>
            <a:noFill/>
          </p:spPr>
          <p:txBody>
            <a:bodyPr wrap="none">
              <a:spAutoFit/>
            </a:bodyPr>
            <a:lstStyle/>
            <a:p>
              <a:pPr algn="ctr" defTabSz="474538">
                <a:defRPr/>
              </a:pPr>
              <a:r>
                <a:rPr lang="zh-CN" altLang="en-US" sz="619" kern="0" dirty="0">
                  <a:solidFill>
                    <a:sysClr val="windowText" lastClr="000000"/>
                  </a:solidFill>
                  <a:latin typeface="微软雅黑" pitchFamily="34" charset="-122"/>
                  <a:cs typeface="华文细黑" charset="0"/>
                </a:rPr>
                <a:t>发现数据问题的人</a:t>
              </a:r>
              <a:endParaRPr lang="en-US" altLang="zh-CN" sz="619" kern="0" dirty="0">
                <a:solidFill>
                  <a:sysClr val="windowText" lastClr="000000"/>
                </a:solidFill>
                <a:latin typeface="微软雅黑" pitchFamily="34" charset="-122"/>
                <a:cs typeface="华文细黑" charset="0"/>
              </a:endParaRPr>
            </a:p>
            <a:p>
              <a:pPr algn="ctr" defTabSz="474538">
                <a:defRPr/>
              </a:pPr>
              <a:r>
                <a:rPr lang="zh-CN" altLang="en-US" sz="619" kern="0" dirty="0">
                  <a:solidFill>
                    <a:sysClr val="windowText" lastClr="000000"/>
                  </a:solidFill>
                  <a:latin typeface="微软雅黑" pitchFamily="34" charset="-122"/>
                  <a:cs typeface="华文细黑" charset="0"/>
                </a:rPr>
                <a:t>需要寻求解释的人</a:t>
              </a:r>
            </a:p>
          </p:txBody>
        </p:sp>
        <p:sp>
          <p:nvSpPr>
            <p:cNvPr id="217" name="TextBox 216"/>
            <p:cNvSpPr txBox="1"/>
            <p:nvPr/>
          </p:nvSpPr>
          <p:spPr>
            <a:xfrm>
              <a:off x="512762" y="1638300"/>
              <a:ext cx="2328861" cy="335944"/>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wrap="square">
              <a:spAutoFit/>
            </a:bodyPr>
            <a:lstStyle/>
            <a:p>
              <a:pPr algn="ctr" defTabSz="474538">
                <a:defRPr/>
              </a:pPr>
              <a:r>
                <a:rPr lang="zh-CN" altLang="en-US" sz="619" kern="0" dirty="0">
                  <a:solidFill>
                    <a:sysClr val="window" lastClr="FFFFFF"/>
                  </a:solidFill>
                  <a:latin typeface="微软雅黑" pitchFamily="34" charset="-122"/>
                  <a:ea typeface="宋体"/>
                  <a:cs typeface="华文细黑" charset="0"/>
                </a:rPr>
                <a:t>没有数据治理组织结构</a:t>
              </a:r>
            </a:p>
          </p:txBody>
        </p:sp>
        <p:sp>
          <p:nvSpPr>
            <p:cNvPr id="218" name="TextBox 217"/>
            <p:cNvSpPr txBox="1"/>
            <p:nvPr/>
          </p:nvSpPr>
          <p:spPr>
            <a:xfrm>
              <a:off x="512762" y="4079875"/>
              <a:ext cx="2333625" cy="335944"/>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wrap="square">
              <a:spAutoFit/>
            </a:bodyPr>
            <a:lstStyle/>
            <a:p>
              <a:pPr algn="ctr" defTabSz="474538">
                <a:defRPr/>
              </a:pPr>
              <a:r>
                <a:rPr lang="zh-CN" altLang="en-US" sz="619" kern="0" dirty="0">
                  <a:solidFill>
                    <a:sysClr val="window" lastClr="FFFFFF"/>
                  </a:solidFill>
                  <a:latin typeface="微软雅黑" pitchFamily="34" charset="-122"/>
                  <a:ea typeface="宋体"/>
                  <a:cs typeface="华文细黑" charset="0"/>
                </a:rPr>
                <a:t>有数据治理组织结构</a:t>
              </a:r>
            </a:p>
          </p:txBody>
        </p:sp>
        <p:sp>
          <p:nvSpPr>
            <p:cNvPr id="219" name="TextBox 218"/>
            <p:cNvSpPr txBox="1"/>
            <p:nvPr/>
          </p:nvSpPr>
          <p:spPr>
            <a:xfrm>
              <a:off x="5048250" y="5156200"/>
              <a:ext cx="783945"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数据协调员</a:t>
              </a:r>
            </a:p>
          </p:txBody>
        </p:sp>
        <p:sp>
          <p:nvSpPr>
            <p:cNvPr id="220" name="TextBox 219"/>
            <p:cNvSpPr txBox="1"/>
            <p:nvPr/>
          </p:nvSpPr>
          <p:spPr>
            <a:xfrm>
              <a:off x="3408238" y="5156200"/>
              <a:ext cx="998606" cy="506558"/>
            </a:xfrm>
            <a:prstGeom prst="rect">
              <a:avLst/>
            </a:prstGeom>
            <a:noFill/>
          </p:spPr>
          <p:txBody>
            <a:bodyPr wrap="none">
              <a:spAutoFit/>
            </a:bodyPr>
            <a:lstStyle/>
            <a:p>
              <a:pPr algn="ctr" defTabSz="474538">
                <a:defRPr/>
              </a:pPr>
              <a:r>
                <a:rPr lang="zh-CN" altLang="en-US" sz="619" kern="0" dirty="0">
                  <a:solidFill>
                    <a:sysClr val="windowText" lastClr="000000"/>
                  </a:solidFill>
                  <a:latin typeface="微软雅黑" pitchFamily="34" charset="-122"/>
                  <a:cs typeface="华文细黑" charset="0"/>
                </a:rPr>
                <a:t>数据治理负责人</a:t>
              </a:r>
              <a:endParaRPr lang="en-US" altLang="zh-CN" sz="619" kern="0" dirty="0">
                <a:solidFill>
                  <a:sysClr val="windowText" lastClr="000000"/>
                </a:solidFill>
                <a:latin typeface="微软雅黑" pitchFamily="34" charset="-122"/>
                <a:cs typeface="华文细黑" charset="0"/>
              </a:endParaRPr>
            </a:p>
            <a:p>
              <a:pPr algn="ctr" defTabSz="474538">
                <a:defRPr/>
              </a:pPr>
              <a:r>
                <a:rPr lang="zh-CN" altLang="en-US" sz="619" kern="0" dirty="0">
                  <a:solidFill>
                    <a:sysClr val="windowText" lastClr="000000"/>
                  </a:solidFill>
                  <a:latin typeface="微软雅黑" pitchFamily="34" charset="-122"/>
                  <a:cs typeface="华文细黑" charset="0"/>
                </a:rPr>
                <a:t>数据治理小组</a:t>
              </a:r>
            </a:p>
          </p:txBody>
        </p:sp>
        <p:cxnSp>
          <p:nvCxnSpPr>
            <p:cNvPr id="221" name="直接箭头连接符 579"/>
            <p:cNvCxnSpPr>
              <a:cxnSpLocks noChangeShapeType="1"/>
            </p:cNvCxnSpPr>
            <p:nvPr/>
          </p:nvCxnSpPr>
          <p:spPr bwMode="auto">
            <a:xfrm>
              <a:off x="4116388" y="5018088"/>
              <a:ext cx="1285875" cy="1587"/>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22" name="弧形 580"/>
            <p:cNvSpPr/>
            <p:nvPr/>
          </p:nvSpPr>
          <p:spPr>
            <a:xfrm rot="5400000">
              <a:off x="2865438" y="701675"/>
              <a:ext cx="752475" cy="4752975"/>
            </a:xfrm>
            <a:prstGeom prst="arc">
              <a:avLst>
                <a:gd name="adj1" fmla="val 16285105"/>
                <a:gd name="adj2" fmla="val 5315539"/>
              </a:avLst>
            </a:prstGeom>
            <a:noFill/>
            <a:ln w="9525" cap="flat" cmpd="sng" algn="ctr">
              <a:solidFill>
                <a:srgbClr val="4F81BD">
                  <a:shade val="95000"/>
                  <a:satMod val="105000"/>
                </a:srgbClr>
              </a:solidFill>
              <a:prstDash val="solid"/>
              <a:headEnd type="arrow" w="med" len="med"/>
              <a:tailEnd type="none" w="med" len="med"/>
            </a:ln>
            <a:effectLst/>
          </p:spPr>
          <p:txBody>
            <a:bodyPr anchor="ctr"/>
            <a:lstStyle/>
            <a:p>
              <a:pPr algn="ctr" defTabSz="474538">
                <a:defRPr/>
              </a:pPr>
              <a:endParaRPr lang="zh-CN" altLang="en-US" sz="900" kern="0">
                <a:solidFill>
                  <a:sysClr val="windowText" lastClr="000000"/>
                </a:solidFill>
                <a:latin typeface="微软雅黑" pitchFamily="34" charset="-122"/>
                <a:cs typeface="华文细黑" charset="0"/>
              </a:endParaRPr>
            </a:p>
          </p:txBody>
        </p:sp>
        <p:sp>
          <p:nvSpPr>
            <p:cNvPr id="223" name="弧形 581"/>
            <p:cNvSpPr/>
            <p:nvPr/>
          </p:nvSpPr>
          <p:spPr>
            <a:xfrm rot="10800000" flipH="1">
              <a:off x="5330825" y="5005388"/>
              <a:ext cx="641350" cy="822325"/>
            </a:xfrm>
            <a:prstGeom prst="arc">
              <a:avLst>
                <a:gd name="adj1" fmla="val 16324517"/>
                <a:gd name="adj2" fmla="val 5594852"/>
              </a:avLst>
            </a:prstGeom>
            <a:noFill/>
            <a:ln w="9525" cap="flat" cmpd="sng" algn="ctr">
              <a:solidFill>
                <a:srgbClr val="C00000"/>
              </a:solidFill>
              <a:prstDash val="solid"/>
              <a:headEnd type="arrow" w="med" len="med"/>
              <a:tailEnd type="none" w="med" len="med"/>
            </a:ln>
            <a:effectLst/>
          </p:spPr>
          <p:txBody>
            <a:bodyPr anchor="ctr"/>
            <a:lstStyle/>
            <a:p>
              <a:pPr algn="ctr" defTabSz="474538">
                <a:defRPr/>
              </a:pPr>
              <a:endParaRPr lang="zh-CN" altLang="en-US" sz="900" kern="0">
                <a:solidFill>
                  <a:sysClr val="windowText" lastClr="000000"/>
                </a:solidFill>
                <a:latin typeface="微软雅黑" pitchFamily="34" charset="-122"/>
                <a:cs typeface="华文细黑" charset="0"/>
              </a:endParaRPr>
            </a:p>
          </p:txBody>
        </p:sp>
        <p:sp>
          <p:nvSpPr>
            <p:cNvPr id="224" name="矩形 582"/>
            <p:cNvSpPr/>
            <p:nvPr/>
          </p:nvSpPr>
          <p:spPr>
            <a:xfrm>
              <a:off x="1447800" y="4765675"/>
              <a:ext cx="1352550" cy="1401763"/>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grpSp>
          <p:nvGrpSpPr>
            <p:cNvPr id="225" name="Group 177"/>
            <p:cNvGrpSpPr>
              <a:grpSpLocks noChangeAspect="1"/>
            </p:cNvGrpSpPr>
            <p:nvPr/>
          </p:nvGrpSpPr>
          <p:grpSpPr bwMode="auto">
            <a:xfrm>
              <a:off x="1808163" y="2452688"/>
              <a:ext cx="166687" cy="377825"/>
              <a:chOff x="4949" y="936"/>
              <a:chExt cx="290" cy="754"/>
            </a:xfrm>
          </p:grpSpPr>
          <p:sp>
            <p:nvSpPr>
              <p:cNvPr id="335"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6"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7"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8"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9"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26" name="Group 177"/>
            <p:cNvGrpSpPr>
              <a:grpSpLocks noChangeAspect="1"/>
            </p:cNvGrpSpPr>
            <p:nvPr/>
          </p:nvGrpSpPr>
          <p:grpSpPr bwMode="auto">
            <a:xfrm>
              <a:off x="842963" y="2452688"/>
              <a:ext cx="166687" cy="377825"/>
              <a:chOff x="4949" y="936"/>
              <a:chExt cx="290" cy="754"/>
            </a:xfrm>
          </p:grpSpPr>
          <p:sp>
            <p:nvSpPr>
              <p:cNvPr id="330"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1"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2"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3"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4"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27" name="Group 177"/>
            <p:cNvGrpSpPr>
              <a:grpSpLocks noChangeAspect="1"/>
            </p:cNvGrpSpPr>
            <p:nvPr/>
          </p:nvGrpSpPr>
          <p:grpSpPr bwMode="auto">
            <a:xfrm>
              <a:off x="793750" y="5575300"/>
              <a:ext cx="166688" cy="377825"/>
              <a:chOff x="4949" y="936"/>
              <a:chExt cx="290" cy="754"/>
            </a:xfrm>
          </p:grpSpPr>
          <p:sp>
            <p:nvSpPr>
              <p:cNvPr id="325"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6"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7"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8"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9"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28" name="Group 177"/>
            <p:cNvGrpSpPr>
              <a:grpSpLocks noChangeAspect="1"/>
            </p:cNvGrpSpPr>
            <p:nvPr/>
          </p:nvGrpSpPr>
          <p:grpSpPr bwMode="auto">
            <a:xfrm>
              <a:off x="2017713" y="5575300"/>
              <a:ext cx="166687" cy="377825"/>
              <a:chOff x="4949" y="936"/>
              <a:chExt cx="290" cy="754"/>
            </a:xfrm>
          </p:grpSpPr>
          <p:sp>
            <p:nvSpPr>
              <p:cNvPr id="320"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1"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2"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3"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4"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29" name="Group 137"/>
            <p:cNvGrpSpPr>
              <a:grpSpLocks noChangeAspect="1"/>
            </p:cNvGrpSpPr>
            <p:nvPr/>
          </p:nvGrpSpPr>
          <p:grpSpPr bwMode="auto">
            <a:xfrm>
              <a:off x="5402263" y="2452688"/>
              <a:ext cx="166687" cy="377825"/>
              <a:chOff x="4589" y="936"/>
              <a:chExt cx="290" cy="754"/>
            </a:xfrm>
          </p:grpSpPr>
          <p:sp>
            <p:nvSpPr>
              <p:cNvPr id="315" name="Freeform 138"/>
              <p:cNvSpPr>
                <a:spLocks/>
              </p:cNvSpPr>
              <p:nvPr/>
            </p:nvSpPr>
            <p:spPr bwMode="auto">
              <a:xfrm>
                <a:off x="460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FDC27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6" name="Freeform 139"/>
              <p:cNvSpPr>
                <a:spLocks/>
              </p:cNvSpPr>
              <p:nvPr/>
            </p:nvSpPr>
            <p:spPr bwMode="auto">
              <a:xfrm>
                <a:off x="458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7" name="Freeform 140"/>
              <p:cNvSpPr>
                <a:spLocks/>
              </p:cNvSpPr>
              <p:nvPr/>
            </p:nvSpPr>
            <p:spPr bwMode="white">
              <a:xfrm>
                <a:off x="474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8" name="Freeform 141"/>
              <p:cNvSpPr>
                <a:spLocks/>
              </p:cNvSpPr>
              <p:nvPr/>
            </p:nvSpPr>
            <p:spPr bwMode="white">
              <a:xfrm>
                <a:off x="465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9" name="Freeform 142"/>
              <p:cNvSpPr>
                <a:spLocks/>
              </p:cNvSpPr>
              <p:nvPr/>
            </p:nvSpPr>
            <p:spPr bwMode="auto">
              <a:xfrm>
                <a:off x="464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30" name="Group 137"/>
            <p:cNvGrpSpPr>
              <a:grpSpLocks noChangeAspect="1"/>
            </p:cNvGrpSpPr>
            <p:nvPr/>
          </p:nvGrpSpPr>
          <p:grpSpPr bwMode="auto">
            <a:xfrm>
              <a:off x="5451475" y="5575300"/>
              <a:ext cx="166688" cy="377825"/>
              <a:chOff x="4589" y="936"/>
              <a:chExt cx="290" cy="754"/>
            </a:xfrm>
          </p:grpSpPr>
          <p:sp>
            <p:nvSpPr>
              <p:cNvPr id="310" name="Freeform 138"/>
              <p:cNvSpPr>
                <a:spLocks/>
              </p:cNvSpPr>
              <p:nvPr/>
            </p:nvSpPr>
            <p:spPr bwMode="auto">
              <a:xfrm>
                <a:off x="460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FDC27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1" name="Freeform 139"/>
              <p:cNvSpPr>
                <a:spLocks/>
              </p:cNvSpPr>
              <p:nvPr/>
            </p:nvSpPr>
            <p:spPr bwMode="auto">
              <a:xfrm>
                <a:off x="458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2" name="Freeform 140"/>
              <p:cNvSpPr>
                <a:spLocks/>
              </p:cNvSpPr>
              <p:nvPr/>
            </p:nvSpPr>
            <p:spPr bwMode="white">
              <a:xfrm>
                <a:off x="474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3" name="Freeform 141"/>
              <p:cNvSpPr>
                <a:spLocks/>
              </p:cNvSpPr>
              <p:nvPr/>
            </p:nvSpPr>
            <p:spPr bwMode="white">
              <a:xfrm>
                <a:off x="465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4" name="Freeform 142"/>
              <p:cNvSpPr>
                <a:spLocks/>
              </p:cNvSpPr>
              <p:nvPr/>
            </p:nvSpPr>
            <p:spPr bwMode="auto">
              <a:xfrm>
                <a:off x="464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31" name="Group 171"/>
            <p:cNvGrpSpPr>
              <a:grpSpLocks noChangeAspect="1"/>
            </p:cNvGrpSpPr>
            <p:nvPr/>
          </p:nvGrpSpPr>
          <p:grpSpPr bwMode="auto">
            <a:xfrm>
              <a:off x="3844925" y="4830763"/>
              <a:ext cx="168275" cy="377825"/>
              <a:chOff x="4229" y="936"/>
              <a:chExt cx="290" cy="754"/>
            </a:xfrm>
          </p:grpSpPr>
          <p:sp>
            <p:nvSpPr>
              <p:cNvPr id="305" name="Freeform 172"/>
              <p:cNvSpPr>
                <a:spLocks/>
              </p:cNvSpPr>
              <p:nvPr/>
            </p:nvSpPr>
            <p:spPr bwMode="auto">
              <a:xfrm>
                <a:off x="4245" y="936"/>
                <a:ext cx="274"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6" name="Freeform 173"/>
              <p:cNvSpPr>
                <a:spLocks/>
              </p:cNvSpPr>
              <p:nvPr/>
            </p:nvSpPr>
            <p:spPr bwMode="auto">
              <a:xfrm>
                <a:off x="422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7" name="Freeform 174"/>
              <p:cNvSpPr>
                <a:spLocks/>
              </p:cNvSpPr>
              <p:nvPr/>
            </p:nvSpPr>
            <p:spPr bwMode="white">
              <a:xfrm>
                <a:off x="4385" y="1237"/>
                <a:ext cx="11"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8" name="Freeform 175"/>
              <p:cNvSpPr>
                <a:spLocks/>
              </p:cNvSpPr>
              <p:nvPr/>
            </p:nvSpPr>
            <p:spPr bwMode="white">
              <a:xfrm>
                <a:off x="4289"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9" name="Freeform 176"/>
              <p:cNvSpPr>
                <a:spLocks/>
              </p:cNvSpPr>
              <p:nvPr/>
            </p:nvSpPr>
            <p:spPr bwMode="auto">
              <a:xfrm>
                <a:off x="4284" y="952"/>
                <a:ext cx="120"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32" name="Group 171"/>
            <p:cNvGrpSpPr>
              <a:grpSpLocks noChangeAspect="1"/>
            </p:cNvGrpSpPr>
            <p:nvPr/>
          </p:nvGrpSpPr>
          <p:grpSpPr bwMode="auto">
            <a:xfrm>
              <a:off x="5451475" y="4830763"/>
              <a:ext cx="166688" cy="377825"/>
              <a:chOff x="4229" y="936"/>
              <a:chExt cx="290" cy="754"/>
            </a:xfrm>
          </p:grpSpPr>
          <p:sp>
            <p:nvSpPr>
              <p:cNvPr id="300" name="Freeform 172"/>
              <p:cNvSpPr>
                <a:spLocks/>
              </p:cNvSpPr>
              <p:nvPr/>
            </p:nvSpPr>
            <p:spPr bwMode="auto">
              <a:xfrm>
                <a:off x="424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1" name="Freeform 173"/>
              <p:cNvSpPr>
                <a:spLocks/>
              </p:cNvSpPr>
              <p:nvPr/>
            </p:nvSpPr>
            <p:spPr bwMode="auto">
              <a:xfrm>
                <a:off x="422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2" name="Freeform 174"/>
              <p:cNvSpPr>
                <a:spLocks/>
              </p:cNvSpPr>
              <p:nvPr/>
            </p:nvSpPr>
            <p:spPr bwMode="white">
              <a:xfrm>
                <a:off x="438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3" name="Freeform 175"/>
              <p:cNvSpPr>
                <a:spLocks/>
              </p:cNvSpPr>
              <p:nvPr/>
            </p:nvSpPr>
            <p:spPr bwMode="white">
              <a:xfrm>
                <a:off x="429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4" name="Freeform 176"/>
              <p:cNvSpPr>
                <a:spLocks/>
              </p:cNvSpPr>
              <p:nvPr/>
            </p:nvSpPr>
            <p:spPr bwMode="auto">
              <a:xfrm>
                <a:off x="428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33" name="Group 171"/>
            <p:cNvGrpSpPr>
              <a:grpSpLocks noChangeAspect="1"/>
            </p:cNvGrpSpPr>
            <p:nvPr/>
          </p:nvGrpSpPr>
          <p:grpSpPr bwMode="auto">
            <a:xfrm>
              <a:off x="1993900" y="4830763"/>
              <a:ext cx="168275" cy="377825"/>
              <a:chOff x="4229" y="936"/>
              <a:chExt cx="290" cy="754"/>
            </a:xfrm>
          </p:grpSpPr>
          <p:sp>
            <p:nvSpPr>
              <p:cNvPr id="295" name="Freeform 172"/>
              <p:cNvSpPr>
                <a:spLocks/>
              </p:cNvSpPr>
              <p:nvPr/>
            </p:nvSpPr>
            <p:spPr bwMode="auto">
              <a:xfrm>
                <a:off x="4245" y="936"/>
                <a:ext cx="274"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6" name="Freeform 173"/>
              <p:cNvSpPr>
                <a:spLocks/>
              </p:cNvSpPr>
              <p:nvPr/>
            </p:nvSpPr>
            <p:spPr bwMode="auto">
              <a:xfrm>
                <a:off x="422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7" name="Freeform 174"/>
              <p:cNvSpPr>
                <a:spLocks/>
              </p:cNvSpPr>
              <p:nvPr/>
            </p:nvSpPr>
            <p:spPr bwMode="white">
              <a:xfrm>
                <a:off x="4385" y="1237"/>
                <a:ext cx="11"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8" name="Freeform 175"/>
              <p:cNvSpPr>
                <a:spLocks/>
              </p:cNvSpPr>
              <p:nvPr/>
            </p:nvSpPr>
            <p:spPr bwMode="white">
              <a:xfrm>
                <a:off x="4289"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9" name="Freeform 176"/>
              <p:cNvSpPr>
                <a:spLocks/>
              </p:cNvSpPr>
              <p:nvPr/>
            </p:nvSpPr>
            <p:spPr bwMode="auto">
              <a:xfrm>
                <a:off x="4284" y="952"/>
                <a:ext cx="120"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cxnSp>
          <p:nvCxnSpPr>
            <p:cNvPr id="234" name="直接箭头连接符 637"/>
            <p:cNvCxnSpPr>
              <a:cxnSpLocks noChangeShapeType="1"/>
            </p:cNvCxnSpPr>
            <p:nvPr/>
          </p:nvCxnSpPr>
          <p:spPr bwMode="auto">
            <a:xfrm rot="5400000">
              <a:off x="1995488" y="5486400"/>
              <a:ext cx="188912" cy="1588"/>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35" name="直接连接符 638"/>
            <p:cNvCxnSpPr>
              <a:cxnSpLocks noChangeShapeType="1"/>
            </p:cNvCxnSpPr>
            <p:nvPr/>
          </p:nvCxnSpPr>
          <p:spPr bwMode="auto">
            <a:xfrm flipV="1">
              <a:off x="468313" y="4017963"/>
              <a:ext cx="8245475" cy="1"/>
            </a:xfrm>
            <a:prstGeom prst="line">
              <a:avLst/>
            </a:prstGeom>
            <a:noFill/>
            <a:ln w="9525" algn="ctr">
              <a:solidFill>
                <a:srgbClr val="4A7EBB"/>
              </a:solidFill>
              <a:round/>
              <a:headEnd/>
              <a:tailEnd/>
            </a:ln>
            <a:extLst>
              <a:ext uri="{909E8E84-426E-40DD-AFC4-6F175D3DCCD1}">
                <a14:hiddenFill xmlns:a14="http://schemas.microsoft.com/office/drawing/2010/main">
                  <a:noFill/>
                </a14:hiddenFill>
              </a:ext>
            </a:extLst>
          </p:spPr>
        </p:cxnSp>
        <p:sp>
          <p:nvSpPr>
            <p:cNvPr id="236" name="矩形 639"/>
            <p:cNvSpPr/>
            <p:nvPr/>
          </p:nvSpPr>
          <p:spPr>
            <a:xfrm>
              <a:off x="5121275" y="2389188"/>
              <a:ext cx="827088" cy="1062037"/>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37" name="矩形 640"/>
            <p:cNvSpPr/>
            <p:nvPr/>
          </p:nvSpPr>
          <p:spPr>
            <a:xfrm>
              <a:off x="5084763" y="4768850"/>
              <a:ext cx="828675" cy="1401763"/>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cxnSp>
          <p:nvCxnSpPr>
            <p:cNvPr id="238" name="直接箭头连接符 641"/>
            <p:cNvCxnSpPr>
              <a:cxnSpLocks noChangeShapeType="1"/>
            </p:cNvCxnSpPr>
            <p:nvPr/>
          </p:nvCxnSpPr>
          <p:spPr bwMode="auto">
            <a:xfrm rot="10800000">
              <a:off x="2233613" y="5018088"/>
              <a:ext cx="1519237" cy="1587"/>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grpSp>
          <p:nvGrpSpPr>
            <p:cNvPr id="239" name="Group 177"/>
            <p:cNvGrpSpPr>
              <a:grpSpLocks noChangeAspect="1"/>
            </p:cNvGrpSpPr>
            <p:nvPr/>
          </p:nvGrpSpPr>
          <p:grpSpPr bwMode="auto">
            <a:xfrm>
              <a:off x="2455863" y="2640013"/>
              <a:ext cx="168275" cy="377825"/>
              <a:chOff x="4949" y="936"/>
              <a:chExt cx="290" cy="754"/>
            </a:xfrm>
          </p:grpSpPr>
          <p:sp>
            <p:nvSpPr>
              <p:cNvPr id="290" name="Freeform 178"/>
              <p:cNvSpPr>
                <a:spLocks/>
              </p:cNvSpPr>
              <p:nvPr/>
            </p:nvSpPr>
            <p:spPr bwMode="auto">
              <a:xfrm>
                <a:off x="4965" y="936"/>
                <a:ext cx="274"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1"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2" name="Freeform 180"/>
              <p:cNvSpPr>
                <a:spLocks/>
              </p:cNvSpPr>
              <p:nvPr/>
            </p:nvSpPr>
            <p:spPr bwMode="white">
              <a:xfrm>
                <a:off x="5105" y="1237"/>
                <a:ext cx="11"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3" name="Freeform 181"/>
              <p:cNvSpPr>
                <a:spLocks/>
              </p:cNvSpPr>
              <p:nvPr/>
            </p:nvSpPr>
            <p:spPr bwMode="white">
              <a:xfrm>
                <a:off x="5009"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4" name="Freeform 182"/>
              <p:cNvSpPr>
                <a:spLocks/>
              </p:cNvSpPr>
              <p:nvPr/>
            </p:nvSpPr>
            <p:spPr bwMode="auto">
              <a:xfrm>
                <a:off x="5004" y="952"/>
                <a:ext cx="120"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40" name="Group 177"/>
            <p:cNvGrpSpPr>
              <a:grpSpLocks noChangeAspect="1"/>
            </p:cNvGrpSpPr>
            <p:nvPr/>
          </p:nvGrpSpPr>
          <p:grpSpPr bwMode="auto">
            <a:xfrm>
              <a:off x="1657350" y="2952750"/>
              <a:ext cx="168275" cy="377825"/>
              <a:chOff x="4949" y="936"/>
              <a:chExt cx="290" cy="754"/>
            </a:xfrm>
          </p:grpSpPr>
          <p:sp>
            <p:nvSpPr>
              <p:cNvPr id="285" name="Freeform 178"/>
              <p:cNvSpPr>
                <a:spLocks/>
              </p:cNvSpPr>
              <p:nvPr/>
            </p:nvSpPr>
            <p:spPr bwMode="auto">
              <a:xfrm>
                <a:off x="4965" y="936"/>
                <a:ext cx="274"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6"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7" name="Freeform 180"/>
              <p:cNvSpPr>
                <a:spLocks/>
              </p:cNvSpPr>
              <p:nvPr/>
            </p:nvSpPr>
            <p:spPr bwMode="white">
              <a:xfrm>
                <a:off x="5105" y="1237"/>
                <a:ext cx="11"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8" name="Freeform 181"/>
              <p:cNvSpPr>
                <a:spLocks/>
              </p:cNvSpPr>
              <p:nvPr/>
            </p:nvSpPr>
            <p:spPr bwMode="white">
              <a:xfrm>
                <a:off x="5009"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9" name="Freeform 182"/>
              <p:cNvSpPr>
                <a:spLocks/>
              </p:cNvSpPr>
              <p:nvPr/>
            </p:nvSpPr>
            <p:spPr bwMode="auto">
              <a:xfrm>
                <a:off x="5004" y="952"/>
                <a:ext cx="120"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cxnSp>
          <p:nvCxnSpPr>
            <p:cNvPr id="241" name="直接箭头连接符 654"/>
            <p:cNvCxnSpPr>
              <a:cxnSpLocks noChangeShapeType="1"/>
            </p:cNvCxnSpPr>
            <p:nvPr/>
          </p:nvCxnSpPr>
          <p:spPr bwMode="auto">
            <a:xfrm>
              <a:off x="1016000" y="2890838"/>
              <a:ext cx="641350" cy="374650"/>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42" name="直接箭头连接符 655"/>
            <p:cNvCxnSpPr>
              <a:cxnSpLocks noChangeShapeType="1"/>
            </p:cNvCxnSpPr>
            <p:nvPr/>
          </p:nvCxnSpPr>
          <p:spPr bwMode="auto">
            <a:xfrm>
              <a:off x="2017713" y="2640013"/>
              <a:ext cx="366712" cy="21272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43" name="直接箭头连接符 656"/>
            <p:cNvCxnSpPr>
              <a:cxnSpLocks noChangeShapeType="1"/>
            </p:cNvCxnSpPr>
            <p:nvPr/>
          </p:nvCxnSpPr>
          <p:spPr bwMode="auto">
            <a:xfrm>
              <a:off x="2665413" y="2765425"/>
              <a:ext cx="2881312" cy="25082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44" name="直接箭头连接符 657"/>
            <p:cNvCxnSpPr>
              <a:cxnSpLocks noChangeShapeType="1"/>
            </p:cNvCxnSpPr>
            <p:nvPr/>
          </p:nvCxnSpPr>
          <p:spPr bwMode="auto">
            <a:xfrm>
              <a:off x="2017713" y="2514600"/>
              <a:ext cx="3313112" cy="125413"/>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245" name="矩形 658"/>
            <p:cNvSpPr/>
            <p:nvPr/>
          </p:nvSpPr>
          <p:spPr>
            <a:xfrm>
              <a:off x="6265863" y="1701800"/>
              <a:ext cx="2447925" cy="2127250"/>
            </a:xfrm>
            <a:prstGeom prst="rect">
              <a:avLst/>
            </a:prstGeom>
            <a:solidFill>
              <a:sysClr val="window" lastClr="FFFFFF"/>
            </a:solidFill>
            <a:ln w="25400" cap="flat" cmpd="sng" algn="ctr">
              <a:solidFill>
                <a:srgbClr val="4F81BD"/>
              </a:solidFill>
              <a:prstDash val="solid"/>
            </a:ln>
            <a:effectLst/>
          </p:spPr>
          <p:txBody>
            <a:bodyPr/>
            <a:lstStyle/>
            <a:p>
              <a:pPr defTabSz="474538">
                <a:defRPr/>
              </a:pPr>
              <a:r>
                <a:rPr lang="zh-CN" altLang="en-US" sz="844" kern="0" dirty="0">
                  <a:solidFill>
                    <a:sysClr val="windowText" lastClr="000000"/>
                  </a:solidFill>
                  <a:latin typeface="微软雅黑" pitchFamily="34" charset="-122"/>
                  <a:cs typeface="华文细黑" charset="0"/>
                </a:rPr>
                <a:t>缺点</a:t>
              </a:r>
              <a:endParaRPr lang="en-US" altLang="zh-CN" sz="844"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人员兼职，责权不清；</a:t>
              </a:r>
              <a:endParaRPr lang="en-US" altLang="zh-CN" sz="675"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缺少认责路径，不能有效保障数据质量；</a:t>
              </a:r>
              <a:endParaRPr lang="en-US" altLang="zh-CN" sz="675"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数据问题的处理很随意，没有记录或至少没有及时记录与跟踪。</a:t>
              </a:r>
              <a:endParaRPr lang="en-US" altLang="zh-CN" sz="675" kern="0" dirty="0">
                <a:solidFill>
                  <a:sysClr val="windowText" lastClr="000000"/>
                </a:solidFill>
                <a:latin typeface="微软雅黑" pitchFamily="34" charset="-122"/>
                <a:cs typeface="华文细黑" charset="0"/>
              </a:endParaRPr>
            </a:p>
          </p:txBody>
        </p:sp>
        <p:sp>
          <p:nvSpPr>
            <p:cNvPr id="246" name="矩形 659"/>
            <p:cNvSpPr/>
            <p:nvPr/>
          </p:nvSpPr>
          <p:spPr>
            <a:xfrm>
              <a:off x="6265863" y="4141788"/>
              <a:ext cx="2447925" cy="2128837"/>
            </a:xfrm>
            <a:prstGeom prst="rect">
              <a:avLst/>
            </a:prstGeom>
            <a:solidFill>
              <a:sysClr val="window" lastClr="FFFFFF"/>
            </a:solidFill>
            <a:ln w="25400" cap="flat" cmpd="sng" algn="ctr">
              <a:solidFill>
                <a:srgbClr val="C0504D"/>
              </a:solidFill>
              <a:prstDash val="solid"/>
            </a:ln>
            <a:effectLst/>
          </p:spPr>
          <p:txBody>
            <a:bodyPr/>
            <a:lstStyle/>
            <a:p>
              <a:pPr defTabSz="474538">
                <a:defRPr/>
              </a:pPr>
              <a:r>
                <a:rPr lang="zh-CN" altLang="en-US" sz="844" kern="0" dirty="0">
                  <a:solidFill>
                    <a:sysClr val="windowText" lastClr="000000"/>
                  </a:solidFill>
                  <a:latin typeface="微软雅黑" pitchFamily="34" charset="-122"/>
                  <a:cs typeface="华文细黑" charset="0"/>
                </a:rPr>
                <a:t>优点</a:t>
              </a:r>
              <a:endParaRPr lang="en-US" altLang="zh-CN" sz="844"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数据问题由数据治理小组牵头，有专职人员推动解决，责权明晰；</a:t>
              </a:r>
              <a:endParaRPr lang="en-US" altLang="zh-CN" sz="675"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认责路径清晰，能够有效保障数据质量；</a:t>
              </a:r>
              <a:endParaRPr lang="en-US" altLang="zh-CN" sz="675"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问题解决流畅，数据问题记录清晰，也有专人跟踪审查。</a:t>
              </a:r>
            </a:p>
          </p:txBody>
        </p:sp>
        <p:grpSp>
          <p:nvGrpSpPr>
            <p:cNvPr id="247" name="Group 137"/>
            <p:cNvGrpSpPr>
              <a:grpSpLocks noChangeAspect="1"/>
            </p:cNvGrpSpPr>
            <p:nvPr/>
          </p:nvGrpSpPr>
          <p:grpSpPr bwMode="auto">
            <a:xfrm>
              <a:off x="5618163" y="2827338"/>
              <a:ext cx="166687" cy="377825"/>
              <a:chOff x="4589" y="936"/>
              <a:chExt cx="290" cy="754"/>
            </a:xfrm>
          </p:grpSpPr>
          <p:sp>
            <p:nvSpPr>
              <p:cNvPr id="280" name="Freeform 138"/>
              <p:cNvSpPr>
                <a:spLocks/>
              </p:cNvSpPr>
              <p:nvPr/>
            </p:nvSpPr>
            <p:spPr bwMode="auto">
              <a:xfrm>
                <a:off x="460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FDC27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1" name="Freeform 139"/>
              <p:cNvSpPr>
                <a:spLocks/>
              </p:cNvSpPr>
              <p:nvPr/>
            </p:nvSpPr>
            <p:spPr bwMode="auto">
              <a:xfrm>
                <a:off x="458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2" name="Freeform 140"/>
              <p:cNvSpPr>
                <a:spLocks/>
              </p:cNvSpPr>
              <p:nvPr/>
            </p:nvSpPr>
            <p:spPr bwMode="white">
              <a:xfrm>
                <a:off x="474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3" name="Freeform 141"/>
              <p:cNvSpPr>
                <a:spLocks/>
              </p:cNvSpPr>
              <p:nvPr/>
            </p:nvSpPr>
            <p:spPr bwMode="white">
              <a:xfrm>
                <a:off x="465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4" name="Freeform 142"/>
              <p:cNvSpPr>
                <a:spLocks/>
              </p:cNvSpPr>
              <p:nvPr/>
            </p:nvSpPr>
            <p:spPr bwMode="auto">
              <a:xfrm>
                <a:off x="464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sp>
          <p:nvSpPr>
            <p:cNvPr id="248" name="弧形 666"/>
            <p:cNvSpPr/>
            <p:nvPr/>
          </p:nvSpPr>
          <p:spPr>
            <a:xfrm rot="16200000" flipV="1">
              <a:off x="1901825" y="3668713"/>
              <a:ext cx="1023938" cy="3097212"/>
            </a:xfrm>
            <a:prstGeom prst="arc">
              <a:avLst>
                <a:gd name="adj1" fmla="val 16821973"/>
                <a:gd name="adj2" fmla="val 5378014"/>
              </a:avLst>
            </a:prstGeom>
            <a:noFill/>
            <a:ln w="9525" cap="flat" cmpd="sng" algn="ctr">
              <a:solidFill>
                <a:srgbClr val="C00000"/>
              </a:solidFill>
              <a:prstDash val="solid"/>
              <a:headEnd type="arrow" w="med" len="med"/>
              <a:tailEnd type="none" w="med" len="med"/>
            </a:ln>
            <a:effectLst/>
          </p:spPr>
          <p:txBody>
            <a:bodyPr anchor="ctr"/>
            <a:lstStyle/>
            <a:p>
              <a:pPr algn="ctr" defTabSz="474538">
                <a:defRPr/>
              </a:pPr>
              <a:endParaRPr lang="zh-CN" altLang="en-US" sz="900" kern="0">
                <a:solidFill>
                  <a:sysClr val="windowText" lastClr="000000"/>
                </a:solidFill>
                <a:latin typeface="微软雅黑" pitchFamily="34" charset="-122"/>
                <a:cs typeface="华文细黑" charset="0"/>
              </a:endParaRPr>
            </a:p>
          </p:txBody>
        </p:sp>
        <p:grpSp>
          <p:nvGrpSpPr>
            <p:cNvPr id="249" name="Group 177"/>
            <p:cNvGrpSpPr>
              <a:grpSpLocks noChangeAspect="1"/>
            </p:cNvGrpSpPr>
            <p:nvPr/>
          </p:nvGrpSpPr>
          <p:grpSpPr bwMode="auto">
            <a:xfrm>
              <a:off x="2017713" y="2890838"/>
              <a:ext cx="166687" cy="377825"/>
              <a:chOff x="4949" y="936"/>
              <a:chExt cx="290" cy="754"/>
            </a:xfrm>
          </p:grpSpPr>
          <p:sp>
            <p:nvSpPr>
              <p:cNvPr id="275"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6"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7"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8"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9"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cxnSp>
          <p:nvCxnSpPr>
            <p:cNvPr id="250" name="直接箭头连接符 673"/>
            <p:cNvCxnSpPr>
              <a:cxnSpLocks noChangeShapeType="1"/>
            </p:cNvCxnSpPr>
            <p:nvPr/>
          </p:nvCxnSpPr>
          <p:spPr bwMode="auto">
            <a:xfrm rot="10800000" flipV="1">
              <a:off x="2185988" y="2954338"/>
              <a:ext cx="215900" cy="61912"/>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251" name="TextBox 250"/>
            <p:cNvSpPr txBox="1"/>
            <p:nvPr/>
          </p:nvSpPr>
          <p:spPr>
            <a:xfrm>
              <a:off x="1657350" y="5156200"/>
              <a:ext cx="783945"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数据协调员</a:t>
              </a:r>
            </a:p>
          </p:txBody>
        </p:sp>
        <p:cxnSp>
          <p:nvCxnSpPr>
            <p:cNvPr id="252" name="直接箭头连接符 675"/>
            <p:cNvCxnSpPr>
              <a:cxnSpLocks noChangeShapeType="1"/>
            </p:cNvCxnSpPr>
            <p:nvPr/>
          </p:nvCxnSpPr>
          <p:spPr bwMode="auto">
            <a:xfrm flipV="1">
              <a:off x="2162175" y="2514600"/>
              <a:ext cx="3168650" cy="563563"/>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53" name="直接箭头连接符 676"/>
            <p:cNvCxnSpPr>
              <a:cxnSpLocks noChangeShapeType="1"/>
            </p:cNvCxnSpPr>
            <p:nvPr/>
          </p:nvCxnSpPr>
          <p:spPr bwMode="auto">
            <a:xfrm flipV="1">
              <a:off x="1873250" y="3078163"/>
              <a:ext cx="3673475" cy="125412"/>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54" name="直接箭头连接符 677"/>
            <p:cNvCxnSpPr>
              <a:cxnSpLocks noChangeShapeType="1"/>
            </p:cNvCxnSpPr>
            <p:nvPr/>
          </p:nvCxnSpPr>
          <p:spPr bwMode="auto">
            <a:xfrm rot="10800000" flipV="1">
              <a:off x="1009650" y="2640013"/>
              <a:ext cx="720725" cy="438150"/>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grpSp>
          <p:nvGrpSpPr>
            <p:cNvPr id="255" name="Group 177"/>
            <p:cNvGrpSpPr>
              <a:grpSpLocks noChangeAspect="1"/>
            </p:cNvGrpSpPr>
            <p:nvPr/>
          </p:nvGrpSpPr>
          <p:grpSpPr bwMode="auto">
            <a:xfrm>
              <a:off x="842963" y="2887663"/>
              <a:ext cx="166687" cy="377825"/>
              <a:chOff x="4949" y="936"/>
              <a:chExt cx="290" cy="754"/>
            </a:xfrm>
          </p:grpSpPr>
          <p:sp>
            <p:nvSpPr>
              <p:cNvPr id="270"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1"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2"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3"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4"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cxnSp>
          <p:nvCxnSpPr>
            <p:cNvPr id="256" name="直接箭头连接符 684"/>
            <p:cNvCxnSpPr>
              <a:cxnSpLocks noChangeShapeType="1"/>
            </p:cNvCxnSpPr>
            <p:nvPr/>
          </p:nvCxnSpPr>
          <p:spPr bwMode="auto">
            <a:xfrm rot="10800000" flipV="1">
              <a:off x="1009650" y="2578100"/>
              <a:ext cx="720725" cy="18732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257" name="弧形 685"/>
            <p:cNvSpPr/>
            <p:nvPr/>
          </p:nvSpPr>
          <p:spPr>
            <a:xfrm rot="16200000" flipV="1">
              <a:off x="2955132" y="364331"/>
              <a:ext cx="501650" cy="4392613"/>
            </a:xfrm>
            <a:prstGeom prst="arc">
              <a:avLst>
                <a:gd name="adj1" fmla="val 16332014"/>
                <a:gd name="adj2" fmla="val 5315539"/>
              </a:avLst>
            </a:prstGeom>
            <a:noFill/>
            <a:ln w="9525" cap="flat" cmpd="sng" algn="ctr">
              <a:solidFill>
                <a:srgbClr val="4F81BD">
                  <a:shade val="95000"/>
                  <a:satMod val="105000"/>
                </a:srgbClr>
              </a:solidFill>
              <a:prstDash val="solid"/>
              <a:headEnd type="arrow" w="med" len="med"/>
              <a:tailEnd type="none" w="med" len="med"/>
            </a:ln>
            <a:effectLst/>
          </p:spPr>
          <p:txBody>
            <a:bodyPr anchor="ctr"/>
            <a:lstStyle/>
            <a:p>
              <a:pPr algn="ctr" defTabSz="474538">
                <a:defRPr/>
              </a:pPr>
              <a:endParaRPr lang="zh-CN" altLang="en-US" sz="900" kern="0">
                <a:solidFill>
                  <a:sysClr val="windowText" lastClr="000000"/>
                </a:solidFill>
                <a:latin typeface="微软雅黑" pitchFamily="34" charset="-122"/>
                <a:cs typeface="华文细黑" charset="0"/>
              </a:endParaRPr>
            </a:p>
          </p:txBody>
        </p:sp>
        <p:sp>
          <p:nvSpPr>
            <p:cNvPr id="258" name="矩形 61"/>
            <p:cNvSpPr>
              <a:spLocks noChangeArrowheads="1"/>
            </p:cNvSpPr>
            <p:nvPr/>
          </p:nvSpPr>
          <p:spPr bwMode="auto">
            <a:xfrm>
              <a:off x="512763" y="4392613"/>
              <a:ext cx="828675"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业务部门</a:t>
              </a:r>
              <a:r>
                <a:rPr lang="en-US" altLang="zh-CN" sz="675" kern="0" dirty="0">
                  <a:solidFill>
                    <a:sysClr val="window" lastClr="FFFFFF"/>
                  </a:solidFill>
                  <a:latin typeface="微软雅黑" pitchFamily="34" charset="-122"/>
                  <a:cs typeface="华文细黑" charset="0"/>
                </a:rPr>
                <a:t>1</a:t>
              </a:r>
              <a:endParaRPr lang="zh-CN" altLang="en-US" sz="675" kern="0" dirty="0">
                <a:solidFill>
                  <a:sysClr val="window" lastClr="FFFFFF"/>
                </a:solidFill>
                <a:latin typeface="微软雅黑" pitchFamily="34" charset="-122"/>
                <a:cs typeface="华文细黑" charset="0"/>
              </a:endParaRPr>
            </a:p>
          </p:txBody>
        </p:sp>
        <p:sp>
          <p:nvSpPr>
            <p:cNvPr id="259" name="Rectangle 4"/>
            <p:cNvSpPr>
              <a:spLocks noChangeArrowheads="1"/>
            </p:cNvSpPr>
            <p:nvPr/>
          </p:nvSpPr>
          <p:spPr bwMode="auto">
            <a:xfrm>
              <a:off x="5114925" y="4392613"/>
              <a:ext cx="827088" cy="312737"/>
            </a:xfrm>
            <a:prstGeom prst="rect">
              <a:avLst/>
            </a:prstGeom>
            <a:solidFill>
              <a:srgbClr val="FF9900"/>
            </a:solidFill>
            <a:ln w="9525">
              <a:noFill/>
              <a:miter lim="800000"/>
              <a:headEnd/>
              <a:tailEnd/>
            </a:ln>
          </p:spPr>
          <p:txBody>
            <a:bodyPr wrap="none" anchor="ctr"/>
            <a:lstStyle/>
            <a:p>
              <a:pPr algn="ctr" defTabSz="474538">
                <a:defRPr/>
              </a:pPr>
              <a:r>
                <a:rPr lang="zh-CN" altLang="en-US" sz="675" b="1" kern="0" dirty="0">
                  <a:solidFill>
                    <a:srgbClr val="FFFFFF"/>
                  </a:solidFill>
                  <a:latin typeface="微软雅黑" pitchFamily="34" charset="-122"/>
                  <a:cs typeface="华文细黑" charset="0"/>
                </a:rPr>
                <a:t>技术部门</a:t>
              </a:r>
            </a:p>
          </p:txBody>
        </p:sp>
        <p:sp>
          <p:nvSpPr>
            <p:cNvPr id="260" name="矩形 61"/>
            <p:cNvSpPr>
              <a:spLocks noChangeArrowheads="1"/>
            </p:cNvSpPr>
            <p:nvPr/>
          </p:nvSpPr>
          <p:spPr bwMode="auto">
            <a:xfrm>
              <a:off x="1406525" y="4392613"/>
              <a:ext cx="1439863"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业务部门</a:t>
              </a:r>
              <a:r>
                <a:rPr lang="en-US" altLang="zh-CN" sz="675" kern="0" dirty="0">
                  <a:solidFill>
                    <a:sysClr val="window" lastClr="FFFFFF"/>
                  </a:solidFill>
                  <a:latin typeface="微软雅黑" pitchFamily="34" charset="-122"/>
                  <a:cs typeface="华文细黑" charset="0"/>
                </a:rPr>
                <a:t>2</a:t>
              </a:r>
              <a:endParaRPr lang="zh-CN" altLang="en-US" sz="675" kern="0" dirty="0">
                <a:solidFill>
                  <a:sysClr val="window" lastClr="FFFFFF"/>
                </a:solidFill>
                <a:latin typeface="微软雅黑" pitchFamily="34" charset="-122"/>
                <a:cs typeface="华文细黑" charset="0"/>
              </a:endParaRPr>
            </a:p>
          </p:txBody>
        </p:sp>
        <p:sp>
          <p:nvSpPr>
            <p:cNvPr id="261" name="矩形 61"/>
            <p:cNvSpPr>
              <a:spLocks noChangeArrowheads="1"/>
            </p:cNvSpPr>
            <p:nvPr/>
          </p:nvSpPr>
          <p:spPr bwMode="auto">
            <a:xfrm>
              <a:off x="2913063" y="4392613"/>
              <a:ext cx="2135187"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客户数据治理小组</a:t>
              </a:r>
            </a:p>
          </p:txBody>
        </p:sp>
        <p:grpSp>
          <p:nvGrpSpPr>
            <p:cNvPr id="262" name="Group 171"/>
            <p:cNvGrpSpPr>
              <a:grpSpLocks noChangeAspect="1"/>
            </p:cNvGrpSpPr>
            <p:nvPr/>
          </p:nvGrpSpPr>
          <p:grpSpPr bwMode="auto">
            <a:xfrm>
              <a:off x="793750" y="4830763"/>
              <a:ext cx="166688" cy="377825"/>
              <a:chOff x="4229" y="936"/>
              <a:chExt cx="290" cy="754"/>
            </a:xfrm>
          </p:grpSpPr>
          <p:sp>
            <p:nvSpPr>
              <p:cNvPr id="265" name="Freeform 172"/>
              <p:cNvSpPr>
                <a:spLocks/>
              </p:cNvSpPr>
              <p:nvPr/>
            </p:nvSpPr>
            <p:spPr bwMode="auto">
              <a:xfrm>
                <a:off x="424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66" name="Freeform 173"/>
              <p:cNvSpPr>
                <a:spLocks/>
              </p:cNvSpPr>
              <p:nvPr/>
            </p:nvSpPr>
            <p:spPr bwMode="auto">
              <a:xfrm>
                <a:off x="422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67" name="Freeform 174"/>
              <p:cNvSpPr>
                <a:spLocks/>
              </p:cNvSpPr>
              <p:nvPr/>
            </p:nvSpPr>
            <p:spPr bwMode="white">
              <a:xfrm>
                <a:off x="438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68" name="Freeform 175"/>
              <p:cNvSpPr>
                <a:spLocks/>
              </p:cNvSpPr>
              <p:nvPr/>
            </p:nvSpPr>
            <p:spPr bwMode="white">
              <a:xfrm>
                <a:off x="429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69" name="Freeform 176"/>
              <p:cNvSpPr>
                <a:spLocks/>
              </p:cNvSpPr>
              <p:nvPr/>
            </p:nvSpPr>
            <p:spPr bwMode="auto">
              <a:xfrm>
                <a:off x="428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sp>
          <p:nvSpPr>
            <p:cNvPr id="263" name="TextBox 262"/>
            <p:cNvSpPr txBox="1"/>
            <p:nvPr/>
          </p:nvSpPr>
          <p:spPr>
            <a:xfrm>
              <a:off x="468313" y="5156200"/>
              <a:ext cx="783945"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数据协调员</a:t>
              </a:r>
            </a:p>
          </p:txBody>
        </p:sp>
        <p:cxnSp>
          <p:nvCxnSpPr>
            <p:cNvPr id="264" name="直接箭头连接符 697"/>
            <p:cNvCxnSpPr>
              <a:cxnSpLocks noChangeShapeType="1"/>
            </p:cNvCxnSpPr>
            <p:nvPr/>
          </p:nvCxnSpPr>
          <p:spPr bwMode="auto">
            <a:xfrm rot="16200000" flipV="1">
              <a:off x="770732" y="5487194"/>
              <a:ext cx="188912" cy="0"/>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grpSp>
      <p:sp>
        <p:nvSpPr>
          <p:cNvPr id="3" name="TextBox 2"/>
          <p:cNvSpPr txBox="1"/>
          <p:nvPr/>
        </p:nvSpPr>
        <p:spPr>
          <a:xfrm>
            <a:off x="194135" y="1111926"/>
            <a:ext cx="1826458" cy="225124"/>
          </a:xfrm>
          <a:prstGeom prst="rect">
            <a:avLst/>
          </a:prstGeom>
          <a:noFill/>
        </p:spPr>
        <p:txBody>
          <a:bodyPr wrap="none" lIns="68578" tIns="34289" rIns="68578" bIns="34289" rtlCol="0">
            <a:spAutoFit/>
          </a:bodyPr>
          <a:lstStyle/>
          <a:p>
            <a:r>
              <a:rPr lang="zh-CN" altLang="en-US" sz="1013" i="1" dirty="0">
                <a:solidFill>
                  <a:srgbClr val="FF0000"/>
                </a:solidFill>
              </a:rPr>
              <a:t>数据治理</a:t>
            </a:r>
            <a:r>
              <a:rPr lang="zh-CN" altLang="en-US" sz="1013" i="1" dirty="0">
                <a:solidFill>
                  <a:srgbClr val="FF0000"/>
                </a:solidFill>
              </a:rPr>
              <a:t>组织</a:t>
            </a:r>
            <a:r>
              <a:rPr lang="zh-CN" altLang="en-US" sz="1013" i="1" dirty="0">
                <a:solidFill>
                  <a:srgbClr val="FF0000"/>
                </a:solidFill>
              </a:rPr>
              <a:t>流程</a:t>
            </a:r>
            <a:r>
              <a:rPr lang="zh-CN" altLang="en-US" sz="1013" i="1" dirty="0">
                <a:solidFill>
                  <a:srgbClr val="FF0000"/>
                </a:solidFill>
              </a:rPr>
              <a:t>是否导入？</a:t>
            </a:r>
            <a:endParaRPr lang="en-US" sz="1013" i="1" dirty="0">
              <a:solidFill>
                <a:srgbClr val="FF0000"/>
              </a:solidFill>
            </a:endParaRPr>
          </a:p>
        </p:txBody>
      </p:sp>
      <p:sp>
        <p:nvSpPr>
          <p:cNvPr id="147" name="TextBox 146"/>
          <p:cNvSpPr txBox="1"/>
          <p:nvPr/>
        </p:nvSpPr>
        <p:spPr>
          <a:xfrm>
            <a:off x="6633221" y="643717"/>
            <a:ext cx="209351" cy="194829"/>
          </a:xfrm>
          <a:prstGeom prst="rect">
            <a:avLst/>
          </a:prstGeom>
          <a:solidFill>
            <a:schemeClr val="bg2">
              <a:lumMod val="40000"/>
              <a:lumOff val="60000"/>
            </a:schemeClr>
          </a:solidFill>
          <a:ln w="12700">
            <a:solidFill>
              <a:srgbClr val="FF0000"/>
            </a:solidFill>
          </a:ln>
        </p:spPr>
        <p:txBody>
          <a:bodyPr wrap="none" lIns="38575" tIns="19288" rIns="38575" bIns="19288" rtlCol="0">
            <a:spAutoFit/>
          </a:bodyPr>
          <a:lstStyle>
            <a:defPPr>
              <a:defRPr lang="zh-CN"/>
            </a:defPPr>
            <a:lvl1pPr algn="ctr">
              <a:defRPr b="1" i="1">
                <a:solidFill>
                  <a:srgbClr val="FF0000"/>
                </a:solidFill>
                <a:latin typeface="Algerian" panose="04020705040A02060702" pitchFamily="82" charset="0"/>
              </a:defRPr>
            </a:lvl1pPr>
          </a:lstStyle>
          <a:p>
            <a:r>
              <a:rPr lang="en-US" altLang="zh-CN" sz="1013" dirty="0"/>
              <a:t>03</a:t>
            </a:r>
            <a:endParaRPr lang="en-US" sz="1013" dirty="0"/>
          </a:p>
        </p:txBody>
      </p:sp>
    </p:spTree>
    <p:extLst>
      <p:ext uri="{BB962C8B-B14F-4D97-AF65-F5344CB8AC3E}">
        <p14:creationId xmlns:p14="http://schemas.microsoft.com/office/powerpoint/2010/main" val="208798622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5103"/>
            <a:ext cx="6172200" cy="4857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13" tIns="25716" rIns="51413" bIns="25716" numCol="1" rtlCol="0" anchor="ctr" anchorCtr="0" compatLnSpc="1">
            <a:prstTxWarp prst="textNoShape">
              <a:avLst/>
            </a:prstTxWarp>
            <a:normAutofit/>
          </a:bodyPr>
          <a:lstStyle/>
          <a:p>
            <a:r>
              <a:rPr lang="zh-CN" altLang="en-US" sz="1600" dirty="0">
                <a:latin typeface="微软雅黑" pitchFamily="34" charset="-122"/>
                <a:ea typeface="微软雅黑" pitchFamily="34" charset="-122"/>
              </a:rPr>
              <a:t>数据治理管理活动在管控平台上协同开展工作</a:t>
            </a:r>
            <a:endParaRPr lang="en-US" sz="1600" dirty="0">
              <a:latin typeface="微软雅黑" pitchFamily="34" charset="-122"/>
              <a:ea typeface="微软雅黑" pitchFamily="34" charset="-122"/>
            </a:endParaRPr>
          </a:p>
        </p:txBody>
      </p:sp>
      <p:sp>
        <p:nvSpPr>
          <p:cNvPr id="559" name="Rectangle 2"/>
          <p:cNvSpPr txBox="1">
            <a:spLocks noChangeArrowheads="1"/>
          </p:cNvSpPr>
          <p:nvPr/>
        </p:nvSpPr>
        <p:spPr bwMode="gray">
          <a:xfrm>
            <a:off x="171455" y="1198285"/>
            <a:ext cx="6437620" cy="287318"/>
          </a:xfrm>
          <a:prstGeom prst="rect">
            <a:avLst/>
          </a:prstGeom>
        </p:spPr>
        <p:txBody>
          <a:bodyPr vert="horz" lIns="0" tIns="0" rIns="0" bIns="0" rtlCol="0" anchor="ctr" anchorCtr="0">
            <a:noAutofit/>
          </a:bodyPr>
          <a:lstStyle>
            <a:lvl1pPr algn="l" defTabSz="914333" rtl="0" eaLnBrk="1" latinLnBrk="0" hangingPunct="1">
              <a:lnSpc>
                <a:spcPct val="95000"/>
              </a:lnSpc>
              <a:spcBef>
                <a:spcPct val="0"/>
              </a:spcBef>
              <a:buNone/>
              <a:defRPr sz="2400" kern="1200" baseline="0">
                <a:solidFill>
                  <a:schemeClr val="accent1"/>
                </a:solidFill>
                <a:latin typeface="+mj-lt"/>
                <a:ea typeface="+mj-ea"/>
                <a:cs typeface="+mj-cs"/>
              </a:defRPr>
            </a:lvl1pPr>
          </a:lstStyle>
          <a:p>
            <a:pPr algn="ctr"/>
            <a:r>
              <a:rPr lang="en-US" altLang="zh-CN" sz="1350" dirty="0">
                <a:solidFill>
                  <a:srgbClr val="DC7B1F"/>
                </a:solidFill>
                <a:latin typeface="微软雅黑" panose="020B0503020204020204" pitchFamily="34" charset="-122"/>
              </a:rPr>
              <a:t>Teradata</a:t>
            </a:r>
            <a:r>
              <a:rPr lang="zh-CN" altLang="en-US" sz="1350" dirty="0">
                <a:solidFill>
                  <a:srgbClr val="DC7B1F"/>
                </a:solidFill>
                <a:latin typeface="微软雅黑" panose="020B0503020204020204" pitchFamily="34" charset="-122"/>
              </a:rPr>
              <a:t>数据管控</a:t>
            </a:r>
            <a:r>
              <a:rPr lang="zh-CN" altLang="en-US" sz="1350" dirty="0">
                <a:solidFill>
                  <a:srgbClr val="DC7B1F"/>
                </a:solidFill>
                <a:latin typeface="微软雅黑" panose="020B0503020204020204" pitchFamily="34" charset="-122"/>
              </a:rPr>
              <a:t>平台逻辑架构</a:t>
            </a:r>
            <a:endParaRPr lang="en-US" altLang="zh-CN" sz="1125" dirty="0">
              <a:solidFill>
                <a:srgbClr val="DC7B1F"/>
              </a:solidFill>
              <a:latin typeface="微软雅黑" panose="020B0503020204020204" pitchFamily="34" charset="-122"/>
            </a:endParaRPr>
          </a:p>
        </p:txBody>
      </p:sp>
      <p:sp>
        <p:nvSpPr>
          <p:cNvPr id="560" name="矩形 387"/>
          <p:cNvSpPr/>
          <p:nvPr/>
        </p:nvSpPr>
        <p:spPr bwMode="auto">
          <a:xfrm>
            <a:off x="2555849" y="1462920"/>
            <a:ext cx="1964403" cy="359473"/>
          </a:xfrm>
          <a:prstGeom prst="rect">
            <a:avLst/>
          </a:prstGeom>
          <a:solidFill>
            <a:srgbClr val="0088A8">
              <a:lumMod val="20000"/>
              <a:lumOff val="80000"/>
            </a:srgbClr>
          </a:solidFill>
          <a:ln w="9525" cap="flat" cmpd="sng" algn="ctr">
            <a:solidFill>
              <a:sysClr val="window" lastClr="FFFFFF"/>
            </a:solidFill>
            <a:prstDash val="solid"/>
            <a:round/>
            <a:headEnd type="none" w="med" len="med"/>
            <a:tailEnd type="none" w="med" len="med"/>
          </a:ln>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endParaRPr lang="zh-CN" altLang="en-US" sz="563" b="1" kern="0" dirty="0">
              <a:solidFill>
                <a:srgbClr val="D8D8D8">
                  <a:lumMod val="50000"/>
                </a:srgbClr>
              </a:solidFill>
              <a:latin typeface="微软雅黑" panose="020B0503020204020204" pitchFamily="34" charset="-122"/>
            </a:endParaRPr>
          </a:p>
        </p:txBody>
      </p:sp>
      <p:sp>
        <p:nvSpPr>
          <p:cNvPr id="561" name="矩形 375"/>
          <p:cNvSpPr/>
          <p:nvPr/>
        </p:nvSpPr>
        <p:spPr bwMode="auto">
          <a:xfrm>
            <a:off x="4527625" y="1462916"/>
            <a:ext cx="2081450" cy="359474"/>
          </a:xfrm>
          <a:prstGeom prst="rect">
            <a:avLst/>
          </a:prstGeom>
          <a:solidFill>
            <a:srgbClr val="0088A8">
              <a:lumMod val="20000"/>
              <a:lumOff val="80000"/>
            </a:srgbClr>
          </a:solidFill>
          <a:ln w="9525" cap="flat" cmpd="sng" algn="ctr">
            <a:solidFill>
              <a:sysClr val="window" lastClr="FFFFFF"/>
            </a:solidFill>
            <a:prstDash val="solid"/>
            <a:round/>
            <a:headEnd type="none" w="med" len="med"/>
            <a:tailEnd type="none" w="med" len="med"/>
          </a:ln>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endParaRPr lang="zh-CN" altLang="en-US" sz="563" b="1" kern="0" dirty="0">
              <a:solidFill>
                <a:srgbClr val="D8D8D8">
                  <a:lumMod val="50000"/>
                </a:srgbClr>
              </a:solidFill>
              <a:latin typeface="微软雅黑" panose="020B0503020204020204" pitchFamily="34" charset="-122"/>
            </a:endParaRPr>
          </a:p>
        </p:txBody>
      </p:sp>
      <p:sp>
        <p:nvSpPr>
          <p:cNvPr id="562" name="矩形 296"/>
          <p:cNvSpPr/>
          <p:nvPr/>
        </p:nvSpPr>
        <p:spPr bwMode="auto">
          <a:xfrm>
            <a:off x="457203" y="3547117"/>
            <a:ext cx="6151866" cy="502786"/>
          </a:xfrm>
          <a:prstGeom prst="rect">
            <a:avLst/>
          </a:prstGeom>
          <a:gradFill rotWithShape="1">
            <a:gsLst>
              <a:gs pos="0">
                <a:srgbClr val="3C3C3B">
                  <a:tint val="50000"/>
                  <a:satMod val="300000"/>
                </a:srgbClr>
              </a:gs>
              <a:gs pos="35000">
                <a:srgbClr val="3C3C3B">
                  <a:tint val="37000"/>
                  <a:satMod val="300000"/>
                </a:srgbClr>
              </a:gs>
              <a:gs pos="100000">
                <a:srgbClr val="3C3C3B">
                  <a:tint val="15000"/>
                  <a:satMod val="350000"/>
                </a:srgbClr>
              </a:gs>
            </a:gsLst>
            <a:lin ang="16200000" scaled="1"/>
          </a:gradFill>
          <a:ln w="9525" cap="flat" cmpd="sng" algn="ctr">
            <a:solidFill>
              <a:srgbClr val="3C3C3B">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来源与</a:t>
            </a:r>
            <a:endParaRPr lang="en-US" altLang="zh-CN" sz="788" b="1" kern="0" dirty="0">
              <a:solidFill>
                <a:srgbClr val="3C3C3B"/>
              </a:solidFill>
              <a:latin typeface="微软雅黑" panose="020B0503020204020204" pitchFamily="34" charset="-122"/>
            </a:endParaRPr>
          </a:p>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获取层</a:t>
            </a:r>
          </a:p>
        </p:txBody>
      </p:sp>
      <p:sp>
        <p:nvSpPr>
          <p:cNvPr id="563" name="矩形 295"/>
          <p:cNvSpPr/>
          <p:nvPr/>
        </p:nvSpPr>
        <p:spPr bwMode="auto">
          <a:xfrm>
            <a:off x="457204" y="2744791"/>
            <a:ext cx="5487402" cy="732279"/>
          </a:xfrm>
          <a:prstGeom prst="rect">
            <a:avLst/>
          </a:prstGeom>
          <a:gradFill rotWithShape="1">
            <a:gsLst>
              <a:gs pos="0">
                <a:srgbClr val="DC7B1F">
                  <a:tint val="50000"/>
                  <a:satMod val="300000"/>
                </a:srgbClr>
              </a:gs>
              <a:gs pos="35000">
                <a:srgbClr val="DC7B1F">
                  <a:tint val="37000"/>
                  <a:satMod val="300000"/>
                </a:srgbClr>
              </a:gs>
              <a:gs pos="100000">
                <a:srgbClr val="DC7B1F">
                  <a:tint val="15000"/>
                  <a:satMod val="350000"/>
                </a:srgbClr>
              </a:gs>
            </a:gsLst>
            <a:lin ang="16200000" scaled="1"/>
          </a:gradFill>
          <a:ln w="9525" cap="flat" cmpd="sng" algn="ctr">
            <a:solidFill>
              <a:srgbClr val="DC7B1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数据</a:t>
            </a:r>
            <a:endParaRPr lang="en-US" altLang="zh-CN" sz="788" b="1" kern="0" dirty="0">
              <a:solidFill>
                <a:srgbClr val="3C3C3B"/>
              </a:solidFill>
              <a:latin typeface="微软雅黑" panose="020B0503020204020204" pitchFamily="34" charset="-122"/>
            </a:endParaRPr>
          </a:p>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存储层</a:t>
            </a:r>
          </a:p>
        </p:txBody>
      </p:sp>
      <p:sp>
        <p:nvSpPr>
          <p:cNvPr id="564" name="矩形 294"/>
          <p:cNvSpPr/>
          <p:nvPr/>
        </p:nvSpPr>
        <p:spPr bwMode="auto">
          <a:xfrm>
            <a:off x="457204" y="1898200"/>
            <a:ext cx="5487402" cy="809320"/>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功能与</a:t>
            </a:r>
            <a:endParaRPr lang="en-US" altLang="zh-CN" sz="788" b="1" kern="0" dirty="0">
              <a:solidFill>
                <a:srgbClr val="3C3C3B"/>
              </a:solidFill>
              <a:latin typeface="微软雅黑" panose="020B0503020204020204" pitchFamily="34" charset="-122"/>
            </a:endParaRPr>
          </a:p>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应用层</a:t>
            </a:r>
          </a:p>
        </p:txBody>
      </p:sp>
      <p:sp>
        <p:nvSpPr>
          <p:cNvPr id="565" name="矩形 3"/>
          <p:cNvSpPr/>
          <p:nvPr/>
        </p:nvSpPr>
        <p:spPr bwMode="auto">
          <a:xfrm>
            <a:off x="457204" y="1462916"/>
            <a:ext cx="2094125" cy="359474"/>
          </a:xfrm>
          <a:prstGeom prst="rect">
            <a:avLst/>
          </a:prstGeom>
          <a:solidFill>
            <a:srgbClr val="0088A8">
              <a:lumMod val="20000"/>
              <a:lumOff val="80000"/>
            </a:srgbClr>
          </a:solidFill>
          <a:ln w="9525" cap="flat" cmpd="sng" algn="ctr">
            <a:solidFill>
              <a:sysClr val="window" lastClr="FFFFFF"/>
            </a:solidFill>
            <a:prstDash val="solid"/>
            <a:round/>
            <a:headEnd type="none" w="med" len="med"/>
            <a:tailEnd type="none" w="med" len="med"/>
          </a:ln>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r>
              <a:rPr lang="zh-CN" altLang="en-US" sz="788" b="1" kern="0" dirty="0">
                <a:solidFill>
                  <a:srgbClr val="D8D8D8">
                    <a:lumMod val="50000"/>
                  </a:srgbClr>
                </a:solidFill>
                <a:latin typeface="微软雅黑" panose="020B0503020204020204" pitchFamily="34" charset="-122"/>
              </a:rPr>
              <a:t>用户层</a:t>
            </a:r>
          </a:p>
        </p:txBody>
      </p:sp>
      <p:sp>
        <p:nvSpPr>
          <p:cNvPr id="566" name="Line 115"/>
          <p:cNvSpPr>
            <a:spLocks noChangeShapeType="1"/>
          </p:cNvSpPr>
          <p:nvPr/>
        </p:nvSpPr>
        <p:spPr bwMode="auto">
          <a:xfrm>
            <a:off x="1687577" y="1822393"/>
            <a:ext cx="0" cy="75808"/>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567" name="Rectangle 184"/>
          <p:cNvSpPr>
            <a:spLocks noChangeArrowheads="1"/>
          </p:cNvSpPr>
          <p:nvPr/>
        </p:nvSpPr>
        <p:spPr bwMode="auto">
          <a:xfrm>
            <a:off x="1174925" y="2147150"/>
            <a:ext cx="692008" cy="109944"/>
          </a:xfrm>
          <a:prstGeom prst="rect">
            <a:avLst/>
          </a:prstGeom>
          <a:solidFill>
            <a:srgbClr val="FFC000"/>
          </a:soli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元数据</a:t>
            </a:r>
          </a:p>
        </p:txBody>
      </p:sp>
      <p:sp>
        <p:nvSpPr>
          <p:cNvPr id="568" name="Rectangle 178"/>
          <p:cNvSpPr>
            <a:spLocks noChangeArrowheads="1"/>
          </p:cNvSpPr>
          <p:nvPr/>
        </p:nvSpPr>
        <p:spPr bwMode="auto">
          <a:xfrm>
            <a:off x="1174925" y="1950719"/>
            <a:ext cx="2929273" cy="164166"/>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b="1" kern="0" dirty="0">
                <a:solidFill>
                  <a:srgbClr val="3C3C3B"/>
                </a:solidFill>
                <a:latin typeface="微软雅黑" panose="020B0503020204020204" pitchFamily="34" charset="-122"/>
              </a:rPr>
              <a:t>数据管控门户</a:t>
            </a:r>
            <a:endParaRPr lang="en-US" altLang="zh-CN" sz="563" b="1" kern="0" dirty="0">
              <a:solidFill>
                <a:srgbClr val="3C3C3B"/>
              </a:solidFill>
              <a:latin typeface="微软雅黑" panose="020B0503020204020204" pitchFamily="34" charset="-122"/>
            </a:endParaRPr>
          </a:p>
        </p:txBody>
      </p:sp>
      <p:sp>
        <p:nvSpPr>
          <p:cNvPr id="569" name="Rectangle 184"/>
          <p:cNvSpPr>
            <a:spLocks noChangeArrowheads="1"/>
          </p:cNvSpPr>
          <p:nvPr/>
        </p:nvSpPr>
        <p:spPr bwMode="auto">
          <a:xfrm>
            <a:off x="1920680" y="2147150"/>
            <a:ext cx="692008" cy="109944"/>
          </a:xfrm>
          <a:prstGeom prst="rect">
            <a:avLst/>
          </a:prstGeom>
          <a:solidFill>
            <a:srgbClr val="FFC000"/>
          </a:soli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数据质量</a:t>
            </a:r>
          </a:p>
        </p:txBody>
      </p:sp>
      <p:sp>
        <p:nvSpPr>
          <p:cNvPr id="570" name="Rectangle 184"/>
          <p:cNvSpPr>
            <a:spLocks noChangeArrowheads="1"/>
          </p:cNvSpPr>
          <p:nvPr/>
        </p:nvSpPr>
        <p:spPr bwMode="auto">
          <a:xfrm>
            <a:off x="2666434" y="2147150"/>
            <a:ext cx="692008" cy="109944"/>
          </a:xfrm>
          <a:prstGeom prst="rect">
            <a:avLst/>
          </a:prstGeom>
          <a:solidFill>
            <a:srgbClr val="FFC000"/>
          </a:soli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数据标准</a:t>
            </a:r>
          </a:p>
        </p:txBody>
      </p:sp>
      <p:sp>
        <p:nvSpPr>
          <p:cNvPr id="571" name="Rectangle 184"/>
          <p:cNvSpPr>
            <a:spLocks noChangeArrowheads="1"/>
          </p:cNvSpPr>
          <p:nvPr/>
        </p:nvSpPr>
        <p:spPr bwMode="auto">
          <a:xfrm>
            <a:off x="3412190" y="2147150"/>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主数据</a:t>
            </a:r>
          </a:p>
        </p:txBody>
      </p:sp>
      <p:sp>
        <p:nvSpPr>
          <p:cNvPr id="572" name="Rectangle 184"/>
          <p:cNvSpPr>
            <a:spLocks noChangeArrowheads="1"/>
          </p:cNvSpPr>
          <p:nvPr/>
        </p:nvSpPr>
        <p:spPr bwMode="auto">
          <a:xfrm>
            <a:off x="1174925" y="2283113"/>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数据架构</a:t>
            </a:r>
          </a:p>
        </p:txBody>
      </p:sp>
      <p:sp>
        <p:nvSpPr>
          <p:cNvPr id="573" name="Rectangle 184"/>
          <p:cNvSpPr>
            <a:spLocks noChangeArrowheads="1"/>
          </p:cNvSpPr>
          <p:nvPr/>
        </p:nvSpPr>
        <p:spPr bwMode="auto">
          <a:xfrm>
            <a:off x="1920680" y="2283113"/>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数据生命周期</a:t>
            </a:r>
          </a:p>
        </p:txBody>
      </p:sp>
      <p:sp>
        <p:nvSpPr>
          <p:cNvPr id="574" name="Rectangle 184"/>
          <p:cNvSpPr>
            <a:spLocks noChangeArrowheads="1"/>
          </p:cNvSpPr>
          <p:nvPr/>
        </p:nvSpPr>
        <p:spPr bwMode="auto">
          <a:xfrm>
            <a:off x="2666434" y="2283113"/>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数据安全</a:t>
            </a:r>
          </a:p>
        </p:txBody>
      </p:sp>
      <p:sp>
        <p:nvSpPr>
          <p:cNvPr id="575" name="Rectangle 184"/>
          <p:cNvSpPr>
            <a:spLocks noChangeArrowheads="1"/>
          </p:cNvSpPr>
          <p:nvPr/>
        </p:nvSpPr>
        <p:spPr bwMode="auto">
          <a:xfrm>
            <a:off x="3412190" y="2283113"/>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知识库</a:t>
            </a:r>
          </a:p>
        </p:txBody>
      </p:sp>
      <p:grpSp>
        <p:nvGrpSpPr>
          <p:cNvPr id="576" name="组合 3077"/>
          <p:cNvGrpSpPr/>
          <p:nvPr/>
        </p:nvGrpSpPr>
        <p:grpSpPr>
          <a:xfrm>
            <a:off x="1472439" y="3640554"/>
            <a:ext cx="448693" cy="150802"/>
            <a:chOff x="1461502" y="5369973"/>
            <a:chExt cx="630238" cy="322263"/>
          </a:xfrm>
        </p:grpSpPr>
        <p:sp>
          <p:nvSpPr>
            <p:cNvPr id="577" name="AutoShape 21"/>
            <p:cNvSpPr>
              <a:spLocks noChangeArrowheads="1"/>
            </p:cNvSpPr>
            <p:nvPr/>
          </p:nvSpPr>
          <p:spPr bwMode="auto">
            <a:xfrm>
              <a:off x="1850440" y="5369973"/>
              <a:ext cx="241300" cy="250825"/>
            </a:xfrm>
            <a:prstGeom prst="can">
              <a:avLst>
                <a:gd name="adj" fmla="val 26574"/>
              </a:avLst>
            </a:prstGeom>
            <a:solidFill>
              <a:srgbClr val="0079DB">
                <a:lumMod val="75000"/>
              </a:srgbClr>
            </a:solidFill>
            <a:ln w="12700">
              <a:solidFill>
                <a:sysClr val="window" lastClr="FFFFFF"/>
              </a:solidFill>
              <a:round/>
              <a:headEnd/>
              <a:tailEnd/>
            </a:ln>
            <a:effectLst>
              <a:outerShdw blurRad="50800" dist="25400" dir="2700000">
                <a:srgbClr val="000000">
                  <a:alpha val="40000"/>
                </a:srgbClr>
              </a:outerShdw>
            </a:effectLst>
          </p:spPr>
          <p:txBody>
            <a:bodyPr wrap="none" lIns="0" tIns="0" rIns="0" bIns="0" anchor="ctr" anchorCtr="1"/>
            <a:lstStyle>
              <a:defPPr>
                <a:defRPr lang="en-US"/>
              </a:defPPr>
              <a:lvl1pPr algn="l" rtl="0" eaLnBrk="0" fontAlgn="base" hangingPunct="0">
                <a:spcBef>
                  <a:spcPct val="0"/>
                </a:spcBef>
                <a:spcAft>
                  <a:spcPct val="0"/>
                </a:spcAft>
                <a:defRPr sz="2200" kern="1200">
                  <a:solidFill>
                    <a:schemeClr val="tx1"/>
                  </a:solidFill>
                  <a:latin typeface="Verdana" charset="0"/>
                  <a:ea typeface="+mn-ea"/>
                  <a:cs typeface="+mn-cs"/>
                </a:defRPr>
              </a:lvl1pPr>
              <a:lvl2pPr marL="457200" algn="l" rtl="0" eaLnBrk="0" fontAlgn="base" hangingPunct="0">
                <a:spcBef>
                  <a:spcPct val="0"/>
                </a:spcBef>
                <a:spcAft>
                  <a:spcPct val="0"/>
                </a:spcAft>
                <a:defRPr sz="2200" kern="1200">
                  <a:solidFill>
                    <a:schemeClr val="tx1"/>
                  </a:solidFill>
                  <a:latin typeface="Verdana" charset="0"/>
                  <a:ea typeface="+mn-ea"/>
                  <a:cs typeface="+mn-cs"/>
                </a:defRPr>
              </a:lvl2pPr>
              <a:lvl3pPr marL="914400" algn="l" rtl="0" eaLnBrk="0" fontAlgn="base" hangingPunct="0">
                <a:spcBef>
                  <a:spcPct val="0"/>
                </a:spcBef>
                <a:spcAft>
                  <a:spcPct val="0"/>
                </a:spcAft>
                <a:defRPr sz="2200" kern="1200">
                  <a:solidFill>
                    <a:schemeClr val="tx1"/>
                  </a:solidFill>
                  <a:latin typeface="Verdana" charset="0"/>
                  <a:ea typeface="+mn-ea"/>
                  <a:cs typeface="+mn-cs"/>
                </a:defRPr>
              </a:lvl3pPr>
              <a:lvl4pPr marL="1371600" algn="l" rtl="0" eaLnBrk="0" fontAlgn="base" hangingPunct="0">
                <a:spcBef>
                  <a:spcPct val="0"/>
                </a:spcBef>
                <a:spcAft>
                  <a:spcPct val="0"/>
                </a:spcAft>
                <a:defRPr sz="2200" kern="1200">
                  <a:solidFill>
                    <a:schemeClr val="tx1"/>
                  </a:solidFill>
                  <a:latin typeface="Verdana" charset="0"/>
                  <a:ea typeface="+mn-ea"/>
                  <a:cs typeface="+mn-cs"/>
                </a:defRPr>
              </a:lvl4pPr>
              <a:lvl5pPr marL="1828800" algn="l" rtl="0" eaLnBrk="0" fontAlgn="base" hangingPunct="0">
                <a:spcBef>
                  <a:spcPct val="0"/>
                </a:spcBef>
                <a:spcAft>
                  <a:spcPct val="0"/>
                </a:spcAft>
                <a:defRPr sz="2200" kern="1200">
                  <a:solidFill>
                    <a:schemeClr val="tx1"/>
                  </a:solidFill>
                  <a:latin typeface="Verdana" charset="0"/>
                  <a:ea typeface="+mn-ea"/>
                  <a:cs typeface="+mn-cs"/>
                </a:defRPr>
              </a:lvl5pPr>
              <a:lvl6pPr marL="2286000" algn="l" defTabSz="457200" rtl="0" eaLnBrk="1" latinLnBrk="0" hangingPunct="1">
                <a:defRPr sz="2200" kern="1200">
                  <a:solidFill>
                    <a:schemeClr val="tx1"/>
                  </a:solidFill>
                  <a:latin typeface="Verdana" charset="0"/>
                  <a:ea typeface="+mn-ea"/>
                  <a:cs typeface="+mn-cs"/>
                </a:defRPr>
              </a:lvl6pPr>
              <a:lvl7pPr marL="2743200" algn="l" defTabSz="457200" rtl="0" eaLnBrk="1" latinLnBrk="0" hangingPunct="1">
                <a:defRPr sz="2200" kern="1200">
                  <a:solidFill>
                    <a:schemeClr val="tx1"/>
                  </a:solidFill>
                  <a:latin typeface="Verdana" charset="0"/>
                  <a:ea typeface="+mn-ea"/>
                  <a:cs typeface="+mn-cs"/>
                </a:defRPr>
              </a:lvl7pPr>
              <a:lvl8pPr marL="3200400" algn="l" defTabSz="457200" rtl="0" eaLnBrk="1" latinLnBrk="0" hangingPunct="1">
                <a:defRPr sz="2200" kern="1200">
                  <a:solidFill>
                    <a:schemeClr val="tx1"/>
                  </a:solidFill>
                  <a:latin typeface="Verdana" charset="0"/>
                  <a:ea typeface="+mn-ea"/>
                  <a:cs typeface="+mn-cs"/>
                </a:defRPr>
              </a:lvl8pPr>
              <a:lvl9pPr marL="3657600" algn="l" defTabSz="457200" rtl="0" eaLnBrk="1" latinLnBrk="0" hangingPunct="1">
                <a:defRPr sz="2200" kern="1200">
                  <a:solidFill>
                    <a:schemeClr val="tx1"/>
                  </a:solidFill>
                  <a:latin typeface="Verdana" charset="0"/>
                  <a:ea typeface="+mn-ea"/>
                  <a:cs typeface="+mn-cs"/>
                </a:defRPr>
              </a:lvl9pPr>
            </a:lstStyle>
            <a:p>
              <a:pPr defTabSz="685716">
                <a:defRPr/>
              </a:pPr>
              <a:endParaRPr lang="en-US" sz="563" b="1">
                <a:solidFill>
                  <a:prstClr val="white"/>
                </a:solidFill>
                <a:latin typeface="微软雅黑" panose="020B0503020204020204" pitchFamily="34" charset="-122"/>
              </a:endParaRPr>
            </a:p>
          </p:txBody>
        </p:sp>
        <p:sp>
          <p:nvSpPr>
            <p:cNvPr id="578" name="AutoShape 21"/>
            <p:cNvSpPr>
              <a:spLocks noChangeArrowheads="1"/>
            </p:cNvSpPr>
            <p:nvPr/>
          </p:nvSpPr>
          <p:spPr bwMode="auto">
            <a:xfrm>
              <a:off x="1655178" y="5441411"/>
              <a:ext cx="239713" cy="250825"/>
            </a:xfrm>
            <a:prstGeom prst="can">
              <a:avLst>
                <a:gd name="adj" fmla="val 26574"/>
              </a:avLst>
            </a:prstGeom>
            <a:solidFill>
              <a:srgbClr val="0079DB">
                <a:lumMod val="75000"/>
              </a:srgbClr>
            </a:solidFill>
            <a:ln w="12700">
              <a:solidFill>
                <a:sysClr val="window" lastClr="FFFFFF"/>
              </a:solidFill>
              <a:round/>
              <a:headEnd/>
              <a:tailEnd/>
            </a:ln>
            <a:effectLst>
              <a:outerShdw blurRad="50800" dist="25400" dir="2700000">
                <a:srgbClr val="000000">
                  <a:alpha val="40000"/>
                </a:srgbClr>
              </a:outerShdw>
            </a:effectLst>
          </p:spPr>
          <p:txBody>
            <a:bodyPr wrap="none" lIns="0" tIns="0" rIns="0" bIns="0" anchor="ctr" anchorCtr="1"/>
            <a:lstStyle>
              <a:defPPr>
                <a:defRPr lang="en-US"/>
              </a:defPPr>
              <a:lvl1pPr algn="l" rtl="0" eaLnBrk="0" fontAlgn="base" hangingPunct="0">
                <a:spcBef>
                  <a:spcPct val="0"/>
                </a:spcBef>
                <a:spcAft>
                  <a:spcPct val="0"/>
                </a:spcAft>
                <a:defRPr sz="2200" kern="1200">
                  <a:solidFill>
                    <a:schemeClr val="tx1"/>
                  </a:solidFill>
                  <a:latin typeface="Verdana" charset="0"/>
                  <a:ea typeface="+mn-ea"/>
                  <a:cs typeface="+mn-cs"/>
                </a:defRPr>
              </a:lvl1pPr>
              <a:lvl2pPr marL="457200" algn="l" rtl="0" eaLnBrk="0" fontAlgn="base" hangingPunct="0">
                <a:spcBef>
                  <a:spcPct val="0"/>
                </a:spcBef>
                <a:spcAft>
                  <a:spcPct val="0"/>
                </a:spcAft>
                <a:defRPr sz="2200" kern="1200">
                  <a:solidFill>
                    <a:schemeClr val="tx1"/>
                  </a:solidFill>
                  <a:latin typeface="Verdana" charset="0"/>
                  <a:ea typeface="+mn-ea"/>
                  <a:cs typeface="+mn-cs"/>
                </a:defRPr>
              </a:lvl2pPr>
              <a:lvl3pPr marL="914400" algn="l" rtl="0" eaLnBrk="0" fontAlgn="base" hangingPunct="0">
                <a:spcBef>
                  <a:spcPct val="0"/>
                </a:spcBef>
                <a:spcAft>
                  <a:spcPct val="0"/>
                </a:spcAft>
                <a:defRPr sz="2200" kern="1200">
                  <a:solidFill>
                    <a:schemeClr val="tx1"/>
                  </a:solidFill>
                  <a:latin typeface="Verdana" charset="0"/>
                  <a:ea typeface="+mn-ea"/>
                  <a:cs typeface="+mn-cs"/>
                </a:defRPr>
              </a:lvl3pPr>
              <a:lvl4pPr marL="1371600" algn="l" rtl="0" eaLnBrk="0" fontAlgn="base" hangingPunct="0">
                <a:spcBef>
                  <a:spcPct val="0"/>
                </a:spcBef>
                <a:spcAft>
                  <a:spcPct val="0"/>
                </a:spcAft>
                <a:defRPr sz="2200" kern="1200">
                  <a:solidFill>
                    <a:schemeClr val="tx1"/>
                  </a:solidFill>
                  <a:latin typeface="Verdana" charset="0"/>
                  <a:ea typeface="+mn-ea"/>
                  <a:cs typeface="+mn-cs"/>
                </a:defRPr>
              </a:lvl4pPr>
              <a:lvl5pPr marL="1828800" algn="l" rtl="0" eaLnBrk="0" fontAlgn="base" hangingPunct="0">
                <a:spcBef>
                  <a:spcPct val="0"/>
                </a:spcBef>
                <a:spcAft>
                  <a:spcPct val="0"/>
                </a:spcAft>
                <a:defRPr sz="2200" kern="1200">
                  <a:solidFill>
                    <a:schemeClr val="tx1"/>
                  </a:solidFill>
                  <a:latin typeface="Verdana" charset="0"/>
                  <a:ea typeface="+mn-ea"/>
                  <a:cs typeface="+mn-cs"/>
                </a:defRPr>
              </a:lvl5pPr>
              <a:lvl6pPr marL="2286000" algn="l" defTabSz="457200" rtl="0" eaLnBrk="1" latinLnBrk="0" hangingPunct="1">
                <a:defRPr sz="2200" kern="1200">
                  <a:solidFill>
                    <a:schemeClr val="tx1"/>
                  </a:solidFill>
                  <a:latin typeface="Verdana" charset="0"/>
                  <a:ea typeface="+mn-ea"/>
                  <a:cs typeface="+mn-cs"/>
                </a:defRPr>
              </a:lvl6pPr>
              <a:lvl7pPr marL="2743200" algn="l" defTabSz="457200" rtl="0" eaLnBrk="1" latinLnBrk="0" hangingPunct="1">
                <a:defRPr sz="2200" kern="1200">
                  <a:solidFill>
                    <a:schemeClr val="tx1"/>
                  </a:solidFill>
                  <a:latin typeface="Verdana" charset="0"/>
                  <a:ea typeface="+mn-ea"/>
                  <a:cs typeface="+mn-cs"/>
                </a:defRPr>
              </a:lvl7pPr>
              <a:lvl8pPr marL="3200400" algn="l" defTabSz="457200" rtl="0" eaLnBrk="1" latinLnBrk="0" hangingPunct="1">
                <a:defRPr sz="2200" kern="1200">
                  <a:solidFill>
                    <a:schemeClr val="tx1"/>
                  </a:solidFill>
                  <a:latin typeface="Verdana" charset="0"/>
                  <a:ea typeface="+mn-ea"/>
                  <a:cs typeface="+mn-cs"/>
                </a:defRPr>
              </a:lvl8pPr>
              <a:lvl9pPr marL="3657600" algn="l" defTabSz="457200" rtl="0" eaLnBrk="1" latinLnBrk="0" hangingPunct="1">
                <a:defRPr sz="2200" kern="1200">
                  <a:solidFill>
                    <a:schemeClr val="tx1"/>
                  </a:solidFill>
                  <a:latin typeface="Verdana" charset="0"/>
                  <a:ea typeface="+mn-ea"/>
                  <a:cs typeface="+mn-cs"/>
                </a:defRPr>
              </a:lvl9pPr>
            </a:lstStyle>
            <a:p>
              <a:pPr defTabSz="685716">
                <a:defRPr/>
              </a:pPr>
              <a:endParaRPr lang="en-US" sz="563" b="1">
                <a:solidFill>
                  <a:prstClr val="white"/>
                </a:solidFill>
                <a:latin typeface="微软雅黑" panose="020B0503020204020204" pitchFamily="34" charset="-122"/>
              </a:endParaRPr>
            </a:p>
          </p:txBody>
        </p:sp>
        <p:sp>
          <p:nvSpPr>
            <p:cNvPr id="579" name="AutoShape 21"/>
            <p:cNvSpPr>
              <a:spLocks noChangeArrowheads="1"/>
            </p:cNvSpPr>
            <p:nvPr/>
          </p:nvSpPr>
          <p:spPr bwMode="auto">
            <a:xfrm>
              <a:off x="1461502" y="5389023"/>
              <a:ext cx="241300" cy="250825"/>
            </a:xfrm>
            <a:prstGeom prst="can">
              <a:avLst>
                <a:gd name="adj" fmla="val 26574"/>
              </a:avLst>
            </a:prstGeom>
            <a:solidFill>
              <a:srgbClr val="0079DB">
                <a:lumMod val="75000"/>
              </a:srgbClr>
            </a:solidFill>
            <a:ln w="12700">
              <a:solidFill>
                <a:sysClr val="window" lastClr="FFFFFF"/>
              </a:solidFill>
              <a:round/>
              <a:headEnd/>
              <a:tailEnd/>
            </a:ln>
            <a:effectLst>
              <a:outerShdw blurRad="50800" dist="25400" dir="2700000">
                <a:srgbClr val="000000">
                  <a:alpha val="40000"/>
                </a:srgbClr>
              </a:outerShdw>
            </a:effectLst>
          </p:spPr>
          <p:txBody>
            <a:bodyPr wrap="none" lIns="0" tIns="0" rIns="0" bIns="0" anchor="ctr" anchorCtr="1"/>
            <a:lstStyle>
              <a:defPPr>
                <a:defRPr lang="en-US"/>
              </a:defPPr>
              <a:lvl1pPr algn="l" rtl="0" eaLnBrk="0" fontAlgn="base" hangingPunct="0">
                <a:spcBef>
                  <a:spcPct val="0"/>
                </a:spcBef>
                <a:spcAft>
                  <a:spcPct val="0"/>
                </a:spcAft>
                <a:defRPr sz="2200" kern="1200">
                  <a:solidFill>
                    <a:schemeClr val="tx1"/>
                  </a:solidFill>
                  <a:latin typeface="Verdana" charset="0"/>
                  <a:ea typeface="+mn-ea"/>
                  <a:cs typeface="+mn-cs"/>
                </a:defRPr>
              </a:lvl1pPr>
              <a:lvl2pPr marL="457200" algn="l" rtl="0" eaLnBrk="0" fontAlgn="base" hangingPunct="0">
                <a:spcBef>
                  <a:spcPct val="0"/>
                </a:spcBef>
                <a:spcAft>
                  <a:spcPct val="0"/>
                </a:spcAft>
                <a:defRPr sz="2200" kern="1200">
                  <a:solidFill>
                    <a:schemeClr val="tx1"/>
                  </a:solidFill>
                  <a:latin typeface="Verdana" charset="0"/>
                  <a:ea typeface="+mn-ea"/>
                  <a:cs typeface="+mn-cs"/>
                </a:defRPr>
              </a:lvl2pPr>
              <a:lvl3pPr marL="914400" algn="l" rtl="0" eaLnBrk="0" fontAlgn="base" hangingPunct="0">
                <a:spcBef>
                  <a:spcPct val="0"/>
                </a:spcBef>
                <a:spcAft>
                  <a:spcPct val="0"/>
                </a:spcAft>
                <a:defRPr sz="2200" kern="1200">
                  <a:solidFill>
                    <a:schemeClr val="tx1"/>
                  </a:solidFill>
                  <a:latin typeface="Verdana" charset="0"/>
                  <a:ea typeface="+mn-ea"/>
                  <a:cs typeface="+mn-cs"/>
                </a:defRPr>
              </a:lvl3pPr>
              <a:lvl4pPr marL="1371600" algn="l" rtl="0" eaLnBrk="0" fontAlgn="base" hangingPunct="0">
                <a:spcBef>
                  <a:spcPct val="0"/>
                </a:spcBef>
                <a:spcAft>
                  <a:spcPct val="0"/>
                </a:spcAft>
                <a:defRPr sz="2200" kern="1200">
                  <a:solidFill>
                    <a:schemeClr val="tx1"/>
                  </a:solidFill>
                  <a:latin typeface="Verdana" charset="0"/>
                  <a:ea typeface="+mn-ea"/>
                  <a:cs typeface="+mn-cs"/>
                </a:defRPr>
              </a:lvl4pPr>
              <a:lvl5pPr marL="1828800" algn="l" rtl="0" eaLnBrk="0" fontAlgn="base" hangingPunct="0">
                <a:spcBef>
                  <a:spcPct val="0"/>
                </a:spcBef>
                <a:spcAft>
                  <a:spcPct val="0"/>
                </a:spcAft>
                <a:defRPr sz="2200" kern="1200">
                  <a:solidFill>
                    <a:schemeClr val="tx1"/>
                  </a:solidFill>
                  <a:latin typeface="Verdana" charset="0"/>
                  <a:ea typeface="+mn-ea"/>
                  <a:cs typeface="+mn-cs"/>
                </a:defRPr>
              </a:lvl5pPr>
              <a:lvl6pPr marL="2286000" algn="l" defTabSz="457200" rtl="0" eaLnBrk="1" latinLnBrk="0" hangingPunct="1">
                <a:defRPr sz="2200" kern="1200">
                  <a:solidFill>
                    <a:schemeClr val="tx1"/>
                  </a:solidFill>
                  <a:latin typeface="Verdana" charset="0"/>
                  <a:ea typeface="+mn-ea"/>
                  <a:cs typeface="+mn-cs"/>
                </a:defRPr>
              </a:lvl6pPr>
              <a:lvl7pPr marL="2743200" algn="l" defTabSz="457200" rtl="0" eaLnBrk="1" latinLnBrk="0" hangingPunct="1">
                <a:defRPr sz="2200" kern="1200">
                  <a:solidFill>
                    <a:schemeClr val="tx1"/>
                  </a:solidFill>
                  <a:latin typeface="Verdana" charset="0"/>
                  <a:ea typeface="+mn-ea"/>
                  <a:cs typeface="+mn-cs"/>
                </a:defRPr>
              </a:lvl7pPr>
              <a:lvl8pPr marL="3200400" algn="l" defTabSz="457200" rtl="0" eaLnBrk="1" latinLnBrk="0" hangingPunct="1">
                <a:defRPr sz="2200" kern="1200">
                  <a:solidFill>
                    <a:schemeClr val="tx1"/>
                  </a:solidFill>
                  <a:latin typeface="Verdana" charset="0"/>
                  <a:ea typeface="+mn-ea"/>
                  <a:cs typeface="+mn-cs"/>
                </a:defRPr>
              </a:lvl8pPr>
              <a:lvl9pPr marL="3657600" algn="l" defTabSz="457200" rtl="0" eaLnBrk="1" latinLnBrk="0" hangingPunct="1">
                <a:defRPr sz="2200" kern="1200">
                  <a:solidFill>
                    <a:schemeClr val="tx1"/>
                  </a:solidFill>
                  <a:latin typeface="Verdana" charset="0"/>
                  <a:ea typeface="+mn-ea"/>
                  <a:cs typeface="+mn-cs"/>
                </a:defRPr>
              </a:lvl9pPr>
            </a:lstStyle>
            <a:p>
              <a:pPr defTabSz="685716">
                <a:defRPr/>
              </a:pPr>
              <a:endParaRPr lang="en-US" sz="563" b="1">
                <a:solidFill>
                  <a:prstClr val="white"/>
                </a:solidFill>
                <a:latin typeface="微软雅黑" panose="020B0503020204020204" pitchFamily="34" charset="-122"/>
              </a:endParaRPr>
            </a:p>
          </p:txBody>
        </p:sp>
      </p:grpSp>
      <p:sp>
        <p:nvSpPr>
          <p:cNvPr id="580" name="TextBox 579"/>
          <p:cNvSpPr txBox="1"/>
          <p:nvPr/>
        </p:nvSpPr>
        <p:spPr>
          <a:xfrm>
            <a:off x="1379988" y="3817128"/>
            <a:ext cx="610490"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数据库</a:t>
            </a:r>
            <a:r>
              <a:rPr lang="en-US" altLang="zh-CN" sz="563" dirty="0">
                <a:solidFill>
                  <a:srgbClr val="3C3C3B"/>
                </a:solidFill>
                <a:latin typeface="微软雅黑" panose="020B0503020204020204" pitchFamily="34" charset="-122"/>
              </a:rPr>
              <a:t>DDL</a:t>
            </a:r>
            <a:endParaRPr lang="en-US" sz="563" dirty="0">
              <a:solidFill>
                <a:srgbClr val="3C3C3B"/>
              </a:solidFill>
              <a:latin typeface="微软雅黑" panose="020B0503020204020204" pitchFamily="34" charset="-122"/>
            </a:endParaRPr>
          </a:p>
        </p:txBody>
      </p:sp>
      <p:pic>
        <p:nvPicPr>
          <p:cNvPr id="58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6801" y="3614528"/>
            <a:ext cx="304527" cy="202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2" name="TextBox 581"/>
          <p:cNvSpPr txBox="1"/>
          <p:nvPr/>
        </p:nvSpPr>
        <p:spPr>
          <a:xfrm>
            <a:off x="2138291" y="3860335"/>
            <a:ext cx="569902"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en-US" altLang="zh-CN" sz="563" dirty="0">
                <a:solidFill>
                  <a:srgbClr val="3C3C3B"/>
                </a:solidFill>
                <a:latin typeface="微软雅黑" panose="020B0503020204020204" pitchFamily="34" charset="-122"/>
              </a:rPr>
              <a:t>Hadoop</a:t>
            </a:r>
            <a:endParaRPr lang="en-US" sz="563" dirty="0">
              <a:solidFill>
                <a:srgbClr val="3C3C3B"/>
              </a:solidFill>
              <a:latin typeface="微软雅黑" panose="020B0503020204020204" pitchFamily="34" charset="-122"/>
            </a:endParaRPr>
          </a:p>
        </p:txBody>
      </p:sp>
      <p:grpSp>
        <p:nvGrpSpPr>
          <p:cNvPr id="583" name="组合 7"/>
          <p:cNvGrpSpPr/>
          <p:nvPr/>
        </p:nvGrpSpPr>
        <p:grpSpPr>
          <a:xfrm>
            <a:off x="2964519" y="3662508"/>
            <a:ext cx="408792" cy="217109"/>
            <a:chOff x="3861948" y="5911850"/>
            <a:chExt cx="415923" cy="342900"/>
          </a:xfrm>
        </p:grpSpPr>
        <p:grpSp>
          <p:nvGrpSpPr>
            <p:cNvPr id="584" name="Group 506"/>
            <p:cNvGrpSpPr>
              <a:grpSpLocks/>
            </p:cNvGrpSpPr>
            <p:nvPr/>
          </p:nvGrpSpPr>
          <p:grpSpPr bwMode="auto">
            <a:xfrm>
              <a:off x="3861948" y="5911850"/>
              <a:ext cx="142874" cy="342900"/>
              <a:chOff x="436" y="839"/>
              <a:chExt cx="450" cy="1337"/>
            </a:xfrm>
          </p:grpSpPr>
          <p:sp>
            <p:nvSpPr>
              <p:cNvPr id="609" name="Freeform 507"/>
              <p:cNvSpPr>
                <a:spLocks/>
              </p:cNvSpPr>
              <p:nvPr/>
            </p:nvSpPr>
            <p:spPr bwMode="auto">
              <a:xfrm>
                <a:off x="436" y="839"/>
                <a:ext cx="450" cy="817"/>
              </a:xfrm>
              <a:custGeom>
                <a:avLst/>
                <a:gdLst>
                  <a:gd name="T0" fmla="*/ 0 w 1234"/>
                  <a:gd name="T1" fmla="*/ 0 h 2240"/>
                  <a:gd name="T2" fmla="*/ 1234 w 1234"/>
                  <a:gd name="T3" fmla="*/ 448 h 2240"/>
                  <a:gd name="T4" fmla="*/ 1234 w 1234"/>
                  <a:gd name="T5" fmla="*/ 1860 h 2240"/>
                  <a:gd name="T6" fmla="*/ 922 w 1234"/>
                  <a:gd name="T7" fmla="*/ 2240 h 2240"/>
                  <a:gd name="T8" fmla="*/ 0 w 1234"/>
                  <a:gd name="T9" fmla="*/ 1910 h 2240"/>
                  <a:gd name="T10" fmla="*/ 0 w 1234"/>
                  <a:gd name="T11" fmla="*/ 0 h 2240"/>
                </a:gdLst>
                <a:ahLst/>
                <a:cxnLst>
                  <a:cxn ang="0">
                    <a:pos x="T0" y="T1"/>
                  </a:cxn>
                  <a:cxn ang="0">
                    <a:pos x="T2" y="T3"/>
                  </a:cxn>
                  <a:cxn ang="0">
                    <a:pos x="T4" y="T5"/>
                  </a:cxn>
                  <a:cxn ang="0">
                    <a:pos x="T6" y="T7"/>
                  </a:cxn>
                  <a:cxn ang="0">
                    <a:pos x="T8" y="T9"/>
                  </a:cxn>
                  <a:cxn ang="0">
                    <a:pos x="T10" y="T11"/>
                  </a:cxn>
                </a:cxnLst>
                <a:rect l="0" t="0" r="r" b="b"/>
                <a:pathLst>
                  <a:path w="1234" h="2240">
                    <a:moveTo>
                      <a:pt x="0" y="0"/>
                    </a:moveTo>
                    <a:lnTo>
                      <a:pt x="1234" y="448"/>
                    </a:lnTo>
                    <a:lnTo>
                      <a:pt x="1234" y="1860"/>
                    </a:lnTo>
                    <a:lnTo>
                      <a:pt x="922" y="2240"/>
                    </a:lnTo>
                    <a:lnTo>
                      <a:pt x="0" y="1910"/>
                    </a:lnTo>
                    <a:lnTo>
                      <a:pt x="0"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0" name="Freeform 508"/>
              <p:cNvSpPr>
                <a:spLocks/>
              </p:cNvSpPr>
              <p:nvPr/>
            </p:nvSpPr>
            <p:spPr bwMode="auto">
              <a:xfrm>
                <a:off x="771" y="1477"/>
                <a:ext cx="115" cy="180"/>
              </a:xfrm>
              <a:custGeom>
                <a:avLst/>
                <a:gdLst>
                  <a:gd name="T0" fmla="*/ 314 w 314"/>
                  <a:gd name="T1" fmla="*/ 112 h 496"/>
                  <a:gd name="T2" fmla="*/ 0 w 314"/>
                  <a:gd name="T3" fmla="*/ 0 h 496"/>
                  <a:gd name="T4" fmla="*/ 0 w 314"/>
                  <a:gd name="T5" fmla="*/ 496 h 496"/>
                  <a:gd name="T6" fmla="*/ 314 w 314"/>
                  <a:gd name="T7" fmla="*/ 112 h 496"/>
                </a:gdLst>
                <a:ahLst/>
                <a:cxnLst>
                  <a:cxn ang="0">
                    <a:pos x="T0" y="T1"/>
                  </a:cxn>
                  <a:cxn ang="0">
                    <a:pos x="T2" y="T3"/>
                  </a:cxn>
                  <a:cxn ang="0">
                    <a:pos x="T4" y="T5"/>
                  </a:cxn>
                  <a:cxn ang="0">
                    <a:pos x="T6" y="T7"/>
                  </a:cxn>
                </a:cxnLst>
                <a:rect l="0" t="0" r="r" b="b"/>
                <a:pathLst>
                  <a:path w="314" h="496">
                    <a:moveTo>
                      <a:pt x="314" y="112"/>
                    </a:moveTo>
                    <a:lnTo>
                      <a:pt x="0" y="0"/>
                    </a:lnTo>
                    <a:lnTo>
                      <a:pt x="0" y="496"/>
                    </a:lnTo>
                    <a:lnTo>
                      <a:pt x="314"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nvGrpSpPr>
              <p:cNvPr id="611" name="Group 509"/>
              <p:cNvGrpSpPr>
                <a:grpSpLocks/>
              </p:cNvGrpSpPr>
              <p:nvPr/>
            </p:nvGrpSpPr>
            <p:grpSpPr bwMode="auto">
              <a:xfrm>
                <a:off x="481" y="925"/>
                <a:ext cx="299" cy="1251"/>
                <a:chOff x="481" y="925"/>
                <a:chExt cx="299" cy="1251"/>
              </a:xfrm>
            </p:grpSpPr>
            <p:sp>
              <p:nvSpPr>
                <p:cNvPr id="612" name="Freeform 510"/>
                <p:cNvSpPr>
                  <a:spLocks/>
                </p:cNvSpPr>
                <p:nvPr/>
              </p:nvSpPr>
              <p:spPr bwMode="white">
                <a:xfrm>
                  <a:off x="481" y="92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3" name="Freeform 511"/>
                <p:cNvSpPr>
                  <a:spLocks/>
                </p:cNvSpPr>
                <p:nvPr/>
              </p:nvSpPr>
              <p:spPr bwMode="white">
                <a:xfrm>
                  <a:off x="481" y="994"/>
                  <a:ext cx="300" cy="124"/>
                </a:xfrm>
                <a:custGeom>
                  <a:avLst/>
                  <a:gdLst>
                    <a:gd name="T0" fmla="*/ 820 w 820"/>
                    <a:gd name="T1" fmla="*/ 330 h 330"/>
                    <a:gd name="T2" fmla="*/ 0 w 820"/>
                    <a:gd name="T3" fmla="*/ 48 h 330"/>
                    <a:gd name="T4" fmla="*/ 0 w 820"/>
                    <a:gd name="T5" fmla="*/ 0 h 330"/>
                    <a:gd name="T6" fmla="*/ 820 w 820"/>
                    <a:gd name="T7" fmla="*/ 280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0"/>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4" name="Freeform 512"/>
                <p:cNvSpPr>
                  <a:spLocks/>
                </p:cNvSpPr>
                <p:nvPr/>
              </p:nvSpPr>
              <p:spPr bwMode="white">
                <a:xfrm>
                  <a:off x="481" y="113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5" name="Freeform 513"/>
                <p:cNvSpPr>
                  <a:spLocks/>
                </p:cNvSpPr>
                <p:nvPr/>
              </p:nvSpPr>
              <p:spPr bwMode="white">
                <a:xfrm>
                  <a:off x="481" y="1278"/>
                  <a:ext cx="300" cy="118"/>
                </a:xfrm>
                <a:custGeom>
                  <a:avLst/>
                  <a:gdLst>
                    <a:gd name="T0" fmla="*/ 820 w 820"/>
                    <a:gd name="T1" fmla="*/ 330 h 330"/>
                    <a:gd name="T2" fmla="*/ 0 w 820"/>
                    <a:gd name="T3" fmla="*/ 48 h 330"/>
                    <a:gd name="T4" fmla="*/ 0 w 820"/>
                    <a:gd name="T5" fmla="*/ 0 h 330"/>
                    <a:gd name="T6" fmla="*/ 820 w 820"/>
                    <a:gd name="T7" fmla="*/ 282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6" name="Freeform 514"/>
                <p:cNvSpPr>
                  <a:spLocks/>
                </p:cNvSpPr>
                <p:nvPr/>
              </p:nvSpPr>
              <p:spPr bwMode="white">
                <a:xfrm>
                  <a:off x="481" y="1415"/>
                  <a:ext cx="200" cy="87"/>
                </a:xfrm>
                <a:custGeom>
                  <a:avLst/>
                  <a:gdLst>
                    <a:gd name="T0" fmla="*/ 546 w 546"/>
                    <a:gd name="T1" fmla="*/ 188 h 238"/>
                    <a:gd name="T2" fmla="*/ 0 w 546"/>
                    <a:gd name="T3" fmla="*/ 0 h 238"/>
                    <a:gd name="T4" fmla="*/ 0 w 546"/>
                    <a:gd name="T5" fmla="*/ 50 h 238"/>
                    <a:gd name="T6" fmla="*/ 546 w 546"/>
                    <a:gd name="T7" fmla="*/ 238 h 238"/>
                    <a:gd name="T8" fmla="*/ 546 w 546"/>
                    <a:gd name="T9" fmla="*/ 188 h 238"/>
                  </a:gdLst>
                  <a:ahLst/>
                  <a:cxnLst>
                    <a:cxn ang="0">
                      <a:pos x="T0" y="T1"/>
                    </a:cxn>
                    <a:cxn ang="0">
                      <a:pos x="T2" y="T3"/>
                    </a:cxn>
                    <a:cxn ang="0">
                      <a:pos x="T4" y="T5"/>
                    </a:cxn>
                    <a:cxn ang="0">
                      <a:pos x="T6" y="T7"/>
                    </a:cxn>
                    <a:cxn ang="0">
                      <a:pos x="T8" y="T9"/>
                    </a:cxn>
                  </a:cxnLst>
                  <a:rect l="0" t="0" r="r" b="b"/>
                  <a:pathLst>
                    <a:path w="546" h="238">
                      <a:moveTo>
                        <a:pt x="546" y="188"/>
                      </a:moveTo>
                      <a:lnTo>
                        <a:pt x="0" y="0"/>
                      </a:lnTo>
                      <a:lnTo>
                        <a:pt x="0" y="50"/>
                      </a:lnTo>
                      <a:lnTo>
                        <a:pt x="546" y="238"/>
                      </a:lnTo>
                      <a:lnTo>
                        <a:pt x="546"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7" name="Freeform 515"/>
                <p:cNvSpPr>
                  <a:spLocks/>
                </p:cNvSpPr>
                <p:nvPr/>
              </p:nvSpPr>
              <p:spPr bwMode="white">
                <a:xfrm>
                  <a:off x="481" y="1347"/>
                  <a:ext cx="240" cy="99"/>
                </a:xfrm>
                <a:custGeom>
                  <a:avLst/>
                  <a:gdLst>
                    <a:gd name="T0" fmla="*/ 648 w 648"/>
                    <a:gd name="T1" fmla="*/ 222 h 272"/>
                    <a:gd name="T2" fmla="*/ 0 w 648"/>
                    <a:gd name="T3" fmla="*/ 0 h 272"/>
                    <a:gd name="T4" fmla="*/ 0 w 648"/>
                    <a:gd name="T5" fmla="*/ 50 h 272"/>
                    <a:gd name="T6" fmla="*/ 648 w 648"/>
                    <a:gd name="T7" fmla="*/ 272 h 272"/>
                    <a:gd name="T8" fmla="*/ 648 w 648"/>
                    <a:gd name="T9" fmla="*/ 222 h 272"/>
                  </a:gdLst>
                  <a:ahLst/>
                  <a:cxnLst>
                    <a:cxn ang="0">
                      <a:pos x="T0" y="T1"/>
                    </a:cxn>
                    <a:cxn ang="0">
                      <a:pos x="T2" y="T3"/>
                    </a:cxn>
                    <a:cxn ang="0">
                      <a:pos x="T4" y="T5"/>
                    </a:cxn>
                    <a:cxn ang="0">
                      <a:pos x="T6" y="T7"/>
                    </a:cxn>
                    <a:cxn ang="0">
                      <a:pos x="T8" y="T9"/>
                    </a:cxn>
                  </a:cxnLst>
                  <a:rect l="0" t="0" r="r" b="b"/>
                  <a:pathLst>
                    <a:path w="648" h="272">
                      <a:moveTo>
                        <a:pt x="648" y="222"/>
                      </a:moveTo>
                      <a:lnTo>
                        <a:pt x="0" y="0"/>
                      </a:lnTo>
                      <a:lnTo>
                        <a:pt x="0" y="50"/>
                      </a:lnTo>
                      <a:lnTo>
                        <a:pt x="648" y="272"/>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8" name="Freeform 516"/>
                <p:cNvSpPr>
                  <a:spLocks/>
                </p:cNvSpPr>
                <p:nvPr/>
              </p:nvSpPr>
              <p:spPr bwMode="white">
                <a:xfrm>
                  <a:off x="481" y="2077"/>
                  <a:ext cx="240" cy="99"/>
                </a:xfrm>
                <a:custGeom>
                  <a:avLst/>
                  <a:gdLst>
                    <a:gd name="T0" fmla="*/ 648 w 648"/>
                    <a:gd name="T1" fmla="*/ 224 h 272"/>
                    <a:gd name="T2" fmla="*/ 0 w 648"/>
                    <a:gd name="T3" fmla="*/ 0 h 272"/>
                    <a:gd name="T4" fmla="*/ 0 w 648"/>
                    <a:gd name="T5" fmla="*/ 50 h 272"/>
                    <a:gd name="T6" fmla="*/ 648 w 648"/>
                    <a:gd name="T7" fmla="*/ 272 h 272"/>
                    <a:gd name="T8" fmla="*/ 648 w 648"/>
                    <a:gd name="T9" fmla="*/ 224 h 272"/>
                  </a:gdLst>
                  <a:ahLst/>
                  <a:cxnLst>
                    <a:cxn ang="0">
                      <a:pos x="T0" y="T1"/>
                    </a:cxn>
                    <a:cxn ang="0">
                      <a:pos x="T2" y="T3"/>
                    </a:cxn>
                    <a:cxn ang="0">
                      <a:pos x="T4" y="T5"/>
                    </a:cxn>
                    <a:cxn ang="0">
                      <a:pos x="T6" y="T7"/>
                    </a:cxn>
                    <a:cxn ang="0">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9" name="Freeform 517"/>
                <p:cNvSpPr>
                  <a:spLocks/>
                </p:cNvSpPr>
                <p:nvPr/>
              </p:nvSpPr>
              <p:spPr bwMode="white">
                <a:xfrm>
                  <a:off x="481" y="1068"/>
                  <a:ext cx="275" cy="111"/>
                </a:xfrm>
                <a:custGeom>
                  <a:avLst/>
                  <a:gdLst>
                    <a:gd name="T0" fmla="*/ 746 w 746"/>
                    <a:gd name="T1" fmla="*/ 256 h 306"/>
                    <a:gd name="T2" fmla="*/ 0 w 746"/>
                    <a:gd name="T3" fmla="*/ 0 h 306"/>
                    <a:gd name="T4" fmla="*/ 0 w 746"/>
                    <a:gd name="T5" fmla="*/ 48 h 306"/>
                    <a:gd name="T6" fmla="*/ 746 w 746"/>
                    <a:gd name="T7" fmla="*/ 306 h 306"/>
                    <a:gd name="T8" fmla="*/ 746 w 746"/>
                    <a:gd name="T9" fmla="*/ 256 h 306"/>
                  </a:gdLst>
                  <a:ahLst/>
                  <a:cxnLst>
                    <a:cxn ang="0">
                      <a:pos x="T0" y="T1"/>
                    </a:cxn>
                    <a:cxn ang="0">
                      <a:pos x="T2" y="T3"/>
                    </a:cxn>
                    <a:cxn ang="0">
                      <a:pos x="T4" y="T5"/>
                    </a:cxn>
                    <a:cxn ang="0">
                      <a:pos x="T6" y="T7"/>
                    </a:cxn>
                    <a:cxn ang="0">
                      <a:pos x="T8" y="T9"/>
                    </a:cxn>
                  </a:cxnLst>
                  <a:rect l="0" t="0" r="r" b="b"/>
                  <a:pathLst>
                    <a:path w="746" h="306">
                      <a:moveTo>
                        <a:pt x="746" y="256"/>
                      </a:moveTo>
                      <a:lnTo>
                        <a:pt x="0" y="0"/>
                      </a:lnTo>
                      <a:lnTo>
                        <a:pt x="0" y="48"/>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grpSp>
        <p:grpSp>
          <p:nvGrpSpPr>
            <p:cNvPr id="585" name="Group 506"/>
            <p:cNvGrpSpPr>
              <a:grpSpLocks/>
            </p:cNvGrpSpPr>
            <p:nvPr/>
          </p:nvGrpSpPr>
          <p:grpSpPr bwMode="auto">
            <a:xfrm>
              <a:off x="3993710" y="5911850"/>
              <a:ext cx="142874" cy="342900"/>
              <a:chOff x="436" y="839"/>
              <a:chExt cx="450" cy="1337"/>
            </a:xfrm>
          </p:grpSpPr>
          <p:sp>
            <p:nvSpPr>
              <p:cNvPr id="598" name="Freeform 507"/>
              <p:cNvSpPr>
                <a:spLocks/>
              </p:cNvSpPr>
              <p:nvPr/>
            </p:nvSpPr>
            <p:spPr bwMode="auto">
              <a:xfrm>
                <a:off x="436" y="839"/>
                <a:ext cx="450" cy="817"/>
              </a:xfrm>
              <a:custGeom>
                <a:avLst/>
                <a:gdLst>
                  <a:gd name="T0" fmla="*/ 0 w 1234"/>
                  <a:gd name="T1" fmla="*/ 0 h 2240"/>
                  <a:gd name="T2" fmla="*/ 1234 w 1234"/>
                  <a:gd name="T3" fmla="*/ 448 h 2240"/>
                  <a:gd name="T4" fmla="*/ 1234 w 1234"/>
                  <a:gd name="T5" fmla="*/ 1860 h 2240"/>
                  <a:gd name="T6" fmla="*/ 922 w 1234"/>
                  <a:gd name="T7" fmla="*/ 2240 h 2240"/>
                  <a:gd name="T8" fmla="*/ 0 w 1234"/>
                  <a:gd name="T9" fmla="*/ 1910 h 2240"/>
                  <a:gd name="T10" fmla="*/ 0 w 1234"/>
                  <a:gd name="T11" fmla="*/ 0 h 2240"/>
                </a:gdLst>
                <a:ahLst/>
                <a:cxnLst>
                  <a:cxn ang="0">
                    <a:pos x="T0" y="T1"/>
                  </a:cxn>
                  <a:cxn ang="0">
                    <a:pos x="T2" y="T3"/>
                  </a:cxn>
                  <a:cxn ang="0">
                    <a:pos x="T4" y="T5"/>
                  </a:cxn>
                  <a:cxn ang="0">
                    <a:pos x="T6" y="T7"/>
                  </a:cxn>
                  <a:cxn ang="0">
                    <a:pos x="T8" y="T9"/>
                  </a:cxn>
                  <a:cxn ang="0">
                    <a:pos x="T10" y="T11"/>
                  </a:cxn>
                </a:cxnLst>
                <a:rect l="0" t="0" r="r" b="b"/>
                <a:pathLst>
                  <a:path w="1234" h="2240">
                    <a:moveTo>
                      <a:pt x="0" y="0"/>
                    </a:moveTo>
                    <a:lnTo>
                      <a:pt x="1234" y="448"/>
                    </a:lnTo>
                    <a:lnTo>
                      <a:pt x="1234" y="1860"/>
                    </a:lnTo>
                    <a:lnTo>
                      <a:pt x="922" y="2240"/>
                    </a:lnTo>
                    <a:lnTo>
                      <a:pt x="0" y="1910"/>
                    </a:lnTo>
                    <a:lnTo>
                      <a:pt x="0"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9" name="Freeform 508"/>
              <p:cNvSpPr>
                <a:spLocks/>
              </p:cNvSpPr>
              <p:nvPr/>
            </p:nvSpPr>
            <p:spPr bwMode="auto">
              <a:xfrm>
                <a:off x="771" y="1477"/>
                <a:ext cx="115" cy="180"/>
              </a:xfrm>
              <a:custGeom>
                <a:avLst/>
                <a:gdLst>
                  <a:gd name="T0" fmla="*/ 314 w 314"/>
                  <a:gd name="T1" fmla="*/ 112 h 496"/>
                  <a:gd name="T2" fmla="*/ 0 w 314"/>
                  <a:gd name="T3" fmla="*/ 0 h 496"/>
                  <a:gd name="T4" fmla="*/ 0 w 314"/>
                  <a:gd name="T5" fmla="*/ 496 h 496"/>
                  <a:gd name="T6" fmla="*/ 314 w 314"/>
                  <a:gd name="T7" fmla="*/ 112 h 496"/>
                </a:gdLst>
                <a:ahLst/>
                <a:cxnLst>
                  <a:cxn ang="0">
                    <a:pos x="T0" y="T1"/>
                  </a:cxn>
                  <a:cxn ang="0">
                    <a:pos x="T2" y="T3"/>
                  </a:cxn>
                  <a:cxn ang="0">
                    <a:pos x="T4" y="T5"/>
                  </a:cxn>
                  <a:cxn ang="0">
                    <a:pos x="T6" y="T7"/>
                  </a:cxn>
                </a:cxnLst>
                <a:rect l="0" t="0" r="r" b="b"/>
                <a:pathLst>
                  <a:path w="314" h="496">
                    <a:moveTo>
                      <a:pt x="314" y="112"/>
                    </a:moveTo>
                    <a:lnTo>
                      <a:pt x="0" y="0"/>
                    </a:lnTo>
                    <a:lnTo>
                      <a:pt x="0" y="496"/>
                    </a:lnTo>
                    <a:lnTo>
                      <a:pt x="314"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nvGrpSpPr>
              <p:cNvPr id="600" name="Group 509"/>
              <p:cNvGrpSpPr>
                <a:grpSpLocks/>
              </p:cNvGrpSpPr>
              <p:nvPr/>
            </p:nvGrpSpPr>
            <p:grpSpPr bwMode="auto">
              <a:xfrm>
                <a:off x="481" y="925"/>
                <a:ext cx="299" cy="1251"/>
                <a:chOff x="481" y="925"/>
                <a:chExt cx="299" cy="1251"/>
              </a:xfrm>
            </p:grpSpPr>
            <p:sp>
              <p:nvSpPr>
                <p:cNvPr id="601" name="Freeform 510"/>
                <p:cNvSpPr>
                  <a:spLocks/>
                </p:cNvSpPr>
                <p:nvPr/>
              </p:nvSpPr>
              <p:spPr bwMode="white">
                <a:xfrm>
                  <a:off x="481" y="92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2" name="Freeform 511"/>
                <p:cNvSpPr>
                  <a:spLocks/>
                </p:cNvSpPr>
                <p:nvPr/>
              </p:nvSpPr>
              <p:spPr bwMode="white">
                <a:xfrm>
                  <a:off x="481" y="994"/>
                  <a:ext cx="300" cy="124"/>
                </a:xfrm>
                <a:custGeom>
                  <a:avLst/>
                  <a:gdLst>
                    <a:gd name="T0" fmla="*/ 820 w 820"/>
                    <a:gd name="T1" fmla="*/ 330 h 330"/>
                    <a:gd name="T2" fmla="*/ 0 w 820"/>
                    <a:gd name="T3" fmla="*/ 48 h 330"/>
                    <a:gd name="T4" fmla="*/ 0 w 820"/>
                    <a:gd name="T5" fmla="*/ 0 h 330"/>
                    <a:gd name="T6" fmla="*/ 820 w 820"/>
                    <a:gd name="T7" fmla="*/ 280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0"/>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3" name="Freeform 512"/>
                <p:cNvSpPr>
                  <a:spLocks/>
                </p:cNvSpPr>
                <p:nvPr/>
              </p:nvSpPr>
              <p:spPr bwMode="white">
                <a:xfrm>
                  <a:off x="481" y="113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4" name="Freeform 513"/>
                <p:cNvSpPr>
                  <a:spLocks/>
                </p:cNvSpPr>
                <p:nvPr/>
              </p:nvSpPr>
              <p:spPr bwMode="white">
                <a:xfrm>
                  <a:off x="481" y="2052"/>
                  <a:ext cx="300" cy="124"/>
                </a:xfrm>
                <a:custGeom>
                  <a:avLst/>
                  <a:gdLst>
                    <a:gd name="T0" fmla="*/ 820 w 820"/>
                    <a:gd name="T1" fmla="*/ 330 h 330"/>
                    <a:gd name="T2" fmla="*/ 0 w 820"/>
                    <a:gd name="T3" fmla="*/ 48 h 330"/>
                    <a:gd name="T4" fmla="*/ 0 w 820"/>
                    <a:gd name="T5" fmla="*/ 0 h 330"/>
                    <a:gd name="T6" fmla="*/ 820 w 820"/>
                    <a:gd name="T7" fmla="*/ 282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5" name="Freeform 514"/>
                <p:cNvSpPr>
                  <a:spLocks/>
                </p:cNvSpPr>
                <p:nvPr/>
              </p:nvSpPr>
              <p:spPr bwMode="white">
                <a:xfrm>
                  <a:off x="481" y="1415"/>
                  <a:ext cx="200" cy="87"/>
                </a:xfrm>
                <a:custGeom>
                  <a:avLst/>
                  <a:gdLst>
                    <a:gd name="T0" fmla="*/ 546 w 546"/>
                    <a:gd name="T1" fmla="*/ 188 h 238"/>
                    <a:gd name="T2" fmla="*/ 0 w 546"/>
                    <a:gd name="T3" fmla="*/ 0 h 238"/>
                    <a:gd name="T4" fmla="*/ 0 w 546"/>
                    <a:gd name="T5" fmla="*/ 50 h 238"/>
                    <a:gd name="T6" fmla="*/ 546 w 546"/>
                    <a:gd name="T7" fmla="*/ 238 h 238"/>
                    <a:gd name="T8" fmla="*/ 546 w 546"/>
                    <a:gd name="T9" fmla="*/ 188 h 238"/>
                  </a:gdLst>
                  <a:ahLst/>
                  <a:cxnLst>
                    <a:cxn ang="0">
                      <a:pos x="T0" y="T1"/>
                    </a:cxn>
                    <a:cxn ang="0">
                      <a:pos x="T2" y="T3"/>
                    </a:cxn>
                    <a:cxn ang="0">
                      <a:pos x="T4" y="T5"/>
                    </a:cxn>
                    <a:cxn ang="0">
                      <a:pos x="T6" y="T7"/>
                    </a:cxn>
                    <a:cxn ang="0">
                      <a:pos x="T8" y="T9"/>
                    </a:cxn>
                  </a:cxnLst>
                  <a:rect l="0" t="0" r="r" b="b"/>
                  <a:pathLst>
                    <a:path w="546" h="238">
                      <a:moveTo>
                        <a:pt x="546" y="188"/>
                      </a:moveTo>
                      <a:lnTo>
                        <a:pt x="0" y="0"/>
                      </a:lnTo>
                      <a:lnTo>
                        <a:pt x="0" y="50"/>
                      </a:lnTo>
                      <a:lnTo>
                        <a:pt x="546" y="238"/>
                      </a:lnTo>
                      <a:lnTo>
                        <a:pt x="546"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6" name="Freeform 515"/>
                <p:cNvSpPr>
                  <a:spLocks/>
                </p:cNvSpPr>
                <p:nvPr/>
              </p:nvSpPr>
              <p:spPr bwMode="white">
                <a:xfrm>
                  <a:off x="481" y="1347"/>
                  <a:ext cx="240" cy="99"/>
                </a:xfrm>
                <a:custGeom>
                  <a:avLst/>
                  <a:gdLst>
                    <a:gd name="T0" fmla="*/ 648 w 648"/>
                    <a:gd name="T1" fmla="*/ 222 h 272"/>
                    <a:gd name="T2" fmla="*/ 0 w 648"/>
                    <a:gd name="T3" fmla="*/ 0 h 272"/>
                    <a:gd name="T4" fmla="*/ 0 w 648"/>
                    <a:gd name="T5" fmla="*/ 50 h 272"/>
                    <a:gd name="T6" fmla="*/ 648 w 648"/>
                    <a:gd name="T7" fmla="*/ 272 h 272"/>
                    <a:gd name="T8" fmla="*/ 648 w 648"/>
                    <a:gd name="T9" fmla="*/ 222 h 272"/>
                  </a:gdLst>
                  <a:ahLst/>
                  <a:cxnLst>
                    <a:cxn ang="0">
                      <a:pos x="T0" y="T1"/>
                    </a:cxn>
                    <a:cxn ang="0">
                      <a:pos x="T2" y="T3"/>
                    </a:cxn>
                    <a:cxn ang="0">
                      <a:pos x="T4" y="T5"/>
                    </a:cxn>
                    <a:cxn ang="0">
                      <a:pos x="T6" y="T7"/>
                    </a:cxn>
                    <a:cxn ang="0">
                      <a:pos x="T8" y="T9"/>
                    </a:cxn>
                  </a:cxnLst>
                  <a:rect l="0" t="0" r="r" b="b"/>
                  <a:pathLst>
                    <a:path w="648" h="272">
                      <a:moveTo>
                        <a:pt x="648" y="222"/>
                      </a:moveTo>
                      <a:lnTo>
                        <a:pt x="0" y="0"/>
                      </a:lnTo>
                      <a:lnTo>
                        <a:pt x="0" y="50"/>
                      </a:lnTo>
                      <a:lnTo>
                        <a:pt x="648" y="272"/>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7" name="Freeform 516"/>
                <p:cNvSpPr>
                  <a:spLocks/>
                </p:cNvSpPr>
                <p:nvPr/>
              </p:nvSpPr>
              <p:spPr bwMode="white">
                <a:xfrm>
                  <a:off x="481" y="1204"/>
                  <a:ext cx="240" cy="99"/>
                </a:xfrm>
                <a:custGeom>
                  <a:avLst/>
                  <a:gdLst>
                    <a:gd name="T0" fmla="*/ 648 w 648"/>
                    <a:gd name="T1" fmla="*/ 224 h 272"/>
                    <a:gd name="T2" fmla="*/ 0 w 648"/>
                    <a:gd name="T3" fmla="*/ 0 h 272"/>
                    <a:gd name="T4" fmla="*/ 0 w 648"/>
                    <a:gd name="T5" fmla="*/ 50 h 272"/>
                    <a:gd name="T6" fmla="*/ 648 w 648"/>
                    <a:gd name="T7" fmla="*/ 272 h 272"/>
                    <a:gd name="T8" fmla="*/ 648 w 648"/>
                    <a:gd name="T9" fmla="*/ 224 h 272"/>
                  </a:gdLst>
                  <a:ahLst/>
                  <a:cxnLst>
                    <a:cxn ang="0">
                      <a:pos x="T0" y="T1"/>
                    </a:cxn>
                    <a:cxn ang="0">
                      <a:pos x="T2" y="T3"/>
                    </a:cxn>
                    <a:cxn ang="0">
                      <a:pos x="T4" y="T5"/>
                    </a:cxn>
                    <a:cxn ang="0">
                      <a:pos x="T6" y="T7"/>
                    </a:cxn>
                    <a:cxn ang="0">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8" name="Freeform 517"/>
                <p:cNvSpPr>
                  <a:spLocks/>
                </p:cNvSpPr>
                <p:nvPr/>
              </p:nvSpPr>
              <p:spPr bwMode="white">
                <a:xfrm>
                  <a:off x="481" y="1068"/>
                  <a:ext cx="275" cy="111"/>
                </a:xfrm>
                <a:custGeom>
                  <a:avLst/>
                  <a:gdLst>
                    <a:gd name="T0" fmla="*/ 746 w 746"/>
                    <a:gd name="T1" fmla="*/ 256 h 306"/>
                    <a:gd name="T2" fmla="*/ 0 w 746"/>
                    <a:gd name="T3" fmla="*/ 0 h 306"/>
                    <a:gd name="T4" fmla="*/ 0 w 746"/>
                    <a:gd name="T5" fmla="*/ 48 h 306"/>
                    <a:gd name="T6" fmla="*/ 746 w 746"/>
                    <a:gd name="T7" fmla="*/ 306 h 306"/>
                    <a:gd name="T8" fmla="*/ 746 w 746"/>
                    <a:gd name="T9" fmla="*/ 256 h 306"/>
                  </a:gdLst>
                  <a:ahLst/>
                  <a:cxnLst>
                    <a:cxn ang="0">
                      <a:pos x="T0" y="T1"/>
                    </a:cxn>
                    <a:cxn ang="0">
                      <a:pos x="T2" y="T3"/>
                    </a:cxn>
                    <a:cxn ang="0">
                      <a:pos x="T4" y="T5"/>
                    </a:cxn>
                    <a:cxn ang="0">
                      <a:pos x="T6" y="T7"/>
                    </a:cxn>
                    <a:cxn ang="0">
                      <a:pos x="T8" y="T9"/>
                    </a:cxn>
                  </a:cxnLst>
                  <a:rect l="0" t="0" r="r" b="b"/>
                  <a:pathLst>
                    <a:path w="746" h="306">
                      <a:moveTo>
                        <a:pt x="746" y="256"/>
                      </a:moveTo>
                      <a:lnTo>
                        <a:pt x="0" y="0"/>
                      </a:lnTo>
                      <a:lnTo>
                        <a:pt x="0" y="48"/>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grpSp>
        <p:grpSp>
          <p:nvGrpSpPr>
            <p:cNvPr id="586" name="Group 506"/>
            <p:cNvGrpSpPr>
              <a:grpSpLocks/>
            </p:cNvGrpSpPr>
            <p:nvPr/>
          </p:nvGrpSpPr>
          <p:grpSpPr bwMode="auto">
            <a:xfrm>
              <a:off x="4134997" y="5918201"/>
              <a:ext cx="142874" cy="263525"/>
              <a:chOff x="436" y="839"/>
              <a:chExt cx="450" cy="1028"/>
            </a:xfrm>
          </p:grpSpPr>
          <p:sp>
            <p:nvSpPr>
              <p:cNvPr id="587" name="Freeform 507"/>
              <p:cNvSpPr>
                <a:spLocks/>
              </p:cNvSpPr>
              <p:nvPr/>
            </p:nvSpPr>
            <p:spPr bwMode="auto">
              <a:xfrm>
                <a:off x="436" y="839"/>
                <a:ext cx="450" cy="817"/>
              </a:xfrm>
              <a:custGeom>
                <a:avLst/>
                <a:gdLst>
                  <a:gd name="T0" fmla="*/ 0 w 1234"/>
                  <a:gd name="T1" fmla="*/ 0 h 2240"/>
                  <a:gd name="T2" fmla="*/ 1234 w 1234"/>
                  <a:gd name="T3" fmla="*/ 448 h 2240"/>
                  <a:gd name="T4" fmla="*/ 1234 w 1234"/>
                  <a:gd name="T5" fmla="*/ 1860 h 2240"/>
                  <a:gd name="T6" fmla="*/ 922 w 1234"/>
                  <a:gd name="T7" fmla="*/ 2240 h 2240"/>
                  <a:gd name="T8" fmla="*/ 0 w 1234"/>
                  <a:gd name="T9" fmla="*/ 1910 h 2240"/>
                  <a:gd name="T10" fmla="*/ 0 w 1234"/>
                  <a:gd name="T11" fmla="*/ 0 h 2240"/>
                </a:gdLst>
                <a:ahLst/>
                <a:cxnLst>
                  <a:cxn ang="0">
                    <a:pos x="T0" y="T1"/>
                  </a:cxn>
                  <a:cxn ang="0">
                    <a:pos x="T2" y="T3"/>
                  </a:cxn>
                  <a:cxn ang="0">
                    <a:pos x="T4" y="T5"/>
                  </a:cxn>
                  <a:cxn ang="0">
                    <a:pos x="T6" y="T7"/>
                  </a:cxn>
                  <a:cxn ang="0">
                    <a:pos x="T8" y="T9"/>
                  </a:cxn>
                  <a:cxn ang="0">
                    <a:pos x="T10" y="T11"/>
                  </a:cxn>
                </a:cxnLst>
                <a:rect l="0" t="0" r="r" b="b"/>
                <a:pathLst>
                  <a:path w="1234" h="2240">
                    <a:moveTo>
                      <a:pt x="0" y="0"/>
                    </a:moveTo>
                    <a:lnTo>
                      <a:pt x="1234" y="448"/>
                    </a:lnTo>
                    <a:lnTo>
                      <a:pt x="1234" y="1860"/>
                    </a:lnTo>
                    <a:lnTo>
                      <a:pt x="922" y="2240"/>
                    </a:lnTo>
                    <a:lnTo>
                      <a:pt x="0" y="1910"/>
                    </a:lnTo>
                    <a:lnTo>
                      <a:pt x="0"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88" name="Freeform 508"/>
              <p:cNvSpPr>
                <a:spLocks/>
              </p:cNvSpPr>
              <p:nvPr/>
            </p:nvSpPr>
            <p:spPr bwMode="auto">
              <a:xfrm>
                <a:off x="771" y="1477"/>
                <a:ext cx="115" cy="180"/>
              </a:xfrm>
              <a:custGeom>
                <a:avLst/>
                <a:gdLst>
                  <a:gd name="T0" fmla="*/ 314 w 314"/>
                  <a:gd name="T1" fmla="*/ 112 h 496"/>
                  <a:gd name="T2" fmla="*/ 0 w 314"/>
                  <a:gd name="T3" fmla="*/ 0 h 496"/>
                  <a:gd name="T4" fmla="*/ 0 w 314"/>
                  <a:gd name="T5" fmla="*/ 496 h 496"/>
                  <a:gd name="T6" fmla="*/ 314 w 314"/>
                  <a:gd name="T7" fmla="*/ 112 h 496"/>
                </a:gdLst>
                <a:ahLst/>
                <a:cxnLst>
                  <a:cxn ang="0">
                    <a:pos x="T0" y="T1"/>
                  </a:cxn>
                  <a:cxn ang="0">
                    <a:pos x="T2" y="T3"/>
                  </a:cxn>
                  <a:cxn ang="0">
                    <a:pos x="T4" y="T5"/>
                  </a:cxn>
                  <a:cxn ang="0">
                    <a:pos x="T6" y="T7"/>
                  </a:cxn>
                </a:cxnLst>
                <a:rect l="0" t="0" r="r" b="b"/>
                <a:pathLst>
                  <a:path w="314" h="496">
                    <a:moveTo>
                      <a:pt x="314" y="112"/>
                    </a:moveTo>
                    <a:lnTo>
                      <a:pt x="0" y="0"/>
                    </a:lnTo>
                    <a:lnTo>
                      <a:pt x="0" y="496"/>
                    </a:lnTo>
                    <a:lnTo>
                      <a:pt x="314"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nvGrpSpPr>
              <p:cNvPr id="589" name="Group 509"/>
              <p:cNvGrpSpPr>
                <a:grpSpLocks/>
              </p:cNvGrpSpPr>
              <p:nvPr/>
            </p:nvGrpSpPr>
            <p:grpSpPr bwMode="auto">
              <a:xfrm>
                <a:off x="481" y="925"/>
                <a:ext cx="299" cy="942"/>
                <a:chOff x="481" y="925"/>
                <a:chExt cx="299" cy="942"/>
              </a:xfrm>
            </p:grpSpPr>
            <p:sp>
              <p:nvSpPr>
                <p:cNvPr id="590" name="Freeform 510"/>
                <p:cNvSpPr>
                  <a:spLocks/>
                </p:cNvSpPr>
                <p:nvPr/>
              </p:nvSpPr>
              <p:spPr bwMode="white">
                <a:xfrm>
                  <a:off x="481" y="92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1" name="Freeform 511"/>
                <p:cNvSpPr>
                  <a:spLocks/>
                </p:cNvSpPr>
                <p:nvPr/>
              </p:nvSpPr>
              <p:spPr bwMode="white">
                <a:xfrm>
                  <a:off x="481" y="994"/>
                  <a:ext cx="300" cy="124"/>
                </a:xfrm>
                <a:custGeom>
                  <a:avLst/>
                  <a:gdLst>
                    <a:gd name="T0" fmla="*/ 820 w 820"/>
                    <a:gd name="T1" fmla="*/ 330 h 330"/>
                    <a:gd name="T2" fmla="*/ 0 w 820"/>
                    <a:gd name="T3" fmla="*/ 48 h 330"/>
                    <a:gd name="T4" fmla="*/ 0 w 820"/>
                    <a:gd name="T5" fmla="*/ 0 h 330"/>
                    <a:gd name="T6" fmla="*/ 820 w 820"/>
                    <a:gd name="T7" fmla="*/ 280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0"/>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2" name="Freeform 512"/>
                <p:cNvSpPr>
                  <a:spLocks/>
                </p:cNvSpPr>
                <p:nvPr/>
              </p:nvSpPr>
              <p:spPr bwMode="white">
                <a:xfrm>
                  <a:off x="481" y="113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3" name="Freeform 513"/>
                <p:cNvSpPr>
                  <a:spLocks/>
                </p:cNvSpPr>
                <p:nvPr/>
              </p:nvSpPr>
              <p:spPr bwMode="white">
                <a:xfrm>
                  <a:off x="481" y="1279"/>
                  <a:ext cx="300" cy="118"/>
                </a:xfrm>
                <a:custGeom>
                  <a:avLst/>
                  <a:gdLst>
                    <a:gd name="T0" fmla="*/ 820 w 820"/>
                    <a:gd name="T1" fmla="*/ 330 h 330"/>
                    <a:gd name="T2" fmla="*/ 0 w 820"/>
                    <a:gd name="T3" fmla="*/ 48 h 330"/>
                    <a:gd name="T4" fmla="*/ 0 w 820"/>
                    <a:gd name="T5" fmla="*/ 0 h 330"/>
                    <a:gd name="T6" fmla="*/ 820 w 820"/>
                    <a:gd name="T7" fmla="*/ 282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4" name="Freeform 514"/>
                <p:cNvSpPr>
                  <a:spLocks/>
                </p:cNvSpPr>
                <p:nvPr/>
              </p:nvSpPr>
              <p:spPr bwMode="white">
                <a:xfrm>
                  <a:off x="481" y="1415"/>
                  <a:ext cx="200" cy="87"/>
                </a:xfrm>
                <a:custGeom>
                  <a:avLst/>
                  <a:gdLst>
                    <a:gd name="T0" fmla="*/ 546 w 546"/>
                    <a:gd name="T1" fmla="*/ 188 h 238"/>
                    <a:gd name="T2" fmla="*/ 0 w 546"/>
                    <a:gd name="T3" fmla="*/ 0 h 238"/>
                    <a:gd name="T4" fmla="*/ 0 w 546"/>
                    <a:gd name="T5" fmla="*/ 50 h 238"/>
                    <a:gd name="T6" fmla="*/ 546 w 546"/>
                    <a:gd name="T7" fmla="*/ 238 h 238"/>
                    <a:gd name="T8" fmla="*/ 546 w 546"/>
                    <a:gd name="T9" fmla="*/ 188 h 238"/>
                  </a:gdLst>
                  <a:ahLst/>
                  <a:cxnLst>
                    <a:cxn ang="0">
                      <a:pos x="T0" y="T1"/>
                    </a:cxn>
                    <a:cxn ang="0">
                      <a:pos x="T2" y="T3"/>
                    </a:cxn>
                    <a:cxn ang="0">
                      <a:pos x="T4" y="T5"/>
                    </a:cxn>
                    <a:cxn ang="0">
                      <a:pos x="T6" y="T7"/>
                    </a:cxn>
                    <a:cxn ang="0">
                      <a:pos x="T8" y="T9"/>
                    </a:cxn>
                  </a:cxnLst>
                  <a:rect l="0" t="0" r="r" b="b"/>
                  <a:pathLst>
                    <a:path w="546" h="238">
                      <a:moveTo>
                        <a:pt x="546" y="188"/>
                      </a:moveTo>
                      <a:lnTo>
                        <a:pt x="0" y="0"/>
                      </a:lnTo>
                      <a:lnTo>
                        <a:pt x="0" y="50"/>
                      </a:lnTo>
                      <a:lnTo>
                        <a:pt x="546" y="238"/>
                      </a:lnTo>
                      <a:lnTo>
                        <a:pt x="546"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5" name="Freeform 515"/>
                <p:cNvSpPr>
                  <a:spLocks/>
                </p:cNvSpPr>
                <p:nvPr/>
              </p:nvSpPr>
              <p:spPr bwMode="white">
                <a:xfrm>
                  <a:off x="481" y="1347"/>
                  <a:ext cx="240" cy="99"/>
                </a:xfrm>
                <a:custGeom>
                  <a:avLst/>
                  <a:gdLst>
                    <a:gd name="T0" fmla="*/ 648 w 648"/>
                    <a:gd name="T1" fmla="*/ 222 h 272"/>
                    <a:gd name="T2" fmla="*/ 0 w 648"/>
                    <a:gd name="T3" fmla="*/ 0 h 272"/>
                    <a:gd name="T4" fmla="*/ 0 w 648"/>
                    <a:gd name="T5" fmla="*/ 50 h 272"/>
                    <a:gd name="T6" fmla="*/ 648 w 648"/>
                    <a:gd name="T7" fmla="*/ 272 h 272"/>
                    <a:gd name="T8" fmla="*/ 648 w 648"/>
                    <a:gd name="T9" fmla="*/ 222 h 272"/>
                  </a:gdLst>
                  <a:ahLst/>
                  <a:cxnLst>
                    <a:cxn ang="0">
                      <a:pos x="T0" y="T1"/>
                    </a:cxn>
                    <a:cxn ang="0">
                      <a:pos x="T2" y="T3"/>
                    </a:cxn>
                    <a:cxn ang="0">
                      <a:pos x="T4" y="T5"/>
                    </a:cxn>
                    <a:cxn ang="0">
                      <a:pos x="T6" y="T7"/>
                    </a:cxn>
                    <a:cxn ang="0">
                      <a:pos x="T8" y="T9"/>
                    </a:cxn>
                  </a:cxnLst>
                  <a:rect l="0" t="0" r="r" b="b"/>
                  <a:pathLst>
                    <a:path w="648" h="272">
                      <a:moveTo>
                        <a:pt x="648" y="222"/>
                      </a:moveTo>
                      <a:lnTo>
                        <a:pt x="0" y="0"/>
                      </a:lnTo>
                      <a:lnTo>
                        <a:pt x="0" y="50"/>
                      </a:lnTo>
                      <a:lnTo>
                        <a:pt x="648" y="272"/>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6" name="Freeform 516"/>
                <p:cNvSpPr>
                  <a:spLocks/>
                </p:cNvSpPr>
                <p:nvPr/>
              </p:nvSpPr>
              <p:spPr bwMode="white">
                <a:xfrm>
                  <a:off x="481" y="1204"/>
                  <a:ext cx="240" cy="99"/>
                </a:xfrm>
                <a:custGeom>
                  <a:avLst/>
                  <a:gdLst>
                    <a:gd name="T0" fmla="*/ 648 w 648"/>
                    <a:gd name="T1" fmla="*/ 224 h 272"/>
                    <a:gd name="T2" fmla="*/ 0 w 648"/>
                    <a:gd name="T3" fmla="*/ 0 h 272"/>
                    <a:gd name="T4" fmla="*/ 0 w 648"/>
                    <a:gd name="T5" fmla="*/ 50 h 272"/>
                    <a:gd name="T6" fmla="*/ 648 w 648"/>
                    <a:gd name="T7" fmla="*/ 272 h 272"/>
                    <a:gd name="T8" fmla="*/ 648 w 648"/>
                    <a:gd name="T9" fmla="*/ 224 h 272"/>
                  </a:gdLst>
                  <a:ahLst/>
                  <a:cxnLst>
                    <a:cxn ang="0">
                      <a:pos x="T0" y="T1"/>
                    </a:cxn>
                    <a:cxn ang="0">
                      <a:pos x="T2" y="T3"/>
                    </a:cxn>
                    <a:cxn ang="0">
                      <a:pos x="T4" y="T5"/>
                    </a:cxn>
                    <a:cxn ang="0">
                      <a:pos x="T6" y="T7"/>
                    </a:cxn>
                    <a:cxn ang="0">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7" name="Freeform 517"/>
                <p:cNvSpPr>
                  <a:spLocks/>
                </p:cNvSpPr>
                <p:nvPr/>
              </p:nvSpPr>
              <p:spPr bwMode="white">
                <a:xfrm>
                  <a:off x="481" y="1756"/>
                  <a:ext cx="275" cy="111"/>
                </a:xfrm>
                <a:custGeom>
                  <a:avLst/>
                  <a:gdLst>
                    <a:gd name="T0" fmla="*/ 746 w 746"/>
                    <a:gd name="T1" fmla="*/ 256 h 306"/>
                    <a:gd name="T2" fmla="*/ 0 w 746"/>
                    <a:gd name="T3" fmla="*/ 0 h 306"/>
                    <a:gd name="T4" fmla="*/ 0 w 746"/>
                    <a:gd name="T5" fmla="*/ 48 h 306"/>
                    <a:gd name="T6" fmla="*/ 746 w 746"/>
                    <a:gd name="T7" fmla="*/ 306 h 306"/>
                    <a:gd name="T8" fmla="*/ 746 w 746"/>
                    <a:gd name="T9" fmla="*/ 256 h 306"/>
                  </a:gdLst>
                  <a:ahLst/>
                  <a:cxnLst>
                    <a:cxn ang="0">
                      <a:pos x="T0" y="T1"/>
                    </a:cxn>
                    <a:cxn ang="0">
                      <a:pos x="T2" y="T3"/>
                    </a:cxn>
                    <a:cxn ang="0">
                      <a:pos x="T4" y="T5"/>
                    </a:cxn>
                    <a:cxn ang="0">
                      <a:pos x="T6" y="T7"/>
                    </a:cxn>
                    <a:cxn ang="0">
                      <a:pos x="T8" y="T9"/>
                    </a:cxn>
                  </a:cxnLst>
                  <a:rect l="0" t="0" r="r" b="b"/>
                  <a:pathLst>
                    <a:path w="746" h="306">
                      <a:moveTo>
                        <a:pt x="746" y="256"/>
                      </a:moveTo>
                      <a:lnTo>
                        <a:pt x="0" y="0"/>
                      </a:lnTo>
                      <a:lnTo>
                        <a:pt x="0" y="48"/>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grpSp>
      </p:grpSp>
      <p:sp>
        <p:nvSpPr>
          <p:cNvPr id="620" name="TextBox 619"/>
          <p:cNvSpPr txBox="1"/>
          <p:nvPr/>
        </p:nvSpPr>
        <p:spPr>
          <a:xfrm>
            <a:off x="2866689" y="3860335"/>
            <a:ext cx="610490"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业务文档</a:t>
            </a:r>
            <a:endParaRPr lang="en-US" sz="563" dirty="0">
              <a:solidFill>
                <a:srgbClr val="3C3C3B"/>
              </a:solidFill>
              <a:latin typeface="微软雅黑" panose="020B0503020204020204" pitchFamily="34" charset="-122"/>
            </a:endParaRPr>
          </a:p>
        </p:txBody>
      </p:sp>
      <p:pic>
        <p:nvPicPr>
          <p:cNvPr id="621" name="Picture 4" descr="https://encrypted-tbn2.gstatic.com/images?q=tbn:ANd9GcQI47Z2zIVt2FFKEVQDI7AHdj8Ssju3NN5pk1FgYgzm6FrkDi_dD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381" y="3624339"/>
            <a:ext cx="372175" cy="183233"/>
          </a:xfrm>
          <a:prstGeom prst="rect">
            <a:avLst/>
          </a:prstGeom>
          <a:noFill/>
          <a:extLst>
            <a:ext uri="{909E8E84-426E-40DD-AFC4-6F175D3DCCD1}">
              <a14:hiddenFill xmlns:a14="http://schemas.microsoft.com/office/drawing/2010/main">
                <a:solidFill>
                  <a:srgbClr val="FFFFFF"/>
                </a:solidFill>
              </a14:hiddenFill>
            </a:ext>
          </a:extLst>
        </p:spPr>
      </p:pic>
      <p:sp>
        <p:nvSpPr>
          <p:cNvPr id="622" name="TextBox 621"/>
          <p:cNvSpPr txBox="1"/>
          <p:nvPr/>
        </p:nvSpPr>
        <p:spPr>
          <a:xfrm>
            <a:off x="3531578" y="3817128"/>
            <a:ext cx="817115" cy="242498"/>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数据</a:t>
            </a:r>
            <a:endParaRPr lang="en-US" altLang="zh-CN" sz="563" dirty="0">
              <a:solidFill>
                <a:srgbClr val="3C3C3B"/>
              </a:solidFill>
              <a:latin typeface="微软雅黑" panose="020B0503020204020204" pitchFamily="34" charset="-122"/>
            </a:endParaRPr>
          </a:p>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加工过程</a:t>
            </a:r>
            <a:endParaRPr lang="en-US" sz="563" dirty="0">
              <a:solidFill>
                <a:srgbClr val="3C3C3B"/>
              </a:solidFill>
              <a:latin typeface="微软雅黑" panose="020B0503020204020204" pitchFamily="34" charset="-122"/>
            </a:endParaRPr>
          </a:p>
        </p:txBody>
      </p:sp>
      <p:pic>
        <p:nvPicPr>
          <p:cNvPr id="62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0104" y="3618519"/>
            <a:ext cx="213224" cy="19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 name="TextBox 623"/>
          <p:cNvSpPr txBox="1"/>
          <p:nvPr/>
        </p:nvSpPr>
        <p:spPr>
          <a:xfrm>
            <a:off x="5157185" y="3860335"/>
            <a:ext cx="678206"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标准和规则</a:t>
            </a:r>
            <a:endParaRPr lang="en-US" sz="563" dirty="0">
              <a:solidFill>
                <a:srgbClr val="3C3C3B"/>
              </a:solidFill>
              <a:latin typeface="微软雅黑" panose="020B0503020204020204" pitchFamily="34" charset="-122"/>
            </a:endParaRPr>
          </a:p>
        </p:txBody>
      </p:sp>
      <p:pic>
        <p:nvPicPr>
          <p:cNvPr id="625"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3201" y="3589428"/>
            <a:ext cx="326619" cy="25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 name="TextBox 625"/>
          <p:cNvSpPr txBox="1"/>
          <p:nvPr/>
        </p:nvSpPr>
        <p:spPr>
          <a:xfrm>
            <a:off x="5886655" y="3860335"/>
            <a:ext cx="434016"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知识</a:t>
            </a:r>
            <a:endParaRPr lang="en-US" sz="563" dirty="0">
              <a:solidFill>
                <a:srgbClr val="3C3C3B"/>
              </a:solidFill>
              <a:latin typeface="微软雅黑" panose="020B0503020204020204" pitchFamily="34" charset="-122"/>
            </a:endParaRPr>
          </a:p>
        </p:txBody>
      </p:sp>
      <p:grpSp>
        <p:nvGrpSpPr>
          <p:cNvPr id="627" name="Group 3"/>
          <p:cNvGrpSpPr>
            <a:grpSpLocks/>
          </p:cNvGrpSpPr>
          <p:nvPr/>
        </p:nvGrpSpPr>
        <p:grpSpPr bwMode="auto">
          <a:xfrm>
            <a:off x="4623957" y="3622010"/>
            <a:ext cx="253742" cy="187890"/>
            <a:chOff x="2862" y="899"/>
            <a:chExt cx="698" cy="806"/>
          </a:xfrm>
        </p:grpSpPr>
        <p:grpSp>
          <p:nvGrpSpPr>
            <p:cNvPr id="628" name="Group 4"/>
            <p:cNvGrpSpPr>
              <a:grpSpLocks/>
            </p:cNvGrpSpPr>
            <p:nvPr/>
          </p:nvGrpSpPr>
          <p:grpSpPr bwMode="auto">
            <a:xfrm>
              <a:off x="3169" y="899"/>
              <a:ext cx="391" cy="719"/>
              <a:chOff x="3169" y="899"/>
              <a:chExt cx="391" cy="719"/>
            </a:xfrm>
          </p:grpSpPr>
          <p:sp>
            <p:nvSpPr>
              <p:cNvPr id="643" name="Freeform 5"/>
              <p:cNvSpPr>
                <a:spLocks/>
              </p:cNvSpPr>
              <p:nvPr/>
            </p:nvSpPr>
            <p:spPr bwMode="auto">
              <a:xfrm>
                <a:off x="3170" y="899"/>
                <a:ext cx="387" cy="719"/>
              </a:xfrm>
              <a:custGeom>
                <a:avLst/>
                <a:gdLst>
                  <a:gd name="T0" fmla="*/ 258 w 367"/>
                  <a:gd name="T1" fmla="*/ 90 h 678"/>
                  <a:gd name="T2" fmla="*/ 0 w 367"/>
                  <a:gd name="T3" fmla="*/ 0 h 678"/>
                  <a:gd name="T4" fmla="*/ 0 w 367"/>
                  <a:gd name="T5" fmla="*/ 543 h 678"/>
                  <a:gd name="T6" fmla="*/ 367 w 367"/>
                  <a:gd name="T7" fmla="*/ 678 h 678"/>
                  <a:gd name="T8" fmla="*/ 367 w 367"/>
                  <a:gd name="T9" fmla="*/ 253 h 678"/>
                  <a:gd name="T10" fmla="*/ 258 w 367"/>
                  <a:gd name="T11" fmla="*/ 215 h 678"/>
                  <a:gd name="T12" fmla="*/ 258 w 367"/>
                  <a:gd name="T13" fmla="*/ 90 h 678"/>
                </a:gdLst>
                <a:ahLst/>
                <a:cxnLst>
                  <a:cxn ang="0">
                    <a:pos x="T0" y="T1"/>
                  </a:cxn>
                  <a:cxn ang="0">
                    <a:pos x="T2" y="T3"/>
                  </a:cxn>
                  <a:cxn ang="0">
                    <a:pos x="T4" y="T5"/>
                  </a:cxn>
                  <a:cxn ang="0">
                    <a:pos x="T6" y="T7"/>
                  </a:cxn>
                  <a:cxn ang="0">
                    <a:pos x="T8" y="T9"/>
                  </a:cxn>
                  <a:cxn ang="0">
                    <a:pos x="T10" y="T11"/>
                  </a:cxn>
                  <a:cxn ang="0">
                    <a:pos x="T12" y="T13"/>
                  </a:cxn>
                </a:cxnLst>
                <a:rect l="0" t="0" r="r" b="b"/>
                <a:pathLst>
                  <a:path w="367" h="678">
                    <a:moveTo>
                      <a:pt x="258" y="90"/>
                    </a:moveTo>
                    <a:lnTo>
                      <a:pt x="0" y="0"/>
                    </a:lnTo>
                    <a:lnTo>
                      <a:pt x="0" y="543"/>
                    </a:lnTo>
                    <a:lnTo>
                      <a:pt x="367" y="678"/>
                    </a:lnTo>
                    <a:lnTo>
                      <a:pt x="367" y="253"/>
                    </a:lnTo>
                    <a:lnTo>
                      <a:pt x="258" y="215"/>
                    </a:lnTo>
                    <a:lnTo>
                      <a:pt x="258" y="90"/>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4" name="Freeform 6"/>
              <p:cNvSpPr>
                <a:spLocks/>
              </p:cNvSpPr>
              <p:nvPr/>
            </p:nvSpPr>
            <p:spPr bwMode="white">
              <a:xfrm>
                <a:off x="3232" y="978"/>
                <a:ext cx="270" cy="546"/>
              </a:xfrm>
              <a:custGeom>
                <a:avLst/>
                <a:gdLst>
                  <a:gd name="T0" fmla="*/ 227 w 256"/>
                  <a:gd name="T1" fmla="*/ 80 h 514"/>
                  <a:gd name="T2" fmla="*/ 0 w 256"/>
                  <a:gd name="T3" fmla="*/ 0 h 514"/>
                  <a:gd name="T4" fmla="*/ 0 w 256"/>
                  <a:gd name="T5" fmla="*/ 423 h 514"/>
                  <a:gd name="T6" fmla="*/ 256 w 256"/>
                  <a:gd name="T7" fmla="*/ 514 h 514"/>
                  <a:gd name="T8" fmla="*/ 256 w 256"/>
                  <a:gd name="T9" fmla="*/ 134 h 514"/>
                  <a:gd name="T10" fmla="*/ 227 w 256"/>
                  <a:gd name="T11" fmla="*/ 80 h 514"/>
                </a:gdLst>
                <a:ahLst/>
                <a:cxnLst>
                  <a:cxn ang="0">
                    <a:pos x="T0" y="T1"/>
                  </a:cxn>
                  <a:cxn ang="0">
                    <a:pos x="T2" y="T3"/>
                  </a:cxn>
                  <a:cxn ang="0">
                    <a:pos x="T4" y="T5"/>
                  </a:cxn>
                  <a:cxn ang="0">
                    <a:pos x="T6" y="T7"/>
                  </a:cxn>
                  <a:cxn ang="0">
                    <a:pos x="T8" y="T9"/>
                  </a:cxn>
                  <a:cxn ang="0">
                    <a:pos x="T10" y="T11"/>
                  </a:cxn>
                </a:cxnLst>
                <a:rect l="0" t="0" r="r" b="b"/>
                <a:pathLst>
                  <a:path w="256" h="514">
                    <a:moveTo>
                      <a:pt x="227" y="80"/>
                    </a:moveTo>
                    <a:lnTo>
                      <a:pt x="0" y="0"/>
                    </a:lnTo>
                    <a:lnTo>
                      <a:pt x="0" y="423"/>
                    </a:lnTo>
                    <a:lnTo>
                      <a:pt x="256" y="514"/>
                    </a:lnTo>
                    <a:lnTo>
                      <a:pt x="256" y="134"/>
                    </a:lnTo>
                    <a:lnTo>
                      <a:pt x="227"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5" name="Freeform 7"/>
              <p:cNvSpPr>
                <a:spLocks/>
              </p:cNvSpPr>
              <p:nvPr/>
            </p:nvSpPr>
            <p:spPr bwMode="auto">
              <a:xfrm>
                <a:off x="3246" y="1002"/>
                <a:ext cx="38" cy="54"/>
              </a:xfrm>
              <a:custGeom>
                <a:avLst/>
                <a:gdLst>
                  <a:gd name="T0" fmla="*/ 0 w 36"/>
                  <a:gd name="T1" fmla="*/ 0 h 52"/>
                  <a:gd name="T2" fmla="*/ 0 w 36"/>
                  <a:gd name="T3" fmla="*/ 39 h 52"/>
                  <a:gd name="T4" fmla="*/ 36 w 36"/>
                  <a:gd name="T5" fmla="*/ 52 h 52"/>
                  <a:gd name="T6" fmla="*/ 36 w 36"/>
                  <a:gd name="T7" fmla="*/ 12 h 52"/>
                  <a:gd name="T8" fmla="*/ 0 w 36"/>
                  <a:gd name="T9" fmla="*/ 0 h 52"/>
                </a:gdLst>
                <a:ahLst/>
                <a:cxnLst>
                  <a:cxn ang="0">
                    <a:pos x="T0" y="T1"/>
                  </a:cxn>
                  <a:cxn ang="0">
                    <a:pos x="T2" y="T3"/>
                  </a:cxn>
                  <a:cxn ang="0">
                    <a:pos x="T4" y="T5"/>
                  </a:cxn>
                  <a:cxn ang="0">
                    <a:pos x="T6" y="T7"/>
                  </a:cxn>
                  <a:cxn ang="0">
                    <a:pos x="T8" y="T9"/>
                  </a:cxn>
                </a:cxnLst>
                <a:rect l="0" t="0" r="r" b="b"/>
                <a:pathLst>
                  <a:path w="36" h="52">
                    <a:moveTo>
                      <a:pt x="0" y="0"/>
                    </a:moveTo>
                    <a:lnTo>
                      <a:pt x="0" y="39"/>
                    </a:lnTo>
                    <a:lnTo>
                      <a:pt x="36" y="52"/>
                    </a:lnTo>
                    <a:lnTo>
                      <a:pt x="36" y="12"/>
                    </a:lnTo>
                    <a:lnTo>
                      <a:pt x="0" y="0"/>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6" name="Freeform 8"/>
              <p:cNvSpPr>
                <a:spLocks/>
              </p:cNvSpPr>
              <p:nvPr/>
            </p:nvSpPr>
            <p:spPr bwMode="auto">
              <a:xfrm>
                <a:off x="3284" y="1015"/>
                <a:ext cx="38" cy="54"/>
              </a:xfrm>
              <a:custGeom>
                <a:avLst/>
                <a:gdLst>
                  <a:gd name="T0" fmla="*/ 0 w 37"/>
                  <a:gd name="T1" fmla="*/ 0 h 52"/>
                  <a:gd name="T2" fmla="*/ 0 w 37"/>
                  <a:gd name="T3" fmla="*/ 40 h 52"/>
                  <a:gd name="T4" fmla="*/ 37 w 37"/>
                  <a:gd name="T5" fmla="*/ 52 h 52"/>
                  <a:gd name="T6" fmla="*/ 37 w 37"/>
                  <a:gd name="T7" fmla="*/ 12 h 52"/>
                  <a:gd name="T8" fmla="*/ 0 w 37"/>
                  <a:gd name="T9" fmla="*/ 0 h 52"/>
                </a:gdLst>
                <a:ahLst/>
                <a:cxnLst>
                  <a:cxn ang="0">
                    <a:pos x="T0" y="T1"/>
                  </a:cxn>
                  <a:cxn ang="0">
                    <a:pos x="T2" y="T3"/>
                  </a:cxn>
                  <a:cxn ang="0">
                    <a:pos x="T4" y="T5"/>
                  </a:cxn>
                  <a:cxn ang="0">
                    <a:pos x="T6" y="T7"/>
                  </a:cxn>
                  <a:cxn ang="0">
                    <a:pos x="T8" y="T9"/>
                  </a:cxn>
                </a:cxnLst>
                <a:rect l="0" t="0" r="r" b="b"/>
                <a:pathLst>
                  <a:path w="37" h="52">
                    <a:moveTo>
                      <a:pt x="0" y="0"/>
                    </a:moveTo>
                    <a:lnTo>
                      <a:pt x="0" y="40"/>
                    </a:lnTo>
                    <a:lnTo>
                      <a:pt x="37" y="52"/>
                    </a:lnTo>
                    <a:lnTo>
                      <a:pt x="37" y="12"/>
                    </a:lnTo>
                    <a:lnTo>
                      <a:pt x="0" y="0"/>
                    </a:lnTo>
                    <a:close/>
                  </a:path>
                </a:pathLst>
              </a:custGeom>
              <a:solidFill>
                <a:srgbClr val="D56D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7" name="Freeform 9"/>
              <p:cNvSpPr>
                <a:spLocks/>
              </p:cNvSpPr>
              <p:nvPr/>
            </p:nvSpPr>
            <p:spPr bwMode="auto">
              <a:xfrm>
                <a:off x="3322" y="1027"/>
                <a:ext cx="38" cy="54"/>
              </a:xfrm>
              <a:custGeom>
                <a:avLst/>
                <a:gdLst>
                  <a:gd name="T0" fmla="*/ 0 w 35"/>
                  <a:gd name="T1" fmla="*/ 0 h 53"/>
                  <a:gd name="T2" fmla="*/ 0 w 35"/>
                  <a:gd name="T3" fmla="*/ 40 h 53"/>
                  <a:gd name="T4" fmla="*/ 35 w 35"/>
                  <a:gd name="T5" fmla="*/ 53 h 53"/>
                  <a:gd name="T6" fmla="*/ 35 w 35"/>
                  <a:gd name="T7" fmla="*/ 14 h 53"/>
                  <a:gd name="T8" fmla="*/ 0 w 35"/>
                  <a:gd name="T9" fmla="*/ 0 h 53"/>
                </a:gdLst>
                <a:ahLst/>
                <a:cxnLst>
                  <a:cxn ang="0">
                    <a:pos x="T0" y="T1"/>
                  </a:cxn>
                  <a:cxn ang="0">
                    <a:pos x="T2" y="T3"/>
                  </a:cxn>
                  <a:cxn ang="0">
                    <a:pos x="T4" y="T5"/>
                  </a:cxn>
                  <a:cxn ang="0">
                    <a:pos x="T6" y="T7"/>
                  </a:cxn>
                  <a:cxn ang="0">
                    <a:pos x="T8" y="T9"/>
                  </a:cxn>
                </a:cxnLst>
                <a:rect l="0" t="0" r="r" b="b"/>
                <a:pathLst>
                  <a:path w="35" h="53">
                    <a:moveTo>
                      <a:pt x="0" y="0"/>
                    </a:moveTo>
                    <a:lnTo>
                      <a:pt x="0" y="40"/>
                    </a:lnTo>
                    <a:lnTo>
                      <a:pt x="35" y="53"/>
                    </a:lnTo>
                    <a:lnTo>
                      <a:pt x="35" y="14"/>
                    </a:lnTo>
                    <a:lnTo>
                      <a:pt x="0" y="0"/>
                    </a:lnTo>
                    <a:close/>
                  </a:path>
                </a:pathLst>
              </a:custGeom>
              <a:solidFill>
                <a:srgbClr val="3779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8" name="Freeform 10"/>
              <p:cNvSpPr>
                <a:spLocks/>
              </p:cNvSpPr>
              <p:nvPr/>
            </p:nvSpPr>
            <p:spPr bwMode="auto">
              <a:xfrm>
                <a:off x="3439" y="994"/>
                <a:ext cx="121" cy="182"/>
              </a:xfrm>
              <a:custGeom>
                <a:avLst/>
                <a:gdLst>
                  <a:gd name="T0" fmla="*/ 0 w 109"/>
                  <a:gd name="T1" fmla="*/ 0 h 163"/>
                  <a:gd name="T2" fmla="*/ 0 w 109"/>
                  <a:gd name="T3" fmla="*/ 125 h 163"/>
                  <a:gd name="T4" fmla="*/ 109 w 109"/>
                  <a:gd name="T5" fmla="*/ 163 h 163"/>
                  <a:gd name="T6" fmla="*/ 109 w 109"/>
                  <a:gd name="T7" fmla="*/ 158 h 163"/>
                  <a:gd name="T8" fmla="*/ 0 w 109"/>
                  <a:gd name="T9" fmla="*/ 0 h 163"/>
                </a:gdLst>
                <a:ahLst/>
                <a:cxnLst>
                  <a:cxn ang="0">
                    <a:pos x="T0" y="T1"/>
                  </a:cxn>
                  <a:cxn ang="0">
                    <a:pos x="T2" y="T3"/>
                  </a:cxn>
                  <a:cxn ang="0">
                    <a:pos x="T4" y="T5"/>
                  </a:cxn>
                  <a:cxn ang="0">
                    <a:pos x="T6" y="T7"/>
                  </a:cxn>
                  <a:cxn ang="0">
                    <a:pos x="T8" y="T9"/>
                  </a:cxn>
                </a:cxnLst>
                <a:rect l="0" t="0" r="r" b="b"/>
                <a:pathLst>
                  <a:path w="109" h="163">
                    <a:moveTo>
                      <a:pt x="0" y="0"/>
                    </a:moveTo>
                    <a:lnTo>
                      <a:pt x="0" y="125"/>
                    </a:lnTo>
                    <a:lnTo>
                      <a:pt x="109" y="163"/>
                    </a:lnTo>
                    <a:lnTo>
                      <a:pt x="109" y="158"/>
                    </a:lnTo>
                    <a:lnTo>
                      <a:pt x="0" y="0"/>
                    </a:lnTo>
                    <a:close/>
                  </a:path>
                </a:pathLst>
              </a:custGeom>
              <a:solidFill>
                <a:srgbClr val="B83A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9" name="Freeform 11"/>
              <p:cNvSpPr>
                <a:spLocks/>
              </p:cNvSpPr>
              <p:nvPr/>
            </p:nvSpPr>
            <p:spPr bwMode="auto">
              <a:xfrm>
                <a:off x="3259" y="1114"/>
                <a:ext cx="107" cy="174"/>
              </a:xfrm>
              <a:custGeom>
                <a:avLst/>
                <a:gdLst>
                  <a:gd name="T0" fmla="*/ 98 w 98"/>
                  <a:gd name="T1" fmla="*/ 158 h 158"/>
                  <a:gd name="T2" fmla="*/ 0 w 98"/>
                  <a:gd name="T3" fmla="*/ 89 h 158"/>
                  <a:gd name="T4" fmla="*/ 3 w 98"/>
                  <a:gd name="T5" fmla="*/ 79 h 158"/>
                  <a:gd name="T6" fmla="*/ 7 w 98"/>
                  <a:gd name="T7" fmla="*/ 69 h 158"/>
                  <a:gd name="T8" fmla="*/ 12 w 98"/>
                  <a:gd name="T9" fmla="*/ 60 h 158"/>
                  <a:gd name="T10" fmla="*/ 17 w 98"/>
                  <a:gd name="T11" fmla="*/ 51 h 158"/>
                  <a:gd name="T12" fmla="*/ 22 w 98"/>
                  <a:gd name="T13" fmla="*/ 44 h 158"/>
                  <a:gd name="T14" fmla="*/ 28 w 98"/>
                  <a:gd name="T15" fmla="*/ 36 h 158"/>
                  <a:gd name="T16" fmla="*/ 34 w 98"/>
                  <a:gd name="T17" fmla="*/ 30 h 158"/>
                  <a:gd name="T18" fmla="*/ 39 w 98"/>
                  <a:gd name="T19" fmla="*/ 24 h 158"/>
                  <a:gd name="T20" fmla="*/ 46 w 98"/>
                  <a:gd name="T21" fmla="*/ 18 h 158"/>
                  <a:gd name="T22" fmla="*/ 53 w 98"/>
                  <a:gd name="T23" fmla="*/ 14 h 158"/>
                  <a:gd name="T24" fmla="*/ 60 w 98"/>
                  <a:gd name="T25" fmla="*/ 10 h 158"/>
                  <a:gd name="T26" fmla="*/ 67 w 98"/>
                  <a:gd name="T27" fmla="*/ 7 h 158"/>
                  <a:gd name="T28" fmla="*/ 74 w 98"/>
                  <a:gd name="T29" fmla="*/ 4 h 158"/>
                  <a:gd name="T30" fmla="*/ 82 w 98"/>
                  <a:gd name="T31" fmla="*/ 2 h 158"/>
                  <a:gd name="T32" fmla="*/ 90 w 98"/>
                  <a:gd name="T33" fmla="*/ 1 h 158"/>
                  <a:gd name="T34" fmla="*/ 98 w 98"/>
                  <a:gd name="T35" fmla="*/ 0 h 158"/>
                  <a:gd name="T36" fmla="*/ 98 w 98"/>
                  <a:gd name="T3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58">
                    <a:moveTo>
                      <a:pt x="98" y="158"/>
                    </a:moveTo>
                    <a:lnTo>
                      <a:pt x="0" y="89"/>
                    </a:lnTo>
                    <a:lnTo>
                      <a:pt x="3" y="79"/>
                    </a:lnTo>
                    <a:lnTo>
                      <a:pt x="7" y="69"/>
                    </a:lnTo>
                    <a:lnTo>
                      <a:pt x="12" y="60"/>
                    </a:lnTo>
                    <a:lnTo>
                      <a:pt x="17" y="51"/>
                    </a:lnTo>
                    <a:lnTo>
                      <a:pt x="22" y="44"/>
                    </a:lnTo>
                    <a:lnTo>
                      <a:pt x="28" y="36"/>
                    </a:lnTo>
                    <a:lnTo>
                      <a:pt x="34" y="30"/>
                    </a:lnTo>
                    <a:lnTo>
                      <a:pt x="39" y="24"/>
                    </a:lnTo>
                    <a:lnTo>
                      <a:pt x="46" y="18"/>
                    </a:lnTo>
                    <a:lnTo>
                      <a:pt x="53" y="14"/>
                    </a:lnTo>
                    <a:lnTo>
                      <a:pt x="60" y="10"/>
                    </a:lnTo>
                    <a:lnTo>
                      <a:pt x="67" y="7"/>
                    </a:lnTo>
                    <a:lnTo>
                      <a:pt x="74" y="4"/>
                    </a:lnTo>
                    <a:lnTo>
                      <a:pt x="82" y="2"/>
                    </a:lnTo>
                    <a:lnTo>
                      <a:pt x="90" y="1"/>
                    </a:lnTo>
                    <a:lnTo>
                      <a:pt x="98" y="0"/>
                    </a:lnTo>
                    <a:lnTo>
                      <a:pt x="98" y="158"/>
                    </a:lnTo>
                    <a:close/>
                  </a:path>
                </a:pathLst>
              </a:custGeom>
              <a:solidFill>
                <a:srgbClr val="D56D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50" name="Freeform 12"/>
              <p:cNvSpPr>
                <a:spLocks/>
              </p:cNvSpPr>
              <p:nvPr/>
            </p:nvSpPr>
            <p:spPr bwMode="auto">
              <a:xfrm>
                <a:off x="3246" y="1205"/>
                <a:ext cx="117" cy="219"/>
              </a:xfrm>
              <a:custGeom>
                <a:avLst/>
                <a:gdLst>
                  <a:gd name="T0" fmla="*/ 110 w 110"/>
                  <a:gd name="T1" fmla="*/ 69 h 203"/>
                  <a:gd name="T2" fmla="*/ 53 w 110"/>
                  <a:gd name="T3" fmla="*/ 203 h 203"/>
                  <a:gd name="T4" fmla="*/ 45 w 110"/>
                  <a:gd name="T5" fmla="*/ 195 h 203"/>
                  <a:gd name="T6" fmla="*/ 37 w 110"/>
                  <a:gd name="T7" fmla="*/ 185 h 203"/>
                  <a:gd name="T8" fmla="*/ 29 w 110"/>
                  <a:gd name="T9" fmla="*/ 175 h 203"/>
                  <a:gd name="T10" fmla="*/ 22 w 110"/>
                  <a:gd name="T11" fmla="*/ 164 h 203"/>
                  <a:gd name="T12" fmla="*/ 17 w 110"/>
                  <a:gd name="T13" fmla="*/ 152 h 203"/>
                  <a:gd name="T14" fmla="*/ 12 w 110"/>
                  <a:gd name="T15" fmla="*/ 140 h 203"/>
                  <a:gd name="T16" fmla="*/ 8 w 110"/>
                  <a:gd name="T17" fmla="*/ 127 h 203"/>
                  <a:gd name="T18" fmla="*/ 5 w 110"/>
                  <a:gd name="T19" fmla="*/ 113 h 203"/>
                  <a:gd name="T20" fmla="*/ 2 w 110"/>
                  <a:gd name="T21" fmla="*/ 99 h 203"/>
                  <a:gd name="T22" fmla="*/ 1 w 110"/>
                  <a:gd name="T23" fmla="*/ 85 h 203"/>
                  <a:gd name="T24" fmla="*/ 0 w 110"/>
                  <a:gd name="T25" fmla="*/ 71 h 203"/>
                  <a:gd name="T26" fmla="*/ 1 w 110"/>
                  <a:gd name="T27" fmla="*/ 56 h 203"/>
                  <a:gd name="T28" fmla="*/ 2 w 110"/>
                  <a:gd name="T29" fmla="*/ 42 h 203"/>
                  <a:gd name="T30" fmla="*/ 4 w 110"/>
                  <a:gd name="T31" fmla="*/ 28 h 203"/>
                  <a:gd name="T32" fmla="*/ 7 w 110"/>
                  <a:gd name="T33" fmla="*/ 14 h 203"/>
                  <a:gd name="T34" fmla="*/ 12 w 110"/>
                  <a:gd name="T35" fmla="*/ 0 h 203"/>
                  <a:gd name="T36" fmla="*/ 110 w 110"/>
                  <a:gd name="T37" fmla="*/ 6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03">
                    <a:moveTo>
                      <a:pt x="110" y="69"/>
                    </a:moveTo>
                    <a:lnTo>
                      <a:pt x="53" y="203"/>
                    </a:lnTo>
                    <a:lnTo>
                      <a:pt x="45" y="195"/>
                    </a:lnTo>
                    <a:lnTo>
                      <a:pt x="37" y="185"/>
                    </a:lnTo>
                    <a:lnTo>
                      <a:pt x="29" y="175"/>
                    </a:lnTo>
                    <a:lnTo>
                      <a:pt x="22" y="164"/>
                    </a:lnTo>
                    <a:lnTo>
                      <a:pt x="17" y="152"/>
                    </a:lnTo>
                    <a:lnTo>
                      <a:pt x="12" y="140"/>
                    </a:lnTo>
                    <a:lnTo>
                      <a:pt x="8" y="127"/>
                    </a:lnTo>
                    <a:lnTo>
                      <a:pt x="5" y="113"/>
                    </a:lnTo>
                    <a:lnTo>
                      <a:pt x="2" y="99"/>
                    </a:lnTo>
                    <a:lnTo>
                      <a:pt x="1" y="85"/>
                    </a:lnTo>
                    <a:lnTo>
                      <a:pt x="0" y="71"/>
                    </a:lnTo>
                    <a:lnTo>
                      <a:pt x="1" y="56"/>
                    </a:lnTo>
                    <a:lnTo>
                      <a:pt x="2" y="42"/>
                    </a:lnTo>
                    <a:lnTo>
                      <a:pt x="4" y="28"/>
                    </a:lnTo>
                    <a:lnTo>
                      <a:pt x="7" y="14"/>
                    </a:lnTo>
                    <a:lnTo>
                      <a:pt x="12" y="0"/>
                    </a:lnTo>
                    <a:lnTo>
                      <a:pt x="110" y="69"/>
                    </a:lnTo>
                    <a:close/>
                  </a:path>
                </a:pathLst>
              </a:custGeom>
              <a:solidFill>
                <a:srgbClr val="005E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51" name="Freeform 13"/>
              <p:cNvSpPr>
                <a:spLocks/>
              </p:cNvSpPr>
              <p:nvPr/>
            </p:nvSpPr>
            <p:spPr bwMode="auto">
              <a:xfrm>
                <a:off x="3301" y="1271"/>
                <a:ext cx="121" cy="174"/>
              </a:xfrm>
              <a:custGeom>
                <a:avLst/>
                <a:gdLst>
                  <a:gd name="T0" fmla="*/ 57 w 115"/>
                  <a:gd name="T1" fmla="*/ 0 h 157"/>
                  <a:gd name="T2" fmla="*/ 115 w 115"/>
                  <a:gd name="T3" fmla="*/ 132 h 157"/>
                  <a:gd name="T4" fmla="*/ 108 w 115"/>
                  <a:gd name="T5" fmla="*/ 138 h 157"/>
                  <a:gd name="T6" fmla="*/ 101 w 115"/>
                  <a:gd name="T7" fmla="*/ 143 h 157"/>
                  <a:gd name="T8" fmla="*/ 94 w 115"/>
                  <a:gd name="T9" fmla="*/ 147 h 157"/>
                  <a:gd name="T10" fmla="*/ 86 w 115"/>
                  <a:gd name="T11" fmla="*/ 150 h 157"/>
                  <a:gd name="T12" fmla="*/ 80 w 115"/>
                  <a:gd name="T13" fmla="*/ 154 h 157"/>
                  <a:gd name="T14" fmla="*/ 72 w 115"/>
                  <a:gd name="T15" fmla="*/ 155 h 157"/>
                  <a:gd name="T16" fmla="*/ 65 w 115"/>
                  <a:gd name="T17" fmla="*/ 157 h 157"/>
                  <a:gd name="T18" fmla="*/ 57 w 115"/>
                  <a:gd name="T19" fmla="*/ 157 h 157"/>
                  <a:gd name="T20" fmla="*/ 51 w 115"/>
                  <a:gd name="T21" fmla="*/ 157 h 157"/>
                  <a:gd name="T22" fmla="*/ 43 w 115"/>
                  <a:gd name="T23" fmla="*/ 156 h 157"/>
                  <a:gd name="T24" fmla="*/ 36 w 115"/>
                  <a:gd name="T25" fmla="*/ 154 h 157"/>
                  <a:gd name="T26" fmla="*/ 28 w 115"/>
                  <a:gd name="T27" fmla="*/ 151 h 157"/>
                  <a:gd name="T28" fmla="*/ 22 w 115"/>
                  <a:gd name="T29" fmla="*/ 148 h 157"/>
                  <a:gd name="T30" fmla="*/ 14 w 115"/>
                  <a:gd name="T31" fmla="*/ 144 h 157"/>
                  <a:gd name="T32" fmla="*/ 8 w 115"/>
                  <a:gd name="T33" fmla="*/ 140 h 157"/>
                  <a:gd name="T34" fmla="*/ 0 w 115"/>
                  <a:gd name="T35" fmla="*/ 134 h 157"/>
                  <a:gd name="T36" fmla="*/ 57 w 115"/>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157">
                    <a:moveTo>
                      <a:pt x="57" y="0"/>
                    </a:moveTo>
                    <a:lnTo>
                      <a:pt x="115" y="132"/>
                    </a:lnTo>
                    <a:lnTo>
                      <a:pt x="108" y="138"/>
                    </a:lnTo>
                    <a:lnTo>
                      <a:pt x="101" y="143"/>
                    </a:lnTo>
                    <a:lnTo>
                      <a:pt x="94" y="147"/>
                    </a:lnTo>
                    <a:lnTo>
                      <a:pt x="86" y="150"/>
                    </a:lnTo>
                    <a:lnTo>
                      <a:pt x="80" y="154"/>
                    </a:lnTo>
                    <a:lnTo>
                      <a:pt x="72" y="155"/>
                    </a:lnTo>
                    <a:lnTo>
                      <a:pt x="65" y="157"/>
                    </a:lnTo>
                    <a:lnTo>
                      <a:pt x="57" y="157"/>
                    </a:lnTo>
                    <a:lnTo>
                      <a:pt x="51" y="157"/>
                    </a:lnTo>
                    <a:lnTo>
                      <a:pt x="43" y="156"/>
                    </a:lnTo>
                    <a:lnTo>
                      <a:pt x="36" y="154"/>
                    </a:lnTo>
                    <a:lnTo>
                      <a:pt x="28" y="151"/>
                    </a:lnTo>
                    <a:lnTo>
                      <a:pt x="22" y="148"/>
                    </a:lnTo>
                    <a:lnTo>
                      <a:pt x="14" y="144"/>
                    </a:lnTo>
                    <a:lnTo>
                      <a:pt x="8" y="140"/>
                    </a:lnTo>
                    <a:lnTo>
                      <a:pt x="0" y="134"/>
                    </a:lnTo>
                    <a:lnTo>
                      <a:pt x="57" y="0"/>
                    </a:lnTo>
                    <a:close/>
                  </a:path>
                </a:pathLst>
              </a:custGeom>
              <a:solidFill>
                <a:srgbClr val="D56D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52" name="Freeform 14"/>
              <p:cNvSpPr>
                <a:spLocks/>
              </p:cNvSpPr>
              <p:nvPr/>
            </p:nvSpPr>
            <p:spPr bwMode="auto">
              <a:xfrm>
                <a:off x="3363" y="1155"/>
                <a:ext cx="114" cy="265"/>
              </a:xfrm>
              <a:custGeom>
                <a:avLst/>
                <a:gdLst>
                  <a:gd name="T0" fmla="*/ 0 w 109"/>
                  <a:gd name="T1" fmla="*/ 117 h 249"/>
                  <a:gd name="T2" fmla="*/ 73 w 109"/>
                  <a:gd name="T3" fmla="*/ 0 h 249"/>
                  <a:gd name="T4" fmla="*/ 81 w 109"/>
                  <a:gd name="T5" fmla="*/ 11 h 249"/>
                  <a:gd name="T6" fmla="*/ 88 w 109"/>
                  <a:gd name="T7" fmla="*/ 23 h 249"/>
                  <a:gd name="T8" fmla="*/ 94 w 109"/>
                  <a:gd name="T9" fmla="*/ 36 h 249"/>
                  <a:gd name="T10" fmla="*/ 99 w 109"/>
                  <a:gd name="T11" fmla="*/ 49 h 249"/>
                  <a:gd name="T12" fmla="*/ 103 w 109"/>
                  <a:gd name="T13" fmla="*/ 63 h 249"/>
                  <a:gd name="T14" fmla="*/ 106 w 109"/>
                  <a:gd name="T15" fmla="*/ 78 h 249"/>
                  <a:gd name="T16" fmla="*/ 108 w 109"/>
                  <a:gd name="T17" fmla="*/ 93 h 249"/>
                  <a:gd name="T18" fmla="*/ 109 w 109"/>
                  <a:gd name="T19" fmla="*/ 108 h 249"/>
                  <a:gd name="T20" fmla="*/ 109 w 109"/>
                  <a:gd name="T21" fmla="*/ 123 h 249"/>
                  <a:gd name="T22" fmla="*/ 108 w 109"/>
                  <a:gd name="T23" fmla="*/ 138 h 249"/>
                  <a:gd name="T24" fmla="*/ 107 w 109"/>
                  <a:gd name="T25" fmla="*/ 153 h 249"/>
                  <a:gd name="T26" fmla="*/ 103 w 109"/>
                  <a:gd name="T27" fmla="*/ 168 h 249"/>
                  <a:gd name="T28" fmla="*/ 99 w 109"/>
                  <a:gd name="T29" fmla="*/ 182 h 249"/>
                  <a:gd name="T30" fmla="*/ 94 w 109"/>
                  <a:gd name="T31" fmla="*/ 196 h 249"/>
                  <a:gd name="T32" fmla="*/ 88 w 109"/>
                  <a:gd name="T33" fmla="*/ 209 h 249"/>
                  <a:gd name="T34" fmla="*/ 81 w 109"/>
                  <a:gd name="T35" fmla="*/ 221 h 249"/>
                  <a:gd name="T36" fmla="*/ 76 w 109"/>
                  <a:gd name="T37" fmla="*/ 229 h 249"/>
                  <a:gd name="T38" fmla="*/ 70 w 109"/>
                  <a:gd name="T39" fmla="*/ 237 h 249"/>
                  <a:gd name="T40" fmla="*/ 64 w 109"/>
                  <a:gd name="T41" fmla="*/ 243 h 249"/>
                  <a:gd name="T42" fmla="*/ 58 w 109"/>
                  <a:gd name="T43" fmla="*/ 249 h 249"/>
                  <a:gd name="T44" fmla="*/ 0 w 109"/>
                  <a:gd name="T45" fmla="*/ 11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249">
                    <a:moveTo>
                      <a:pt x="0" y="117"/>
                    </a:moveTo>
                    <a:lnTo>
                      <a:pt x="73" y="0"/>
                    </a:lnTo>
                    <a:lnTo>
                      <a:pt x="81" y="11"/>
                    </a:lnTo>
                    <a:lnTo>
                      <a:pt x="88" y="23"/>
                    </a:lnTo>
                    <a:lnTo>
                      <a:pt x="94" y="36"/>
                    </a:lnTo>
                    <a:lnTo>
                      <a:pt x="99" y="49"/>
                    </a:lnTo>
                    <a:lnTo>
                      <a:pt x="103" y="63"/>
                    </a:lnTo>
                    <a:lnTo>
                      <a:pt x="106" y="78"/>
                    </a:lnTo>
                    <a:lnTo>
                      <a:pt x="108" y="93"/>
                    </a:lnTo>
                    <a:lnTo>
                      <a:pt x="109" y="108"/>
                    </a:lnTo>
                    <a:lnTo>
                      <a:pt x="109" y="123"/>
                    </a:lnTo>
                    <a:lnTo>
                      <a:pt x="108" y="138"/>
                    </a:lnTo>
                    <a:lnTo>
                      <a:pt x="107" y="153"/>
                    </a:lnTo>
                    <a:lnTo>
                      <a:pt x="103" y="168"/>
                    </a:lnTo>
                    <a:lnTo>
                      <a:pt x="99" y="182"/>
                    </a:lnTo>
                    <a:lnTo>
                      <a:pt x="94" y="196"/>
                    </a:lnTo>
                    <a:lnTo>
                      <a:pt x="88" y="209"/>
                    </a:lnTo>
                    <a:lnTo>
                      <a:pt x="81" y="221"/>
                    </a:lnTo>
                    <a:lnTo>
                      <a:pt x="76" y="229"/>
                    </a:lnTo>
                    <a:lnTo>
                      <a:pt x="70" y="237"/>
                    </a:lnTo>
                    <a:lnTo>
                      <a:pt x="64" y="243"/>
                    </a:lnTo>
                    <a:lnTo>
                      <a:pt x="58" y="249"/>
                    </a:lnTo>
                    <a:lnTo>
                      <a:pt x="0" y="117"/>
                    </a:lnTo>
                    <a:close/>
                  </a:path>
                </a:pathLst>
              </a:custGeom>
              <a:solidFill>
                <a:srgbClr val="3779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53" name="Freeform 15"/>
              <p:cNvSpPr>
                <a:spLocks/>
              </p:cNvSpPr>
              <p:nvPr/>
            </p:nvSpPr>
            <p:spPr bwMode="auto">
              <a:xfrm>
                <a:off x="3363" y="1114"/>
                <a:ext cx="76" cy="165"/>
              </a:xfrm>
              <a:custGeom>
                <a:avLst/>
                <a:gdLst>
                  <a:gd name="T0" fmla="*/ 0 w 73"/>
                  <a:gd name="T1" fmla="*/ 158 h 158"/>
                  <a:gd name="T2" fmla="*/ 0 w 73"/>
                  <a:gd name="T3" fmla="*/ 0 h 158"/>
                  <a:gd name="T4" fmla="*/ 10 w 73"/>
                  <a:gd name="T5" fmla="*/ 1 h 158"/>
                  <a:gd name="T6" fmla="*/ 20 w 73"/>
                  <a:gd name="T7" fmla="*/ 2 h 158"/>
                  <a:gd name="T8" fmla="*/ 30 w 73"/>
                  <a:gd name="T9" fmla="*/ 6 h 158"/>
                  <a:gd name="T10" fmla="*/ 39 w 73"/>
                  <a:gd name="T11" fmla="*/ 10 h 158"/>
                  <a:gd name="T12" fmla="*/ 48 w 73"/>
                  <a:gd name="T13" fmla="*/ 16 h 158"/>
                  <a:gd name="T14" fmla="*/ 57 w 73"/>
                  <a:gd name="T15" fmla="*/ 23 h 158"/>
                  <a:gd name="T16" fmla="*/ 65 w 73"/>
                  <a:gd name="T17" fmla="*/ 31 h 158"/>
                  <a:gd name="T18" fmla="*/ 73 w 73"/>
                  <a:gd name="T19" fmla="*/ 41 h 158"/>
                  <a:gd name="T20" fmla="*/ 0 w 73"/>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58">
                    <a:moveTo>
                      <a:pt x="0" y="158"/>
                    </a:moveTo>
                    <a:lnTo>
                      <a:pt x="0" y="0"/>
                    </a:lnTo>
                    <a:lnTo>
                      <a:pt x="10" y="1"/>
                    </a:lnTo>
                    <a:lnTo>
                      <a:pt x="20" y="2"/>
                    </a:lnTo>
                    <a:lnTo>
                      <a:pt x="30" y="6"/>
                    </a:lnTo>
                    <a:lnTo>
                      <a:pt x="39" y="10"/>
                    </a:lnTo>
                    <a:lnTo>
                      <a:pt x="48" y="16"/>
                    </a:lnTo>
                    <a:lnTo>
                      <a:pt x="57" y="23"/>
                    </a:lnTo>
                    <a:lnTo>
                      <a:pt x="65" y="31"/>
                    </a:lnTo>
                    <a:lnTo>
                      <a:pt x="73" y="41"/>
                    </a:lnTo>
                    <a:lnTo>
                      <a:pt x="0" y="158"/>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29" name="Group 16"/>
            <p:cNvGrpSpPr>
              <a:grpSpLocks/>
            </p:cNvGrpSpPr>
            <p:nvPr/>
          </p:nvGrpSpPr>
          <p:grpSpPr bwMode="auto">
            <a:xfrm>
              <a:off x="3014" y="947"/>
              <a:ext cx="389" cy="719"/>
              <a:chOff x="3014" y="947"/>
              <a:chExt cx="389" cy="719"/>
            </a:xfrm>
          </p:grpSpPr>
          <p:sp>
            <p:nvSpPr>
              <p:cNvPr id="637" name="Freeform 17"/>
              <p:cNvSpPr>
                <a:spLocks/>
              </p:cNvSpPr>
              <p:nvPr/>
            </p:nvSpPr>
            <p:spPr bwMode="auto">
              <a:xfrm>
                <a:off x="3014" y="949"/>
                <a:ext cx="390" cy="719"/>
              </a:xfrm>
              <a:custGeom>
                <a:avLst/>
                <a:gdLst>
                  <a:gd name="T0" fmla="*/ 258 w 367"/>
                  <a:gd name="T1" fmla="*/ 90 h 678"/>
                  <a:gd name="T2" fmla="*/ 0 w 367"/>
                  <a:gd name="T3" fmla="*/ 0 h 678"/>
                  <a:gd name="T4" fmla="*/ 0 w 367"/>
                  <a:gd name="T5" fmla="*/ 543 h 678"/>
                  <a:gd name="T6" fmla="*/ 367 w 367"/>
                  <a:gd name="T7" fmla="*/ 678 h 678"/>
                  <a:gd name="T8" fmla="*/ 367 w 367"/>
                  <a:gd name="T9" fmla="*/ 253 h 678"/>
                  <a:gd name="T10" fmla="*/ 298 w 367"/>
                  <a:gd name="T11" fmla="*/ 182 h 678"/>
                  <a:gd name="T12" fmla="*/ 258 w 367"/>
                  <a:gd name="T13" fmla="*/ 90 h 678"/>
                </a:gdLst>
                <a:ahLst/>
                <a:cxnLst>
                  <a:cxn ang="0">
                    <a:pos x="T0" y="T1"/>
                  </a:cxn>
                  <a:cxn ang="0">
                    <a:pos x="T2" y="T3"/>
                  </a:cxn>
                  <a:cxn ang="0">
                    <a:pos x="T4" y="T5"/>
                  </a:cxn>
                  <a:cxn ang="0">
                    <a:pos x="T6" y="T7"/>
                  </a:cxn>
                  <a:cxn ang="0">
                    <a:pos x="T8" y="T9"/>
                  </a:cxn>
                  <a:cxn ang="0">
                    <a:pos x="T10" y="T11"/>
                  </a:cxn>
                  <a:cxn ang="0">
                    <a:pos x="T12" y="T13"/>
                  </a:cxn>
                </a:cxnLst>
                <a:rect l="0" t="0" r="r" b="b"/>
                <a:pathLst>
                  <a:path w="367" h="678">
                    <a:moveTo>
                      <a:pt x="258" y="90"/>
                    </a:moveTo>
                    <a:lnTo>
                      <a:pt x="0" y="0"/>
                    </a:lnTo>
                    <a:lnTo>
                      <a:pt x="0" y="543"/>
                    </a:lnTo>
                    <a:lnTo>
                      <a:pt x="367" y="678"/>
                    </a:lnTo>
                    <a:lnTo>
                      <a:pt x="367" y="253"/>
                    </a:lnTo>
                    <a:lnTo>
                      <a:pt x="298" y="182"/>
                    </a:lnTo>
                    <a:lnTo>
                      <a:pt x="258" y="90"/>
                    </a:lnTo>
                    <a:close/>
                  </a:path>
                </a:pathLst>
              </a:custGeom>
              <a:solidFill>
                <a:srgbClr val="005E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8" name="Freeform 18"/>
              <p:cNvSpPr>
                <a:spLocks/>
              </p:cNvSpPr>
              <p:nvPr/>
            </p:nvSpPr>
            <p:spPr bwMode="white">
              <a:xfrm>
                <a:off x="3076" y="1027"/>
                <a:ext cx="270" cy="546"/>
              </a:xfrm>
              <a:custGeom>
                <a:avLst/>
                <a:gdLst>
                  <a:gd name="T0" fmla="*/ 228 w 256"/>
                  <a:gd name="T1" fmla="*/ 80 h 514"/>
                  <a:gd name="T2" fmla="*/ 0 w 256"/>
                  <a:gd name="T3" fmla="*/ 0 h 514"/>
                  <a:gd name="T4" fmla="*/ 0 w 256"/>
                  <a:gd name="T5" fmla="*/ 423 h 514"/>
                  <a:gd name="T6" fmla="*/ 256 w 256"/>
                  <a:gd name="T7" fmla="*/ 514 h 514"/>
                  <a:gd name="T8" fmla="*/ 256 w 256"/>
                  <a:gd name="T9" fmla="*/ 134 h 514"/>
                  <a:gd name="T10" fmla="*/ 228 w 256"/>
                  <a:gd name="T11" fmla="*/ 80 h 514"/>
                </a:gdLst>
                <a:ahLst/>
                <a:cxnLst>
                  <a:cxn ang="0">
                    <a:pos x="T0" y="T1"/>
                  </a:cxn>
                  <a:cxn ang="0">
                    <a:pos x="T2" y="T3"/>
                  </a:cxn>
                  <a:cxn ang="0">
                    <a:pos x="T4" y="T5"/>
                  </a:cxn>
                  <a:cxn ang="0">
                    <a:pos x="T6" y="T7"/>
                  </a:cxn>
                  <a:cxn ang="0">
                    <a:pos x="T8" y="T9"/>
                  </a:cxn>
                  <a:cxn ang="0">
                    <a:pos x="T10" y="T11"/>
                  </a:cxn>
                </a:cxnLst>
                <a:rect l="0" t="0" r="r" b="b"/>
                <a:pathLst>
                  <a:path w="256" h="514">
                    <a:moveTo>
                      <a:pt x="228" y="80"/>
                    </a:moveTo>
                    <a:lnTo>
                      <a:pt x="0" y="0"/>
                    </a:lnTo>
                    <a:lnTo>
                      <a:pt x="0" y="423"/>
                    </a:lnTo>
                    <a:lnTo>
                      <a:pt x="256" y="514"/>
                    </a:lnTo>
                    <a:lnTo>
                      <a:pt x="256" y="134"/>
                    </a:lnTo>
                    <a:lnTo>
                      <a:pt x="228"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9" name="Freeform 19"/>
              <p:cNvSpPr>
                <a:spLocks/>
              </p:cNvSpPr>
              <p:nvPr/>
            </p:nvSpPr>
            <p:spPr bwMode="auto">
              <a:xfrm>
                <a:off x="3073" y="1139"/>
                <a:ext cx="273" cy="103"/>
              </a:xfrm>
              <a:custGeom>
                <a:avLst/>
                <a:gdLst>
                  <a:gd name="T0" fmla="*/ 0 w 258"/>
                  <a:gd name="T1" fmla="*/ 48 h 98"/>
                  <a:gd name="T2" fmla="*/ 51 w 258"/>
                  <a:gd name="T3" fmla="*/ 32 h 98"/>
                  <a:gd name="T4" fmla="*/ 90 w 258"/>
                  <a:gd name="T5" fmla="*/ 68 h 98"/>
                  <a:gd name="T6" fmla="*/ 145 w 258"/>
                  <a:gd name="T7" fmla="*/ 0 h 98"/>
                  <a:gd name="T8" fmla="*/ 184 w 258"/>
                  <a:gd name="T9" fmla="*/ 54 h 98"/>
                  <a:gd name="T10" fmla="*/ 250 w 258"/>
                  <a:gd name="T11" fmla="*/ 12 h 98"/>
                  <a:gd name="T12" fmla="*/ 258 w 258"/>
                  <a:gd name="T13" fmla="*/ 44 h 98"/>
                  <a:gd name="T14" fmla="*/ 187 w 258"/>
                  <a:gd name="T15" fmla="*/ 83 h 98"/>
                  <a:gd name="T16" fmla="*/ 145 w 258"/>
                  <a:gd name="T17" fmla="*/ 37 h 98"/>
                  <a:gd name="T18" fmla="*/ 92 w 258"/>
                  <a:gd name="T19" fmla="*/ 98 h 98"/>
                  <a:gd name="T20" fmla="*/ 48 w 258"/>
                  <a:gd name="T21" fmla="*/ 59 h 98"/>
                  <a:gd name="T22" fmla="*/ 0 w 258"/>
                  <a:gd name="T23" fmla="*/ 72 h 98"/>
                  <a:gd name="T24" fmla="*/ 0 w 258"/>
                  <a:gd name="T25" fmla="*/ 4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98">
                    <a:moveTo>
                      <a:pt x="0" y="48"/>
                    </a:moveTo>
                    <a:lnTo>
                      <a:pt x="51" y="32"/>
                    </a:lnTo>
                    <a:lnTo>
                      <a:pt x="90" y="68"/>
                    </a:lnTo>
                    <a:lnTo>
                      <a:pt x="145" y="0"/>
                    </a:lnTo>
                    <a:lnTo>
                      <a:pt x="184" y="54"/>
                    </a:lnTo>
                    <a:lnTo>
                      <a:pt x="250" y="12"/>
                    </a:lnTo>
                    <a:lnTo>
                      <a:pt x="258" y="44"/>
                    </a:lnTo>
                    <a:lnTo>
                      <a:pt x="187" y="83"/>
                    </a:lnTo>
                    <a:lnTo>
                      <a:pt x="145" y="37"/>
                    </a:lnTo>
                    <a:lnTo>
                      <a:pt x="92" y="98"/>
                    </a:lnTo>
                    <a:lnTo>
                      <a:pt x="48" y="59"/>
                    </a:lnTo>
                    <a:lnTo>
                      <a:pt x="0" y="72"/>
                    </a:lnTo>
                    <a:lnTo>
                      <a:pt x="0" y="48"/>
                    </a:lnTo>
                    <a:close/>
                  </a:path>
                </a:pathLst>
              </a:custGeom>
              <a:solidFill>
                <a:srgbClr val="005E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0" name="Freeform 20"/>
              <p:cNvSpPr>
                <a:spLocks/>
              </p:cNvSpPr>
              <p:nvPr/>
            </p:nvSpPr>
            <p:spPr bwMode="auto">
              <a:xfrm>
                <a:off x="3076" y="1242"/>
                <a:ext cx="270" cy="153"/>
              </a:xfrm>
              <a:custGeom>
                <a:avLst/>
                <a:gdLst>
                  <a:gd name="T0" fmla="*/ 0 w 256"/>
                  <a:gd name="T1" fmla="*/ 43 h 142"/>
                  <a:gd name="T2" fmla="*/ 54 w 256"/>
                  <a:gd name="T3" fmla="*/ 32 h 142"/>
                  <a:gd name="T4" fmla="*/ 108 w 256"/>
                  <a:gd name="T5" fmla="*/ 109 h 142"/>
                  <a:gd name="T6" fmla="*/ 157 w 256"/>
                  <a:gd name="T7" fmla="*/ 13 h 142"/>
                  <a:gd name="T8" fmla="*/ 229 w 256"/>
                  <a:gd name="T9" fmla="*/ 0 h 142"/>
                  <a:gd name="T10" fmla="*/ 256 w 256"/>
                  <a:gd name="T11" fmla="*/ 7 h 142"/>
                  <a:gd name="T12" fmla="*/ 256 w 256"/>
                  <a:gd name="T13" fmla="*/ 39 h 142"/>
                  <a:gd name="T14" fmla="*/ 229 w 256"/>
                  <a:gd name="T15" fmla="*/ 30 h 142"/>
                  <a:gd name="T16" fmla="*/ 158 w 256"/>
                  <a:gd name="T17" fmla="*/ 45 h 142"/>
                  <a:gd name="T18" fmla="*/ 106 w 256"/>
                  <a:gd name="T19" fmla="*/ 142 h 142"/>
                  <a:gd name="T20" fmla="*/ 54 w 256"/>
                  <a:gd name="T21" fmla="*/ 67 h 142"/>
                  <a:gd name="T22" fmla="*/ 0 w 256"/>
                  <a:gd name="T23" fmla="*/ 79 h 142"/>
                  <a:gd name="T24" fmla="*/ 0 w 256"/>
                  <a:gd name="T25" fmla="*/ 4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142">
                    <a:moveTo>
                      <a:pt x="0" y="43"/>
                    </a:moveTo>
                    <a:lnTo>
                      <a:pt x="54" y="32"/>
                    </a:lnTo>
                    <a:lnTo>
                      <a:pt x="108" y="109"/>
                    </a:lnTo>
                    <a:lnTo>
                      <a:pt x="157" y="13"/>
                    </a:lnTo>
                    <a:lnTo>
                      <a:pt x="229" y="0"/>
                    </a:lnTo>
                    <a:lnTo>
                      <a:pt x="256" y="7"/>
                    </a:lnTo>
                    <a:lnTo>
                      <a:pt x="256" y="39"/>
                    </a:lnTo>
                    <a:lnTo>
                      <a:pt x="229" y="30"/>
                    </a:lnTo>
                    <a:lnTo>
                      <a:pt x="158" y="45"/>
                    </a:lnTo>
                    <a:lnTo>
                      <a:pt x="106" y="142"/>
                    </a:lnTo>
                    <a:lnTo>
                      <a:pt x="54" y="67"/>
                    </a:lnTo>
                    <a:lnTo>
                      <a:pt x="0" y="79"/>
                    </a:lnTo>
                    <a:lnTo>
                      <a:pt x="0" y="43"/>
                    </a:lnTo>
                    <a:close/>
                  </a:path>
                </a:pathLst>
              </a:custGeom>
              <a:solidFill>
                <a:srgbClr val="3779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1" name="Freeform 21"/>
              <p:cNvSpPr>
                <a:spLocks/>
              </p:cNvSpPr>
              <p:nvPr/>
            </p:nvSpPr>
            <p:spPr bwMode="auto">
              <a:xfrm>
                <a:off x="3076" y="1354"/>
                <a:ext cx="270" cy="128"/>
              </a:xfrm>
              <a:custGeom>
                <a:avLst/>
                <a:gdLst>
                  <a:gd name="T0" fmla="*/ 0 w 256"/>
                  <a:gd name="T1" fmla="*/ 20 h 118"/>
                  <a:gd name="T2" fmla="*/ 60 w 256"/>
                  <a:gd name="T3" fmla="*/ 92 h 118"/>
                  <a:gd name="T4" fmla="*/ 119 w 256"/>
                  <a:gd name="T5" fmla="*/ 54 h 118"/>
                  <a:gd name="T6" fmla="*/ 161 w 256"/>
                  <a:gd name="T7" fmla="*/ 7 h 118"/>
                  <a:gd name="T8" fmla="*/ 256 w 256"/>
                  <a:gd name="T9" fmla="*/ 0 h 118"/>
                  <a:gd name="T10" fmla="*/ 256 w 256"/>
                  <a:gd name="T11" fmla="*/ 25 h 118"/>
                  <a:gd name="T12" fmla="*/ 163 w 256"/>
                  <a:gd name="T13" fmla="*/ 33 h 118"/>
                  <a:gd name="T14" fmla="*/ 119 w 256"/>
                  <a:gd name="T15" fmla="*/ 81 h 118"/>
                  <a:gd name="T16" fmla="*/ 60 w 256"/>
                  <a:gd name="T17" fmla="*/ 118 h 118"/>
                  <a:gd name="T18" fmla="*/ 0 w 256"/>
                  <a:gd name="T19" fmla="*/ 48 h 118"/>
                  <a:gd name="T20" fmla="*/ 0 w 256"/>
                  <a:gd name="T21" fmla="*/ 2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118">
                    <a:moveTo>
                      <a:pt x="0" y="20"/>
                    </a:moveTo>
                    <a:lnTo>
                      <a:pt x="60" y="92"/>
                    </a:lnTo>
                    <a:lnTo>
                      <a:pt x="119" y="54"/>
                    </a:lnTo>
                    <a:lnTo>
                      <a:pt x="161" y="7"/>
                    </a:lnTo>
                    <a:lnTo>
                      <a:pt x="256" y="0"/>
                    </a:lnTo>
                    <a:lnTo>
                      <a:pt x="256" y="25"/>
                    </a:lnTo>
                    <a:lnTo>
                      <a:pt x="163" y="33"/>
                    </a:lnTo>
                    <a:lnTo>
                      <a:pt x="119" y="81"/>
                    </a:lnTo>
                    <a:lnTo>
                      <a:pt x="60" y="118"/>
                    </a:lnTo>
                    <a:lnTo>
                      <a:pt x="0" y="48"/>
                    </a:lnTo>
                    <a:lnTo>
                      <a:pt x="0" y="20"/>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2" name="Freeform 22"/>
              <p:cNvSpPr>
                <a:spLocks/>
              </p:cNvSpPr>
              <p:nvPr/>
            </p:nvSpPr>
            <p:spPr bwMode="auto">
              <a:xfrm>
                <a:off x="3287" y="1044"/>
                <a:ext cx="117" cy="174"/>
              </a:xfrm>
              <a:custGeom>
                <a:avLst/>
                <a:gdLst>
                  <a:gd name="T0" fmla="*/ 0 w 109"/>
                  <a:gd name="T1" fmla="*/ 0 h 163"/>
                  <a:gd name="T2" fmla="*/ 0 w 109"/>
                  <a:gd name="T3" fmla="*/ 125 h 163"/>
                  <a:gd name="T4" fmla="*/ 109 w 109"/>
                  <a:gd name="T5" fmla="*/ 163 h 163"/>
                  <a:gd name="T6" fmla="*/ 109 w 109"/>
                  <a:gd name="T7" fmla="*/ 158 h 163"/>
                  <a:gd name="T8" fmla="*/ 0 w 109"/>
                  <a:gd name="T9" fmla="*/ 0 h 163"/>
                </a:gdLst>
                <a:ahLst/>
                <a:cxnLst>
                  <a:cxn ang="0">
                    <a:pos x="T0" y="T1"/>
                  </a:cxn>
                  <a:cxn ang="0">
                    <a:pos x="T2" y="T3"/>
                  </a:cxn>
                  <a:cxn ang="0">
                    <a:pos x="T4" y="T5"/>
                  </a:cxn>
                  <a:cxn ang="0">
                    <a:pos x="T6" y="T7"/>
                  </a:cxn>
                  <a:cxn ang="0">
                    <a:pos x="T8" y="T9"/>
                  </a:cxn>
                </a:cxnLst>
                <a:rect l="0" t="0" r="r" b="b"/>
                <a:pathLst>
                  <a:path w="109" h="163">
                    <a:moveTo>
                      <a:pt x="0" y="0"/>
                    </a:moveTo>
                    <a:lnTo>
                      <a:pt x="0" y="125"/>
                    </a:lnTo>
                    <a:lnTo>
                      <a:pt x="109" y="163"/>
                    </a:lnTo>
                    <a:lnTo>
                      <a:pt x="109" y="158"/>
                    </a:lnTo>
                    <a:lnTo>
                      <a:pt x="0" y="0"/>
                    </a:lnTo>
                    <a:close/>
                  </a:path>
                </a:pathLst>
              </a:custGeom>
              <a:solidFill>
                <a:srgbClr val="3777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30" name="Group 23"/>
            <p:cNvGrpSpPr>
              <a:grpSpLocks/>
            </p:cNvGrpSpPr>
            <p:nvPr/>
          </p:nvGrpSpPr>
          <p:grpSpPr bwMode="auto">
            <a:xfrm>
              <a:off x="2862" y="986"/>
              <a:ext cx="387" cy="719"/>
              <a:chOff x="2862" y="986"/>
              <a:chExt cx="387" cy="719"/>
            </a:xfrm>
          </p:grpSpPr>
          <p:sp>
            <p:nvSpPr>
              <p:cNvPr id="631" name="Freeform 24"/>
              <p:cNvSpPr>
                <a:spLocks/>
              </p:cNvSpPr>
              <p:nvPr/>
            </p:nvSpPr>
            <p:spPr bwMode="auto">
              <a:xfrm>
                <a:off x="2862" y="986"/>
                <a:ext cx="387" cy="719"/>
              </a:xfrm>
              <a:custGeom>
                <a:avLst/>
                <a:gdLst>
                  <a:gd name="T0" fmla="*/ 258 w 366"/>
                  <a:gd name="T1" fmla="*/ 89 h 678"/>
                  <a:gd name="T2" fmla="*/ 0 w 366"/>
                  <a:gd name="T3" fmla="*/ 0 h 678"/>
                  <a:gd name="T4" fmla="*/ 0 w 366"/>
                  <a:gd name="T5" fmla="*/ 543 h 678"/>
                  <a:gd name="T6" fmla="*/ 366 w 366"/>
                  <a:gd name="T7" fmla="*/ 678 h 678"/>
                  <a:gd name="T8" fmla="*/ 366 w 366"/>
                  <a:gd name="T9" fmla="*/ 253 h 678"/>
                  <a:gd name="T10" fmla="*/ 258 w 366"/>
                  <a:gd name="T11" fmla="*/ 215 h 678"/>
                  <a:gd name="T12" fmla="*/ 258 w 366"/>
                  <a:gd name="T13" fmla="*/ 89 h 678"/>
                </a:gdLst>
                <a:ahLst/>
                <a:cxnLst>
                  <a:cxn ang="0">
                    <a:pos x="T0" y="T1"/>
                  </a:cxn>
                  <a:cxn ang="0">
                    <a:pos x="T2" y="T3"/>
                  </a:cxn>
                  <a:cxn ang="0">
                    <a:pos x="T4" y="T5"/>
                  </a:cxn>
                  <a:cxn ang="0">
                    <a:pos x="T6" y="T7"/>
                  </a:cxn>
                  <a:cxn ang="0">
                    <a:pos x="T8" y="T9"/>
                  </a:cxn>
                  <a:cxn ang="0">
                    <a:pos x="T10" y="T11"/>
                  </a:cxn>
                  <a:cxn ang="0">
                    <a:pos x="T12" y="T13"/>
                  </a:cxn>
                </a:cxnLst>
                <a:rect l="0" t="0" r="r" b="b"/>
                <a:pathLst>
                  <a:path w="366" h="678">
                    <a:moveTo>
                      <a:pt x="258" y="89"/>
                    </a:moveTo>
                    <a:lnTo>
                      <a:pt x="0" y="0"/>
                    </a:lnTo>
                    <a:lnTo>
                      <a:pt x="0" y="543"/>
                    </a:lnTo>
                    <a:lnTo>
                      <a:pt x="366" y="678"/>
                    </a:lnTo>
                    <a:lnTo>
                      <a:pt x="366" y="253"/>
                    </a:lnTo>
                    <a:lnTo>
                      <a:pt x="258" y="215"/>
                    </a:lnTo>
                    <a:lnTo>
                      <a:pt x="258" y="89"/>
                    </a:lnTo>
                    <a:close/>
                  </a:path>
                </a:pathLst>
              </a:custGeom>
              <a:solidFill>
                <a:srgbClr val="D56D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2" name="Freeform 25"/>
              <p:cNvSpPr>
                <a:spLocks/>
              </p:cNvSpPr>
              <p:nvPr/>
            </p:nvSpPr>
            <p:spPr bwMode="white">
              <a:xfrm>
                <a:off x="2924" y="1064"/>
                <a:ext cx="270" cy="546"/>
              </a:xfrm>
              <a:custGeom>
                <a:avLst/>
                <a:gdLst>
                  <a:gd name="T0" fmla="*/ 227 w 255"/>
                  <a:gd name="T1" fmla="*/ 79 h 515"/>
                  <a:gd name="T2" fmla="*/ 0 w 255"/>
                  <a:gd name="T3" fmla="*/ 0 h 515"/>
                  <a:gd name="T4" fmla="*/ 0 w 255"/>
                  <a:gd name="T5" fmla="*/ 424 h 515"/>
                  <a:gd name="T6" fmla="*/ 255 w 255"/>
                  <a:gd name="T7" fmla="*/ 515 h 515"/>
                  <a:gd name="T8" fmla="*/ 255 w 255"/>
                  <a:gd name="T9" fmla="*/ 134 h 515"/>
                  <a:gd name="T10" fmla="*/ 227 w 255"/>
                  <a:gd name="T11" fmla="*/ 79 h 515"/>
                </a:gdLst>
                <a:ahLst/>
                <a:cxnLst>
                  <a:cxn ang="0">
                    <a:pos x="T0" y="T1"/>
                  </a:cxn>
                  <a:cxn ang="0">
                    <a:pos x="T2" y="T3"/>
                  </a:cxn>
                  <a:cxn ang="0">
                    <a:pos x="T4" y="T5"/>
                  </a:cxn>
                  <a:cxn ang="0">
                    <a:pos x="T6" y="T7"/>
                  </a:cxn>
                  <a:cxn ang="0">
                    <a:pos x="T8" y="T9"/>
                  </a:cxn>
                  <a:cxn ang="0">
                    <a:pos x="T10" y="T11"/>
                  </a:cxn>
                </a:cxnLst>
                <a:rect l="0" t="0" r="r" b="b"/>
                <a:pathLst>
                  <a:path w="255" h="515">
                    <a:moveTo>
                      <a:pt x="227" y="79"/>
                    </a:moveTo>
                    <a:lnTo>
                      <a:pt x="0" y="0"/>
                    </a:lnTo>
                    <a:lnTo>
                      <a:pt x="0" y="424"/>
                    </a:lnTo>
                    <a:lnTo>
                      <a:pt x="255" y="515"/>
                    </a:lnTo>
                    <a:lnTo>
                      <a:pt x="255" y="134"/>
                    </a:lnTo>
                    <a:lnTo>
                      <a:pt x="22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3" name="Freeform 26"/>
              <p:cNvSpPr>
                <a:spLocks/>
              </p:cNvSpPr>
              <p:nvPr/>
            </p:nvSpPr>
            <p:spPr bwMode="auto">
              <a:xfrm>
                <a:off x="3132" y="1081"/>
                <a:ext cx="117" cy="174"/>
              </a:xfrm>
              <a:custGeom>
                <a:avLst/>
                <a:gdLst>
                  <a:gd name="T0" fmla="*/ 0 w 108"/>
                  <a:gd name="T1" fmla="*/ 0 h 164"/>
                  <a:gd name="T2" fmla="*/ 0 w 108"/>
                  <a:gd name="T3" fmla="*/ 126 h 164"/>
                  <a:gd name="T4" fmla="*/ 108 w 108"/>
                  <a:gd name="T5" fmla="*/ 164 h 164"/>
                  <a:gd name="T6" fmla="*/ 108 w 108"/>
                  <a:gd name="T7" fmla="*/ 159 h 164"/>
                  <a:gd name="T8" fmla="*/ 0 w 108"/>
                  <a:gd name="T9" fmla="*/ 0 h 164"/>
                </a:gdLst>
                <a:ahLst/>
                <a:cxnLst>
                  <a:cxn ang="0">
                    <a:pos x="T0" y="T1"/>
                  </a:cxn>
                  <a:cxn ang="0">
                    <a:pos x="T2" y="T3"/>
                  </a:cxn>
                  <a:cxn ang="0">
                    <a:pos x="T4" y="T5"/>
                  </a:cxn>
                  <a:cxn ang="0">
                    <a:pos x="T6" y="T7"/>
                  </a:cxn>
                  <a:cxn ang="0">
                    <a:pos x="T8" y="T9"/>
                  </a:cxn>
                </a:cxnLst>
                <a:rect l="0" t="0" r="r" b="b"/>
                <a:pathLst>
                  <a:path w="108" h="164">
                    <a:moveTo>
                      <a:pt x="0" y="0"/>
                    </a:moveTo>
                    <a:lnTo>
                      <a:pt x="0" y="126"/>
                    </a:lnTo>
                    <a:lnTo>
                      <a:pt x="108" y="164"/>
                    </a:lnTo>
                    <a:lnTo>
                      <a:pt x="108" y="159"/>
                    </a:lnTo>
                    <a:lnTo>
                      <a:pt x="0" y="0"/>
                    </a:lnTo>
                    <a:close/>
                  </a:path>
                </a:pathLst>
              </a:custGeom>
              <a:solidFill>
                <a:srgbClr val="FFB6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4" name="Freeform 27"/>
              <p:cNvSpPr>
                <a:spLocks/>
              </p:cNvSpPr>
              <p:nvPr/>
            </p:nvSpPr>
            <p:spPr bwMode="auto">
              <a:xfrm>
                <a:off x="3132" y="1275"/>
                <a:ext cx="62" cy="335"/>
              </a:xfrm>
              <a:custGeom>
                <a:avLst/>
                <a:gdLst>
                  <a:gd name="T0" fmla="*/ 57 w 57"/>
                  <a:gd name="T1" fmla="*/ 18 h 316"/>
                  <a:gd name="T2" fmla="*/ 0 w 57"/>
                  <a:gd name="T3" fmla="*/ 0 h 316"/>
                  <a:gd name="T4" fmla="*/ 0 w 57"/>
                  <a:gd name="T5" fmla="*/ 296 h 316"/>
                  <a:gd name="T6" fmla="*/ 57 w 57"/>
                  <a:gd name="T7" fmla="*/ 316 h 316"/>
                  <a:gd name="T8" fmla="*/ 57 w 57"/>
                  <a:gd name="T9" fmla="*/ 18 h 316"/>
                </a:gdLst>
                <a:ahLst/>
                <a:cxnLst>
                  <a:cxn ang="0">
                    <a:pos x="T0" y="T1"/>
                  </a:cxn>
                  <a:cxn ang="0">
                    <a:pos x="T2" y="T3"/>
                  </a:cxn>
                  <a:cxn ang="0">
                    <a:pos x="T4" y="T5"/>
                  </a:cxn>
                  <a:cxn ang="0">
                    <a:pos x="T6" y="T7"/>
                  </a:cxn>
                  <a:cxn ang="0">
                    <a:pos x="T8" y="T9"/>
                  </a:cxn>
                </a:cxnLst>
                <a:rect l="0" t="0" r="r" b="b"/>
                <a:pathLst>
                  <a:path w="57" h="316">
                    <a:moveTo>
                      <a:pt x="57" y="18"/>
                    </a:moveTo>
                    <a:lnTo>
                      <a:pt x="0" y="0"/>
                    </a:lnTo>
                    <a:lnTo>
                      <a:pt x="0" y="296"/>
                    </a:lnTo>
                    <a:lnTo>
                      <a:pt x="57" y="316"/>
                    </a:lnTo>
                    <a:lnTo>
                      <a:pt x="57" y="18"/>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5" name="Freeform 28"/>
              <p:cNvSpPr>
                <a:spLocks/>
              </p:cNvSpPr>
              <p:nvPr/>
            </p:nvSpPr>
            <p:spPr bwMode="auto">
              <a:xfrm>
                <a:off x="3049" y="1209"/>
                <a:ext cx="59" cy="372"/>
              </a:xfrm>
              <a:custGeom>
                <a:avLst/>
                <a:gdLst>
                  <a:gd name="T0" fmla="*/ 57 w 57"/>
                  <a:gd name="T1" fmla="*/ 18 h 350"/>
                  <a:gd name="T2" fmla="*/ 0 w 57"/>
                  <a:gd name="T3" fmla="*/ 0 h 350"/>
                  <a:gd name="T4" fmla="*/ 0 w 57"/>
                  <a:gd name="T5" fmla="*/ 329 h 350"/>
                  <a:gd name="T6" fmla="*/ 57 w 57"/>
                  <a:gd name="T7" fmla="*/ 350 h 350"/>
                  <a:gd name="T8" fmla="*/ 57 w 57"/>
                  <a:gd name="T9" fmla="*/ 18 h 350"/>
                </a:gdLst>
                <a:ahLst/>
                <a:cxnLst>
                  <a:cxn ang="0">
                    <a:pos x="T0" y="T1"/>
                  </a:cxn>
                  <a:cxn ang="0">
                    <a:pos x="T2" y="T3"/>
                  </a:cxn>
                  <a:cxn ang="0">
                    <a:pos x="T4" y="T5"/>
                  </a:cxn>
                  <a:cxn ang="0">
                    <a:pos x="T6" y="T7"/>
                  </a:cxn>
                  <a:cxn ang="0">
                    <a:pos x="T8" y="T9"/>
                  </a:cxn>
                </a:cxnLst>
                <a:rect l="0" t="0" r="r" b="b"/>
                <a:pathLst>
                  <a:path w="57" h="350">
                    <a:moveTo>
                      <a:pt x="57" y="18"/>
                    </a:moveTo>
                    <a:lnTo>
                      <a:pt x="0" y="0"/>
                    </a:lnTo>
                    <a:lnTo>
                      <a:pt x="0" y="329"/>
                    </a:lnTo>
                    <a:lnTo>
                      <a:pt x="57" y="350"/>
                    </a:lnTo>
                    <a:lnTo>
                      <a:pt x="57" y="18"/>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6" name="Freeform 29"/>
              <p:cNvSpPr>
                <a:spLocks/>
              </p:cNvSpPr>
              <p:nvPr/>
            </p:nvSpPr>
            <p:spPr bwMode="auto">
              <a:xfrm>
                <a:off x="2962" y="1271"/>
                <a:ext cx="59" cy="277"/>
              </a:xfrm>
              <a:custGeom>
                <a:avLst/>
                <a:gdLst>
                  <a:gd name="T0" fmla="*/ 57 w 57"/>
                  <a:gd name="T1" fmla="*/ 18 h 260"/>
                  <a:gd name="T2" fmla="*/ 0 w 57"/>
                  <a:gd name="T3" fmla="*/ 0 h 260"/>
                  <a:gd name="T4" fmla="*/ 0 w 57"/>
                  <a:gd name="T5" fmla="*/ 240 h 260"/>
                  <a:gd name="T6" fmla="*/ 57 w 57"/>
                  <a:gd name="T7" fmla="*/ 260 h 260"/>
                  <a:gd name="T8" fmla="*/ 57 w 57"/>
                  <a:gd name="T9" fmla="*/ 18 h 260"/>
                </a:gdLst>
                <a:ahLst/>
                <a:cxnLst>
                  <a:cxn ang="0">
                    <a:pos x="T0" y="T1"/>
                  </a:cxn>
                  <a:cxn ang="0">
                    <a:pos x="T2" y="T3"/>
                  </a:cxn>
                  <a:cxn ang="0">
                    <a:pos x="T4" y="T5"/>
                  </a:cxn>
                  <a:cxn ang="0">
                    <a:pos x="T6" y="T7"/>
                  </a:cxn>
                  <a:cxn ang="0">
                    <a:pos x="T8" y="T9"/>
                  </a:cxn>
                </a:cxnLst>
                <a:rect l="0" t="0" r="r" b="b"/>
                <a:pathLst>
                  <a:path w="57" h="260">
                    <a:moveTo>
                      <a:pt x="57" y="18"/>
                    </a:moveTo>
                    <a:lnTo>
                      <a:pt x="0" y="0"/>
                    </a:lnTo>
                    <a:lnTo>
                      <a:pt x="0" y="240"/>
                    </a:lnTo>
                    <a:lnTo>
                      <a:pt x="57" y="260"/>
                    </a:lnTo>
                    <a:lnTo>
                      <a:pt x="57" y="18"/>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sp>
        <p:nvSpPr>
          <p:cNvPr id="654" name="TextBox 653"/>
          <p:cNvSpPr txBox="1"/>
          <p:nvPr/>
        </p:nvSpPr>
        <p:spPr>
          <a:xfrm>
            <a:off x="4326647" y="3817128"/>
            <a:ext cx="893556" cy="242498"/>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en-US" altLang="zh-CN" sz="563" dirty="0">
                <a:solidFill>
                  <a:srgbClr val="3C3C3B"/>
                </a:solidFill>
                <a:latin typeface="微软雅黑" panose="020B0503020204020204" pitchFamily="34" charset="-122"/>
              </a:rPr>
              <a:t>OLAP</a:t>
            </a:r>
          </a:p>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报表、展现工具</a:t>
            </a:r>
            <a:endParaRPr lang="en-US" sz="563" dirty="0">
              <a:solidFill>
                <a:srgbClr val="3C3C3B"/>
              </a:solidFill>
              <a:latin typeface="微软雅黑" panose="020B0503020204020204" pitchFamily="34" charset="-122"/>
            </a:endParaRPr>
          </a:p>
        </p:txBody>
      </p:sp>
      <p:grpSp>
        <p:nvGrpSpPr>
          <p:cNvPr id="655" name="组合 3071"/>
          <p:cNvGrpSpPr/>
          <p:nvPr/>
        </p:nvGrpSpPr>
        <p:grpSpPr>
          <a:xfrm>
            <a:off x="1071439" y="2803766"/>
            <a:ext cx="769934" cy="551855"/>
            <a:chOff x="5074721" y="3717032"/>
            <a:chExt cx="1081455" cy="1179309"/>
          </a:xfrm>
        </p:grpSpPr>
        <p:sp>
          <p:nvSpPr>
            <p:cNvPr id="656" name="TextBox 655"/>
            <p:cNvSpPr txBox="1"/>
            <p:nvPr/>
          </p:nvSpPr>
          <p:spPr>
            <a:xfrm>
              <a:off x="5074721" y="3717032"/>
              <a:ext cx="1081455" cy="382436"/>
            </a:xfrm>
            <a:prstGeom prst="rect">
              <a:avLst/>
            </a:prstGeom>
            <a:noFill/>
          </p:spPr>
          <p:txBody>
            <a:bodyPr wrap="square" rtlCol="0">
              <a:spAutoFit/>
            </a:bodyPr>
            <a:lstStyle/>
            <a:p>
              <a:pPr algn="ctr" defTabSz="685716" eaLnBrk="0" fontAlgn="base" hangingPunct="0">
                <a:spcBef>
                  <a:spcPct val="0"/>
                </a:spcBef>
                <a:spcAft>
                  <a:spcPct val="0"/>
                </a:spcAft>
                <a:defRPr/>
              </a:pPr>
              <a:r>
                <a:rPr lang="zh-CN" altLang="en-US" sz="563" b="1" kern="0" dirty="0">
                  <a:solidFill>
                    <a:srgbClr val="5F6062"/>
                  </a:solidFill>
                  <a:latin typeface="微软雅黑" panose="020B0503020204020204" pitchFamily="34" charset="-122"/>
                </a:rPr>
                <a:t>非结构化存储</a:t>
              </a:r>
              <a:endParaRPr lang="en-US" sz="563" b="1" kern="0" dirty="0">
                <a:solidFill>
                  <a:srgbClr val="5F6062"/>
                </a:solidFill>
                <a:latin typeface="微软雅黑" panose="020B0503020204020204" pitchFamily="34" charset="-122"/>
              </a:endParaRPr>
            </a:p>
          </p:txBody>
        </p:sp>
        <p:grpSp>
          <p:nvGrpSpPr>
            <p:cNvPr id="657" name="组合 28"/>
            <p:cNvGrpSpPr/>
            <p:nvPr/>
          </p:nvGrpSpPr>
          <p:grpSpPr>
            <a:xfrm>
              <a:off x="5226695" y="4005064"/>
              <a:ext cx="777506" cy="891277"/>
              <a:chOff x="5148064" y="3717032"/>
              <a:chExt cx="777506" cy="1016802"/>
            </a:xfrm>
          </p:grpSpPr>
          <p:grpSp>
            <p:nvGrpSpPr>
              <p:cNvPr id="658" name="Group 42"/>
              <p:cNvGrpSpPr>
                <a:grpSpLocks/>
              </p:cNvGrpSpPr>
              <p:nvPr/>
            </p:nvGrpSpPr>
            <p:grpSpPr bwMode="auto">
              <a:xfrm>
                <a:off x="5607150" y="3717032"/>
                <a:ext cx="318420" cy="496666"/>
                <a:chOff x="1747" y="840"/>
                <a:chExt cx="541" cy="914"/>
              </a:xfrm>
            </p:grpSpPr>
            <p:grpSp>
              <p:nvGrpSpPr>
                <p:cNvPr id="754" name="Group 43"/>
                <p:cNvGrpSpPr>
                  <a:grpSpLocks/>
                </p:cNvGrpSpPr>
                <p:nvPr/>
              </p:nvGrpSpPr>
              <p:grpSpPr bwMode="auto">
                <a:xfrm>
                  <a:off x="1836" y="934"/>
                  <a:ext cx="452" cy="820"/>
                  <a:chOff x="1836" y="934"/>
                  <a:chExt cx="452" cy="820"/>
                </a:xfrm>
              </p:grpSpPr>
              <p:sp>
                <p:nvSpPr>
                  <p:cNvPr id="770"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71"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55" name="Group 46"/>
                <p:cNvGrpSpPr>
                  <a:grpSpLocks/>
                </p:cNvGrpSpPr>
                <p:nvPr/>
              </p:nvGrpSpPr>
              <p:grpSpPr bwMode="auto">
                <a:xfrm>
                  <a:off x="1791" y="886"/>
                  <a:ext cx="452" cy="818"/>
                  <a:chOff x="1791" y="886"/>
                  <a:chExt cx="452" cy="818"/>
                </a:xfrm>
              </p:grpSpPr>
              <p:sp>
                <p:nvSpPr>
                  <p:cNvPr id="768"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9"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56" name="Group 49"/>
                <p:cNvGrpSpPr>
                  <a:grpSpLocks/>
                </p:cNvGrpSpPr>
                <p:nvPr/>
              </p:nvGrpSpPr>
              <p:grpSpPr bwMode="auto">
                <a:xfrm>
                  <a:off x="1747" y="840"/>
                  <a:ext cx="451" cy="818"/>
                  <a:chOff x="1747" y="840"/>
                  <a:chExt cx="451" cy="818"/>
                </a:xfrm>
              </p:grpSpPr>
              <p:sp>
                <p:nvSpPr>
                  <p:cNvPr id="766"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7"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57" name="Group 52"/>
                <p:cNvGrpSpPr>
                  <a:grpSpLocks/>
                </p:cNvGrpSpPr>
                <p:nvPr/>
              </p:nvGrpSpPr>
              <p:grpSpPr bwMode="auto">
                <a:xfrm>
                  <a:off x="1793" y="925"/>
                  <a:ext cx="298" cy="580"/>
                  <a:chOff x="1793" y="925"/>
                  <a:chExt cx="298" cy="580"/>
                </a:xfrm>
              </p:grpSpPr>
              <p:sp>
                <p:nvSpPr>
                  <p:cNvPr id="758"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59"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0"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1"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2"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3"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4"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5"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59" name="Group 42"/>
              <p:cNvGrpSpPr>
                <a:grpSpLocks/>
              </p:cNvGrpSpPr>
              <p:nvPr/>
            </p:nvGrpSpPr>
            <p:grpSpPr bwMode="auto">
              <a:xfrm>
                <a:off x="5378390" y="3720728"/>
                <a:ext cx="318420" cy="496666"/>
                <a:chOff x="1747" y="840"/>
                <a:chExt cx="541" cy="914"/>
              </a:xfrm>
            </p:grpSpPr>
            <p:grpSp>
              <p:nvGrpSpPr>
                <p:cNvPr id="736" name="Group 43"/>
                <p:cNvGrpSpPr>
                  <a:grpSpLocks/>
                </p:cNvGrpSpPr>
                <p:nvPr/>
              </p:nvGrpSpPr>
              <p:grpSpPr bwMode="auto">
                <a:xfrm>
                  <a:off x="1836" y="934"/>
                  <a:ext cx="452" cy="820"/>
                  <a:chOff x="1836" y="934"/>
                  <a:chExt cx="452" cy="820"/>
                </a:xfrm>
              </p:grpSpPr>
              <p:sp>
                <p:nvSpPr>
                  <p:cNvPr id="752"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53"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37" name="Group 46"/>
                <p:cNvGrpSpPr>
                  <a:grpSpLocks/>
                </p:cNvGrpSpPr>
                <p:nvPr/>
              </p:nvGrpSpPr>
              <p:grpSpPr bwMode="auto">
                <a:xfrm>
                  <a:off x="1791" y="886"/>
                  <a:ext cx="452" cy="818"/>
                  <a:chOff x="1791" y="886"/>
                  <a:chExt cx="452" cy="818"/>
                </a:xfrm>
              </p:grpSpPr>
              <p:sp>
                <p:nvSpPr>
                  <p:cNvPr id="750"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51"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38" name="Group 49"/>
                <p:cNvGrpSpPr>
                  <a:grpSpLocks/>
                </p:cNvGrpSpPr>
                <p:nvPr/>
              </p:nvGrpSpPr>
              <p:grpSpPr bwMode="auto">
                <a:xfrm>
                  <a:off x="1747" y="840"/>
                  <a:ext cx="451" cy="818"/>
                  <a:chOff x="1747" y="840"/>
                  <a:chExt cx="451" cy="818"/>
                </a:xfrm>
              </p:grpSpPr>
              <p:sp>
                <p:nvSpPr>
                  <p:cNvPr id="748"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9"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39" name="Group 52"/>
                <p:cNvGrpSpPr>
                  <a:grpSpLocks/>
                </p:cNvGrpSpPr>
                <p:nvPr/>
              </p:nvGrpSpPr>
              <p:grpSpPr bwMode="auto">
                <a:xfrm>
                  <a:off x="1793" y="925"/>
                  <a:ext cx="298" cy="580"/>
                  <a:chOff x="1793" y="925"/>
                  <a:chExt cx="298" cy="580"/>
                </a:xfrm>
              </p:grpSpPr>
              <p:sp>
                <p:nvSpPr>
                  <p:cNvPr id="740"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1"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2"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3"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4"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5"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6"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7"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60" name="Group 42"/>
              <p:cNvGrpSpPr>
                <a:grpSpLocks/>
              </p:cNvGrpSpPr>
              <p:nvPr/>
            </p:nvGrpSpPr>
            <p:grpSpPr bwMode="auto">
              <a:xfrm>
                <a:off x="5148064" y="3723254"/>
                <a:ext cx="318420" cy="496666"/>
                <a:chOff x="1747" y="840"/>
                <a:chExt cx="541" cy="914"/>
              </a:xfrm>
            </p:grpSpPr>
            <p:grpSp>
              <p:nvGrpSpPr>
                <p:cNvPr id="718" name="Group 43"/>
                <p:cNvGrpSpPr>
                  <a:grpSpLocks/>
                </p:cNvGrpSpPr>
                <p:nvPr/>
              </p:nvGrpSpPr>
              <p:grpSpPr bwMode="auto">
                <a:xfrm>
                  <a:off x="1836" y="934"/>
                  <a:ext cx="452" cy="820"/>
                  <a:chOff x="1836" y="934"/>
                  <a:chExt cx="452" cy="820"/>
                </a:xfrm>
              </p:grpSpPr>
              <p:sp>
                <p:nvSpPr>
                  <p:cNvPr id="734"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35"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19" name="Group 46"/>
                <p:cNvGrpSpPr>
                  <a:grpSpLocks/>
                </p:cNvGrpSpPr>
                <p:nvPr/>
              </p:nvGrpSpPr>
              <p:grpSpPr bwMode="auto">
                <a:xfrm>
                  <a:off x="1791" y="886"/>
                  <a:ext cx="452" cy="818"/>
                  <a:chOff x="1791" y="886"/>
                  <a:chExt cx="452" cy="818"/>
                </a:xfrm>
              </p:grpSpPr>
              <p:sp>
                <p:nvSpPr>
                  <p:cNvPr id="732"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33"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20" name="Group 49"/>
                <p:cNvGrpSpPr>
                  <a:grpSpLocks/>
                </p:cNvGrpSpPr>
                <p:nvPr/>
              </p:nvGrpSpPr>
              <p:grpSpPr bwMode="auto">
                <a:xfrm>
                  <a:off x="1747" y="840"/>
                  <a:ext cx="451" cy="818"/>
                  <a:chOff x="1747" y="840"/>
                  <a:chExt cx="451" cy="818"/>
                </a:xfrm>
              </p:grpSpPr>
              <p:sp>
                <p:nvSpPr>
                  <p:cNvPr id="730"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31"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21" name="Group 52"/>
                <p:cNvGrpSpPr>
                  <a:grpSpLocks/>
                </p:cNvGrpSpPr>
                <p:nvPr/>
              </p:nvGrpSpPr>
              <p:grpSpPr bwMode="auto">
                <a:xfrm>
                  <a:off x="1793" y="925"/>
                  <a:ext cx="298" cy="580"/>
                  <a:chOff x="1793" y="925"/>
                  <a:chExt cx="298" cy="580"/>
                </a:xfrm>
              </p:grpSpPr>
              <p:sp>
                <p:nvSpPr>
                  <p:cNvPr id="722"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3"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4"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5"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6"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7"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8"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9"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61" name="Group 42"/>
              <p:cNvGrpSpPr>
                <a:grpSpLocks/>
              </p:cNvGrpSpPr>
              <p:nvPr/>
            </p:nvGrpSpPr>
            <p:grpSpPr bwMode="auto">
              <a:xfrm>
                <a:off x="5607150" y="4230946"/>
                <a:ext cx="318420" cy="496666"/>
                <a:chOff x="1747" y="840"/>
                <a:chExt cx="541" cy="914"/>
              </a:xfrm>
            </p:grpSpPr>
            <p:grpSp>
              <p:nvGrpSpPr>
                <p:cNvPr id="700" name="Group 43"/>
                <p:cNvGrpSpPr>
                  <a:grpSpLocks/>
                </p:cNvGrpSpPr>
                <p:nvPr/>
              </p:nvGrpSpPr>
              <p:grpSpPr bwMode="auto">
                <a:xfrm>
                  <a:off x="1836" y="934"/>
                  <a:ext cx="452" cy="820"/>
                  <a:chOff x="1836" y="934"/>
                  <a:chExt cx="452" cy="820"/>
                </a:xfrm>
              </p:grpSpPr>
              <p:sp>
                <p:nvSpPr>
                  <p:cNvPr id="716"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7"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01" name="Group 46"/>
                <p:cNvGrpSpPr>
                  <a:grpSpLocks/>
                </p:cNvGrpSpPr>
                <p:nvPr/>
              </p:nvGrpSpPr>
              <p:grpSpPr bwMode="auto">
                <a:xfrm>
                  <a:off x="1791" y="886"/>
                  <a:ext cx="452" cy="818"/>
                  <a:chOff x="1791" y="886"/>
                  <a:chExt cx="452" cy="818"/>
                </a:xfrm>
              </p:grpSpPr>
              <p:sp>
                <p:nvSpPr>
                  <p:cNvPr id="714"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5"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02" name="Group 49"/>
                <p:cNvGrpSpPr>
                  <a:grpSpLocks/>
                </p:cNvGrpSpPr>
                <p:nvPr/>
              </p:nvGrpSpPr>
              <p:grpSpPr bwMode="auto">
                <a:xfrm>
                  <a:off x="1747" y="840"/>
                  <a:ext cx="451" cy="818"/>
                  <a:chOff x="1747" y="840"/>
                  <a:chExt cx="451" cy="818"/>
                </a:xfrm>
              </p:grpSpPr>
              <p:sp>
                <p:nvSpPr>
                  <p:cNvPr id="712"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3"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03" name="Group 52"/>
                <p:cNvGrpSpPr>
                  <a:grpSpLocks/>
                </p:cNvGrpSpPr>
                <p:nvPr/>
              </p:nvGrpSpPr>
              <p:grpSpPr bwMode="auto">
                <a:xfrm>
                  <a:off x="1793" y="925"/>
                  <a:ext cx="298" cy="580"/>
                  <a:chOff x="1793" y="925"/>
                  <a:chExt cx="298" cy="580"/>
                </a:xfrm>
              </p:grpSpPr>
              <p:sp>
                <p:nvSpPr>
                  <p:cNvPr id="704"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5"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6"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7"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8"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9"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0"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1"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62" name="Group 42"/>
              <p:cNvGrpSpPr>
                <a:grpSpLocks/>
              </p:cNvGrpSpPr>
              <p:nvPr/>
            </p:nvGrpSpPr>
            <p:grpSpPr bwMode="auto">
              <a:xfrm>
                <a:off x="5378390" y="4234642"/>
                <a:ext cx="318420" cy="496666"/>
                <a:chOff x="1747" y="840"/>
                <a:chExt cx="541" cy="914"/>
              </a:xfrm>
            </p:grpSpPr>
            <p:grpSp>
              <p:nvGrpSpPr>
                <p:cNvPr id="682" name="Group 43"/>
                <p:cNvGrpSpPr>
                  <a:grpSpLocks/>
                </p:cNvGrpSpPr>
                <p:nvPr/>
              </p:nvGrpSpPr>
              <p:grpSpPr bwMode="auto">
                <a:xfrm>
                  <a:off x="1836" y="934"/>
                  <a:ext cx="452" cy="820"/>
                  <a:chOff x="1836" y="934"/>
                  <a:chExt cx="452" cy="820"/>
                </a:xfrm>
              </p:grpSpPr>
              <p:sp>
                <p:nvSpPr>
                  <p:cNvPr id="698"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9"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83" name="Group 46"/>
                <p:cNvGrpSpPr>
                  <a:grpSpLocks/>
                </p:cNvGrpSpPr>
                <p:nvPr/>
              </p:nvGrpSpPr>
              <p:grpSpPr bwMode="auto">
                <a:xfrm>
                  <a:off x="1791" y="886"/>
                  <a:ext cx="452" cy="818"/>
                  <a:chOff x="1791" y="886"/>
                  <a:chExt cx="452" cy="818"/>
                </a:xfrm>
              </p:grpSpPr>
              <p:sp>
                <p:nvSpPr>
                  <p:cNvPr id="696"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7"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84" name="Group 49"/>
                <p:cNvGrpSpPr>
                  <a:grpSpLocks/>
                </p:cNvGrpSpPr>
                <p:nvPr/>
              </p:nvGrpSpPr>
              <p:grpSpPr bwMode="auto">
                <a:xfrm>
                  <a:off x="1747" y="840"/>
                  <a:ext cx="451" cy="818"/>
                  <a:chOff x="1747" y="840"/>
                  <a:chExt cx="451" cy="818"/>
                </a:xfrm>
              </p:grpSpPr>
              <p:sp>
                <p:nvSpPr>
                  <p:cNvPr id="694"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5"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85" name="Group 52"/>
                <p:cNvGrpSpPr>
                  <a:grpSpLocks/>
                </p:cNvGrpSpPr>
                <p:nvPr/>
              </p:nvGrpSpPr>
              <p:grpSpPr bwMode="auto">
                <a:xfrm>
                  <a:off x="1793" y="925"/>
                  <a:ext cx="298" cy="580"/>
                  <a:chOff x="1793" y="925"/>
                  <a:chExt cx="298" cy="580"/>
                </a:xfrm>
              </p:grpSpPr>
              <p:sp>
                <p:nvSpPr>
                  <p:cNvPr id="686"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87"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88"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89"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0"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1"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2"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3"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63" name="Group 42"/>
              <p:cNvGrpSpPr>
                <a:grpSpLocks/>
              </p:cNvGrpSpPr>
              <p:nvPr/>
            </p:nvGrpSpPr>
            <p:grpSpPr bwMode="auto">
              <a:xfrm>
                <a:off x="5148064" y="4237168"/>
                <a:ext cx="318420" cy="496666"/>
                <a:chOff x="1747" y="840"/>
                <a:chExt cx="541" cy="914"/>
              </a:xfrm>
            </p:grpSpPr>
            <p:grpSp>
              <p:nvGrpSpPr>
                <p:cNvPr id="664" name="Group 43"/>
                <p:cNvGrpSpPr>
                  <a:grpSpLocks/>
                </p:cNvGrpSpPr>
                <p:nvPr/>
              </p:nvGrpSpPr>
              <p:grpSpPr bwMode="auto">
                <a:xfrm>
                  <a:off x="1836" y="934"/>
                  <a:ext cx="452" cy="820"/>
                  <a:chOff x="1836" y="934"/>
                  <a:chExt cx="452" cy="820"/>
                </a:xfrm>
              </p:grpSpPr>
              <p:sp>
                <p:nvSpPr>
                  <p:cNvPr id="680"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81"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65" name="Group 46"/>
                <p:cNvGrpSpPr>
                  <a:grpSpLocks/>
                </p:cNvGrpSpPr>
                <p:nvPr/>
              </p:nvGrpSpPr>
              <p:grpSpPr bwMode="auto">
                <a:xfrm>
                  <a:off x="1791" y="886"/>
                  <a:ext cx="452" cy="818"/>
                  <a:chOff x="1791" y="886"/>
                  <a:chExt cx="452" cy="818"/>
                </a:xfrm>
              </p:grpSpPr>
              <p:sp>
                <p:nvSpPr>
                  <p:cNvPr id="678"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9"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66" name="Group 49"/>
                <p:cNvGrpSpPr>
                  <a:grpSpLocks/>
                </p:cNvGrpSpPr>
                <p:nvPr/>
              </p:nvGrpSpPr>
              <p:grpSpPr bwMode="auto">
                <a:xfrm>
                  <a:off x="1747" y="840"/>
                  <a:ext cx="451" cy="818"/>
                  <a:chOff x="1747" y="840"/>
                  <a:chExt cx="451" cy="818"/>
                </a:xfrm>
              </p:grpSpPr>
              <p:sp>
                <p:nvSpPr>
                  <p:cNvPr id="676"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7"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67" name="Group 52"/>
                <p:cNvGrpSpPr>
                  <a:grpSpLocks/>
                </p:cNvGrpSpPr>
                <p:nvPr/>
              </p:nvGrpSpPr>
              <p:grpSpPr bwMode="auto">
                <a:xfrm>
                  <a:off x="1793" y="925"/>
                  <a:ext cx="298" cy="580"/>
                  <a:chOff x="1793" y="925"/>
                  <a:chExt cx="298" cy="580"/>
                </a:xfrm>
              </p:grpSpPr>
              <p:sp>
                <p:nvSpPr>
                  <p:cNvPr id="668"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69"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0"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1"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2"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3"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4"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5"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grpSp>
      <p:sp>
        <p:nvSpPr>
          <p:cNvPr id="772" name="Rectangle 178"/>
          <p:cNvSpPr>
            <a:spLocks noChangeArrowheads="1"/>
          </p:cNvSpPr>
          <p:nvPr/>
        </p:nvSpPr>
        <p:spPr bwMode="auto">
          <a:xfrm>
            <a:off x="6045148" y="1935469"/>
            <a:ext cx="256299" cy="1533200"/>
          </a:xfrm>
          <a:prstGeom prst="rect">
            <a:avLst/>
          </a:prstGeom>
          <a:solidFill>
            <a:srgbClr val="D8D8D8">
              <a:lumMod val="75000"/>
            </a:srgbClr>
          </a:solidFill>
          <a:ln w="9525">
            <a:solidFill>
              <a:sysClr val="window" lastClr="FFFFFF"/>
            </a:solidFill>
            <a:miter lim="800000"/>
            <a:headEnd/>
            <a:tailEnd/>
          </a:ln>
          <a:effectLst/>
          <a:extLst/>
        </p:spPr>
        <p:txBody>
          <a:bodyPr lIns="0" tIns="0" rIns="0" bIns="0" anchor="ctr"/>
          <a:lstStyle/>
          <a:p>
            <a:pPr algn="ctr" defTabSz="685716" eaLnBrk="0" fontAlgn="base" hangingPunct="0">
              <a:spcBef>
                <a:spcPct val="0"/>
              </a:spcBef>
              <a:spcAft>
                <a:spcPct val="0"/>
              </a:spcAft>
              <a:defRPr/>
            </a:pPr>
            <a:r>
              <a:rPr lang="zh-CN" altLang="en-US" sz="563" b="1" kern="0" dirty="0">
                <a:solidFill>
                  <a:prstClr val="white"/>
                </a:solidFill>
                <a:latin typeface="微软雅黑" panose="020B0503020204020204" pitchFamily="34" charset="-122"/>
              </a:rPr>
              <a:t>统一调度管理</a:t>
            </a:r>
            <a:endParaRPr lang="en-US" altLang="zh-CN" sz="563" b="1" kern="0" dirty="0">
              <a:solidFill>
                <a:prstClr val="white"/>
              </a:solidFill>
              <a:latin typeface="微软雅黑" panose="020B0503020204020204" pitchFamily="34" charset="-122"/>
            </a:endParaRPr>
          </a:p>
        </p:txBody>
      </p:sp>
      <p:grpSp>
        <p:nvGrpSpPr>
          <p:cNvPr id="773" name="组合 30"/>
          <p:cNvGrpSpPr/>
          <p:nvPr/>
        </p:nvGrpSpPr>
        <p:grpSpPr>
          <a:xfrm>
            <a:off x="5971239" y="1485430"/>
            <a:ext cx="586570" cy="357327"/>
            <a:chOff x="8210850" y="620688"/>
            <a:chExt cx="823901" cy="763605"/>
          </a:xfrm>
        </p:grpSpPr>
        <p:sp>
          <p:nvSpPr>
            <p:cNvPr id="774" name="Line 712"/>
            <p:cNvSpPr>
              <a:spLocks noChangeShapeType="1"/>
            </p:cNvSpPr>
            <p:nvPr/>
          </p:nvSpPr>
          <p:spPr bwMode="auto">
            <a:xfrm flipH="1" flipV="1">
              <a:off x="8257704" y="1176563"/>
              <a:ext cx="309561" cy="0"/>
            </a:xfrm>
            <a:prstGeom prst="line">
              <a:avLst/>
            </a:prstGeom>
            <a:noFill/>
            <a:ln w="50800">
              <a:solidFill>
                <a:srgbClr val="005E8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3A6D7A"/>
                    </a:outerShdw>
                  </a:effectLst>
                </a14:hiddenEffects>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75" name="Text Box 713"/>
            <p:cNvSpPr txBox="1">
              <a:spLocks noChangeArrowheads="1"/>
            </p:cNvSpPr>
            <p:nvPr/>
          </p:nvSpPr>
          <p:spPr bwMode="auto">
            <a:xfrm>
              <a:off x="8599237" y="1122623"/>
              <a:ext cx="435514" cy="14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defTabSz="685716" fontAlgn="base">
                <a:lnSpc>
                  <a:spcPct val="80000"/>
                </a:lnSpc>
                <a:spcBef>
                  <a:spcPct val="0"/>
                </a:spcBef>
                <a:spcAft>
                  <a:spcPct val="0"/>
                </a:spcAft>
                <a:defRPr/>
              </a:pPr>
              <a:r>
                <a:rPr lang="zh-CN" altLang="en-US" sz="563" kern="0" dirty="0">
                  <a:solidFill>
                    <a:srgbClr val="005E8A"/>
                  </a:solidFill>
                  <a:latin typeface="微软雅黑" pitchFamily="34" charset="-122"/>
                  <a:ea typeface="微软雅黑" pitchFamily="34" charset="-122"/>
                </a:rPr>
                <a:t>数据流</a:t>
              </a:r>
              <a:endParaRPr lang="en-US" altLang="zh-CN" sz="563" kern="0" dirty="0">
                <a:solidFill>
                  <a:srgbClr val="005E8A"/>
                </a:solidFill>
                <a:latin typeface="微软雅黑" pitchFamily="34" charset="-122"/>
                <a:ea typeface="微软雅黑" pitchFamily="34" charset="-122"/>
              </a:endParaRPr>
            </a:p>
          </p:txBody>
        </p:sp>
        <p:sp>
          <p:nvSpPr>
            <p:cNvPr id="776" name="Line 714"/>
            <p:cNvSpPr>
              <a:spLocks noChangeShapeType="1"/>
            </p:cNvSpPr>
            <p:nvPr/>
          </p:nvSpPr>
          <p:spPr bwMode="auto">
            <a:xfrm flipH="1" flipV="1">
              <a:off x="8261405" y="960538"/>
              <a:ext cx="305860" cy="0"/>
            </a:xfrm>
            <a:prstGeom prst="line">
              <a:avLst/>
            </a:prstGeom>
            <a:noFill/>
            <a:ln w="508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D5370"/>
                    </a:outerShdw>
                  </a:effectLst>
                </a14:hiddenEffects>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77" name="Text Box 715"/>
            <p:cNvSpPr txBox="1">
              <a:spLocks noChangeArrowheads="1"/>
            </p:cNvSpPr>
            <p:nvPr/>
          </p:nvSpPr>
          <p:spPr bwMode="auto">
            <a:xfrm>
              <a:off x="8599237" y="911325"/>
              <a:ext cx="433780" cy="14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defTabSz="685716" fontAlgn="base">
                <a:lnSpc>
                  <a:spcPct val="80000"/>
                </a:lnSpc>
                <a:spcBef>
                  <a:spcPct val="0"/>
                </a:spcBef>
                <a:spcAft>
                  <a:spcPct val="0"/>
                </a:spcAft>
                <a:defRPr/>
              </a:pPr>
              <a:r>
                <a:rPr lang="zh-CN" altLang="en-US" sz="563" kern="0" dirty="0">
                  <a:solidFill>
                    <a:srgbClr val="005E8A"/>
                  </a:solidFill>
                  <a:latin typeface="微软雅黑" pitchFamily="34" charset="-122"/>
                  <a:ea typeface="微软雅黑" pitchFamily="34" charset="-122"/>
                </a:rPr>
                <a:t>访问流</a:t>
              </a:r>
              <a:endParaRPr lang="en-US" altLang="zh-CN" sz="563" kern="0" dirty="0">
                <a:solidFill>
                  <a:srgbClr val="005E8A"/>
                </a:solidFill>
                <a:latin typeface="微软雅黑" pitchFamily="34" charset="-122"/>
                <a:ea typeface="微软雅黑" pitchFamily="34" charset="-122"/>
              </a:endParaRPr>
            </a:p>
          </p:txBody>
        </p:sp>
        <p:sp>
          <p:nvSpPr>
            <p:cNvPr id="778" name="Rectangle 722"/>
            <p:cNvSpPr>
              <a:spLocks noChangeArrowheads="1"/>
            </p:cNvSpPr>
            <p:nvPr/>
          </p:nvSpPr>
          <p:spPr bwMode="auto">
            <a:xfrm>
              <a:off x="8210850" y="620688"/>
              <a:ext cx="823900" cy="763605"/>
            </a:xfrm>
            <a:prstGeom prst="rect">
              <a:avLst/>
            </a:prstGeom>
            <a:noFill/>
            <a:ln w="9525">
              <a:noFill/>
              <a:miter lim="800000"/>
              <a:headEnd/>
              <a:tailEnd/>
            </a:ln>
            <a:effectLst/>
            <a:extLst>
              <a:ext uri="{909E8E84-426E-40DD-AFC4-6F175D3DCCD1}">
                <a14:hiddenFill xmlns:a14="http://schemas.microsoft.com/office/drawing/2010/main">
                  <a:solidFill>
                    <a:srgbClr val="373F8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16" eaLnBrk="0" fontAlgn="base" hangingPunct="0">
                <a:spcBef>
                  <a:spcPct val="0"/>
                </a:spcBef>
                <a:spcAft>
                  <a:spcPct val="0"/>
                </a:spcAft>
                <a:defRPr/>
              </a:pPr>
              <a:endParaRPr lang="zh-CN" altLang="en-US" sz="563" kern="0">
                <a:solidFill>
                  <a:srgbClr val="000000"/>
                </a:solidFill>
                <a:latin typeface="微软雅黑" panose="020B0503020204020204" pitchFamily="34" charset="-122"/>
              </a:endParaRPr>
            </a:p>
          </p:txBody>
        </p:sp>
        <p:sp>
          <p:nvSpPr>
            <p:cNvPr id="779" name="Line 792"/>
            <p:cNvSpPr>
              <a:spLocks noChangeShapeType="1"/>
            </p:cNvSpPr>
            <p:nvPr/>
          </p:nvSpPr>
          <p:spPr bwMode="auto">
            <a:xfrm flipH="1" flipV="1">
              <a:off x="8275924" y="750862"/>
              <a:ext cx="291342" cy="0"/>
            </a:xfrm>
            <a:prstGeom prst="line">
              <a:avLst/>
            </a:prstGeom>
            <a:noFill/>
            <a:ln w="5080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06800"/>
                    </a:outerShdw>
                  </a:effectLst>
                </a14:hiddenEffects>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80" name="Text Box 793"/>
            <p:cNvSpPr txBox="1">
              <a:spLocks noChangeArrowheads="1"/>
            </p:cNvSpPr>
            <p:nvPr/>
          </p:nvSpPr>
          <p:spPr bwMode="auto">
            <a:xfrm>
              <a:off x="8599237" y="703238"/>
              <a:ext cx="427198" cy="14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defTabSz="685716" fontAlgn="base">
                <a:lnSpc>
                  <a:spcPct val="80000"/>
                </a:lnSpc>
                <a:spcBef>
                  <a:spcPct val="0"/>
                </a:spcBef>
                <a:spcAft>
                  <a:spcPct val="0"/>
                </a:spcAft>
                <a:defRPr/>
              </a:pPr>
              <a:r>
                <a:rPr lang="zh-CN" altLang="en-US" sz="563" kern="0" dirty="0">
                  <a:solidFill>
                    <a:srgbClr val="005E8A"/>
                  </a:solidFill>
                  <a:latin typeface="微软雅黑" pitchFamily="34" charset="-122"/>
                  <a:ea typeface="微软雅黑" pitchFamily="34" charset="-122"/>
                </a:rPr>
                <a:t>控制流</a:t>
              </a:r>
              <a:endParaRPr lang="en-US" altLang="zh-CN" sz="563" kern="0" dirty="0">
                <a:solidFill>
                  <a:srgbClr val="005E8A"/>
                </a:solidFill>
                <a:latin typeface="微软雅黑" pitchFamily="34" charset="-122"/>
                <a:ea typeface="微软雅黑" pitchFamily="34" charset="-122"/>
              </a:endParaRPr>
            </a:p>
          </p:txBody>
        </p:sp>
      </p:grpSp>
      <p:sp>
        <p:nvSpPr>
          <p:cNvPr id="781" name="Line 115"/>
          <p:cNvSpPr>
            <a:spLocks noChangeShapeType="1"/>
          </p:cNvSpPr>
          <p:nvPr/>
        </p:nvSpPr>
        <p:spPr bwMode="auto">
          <a:xfrm>
            <a:off x="2947258" y="1822393"/>
            <a:ext cx="0" cy="75808"/>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782" name="Line 115"/>
          <p:cNvSpPr>
            <a:spLocks noChangeShapeType="1"/>
          </p:cNvSpPr>
          <p:nvPr/>
        </p:nvSpPr>
        <p:spPr bwMode="auto">
          <a:xfrm>
            <a:off x="4206940" y="1822393"/>
            <a:ext cx="0" cy="75808"/>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783" name="Rectangle 178"/>
          <p:cNvSpPr>
            <a:spLocks noChangeArrowheads="1"/>
          </p:cNvSpPr>
          <p:nvPr/>
        </p:nvSpPr>
        <p:spPr bwMode="auto">
          <a:xfrm>
            <a:off x="6352770" y="1935469"/>
            <a:ext cx="256299" cy="1533200"/>
          </a:xfrm>
          <a:prstGeom prst="rect">
            <a:avLst/>
          </a:prstGeom>
          <a:solidFill>
            <a:srgbClr val="D8D8D8">
              <a:lumMod val="75000"/>
            </a:srgbClr>
          </a:solidFill>
          <a:ln w="9525">
            <a:solidFill>
              <a:sysClr val="window" lastClr="FFFFFF"/>
            </a:solidFill>
            <a:miter lim="800000"/>
            <a:headEnd/>
            <a:tailEnd/>
          </a:ln>
          <a:effectLst/>
          <a:extLst/>
        </p:spPr>
        <p:txBody>
          <a:bodyPr lIns="0" tIns="0" rIns="0" bIns="0" anchor="ctr"/>
          <a:lstStyle/>
          <a:p>
            <a:pPr algn="ctr" defTabSz="685716" eaLnBrk="0" fontAlgn="base" hangingPunct="0">
              <a:spcBef>
                <a:spcPct val="0"/>
              </a:spcBef>
              <a:spcAft>
                <a:spcPct val="0"/>
              </a:spcAft>
              <a:defRPr/>
            </a:pPr>
            <a:r>
              <a:rPr lang="zh-CN" altLang="en-US" sz="563" b="1" kern="0" dirty="0">
                <a:solidFill>
                  <a:prstClr val="white"/>
                </a:solidFill>
                <a:latin typeface="微软雅黑" panose="020B0503020204020204" pitchFamily="34" charset="-122"/>
              </a:rPr>
              <a:t>系统管理与运维</a:t>
            </a:r>
            <a:endParaRPr lang="en-US" altLang="zh-CN" sz="563" b="1" kern="0" dirty="0">
              <a:solidFill>
                <a:prstClr val="white"/>
              </a:solidFill>
              <a:latin typeface="微软雅黑" panose="020B0503020204020204" pitchFamily="34" charset="-122"/>
            </a:endParaRPr>
          </a:p>
        </p:txBody>
      </p:sp>
      <p:grpSp>
        <p:nvGrpSpPr>
          <p:cNvPr id="784" name="组合 3072"/>
          <p:cNvGrpSpPr/>
          <p:nvPr/>
        </p:nvGrpSpPr>
        <p:grpSpPr>
          <a:xfrm>
            <a:off x="1841378" y="2805733"/>
            <a:ext cx="2415587" cy="600323"/>
            <a:chOff x="1331640" y="3645022"/>
            <a:chExt cx="3759011" cy="1282885"/>
          </a:xfrm>
          <a:solidFill>
            <a:srgbClr val="DC7B1F"/>
          </a:solidFill>
        </p:grpSpPr>
        <p:sp>
          <p:nvSpPr>
            <p:cNvPr id="785" name="AutoShape 3"/>
            <p:cNvSpPr>
              <a:spLocks noChangeArrowheads="1"/>
            </p:cNvSpPr>
            <p:nvPr/>
          </p:nvSpPr>
          <p:spPr bwMode="auto">
            <a:xfrm>
              <a:off x="1331640" y="3645022"/>
              <a:ext cx="3759011" cy="1282885"/>
            </a:xfrm>
            <a:prstGeom prst="can">
              <a:avLst>
                <a:gd name="adj" fmla="val 14692"/>
              </a:avLst>
            </a:prstGeom>
            <a:grpFill/>
            <a:ln>
              <a:noFill/>
            </a:ln>
            <a:effectLst/>
            <a:extLst/>
          </p:spPr>
          <p:txBody>
            <a:bodyPr wrap="none" tIns="0"/>
            <a:lstStyle/>
            <a:p>
              <a:pPr algn="ctr" defTabSz="685716" eaLnBrk="0" fontAlgn="base" hangingPunct="0">
                <a:spcBef>
                  <a:spcPct val="0"/>
                </a:spcBef>
                <a:spcAft>
                  <a:spcPct val="0"/>
                </a:spcAft>
                <a:defRPr/>
              </a:pPr>
              <a:r>
                <a:rPr lang="en-US" altLang="zh-CN" sz="563" b="1" kern="0" dirty="0">
                  <a:solidFill>
                    <a:prstClr val="white"/>
                  </a:solidFill>
                  <a:latin typeface="微软雅黑" panose="020B0503020204020204" pitchFamily="34" charset="-122"/>
                </a:rPr>
                <a:t>Meta Model</a:t>
              </a:r>
            </a:p>
            <a:p>
              <a:pPr algn="ctr" defTabSz="685716" eaLnBrk="0" fontAlgn="base" hangingPunct="0">
                <a:spcBef>
                  <a:spcPct val="0"/>
                </a:spcBef>
                <a:spcAft>
                  <a:spcPct val="0"/>
                </a:spcAft>
                <a:defRPr/>
              </a:pPr>
              <a:r>
                <a:rPr lang="zh-CN" altLang="en-US" sz="563" b="1" kern="0" dirty="0">
                  <a:solidFill>
                    <a:prstClr val="white"/>
                  </a:solidFill>
                  <a:latin typeface="微软雅黑" panose="020B0503020204020204" pitchFamily="34" charset="-122"/>
                </a:rPr>
                <a:t>（结构化存储）</a:t>
              </a:r>
              <a:endParaRPr lang="en-US" altLang="zh-CN" sz="563" b="1" kern="0" dirty="0">
                <a:solidFill>
                  <a:prstClr val="white"/>
                </a:solidFill>
                <a:latin typeface="微软雅黑" panose="020B0503020204020204" pitchFamily="34" charset="-122"/>
              </a:endParaRPr>
            </a:p>
          </p:txBody>
        </p:sp>
        <p:sp>
          <p:nvSpPr>
            <p:cNvPr id="786" name="AutoShape 236"/>
            <p:cNvSpPr>
              <a:spLocks noChangeArrowheads="1"/>
            </p:cNvSpPr>
            <p:nvPr/>
          </p:nvSpPr>
          <p:spPr bwMode="auto">
            <a:xfrm flipH="1">
              <a:off x="1757577" y="4255040"/>
              <a:ext cx="678857" cy="513914"/>
            </a:xfrm>
            <a:prstGeom prst="can">
              <a:avLst>
                <a:gd name="adj" fmla="val 22072"/>
              </a:avLst>
            </a:prstGeom>
            <a:solidFill>
              <a:srgbClr val="DC7B1F">
                <a:lumMod val="40000"/>
                <a:lumOff val="60000"/>
              </a:srgbClr>
            </a:solidFill>
            <a:ln w="3175">
              <a:solidFill>
                <a:srgbClr val="FFFFFF"/>
              </a:solidFill>
              <a:round/>
              <a:headEnd/>
              <a:tailEnd/>
            </a:ln>
            <a:effectLst/>
            <a:extLst/>
          </p:spPr>
          <p:txBody>
            <a:bodyPr wrap="none" anchor="ctr"/>
            <a:lstStyle/>
            <a:p>
              <a:pPr algn="ctr" defTabSz="685716">
                <a:defRPr/>
              </a:pPr>
              <a:r>
                <a:rPr lang="zh-CN" altLang="en-US" sz="563" b="1" kern="0" dirty="0">
                  <a:solidFill>
                    <a:srgbClr val="5F6062"/>
                  </a:solidFill>
                  <a:latin typeface="微软雅黑" panose="020B0503020204020204" pitchFamily="34" charset="-122"/>
                </a:rPr>
                <a:t>临时区</a:t>
              </a:r>
            </a:p>
          </p:txBody>
        </p:sp>
        <p:sp>
          <p:nvSpPr>
            <p:cNvPr id="787" name="AutoShape 236"/>
            <p:cNvSpPr>
              <a:spLocks noChangeArrowheads="1"/>
            </p:cNvSpPr>
            <p:nvPr/>
          </p:nvSpPr>
          <p:spPr bwMode="auto">
            <a:xfrm flipH="1">
              <a:off x="2691391" y="4316078"/>
              <a:ext cx="1091345" cy="513914"/>
            </a:xfrm>
            <a:prstGeom prst="can">
              <a:avLst>
                <a:gd name="adj" fmla="val 22072"/>
              </a:avLst>
            </a:prstGeom>
            <a:solidFill>
              <a:srgbClr val="DC7B1F">
                <a:lumMod val="40000"/>
                <a:lumOff val="60000"/>
              </a:srgbClr>
            </a:solidFill>
            <a:ln w="3175">
              <a:solidFill>
                <a:srgbClr val="FFFFFF"/>
              </a:solidFill>
              <a:round/>
              <a:headEnd/>
              <a:tailEnd/>
            </a:ln>
            <a:effectLst/>
            <a:extLst/>
          </p:spPr>
          <p:txBody>
            <a:bodyPr wrap="none" anchor="ctr"/>
            <a:lstStyle/>
            <a:p>
              <a:pPr algn="ctr" defTabSz="685716">
                <a:defRPr/>
              </a:pPr>
              <a:r>
                <a:rPr lang="zh-CN" altLang="en-US" sz="563" b="1" kern="0" dirty="0">
                  <a:solidFill>
                    <a:srgbClr val="5F6062"/>
                  </a:solidFill>
                  <a:latin typeface="微软雅黑" panose="020B0503020204020204" pitchFamily="34" charset="-122"/>
                </a:rPr>
                <a:t>核心区</a:t>
              </a:r>
            </a:p>
          </p:txBody>
        </p:sp>
        <p:grpSp>
          <p:nvGrpSpPr>
            <p:cNvPr id="788" name="Group 10"/>
            <p:cNvGrpSpPr/>
            <p:nvPr/>
          </p:nvGrpSpPr>
          <p:grpSpPr>
            <a:xfrm rot="16200000">
              <a:off x="3772938" y="4463279"/>
              <a:ext cx="416439" cy="106116"/>
              <a:chOff x="1869818" y="5105400"/>
              <a:chExt cx="568582" cy="131003"/>
            </a:xfrm>
            <a:grpFill/>
          </p:grpSpPr>
          <p:sp>
            <p:nvSpPr>
              <p:cNvPr id="790" name="Isosceles Triangle 520"/>
              <p:cNvSpPr/>
              <p:nvPr/>
            </p:nvSpPr>
            <p:spPr bwMode="auto">
              <a:xfrm flipV="1">
                <a:off x="2078590"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cs typeface="Calibri" pitchFamily="34" charset="0"/>
                </a:endParaRPr>
              </a:p>
            </p:txBody>
          </p:sp>
          <p:sp>
            <p:nvSpPr>
              <p:cNvPr id="791" name="Isosceles Triangle 521"/>
              <p:cNvSpPr/>
              <p:nvPr/>
            </p:nvSpPr>
            <p:spPr bwMode="auto">
              <a:xfrm flipV="1">
                <a:off x="2287361"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cs typeface="Calibri" pitchFamily="34" charset="0"/>
                </a:endParaRPr>
              </a:p>
            </p:txBody>
          </p:sp>
          <p:sp>
            <p:nvSpPr>
              <p:cNvPr id="792" name="Isosceles Triangle 522"/>
              <p:cNvSpPr/>
              <p:nvPr/>
            </p:nvSpPr>
            <p:spPr bwMode="auto">
              <a:xfrm flipV="1">
                <a:off x="1869818"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cs typeface="Calibri" pitchFamily="34" charset="0"/>
                </a:endParaRPr>
              </a:p>
            </p:txBody>
          </p:sp>
        </p:grpSp>
        <p:sp>
          <p:nvSpPr>
            <p:cNvPr id="789" name="AutoShape 236"/>
            <p:cNvSpPr>
              <a:spLocks noChangeArrowheads="1"/>
            </p:cNvSpPr>
            <p:nvPr/>
          </p:nvSpPr>
          <p:spPr bwMode="auto">
            <a:xfrm flipH="1">
              <a:off x="4067944" y="4277138"/>
              <a:ext cx="646632" cy="470988"/>
            </a:xfrm>
            <a:prstGeom prst="can">
              <a:avLst>
                <a:gd name="adj" fmla="val 22072"/>
              </a:avLst>
            </a:prstGeom>
            <a:solidFill>
              <a:srgbClr val="DC7B1F">
                <a:lumMod val="40000"/>
                <a:lumOff val="60000"/>
              </a:srgbClr>
            </a:solidFill>
            <a:ln w="3175">
              <a:solidFill>
                <a:srgbClr val="FFFFFF"/>
              </a:solidFill>
              <a:round/>
              <a:headEnd/>
              <a:tailEnd/>
            </a:ln>
            <a:effectLst/>
            <a:extLst/>
          </p:spPr>
          <p:txBody>
            <a:bodyPr wrap="none" anchor="ctr"/>
            <a:lstStyle/>
            <a:p>
              <a:pPr algn="ctr" defTabSz="685716" eaLnBrk="0" fontAlgn="base" hangingPunct="0">
                <a:spcBef>
                  <a:spcPct val="0"/>
                </a:spcBef>
                <a:spcAft>
                  <a:spcPct val="0"/>
                </a:spcAft>
                <a:defRPr/>
              </a:pPr>
              <a:r>
                <a:rPr lang="zh-CN" altLang="en-US" sz="563" b="1" kern="0" dirty="0">
                  <a:solidFill>
                    <a:srgbClr val="5F6062"/>
                  </a:solidFill>
                  <a:latin typeface="微软雅黑" panose="020B0503020204020204" pitchFamily="34" charset="-122"/>
                </a:rPr>
                <a:t>历史区</a:t>
              </a:r>
            </a:p>
          </p:txBody>
        </p:sp>
      </p:grpSp>
      <p:sp>
        <p:nvSpPr>
          <p:cNvPr id="793" name="Rectangle 178"/>
          <p:cNvSpPr>
            <a:spLocks noChangeArrowheads="1"/>
          </p:cNvSpPr>
          <p:nvPr/>
        </p:nvSpPr>
        <p:spPr bwMode="auto">
          <a:xfrm>
            <a:off x="4379792" y="1950260"/>
            <a:ext cx="1506863" cy="165092"/>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defTabSz="685716" eaLnBrk="0" fontAlgn="base" hangingPunct="0">
              <a:spcBef>
                <a:spcPct val="0"/>
              </a:spcBef>
              <a:spcAft>
                <a:spcPct val="0"/>
              </a:spcAft>
              <a:defRPr/>
            </a:pPr>
            <a:r>
              <a:rPr lang="zh-CN" altLang="en-US" sz="563" b="1" kern="0" dirty="0">
                <a:solidFill>
                  <a:srgbClr val="3C3C3B"/>
                </a:solidFill>
                <a:latin typeface="微软雅黑" panose="020B0503020204020204" pitchFamily="34" charset="-122"/>
              </a:rPr>
              <a:t>     数据开发平台</a:t>
            </a:r>
            <a:endParaRPr lang="en-US" altLang="zh-CN" sz="563" b="1" kern="0" dirty="0">
              <a:solidFill>
                <a:srgbClr val="3C3C3B"/>
              </a:solidFill>
              <a:latin typeface="微软雅黑" panose="020B0503020204020204" pitchFamily="34" charset="-122"/>
            </a:endParaRPr>
          </a:p>
        </p:txBody>
      </p:sp>
      <p:sp>
        <p:nvSpPr>
          <p:cNvPr id="794" name="Rectangle 184"/>
          <p:cNvSpPr>
            <a:spLocks noChangeArrowheads="1"/>
          </p:cNvSpPr>
          <p:nvPr/>
        </p:nvSpPr>
        <p:spPr bwMode="auto">
          <a:xfrm>
            <a:off x="4379792" y="2147150"/>
            <a:ext cx="738619"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数据需求</a:t>
            </a:r>
          </a:p>
        </p:txBody>
      </p:sp>
      <p:sp>
        <p:nvSpPr>
          <p:cNvPr id="795" name="Rectangle 184"/>
          <p:cNvSpPr>
            <a:spLocks noChangeArrowheads="1"/>
          </p:cNvSpPr>
          <p:nvPr/>
        </p:nvSpPr>
        <p:spPr bwMode="auto">
          <a:xfrm>
            <a:off x="4379794" y="2285277"/>
            <a:ext cx="738619"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数据模型开发</a:t>
            </a:r>
          </a:p>
        </p:txBody>
      </p:sp>
      <p:sp>
        <p:nvSpPr>
          <p:cNvPr id="796" name="Rectangle 184"/>
          <p:cNvSpPr>
            <a:spLocks noChangeArrowheads="1"/>
          </p:cNvSpPr>
          <p:nvPr/>
        </p:nvSpPr>
        <p:spPr bwMode="auto">
          <a:xfrm>
            <a:off x="5168143" y="2147150"/>
            <a:ext cx="718512"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数据应用开发</a:t>
            </a:r>
          </a:p>
        </p:txBody>
      </p:sp>
      <p:sp>
        <p:nvSpPr>
          <p:cNvPr id="797" name="Rectangle 184"/>
          <p:cNvSpPr>
            <a:spLocks noChangeArrowheads="1"/>
          </p:cNvSpPr>
          <p:nvPr/>
        </p:nvSpPr>
        <p:spPr bwMode="auto">
          <a:xfrm>
            <a:off x="5168143" y="2285277"/>
            <a:ext cx="718512"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数据设计规范</a:t>
            </a:r>
          </a:p>
        </p:txBody>
      </p:sp>
      <p:sp>
        <p:nvSpPr>
          <p:cNvPr id="798" name="Line 115"/>
          <p:cNvSpPr>
            <a:spLocks noChangeShapeType="1"/>
          </p:cNvSpPr>
          <p:nvPr/>
        </p:nvSpPr>
        <p:spPr bwMode="auto">
          <a:xfrm>
            <a:off x="5466623" y="1822393"/>
            <a:ext cx="0" cy="75808"/>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799" name="AutoShape 3"/>
          <p:cNvSpPr>
            <a:spLocks noChangeArrowheads="1"/>
          </p:cNvSpPr>
          <p:nvPr/>
        </p:nvSpPr>
        <p:spPr bwMode="auto">
          <a:xfrm>
            <a:off x="4763510" y="2864755"/>
            <a:ext cx="1058865" cy="406516"/>
          </a:xfrm>
          <a:prstGeom prst="can">
            <a:avLst>
              <a:gd name="adj" fmla="val 14692"/>
            </a:avLst>
          </a:prstGeom>
          <a:solidFill>
            <a:srgbClr val="DC7B1F"/>
          </a:solidFill>
          <a:ln>
            <a:noFill/>
          </a:ln>
          <a:effectLst/>
          <a:extLst/>
        </p:spPr>
        <p:txBody>
          <a:bodyPr wrap="none" lIns="68577" tIns="0" rIns="68577" bIns="34288" anchor="ctr"/>
          <a:lstStyle/>
          <a:p>
            <a:pPr algn="ctr" defTabSz="685716" eaLnBrk="0" fontAlgn="base" hangingPunct="0">
              <a:spcBef>
                <a:spcPct val="0"/>
              </a:spcBef>
              <a:spcAft>
                <a:spcPct val="0"/>
              </a:spcAft>
              <a:defRPr/>
            </a:pPr>
            <a:r>
              <a:rPr lang="en-US" altLang="zh-CN" sz="563" b="1" kern="0" dirty="0">
                <a:solidFill>
                  <a:prstClr val="white"/>
                </a:solidFill>
                <a:latin typeface="微软雅黑" panose="020B0503020204020204" pitchFamily="34" charset="-122"/>
              </a:rPr>
              <a:t>Meta Model</a:t>
            </a:r>
          </a:p>
        </p:txBody>
      </p:sp>
      <p:sp>
        <p:nvSpPr>
          <p:cNvPr id="800" name="矩形 24"/>
          <p:cNvSpPr/>
          <p:nvPr/>
        </p:nvSpPr>
        <p:spPr bwMode="auto">
          <a:xfrm>
            <a:off x="3505167" y="1982265"/>
            <a:ext cx="515785" cy="101077"/>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3C3C3B"/>
                </a:solidFill>
                <a:latin typeface="微软雅黑" panose="020B0503020204020204" pitchFamily="34" charset="-122"/>
              </a:rPr>
              <a:t>生产环境</a:t>
            </a:r>
          </a:p>
        </p:txBody>
      </p:sp>
      <p:sp>
        <p:nvSpPr>
          <p:cNvPr id="801" name="矩形 319"/>
          <p:cNvSpPr/>
          <p:nvPr/>
        </p:nvSpPr>
        <p:spPr bwMode="auto">
          <a:xfrm>
            <a:off x="5327431" y="1983953"/>
            <a:ext cx="489480" cy="101077"/>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3C3C3B"/>
                </a:solidFill>
                <a:latin typeface="微软雅黑" panose="020B0503020204020204" pitchFamily="34" charset="-122"/>
              </a:rPr>
              <a:t>开发环境</a:t>
            </a:r>
          </a:p>
        </p:txBody>
      </p:sp>
      <p:sp>
        <p:nvSpPr>
          <p:cNvPr id="802" name="矩形 328"/>
          <p:cNvSpPr/>
          <p:nvPr/>
        </p:nvSpPr>
        <p:spPr bwMode="auto">
          <a:xfrm>
            <a:off x="3635667" y="2918598"/>
            <a:ext cx="555849" cy="95291"/>
          </a:xfrm>
          <a:prstGeom prst="rect">
            <a:avLst/>
          </a:prstGeom>
          <a:noFill/>
          <a:ln w="9525" cap="flat" cmpd="sng" algn="ctr">
            <a:solidFill>
              <a:sysClr val="window" lastClr="FFFFFF"/>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eaLnBrk="0" fontAlgn="base" hangingPunct="0">
              <a:spcBef>
                <a:spcPct val="0"/>
              </a:spcBef>
              <a:spcAft>
                <a:spcPct val="0"/>
              </a:spcAft>
              <a:defRPr/>
            </a:pPr>
            <a:r>
              <a:rPr lang="zh-CN" altLang="en-US" sz="563" kern="0" dirty="0">
                <a:solidFill>
                  <a:prstClr val="white"/>
                </a:solidFill>
                <a:latin typeface="微软雅黑" panose="020B0503020204020204" pitchFamily="34" charset="-122"/>
              </a:rPr>
              <a:t>生产环境</a:t>
            </a:r>
          </a:p>
        </p:txBody>
      </p:sp>
      <p:sp>
        <p:nvSpPr>
          <p:cNvPr id="803" name="矩形 329"/>
          <p:cNvSpPr/>
          <p:nvPr/>
        </p:nvSpPr>
        <p:spPr bwMode="auto">
          <a:xfrm>
            <a:off x="5019842" y="2905631"/>
            <a:ext cx="530237" cy="113029"/>
          </a:xfrm>
          <a:prstGeom prst="rect">
            <a:avLst/>
          </a:prstGeom>
          <a:noFill/>
          <a:ln w="9525" cap="flat" cmpd="sng" algn="ctr">
            <a:solidFill>
              <a:sysClr val="window" lastClr="FFFFFF"/>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prstClr val="white"/>
                </a:solidFill>
                <a:latin typeface="微软雅黑" panose="020B0503020204020204" pitchFamily="34" charset="-122"/>
              </a:rPr>
              <a:t>开发环境</a:t>
            </a:r>
          </a:p>
        </p:txBody>
      </p:sp>
      <p:grpSp>
        <p:nvGrpSpPr>
          <p:cNvPr id="804" name="组合 3074"/>
          <p:cNvGrpSpPr/>
          <p:nvPr/>
        </p:nvGrpSpPr>
        <p:grpSpPr>
          <a:xfrm>
            <a:off x="4302119" y="2900607"/>
            <a:ext cx="410079" cy="178960"/>
            <a:chOff x="6114803" y="3933058"/>
            <a:chExt cx="576000" cy="382435"/>
          </a:xfrm>
        </p:grpSpPr>
        <p:sp>
          <p:nvSpPr>
            <p:cNvPr id="805" name="TextBox 804"/>
            <p:cNvSpPr txBox="1"/>
            <p:nvPr/>
          </p:nvSpPr>
          <p:spPr>
            <a:xfrm>
              <a:off x="6193439" y="3933058"/>
              <a:ext cx="462026" cy="382435"/>
            </a:xfrm>
            <a:prstGeom prst="rect">
              <a:avLst/>
            </a:prstGeom>
            <a:noFill/>
          </p:spPr>
          <p:txBody>
            <a:bodyPr wrap="none" rtlCol="0">
              <a:spAutoFit/>
            </a:bodyPr>
            <a:lstStyle/>
            <a:p>
              <a:pPr defTabSz="685716"/>
              <a:r>
                <a:rPr lang="zh-CN" altLang="en-US" sz="563" b="1" dirty="0">
                  <a:solidFill>
                    <a:srgbClr val="3C3C3B"/>
                  </a:solidFill>
                  <a:latin typeface="微软雅黑" panose="020B0503020204020204" pitchFamily="34" charset="-122"/>
                </a:rPr>
                <a:t>投产</a:t>
              </a:r>
            </a:p>
          </p:txBody>
        </p:sp>
        <p:sp>
          <p:nvSpPr>
            <p:cNvPr id="806" name="Line 115"/>
            <p:cNvSpPr>
              <a:spLocks noChangeShapeType="1"/>
            </p:cNvSpPr>
            <p:nvPr/>
          </p:nvSpPr>
          <p:spPr bwMode="auto">
            <a:xfrm rot="16200000" flipH="1" flipV="1">
              <a:off x="6402803" y="3895472"/>
              <a:ext cx="0" cy="576000"/>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grpSp>
      <p:grpSp>
        <p:nvGrpSpPr>
          <p:cNvPr id="807" name="组合 3076"/>
          <p:cNvGrpSpPr/>
          <p:nvPr/>
        </p:nvGrpSpPr>
        <p:grpSpPr>
          <a:xfrm>
            <a:off x="4314107" y="3124842"/>
            <a:ext cx="410079" cy="190605"/>
            <a:chOff x="6131640" y="4412233"/>
            <a:chExt cx="576000" cy="407320"/>
          </a:xfrm>
        </p:grpSpPr>
        <p:sp>
          <p:nvSpPr>
            <p:cNvPr id="808" name="TextBox 807"/>
            <p:cNvSpPr txBox="1"/>
            <p:nvPr/>
          </p:nvSpPr>
          <p:spPr>
            <a:xfrm>
              <a:off x="6193439" y="4437118"/>
              <a:ext cx="462026" cy="382435"/>
            </a:xfrm>
            <a:prstGeom prst="rect">
              <a:avLst/>
            </a:prstGeom>
            <a:noFill/>
          </p:spPr>
          <p:txBody>
            <a:bodyPr wrap="none" rtlCol="0">
              <a:spAutoFit/>
            </a:bodyPr>
            <a:lstStyle/>
            <a:p>
              <a:pPr defTabSz="685716"/>
              <a:r>
                <a:rPr lang="zh-CN" altLang="en-US" sz="563" b="1" dirty="0">
                  <a:solidFill>
                    <a:srgbClr val="3C3C3B"/>
                  </a:solidFill>
                  <a:latin typeface="微软雅黑" panose="020B0503020204020204" pitchFamily="34" charset="-122"/>
                </a:rPr>
                <a:t>同步</a:t>
              </a:r>
            </a:p>
          </p:txBody>
        </p:sp>
        <p:sp>
          <p:nvSpPr>
            <p:cNvPr id="809" name="Line 115"/>
            <p:cNvSpPr>
              <a:spLocks noChangeShapeType="1"/>
            </p:cNvSpPr>
            <p:nvPr/>
          </p:nvSpPr>
          <p:spPr bwMode="auto">
            <a:xfrm rot="5400000" flipV="1">
              <a:off x="6419640" y="4124233"/>
              <a:ext cx="0" cy="576000"/>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grpSp>
      <p:sp>
        <p:nvSpPr>
          <p:cNvPr id="810" name="Line 115"/>
          <p:cNvSpPr>
            <a:spLocks noChangeShapeType="1"/>
          </p:cNvSpPr>
          <p:nvPr/>
        </p:nvSpPr>
        <p:spPr bwMode="auto">
          <a:xfrm flipH="1" flipV="1">
            <a:off x="2185407" y="3468655"/>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1" name="Line 115"/>
          <p:cNvSpPr>
            <a:spLocks noChangeShapeType="1"/>
          </p:cNvSpPr>
          <p:nvPr/>
        </p:nvSpPr>
        <p:spPr bwMode="auto">
          <a:xfrm flipH="1" flipV="1">
            <a:off x="4515731" y="3468655"/>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2" name="Line 115"/>
          <p:cNvSpPr>
            <a:spLocks noChangeShapeType="1"/>
          </p:cNvSpPr>
          <p:nvPr/>
        </p:nvSpPr>
        <p:spPr bwMode="auto">
          <a:xfrm flipH="1" flipV="1">
            <a:off x="1687577" y="2631713"/>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3" name="Line 115"/>
          <p:cNvSpPr>
            <a:spLocks noChangeShapeType="1"/>
          </p:cNvSpPr>
          <p:nvPr/>
        </p:nvSpPr>
        <p:spPr bwMode="auto">
          <a:xfrm flipH="1" flipV="1">
            <a:off x="2947258" y="2631713"/>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4" name="Line 115"/>
          <p:cNvSpPr>
            <a:spLocks noChangeShapeType="1"/>
          </p:cNvSpPr>
          <p:nvPr/>
        </p:nvSpPr>
        <p:spPr bwMode="auto">
          <a:xfrm flipH="1" flipV="1">
            <a:off x="4206940" y="2631713"/>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5" name="Line 115"/>
          <p:cNvSpPr>
            <a:spLocks noChangeShapeType="1"/>
          </p:cNvSpPr>
          <p:nvPr/>
        </p:nvSpPr>
        <p:spPr bwMode="auto">
          <a:xfrm flipH="1" flipV="1">
            <a:off x="5466623" y="2631713"/>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6" name="Line 115"/>
          <p:cNvSpPr>
            <a:spLocks noChangeShapeType="1"/>
          </p:cNvSpPr>
          <p:nvPr/>
        </p:nvSpPr>
        <p:spPr bwMode="auto">
          <a:xfrm rot="16200000" flipH="1" flipV="1">
            <a:off x="5987481" y="3267881"/>
            <a:ext cx="0" cy="11533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7" name="Line 115"/>
          <p:cNvSpPr>
            <a:spLocks noChangeShapeType="1"/>
          </p:cNvSpPr>
          <p:nvPr/>
        </p:nvSpPr>
        <p:spPr bwMode="auto">
          <a:xfrm rot="16200000" flipH="1" flipV="1">
            <a:off x="5987481" y="2522994"/>
            <a:ext cx="0" cy="11533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8" name="Line 115"/>
          <p:cNvSpPr>
            <a:spLocks noChangeShapeType="1"/>
          </p:cNvSpPr>
          <p:nvPr/>
        </p:nvSpPr>
        <p:spPr bwMode="auto">
          <a:xfrm rot="16200000" flipH="1" flipV="1">
            <a:off x="5987481" y="2880265"/>
            <a:ext cx="0" cy="11533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9" name="Line 115"/>
          <p:cNvSpPr>
            <a:spLocks noChangeShapeType="1"/>
          </p:cNvSpPr>
          <p:nvPr/>
        </p:nvSpPr>
        <p:spPr bwMode="auto">
          <a:xfrm rot="16200000" flipH="1" flipV="1">
            <a:off x="5987481" y="2153615"/>
            <a:ext cx="0" cy="11533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20" name="Rectangle 178"/>
          <p:cNvSpPr>
            <a:spLocks noChangeArrowheads="1"/>
          </p:cNvSpPr>
          <p:nvPr/>
        </p:nvSpPr>
        <p:spPr bwMode="auto">
          <a:xfrm>
            <a:off x="4141552" y="1950258"/>
            <a:ext cx="200682" cy="442379"/>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a:defRPr/>
            </a:pPr>
            <a:r>
              <a:rPr lang="zh-CN" altLang="en-US" sz="563" b="1" kern="0" dirty="0">
                <a:solidFill>
                  <a:srgbClr val="3C3C3B"/>
                </a:solidFill>
                <a:latin typeface="微软雅黑" panose="020B0503020204020204" pitchFamily="34" charset="-122"/>
              </a:rPr>
              <a:t>数</a:t>
            </a:r>
            <a:endParaRPr lang="en-US" altLang="zh-CN" sz="563" b="1" kern="0" dirty="0">
              <a:solidFill>
                <a:srgbClr val="3C3C3B"/>
              </a:solidFill>
              <a:latin typeface="微软雅黑" panose="020B0503020204020204" pitchFamily="34" charset="-122"/>
            </a:endParaRPr>
          </a:p>
          <a:p>
            <a:pPr algn="ctr" defTabSz="685716">
              <a:defRPr/>
            </a:pPr>
            <a:r>
              <a:rPr lang="zh-CN" altLang="en-US" sz="563" b="1" kern="0" dirty="0">
                <a:solidFill>
                  <a:srgbClr val="3C3C3B"/>
                </a:solidFill>
                <a:latin typeface="微软雅黑" panose="020B0503020204020204" pitchFamily="34" charset="-122"/>
              </a:rPr>
              <a:t>据</a:t>
            </a:r>
            <a:endParaRPr lang="en-US" altLang="zh-CN" sz="563" b="1" kern="0" dirty="0">
              <a:solidFill>
                <a:srgbClr val="3C3C3B"/>
              </a:solidFill>
              <a:latin typeface="微软雅黑" panose="020B0503020204020204" pitchFamily="34" charset="-122"/>
            </a:endParaRPr>
          </a:p>
          <a:p>
            <a:pPr algn="ctr" defTabSz="685716">
              <a:defRPr/>
            </a:pPr>
            <a:r>
              <a:rPr lang="zh-CN" altLang="en-US" sz="563" b="1" kern="0" dirty="0">
                <a:solidFill>
                  <a:srgbClr val="3C3C3B"/>
                </a:solidFill>
                <a:latin typeface="微软雅黑" panose="020B0503020204020204" pitchFamily="34" charset="-122"/>
              </a:rPr>
              <a:t>接</a:t>
            </a:r>
            <a:endParaRPr lang="en-US" altLang="zh-CN" sz="563" b="1" kern="0" dirty="0">
              <a:solidFill>
                <a:srgbClr val="3C3C3B"/>
              </a:solidFill>
              <a:latin typeface="微软雅黑" panose="020B0503020204020204" pitchFamily="34" charset="-122"/>
            </a:endParaRPr>
          </a:p>
          <a:p>
            <a:pPr algn="ctr" defTabSz="685716">
              <a:defRPr/>
            </a:pPr>
            <a:r>
              <a:rPr lang="zh-CN" altLang="en-US" sz="563" b="1" kern="0" dirty="0">
                <a:solidFill>
                  <a:srgbClr val="3C3C3B"/>
                </a:solidFill>
                <a:latin typeface="微软雅黑" panose="020B0503020204020204" pitchFamily="34" charset="-122"/>
              </a:rPr>
              <a:t>口</a:t>
            </a:r>
            <a:endParaRPr lang="en-US" altLang="zh-CN" sz="563" b="1" kern="0" dirty="0">
              <a:solidFill>
                <a:srgbClr val="3C3C3B"/>
              </a:solidFill>
              <a:latin typeface="微软雅黑" panose="020B0503020204020204" pitchFamily="34" charset="-122"/>
            </a:endParaRPr>
          </a:p>
        </p:txBody>
      </p:sp>
      <p:grpSp>
        <p:nvGrpSpPr>
          <p:cNvPr id="821" name="Group 27"/>
          <p:cNvGrpSpPr>
            <a:grpSpLocks/>
          </p:cNvGrpSpPr>
          <p:nvPr/>
        </p:nvGrpSpPr>
        <p:grpSpPr bwMode="auto">
          <a:xfrm>
            <a:off x="3665983" y="1492542"/>
            <a:ext cx="181964" cy="210342"/>
            <a:chOff x="2517" y="1057"/>
            <a:chExt cx="217" cy="569"/>
          </a:xfrm>
        </p:grpSpPr>
        <p:sp>
          <p:nvSpPr>
            <p:cNvPr id="822" name="Freeform 28"/>
            <p:cNvSpPr>
              <a:spLocks/>
            </p:cNvSpPr>
            <p:nvPr/>
          </p:nvSpPr>
          <p:spPr bwMode="auto">
            <a:xfrm>
              <a:off x="2517" y="1190"/>
              <a:ext cx="166" cy="435"/>
            </a:xfrm>
            <a:custGeom>
              <a:avLst/>
              <a:gdLst>
                <a:gd name="T0" fmla="*/ 1 w 452"/>
                <a:gd name="T1" fmla="*/ 0 h 1192"/>
                <a:gd name="T2" fmla="*/ 1 w 452"/>
                <a:gd name="T3" fmla="*/ 0 h 1192"/>
                <a:gd name="T4" fmla="*/ 1 w 452"/>
                <a:gd name="T5" fmla="*/ 0 h 1192"/>
                <a:gd name="T6" fmla="*/ 1 w 452"/>
                <a:gd name="T7" fmla="*/ 0 h 1192"/>
                <a:gd name="T8" fmla="*/ 1 w 452"/>
                <a:gd name="T9" fmla="*/ 0 h 1192"/>
                <a:gd name="T10" fmla="*/ 1 w 452"/>
                <a:gd name="T11" fmla="*/ 0 h 1192"/>
                <a:gd name="T12" fmla="*/ 1 w 452"/>
                <a:gd name="T13" fmla="*/ 0 h 1192"/>
                <a:gd name="T14" fmla="*/ 1 w 452"/>
                <a:gd name="T15" fmla="*/ 0 h 1192"/>
                <a:gd name="T16" fmla="*/ 1 w 452"/>
                <a:gd name="T17" fmla="*/ 0 h 1192"/>
                <a:gd name="T18" fmla="*/ 1 w 452"/>
                <a:gd name="T19" fmla="*/ 0 h 1192"/>
                <a:gd name="T20" fmla="*/ 1 w 452"/>
                <a:gd name="T21" fmla="*/ 0 h 1192"/>
                <a:gd name="T22" fmla="*/ 0 w 452"/>
                <a:gd name="T23" fmla="*/ 0 h 1192"/>
                <a:gd name="T24" fmla="*/ 0 w 452"/>
                <a:gd name="T25" fmla="*/ 0 h 1192"/>
                <a:gd name="T26" fmla="*/ 0 w 452"/>
                <a:gd name="T27" fmla="*/ 0 h 1192"/>
                <a:gd name="T28" fmla="*/ 0 w 452"/>
                <a:gd name="T29" fmla="*/ 0 h 1192"/>
                <a:gd name="T30" fmla="*/ 0 w 452"/>
                <a:gd name="T31" fmla="*/ 0 h 1192"/>
                <a:gd name="T32" fmla="*/ 0 w 452"/>
                <a:gd name="T33" fmla="*/ 0 h 1192"/>
                <a:gd name="T34" fmla="*/ 0 w 452"/>
                <a:gd name="T35" fmla="*/ 0 h 1192"/>
                <a:gd name="T36" fmla="*/ 0 w 452"/>
                <a:gd name="T37" fmla="*/ 0 h 1192"/>
                <a:gd name="T38" fmla="*/ 0 w 452"/>
                <a:gd name="T39" fmla="*/ 0 h 1192"/>
                <a:gd name="T40" fmla="*/ 0 w 452"/>
                <a:gd name="T41" fmla="*/ 0 h 1192"/>
                <a:gd name="T42" fmla="*/ 0 w 452"/>
                <a:gd name="T43" fmla="*/ 0 h 1192"/>
                <a:gd name="T44" fmla="*/ 0 w 452"/>
                <a:gd name="T45" fmla="*/ 0 h 1192"/>
                <a:gd name="T46" fmla="*/ 0 w 452"/>
                <a:gd name="T47" fmla="*/ 0 h 1192"/>
                <a:gd name="T48" fmla="*/ 0 w 452"/>
                <a:gd name="T49" fmla="*/ 0 h 1192"/>
                <a:gd name="T50" fmla="*/ 0 w 452"/>
                <a:gd name="T51" fmla="*/ 1 h 1192"/>
                <a:gd name="T52" fmla="*/ 0 w 452"/>
                <a:gd name="T53" fmla="*/ 1 h 1192"/>
                <a:gd name="T54" fmla="*/ 0 w 452"/>
                <a:gd name="T55" fmla="*/ 1 h 1192"/>
                <a:gd name="T56" fmla="*/ 0 w 452"/>
                <a:gd name="T57" fmla="*/ 0 h 1192"/>
                <a:gd name="T58" fmla="*/ 0 w 452"/>
                <a:gd name="T59" fmla="*/ 0 h 1192"/>
                <a:gd name="T60" fmla="*/ 0 w 452"/>
                <a:gd name="T61" fmla="*/ 0 h 1192"/>
                <a:gd name="T62" fmla="*/ 0 w 452"/>
                <a:gd name="T63" fmla="*/ 0 h 1192"/>
                <a:gd name="T64" fmla="*/ 0 w 452"/>
                <a:gd name="T65" fmla="*/ 0 h 1192"/>
                <a:gd name="T66" fmla="*/ 0 w 452"/>
                <a:gd name="T67" fmla="*/ 0 h 1192"/>
                <a:gd name="T68" fmla="*/ 0 w 452"/>
                <a:gd name="T69" fmla="*/ 0 h 1192"/>
                <a:gd name="T70" fmla="*/ 0 w 452"/>
                <a:gd name="T71" fmla="*/ 0 h 1192"/>
                <a:gd name="T72" fmla="*/ 0 w 452"/>
                <a:gd name="T73" fmla="*/ 0 h 1192"/>
                <a:gd name="T74" fmla="*/ 0 w 452"/>
                <a:gd name="T75" fmla="*/ 3 h 1192"/>
                <a:gd name="T76" fmla="*/ 0 w 452"/>
                <a:gd name="T77" fmla="*/ 3 h 1192"/>
                <a:gd name="T78" fmla="*/ 1 w 452"/>
                <a:gd name="T79" fmla="*/ 3 h 1192"/>
                <a:gd name="T80" fmla="*/ 1 w 452"/>
                <a:gd name="T81" fmla="*/ 1 h 1192"/>
                <a:gd name="T82" fmla="*/ 1 w 452"/>
                <a:gd name="T83" fmla="*/ 1 h 1192"/>
                <a:gd name="T84" fmla="*/ 1 w 452"/>
                <a:gd name="T85" fmla="*/ 1 h 1192"/>
                <a:gd name="T86" fmla="*/ 1 w 452"/>
                <a:gd name="T87" fmla="*/ 1 h 1192"/>
                <a:gd name="T88" fmla="*/ 1 w 452"/>
                <a:gd name="T89" fmla="*/ 1 h 1192"/>
                <a:gd name="T90" fmla="*/ 1 w 452"/>
                <a:gd name="T91" fmla="*/ 1 h 1192"/>
                <a:gd name="T92" fmla="*/ 1 w 452"/>
                <a:gd name="T93" fmla="*/ 1 h 1192"/>
                <a:gd name="T94" fmla="*/ 1 w 452"/>
                <a:gd name="T95" fmla="*/ 1 h 1192"/>
                <a:gd name="T96" fmla="*/ 1 w 452"/>
                <a:gd name="T97" fmla="*/ 1 h 1192"/>
                <a:gd name="T98" fmla="*/ 1 w 452"/>
                <a:gd name="T99" fmla="*/ 1 h 1192"/>
                <a:gd name="T100" fmla="*/ 1 w 452"/>
                <a:gd name="T101" fmla="*/ 1 h 1192"/>
                <a:gd name="T102" fmla="*/ 1 w 452"/>
                <a:gd name="T103" fmla="*/ 1 h 1192"/>
                <a:gd name="T104" fmla="*/ 1 w 452"/>
                <a:gd name="T105" fmla="*/ 1 h 1192"/>
                <a:gd name="T106" fmla="*/ 1 w 452"/>
                <a:gd name="T107" fmla="*/ 1 h 1192"/>
                <a:gd name="T108" fmla="*/ 1 w 452"/>
                <a:gd name="T109" fmla="*/ 1 h 1192"/>
                <a:gd name="T110" fmla="*/ 1 w 452"/>
                <a:gd name="T111" fmla="*/ 0 h 1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52" h="1192">
                  <a:moveTo>
                    <a:pt x="448" y="244"/>
                  </a:moveTo>
                  <a:lnTo>
                    <a:pt x="446" y="228"/>
                  </a:lnTo>
                  <a:lnTo>
                    <a:pt x="440" y="212"/>
                  </a:lnTo>
                  <a:lnTo>
                    <a:pt x="434" y="196"/>
                  </a:lnTo>
                  <a:lnTo>
                    <a:pt x="426" y="178"/>
                  </a:lnTo>
                  <a:lnTo>
                    <a:pt x="416" y="162"/>
                  </a:lnTo>
                  <a:lnTo>
                    <a:pt x="402" y="146"/>
                  </a:lnTo>
                  <a:lnTo>
                    <a:pt x="386" y="130"/>
                  </a:lnTo>
                  <a:lnTo>
                    <a:pt x="368" y="116"/>
                  </a:lnTo>
                  <a:lnTo>
                    <a:pt x="344" y="102"/>
                  </a:lnTo>
                  <a:lnTo>
                    <a:pt x="320" y="92"/>
                  </a:lnTo>
                  <a:lnTo>
                    <a:pt x="72" y="4"/>
                  </a:lnTo>
                  <a:lnTo>
                    <a:pt x="60" y="0"/>
                  </a:lnTo>
                  <a:lnTo>
                    <a:pt x="46" y="0"/>
                  </a:lnTo>
                  <a:lnTo>
                    <a:pt x="38" y="2"/>
                  </a:lnTo>
                  <a:lnTo>
                    <a:pt x="30" y="4"/>
                  </a:lnTo>
                  <a:lnTo>
                    <a:pt x="18" y="12"/>
                  </a:lnTo>
                  <a:lnTo>
                    <a:pt x="14" y="18"/>
                  </a:lnTo>
                  <a:lnTo>
                    <a:pt x="8" y="24"/>
                  </a:lnTo>
                  <a:lnTo>
                    <a:pt x="4" y="32"/>
                  </a:lnTo>
                  <a:lnTo>
                    <a:pt x="2" y="44"/>
                  </a:lnTo>
                  <a:lnTo>
                    <a:pt x="0" y="56"/>
                  </a:lnTo>
                  <a:lnTo>
                    <a:pt x="0" y="70"/>
                  </a:lnTo>
                  <a:lnTo>
                    <a:pt x="0" y="114"/>
                  </a:lnTo>
                  <a:lnTo>
                    <a:pt x="6" y="180"/>
                  </a:lnTo>
                  <a:lnTo>
                    <a:pt x="18" y="338"/>
                  </a:lnTo>
                  <a:lnTo>
                    <a:pt x="38" y="538"/>
                  </a:lnTo>
                  <a:lnTo>
                    <a:pt x="116" y="572"/>
                  </a:lnTo>
                  <a:lnTo>
                    <a:pt x="116" y="212"/>
                  </a:lnTo>
                  <a:lnTo>
                    <a:pt x="116" y="208"/>
                  </a:lnTo>
                  <a:lnTo>
                    <a:pt x="120" y="204"/>
                  </a:lnTo>
                  <a:lnTo>
                    <a:pt x="124" y="200"/>
                  </a:lnTo>
                  <a:lnTo>
                    <a:pt x="128" y="200"/>
                  </a:lnTo>
                  <a:lnTo>
                    <a:pt x="132" y="200"/>
                  </a:lnTo>
                  <a:lnTo>
                    <a:pt x="136" y="204"/>
                  </a:lnTo>
                  <a:lnTo>
                    <a:pt x="140" y="208"/>
                  </a:lnTo>
                  <a:lnTo>
                    <a:pt x="140" y="212"/>
                  </a:lnTo>
                  <a:lnTo>
                    <a:pt x="138" y="1034"/>
                  </a:lnTo>
                  <a:lnTo>
                    <a:pt x="140" y="1126"/>
                  </a:lnTo>
                  <a:lnTo>
                    <a:pt x="316" y="1192"/>
                  </a:lnTo>
                  <a:lnTo>
                    <a:pt x="316" y="286"/>
                  </a:lnTo>
                  <a:lnTo>
                    <a:pt x="316" y="282"/>
                  </a:lnTo>
                  <a:lnTo>
                    <a:pt x="320" y="278"/>
                  </a:lnTo>
                  <a:lnTo>
                    <a:pt x="324" y="274"/>
                  </a:lnTo>
                  <a:lnTo>
                    <a:pt x="328" y="274"/>
                  </a:lnTo>
                  <a:lnTo>
                    <a:pt x="332" y="274"/>
                  </a:lnTo>
                  <a:lnTo>
                    <a:pt x="336" y="278"/>
                  </a:lnTo>
                  <a:lnTo>
                    <a:pt x="338" y="282"/>
                  </a:lnTo>
                  <a:lnTo>
                    <a:pt x="340" y="286"/>
                  </a:lnTo>
                  <a:lnTo>
                    <a:pt x="340" y="550"/>
                  </a:lnTo>
                  <a:lnTo>
                    <a:pt x="340" y="664"/>
                  </a:lnTo>
                  <a:lnTo>
                    <a:pt x="438" y="698"/>
                  </a:lnTo>
                  <a:lnTo>
                    <a:pt x="452" y="294"/>
                  </a:lnTo>
                  <a:lnTo>
                    <a:pt x="452" y="288"/>
                  </a:lnTo>
                  <a:lnTo>
                    <a:pt x="452" y="270"/>
                  </a:lnTo>
                  <a:lnTo>
                    <a:pt x="448" y="244"/>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3" name="Freeform 29"/>
            <p:cNvSpPr>
              <a:spLocks/>
            </p:cNvSpPr>
            <p:nvPr/>
          </p:nvSpPr>
          <p:spPr bwMode="auto">
            <a:xfrm>
              <a:off x="2527" y="1057"/>
              <a:ext cx="207" cy="569"/>
            </a:xfrm>
            <a:custGeom>
              <a:avLst/>
              <a:gdLst>
                <a:gd name="T0" fmla="*/ 1 w 566"/>
                <a:gd name="T1" fmla="*/ 1 h 1560"/>
                <a:gd name="T2" fmla="*/ 1 w 566"/>
                <a:gd name="T3" fmla="*/ 1 h 1560"/>
                <a:gd name="T4" fmla="*/ 1 w 566"/>
                <a:gd name="T5" fmla="*/ 1 h 1560"/>
                <a:gd name="T6" fmla="*/ 1 w 566"/>
                <a:gd name="T7" fmla="*/ 1 h 1560"/>
                <a:gd name="T8" fmla="*/ 1 w 566"/>
                <a:gd name="T9" fmla="*/ 1 h 1560"/>
                <a:gd name="T10" fmla="*/ 1 w 566"/>
                <a:gd name="T11" fmla="*/ 0 h 1560"/>
                <a:gd name="T12" fmla="*/ 1 w 566"/>
                <a:gd name="T13" fmla="*/ 0 h 1560"/>
                <a:gd name="T14" fmla="*/ 1 w 566"/>
                <a:gd name="T15" fmla="*/ 0 h 1560"/>
                <a:gd name="T16" fmla="*/ 1 w 566"/>
                <a:gd name="T17" fmla="*/ 0 h 1560"/>
                <a:gd name="T18" fmla="*/ 1 w 566"/>
                <a:gd name="T19" fmla="*/ 0 h 1560"/>
                <a:gd name="T20" fmla="*/ 1 w 566"/>
                <a:gd name="T21" fmla="*/ 0 h 1560"/>
                <a:gd name="T22" fmla="*/ 1 w 566"/>
                <a:gd name="T23" fmla="*/ 0 h 1560"/>
                <a:gd name="T24" fmla="*/ 1 w 566"/>
                <a:gd name="T25" fmla="*/ 0 h 1560"/>
                <a:gd name="T26" fmla="*/ 1 w 566"/>
                <a:gd name="T27" fmla="*/ 0 h 1560"/>
                <a:gd name="T28" fmla="*/ 0 w 566"/>
                <a:gd name="T29" fmla="*/ 0 h 1560"/>
                <a:gd name="T30" fmla="*/ 1 w 566"/>
                <a:gd name="T31" fmla="*/ 1 h 1560"/>
                <a:gd name="T32" fmla="*/ 0 w 566"/>
                <a:gd name="T33" fmla="*/ 1 h 1560"/>
                <a:gd name="T34" fmla="*/ 0 w 566"/>
                <a:gd name="T35" fmla="*/ 1 h 1560"/>
                <a:gd name="T36" fmla="*/ 0 w 566"/>
                <a:gd name="T37" fmla="*/ 1 h 1560"/>
                <a:gd name="T38" fmla="*/ 0 w 566"/>
                <a:gd name="T39" fmla="*/ 1 h 1560"/>
                <a:gd name="T40" fmla="*/ 0 w 566"/>
                <a:gd name="T41" fmla="*/ 1 h 1560"/>
                <a:gd name="T42" fmla="*/ 1 w 566"/>
                <a:gd name="T43" fmla="*/ 1 h 1560"/>
                <a:gd name="T44" fmla="*/ 1 w 566"/>
                <a:gd name="T45" fmla="*/ 1 h 1560"/>
                <a:gd name="T46" fmla="*/ 1 w 566"/>
                <a:gd name="T47" fmla="*/ 1 h 1560"/>
                <a:gd name="T48" fmla="*/ 1 w 566"/>
                <a:gd name="T49" fmla="*/ 1 h 1560"/>
                <a:gd name="T50" fmla="*/ 1 w 566"/>
                <a:gd name="T51" fmla="*/ 1 h 1560"/>
                <a:gd name="T52" fmla="*/ 1 w 566"/>
                <a:gd name="T53" fmla="*/ 1 h 1560"/>
                <a:gd name="T54" fmla="*/ 1 w 566"/>
                <a:gd name="T55" fmla="*/ 1 h 1560"/>
                <a:gd name="T56" fmla="*/ 1 w 566"/>
                <a:gd name="T57" fmla="*/ 3 h 1560"/>
                <a:gd name="T58" fmla="*/ 1 w 566"/>
                <a:gd name="T59" fmla="*/ 4 h 1560"/>
                <a:gd name="T60" fmla="*/ 1 w 566"/>
                <a:gd name="T61" fmla="*/ 3 h 1560"/>
                <a:gd name="T62" fmla="*/ 1 w 566"/>
                <a:gd name="T63" fmla="*/ 1 h 1560"/>
                <a:gd name="T64" fmla="*/ 1 w 566"/>
                <a:gd name="T65" fmla="*/ 1 h 1560"/>
                <a:gd name="T66" fmla="*/ 1 w 566"/>
                <a:gd name="T67" fmla="*/ 1 h 1560"/>
                <a:gd name="T68" fmla="*/ 1 w 566"/>
                <a:gd name="T69" fmla="*/ 1 h 1560"/>
                <a:gd name="T70" fmla="*/ 1 w 566"/>
                <a:gd name="T71" fmla="*/ 1 h 1560"/>
                <a:gd name="T72" fmla="*/ 1 w 566"/>
                <a:gd name="T73" fmla="*/ 1 h 1560"/>
                <a:gd name="T74" fmla="*/ 1 w 566"/>
                <a:gd name="T75" fmla="*/ 1 h 15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6" h="1560">
                  <a:moveTo>
                    <a:pt x="434" y="400"/>
                  </a:moveTo>
                  <a:lnTo>
                    <a:pt x="342" y="368"/>
                  </a:lnTo>
                  <a:lnTo>
                    <a:pt x="398" y="346"/>
                  </a:lnTo>
                  <a:lnTo>
                    <a:pt x="406" y="340"/>
                  </a:lnTo>
                  <a:lnTo>
                    <a:pt x="414" y="334"/>
                  </a:lnTo>
                  <a:lnTo>
                    <a:pt x="420" y="326"/>
                  </a:lnTo>
                  <a:lnTo>
                    <a:pt x="426" y="316"/>
                  </a:lnTo>
                  <a:lnTo>
                    <a:pt x="432" y="304"/>
                  </a:lnTo>
                  <a:lnTo>
                    <a:pt x="436" y="292"/>
                  </a:lnTo>
                  <a:lnTo>
                    <a:pt x="442" y="262"/>
                  </a:lnTo>
                  <a:lnTo>
                    <a:pt x="444" y="228"/>
                  </a:lnTo>
                  <a:lnTo>
                    <a:pt x="442" y="194"/>
                  </a:lnTo>
                  <a:lnTo>
                    <a:pt x="438" y="174"/>
                  </a:lnTo>
                  <a:lnTo>
                    <a:pt x="434" y="156"/>
                  </a:lnTo>
                  <a:lnTo>
                    <a:pt x="428" y="138"/>
                  </a:lnTo>
                  <a:lnTo>
                    <a:pt x="420" y="120"/>
                  </a:lnTo>
                  <a:lnTo>
                    <a:pt x="402" y="86"/>
                  </a:lnTo>
                  <a:lnTo>
                    <a:pt x="384" y="58"/>
                  </a:lnTo>
                  <a:lnTo>
                    <a:pt x="372" y="46"/>
                  </a:lnTo>
                  <a:lnTo>
                    <a:pt x="362" y="36"/>
                  </a:lnTo>
                  <a:lnTo>
                    <a:pt x="350" y="26"/>
                  </a:lnTo>
                  <a:lnTo>
                    <a:pt x="340" y="18"/>
                  </a:lnTo>
                  <a:lnTo>
                    <a:pt x="328" y="12"/>
                  </a:lnTo>
                  <a:lnTo>
                    <a:pt x="316" y="6"/>
                  </a:lnTo>
                  <a:lnTo>
                    <a:pt x="304" y="4"/>
                  </a:lnTo>
                  <a:lnTo>
                    <a:pt x="292" y="0"/>
                  </a:lnTo>
                  <a:lnTo>
                    <a:pt x="280" y="0"/>
                  </a:lnTo>
                  <a:lnTo>
                    <a:pt x="268" y="0"/>
                  </a:lnTo>
                  <a:lnTo>
                    <a:pt x="254" y="2"/>
                  </a:lnTo>
                  <a:lnTo>
                    <a:pt x="242" y="4"/>
                  </a:lnTo>
                  <a:lnTo>
                    <a:pt x="138" y="36"/>
                  </a:lnTo>
                  <a:lnTo>
                    <a:pt x="260" y="338"/>
                  </a:lnTo>
                  <a:lnTo>
                    <a:pt x="188" y="312"/>
                  </a:lnTo>
                  <a:lnTo>
                    <a:pt x="174" y="310"/>
                  </a:lnTo>
                  <a:lnTo>
                    <a:pt x="162" y="310"/>
                  </a:lnTo>
                  <a:lnTo>
                    <a:pt x="146" y="312"/>
                  </a:lnTo>
                  <a:lnTo>
                    <a:pt x="0" y="370"/>
                  </a:lnTo>
                  <a:lnTo>
                    <a:pt x="2" y="370"/>
                  </a:lnTo>
                  <a:lnTo>
                    <a:pt x="10" y="368"/>
                  </a:lnTo>
                  <a:lnTo>
                    <a:pt x="18" y="366"/>
                  </a:lnTo>
                  <a:lnTo>
                    <a:pt x="32" y="366"/>
                  </a:lnTo>
                  <a:lnTo>
                    <a:pt x="44" y="370"/>
                  </a:lnTo>
                  <a:lnTo>
                    <a:pt x="292" y="458"/>
                  </a:lnTo>
                  <a:lnTo>
                    <a:pt x="316" y="468"/>
                  </a:lnTo>
                  <a:lnTo>
                    <a:pt x="340" y="482"/>
                  </a:lnTo>
                  <a:lnTo>
                    <a:pt x="358" y="496"/>
                  </a:lnTo>
                  <a:lnTo>
                    <a:pt x="374" y="512"/>
                  </a:lnTo>
                  <a:lnTo>
                    <a:pt x="388" y="528"/>
                  </a:lnTo>
                  <a:lnTo>
                    <a:pt x="398" y="544"/>
                  </a:lnTo>
                  <a:lnTo>
                    <a:pt x="406" y="562"/>
                  </a:lnTo>
                  <a:lnTo>
                    <a:pt x="412" y="578"/>
                  </a:lnTo>
                  <a:lnTo>
                    <a:pt x="418" y="594"/>
                  </a:lnTo>
                  <a:lnTo>
                    <a:pt x="420" y="610"/>
                  </a:lnTo>
                  <a:lnTo>
                    <a:pt x="424" y="636"/>
                  </a:lnTo>
                  <a:lnTo>
                    <a:pt x="424" y="654"/>
                  </a:lnTo>
                  <a:lnTo>
                    <a:pt x="424" y="660"/>
                  </a:lnTo>
                  <a:lnTo>
                    <a:pt x="410" y="1064"/>
                  </a:lnTo>
                  <a:lnTo>
                    <a:pt x="312" y="1030"/>
                  </a:lnTo>
                  <a:lnTo>
                    <a:pt x="312" y="1560"/>
                  </a:lnTo>
                  <a:lnTo>
                    <a:pt x="428" y="1518"/>
                  </a:lnTo>
                  <a:lnTo>
                    <a:pt x="436" y="1060"/>
                  </a:lnTo>
                  <a:lnTo>
                    <a:pt x="552" y="1008"/>
                  </a:lnTo>
                  <a:lnTo>
                    <a:pt x="566" y="604"/>
                  </a:lnTo>
                  <a:lnTo>
                    <a:pt x="566" y="598"/>
                  </a:lnTo>
                  <a:lnTo>
                    <a:pt x="566" y="580"/>
                  </a:lnTo>
                  <a:lnTo>
                    <a:pt x="562" y="552"/>
                  </a:lnTo>
                  <a:lnTo>
                    <a:pt x="560" y="538"/>
                  </a:lnTo>
                  <a:lnTo>
                    <a:pt x="554" y="522"/>
                  </a:lnTo>
                  <a:lnTo>
                    <a:pt x="548" y="504"/>
                  </a:lnTo>
                  <a:lnTo>
                    <a:pt x="540" y="488"/>
                  </a:lnTo>
                  <a:lnTo>
                    <a:pt x="530" y="470"/>
                  </a:lnTo>
                  <a:lnTo>
                    <a:pt x="516" y="454"/>
                  </a:lnTo>
                  <a:lnTo>
                    <a:pt x="500" y="438"/>
                  </a:lnTo>
                  <a:lnTo>
                    <a:pt x="482" y="424"/>
                  </a:lnTo>
                  <a:lnTo>
                    <a:pt x="460" y="412"/>
                  </a:lnTo>
                  <a:lnTo>
                    <a:pt x="434" y="400"/>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4" name="Freeform 30"/>
            <p:cNvSpPr>
              <a:spLocks/>
            </p:cNvSpPr>
            <p:nvPr/>
          </p:nvSpPr>
          <p:spPr bwMode="auto">
            <a:xfrm>
              <a:off x="2556" y="1069"/>
              <a:ext cx="92" cy="134"/>
            </a:xfrm>
            <a:custGeom>
              <a:avLst/>
              <a:gdLst>
                <a:gd name="T0" fmla="*/ 0 w 252"/>
                <a:gd name="T1" fmla="*/ 0 h 368"/>
                <a:gd name="T2" fmla="*/ 0 w 252"/>
                <a:gd name="T3" fmla="*/ 0 h 368"/>
                <a:gd name="T4" fmla="*/ 0 w 252"/>
                <a:gd name="T5" fmla="*/ 0 h 368"/>
                <a:gd name="T6" fmla="*/ 0 w 252"/>
                <a:gd name="T7" fmla="*/ 0 h 368"/>
                <a:gd name="T8" fmla="*/ 0 w 252"/>
                <a:gd name="T9" fmla="*/ 1 h 368"/>
                <a:gd name="T10" fmla="*/ 0 w 252"/>
                <a:gd name="T11" fmla="*/ 1 h 368"/>
                <a:gd name="T12" fmla="*/ 0 w 252"/>
                <a:gd name="T13" fmla="*/ 1 h 368"/>
                <a:gd name="T14" fmla="*/ 0 w 252"/>
                <a:gd name="T15" fmla="*/ 1 h 368"/>
                <a:gd name="T16" fmla="*/ 0 w 252"/>
                <a:gd name="T17" fmla="*/ 1 h 368"/>
                <a:gd name="T18" fmla="*/ 0 w 252"/>
                <a:gd name="T19" fmla="*/ 1 h 368"/>
                <a:gd name="T20" fmla="*/ 0 w 252"/>
                <a:gd name="T21" fmla="*/ 1 h 368"/>
                <a:gd name="T22" fmla="*/ 0 w 252"/>
                <a:gd name="T23" fmla="*/ 1 h 368"/>
                <a:gd name="T24" fmla="*/ 0 w 252"/>
                <a:gd name="T25" fmla="*/ 1 h 368"/>
                <a:gd name="T26" fmla="*/ 0 w 252"/>
                <a:gd name="T27" fmla="*/ 1 h 368"/>
                <a:gd name="T28" fmla="*/ 0 w 252"/>
                <a:gd name="T29" fmla="*/ 1 h 368"/>
                <a:gd name="T30" fmla="*/ 0 w 252"/>
                <a:gd name="T31" fmla="*/ 1 h 368"/>
                <a:gd name="T32" fmla="*/ 0 w 252"/>
                <a:gd name="T33" fmla="*/ 1 h 368"/>
                <a:gd name="T34" fmla="*/ 0 w 252"/>
                <a:gd name="T35" fmla="*/ 1 h 368"/>
                <a:gd name="T36" fmla="*/ 0 w 252"/>
                <a:gd name="T37" fmla="*/ 1 h 368"/>
                <a:gd name="T38" fmla="*/ 0 w 252"/>
                <a:gd name="T39" fmla="*/ 1 h 368"/>
                <a:gd name="T40" fmla="*/ 0 w 252"/>
                <a:gd name="T41" fmla="*/ 1 h 368"/>
                <a:gd name="T42" fmla="*/ 0 w 252"/>
                <a:gd name="T43" fmla="*/ 1 h 368"/>
                <a:gd name="T44" fmla="*/ 0 w 252"/>
                <a:gd name="T45" fmla="*/ 1 h 368"/>
                <a:gd name="T46" fmla="*/ 0 w 252"/>
                <a:gd name="T47" fmla="*/ 1 h 368"/>
                <a:gd name="T48" fmla="*/ 0 w 252"/>
                <a:gd name="T49" fmla="*/ 1 h 368"/>
                <a:gd name="T50" fmla="*/ 0 w 252"/>
                <a:gd name="T51" fmla="*/ 1 h 368"/>
                <a:gd name="T52" fmla="*/ 0 w 252"/>
                <a:gd name="T53" fmla="*/ 1 h 368"/>
                <a:gd name="T54" fmla="*/ 0 w 252"/>
                <a:gd name="T55" fmla="*/ 0 h 368"/>
                <a:gd name="T56" fmla="*/ 0 w 252"/>
                <a:gd name="T57" fmla="*/ 0 h 368"/>
                <a:gd name="T58" fmla="*/ 0 w 252"/>
                <a:gd name="T59" fmla="*/ 0 h 368"/>
                <a:gd name="T60" fmla="*/ 0 w 252"/>
                <a:gd name="T61" fmla="*/ 0 h 368"/>
                <a:gd name="T62" fmla="*/ 0 w 252"/>
                <a:gd name="T63" fmla="*/ 0 h 368"/>
                <a:gd name="T64" fmla="*/ 0 w 252"/>
                <a:gd name="T65" fmla="*/ 0 h 368"/>
                <a:gd name="T66" fmla="*/ 0 w 252"/>
                <a:gd name="T67" fmla="*/ 0 h 368"/>
                <a:gd name="T68" fmla="*/ 0 w 252"/>
                <a:gd name="T69" fmla="*/ 0 h 368"/>
                <a:gd name="T70" fmla="*/ 0 w 252"/>
                <a:gd name="T71" fmla="*/ 0 h 368"/>
                <a:gd name="T72" fmla="*/ 0 w 252"/>
                <a:gd name="T73" fmla="*/ 0 h 368"/>
                <a:gd name="T74" fmla="*/ 0 w 252"/>
                <a:gd name="T75" fmla="*/ 0 h 368"/>
                <a:gd name="T76" fmla="*/ 0 w 252"/>
                <a:gd name="T77" fmla="*/ 0 h 368"/>
                <a:gd name="T78" fmla="*/ 0 w 252"/>
                <a:gd name="T79" fmla="*/ 0 h 368"/>
                <a:gd name="T80" fmla="*/ 0 w 252"/>
                <a:gd name="T81" fmla="*/ 0 h 368"/>
                <a:gd name="T82" fmla="*/ 0 w 252"/>
                <a:gd name="T83" fmla="*/ 0 h 368"/>
                <a:gd name="T84" fmla="*/ 0 w 252"/>
                <a:gd name="T85" fmla="*/ 0 h 368"/>
                <a:gd name="T86" fmla="*/ 0 w 252"/>
                <a:gd name="T87" fmla="*/ 0 h 368"/>
                <a:gd name="T88" fmla="*/ 0 w 252"/>
                <a:gd name="T89" fmla="*/ 0 h 368"/>
                <a:gd name="T90" fmla="*/ 0 w 252"/>
                <a:gd name="T91" fmla="*/ 0 h 368"/>
                <a:gd name="T92" fmla="*/ 0 w 252"/>
                <a:gd name="T93" fmla="*/ 0 h 368"/>
                <a:gd name="T94" fmla="*/ 0 w 252"/>
                <a:gd name="T95" fmla="*/ 0 h 368"/>
                <a:gd name="T96" fmla="*/ 0 w 252"/>
                <a:gd name="T97" fmla="*/ 0 h 368"/>
                <a:gd name="T98" fmla="*/ 0 w 252"/>
                <a:gd name="T99" fmla="*/ 0 h 368"/>
                <a:gd name="T100" fmla="*/ 0 w 252"/>
                <a:gd name="T101" fmla="*/ 0 h 368"/>
                <a:gd name="T102" fmla="*/ 0 w 252"/>
                <a:gd name="T103" fmla="*/ 0 h 368"/>
                <a:gd name="T104" fmla="*/ 0 w 252"/>
                <a:gd name="T105" fmla="*/ 0 h 368"/>
                <a:gd name="T106" fmla="*/ 0 w 252"/>
                <a:gd name="T107" fmla="*/ 0 h 368"/>
                <a:gd name="T108" fmla="*/ 0 w 252"/>
                <a:gd name="T109" fmla="*/ 0 h 3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52" h="368">
                  <a:moveTo>
                    <a:pt x="226" y="124"/>
                  </a:moveTo>
                  <a:lnTo>
                    <a:pt x="238" y="160"/>
                  </a:lnTo>
                  <a:lnTo>
                    <a:pt x="248" y="196"/>
                  </a:lnTo>
                  <a:lnTo>
                    <a:pt x="252" y="232"/>
                  </a:lnTo>
                  <a:lnTo>
                    <a:pt x="252" y="264"/>
                  </a:lnTo>
                  <a:lnTo>
                    <a:pt x="250" y="280"/>
                  </a:lnTo>
                  <a:lnTo>
                    <a:pt x="246" y="296"/>
                  </a:lnTo>
                  <a:lnTo>
                    <a:pt x="242" y="308"/>
                  </a:lnTo>
                  <a:lnTo>
                    <a:pt x="236" y="322"/>
                  </a:lnTo>
                  <a:lnTo>
                    <a:pt x="230" y="332"/>
                  </a:lnTo>
                  <a:lnTo>
                    <a:pt x="222" y="342"/>
                  </a:lnTo>
                  <a:lnTo>
                    <a:pt x="214" y="352"/>
                  </a:lnTo>
                  <a:lnTo>
                    <a:pt x="204" y="358"/>
                  </a:lnTo>
                  <a:lnTo>
                    <a:pt x="194" y="364"/>
                  </a:lnTo>
                  <a:lnTo>
                    <a:pt x="182" y="366"/>
                  </a:lnTo>
                  <a:lnTo>
                    <a:pt x="170" y="368"/>
                  </a:lnTo>
                  <a:lnTo>
                    <a:pt x="160" y="368"/>
                  </a:lnTo>
                  <a:lnTo>
                    <a:pt x="148" y="366"/>
                  </a:lnTo>
                  <a:lnTo>
                    <a:pt x="136" y="362"/>
                  </a:lnTo>
                  <a:lnTo>
                    <a:pt x="124" y="356"/>
                  </a:lnTo>
                  <a:lnTo>
                    <a:pt x="110" y="350"/>
                  </a:lnTo>
                  <a:lnTo>
                    <a:pt x="98" y="340"/>
                  </a:lnTo>
                  <a:lnTo>
                    <a:pt x="88" y="330"/>
                  </a:lnTo>
                  <a:lnTo>
                    <a:pt x="76" y="320"/>
                  </a:lnTo>
                  <a:lnTo>
                    <a:pt x="64" y="306"/>
                  </a:lnTo>
                  <a:lnTo>
                    <a:pt x="44" y="278"/>
                  </a:lnTo>
                  <a:lnTo>
                    <a:pt x="36" y="262"/>
                  </a:lnTo>
                  <a:lnTo>
                    <a:pt x="26" y="244"/>
                  </a:lnTo>
                  <a:lnTo>
                    <a:pt x="12" y="208"/>
                  </a:lnTo>
                  <a:lnTo>
                    <a:pt x="4" y="170"/>
                  </a:lnTo>
                  <a:lnTo>
                    <a:pt x="0" y="136"/>
                  </a:lnTo>
                  <a:lnTo>
                    <a:pt x="0" y="102"/>
                  </a:lnTo>
                  <a:lnTo>
                    <a:pt x="2" y="86"/>
                  </a:lnTo>
                  <a:lnTo>
                    <a:pt x="6" y="72"/>
                  </a:lnTo>
                  <a:lnTo>
                    <a:pt x="10" y="58"/>
                  </a:lnTo>
                  <a:lnTo>
                    <a:pt x="16" y="46"/>
                  </a:lnTo>
                  <a:lnTo>
                    <a:pt x="22" y="34"/>
                  </a:lnTo>
                  <a:lnTo>
                    <a:pt x="30" y="24"/>
                  </a:lnTo>
                  <a:lnTo>
                    <a:pt x="38" y="16"/>
                  </a:lnTo>
                  <a:lnTo>
                    <a:pt x="48" y="8"/>
                  </a:lnTo>
                  <a:lnTo>
                    <a:pt x="58" y="4"/>
                  </a:lnTo>
                  <a:lnTo>
                    <a:pt x="70" y="0"/>
                  </a:lnTo>
                  <a:lnTo>
                    <a:pt x="80" y="0"/>
                  </a:lnTo>
                  <a:lnTo>
                    <a:pt x="92" y="0"/>
                  </a:lnTo>
                  <a:lnTo>
                    <a:pt x="104" y="2"/>
                  </a:lnTo>
                  <a:lnTo>
                    <a:pt x="116" y="6"/>
                  </a:lnTo>
                  <a:lnTo>
                    <a:pt x="128" y="10"/>
                  </a:lnTo>
                  <a:lnTo>
                    <a:pt x="140" y="18"/>
                  </a:lnTo>
                  <a:lnTo>
                    <a:pt x="152" y="26"/>
                  </a:lnTo>
                  <a:lnTo>
                    <a:pt x="164" y="36"/>
                  </a:lnTo>
                  <a:lnTo>
                    <a:pt x="176" y="48"/>
                  </a:lnTo>
                  <a:lnTo>
                    <a:pt x="186" y="60"/>
                  </a:lnTo>
                  <a:lnTo>
                    <a:pt x="208" y="90"/>
                  </a:lnTo>
                  <a:lnTo>
                    <a:pt x="216" y="106"/>
                  </a:lnTo>
                  <a:lnTo>
                    <a:pt x="226" y="124"/>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grpSp>
      <p:grpSp>
        <p:nvGrpSpPr>
          <p:cNvPr id="825" name="Group 31"/>
          <p:cNvGrpSpPr>
            <a:grpSpLocks/>
          </p:cNvGrpSpPr>
          <p:nvPr/>
        </p:nvGrpSpPr>
        <p:grpSpPr bwMode="auto">
          <a:xfrm>
            <a:off x="1643882" y="1492541"/>
            <a:ext cx="192136" cy="211182"/>
            <a:chOff x="4949" y="936"/>
            <a:chExt cx="290" cy="754"/>
          </a:xfrm>
        </p:grpSpPr>
        <p:sp>
          <p:nvSpPr>
            <p:cNvPr id="826" name="Freeform 32"/>
            <p:cNvSpPr>
              <a:spLocks/>
            </p:cNvSpPr>
            <p:nvPr/>
          </p:nvSpPr>
          <p:spPr bwMode="auto">
            <a:xfrm>
              <a:off x="4966" y="936"/>
              <a:ext cx="273" cy="751"/>
            </a:xfrm>
            <a:custGeom>
              <a:avLst/>
              <a:gdLst>
                <a:gd name="T0" fmla="*/ 1 w 748"/>
                <a:gd name="T1" fmla="*/ 1 h 2058"/>
                <a:gd name="T2" fmla="*/ 1 w 748"/>
                <a:gd name="T3" fmla="*/ 1 h 2058"/>
                <a:gd name="T4" fmla="*/ 1 w 748"/>
                <a:gd name="T5" fmla="*/ 1 h 2058"/>
                <a:gd name="T6" fmla="*/ 1 w 748"/>
                <a:gd name="T7" fmla="*/ 1 h 2058"/>
                <a:gd name="T8" fmla="*/ 1 w 748"/>
                <a:gd name="T9" fmla="*/ 1 h 2058"/>
                <a:gd name="T10" fmla="*/ 1 w 748"/>
                <a:gd name="T11" fmla="*/ 1 h 2058"/>
                <a:gd name="T12" fmla="*/ 1 w 748"/>
                <a:gd name="T13" fmla="*/ 1 h 2058"/>
                <a:gd name="T14" fmla="*/ 1 w 748"/>
                <a:gd name="T15" fmla="*/ 0 h 2058"/>
                <a:gd name="T16" fmla="*/ 1 w 748"/>
                <a:gd name="T17" fmla="*/ 0 h 2058"/>
                <a:gd name="T18" fmla="*/ 1 w 748"/>
                <a:gd name="T19" fmla="*/ 0 h 2058"/>
                <a:gd name="T20" fmla="*/ 1 w 748"/>
                <a:gd name="T21" fmla="*/ 0 h 2058"/>
                <a:gd name="T22" fmla="*/ 1 w 748"/>
                <a:gd name="T23" fmla="*/ 0 h 2058"/>
                <a:gd name="T24" fmla="*/ 1 w 748"/>
                <a:gd name="T25" fmla="*/ 0 h 2058"/>
                <a:gd name="T26" fmla="*/ 1 w 748"/>
                <a:gd name="T27" fmla="*/ 0 h 2058"/>
                <a:gd name="T28" fmla="*/ 1 w 748"/>
                <a:gd name="T29" fmla="*/ 0 h 2058"/>
                <a:gd name="T30" fmla="*/ 1 w 748"/>
                <a:gd name="T31" fmla="*/ 0 h 2058"/>
                <a:gd name="T32" fmla="*/ 1 w 748"/>
                <a:gd name="T33" fmla="*/ 0 h 2058"/>
                <a:gd name="T34" fmla="*/ 0 w 748"/>
                <a:gd name="T35" fmla="*/ 0 h 2058"/>
                <a:gd name="T36" fmla="*/ 0 w 748"/>
                <a:gd name="T37" fmla="*/ 1 h 2058"/>
                <a:gd name="T38" fmla="*/ 0 w 748"/>
                <a:gd name="T39" fmla="*/ 1 h 2058"/>
                <a:gd name="T40" fmla="*/ 0 w 748"/>
                <a:gd name="T41" fmla="*/ 1 h 2058"/>
                <a:gd name="T42" fmla="*/ 0 w 748"/>
                <a:gd name="T43" fmla="*/ 1 h 2058"/>
                <a:gd name="T44" fmla="*/ 0 w 748"/>
                <a:gd name="T45" fmla="*/ 1 h 2058"/>
                <a:gd name="T46" fmla="*/ 0 w 748"/>
                <a:gd name="T47" fmla="*/ 1 h 2058"/>
                <a:gd name="T48" fmla="*/ 0 w 748"/>
                <a:gd name="T49" fmla="*/ 1 h 2058"/>
                <a:gd name="T50" fmla="*/ 1 w 748"/>
                <a:gd name="T51" fmla="*/ 1 h 2058"/>
                <a:gd name="T52" fmla="*/ 1 w 748"/>
                <a:gd name="T53" fmla="*/ 1 h 2058"/>
                <a:gd name="T54" fmla="*/ 1 w 748"/>
                <a:gd name="T55" fmla="*/ 1 h 2058"/>
                <a:gd name="T56" fmla="*/ 1 w 748"/>
                <a:gd name="T57" fmla="*/ 2 h 2058"/>
                <a:gd name="T58" fmla="*/ 1 w 748"/>
                <a:gd name="T59" fmla="*/ 2 h 2058"/>
                <a:gd name="T60" fmla="*/ 1 w 748"/>
                <a:gd name="T61" fmla="*/ 2 h 2058"/>
                <a:gd name="T62" fmla="*/ 1 w 748"/>
                <a:gd name="T63" fmla="*/ 2 h 2058"/>
                <a:gd name="T64" fmla="*/ 1 w 748"/>
                <a:gd name="T65" fmla="*/ 3 h 2058"/>
                <a:gd name="T66" fmla="*/ 1 w 748"/>
                <a:gd name="T67" fmla="*/ 5 h 2058"/>
                <a:gd name="T68" fmla="*/ 2 w 748"/>
                <a:gd name="T69" fmla="*/ 3 h 2058"/>
                <a:gd name="T70" fmla="*/ 2 w 748"/>
                <a:gd name="T71" fmla="*/ 2 h 2058"/>
                <a:gd name="T72" fmla="*/ 2 w 748"/>
                <a:gd name="T73" fmla="*/ 2 h 2058"/>
                <a:gd name="T74" fmla="*/ 2 w 748"/>
                <a:gd name="T75" fmla="*/ 1 h 2058"/>
                <a:gd name="T76" fmla="*/ 2 w 748"/>
                <a:gd name="T77" fmla="*/ 1 h 2058"/>
                <a:gd name="T78" fmla="*/ 1 w 748"/>
                <a:gd name="T79" fmla="*/ 1 h 2058"/>
                <a:gd name="T80" fmla="*/ 1 w 748"/>
                <a:gd name="T81" fmla="*/ 1 h 2058"/>
                <a:gd name="T82" fmla="*/ 1 w 748"/>
                <a:gd name="T83" fmla="*/ 1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7" name="Freeform 33"/>
            <p:cNvSpPr>
              <a:spLocks/>
            </p:cNvSpPr>
            <p:nvPr/>
          </p:nvSpPr>
          <p:spPr bwMode="auto">
            <a:xfrm>
              <a:off x="4949" y="1109"/>
              <a:ext cx="223" cy="581"/>
            </a:xfrm>
            <a:custGeom>
              <a:avLst/>
              <a:gdLst>
                <a:gd name="T0" fmla="*/ 1 w 598"/>
                <a:gd name="T1" fmla="*/ 1 h 1574"/>
                <a:gd name="T2" fmla="*/ 1 w 598"/>
                <a:gd name="T3" fmla="*/ 1 h 1574"/>
                <a:gd name="T4" fmla="*/ 1 w 598"/>
                <a:gd name="T5" fmla="*/ 1 h 1574"/>
                <a:gd name="T6" fmla="*/ 1 w 598"/>
                <a:gd name="T7" fmla="*/ 1 h 1574"/>
                <a:gd name="T8" fmla="*/ 1 w 598"/>
                <a:gd name="T9" fmla="*/ 0 h 1574"/>
                <a:gd name="T10" fmla="*/ 1 w 598"/>
                <a:gd name="T11" fmla="*/ 0 h 1574"/>
                <a:gd name="T12" fmla="*/ 1 w 598"/>
                <a:gd name="T13" fmla="*/ 0 h 1574"/>
                <a:gd name="T14" fmla="*/ 1 w 598"/>
                <a:gd name="T15" fmla="*/ 0 h 1574"/>
                <a:gd name="T16" fmla="*/ 1 w 598"/>
                <a:gd name="T17" fmla="*/ 0 h 1574"/>
                <a:gd name="T18" fmla="*/ 1 w 598"/>
                <a:gd name="T19" fmla="*/ 0 h 1574"/>
                <a:gd name="T20" fmla="*/ 1 w 598"/>
                <a:gd name="T21" fmla="*/ 0 h 1574"/>
                <a:gd name="T22" fmla="*/ 0 w 598"/>
                <a:gd name="T23" fmla="*/ 0 h 1574"/>
                <a:gd name="T24" fmla="*/ 0 w 598"/>
                <a:gd name="T25" fmla="*/ 0 h 1574"/>
                <a:gd name="T26" fmla="*/ 0 w 598"/>
                <a:gd name="T27" fmla="*/ 0 h 1574"/>
                <a:gd name="T28" fmla="*/ 0 w 598"/>
                <a:gd name="T29" fmla="*/ 0 h 1574"/>
                <a:gd name="T30" fmla="*/ 0 w 598"/>
                <a:gd name="T31" fmla="*/ 0 h 1574"/>
                <a:gd name="T32" fmla="*/ 0 w 598"/>
                <a:gd name="T33" fmla="*/ 0 h 1574"/>
                <a:gd name="T34" fmla="*/ 0 w 598"/>
                <a:gd name="T35" fmla="*/ 0 h 1574"/>
                <a:gd name="T36" fmla="*/ 0 w 598"/>
                <a:gd name="T37" fmla="*/ 0 h 1574"/>
                <a:gd name="T38" fmla="*/ 0 w 598"/>
                <a:gd name="T39" fmla="*/ 0 h 1574"/>
                <a:gd name="T40" fmla="*/ 0 w 598"/>
                <a:gd name="T41" fmla="*/ 0 h 1574"/>
                <a:gd name="T42" fmla="*/ 0 w 598"/>
                <a:gd name="T43" fmla="*/ 0 h 1574"/>
                <a:gd name="T44" fmla="*/ 0 w 598"/>
                <a:gd name="T45" fmla="*/ 0 h 1574"/>
                <a:gd name="T46" fmla="*/ 0 w 598"/>
                <a:gd name="T47" fmla="*/ 0 h 1574"/>
                <a:gd name="T48" fmla="*/ 0 w 598"/>
                <a:gd name="T49" fmla="*/ 0 h 1574"/>
                <a:gd name="T50" fmla="*/ 0 w 598"/>
                <a:gd name="T51" fmla="*/ 0 h 1574"/>
                <a:gd name="T52" fmla="*/ 0 w 598"/>
                <a:gd name="T53" fmla="*/ 0 h 1574"/>
                <a:gd name="T54" fmla="*/ 0 w 598"/>
                <a:gd name="T55" fmla="*/ 1 h 1574"/>
                <a:gd name="T56" fmla="*/ 0 w 598"/>
                <a:gd name="T57" fmla="*/ 2 h 1574"/>
                <a:gd name="T58" fmla="*/ 0 w 598"/>
                <a:gd name="T59" fmla="*/ 2 h 1574"/>
                <a:gd name="T60" fmla="*/ 0 w 598"/>
                <a:gd name="T61" fmla="*/ 1 h 1574"/>
                <a:gd name="T62" fmla="*/ 0 w 598"/>
                <a:gd name="T63" fmla="*/ 1 h 1574"/>
                <a:gd name="T64" fmla="*/ 0 w 598"/>
                <a:gd name="T65" fmla="*/ 1 h 1574"/>
                <a:gd name="T66" fmla="*/ 0 w 598"/>
                <a:gd name="T67" fmla="*/ 1 h 1574"/>
                <a:gd name="T68" fmla="*/ 0 w 598"/>
                <a:gd name="T69" fmla="*/ 1 h 1574"/>
                <a:gd name="T70" fmla="*/ 0 w 598"/>
                <a:gd name="T71" fmla="*/ 1 h 1574"/>
                <a:gd name="T72" fmla="*/ 0 w 598"/>
                <a:gd name="T73" fmla="*/ 1 h 1574"/>
                <a:gd name="T74" fmla="*/ 0 w 598"/>
                <a:gd name="T75" fmla="*/ 1 h 1574"/>
                <a:gd name="T76" fmla="*/ 0 w 598"/>
                <a:gd name="T77" fmla="*/ 1 h 1574"/>
                <a:gd name="T78" fmla="*/ 0 w 598"/>
                <a:gd name="T79" fmla="*/ 3 h 1574"/>
                <a:gd name="T80" fmla="*/ 0 w 598"/>
                <a:gd name="T81" fmla="*/ 4 h 1574"/>
                <a:gd name="T82" fmla="*/ 1 w 598"/>
                <a:gd name="T83" fmla="*/ 4 h 1574"/>
                <a:gd name="T84" fmla="*/ 1 w 598"/>
                <a:gd name="T85" fmla="*/ 1 h 1574"/>
                <a:gd name="T86" fmla="*/ 1 w 598"/>
                <a:gd name="T87" fmla="*/ 1 h 1574"/>
                <a:gd name="T88" fmla="*/ 1 w 598"/>
                <a:gd name="T89" fmla="*/ 1 h 1574"/>
                <a:gd name="T90" fmla="*/ 1 w 598"/>
                <a:gd name="T91" fmla="*/ 1 h 1574"/>
                <a:gd name="T92" fmla="*/ 1 w 598"/>
                <a:gd name="T93" fmla="*/ 1 h 1574"/>
                <a:gd name="T94" fmla="*/ 1 w 598"/>
                <a:gd name="T95" fmla="*/ 1 h 1574"/>
                <a:gd name="T96" fmla="*/ 1 w 598"/>
                <a:gd name="T97" fmla="*/ 1 h 1574"/>
                <a:gd name="T98" fmla="*/ 1 w 598"/>
                <a:gd name="T99" fmla="*/ 1 h 1574"/>
                <a:gd name="T100" fmla="*/ 1 w 598"/>
                <a:gd name="T101" fmla="*/ 1 h 1574"/>
                <a:gd name="T102" fmla="*/ 1 w 598"/>
                <a:gd name="T103" fmla="*/ 2 h 1574"/>
                <a:gd name="T104" fmla="*/ 1 w 598"/>
                <a:gd name="T105" fmla="*/ 2 h 1574"/>
                <a:gd name="T106" fmla="*/ 1 w 598"/>
                <a:gd name="T107" fmla="*/ 2 h 1574"/>
                <a:gd name="T108" fmla="*/ 1 w 598"/>
                <a:gd name="T109" fmla="*/ 1 h 1574"/>
                <a:gd name="T110" fmla="*/ 1 w 598"/>
                <a:gd name="T111" fmla="*/ 1 h 1574"/>
                <a:gd name="T112" fmla="*/ 1 w 598"/>
                <a:gd name="T113" fmla="*/ 1 h 1574"/>
                <a:gd name="T114" fmla="*/ 1 w 598"/>
                <a:gd name="T115" fmla="*/ 1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703092"/>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8" name="Freeform 34"/>
            <p:cNvSpPr>
              <a:spLocks/>
            </p:cNvSpPr>
            <p:nvPr/>
          </p:nvSpPr>
          <p:spPr bwMode="white">
            <a:xfrm>
              <a:off x="5106" y="1238"/>
              <a:ext cx="10" cy="450"/>
            </a:xfrm>
            <a:custGeom>
              <a:avLst/>
              <a:gdLst>
                <a:gd name="T0" fmla="*/ 0 w 24"/>
                <a:gd name="T1" fmla="*/ 0 h 1234"/>
                <a:gd name="T2" fmla="*/ 0 w 24"/>
                <a:gd name="T3" fmla="*/ 0 h 1234"/>
                <a:gd name="T4" fmla="*/ 0 w 24"/>
                <a:gd name="T5" fmla="*/ 0 h 1234"/>
                <a:gd name="T6" fmla="*/ 0 w 24"/>
                <a:gd name="T7" fmla="*/ 0 h 1234"/>
                <a:gd name="T8" fmla="*/ 0 w 24"/>
                <a:gd name="T9" fmla="*/ 0 h 1234"/>
                <a:gd name="T10" fmla="*/ 0 w 24"/>
                <a:gd name="T11" fmla="*/ 3 h 1234"/>
                <a:gd name="T12" fmla="*/ 0 w 24"/>
                <a:gd name="T13" fmla="*/ 3 h 1234"/>
                <a:gd name="T14" fmla="*/ 0 w 24"/>
                <a:gd name="T15" fmla="*/ 3 h 1234"/>
                <a:gd name="T16" fmla="*/ 0 w 24"/>
                <a:gd name="T17" fmla="*/ 1 h 1234"/>
                <a:gd name="T18" fmla="*/ 0 w 24"/>
                <a:gd name="T19" fmla="*/ 1 h 1234"/>
                <a:gd name="T20" fmla="*/ 0 w 24"/>
                <a:gd name="T21" fmla="*/ 0 h 1234"/>
                <a:gd name="T22" fmla="*/ 0 w 24"/>
                <a:gd name="T23" fmla="*/ 0 h 1234"/>
                <a:gd name="T24" fmla="*/ 0 w 24"/>
                <a:gd name="T25" fmla="*/ 0 h 1234"/>
                <a:gd name="T26" fmla="*/ 0 w 24"/>
                <a:gd name="T27" fmla="*/ 0 h 1234"/>
                <a:gd name="T28" fmla="*/ 0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9" name="Freeform 35"/>
            <p:cNvSpPr>
              <a:spLocks/>
            </p:cNvSpPr>
            <p:nvPr/>
          </p:nvSpPr>
          <p:spPr bwMode="white">
            <a:xfrm>
              <a:off x="5010" y="1203"/>
              <a:ext cx="10" cy="342"/>
            </a:xfrm>
            <a:custGeom>
              <a:avLst/>
              <a:gdLst>
                <a:gd name="T0" fmla="*/ 0 w 26"/>
                <a:gd name="T1" fmla="*/ 0 h 938"/>
                <a:gd name="T2" fmla="*/ 0 w 26"/>
                <a:gd name="T3" fmla="*/ 0 h 938"/>
                <a:gd name="T4" fmla="*/ 0 w 26"/>
                <a:gd name="T5" fmla="*/ 0 h 938"/>
                <a:gd name="T6" fmla="*/ 0 w 26"/>
                <a:gd name="T7" fmla="*/ 0 h 938"/>
                <a:gd name="T8" fmla="*/ 0 w 26"/>
                <a:gd name="T9" fmla="*/ 0 h 938"/>
                <a:gd name="T10" fmla="*/ 0 w 26"/>
                <a:gd name="T11" fmla="*/ 1 h 938"/>
                <a:gd name="T12" fmla="*/ 0 w 26"/>
                <a:gd name="T13" fmla="*/ 1 h 938"/>
                <a:gd name="T14" fmla="*/ 0 w 26"/>
                <a:gd name="T15" fmla="*/ 2 h 938"/>
                <a:gd name="T16" fmla="*/ 0 w 26"/>
                <a:gd name="T17" fmla="*/ 0 h 938"/>
                <a:gd name="T18" fmla="*/ 0 w 26"/>
                <a:gd name="T19" fmla="*/ 0 h 938"/>
                <a:gd name="T20" fmla="*/ 0 w 26"/>
                <a:gd name="T21" fmla="*/ 0 h 938"/>
                <a:gd name="T22" fmla="*/ 0 w 26"/>
                <a:gd name="T23" fmla="*/ 0 h 938"/>
                <a:gd name="T24" fmla="*/ 0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0" name="Freeform 36"/>
            <p:cNvSpPr>
              <a:spLocks/>
            </p:cNvSpPr>
            <p:nvPr/>
          </p:nvSpPr>
          <p:spPr bwMode="auto">
            <a:xfrm>
              <a:off x="5003" y="952"/>
              <a:ext cx="122" cy="177"/>
            </a:xfrm>
            <a:custGeom>
              <a:avLst/>
              <a:gdLst>
                <a:gd name="T0" fmla="*/ 1 w 334"/>
                <a:gd name="T1" fmla="*/ 0 h 486"/>
                <a:gd name="T2" fmla="*/ 1 w 334"/>
                <a:gd name="T3" fmla="*/ 0 h 486"/>
                <a:gd name="T4" fmla="*/ 1 w 334"/>
                <a:gd name="T5" fmla="*/ 1 h 486"/>
                <a:gd name="T6" fmla="*/ 1 w 334"/>
                <a:gd name="T7" fmla="*/ 1 h 486"/>
                <a:gd name="T8" fmla="*/ 1 w 334"/>
                <a:gd name="T9" fmla="*/ 1 h 486"/>
                <a:gd name="T10" fmla="*/ 1 w 334"/>
                <a:gd name="T11" fmla="*/ 1 h 486"/>
                <a:gd name="T12" fmla="*/ 1 w 334"/>
                <a:gd name="T13" fmla="*/ 1 h 486"/>
                <a:gd name="T14" fmla="*/ 1 w 334"/>
                <a:gd name="T15" fmla="*/ 1 h 486"/>
                <a:gd name="T16" fmla="*/ 0 w 334"/>
                <a:gd name="T17" fmla="*/ 1 h 486"/>
                <a:gd name="T18" fmla="*/ 0 w 334"/>
                <a:gd name="T19" fmla="*/ 1 h 486"/>
                <a:gd name="T20" fmla="*/ 0 w 334"/>
                <a:gd name="T21" fmla="*/ 1 h 486"/>
                <a:gd name="T22" fmla="*/ 0 w 334"/>
                <a:gd name="T23" fmla="*/ 1 h 486"/>
                <a:gd name="T24" fmla="*/ 0 w 334"/>
                <a:gd name="T25" fmla="*/ 1 h 486"/>
                <a:gd name="T26" fmla="*/ 0 w 334"/>
                <a:gd name="T27" fmla="*/ 1 h 486"/>
                <a:gd name="T28" fmla="*/ 0 w 334"/>
                <a:gd name="T29" fmla="*/ 1 h 486"/>
                <a:gd name="T30" fmla="*/ 0 w 334"/>
                <a:gd name="T31" fmla="*/ 1 h 486"/>
                <a:gd name="T32" fmla="*/ 0 w 334"/>
                <a:gd name="T33" fmla="*/ 1 h 486"/>
                <a:gd name="T34" fmla="*/ 0 w 334"/>
                <a:gd name="T35" fmla="*/ 0 h 486"/>
                <a:gd name="T36" fmla="*/ 0 w 334"/>
                <a:gd name="T37" fmla="*/ 0 h 486"/>
                <a:gd name="T38" fmla="*/ 0 w 334"/>
                <a:gd name="T39" fmla="*/ 0 h 486"/>
                <a:gd name="T40" fmla="*/ 0 w 334"/>
                <a:gd name="T41" fmla="*/ 0 h 486"/>
                <a:gd name="T42" fmla="*/ 0 w 334"/>
                <a:gd name="T43" fmla="*/ 0 h 486"/>
                <a:gd name="T44" fmla="*/ 0 w 334"/>
                <a:gd name="T45" fmla="*/ 0 h 486"/>
                <a:gd name="T46" fmla="*/ 0 w 334"/>
                <a:gd name="T47" fmla="*/ 0 h 486"/>
                <a:gd name="T48" fmla="*/ 0 w 334"/>
                <a:gd name="T49" fmla="*/ 0 h 486"/>
                <a:gd name="T50" fmla="*/ 0 w 334"/>
                <a:gd name="T51" fmla="*/ 0 h 486"/>
                <a:gd name="T52" fmla="*/ 0 w 334"/>
                <a:gd name="T53" fmla="*/ 0 h 486"/>
                <a:gd name="T54" fmla="*/ 0 w 334"/>
                <a:gd name="T55" fmla="*/ 0 h 486"/>
                <a:gd name="T56" fmla="*/ 0 w 334"/>
                <a:gd name="T57" fmla="*/ 0 h 486"/>
                <a:gd name="T58" fmla="*/ 0 w 334"/>
                <a:gd name="T59" fmla="*/ 0 h 486"/>
                <a:gd name="T60" fmla="*/ 1 w 334"/>
                <a:gd name="T61" fmla="*/ 0 h 486"/>
                <a:gd name="T62" fmla="*/ 1 w 334"/>
                <a:gd name="T63" fmla="*/ 0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7030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grpSp>
      <p:grpSp>
        <p:nvGrpSpPr>
          <p:cNvPr id="831" name="Group 37"/>
          <p:cNvGrpSpPr>
            <a:grpSpLocks/>
          </p:cNvGrpSpPr>
          <p:nvPr/>
        </p:nvGrpSpPr>
        <p:grpSpPr bwMode="auto">
          <a:xfrm>
            <a:off x="2914572" y="1492543"/>
            <a:ext cx="177443" cy="212026"/>
            <a:chOff x="4589" y="936"/>
            <a:chExt cx="290" cy="754"/>
          </a:xfrm>
        </p:grpSpPr>
        <p:sp>
          <p:nvSpPr>
            <p:cNvPr id="832" name="Freeform 38"/>
            <p:cNvSpPr>
              <a:spLocks/>
            </p:cNvSpPr>
            <p:nvPr/>
          </p:nvSpPr>
          <p:spPr bwMode="auto">
            <a:xfrm>
              <a:off x="4606" y="936"/>
              <a:ext cx="273" cy="751"/>
            </a:xfrm>
            <a:custGeom>
              <a:avLst/>
              <a:gdLst>
                <a:gd name="T0" fmla="*/ 1 w 748"/>
                <a:gd name="T1" fmla="*/ 1 h 2058"/>
                <a:gd name="T2" fmla="*/ 1 w 748"/>
                <a:gd name="T3" fmla="*/ 1 h 2058"/>
                <a:gd name="T4" fmla="*/ 1 w 748"/>
                <a:gd name="T5" fmla="*/ 1 h 2058"/>
                <a:gd name="T6" fmla="*/ 1 w 748"/>
                <a:gd name="T7" fmla="*/ 1 h 2058"/>
                <a:gd name="T8" fmla="*/ 1 w 748"/>
                <a:gd name="T9" fmla="*/ 1 h 2058"/>
                <a:gd name="T10" fmla="*/ 1 w 748"/>
                <a:gd name="T11" fmla="*/ 1 h 2058"/>
                <a:gd name="T12" fmla="*/ 1 w 748"/>
                <a:gd name="T13" fmla="*/ 1 h 2058"/>
                <a:gd name="T14" fmla="*/ 1 w 748"/>
                <a:gd name="T15" fmla="*/ 0 h 2058"/>
                <a:gd name="T16" fmla="*/ 1 w 748"/>
                <a:gd name="T17" fmla="*/ 0 h 2058"/>
                <a:gd name="T18" fmla="*/ 1 w 748"/>
                <a:gd name="T19" fmla="*/ 0 h 2058"/>
                <a:gd name="T20" fmla="*/ 1 w 748"/>
                <a:gd name="T21" fmla="*/ 0 h 2058"/>
                <a:gd name="T22" fmla="*/ 1 w 748"/>
                <a:gd name="T23" fmla="*/ 0 h 2058"/>
                <a:gd name="T24" fmla="*/ 1 w 748"/>
                <a:gd name="T25" fmla="*/ 0 h 2058"/>
                <a:gd name="T26" fmla="*/ 1 w 748"/>
                <a:gd name="T27" fmla="*/ 0 h 2058"/>
                <a:gd name="T28" fmla="*/ 1 w 748"/>
                <a:gd name="T29" fmla="*/ 0 h 2058"/>
                <a:gd name="T30" fmla="*/ 1 w 748"/>
                <a:gd name="T31" fmla="*/ 0 h 2058"/>
                <a:gd name="T32" fmla="*/ 1 w 748"/>
                <a:gd name="T33" fmla="*/ 0 h 2058"/>
                <a:gd name="T34" fmla="*/ 0 w 748"/>
                <a:gd name="T35" fmla="*/ 0 h 2058"/>
                <a:gd name="T36" fmla="*/ 0 w 748"/>
                <a:gd name="T37" fmla="*/ 1 h 2058"/>
                <a:gd name="T38" fmla="*/ 0 w 748"/>
                <a:gd name="T39" fmla="*/ 1 h 2058"/>
                <a:gd name="T40" fmla="*/ 0 w 748"/>
                <a:gd name="T41" fmla="*/ 1 h 2058"/>
                <a:gd name="T42" fmla="*/ 0 w 748"/>
                <a:gd name="T43" fmla="*/ 1 h 2058"/>
                <a:gd name="T44" fmla="*/ 0 w 748"/>
                <a:gd name="T45" fmla="*/ 1 h 2058"/>
                <a:gd name="T46" fmla="*/ 0 w 748"/>
                <a:gd name="T47" fmla="*/ 1 h 2058"/>
                <a:gd name="T48" fmla="*/ 0 w 748"/>
                <a:gd name="T49" fmla="*/ 1 h 2058"/>
                <a:gd name="T50" fmla="*/ 1 w 748"/>
                <a:gd name="T51" fmla="*/ 1 h 2058"/>
                <a:gd name="T52" fmla="*/ 1 w 748"/>
                <a:gd name="T53" fmla="*/ 1 h 2058"/>
                <a:gd name="T54" fmla="*/ 1 w 748"/>
                <a:gd name="T55" fmla="*/ 1 h 2058"/>
                <a:gd name="T56" fmla="*/ 1 w 748"/>
                <a:gd name="T57" fmla="*/ 2 h 2058"/>
                <a:gd name="T58" fmla="*/ 1 w 748"/>
                <a:gd name="T59" fmla="*/ 2 h 2058"/>
                <a:gd name="T60" fmla="*/ 1 w 748"/>
                <a:gd name="T61" fmla="*/ 2 h 2058"/>
                <a:gd name="T62" fmla="*/ 1 w 748"/>
                <a:gd name="T63" fmla="*/ 2 h 2058"/>
                <a:gd name="T64" fmla="*/ 1 w 748"/>
                <a:gd name="T65" fmla="*/ 3 h 2058"/>
                <a:gd name="T66" fmla="*/ 1 w 748"/>
                <a:gd name="T67" fmla="*/ 5 h 2058"/>
                <a:gd name="T68" fmla="*/ 2 w 748"/>
                <a:gd name="T69" fmla="*/ 3 h 2058"/>
                <a:gd name="T70" fmla="*/ 2 w 748"/>
                <a:gd name="T71" fmla="*/ 2 h 2058"/>
                <a:gd name="T72" fmla="*/ 2 w 748"/>
                <a:gd name="T73" fmla="*/ 2 h 2058"/>
                <a:gd name="T74" fmla="*/ 2 w 748"/>
                <a:gd name="T75" fmla="*/ 1 h 2058"/>
                <a:gd name="T76" fmla="*/ 2 w 748"/>
                <a:gd name="T77" fmla="*/ 1 h 2058"/>
                <a:gd name="T78" fmla="*/ 1 w 748"/>
                <a:gd name="T79" fmla="*/ 1 h 2058"/>
                <a:gd name="T80" fmla="*/ 1 w 748"/>
                <a:gd name="T81" fmla="*/ 1 h 2058"/>
                <a:gd name="T82" fmla="*/ 1 w 748"/>
                <a:gd name="T83" fmla="*/ 1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3" name="Freeform 39"/>
            <p:cNvSpPr>
              <a:spLocks/>
            </p:cNvSpPr>
            <p:nvPr/>
          </p:nvSpPr>
          <p:spPr bwMode="auto">
            <a:xfrm>
              <a:off x="4589" y="1109"/>
              <a:ext cx="223" cy="581"/>
            </a:xfrm>
            <a:custGeom>
              <a:avLst/>
              <a:gdLst>
                <a:gd name="T0" fmla="*/ 1 w 598"/>
                <a:gd name="T1" fmla="*/ 1 h 1574"/>
                <a:gd name="T2" fmla="*/ 1 w 598"/>
                <a:gd name="T3" fmla="*/ 1 h 1574"/>
                <a:gd name="T4" fmla="*/ 1 w 598"/>
                <a:gd name="T5" fmla="*/ 1 h 1574"/>
                <a:gd name="T6" fmla="*/ 1 w 598"/>
                <a:gd name="T7" fmla="*/ 1 h 1574"/>
                <a:gd name="T8" fmla="*/ 1 w 598"/>
                <a:gd name="T9" fmla="*/ 0 h 1574"/>
                <a:gd name="T10" fmla="*/ 1 w 598"/>
                <a:gd name="T11" fmla="*/ 0 h 1574"/>
                <a:gd name="T12" fmla="*/ 1 w 598"/>
                <a:gd name="T13" fmla="*/ 0 h 1574"/>
                <a:gd name="T14" fmla="*/ 1 w 598"/>
                <a:gd name="T15" fmla="*/ 0 h 1574"/>
                <a:gd name="T16" fmla="*/ 1 w 598"/>
                <a:gd name="T17" fmla="*/ 0 h 1574"/>
                <a:gd name="T18" fmla="*/ 1 w 598"/>
                <a:gd name="T19" fmla="*/ 0 h 1574"/>
                <a:gd name="T20" fmla="*/ 1 w 598"/>
                <a:gd name="T21" fmla="*/ 0 h 1574"/>
                <a:gd name="T22" fmla="*/ 0 w 598"/>
                <a:gd name="T23" fmla="*/ 0 h 1574"/>
                <a:gd name="T24" fmla="*/ 0 w 598"/>
                <a:gd name="T25" fmla="*/ 0 h 1574"/>
                <a:gd name="T26" fmla="*/ 0 w 598"/>
                <a:gd name="T27" fmla="*/ 0 h 1574"/>
                <a:gd name="T28" fmla="*/ 0 w 598"/>
                <a:gd name="T29" fmla="*/ 0 h 1574"/>
                <a:gd name="T30" fmla="*/ 0 w 598"/>
                <a:gd name="T31" fmla="*/ 0 h 1574"/>
                <a:gd name="T32" fmla="*/ 0 w 598"/>
                <a:gd name="T33" fmla="*/ 0 h 1574"/>
                <a:gd name="T34" fmla="*/ 0 w 598"/>
                <a:gd name="T35" fmla="*/ 0 h 1574"/>
                <a:gd name="T36" fmla="*/ 0 w 598"/>
                <a:gd name="T37" fmla="*/ 0 h 1574"/>
                <a:gd name="T38" fmla="*/ 0 w 598"/>
                <a:gd name="T39" fmla="*/ 0 h 1574"/>
                <a:gd name="T40" fmla="*/ 0 w 598"/>
                <a:gd name="T41" fmla="*/ 0 h 1574"/>
                <a:gd name="T42" fmla="*/ 0 w 598"/>
                <a:gd name="T43" fmla="*/ 0 h 1574"/>
                <a:gd name="T44" fmla="*/ 0 w 598"/>
                <a:gd name="T45" fmla="*/ 0 h 1574"/>
                <a:gd name="T46" fmla="*/ 0 w 598"/>
                <a:gd name="T47" fmla="*/ 0 h 1574"/>
                <a:gd name="T48" fmla="*/ 0 w 598"/>
                <a:gd name="T49" fmla="*/ 0 h 1574"/>
                <a:gd name="T50" fmla="*/ 0 w 598"/>
                <a:gd name="T51" fmla="*/ 0 h 1574"/>
                <a:gd name="T52" fmla="*/ 0 w 598"/>
                <a:gd name="T53" fmla="*/ 0 h 1574"/>
                <a:gd name="T54" fmla="*/ 0 w 598"/>
                <a:gd name="T55" fmla="*/ 1 h 1574"/>
                <a:gd name="T56" fmla="*/ 0 w 598"/>
                <a:gd name="T57" fmla="*/ 2 h 1574"/>
                <a:gd name="T58" fmla="*/ 0 w 598"/>
                <a:gd name="T59" fmla="*/ 2 h 1574"/>
                <a:gd name="T60" fmla="*/ 0 w 598"/>
                <a:gd name="T61" fmla="*/ 1 h 1574"/>
                <a:gd name="T62" fmla="*/ 0 w 598"/>
                <a:gd name="T63" fmla="*/ 1 h 1574"/>
                <a:gd name="T64" fmla="*/ 0 w 598"/>
                <a:gd name="T65" fmla="*/ 1 h 1574"/>
                <a:gd name="T66" fmla="*/ 0 w 598"/>
                <a:gd name="T67" fmla="*/ 1 h 1574"/>
                <a:gd name="T68" fmla="*/ 0 w 598"/>
                <a:gd name="T69" fmla="*/ 1 h 1574"/>
                <a:gd name="T70" fmla="*/ 0 w 598"/>
                <a:gd name="T71" fmla="*/ 1 h 1574"/>
                <a:gd name="T72" fmla="*/ 0 w 598"/>
                <a:gd name="T73" fmla="*/ 1 h 1574"/>
                <a:gd name="T74" fmla="*/ 0 w 598"/>
                <a:gd name="T75" fmla="*/ 1 h 1574"/>
                <a:gd name="T76" fmla="*/ 0 w 598"/>
                <a:gd name="T77" fmla="*/ 1 h 1574"/>
                <a:gd name="T78" fmla="*/ 0 w 598"/>
                <a:gd name="T79" fmla="*/ 3 h 1574"/>
                <a:gd name="T80" fmla="*/ 0 w 598"/>
                <a:gd name="T81" fmla="*/ 4 h 1574"/>
                <a:gd name="T82" fmla="*/ 1 w 598"/>
                <a:gd name="T83" fmla="*/ 4 h 1574"/>
                <a:gd name="T84" fmla="*/ 1 w 598"/>
                <a:gd name="T85" fmla="*/ 1 h 1574"/>
                <a:gd name="T86" fmla="*/ 1 w 598"/>
                <a:gd name="T87" fmla="*/ 1 h 1574"/>
                <a:gd name="T88" fmla="*/ 1 w 598"/>
                <a:gd name="T89" fmla="*/ 1 h 1574"/>
                <a:gd name="T90" fmla="*/ 1 w 598"/>
                <a:gd name="T91" fmla="*/ 1 h 1574"/>
                <a:gd name="T92" fmla="*/ 1 w 598"/>
                <a:gd name="T93" fmla="*/ 1 h 1574"/>
                <a:gd name="T94" fmla="*/ 1 w 598"/>
                <a:gd name="T95" fmla="*/ 1 h 1574"/>
                <a:gd name="T96" fmla="*/ 1 w 598"/>
                <a:gd name="T97" fmla="*/ 1 h 1574"/>
                <a:gd name="T98" fmla="*/ 1 w 598"/>
                <a:gd name="T99" fmla="*/ 1 h 1574"/>
                <a:gd name="T100" fmla="*/ 1 w 598"/>
                <a:gd name="T101" fmla="*/ 1 h 1574"/>
                <a:gd name="T102" fmla="*/ 1 w 598"/>
                <a:gd name="T103" fmla="*/ 2 h 1574"/>
                <a:gd name="T104" fmla="*/ 1 w 598"/>
                <a:gd name="T105" fmla="*/ 2 h 1574"/>
                <a:gd name="T106" fmla="*/ 1 w 598"/>
                <a:gd name="T107" fmla="*/ 2 h 1574"/>
                <a:gd name="T108" fmla="*/ 1 w 598"/>
                <a:gd name="T109" fmla="*/ 1 h 1574"/>
                <a:gd name="T110" fmla="*/ 1 w 598"/>
                <a:gd name="T111" fmla="*/ 1 h 1574"/>
                <a:gd name="T112" fmla="*/ 1 w 598"/>
                <a:gd name="T113" fmla="*/ 1 h 1574"/>
                <a:gd name="T114" fmla="*/ 1 w 598"/>
                <a:gd name="T115" fmla="*/ 1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DC7B1F"/>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4" name="Freeform 40"/>
            <p:cNvSpPr>
              <a:spLocks/>
            </p:cNvSpPr>
            <p:nvPr/>
          </p:nvSpPr>
          <p:spPr bwMode="white">
            <a:xfrm>
              <a:off x="4746" y="1238"/>
              <a:ext cx="10" cy="450"/>
            </a:xfrm>
            <a:custGeom>
              <a:avLst/>
              <a:gdLst>
                <a:gd name="T0" fmla="*/ 0 w 24"/>
                <a:gd name="T1" fmla="*/ 0 h 1234"/>
                <a:gd name="T2" fmla="*/ 0 w 24"/>
                <a:gd name="T3" fmla="*/ 0 h 1234"/>
                <a:gd name="T4" fmla="*/ 0 w 24"/>
                <a:gd name="T5" fmla="*/ 0 h 1234"/>
                <a:gd name="T6" fmla="*/ 0 w 24"/>
                <a:gd name="T7" fmla="*/ 0 h 1234"/>
                <a:gd name="T8" fmla="*/ 0 w 24"/>
                <a:gd name="T9" fmla="*/ 0 h 1234"/>
                <a:gd name="T10" fmla="*/ 0 w 24"/>
                <a:gd name="T11" fmla="*/ 3 h 1234"/>
                <a:gd name="T12" fmla="*/ 0 w 24"/>
                <a:gd name="T13" fmla="*/ 3 h 1234"/>
                <a:gd name="T14" fmla="*/ 0 w 24"/>
                <a:gd name="T15" fmla="*/ 3 h 1234"/>
                <a:gd name="T16" fmla="*/ 0 w 24"/>
                <a:gd name="T17" fmla="*/ 1 h 1234"/>
                <a:gd name="T18" fmla="*/ 0 w 24"/>
                <a:gd name="T19" fmla="*/ 1 h 1234"/>
                <a:gd name="T20" fmla="*/ 0 w 24"/>
                <a:gd name="T21" fmla="*/ 0 h 1234"/>
                <a:gd name="T22" fmla="*/ 0 w 24"/>
                <a:gd name="T23" fmla="*/ 0 h 1234"/>
                <a:gd name="T24" fmla="*/ 0 w 24"/>
                <a:gd name="T25" fmla="*/ 0 h 1234"/>
                <a:gd name="T26" fmla="*/ 0 w 24"/>
                <a:gd name="T27" fmla="*/ 0 h 1234"/>
                <a:gd name="T28" fmla="*/ 0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5" name="Freeform 41"/>
            <p:cNvSpPr>
              <a:spLocks/>
            </p:cNvSpPr>
            <p:nvPr/>
          </p:nvSpPr>
          <p:spPr bwMode="white">
            <a:xfrm>
              <a:off x="4650" y="1203"/>
              <a:ext cx="10" cy="342"/>
            </a:xfrm>
            <a:custGeom>
              <a:avLst/>
              <a:gdLst>
                <a:gd name="T0" fmla="*/ 0 w 26"/>
                <a:gd name="T1" fmla="*/ 0 h 938"/>
                <a:gd name="T2" fmla="*/ 0 w 26"/>
                <a:gd name="T3" fmla="*/ 0 h 938"/>
                <a:gd name="T4" fmla="*/ 0 w 26"/>
                <a:gd name="T5" fmla="*/ 0 h 938"/>
                <a:gd name="T6" fmla="*/ 0 w 26"/>
                <a:gd name="T7" fmla="*/ 0 h 938"/>
                <a:gd name="T8" fmla="*/ 0 w 26"/>
                <a:gd name="T9" fmla="*/ 0 h 938"/>
                <a:gd name="T10" fmla="*/ 0 w 26"/>
                <a:gd name="T11" fmla="*/ 1 h 938"/>
                <a:gd name="T12" fmla="*/ 0 w 26"/>
                <a:gd name="T13" fmla="*/ 1 h 938"/>
                <a:gd name="T14" fmla="*/ 0 w 26"/>
                <a:gd name="T15" fmla="*/ 2 h 938"/>
                <a:gd name="T16" fmla="*/ 0 w 26"/>
                <a:gd name="T17" fmla="*/ 0 h 938"/>
                <a:gd name="T18" fmla="*/ 0 w 26"/>
                <a:gd name="T19" fmla="*/ 0 h 938"/>
                <a:gd name="T20" fmla="*/ 0 w 26"/>
                <a:gd name="T21" fmla="*/ 0 h 938"/>
                <a:gd name="T22" fmla="*/ 0 w 26"/>
                <a:gd name="T23" fmla="*/ 0 h 938"/>
                <a:gd name="T24" fmla="*/ 0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6" name="Freeform 42"/>
            <p:cNvSpPr>
              <a:spLocks/>
            </p:cNvSpPr>
            <p:nvPr/>
          </p:nvSpPr>
          <p:spPr bwMode="auto">
            <a:xfrm>
              <a:off x="4643" y="952"/>
              <a:ext cx="122" cy="177"/>
            </a:xfrm>
            <a:custGeom>
              <a:avLst/>
              <a:gdLst>
                <a:gd name="T0" fmla="*/ 1 w 334"/>
                <a:gd name="T1" fmla="*/ 0 h 486"/>
                <a:gd name="T2" fmla="*/ 1 w 334"/>
                <a:gd name="T3" fmla="*/ 0 h 486"/>
                <a:gd name="T4" fmla="*/ 1 w 334"/>
                <a:gd name="T5" fmla="*/ 1 h 486"/>
                <a:gd name="T6" fmla="*/ 1 w 334"/>
                <a:gd name="T7" fmla="*/ 1 h 486"/>
                <a:gd name="T8" fmla="*/ 1 w 334"/>
                <a:gd name="T9" fmla="*/ 1 h 486"/>
                <a:gd name="T10" fmla="*/ 1 w 334"/>
                <a:gd name="T11" fmla="*/ 1 h 486"/>
                <a:gd name="T12" fmla="*/ 1 w 334"/>
                <a:gd name="T13" fmla="*/ 1 h 486"/>
                <a:gd name="T14" fmla="*/ 1 w 334"/>
                <a:gd name="T15" fmla="*/ 1 h 486"/>
                <a:gd name="T16" fmla="*/ 0 w 334"/>
                <a:gd name="T17" fmla="*/ 1 h 486"/>
                <a:gd name="T18" fmla="*/ 0 w 334"/>
                <a:gd name="T19" fmla="*/ 1 h 486"/>
                <a:gd name="T20" fmla="*/ 0 w 334"/>
                <a:gd name="T21" fmla="*/ 1 h 486"/>
                <a:gd name="T22" fmla="*/ 0 w 334"/>
                <a:gd name="T23" fmla="*/ 1 h 486"/>
                <a:gd name="T24" fmla="*/ 0 w 334"/>
                <a:gd name="T25" fmla="*/ 1 h 486"/>
                <a:gd name="T26" fmla="*/ 0 w 334"/>
                <a:gd name="T27" fmla="*/ 1 h 486"/>
                <a:gd name="T28" fmla="*/ 0 w 334"/>
                <a:gd name="T29" fmla="*/ 1 h 486"/>
                <a:gd name="T30" fmla="*/ 0 w 334"/>
                <a:gd name="T31" fmla="*/ 1 h 486"/>
                <a:gd name="T32" fmla="*/ 0 w 334"/>
                <a:gd name="T33" fmla="*/ 1 h 486"/>
                <a:gd name="T34" fmla="*/ 0 w 334"/>
                <a:gd name="T35" fmla="*/ 0 h 486"/>
                <a:gd name="T36" fmla="*/ 0 w 334"/>
                <a:gd name="T37" fmla="*/ 0 h 486"/>
                <a:gd name="T38" fmla="*/ 0 w 334"/>
                <a:gd name="T39" fmla="*/ 0 h 486"/>
                <a:gd name="T40" fmla="*/ 0 w 334"/>
                <a:gd name="T41" fmla="*/ 0 h 486"/>
                <a:gd name="T42" fmla="*/ 0 w 334"/>
                <a:gd name="T43" fmla="*/ 0 h 486"/>
                <a:gd name="T44" fmla="*/ 0 w 334"/>
                <a:gd name="T45" fmla="*/ 0 h 486"/>
                <a:gd name="T46" fmla="*/ 0 w 334"/>
                <a:gd name="T47" fmla="*/ 0 h 486"/>
                <a:gd name="T48" fmla="*/ 0 w 334"/>
                <a:gd name="T49" fmla="*/ 0 h 486"/>
                <a:gd name="T50" fmla="*/ 0 w 334"/>
                <a:gd name="T51" fmla="*/ 0 h 486"/>
                <a:gd name="T52" fmla="*/ 0 w 334"/>
                <a:gd name="T53" fmla="*/ 0 h 486"/>
                <a:gd name="T54" fmla="*/ 0 w 334"/>
                <a:gd name="T55" fmla="*/ 0 h 486"/>
                <a:gd name="T56" fmla="*/ 0 w 334"/>
                <a:gd name="T57" fmla="*/ 0 h 486"/>
                <a:gd name="T58" fmla="*/ 0 w 334"/>
                <a:gd name="T59" fmla="*/ 0 h 486"/>
                <a:gd name="T60" fmla="*/ 1 w 334"/>
                <a:gd name="T61" fmla="*/ 0 h 486"/>
                <a:gd name="T62" fmla="*/ 1 w 334"/>
                <a:gd name="T63" fmla="*/ 0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grpSp>
      <p:sp>
        <p:nvSpPr>
          <p:cNvPr id="837" name="TextBox 836"/>
          <p:cNvSpPr txBox="1"/>
          <p:nvPr/>
        </p:nvSpPr>
        <p:spPr>
          <a:xfrm>
            <a:off x="1431253" y="1688517"/>
            <a:ext cx="651532" cy="155872"/>
          </a:xfrm>
          <a:prstGeom prst="rect">
            <a:avLst/>
          </a:prstGeom>
          <a:noFill/>
        </p:spPr>
        <p:txBody>
          <a:bodyPr wrap="square" lIns="68577" tIns="34288" rIns="68577" bIns="34288" rtlCol="0">
            <a:spAutoFit/>
          </a:bodyPr>
          <a:lstStyle/>
          <a:p>
            <a:pPr defTabSz="685716"/>
            <a:r>
              <a:rPr lang="zh-CN" altLang="en-US" sz="563" dirty="0">
                <a:solidFill>
                  <a:srgbClr val="3C3C3B"/>
                </a:solidFill>
                <a:latin typeface="微软雅黑" panose="020B0503020204020204" pitchFamily="34" charset="-122"/>
              </a:rPr>
              <a:t>数据管理者</a:t>
            </a:r>
            <a:endParaRPr lang="en-US" sz="563" dirty="0">
              <a:solidFill>
                <a:srgbClr val="3C3C3B"/>
              </a:solidFill>
              <a:latin typeface="微软雅黑" panose="020B0503020204020204" pitchFamily="34" charset="-122"/>
            </a:endParaRPr>
          </a:p>
        </p:txBody>
      </p:sp>
      <p:sp>
        <p:nvSpPr>
          <p:cNvPr id="838" name="TextBox 837"/>
          <p:cNvSpPr txBox="1"/>
          <p:nvPr/>
        </p:nvSpPr>
        <p:spPr>
          <a:xfrm>
            <a:off x="2682571" y="1688517"/>
            <a:ext cx="696773" cy="155872"/>
          </a:xfrm>
          <a:prstGeom prst="rect">
            <a:avLst/>
          </a:prstGeom>
          <a:noFill/>
        </p:spPr>
        <p:txBody>
          <a:bodyPr wrap="square" lIns="68577" tIns="34288" rIns="68577" bIns="34288" rtlCol="0">
            <a:spAutoFit/>
          </a:bodyPr>
          <a:lstStyle/>
          <a:p>
            <a:pPr defTabSz="685716"/>
            <a:r>
              <a:rPr lang="zh-CN" altLang="en-US" sz="563" dirty="0">
                <a:solidFill>
                  <a:srgbClr val="3C3C3B"/>
                </a:solidFill>
                <a:latin typeface="微软雅黑" panose="020B0503020204020204" pitchFamily="34" charset="-122"/>
              </a:rPr>
              <a:t>数据所有者</a:t>
            </a:r>
            <a:endParaRPr lang="en-US" sz="563" dirty="0">
              <a:solidFill>
                <a:srgbClr val="3C3C3B"/>
              </a:solidFill>
              <a:latin typeface="微软雅黑" panose="020B0503020204020204" pitchFamily="34" charset="-122"/>
            </a:endParaRPr>
          </a:p>
        </p:txBody>
      </p:sp>
      <p:sp>
        <p:nvSpPr>
          <p:cNvPr id="839" name="TextBox 838"/>
          <p:cNvSpPr txBox="1"/>
          <p:nvPr/>
        </p:nvSpPr>
        <p:spPr>
          <a:xfrm>
            <a:off x="3403455" y="1688517"/>
            <a:ext cx="696773" cy="155872"/>
          </a:xfrm>
          <a:prstGeom prst="rect">
            <a:avLst/>
          </a:prstGeom>
          <a:noFill/>
        </p:spPr>
        <p:txBody>
          <a:bodyPr wrap="square" lIns="68577" tIns="34288" rIns="68577" bIns="34288" rtlCol="0">
            <a:spAutoFit/>
          </a:bodyPr>
          <a:lstStyle/>
          <a:p>
            <a:pPr algn="ctr" defTabSz="685716"/>
            <a:r>
              <a:rPr lang="zh-CN" altLang="en-US" sz="563" dirty="0">
                <a:solidFill>
                  <a:srgbClr val="3C3C3B"/>
                </a:solidFill>
                <a:latin typeface="微软雅黑" panose="020B0503020204020204" pitchFamily="34" charset="-122"/>
              </a:rPr>
              <a:t>数据使用者</a:t>
            </a:r>
            <a:endParaRPr lang="en-US" sz="563" dirty="0">
              <a:solidFill>
                <a:srgbClr val="3C3C3B"/>
              </a:solidFill>
              <a:latin typeface="微软雅黑" panose="020B0503020204020204" pitchFamily="34" charset="-122"/>
            </a:endParaRPr>
          </a:p>
        </p:txBody>
      </p:sp>
      <p:sp>
        <p:nvSpPr>
          <p:cNvPr id="840" name="TextBox 839"/>
          <p:cNvSpPr txBox="1"/>
          <p:nvPr/>
        </p:nvSpPr>
        <p:spPr>
          <a:xfrm>
            <a:off x="5047343" y="1685727"/>
            <a:ext cx="696773" cy="155872"/>
          </a:xfrm>
          <a:prstGeom prst="rect">
            <a:avLst/>
          </a:prstGeom>
          <a:noFill/>
        </p:spPr>
        <p:txBody>
          <a:bodyPr wrap="square" lIns="68577" tIns="34288" rIns="68577" bIns="34288" rtlCol="0">
            <a:spAutoFit/>
          </a:bodyPr>
          <a:lstStyle/>
          <a:p>
            <a:pPr algn="ctr" defTabSz="685716"/>
            <a:r>
              <a:rPr lang="zh-CN" altLang="en-US" sz="563" dirty="0">
                <a:solidFill>
                  <a:srgbClr val="3C3C3B"/>
                </a:solidFill>
                <a:latin typeface="微软雅黑" panose="020B0503020204020204" pitchFamily="34" charset="-122"/>
              </a:rPr>
              <a:t>数据开发者</a:t>
            </a:r>
            <a:endParaRPr lang="en-US" sz="563" dirty="0">
              <a:solidFill>
                <a:srgbClr val="3C3C3B"/>
              </a:solidFill>
              <a:latin typeface="微软雅黑" panose="020B0503020204020204" pitchFamily="34" charset="-122"/>
            </a:endParaRPr>
          </a:p>
        </p:txBody>
      </p:sp>
      <p:sp>
        <p:nvSpPr>
          <p:cNvPr id="841" name="矩形 373"/>
          <p:cNvSpPr/>
          <p:nvPr/>
        </p:nvSpPr>
        <p:spPr bwMode="auto">
          <a:xfrm>
            <a:off x="4076461" y="1506866"/>
            <a:ext cx="303333" cy="187517"/>
          </a:xfrm>
          <a:prstGeom prst="rect">
            <a:avLst/>
          </a:prstGeom>
          <a:noFill/>
          <a:ln w="9525" cap="flat" cmpd="sng" algn="ctr">
            <a:solidFill>
              <a:srgbClr val="BBBCBE"/>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0079DB"/>
                </a:solidFill>
                <a:latin typeface="微软雅黑" panose="020B0503020204020204" pitchFamily="34" charset="-122"/>
              </a:rPr>
              <a:t>业务</a:t>
            </a:r>
            <a:endParaRPr lang="en-US" altLang="zh-CN" sz="563" kern="0" dirty="0">
              <a:solidFill>
                <a:srgbClr val="0079DB"/>
              </a:solidFill>
              <a:latin typeface="微软雅黑" panose="020B0503020204020204" pitchFamily="34" charset="-122"/>
            </a:endParaRPr>
          </a:p>
          <a:p>
            <a:pPr algn="ctr" defTabSz="685716">
              <a:defRPr/>
            </a:pPr>
            <a:r>
              <a:rPr lang="zh-CN" altLang="en-US" sz="563" kern="0" dirty="0">
                <a:solidFill>
                  <a:srgbClr val="0079DB"/>
                </a:solidFill>
                <a:latin typeface="微软雅黑" panose="020B0503020204020204" pitchFamily="34" charset="-122"/>
              </a:rPr>
              <a:t>部门</a:t>
            </a:r>
          </a:p>
        </p:txBody>
      </p:sp>
      <p:sp>
        <p:nvSpPr>
          <p:cNvPr id="842" name="矩形 374"/>
          <p:cNvSpPr/>
          <p:nvPr/>
        </p:nvSpPr>
        <p:spPr bwMode="auto">
          <a:xfrm>
            <a:off x="4646496" y="1501465"/>
            <a:ext cx="303333" cy="192917"/>
          </a:xfrm>
          <a:prstGeom prst="rect">
            <a:avLst/>
          </a:prstGeom>
          <a:noFill/>
          <a:ln w="9525" cap="flat" cmpd="sng" algn="ctr">
            <a:solidFill>
              <a:srgbClr val="BBBCBE"/>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0079DB"/>
                </a:solidFill>
                <a:latin typeface="微软雅黑" panose="020B0503020204020204" pitchFamily="34" charset="-122"/>
              </a:rPr>
              <a:t>技术</a:t>
            </a:r>
            <a:endParaRPr lang="en-US" altLang="zh-CN" sz="563" kern="0" dirty="0">
              <a:solidFill>
                <a:srgbClr val="0079DB"/>
              </a:solidFill>
              <a:latin typeface="微软雅黑" panose="020B0503020204020204" pitchFamily="34" charset="-122"/>
            </a:endParaRPr>
          </a:p>
          <a:p>
            <a:pPr algn="ctr" defTabSz="685716">
              <a:defRPr/>
            </a:pPr>
            <a:r>
              <a:rPr lang="zh-CN" altLang="en-US" sz="563" kern="0" dirty="0">
                <a:solidFill>
                  <a:srgbClr val="0079DB"/>
                </a:solidFill>
                <a:latin typeface="微软雅黑" panose="020B0503020204020204" pitchFamily="34" charset="-122"/>
              </a:rPr>
              <a:t>部门</a:t>
            </a:r>
          </a:p>
        </p:txBody>
      </p:sp>
      <p:grpSp>
        <p:nvGrpSpPr>
          <p:cNvPr id="843" name="Group 10"/>
          <p:cNvGrpSpPr/>
          <p:nvPr/>
        </p:nvGrpSpPr>
        <p:grpSpPr>
          <a:xfrm rot="16200000">
            <a:off x="2550700" y="3196241"/>
            <a:ext cx="194872" cy="75548"/>
            <a:chOff x="1869818" y="5105400"/>
            <a:chExt cx="568582" cy="131003"/>
          </a:xfrm>
          <a:solidFill>
            <a:srgbClr val="0079DB"/>
          </a:solidFill>
        </p:grpSpPr>
        <p:sp>
          <p:nvSpPr>
            <p:cNvPr id="844" name="Isosceles Triangle 520"/>
            <p:cNvSpPr/>
            <p:nvPr/>
          </p:nvSpPr>
          <p:spPr bwMode="auto">
            <a:xfrm flipV="1">
              <a:off x="2078590"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sp>
          <p:nvSpPr>
            <p:cNvPr id="845" name="Isosceles Triangle 521"/>
            <p:cNvSpPr/>
            <p:nvPr/>
          </p:nvSpPr>
          <p:spPr bwMode="auto">
            <a:xfrm flipV="1">
              <a:off x="2287361"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sp>
          <p:nvSpPr>
            <p:cNvPr id="846" name="Isosceles Triangle 522"/>
            <p:cNvSpPr/>
            <p:nvPr/>
          </p:nvSpPr>
          <p:spPr bwMode="auto">
            <a:xfrm flipV="1">
              <a:off x="1869818"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grpSp>
      <p:grpSp>
        <p:nvGrpSpPr>
          <p:cNvPr id="847" name="Group 10"/>
          <p:cNvGrpSpPr/>
          <p:nvPr/>
        </p:nvGrpSpPr>
        <p:grpSpPr>
          <a:xfrm rot="16200000">
            <a:off x="3422214" y="3204141"/>
            <a:ext cx="194872" cy="75548"/>
            <a:chOff x="1869818" y="5105400"/>
            <a:chExt cx="568582" cy="131003"/>
          </a:xfrm>
          <a:solidFill>
            <a:srgbClr val="0079DB"/>
          </a:solidFill>
        </p:grpSpPr>
        <p:sp>
          <p:nvSpPr>
            <p:cNvPr id="848" name="Isosceles Triangle 520"/>
            <p:cNvSpPr/>
            <p:nvPr/>
          </p:nvSpPr>
          <p:spPr bwMode="auto">
            <a:xfrm flipV="1">
              <a:off x="2078590"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sp>
          <p:nvSpPr>
            <p:cNvPr id="849" name="Isosceles Triangle 521"/>
            <p:cNvSpPr/>
            <p:nvPr/>
          </p:nvSpPr>
          <p:spPr bwMode="auto">
            <a:xfrm flipV="1">
              <a:off x="2287361"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sp>
          <p:nvSpPr>
            <p:cNvPr id="850" name="Isosceles Triangle 522"/>
            <p:cNvSpPr/>
            <p:nvPr/>
          </p:nvSpPr>
          <p:spPr bwMode="auto">
            <a:xfrm flipV="1">
              <a:off x="1869818"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grpSp>
      <p:sp>
        <p:nvSpPr>
          <p:cNvPr id="851" name="TextBox 850"/>
          <p:cNvSpPr txBox="1"/>
          <p:nvPr/>
        </p:nvSpPr>
        <p:spPr>
          <a:xfrm>
            <a:off x="2185407" y="3448946"/>
            <a:ext cx="1245198" cy="155872"/>
          </a:xfrm>
          <a:prstGeom prst="rect">
            <a:avLst/>
          </a:prstGeom>
          <a:noFill/>
        </p:spPr>
        <p:txBody>
          <a:bodyPr wrap="square" lIns="68577" tIns="34288" rIns="68577" bIns="34288" rtlCol="0">
            <a:spAutoFit/>
          </a:bodyPr>
          <a:lstStyle/>
          <a:p>
            <a:pPr defTabSz="685716"/>
            <a:r>
              <a:rPr lang="zh-CN" altLang="en-US" sz="563" dirty="0">
                <a:solidFill>
                  <a:srgbClr val="3C3C3B"/>
                </a:solidFill>
                <a:latin typeface="微软雅黑" panose="020B0503020204020204" pitchFamily="34" charset="-122"/>
              </a:rPr>
              <a:t>自动获取（批量、实时）</a:t>
            </a:r>
            <a:endParaRPr lang="en-US" sz="563" dirty="0">
              <a:solidFill>
                <a:srgbClr val="3C3C3B"/>
              </a:solidFill>
              <a:latin typeface="微软雅黑" panose="020B0503020204020204" pitchFamily="34" charset="-122"/>
            </a:endParaRPr>
          </a:p>
        </p:txBody>
      </p:sp>
      <p:sp>
        <p:nvSpPr>
          <p:cNvPr id="852" name="TextBox 851"/>
          <p:cNvSpPr txBox="1"/>
          <p:nvPr/>
        </p:nvSpPr>
        <p:spPr>
          <a:xfrm>
            <a:off x="4507182" y="3450326"/>
            <a:ext cx="622599" cy="155872"/>
          </a:xfrm>
          <a:prstGeom prst="rect">
            <a:avLst/>
          </a:prstGeom>
          <a:noFill/>
        </p:spPr>
        <p:txBody>
          <a:bodyPr wrap="square" lIns="68577" tIns="34288" rIns="68577" bIns="34288" rtlCol="0">
            <a:spAutoFit/>
          </a:bodyPr>
          <a:lstStyle/>
          <a:p>
            <a:pPr defTabSz="685716"/>
            <a:r>
              <a:rPr lang="zh-CN" altLang="en-US" sz="563" dirty="0">
                <a:solidFill>
                  <a:srgbClr val="3C3C3B"/>
                </a:solidFill>
                <a:latin typeface="微软雅黑" panose="020B0503020204020204" pitchFamily="34" charset="-122"/>
              </a:rPr>
              <a:t>手动获取</a:t>
            </a:r>
            <a:endParaRPr lang="en-US" sz="563" dirty="0">
              <a:solidFill>
                <a:srgbClr val="3C3C3B"/>
              </a:solidFill>
              <a:latin typeface="微软雅黑" panose="020B0503020204020204" pitchFamily="34" charset="-122"/>
            </a:endParaRPr>
          </a:p>
        </p:txBody>
      </p:sp>
      <p:sp>
        <p:nvSpPr>
          <p:cNvPr id="853" name="矩形 386"/>
          <p:cNvSpPr/>
          <p:nvPr/>
        </p:nvSpPr>
        <p:spPr bwMode="auto">
          <a:xfrm>
            <a:off x="2170438" y="1498788"/>
            <a:ext cx="303333" cy="280614"/>
          </a:xfrm>
          <a:prstGeom prst="rect">
            <a:avLst/>
          </a:prstGeom>
          <a:noFill/>
          <a:ln w="9525" cap="flat" cmpd="sng" algn="ctr">
            <a:solidFill>
              <a:srgbClr val="BBBCBE"/>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0079DB"/>
                </a:solidFill>
                <a:latin typeface="微软雅黑" panose="020B0503020204020204" pitchFamily="34" charset="-122"/>
              </a:rPr>
              <a:t>数据管理</a:t>
            </a:r>
            <a:endParaRPr lang="en-US" altLang="zh-CN" sz="563" kern="0" dirty="0">
              <a:solidFill>
                <a:srgbClr val="0079DB"/>
              </a:solidFill>
              <a:latin typeface="微软雅黑" panose="020B0503020204020204" pitchFamily="34" charset="-122"/>
            </a:endParaRPr>
          </a:p>
          <a:p>
            <a:pPr algn="ctr" defTabSz="685716">
              <a:defRPr/>
            </a:pPr>
            <a:r>
              <a:rPr lang="zh-CN" altLang="en-US" sz="563" kern="0" dirty="0">
                <a:solidFill>
                  <a:srgbClr val="0079DB"/>
                </a:solidFill>
                <a:latin typeface="微软雅黑" panose="020B0503020204020204" pitchFamily="34" charset="-122"/>
              </a:rPr>
              <a:t>部门</a:t>
            </a:r>
          </a:p>
        </p:txBody>
      </p:sp>
      <p:grpSp>
        <p:nvGrpSpPr>
          <p:cNvPr id="854" name="Group 171"/>
          <p:cNvGrpSpPr>
            <a:grpSpLocks/>
          </p:cNvGrpSpPr>
          <p:nvPr/>
        </p:nvGrpSpPr>
        <p:grpSpPr bwMode="auto">
          <a:xfrm>
            <a:off x="5299356" y="1492544"/>
            <a:ext cx="196931" cy="199007"/>
            <a:chOff x="4229" y="936"/>
            <a:chExt cx="290" cy="754"/>
          </a:xfrm>
        </p:grpSpPr>
        <p:sp>
          <p:nvSpPr>
            <p:cNvPr id="855" name="Freeform 172"/>
            <p:cNvSpPr>
              <a:spLocks/>
            </p:cNvSpPr>
            <p:nvPr/>
          </p:nvSpPr>
          <p:spPr bwMode="auto">
            <a:xfrm>
              <a:off x="4246" y="936"/>
              <a:ext cx="273" cy="751"/>
            </a:xfrm>
            <a:custGeom>
              <a:avLst/>
              <a:gdLst>
                <a:gd name="T0" fmla="*/ 0 w 748"/>
                <a:gd name="T1" fmla="*/ 0 h 2058"/>
                <a:gd name="T2" fmla="*/ 0 w 748"/>
                <a:gd name="T3" fmla="*/ 0 h 2058"/>
                <a:gd name="T4" fmla="*/ 0 w 748"/>
                <a:gd name="T5" fmla="*/ 0 h 2058"/>
                <a:gd name="T6" fmla="*/ 0 w 748"/>
                <a:gd name="T7" fmla="*/ 0 h 2058"/>
                <a:gd name="T8" fmla="*/ 0 w 748"/>
                <a:gd name="T9" fmla="*/ 0 h 2058"/>
                <a:gd name="T10" fmla="*/ 0 w 748"/>
                <a:gd name="T11" fmla="*/ 0 h 2058"/>
                <a:gd name="T12" fmla="*/ 0 w 748"/>
                <a:gd name="T13" fmla="*/ 0 h 2058"/>
                <a:gd name="T14" fmla="*/ 0 w 748"/>
                <a:gd name="T15" fmla="*/ 0 h 2058"/>
                <a:gd name="T16" fmla="*/ 0 w 748"/>
                <a:gd name="T17" fmla="*/ 0 h 2058"/>
                <a:gd name="T18" fmla="*/ 0 w 748"/>
                <a:gd name="T19" fmla="*/ 0 h 2058"/>
                <a:gd name="T20" fmla="*/ 0 w 748"/>
                <a:gd name="T21" fmla="*/ 0 h 2058"/>
                <a:gd name="T22" fmla="*/ 0 w 748"/>
                <a:gd name="T23" fmla="*/ 0 h 2058"/>
                <a:gd name="T24" fmla="*/ 0 w 748"/>
                <a:gd name="T25" fmla="*/ 0 h 2058"/>
                <a:gd name="T26" fmla="*/ 0 w 748"/>
                <a:gd name="T27" fmla="*/ 0 h 2058"/>
                <a:gd name="T28" fmla="*/ 0 w 748"/>
                <a:gd name="T29" fmla="*/ 0 h 2058"/>
                <a:gd name="T30" fmla="*/ 0 w 748"/>
                <a:gd name="T31" fmla="*/ 0 h 2058"/>
                <a:gd name="T32" fmla="*/ 0 w 748"/>
                <a:gd name="T33" fmla="*/ 0 h 2058"/>
                <a:gd name="T34" fmla="*/ 0 w 748"/>
                <a:gd name="T35" fmla="*/ 0 h 2058"/>
                <a:gd name="T36" fmla="*/ 0 w 748"/>
                <a:gd name="T37" fmla="*/ 0 h 2058"/>
                <a:gd name="T38" fmla="*/ 0 w 748"/>
                <a:gd name="T39" fmla="*/ 0 h 2058"/>
                <a:gd name="T40" fmla="*/ 0 w 748"/>
                <a:gd name="T41" fmla="*/ 0 h 2058"/>
                <a:gd name="T42" fmla="*/ 0 w 748"/>
                <a:gd name="T43" fmla="*/ 0 h 2058"/>
                <a:gd name="T44" fmla="*/ 0 w 748"/>
                <a:gd name="T45" fmla="*/ 0 h 2058"/>
                <a:gd name="T46" fmla="*/ 0 w 748"/>
                <a:gd name="T47" fmla="*/ 0 h 2058"/>
                <a:gd name="T48" fmla="*/ 0 w 748"/>
                <a:gd name="T49" fmla="*/ 0 h 2058"/>
                <a:gd name="T50" fmla="*/ 0 w 748"/>
                <a:gd name="T51" fmla="*/ 0 h 2058"/>
                <a:gd name="T52" fmla="*/ 0 w 748"/>
                <a:gd name="T53" fmla="*/ 0 h 2058"/>
                <a:gd name="T54" fmla="*/ 0 w 748"/>
                <a:gd name="T55" fmla="*/ 0 h 2058"/>
                <a:gd name="T56" fmla="*/ 0 w 748"/>
                <a:gd name="T57" fmla="*/ 0 h 2058"/>
                <a:gd name="T58" fmla="*/ 0 w 748"/>
                <a:gd name="T59" fmla="*/ 0 h 2058"/>
                <a:gd name="T60" fmla="*/ 0 w 748"/>
                <a:gd name="T61" fmla="*/ 0 h 2058"/>
                <a:gd name="T62" fmla="*/ 0 w 748"/>
                <a:gd name="T63" fmla="*/ 0 h 2058"/>
                <a:gd name="T64" fmla="*/ 0 w 748"/>
                <a:gd name="T65" fmla="*/ 0 h 2058"/>
                <a:gd name="T66" fmla="*/ 0 w 748"/>
                <a:gd name="T67" fmla="*/ 0 h 2058"/>
                <a:gd name="T68" fmla="*/ 0 w 748"/>
                <a:gd name="T69" fmla="*/ 0 h 2058"/>
                <a:gd name="T70" fmla="*/ 0 w 748"/>
                <a:gd name="T71" fmla="*/ 0 h 2058"/>
                <a:gd name="T72" fmla="*/ 0 w 748"/>
                <a:gd name="T73" fmla="*/ 0 h 2058"/>
                <a:gd name="T74" fmla="*/ 0 w 748"/>
                <a:gd name="T75" fmla="*/ 0 h 2058"/>
                <a:gd name="T76" fmla="*/ 0 w 748"/>
                <a:gd name="T77" fmla="*/ 0 h 2058"/>
                <a:gd name="T78" fmla="*/ 0 w 748"/>
                <a:gd name="T79" fmla="*/ 0 h 2058"/>
                <a:gd name="T80" fmla="*/ 0 w 748"/>
                <a:gd name="T81" fmla="*/ 0 h 2058"/>
                <a:gd name="T82" fmla="*/ 0 w 748"/>
                <a:gd name="T83" fmla="*/ 0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56" name="Freeform 173"/>
            <p:cNvSpPr>
              <a:spLocks/>
            </p:cNvSpPr>
            <p:nvPr/>
          </p:nvSpPr>
          <p:spPr bwMode="auto">
            <a:xfrm>
              <a:off x="4229" y="1109"/>
              <a:ext cx="223" cy="581"/>
            </a:xfrm>
            <a:custGeom>
              <a:avLst/>
              <a:gdLst>
                <a:gd name="T0" fmla="*/ 0 w 598"/>
                <a:gd name="T1" fmla="*/ 0 h 1574"/>
                <a:gd name="T2" fmla="*/ 0 w 598"/>
                <a:gd name="T3" fmla="*/ 0 h 1574"/>
                <a:gd name="T4" fmla="*/ 0 w 598"/>
                <a:gd name="T5" fmla="*/ 0 h 1574"/>
                <a:gd name="T6" fmla="*/ 0 w 598"/>
                <a:gd name="T7" fmla="*/ 0 h 1574"/>
                <a:gd name="T8" fmla="*/ 0 w 598"/>
                <a:gd name="T9" fmla="*/ 0 h 1574"/>
                <a:gd name="T10" fmla="*/ 0 w 598"/>
                <a:gd name="T11" fmla="*/ 0 h 1574"/>
                <a:gd name="T12" fmla="*/ 0 w 598"/>
                <a:gd name="T13" fmla="*/ 0 h 1574"/>
                <a:gd name="T14" fmla="*/ 0 w 598"/>
                <a:gd name="T15" fmla="*/ 0 h 1574"/>
                <a:gd name="T16" fmla="*/ 0 w 598"/>
                <a:gd name="T17" fmla="*/ 0 h 1574"/>
                <a:gd name="T18" fmla="*/ 0 w 598"/>
                <a:gd name="T19" fmla="*/ 0 h 1574"/>
                <a:gd name="T20" fmla="*/ 0 w 598"/>
                <a:gd name="T21" fmla="*/ 0 h 1574"/>
                <a:gd name="T22" fmla="*/ 0 w 598"/>
                <a:gd name="T23" fmla="*/ 0 h 1574"/>
                <a:gd name="T24" fmla="*/ 0 w 598"/>
                <a:gd name="T25" fmla="*/ 0 h 1574"/>
                <a:gd name="T26" fmla="*/ 0 w 598"/>
                <a:gd name="T27" fmla="*/ 0 h 1574"/>
                <a:gd name="T28" fmla="*/ 0 w 598"/>
                <a:gd name="T29" fmla="*/ 0 h 1574"/>
                <a:gd name="T30" fmla="*/ 0 w 598"/>
                <a:gd name="T31" fmla="*/ 0 h 1574"/>
                <a:gd name="T32" fmla="*/ 0 w 598"/>
                <a:gd name="T33" fmla="*/ 0 h 1574"/>
                <a:gd name="T34" fmla="*/ 0 w 598"/>
                <a:gd name="T35" fmla="*/ 0 h 1574"/>
                <a:gd name="T36" fmla="*/ 0 w 598"/>
                <a:gd name="T37" fmla="*/ 0 h 1574"/>
                <a:gd name="T38" fmla="*/ 0 w 598"/>
                <a:gd name="T39" fmla="*/ 0 h 1574"/>
                <a:gd name="T40" fmla="*/ 0 w 598"/>
                <a:gd name="T41" fmla="*/ 0 h 1574"/>
                <a:gd name="T42" fmla="*/ 0 w 598"/>
                <a:gd name="T43" fmla="*/ 0 h 1574"/>
                <a:gd name="T44" fmla="*/ 0 w 598"/>
                <a:gd name="T45" fmla="*/ 0 h 1574"/>
                <a:gd name="T46" fmla="*/ 0 w 598"/>
                <a:gd name="T47" fmla="*/ 0 h 1574"/>
                <a:gd name="T48" fmla="*/ 0 w 598"/>
                <a:gd name="T49" fmla="*/ 0 h 1574"/>
                <a:gd name="T50" fmla="*/ 0 w 598"/>
                <a:gd name="T51" fmla="*/ 0 h 1574"/>
                <a:gd name="T52" fmla="*/ 0 w 598"/>
                <a:gd name="T53" fmla="*/ 0 h 1574"/>
                <a:gd name="T54" fmla="*/ 0 w 598"/>
                <a:gd name="T55" fmla="*/ 0 h 1574"/>
                <a:gd name="T56" fmla="*/ 0 w 598"/>
                <a:gd name="T57" fmla="*/ 0 h 1574"/>
                <a:gd name="T58" fmla="*/ 0 w 598"/>
                <a:gd name="T59" fmla="*/ 0 h 1574"/>
                <a:gd name="T60" fmla="*/ 0 w 598"/>
                <a:gd name="T61" fmla="*/ 0 h 1574"/>
                <a:gd name="T62" fmla="*/ 0 w 598"/>
                <a:gd name="T63" fmla="*/ 0 h 1574"/>
                <a:gd name="T64" fmla="*/ 0 w 598"/>
                <a:gd name="T65" fmla="*/ 0 h 1574"/>
                <a:gd name="T66" fmla="*/ 0 w 598"/>
                <a:gd name="T67" fmla="*/ 0 h 1574"/>
                <a:gd name="T68" fmla="*/ 0 w 598"/>
                <a:gd name="T69" fmla="*/ 0 h 1574"/>
                <a:gd name="T70" fmla="*/ 0 w 598"/>
                <a:gd name="T71" fmla="*/ 0 h 1574"/>
                <a:gd name="T72" fmla="*/ 0 w 598"/>
                <a:gd name="T73" fmla="*/ 0 h 1574"/>
                <a:gd name="T74" fmla="*/ 0 w 598"/>
                <a:gd name="T75" fmla="*/ 0 h 1574"/>
                <a:gd name="T76" fmla="*/ 0 w 598"/>
                <a:gd name="T77" fmla="*/ 0 h 1574"/>
                <a:gd name="T78" fmla="*/ 0 w 598"/>
                <a:gd name="T79" fmla="*/ 0 h 1574"/>
                <a:gd name="T80" fmla="*/ 0 w 598"/>
                <a:gd name="T81" fmla="*/ 0 h 1574"/>
                <a:gd name="T82" fmla="*/ 0 w 598"/>
                <a:gd name="T83" fmla="*/ 0 h 1574"/>
                <a:gd name="T84" fmla="*/ 0 w 598"/>
                <a:gd name="T85" fmla="*/ 0 h 1574"/>
                <a:gd name="T86" fmla="*/ 0 w 598"/>
                <a:gd name="T87" fmla="*/ 0 h 1574"/>
                <a:gd name="T88" fmla="*/ 0 w 598"/>
                <a:gd name="T89" fmla="*/ 0 h 1574"/>
                <a:gd name="T90" fmla="*/ 0 w 598"/>
                <a:gd name="T91" fmla="*/ 0 h 1574"/>
                <a:gd name="T92" fmla="*/ 0 w 598"/>
                <a:gd name="T93" fmla="*/ 0 h 1574"/>
                <a:gd name="T94" fmla="*/ 0 w 598"/>
                <a:gd name="T95" fmla="*/ 0 h 1574"/>
                <a:gd name="T96" fmla="*/ 0 w 598"/>
                <a:gd name="T97" fmla="*/ 0 h 1574"/>
                <a:gd name="T98" fmla="*/ 0 w 598"/>
                <a:gd name="T99" fmla="*/ 0 h 1574"/>
                <a:gd name="T100" fmla="*/ 0 w 598"/>
                <a:gd name="T101" fmla="*/ 0 h 1574"/>
                <a:gd name="T102" fmla="*/ 0 w 598"/>
                <a:gd name="T103" fmla="*/ 0 h 1574"/>
                <a:gd name="T104" fmla="*/ 0 w 598"/>
                <a:gd name="T105" fmla="*/ 0 h 1574"/>
                <a:gd name="T106" fmla="*/ 0 w 598"/>
                <a:gd name="T107" fmla="*/ 0 h 1574"/>
                <a:gd name="T108" fmla="*/ 0 w 598"/>
                <a:gd name="T109" fmla="*/ 0 h 1574"/>
                <a:gd name="T110" fmla="*/ 0 w 598"/>
                <a:gd name="T111" fmla="*/ 0 h 1574"/>
                <a:gd name="T112" fmla="*/ 0 w 598"/>
                <a:gd name="T113" fmla="*/ 0 h 1574"/>
                <a:gd name="T114" fmla="*/ 0 w 598"/>
                <a:gd name="T115" fmla="*/ 0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0079DB"/>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57" name="Freeform 174"/>
            <p:cNvSpPr>
              <a:spLocks/>
            </p:cNvSpPr>
            <p:nvPr/>
          </p:nvSpPr>
          <p:spPr bwMode="white">
            <a:xfrm>
              <a:off x="4386" y="1238"/>
              <a:ext cx="10" cy="450"/>
            </a:xfrm>
            <a:custGeom>
              <a:avLst/>
              <a:gdLst>
                <a:gd name="T0" fmla="*/ 0 w 24"/>
                <a:gd name="T1" fmla="*/ 0 h 1234"/>
                <a:gd name="T2" fmla="*/ 0 w 24"/>
                <a:gd name="T3" fmla="*/ 0 h 1234"/>
                <a:gd name="T4" fmla="*/ 0 w 24"/>
                <a:gd name="T5" fmla="*/ 0 h 1234"/>
                <a:gd name="T6" fmla="*/ 0 w 24"/>
                <a:gd name="T7" fmla="*/ 0 h 1234"/>
                <a:gd name="T8" fmla="*/ 0 w 24"/>
                <a:gd name="T9" fmla="*/ 0 h 1234"/>
                <a:gd name="T10" fmla="*/ 0 w 24"/>
                <a:gd name="T11" fmla="*/ 0 h 1234"/>
                <a:gd name="T12" fmla="*/ 0 w 24"/>
                <a:gd name="T13" fmla="*/ 0 h 1234"/>
                <a:gd name="T14" fmla="*/ 0 w 24"/>
                <a:gd name="T15" fmla="*/ 0 h 1234"/>
                <a:gd name="T16" fmla="*/ 0 w 24"/>
                <a:gd name="T17" fmla="*/ 0 h 1234"/>
                <a:gd name="T18" fmla="*/ 0 w 24"/>
                <a:gd name="T19" fmla="*/ 0 h 1234"/>
                <a:gd name="T20" fmla="*/ 0 w 24"/>
                <a:gd name="T21" fmla="*/ 0 h 1234"/>
                <a:gd name="T22" fmla="*/ 0 w 24"/>
                <a:gd name="T23" fmla="*/ 0 h 1234"/>
                <a:gd name="T24" fmla="*/ 0 w 24"/>
                <a:gd name="T25" fmla="*/ 0 h 1234"/>
                <a:gd name="T26" fmla="*/ 0 w 24"/>
                <a:gd name="T27" fmla="*/ 0 h 1234"/>
                <a:gd name="T28" fmla="*/ 0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58" name="Freeform 175"/>
            <p:cNvSpPr>
              <a:spLocks/>
            </p:cNvSpPr>
            <p:nvPr/>
          </p:nvSpPr>
          <p:spPr bwMode="white">
            <a:xfrm>
              <a:off x="4290" y="1203"/>
              <a:ext cx="10" cy="342"/>
            </a:xfrm>
            <a:custGeom>
              <a:avLst/>
              <a:gdLst>
                <a:gd name="T0" fmla="*/ 0 w 26"/>
                <a:gd name="T1" fmla="*/ 0 h 938"/>
                <a:gd name="T2" fmla="*/ 0 w 26"/>
                <a:gd name="T3" fmla="*/ 0 h 938"/>
                <a:gd name="T4" fmla="*/ 0 w 26"/>
                <a:gd name="T5" fmla="*/ 0 h 938"/>
                <a:gd name="T6" fmla="*/ 0 w 26"/>
                <a:gd name="T7" fmla="*/ 0 h 938"/>
                <a:gd name="T8" fmla="*/ 0 w 26"/>
                <a:gd name="T9" fmla="*/ 0 h 938"/>
                <a:gd name="T10" fmla="*/ 0 w 26"/>
                <a:gd name="T11" fmla="*/ 0 h 938"/>
                <a:gd name="T12" fmla="*/ 0 w 26"/>
                <a:gd name="T13" fmla="*/ 0 h 938"/>
                <a:gd name="T14" fmla="*/ 0 w 26"/>
                <a:gd name="T15" fmla="*/ 0 h 938"/>
                <a:gd name="T16" fmla="*/ 0 w 26"/>
                <a:gd name="T17" fmla="*/ 0 h 938"/>
                <a:gd name="T18" fmla="*/ 0 w 26"/>
                <a:gd name="T19" fmla="*/ 0 h 938"/>
                <a:gd name="T20" fmla="*/ 0 w 26"/>
                <a:gd name="T21" fmla="*/ 0 h 938"/>
                <a:gd name="T22" fmla="*/ 0 w 26"/>
                <a:gd name="T23" fmla="*/ 0 h 938"/>
                <a:gd name="T24" fmla="*/ 0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59" name="Freeform 176"/>
            <p:cNvSpPr>
              <a:spLocks/>
            </p:cNvSpPr>
            <p:nvPr/>
          </p:nvSpPr>
          <p:spPr bwMode="auto">
            <a:xfrm>
              <a:off x="4283" y="952"/>
              <a:ext cx="122" cy="177"/>
            </a:xfrm>
            <a:custGeom>
              <a:avLst/>
              <a:gdLst>
                <a:gd name="T0" fmla="*/ 0 w 334"/>
                <a:gd name="T1" fmla="*/ 0 h 486"/>
                <a:gd name="T2" fmla="*/ 0 w 334"/>
                <a:gd name="T3" fmla="*/ 0 h 486"/>
                <a:gd name="T4" fmla="*/ 0 w 334"/>
                <a:gd name="T5" fmla="*/ 0 h 486"/>
                <a:gd name="T6" fmla="*/ 0 w 334"/>
                <a:gd name="T7" fmla="*/ 0 h 486"/>
                <a:gd name="T8" fmla="*/ 0 w 334"/>
                <a:gd name="T9" fmla="*/ 0 h 486"/>
                <a:gd name="T10" fmla="*/ 0 w 334"/>
                <a:gd name="T11" fmla="*/ 0 h 486"/>
                <a:gd name="T12" fmla="*/ 0 w 334"/>
                <a:gd name="T13" fmla="*/ 0 h 486"/>
                <a:gd name="T14" fmla="*/ 0 w 334"/>
                <a:gd name="T15" fmla="*/ 0 h 486"/>
                <a:gd name="T16" fmla="*/ 0 w 334"/>
                <a:gd name="T17" fmla="*/ 0 h 486"/>
                <a:gd name="T18" fmla="*/ 0 w 334"/>
                <a:gd name="T19" fmla="*/ 0 h 486"/>
                <a:gd name="T20" fmla="*/ 0 w 334"/>
                <a:gd name="T21" fmla="*/ 0 h 486"/>
                <a:gd name="T22" fmla="*/ 0 w 334"/>
                <a:gd name="T23" fmla="*/ 0 h 486"/>
                <a:gd name="T24" fmla="*/ 0 w 334"/>
                <a:gd name="T25" fmla="*/ 0 h 486"/>
                <a:gd name="T26" fmla="*/ 0 w 334"/>
                <a:gd name="T27" fmla="*/ 0 h 486"/>
                <a:gd name="T28" fmla="*/ 0 w 334"/>
                <a:gd name="T29" fmla="*/ 0 h 486"/>
                <a:gd name="T30" fmla="*/ 0 w 334"/>
                <a:gd name="T31" fmla="*/ 0 h 486"/>
                <a:gd name="T32" fmla="*/ 0 w 334"/>
                <a:gd name="T33" fmla="*/ 0 h 486"/>
                <a:gd name="T34" fmla="*/ 0 w 334"/>
                <a:gd name="T35" fmla="*/ 0 h 486"/>
                <a:gd name="T36" fmla="*/ 0 w 334"/>
                <a:gd name="T37" fmla="*/ 0 h 486"/>
                <a:gd name="T38" fmla="*/ 0 w 334"/>
                <a:gd name="T39" fmla="*/ 0 h 486"/>
                <a:gd name="T40" fmla="*/ 0 w 334"/>
                <a:gd name="T41" fmla="*/ 0 h 486"/>
                <a:gd name="T42" fmla="*/ 0 w 334"/>
                <a:gd name="T43" fmla="*/ 0 h 486"/>
                <a:gd name="T44" fmla="*/ 0 w 334"/>
                <a:gd name="T45" fmla="*/ 0 h 486"/>
                <a:gd name="T46" fmla="*/ 0 w 334"/>
                <a:gd name="T47" fmla="*/ 0 h 486"/>
                <a:gd name="T48" fmla="*/ 0 w 334"/>
                <a:gd name="T49" fmla="*/ 0 h 486"/>
                <a:gd name="T50" fmla="*/ 0 w 334"/>
                <a:gd name="T51" fmla="*/ 0 h 486"/>
                <a:gd name="T52" fmla="*/ 0 w 334"/>
                <a:gd name="T53" fmla="*/ 0 h 486"/>
                <a:gd name="T54" fmla="*/ 0 w 334"/>
                <a:gd name="T55" fmla="*/ 0 h 486"/>
                <a:gd name="T56" fmla="*/ 0 w 334"/>
                <a:gd name="T57" fmla="*/ 0 h 486"/>
                <a:gd name="T58" fmla="*/ 0 w 334"/>
                <a:gd name="T59" fmla="*/ 0 h 486"/>
                <a:gd name="T60" fmla="*/ 0 w 334"/>
                <a:gd name="T61" fmla="*/ 0 h 486"/>
                <a:gd name="T62" fmla="*/ 0 w 334"/>
                <a:gd name="T63" fmla="*/ 0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grpSp>
      <p:sp>
        <p:nvSpPr>
          <p:cNvPr id="860" name="Rectangle 184"/>
          <p:cNvSpPr>
            <a:spLocks noChangeArrowheads="1"/>
          </p:cNvSpPr>
          <p:nvPr/>
        </p:nvSpPr>
        <p:spPr bwMode="auto">
          <a:xfrm>
            <a:off x="1179756" y="2421959"/>
            <a:ext cx="4706903" cy="247658"/>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b="1" kern="0" dirty="0">
                <a:solidFill>
                  <a:srgbClr val="3C3C3B"/>
                </a:solidFill>
                <a:latin typeface="微软雅黑" panose="020B0503020204020204" pitchFamily="34" charset="-122"/>
              </a:rPr>
              <a:t>公共功能模块</a:t>
            </a:r>
            <a:endParaRPr lang="en-US" altLang="zh-CN" sz="563" b="1" kern="0" dirty="0">
              <a:solidFill>
                <a:srgbClr val="3C3C3B"/>
              </a:solidFill>
              <a:latin typeface="微软雅黑" panose="020B0503020204020204" pitchFamily="34" charset="-122"/>
            </a:endParaRPr>
          </a:p>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应用框架、全文检索、血缘分析、版本管理、流程管理</a:t>
            </a:r>
            <a:r>
              <a:rPr lang="en-US" altLang="zh-CN" sz="563" kern="0" dirty="0">
                <a:solidFill>
                  <a:srgbClr val="3C3C3B"/>
                </a:solidFill>
                <a:latin typeface="微软雅黑" panose="020B0503020204020204" pitchFamily="34" charset="-122"/>
              </a:rPr>
              <a:t>……</a:t>
            </a:r>
            <a:endParaRPr lang="zh-CN" altLang="en-US" sz="563" kern="0" dirty="0">
              <a:solidFill>
                <a:srgbClr val="3C3C3B"/>
              </a:solidFill>
              <a:latin typeface="微软雅黑" panose="020B0503020204020204" pitchFamily="34" charset="-122"/>
            </a:endParaRPr>
          </a:p>
        </p:txBody>
      </p:sp>
      <p:sp>
        <p:nvSpPr>
          <p:cNvPr id="310" name="TextBox 309"/>
          <p:cNvSpPr txBox="1"/>
          <p:nvPr/>
        </p:nvSpPr>
        <p:spPr>
          <a:xfrm>
            <a:off x="6626983" y="650860"/>
            <a:ext cx="209351" cy="194829"/>
          </a:xfrm>
          <a:prstGeom prst="rect">
            <a:avLst/>
          </a:prstGeom>
          <a:solidFill>
            <a:schemeClr val="bg2">
              <a:lumMod val="40000"/>
              <a:lumOff val="60000"/>
            </a:schemeClr>
          </a:solidFill>
          <a:ln w="12700">
            <a:solidFill>
              <a:srgbClr val="FF0000"/>
            </a:solidFill>
          </a:ln>
        </p:spPr>
        <p:txBody>
          <a:bodyPr wrap="none" lIns="38575" tIns="19288" rIns="38575" bIns="19288" rtlCol="0">
            <a:spAutoFit/>
          </a:bodyPr>
          <a:lstStyle>
            <a:defPPr>
              <a:defRPr lang="zh-CN"/>
            </a:defPPr>
            <a:lvl1pPr algn="ctr">
              <a:defRPr b="1" i="1">
                <a:solidFill>
                  <a:srgbClr val="FF0000"/>
                </a:solidFill>
                <a:latin typeface="Algerian" panose="04020705040A02060702" pitchFamily="82" charset="0"/>
              </a:defRPr>
            </a:lvl1pPr>
          </a:lstStyle>
          <a:p>
            <a:r>
              <a:rPr lang="en-US" altLang="zh-CN" sz="1013" dirty="0"/>
              <a:t>04</a:t>
            </a:r>
            <a:endParaRPr lang="en-US" sz="1013" dirty="0"/>
          </a:p>
        </p:txBody>
      </p:sp>
    </p:spTree>
    <p:extLst>
      <p:ext uri="{BB962C8B-B14F-4D97-AF65-F5344CB8AC3E}">
        <p14:creationId xmlns:p14="http://schemas.microsoft.com/office/powerpoint/2010/main" val="75417433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2"/>
          <p:cNvSpPr>
            <a:spLocks noChangeArrowheads="1"/>
          </p:cNvSpPr>
          <p:nvPr/>
        </p:nvSpPr>
        <p:spPr bwMode="auto">
          <a:xfrm>
            <a:off x="0" y="844153"/>
            <a:ext cx="6858000" cy="1957388"/>
          </a:xfrm>
          <a:prstGeom prst="rect">
            <a:avLst/>
          </a:prstGeom>
          <a:solidFill>
            <a:srgbClr val="B8C7D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685800">
              <a:defRPr/>
            </a:pPr>
            <a:endParaRPr lang="en-US" altLang="zh-CN" sz="1350" kern="0">
              <a:solidFill>
                <a:srgbClr val="000000"/>
              </a:solidFill>
              <a:latin typeface="Verdana"/>
            </a:endParaRPr>
          </a:p>
        </p:txBody>
      </p:sp>
      <p:sp>
        <p:nvSpPr>
          <p:cNvPr id="2" name="标题 1"/>
          <p:cNvSpPr>
            <a:spLocks noGrp="1"/>
          </p:cNvSpPr>
          <p:nvPr>
            <p:ph type="title"/>
          </p:nvPr>
        </p:nvSpPr>
        <p:spPr>
          <a:xfrm>
            <a:off x="0" y="213081"/>
            <a:ext cx="6172200" cy="526298"/>
          </a:xfrm>
          <a:noFill/>
          <a:ln w="9525">
            <a:noFill/>
            <a:miter lim="800000"/>
            <a:headEnd/>
            <a:tailEnd/>
          </a:ln>
          <a:effectLst/>
        </p:spPr>
        <p:txBody>
          <a:bodyPr vert="horz" wrap="square" lIns="68580" tIns="34290" rIns="68580" bIns="34290" numCol="1" rtlCol="0" anchor="t" anchorCtr="0" compatLnSpc="1">
            <a:prstTxWarp prst="textNoShape">
              <a:avLst/>
            </a:prstTxWarp>
            <a:noAutofit/>
          </a:bodyPr>
          <a:lstStyle/>
          <a:p>
            <a:pPr defTabSz="342900"/>
            <a:r>
              <a:rPr lang="en-US" altLang="zh-CN" sz="1800" dirty="0">
                <a:latin typeface="微软雅黑" pitchFamily="34" charset="-122"/>
                <a:ea typeface="微软雅黑" pitchFamily="34" charset="-122"/>
                <a:cs typeface="Verdana"/>
              </a:rPr>
              <a:t>Teradata</a:t>
            </a:r>
            <a:r>
              <a:rPr lang="zh-CN" altLang="en-US" sz="1800" dirty="0">
                <a:latin typeface="微软雅黑" pitchFamily="34" charset="-122"/>
                <a:ea typeface="微软雅黑" pitchFamily="34" charset="-122"/>
                <a:cs typeface="Verdana"/>
              </a:rPr>
              <a:t>天睿公司成长历程，引领每一代创新</a:t>
            </a:r>
          </a:p>
        </p:txBody>
      </p:sp>
      <p:sp>
        <p:nvSpPr>
          <p:cNvPr id="160" name="Rectangle 3"/>
          <p:cNvSpPr>
            <a:spLocks noChangeArrowheads="1"/>
          </p:cNvSpPr>
          <p:nvPr/>
        </p:nvSpPr>
        <p:spPr bwMode="auto">
          <a:xfrm>
            <a:off x="0" y="2708673"/>
            <a:ext cx="6858000" cy="39766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900" b="1">
              <a:solidFill>
                <a:srgbClr val="000000"/>
              </a:solidFill>
              <a:latin typeface="Verdana"/>
            </a:endParaRPr>
          </a:p>
        </p:txBody>
      </p:sp>
      <p:sp>
        <p:nvSpPr>
          <p:cNvPr id="161" name="Text Box 4"/>
          <p:cNvSpPr txBox="1">
            <a:spLocks noChangeArrowheads="1"/>
          </p:cNvSpPr>
          <p:nvPr/>
        </p:nvSpPr>
        <p:spPr bwMode="auto">
          <a:xfrm>
            <a:off x="3159334"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2002</a:t>
            </a:r>
          </a:p>
        </p:txBody>
      </p:sp>
      <p:sp>
        <p:nvSpPr>
          <p:cNvPr id="162" name="Text Box 6"/>
          <p:cNvSpPr txBox="1">
            <a:spLocks noChangeArrowheads="1"/>
          </p:cNvSpPr>
          <p:nvPr/>
        </p:nvSpPr>
        <p:spPr bwMode="auto">
          <a:xfrm>
            <a:off x="4735429"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2011</a:t>
            </a:r>
          </a:p>
        </p:txBody>
      </p:sp>
      <p:sp>
        <p:nvSpPr>
          <p:cNvPr id="163" name="Text Box 7"/>
          <p:cNvSpPr txBox="1">
            <a:spLocks noChangeArrowheads="1"/>
          </p:cNvSpPr>
          <p:nvPr/>
        </p:nvSpPr>
        <p:spPr bwMode="auto">
          <a:xfrm>
            <a:off x="4026952" y="4065984"/>
            <a:ext cx="1044179"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2007</a:t>
            </a:r>
          </a:p>
          <a:p>
            <a:pPr eaLnBrk="1" hangingPunct="1">
              <a:lnSpc>
                <a:spcPct val="85000"/>
              </a:lnSpc>
            </a:pPr>
            <a:r>
              <a:rPr lang="zh-CN" altLang="en-US" sz="900" dirty="0">
                <a:solidFill>
                  <a:srgbClr val="000000"/>
                </a:solidFill>
                <a:latin typeface="Verdana" pitchFamily="34" charset="0"/>
              </a:rPr>
              <a:t>世界上首例</a:t>
            </a:r>
          </a:p>
          <a:p>
            <a:pPr eaLnBrk="1" hangingPunct="1">
              <a:lnSpc>
                <a:spcPct val="85000"/>
              </a:lnSpc>
            </a:pPr>
            <a:r>
              <a:rPr lang="en-US" altLang="zh-CN" sz="900" dirty="0">
                <a:solidFill>
                  <a:srgbClr val="000000"/>
                </a:solidFill>
                <a:latin typeface="Verdana" pitchFamily="34" charset="0"/>
              </a:rPr>
              <a:t>PB </a:t>
            </a:r>
            <a:r>
              <a:rPr lang="zh-CN" altLang="en-US" sz="900" dirty="0">
                <a:solidFill>
                  <a:srgbClr val="000000"/>
                </a:solidFill>
                <a:latin typeface="Verdana" pitchFamily="34" charset="0"/>
              </a:rPr>
              <a:t>级企业数据仓库</a:t>
            </a:r>
          </a:p>
        </p:txBody>
      </p:sp>
      <p:sp>
        <p:nvSpPr>
          <p:cNvPr id="164" name="Text Box 11"/>
          <p:cNvSpPr txBox="1">
            <a:spLocks noChangeArrowheads="1"/>
          </p:cNvSpPr>
          <p:nvPr/>
        </p:nvSpPr>
        <p:spPr bwMode="auto">
          <a:xfrm>
            <a:off x="3947381"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2007</a:t>
            </a:r>
          </a:p>
        </p:txBody>
      </p:sp>
      <p:grpSp>
        <p:nvGrpSpPr>
          <p:cNvPr id="165" name="Group 14"/>
          <p:cNvGrpSpPr>
            <a:grpSpLocks/>
          </p:cNvGrpSpPr>
          <p:nvPr/>
        </p:nvGrpSpPr>
        <p:grpSpPr bwMode="auto">
          <a:xfrm>
            <a:off x="4192191" y="2443163"/>
            <a:ext cx="100013" cy="265510"/>
            <a:chOff x="1465" y="2375"/>
            <a:chExt cx="84" cy="223"/>
          </a:xfrm>
          <a:solidFill>
            <a:srgbClr val="FFC000"/>
          </a:solidFill>
        </p:grpSpPr>
        <p:sp>
          <p:nvSpPr>
            <p:cNvPr id="166" name="Line 15"/>
            <p:cNvSpPr>
              <a:spLocks noChangeShapeType="1"/>
            </p:cNvSpPr>
            <p:nvPr/>
          </p:nvSpPr>
          <p:spPr bwMode="auto">
            <a:xfrm>
              <a:off x="1507" y="2444"/>
              <a:ext cx="0" cy="154"/>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67" name="Oval 16"/>
            <p:cNvSpPr>
              <a:spLocks noChangeArrowheads="1"/>
            </p:cNvSpPr>
            <p:nvPr/>
          </p:nvSpPr>
          <p:spPr bwMode="auto">
            <a:xfrm>
              <a:off x="1465" y="2375"/>
              <a:ext cx="84" cy="84"/>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grpSp>
        <p:nvGrpSpPr>
          <p:cNvPr id="168" name="Group 9"/>
          <p:cNvGrpSpPr>
            <a:grpSpLocks/>
          </p:cNvGrpSpPr>
          <p:nvPr/>
        </p:nvGrpSpPr>
        <p:grpSpPr bwMode="auto">
          <a:xfrm>
            <a:off x="3415903" y="3096816"/>
            <a:ext cx="100013" cy="398860"/>
            <a:chOff x="6221653" y="4133056"/>
            <a:chExt cx="133350" cy="531821"/>
          </a:xfrm>
          <a:solidFill>
            <a:srgbClr val="FF0000"/>
          </a:solidFill>
        </p:grpSpPr>
        <p:sp>
          <p:nvSpPr>
            <p:cNvPr id="169" name="Line 30"/>
            <p:cNvSpPr>
              <a:spLocks noChangeShapeType="1"/>
            </p:cNvSpPr>
            <p:nvPr/>
          </p:nvSpPr>
          <p:spPr bwMode="auto">
            <a:xfrm flipH="1" flipV="1">
              <a:off x="6285756" y="4133056"/>
              <a:ext cx="2572" cy="413208"/>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70" name="Oval 32"/>
            <p:cNvSpPr>
              <a:spLocks noChangeArrowheads="1"/>
            </p:cNvSpPr>
            <p:nvPr/>
          </p:nvSpPr>
          <p:spPr bwMode="auto">
            <a:xfrm flipV="1">
              <a:off x="6221653" y="4531527"/>
              <a:ext cx="133350" cy="133350"/>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p>
              <a:endParaRPr lang="en-US" altLang="zh-CN" sz="900">
                <a:solidFill>
                  <a:srgbClr val="000000"/>
                </a:solidFill>
                <a:latin typeface="Verdana"/>
              </a:endParaRPr>
            </a:p>
          </p:txBody>
        </p:sp>
      </p:grpSp>
      <p:grpSp>
        <p:nvGrpSpPr>
          <p:cNvPr id="172" name="Group 43"/>
          <p:cNvGrpSpPr>
            <a:grpSpLocks/>
          </p:cNvGrpSpPr>
          <p:nvPr/>
        </p:nvGrpSpPr>
        <p:grpSpPr bwMode="auto">
          <a:xfrm>
            <a:off x="6466285" y="2412937"/>
            <a:ext cx="104180" cy="286262"/>
            <a:chOff x="1468" y="2724"/>
            <a:chExt cx="78" cy="280"/>
          </a:xfrm>
          <a:solidFill>
            <a:srgbClr val="FFFF00"/>
          </a:solidFill>
        </p:grpSpPr>
        <p:sp>
          <p:nvSpPr>
            <p:cNvPr id="173" name="Line 44"/>
            <p:cNvSpPr>
              <a:spLocks noChangeShapeType="1"/>
            </p:cNvSpPr>
            <p:nvPr/>
          </p:nvSpPr>
          <p:spPr bwMode="auto">
            <a:xfrm flipH="1">
              <a:off x="1501" y="2803"/>
              <a:ext cx="0" cy="201"/>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74" name="Oval 45"/>
            <p:cNvSpPr>
              <a:spLocks noChangeArrowheads="1"/>
            </p:cNvSpPr>
            <p:nvPr/>
          </p:nvSpPr>
          <p:spPr bwMode="auto">
            <a:xfrm>
              <a:off x="1468" y="2724"/>
              <a:ext cx="78" cy="111"/>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sp>
        <p:nvSpPr>
          <p:cNvPr id="175" name="Text Box 9"/>
          <p:cNvSpPr txBox="1">
            <a:spLocks noChangeArrowheads="1"/>
          </p:cNvSpPr>
          <p:nvPr/>
        </p:nvSpPr>
        <p:spPr bwMode="auto">
          <a:xfrm>
            <a:off x="3219368" y="3473378"/>
            <a:ext cx="1037034"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2002</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1</a:t>
            </a:r>
            <a:r>
              <a:rPr lang="en-US" altLang="zh-CN" sz="900" baseline="30000" dirty="0">
                <a:solidFill>
                  <a:srgbClr val="000000"/>
                </a:solidFill>
                <a:latin typeface="Verdana" pitchFamily="34" charset="0"/>
              </a:rPr>
              <a:t>st</a:t>
            </a:r>
            <a:r>
              <a:rPr lang="en-US" altLang="zh-CN" sz="900" dirty="0">
                <a:solidFill>
                  <a:srgbClr val="000000"/>
                </a:solidFill>
                <a:latin typeface="Verdana" pitchFamily="34" charset="0"/>
              </a:rPr>
              <a:t> Active EDW</a:t>
            </a:r>
          </a:p>
          <a:p>
            <a:pPr eaLnBrk="1" hangingPunct="1"/>
            <a:r>
              <a:rPr lang="zh-CN" altLang="en-US" sz="900" dirty="0">
                <a:solidFill>
                  <a:srgbClr val="000000"/>
                </a:solidFill>
                <a:latin typeface="Verdana" pitchFamily="34" charset="0"/>
              </a:rPr>
              <a:t>世界首例动态企业</a:t>
            </a:r>
            <a:endParaRPr lang="en-US" altLang="zh-CN" sz="900" dirty="0">
              <a:solidFill>
                <a:srgbClr val="000000"/>
              </a:solidFill>
              <a:latin typeface="Verdana" pitchFamily="34" charset="0"/>
            </a:endParaRPr>
          </a:p>
          <a:p>
            <a:pPr eaLnBrk="1" hangingPunct="1"/>
            <a:r>
              <a:rPr lang="zh-CN" altLang="en-US" sz="900" dirty="0">
                <a:solidFill>
                  <a:srgbClr val="000000"/>
                </a:solidFill>
                <a:latin typeface="Verdana" pitchFamily="34" charset="0"/>
              </a:rPr>
              <a:t>数据仓库</a:t>
            </a:r>
          </a:p>
          <a:p>
            <a:pPr eaLnBrk="1" hangingPunct="1"/>
            <a:endParaRPr lang="en-US" altLang="zh-CN" sz="900" dirty="0">
              <a:solidFill>
                <a:srgbClr val="000000"/>
              </a:solidFill>
              <a:latin typeface="Verdana" pitchFamily="34" charset="0"/>
            </a:endParaRPr>
          </a:p>
        </p:txBody>
      </p:sp>
      <p:sp>
        <p:nvSpPr>
          <p:cNvPr id="179" name="Text Box 25"/>
          <p:cNvSpPr txBox="1">
            <a:spLocks noChangeArrowheads="1"/>
          </p:cNvSpPr>
          <p:nvPr/>
        </p:nvSpPr>
        <p:spPr bwMode="auto">
          <a:xfrm>
            <a:off x="531020" y="3736181"/>
            <a:ext cx="8322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1983</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1</a:t>
            </a:r>
            <a:r>
              <a:rPr lang="en-US" altLang="zh-CN" sz="900" baseline="30000" dirty="0">
                <a:solidFill>
                  <a:srgbClr val="000000"/>
                </a:solidFill>
                <a:latin typeface="Verdana" pitchFamily="34" charset="0"/>
              </a:rPr>
              <a:t>st</a:t>
            </a:r>
            <a:r>
              <a:rPr lang="en-US" altLang="zh-CN" sz="900" dirty="0">
                <a:solidFill>
                  <a:srgbClr val="000000"/>
                </a:solidFill>
                <a:latin typeface="Verdana" pitchFamily="34" charset="0"/>
              </a:rPr>
              <a:t> major </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Teradata release</a:t>
            </a:r>
          </a:p>
        </p:txBody>
      </p:sp>
      <p:grpSp>
        <p:nvGrpSpPr>
          <p:cNvPr id="180" name="Group 29"/>
          <p:cNvGrpSpPr>
            <a:grpSpLocks/>
          </p:cNvGrpSpPr>
          <p:nvPr/>
        </p:nvGrpSpPr>
        <p:grpSpPr bwMode="auto">
          <a:xfrm flipV="1">
            <a:off x="1065610" y="3100313"/>
            <a:ext cx="96441" cy="1095375"/>
            <a:chOff x="775" y="1253"/>
            <a:chExt cx="84" cy="926"/>
          </a:xfrm>
          <a:solidFill>
            <a:srgbClr val="FF0000"/>
          </a:solidFill>
        </p:grpSpPr>
        <p:sp>
          <p:nvSpPr>
            <p:cNvPr id="181" name="Line 30"/>
            <p:cNvSpPr>
              <a:spLocks noChangeShapeType="1"/>
            </p:cNvSpPr>
            <p:nvPr/>
          </p:nvSpPr>
          <p:spPr bwMode="auto">
            <a:xfrm flipV="1">
              <a:off x="810" y="1337"/>
              <a:ext cx="1" cy="842"/>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82" name="Oval 31"/>
            <p:cNvSpPr>
              <a:spLocks noChangeArrowheads="1"/>
            </p:cNvSpPr>
            <p:nvPr/>
          </p:nvSpPr>
          <p:spPr bwMode="auto">
            <a:xfrm flipV="1">
              <a:off x="775" y="1253"/>
              <a:ext cx="84" cy="8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grpSp>
        <p:nvGrpSpPr>
          <p:cNvPr id="183" name="Group 34"/>
          <p:cNvGrpSpPr>
            <a:grpSpLocks/>
          </p:cNvGrpSpPr>
          <p:nvPr/>
        </p:nvGrpSpPr>
        <p:grpSpPr bwMode="auto">
          <a:xfrm>
            <a:off x="511677" y="4288631"/>
            <a:ext cx="916781" cy="779860"/>
            <a:chOff x="3888" y="1392"/>
            <a:chExt cx="770" cy="655"/>
          </a:xfrm>
        </p:grpSpPr>
        <p:sp>
          <p:nvSpPr>
            <p:cNvPr id="184" name="Rectangle 35"/>
            <p:cNvSpPr>
              <a:spLocks noChangeArrowheads="1"/>
            </p:cNvSpPr>
            <p:nvPr/>
          </p:nvSpPr>
          <p:spPr bwMode="auto">
            <a:xfrm>
              <a:off x="3888" y="1392"/>
              <a:ext cx="770" cy="655"/>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a:endParaRPr>
            </a:p>
          </p:txBody>
        </p:sp>
        <p:pic>
          <p:nvPicPr>
            <p:cNvPr id="185" name="Picture 36" descr="1984_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3" y="1416"/>
              <a:ext cx="72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6" name="Text Box 9"/>
          <p:cNvSpPr txBox="1">
            <a:spLocks noChangeArrowheads="1"/>
          </p:cNvSpPr>
          <p:nvPr/>
        </p:nvSpPr>
        <p:spPr bwMode="auto">
          <a:xfrm>
            <a:off x="634604" y="1918098"/>
            <a:ext cx="744140" cy="276999"/>
          </a:xfrm>
          <a:prstGeom prst="rect">
            <a:avLst/>
          </a:prstGeom>
          <a:noFill/>
          <a:ln>
            <a:noFill/>
          </a:ln>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1976</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Teradata</a:t>
            </a:r>
            <a:r>
              <a:rPr lang="zh-CN" altLang="en-US" sz="900" dirty="0">
                <a:solidFill>
                  <a:srgbClr val="000000"/>
                </a:solidFill>
                <a:latin typeface="Verdana" pitchFamily="34" charset="0"/>
              </a:rPr>
              <a:t>创立</a:t>
            </a:r>
          </a:p>
        </p:txBody>
      </p:sp>
      <p:grpSp>
        <p:nvGrpSpPr>
          <p:cNvPr id="187" name="Group 26"/>
          <p:cNvGrpSpPr>
            <a:grpSpLocks/>
          </p:cNvGrpSpPr>
          <p:nvPr/>
        </p:nvGrpSpPr>
        <p:grpSpPr bwMode="auto">
          <a:xfrm>
            <a:off x="1041797" y="2208610"/>
            <a:ext cx="120254" cy="488156"/>
            <a:chOff x="773" y="1698"/>
            <a:chExt cx="65" cy="469"/>
          </a:xfrm>
          <a:solidFill>
            <a:srgbClr val="FF0000"/>
          </a:solidFill>
        </p:grpSpPr>
        <p:sp>
          <p:nvSpPr>
            <p:cNvPr id="188" name="Line 27"/>
            <p:cNvSpPr>
              <a:spLocks noChangeShapeType="1"/>
            </p:cNvSpPr>
            <p:nvPr/>
          </p:nvSpPr>
          <p:spPr bwMode="auto">
            <a:xfrm flipV="1">
              <a:off x="801" y="1788"/>
              <a:ext cx="1" cy="379"/>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89" name="Oval 28"/>
            <p:cNvSpPr>
              <a:spLocks noChangeArrowheads="1"/>
            </p:cNvSpPr>
            <p:nvPr/>
          </p:nvSpPr>
          <p:spPr bwMode="auto">
            <a:xfrm flipV="1">
              <a:off x="773" y="1698"/>
              <a:ext cx="65" cy="1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ltLang="zh-CN" sz="900">
                <a:solidFill>
                  <a:srgbClr val="000000"/>
                </a:solidFill>
                <a:latin typeface="Verdana"/>
              </a:endParaRPr>
            </a:p>
          </p:txBody>
        </p:sp>
      </p:grpSp>
      <p:sp>
        <p:nvSpPr>
          <p:cNvPr id="190" name="Text Box 4"/>
          <p:cNvSpPr txBox="1">
            <a:spLocks noChangeArrowheads="1"/>
          </p:cNvSpPr>
          <p:nvPr/>
        </p:nvSpPr>
        <p:spPr bwMode="auto">
          <a:xfrm>
            <a:off x="788048"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1976</a:t>
            </a:r>
          </a:p>
        </p:txBody>
      </p:sp>
      <p:sp>
        <p:nvSpPr>
          <p:cNvPr id="191" name="Text Box 8"/>
          <p:cNvSpPr txBox="1">
            <a:spLocks noChangeArrowheads="1"/>
          </p:cNvSpPr>
          <p:nvPr/>
        </p:nvSpPr>
        <p:spPr bwMode="auto">
          <a:xfrm>
            <a:off x="1358506" y="3273029"/>
            <a:ext cx="58340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dirty="0">
                <a:solidFill>
                  <a:srgbClr val="000000"/>
                </a:solidFill>
                <a:latin typeface="Verdana" pitchFamily="34" charset="0"/>
              </a:rPr>
              <a:t>1992</a:t>
            </a:r>
            <a:br>
              <a:rPr lang="en-US" altLang="zh-CN" sz="900" dirty="0">
                <a:solidFill>
                  <a:srgbClr val="000000"/>
                </a:solidFill>
                <a:latin typeface="Verdana" pitchFamily="34" charset="0"/>
              </a:rPr>
            </a:br>
            <a:r>
              <a:rPr lang="zh-CN" altLang="en-US" sz="900" dirty="0">
                <a:solidFill>
                  <a:srgbClr val="000000"/>
                </a:solidFill>
                <a:latin typeface="Verdana" pitchFamily="34" charset="0"/>
              </a:rPr>
              <a:t>世界首例超</a:t>
            </a:r>
            <a:r>
              <a:rPr lang="en-US" altLang="zh-CN" sz="900" dirty="0">
                <a:solidFill>
                  <a:srgbClr val="000000"/>
                </a:solidFill>
                <a:latin typeface="Verdana" pitchFamily="34" charset="0"/>
              </a:rPr>
              <a:t>1TB</a:t>
            </a:r>
            <a:r>
              <a:rPr lang="zh-CN" altLang="en-US" sz="900" dirty="0">
                <a:solidFill>
                  <a:srgbClr val="000000"/>
                </a:solidFill>
                <a:latin typeface="Verdana" pitchFamily="34" charset="0"/>
              </a:rPr>
              <a:t>数据仓库系统在沃尔玛上线</a:t>
            </a:r>
          </a:p>
        </p:txBody>
      </p:sp>
      <p:grpSp>
        <p:nvGrpSpPr>
          <p:cNvPr id="192" name="Group 9"/>
          <p:cNvGrpSpPr>
            <a:grpSpLocks/>
          </p:cNvGrpSpPr>
          <p:nvPr/>
        </p:nvGrpSpPr>
        <p:grpSpPr bwMode="auto">
          <a:xfrm>
            <a:off x="1743078" y="3106342"/>
            <a:ext cx="107156" cy="286940"/>
            <a:chOff x="2468" y="2352"/>
            <a:chExt cx="56" cy="296"/>
          </a:xfrm>
          <a:solidFill>
            <a:srgbClr val="FF0000"/>
          </a:solidFill>
        </p:grpSpPr>
        <p:sp>
          <p:nvSpPr>
            <p:cNvPr id="193" name="Line 10"/>
            <p:cNvSpPr>
              <a:spLocks noChangeShapeType="1"/>
            </p:cNvSpPr>
            <p:nvPr/>
          </p:nvSpPr>
          <p:spPr bwMode="auto">
            <a:xfrm>
              <a:off x="2496" y="2352"/>
              <a:ext cx="0" cy="192"/>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94" name="Oval 11"/>
            <p:cNvSpPr>
              <a:spLocks noChangeArrowheads="1"/>
            </p:cNvSpPr>
            <p:nvPr/>
          </p:nvSpPr>
          <p:spPr bwMode="auto">
            <a:xfrm>
              <a:off x="2468" y="2546"/>
              <a:ext cx="56" cy="102"/>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sp>
        <p:nvSpPr>
          <p:cNvPr id="195" name="Text Box 22"/>
          <p:cNvSpPr txBox="1">
            <a:spLocks noChangeArrowheads="1"/>
          </p:cNvSpPr>
          <p:nvPr/>
        </p:nvSpPr>
        <p:spPr bwMode="auto">
          <a:xfrm>
            <a:off x="1712119" y="1168003"/>
            <a:ext cx="133826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dirty="0">
                <a:solidFill>
                  <a:srgbClr val="000000"/>
                </a:solidFill>
                <a:latin typeface="Verdana" pitchFamily="34" charset="0"/>
              </a:rPr>
              <a:t>1992</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AT&amp;T acquires NCR </a:t>
            </a:r>
            <a:r>
              <a:rPr lang="en-US" altLang="zh-CN" sz="900" dirty="0" err="1">
                <a:solidFill>
                  <a:srgbClr val="000000"/>
                </a:solidFill>
                <a:latin typeface="Verdana" pitchFamily="34" charset="0"/>
              </a:rPr>
              <a:t>NCR</a:t>
            </a:r>
            <a:r>
              <a:rPr lang="en-US" altLang="zh-CN" sz="900" dirty="0">
                <a:solidFill>
                  <a:srgbClr val="000000"/>
                </a:solidFill>
                <a:latin typeface="Verdana" pitchFamily="34" charset="0"/>
              </a:rPr>
              <a:t> acquires Teradata</a:t>
            </a:r>
          </a:p>
        </p:txBody>
      </p:sp>
      <p:pic>
        <p:nvPicPr>
          <p:cNvPr id="196" name="Picture 33" descr="tag_4_ph1"/>
          <p:cNvPicPr>
            <a:picLocks noChangeAspect="1" noChangeArrowheads="1"/>
          </p:cNvPicPr>
          <p:nvPr/>
        </p:nvPicPr>
        <p:blipFill>
          <a:blip r:embed="rId4" cstate="print">
            <a:extLst>
              <a:ext uri="{28A0092B-C50C-407E-A947-70E740481C1C}">
                <a14:useLocalDpi xmlns:a14="http://schemas.microsoft.com/office/drawing/2010/main" val="0"/>
              </a:ext>
            </a:extLst>
          </a:blip>
          <a:srcRect b="24857"/>
          <a:stretch>
            <a:fillRect/>
          </a:stretch>
        </p:blipFill>
        <p:spPr bwMode="auto">
          <a:xfrm>
            <a:off x="1738312" y="1597819"/>
            <a:ext cx="642938" cy="18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 name="Line 22"/>
          <p:cNvSpPr>
            <a:spLocks noChangeShapeType="1"/>
          </p:cNvSpPr>
          <p:nvPr/>
        </p:nvSpPr>
        <p:spPr bwMode="auto">
          <a:xfrm flipH="1" flipV="1">
            <a:off x="1837135" y="1872854"/>
            <a:ext cx="2381" cy="8358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solidFill>
                <a:srgbClr val="3C3C3B"/>
              </a:solidFill>
              <a:latin typeface="Verdana"/>
            </a:endParaRPr>
          </a:p>
        </p:txBody>
      </p:sp>
      <p:sp>
        <p:nvSpPr>
          <p:cNvPr id="198" name="Text Box 4"/>
          <p:cNvSpPr txBox="1">
            <a:spLocks noChangeArrowheads="1"/>
          </p:cNvSpPr>
          <p:nvPr/>
        </p:nvSpPr>
        <p:spPr bwMode="auto">
          <a:xfrm>
            <a:off x="1579667"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1992</a:t>
            </a:r>
          </a:p>
        </p:txBody>
      </p:sp>
      <p:sp>
        <p:nvSpPr>
          <p:cNvPr id="199" name="Rectangle 26"/>
          <p:cNvSpPr>
            <a:spLocks noChangeArrowheads="1"/>
          </p:cNvSpPr>
          <p:nvPr/>
        </p:nvSpPr>
        <p:spPr bwMode="auto">
          <a:xfrm>
            <a:off x="435769" y="1513285"/>
            <a:ext cx="1143000" cy="375047"/>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a:endParaRPr>
          </a:p>
        </p:txBody>
      </p:sp>
      <p:pic>
        <p:nvPicPr>
          <p:cNvPr id="200" name="Picture 27"/>
          <p:cNvPicPr>
            <a:picLocks noChangeAspect="1" noChangeArrowheads="1"/>
          </p:cNvPicPr>
          <p:nvPr/>
        </p:nvPicPr>
        <p:blipFill>
          <a:blip r:embed="rId5">
            <a:extLst>
              <a:ext uri="{28A0092B-C50C-407E-A947-70E740481C1C}">
                <a14:useLocalDpi xmlns:a14="http://schemas.microsoft.com/office/drawing/2010/main" val="0"/>
              </a:ext>
            </a:extLst>
          </a:blip>
          <a:srcRect b="23985"/>
          <a:stretch>
            <a:fillRect/>
          </a:stretch>
        </p:blipFill>
        <p:spPr bwMode="auto">
          <a:xfrm>
            <a:off x="525067" y="1574006"/>
            <a:ext cx="964406"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01" name="Line 37"/>
          <p:cNvSpPr>
            <a:spLocks noChangeShapeType="1"/>
          </p:cNvSpPr>
          <p:nvPr/>
        </p:nvSpPr>
        <p:spPr bwMode="auto">
          <a:xfrm flipV="1">
            <a:off x="2618185" y="3090863"/>
            <a:ext cx="1190" cy="5464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solidFill>
                <a:srgbClr val="3C3C3B"/>
              </a:solidFill>
              <a:latin typeface="Verdana"/>
            </a:endParaRPr>
          </a:p>
        </p:txBody>
      </p:sp>
      <p:sp>
        <p:nvSpPr>
          <p:cNvPr id="202" name="Oval 38"/>
          <p:cNvSpPr>
            <a:spLocks noChangeArrowheads="1"/>
          </p:cNvSpPr>
          <p:nvPr/>
        </p:nvSpPr>
        <p:spPr bwMode="auto">
          <a:xfrm flipV="1">
            <a:off x="2575323" y="3629025"/>
            <a:ext cx="102394" cy="102394"/>
          </a:xfrm>
          <a:prstGeom prst="ellipse">
            <a:avLst/>
          </a:prstGeom>
          <a:solidFill>
            <a:srgbClr val="FFC000"/>
          </a:solidFill>
          <a:ln>
            <a:noFill/>
          </a:ln>
          <a:extLst/>
        </p:spPr>
        <p:txBody>
          <a:bodyPr rot="10800000" wrap="none" anchor="ctr"/>
          <a:lstStyle/>
          <a:p>
            <a:endParaRPr lang="en-US" altLang="zh-CN" sz="900">
              <a:solidFill>
                <a:srgbClr val="000000"/>
              </a:solidFill>
              <a:latin typeface="Verdana"/>
            </a:endParaRPr>
          </a:p>
        </p:txBody>
      </p:sp>
      <p:sp>
        <p:nvSpPr>
          <p:cNvPr id="203" name="Text Box 4"/>
          <p:cNvSpPr txBox="1">
            <a:spLocks noChangeArrowheads="1"/>
          </p:cNvSpPr>
          <p:nvPr/>
        </p:nvSpPr>
        <p:spPr bwMode="auto">
          <a:xfrm>
            <a:off x="2371286"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1999</a:t>
            </a:r>
          </a:p>
        </p:txBody>
      </p:sp>
      <p:sp>
        <p:nvSpPr>
          <p:cNvPr id="204" name="Text Box 4"/>
          <p:cNvSpPr txBox="1">
            <a:spLocks noChangeArrowheads="1"/>
          </p:cNvSpPr>
          <p:nvPr/>
        </p:nvSpPr>
        <p:spPr bwMode="auto">
          <a:xfrm>
            <a:off x="1"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1884</a:t>
            </a:r>
          </a:p>
        </p:txBody>
      </p:sp>
      <p:pic>
        <p:nvPicPr>
          <p:cNvPr id="205" name="Picture 33" descr="tag_4_ph1"/>
          <p:cNvPicPr>
            <a:picLocks noChangeAspect="1" noChangeArrowheads="1"/>
          </p:cNvPicPr>
          <p:nvPr/>
        </p:nvPicPr>
        <p:blipFill>
          <a:blip r:embed="rId4" cstate="print">
            <a:extLst>
              <a:ext uri="{28A0092B-C50C-407E-A947-70E740481C1C}">
                <a14:useLocalDpi xmlns:a14="http://schemas.microsoft.com/office/drawing/2010/main" val="0"/>
              </a:ext>
            </a:extLst>
          </a:blip>
          <a:srcRect b="24857"/>
          <a:stretch>
            <a:fillRect/>
          </a:stretch>
        </p:blipFill>
        <p:spPr bwMode="auto">
          <a:xfrm>
            <a:off x="27385" y="2530079"/>
            <a:ext cx="514350" cy="15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 name="Picture 72" descr="C:\Documents and Settings\jz186006\Desktop\a0ca99d6cd9d896f06088b0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38" y="3106341"/>
            <a:ext cx="354806"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Text Box 9"/>
          <p:cNvSpPr txBox="1">
            <a:spLocks noChangeArrowheads="1"/>
          </p:cNvSpPr>
          <p:nvPr/>
        </p:nvSpPr>
        <p:spPr bwMode="auto">
          <a:xfrm>
            <a:off x="32147" y="2237185"/>
            <a:ext cx="589359" cy="276999"/>
          </a:xfrm>
          <a:prstGeom prst="rect">
            <a:avLst/>
          </a:prstGeom>
          <a:noFill/>
          <a:ln w="9525">
            <a:noFill/>
            <a:miter lim="800000"/>
            <a:headEnd/>
            <a:tailEnd/>
          </a:ln>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1884</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NCR</a:t>
            </a:r>
            <a:r>
              <a:rPr lang="zh-CN" altLang="en-US" sz="900" dirty="0">
                <a:solidFill>
                  <a:srgbClr val="000000"/>
                </a:solidFill>
                <a:latin typeface="Verdana" pitchFamily="34" charset="0"/>
              </a:rPr>
              <a:t>创立</a:t>
            </a:r>
          </a:p>
        </p:txBody>
      </p:sp>
      <p:sp>
        <p:nvSpPr>
          <p:cNvPr id="208" name="Text Box 9"/>
          <p:cNvSpPr txBox="1">
            <a:spLocks noChangeArrowheads="1"/>
          </p:cNvSpPr>
          <p:nvPr/>
        </p:nvSpPr>
        <p:spPr bwMode="auto">
          <a:xfrm>
            <a:off x="-94351" y="3586163"/>
            <a:ext cx="640556"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lgn="ctr" eaLnBrk="1" hangingPunct="1"/>
            <a:r>
              <a:rPr lang="en-US" altLang="zh-CN" sz="900" dirty="0">
                <a:solidFill>
                  <a:srgbClr val="000000"/>
                </a:solidFill>
                <a:latin typeface="Verdana" pitchFamily="34" charset="0"/>
              </a:rPr>
              <a:t>1885</a:t>
            </a:r>
          </a:p>
          <a:p>
            <a:pPr algn="ctr" eaLnBrk="1" hangingPunct="1"/>
            <a:r>
              <a:rPr lang="zh-CN" altLang="en-US" sz="900" dirty="0">
                <a:solidFill>
                  <a:srgbClr val="000000"/>
                </a:solidFill>
                <a:latin typeface="Verdana" pitchFamily="34" charset="0"/>
              </a:rPr>
              <a:t>创立</a:t>
            </a:r>
          </a:p>
        </p:txBody>
      </p:sp>
      <p:grpSp>
        <p:nvGrpSpPr>
          <p:cNvPr id="209" name="Group 2"/>
          <p:cNvGrpSpPr>
            <a:grpSpLocks/>
          </p:cNvGrpSpPr>
          <p:nvPr/>
        </p:nvGrpSpPr>
        <p:grpSpPr bwMode="auto">
          <a:xfrm>
            <a:off x="2020493" y="3755231"/>
            <a:ext cx="1181100" cy="995363"/>
            <a:chOff x="4395800" y="5154613"/>
            <a:chExt cx="1575267" cy="1327150"/>
          </a:xfrm>
        </p:grpSpPr>
        <p:sp>
          <p:nvSpPr>
            <p:cNvPr id="210" name="Rectangle 26"/>
            <p:cNvSpPr>
              <a:spLocks noChangeArrowheads="1"/>
            </p:cNvSpPr>
            <p:nvPr/>
          </p:nvSpPr>
          <p:spPr bwMode="auto">
            <a:xfrm>
              <a:off x="4395800" y="5154613"/>
              <a:ext cx="1524000" cy="1327150"/>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a:endParaRPr>
            </a:p>
          </p:txBody>
        </p:sp>
        <p:sp>
          <p:nvSpPr>
            <p:cNvPr id="211" name="Rectangle 35"/>
            <p:cNvSpPr>
              <a:spLocks noChangeArrowheads="1"/>
            </p:cNvSpPr>
            <p:nvPr/>
          </p:nvSpPr>
          <p:spPr bwMode="auto">
            <a:xfrm>
              <a:off x="4421666" y="5878513"/>
              <a:ext cx="154940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900">
                  <a:solidFill>
                    <a:srgbClr val="000000"/>
                  </a:solidFill>
                  <a:latin typeface="Verdana"/>
                </a:rPr>
                <a:t>1999</a:t>
              </a:r>
            </a:p>
            <a:p>
              <a:r>
                <a:rPr lang="en-US" altLang="zh-CN" sz="900">
                  <a:solidFill>
                    <a:srgbClr val="000000"/>
                  </a:solidFill>
                  <a:latin typeface="Verdana"/>
                </a:rPr>
                <a:t>NCR</a:t>
              </a:r>
              <a:r>
                <a:rPr lang="zh-CN" altLang="en-US" sz="900">
                  <a:solidFill>
                    <a:srgbClr val="000000"/>
                  </a:solidFill>
                  <a:latin typeface="Verdana"/>
                </a:rPr>
                <a:t>建立</a:t>
              </a:r>
              <a:r>
                <a:rPr lang="en-US" altLang="zh-CN" sz="900">
                  <a:solidFill>
                    <a:srgbClr val="000000"/>
                  </a:solidFill>
                  <a:latin typeface="Verdana"/>
                </a:rPr>
                <a:t>Teradata</a:t>
              </a:r>
              <a:r>
                <a:rPr lang="zh-CN" altLang="en-US" sz="900">
                  <a:solidFill>
                    <a:srgbClr val="000000"/>
                  </a:solidFill>
                  <a:latin typeface="Verdana"/>
                </a:rPr>
                <a:t>独立品牌和分支机构</a:t>
              </a:r>
            </a:p>
          </p:txBody>
        </p:sp>
        <p:pic>
          <p:nvPicPr>
            <p:cNvPr id="212" name="Picture 27"/>
            <p:cNvPicPr>
              <a:picLocks noChangeAspect="1" noChangeArrowheads="1"/>
            </p:cNvPicPr>
            <p:nvPr/>
          </p:nvPicPr>
          <p:blipFill>
            <a:blip r:embed="rId5">
              <a:extLst>
                <a:ext uri="{28A0092B-C50C-407E-A947-70E740481C1C}">
                  <a14:useLocalDpi xmlns:a14="http://schemas.microsoft.com/office/drawing/2010/main" val="0"/>
                </a:ext>
              </a:extLst>
            </a:blip>
            <a:srcRect b="-6419"/>
            <a:stretch>
              <a:fillRect/>
            </a:stretch>
          </p:blipFill>
          <p:spPr bwMode="auto">
            <a:xfrm>
              <a:off x="4475163" y="5226050"/>
              <a:ext cx="12858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grpSp>
      <p:grpSp>
        <p:nvGrpSpPr>
          <p:cNvPr id="214" name="Group 7"/>
          <p:cNvGrpSpPr>
            <a:grpSpLocks/>
          </p:cNvGrpSpPr>
          <p:nvPr/>
        </p:nvGrpSpPr>
        <p:grpSpPr bwMode="auto">
          <a:xfrm>
            <a:off x="3687366" y="1384697"/>
            <a:ext cx="1434703" cy="984923"/>
            <a:chOff x="5677633" y="2022103"/>
            <a:chExt cx="1695404" cy="1118964"/>
          </a:xfrm>
        </p:grpSpPr>
        <p:grpSp>
          <p:nvGrpSpPr>
            <p:cNvPr id="215" name="Group 5"/>
            <p:cNvGrpSpPr>
              <a:grpSpLocks/>
            </p:cNvGrpSpPr>
            <p:nvPr/>
          </p:nvGrpSpPr>
          <p:grpSpPr bwMode="auto">
            <a:xfrm>
              <a:off x="5713200" y="2022103"/>
              <a:ext cx="1659837" cy="1097008"/>
              <a:chOff x="5597124" y="1954641"/>
              <a:chExt cx="1850291" cy="1207277"/>
            </a:xfrm>
          </p:grpSpPr>
          <p:sp>
            <p:nvSpPr>
              <p:cNvPr id="217" name="Rectangle 26"/>
              <p:cNvSpPr>
                <a:spLocks noChangeArrowheads="1"/>
              </p:cNvSpPr>
              <p:nvPr/>
            </p:nvSpPr>
            <p:spPr bwMode="auto">
              <a:xfrm>
                <a:off x="5597124" y="1954641"/>
                <a:ext cx="1850291" cy="1207277"/>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pitchFamily="34" charset="0"/>
                  <a:ea typeface="Verdana" pitchFamily="34" charset="0"/>
                  <a:cs typeface="Verdana" pitchFamily="34" charset="0"/>
                </a:endParaRPr>
              </a:p>
            </p:txBody>
          </p:sp>
          <p:pic>
            <p:nvPicPr>
              <p:cNvPr id="218" name="Picture 4"/>
              <p:cNvPicPr>
                <a:picLocks noChangeAspect="1"/>
              </p:cNvPicPr>
              <p:nvPr/>
            </p:nvPicPr>
            <p:blipFill>
              <a:blip r:embed="rId7">
                <a:extLst>
                  <a:ext uri="{28A0092B-C50C-407E-A947-70E740481C1C}">
                    <a14:useLocalDpi xmlns:a14="http://schemas.microsoft.com/office/drawing/2010/main" val="0"/>
                  </a:ext>
                </a:extLst>
              </a:blip>
              <a:srcRect l="4906" t="8878" r="4906" b="6209"/>
              <a:stretch>
                <a:fillRect/>
              </a:stretch>
            </p:blipFill>
            <p:spPr bwMode="auto">
              <a:xfrm>
                <a:off x="5611477" y="1976054"/>
                <a:ext cx="1768836" cy="6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6" name="Rectangle 6"/>
            <p:cNvSpPr>
              <a:spLocks noChangeArrowheads="1"/>
            </p:cNvSpPr>
            <p:nvPr/>
          </p:nvSpPr>
          <p:spPr bwMode="auto">
            <a:xfrm>
              <a:off x="5677633" y="2564124"/>
              <a:ext cx="1635210" cy="57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00" dirty="0">
                  <a:solidFill>
                    <a:srgbClr val="000000"/>
                  </a:solidFill>
                  <a:latin typeface="Verdana" pitchFamily="34" charset="0"/>
                  <a:ea typeface="Verdana" pitchFamily="34" charset="0"/>
                  <a:cs typeface="Verdana" pitchFamily="34" charset="0"/>
                </a:rPr>
                <a:t>2007</a:t>
              </a:r>
              <a:br>
                <a:rPr lang="en-US" altLang="zh-CN" sz="900" dirty="0">
                  <a:solidFill>
                    <a:srgbClr val="000000"/>
                  </a:solidFill>
                  <a:latin typeface="Verdana" pitchFamily="34" charset="0"/>
                  <a:ea typeface="Verdana" pitchFamily="34" charset="0"/>
                  <a:cs typeface="Verdana" pitchFamily="34" charset="0"/>
                </a:rPr>
              </a:br>
              <a:r>
                <a:rPr lang="en-US" altLang="zh-CN" sz="900" dirty="0">
                  <a:solidFill>
                    <a:srgbClr val="000000"/>
                  </a:solidFill>
                  <a:latin typeface="Verdana" pitchFamily="34" charset="0"/>
                  <a:ea typeface="Verdana" pitchFamily="34" charset="0"/>
                  <a:cs typeface="Verdana" pitchFamily="34" charset="0"/>
                </a:rPr>
                <a:t>Teradata</a:t>
              </a:r>
              <a:r>
                <a:rPr lang="zh-CN" altLang="en-US" sz="900" dirty="0">
                  <a:solidFill>
                    <a:srgbClr val="000000"/>
                  </a:solidFill>
                  <a:latin typeface="Verdana" pitchFamily="34" charset="0"/>
                  <a:cs typeface="Verdana" pitchFamily="34" charset="0"/>
                </a:rPr>
                <a:t>天睿公司</a:t>
              </a:r>
              <a:endParaRPr lang="en-US" altLang="zh-CN" sz="900" dirty="0">
                <a:solidFill>
                  <a:srgbClr val="000000"/>
                </a:solidFill>
                <a:latin typeface="Verdana" pitchFamily="34" charset="0"/>
                <a:ea typeface="Verdana" pitchFamily="34" charset="0"/>
                <a:cs typeface="Verdana" pitchFamily="34" charset="0"/>
              </a:endParaRPr>
            </a:p>
            <a:p>
              <a:r>
                <a:rPr lang="zh-CN" altLang="en-US" sz="900" dirty="0">
                  <a:solidFill>
                    <a:srgbClr val="000000"/>
                  </a:solidFill>
                  <a:latin typeface="Verdana" pitchFamily="34" charset="0"/>
                  <a:cs typeface="Verdana" pitchFamily="34" charset="0"/>
                </a:rPr>
                <a:t>独立上市</a:t>
              </a:r>
            </a:p>
          </p:txBody>
        </p:sp>
      </p:grpSp>
      <p:sp>
        <p:nvSpPr>
          <p:cNvPr id="229" name="Text Box 6"/>
          <p:cNvSpPr txBox="1">
            <a:spLocks noChangeArrowheads="1"/>
          </p:cNvSpPr>
          <p:nvPr/>
        </p:nvSpPr>
        <p:spPr bwMode="auto">
          <a:xfrm>
            <a:off x="6315076"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2015</a:t>
            </a:r>
          </a:p>
        </p:txBody>
      </p:sp>
      <p:sp>
        <p:nvSpPr>
          <p:cNvPr id="234" name="Oval 23"/>
          <p:cNvSpPr>
            <a:spLocks noChangeArrowheads="1"/>
          </p:cNvSpPr>
          <p:nvPr/>
        </p:nvSpPr>
        <p:spPr bwMode="auto">
          <a:xfrm flipV="1">
            <a:off x="1788319" y="1815704"/>
            <a:ext cx="102394" cy="102394"/>
          </a:xfrm>
          <a:prstGeom prst="ellipse">
            <a:avLst/>
          </a:prstGeom>
          <a:solidFill>
            <a:srgbClr val="FFC000"/>
          </a:solidFill>
          <a:ln>
            <a:noFill/>
          </a:ln>
          <a:extLst/>
        </p:spPr>
        <p:txBody>
          <a:bodyPr rot="10800000" wrap="none" anchor="ctr"/>
          <a:lstStyle/>
          <a:p>
            <a:endParaRPr lang="en-US" altLang="zh-CN" sz="900">
              <a:solidFill>
                <a:srgbClr val="000000"/>
              </a:solidFill>
              <a:latin typeface="Verdana"/>
            </a:endParaRPr>
          </a:p>
        </p:txBody>
      </p:sp>
      <p:grpSp>
        <p:nvGrpSpPr>
          <p:cNvPr id="85" name="Group 9"/>
          <p:cNvGrpSpPr>
            <a:grpSpLocks/>
          </p:cNvGrpSpPr>
          <p:nvPr/>
        </p:nvGrpSpPr>
        <p:grpSpPr bwMode="auto">
          <a:xfrm>
            <a:off x="4192191" y="3106341"/>
            <a:ext cx="100013" cy="922740"/>
            <a:chOff x="6221653" y="4133055"/>
            <a:chExt cx="133350" cy="1230328"/>
          </a:xfrm>
          <a:solidFill>
            <a:srgbClr val="FF0000"/>
          </a:solidFill>
        </p:grpSpPr>
        <p:sp>
          <p:nvSpPr>
            <p:cNvPr id="86" name="Line 30"/>
            <p:cNvSpPr>
              <a:spLocks noChangeShapeType="1"/>
            </p:cNvSpPr>
            <p:nvPr/>
          </p:nvSpPr>
          <p:spPr bwMode="auto">
            <a:xfrm flipH="1" flipV="1">
              <a:off x="6285756" y="4133055"/>
              <a:ext cx="2572" cy="1135069"/>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87" name="Oval 32"/>
            <p:cNvSpPr>
              <a:spLocks noChangeArrowheads="1"/>
            </p:cNvSpPr>
            <p:nvPr/>
          </p:nvSpPr>
          <p:spPr bwMode="auto">
            <a:xfrm flipV="1">
              <a:off x="6221653" y="5230033"/>
              <a:ext cx="133350" cy="133350"/>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p>
              <a:endParaRPr lang="en-US" altLang="zh-CN" sz="900">
                <a:solidFill>
                  <a:srgbClr val="000000"/>
                </a:solidFill>
                <a:latin typeface="Verdana"/>
              </a:endParaRPr>
            </a:p>
          </p:txBody>
        </p:sp>
      </p:grpSp>
      <p:sp>
        <p:nvSpPr>
          <p:cNvPr id="89" name="Text Box 42"/>
          <p:cNvSpPr txBox="1">
            <a:spLocks noChangeArrowheads="1"/>
          </p:cNvSpPr>
          <p:nvPr/>
        </p:nvSpPr>
        <p:spPr bwMode="auto">
          <a:xfrm>
            <a:off x="5197390" y="3838575"/>
            <a:ext cx="142279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2014</a:t>
            </a:r>
          </a:p>
          <a:p>
            <a:pPr eaLnBrk="1" hangingPunct="1"/>
            <a:r>
              <a:rPr lang="en-US" altLang="zh-CN" sz="900" dirty="0">
                <a:solidFill>
                  <a:srgbClr val="000000"/>
                </a:solidFill>
                <a:latin typeface="Verdana" pitchFamily="34" charset="0"/>
              </a:rPr>
              <a:t>Teradata</a:t>
            </a:r>
            <a:r>
              <a:rPr lang="zh-CN" altLang="en-US" sz="900" dirty="0">
                <a:solidFill>
                  <a:srgbClr val="000000"/>
                </a:solidFill>
                <a:latin typeface="Verdana" pitchFamily="34" charset="0"/>
              </a:rPr>
              <a:t>天睿公司</a:t>
            </a:r>
            <a:endParaRPr lang="en-US" altLang="zh-CN" sz="900" dirty="0">
              <a:solidFill>
                <a:srgbClr val="000000"/>
              </a:solidFill>
              <a:latin typeface="Verdana" pitchFamily="34" charset="0"/>
            </a:endParaRPr>
          </a:p>
          <a:p>
            <a:pPr eaLnBrk="1" hangingPunct="1"/>
            <a:r>
              <a:rPr lang="zh-CN" altLang="en-US" sz="900" dirty="0">
                <a:solidFill>
                  <a:srgbClr val="000000"/>
                </a:solidFill>
                <a:latin typeface="Verdana" pitchFamily="34" charset="0"/>
              </a:rPr>
              <a:t>收购</a:t>
            </a:r>
            <a:r>
              <a:rPr lang="en-US" altLang="zh-CN" sz="900" dirty="0">
                <a:solidFill>
                  <a:srgbClr val="000000"/>
                </a:solidFill>
                <a:latin typeface="Verdana" pitchFamily="34" charset="0"/>
              </a:rPr>
              <a:t>Think Big</a:t>
            </a:r>
          </a:p>
        </p:txBody>
      </p:sp>
      <p:pic>
        <p:nvPicPr>
          <p:cNvPr id="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465674" y="4252912"/>
            <a:ext cx="551942" cy="47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12"/>
          <p:cNvGrpSpPr>
            <a:grpSpLocks/>
          </p:cNvGrpSpPr>
          <p:nvPr/>
        </p:nvGrpSpPr>
        <p:grpSpPr bwMode="auto">
          <a:xfrm flipV="1">
            <a:off x="5677566" y="3106337"/>
            <a:ext cx="88106" cy="844388"/>
            <a:chOff x="3805" y="1780"/>
            <a:chExt cx="84" cy="722"/>
          </a:xfrm>
          <a:solidFill>
            <a:srgbClr val="0070C0"/>
          </a:solidFill>
        </p:grpSpPr>
        <p:sp>
          <p:nvSpPr>
            <p:cNvPr id="92" name="Line 13"/>
            <p:cNvSpPr>
              <a:spLocks noChangeShapeType="1"/>
            </p:cNvSpPr>
            <p:nvPr/>
          </p:nvSpPr>
          <p:spPr bwMode="auto">
            <a:xfrm flipH="1" flipV="1">
              <a:off x="3838" y="1855"/>
              <a:ext cx="0" cy="647"/>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93" name="Oval 14"/>
            <p:cNvSpPr>
              <a:spLocks noChangeArrowheads="1"/>
            </p:cNvSpPr>
            <p:nvPr/>
          </p:nvSpPr>
          <p:spPr bwMode="auto">
            <a:xfrm flipV="1">
              <a:off x="3805" y="1780"/>
              <a:ext cx="84" cy="84"/>
            </a:xfrm>
            <a:prstGeom prst="ellipse">
              <a:avLst/>
            </a:prstGeom>
            <a:solidFill>
              <a:srgbClr val="FFC000"/>
            </a:solidFill>
            <a:ln w="12700">
              <a:noFill/>
              <a:round/>
              <a:headEnd/>
              <a:tailEnd/>
            </a:ln>
            <a:extLst/>
          </p:spPr>
          <p:txBody>
            <a:bodyPr wrap="none" anchor="ctr"/>
            <a:lstStyle/>
            <a:p>
              <a:endParaRPr lang="en-US" altLang="zh-CN" sz="900">
                <a:solidFill>
                  <a:srgbClr val="000000"/>
                </a:solidFill>
                <a:latin typeface="Verdana"/>
              </a:endParaRPr>
            </a:p>
          </p:txBody>
        </p:sp>
      </p:grpSp>
      <p:sp>
        <p:nvSpPr>
          <p:cNvPr id="94" name="Text Box 6"/>
          <p:cNvSpPr txBox="1">
            <a:spLocks noChangeArrowheads="1"/>
          </p:cNvSpPr>
          <p:nvPr/>
        </p:nvSpPr>
        <p:spPr bwMode="auto">
          <a:xfrm>
            <a:off x="5523476"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2014</a:t>
            </a:r>
          </a:p>
        </p:txBody>
      </p:sp>
      <p:sp>
        <p:nvSpPr>
          <p:cNvPr id="98" name="Text Box 42"/>
          <p:cNvSpPr txBox="1">
            <a:spLocks noChangeArrowheads="1"/>
          </p:cNvSpPr>
          <p:nvPr/>
        </p:nvSpPr>
        <p:spPr bwMode="auto">
          <a:xfrm>
            <a:off x="5465674" y="1361025"/>
            <a:ext cx="1265018" cy="985744"/>
          </a:xfrm>
          <a:prstGeom prst="rect">
            <a:avLst/>
          </a:prstGeom>
          <a:solidFill>
            <a:srgbClr val="FFFFFF"/>
          </a:solidFill>
          <a:ln w="19050">
            <a:solidFill>
              <a:srgbClr val="DC6A04"/>
            </a:solidFill>
            <a:miter lim="800000"/>
            <a:headEnd/>
            <a:tailEnd/>
          </a:ln>
        </p:spPr>
        <p:txBody>
          <a:bodyPr lIns="54000" tIns="0" rIns="54000" bIns="0" anchor="ct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defTabSz="342900" eaLnBrk="1" hangingPunct="1">
              <a:defRPr/>
            </a:pPr>
            <a:r>
              <a:rPr lang="en-US" altLang="zh-CN" sz="1050" kern="0" dirty="0">
                <a:solidFill>
                  <a:srgbClr val="000000"/>
                </a:solidFill>
                <a:latin typeface="Verdana" pitchFamily="34" charset="0"/>
                <a:ea typeface="Verdana" pitchFamily="34" charset="0"/>
                <a:cs typeface="Verdana" pitchFamily="34" charset="0"/>
              </a:rPr>
              <a:t>2015</a:t>
            </a:r>
          </a:p>
          <a:p>
            <a:pPr defTabSz="342900" eaLnBrk="1" hangingPunct="1">
              <a:spcBef>
                <a:spcPct val="50000"/>
              </a:spcBef>
              <a:defRPr/>
            </a:pPr>
            <a:r>
              <a:rPr lang="en-US" altLang="zh-CN" sz="1050" kern="0" dirty="0">
                <a:solidFill>
                  <a:srgbClr val="000000"/>
                </a:solidFill>
                <a:latin typeface="Verdana" pitchFamily="34" charset="0"/>
                <a:ea typeface="Verdana" pitchFamily="34" charset="0"/>
                <a:cs typeface="Verdana" pitchFamily="34" charset="0"/>
              </a:rPr>
              <a:t>Teradata</a:t>
            </a:r>
            <a:r>
              <a:rPr lang="zh-CN" altLang="en-US" sz="1050" kern="0" dirty="0">
                <a:solidFill>
                  <a:srgbClr val="000000"/>
                </a:solidFill>
                <a:latin typeface="Verdana" pitchFamily="34" charset="0"/>
                <a:cs typeface="Verdana" pitchFamily="34" charset="0"/>
              </a:rPr>
              <a:t>天睿公司</a:t>
            </a:r>
            <a:r>
              <a:rPr lang="zh-CN" altLang="en-US" sz="1050" b="1" kern="0" dirty="0">
                <a:solidFill>
                  <a:srgbClr val="000000"/>
                </a:solidFill>
                <a:latin typeface="Verdana" pitchFamily="34" charset="0"/>
                <a:cs typeface="Verdana" pitchFamily="34" charset="0"/>
              </a:rPr>
              <a:t>连续</a:t>
            </a:r>
            <a:r>
              <a:rPr lang="en-US" altLang="zh-TW" sz="1050" b="1" kern="0" dirty="0">
                <a:solidFill>
                  <a:srgbClr val="000000"/>
                </a:solidFill>
                <a:latin typeface="Verdana" pitchFamily="34" charset="0"/>
                <a:ea typeface="Verdana" pitchFamily="34" charset="0"/>
                <a:cs typeface="Verdana" pitchFamily="34" charset="0"/>
              </a:rPr>
              <a:t>16</a:t>
            </a:r>
            <a:r>
              <a:rPr lang="zh-TW" altLang="en-US" sz="1050" b="1" kern="0" dirty="0">
                <a:solidFill>
                  <a:srgbClr val="000000"/>
                </a:solidFill>
                <a:latin typeface="Verdana" pitchFamily="34" charset="0"/>
                <a:cs typeface="Verdana" pitchFamily="34" charset="0"/>
              </a:rPr>
              <a:t>年，</a:t>
            </a:r>
            <a:r>
              <a:rPr lang="en-US" altLang="zh-TW" sz="1050" kern="0" dirty="0">
                <a:solidFill>
                  <a:srgbClr val="000000"/>
                </a:solidFill>
                <a:latin typeface="Verdana" pitchFamily="34" charset="0"/>
                <a:ea typeface="Verdana" pitchFamily="34" charset="0"/>
                <a:cs typeface="Verdana" pitchFamily="34" charset="0"/>
              </a:rPr>
              <a:t>Gartner</a:t>
            </a:r>
            <a:r>
              <a:rPr lang="zh-CN" altLang="en-US" sz="1050" kern="0" dirty="0">
                <a:solidFill>
                  <a:srgbClr val="000000"/>
                </a:solidFill>
                <a:latin typeface="Verdana" pitchFamily="34" charset="0"/>
                <a:cs typeface="Verdana" pitchFamily="34" charset="0"/>
              </a:rPr>
              <a:t>数据仓库评测第一名</a:t>
            </a:r>
          </a:p>
        </p:txBody>
      </p:sp>
      <p:sp>
        <p:nvSpPr>
          <p:cNvPr id="76" name="Text Box 42"/>
          <p:cNvSpPr txBox="1">
            <a:spLocks noChangeArrowheads="1"/>
          </p:cNvSpPr>
          <p:nvPr/>
        </p:nvSpPr>
        <p:spPr bwMode="auto">
          <a:xfrm>
            <a:off x="4485992" y="3292465"/>
            <a:ext cx="142279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2011</a:t>
            </a:r>
          </a:p>
          <a:p>
            <a:pPr eaLnBrk="1" hangingPunct="1"/>
            <a:r>
              <a:rPr lang="en-US" altLang="zh-CN" sz="900" dirty="0">
                <a:solidFill>
                  <a:srgbClr val="000000"/>
                </a:solidFill>
                <a:latin typeface="Verdana" pitchFamily="34" charset="0"/>
              </a:rPr>
              <a:t>Teradata</a:t>
            </a:r>
            <a:r>
              <a:rPr lang="zh-CN" altLang="en-US" sz="900" dirty="0">
                <a:solidFill>
                  <a:srgbClr val="000000"/>
                </a:solidFill>
                <a:latin typeface="Verdana" pitchFamily="34" charset="0"/>
              </a:rPr>
              <a:t>天睿公司</a:t>
            </a:r>
            <a:endParaRPr lang="en-US" altLang="zh-CN" sz="900" dirty="0">
              <a:solidFill>
                <a:srgbClr val="000000"/>
              </a:solidFill>
              <a:latin typeface="Verdana" pitchFamily="34" charset="0"/>
            </a:endParaRPr>
          </a:p>
          <a:p>
            <a:pPr eaLnBrk="1" hangingPunct="1"/>
            <a:r>
              <a:rPr lang="zh-CN" altLang="en-US" sz="900" dirty="0">
                <a:solidFill>
                  <a:srgbClr val="000000"/>
                </a:solidFill>
                <a:latin typeface="Verdana" pitchFamily="34" charset="0"/>
              </a:rPr>
              <a:t>收购</a:t>
            </a:r>
            <a:r>
              <a:rPr lang="en-US" altLang="zh-CN" sz="900" dirty="0" err="1">
                <a:solidFill>
                  <a:srgbClr val="000000"/>
                </a:solidFill>
                <a:latin typeface="Verdana" pitchFamily="34" charset="0"/>
              </a:rPr>
              <a:t>Asterdata</a:t>
            </a:r>
            <a:r>
              <a:rPr lang="en-US" altLang="zh-CN" sz="900" dirty="0">
                <a:solidFill>
                  <a:srgbClr val="000000"/>
                </a:solidFill>
                <a:latin typeface="Verdana" pitchFamily="34" charset="0"/>
              </a:rPr>
              <a:t> </a:t>
            </a:r>
          </a:p>
        </p:txBody>
      </p:sp>
      <p:grpSp>
        <p:nvGrpSpPr>
          <p:cNvPr id="77" name="Group 12"/>
          <p:cNvGrpSpPr>
            <a:grpSpLocks/>
          </p:cNvGrpSpPr>
          <p:nvPr/>
        </p:nvGrpSpPr>
        <p:grpSpPr bwMode="auto">
          <a:xfrm flipV="1">
            <a:off x="4941094" y="3106341"/>
            <a:ext cx="88106" cy="329803"/>
            <a:chOff x="3796" y="1716"/>
            <a:chExt cx="84" cy="282"/>
          </a:xfrm>
          <a:solidFill>
            <a:srgbClr val="0070C0"/>
          </a:solidFill>
        </p:grpSpPr>
        <p:sp>
          <p:nvSpPr>
            <p:cNvPr id="78" name="Line 13"/>
            <p:cNvSpPr>
              <a:spLocks noChangeShapeType="1"/>
            </p:cNvSpPr>
            <p:nvPr/>
          </p:nvSpPr>
          <p:spPr bwMode="auto">
            <a:xfrm flipV="1">
              <a:off x="3831" y="1747"/>
              <a:ext cx="0" cy="251"/>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79" name="Oval 14"/>
            <p:cNvSpPr>
              <a:spLocks noChangeArrowheads="1"/>
            </p:cNvSpPr>
            <p:nvPr/>
          </p:nvSpPr>
          <p:spPr bwMode="auto">
            <a:xfrm flipV="1">
              <a:off x="3796" y="1716"/>
              <a:ext cx="84" cy="84"/>
            </a:xfrm>
            <a:prstGeom prst="ellipse">
              <a:avLst/>
            </a:prstGeom>
            <a:solidFill>
              <a:srgbClr val="FF0000"/>
            </a:solidFill>
            <a:ln w="12700">
              <a:noFill/>
              <a:round/>
              <a:headEnd/>
              <a:tailEnd/>
            </a:ln>
            <a:extLst/>
          </p:spPr>
          <p:txBody>
            <a:bodyPr wrap="none" anchor="ctr"/>
            <a:lstStyle/>
            <a:p>
              <a:endParaRPr lang="en-US" altLang="zh-CN" sz="900">
                <a:solidFill>
                  <a:srgbClr val="000000"/>
                </a:solidFill>
                <a:latin typeface="Verdana"/>
              </a:endParaRPr>
            </a:p>
          </p:txBody>
        </p:sp>
      </p:grpSp>
      <p:pic>
        <p:nvPicPr>
          <p:cNvPr id="80" name="Picture 2" descr="C:\Users\AH255006\Desktop\Aster 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3659" y="3731419"/>
            <a:ext cx="4714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12"/>
          <p:cNvGrpSpPr>
            <a:grpSpLocks/>
          </p:cNvGrpSpPr>
          <p:nvPr/>
        </p:nvGrpSpPr>
        <p:grpSpPr bwMode="auto">
          <a:xfrm flipV="1">
            <a:off x="6478192" y="3106341"/>
            <a:ext cx="88106" cy="329803"/>
            <a:chOff x="3796" y="1716"/>
            <a:chExt cx="84" cy="282"/>
          </a:xfrm>
          <a:solidFill>
            <a:srgbClr val="0070C0"/>
          </a:solidFill>
        </p:grpSpPr>
        <p:sp>
          <p:nvSpPr>
            <p:cNvPr id="83" name="Line 13"/>
            <p:cNvSpPr>
              <a:spLocks noChangeShapeType="1"/>
            </p:cNvSpPr>
            <p:nvPr/>
          </p:nvSpPr>
          <p:spPr bwMode="auto">
            <a:xfrm flipV="1">
              <a:off x="3831" y="1747"/>
              <a:ext cx="0" cy="251"/>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84" name="Oval 14"/>
            <p:cNvSpPr>
              <a:spLocks noChangeArrowheads="1"/>
            </p:cNvSpPr>
            <p:nvPr/>
          </p:nvSpPr>
          <p:spPr bwMode="auto">
            <a:xfrm flipV="1">
              <a:off x="3796" y="1716"/>
              <a:ext cx="84" cy="84"/>
            </a:xfrm>
            <a:prstGeom prst="ellipse">
              <a:avLst/>
            </a:prstGeom>
            <a:solidFill>
              <a:srgbClr val="002060"/>
            </a:solidFill>
            <a:ln w="12700">
              <a:noFill/>
              <a:round/>
              <a:headEnd/>
              <a:tailEnd/>
            </a:ln>
            <a:extLst/>
          </p:spPr>
          <p:txBody>
            <a:bodyPr wrap="none" anchor="ctr"/>
            <a:lstStyle/>
            <a:p>
              <a:endParaRPr lang="en-US" altLang="zh-CN" sz="900">
                <a:solidFill>
                  <a:srgbClr val="000000"/>
                </a:solidFill>
                <a:latin typeface="Verdana"/>
              </a:endParaRPr>
            </a:p>
          </p:txBody>
        </p:sp>
      </p:gr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47537" y="3453445"/>
            <a:ext cx="540305" cy="489485"/>
          </a:xfrm>
          <a:prstGeom prst="rect">
            <a:avLst/>
          </a:prstGeom>
        </p:spPr>
      </p:pic>
    </p:spTree>
    <p:extLst>
      <p:ext uri="{BB962C8B-B14F-4D97-AF65-F5344CB8AC3E}">
        <p14:creationId xmlns:p14="http://schemas.microsoft.com/office/powerpoint/2010/main" val="1040280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mtClean="0"/>
              <a:t>© 2014 Teradata</a:t>
            </a:r>
            <a:endParaRPr lang="en-US" dirty="0"/>
          </a:p>
        </p:txBody>
      </p:sp>
      <p:sp>
        <p:nvSpPr>
          <p:cNvPr id="3" name="文本占位符 2"/>
          <p:cNvSpPr>
            <a:spLocks noGrp="1"/>
          </p:cNvSpPr>
          <p:nvPr>
            <p:ph type="body" sz="quarter" idx="15"/>
          </p:nvPr>
        </p:nvSpPr>
        <p:spPr/>
        <p:txBody>
          <a:bodyPr/>
          <a:lstStyle/>
          <a:p>
            <a:endParaRPr lang="en-US"/>
          </a:p>
        </p:txBody>
      </p:sp>
      <p:sp>
        <p:nvSpPr>
          <p:cNvPr id="4" name="标题 3"/>
          <p:cNvSpPr txBox="1">
            <a:spLocks/>
          </p:cNvSpPr>
          <p:nvPr/>
        </p:nvSpPr>
        <p:spPr bwMode="auto">
          <a:xfrm>
            <a:off x="26194" y="166687"/>
            <a:ext cx="6555581" cy="32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lnSpc>
                <a:spcPct val="85000"/>
              </a:lnSpc>
            </a:pPr>
            <a:r>
              <a:rPr lang="zh-CN" altLang="en-US" b="1"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市场一致认可</a:t>
            </a:r>
            <a:r>
              <a:rPr lang="en-US" altLang="zh-CN" b="1"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Teradata</a:t>
            </a:r>
            <a:r>
              <a:rPr lang="zh-CN" altLang="en-US" b="1"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的产品技术，表现直线上升</a:t>
            </a:r>
          </a:p>
        </p:txBody>
      </p:sp>
      <p:sp>
        <p:nvSpPr>
          <p:cNvPr id="5" name="矩形 5"/>
          <p:cNvSpPr>
            <a:spLocks noChangeArrowheads="1"/>
          </p:cNvSpPr>
          <p:nvPr/>
        </p:nvSpPr>
        <p:spPr bwMode="auto">
          <a:xfrm>
            <a:off x="239399" y="4267858"/>
            <a:ext cx="63423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b="1" dirty="0">
                <a:solidFill>
                  <a:schemeClr val="accent1"/>
                </a:solidFill>
              </a:rPr>
              <a:t>2007</a:t>
            </a:r>
            <a:r>
              <a:rPr lang="zh-CN" altLang="en-US" sz="1200" b="1" dirty="0">
                <a:solidFill>
                  <a:schemeClr val="accent1"/>
                </a:solidFill>
              </a:rPr>
              <a:t>年</a:t>
            </a:r>
            <a:r>
              <a:rPr lang="en-US" altLang="zh-CN" sz="1200" b="1" dirty="0">
                <a:solidFill>
                  <a:schemeClr val="accent1"/>
                </a:solidFill>
              </a:rPr>
              <a:t>Teradata</a:t>
            </a:r>
            <a:r>
              <a:rPr lang="zh-CN" altLang="en-US" sz="1200" b="1" dirty="0">
                <a:solidFill>
                  <a:schemeClr val="accent1"/>
                </a:solidFill>
              </a:rPr>
              <a:t>天睿公司独立上市以来，业绩和</a:t>
            </a:r>
            <a:r>
              <a:rPr lang="zh-CN" altLang="zh-CN" sz="1200" b="1" dirty="0">
                <a:solidFill>
                  <a:schemeClr val="accent1"/>
                </a:solidFill>
              </a:rPr>
              <a:t>股票直线上升</a:t>
            </a:r>
            <a:r>
              <a:rPr lang="zh-CN" altLang="en-US" sz="1200" b="1" dirty="0">
                <a:solidFill>
                  <a:schemeClr val="accent1"/>
                </a:solidFill>
              </a:rPr>
              <a:t>。即使在</a:t>
            </a:r>
            <a:r>
              <a:rPr lang="zh-CN" altLang="zh-CN" sz="1200" b="1" dirty="0">
                <a:solidFill>
                  <a:schemeClr val="accent1"/>
                </a:solidFill>
              </a:rPr>
              <a:t>美国宏观经济困难的情况下，</a:t>
            </a:r>
            <a:r>
              <a:rPr lang="zh-CN" altLang="en-US" sz="1200" b="1" dirty="0">
                <a:solidFill>
                  <a:schemeClr val="accent1"/>
                </a:solidFill>
              </a:rPr>
              <a:t>仍然引领市场增长。反映</a:t>
            </a:r>
            <a:r>
              <a:rPr lang="zh-CN" altLang="zh-CN" sz="1200" b="1" dirty="0">
                <a:solidFill>
                  <a:schemeClr val="accent1"/>
                </a:solidFill>
              </a:rPr>
              <a:t>了</a:t>
            </a:r>
            <a:r>
              <a:rPr lang="en-US" altLang="zh-CN" sz="1200" b="1" dirty="0">
                <a:solidFill>
                  <a:schemeClr val="accent1"/>
                </a:solidFill>
              </a:rPr>
              <a:t>Teradata</a:t>
            </a:r>
            <a:r>
              <a:rPr lang="zh-CN" altLang="en-US" sz="1200" b="1" dirty="0">
                <a:solidFill>
                  <a:schemeClr val="accent1"/>
                </a:solidFill>
              </a:rPr>
              <a:t>产品和技术</a:t>
            </a:r>
            <a:r>
              <a:rPr lang="zh-CN" altLang="zh-CN" sz="1200" b="1" dirty="0">
                <a:solidFill>
                  <a:schemeClr val="accent1"/>
                </a:solidFill>
              </a:rPr>
              <a:t>的生命力，</a:t>
            </a:r>
            <a:r>
              <a:rPr lang="zh-CN" altLang="en-US" sz="1200" b="1" dirty="0">
                <a:solidFill>
                  <a:schemeClr val="accent1"/>
                </a:solidFill>
              </a:rPr>
              <a:t>符合并促进</a:t>
            </a:r>
            <a:r>
              <a:rPr lang="zh-CN" altLang="zh-CN" sz="1200" b="1" dirty="0">
                <a:solidFill>
                  <a:schemeClr val="accent1"/>
                </a:solidFill>
              </a:rPr>
              <a:t>各政府和企业的发展需要</a:t>
            </a:r>
            <a:endParaRPr lang="zh-CN" altLang="en-US" sz="1200" b="1" dirty="0">
              <a:solidFill>
                <a:schemeClr val="accent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b="2502"/>
          <a:stretch>
            <a:fillRect/>
          </a:stretch>
        </p:blipFill>
        <p:spPr bwMode="auto">
          <a:xfrm>
            <a:off x="470124" y="551260"/>
            <a:ext cx="5862469" cy="3665140"/>
          </a:xfrm>
          <a:prstGeom prst="rect">
            <a:avLst/>
          </a:prstGeom>
          <a:noFill/>
          <a:ln w="28575">
            <a:solidFill>
              <a:schemeClr val="accent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9344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342901" y="4740503"/>
            <a:ext cx="696686" cy="215444"/>
          </a:xfrm>
        </p:spPr>
        <p:txBody>
          <a:bodyPr/>
          <a:lstStyle/>
          <a:p>
            <a:r>
              <a:rPr lang="en-US" smtClean="0"/>
              <a:t>© 2014 Teradata</a:t>
            </a:r>
            <a:endParaRPr lang="en-US" dirty="0"/>
          </a:p>
        </p:txBody>
      </p:sp>
      <p:sp>
        <p:nvSpPr>
          <p:cNvPr id="3" name="文本占位符 2"/>
          <p:cNvSpPr>
            <a:spLocks noGrp="1"/>
          </p:cNvSpPr>
          <p:nvPr>
            <p:ph type="body" sz="quarter" idx="15"/>
          </p:nvPr>
        </p:nvSpPr>
        <p:spPr>
          <a:xfrm>
            <a:off x="2473496" y="4819878"/>
            <a:ext cx="1911009" cy="106186"/>
          </a:xfrm>
        </p:spPr>
        <p:txBody>
          <a:bodyPr/>
          <a:lstStyle/>
          <a:p>
            <a:endParaRPr lang="en-US"/>
          </a:p>
        </p:txBody>
      </p:sp>
      <p:pic>
        <p:nvPicPr>
          <p:cNvPr id="4" name="图片 2" descr="image001"/>
          <p:cNvPicPr>
            <a:picLocks noChangeAspect="1" noChangeArrowheads="1"/>
          </p:cNvPicPr>
          <p:nvPr/>
        </p:nvPicPr>
        <p:blipFill>
          <a:blip r:embed="rId2">
            <a:extLst>
              <a:ext uri="{28A0092B-C50C-407E-A947-70E740481C1C}">
                <a14:useLocalDpi xmlns:a14="http://schemas.microsoft.com/office/drawing/2010/main" val="0"/>
              </a:ext>
            </a:extLst>
          </a:blip>
          <a:srcRect t="8559" r="14529" b="2522"/>
          <a:stretch>
            <a:fillRect/>
          </a:stretch>
        </p:blipFill>
        <p:spPr bwMode="auto">
          <a:xfrm>
            <a:off x="-9525" y="1366837"/>
            <a:ext cx="3387329"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p:nvSpPr>
        <p:spPr bwMode="auto">
          <a:xfrm>
            <a:off x="3429000" y="607375"/>
            <a:ext cx="3371850" cy="5539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85725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zh-CN" altLang="zh-CN" sz="1000" dirty="0">
                <a:latin typeface="Microsoft YaHei" charset="-122"/>
                <a:ea typeface="Microsoft YaHei" charset="-122"/>
                <a:cs typeface="Microsoft YaHei" charset="-122"/>
              </a:rPr>
              <a:t>Forrester 201</a:t>
            </a:r>
            <a:r>
              <a:rPr lang="en-US" altLang="zh-CN" sz="1000" dirty="0">
                <a:latin typeface="Microsoft YaHei" charset="-122"/>
                <a:ea typeface="Microsoft YaHei" charset="-122"/>
                <a:cs typeface="Microsoft YaHei" charset="-122"/>
              </a:rPr>
              <a:t>3</a:t>
            </a:r>
            <a:r>
              <a:rPr lang="zh-CN" altLang="zh-CN" sz="1000" dirty="0">
                <a:latin typeface="Microsoft YaHei" charset="-122"/>
                <a:ea typeface="Microsoft YaHei" charset="-122"/>
                <a:cs typeface="Microsoft YaHei" charset="-122"/>
              </a:rPr>
              <a:t>年</a:t>
            </a:r>
            <a:r>
              <a:rPr lang="en-US" altLang="zh-CN" sz="1000" dirty="0">
                <a:latin typeface="Microsoft YaHei" charset="-122"/>
                <a:ea typeface="Microsoft YaHei" charset="-122"/>
                <a:cs typeface="Microsoft YaHei" charset="-122"/>
              </a:rPr>
              <a:t>12</a:t>
            </a:r>
            <a:r>
              <a:rPr lang="zh-CN" altLang="zh-CN" sz="1000" dirty="0">
                <a:latin typeface="Microsoft YaHei" charset="-122"/>
                <a:ea typeface="Microsoft YaHei" charset="-122"/>
                <a:cs typeface="Microsoft YaHei" charset="-122"/>
              </a:rPr>
              <a:t>月最新公布了 201</a:t>
            </a:r>
            <a:r>
              <a:rPr lang="en-US" altLang="zh-CN" sz="1000" dirty="0">
                <a:latin typeface="Microsoft YaHei" charset="-122"/>
                <a:ea typeface="Microsoft YaHei" charset="-122"/>
                <a:cs typeface="Microsoft YaHei" charset="-122"/>
              </a:rPr>
              <a:t>3</a:t>
            </a:r>
            <a:r>
              <a:rPr lang="zh-CN" altLang="en-US" sz="1000" dirty="0">
                <a:latin typeface="Microsoft YaHei" charset="-122"/>
                <a:ea typeface="Microsoft YaHei" charset="-122"/>
                <a:cs typeface="Microsoft YaHei" charset="-122"/>
              </a:rPr>
              <a:t>年</a:t>
            </a:r>
            <a:r>
              <a:rPr lang="zh-CN" altLang="zh-CN" sz="1000" dirty="0">
                <a:latin typeface="Microsoft YaHei" charset="-122"/>
                <a:ea typeface="Microsoft YaHei" charset="-122"/>
                <a:cs typeface="Microsoft YaHei" charset="-122"/>
              </a:rPr>
              <a:t>数据仓库平台排名</a:t>
            </a:r>
            <a:r>
              <a:rPr lang="en-US" altLang="zh-CN" sz="1000" dirty="0">
                <a:latin typeface="Microsoft YaHei" charset="-122"/>
                <a:ea typeface="Microsoft YaHei" charset="-122"/>
                <a:cs typeface="Microsoft YaHei" charset="-122"/>
              </a:rPr>
              <a:t>, </a:t>
            </a:r>
            <a:r>
              <a:rPr lang="zh-CN" altLang="zh-CN" sz="1000" dirty="0">
                <a:latin typeface="Microsoft YaHei" charset="-122"/>
                <a:ea typeface="Microsoft YaHei" charset="-122"/>
                <a:cs typeface="Microsoft YaHei" charset="-122"/>
              </a:rPr>
              <a:t>Teradata荣获整体评测</a:t>
            </a:r>
            <a:r>
              <a:rPr lang="en-US" altLang="zh-CN" sz="1000" dirty="0">
                <a:latin typeface="Microsoft YaHei" charset="-122"/>
                <a:ea typeface="Microsoft YaHei" charset="-122"/>
                <a:cs typeface="Microsoft YaHei" charset="-122"/>
              </a:rPr>
              <a:t>, </a:t>
            </a:r>
            <a:r>
              <a:rPr lang="zh-CN" altLang="zh-CN" sz="1000" dirty="0">
                <a:latin typeface="Microsoft YaHei" charset="-122"/>
                <a:ea typeface="Microsoft YaHei" charset="-122"/>
                <a:cs typeface="Microsoft YaHei" charset="-122"/>
              </a:rPr>
              <a:t>及EDW战略第一名</a:t>
            </a:r>
            <a:endParaRPr lang="en-US" altLang="zh-CN" sz="1000" dirty="0">
              <a:latin typeface="Microsoft YaHei" charset="-122"/>
              <a:ea typeface="Microsoft YaHei" charset="-122"/>
              <a:cs typeface="Microsoft YaHei" charset="-122"/>
            </a:endParaRPr>
          </a:p>
        </p:txBody>
      </p:sp>
      <p:sp>
        <p:nvSpPr>
          <p:cNvPr id="7" name="Rectangle 4"/>
          <p:cNvSpPr txBox="1">
            <a:spLocks noChangeArrowheads="1"/>
          </p:cNvSpPr>
          <p:nvPr/>
        </p:nvSpPr>
        <p:spPr bwMode="auto">
          <a:xfrm>
            <a:off x="3429000" y="1786037"/>
            <a:ext cx="3392091" cy="4154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GB" altLang="zh-CN" sz="1000" dirty="0">
                <a:latin typeface="Microsoft YaHei" charset="-122"/>
                <a:ea typeface="Microsoft YaHei" charset="-122"/>
                <a:cs typeface="Microsoft YaHei" charset="-122"/>
              </a:rPr>
              <a:t>Teradata Corporation </a:t>
            </a:r>
            <a:r>
              <a:rPr lang="zh-CN" altLang="en-US" sz="1000" dirty="0">
                <a:latin typeface="Microsoft YaHei" charset="-122"/>
                <a:ea typeface="Microsoft YaHei" charset="-122"/>
                <a:cs typeface="Microsoft YaHei" charset="-122"/>
              </a:rPr>
              <a:t>连续三年评选入围道琼斯可持续发展全球指数</a:t>
            </a:r>
          </a:p>
        </p:txBody>
      </p:sp>
      <p:sp>
        <p:nvSpPr>
          <p:cNvPr id="8" name="Rectangle 4"/>
          <p:cNvSpPr txBox="1">
            <a:spLocks noChangeArrowheads="1"/>
          </p:cNvSpPr>
          <p:nvPr/>
        </p:nvSpPr>
        <p:spPr bwMode="auto">
          <a:xfrm>
            <a:off x="3429000" y="1197858"/>
            <a:ext cx="3375422" cy="5539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US" altLang="zh-CN" sz="1000" dirty="0">
                <a:latin typeface="Microsoft YaHei" charset="-122"/>
                <a:ea typeface="Microsoft YaHei" charset="-122"/>
                <a:cs typeface="Microsoft YaHei" charset="-122"/>
              </a:rPr>
              <a:t>Teradata Aster 5.10</a:t>
            </a:r>
            <a:r>
              <a:rPr lang="zh-CN" altLang="en-US" sz="1000" dirty="0">
                <a:latin typeface="Microsoft YaHei" charset="-122"/>
                <a:ea typeface="Microsoft YaHei" charset="-122"/>
                <a:cs typeface="Microsoft YaHei" charset="-122"/>
              </a:rPr>
              <a:t>大数据深度挖掘平台荣获</a:t>
            </a:r>
            <a:r>
              <a:rPr lang="en-GB" altLang="zh-CN" sz="1000" dirty="0">
                <a:latin typeface="Microsoft YaHei" charset="-122"/>
                <a:ea typeface="Microsoft YaHei" charset="-122"/>
                <a:cs typeface="Microsoft YaHei" charset="-122"/>
              </a:rPr>
              <a:t>People’s Choice Stevie® Award 2013</a:t>
            </a:r>
            <a:r>
              <a:rPr lang="zh-CN" altLang="en-US" sz="1000" dirty="0">
                <a:latin typeface="Microsoft YaHei" charset="-122"/>
                <a:ea typeface="Microsoft YaHei" charset="-122"/>
                <a:cs typeface="Microsoft YaHei" charset="-122"/>
              </a:rPr>
              <a:t>年度最受欢迎产品奖</a:t>
            </a:r>
            <a:endParaRPr lang="en-US" altLang="zh-CN" sz="1000" dirty="0">
              <a:latin typeface="Microsoft YaHei" charset="-122"/>
              <a:ea typeface="Microsoft YaHei" charset="-122"/>
              <a:cs typeface="Microsoft YaHei" charset="-122"/>
            </a:endParaRPr>
          </a:p>
        </p:txBody>
      </p:sp>
      <p:grpSp>
        <p:nvGrpSpPr>
          <p:cNvPr id="9" name="组合 2"/>
          <p:cNvGrpSpPr>
            <a:grpSpLocks/>
          </p:cNvGrpSpPr>
          <p:nvPr/>
        </p:nvGrpSpPr>
        <p:grpSpPr bwMode="auto">
          <a:xfrm>
            <a:off x="66790" y="606790"/>
            <a:ext cx="3276485" cy="738664"/>
            <a:chOff x="6450711" y="-937564"/>
            <a:chExt cx="4723373" cy="985218"/>
          </a:xfrm>
        </p:grpSpPr>
        <p:pic>
          <p:nvPicPr>
            <p:cNvPr id="10" name="Picture 2" descr="C:\Users\CC186019\Pictures\gartner.png"/>
            <p:cNvPicPr>
              <a:picLocks noChangeAspect="1" noChangeArrowheads="1"/>
            </p:cNvPicPr>
            <p:nvPr/>
          </p:nvPicPr>
          <p:blipFill>
            <a:blip r:embed="rId3" cstate="print">
              <a:extLst>
                <a:ext uri="{28A0092B-C50C-407E-A947-70E740481C1C}">
                  <a14:useLocalDpi xmlns:a14="http://schemas.microsoft.com/office/drawing/2010/main" val="0"/>
                </a:ext>
              </a:extLst>
            </a:blip>
            <a:srcRect b="22372"/>
            <a:stretch>
              <a:fillRect/>
            </a:stretch>
          </p:blipFill>
          <p:spPr bwMode="auto">
            <a:xfrm>
              <a:off x="6560094" y="-731910"/>
              <a:ext cx="1109084" cy="52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txBox="1">
              <a:spLocks noChangeArrowheads="1"/>
            </p:cNvSpPr>
            <p:nvPr/>
          </p:nvSpPr>
          <p:spPr bwMode="auto">
            <a:xfrm>
              <a:off x="6450711" y="-937564"/>
              <a:ext cx="4723373" cy="98521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135000">
              <a:spAutoFit/>
            </a:bodyPr>
            <a:lstStyle>
              <a:lvl1pPr marL="173038" indent="-173038"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marL="780098" lvl="2" indent="0">
                <a:spcBef>
                  <a:spcPct val="20000"/>
                </a:spcBef>
                <a:buClr>
                  <a:schemeClr val="accent1"/>
                </a:buClr>
                <a:defRPr/>
              </a:pPr>
              <a:r>
                <a:rPr lang="zh-CN" altLang="en-US" sz="1050" dirty="0">
                  <a:latin typeface="Microsoft YaHei" charset="-122"/>
                  <a:ea typeface="Microsoft YaHei" charset="-122"/>
                  <a:cs typeface="Microsoft YaHei" charset="-122"/>
                </a:rPr>
                <a:t>从</a:t>
              </a:r>
              <a:r>
                <a:rPr lang="en-US" altLang="zh-CN" sz="1050" dirty="0">
                  <a:latin typeface="Microsoft YaHei" charset="-122"/>
                  <a:ea typeface="Microsoft YaHei" charset="-122"/>
                  <a:cs typeface="Microsoft YaHei" charset="-122"/>
                </a:rPr>
                <a:t>1999</a:t>
              </a:r>
              <a:r>
                <a:rPr lang="zh-CN" altLang="en-US" sz="1050" dirty="0">
                  <a:latin typeface="Microsoft YaHei" charset="-122"/>
                  <a:ea typeface="Microsoft YaHei" charset="-122"/>
                  <a:cs typeface="Microsoft YaHei" charset="-122"/>
                </a:rPr>
                <a:t>年起，</a:t>
              </a:r>
              <a:r>
                <a:rPr lang="en-US" altLang="zh-CN" sz="1050" dirty="0">
                  <a:latin typeface="Microsoft YaHei" charset="-122"/>
                  <a:ea typeface="Microsoft YaHei" charset="-122"/>
                  <a:cs typeface="Microsoft YaHei" charset="-122"/>
                </a:rPr>
                <a:t>Teradata</a:t>
              </a:r>
              <a:r>
                <a:rPr lang="zh-CN" altLang="en-US" sz="1050" dirty="0">
                  <a:latin typeface="Microsoft YaHei" charset="-122"/>
                  <a:ea typeface="Microsoft YaHei" charset="-122"/>
                  <a:cs typeface="Microsoft YaHei" charset="-122"/>
                </a:rPr>
                <a:t>连续</a:t>
              </a:r>
              <a:r>
                <a:rPr lang="en-US" altLang="zh-CN" sz="1050" dirty="0">
                  <a:latin typeface="Microsoft YaHei" charset="-122"/>
                  <a:ea typeface="Microsoft YaHei" charset="-122"/>
                  <a:cs typeface="Microsoft YaHei" charset="-122"/>
                </a:rPr>
                <a:t>16</a:t>
              </a:r>
              <a:r>
                <a:rPr lang="zh-CN" altLang="en-US" sz="1050" dirty="0">
                  <a:latin typeface="Microsoft YaHei" charset="-122"/>
                  <a:ea typeface="Microsoft YaHei" charset="-122"/>
                  <a:cs typeface="Microsoft YaHei" charset="-122"/>
                </a:rPr>
                <a:t>年在</a:t>
              </a:r>
              <a:r>
                <a:rPr lang="en-US" altLang="zh-CN" sz="1050" dirty="0">
                  <a:latin typeface="Microsoft YaHei" charset="-122"/>
                  <a:ea typeface="Microsoft YaHei" charset="-122"/>
                  <a:cs typeface="Microsoft YaHei" charset="-122"/>
                </a:rPr>
                <a:t>Gartner</a:t>
              </a:r>
              <a:r>
                <a:rPr lang="zh-CN" altLang="en-US" sz="1050" dirty="0">
                  <a:latin typeface="Microsoft YaHei" charset="-122"/>
                  <a:ea typeface="Microsoft YaHei" charset="-122"/>
                  <a:cs typeface="Microsoft YaHei" charset="-122"/>
                </a:rPr>
                <a:t>数据仓库平台总体性能评测中排名第一</a:t>
              </a:r>
              <a:r>
                <a:rPr lang="en-US" altLang="zh-CN" sz="1050" dirty="0">
                  <a:latin typeface="Microsoft YaHei" charset="-122"/>
                  <a:ea typeface="Microsoft YaHei" charset="-122"/>
                  <a:cs typeface="Microsoft YaHei" charset="-122"/>
                </a:rPr>
                <a:t>; Teradata</a:t>
              </a:r>
              <a:r>
                <a:rPr lang="zh-CN" altLang="en-US" sz="1050" dirty="0">
                  <a:latin typeface="Microsoft YaHei" charset="-122"/>
                  <a:ea typeface="Microsoft YaHei" charset="-122"/>
                  <a:cs typeface="Microsoft YaHei" charset="-122"/>
                </a:rPr>
                <a:t>在各项主要测评指标中全面领先</a:t>
              </a:r>
              <a:endParaRPr lang="en-US" altLang="zh-CN" sz="1050" dirty="0">
                <a:latin typeface="Microsoft YaHei" charset="-122"/>
                <a:ea typeface="Microsoft YaHei" charset="-122"/>
                <a:cs typeface="Microsoft YaHei" charset="-122"/>
              </a:endParaRPr>
            </a:p>
          </p:txBody>
        </p:sp>
      </p:grpSp>
      <p:pic>
        <p:nvPicPr>
          <p:cNvPr id="12" name="Picture 3" descr="C:\Users\CC186019\Pictures\forrester Logo Thum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8532" y="756732"/>
            <a:ext cx="631031" cy="30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C:\Users\CC186019\Pictures\djs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1147" y="1863876"/>
            <a:ext cx="636984"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C:\Users\CC186019\Pictures\PeoplesChoice_Logo_C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3769" y="1270808"/>
            <a:ext cx="610791" cy="39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txBox="1">
            <a:spLocks noChangeArrowheads="1"/>
          </p:cNvSpPr>
          <p:nvPr/>
        </p:nvSpPr>
        <p:spPr bwMode="auto">
          <a:xfrm>
            <a:off x="3429000" y="2234073"/>
            <a:ext cx="3392090" cy="4154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GB" altLang="zh-CN" sz="1000" dirty="0">
                <a:latin typeface="Microsoft YaHei" charset="-122"/>
                <a:ea typeface="Microsoft YaHei" charset="-122"/>
                <a:cs typeface="Microsoft YaHei" charset="-122"/>
              </a:rPr>
              <a:t>Teradata Corporation</a:t>
            </a:r>
            <a:r>
              <a:rPr lang="zh-CN" altLang="en-US" sz="1000" dirty="0">
                <a:latin typeface="Microsoft YaHei" charset="-122"/>
                <a:ea typeface="Microsoft YaHei" charset="-122"/>
                <a:cs typeface="Microsoft YaHei" charset="-122"/>
              </a:rPr>
              <a:t>荣获</a:t>
            </a:r>
            <a:r>
              <a:rPr lang="en-GB" altLang="zh-CN" sz="1000" dirty="0">
                <a:latin typeface="Microsoft YaHei" charset="-122"/>
                <a:ea typeface="Microsoft YaHei" charset="-122"/>
                <a:cs typeface="Microsoft YaHei" charset="-122"/>
              </a:rPr>
              <a:t>2013</a:t>
            </a:r>
            <a:r>
              <a:rPr lang="zh-CN" altLang="en-US" sz="1000" dirty="0">
                <a:latin typeface="Microsoft YaHei" charset="-122"/>
                <a:ea typeface="Microsoft YaHei" charset="-122"/>
                <a:cs typeface="Microsoft YaHei" charset="-122"/>
              </a:rPr>
              <a:t>年世界最佳企业公民</a:t>
            </a:r>
          </a:p>
        </p:txBody>
      </p:sp>
      <p:pic>
        <p:nvPicPr>
          <p:cNvPr id="16" name="Picture 4" descr="C:\Users\CC186019\Pictures\2013 Ethisphere.jpg"/>
          <p:cNvPicPr>
            <a:picLocks noChangeAspect="1" noChangeArrowheads="1"/>
          </p:cNvPicPr>
          <p:nvPr/>
        </p:nvPicPr>
        <p:blipFill>
          <a:blip r:embed="rId7">
            <a:extLst>
              <a:ext uri="{28A0092B-C50C-407E-A947-70E740481C1C}">
                <a14:useLocalDpi xmlns:a14="http://schemas.microsoft.com/office/drawing/2010/main" val="0"/>
              </a:ext>
            </a:extLst>
          </a:blip>
          <a:srcRect l="6670" r="6429"/>
          <a:stretch>
            <a:fillRect/>
          </a:stretch>
        </p:blipFill>
        <p:spPr bwMode="auto">
          <a:xfrm>
            <a:off x="3468642" y="2265761"/>
            <a:ext cx="623888" cy="3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24"/>
          <p:cNvGrpSpPr/>
          <p:nvPr/>
        </p:nvGrpSpPr>
        <p:grpSpPr>
          <a:xfrm>
            <a:off x="3429000" y="3273166"/>
            <a:ext cx="3482578" cy="1695451"/>
            <a:chOff x="4573588" y="4387850"/>
            <a:chExt cx="4643437" cy="2260600"/>
          </a:xfrm>
        </p:grpSpPr>
        <p:pic>
          <p:nvPicPr>
            <p:cNvPr id="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2863" y="6099175"/>
              <a:ext cx="28241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4"/>
            <p:cNvSpPr txBox="1">
              <a:spLocks noChangeArrowheads="1"/>
            </p:cNvSpPr>
            <p:nvPr/>
          </p:nvSpPr>
          <p:spPr bwMode="auto">
            <a:xfrm>
              <a:off x="4573588" y="4387850"/>
              <a:ext cx="4522786" cy="2257027"/>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spcBef>
                  <a:spcPct val="20000"/>
                </a:spcBef>
                <a:buClr>
                  <a:schemeClr val="accent1"/>
                </a:buClr>
              </a:pPr>
              <a:r>
                <a:rPr lang="zh-CN" altLang="en-US" sz="1000" dirty="0">
                  <a:latin typeface="Microsoft YaHei" charset="-122"/>
                  <a:ea typeface="Microsoft YaHei" charset="-122"/>
                  <a:cs typeface="Microsoft YaHei" charset="-122"/>
                </a:rPr>
                <a:t>从全球到本地，</a:t>
              </a:r>
              <a:r>
                <a:rPr lang="en-GB" altLang="zh-CN" sz="1000" dirty="0">
                  <a:latin typeface="Microsoft YaHei" charset="-122"/>
                  <a:ea typeface="Microsoft YaHei" charset="-122"/>
                  <a:cs typeface="Microsoft YaHei" charset="-122"/>
                </a:rPr>
                <a:t>Teradata</a:t>
              </a:r>
              <a:r>
                <a:rPr lang="zh-CN" altLang="en-US" sz="1000" dirty="0">
                  <a:latin typeface="Microsoft YaHei" charset="-122"/>
                  <a:ea typeface="Microsoft YaHei" charset="-122"/>
                  <a:cs typeface="Microsoft YaHei" charset="-122"/>
                </a:rPr>
                <a:t>天睿公司都依照</a:t>
              </a:r>
              <a:r>
                <a:rPr lang="en-US" altLang="zh-CN" sz="1000" dirty="0">
                  <a:latin typeface="Microsoft YaHei" charset="-122"/>
                  <a:ea typeface="Microsoft YaHei" charset="-122"/>
                  <a:cs typeface="Microsoft YaHei" charset="-122"/>
                </a:rPr>
                <a:t>ISO9001</a:t>
              </a:r>
              <a:r>
                <a:rPr lang="zh-CN" altLang="en-US" sz="1000" dirty="0">
                  <a:latin typeface="Microsoft YaHei" charset="-122"/>
                  <a:ea typeface="Microsoft YaHei" charset="-122"/>
                  <a:cs typeface="Microsoft YaHei" charset="-122"/>
                </a:rPr>
                <a:t>要求为客户提供高质量服务。</a:t>
              </a: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p:txBody>
        </p:sp>
        <p:pic>
          <p:nvPicPr>
            <p:cNvPr id="1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013" y="4884439"/>
              <a:ext cx="1304925"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34940" y="4888374"/>
              <a:ext cx="1360483" cy="1697015"/>
            </a:xfrm>
            <a:prstGeom prst="rect">
              <a:avLst/>
            </a:prstGeom>
            <a:noFill/>
            <a:ln w="9525">
              <a:noFill/>
              <a:miter lim="800000"/>
              <a:headEnd/>
              <a:tailEnd/>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Lst>
          </p:spPr>
        </p:pic>
      </p:grpSp>
      <p:sp>
        <p:nvSpPr>
          <p:cNvPr id="20" name="Oval 8"/>
          <p:cNvSpPr>
            <a:spLocks noChangeArrowheads="1"/>
          </p:cNvSpPr>
          <p:nvPr/>
        </p:nvSpPr>
        <p:spPr bwMode="auto">
          <a:xfrm>
            <a:off x="2881313" y="1849042"/>
            <a:ext cx="372666" cy="220265"/>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000">
              <a:latin typeface="Microsoft YaHei" charset="-122"/>
              <a:ea typeface="Microsoft YaHei" charset="-122"/>
              <a:cs typeface="Microsoft YaHei" charset="-122"/>
            </a:endParaRPr>
          </a:p>
        </p:txBody>
      </p:sp>
      <p:sp>
        <p:nvSpPr>
          <p:cNvPr id="21" name="Rectangle 4"/>
          <p:cNvSpPr txBox="1">
            <a:spLocks noChangeArrowheads="1"/>
          </p:cNvSpPr>
          <p:nvPr/>
        </p:nvSpPr>
        <p:spPr bwMode="auto">
          <a:xfrm>
            <a:off x="3433763" y="2683475"/>
            <a:ext cx="3392091" cy="5539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GB" altLang="zh-CN" sz="1000" dirty="0">
                <a:latin typeface="Microsoft YaHei" charset="-122"/>
                <a:ea typeface="Microsoft YaHei" charset="-122"/>
                <a:cs typeface="Microsoft YaHei" charset="-122"/>
              </a:rPr>
              <a:t>Teradata Corporation</a:t>
            </a:r>
            <a:r>
              <a:rPr lang="zh-CN" altLang="en-US" sz="1000" dirty="0">
                <a:latin typeface="Microsoft YaHei" charset="-122"/>
                <a:ea typeface="Microsoft YaHei" charset="-122"/>
                <a:cs typeface="Microsoft YaHei" charset="-122"/>
              </a:rPr>
              <a:t>入选</a:t>
            </a:r>
            <a:r>
              <a:rPr lang="en-GB" altLang="zh-CN" sz="1000" dirty="0">
                <a:latin typeface="Microsoft YaHei" charset="-122"/>
                <a:ea typeface="Microsoft YaHei" charset="-122"/>
                <a:cs typeface="Microsoft YaHei" charset="-122"/>
              </a:rPr>
              <a:t>2013</a:t>
            </a:r>
            <a:r>
              <a:rPr lang="zh-CN" altLang="en-US" sz="1000" dirty="0">
                <a:latin typeface="Microsoft YaHei" charset="-122"/>
                <a:ea typeface="Microsoft YaHei" charset="-122"/>
                <a:cs typeface="Microsoft YaHei" charset="-122"/>
              </a:rPr>
              <a:t>年福布斯杂志全球最具创新力</a:t>
            </a:r>
            <a:r>
              <a:rPr lang="en-US" altLang="zh-CN" sz="1000" dirty="0">
                <a:latin typeface="Microsoft YaHei" charset="-122"/>
                <a:ea typeface="Microsoft YaHei" charset="-122"/>
                <a:cs typeface="Microsoft YaHei" charset="-122"/>
              </a:rPr>
              <a:t>100</a:t>
            </a:r>
            <a:r>
              <a:rPr lang="zh-CN" altLang="en-US" sz="1000" dirty="0">
                <a:latin typeface="Microsoft YaHei" charset="-122"/>
                <a:ea typeface="Microsoft YaHei" charset="-122"/>
                <a:cs typeface="Microsoft YaHei" charset="-122"/>
              </a:rPr>
              <a:t>强公司，荣获第</a:t>
            </a:r>
            <a:r>
              <a:rPr lang="en-US" altLang="zh-CN" sz="1000" dirty="0">
                <a:latin typeface="Microsoft YaHei" charset="-122"/>
                <a:ea typeface="Microsoft YaHei" charset="-122"/>
                <a:cs typeface="Microsoft YaHei" charset="-122"/>
              </a:rPr>
              <a:t>14</a:t>
            </a:r>
            <a:r>
              <a:rPr lang="zh-CN" altLang="en-US" sz="1000" dirty="0">
                <a:latin typeface="Microsoft YaHei" charset="-122"/>
                <a:ea typeface="Microsoft YaHei" charset="-122"/>
                <a:cs typeface="Microsoft YaHei" charset="-122"/>
              </a:rPr>
              <a:t>名</a:t>
            </a:r>
            <a:endParaRPr lang="en-US" altLang="zh-CN" sz="1000" dirty="0">
              <a:latin typeface="Microsoft YaHei" charset="-122"/>
              <a:ea typeface="Microsoft YaHei" charset="-122"/>
              <a:cs typeface="Microsoft YaHei" charset="-122"/>
            </a:endParaRPr>
          </a:p>
        </p:txBody>
      </p:sp>
      <p:pic>
        <p:nvPicPr>
          <p:cNvPr id="2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4244" y="2742840"/>
            <a:ext cx="601266" cy="4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
          <p:cNvSpPr txBox="1">
            <a:spLocks noChangeArrowheads="1"/>
          </p:cNvSpPr>
          <p:nvPr/>
        </p:nvSpPr>
        <p:spPr bwMode="auto">
          <a:xfrm>
            <a:off x="0" y="0"/>
            <a:ext cx="66865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l" rtl="0" eaLnBrk="0" fontAlgn="base" hangingPunct="0">
              <a:lnSpc>
                <a:spcPct val="85000"/>
              </a:lnSpc>
              <a:spcBef>
                <a:spcPct val="0"/>
              </a:spcBef>
              <a:spcAft>
                <a:spcPct val="0"/>
              </a:spcAft>
              <a:defRPr sz="2800">
                <a:solidFill>
                  <a:schemeClr val="bg1"/>
                </a:solidFill>
                <a:latin typeface="+mj-lt"/>
                <a:ea typeface="+mj-ea"/>
                <a:cs typeface="+mj-cs"/>
              </a:defRPr>
            </a:lvl1pPr>
            <a:lvl2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2pPr>
            <a:lvl3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3pPr>
            <a:lvl4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4pPr>
            <a:lvl5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5pPr>
            <a:lvl6pPr marL="457200" algn="l" rtl="0" fontAlgn="base">
              <a:lnSpc>
                <a:spcPct val="85000"/>
              </a:lnSpc>
              <a:spcBef>
                <a:spcPct val="0"/>
              </a:spcBef>
              <a:spcAft>
                <a:spcPct val="0"/>
              </a:spcAft>
              <a:defRPr sz="2800">
                <a:solidFill>
                  <a:schemeClr val="bg1"/>
                </a:solidFill>
                <a:latin typeface="Verdana" pitchFamily="34" charset="0"/>
                <a:ea typeface="华文细黑" pitchFamily="2" charset="-122"/>
              </a:defRPr>
            </a:lvl6pPr>
            <a:lvl7pPr marL="914400" algn="l" rtl="0" fontAlgn="base">
              <a:lnSpc>
                <a:spcPct val="85000"/>
              </a:lnSpc>
              <a:spcBef>
                <a:spcPct val="0"/>
              </a:spcBef>
              <a:spcAft>
                <a:spcPct val="0"/>
              </a:spcAft>
              <a:defRPr sz="2800">
                <a:solidFill>
                  <a:schemeClr val="bg1"/>
                </a:solidFill>
                <a:latin typeface="Verdana" pitchFamily="34" charset="0"/>
                <a:ea typeface="华文细黑" pitchFamily="2" charset="-122"/>
              </a:defRPr>
            </a:lvl7pPr>
            <a:lvl8pPr marL="1371600" algn="l" rtl="0" fontAlgn="base">
              <a:lnSpc>
                <a:spcPct val="85000"/>
              </a:lnSpc>
              <a:spcBef>
                <a:spcPct val="0"/>
              </a:spcBef>
              <a:spcAft>
                <a:spcPct val="0"/>
              </a:spcAft>
              <a:defRPr sz="2800">
                <a:solidFill>
                  <a:schemeClr val="bg1"/>
                </a:solidFill>
                <a:latin typeface="Verdana" pitchFamily="34" charset="0"/>
                <a:ea typeface="华文细黑" pitchFamily="2" charset="-122"/>
              </a:defRPr>
            </a:lvl8pPr>
            <a:lvl9pPr marL="1828800" algn="l" rtl="0" fontAlgn="base">
              <a:lnSpc>
                <a:spcPct val="85000"/>
              </a:lnSpc>
              <a:spcBef>
                <a:spcPct val="0"/>
              </a:spcBef>
              <a:spcAft>
                <a:spcPct val="0"/>
              </a:spcAft>
              <a:defRPr sz="2800">
                <a:solidFill>
                  <a:schemeClr val="bg1"/>
                </a:solidFill>
                <a:latin typeface="Verdana" pitchFamily="34" charset="0"/>
                <a:ea typeface="华文细黑" pitchFamily="2" charset="-122"/>
              </a:defRPr>
            </a:lvl9pPr>
          </a:lstStyle>
          <a:p>
            <a:pPr defTabSz="685800" eaLnBrk="1" hangingPunct="1">
              <a:defRPr/>
            </a:pPr>
            <a:r>
              <a:rPr lang="en-US" altLang="zh-CN"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Gartner</a:t>
            </a:r>
            <a:r>
              <a:rPr lang="zh-CN" altLang="en-US"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与</a:t>
            </a:r>
            <a:r>
              <a:rPr lang="en-US" altLang="zh-CN"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Forrester</a:t>
            </a:r>
            <a:r>
              <a:rPr lang="zh-CN" altLang="en-US"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最新公布的全球数据仓库排名</a:t>
            </a:r>
          </a:p>
        </p:txBody>
      </p:sp>
    </p:spTree>
    <p:extLst>
      <p:ext uri="{BB962C8B-B14F-4D97-AF65-F5344CB8AC3E}">
        <p14:creationId xmlns:p14="http://schemas.microsoft.com/office/powerpoint/2010/main" val="51668165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对象 17"/>
          <p:cNvGraphicFramePr>
            <a:graphicFrameLocks noGrp="1" noChangeAspect="1"/>
          </p:cNvGraphicFramePr>
          <p:nvPr>
            <p:extLst>
              <p:ext uri="{D42A27DB-BD31-4B8C-83A1-F6EECF244321}">
                <p14:modId xmlns:p14="http://schemas.microsoft.com/office/powerpoint/2010/main" val="116889095"/>
              </p:ext>
            </p:extLst>
          </p:nvPr>
        </p:nvGraphicFramePr>
        <p:xfrm>
          <a:off x="-82228" y="2293289"/>
          <a:ext cx="7399735" cy="3078956"/>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组合 1"/>
          <p:cNvGrpSpPr>
            <a:grpSpLocks/>
          </p:cNvGrpSpPr>
          <p:nvPr/>
        </p:nvGrpSpPr>
        <p:grpSpPr bwMode="auto">
          <a:xfrm>
            <a:off x="3028950" y="491711"/>
            <a:ext cx="3780235" cy="2790824"/>
            <a:chOff x="1653348" y="1744103"/>
            <a:chExt cx="8178197" cy="4257257"/>
          </a:xfrm>
        </p:grpSpPr>
        <p:sp>
          <p:nvSpPr>
            <p:cNvPr id="5" name="Rectangle 3"/>
            <p:cNvSpPr>
              <a:spLocks noChangeArrowheads="1"/>
            </p:cNvSpPr>
            <p:nvPr/>
          </p:nvSpPr>
          <p:spPr bwMode="auto">
            <a:xfrm>
              <a:off x="1653348" y="1744103"/>
              <a:ext cx="8178197" cy="356207"/>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p>
              <a:pPr algn="just"/>
              <a:r>
                <a:rPr lang="en-US" altLang="zh-CN" sz="1050" b="1" dirty="0">
                  <a:solidFill>
                    <a:srgbClr val="FFFFFF"/>
                  </a:solidFill>
                </a:rPr>
                <a:t>Teradata</a:t>
              </a:r>
              <a:r>
                <a:rPr lang="zh-CN" altLang="en-US" sz="1050" b="1" dirty="0">
                  <a:solidFill>
                    <a:srgbClr val="FFFFFF"/>
                  </a:solidFill>
                </a:rPr>
                <a:t>容量超过</a:t>
              </a:r>
              <a:r>
                <a:rPr lang="en-US" altLang="zh-CN" sz="1050" b="1" dirty="0">
                  <a:solidFill>
                    <a:srgbClr val="FFFFFF"/>
                  </a:solidFill>
                </a:rPr>
                <a:t>PB</a:t>
              </a:r>
              <a:r>
                <a:rPr lang="zh-CN" altLang="en-US" sz="1050" b="1" dirty="0">
                  <a:solidFill>
                    <a:srgbClr val="FFFFFF"/>
                  </a:solidFill>
                </a:rPr>
                <a:t>客户名单</a:t>
              </a:r>
              <a:r>
                <a:rPr lang="en-US" altLang="zh-CN" sz="1050" b="1" dirty="0">
                  <a:solidFill>
                    <a:srgbClr val="FFFFFF"/>
                  </a:solidFill>
                </a:rPr>
                <a:t>(41</a:t>
              </a:r>
              <a:r>
                <a:rPr lang="zh-CN" altLang="en-US" sz="1050" b="1" dirty="0">
                  <a:solidFill>
                    <a:srgbClr val="FFFFFF"/>
                  </a:solidFill>
                </a:rPr>
                <a:t>家</a:t>
              </a:r>
              <a:r>
                <a:rPr lang="en-US" altLang="zh-CN" sz="1050" b="1" dirty="0">
                  <a:solidFill>
                    <a:srgbClr val="FFFFFF"/>
                  </a:solidFill>
                </a:rPr>
                <a:t>)</a:t>
              </a:r>
            </a:p>
          </p:txBody>
        </p:sp>
        <p:sp>
          <p:nvSpPr>
            <p:cNvPr id="6" name="Rectangle 6"/>
            <p:cNvSpPr>
              <a:spLocks noChangeArrowheads="1"/>
            </p:cNvSpPr>
            <p:nvPr/>
          </p:nvSpPr>
          <p:spPr bwMode="auto">
            <a:xfrm>
              <a:off x="1653348" y="2100309"/>
              <a:ext cx="8178197" cy="3901051"/>
            </a:xfrm>
            <a:prstGeom prst="rect">
              <a:avLst/>
            </a:prstGeom>
            <a:no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050">
                <a:solidFill>
                  <a:srgbClr val="FFFFFF"/>
                </a:solidFill>
              </a:endParaRPr>
            </a:p>
          </p:txBody>
        </p:sp>
      </p:grpSp>
      <p:sp>
        <p:nvSpPr>
          <p:cNvPr id="7" name="Pentagon 11"/>
          <p:cNvSpPr/>
          <p:nvPr/>
        </p:nvSpPr>
        <p:spPr>
          <a:xfrm>
            <a:off x="-762" y="4719226"/>
            <a:ext cx="517159" cy="270458"/>
          </a:xfrm>
          <a:prstGeom prst="homePlat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KB</a:t>
            </a:r>
          </a:p>
        </p:txBody>
      </p:sp>
      <p:sp>
        <p:nvSpPr>
          <p:cNvPr id="8" name="Chevron 12"/>
          <p:cNvSpPr/>
          <p:nvPr/>
        </p:nvSpPr>
        <p:spPr>
          <a:xfrm>
            <a:off x="431286" y="4719226"/>
            <a:ext cx="674657" cy="270458"/>
          </a:xfrm>
          <a:prstGeom prst="chevron">
            <a:avLst>
              <a:gd name="adj" fmla="val 39720"/>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MB</a:t>
            </a:r>
          </a:p>
        </p:txBody>
      </p:sp>
      <p:sp>
        <p:nvSpPr>
          <p:cNvPr id="9" name="Chevron 13"/>
          <p:cNvSpPr/>
          <p:nvPr/>
        </p:nvSpPr>
        <p:spPr>
          <a:xfrm>
            <a:off x="1018375" y="4719654"/>
            <a:ext cx="655049"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GB</a:t>
            </a:r>
          </a:p>
        </p:txBody>
      </p:sp>
      <p:sp>
        <p:nvSpPr>
          <p:cNvPr id="10" name="Chevron 14"/>
          <p:cNvSpPr/>
          <p:nvPr/>
        </p:nvSpPr>
        <p:spPr>
          <a:xfrm>
            <a:off x="4560811" y="4719654"/>
            <a:ext cx="1163063"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err="1">
                <a:solidFill>
                  <a:sysClr val="window" lastClr="FFFFFF"/>
                </a:solidFill>
                <a:effectLst>
                  <a:outerShdw blurRad="38100" dist="38100" dir="2700000" algn="tl">
                    <a:srgbClr val="000000">
                      <a:alpha val="43137"/>
                    </a:srgbClr>
                  </a:outerShdw>
                </a:effectLst>
                <a:latin typeface="Arial"/>
                <a:ea typeface="宋体"/>
              </a:rPr>
              <a:t>Zettabytes</a:t>
            </a:r>
            <a:endParaRPr lang="en-US" sz="1050" b="1" dirty="0">
              <a:solidFill>
                <a:sysClr val="window" lastClr="FFFFFF"/>
              </a:solidFill>
              <a:effectLst>
                <a:outerShdw blurRad="38100" dist="38100" dir="2700000" algn="tl">
                  <a:srgbClr val="000000">
                    <a:alpha val="43137"/>
                  </a:srgbClr>
                </a:outerShdw>
              </a:effectLst>
              <a:latin typeface="Arial"/>
              <a:ea typeface="宋体"/>
            </a:endParaRPr>
          </a:p>
        </p:txBody>
      </p:sp>
      <p:sp>
        <p:nvSpPr>
          <p:cNvPr id="11" name="Chevron 15"/>
          <p:cNvSpPr/>
          <p:nvPr/>
        </p:nvSpPr>
        <p:spPr>
          <a:xfrm>
            <a:off x="1565206" y="4719226"/>
            <a:ext cx="1134332"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Terabytes</a:t>
            </a:r>
          </a:p>
        </p:txBody>
      </p:sp>
      <p:sp>
        <p:nvSpPr>
          <p:cNvPr id="12" name="Chevron 16"/>
          <p:cNvSpPr/>
          <p:nvPr/>
        </p:nvSpPr>
        <p:spPr>
          <a:xfrm>
            <a:off x="5618971" y="4719654"/>
            <a:ext cx="1239029"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err="1">
                <a:solidFill>
                  <a:sysClr val="window" lastClr="FFFFFF"/>
                </a:solidFill>
                <a:effectLst>
                  <a:outerShdw blurRad="38100" dist="38100" dir="2700000" algn="tl">
                    <a:srgbClr val="000000">
                      <a:alpha val="43137"/>
                    </a:srgbClr>
                  </a:outerShdw>
                </a:effectLst>
                <a:latin typeface="Arial"/>
                <a:ea typeface="宋体"/>
              </a:rPr>
              <a:t>Yottabytes</a:t>
            </a:r>
            <a:endParaRPr lang="en-US" sz="1050" b="1" dirty="0">
              <a:solidFill>
                <a:sysClr val="window" lastClr="FFFFFF"/>
              </a:solidFill>
              <a:effectLst>
                <a:outerShdw blurRad="38100" dist="38100" dir="2700000" algn="tl">
                  <a:srgbClr val="000000">
                    <a:alpha val="43137"/>
                  </a:srgbClr>
                </a:outerShdw>
              </a:effectLst>
              <a:latin typeface="Arial"/>
              <a:ea typeface="宋体"/>
            </a:endParaRPr>
          </a:p>
        </p:txBody>
      </p:sp>
      <p:sp>
        <p:nvSpPr>
          <p:cNvPr id="13" name="Chevron 17"/>
          <p:cNvSpPr/>
          <p:nvPr/>
        </p:nvSpPr>
        <p:spPr>
          <a:xfrm>
            <a:off x="2592594" y="4719654"/>
            <a:ext cx="1143251"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Petabytes</a:t>
            </a:r>
          </a:p>
        </p:txBody>
      </p:sp>
      <p:sp>
        <p:nvSpPr>
          <p:cNvPr id="14" name="Chevron 18"/>
          <p:cNvSpPr/>
          <p:nvPr/>
        </p:nvSpPr>
        <p:spPr>
          <a:xfrm>
            <a:off x="3617640" y="4719226"/>
            <a:ext cx="1067358"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err="1">
                <a:solidFill>
                  <a:sysClr val="window" lastClr="FFFFFF"/>
                </a:solidFill>
                <a:effectLst>
                  <a:outerShdw blurRad="38100" dist="38100" dir="2700000" algn="tl">
                    <a:srgbClr val="000000">
                      <a:alpha val="43137"/>
                    </a:srgbClr>
                  </a:outerShdw>
                </a:effectLst>
                <a:latin typeface="Arial"/>
                <a:ea typeface="宋体"/>
              </a:rPr>
              <a:t>Exabytes</a:t>
            </a:r>
            <a:endParaRPr lang="en-US" sz="1050" b="1" dirty="0">
              <a:solidFill>
                <a:sysClr val="window" lastClr="FFFFFF"/>
              </a:solidFill>
              <a:effectLst>
                <a:outerShdw blurRad="38100" dist="38100" dir="2700000" algn="tl">
                  <a:srgbClr val="000000">
                    <a:alpha val="43137"/>
                  </a:srgbClr>
                </a:outerShdw>
              </a:effectLst>
              <a:latin typeface="Arial"/>
              <a:ea typeface="宋体"/>
            </a:endParaRPr>
          </a:p>
        </p:txBody>
      </p:sp>
      <p:graphicFrame>
        <p:nvGraphicFramePr>
          <p:cNvPr id="15" name="图表 14"/>
          <p:cNvGraphicFramePr>
            <a:graphicFrameLocks/>
          </p:cNvGraphicFramePr>
          <p:nvPr>
            <p:extLst>
              <p:ext uri="{D42A27DB-BD31-4B8C-83A1-F6EECF244321}">
                <p14:modId xmlns:p14="http://schemas.microsoft.com/office/powerpoint/2010/main" val="924198703"/>
              </p:ext>
            </p:extLst>
          </p:nvPr>
        </p:nvGraphicFramePr>
        <p:xfrm>
          <a:off x="-82228" y="954669"/>
          <a:ext cx="3496629" cy="21062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59170004"/>
              </p:ext>
            </p:extLst>
          </p:nvPr>
        </p:nvGraphicFramePr>
        <p:xfrm>
          <a:off x="3028950" y="702735"/>
          <a:ext cx="3805274" cy="2872744"/>
        </p:xfrm>
        <a:graphic>
          <a:graphicData uri="http://schemas.openxmlformats.org/drawingml/2006/table">
            <a:tbl>
              <a:tblPr firstRow="1" bandRow="1">
                <a:tableStyleId>{5C22544A-7EE6-4342-B048-85BDC9FD1C3A}</a:tableStyleId>
              </a:tblPr>
              <a:tblGrid>
                <a:gridCol w="1836561"/>
                <a:gridCol w="1968713"/>
              </a:tblGrid>
              <a:tr h="2828928">
                <a:tc>
                  <a:txBody>
                    <a:bodyPr/>
                    <a:lstStyle/>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CMCC</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 Headquarter</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ICBC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China Construction Bank</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eBay Inc. (</a:t>
                      </a:r>
                      <a:r>
                        <a:rPr kumimoji="0" lang="zh-CN" altLang="en-US"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超过</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50PB)</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AT&amp;T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Verizon Wireless</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Vodafone Group Services GmbH</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Wal-Mart Stores,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Bank of America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Apple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Lloyds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TSB</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 Bank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Plc</a:t>
                      </a: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Wells Fargo &amp; Company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WellPoint</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Dell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Morgan Stanley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Boeing</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T-Mobile USA</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Intel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Capital One Financial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Best Buy Co., Inc.</a:t>
                      </a:r>
                    </a:p>
                    <a:p>
                      <a:r>
                        <a:rPr lang="en-US" sz="800" dirty="0" smtClean="0">
                          <a:latin typeface="Calibri" pitchFamily="34" charset="0"/>
                          <a:cs typeface="Calibri" pitchFamily="34" charset="0"/>
                        </a:rPr>
                        <a:t>000</a:t>
                      </a:r>
                      <a:endParaRPr lang="en-US" sz="800" dirty="0">
                        <a:latin typeface="Calibri" pitchFamily="34" charset="0"/>
                        <a:cs typeface="Calibri" pitchFamily="34" charset="0"/>
                      </a:endParaRPr>
                    </a:p>
                  </a:txBody>
                  <a:tcPr marL="68588" marR="68588" marT="34292" marB="34292">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Pfizer,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The Home Depot,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Commonwealth Bank of Australia</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Kaiser Permanente</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Sears Holdings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American Express Company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Cisco Systems</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Verizon Communications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UnitedHealth Group</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Safeway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Royal Bank Financial Group</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Centers for Medicare &amp; Medicaid</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Metro AG</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JPMorgan Chase &amp; Co.</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Discover Financial Services</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DHL Information Services(Europe)</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PT XL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Axiata</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Tbk</a:t>
                      </a: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The Travelers Indemnity Company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Medco Health Solutions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Barclays Bank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Plc</a:t>
                      </a: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Nationwide</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txBody>
                  <a:tcPr marL="68588" marR="68588" marT="34292" marB="34292">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7" name="Rectangle 2"/>
          <p:cNvSpPr txBox="1">
            <a:spLocks noChangeArrowheads="1"/>
          </p:cNvSpPr>
          <p:nvPr/>
        </p:nvSpPr>
        <p:spPr bwMode="auto">
          <a:xfrm>
            <a:off x="0" y="460447"/>
            <a:ext cx="3034904" cy="52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1100" b="1" dirty="0">
                <a:solidFill>
                  <a:srgbClr val="002060"/>
                </a:solidFill>
                <a:latin typeface="微软雅黑" pitchFamily="34" charset="-122"/>
                <a:ea typeface="微软雅黑" pitchFamily="34" charset="-122"/>
              </a:rPr>
              <a:t>2014</a:t>
            </a:r>
            <a:r>
              <a:rPr lang="zh-CN" altLang="en-US" sz="1100" b="1" dirty="0">
                <a:solidFill>
                  <a:srgbClr val="002060"/>
                </a:solidFill>
                <a:latin typeface="微软雅黑" pitchFamily="34" charset="-122"/>
                <a:ea typeface="微软雅黑" pitchFamily="34" charset="-122"/>
              </a:rPr>
              <a:t>年底</a:t>
            </a:r>
            <a:r>
              <a:rPr lang="en-US" altLang="zh-CN" sz="1100" b="1" dirty="0">
                <a:solidFill>
                  <a:srgbClr val="002060"/>
                </a:solidFill>
                <a:latin typeface="微软雅黑" pitchFamily="34" charset="-122"/>
                <a:ea typeface="微软雅黑" pitchFamily="34" charset="-122"/>
              </a:rPr>
              <a:t>Teradata</a:t>
            </a:r>
            <a:r>
              <a:rPr lang="zh-CN" altLang="en-US" sz="1100" b="1" dirty="0">
                <a:solidFill>
                  <a:srgbClr val="002060"/>
                </a:solidFill>
                <a:latin typeface="微软雅黑" pitchFamily="34" charset="-122"/>
                <a:ea typeface="微软雅黑" pitchFamily="34" charset="-122"/>
              </a:rPr>
              <a:t>天睿公司收入行业占比</a:t>
            </a:r>
            <a:endParaRPr lang="en-US" altLang="zh-CN" sz="1100" b="1" dirty="0">
              <a:solidFill>
                <a:srgbClr val="002060"/>
              </a:solidFill>
              <a:latin typeface="微软雅黑" pitchFamily="34" charset="-122"/>
              <a:ea typeface="微软雅黑" pitchFamily="34" charset="-122"/>
            </a:endParaRPr>
          </a:p>
          <a:p>
            <a:pPr algn="ctr" eaLnBrk="1" hangingPunct="1"/>
            <a:endParaRPr lang="en-US" altLang="zh-CN" sz="400" b="1" dirty="0">
              <a:solidFill>
                <a:srgbClr val="002060"/>
              </a:solidFill>
              <a:latin typeface="微软雅黑" pitchFamily="34" charset="-122"/>
              <a:ea typeface="微软雅黑" pitchFamily="34" charset="-122"/>
            </a:endParaRPr>
          </a:p>
          <a:p>
            <a:pPr algn="ctr" eaLnBrk="1" hangingPunct="1"/>
            <a:r>
              <a:rPr lang="zh-CN" altLang="en-US" sz="800" b="1" dirty="0">
                <a:solidFill>
                  <a:srgbClr val="002060"/>
                </a:solidFill>
                <a:latin typeface="微软雅黑" pitchFamily="34" charset="-122"/>
                <a:ea typeface="微软雅黑" pitchFamily="34" charset="-122"/>
              </a:rPr>
              <a:t>（更新至</a:t>
            </a:r>
            <a:r>
              <a:rPr lang="en-US" altLang="zh-CN" sz="800" b="1" dirty="0">
                <a:solidFill>
                  <a:srgbClr val="002060"/>
                </a:solidFill>
                <a:latin typeface="微软雅黑" pitchFamily="34" charset="-122"/>
                <a:ea typeface="微软雅黑" pitchFamily="34" charset="-122"/>
              </a:rPr>
              <a:t>2014</a:t>
            </a:r>
            <a:r>
              <a:rPr lang="zh-CN" altLang="en-US" sz="800" b="1" dirty="0">
                <a:solidFill>
                  <a:srgbClr val="002060"/>
                </a:solidFill>
                <a:latin typeface="微软雅黑" pitchFamily="34" charset="-122"/>
                <a:ea typeface="微软雅黑" pitchFamily="34" charset="-122"/>
              </a:rPr>
              <a:t>年</a:t>
            </a:r>
            <a:r>
              <a:rPr lang="en-US" altLang="zh-CN" sz="800" b="1" dirty="0">
                <a:solidFill>
                  <a:srgbClr val="002060"/>
                </a:solidFill>
                <a:latin typeface="微软雅黑" pitchFamily="34" charset="-122"/>
                <a:ea typeface="微软雅黑" pitchFamily="34" charset="-122"/>
              </a:rPr>
              <a:t>12</a:t>
            </a:r>
            <a:r>
              <a:rPr lang="zh-CN" altLang="en-US" sz="800" b="1" dirty="0">
                <a:solidFill>
                  <a:srgbClr val="002060"/>
                </a:solidFill>
                <a:latin typeface="微软雅黑" pitchFamily="34" charset="-122"/>
                <a:ea typeface="微软雅黑" pitchFamily="34" charset="-122"/>
              </a:rPr>
              <a:t>月</a:t>
            </a:r>
            <a:r>
              <a:rPr lang="en-US" altLang="zh-CN" sz="800" b="1" dirty="0">
                <a:solidFill>
                  <a:srgbClr val="002060"/>
                </a:solidFill>
                <a:latin typeface="微软雅黑" pitchFamily="34" charset="-122"/>
                <a:ea typeface="微软雅黑" pitchFamily="34" charset="-122"/>
              </a:rPr>
              <a:t>31</a:t>
            </a:r>
            <a:r>
              <a:rPr lang="zh-CN" altLang="en-US" sz="800" b="1" dirty="0">
                <a:solidFill>
                  <a:srgbClr val="002060"/>
                </a:solidFill>
                <a:latin typeface="微软雅黑" pitchFamily="34" charset="-122"/>
                <a:ea typeface="微软雅黑" pitchFamily="34" charset="-122"/>
              </a:rPr>
              <a:t>日）</a:t>
            </a:r>
          </a:p>
        </p:txBody>
      </p:sp>
      <p:sp>
        <p:nvSpPr>
          <p:cNvPr id="19" name="Rectangle 2"/>
          <p:cNvSpPr txBox="1">
            <a:spLocks noChangeArrowheads="1"/>
          </p:cNvSpPr>
          <p:nvPr/>
        </p:nvSpPr>
        <p:spPr bwMode="auto">
          <a:xfrm>
            <a:off x="-6864" y="4578"/>
            <a:ext cx="6238485" cy="61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l" rtl="0" eaLnBrk="0" fontAlgn="base" hangingPunct="0">
              <a:lnSpc>
                <a:spcPct val="85000"/>
              </a:lnSpc>
              <a:spcBef>
                <a:spcPct val="0"/>
              </a:spcBef>
              <a:spcAft>
                <a:spcPct val="0"/>
              </a:spcAft>
              <a:defRPr sz="2800">
                <a:solidFill>
                  <a:schemeClr val="bg1"/>
                </a:solidFill>
                <a:latin typeface="+mj-lt"/>
                <a:ea typeface="+mj-ea"/>
                <a:cs typeface="+mj-cs"/>
              </a:defRPr>
            </a:lvl1pPr>
            <a:lvl2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2pPr>
            <a:lvl3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3pPr>
            <a:lvl4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4pPr>
            <a:lvl5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5pPr>
            <a:lvl6pPr marL="457200" algn="l" rtl="0" fontAlgn="base">
              <a:lnSpc>
                <a:spcPct val="85000"/>
              </a:lnSpc>
              <a:spcBef>
                <a:spcPct val="0"/>
              </a:spcBef>
              <a:spcAft>
                <a:spcPct val="0"/>
              </a:spcAft>
              <a:defRPr sz="2800">
                <a:solidFill>
                  <a:schemeClr val="bg1"/>
                </a:solidFill>
                <a:latin typeface="Verdana" pitchFamily="34" charset="0"/>
                <a:ea typeface="华文细黑" pitchFamily="2" charset="-122"/>
              </a:defRPr>
            </a:lvl6pPr>
            <a:lvl7pPr marL="914400" algn="l" rtl="0" fontAlgn="base">
              <a:lnSpc>
                <a:spcPct val="85000"/>
              </a:lnSpc>
              <a:spcBef>
                <a:spcPct val="0"/>
              </a:spcBef>
              <a:spcAft>
                <a:spcPct val="0"/>
              </a:spcAft>
              <a:defRPr sz="2800">
                <a:solidFill>
                  <a:schemeClr val="bg1"/>
                </a:solidFill>
                <a:latin typeface="Verdana" pitchFamily="34" charset="0"/>
                <a:ea typeface="华文细黑" pitchFamily="2" charset="-122"/>
              </a:defRPr>
            </a:lvl7pPr>
            <a:lvl8pPr marL="1371600" algn="l" rtl="0" fontAlgn="base">
              <a:lnSpc>
                <a:spcPct val="85000"/>
              </a:lnSpc>
              <a:spcBef>
                <a:spcPct val="0"/>
              </a:spcBef>
              <a:spcAft>
                <a:spcPct val="0"/>
              </a:spcAft>
              <a:defRPr sz="2800">
                <a:solidFill>
                  <a:schemeClr val="bg1"/>
                </a:solidFill>
                <a:latin typeface="Verdana" pitchFamily="34" charset="0"/>
                <a:ea typeface="华文细黑" pitchFamily="2" charset="-122"/>
              </a:defRPr>
            </a:lvl8pPr>
            <a:lvl9pPr marL="1828800" algn="l" rtl="0" fontAlgn="base">
              <a:lnSpc>
                <a:spcPct val="85000"/>
              </a:lnSpc>
              <a:spcBef>
                <a:spcPct val="0"/>
              </a:spcBef>
              <a:spcAft>
                <a:spcPct val="0"/>
              </a:spcAft>
              <a:defRPr sz="2800">
                <a:solidFill>
                  <a:schemeClr val="bg1"/>
                </a:solidFill>
                <a:latin typeface="Verdana" pitchFamily="34" charset="0"/>
                <a:ea typeface="华文细黑" pitchFamily="2" charset="-122"/>
              </a:defRPr>
            </a:lvl9pPr>
          </a:lstStyle>
          <a:p>
            <a:pPr defTabSz="685800" eaLnBrk="1" hangingPunct="1">
              <a:defRPr/>
            </a:pPr>
            <a:r>
              <a:rPr lang="en-US" altLang="zh-CN"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Teradata</a:t>
            </a:r>
            <a:r>
              <a:rPr lang="zh-CN" altLang="en-US"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天睿公司是众多行业领袖的选择</a:t>
            </a:r>
          </a:p>
        </p:txBody>
      </p:sp>
    </p:spTree>
    <p:extLst>
      <p:ext uri="{BB962C8B-B14F-4D97-AF65-F5344CB8AC3E}">
        <p14:creationId xmlns:p14="http://schemas.microsoft.com/office/powerpoint/2010/main" val="159220757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3" name="文本占位符 2"/>
          <p:cNvSpPr>
            <a:spLocks noGrp="1"/>
          </p:cNvSpPr>
          <p:nvPr>
            <p:ph type="body" sz="quarter" idx="15"/>
          </p:nvPr>
        </p:nvSpPr>
        <p:spPr/>
        <p:txBody>
          <a:bodyPr/>
          <a:lstStyle/>
          <a:p>
            <a:endParaRPr lang="en-US"/>
          </a:p>
        </p:txBody>
      </p:sp>
      <p:sp>
        <p:nvSpPr>
          <p:cNvPr id="4" name="Rectangle 19"/>
          <p:cNvSpPr txBox="1">
            <a:spLocks noChangeArrowheads="1"/>
          </p:cNvSpPr>
          <p:nvPr/>
        </p:nvSpPr>
        <p:spPr>
          <a:xfrm>
            <a:off x="27106" y="-153888"/>
            <a:ext cx="6791798" cy="638453"/>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kern="1200" baseline="0">
                <a:solidFill>
                  <a:schemeClr val="accent1"/>
                </a:solidFill>
                <a:latin typeface="+mj-lt"/>
                <a:ea typeface="+mj-ea"/>
                <a:cs typeface="+mj-cs"/>
              </a:defRPr>
            </a:lvl1pPr>
          </a:lstStyle>
          <a:p>
            <a:pPr>
              <a:lnSpc>
                <a:spcPct val="100000"/>
              </a:lnSpc>
              <a:defRPr/>
            </a:pPr>
            <a:r>
              <a:rPr lang="en-US" altLang="zh-CN" sz="180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Teradata </a:t>
            </a:r>
            <a:r>
              <a:rPr lang="zh-CN" altLang="en-US" sz="180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天睿公司在大中华区的主要客户（部分）</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截止到</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2016</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年</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3</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月</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31</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日）</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
            </a:r>
            <a:b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b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提供大数据专业分析方法论、行业模型、平台、技术的领导厂商</a:t>
            </a:r>
            <a:endParaRPr lang="zh-CN" altLang="en-US" sz="210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1" name="组合 10"/>
          <p:cNvGrpSpPr/>
          <p:nvPr/>
        </p:nvGrpSpPr>
        <p:grpSpPr>
          <a:xfrm>
            <a:off x="4725144" y="3714749"/>
            <a:ext cx="2988454" cy="1531677"/>
            <a:chOff x="-36510" y="5436717"/>
            <a:chExt cx="3984605" cy="2042236"/>
          </a:xfrm>
        </p:grpSpPr>
        <p:sp>
          <p:nvSpPr>
            <p:cNvPr id="12" name="矩形 11"/>
            <p:cNvSpPr/>
            <p:nvPr/>
          </p:nvSpPr>
          <p:spPr>
            <a:xfrm>
              <a:off x="33873" y="5449416"/>
              <a:ext cx="2721295" cy="1794862"/>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200">
                <a:solidFill>
                  <a:srgbClr val="FFFFFF"/>
                </a:solidFill>
              </a:endParaRPr>
            </a:p>
          </p:txBody>
        </p:sp>
        <p:grpSp>
          <p:nvGrpSpPr>
            <p:cNvPr id="13" name="Group 53"/>
            <p:cNvGrpSpPr>
              <a:grpSpLocks/>
            </p:cNvGrpSpPr>
            <p:nvPr/>
          </p:nvGrpSpPr>
          <p:grpSpPr bwMode="auto">
            <a:xfrm>
              <a:off x="-36510" y="5705390"/>
              <a:ext cx="3984605" cy="1773563"/>
              <a:chOff x="-9040007" y="10676789"/>
              <a:chExt cx="3984115" cy="1773984"/>
            </a:xfrm>
          </p:grpSpPr>
          <p:sp>
            <p:nvSpPr>
              <p:cNvPr id="15" name="Text Box 7"/>
              <p:cNvSpPr txBox="1">
                <a:spLocks noChangeArrowheads="1"/>
              </p:cNvSpPr>
              <p:nvPr/>
            </p:nvSpPr>
            <p:spPr bwMode="auto">
              <a:xfrm>
                <a:off x="-9040007" y="10676789"/>
                <a:ext cx="1634176" cy="177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中国东方航空公司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中国国际航空公司</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中国南方航空公司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中国民航信息网络</a:t>
                </a:r>
              </a:p>
              <a:p>
                <a:pPr eaLnBrk="1" hangingPunct="1">
                  <a:lnSpc>
                    <a:spcPct val="110000"/>
                  </a:lnSpc>
                  <a:buClr>
                    <a:srgbClr val="FF9900"/>
                  </a:buClr>
                </a:pPr>
                <a:r>
                  <a:rPr lang="zh-CN" altLang="en-US" sz="825" dirty="0">
                    <a:solidFill>
                      <a:srgbClr val="000000"/>
                    </a:solidFill>
                    <a:latin typeface="华文细黑" pitchFamily="2" charset="-122"/>
                  </a:rPr>
                  <a:t>   股份有限公司</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北京地铁</a:t>
                </a:r>
              </a:p>
              <a:p>
                <a:pPr eaLnBrk="1" hangingPunct="1">
                  <a:lnSpc>
                    <a:spcPct val="105000"/>
                  </a:lnSpc>
                  <a:buClr>
                    <a:srgbClr val="FF9900"/>
                  </a:buClr>
                  <a:buFontTx/>
                  <a:buChar char="•"/>
                </a:pPr>
                <a:r>
                  <a:rPr lang="zh-CN" altLang="en-US" sz="825" dirty="0">
                    <a:solidFill>
                      <a:srgbClr val="000000"/>
                    </a:solidFill>
                    <a:latin typeface="华文细黑" pitchFamily="2" charset="-122"/>
                  </a:rPr>
                  <a:t>广州地铁</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深圳地铁</a:t>
                </a:r>
                <a:endParaRPr lang="en-US" altLang="zh-CN" sz="825" dirty="0">
                  <a:solidFill>
                    <a:srgbClr val="000000"/>
                  </a:solidFill>
                  <a:latin typeface="华文细黑" pitchFamily="2" charset="-122"/>
                </a:endParaRPr>
              </a:p>
              <a:p>
                <a:pPr eaLnBrk="1" hangingPunct="1">
                  <a:lnSpc>
                    <a:spcPct val="110000"/>
                  </a:lnSpc>
                  <a:buClr>
                    <a:srgbClr val="FF9900"/>
                  </a:buClr>
                </a:pPr>
                <a:endParaRPr lang="zh-CN" altLang="en-US" sz="825" dirty="0">
                  <a:solidFill>
                    <a:srgbClr val="000000"/>
                  </a:solidFill>
                  <a:latin typeface="华文细黑" pitchFamily="2" charset="-122"/>
                </a:endParaRPr>
              </a:p>
            </p:txBody>
          </p:sp>
          <p:sp>
            <p:nvSpPr>
              <p:cNvPr id="16" name="Text Box 12"/>
              <p:cNvSpPr txBox="1">
                <a:spLocks noChangeArrowheads="1"/>
              </p:cNvSpPr>
              <p:nvPr/>
            </p:nvSpPr>
            <p:spPr bwMode="auto">
              <a:xfrm>
                <a:off x="-7587644" y="10723353"/>
                <a:ext cx="2531752" cy="160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天津地铁</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重庆交通投资</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津轨道</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中国国际海运集装箱</a:t>
                </a:r>
                <a:endParaRPr lang="en-US" altLang="zh-CN" sz="788" dirty="0">
                  <a:solidFill>
                    <a:srgbClr val="000000"/>
                  </a:solidFill>
                  <a:latin typeface="华文细黑" pitchFamily="2" charset="-122"/>
                </a:endParaRPr>
              </a:p>
              <a:p>
                <a:pPr eaLnBrk="1" hangingPunct="1">
                  <a:lnSpc>
                    <a:spcPct val="105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台湾长荣航空</a:t>
                </a:r>
              </a:p>
              <a:p>
                <a:pPr eaLnBrk="1" hangingPunct="1">
                  <a:lnSpc>
                    <a:spcPct val="105000"/>
                  </a:lnSpc>
                  <a:buClr>
                    <a:srgbClr val="FF9900"/>
                  </a:buClr>
                  <a:buFontTx/>
                  <a:buChar char="•"/>
                </a:pPr>
                <a:r>
                  <a:rPr lang="zh-CN" altLang="en-US" sz="825" dirty="0">
                    <a:solidFill>
                      <a:srgbClr val="000000"/>
                    </a:solidFill>
                    <a:latin typeface="华文细黑" pitchFamily="2" charset="-122"/>
                  </a:rPr>
                  <a:t>澳门航空</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中华航空</a:t>
                </a:r>
              </a:p>
              <a:p>
                <a:pPr eaLnBrk="1" hangingPunct="1">
                  <a:lnSpc>
                    <a:spcPct val="105000"/>
                  </a:lnSpc>
                  <a:buClr>
                    <a:srgbClr val="FF9900"/>
                  </a:buClr>
                  <a:buFontTx/>
                  <a:buChar char="•"/>
                </a:pPr>
                <a:endParaRPr lang="en-US" altLang="zh-CN" sz="825" dirty="0">
                  <a:solidFill>
                    <a:srgbClr val="000000"/>
                  </a:solidFill>
                  <a:latin typeface="华文细黑" pitchFamily="2" charset="-122"/>
                </a:endParaRPr>
              </a:p>
            </p:txBody>
          </p:sp>
        </p:grpSp>
        <p:sp>
          <p:nvSpPr>
            <p:cNvPr id="14" name="矩形 13"/>
            <p:cNvSpPr/>
            <p:nvPr/>
          </p:nvSpPr>
          <p:spPr>
            <a:xfrm>
              <a:off x="26989" y="5436717"/>
              <a:ext cx="2089854" cy="307776"/>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050" b="1" u="sng" cap="all" dirty="0">
                  <a:ln w="0"/>
                  <a:solidFill>
                    <a:srgbClr val="990000"/>
                  </a:solidFill>
                  <a:effectLst>
                    <a:reflection blurRad="12700" stA="50000" endPos="50000" dist="5000" dir="5400000" sy="-100000" rotWithShape="0"/>
                  </a:effectLst>
                </a:rPr>
                <a:t>轨道交通及航空业</a:t>
              </a:r>
            </a:p>
          </p:txBody>
        </p:sp>
      </p:grpSp>
      <p:grpSp>
        <p:nvGrpSpPr>
          <p:cNvPr id="17" name="组合 16"/>
          <p:cNvGrpSpPr/>
          <p:nvPr/>
        </p:nvGrpSpPr>
        <p:grpSpPr>
          <a:xfrm>
            <a:off x="2242441" y="513141"/>
            <a:ext cx="2632609" cy="5006396"/>
            <a:chOff x="2989921" y="692780"/>
            <a:chExt cx="3510145" cy="6675194"/>
          </a:xfrm>
        </p:grpSpPr>
        <p:sp>
          <p:nvSpPr>
            <p:cNvPr id="18" name="矩形 17"/>
            <p:cNvSpPr/>
            <p:nvPr/>
          </p:nvSpPr>
          <p:spPr>
            <a:xfrm>
              <a:off x="3017635" y="692780"/>
              <a:ext cx="3282557" cy="6113741"/>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rgbClr val="FFFFFF"/>
                </a:solidFill>
              </a:endParaRPr>
            </a:p>
          </p:txBody>
        </p:sp>
        <p:grpSp>
          <p:nvGrpSpPr>
            <p:cNvPr id="19" name="Group 29"/>
            <p:cNvGrpSpPr>
              <a:grpSpLocks/>
            </p:cNvGrpSpPr>
            <p:nvPr/>
          </p:nvGrpSpPr>
          <p:grpSpPr bwMode="auto">
            <a:xfrm>
              <a:off x="2989921" y="1015466"/>
              <a:ext cx="3510145" cy="6352508"/>
              <a:chOff x="1753051" y="1092913"/>
              <a:chExt cx="3510775" cy="6351623"/>
            </a:xfrm>
          </p:grpSpPr>
          <p:sp>
            <p:nvSpPr>
              <p:cNvPr id="21" name="Text Box 15"/>
              <p:cNvSpPr txBox="1">
                <a:spLocks noChangeArrowheads="1"/>
              </p:cNvSpPr>
              <p:nvPr/>
            </p:nvSpPr>
            <p:spPr bwMode="auto">
              <a:xfrm>
                <a:off x="1753051" y="1104777"/>
                <a:ext cx="2014488" cy="58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中国工商银行                              </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中国建设银行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中国农业银行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国家开发银行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交通银行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招商银行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中国民生银行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中信银行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中国光大银行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上海浦东发展银行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兴业银行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上海农商银行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中国邮政储蓄银行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徽商银行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温州银行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天津银行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平安银行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中国证券监督管理委员会</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上海证券交易所</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中国证券登记结算</a:t>
                </a:r>
                <a:endParaRPr lang="en-US" altLang="zh-CN" sz="825" dirty="0">
                  <a:solidFill>
                    <a:srgbClr val="000000"/>
                  </a:solidFill>
                  <a:latin typeface="华文细黑" pitchFamily="2" charset="-122"/>
                </a:endParaRPr>
              </a:p>
              <a:p>
                <a:pPr eaLnBrk="1" hangingPunct="1">
                  <a:lnSpc>
                    <a:spcPct val="110000"/>
                  </a:lnSpc>
                  <a:buClr>
                    <a:srgbClr val="FF9900"/>
                  </a:buClr>
                </a:pPr>
                <a:r>
                  <a:rPr lang="zh-CN" altLang="en-US" sz="825" dirty="0">
                    <a:solidFill>
                      <a:srgbClr val="000000"/>
                    </a:solidFill>
                    <a:latin typeface="华文细黑" pitchFamily="2" charset="-122"/>
                  </a:rPr>
                  <a:t> 有限公司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齐鲁证券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广发证券</a:t>
                </a:r>
              </a:p>
              <a:p>
                <a:pPr eaLnBrk="1" hangingPunct="1">
                  <a:lnSpc>
                    <a:spcPct val="110000"/>
                  </a:lnSpc>
                  <a:buClr>
                    <a:srgbClr val="FF9900"/>
                  </a:buClr>
                  <a:buFontTx/>
                  <a:buChar char="•"/>
                </a:pPr>
                <a:r>
                  <a:rPr lang="zh-CN" altLang="en-US" sz="825" dirty="0">
                    <a:solidFill>
                      <a:srgbClr val="000000"/>
                    </a:solidFill>
                    <a:latin typeface="华文细黑" pitchFamily="2" charset="-122"/>
                  </a:rPr>
                  <a:t>宏源证券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中国人民财产保险股份</a:t>
                </a:r>
              </a:p>
              <a:p>
                <a:pPr eaLnBrk="1" hangingPunct="1">
                  <a:lnSpc>
                    <a:spcPct val="110000"/>
                  </a:lnSpc>
                  <a:buClr>
                    <a:srgbClr val="FF9900"/>
                  </a:buClr>
                </a:pPr>
                <a:r>
                  <a:rPr lang="zh-CN" altLang="en-US" sz="825" dirty="0">
                    <a:solidFill>
                      <a:srgbClr val="000000"/>
                    </a:solidFill>
                    <a:latin typeface="华文细黑" pitchFamily="2" charset="-122"/>
                  </a:rPr>
                  <a:t>有限公司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新华人寿</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上海花旗银行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四川省农村信用社</a:t>
                </a:r>
              </a:p>
            </p:txBody>
          </p:sp>
          <p:sp>
            <p:nvSpPr>
              <p:cNvPr id="22" name="Text Box 15"/>
              <p:cNvSpPr txBox="1">
                <a:spLocks noChangeArrowheads="1"/>
              </p:cNvSpPr>
              <p:nvPr/>
            </p:nvSpPr>
            <p:spPr bwMode="auto">
              <a:xfrm>
                <a:off x="3454432" y="1092913"/>
                <a:ext cx="1809394" cy="63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杭州银行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宁波银行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广州农商行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华夏银行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中信银行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江苏常熟农信</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兰州银行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郑州商交所</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鄞州银行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中国人寿财险</a:t>
                </a:r>
                <a:endParaRPr lang="en-US" altLang="zh-CN" sz="825" dirty="0">
                  <a:solidFill>
                    <a:srgbClr val="000000"/>
                  </a:solidFill>
                  <a:latin typeface="华文细黑" pitchFamily="2" charset="-122"/>
                </a:endParaRPr>
              </a:p>
              <a:p>
                <a:pPr eaLnBrk="1" hangingPunct="1">
                  <a:lnSpc>
                    <a:spcPct val="110000"/>
                  </a:lnSpc>
                  <a:buClr>
                    <a:srgbClr val="FF9900"/>
                  </a:buClr>
                </a:pPr>
                <a:endParaRPr lang="en-US" altLang="zh-CN" sz="150" b="1" dirty="0">
                  <a:solidFill>
                    <a:srgbClr val="000000"/>
                  </a:solidFill>
                  <a:latin typeface="华文细黑" pitchFamily="2" charset="-122"/>
                </a:endParaRPr>
              </a:p>
              <a:p>
                <a:pPr eaLnBrk="1" hangingPunct="1">
                  <a:lnSpc>
                    <a:spcPct val="110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香港东亚银行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香港星展银行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TW" altLang="en-US" sz="825" dirty="0">
                    <a:solidFill>
                      <a:srgbClr val="000000"/>
                    </a:solidFill>
                    <a:latin typeface="华文细黑" pitchFamily="2" charset="-122"/>
                  </a:rPr>
                  <a:t>申萬宏源證券</a:t>
                </a:r>
                <a:r>
                  <a:rPr lang="en-US" altLang="zh-TW" sz="825" dirty="0">
                    <a:solidFill>
                      <a:srgbClr val="000000"/>
                    </a:solidFill>
                    <a:latin typeface="华文细黑" pitchFamily="2" charset="-122"/>
                  </a:rPr>
                  <a:t>(</a:t>
                </a:r>
                <a:r>
                  <a:rPr lang="zh-TW" altLang="en-US" sz="825" dirty="0">
                    <a:solidFill>
                      <a:srgbClr val="000000"/>
                    </a:solidFill>
                    <a:latin typeface="华文细黑" pitchFamily="2" charset="-122"/>
                  </a:rPr>
                  <a:t>香港</a:t>
                </a:r>
                <a:r>
                  <a:rPr lang="en-US" altLang="zh-TW" sz="825" dirty="0">
                    <a:solidFill>
                      <a:srgbClr val="000000"/>
                    </a:solidFill>
                    <a:latin typeface="华文细黑" pitchFamily="2" charset="-122"/>
                  </a:rPr>
                  <a:t>)</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花旗银行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华南金控</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澳盛银行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台湾国际票券</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台湾兆丰金控</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台湾安泰商业银行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中国信托商业银行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台湾中华邮政</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台湾彰化银行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台湾国泰世华银行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台湾企银</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台湾土地银行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台湾合库银行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台湾期货交易所</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台湾上海商业储蓄银行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台湾大众银行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endParaRPr lang="zh-CN" altLang="en-US" sz="900" dirty="0">
                  <a:solidFill>
                    <a:srgbClr val="000000"/>
                  </a:solidFill>
                  <a:latin typeface="华文细黑" pitchFamily="2" charset="-122"/>
                </a:endParaRPr>
              </a:p>
              <a:p>
                <a:pPr eaLnBrk="1" hangingPunct="1">
                  <a:lnSpc>
                    <a:spcPct val="110000"/>
                  </a:lnSpc>
                  <a:buClr>
                    <a:srgbClr val="FF9900"/>
                  </a:buClr>
                  <a:buFontTx/>
                  <a:buChar char="•"/>
                </a:pPr>
                <a:endParaRPr lang="zh-CN" altLang="en-US" sz="900" dirty="0">
                  <a:solidFill>
                    <a:srgbClr val="000000"/>
                  </a:solidFill>
                  <a:latin typeface="华文细黑" pitchFamily="2" charset="-122"/>
                </a:endParaRPr>
              </a:p>
              <a:p>
                <a:pPr eaLnBrk="1" hangingPunct="1">
                  <a:lnSpc>
                    <a:spcPct val="110000"/>
                  </a:lnSpc>
                  <a:buClr>
                    <a:srgbClr val="FF9900"/>
                  </a:buClr>
                  <a:buFontTx/>
                  <a:buChar char="•"/>
                </a:pPr>
                <a:endParaRPr lang="zh-CN" altLang="en-US" sz="900" dirty="0">
                  <a:solidFill>
                    <a:srgbClr val="000000"/>
                  </a:solidFill>
                  <a:latin typeface="华文细黑" pitchFamily="2" charset="-122"/>
                </a:endParaRPr>
              </a:p>
            </p:txBody>
          </p:sp>
        </p:grpSp>
        <p:sp>
          <p:nvSpPr>
            <p:cNvPr id="20" name="矩形 19"/>
            <p:cNvSpPr/>
            <p:nvPr/>
          </p:nvSpPr>
          <p:spPr>
            <a:xfrm>
              <a:off x="2995052" y="743579"/>
              <a:ext cx="2135748" cy="338555"/>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200" b="1" u="sng" cap="all" dirty="0">
                  <a:ln w="0"/>
                  <a:solidFill>
                    <a:srgbClr val="990000"/>
                  </a:solidFill>
                  <a:effectLst>
                    <a:reflection blurRad="12700" stA="50000" endPos="50000" dist="5000" dir="5400000" sy="-100000" rotWithShape="0"/>
                  </a:effectLst>
                </a:rPr>
                <a:t>金融</a:t>
              </a:r>
              <a:r>
                <a:rPr lang="en-US" altLang="zh-CN" sz="1200" b="1" u="sng" cap="all" dirty="0">
                  <a:ln w="0"/>
                  <a:solidFill>
                    <a:srgbClr val="990000"/>
                  </a:solidFill>
                  <a:effectLst>
                    <a:reflection blurRad="12700" stA="50000" endPos="50000" dist="5000" dir="5400000" sy="-100000" rotWithShape="0"/>
                  </a:effectLst>
                </a:rPr>
                <a:t>/</a:t>
              </a:r>
              <a:r>
                <a:rPr lang="zh-CN" altLang="en-US" sz="1200" b="1" u="sng" cap="all" dirty="0">
                  <a:ln w="0"/>
                  <a:solidFill>
                    <a:srgbClr val="990000"/>
                  </a:solidFill>
                  <a:effectLst>
                    <a:reflection blurRad="12700" stA="50000" endPos="50000" dist="5000" dir="5400000" sy="-100000" rotWithShape="0"/>
                  </a:effectLst>
                </a:rPr>
                <a:t>保险</a:t>
              </a:r>
              <a:r>
                <a:rPr lang="en-US" altLang="zh-CN" sz="1200" b="1" u="sng" cap="all" dirty="0">
                  <a:ln w="0"/>
                  <a:solidFill>
                    <a:srgbClr val="990000"/>
                  </a:solidFill>
                  <a:effectLst>
                    <a:reflection blurRad="12700" stA="50000" endPos="50000" dist="5000" dir="5400000" sy="-100000" rotWithShape="0"/>
                  </a:effectLst>
                </a:rPr>
                <a:t>/</a:t>
              </a:r>
              <a:r>
                <a:rPr lang="zh-CN" altLang="en-US" sz="1200" b="1" u="sng" cap="all" dirty="0">
                  <a:ln w="0"/>
                  <a:solidFill>
                    <a:srgbClr val="990000"/>
                  </a:solidFill>
                  <a:effectLst>
                    <a:reflection blurRad="12700" stA="50000" endPos="50000" dist="5000" dir="5400000" sy="-100000" rotWithShape="0"/>
                  </a:effectLst>
                </a:rPr>
                <a:t>证券业</a:t>
              </a:r>
            </a:p>
          </p:txBody>
        </p:sp>
      </p:grpSp>
      <p:grpSp>
        <p:nvGrpSpPr>
          <p:cNvPr id="23" name="组合 22"/>
          <p:cNvGrpSpPr/>
          <p:nvPr/>
        </p:nvGrpSpPr>
        <p:grpSpPr>
          <a:xfrm>
            <a:off x="0" y="513142"/>
            <a:ext cx="2406940" cy="3597029"/>
            <a:chOff x="0" y="607989"/>
            <a:chExt cx="3209253" cy="4796038"/>
          </a:xfrm>
        </p:grpSpPr>
        <p:grpSp>
          <p:nvGrpSpPr>
            <p:cNvPr id="24" name="组合 23"/>
            <p:cNvGrpSpPr/>
            <p:nvPr/>
          </p:nvGrpSpPr>
          <p:grpSpPr>
            <a:xfrm>
              <a:off x="0" y="607989"/>
              <a:ext cx="3160440" cy="4796038"/>
              <a:chOff x="0" y="704961"/>
              <a:chExt cx="3160440" cy="4796038"/>
            </a:xfrm>
          </p:grpSpPr>
          <p:sp>
            <p:nvSpPr>
              <p:cNvPr id="27" name="矩形 26"/>
              <p:cNvSpPr/>
              <p:nvPr/>
            </p:nvSpPr>
            <p:spPr>
              <a:xfrm>
                <a:off x="0" y="704961"/>
                <a:ext cx="2927616" cy="4796038"/>
              </a:xfrm>
              <a:prstGeom prst="rect">
                <a:avLst/>
              </a:prstGeom>
              <a:gradFill flip="none" rotWithShape="1">
                <a:gsLst>
                  <a:gs pos="0">
                    <a:schemeClr val="accent1">
                      <a:shade val="30000"/>
                      <a:satMod val="115000"/>
                      <a:alpha val="48000"/>
                      <a:lumMod val="67000"/>
                      <a:lumOff val="33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200">
                  <a:solidFill>
                    <a:srgbClr val="FFFFFF"/>
                  </a:solidFill>
                </a:endParaRPr>
              </a:p>
            </p:txBody>
          </p:sp>
          <p:grpSp>
            <p:nvGrpSpPr>
              <p:cNvPr id="28" name="Group 32"/>
              <p:cNvGrpSpPr>
                <a:grpSpLocks/>
              </p:cNvGrpSpPr>
              <p:nvPr/>
            </p:nvGrpSpPr>
            <p:grpSpPr bwMode="auto">
              <a:xfrm>
                <a:off x="59396" y="1011063"/>
                <a:ext cx="3101044" cy="4401973"/>
                <a:chOff x="2364981" y="804389"/>
                <a:chExt cx="3101044" cy="4402427"/>
              </a:xfrm>
            </p:grpSpPr>
            <p:sp>
              <p:nvSpPr>
                <p:cNvPr id="31" name="Text Box 12"/>
                <p:cNvSpPr txBox="1">
                  <a:spLocks noChangeArrowheads="1"/>
                </p:cNvSpPr>
                <p:nvPr/>
              </p:nvSpPr>
              <p:spPr bwMode="auto">
                <a:xfrm>
                  <a:off x="2364981" y="4495779"/>
                  <a:ext cx="1449388" cy="71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澳门电讯</a:t>
                  </a:r>
                </a:p>
                <a:p>
                  <a:pPr eaLnBrk="1" hangingPunct="1">
                    <a:lnSpc>
                      <a:spcPct val="105000"/>
                    </a:lnSpc>
                    <a:buClr>
                      <a:srgbClr val="FF9900"/>
                    </a:buClr>
                    <a:buFontTx/>
                    <a:buChar char="•"/>
                  </a:pPr>
                  <a:r>
                    <a:rPr lang="zh-CN" altLang="en-US" sz="825" dirty="0">
                      <a:solidFill>
                        <a:srgbClr val="000000"/>
                      </a:solidFill>
                      <a:latin typeface="华文细黑" pitchFamily="2" charset="-122"/>
                    </a:rPr>
                    <a:t>中华电信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台湾大哥大</a:t>
                  </a:r>
                  <a:endParaRPr lang="en-US" altLang="zh-CN" sz="825" dirty="0">
                    <a:solidFill>
                      <a:srgbClr val="000000"/>
                    </a:solidFill>
                    <a:latin typeface="华文细黑" pitchFamily="2" charset="-122"/>
                  </a:endParaRPr>
                </a:p>
              </p:txBody>
            </p:sp>
            <p:grpSp>
              <p:nvGrpSpPr>
                <p:cNvPr id="32" name="Group 34"/>
                <p:cNvGrpSpPr>
                  <a:grpSpLocks/>
                </p:cNvGrpSpPr>
                <p:nvPr/>
              </p:nvGrpSpPr>
              <p:grpSpPr bwMode="auto">
                <a:xfrm>
                  <a:off x="2375015" y="804389"/>
                  <a:ext cx="3091010" cy="3917190"/>
                  <a:chOff x="2448833" y="918689"/>
                  <a:chExt cx="3091010" cy="3917190"/>
                </a:xfrm>
              </p:grpSpPr>
              <p:sp>
                <p:nvSpPr>
                  <p:cNvPr id="33" name="Text Box 12"/>
                  <p:cNvSpPr txBox="1">
                    <a:spLocks noChangeArrowheads="1"/>
                  </p:cNvSpPr>
                  <p:nvPr/>
                </p:nvSpPr>
                <p:spPr bwMode="auto">
                  <a:xfrm>
                    <a:off x="3711043" y="1223828"/>
                    <a:ext cx="1445646" cy="266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中国移动集团</a:t>
                    </a:r>
                  </a:p>
                  <a:p>
                    <a:pPr eaLnBrk="1" hangingPunct="1">
                      <a:lnSpc>
                        <a:spcPct val="105000"/>
                      </a:lnSpc>
                      <a:buClr>
                        <a:srgbClr val="FF9900"/>
                      </a:buClr>
                      <a:buFontTx/>
                      <a:buChar char="•"/>
                    </a:pPr>
                    <a:r>
                      <a:rPr lang="zh-CN" altLang="en-US" sz="825" dirty="0">
                        <a:solidFill>
                          <a:srgbClr val="000000"/>
                        </a:solidFill>
                        <a:latin typeface="华文细黑" pitchFamily="2" charset="-122"/>
                      </a:rPr>
                      <a:t>广东移动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浙江移动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河北移动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福建移动</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湖南移动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上海移动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云南移动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陕西移动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山西移动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内蒙古移动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贵州移动</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安徽移动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中国移动香港</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中国移动巴基斯坦</a:t>
                    </a:r>
                    <a:endParaRPr lang="en-US" altLang="zh-CN" sz="825" dirty="0">
                      <a:solidFill>
                        <a:srgbClr val="000000"/>
                      </a:solidFill>
                      <a:latin typeface="华文细黑" pitchFamily="2" charset="-122"/>
                    </a:endParaRPr>
                  </a:p>
                </p:txBody>
              </p:sp>
              <p:grpSp>
                <p:nvGrpSpPr>
                  <p:cNvPr id="34" name="Group 36"/>
                  <p:cNvGrpSpPr>
                    <a:grpSpLocks/>
                  </p:cNvGrpSpPr>
                  <p:nvPr/>
                </p:nvGrpSpPr>
                <p:grpSpPr bwMode="auto">
                  <a:xfrm>
                    <a:off x="2448833" y="918689"/>
                    <a:ext cx="3091010" cy="3917190"/>
                    <a:chOff x="2448833" y="918689"/>
                    <a:chExt cx="3091010" cy="3917190"/>
                  </a:xfrm>
                </p:grpSpPr>
                <p:grpSp>
                  <p:nvGrpSpPr>
                    <p:cNvPr id="35" name="Group 37"/>
                    <p:cNvGrpSpPr>
                      <a:grpSpLocks/>
                    </p:cNvGrpSpPr>
                    <p:nvPr/>
                  </p:nvGrpSpPr>
                  <p:grpSpPr bwMode="auto">
                    <a:xfrm>
                      <a:off x="2448833" y="918689"/>
                      <a:ext cx="1262210" cy="3327048"/>
                      <a:chOff x="2448833" y="918689"/>
                      <a:chExt cx="1262210" cy="3327048"/>
                    </a:xfrm>
                  </p:grpSpPr>
                  <p:sp>
                    <p:nvSpPr>
                      <p:cNvPr id="37" name="Text Box 10"/>
                      <p:cNvSpPr txBox="1">
                        <a:spLocks noChangeArrowheads="1"/>
                      </p:cNvSpPr>
                      <p:nvPr/>
                    </p:nvSpPr>
                    <p:spPr bwMode="auto">
                      <a:xfrm>
                        <a:off x="2448833" y="1223828"/>
                        <a:ext cx="1262210" cy="302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中国电信集团</a:t>
                        </a:r>
                      </a:p>
                      <a:p>
                        <a:pPr eaLnBrk="1" hangingPunct="1">
                          <a:lnSpc>
                            <a:spcPct val="105000"/>
                          </a:lnSpc>
                          <a:buClr>
                            <a:srgbClr val="FF9900"/>
                          </a:buClr>
                          <a:buFontTx/>
                          <a:buChar char="•"/>
                        </a:pPr>
                        <a:r>
                          <a:rPr lang="zh-CN" altLang="en-US" sz="825" dirty="0">
                            <a:solidFill>
                              <a:srgbClr val="000000"/>
                            </a:solidFill>
                            <a:latin typeface="华文细黑" pitchFamily="2" charset="-122"/>
                          </a:rPr>
                          <a:t>广东电信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浙江电信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上海电信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湖北电信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湖南电信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南京电信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山东电信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辽宁电信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云南电信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甘肃电信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新疆电信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天津电信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北京电信</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重庆电信</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号码百事通</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中国电信亿迅</a:t>
                        </a:r>
                        <a:endParaRPr lang="en-US" altLang="zh-CN" sz="825" dirty="0">
                          <a:solidFill>
                            <a:srgbClr val="000000"/>
                          </a:solidFill>
                          <a:latin typeface="华文细黑" pitchFamily="2" charset="-122"/>
                        </a:endParaRPr>
                      </a:p>
                    </p:txBody>
                  </p:sp>
                  <p:pic>
                    <p:nvPicPr>
                      <p:cNvPr id="3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972" y="918689"/>
                        <a:ext cx="1007230" cy="30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Text Box 12"/>
                    <p:cNvSpPr txBox="1">
                      <a:spLocks noChangeArrowheads="1"/>
                    </p:cNvSpPr>
                    <p:nvPr/>
                  </p:nvSpPr>
                  <p:spPr bwMode="auto">
                    <a:xfrm>
                      <a:off x="3711043" y="4658119"/>
                      <a:ext cx="1828800" cy="17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endParaRPr lang="zh-CN" altLang="en-US" sz="825" dirty="0">
                        <a:solidFill>
                          <a:srgbClr val="000000"/>
                        </a:solidFill>
                        <a:latin typeface="华文细黑" pitchFamily="2" charset="-122"/>
                      </a:endParaRPr>
                    </a:p>
                  </p:txBody>
                </p:sp>
              </p:grpSp>
            </p:grpSp>
          </p:grpSp>
          <p:sp>
            <p:nvSpPr>
              <p:cNvPr id="29" name="矩形 28"/>
              <p:cNvSpPr/>
              <p:nvPr/>
            </p:nvSpPr>
            <p:spPr>
              <a:xfrm>
                <a:off x="0" y="714182"/>
                <a:ext cx="1800200" cy="307776"/>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050" b="1" u="sng" cap="all" dirty="0">
                    <a:ln w="0"/>
                    <a:solidFill>
                      <a:srgbClr val="990000"/>
                    </a:solidFill>
                    <a:effectLst>
                      <a:reflection blurRad="12700" stA="50000" endPos="50000" dist="5000" dir="5400000" sy="-100000" rotWithShape="0"/>
                    </a:effectLst>
                  </a:rPr>
                  <a:t>通信行业</a:t>
                </a:r>
              </a:p>
            </p:txBody>
          </p:sp>
          <p:pic>
            <p:nvPicPr>
              <p:cNvPr id="3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011372"/>
                <a:ext cx="1103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0453" y="3903629"/>
              <a:ext cx="1103313" cy="3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 Box 12"/>
            <p:cNvSpPr txBox="1">
              <a:spLocks noChangeArrowheads="1"/>
            </p:cNvSpPr>
            <p:nvPr/>
          </p:nvSpPr>
          <p:spPr bwMode="auto">
            <a:xfrm>
              <a:off x="1380453" y="4199590"/>
              <a:ext cx="1828800" cy="35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中国联通研究院</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北京联通</a:t>
              </a:r>
            </a:p>
          </p:txBody>
        </p:sp>
      </p:grpSp>
      <p:grpSp>
        <p:nvGrpSpPr>
          <p:cNvPr id="39" name="组合 38"/>
          <p:cNvGrpSpPr/>
          <p:nvPr/>
        </p:nvGrpSpPr>
        <p:grpSpPr>
          <a:xfrm>
            <a:off x="4725144" y="514351"/>
            <a:ext cx="2306890" cy="3799644"/>
            <a:chOff x="6300192" y="620687"/>
            <a:chExt cx="3075853" cy="5066192"/>
          </a:xfrm>
        </p:grpSpPr>
        <p:grpSp>
          <p:nvGrpSpPr>
            <p:cNvPr id="40" name="组合 39"/>
            <p:cNvGrpSpPr/>
            <p:nvPr/>
          </p:nvGrpSpPr>
          <p:grpSpPr>
            <a:xfrm>
              <a:off x="6300192" y="620687"/>
              <a:ext cx="3075853" cy="5066192"/>
              <a:chOff x="6320859" y="743580"/>
              <a:chExt cx="3075853" cy="5066192"/>
            </a:xfrm>
          </p:grpSpPr>
          <p:sp>
            <p:nvSpPr>
              <p:cNvPr id="42" name="矩形 41"/>
              <p:cNvSpPr/>
              <p:nvPr/>
            </p:nvSpPr>
            <p:spPr>
              <a:xfrm>
                <a:off x="6372200" y="743580"/>
                <a:ext cx="2740338" cy="4209479"/>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rgbClr val="FFFFFF"/>
                  </a:solidFill>
                </a:endParaRPr>
              </a:p>
            </p:txBody>
          </p:sp>
          <p:sp>
            <p:nvSpPr>
              <p:cNvPr id="43" name="Text Box 16"/>
              <p:cNvSpPr txBox="1">
                <a:spLocks noChangeArrowheads="1"/>
              </p:cNvSpPr>
              <p:nvPr/>
            </p:nvSpPr>
            <p:spPr bwMode="auto">
              <a:xfrm>
                <a:off x="6320859" y="1031541"/>
                <a:ext cx="1728192" cy="477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联想集团</a:t>
                </a:r>
              </a:p>
              <a:p>
                <a:pPr eaLnBrk="1" hangingPunct="1">
                  <a:lnSpc>
                    <a:spcPct val="110000"/>
                  </a:lnSpc>
                  <a:buClr>
                    <a:srgbClr val="FF9900"/>
                  </a:buClr>
                  <a:buFontTx/>
                  <a:buChar char="•"/>
                </a:pPr>
                <a:r>
                  <a:rPr lang="zh-CN" altLang="en-US" sz="825" dirty="0">
                    <a:solidFill>
                      <a:srgbClr val="000000"/>
                    </a:solidFill>
                    <a:latin typeface="华文细黑" pitchFamily="2" charset="-122"/>
                  </a:rPr>
                  <a:t>国家电网</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长虹集团</a:t>
                </a:r>
              </a:p>
              <a:p>
                <a:pPr eaLnBrk="1" hangingPunct="1">
                  <a:lnSpc>
                    <a:spcPct val="110000"/>
                  </a:lnSpc>
                  <a:buClr>
                    <a:srgbClr val="FF9900"/>
                  </a:buClr>
                  <a:buFontTx/>
                  <a:buChar char="•"/>
                </a:pPr>
                <a:r>
                  <a:rPr lang="zh-CN" altLang="en-US" sz="825" dirty="0">
                    <a:solidFill>
                      <a:srgbClr val="000000"/>
                    </a:solidFill>
                    <a:latin typeface="华文细黑" pitchFamily="2" charset="-122"/>
                  </a:rPr>
                  <a:t>云南中烟草</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中广传播集团</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韵达快递</a:t>
                </a:r>
              </a:p>
              <a:p>
                <a:pPr eaLnBrk="1" hangingPunct="1">
                  <a:lnSpc>
                    <a:spcPct val="110000"/>
                  </a:lnSpc>
                  <a:buClr>
                    <a:srgbClr val="FF9900"/>
                  </a:buClr>
                  <a:buFontTx/>
                  <a:buChar char="•"/>
                </a:pPr>
                <a:r>
                  <a:rPr lang="en-US" altLang="zh-CN" sz="825" dirty="0">
                    <a:solidFill>
                      <a:srgbClr val="000000"/>
                    </a:solidFill>
                    <a:latin typeface="华文细黑" pitchFamily="2" charset="-122"/>
                  </a:rPr>
                  <a:t>FAW</a:t>
                </a:r>
                <a:r>
                  <a:rPr lang="zh-CN" altLang="en-US" sz="825" dirty="0">
                    <a:solidFill>
                      <a:srgbClr val="000000"/>
                    </a:solidFill>
                    <a:latin typeface="华文细黑" pitchFamily="2" charset="-122"/>
                  </a:rPr>
                  <a:t>一汽大众</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中芯国际</a:t>
                </a:r>
              </a:p>
              <a:p>
                <a:pPr eaLnBrk="1" hangingPunct="1">
                  <a:lnSpc>
                    <a:spcPct val="110000"/>
                  </a:lnSpc>
                  <a:buClr>
                    <a:srgbClr val="FF9900"/>
                  </a:buClr>
                  <a:buFontTx/>
                  <a:buChar char="•"/>
                </a:pPr>
                <a:r>
                  <a:rPr lang="zh-CN" altLang="en-US" sz="825" dirty="0">
                    <a:solidFill>
                      <a:srgbClr val="000000"/>
                    </a:solidFill>
                    <a:latin typeface="华文细黑" pitchFamily="2" charset="-122"/>
                  </a:rPr>
                  <a:t>江苏飞力达物流</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壹号店</a:t>
                </a:r>
              </a:p>
              <a:p>
                <a:pPr eaLnBrk="1" hangingPunct="1">
                  <a:lnSpc>
                    <a:spcPct val="110000"/>
                  </a:lnSpc>
                  <a:buClr>
                    <a:srgbClr val="FF9900"/>
                  </a:buClr>
                  <a:buFontTx/>
                  <a:buChar char="•"/>
                </a:pPr>
                <a:r>
                  <a:rPr lang="zh-CN" altLang="en-US" sz="825" dirty="0">
                    <a:solidFill>
                      <a:srgbClr val="000000"/>
                    </a:solidFill>
                    <a:latin typeface="华文细黑" pitchFamily="2" charset="-122"/>
                  </a:rPr>
                  <a:t>乐语电子商务</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宏图三胞</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天津妇幼保健中心</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en-US" altLang="zh-CN" sz="825" dirty="0" err="1">
                    <a:solidFill>
                      <a:srgbClr val="000000"/>
                    </a:solidFill>
                    <a:latin typeface="华文细黑" pitchFamily="2" charset="-122"/>
                  </a:rPr>
                  <a:t>HappyGoCard</a:t>
                </a:r>
                <a:r>
                  <a:rPr lang="zh-CN" altLang="en-US" sz="825" dirty="0">
                    <a:solidFill>
                      <a:srgbClr val="000000"/>
                    </a:solidFill>
                    <a:latin typeface="华文细黑" pitchFamily="2" charset="-122"/>
                  </a:rPr>
                  <a:t>乐购</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新疆财政厅</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宝胜国际集团</a:t>
                </a:r>
                <a:endParaRPr lang="en-US" altLang="zh-CN" sz="825" dirty="0">
                  <a:solidFill>
                    <a:srgbClr val="000000"/>
                  </a:solidFill>
                  <a:latin typeface="华文细黑" pitchFamily="2" charset="-122"/>
                </a:endParaRPr>
              </a:p>
              <a:p>
                <a:pPr>
                  <a:lnSpc>
                    <a:spcPct val="110000"/>
                  </a:lnSpc>
                  <a:buClr>
                    <a:srgbClr val="FF9900"/>
                  </a:buClr>
                  <a:buFontTx/>
                  <a:buChar char="•"/>
                </a:pPr>
                <a:r>
                  <a:rPr lang="en-US" altLang="zh-CN" sz="825" dirty="0">
                    <a:solidFill>
                      <a:srgbClr val="000000"/>
                    </a:solidFill>
                    <a:latin typeface="华文细黑" pitchFamily="2" charset="-122"/>
                  </a:rPr>
                  <a:t>OPPO</a:t>
                </a:r>
                <a:r>
                  <a:rPr lang="zh-CN" altLang="en-US" sz="825" dirty="0">
                    <a:solidFill>
                      <a:srgbClr val="000000"/>
                    </a:solidFill>
                    <a:latin typeface="华文细黑" pitchFamily="2" charset="-122"/>
                  </a:rPr>
                  <a:t>智能手机</a:t>
                </a:r>
                <a:endParaRPr lang="en-US" altLang="zh-CN" sz="825" dirty="0">
                  <a:solidFill>
                    <a:srgbClr val="000000"/>
                  </a:solidFill>
                  <a:latin typeface="华文细黑" pitchFamily="2" charset="-122"/>
                </a:endParaRPr>
              </a:p>
              <a:p>
                <a:pPr>
                  <a:lnSpc>
                    <a:spcPct val="110000"/>
                  </a:lnSpc>
                  <a:buClr>
                    <a:srgbClr val="FF9900"/>
                  </a:buClr>
                  <a:buFontTx/>
                  <a:buChar char="•"/>
                </a:pPr>
                <a:r>
                  <a:rPr lang="en-US" altLang="zh-CN" sz="825" dirty="0">
                    <a:solidFill>
                      <a:srgbClr val="000000"/>
                    </a:solidFill>
                    <a:latin typeface="华文细黑" pitchFamily="2" charset="-122"/>
                  </a:rPr>
                  <a:t>Vivo</a:t>
                </a:r>
                <a:r>
                  <a:rPr lang="zh-CN" altLang="en-US" sz="825" dirty="0">
                    <a:solidFill>
                      <a:srgbClr val="000000"/>
                    </a:solidFill>
                    <a:latin typeface="华文细黑" pitchFamily="2" charset="-122"/>
                  </a:rPr>
                  <a:t>智能手机</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中国石化</a:t>
                </a:r>
                <a:endParaRPr lang="en-US" altLang="zh-CN" sz="825" dirty="0">
                  <a:solidFill>
                    <a:srgbClr val="000000"/>
                  </a:solidFill>
                  <a:latin typeface="华文细黑" pitchFamily="2" charset="-122"/>
                </a:endParaRPr>
              </a:p>
              <a:p>
                <a:pPr>
                  <a:lnSpc>
                    <a:spcPct val="110000"/>
                  </a:lnSpc>
                  <a:buClr>
                    <a:srgbClr val="FF9900"/>
                  </a:buClr>
                  <a:buFontTx/>
                  <a:buChar char="•"/>
                </a:pPr>
                <a:r>
                  <a:rPr lang="en-US" altLang="zh-CN" sz="825" dirty="0">
                    <a:solidFill>
                      <a:srgbClr val="000000"/>
                    </a:solidFill>
                    <a:latin typeface="华文细黑" pitchFamily="2" charset="-122"/>
                  </a:rPr>
                  <a:t>Lotus</a:t>
                </a:r>
                <a:r>
                  <a:rPr lang="zh-CN" altLang="en-US" sz="825" dirty="0">
                    <a:solidFill>
                      <a:srgbClr val="000000"/>
                    </a:solidFill>
                    <a:latin typeface="华文细黑" pitchFamily="2" charset="-122"/>
                  </a:rPr>
                  <a:t>零售</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申通快递</a:t>
                </a:r>
                <a:endParaRPr lang="en-US" altLang="zh-CN" sz="825" dirty="0">
                  <a:solidFill>
                    <a:srgbClr val="000000"/>
                  </a:solidFill>
                  <a:latin typeface="华文细黑" pitchFamily="2" charset="-122"/>
                </a:endParaRPr>
              </a:p>
              <a:p>
                <a:pPr>
                  <a:lnSpc>
                    <a:spcPct val="110000"/>
                  </a:lnSpc>
                  <a:buClr>
                    <a:srgbClr val="FF9900"/>
                  </a:buClr>
                  <a:buFontTx/>
                  <a:buChar char="•"/>
                </a:pPr>
                <a:endParaRPr lang="en-US" altLang="zh-CN" sz="825" dirty="0">
                  <a:solidFill>
                    <a:srgbClr val="000000"/>
                  </a:solidFill>
                  <a:latin typeface="华文细黑" pitchFamily="2" charset="-122"/>
                </a:endParaRPr>
              </a:p>
              <a:p>
                <a:pPr>
                  <a:lnSpc>
                    <a:spcPct val="110000"/>
                  </a:lnSpc>
                  <a:buClr>
                    <a:srgbClr val="FF9900"/>
                  </a:buClr>
                  <a:buFontTx/>
                  <a:buChar char="•"/>
                </a:pPr>
                <a:endParaRPr lang="en-US" altLang="zh-CN" sz="825" dirty="0">
                  <a:solidFill>
                    <a:srgbClr val="000000"/>
                  </a:solidFill>
                  <a:latin typeface="华文细黑" pitchFamily="2" charset="-122"/>
                </a:endParaRPr>
              </a:p>
              <a:p>
                <a:pPr>
                  <a:lnSpc>
                    <a:spcPct val="110000"/>
                  </a:lnSpc>
                  <a:buClr>
                    <a:srgbClr val="FF9900"/>
                  </a:buClr>
                  <a:buFontTx/>
                  <a:buChar char="•"/>
                </a:pP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endParaRPr lang="zh-CN" altLang="en-US" sz="825" b="1" dirty="0">
                  <a:solidFill>
                    <a:srgbClr val="000000"/>
                  </a:solidFill>
                  <a:latin typeface="华文细黑" pitchFamily="2" charset="-122"/>
                </a:endParaRPr>
              </a:p>
            </p:txBody>
          </p:sp>
          <p:sp>
            <p:nvSpPr>
              <p:cNvPr id="44" name="矩形 2"/>
              <p:cNvSpPr>
                <a:spLocks noChangeArrowheads="1"/>
              </p:cNvSpPr>
              <p:nvPr/>
            </p:nvSpPr>
            <p:spPr bwMode="auto">
              <a:xfrm>
                <a:off x="7648875" y="1039369"/>
                <a:ext cx="1747837" cy="30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Clr>
                    <a:srgbClr val="FF9900"/>
                  </a:buClr>
                </a:pPr>
                <a:endParaRPr lang="en-US" altLang="zh-CN" sz="825" dirty="0">
                  <a:solidFill>
                    <a:srgbClr val="000000"/>
                  </a:solidFill>
                  <a:latin typeface="华文细黑" pitchFamily="2" charset="-122"/>
                </a:endParaRPr>
              </a:p>
            </p:txBody>
          </p:sp>
          <p:sp>
            <p:nvSpPr>
              <p:cNvPr id="45" name="矩形 44"/>
              <p:cNvSpPr/>
              <p:nvPr/>
            </p:nvSpPr>
            <p:spPr>
              <a:xfrm>
                <a:off x="6372200" y="743581"/>
                <a:ext cx="1800200" cy="338555"/>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200" b="1" u="sng" cap="all" dirty="0">
                    <a:ln w="0"/>
                    <a:solidFill>
                      <a:srgbClr val="990000"/>
                    </a:solidFill>
                    <a:effectLst>
                      <a:reflection blurRad="12700" stA="50000" endPos="50000" dist="5000" dir="5400000" sy="-100000" rotWithShape="0"/>
                    </a:effectLst>
                  </a:rPr>
                  <a:t>制造业及其他</a:t>
                </a:r>
              </a:p>
            </p:txBody>
          </p:sp>
        </p:grpSp>
        <p:sp>
          <p:nvSpPr>
            <p:cNvPr id="41" name="矩形 40"/>
            <p:cNvSpPr/>
            <p:nvPr/>
          </p:nvSpPr>
          <p:spPr>
            <a:xfrm>
              <a:off x="7628207" y="1358798"/>
              <a:ext cx="1650676" cy="2916183"/>
            </a:xfrm>
            <a:prstGeom prst="rect">
              <a:avLst/>
            </a:prstGeom>
          </p:spPr>
          <p:txBody>
            <a:bodyPr wrap="square">
              <a:spAutoFit/>
            </a:bodyPr>
            <a:lstStyle/>
            <a:p>
              <a:pPr>
                <a:lnSpc>
                  <a:spcPct val="110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台湾台积电</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日月光半导体</a:t>
              </a:r>
              <a:endParaRPr lang="en-US" sz="1200" dirty="0">
                <a:solidFill>
                  <a:srgbClr val="000000"/>
                </a:solidFill>
              </a:endParaRPr>
            </a:p>
            <a:p>
              <a:pPr>
                <a:lnSpc>
                  <a:spcPct val="110000"/>
                </a:lnSpc>
                <a:buClr>
                  <a:srgbClr val="FF9900"/>
                </a:buClr>
                <a:buFontTx/>
                <a:buChar char="•"/>
              </a:pPr>
              <a:r>
                <a:rPr lang="zh-CN" altLang="en-US" sz="825" dirty="0">
                  <a:solidFill>
                    <a:srgbClr val="000000"/>
                  </a:solidFill>
                  <a:latin typeface="华文细黑" pitchFamily="2" charset="-122"/>
                </a:rPr>
                <a:t>台湾奇美电子</a:t>
              </a:r>
            </a:p>
            <a:p>
              <a:pPr>
                <a:lnSpc>
                  <a:spcPct val="110000"/>
                </a:lnSpc>
                <a:buClr>
                  <a:srgbClr val="FF9900"/>
                </a:buClr>
                <a:buFontTx/>
                <a:buChar char="•"/>
              </a:pPr>
              <a:r>
                <a:rPr lang="zh-CN" altLang="en-US" sz="825" dirty="0">
                  <a:solidFill>
                    <a:srgbClr val="000000"/>
                  </a:solidFill>
                  <a:latin typeface="华文细黑" pitchFamily="2" charset="-122"/>
                </a:rPr>
                <a:t>鼎鼎联合行销</a:t>
              </a:r>
            </a:p>
            <a:p>
              <a:pPr>
                <a:lnSpc>
                  <a:spcPct val="110000"/>
                </a:lnSpc>
                <a:buClr>
                  <a:srgbClr val="FF9900"/>
                </a:buClr>
                <a:buFontTx/>
                <a:buChar char="•"/>
              </a:pPr>
              <a:r>
                <a:rPr lang="zh-CN" altLang="en-US" sz="825" dirty="0">
                  <a:solidFill>
                    <a:srgbClr val="000000"/>
                  </a:solidFill>
                  <a:latin typeface="华文细黑" pitchFamily="2" charset="-122"/>
                </a:rPr>
                <a:t>大润发</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a:t>
              </a:r>
              <a:r>
                <a:rPr lang="en-US" altLang="zh-CN" sz="825" dirty="0">
                  <a:solidFill>
                    <a:srgbClr val="000000"/>
                  </a:solidFill>
                  <a:latin typeface="华文细黑" pitchFamily="2" charset="-122"/>
                </a:rPr>
                <a:t>HTC</a:t>
              </a:r>
              <a:r>
                <a:rPr lang="zh-CN" altLang="en-US" sz="825" dirty="0">
                  <a:solidFill>
                    <a:srgbClr val="000000"/>
                  </a:solidFill>
                  <a:latin typeface="华文细黑" pitchFamily="2" charset="-122"/>
                </a:rPr>
                <a:t>总部</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a:t>
              </a:r>
              <a:r>
                <a:rPr lang="en-US" altLang="zh-CN" sz="825" dirty="0">
                  <a:solidFill>
                    <a:srgbClr val="000000"/>
                  </a:solidFill>
                  <a:latin typeface="华文细黑" pitchFamily="2" charset="-122"/>
                </a:rPr>
                <a:t>Yahoo</a:t>
              </a:r>
            </a:p>
            <a:p>
              <a:pPr>
                <a:lnSpc>
                  <a:spcPct val="110000"/>
                </a:lnSpc>
                <a:buClr>
                  <a:srgbClr val="FF9900"/>
                </a:buClr>
                <a:buFontTx/>
                <a:buChar char="•"/>
              </a:pPr>
              <a:r>
                <a:rPr lang="zh-CN" altLang="en-US" sz="825" dirty="0">
                  <a:solidFill>
                    <a:srgbClr val="000000"/>
                  </a:solidFill>
                  <a:latin typeface="华文细黑" pitchFamily="2" charset="-122"/>
                </a:rPr>
                <a:t>台湾全家</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台湾顶新国际集团</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台湾统一集团</a:t>
              </a:r>
              <a:endParaRPr lang="en-US" altLang="zh-CN" sz="825" dirty="0">
                <a:solidFill>
                  <a:srgbClr val="000000"/>
                </a:solidFill>
                <a:latin typeface="华文细黑" pitchFamily="2" charset="-122"/>
              </a:endParaRPr>
            </a:p>
            <a:p>
              <a:pPr>
                <a:lnSpc>
                  <a:spcPct val="110000"/>
                </a:lnSpc>
                <a:buClr>
                  <a:srgbClr val="FF9900"/>
                </a:buClr>
              </a:pPr>
              <a:r>
                <a:rPr lang="en-US" altLang="zh-CN" sz="825" dirty="0">
                  <a:solidFill>
                    <a:srgbClr val="000000"/>
                  </a:solidFill>
                  <a:latin typeface="华文细黑" pitchFamily="2" charset="-122"/>
                </a:rPr>
                <a:t>   </a:t>
              </a:r>
              <a:r>
                <a:rPr lang="en-US" altLang="zh-CN" sz="675" dirty="0">
                  <a:solidFill>
                    <a:srgbClr val="000000"/>
                  </a:solidFill>
                  <a:latin typeface="华文细黑" pitchFamily="2" charset="-122"/>
                </a:rPr>
                <a:t>(</a:t>
              </a:r>
              <a:r>
                <a:rPr lang="zh-CN" altLang="en-US" sz="675" dirty="0">
                  <a:solidFill>
                    <a:srgbClr val="000000"/>
                  </a:solidFill>
                  <a:latin typeface="华文细黑" pitchFamily="2" charset="-122"/>
                </a:rPr>
                <a:t>康是美</a:t>
              </a:r>
              <a:r>
                <a:rPr lang="en-US" altLang="zh-CN" sz="825" dirty="0">
                  <a:solidFill>
                    <a:srgbClr val="000000"/>
                  </a:solidFill>
                  <a:latin typeface="华文细黑" pitchFamily="2" charset="-122"/>
                </a:rPr>
                <a:t>)</a:t>
              </a:r>
            </a:p>
            <a:p>
              <a:pPr>
                <a:lnSpc>
                  <a:spcPct val="110000"/>
                </a:lnSpc>
                <a:buClr>
                  <a:srgbClr val="FF9900"/>
                </a:buClr>
                <a:buFontTx/>
                <a:buChar char="•"/>
              </a:pPr>
              <a:r>
                <a:rPr lang="en-US" altLang="zh-CN" sz="675" dirty="0">
                  <a:solidFill>
                    <a:srgbClr val="000000"/>
                  </a:solidFill>
                  <a:latin typeface="华文细黑" pitchFamily="2" charset="-122"/>
                </a:rPr>
                <a:t>Xeunn.com</a:t>
              </a:r>
              <a:r>
                <a:rPr lang="zh-CN" altLang="en-US" sz="825" dirty="0">
                  <a:solidFill>
                    <a:srgbClr val="000000"/>
                  </a:solidFill>
                  <a:latin typeface="华文细黑" pitchFamily="2" charset="-122"/>
                </a:rPr>
                <a:t>金宝博</a:t>
              </a:r>
              <a:endParaRPr lang="en-US" altLang="zh-CN" sz="825" dirty="0">
                <a:solidFill>
                  <a:srgbClr val="000000"/>
                </a:solidFill>
                <a:latin typeface="华文细黑" pitchFamily="2" charset="-122"/>
              </a:endParaRPr>
            </a:p>
            <a:p>
              <a:pPr>
                <a:lnSpc>
                  <a:spcPct val="110000"/>
                </a:lnSpc>
                <a:buClr>
                  <a:srgbClr val="FF9900"/>
                </a:buClr>
              </a:pPr>
              <a:r>
                <a:rPr lang="en-US" altLang="zh-CN" sz="825" dirty="0">
                  <a:solidFill>
                    <a:srgbClr val="000000"/>
                  </a:solidFill>
                  <a:latin typeface="华文细黑" pitchFamily="2" charset="-122"/>
                </a:rPr>
                <a:t>   </a:t>
              </a:r>
              <a:r>
                <a:rPr lang="zh-CN" altLang="en-US" sz="825" dirty="0">
                  <a:solidFill>
                    <a:srgbClr val="000000"/>
                  </a:solidFill>
                  <a:latin typeface="华文细黑" pitchFamily="2" charset="-122"/>
                </a:rPr>
                <a:t>在线娱乐</a:t>
              </a:r>
            </a:p>
            <a:p>
              <a:pPr>
                <a:lnSpc>
                  <a:spcPct val="110000"/>
                </a:lnSpc>
                <a:buClr>
                  <a:srgbClr val="FF9900"/>
                </a:buClr>
                <a:buFontTx/>
                <a:buChar char="•"/>
              </a:pPr>
              <a:endParaRPr lang="en-US" altLang="zh-CN" sz="825" dirty="0">
                <a:solidFill>
                  <a:srgbClr val="000000"/>
                </a:solidFill>
                <a:latin typeface="华文细黑" pitchFamily="2" charset="-122"/>
              </a:endParaRPr>
            </a:p>
          </p:txBody>
        </p:sp>
      </p:grpSp>
      <p:grpSp>
        <p:nvGrpSpPr>
          <p:cNvPr id="5" name="组合 4"/>
          <p:cNvGrpSpPr/>
          <p:nvPr/>
        </p:nvGrpSpPr>
        <p:grpSpPr>
          <a:xfrm>
            <a:off x="13261" y="4144837"/>
            <a:ext cx="2182451" cy="953610"/>
            <a:chOff x="6475522" y="5567562"/>
            <a:chExt cx="2755845" cy="1247606"/>
          </a:xfrm>
        </p:grpSpPr>
        <p:sp>
          <p:nvSpPr>
            <p:cNvPr id="6" name="矩形 5"/>
            <p:cNvSpPr/>
            <p:nvPr/>
          </p:nvSpPr>
          <p:spPr>
            <a:xfrm>
              <a:off x="6475522" y="5567562"/>
              <a:ext cx="2755845" cy="1247606"/>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rgbClr val="FFFFFF"/>
                </a:solidFill>
              </a:endParaRPr>
            </a:p>
          </p:txBody>
        </p:sp>
        <p:grpSp>
          <p:nvGrpSpPr>
            <p:cNvPr id="7" name="Group 58"/>
            <p:cNvGrpSpPr>
              <a:grpSpLocks/>
            </p:cNvGrpSpPr>
            <p:nvPr/>
          </p:nvGrpSpPr>
          <p:grpSpPr bwMode="auto">
            <a:xfrm>
              <a:off x="6517573" y="5605622"/>
              <a:ext cx="2307895" cy="1172553"/>
              <a:chOff x="3676566" y="2033123"/>
              <a:chExt cx="2307895" cy="1172553"/>
            </a:xfrm>
          </p:grpSpPr>
          <p:sp>
            <p:nvSpPr>
              <p:cNvPr id="8" name="Text Box 14"/>
              <p:cNvSpPr txBox="1">
                <a:spLocks noChangeArrowheads="1"/>
              </p:cNvSpPr>
              <p:nvPr/>
            </p:nvSpPr>
            <p:spPr bwMode="auto">
              <a:xfrm>
                <a:off x="3676566" y="2354043"/>
                <a:ext cx="1419225" cy="85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国家邮政总局</a:t>
                </a:r>
              </a:p>
              <a:p>
                <a:pPr eaLnBrk="1" hangingPunct="1">
                  <a:lnSpc>
                    <a:spcPct val="110000"/>
                  </a:lnSpc>
                  <a:buClr>
                    <a:srgbClr val="FF9900"/>
                  </a:buClr>
                  <a:buFontTx/>
                  <a:buChar char="•"/>
                </a:pPr>
                <a:r>
                  <a:rPr lang="zh-CN" altLang="en-US" sz="825" dirty="0">
                    <a:solidFill>
                      <a:srgbClr val="000000"/>
                    </a:solidFill>
                    <a:latin typeface="华文细黑" pitchFamily="2" charset="-122"/>
                  </a:rPr>
                  <a:t>山东邮局</a:t>
                </a:r>
              </a:p>
              <a:p>
                <a:pPr eaLnBrk="1" hangingPunct="1">
                  <a:lnSpc>
                    <a:spcPct val="110000"/>
                  </a:lnSpc>
                  <a:buClr>
                    <a:srgbClr val="FF9900"/>
                  </a:buClr>
                  <a:buFontTx/>
                  <a:buChar char="•"/>
                </a:pPr>
                <a:r>
                  <a:rPr lang="zh-CN" altLang="en-US" sz="825" dirty="0">
                    <a:solidFill>
                      <a:srgbClr val="000000"/>
                    </a:solidFill>
                    <a:latin typeface="华文细黑" pitchFamily="2" charset="-122"/>
                  </a:rPr>
                  <a:t>江苏邮局</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上海邮局</a:t>
                </a:r>
              </a:p>
            </p:txBody>
          </p:sp>
          <p:pic>
            <p:nvPicPr>
              <p:cNvPr id="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7217" y="2033123"/>
                <a:ext cx="1241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p:cNvSpPr>
                <a:spLocks noChangeArrowheads="1"/>
              </p:cNvSpPr>
              <p:nvPr/>
            </p:nvSpPr>
            <p:spPr bwMode="auto">
              <a:xfrm>
                <a:off x="5006561" y="2341582"/>
                <a:ext cx="977900" cy="85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342900">
                  <a:lnSpc>
                    <a:spcPct val="110000"/>
                  </a:lnSpc>
                  <a:buClr>
                    <a:srgbClr val="FF9900"/>
                  </a:buClr>
                  <a:buFontTx/>
                  <a:buChar char="•"/>
                </a:pPr>
                <a:r>
                  <a:rPr lang="zh-CN" altLang="en-US" sz="825" dirty="0">
                    <a:solidFill>
                      <a:srgbClr val="000000"/>
                    </a:solidFill>
                    <a:latin typeface="华文细黑" pitchFamily="2" charset="-122"/>
                  </a:rPr>
                  <a:t>浙江邮局</a:t>
                </a:r>
              </a:p>
              <a:p>
                <a:pPr defTabSz="342900">
                  <a:lnSpc>
                    <a:spcPct val="110000"/>
                  </a:lnSpc>
                  <a:buClr>
                    <a:srgbClr val="FF9900"/>
                  </a:buClr>
                  <a:buFontTx/>
                  <a:buChar char="•"/>
                </a:pPr>
                <a:r>
                  <a:rPr lang="zh-CN" altLang="en-US" sz="825" dirty="0">
                    <a:solidFill>
                      <a:srgbClr val="000000"/>
                    </a:solidFill>
                    <a:latin typeface="华文细黑" pitchFamily="2" charset="-122"/>
                  </a:rPr>
                  <a:t>福建邮局</a:t>
                </a:r>
              </a:p>
              <a:p>
                <a:pPr defTabSz="342900">
                  <a:lnSpc>
                    <a:spcPct val="110000"/>
                  </a:lnSpc>
                  <a:buClr>
                    <a:srgbClr val="FF9900"/>
                  </a:buClr>
                  <a:buFontTx/>
                  <a:buChar char="•"/>
                </a:pPr>
                <a:r>
                  <a:rPr lang="zh-CN" altLang="en-US" sz="825" dirty="0">
                    <a:solidFill>
                      <a:srgbClr val="000000"/>
                    </a:solidFill>
                    <a:latin typeface="华文细黑" pitchFamily="2" charset="-122"/>
                  </a:rPr>
                  <a:t>广东邮局</a:t>
                </a:r>
              </a:p>
              <a:p>
                <a:pPr defTabSz="342900">
                  <a:lnSpc>
                    <a:spcPct val="110000"/>
                  </a:lnSpc>
                  <a:buClr>
                    <a:srgbClr val="FF9900"/>
                  </a:buClr>
                  <a:buFontTx/>
                  <a:buChar char="•"/>
                </a:pPr>
                <a:r>
                  <a:rPr lang="zh-CN" altLang="en-US" sz="825" dirty="0">
                    <a:solidFill>
                      <a:srgbClr val="000000"/>
                    </a:solidFill>
                    <a:latin typeface="华文细黑" pitchFamily="2" charset="-122"/>
                  </a:rPr>
                  <a:t>湖北邮局</a:t>
                </a:r>
              </a:p>
            </p:txBody>
          </p:sp>
        </p:grpSp>
      </p:grpSp>
      <p:sp>
        <p:nvSpPr>
          <p:cNvPr id="50" name="矩形 49"/>
          <p:cNvSpPr/>
          <p:nvPr/>
        </p:nvSpPr>
        <p:spPr>
          <a:xfrm>
            <a:off x="960662" y="3484166"/>
            <a:ext cx="1160371" cy="758862"/>
          </a:xfrm>
          <a:prstGeom prst="rect">
            <a:avLst/>
          </a:prstGeom>
        </p:spPr>
        <p:txBody>
          <a:bodyPr wrap="square">
            <a:spAutoFit/>
          </a:bodyPr>
          <a:lstStyle/>
          <a:p>
            <a:pPr>
              <a:lnSpc>
                <a:spcPct val="105000"/>
              </a:lnSpc>
              <a:buClr>
                <a:srgbClr val="FF9900"/>
              </a:buClr>
              <a:buFontTx/>
              <a:buChar char="•"/>
            </a:pPr>
            <a:r>
              <a:rPr lang="zh-CN" altLang="en-US" sz="825" dirty="0">
                <a:solidFill>
                  <a:srgbClr val="000000"/>
                </a:solidFill>
                <a:latin typeface="华文细黑" pitchFamily="2" charset="-122"/>
              </a:rPr>
              <a:t>远传电信</a:t>
            </a:r>
          </a:p>
          <a:p>
            <a:pPr>
              <a:lnSpc>
                <a:spcPct val="105000"/>
              </a:lnSpc>
              <a:buClr>
                <a:srgbClr val="FF9900"/>
              </a:buClr>
              <a:buFontTx/>
              <a:buChar char="•"/>
            </a:pPr>
            <a:r>
              <a:rPr lang="zh-CN" altLang="en-US" sz="825" dirty="0">
                <a:solidFill>
                  <a:srgbClr val="000000"/>
                </a:solidFill>
                <a:latin typeface="华文细黑" pitchFamily="2" charset="-122"/>
              </a:rPr>
              <a:t>亚太电信</a:t>
            </a:r>
          </a:p>
          <a:p>
            <a:pPr>
              <a:lnSpc>
                <a:spcPct val="105000"/>
              </a:lnSpc>
              <a:buClr>
                <a:srgbClr val="FF9900"/>
              </a:buClr>
              <a:buFontTx/>
              <a:buChar char="•"/>
            </a:pPr>
            <a:r>
              <a:rPr lang="zh-CN" altLang="en-US" sz="825" dirty="0">
                <a:solidFill>
                  <a:srgbClr val="000000"/>
                </a:solidFill>
                <a:latin typeface="华文细黑" pitchFamily="2" charset="-122"/>
              </a:rPr>
              <a:t>电讯盈科</a:t>
            </a:r>
          </a:p>
          <a:p>
            <a:pPr>
              <a:lnSpc>
                <a:spcPct val="105000"/>
              </a:lnSpc>
              <a:buClr>
                <a:srgbClr val="FF9900"/>
              </a:buClr>
              <a:buFontTx/>
              <a:buChar char="•"/>
            </a:pPr>
            <a:r>
              <a:rPr lang="zh-CN" altLang="en-US" sz="825" dirty="0">
                <a:solidFill>
                  <a:srgbClr val="000000"/>
                </a:solidFill>
                <a:latin typeface="华文细黑" pitchFamily="2" charset="-122"/>
              </a:rPr>
              <a:t>数码通电讯有限公司</a:t>
            </a:r>
          </a:p>
        </p:txBody>
      </p:sp>
      <p:sp>
        <p:nvSpPr>
          <p:cNvPr id="53" name="矩形 52"/>
          <p:cNvSpPr/>
          <p:nvPr/>
        </p:nvSpPr>
        <p:spPr>
          <a:xfrm>
            <a:off x="5674586" y="750746"/>
            <a:ext cx="883575" cy="371640"/>
          </a:xfrm>
          <a:prstGeom prst="rect">
            <a:avLst/>
          </a:prstGeom>
        </p:spPr>
        <p:txBody>
          <a:bodyPr wrap="none">
            <a:spAutoFit/>
          </a:bodyPr>
          <a:lstStyle/>
          <a:p>
            <a:pPr>
              <a:lnSpc>
                <a:spcPct val="110000"/>
              </a:lnSpc>
              <a:buClr>
                <a:srgbClr val="FF9900"/>
              </a:buClr>
              <a:buFontTx/>
              <a:buChar char="•"/>
            </a:pPr>
            <a:r>
              <a:rPr lang="zh-CN" altLang="en-US" sz="825" dirty="0">
                <a:solidFill>
                  <a:srgbClr val="000000"/>
                </a:solidFill>
                <a:latin typeface="华文细黑" pitchFamily="2" charset="-122"/>
              </a:rPr>
              <a:t>上海城建集团</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山西福憩医院</a:t>
            </a:r>
            <a:endParaRPr lang="en-US" altLang="zh-CN" sz="825" dirty="0">
              <a:solidFill>
                <a:srgbClr val="000000"/>
              </a:solidFill>
              <a:latin typeface="华文细黑" pitchFamily="2" charset="-122"/>
            </a:endParaRPr>
          </a:p>
        </p:txBody>
      </p:sp>
    </p:spTree>
    <p:extLst>
      <p:ext uri="{BB962C8B-B14F-4D97-AF65-F5344CB8AC3E}">
        <p14:creationId xmlns:p14="http://schemas.microsoft.com/office/powerpoint/2010/main" val="210543485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19"/>
            <a:ext cx="3255969" cy="1604533"/>
          </a:xfrm>
        </p:spPr>
        <p:txBody>
          <a:bodyPr/>
          <a:lstStyle/>
          <a:p>
            <a:pPr marL="0" indent="0">
              <a:buNone/>
            </a:pPr>
            <a:r>
              <a:rPr kumimoji="1" lang="en-US" altLang="zh-CN" sz="2000" dirty="0">
                <a:latin typeface="Microsoft YaHei" charset="-122"/>
                <a:ea typeface="Microsoft YaHei" charset="-122"/>
                <a:cs typeface="Microsoft YaHei" charset="-122"/>
              </a:rPr>
              <a:t>Teradata</a:t>
            </a:r>
            <a:r>
              <a:rPr kumimoji="1" lang="zh-CN" altLang="en-US" sz="2000" dirty="0">
                <a:latin typeface="Microsoft YaHei" charset="-122"/>
                <a:ea typeface="Microsoft YaHei" charset="-122"/>
                <a:cs typeface="Microsoft YaHei" charset="-122"/>
              </a:rPr>
              <a:t>公司简介</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solidFill>
                  <a:srgbClr val="0079DB"/>
                </a:solidFill>
                <a:latin typeface="Microsoft YaHei" charset="-122"/>
                <a:ea typeface="Microsoft YaHei" charset="-122"/>
                <a:cs typeface="Microsoft YaHei" charset="-122"/>
              </a:rPr>
              <a:t>数据治理的需求理解</a:t>
            </a:r>
            <a:endParaRPr kumimoji="1" lang="en-US" altLang="zh-CN" sz="2000" dirty="0">
              <a:solidFill>
                <a:srgbClr val="0079DB"/>
              </a:solidFill>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解决方案与团队介绍</a:t>
            </a:r>
            <a:endParaRPr kumimoji="1" lang="en-US" altLang="zh-CN" sz="2000" dirty="0" smtClean="0">
              <a:latin typeface="Microsoft YaHei" charset="-122"/>
              <a:ea typeface="Microsoft YaHei" charset="-122"/>
              <a:cs typeface="Microsoft YaHei" charset="-122"/>
            </a:endParaRPr>
          </a:p>
          <a:p>
            <a:pPr marL="0" indent="0">
              <a:buNone/>
            </a:pPr>
            <a:r>
              <a:rPr kumimoji="1" lang="zh-CN" altLang="en-US" sz="2000" dirty="0">
                <a:latin typeface="Microsoft YaHei" charset="-122"/>
                <a:ea typeface="Microsoft YaHei" charset="-122"/>
                <a:cs typeface="Microsoft YaHei" charset="-122"/>
              </a:rPr>
              <a:t>数据</a:t>
            </a:r>
            <a:r>
              <a:rPr kumimoji="1" lang="zh-CN" altLang="en-US" sz="2000" dirty="0" smtClean="0">
                <a:latin typeface="Microsoft YaHei" charset="-122"/>
                <a:ea typeface="Microsoft YaHei" charset="-122"/>
                <a:cs typeface="Microsoft YaHei" charset="-122"/>
              </a:rPr>
              <a:t>治理</a:t>
            </a:r>
            <a:r>
              <a:rPr kumimoji="1" lang="zh-CN" altLang="en-US" sz="2000" dirty="0" smtClean="0">
                <a:latin typeface="Microsoft YaHei" charset="-122"/>
                <a:ea typeface="Microsoft YaHei" charset="-122"/>
                <a:cs typeface="Microsoft YaHei" charset="-122"/>
              </a:rPr>
              <a:t>工作</a:t>
            </a:r>
            <a:r>
              <a:rPr kumimoji="1" lang="zh-CN" altLang="en-US" sz="2000" dirty="0" smtClean="0">
                <a:latin typeface="Microsoft YaHei" charset="-122"/>
                <a:ea typeface="Microsoft YaHei" charset="-122"/>
                <a:cs typeface="Microsoft YaHei" charset="-122"/>
              </a:rPr>
              <a:t>执行</a:t>
            </a:r>
            <a:r>
              <a:rPr kumimoji="1" lang="zh-CN" altLang="en-US" sz="2000" dirty="0">
                <a:latin typeface="Microsoft YaHei" charset="-122"/>
                <a:ea typeface="Microsoft YaHei" charset="-122"/>
                <a:cs typeface="Microsoft YaHei" charset="-122"/>
              </a:rPr>
              <a:t>建议</a:t>
            </a:r>
            <a:endParaRPr kumimoji="1" lang="en-US" altLang="zh-CN" sz="2000" dirty="0">
              <a:latin typeface="Microsoft YaHei" charset="-122"/>
              <a:ea typeface="Microsoft YaHei" charset="-122"/>
              <a:cs typeface="Microsoft YaHei" charset="-122"/>
            </a:endParaRPr>
          </a:p>
          <a:p>
            <a:pPr marL="0" indent="0">
              <a:buNone/>
            </a:pPr>
            <a:endParaRPr kumimoji="1" lang="en-US" altLang="zh-CN" sz="2000" dirty="0">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3110701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51422" tIns="25716" rIns="51422" bIns="25716" rtlCol="0" anchor="ctr" anchorCtr="0">
            <a:normAutofit/>
          </a:bodyPr>
          <a:lstStyle/>
          <a:p>
            <a:r>
              <a:rPr lang="zh-CN" altLang="en-US" dirty="0" smtClean="0">
                <a:latin typeface="微软雅黑" pitchFamily="34" charset="-122"/>
                <a:ea typeface="微软雅黑" pitchFamily="34" charset="-122"/>
                <a:sym typeface="Arial" pitchFamily="34" charset="0"/>
              </a:rPr>
              <a:t>发现各种不同的数据问题</a:t>
            </a:r>
            <a:r>
              <a:rPr lang="en-US" altLang="zh-CN" dirty="0" smtClean="0">
                <a:latin typeface="微软雅黑" pitchFamily="34" charset="-122"/>
                <a:ea typeface="微软雅黑" pitchFamily="34" charset="-122"/>
                <a:sym typeface="Arial" pitchFamily="34" charset="0"/>
              </a:rPr>
              <a:t>……</a:t>
            </a:r>
            <a:endParaRPr lang="en-US" dirty="0">
              <a:latin typeface="微软雅黑" pitchFamily="34" charset="-122"/>
              <a:ea typeface="微软雅黑" pitchFamily="34" charset="-122"/>
            </a:endParaRPr>
          </a:p>
        </p:txBody>
      </p:sp>
      <p:cxnSp>
        <p:nvCxnSpPr>
          <p:cNvPr id="146" name="Straight Arrow Connector 145"/>
          <p:cNvCxnSpPr/>
          <p:nvPr/>
        </p:nvCxnSpPr>
        <p:spPr>
          <a:xfrm>
            <a:off x="3385783" y="1529107"/>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8900000">
            <a:off x="2646024"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6200000">
            <a:off x="2411956"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4366832"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2700000">
            <a:off x="4135687"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3500000">
            <a:off x="2656179"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8100000">
            <a:off x="4133028"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764385" y="2007561"/>
            <a:ext cx="160262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marL="160723" indent="-160723" defTabSz="685581">
              <a:lnSpc>
                <a:spcPct val="95000"/>
              </a:lnSpc>
              <a:buFont typeface="Arial" panose="020B0604020202020204" pitchFamily="34" charset="0"/>
              <a:buChar char="•"/>
            </a:pPr>
            <a:endParaRPr lang="en-US" altLang="zh-CN" sz="619" kern="0" dirty="0">
              <a:solidFill>
                <a:prstClr val="white">
                  <a:lumMod val="50000"/>
                </a:prstClr>
              </a:solidFill>
            </a:endParaRPr>
          </a:p>
          <a:p>
            <a:pPr defTabSz="685581">
              <a:lnSpc>
                <a:spcPct val="95000"/>
              </a:lnSpc>
            </a:pPr>
            <a:r>
              <a:rPr lang="zh-CN" altLang="en-US" sz="619" b="1" kern="0" dirty="0">
                <a:solidFill>
                  <a:srgbClr val="FF0000"/>
                </a:solidFill>
              </a:rPr>
              <a:t>数据的冗余复杂</a:t>
            </a:r>
            <a:endParaRPr lang="en-US" altLang="zh-CN" sz="619" b="1" kern="0" dirty="0">
              <a:solidFill>
                <a:srgbClr val="FF0000"/>
              </a:solidFill>
            </a:endParaRPr>
          </a:p>
          <a:p>
            <a:pPr marL="160723" indent="-160723" defTabSz="685581">
              <a:lnSpc>
                <a:spcPct val="95000"/>
              </a:lnSpc>
              <a:buFont typeface="Arial" panose="020B0604020202020204" pitchFamily="34" charset="0"/>
              <a:buChar char="•"/>
            </a:pPr>
            <a:r>
              <a:rPr lang="zh-CN" altLang="en-US" sz="619" kern="0" dirty="0">
                <a:solidFill>
                  <a:schemeClr val="tx1"/>
                </a:solidFill>
              </a:rPr>
              <a:t>重复建设，冗余复杂的接口，暴露性能问题</a:t>
            </a:r>
            <a:endParaRPr lang="en-US" altLang="zh-CN" sz="619" kern="0" dirty="0">
              <a:solidFill>
                <a:schemeClr val="tx1"/>
              </a:solidFill>
            </a:endParaRPr>
          </a:p>
          <a:p>
            <a:pPr marL="160723" indent="-160723" defTabSz="685581">
              <a:lnSpc>
                <a:spcPct val="95000"/>
              </a:lnSpc>
              <a:buFont typeface="Arial" panose="020B0604020202020204" pitchFamily="34" charset="0"/>
              <a:buChar char="•"/>
            </a:pPr>
            <a:r>
              <a:rPr lang="zh-CN" altLang="en-US" sz="619" kern="0" dirty="0">
                <a:solidFill>
                  <a:schemeClr val="tx1"/>
                </a:solidFill>
              </a:rPr>
              <a:t>不同业务和数据主题之间数据摆放架构不清晰</a:t>
            </a:r>
          </a:p>
          <a:p>
            <a:pPr marL="160723" indent="-160723" defTabSz="685581">
              <a:lnSpc>
                <a:spcPct val="95000"/>
              </a:lnSpc>
              <a:buFont typeface="Arial" panose="020B0604020202020204" pitchFamily="34" charset="0"/>
              <a:buChar char="•"/>
            </a:pPr>
            <a:endParaRPr lang="en-US" altLang="en-US" sz="619" kern="0" dirty="0">
              <a:solidFill>
                <a:prstClr val="white">
                  <a:lumMod val="50000"/>
                </a:prstClr>
              </a:solidFill>
            </a:endParaRPr>
          </a:p>
        </p:txBody>
      </p:sp>
      <p:sp>
        <p:nvSpPr>
          <p:cNvPr id="154" name="Rectangle 153"/>
          <p:cNvSpPr/>
          <p:nvPr/>
        </p:nvSpPr>
        <p:spPr>
          <a:xfrm>
            <a:off x="814398" y="2679399"/>
            <a:ext cx="1399639" cy="532457"/>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19" b="1" kern="0" dirty="0">
                <a:solidFill>
                  <a:srgbClr val="FF0000"/>
                </a:solidFill>
              </a:rPr>
              <a:t>资源浪费</a:t>
            </a:r>
            <a:endParaRPr lang="en-US" altLang="zh-CN" sz="619" b="1" kern="0" dirty="0">
              <a:solidFill>
                <a:srgbClr val="FF0000"/>
              </a:solidFill>
            </a:endParaRPr>
          </a:p>
          <a:p>
            <a:pPr marL="160723" indent="-160723" defTabSz="685581">
              <a:lnSpc>
                <a:spcPct val="95000"/>
              </a:lnSpc>
              <a:buFont typeface="Arial" panose="020B0604020202020204" pitchFamily="34" charset="0"/>
              <a:buChar char="•"/>
            </a:pPr>
            <a:r>
              <a:rPr lang="zh-CN" altLang="en-US" sz="619" kern="0" dirty="0">
                <a:solidFill>
                  <a:schemeClr val="tx1"/>
                </a:solidFill>
              </a:rPr>
              <a:t>重复数据对象和数据元素</a:t>
            </a:r>
            <a:endParaRPr lang="en-US" sz="619" kern="0" dirty="0">
              <a:solidFill>
                <a:schemeClr val="tx1"/>
              </a:solidFill>
            </a:endParaRPr>
          </a:p>
        </p:txBody>
      </p:sp>
      <p:sp>
        <p:nvSpPr>
          <p:cNvPr id="155" name="Rectangle 154"/>
          <p:cNvSpPr/>
          <p:nvPr/>
        </p:nvSpPr>
        <p:spPr>
          <a:xfrm>
            <a:off x="4147380" y="3482674"/>
            <a:ext cx="2053397"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t" anchorCtr="0">
            <a:prstTxWarp prst="textNoShape">
              <a:avLst/>
            </a:prstTxWarp>
            <a:noAutofit/>
          </a:bodyPr>
          <a:lstStyle/>
          <a:p>
            <a:pPr defTabSz="685581">
              <a:lnSpc>
                <a:spcPct val="95000"/>
              </a:lnSpc>
            </a:pPr>
            <a:r>
              <a:rPr lang="zh-CN" altLang="en-US" sz="675" b="1" kern="0" dirty="0">
                <a:solidFill>
                  <a:srgbClr val="FF0000"/>
                </a:solidFill>
              </a:rPr>
              <a:t>各系统之间数据互相矛盾或不能关联带来痛苦</a:t>
            </a:r>
          </a:p>
          <a:p>
            <a:pPr marL="160723" indent="-160723" defTabSz="685581">
              <a:lnSpc>
                <a:spcPct val="95000"/>
              </a:lnSpc>
              <a:buFont typeface="Arial" panose="020B0604020202020204" pitchFamily="34" charset="0"/>
              <a:buChar char="•"/>
            </a:pPr>
            <a:r>
              <a:rPr lang="zh-CN" altLang="en-US" sz="619" dirty="0"/>
              <a:t>数据整合不足，还是以贴源为主，导致数据冗余、使用时有多个来源，空间浪费。</a:t>
            </a:r>
            <a:endParaRPr lang="en-US" sz="619" dirty="0"/>
          </a:p>
        </p:txBody>
      </p:sp>
      <p:sp>
        <p:nvSpPr>
          <p:cNvPr id="156" name="Rectangle 155"/>
          <p:cNvSpPr/>
          <p:nvPr/>
        </p:nvSpPr>
        <p:spPr>
          <a:xfrm>
            <a:off x="4586297" y="2679388"/>
            <a:ext cx="2007385"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t" anchorCtr="0">
            <a:prstTxWarp prst="textNoShape">
              <a:avLst/>
            </a:prstTxWarp>
            <a:noAutofit/>
          </a:bodyPr>
          <a:lstStyle/>
          <a:p>
            <a:pPr defTabSz="685581">
              <a:lnSpc>
                <a:spcPct val="95000"/>
              </a:lnSpc>
            </a:pPr>
            <a:r>
              <a:rPr lang="zh-CN" altLang="en-US" sz="675" b="1" dirty="0">
                <a:solidFill>
                  <a:srgbClr val="FF0000"/>
                </a:solidFill>
              </a:rPr>
              <a:t>数据描述上的管理缺陷</a:t>
            </a:r>
            <a:endParaRPr lang="en-US" altLang="zh-CN" sz="675" b="1" dirty="0">
              <a:solidFill>
                <a:srgbClr val="FF0000"/>
              </a:solidFill>
            </a:endParaRPr>
          </a:p>
          <a:p>
            <a:pPr marL="160723" indent="-160723" defTabSz="685581">
              <a:lnSpc>
                <a:spcPct val="95000"/>
              </a:lnSpc>
              <a:buFont typeface="Arial" panose="020B0604020202020204" pitchFamily="34" charset="0"/>
              <a:buChar char="•"/>
            </a:pPr>
            <a:r>
              <a:rPr lang="zh-CN" altLang="en-US" sz="619" dirty="0"/>
              <a:t>数据命名上没有规范，各自命名习惯不同，缺乏一致性</a:t>
            </a:r>
            <a:endParaRPr lang="en-US" altLang="zh-CN" sz="619" dirty="0"/>
          </a:p>
          <a:p>
            <a:pPr marL="160723" indent="-160723" defTabSz="685581">
              <a:lnSpc>
                <a:spcPct val="95000"/>
              </a:lnSpc>
              <a:buFont typeface="Arial" panose="020B0604020202020204" pitchFamily="34" charset="0"/>
              <a:buChar char="•"/>
            </a:pPr>
            <a:r>
              <a:rPr lang="zh-CN" altLang="en-US" sz="619" dirty="0"/>
              <a:t>虽然梳理过一期数据地图，但仅做到对需求、应用、输出文件的梳理，但对数据来源，加工衍变的路径缺乏统一管理和记录，对于数据的追根溯源有缺失。</a:t>
            </a:r>
            <a:endParaRPr lang="en-US" sz="619" dirty="0"/>
          </a:p>
        </p:txBody>
      </p:sp>
      <p:sp>
        <p:nvSpPr>
          <p:cNvPr id="157" name="Rectangle 156"/>
          <p:cNvSpPr/>
          <p:nvPr/>
        </p:nvSpPr>
        <p:spPr>
          <a:xfrm>
            <a:off x="4430658" y="2007561"/>
            <a:ext cx="2077300"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信息有失准确</a:t>
            </a:r>
          </a:p>
          <a:p>
            <a:pPr marL="160723" indent="-160723" defTabSz="685581">
              <a:lnSpc>
                <a:spcPct val="95000"/>
              </a:lnSpc>
              <a:buFont typeface="Arial" panose="020B0604020202020204" pitchFamily="34" charset="0"/>
              <a:buChar char="•"/>
            </a:pPr>
            <a:r>
              <a:rPr lang="zh-CN" altLang="en-US" sz="619" dirty="0"/>
              <a:t>数据质量检查缺乏统一的标准，问题暴露后的统一管理和持续监控，还需要加强</a:t>
            </a:r>
            <a:endParaRPr lang="en-US" altLang="zh-CN" sz="619" dirty="0"/>
          </a:p>
          <a:p>
            <a:pPr marL="160723" indent="-160723" defTabSz="685581">
              <a:lnSpc>
                <a:spcPct val="95000"/>
              </a:lnSpc>
              <a:buFont typeface="Arial" panose="020B0604020202020204" pitchFamily="34" charset="0"/>
              <a:buChar char="•"/>
            </a:pPr>
            <a:r>
              <a:rPr lang="zh-CN" altLang="en-US" sz="619" dirty="0"/>
              <a:t>基础数据质量的问题及早暴露才能确保后续指标加工的准确性。</a:t>
            </a:r>
            <a:endParaRPr lang="en-US" altLang="en-US" sz="619" dirty="0"/>
          </a:p>
        </p:txBody>
      </p:sp>
      <p:sp>
        <p:nvSpPr>
          <p:cNvPr id="158" name="Rectangle 157"/>
          <p:cNvSpPr/>
          <p:nvPr/>
        </p:nvSpPr>
        <p:spPr>
          <a:xfrm>
            <a:off x="900729" y="3422118"/>
            <a:ext cx="1730684"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数据安全问题</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数据泄露，在客户、合作方、和监管机构眼中企业的信誉下降</a:t>
            </a:r>
          </a:p>
          <a:p>
            <a:pPr marL="160723" indent="-160723" defTabSz="685581">
              <a:lnSpc>
                <a:spcPct val="95000"/>
              </a:lnSpc>
              <a:buFont typeface="Arial" panose="020B0604020202020204" pitchFamily="34" charset="0"/>
              <a:buChar char="•"/>
            </a:pPr>
            <a:r>
              <a:rPr lang="zh-CN" altLang="en-US" sz="675" kern="0" dirty="0">
                <a:solidFill>
                  <a:schemeClr val="tx1"/>
                </a:solidFill>
              </a:rPr>
              <a:t>数据分级：对数据的安全管理等级进行分类，并落实到数据生命周期的管理活动中</a:t>
            </a:r>
            <a:endParaRPr lang="en-US" altLang="en-US" sz="675" kern="0" dirty="0">
              <a:solidFill>
                <a:schemeClr val="tx1"/>
              </a:solidFill>
            </a:endParaRPr>
          </a:p>
        </p:txBody>
      </p:sp>
      <p:sp>
        <p:nvSpPr>
          <p:cNvPr id="159" name="Rectangle 158"/>
          <p:cNvSpPr/>
          <p:nvPr/>
        </p:nvSpPr>
        <p:spPr>
          <a:xfrm>
            <a:off x="2421259" y="1156654"/>
            <a:ext cx="227932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75" b="1" dirty="0">
                <a:solidFill>
                  <a:srgbClr val="FF0000"/>
                </a:solidFill>
              </a:rPr>
              <a:t>关键信息不一致</a:t>
            </a:r>
            <a:endParaRPr lang="en-US" altLang="zh-CN" sz="675" b="1" dirty="0">
              <a:solidFill>
                <a:srgbClr val="FF0000"/>
              </a:solidFill>
            </a:endParaRPr>
          </a:p>
          <a:p>
            <a:pPr marL="160723" indent="-160723" defTabSz="685564">
              <a:lnSpc>
                <a:spcPct val="95000"/>
              </a:lnSpc>
              <a:buFont typeface="Arial" panose="020B0604020202020204" pitchFamily="34" charset="0"/>
              <a:buChar char="•"/>
            </a:pPr>
            <a:r>
              <a:rPr lang="zh-CN" altLang="en-US" sz="619" dirty="0"/>
              <a:t>债权分类：不同业务部门对其认知不同，口径没有统一</a:t>
            </a:r>
            <a:endParaRPr lang="en-US" altLang="zh-CN" sz="619" dirty="0"/>
          </a:p>
          <a:p>
            <a:pPr marL="160723" indent="-160723" defTabSz="685564">
              <a:lnSpc>
                <a:spcPct val="95000"/>
              </a:lnSpc>
              <a:buFont typeface="Arial" panose="020B0604020202020204" pitchFamily="34" charset="0"/>
              <a:buChar char="•"/>
            </a:pPr>
            <a:r>
              <a:rPr lang="zh-CN" altLang="en-US" sz="619" dirty="0"/>
              <a:t>指标口径：同一个指标，存在多种业务口径（有些可能是合理的），给业务用户（包括业务部门领导）和数据分析人员带来很多困惑</a:t>
            </a:r>
            <a:endParaRPr lang="en-US" altLang="zh-CN" sz="619" dirty="0"/>
          </a:p>
          <a:p>
            <a:pPr marL="160723" indent="-160723" defTabSz="685564">
              <a:lnSpc>
                <a:spcPct val="95000"/>
              </a:lnSpc>
              <a:buFont typeface="Arial" panose="020B0604020202020204" pitchFamily="34" charset="0"/>
              <a:buChar char="•"/>
            </a:pPr>
            <a:r>
              <a:rPr lang="zh-CN" altLang="en-US" sz="619" dirty="0"/>
              <a:t>只形成了一些应用级别的数据标准，为形成所里的统一数据标准</a:t>
            </a:r>
            <a:endParaRPr lang="en-US" sz="619" dirty="0"/>
          </a:p>
        </p:txBody>
      </p:sp>
      <p:grpSp>
        <p:nvGrpSpPr>
          <p:cNvPr id="160" name="Group 159"/>
          <p:cNvGrpSpPr>
            <a:grpSpLocks noChangeAspect="1"/>
          </p:cNvGrpSpPr>
          <p:nvPr/>
        </p:nvGrpSpPr>
        <p:grpSpPr>
          <a:xfrm>
            <a:off x="3041474" y="1726159"/>
            <a:ext cx="714199" cy="714199"/>
            <a:chOff x="4166522" y="1418604"/>
            <a:chExt cx="810956" cy="810956"/>
          </a:xfrm>
        </p:grpSpPr>
        <p:sp>
          <p:nvSpPr>
            <p:cNvPr id="161" name="Freeform 1"/>
            <p:cNvSpPr>
              <a:spLocks noChangeArrowheads="1"/>
            </p:cNvSpPr>
            <p:nvPr/>
          </p:nvSpPr>
          <p:spPr bwMode="auto">
            <a:xfrm>
              <a:off x="4166522" y="1418604"/>
              <a:ext cx="810956" cy="810956"/>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2" name="Freeform 10"/>
            <p:cNvSpPr>
              <a:spLocks noChangeArrowheads="1"/>
            </p:cNvSpPr>
            <p:nvPr/>
          </p:nvSpPr>
          <p:spPr bwMode="auto">
            <a:xfrm>
              <a:off x="4278488" y="1531370"/>
              <a:ext cx="587023" cy="587023"/>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sp>
          <p:nvSpPr>
            <p:cNvPr id="163" name="Rectangle 162"/>
            <p:cNvSpPr/>
            <p:nvPr/>
          </p:nvSpPr>
          <p:spPr>
            <a:xfrm>
              <a:off x="4272806" y="1475754"/>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4" name="Group 163"/>
          <p:cNvGrpSpPr>
            <a:grpSpLocks noChangeAspect="1"/>
          </p:cNvGrpSpPr>
          <p:nvPr/>
        </p:nvGrpSpPr>
        <p:grpSpPr>
          <a:xfrm>
            <a:off x="3649478" y="2005246"/>
            <a:ext cx="714199" cy="714199"/>
            <a:chOff x="4889780" y="1647329"/>
            <a:chExt cx="810956" cy="810956"/>
          </a:xfrm>
        </p:grpSpPr>
        <p:grpSp>
          <p:nvGrpSpPr>
            <p:cNvPr id="165" name="Group 164"/>
            <p:cNvGrpSpPr/>
            <p:nvPr/>
          </p:nvGrpSpPr>
          <p:grpSpPr>
            <a:xfrm rot="5400000">
              <a:off x="4889780" y="1647329"/>
              <a:ext cx="810956" cy="810956"/>
              <a:chOff x="3674690" y="4451374"/>
              <a:chExt cx="1609725" cy="1609725"/>
            </a:xfrm>
          </p:grpSpPr>
          <p:sp>
            <p:nvSpPr>
              <p:cNvPr id="167"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8"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66" name="Rectangle 165"/>
            <p:cNvSpPr/>
            <p:nvPr/>
          </p:nvSpPr>
          <p:spPr>
            <a:xfrm>
              <a:off x="5000947" y="1707066"/>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9" name="Group 168"/>
          <p:cNvGrpSpPr>
            <a:grpSpLocks noChangeAspect="1"/>
          </p:cNvGrpSpPr>
          <p:nvPr/>
        </p:nvGrpSpPr>
        <p:grpSpPr>
          <a:xfrm>
            <a:off x="3766402" y="2676604"/>
            <a:ext cx="714199" cy="714199"/>
            <a:chOff x="5132156" y="2361587"/>
            <a:chExt cx="810956" cy="810956"/>
          </a:xfrm>
        </p:grpSpPr>
        <p:grpSp>
          <p:nvGrpSpPr>
            <p:cNvPr id="170" name="Group 169"/>
            <p:cNvGrpSpPr/>
            <p:nvPr/>
          </p:nvGrpSpPr>
          <p:grpSpPr>
            <a:xfrm rot="5400000">
              <a:off x="5132156" y="2361587"/>
              <a:ext cx="810956" cy="810956"/>
              <a:chOff x="3674690" y="4451374"/>
              <a:chExt cx="1609725" cy="1609725"/>
            </a:xfrm>
          </p:grpSpPr>
          <p:sp>
            <p:nvSpPr>
              <p:cNvPr id="172"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3"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1" name="Rectangle 170"/>
            <p:cNvSpPr/>
            <p:nvPr/>
          </p:nvSpPr>
          <p:spPr>
            <a:xfrm>
              <a:off x="5248597"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74" name="Group 173"/>
          <p:cNvGrpSpPr>
            <a:grpSpLocks noChangeAspect="1"/>
          </p:cNvGrpSpPr>
          <p:nvPr/>
        </p:nvGrpSpPr>
        <p:grpSpPr>
          <a:xfrm>
            <a:off x="3375431" y="3228490"/>
            <a:ext cx="714199" cy="714199"/>
            <a:chOff x="4889780" y="3079626"/>
            <a:chExt cx="810956" cy="810956"/>
          </a:xfrm>
        </p:grpSpPr>
        <p:sp>
          <p:nvSpPr>
            <p:cNvPr id="175" name="Rectangle 174"/>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r>
                <a:rPr lang="en-US" b="1" kern="0" dirty="0">
                  <a:solidFill>
                    <a:prstClr val="white"/>
                  </a:solidFill>
                </a:rPr>
                <a:t>!</a:t>
              </a:r>
            </a:p>
          </p:txBody>
        </p:sp>
        <p:grpSp>
          <p:nvGrpSpPr>
            <p:cNvPr id="176" name="Group 175"/>
            <p:cNvGrpSpPr/>
            <p:nvPr/>
          </p:nvGrpSpPr>
          <p:grpSpPr>
            <a:xfrm rot="5400000">
              <a:off x="4889780" y="3079626"/>
              <a:ext cx="810956" cy="810956"/>
              <a:chOff x="3674690" y="4451374"/>
              <a:chExt cx="1609725" cy="1609725"/>
            </a:xfrm>
          </p:grpSpPr>
          <p:sp>
            <p:nvSpPr>
              <p:cNvPr id="17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9"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7" name="Rectangle 176"/>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0" name="Group 179"/>
          <p:cNvGrpSpPr>
            <a:grpSpLocks noChangeAspect="1"/>
          </p:cNvGrpSpPr>
          <p:nvPr/>
        </p:nvGrpSpPr>
        <p:grpSpPr>
          <a:xfrm>
            <a:off x="2698888" y="3204827"/>
            <a:ext cx="714199" cy="714199"/>
            <a:chOff x="4166522" y="3358556"/>
            <a:chExt cx="810956" cy="810956"/>
          </a:xfrm>
        </p:grpSpPr>
        <p:grpSp>
          <p:nvGrpSpPr>
            <p:cNvPr id="181" name="Group 180"/>
            <p:cNvGrpSpPr/>
            <p:nvPr/>
          </p:nvGrpSpPr>
          <p:grpSpPr>
            <a:xfrm>
              <a:off x="4166522" y="3358556"/>
              <a:ext cx="810956" cy="810956"/>
              <a:chOff x="3674690" y="4451374"/>
              <a:chExt cx="1609725" cy="1609725"/>
            </a:xfrm>
          </p:grpSpPr>
          <p:sp>
            <p:nvSpPr>
              <p:cNvPr id="18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4"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2" name="Rectangle 181"/>
            <p:cNvSpPr/>
            <p:nvPr/>
          </p:nvSpPr>
          <p:spPr>
            <a:xfrm>
              <a:off x="4272806" y="3427542"/>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5" name="Group 184"/>
          <p:cNvGrpSpPr>
            <a:grpSpLocks noChangeAspect="1"/>
          </p:cNvGrpSpPr>
          <p:nvPr/>
        </p:nvGrpSpPr>
        <p:grpSpPr>
          <a:xfrm>
            <a:off x="2441733" y="2005246"/>
            <a:ext cx="714199" cy="714199"/>
            <a:chOff x="3186198" y="2361588"/>
            <a:chExt cx="810956" cy="810956"/>
          </a:xfrm>
        </p:grpSpPr>
        <p:grpSp>
          <p:nvGrpSpPr>
            <p:cNvPr id="186" name="Group 185"/>
            <p:cNvGrpSpPr/>
            <p:nvPr/>
          </p:nvGrpSpPr>
          <p:grpSpPr>
            <a:xfrm rot="5400000">
              <a:off x="3186198" y="2361588"/>
              <a:ext cx="810956" cy="810956"/>
              <a:chOff x="3674690" y="4451374"/>
              <a:chExt cx="1609725" cy="1609725"/>
            </a:xfrm>
          </p:grpSpPr>
          <p:sp>
            <p:nvSpPr>
              <p:cNvPr id="18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9" name="Freeform 10"/>
              <p:cNvSpPr>
                <a:spLocks noChangeArrowheads="1"/>
              </p:cNvSpPr>
              <p:nvPr/>
            </p:nvSpPr>
            <p:spPr bwMode="auto">
              <a:xfrm rot="16200000">
                <a:off x="3885537" y="4687213"/>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7" name="Rectangle 186"/>
            <p:cNvSpPr/>
            <p:nvPr/>
          </p:nvSpPr>
          <p:spPr>
            <a:xfrm>
              <a:off x="3291319"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90" name="Group 189"/>
          <p:cNvGrpSpPr>
            <a:grpSpLocks noChangeAspect="1"/>
          </p:cNvGrpSpPr>
          <p:nvPr/>
        </p:nvGrpSpPr>
        <p:grpSpPr>
          <a:xfrm>
            <a:off x="2292266" y="2682469"/>
            <a:ext cx="714199" cy="714199"/>
            <a:chOff x="3478911" y="3079626"/>
            <a:chExt cx="810956" cy="810956"/>
          </a:xfrm>
        </p:grpSpPr>
        <p:grpSp>
          <p:nvGrpSpPr>
            <p:cNvPr id="191" name="Group 190"/>
            <p:cNvGrpSpPr/>
            <p:nvPr/>
          </p:nvGrpSpPr>
          <p:grpSpPr>
            <a:xfrm rot="5400000">
              <a:off x="3478911" y="3079626"/>
              <a:ext cx="810956" cy="810956"/>
              <a:chOff x="3674690" y="4451374"/>
              <a:chExt cx="1609725" cy="1609725"/>
            </a:xfrm>
          </p:grpSpPr>
          <p:sp>
            <p:nvSpPr>
              <p:cNvPr id="19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94" name="Freeform 10"/>
              <p:cNvSpPr>
                <a:spLocks noChangeArrowheads="1"/>
              </p:cNvSpPr>
              <p:nvPr/>
            </p:nvSpPr>
            <p:spPr bwMode="auto">
              <a:xfrm rot="16200000">
                <a:off x="3896939" y="4696209"/>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92" name="Rectangle 191"/>
            <p:cNvSpPr/>
            <p:nvPr/>
          </p:nvSpPr>
          <p:spPr>
            <a:xfrm>
              <a:off x="3563784"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spTree>
    <p:extLst>
      <p:ext uri="{BB962C8B-B14F-4D97-AF65-F5344CB8AC3E}">
        <p14:creationId xmlns:p14="http://schemas.microsoft.com/office/powerpoint/2010/main" val="19502867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3.05556E-6 -1.35802E-6 L -0.0007 -0.10802 " pathEditMode="relative" rAng="0" ptsTypes="AA">
                                      <p:cBhvr>
                                        <p:cTn id="9" dur="1000" spd="-100000" fill="hold"/>
                                        <p:tgtEl>
                                          <p:spTgt spid="159"/>
                                        </p:tgtEl>
                                        <p:attrNameLst>
                                          <p:attrName>ppt_x</p:attrName>
                                          <p:attrName>ppt_y</p:attrName>
                                        </p:attrNameLst>
                                      </p:cBhvr>
                                      <p:rCtr x="-35" y="-5401"/>
                                    </p:animMotion>
                                  </p:childTnLst>
                                </p:cTn>
                              </p:par>
                              <p:par>
                                <p:cTn id="10" presetID="10" presetClass="entr" presetSubtype="0" fill="hold" nodeType="with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250"/>
                                        <p:tgtEl>
                                          <p:spTgt spid="160"/>
                                        </p:tgtEl>
                                      </p:cBhvr>
                                    </p:animEffect>
                                  </p:childTnLst>
                                </p:cTn>
                              </p:par>
                              <p:par>
                                <p:cTn id="13" presetID="6" presetClass="emph" presetSubtype="0" fill="hold" nodeType="withEffect">
                                  <p:stCondLst>
                                    <p:cond delay="0"/>
                                  </p:stCondLst>
                                  <p:childTnLst>
                                    <p:animScale>
                                      <p:cBhvr>
                                        <p:cTn id="14" dur="10" fill="hold"/>
                                        <p:tgtEl>
                                          <p:spTgt spid="160"/>
                                        </p:tgtEl>
                                      </p:cBhvr>
                                      <p:by x="1000" y="1000"/>
                                    </p:animScale>
                                  </p:childTnLst>
                                </p:cTn>
                              </p:par>
                              <p:par>
                                <p:cTn id="15" presetID="6" presetClass="emph" presetSubtype="0" decel="100000" fill="hold" nodeType="withEffect">
                                  <p:stCondLst>
                                    <p:cond delay="0"/>
                                  </p:stCondLst>
                                  <p:childTnLst>
                                    <p:animScale>
                                      <p:cBhvr>
                                        <p:cTn id="16" dur="1000" fill="hold"/>
                                        <p:tgtEl>
                                          <p:spTgt spid="160"/>
                                        </p:tgtEl>
                                      </p:cBhvr>
                                      <p:by x="9999000" y="9999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childTnLst>
                                </p:cTn>
                              </p:par>
                              <p:par>
                                <p:cTn id="22" presetID="35" presetClass="path" presetSubtype="0" decel="100000" fill="hold" grpId="1" nodeType="withEffect">
                                  <p:stCondLst>
                                    <p:cond delay="0"/>
                                  </p:stCondLst>
                                  <p:childTnLst>
                                    <p:animMotion origin="layout" path="M 3.88889E-6 -3.58025E-6 L 0.06944 -3.58025E-6 " pathEditMode="relative" rAng="0" ptsTypes="AA">
                                      <p:cBhvr>
                                        <p:cTn id="23" dur="1000" spd="-100000" fill="hold"/>
                                        <p:tgtEl>
                                          <p:spTgt spid="157"/>
                                        </p:tgtEl>
                                        <p:attrNameLst>
                                          <p:attrName>ppt_x</p:attrName>
                                          <p:attrName>ppt_y</p:attrName>
                                        </p:attrNameLst>
                                      </p:cBhvr>
                                      <p:rCtr x="3472" y="0"/>
                                    </p:animMotion>
                                  </p:childTnLst>
                                </p:cTn>
                              </p:par>
                              <p:par>
                                <p:cTn id="24" presetID="10" presetClass="entr" presetSubtype="0" fill="hold" nodeType="withEffect">
                                  <p:stCondLst>
                                    <p:cond delay="0"/>
                                  </p:stCondLst>
                                  <p:childTnLst>
                                    <p:set>
                                      <p:cBhvr>
                                        <p:cTn id="25" dur="1" fill="hold">
                                          <p:stCondLst>
                                            <p:cond delay="0"/>
                                          </p:stCondLst>
                                        </p:cTn>
                                        <p:tgtEl>
                                          <p:spTgt spid="164"/>
                                        </p:tgtEl>
                                        <p:attrNameLst>
                                          <p:attrName>style.visibility</p:attrName>
                                        </p:attrNameLst>
                                      </p:cBhvr>
                                      <p:to>
                                        <p:strVal val="visible"/>
                                      </p:to>
                                    </p:set>
                                    <p:animEffect transition="in" filter="fade">
                                      <p:cBhvr>
                                        <p:cTn id="26" dur="250"/>
                                        <p:tgtEl>
                                          <p:spTgt spid="164"/>
                                        </p:tgtEl>
                                      </p:cBhvr>
                                    </p:animEffect>
                                  </p:childTnLst>
                                </p:cTn>
                              </p:par>
                              <p:par>
                                <p:cTn id="27" presetID="6" presetClass="emph" presetSubtype="0" fill="hold" nodeType="withEffect">
                                  <p:stCondLst>
                                    <p:cond delay="0"/>
                                  </p:stCondLst>
                                  <p:childTnLst>
                                    <p:animScale>
                                      <p:cBhvr>
                                        <p:cTn id="28" dur="10" fill="hold"/>
                                        <p:tgtEl>
                                          <p:spTgt spid="164"/>
                                        </p:tgtEl>
                                      </p:cBhvr>
                                      <p:by x="1000" y="1000"/>
                                    </p:animScale>
                                  </p:childTnLst>
                                </p:cTn>
                              </p:par>
                              <p:par>
                                <p:cTn id="29" presetID="6" presetClass="emph" presetSubtype="0" decel="100000" fill="hold" nodeType="withEffect">
                                  <p:stCondLst>
                                    <p:cond delay="0"/>
                                  </p:stCondLst>
                                  <p:childTnLst>
                                    <p:animScale>
                                      <p:cBhvr>
                                        <p:cTn id="30" dur="1000" fill="hold"/>
                                        <p:tgtEl>
                                          <p:spTgt spid="164"/>
                                        </p:tgtEl>
                                      </p:cBhvr>
                                      <p:by x="9999000" y="9999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6"/>
                                        </p:tgtEl>
                                        <p:attrNameLst>
                                          <p:attrName>style.visibility</p:attrName>
                                        </p:attrNameLst>
                                      </p:cBhvr>
                                      <p:to>
                                        <p:strVal val="visible"/>
                                      </p:to>
                                    </p:set>
                                    <p:animEffect transition="in" filter="fade">
                                      <p:cBhvr>
                                        <p:cTn id="35" dur="500"/>
                                        <p:tgtEl>
                                          <p:spTgt spid="156"/>
                                        </p:tgtEl>
                                      </p:cBhvr>
                                    </p:animEffect>
                                  </p:childTnLst>
                                </p:cTn>
                              </p:par>
                              <p:par>
                                <p:cTn id="36" presetID="35" presetClass="path" presetSubtype="0" decel="100000" fill="hold" grpId="1" nodeType="withEffect">
                                  <p:stCondLst>
                                    <p:cond delay="0"/>
                                  </p:stCondLst>
                                  <p:childTnLst>
                                    <p:animMotion origin="layout" path="M 2.22222E-6 2.34568E-6 L 0.06944 2.34568E-6 " pathEditMode="relative" rAng="0" ptsTypes="AA">
                                      <p:cBhvr>
                                        <p:cTn id="37" dur="1000" spd="-100000" fill="hold"/>
                                        <p:tgtEl>
                                          <p:spTgt spid="156"/>
                                        </p:tgtEl>
                                        <p:attrNameLst>
                                          <p:attrName>ppt_x</p:attrName>
                                          <p:attrName>ppt_y</p:attrName>
                                        </p:attrNameLst>
                                      </p:cBhvr>
                                      <p:rCtr x="3472" y="0"/>
                                    </p:animMotion>
                                  </p:childTnLst>
                                </p:cTn>
                              </p:par>
                              <p:par>
                                <p:cTn id="38" presetID="10" presetClass="entr" presetSubtype="0" fill="hold" nodeType="withEffect">
                                  <p:stCondLst>
                                    <p:cond delay="0"/>
                                  </p:stCondLst>
                                  <p:childTnLst>
                                    <p:set>
                                      <p:cBhvr>
                                        <p:cTn id="39" dur="1" fill="hold">
                                          <p:stCondLst>
                                            <p:cond delay="0"/>
                                          </p:stCondLst>
                                        </p:cTn>
                                        <p:tgtEl>
                                          <p:spTgt spid="169"/>
                                        </p:tgtEl>
                                        <p:attrNameLst>
                                          <p:attrName>style.visibility</p:attrName>
                                        </p:attrNameLst>
                                      </p:cBhvr>
                                      <p:to>
                                        <p:strVal val="visible"/>
                                      </p:to>
                                    </p:set>
                                    <p:animEffect transition="in" filter="fade">
                                      <p:cBhvr>
                                        <p:cTn id="40" dur="250"/>
                                        <p:tgtEl>
                                          <p:spTgt spid="169"/>
                                        </p:tgtEl>
                                      </p:cBhvr>
                                    </p:animEffect>
                                  </p:childTnLst>
                                </p:cTn>
                              </p:par>
                              <p:par>
                                <p:cTn id="41" presetID="6" presetClass="emph" presetSubtype="0" fill="hold" nodeType="withEffect">
                                  <p:stCondLst>
                                    <p:cond delay="0"/>
                                  </p:stCondLst>
                                  <p:childTnLst>
                                    <p:animScale>
                                      <p:cBhvr>
                                        <p:cTn id="42" dur="10" fill="hold"/>
                                        <p:tgtEl>
                                          <p:spTgt spid="169"/>
                                        </p:tgtEl>
                                      </p:cBhvr>
                                      <p:by x="1000" y="1000"/>
                                    </p:animScale>
                                  </p:childTnLst>
                                </p:cTn>
                              </p:par>
                              <p:par>
                                <p:cTn id="43" presetID="6" presetClass="emph" presetSubtype="0" decel="100000" fill="hold" nodeType="withEffect">
                                  <p:stCondLst>
                                    <p:cond delay="0"/>
                                  </p:stCondLst>
                                  <p:childTnLst>
                                    <p:animScale>
                                      <p:cBhvr>
                                        <p:cTn id="44" dur="1000" fill="hold"/>
                                        <p:tgtEl>
                                          <p:spTgt spid="169"/>
                                        </p:tgtEl>
                                      </p:cBhvr>
                                      <p:by x="9999000" y="9999000"/>
                                    </p:animScale>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fade">
                                      <p:cBhvr>
                                        <p:cTn id="49" dur="500"/>
                                        <p:tgtEl>
                                          <p:spTgt spid="155"/>
                                        </p:tgtEl>
                                      </p:cBhvr>
                                    </p:animEffect>
                                  </p:childTnLst>
                                </p:cTn>
                              </p:par>
                              <p:par>
                                <p:cTn id="50" presetID="35" presetClass="path" presetSubtype="0" decel="100000" fill="hold" grpId="1" nodeType="withEffect">
                                  <p:stCondLst>
                                    <p:cond delay="0"/>
                                  </p:stCondLst>
                                  <p:childTnLst>
                                    <p:animMotion origin="layout" path="M 4.16667E-6 4.69136E-6 L 0.06944 4.69136E-6 " pathEditMode="relative" rAng="0" ptsTypes="AA">
                                      <p:cBhvr>
                                        <p:cTn id="51" dur="1000" spd="-100000" fill="hold"/>
                                        <p:tgtEl>
                                          <p:spTgt spid="155"/>
                                        </p:tgtEl>
                                        <p:attrNameLst>
                                          <p:attrName>ppt_x</p:attrName>
                                          <p:attrName>ppt_y</p:attrName>
                                        </p:attrNameLst>
                                      </p:cBhvr>
                                      <p:rCtr x="3472" y="0"/>
                                    </p:animMotion>
                                  </p:childTnLst>
                                </p:cTn>
                              </p:par>
                              <p:par>
                                <p:cTn id="52" presetID="10" presetClass="entr" presetSubtype="0" fill="hold" nodeType="withEffect">
                                  <p:stCondLst>
                                    <p:cond delay="0"/>
                                  </p:stCondLst>
                                  <p:childTnLst>
                                    <p:set>
                                      <p:cBhvr>
                                        <p:cTn id="53" dur="1" fill="hold">
                                          <p:stCondLst>
                                            <p:cond delay="0"/>
                                          </p:stCondLst>
                                        </p:cTn>
                                        <p:tgtEl>
                                          <p:spTgt spid="174"/>
                                        </p:tgtEl>
                                        <p:attrNameLst>
                                          <p:attrName>style.visibility</p:attrName>
                                        </p:attrNameLst>
                                      </p:cBhvr>
                                      <p:to>
                                        <p:strVal val="visible"/>
                                      </p:to>
                                    </p:set>
                                    <p:animEffect transition="in" filter="fade">
                                      <p:cBhvr>
                                        <p:cTn id="54" dur="250"/>
                                        <p:tgtEl>
                                          <p:spTgt spid="174"/>
                                        </p:tgtEl>
                                      </p:cBhvr>
                                    </p:animEffect>
                                  </p:childTnLst>
                                </p:cTn>
                              </p:par>
                              <p:par>
                                <p:cTn id="55" presetID="6" presetClass="emph" presetSubtype="0" fill="hold" nodeType="withEffect">
                                  <p:stCondLst>
                                    <p:cond delay="0"/>
                                  </p:stCondLst>
                                  <p:childTnLst>
                                    <p:animScale>
                                      <p:cBhvr>
                                        <p:cTn id="56" dur="10" fill="hold"/>
                                        <p:tgtEl>
                                          <p:spTgt spid="174"/>
                                        </p:tgtEl>
                                      </p:cBhvr>
                                      <p:by x="1000" y="1000"/>
                                    </p:animScale>
                                  </p:childTnLst>
                                </p:cTn>
                              </p:par>
                              <p:par>
                                <p:cTn id="57" presetID="6" presetClass="emph" presetSubtype="0" decel="100000" fill="hold" nodeType="withEffect">
                                  <p:stCondLst>
                                    <p:cond delay="0"/>
                                  </p:stCondLst>
                                  <p:childTnLst>
                                    <p:animScale>
                                      <p:cBhvr>
                                        <p:cTn id="58" dur="1000" fill="hold"/>
                                        <p:tgtEl>
                                          <p:spTgt spid="174"/>
                                        </p:tgtEl>
                                      </p:cBhvr>
                                      <p:by x="9999000" y="9999000"/>
                                    </p:animScale>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8"/>
                                        </p:tgtEl>
                                        <p:attrNameLst>
                                          <p:attrName>style.visibility</p:attrName>
                                        </p:attrNameLst>
                                      </p:cBhvr>
                                      <p:to>
                                        <p:strVal val="visible"/>
                                      </p:to>
                                    </p:set>
                                    <p:animEffect transition="in" filter="fade">
                                      <p:cBhvr>
                                        <p:cTn id="63" dur="500"/>
                                        <p:tgtEl>
                                          <p:spTgt spid="158"/>
                                        </p:tgtEl>
                                      </p:cBhvr>
                                    </p:animEffect>
                                  </p:childTnLst>
                                </p:cTn>
                              </p:par>
                              <p:par>
                                <p:cTn id="64" presetID="35" presetClass="path" presetSubtype="0" decel="100000" fill="hold" grpId="1" nodeType="withEffect">
                                  <p:stCondLst>
                                    <p:cond delay="0"/>
                                  </p:stCondLst>
                                  <p:childTnLst>
                                    <p:animMotion origin="layout" path="M 1.94444E-6 -3.58025E-6 L -0.05278 -3.58025E-6 " pathEditMode="relative" rAng="0" ptsTypes="AA">
                                      <p:cBhvr>
                                        <p:cTn id="65" dur="1000" spd="-100000" fill="hold"/>
                                        <p:tgtEl>
                                          <p:spTgt spid="158"/>
                                        </p:tgtEl>
                                        <p:attrNameLst>
                                          <p:attrName>ppt_x</p:attrName>
                                          <p:attrName>ppt_y</p:attrName>
                                        </p:attrNameLst>
                                      </p:cBhvr>
                                      <p:rCtr x="-2639" y="0"/>
                                    </p:animMotion>
                                  </p:childTnLst>
                                </p:cTn>
                              </p:par>
                              <p:par>
                                <p:cTn id="66" presetID="10" presetClass="entr" presetSubtype="0" fill="hold" nodeType="withEffect">
                                  <p:stCondLst>
                                    <p:cond delay="0"/>
                                  </p:stCondLst>
                                  <p:childTnLst>
                                    <p:set>
                                      <p:cBhvr>
                                        <p:cTn id="67" dur="1" fill="hold">
                                          <p:stCondLst>
                                            <p:cond delay="0"/>
                                          </p:stCondLst>
                                        </p:cTn>
                                        <p:tgtEl>
                                          <p:spTgt spid="180"/>
                                        </p:tgtEl>
                                        <p:attrNameLst>
                                          <p:attrName>style.visibility</p:attrName>
                                        </p:attrNameLst>
                                      </p:cBhvr>
                                      <p:to>
                                        <p:strVal val="visible"/>
                                      </p:to>
                                    </p:set>
                                    <p:animEffect transition="in" filter="fade">
                                      <p:cBhvr>
                                        <p:cTn id="68" dur="250"/>
                                        <p:tgtEl>
                                          <p:spTgt spid="180"/>
                                        </p:tgtEl>
                                      </p:cBhvr>
                                    </p:animEffect>
                                  </p:childTnLst>
                                </p:cTn>
                              </p:par>
                              <p:par>
                                <p:cTn id="69" presetID="6" presetClass="emph" presetSubtype="0" fill="hold" nodeType="withEffect">
                                  <p:stCondLst>
                                    <p:cond delay="0"/>
                                  </p:stCondLst>
                                  <p:childTnLst>
                                    <p:animScale>
                                      <p:cBhvr>
                                        <p:cTn id="70" dur="10" fill="hold"/>
                                        <p:tgtEl>
                                          <p:spTgt spid="180"/>
                                        </p:tgtEl>
                                      </p:cBhvr>
                                      <p:by x="1000" y="1000"/>
                                    </p:animScale>
                                  </p:childTnLst>
                                </p:cTn>
                              </p:par>
                              <p:par>
                                <p:cTn id="71" presetID="6" presetClass="emph" presetSubtype="0" decel="100000" fill="hold" nodeType="withEffect">
                                  <p:stCondLst>
                                    <p:cond delay="0"/>
                                  </p:stCondLst>
                                  <p:childTnLst>
                                    <p:animScale>
                                      <p:cBhvr>
                                        <p:cTn id="72" dur="1000" fill="hold"/>
                                        <p:tgtEl>
                                          <p:spTgt spid="180"/>
                                        </p:tgtEl>
                                      </p:cBhvr>
                                      <p:by x="9999000" y="9999000"/>
                                    </p:animScale>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54"/>
                                        </p:tgtEl>
                                        <p:attrNameLst>
                                          <p:attrName>style.visibility</p:attrName>
                                        </p:attrNameLst>
                                      </p:cBhvr>
                                      <p:to>
                                        <p:strVal val="visible"/>
                                      </p:to>
                                    </p:set>
                                    <p:animEffect transition="in" filter="fade">
                                      <p:cBhvr>
                                        <p:cTn id="77" dur="500"/>
                                        <p:tgtEl>
                                          <p:spTgt spid="154"/>
                                        </p:tgtEl>
                                      </p:cBhvr>
                                    </p:animEffect>
                                  </p:childTnLst>
                                </p:cTn>
                              </p:par>
                              <p:par>
                                <p:cTn id="78" presetID="35" presetClass="path" presetSubtype="0" decel="100000" fill="hold" grpId="1" nodeType="withEffect">
                                  <p:stCondLst>
                                    <p:cond delay="0"/>
                                  </p:stCondLst>
                                  <p:childTnLst>
                                    <p:animMotion origin="layout" path="M -3.33333E-6 -3.58025E-6 L -0.05277 -3.58025E-6 " pathEditMode="relative" rAng="0" ptsTypes="AA">
                                      <p:cBhvr>
                                        <p:cTn id="79" dur="1000" spd="-100000" fill="hold"/>
                                        <p:tgtEl>
                                          <p:spTgt spid="154"/>
                                        </p:tgtEl>
                                        <p:attrNameLst>
                                          <p:attrName>ppt_x</p:attrName>
                                          <p:attrName>ppt_y</p:attrName>
                                        </p:attrNameLst>
                                      </p:cBhvr>
                                      <p:rCtr x="-2639" y="0"/>
                                    </p:animMotion>
                                  </p:childTnLst>
                                </p:cTn>
                              </p:par>
                              <p:par>
                                <p:cTn id="80" presetID="10" presetClass="entr" presetSubtype="0" fill="hold" nodeType="withEffect">
                                  <p:stCondLst>
                                    <p:cond delay="0"/>
                                  </p:stCondLst>
                                  <p:childTnLst>
                                    <p:set>
                                      <p:cBhvr>
                                        <p:cTn id="81" dur="1" fill="hold">
                                          <p:stCondLst>
                                            <p:cond delay="0"/>
                                          </p:stCondLst>
                                        </p:cTn>
                                        <p:tgtEl>
                                          <p:spTgt spid="190"/>
                                        </p:tgtEl>
                                        <p:attrNameLst>
                                          <p:attrName>style.visibility</p:attrName>
                                        </p:attrNameLst>
                                      </p:cBhvr>
                                      <p:to>
                                        <p:strVal val="visible"/>
                                      </p:to>
                                    </p:set>
                                    <p:animEffect transition="in" filter="fade">
                                      <p:cBhvr>
                                        <p:cTn id="82" dur="250"/>
                                        <p:tgtEl>
                                          <p:spTgt spid="190"/>
                                        </p:tgtEl>
                                      </p:cBhvr>
                                    </p:animEffect>
                                  </p:childTnLst>
                                </p:cTn>
                              </p:par>
                              <p:par>
                                <p:cTn id="83" presetID="6" presetClass="emph" presetSubtype="0" fill="hold" nodeType="withEffect">
                                  <p:stCondLst>
                                    <p:cond delay="0"/>
                                  </p:stCondLst>
                                  <p:childTnLst>
                                    <p:animScale>
                                      <p:cBhvr>
                                        <p:cTn id="84" dur="10" fill="hold"/>
                                        <p:tgtEl>
                                          <p:spTgt spid="190"/>
                                        </p:tgtEl>
                                      </p:cBhvr>
                                      <p:by x="1000" y="1000"/>
                                    </p:animScale>
                                  </p:childTnLst>
                                </p:cTn>
                              </p:par>
                              <p:par>
                                <p:cTn id="85" presetID="6" presetClass="emph" presetSubtype="0" decel="100000" fill="hold" nodeType="withEffect">
                                  <p:stCondLst>
                                    <p:cond delay="0"/>
                                  </p:stCondLst>
                                  <p:childTnLst>
                                    <p:animScale>
                                      <p:cBhvr>
                                        <p:cTn id="86" dur="1000" fill="hold"/>
                                        <p:tgtEl>
                                          <p:spTgt spid="190"/>
                                        </p:tgtEl>
                                      </p:cBhvr>
                                      <p:by x="9999000" y="9999000"/>
                                    </p:animScale>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53"/>
                                        </p:tgtEl>
                                        <p:attrNameLst>
                                          <p:attrName>style.visibility</p:attrName>
                                        </p:attrNameLst>
                                      </p:cBhvr>
                                      <p:to>
                                        <p:strVal val="visible"/>
                                      </p:to>
                                    </p:set>
                                    <p:animEffect transition="in" filter="fade">
                                      <p:cBhvr>
                                        <p:cTn id="91" dur="500"/>
                                        <p:tgtEl>
                                          <p:spTgt spid="153"/>
                                        </p:tgtEl>
                                      </p:cBhvr>
                                    </p:animEffect>
                                  </p:childTnLst>
                                </p:cTn>
                              </p:par>
                              <p:par>
                                <p:cTn id="92" presetID="35" presetClass="path" presetSubtype="0" decel="100000" fill="hold" grpId="1" nodeType="withEffect">
                                  <p:stCondLst>
                                    <p:cond delay="0"/>
                                  </p:stCondLst>
                                  <p:childTnLst>
                                    <p:animMotion origin="layout" path="M -3.05556E-6 -3.58025E-6 L -0.05277 -3.58025E-6 " pathEditMode="relative" rAng="0" ptsTypes="AA">
                                      <p:cBhvr>
                                        <p:cTn id="93" dur="1000" spd="-100000" fill="hold"/>
                                        <p:tgtEl>
                                          <p:spTgt spid="153"/>
                                        </p:tgtEl>
                                        <p:attrNameLst>
                                          <p:attrName>ppt_x</p:attrName>
                                          <p:attrName>ppt_y</p:attrName>
                                        </p:attrNameLst>
                                      </p:cBhvr>
                                      <p:rCtr x="-2639" y="0"/>
                                    </p:animMotion>
                                  </p:childTnLst>
                                </p:cTn>
                              </p:par>
                              <p:par>
                                <p:cTn id="94" presetID="10" presetClass="entr" presetSubtype="0" fill="hold" nodeType="withEffect">
                                  <p:stCondLst>
                                    <p:cond delay="10"/>
                                  </p:stCondLst>
                                  <p:childTnLst>
                                    <p:set>
                                      <p:cBhvr>
                                        <p:cTn id="95" dur="1" fill="hold">
                                          <p:stCondLst>
                                            <p:cond delay="0"/>
                                          </p:stCondLst>
                                        </p:cTn>
                                        <p:tgtEl>
                                          <p:spTgt spid="185"/>
                                        </p:tgtEl>
                                        <p:attrNameLst>
                                          <p:attrName>style.visibility</p:attrName>
                                        </p:attrNameLst>
                                      </p:cBhvr>
                                      <p:to>
                                        <p:strVal val="visible"/>
                                      </p:to>
                                    </p:set>
                                    <p:animEffect transition="in" filter="fade">
                                      <p:cBhvr>
                                        <p:cTn id="96" dur="250"/>
                                        <p:tgtEl>
                                          <p:spTgt spid="185"/>
                                        </p:tgtEl>
                                      </p:cBhvr>
                                    </p:animEffect>
                                  </p:childTnLst>
                                </p:cTn>
                              </p:par>
                              <p:par>
                                <p:cTn id="97" presetID="6" presetClass="emph" presetSubtype="0" fill="hold" nodeType="withEffect">
                                  <p:stCondLst>
                                    <p:cond delay="0"/>
                                  </p:stCondLst>
                                  <p:childTnLst>
                                    <p:animScale>
                                      <p:cBhvr>
                                        <p:cTn id="98" dur="10" fill="hold"/>
                                        <p:tgtEl>
                                          <p:spTgt spid="185"/>
                                        </p:tgtEl>
                                      </p:cBhvr>
                                      <p:by x="1000" y="1000"/>
                                    </p:animScale>
                                  </p:childTnLst>
                                </p:cTn>
                              </p:par>
                              <p:par>
                                <p:cTn id="99" presetID="6" presetClass="emph" presetSubtype="0" decel="100000" fill="hold" nodeType="withEffect">
                                  <p:stCondLst>
                                    <p:cond delay="10"/>
                                  </p:stCondLst>
                                  <p:childTnLst>
                                    <p:animScale>
                                      <p:cBhvr>
                                        <p:cTn id="100" dur="1000" fill="hold"/>
                                        <p:tgtEl>
                                          <p:spTgt spid="185"/>
                                        </p:tgtEl>
                                      </p:cBhvr>
                                      <p:by x="9999000" y="9999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323095105"/>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323095105"/>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323095105"/>
  <p:tag name="MH_LIBRARY" val="GRAPHIC"/>
  <p:tag name="MH_TYPE" val="SubTitle"/>
  <p:tag name="MH_ORDER" val="3"/>
</p:tagLst>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TDC_PPT_Branded_16-9_1116_full</Template>
  <TotalTime>123</TotalTime>
  <Words>3536</Words>
  <Application>Microsoft Macintosh PowerPoint</Application>
  <PresentationFormat>自定义</PresentationFormat>
  <Paragraphs>736</Paragraphs>
  <Slides>22</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Algerian</vt:lpstr>
      <vt:lpstr>Calibri</vt:lpstr>
      <vt:lpstr>Century Gothic</vt:lpstr>
      <vt:lpstr>Microsoft YaHei</vt:lpstr>
      <vt:lpstr>ＭＳ Ｐゴシック</vt:lpstr>
      <vt:lpstr>SimSun</vt:lpstr>
      <vt:lpstr>Times New Roman</vt:lpstr>
      <vt:lpstr>Verdana</vt:lpstr>
      <vt:lpstr>Wingdings</vt:lpstr>
      <vt:lpstr>方正兰亭黑_GBK</vt:lpstr>
      <vt:lpstr>华文细黑</vt:lpstr>
      <vt:lpstr>宋体</vt:lpstr>
      <vt:lpstr>微软雅黑</vt:lpstr>
      <vt:lpstr>Arial</vt:lpstr>
      <vt:lpstr>TDC_PPT_Branded_0516_full</vt:lpstr>
      <vt:lpstr>PowerPoint 演示文稿</vt:lpstr>
      <vt:lpstr>PowerPoint 演示文稿</vt:lpstr>
      <vt:lpstr>Teradata天睿公司成长历程，引领每一代创新</vt:lpstr>
      <vt:lpstr>PowerPoint 演示文稿</vt:lpstr>
      <vt:lpstr>PowerPoint 演示文稿</vt:lpstr>
      <vt:lpstr>PowerPoint 演示文稿</vt:lpstr>
      <vt:lpstr>PowerPoint 演示文稿</vt:lpstr>
      <vt:lpstr>PowerPoint 演示文稿</vt:lpstr>
      <vt:lpstr>发现各种不同的数据问题……</vt:lpstr>
      <vt:lpstr>通过数据治理综合解决数据问题</vt:lpstr>
      <vt:lpstr>数据治理工作实践要点</vt:lpstr>
      <vt:lpstr>PowerPoint 演示文稿</vt:lpstr>
      <vt:lpstr>Teradata数据治理解决方案</vt:lpstr>
      <vt:lpstr>数据治理团队成员构成及价格参照</vt:lpstr>
      <vt:lpstr>Teradata国内金融业数据治理典型项目</vt:lpstr>
      <vt:lpstr>PowerPoint 演示文稿</vt:lpstr>
      <vt:lpstr>数据治理工作落地步骤建议</vt:lpstr>
      <vt:lpstr>数据治理的诊断和评估关键</vt:lpstr>
      <vt:lpstr>数据专项治理</vt:lpstr>
      <vt:lpstr>建立数据管理流程</vt:lpstr>
      <vt:lpstr>数据治理管理活动在管控平台上协同开展工作</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23</cp:revision>
  <cp:lastPrinted>2015-10-07T18:54:40Z</cp:lastPrinted>
  <dcterms:created xsi:type="dcterms:W3CDTF">2017-03-16T06:53:37Z</dcterms:created>
  <dcterms:modified xsi:type="dcterms:W3CDTF">2017-03-17T06:42:07Z</dcterms:modified>
</cp:coreProperties>
</file>