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79" r:id="rId2"/>
    <p:sldId id="481" r:id="rId3"/>
    <p:sldId id="483" r:id="rId4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enkai" initials="ck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9DB"/>
    <a:srgbClr val="FF0000"/>
    <a:srgbClr val="000000"/>
    <a:srgbClr val="FF0066"/>
    <a:srgbClr val="EC881D"/>
    <a:srgbClr val="5F6062"/>
    <a:srgbClr val="DC7B1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98" autoAdjust="0"/>
    <p:restoredTop sz="85080" autoAdjust="0"/>
  </p:normalViewPr>
  <p:slideViewPr>
    <p:cSldViewPr snapToGrid="0" snapToObjects="1">
      <p:cViewPr>
        <p:scale>
          <a:sx n="72" d="100"/>
          <a:sy n="72" d="100"/>
        </p:scale>
        <p:origin x="-1666" y="-144"/>
      </p:cViewPr>
      <p:guideLst>
        <p:guide orient="horz" pos="2160"/>
        <p:guide pos="2880"/>
        <p:guide pos="1028"/>
        <p:guide pos="17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2934" y="6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2575" y="9491663"/>
            <a:ext cx="109538" cy="107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CA559C-6FCF-4992-8E68-AC0253B54C89}" type="slidenum">
              <a:rPr lang="en-US" sz="700">
                <a:solidFill>
                  <a:schemeClr val="bg2"/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700" dirty="0">
              <a:solidFill>
                <a:schemeClr val="bg2"/>
              </a:solidFill>
              <a:latin typeface="+mn-lt"/>
              <a:ea typeface="+mn-ea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5958005" y="9486380"/>
            <a:ext cx="527134" cy="129254"/>
            <a:chOff x="5137" y="4139"/>
            <a:chExt cx="335" cy="75"/>
          </a:xfrm>
          <a:solidFill>
            <a:schemeClr val="accent1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sp>
        <p:nvSpPr>
          <p:cNvPr id="11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52438" y="9496425"/>
            <a:ext cx="2946400" cy="10795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© 2015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7223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8" name="TextBox 7"/>
          <p:cNvSpPr txBox="1"/>
          <p:nvPr/>
        </p:nvSpPr>
        <p:spPr>
          <a:xfrm>
            <a:off x="282575" y="9491663"/>
            <a:ext cx="109538" cy="107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A566F58-A7DF-44B9-9A7C-AB1F0DF7D258}" type="slidenum">
              <a:rPr lang="en-US" sz="700">
                <a:solidFill>
                  <a:schemeClr val="bg2"/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700" dirty="0">
              <a:solidFill>
                <a:schemeClr val="bg2"/>
              </a:solidFill>
              <a:latin typeface="+mn-lt"/>
              <a:ea typeface="+mn-ea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958005" y="9486380"/>
            <a:ext cx="527134" cy="129254"/>
            <a:chOff x="5137" y="4139"/>
            <a:chExt cx="335" cy="75"/>
          </a:xfrm>
          <a:solidFill>
            <a:schemeClr val="accent1"/>
          </a:solidFill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sp>
        <p:nvSpPr>
          <p:cNvPr id="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52438" y="9496425"/>
            <a:ext cx="2946400" cy="10795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lang="en-US" sz="700">
                <a:solidFill>
                  <a:schemeClr val="bg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t>© 2015 Teradata</a:t>
            </a:r>
          </a:p>
        </p:txBody>
      </p:sp>
    </p:spTree>
    <p:extLst>
      <p:ext uri="{BB962C8B-B14F-4D97-AF65-F5344CB8AC3E}">
        <p14:creationId xmlns:p14="http://schemas.microsoft.com/office/powerpoint/2010/main" val="256594627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173038" indent="-173038" algn="l" rtl="0" eaLnBrk="0" fontAlgn="base" hangingPunct="0">
      <a:lnSpc>
        <a:spcPct val="95000"/>
      </a:lnSpc>
      <a:spcBef>
        <a:spcPts val="4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84163" indent="-111125" algn="l" rtl="0" eaLnBrk="0" fontAlgn="base" hangingPunct="0">
      <a:lnSpc>
        <a:spcPct val="85000"/>
      </a:lnSpc>
      <a:spcBef>
        <a:spcPts val="1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01638" indent="-117475" algn="l" rtl="0" eaLnBrk="0" fontAlgn="base" hangingPunct="0">
      <a:lnSpc>
        <a:spcPct val="85000"/>
      </a:lnSpc>
      <a:spcBef>
        <a:spcPts val="1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12763" indent="-111125" algn="l" rtl="0" eaLnBrk="0" fontAlgn="base" hangingPunct="0">
      <a:lnSpc>
        <a:spcPct val="85000"/>
      </a:lnSpc>
      <a:spcBef>
        <a:spcPts val="1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630238" indent="-117475" algn="l" rtl="0" eaLnBrk="0" fontAlgn="base" hangingPunct="0">
      <a:lnSpc>
        <a:spcPct val="85000"/>
      </a:lnSpc>
      <a:spcBef>
        <a:spcPts val="1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Tabl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98425" y="6523038"/>
            <a:ext cx="236538" cy="2365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tIns="91440" bIns="9144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 err="1">
              <a:solidFill>
                <a:prstClr val="white"/>
              </a:solidFill>
              <a:latin typeface="+mn-lt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800600" y="1809468"/>
            <a:ext cx="3886200" cy="4517136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 marL="515938" indent="-230188">
              <a:defRPr sz="1600">
                <a:solidFill>
                  <a:schemeClr val="tx1"/>
                </a:solidFill>
              </a:defRPr>
            </a:lvl2pPr>
            <a:lvl3pPr marL="742950" indent="-227013">
              <a:defRPr sz="14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 bwMode="gray">
          <a:xfrm>
            <a:off x="4800600" y="1033272"/>
            <a:ext cx="38862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 bwMode="gray">
          <a:xfrm>
            <a:off x="4800600" y="265176"/>
            <a:ext cx="3886200" cy="7017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43400" cy="6858000"/>
          </a:xfrm>
        </p:spPr>
        <p:txBody>
          <a:bodyPr anchor="t"/>
          <a:lstStyle>
            <a:lvl1pPr marL="0" indent="0" algn="ctr">
              <a:buFontTx/>
              <a:buNone/>
              <a:defRPr sz="1400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6580935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3808070" y="777240"/>
            <a:ext cx="5335930" cy="1143000"/>
          </a:xfrm>
          <a:solidFill>
            <a:srgbClr val="0079DB"/>
          </a:solidFill>
        </p:spPr>
        <p:txBody>
          <a:bodyPr wrap="square" lIns="228600" tIns="137160" rIns="457200" bIns="228600" anchor="b" anchorCtr="0">
            <a:noAutofit/>
          </a:bodyPr>
          <a:lstStyle>
            <a:lvl1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257550" cy="6858000"/>
          </a:xfrm>
        </p:spPr>
        <p:txBody>
          <a:bodyPr anchor="t"/>
          <a:lstStyle>
            <a:lvl1pPr marL="0" indent="0" algn="ctr">
              <a:buFontTx/>
              <a:buNone/>
              <a:defRPr sz="1400"/>
            </a:lvl1pPr>
          </a:lstStyle>
          <a:p>
            <a:pPr lvl="0"/>
            <a:endParaRPr lang="en-US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 bwMode="gray">
          <a:xfrm>
            <a:off x="3808070" y="2209800"/>
            <a:ext cx="4878730" cy="4114800"/>
          </a:xfrm>
        </p:spPr>
        <p:txBody>
          <a:bodyPr/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3810000" y="76200"/>
            <a:ext cx="1371600" cy="624840"/>
          </a:xfrm>
        </p:spPr>
        <p:txBody>
          <a:bodyPr anchor="ctr"/>
          <a:lstStyle>
            <a:lvl1pPr marL="0" indent="0" algn="ctr">
              <a:buFontTx/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单击图标添加图片</a:t>
            </a:r>
            <a:endParaRPr lang="en-US" noProof="0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9"/>
          </p:nvPr>
        </p:nvSpPr>
        <p:spPr bwMode="gray">
          <a:xfrm>
            <a:off x="1504566" y="6591604"/>
            <a:ext cx="1733709" cy="141581"/>
          </a:xfr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6036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_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3808070" y="164592"/>
            <a:ext cx="5335930" cy="1143000"/>
          </a:xfrm>
          <a:solidFill>
            <a:srgbClr val="0079DB"/>
          </a:solidFill>
        </p:spPr>
        <p:txBody>
          <a:bodyPr wrap="square" lIns="228600" tIns="137160" rIns="457200" bIns="228600" anchor="b" anchorCtr="0">
            <a:noAutofit/>
          </a:bodyPr>
          <a:lstStyle>
            <a:lvl1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257550" cy="6858000"/>
          </a:xfrm>
        </p:spPr>
        <p:txBody>
          <a:bodyPr anchor="t"/>
          <a:lstStyle>
            <a:lvl1pPr marL="0" indent="0" algn="ctr">
              <a:buFontTx/>
              <a:buNone/>
              <a:defRPr sz="1400"/>
            </a:lvl1pPr>
          </a:lstStyle>
          <a:p>
            <a:pPr lvl="0"/>
            <a:endParaRPr lang="en-US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 bwMode="gray">
          <a:xfrm>
            <a:off x="3808070" y="1536192"/>
            <a:ext cx="4878730" cy="4791456"/>
          </a:xfrm>
        </p:spPr>
        <p:txBody>
          <a:bodyPr/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9"/>
          </p:nvPr>
        </p:nvSpPr>
        <p:spPr bwMode="gray">
          <a:xfrm>
            <a:off x="1504566" y="6591604"/>
            <a:ext cx="1733709" cy="141581"/>
          </a:xfr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55538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 userDrawn="1"/>
        </p:nvSpPr>
        <p:spPr>
          <a:xfrm>
            <a:off x="153988" y="6556375"/>
            <a:ext cx="131762" cy="1301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CE1D27B-401F-4D6C-956A-A7DDFF64E510}" type="slidenum">
              <a:rPr lang="en-US" sz="850">
                <a:solidFill>
                  <a:schemeClr val="bg2"/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50" dirty="0">
              <a:solidFill>
                <a:schemeClr val="bg2"/>
              </a:solidFill>
              <a:latin typeface="+mn-lt"/>
              <a:ea typeface="+mn-ea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 bwMode="gray">
          <a:xfrm>
            <a:off x="0" y="3196340"/>
            <a:ext cx="9144000" cy="465320"/>
          </a:xfrm>
          <a:solidFill>
            <a:schemeClr val="bg1"/>
          </a:solidFill>
        </p:spPr>
        <p:txBody>
          <a:bodyPr lIns="457200" tIns="45720" rIns="457200" bIns="45720" anchor="ctr" anchorCtr="1">
            <a:spAutoFit/>
          </a:bodyPr>
          <a:lstStyle>
            <a:lvl1pPr marL="0" indent="0" algn="ct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42900" indent="-34290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accent1"/>
                </a:solidFill>
              </a:defRPr>
            </a:lvl2pPr>
            <a:lvl3pPr marL="285750" indent="-28575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accent1"/>
                </a:solidFill>
              </a:defRPr>
            </a:lvl3pPr>
            <a:lvl4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4pPr>
            <a:lvl5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5"/>
          </p:nvPr>
        </p:nvSpPr>
        <p:spPr bwMode="gray">
          <a:xfrm>
            <a:off x="3242535" y="6591604"/>
            <a:ext cx="2658930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39959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 userDrawn="1"/>
        </p:nvGrpSpPr>
        <p:grpSpPr bwMode="gray">
          <a:xfrm>
            <a:off x="2742406" y="3015457"/>
            <a:ext cx="3659188" cy="827087"/>
            <a:chOff x="1728" y="1805"/>
            <a:chExt cx="2305" cy="521"/>
          </a:xfrm>
          <a:solidFill>
            <a:schemeClr val="accent1"/>
          </a:solidFill>
        </p:grpSpPr>
        <p:sp>
          <p:nvSpPr>
            <p:cNvPr id="4" name="Freeform 5"/>
            <p:cNvSpPr>
              <a:spLocks noEditPoints="1"/>
            </p:cNvSpPr>
            <p:nvPr/>
          </p:nvSpPr>
          <p:spPr bwMode="gray">
            <a:xfrm>
              <a:off x="1728" y="1805"/>
              <a:ext cx="2231" cy="521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5" name="Freeform 6"/>
            <p:cNvSpPr>
              <a:spLocks noEditPoints="1"/>
            </p:cNvSpPr>
            <p:nvPr/>
          </p:nvSpPr>
          <p:spPr bwMode="gray">
            <a:xfrm>
              <a:off x="3974" y="2210"/>
              <a:ext cx="59" cy="5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sp>
        <p:nvSpPr>
          <p:cNvPr id="6" name="TextBox 8"/>
          <p:cNvSpPr txBox="1"/>
          <p:nvPr userDrawn="1"/>
        </p:nvSpPr>
        <p:spPr>
          <a:xfrm>
            <a:off x="177800" y="6575425"/>
            <a:ext cx="107950" cy="107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81ED303-3495-47E4-86CF-563BD50728F9}" type="slidenum">
              <a:rPr lang="en-US" sz="7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700" dirty="0">
              <a:solidFill>
                <a:schemeClr val="bg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TextBox 9"/>
          <p:cNvSpPr txBox="1"/>
          <p:nvPr userDrawn="1"/>
        </p:nvSpPr>
        <p:spPr>
          <a:xfrm>
            <a:off x="153988" y="6557963"/>
            <a:ext cx="131762" cy="13017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9DCB365-DACB-44FF-8446-F43DFB5C126B}" type="slidenum">
              <a:rPr lang="en-US" sz="85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50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5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1097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669088"/>
            <a:ext cx="2895600" cy="233362"/>
          </a:xfrm>
        </p:spPr>
        <p:txBody>
          <a:bodyPr/>
          <a:lstStyle>
            <a:lvl1pPr>
              <a:defRPr>
                <a:solidFill>
                  <a:srgbClr val="3C3C3B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1"/>
          </p:nvPr>
        </p:nvSpPr>
        <p:spPr>
          <a:xfrm>
            <a:off x="19050" y="6646863"/>
            <a:ext cx="1284288" cy="238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3B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610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487741"/>
            <a:ext cx="8229600" cy="467677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 marL="515938" indent="-230188">
              <a:defRPr sz="1600">
                <a:solidFill>
                  <a:schemeClr val="tx1"/>
                </a:solidFill>
              </a:defRPr>
            </a:lvl2pPr>
            <a:lvl3pPr marL="742950" indent="-227013">
              <a:defRPr sz="14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 bwMode="gray">
          <a:xfrm>
            <a:off x="457200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Footer Placeholder 22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0804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800600" y="1497096"/>
            <a:ext cx="3886200" cy="46499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487157"/>
            <a:ext cx="3886200" cy="4659923"/>
          </a:xfrm>
        </p:spPr>
        <p:txBody>
          <a:bodyPr/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0"/>
          </p:nvPr>
        </p:nvSpPr>
        <p:spPr bwMode="gray">
          <a:xfrm>
            <a:off x="457200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4" name="Title 16"/>
          <p:cNvSpPr>
            <a:spLocks noGrp="1"/>
          </p:cNvSpPr>
          <p:nvPr>
            <p:ph type="title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4018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4800600" y="1487488"/>
            <a:ext cx="3886200" cy="4659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487157"/>
            <a:ext cx="3886200" cy="4659923"/>
          </a:xfrm>
        </p:spPr>
        <p:txBody>
          <a:bodyPr/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0"/>
          </p:nvPr>
        </p:nvSpPr>
        <p:spPr bwMode="gray">
          <a:xfrm>
            <a:off x="457200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4" name="Title 16"/>
          <p:cNvSpPr>
            <a:spLocks noGrp="1"/>
          </p:cNvSpPr>
          <p:nvPr>
            <p:ph type="title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80437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489805"/>
            <a:ext cx="2438400" cy="4664556"/>
          </a:xfrm>
        </p:spPr>
        <p:txBody>
          <a:bodyPr/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 bwMode="gray">
          <a:xfrm>
            <a:off x="3352800" y="1489805"/>
            <a:ext cx="2438400" cy="4664556"/>
          </a:xfrm>
        </p:spPr>
        <p:txBody>
          <a:bodyPr/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 bwMode="gray">
          <a:xfrm>
            <a:off x="6248400" y="1489805"/>
            <a:ext cx="2438400" cy="4664556"/>
          </a:xfrm>
        </p:spPr>
        <p:txBody>
          <a:bodyPr/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5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0"/>
          </p:nvPr>
        </p:nvSpPr>
        <p:spPr bwMode="gray">
          <a:xfrm>
            <a:off x="457200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8" name="Title 16"/>
          <p:cNvSpPr>
            <a:spLocks noGrp="1"/>
          </p:cNvSpPr>
          <p:nvPr>
            <p:ph type="title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9298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Left Weigh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258796" y="1490511"/>
            <a:ext cx="2438400" cy="4702471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490511"/>
            <a:ext cx="5334000" cy="4704550"/>
          </a:xfrm>
        </p:spPr>
        <p:txBody>
          <a:bodyPr/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0"/>
          </p:nvPr>
        </p:nvSpPr>
        <p:spPr bwMode="gray">
          <a:xfrm>
            <a:off x="457200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Title 16"/>
          <p:cNvSpPr>
            <a:spLocks noGrp="1"/>
          </p:cNvSpPr>
          <p:nvPr>
            <p:ph type="title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35644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Right Weigh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457200" y="1491068"/>
            <a:ext cx="2438400" cy="469859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 bwMode="gray">
          <a:xfrm>
            <a:off x="3352800" y="1491068"/>
            <a:ext cx="5334000" cy="4697960"/>
          </a:xfrm>
        </p:spPr>
        <p:txBody>
          <a:bodyPr/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0"/>
          </p:nvPr>
        </p:nvSpPr>
        <p:spPr bwMode="gray">
          <a:xfrm>
            <a:off x="457200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Title 16"/>
          <p:cNvSpPr>
            <a:spLocks noGrp="1"/>
          </p:cNvSpPr>
          <p:nvPr>
            <p:ph type="title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87207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5"/>
          <p:cNvSpPr>
            <a:spLocks noGrp="1"/>
          </p:cNvSpPr>
          <p:nvPr>
            <p:ph type="body" sz="quarter" idx="15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6"/>
          </p:nvPr>
        </p:nvSpPr>
        <p:spPr bwMode="gray">
          <a:xfrm>
            <a:off x="457200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Title 16"/>
          <p:cNvSpPr>
            <a:spLocks noGrp="1"/>
          </p:cNvSpPr>
          <p:nvPr>
            <p:ph type="title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72421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5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1847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11338"/>
            <a:ext cx="8229600" cy="43608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styles: Standard bullet</a:t>
            </a:r>
          </a:p>
          <a:p>
            <a:pPr lvl="1"/>
            <a:r>
              <a:rPr lang="en-US" dirty="0" smtClean="0"/>
              <a:t>Second level: Sub bullet</a:t>
            </a:r>
          </a:p>
          <a:p>
            <a:pPr lvl="2"/>
            <a:r>
              <a:rPr lang="en-US" dirty="0" smtClean="0"/>
              <a:t>Third level: Tertiary bullet</a:t>
            </a:r>
          </a:p>
          <a:p>
            <a:pPr lvl="3"/>
            <a:r>
              <a:rPr lang="en-US" dirty="0" smtClean="0"/>
              <a:t>Fourth level: Body copy</a:t>
            </a:r>
          </a:p>
          <a:p>
            <a:pPr lvl="4"/>
            <a:r>
              <a:rPr lang="en-US" dirty="0" smtClean="0"/>
              <a:t>Fifth level: Main Heading</a:t>
            </a:r>
          </a:p>
          <a:p>
            <a:pPr lvl="5"/>
            <a:r>
              <a:rPr lang="en-US" dirty="0" smtClean="0"/>
              <a:t>Sixth level: Subheading</a:t>
            </a:r>
          </a:p>
          <a:p>
            <a:pPr lvl="6"/>
            <a:r>
              <a:rPr lang="en-US" dirty="0" smtClean="0"/>
              <a:t>Seventh level:  Tertiary heading</a:t>
            </a:r>
          </a:p>
          <a:p>
            <a:pPr lvl="7"/>
            <a:r>
              <a:rPr lang="en-US" dirty="0" smtClean="0"/>
              <a:t>Eighth level: Numbered lists</a:t>
            </a:r>
          </a:p>
          <a:p>
            <a:pPr lvl="8"/>
            <a:r>
              <a:rPr lang="en-US" dirty="0" smtClean="0"/>
              <a:t>Ninth level: Source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3"/>
          </p:nvPr>
        </p:nvSpPr>
        <p:spPr>
          <a:xfrm>
            <a:off x="457200" y="6575425"/>
            <a:ext cx="928688" cy="10795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1028" name="Group 20" hidden="1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1032" name="Group 6"/>
            <p:cNvGrpSpPr>
              <a:grpSpLocks/>
            </p:cNvGrpSpPr>
            <p:nvPr userDrawn="1"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8" name="Rectangle 7"/>
              <p:cNvSpPr>
                <a:spLocks noChangeAspect="1"/>
              </p:cNvSpPr>
              <p:nvPr/>
            </p:nvSpPr>
            <p:spPr>
              <a:xfrm>
                <a:off x="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" name="Rectangle 8"/>
              <p:cNvSpPr>
                <a:spLocks noChangeAspect="1"/>
              </p:cNvSpPr>
              <p:nvPr/>
            </p:nvSpPr>
            <p:spPr>
              <a:xfrm>
                <a:off x="868680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" name="Rectangle 9"/>
              <p:cNvSpPr>
                <a:spLocks noChangeAspect="1"/>
              </p:cNvSpPr>
              <p:nvPr/>
            </p:nvSpPr>
            <p:spPr>
              <a:xfrm>
                <a:off x="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1" name="Rectangle 10"/>
              <p:cNvSpPr>
                <a:spLocks noChangeAspect="1"/>
              </p:cNvSpPr>
              <p:nvPr/>
            </p:nvSpPr>
            <p:spPr>
              <a:xfrm>
                <a:off x="868680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0" y="4572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0" y="64008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 userDrawn="1"/>
          </p:nvCxnSpPr>
          <p:spPr>
            <a:xfrm>
              <a:off x="457200" y="1803400"/>
              <a:ext cx="82296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 userDrawn="1"/>
        </p:nvSpPr>
        <p:spPr>
          <a:xfrm>
            <a:off x="153988" y="6557963"/>
            <a:ext cx="131762" cy="1301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09010A5-5A7E-4C9D-95DC-954B8104E398}" type="slidenum">
              <a:rPr lang="en-US" sz="85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50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66688"/>
            <a:ext cx="822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pic>
        <p:nvPicPr>
          <p:cNvPr id="1031" name="图片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286500"/>
            <a:ext cx="18510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Century Gothic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Century Gothic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Century Gothic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Century Gothic" pitchFamily="34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Century Gothic" pitchFamily="34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Century Gothic" pitchFamily="34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Century Gothic" pitchFamily="34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Century Gothic" pitchFamily="34" charset="0"/>
        </a:defRPr>
      </a:lvl9pPr>
    </p:titleStyle>
    <p:bodyStyle>
      <a:lvl1pPr marL="228600" indent="-228600" algn="l" rtl="0" eaLnBrk="0" fontAlgn="base" hangingPunct="0">
        <a:lnSpc>
          <a:spcPct val="95000"/>
        </a:lnSpc>
        <a:spcBef>
          <a:spcPts val="800"/>
        </a:spcBef>
        <a:spcAft>
          <a:spcPts val="40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0" fontAlgn="base" hangingPunct="0">
        <a:lnSpc>
          <a:spcPct val="85000"/>
        </a:lnSpc>
        <a:spcBef>
          <a:spcPts val="400"/>
        </a:spcBef>
        <a:spcAft>
          <a:spcPts val="40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71450" algn="l" rtl="0" eaLnBrk="0" fontAlgn="base" hangingPunct="0">
        <a:lnSpc>
          <a:spcPct val="85000"/>
        </a:lnSpc>
        <a:spcBef>
          <a:spcPts val="400"/>
        </a:spcBef>
        <a:spcAft>
          <a:spcPts val="400"/>
        </a:spcAft>
        <a:buFont typeface="Arial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rtl="0" eaLnBrk="0" fontAlgn="base" hangingPunct="0">
        <a:lnSpc>
          <a:spcPct val="95000"/>
        </a:lnSpc>
        <a:spcBef>
          <a:spcPts val="800"/>
        </a:spcBef>
        <a:spcAft>
          <a:spcPts val="400"/>
        </a:spcAft>
        <a:buFont typeface="Arial" charset="0"/>
        <a:buChar char="​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algn="l" rtl="0" eaLnBrk="0" fontAlgn="base" hangingPunct="0">
        <a:lnSpc>
          <a:spcPct val="95000"/>
        </a:lnSpc>
        <a:spcBef>
          <a:spcPts val="800"/>
        </a:spcBef>
        <a:spcAft>
          <a:spcPts val="400"/>
        </a:spcAft>
        <a:buFont typeface="Arial" charset="0"/>
        <a:buChar char="​"/>
        <a:defRPr kern="120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5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​"/>
        <a:defRPr sz="1800" b="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5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" indent="-228600" algn="l" defTabSz="914400" rtl="0" eaLnBrk="1" latinLnBrk="0" hangingPunct="1">
        <a:lnSpc>
          <a:spcPct val="95000"/>
        </a:lnSpc>
        <a:spcBef>
          <a:spcPts val="400"/>
        </a:spcBef>
        <a:spcAft>
          <a:spcPts val="400"/>
        </a:spcAft>
        <a:buFont typeface="+mj-lt"/>
        <a:buAutoNum type="arabicPeriod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5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​"/>
        <a:defRPr sz="900" b="0" kern="120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陆家嘴系统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年扩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变更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635798"/>
              </p:ext>
            </p:extLst>
          </p:nvPr>
        </p:nvGraphicFramePr>
        <p:xfrm>
          <a:off x="1063255" y="1288000"/>
          <a:ext cx="6900531" cy="4038912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1467294"/>
                <a:gridCol w="1754372"/>
                <a:gridCol w="1807535"/>
                <a:gridCol w="1871330"/>
              </a:tblGrid>
              <a:tr h="3684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 目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扩容前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扩容后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变更说明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4" marB="0" anchor="ctr" horzOverflow="overflow"/>
                </a:tc>
              </a:tr>
              <a:tr h="12241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节点型号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微软雅黑" pitchFamily="34" charset="-122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3*5555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entury Gothic" panose="020B0502020202020204" pitchFamily="34" charset="0"/>
                        <a:ea typeface="+mn-ea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3*5555+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1*5555(HSN)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  <a:ea typeface="+mn-ea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微软雅黑" pitchFamily="34" charset="-122"/>
                        </a:rPr>
                        <a:t>增加一个热备节点，保证了系统的可靠性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微软雅黑" pitchFamily="34" charset="-122"/>
                      </a:endParaRPr>
                    </a:p>
                  </a:txBody>
                  <a:tcPr marL="9525" marR="9525" marT="9524" marB="0" anchor="ctr" horzOverflow="overflow"/>
                </a:tc>
              </a:tr>
              <a:tr h="23291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CPU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latin typeface="Century Gothic" panose="020B0502020202020204" pitchFamily="34" charset="0"/>
                          <a:ea typeface="+mn-ea"/>
                        </a:rPr>
                        <a:t>24 Core</a:t>
                      </a:r>
                    </a:p>
                    <a:p>
                      <a:pPr algn="l"/>
                      <a:r>
                        <a:rPr lang="en-US" altLang="zh-CN" sz="1400" dirty="0" smtClean="0">
                          <a:latin typeface="Century Gothic" panose="020B0502020202020204" pitchFamily="34" charset="0"/>
                          <a:ea typeface="+mn-ea"/>
                        </a:rPr>
                        <a:t>(3*2*4)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latin typeface="Century Gothic" panose="020B0502020202020204" pitchFamily="34" charset="0"/>
                          <a:ea typeface="+mn-ea"/>
                        </a:rPr>
                        <a:t>24 Core</a:t>
                      </a:r>
                    </a:p>
                    <a:p>
                      <a:pPr algn="l"/>
                      <a:r>
                        <a:rPr lang="en-US" altLang="zh-CN" sz="1400" dirty="0" smtClean="0">
                          <a:latin typeface="Century Gothic" panose="020B0502020202020204" pitchFamily="34" charset="0"/>
                          <a:ea typeface="+mn-ea"/>
                        </a:rPr>
                        <a:t>(3*2*4)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algn="l"/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4" marB="0" anchor="ctr" horzOverflow="overflow"/>
                </a:tc>
              </a:tr>
              <a:tr h="330602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内存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96 GB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（</a:t>
                      </a:r>
                      <a:r>
                        <a:rPr kumimoji="0" lang="en-US" altLang="zh-CN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3</a:t>
                      </a:r>
                      <a:r>
                        <a:rPr kumimoji="0" lang="zh-CN" altLang="en-US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*</a:t>
                      </a:r>
                      <a:r>
                        <a:rPr kumimoji="0" lang="en-US" altLang="zh-CN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32</a:t>
                      </a:r>
                      <a:r>
                        <a:rPr kumimoji="0" lang="zh-CN" altLang="en-US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）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96 GB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（</a:t>
                      </a:r>
                      <a:r>
                        <a:rPr kumimoji="0" lang="en-US" altLang="zh-CN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3</a:t>
                      </a:r>
                      <a:r>
                        <a:rPr kumimoji="0" lang="zh-CN" altLang="en-US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*</a:t>
                      </a:r>
                      <a:r>
                        <a:rPr kumimoji="0" lang="en-US" altLang="zh-CN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32</a:t>
                      </a:r>
                      <a:r>
                        <a:rPr kumimoji="0" lang="zh-CN" altLang="en-US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）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4" marB="0" anchor="ctr" horzOverflow="overflow"/>
                </a:tc>
              </a:tr>
              <a:tr h="227033">
                <a:tc>
                  <a:txBody>
                    <a:bodyPr/>
                    <a:lstStyle/>
                    <a:p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磁盘裸容量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108TB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(3</a:t>
                      </a: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*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120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*300 GB) 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RAID1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+mn-ea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144TB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(3</a:t>
                      </a: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*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160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*300 GB) 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RAID1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+mn-ea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微软雅黑" pitchFamily="34" charset="-122"/>
                        </a:rPr>
                        <a:t>利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微软雅黑" pitchFamily="34" charset="-122"/>
                        </a:rPr>
                        <a:t>旧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微软雅黑" pitchFamily="34" charset="-122"/>
                        </a:rPr>
                        <a:t>120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微软雅黑" pitchFamily="34" charset="-122"/>
                        </a:rPr>
                        <a:t>块硬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微软雅黑" pitchFamily="34" charset="-122"/>
                        </a:rPr>
                        <a:t>盘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微软雅黑" pitchFamily="34" charset="-122"/>
                      </a:endParaRPr>
                    </a:p>
                  </a:txBody>
                  <a:tcPr marL="9525" marR="9525" marT="9524" marB="0" anchor="ctr" horzOverflow="overflow"/>
                </a:tc>
              </a:tr>
              <a:tr h="265298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操作系统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Suse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 Linux 10 SP1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+mn-ea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Suse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 Linux 10 SP1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+mn-ea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微软雅黑" pitchFamily="34" charset="-122"/>
                      </a:endParaRPr>
                    </a:p>
                  </a:txBody>
                  <a:tcPr marL="9525" marR="9525" marT="9524" marB="0" anchor="ctr" horzOverflow="overflow"/>
                </a:tc>
              </a:tr>
              <a:tr h="12432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AMP</a:t>
                      </a: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个数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微软雅黑" pitchFamily="34" charset="-122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90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120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微软雅黑" pitchFamily="34" charset="-122"/>
                          <a:cs typeface="+mn-cs"/>
                        </a:rPr>
                        <a:t>AMP</a:t>
                      </a: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微软雅黑" pitchFamily="34" charset="-122"/>
                          <a:cs typeface="+mn-cs"/>
                        </a:rPr>
                        <a:t>个数增加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微软雅黑" pitchFamily="34" charset="-122"/>
                          <a:cs typeface="+mn-cs"/>
                        </a:rPr>
                        <a:t>1/3</a:t>
                      </a:r>
                    </a:p>
                  </a:txBody>
                  <a:tcPr marL="9525" marR="9525" marT="9524" marB="0" anchor="ctr" horzOverflow="overflow"/>
                </a:tc>
              </a:tr>
              <a:tr h="9956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PE</a:t>
                      </a: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个数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微软雅黑" pitchFamily="34" charset="-122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6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6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4" marB="0" anchor="ctr" horzOverflow="overflow"/>
                </a:tc>
              </a:tr>
              <a:tr h="16243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数据库空间上限（按空间占比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75%</a:t>
                      </a: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计算）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微软雅黑" pitchFamily="34" charset="-122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 </a:t>
                      </a:r>
                      <a:r>
                        <a:rPr kumimoji="0" lang="en-US" altLang="zh-CN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32.44</a:t>
                      </a:r>
                      <a:r>
                        <a:rPr kumimoji="0" lang="en-US" altLang="zh-CN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 TB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43.25</a:t>
                      </a:r>
                      <a:r>
                        <a:rPr kumimoji="0" lang="en-US" altLang="zh-CN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 TB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微软雅黑" pitchFamily="34" charset="-122"/>
                          <a:cs typeface="+mn-cs"/>
                        </a:rPr>
                        <a:t>可用空间增加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微软雅黑" pitchFamily="34" charset="-122"/>
                          <a:cs typeface="+mn-cs"/>
                        </a:rPr>
                        <a:t>1/3</a:t>
                      </a:r>
                    </a:p>
                  </a:txBody>
                  <a:tcPr marL="9525" marR="9525" marT="9524" marB="0" anchor="ctr" horzOverflow="overflow"/>
                </a:tc>
              </a:tr>
              <a:tr h="35147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数据库版本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微软雅黑" pitchFamily="34" charset="-122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13.00.01.05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+mn-ea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13.00.01.05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+mn-ea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微软雅黑" pitchFamily="34" charset="-122"/>
                      </a:endParaRPr>
                    </a:p>
                  </a:txBody>
                  <a:tcPr marL="9525" marR="9525" marT="9524" marB="0" anchor="ctr" horzOverflow="overflow"/>
                </a:tc>
              </a:tr>
            </a:tbl>
          </a:graphicData>
        </a:graphic>
      </p:graphicFrame>
      <p:sp>
        <p:nvSpPr>
          <p:cNvPr id="21" name="Oval Callout 20"/>
          <p:cNvSpPr/>
          <p:nvPr/>
        </p:nvSpPr>
        <p:spPr>
          <a:xfrm>
            <a:off x="2264736" y="5442705"/>
            <a:ext cx="4540103" cy="851770"/>
          </a:xfrm>
          <a:prstGeom prst="wedgeEllipseCallout">
            <a:avLst>
              <a:gd name="adj1" fmla="val 1288"/>
              <a:gd name="adj2" fmla="val -39834"/>
            </a:avLst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注：计算节点未扩充，仅基于现有计算能力进行了最大程度的存储扩充</a:t>
            </a:r>
          </a:p>
        </p:txBody>
      </p:sp>
    </p:spTree>
    <p:extLst>
      <p:ext uri="{BB962C8B-B14F-4D97-AF65-F5344CB8AC3E}">
        <p14:creationId xmlns:p14="http://schemas.microsoft.com/office/powerpoint/2010/main" val="15847137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127540"/>
            <a:ext cx="7937500" cy="500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陆家嘴系统空间增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09822" y="4019110"/>
            <a:ext cx="1127051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US" altLang="zh-CN" sz="1000" b="1" dirty="0" smtClean="0">
                <a:solidFill>
                  <a:srgbClr val="231F20"/>
                </a:solidFill>
                <a:latin typeface="+mn-ea"/>
                <a:ea typeface="+mn-ea"/>
              </a:rPr>
              <a:t>12.58TB</a:t>
            </a:r>
            <a:endParaRPr lang="zh-CN" altLang="en-US" sz="1000" b="1" dirty="0" err="1" smtClean="0">
              <a:solidFill>
                <a:srgbClr val="231F20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08474" y="2789278"/>
            <a:ext cx="1127051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US" altLang="zh-CN" sz="1000" b="1" dirty="0" smtClean="0">
                <a:solidFill>
                  <a:srgbClr val="231F20"/>
                </a:solidFill>
                <a:latin typeface="+mn-ea"/>
                <a:ea typeface="+mn-ea"/>
              </a:rPr>
              <a:t>32.44TB</a:t>
            </a:r>
            <a:endParaRPr lang="zh-CN" altLang="en-US" sz="1000" b="1" dirty="0" err="1" smtClean="0">
              <a:solidFill>
                <a:srgbClr val="231F2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21301" y="2108794"/>
            <a:ext cx="1127051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US" altLang="zh-CN" sz="1000" b="1" dirty="0" smtClean="0">
                <a:solidFill>
                  <a:srgbClr val="231F20"/>
                </a:solidFill>
                <a:latin typeface="+mn-ea"/>
                <a:ea typeface="+mn-ea"/>
              </a:rPr>
              <a:t>43.25TB</a:t>
            </a:r>
            <a:endParaRPr lang="zh-CN" altLang="en-US" sz="1000" b="1" dirty="0" err="1" smtClean="0">
              <a:solidFill>
                <a:srgbClr val="231F20"/>
              </a:solidFill>
              <a:latin typeface="+mn-ea"/>
              <a:ea typeface="+mn-ea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7712143" y="1415186"/>
            <a:ext cx="1169581" cy="678187"/>
          </a:xfrm>
          <a:prstGeom prst="wedgeRoundRectCallout">
            <a:avLst>
              <a:gd name="adj1" fmla="val -67089"/>
              <a:gd name="adj2" fmla="val 77094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tIns="91440" bIns="91440" rtlCol="0" anchor="ctr" anchorCtr="0">
            <a:prstTxWarp prst="textNoShape">
              <a:avLst/>
            </a:prstTxWarp>
            <a:noAutofit/>
          </a:bodyPr>
          <a:lstStyle/>
          <a:p>
            <a:r>
              <a:rPr lang="zh-CN" altLang="en-US" sz="1000" kern="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zh-CN" altLang="en-US" sz="10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照日交易金额</a:t>
            </a:r>
            <a:r>
              <a:rPr lang="en-US" altLang="zh-CN" sz="10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3000</a:t>
            </a:r>
            <a:r>
              <a:rPr lang="zh-CN" altLang="en-US" sz="10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亿计算，预计</a:t>
            </a:r>
            <a:r>
              <a:rPr lang="en-US" altLang="zh-CN" sz="10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0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0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0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月到达空间上限</a:t>
            </a:r>
            <a:endParaRPr lang="en-US" altLang="zh-CN" sz="1000" kern="0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056326" y="2974640"/>
            <a:ext cx="10633" cy="1272364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63939" y="3443017"/>
            <a:ext cx="669838" cy="3847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US" altLang="zh-CN" sz="1000" b="1" dirty="0" smtClean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r>
              <a:rPr lang="zh-CN" altLang="en-US" sz="1000" b="1" dirty="0" smtClean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000" b="1" dirty="0" smtClean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000" b="1" dirty="0" smtClean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月扩容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6526161" y="2336688"/>
            <a:ext cx="0" cy="636182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66887" y="2448531"/>
            <a:ext cx="722084" cy="3847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US" altLang="zh-CN" sz="1000" b="1" dirty="0" smtClean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1000" b="1" dirty="0" smtClean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000" b="1" dirty="0" smtClean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000" b="1" dirty="0" smtClean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月扩容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517296" y="2985273"/>
            <a:ext cx="447029" cy="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ular Callout 20"/>
          <p:cNvSpPr/>
          <p:nvPr/>
        </p:nvSpPr>
        <p:spPr>
          <a:xfrm>
            <a:off x="6888971" y="3302566"/>
            <a:ext cx="1169581" cy="678187"/>
          </a:xfrm>
          <a:prstGeom prst="wedgeRoundRectCallout">
            <a:avLst>
              <a:gd name="adj1" fmla="val -49816"/>
              <a:gd name="adj2" fmla="val -95363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tIns="91440" bIns="91440" rtlCol="0" anchor="ctr" anchorCtr="0">
            <a:prstTxWarp prst="textNoShape">
              <a:avLst/>
            </a:prstTxWarp>
            <a:noAutofit/>
          </a:bodyPr>
          <a:lstStyle/>
          <a:p>
            <a:r>
              <a:rPr lang="zh-CN" altLang="en-US" sz="1000" kern="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10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果</a:t>
            </a:r>
            <a:r>
              <a:rPr lang="en-US" altLang="zh-CN" sz="10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10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年不作扩容，那么</a:t>
            </a:r>
            <a:r>
              <a:rPr lang="en-US" altLang="zh-CN" sz="10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10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000" kern="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0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月到达空间上限</a:t>
            </a:r>
            <a:endParaRPr lang="en-US" altLang="zh-CN" sz="1000" kern="0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062102" y="4222194"/>
            <a:ext cx="447029" cy="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ular Callout 22"/>
          <p:cNvSpPr/>
          <p:nvPr/>
        </p:nvSpPr>
        <p:spPr>
          <a:xfrm>
            <a:off x="4678330" y="4257637"/>
            <a:ext cx="1169581" cy="678187"/>
          </a:xfrm>
          <a:prstGeom prst="wedgeRoundRectCallout">
            <a:avLst>
              <a:gd name="adj1" fmla="val -68907"/>
              <a:gd name="adj2" fmla="val -56168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tIns="91440" bIns="91440" rtlCol="0" anchor="ctr" anchorCtr="0">
            <a:prstTxWarp prst="textNoShape">
              <a:avLst/>
            </a:prstTxWarp>
            <a:noAutofit/>
          </a:bodyPr>
          <a:lstStyle/>
          <a:p>
            <a:r>
              <a:rPr lang="zh-CN" altLang="en-US" sz="1000" kern="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10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果</a:t>
            </a:r>
            <a:r>
              <a:rPr lang="en-US" altLang="zh-CN" sz="10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r>
              <a:rPr lang="zh-CN" altLang="en-US" sz="10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年不作扩容，那么</a:t>
            </a:r>
            <a:r>
              <a:rPr lang="en-US" altLang="zh-CN" sz="10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r>
              <a:rPr lang="zh-CN" altLang="en-US" sz="10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0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月到达空间上限</a:t>
            </a:r>
            <a:endParaRPr lang="en-US" altLang="zh-CN" sz="1000" kern="0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45519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26" y="1535250"/>
            <a:ext cx="7594686" cy="4917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陆家嘴系统日增量分析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085867" y="2286005"/>
            <a:ext cx="2048582" cy="1180209"/>
          </a:xfrm>
          <a:prstGeom prst="wedgeRoundRectCallout">
            <a:avLst>
              <a:gd name="adj1" fmla="val -67105"/>
              <a:gd name="adj2" fmla="val 58358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r>
              <a:rPr lang="zh-CN" altLang="en-US" sz="12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日增量上升说明：</a:t>
            </a:r>
            <a:endParaRPr lang="en-US" altLang="zh-CN" sz="1200" kern="0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2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新增三张大表，约</a:t>
            </a:r>
            <a:r>
              <a:rPr lang="en-US" altLang="zh-CN" sz="12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7GB</a:t>
            </a:r>
            <a:endParaRPr lang="en-US" altLang="zh-CN" sz="1200" kern="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IPO</a:t>
            </a:r>
            <a:r>
              <a:rPr lang="zh-CN" altLang="en-US" sz="12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发行量增加导致多表数据量增加，约</a:t>
            </a:r>
            <a:r>
              <a:rPr lang="en-US" altLang="zh-CN" sz="12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4GB</a:t>
            </a:r>
          </a:p>
          <a:p>
            <a:r>
              <a:rPr lang="en-US" altLang="zh-CN" sz="12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2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其他表属于正常波动</a:t>
            </a:r>
            <a:endParaRPr lang="en-US" altLang="zh-CN" sz="1200" kern="0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3650" y="1187478"/>
            <a:ext cx="7645439" cy="29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zh-CN" altLang="en-US" sz="1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1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sz="1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017</a:t>
            </a:r>
            <a:r>
              <a:rPr lang="zh-CN" altLang="en-US" sz="1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初</a:t>
            </a:r>
            <a:r>
              <a:rPr lang="zh-CN" altLang="en-US" sz="1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日增量为</a:t>
            </a:r>
            <a:r>
              <a:rPr lang="en-US" altLang="zh-CN" sz="1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35GB</a:t>
            </a:r>
            <a:r>
              <a:rPr lang="zh-CN" altLang="en-US" sz="1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，比</a:t>
            </a:r>
            <a:r>
              <a:rPr lang="en-US" altLang="zh-CN" sz="1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1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初</a:t>
            </a:r>
            <a:r>
              <a:rPr lang="zh-CN" altLang="en-US" sz="1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上升</a:t>
            </a:r>
            <a:r>
              <a:rPr lang="en-US" altLang="zh-CN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0%</a:t>
            </a:r>
            <a:r>
              <a:rPr lang="zh-CN" altLang="en-US" sz="1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，是受新增需求和业务发展双重影响所致</a:t>
            </a:r>
            <a:endParaRPr lang="en-US" sz="1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038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radata 2014">
  <a:themeElements>
    <a:clrScheme name="Custom 7">
      <a:dk1>
        <a:srgbClr val="3C3C3B"/>
      </a:dk1>
      <a:lt1>
        <a:sysClr val="window" lastClr="FFFFFF"/>
      </a:lt1>
      <a:dk2>
        <a:srgbClr val="0079DB"/>
      </a:dk2>
      <a:lt2>
        <a:srgbClr val="D8D8D8"/>
      </a:lt2>
      <a:accent1>
        <a:srgbClr val="EC881D"/>
      </a:accent1>
      <a:accent2>
        <a:srgbClr val="BBBCBE"/>
      </a:accent2>
      <a:accent3>
        <a:srgbClr val="5F6062"/>
      </a:accent3>
      <a:accent4>
        <a:srgbClr val="0088A8"/>
      </a:accent4>
      <a:accent5>
        <a:srgbClr val="703092"/>
      </a:accent5>
      <a:accent6>
        <a:srgbClr val="CD391F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noFill/>
          <a:miter lim="800000"/>
          <a:headEnd/>
          <a:tailEnd/>
        </a:ln>
        <a:effectLst/>
      </a:spPr>
      <a:bodyPr wrap="square" tIns="91440" bIns="91440" rtlCol="0" anchor="t">
        <a:prstTxWarp prst="textNoShape">
          <a:avLst/>
        </a:prstTxWarp>
        <a:noAutofit/>
      </a:bodyPr>
      <a:lstStyle>
        <a:defPPr>
          <a:defRPr kern="0" dirty="0" err="1" smtClean="0">
            <a:solidFill>
              <a:prstClr val="white"/>
            </a:solidFill>
          </a:defRPr>
        </a:defPPr>
      </a:lst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5000"/>
          </a:lnSpc>
          <a:spcBef>
            <a:spcPts val="400"/>
          </a:spcBef>
          <a:defRPr dirty="0" err="1" smtClean="0">
            <a:solidFill>
              <a:srgbClr val="231F2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radata">
      <a:dk1>
        <a:sysClr val="windowText" lastClr="000000"/>
      </a:dk1>
      <a:lt1>
        <a:sysClr val="window" lastClr="FFFFFF"/>
      </a:lt1>
      <a:dk2>
        <a:srgbClr val="0079DB"/>
      </a:dk2>
      <a:lt2>
        <a:srgbClr val="D8D8D8"/>
      </a:lt2>
      <a:accent1>
        <a:srgbClr val="D56D23"/>
      </a:accent1>
      <a:accent2>
        <a:srgbClr val="BBBCBE"/>
      </a:accent2>
      <a:accent3>
        <a:srgbClr val="5F6062"/>
      </a:accent3>
      <a:accent4>
        <a:srgbClr val="0088A8"/>
      </a:accent4>
      <a:accent5>
        <a:srgbClr val="703092"/>
      </a:accent5>
      <a:accent6>
        <a:srgbClr val="CD391F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radata">
      <a:dk1>
        <a:sysClr val="windowText" lastClr="000000"/>
      </a:dk1>
      <a:lt1>
        <a:sysClr val="window" lastClr="FFFFFF"/>
      </a:lt1>
      <a:dk2>
        <a:srgbClr val="0079DB"/>
      </a:dk2>
      <a:lt2>
        <a:srgbClr val="D8D8D8"/>
      </a:lt2>
      <a:accent1>
        <a:srgbClr val="D56D23"/>
      </a:accent1>
      <a:accent2>
        <a:srgbClr val="BBBCBE"/>
      </a:accent2>
      <a:accent3>
        <a:srgbClr val="5F6062"/>
      </a:accent3>
      <a:accent4>
        <a:srgbClr val="0088A8"/>
      </a:accent4>
      <a:accent5>
        <a:srgbClr val="703092"/>
      </a:accent5>
      <a:accent6>
        <a:srgbClr val="CD391F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13946</TotalTime>
  <Words>389</Words>
  <Application>Microsoft Office PowerPoint</Application>
  <PresentationFormat>On-screen Show (4:3)</PresentationFormat>
  <Paragraphs>60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Teradata 2014</vt:lpstr>
      <vt:lpstr>陆家嘴系统2015年扩容变更说明</vt:lpstr>
      <vt:lpstr>陆家嘴系统空间增长分析</vt:lpstr>
      <vt:lpstr>陆家嘴系统日增量分析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Gard</dc:creator>
  <cp:lastModifiedBy>Xu, Feng</cp:lastModifiedBy>
  <cp:revision>1296</cp:revision>
  <cp:lastPrinted>2015-05-20T01:49:15Z</cp:lastPrinted>
  <dcterms:created xsi:type="dcterms:W3CDTF">2014-09-04T17:14:27Z</dcterms:created>
  <dcterms:modified xsi:type="dcterms:W3CDTF">2017-03-21T02:24:15Z</dcterms:modified>
</cp:coreProperties>
</file>